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68" r:id="rId2"/>
    <p:sldId id="280" r:id="rId3"/>
    <p:sldId id="281" r:id="rId4"/>
    <p:sldId id="275" r:id="rId5"/>
    <p:sldId id="276" r:id="rId6"/>
    <p:sldId id="277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CDD315F-7FEC-453B-8739-8B7A022847BA}">
          <p14:sldIdLst>
            <p14:sldId id="268"/>
            <p14:sldId id="280"/>
            <p14:sldId id="281"/>
          </p14:sldIdLst>
        </p14:section>
        <p14:section name="Belux info slides" id="{CCF83B47-D8C2-4A2F-84D9-3FEB31B6E4E8}">
          <p14:sldIdLst>
            <p14:sldId id="275"/>
            <p14:sldId id="276"/>
            <p14:sldId id="277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>
        <p:scale>
          <a:sx n="70" d="100"/>
          <a:sy n="70" d="100"/>
        </p:scale>
        <p:origin x="-1158" y="-168"/>
      </p:cViewPr>
      <p:guideLst>
        <p:guide orient="horz" pos="791"/>
        <p:guide orient="horz" pos="98"/>
        <p:guide orient="horz" pos="641"/>
        <p:guide orient="horz" pos="4214"/>
        <p:guide pos="5581"/>
        <p:guide pos="15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9B0905-96F6-A145-A924-99126C66A88E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19B92B-3065-C249-8A2E-806C8E7C6F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6694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F5D0A5-D740-274F-B3C1-02C052A6262C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990E08-5260-8E49-984D-856E681064D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36997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BE" dirty="0" smtClean="0"/>
              <a:t>Please keep this slide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990E08-5260-8E49-984D-856E681064D2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40819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4475" y="1255713"/>
            <a:ext cx="8615363" cy="1995403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nl-BE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4475" y="3444665"/>
            <a:ext cx="8615363" cy="2927560"/>
          </a:xfrm>
        </p:spPr>
        <p:txBody>
          <a:bodyPr anchor="t"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 dirty="0" smtClean="0"/>
              <a:t>Click to edit Master subtitle style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244475" y="3417969"/>
            <a:ext cx="5107283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4475" y="3444665"/>
            <a:ext cx="8615363" cy="2927560"/>
          </a:xfrm>
        </p:spPr>
        <p:txBody>
          <a:bodyPr anchor="t"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 dirty="0" smtClean="0"/>
              <a:t>Click to edit Master subtitle style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244475" y="3417969"/>
            <a:ext cx="5107283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66675" y="1409700"/>
            <a:ext cx="8404225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3800" b="0" dirty="0" smtClean="0">
                <a:solidFill>
                  <a:schemeClr val="bg2">
                    <a:lumMod val="75000"/>
                  </a:schemeClr>
                </a:solidFill>
              </a:rPr>
              <a:t>DEMO</a:t>
            </a:r>
            <a:endParaRPr lang="en-US" sz="13800" b="0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575378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 dirty="0" smtClean="0"/>
              <a:t>Click to edit Master text styles</a:t>
            </a:r>
          </a:p>
          <a:p>
            <a:pPr lvl="1"/>
            <a:r>
              <a:rPr lang="nl-BE" dirty="0" smtClean="0"/>
              <a:t>Second level</a:t>
            </a:r>
          </a:p>
          <a:p>
            <a:pPr lvl="2"/>
            <a:r>
              <a:rPr lang="nl-BE" dirty="0" smtClean="0"/>
              <a:t>Third level</a:t>
            </a:r>
          </a:p>
          <a:p>
            <a:pPr lvl="3"/>
            <a:r>
              <a:rPr lang="nl-BE" dirty="0" smtClean="0"/>
              <a:t>Fourth level</a:t>
            </a:r>
          </a:p>
          <a:p>
            <a:pPr lvl="4"/>
            <a:r>
              <a:rPr lang="nl-BE" dirty="0" smtClean="0"/>
              <a:t>Fifth level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244475" y="1168153"/>
            <a:ext cx="2614267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244476" y="1255713"/>
            <a:ext cx="8615362" cy="5434012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474" y="2658919"/>
            <a:ext cx="8615364" cy="1983926"/>
          </a:xfrm>
        </p:spPr>
        <p:txBody>
          <a:bodyPr anchor="t"/>
          <a:lstStyle>
            <a:lvl1pPr algn="l">
              <a:defRPr sz="4000" b="1" cap="all">
                <a:solidFill>
                  <a:schemeClr val="bg1"/>
                </a:solidFill>
              </a:defRPr>
            </a:lvl1pPr>
          </a:lstStyle>
          <a:p>
            <a:r>
              <a:rPr lang="nl-BE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4474" y="1436773"/>
            <a:ext cx="8615363" cy="1187887"/>
          </a:xfrm>
        </p:spPr>
        <p:txBody>
          <a:bodyPr anchor="b">
            <a:normAutofit/>
          </a:bodyPr>
          <a:lstStyle>
            <a:lvl1pPr marL="0" indent="0">
              <a:buNone/>
              <a:defRPr sz="28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 dirty="0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244475" y="2630773"/>
            <a:ext cx="5107283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4475" y="1255713"/>
            <a:ext cx="4157663" cy="50450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dirty="0" smtClean="0"/>
              <a:t>Click to edit Master text styles</a:t>
            </a:r>
          </a:p>
          <a:p>
            <a:pPr lvl="1"/>
            <a:r>
              <a:rPr lang="nl-BE" dirty="0" smtClean="0"/>
              <a:t>Second level</a:t>
            </a:r>
          </a:p>
          <a:p>
            <a:pPr lvl="2"/>
            <a:r>
              <a:rPr lang="nl-BE" dirty="0" smtClean="0"/>
              <a:t>Third level</a:t>
            </a:r>
          </a:p>
          <a:p>
            <a:pPr lvl="3"/>
            <a:r>
              <a:rPr lang="nl-BE" dirty="0" smtClean="0"/>
              <a:t>Fourth level</a:t>
            </a:r>
          </a:p>
          <a:p>
            <a:pPr lvl="4"/>
            <a:r>
              <a:rPr lang="nl-BE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54537" y="1255713"/>
            <a:ext cx="4159250" cy="50450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244475" y="1168153"/>
            <a:ext cx="2614267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244475" y="1168153"/>
            <a:ext cx="2614267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Y:\Documents\WORK\11.01.006.0 - DDMC - Microsoft - TechDays 2011\03 edit\RV\picture general.jpg"/>
          <p:cNvPicPr>
            <a:picLocks noChangeAspect="1" noChangeArrowheads="1"/>
          </p:cNvPicPr>
          <p:nvPr userDrawn="1"/>
        </p:nvPicPr>
        <p:blipFill>
          <a:blip r:embed="rId10"/>
          <a:srcRect/>
          <a:stretch>
            <a:fillRect/>
          </a:stretch>
        </p:blipFill>
        <p:spPr bwMode="auto">
          <a:xfrm>
            <a:off x="0" y="0"/>
            <a:ext cx="9155266" cy="6858000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4476" y="155575"/>
            <a:ext cx="8615362" cy="849360"/>
          </a:xfrm>
          <a:prstGeom prst="rect">
            <a:avLst/>
          </a:prstGeom>
        </p:spPr>
        <p:txBody>
          <a:bodyPr vert="horz" lIns="0" tIns="0" rIns="91440" bIns="0" rtlCol="0" anchor="b">
            <a:noAutofit/>
          </a:bodyPr>
          <a:lstStyle/>
          <a:p>
            <a:r>
              <a:rPr lang="nl-BE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4476" y="1255713"/>
            <a:ext cx="8615362" cy="5434011"/>
          </a:xfrm>
          <a:prstGeom prst="rect">
            <a:avLst/>
          </a:prstGeom>
        </p:spPr>
        <p:txBody>
          <a:bodyPr vert="horz" lIns="0" tIns="45720" rIns="91440" bIns="45720" rtlCol="0">
            <a:normAutofit/>
          </a:bodyPr>
          <a:lstStyle/>
          <a:p>
            <a:pPr lvl="0"/>
            <a:r>
              <a:rPr lang="nl-BE" dirty="0" smtClean="0"/>
              <a:t>Click to edit Master text styles</a:t>
            </a:r>
          </a:p>
          <a:p>
            <a:pPr lvl="1"/>
            <a:r>
              <a:rPr lang="nl-BE" dirty="0" smtClean="0"/>
              <a:t>Second level</a:t>
            </a:r>
          </a:p>
          <a:p>
            <a:pPr lvl="2"/>
            <a:r>
              <a:rPr lang="nl-BE" dirty="0" smtClean="0"/>
              <a:t>Third level</a:t>
            </a:r>
          </a:p>
          <a:p>
            <a:pPr lvl="3"/>
            <a:r>
              <a:rPr lang="nl-BE" dirty="0" smtClean="0"/>
              <a:t>Fourth level</a:t>
            </a:r>
          </a:p>
          <a:p>
            <a:pPr lvl="4"/>
            <a:r>
              <a:rPr lang="nl-BE" dirty="0" smtClean="0"/>
              <a:t>Fifth level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8736594" y="6451341"/>
            <a:ext cx="40740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100">
                <a:solidFill>
                  <a:schemeClr val="bg1"/>
                </a:solidFill>
              </a:defRPr>
            </a:lvl1pPr>
          </a:lstStyle>
          <a:p>
            <a:fld id="{A8773671-FDA4-4210-BCE0-E89C7D69BD2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7" r:id="rId2"/>
    <p:sldLayoutId id="2147483650" r:id="rId3"/>
    <p:sldLayoutId id="2147483656" r:id="rId4"/>
    <p:sldLayoutId id="2147483651" r:id="rId5"/>
    <p:sldLayoutId id="2147483652" r:id="rId6"/>
    <p:sldLayoutId id="2147483654" r:id="rId7"/>
    <p:sldLayoutId id="2147483655" r:id="rId8"/>
  </p:sldLayoutIdLst>
  <p:transition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2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000" dirty="0"/>
              <a:t>Parallel Programming in .NET 4.0 </a:t>
            </a:r>
            <a:r>
              <a:rPr lang="en-US" sz="5000" i="1" dirty="0" smtClean="0"/>
              <a:t>Tasks </a:t>
            </a:r>
            <a:r>
              <a:rPr lang="en-US" sz="5000" i="1" dirty="0"/>
              <a:t>and Threading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Ingo Rammer, </a:t>
            </a:r>
            <a:r>
              <a:rPr lang="en-US" dirty="0" err="1" smtClean="0"/>
              <a:t>thinktecture</a:t>
            </a:r>
            <a:endParaRPr lang="en-US" dirty="0"/>
          </a:p>
          <a:p>
            <a:r>
              <a:rPr lang="nl-BE" dirty="0" smtClean="0"/>
              <a:t>weblogs.thinktecture.com/ingo</a:t>
            </a:r>
            <a:br>
              <a:rPr lang="nl-BE" dirty="0" smtClean="0"/>
            </a:br>
            <a:r>
              <a:rPr lang="nl-BE" dirty="0" smtClean="0"/>
              <a:t>@ingorammer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85311704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latin typeface="Arial" charset="0"/>
                <a:cs typeface="Arial" charset="0"/>
              </a:rPr>
              <a:t>Ingo Rammer and </a:t>
            </a:r>
            <a:r>
              <a:rPr lang="de-DE" dirty="0" smtClean="0">
                <a:latin typeface="Arial" charset="0"/>
                <a:cs typeface="Arial" charset="0"/>
              </a:rPr>
              <a:t>thinktecture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Support and consulting for software architects and developers</a:t>
            </a:r>
          </a:p>
          <a:p>
            <a:pPr lvl="1"/>
            <a:r>
              <a:rPr lang="de-AT" dirty="0" smtClean="0"/>
              <a:t>Architectural </a:t>
            </a:r>
            <a:r>
              <a:rPr lang="de-AT" dirty="0"/>
              <a:t>Consulting and Prototyping</a:t>
            </a:r>
          </a:p>
          <a:p>
            <a:pPr lvl="1"/>
            <a:r>
              <a:rPr lang="de-AT" dirty="0"/>
              <a:t>Developer-Coaching and -Mentoring</a:t>
            </a:r>
          </a:p>
          <a:p>
            <a:pPr lvl="1"/>
            <a:r>
              <a:rPr lang="de-AT" dirty="0" smtClean="0"/>
              <a:t>Application </a:t>
            </a:r>
            <a:r>
              <a:rPr lang="de-AT" dirty="0"/>
              <a:t>Optimization, Troubleshooting, Debugging</a:t>
            </a:r>
          </a:p>
          <a:p>
            <a:pPr lvl="1"/>
            <a:r>
              <a:rPr lang="de-AT" dirty="0" smtClean="0"/>
              <a:t>Architecture </a:t>
            </a:r>
            <a:r>
              <a:rPr lang="de-AT" dirty="0"/>
              <a:t>and Code Reviews</a:t>
            </a:r>
          </a:p>
          <a:p>
            <a:pPr lvl="1"/>
            <a:endParaRPr lang="en-US" dirty="0"/>
          </a:p>
          <a:p>
            <a:r>
              <a:rPr lang="en-US" sz="2800" dirty="0" smtClean="0"/>
              <a:t>Slides/Samples: http://weblogs.thinktecture.com/ingo</a:t>
            </a:r>
            <a:endParaRPr lang="en-US" sz="2800" dirty="0"/>
          </a:p>
          <a:p>
            <a:r>
              <a:rPr lang="en-US" sz="2800" dirty="0"/>
              <a:t>ingo.rammer@thinktecture.com</a:t>
            </a:r>
          </a:p>
          <a:p>
            <a:endParaRPr lang="de-DE" sz="2800" dirty="0"/>
          </a:p>
        </p:txBody>
      </p:sp>
    </p:spTree>
    <p:extLst>
      <p:ext uri="{BB962C8B-B14F-4D97-AF65-F5344CB8AC3E}">
        <p14:creationId xmlns:p14="http://schemas.microsoft.com/office/powerpoint/2010/main" val="285094683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/>
          <p:cNvSpPr txBox="1">
            <a:spLocks noChangeArrowheads="1"/>
          </p:cNvSpPr>
          <p:nvPr/>
        </p:nvSpPr>
        <p:spPr bwMode="auto">
          <a:xfrm>
            <a:off x="395286" y="212517"/>
            <a:ext cx="8569325" cy="1323439"/>
          </a:xfrm>
          <a:prstGeom prst="rect">
            <a:avLst/>
          </a:prstGeom>
          <a:solidFill>
            <a:srgbClr val="C000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4400" b="1">
                <a:solidFill>
                  <a:schemeClr val="bg1"/>
                </a:solidFill>
                <a:latin typeface="Lucida Sans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4400" b="1">
                <a:solidFill>
                  <a:schemeClr val="bg1"/>
                </a:solidFill>
                <a:latin typeface="Lucida Sans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4400" b="1">
                <a:solidFill>
                  <a:schemeClr val="bg1"/>
                </a:solidFill>
                <a:latin typeface="Lucida Sans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4400" b="1">
                <a:solidFill>
                  <a:schemeClr val="bg1"/>
                </a:solidFill>
                <a:latin typeface="Lucida Sans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4400" b="1">
                <a:solidFill>
                  <a:schemeClr val="bg1"/>
                </a:solidFill>
                <a:latin typeface="Lucida Sans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4400" b="1">
                <a:solidFill>
                  <a:schemeClr val="bg1"/>
                </a:solidFill>
                <a:latin typeface="Lucida Sans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4400" b="1">
                <a:solidFill>
                  <a:schemeClr val="bg1"/>
                </a:solidFill>
                <a:latin typeface="Lucida Sans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4400" b="1">
                <a:solidFill>
                  <a:schemeClr val="bg1"/>
                </a:solidFill>
                <a:latin typeface="Lucida Sans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4400" b="1">
                <a:solidFill>
                  <a:schemeClr val="bg1"/>
                </a:solidFill>
                <a:latin typeface="Lucida Sans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de-DE" sz="2000" dirty="0" smtClean="0"/>
              <a:t>Please note: this session is a „classic“ with a change/addition rate of about 10-15% per year. Attendees who‘ve seen </a:t>
            </a:r>
            <a:r>
              <a:rPr lang="de-DE" sz="2000" dirty="0" smtClean="0"/>
              <a:t>a previous version </a:t>
            </a:r>
            <a:r>
              <a:rPr lang="de-DE" sz="2000" dirty="0" smtClean="0"/>
              <a:t>will therefore already know </a:t>
            </a:r>
            <a:r>
              <a:rPr lang="de-DE" sz="2000" dirty="0" smtClean="0"/>
              <a:t>~60-70%. </a:t>
            </a:r>
            <a:r>
              <a:rPr lang="de-DE" sz="2000" dirty="0" smtClean="0"/>
              <a:t/>
            </a:r>
            <a:br>
              <a:rPr lang="de-DE" sz="2000" dirty="0" smtClean="0"/>
            </a:br>
            <a:r>
              <a:rPr lang="de-DE" sz="2000" dirty="0" smtClean="0"/>
              <a:t>(But you‘re of course more than welcome to join again! ;-))</a:t>
            </a:r>
            <a:endParaRPr lang="de-DE" sz="200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736979" y="1842448"/>
            <a:ext cx="8227631" cy="4653885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sz="1800" b="1" dirty="0" smtClean="0">
                <a:latin typeface="+mj-lt"/>
              </a:rPr>
              <a:t>What </a:t>
            </a:r>
            <a:r>
              <a:rPr lang="en-US" sz="1800" b="1" dirty="0">
                <a:latin typeface="+mj-lt"/>
              </a:rPr>
              <a:t>else can I do with breakpoints? </a:t>
            </a:r>
            <a:r>
              <a:rPr lang="en-US" sz="1800" dirty="0">
                <a:latin typeface="Textra LT Light" pitchFamily="2" charset="0"/>
              </a:rPr>
              <a:t>(</a:t>
            </a:r>
            <a:r>
              <a:rPr lang="en-US" sz="1800" dirty="0" err="1">
                <a:latin typeface="Textra LT Light" pitchFamily="2" charset="0"/>
              </a:rPr>
              <a:t>Tracepoints</a:t>
            </a:r>
            <a:r>
              <a:rPr lang="en-US" sz="1800" dirty="0">
                <a:latin typeface="Textra LT Light" pitchFamily="2" charset="0"/>
              </a:rPr>
              <a:t>, Groups, Conditionals, Macros)</a:t>
            </a:r>
          </a:p>
          <a:p>
            <a:pPr eaLnBrk="1" hangingPunct="1">
              <a:defRPr/>
            </a:pPr>
            <a:r>
              <a:rPr lang="en-US" sz="1800" b="1" dirty="0">
                <a:latin typeface="+mj-lt"/>
              </a:rPr>
              <a:t>How can I change the display for variables windows</a:t>
            </a:r>
            <a:r>
              <a:rPr lang="en-US" sz="1800" dirty="0">
                <a:latin typeface="Textra LT Light" pitchFamily="2" charset="0"/>
              </a:rPr>
              <a:t> (from [</a:t>
            </a:r>
            <a:r>
              <a:rPr lang="en-US" sz="1800" dirty="0" err="1">
                <a:latin typeface="Textra LT Light" pitchFamily="2" charset="0"/>
              </a:rPr>
              <a:t>DebuggerDisplay</a:t>
            </a:r>
            <a:r>
              <a:rPr lang="en-US" sz="1800" dirty="0">
                <a:latin typeface="Textra LT Light" pitchFamily="2" charset="0"/>
              </a:rPr>
              <a:t>] to [</a:t>
            </a:r>
            <a:r>
              <a:rPr lang="en-US" sz="1800" dirty="0" err="1">
                <a:latin typeface="Textra LT Light" pitchFamily="2" charset="0"/>
              </a:rPr>
              <a:t>DebuggerTypeProxy</a:t>
            </a:r>
            <a:r>
              <a:rPr lang="en-US" sz="1800" dirty="0">
                <a:latin typeface="Textra LT Light" pitchFamily="2" charset="0"/>
              </a:rPr>
              <a:t>] and Debugger Visualizers)</a:t>
            </a:r>
          </a:p>
          <a:p>
            <a:pPr eaLnBrk="1" hangingPunct="1">
              <a:defRPr/>
            </a:pPr>
            <a:r>
              <a:rPr lang="en-US" sz="1800" b="1" dirty="0">
                <a:latin typeface="+mj-lt"/>
              </a:rPr>
              <a:t>How does VS support me with multithreaded </a:t>
            </a:r>
            <a:r>
              <a:rPr lang="en-US" sz="1800" b="1" dirty="0" smtClean="0">
                <a:latin typeface="+mj-lt"/>
              </a:rPr>
              <a:t>debugging?</a:t>
            </a:r>
          </a:p>
          <a:p>
            <a:pPr eaLnBrk="1" hangingPunct="1">
              <a:defRPr/>
            </a:pPr>
            <a:r>
              <a:rPr lang="en-US" sz="1800" b="1" dirty="0" smtClean="0">
                <a:latin typeface="+mj-lt"/>
              </a:rPr>
              <a:t>How </a:t>
            </a:r>
            <a:r>
              <a:rPr lang="en-US" sz="1800" b="1" dirty="0">
                <a:latin typeface="+mj-lt"/>
              </a:rPr>
              <a:t>can I debug foreign assemblies? </a:t>
            </a:r>
            <a:r>
              <a:rPr lang="en-US" sz="1800" dirty="0">
                <a:latin typeface="Textra LT Light" pitchFamily="2" charset="0"/>
              </a:rPr>
              <a:t>(Breakpoints/Source stepping</a:t>
            </a:r>
            <a:r>
              <a:rPr lang="en-US" sz="1800" dirty="0" smtClean="0">
                <a:latin typeface="Textra LT Light" pitchFamily="2" charset="0"/>
              </a:rPr>
              <a:t>)</a:t>
            </a:r>
          </a:p>
          <a:p>
            <a:pPr eaLnBrk="1" hangingPunct="1">
              <a:defRPr/>
            </a:pPr>
            <a:r>
              <a:rPr lang="en-US" sz="1800" b="1" dirty="0" smtClean="0">
                <a:latin typeface="+mj-lt"/>
              </a:rPr>
              <a:t>How should I work with Exceptions to simplify debugging?</a:t>
            </a:r>
            <a:endParaRPr lang="en-US" sz="1800" b="1" dirty="0">
              <a:latin typeface="+mj-lt"/>
            </a:endParaRPr>
          </a:p>
          <a:p>
            <a:pPr eaLnBrk="1" hangingPunct="1">
              <a:defRPr/>
            </a:pPr>
            <a:r>
              <a:rPr lang="en-US" sz="1800" b="1" dirty="0" smtClean="0">
                <a:latin typeface="+mj-lt"/>
              </a:rPr>
              <a:t>How </a:t>
            </a:r>
            <a:r>
              <a:rPr lang="en-US" sz="1800" b="1" dirty="0">
                <a:latin typeface="+mj-lt"/>
              </a:rPr>
              <a:t>can I share information with another developer </a:t>
            </a:r>
            <a:r>
              <a:rPr lang="en-US" sz="1800" dirty="0">
                <a:latin typeface="Textra LT Light" pitchFamily="2" charset="0"/>
              </a:rPr>
              <a:t>(breakpoint export, pinned variables)?</a:t>
            </a:r>
          </a:p>
          <a:p>
            <a:pPr eaLnBrk="1" hangingPunct="1">
              <a:defRPr/>
            </a:pPr>
            <a:r>
              <a:rPr lang="en-US" sz="1800" b="1" dirty="0" smtClean="0">
                <a:latin typeface="+mj-lt"/>
              </a:rPr>
              <a:t>How can I isolate hard-to-reproduce problems during development? </a:t>
            </a:r>
            <a:r>
              <a:rPr lang="en-US" sz="1800" dirty="0" smtClean="0">
                <a:latin typeface="Textra LT Light" pitchFamily="2" charset="0"/>
              </a:rPr>
              <a:t>(</a:t>
            </a:r>
            <a:r>
              <a:rPr lang="en-US" sz="1800" dirty="0" err="1" smtClean="0">
                <a:latin typeface="Textra LT Light" pitchFamily="2" charset="0"/>
              </a:rPr>
              <a:t>Intellitrace</a:t>
            </a:r>
            <a:r>
              <a:rPr lang="en-US" sz="1800" dirty="0" smtClean="0">
                <a:latin typeface="Textra LT Light" pitchFamily="2" charset="0"/>
              </a:rPr>
              <a:t>)</a:t>
            </a:r>
            <a:endParaRPr lang="en-US" sz="1800" b="1" dirty="0" smtClean="0">
              <a:latin typeface="+mj-lt"/>
            </a:endParaRPr>
          </a:p>
          <a:p>
            <a:pPr eaLnBrk="1" hangingPunct="1">
              <a:defRPr/>
            </a:pPr>
            <a:r>
              <a:rPr lang="en-US" sz="1800" b="1" dirty="0"/>
              <a:t>How can I </a:t>
            </a:r>
            <a:r>
              <a:rPr lang="en-US" sz="1800" b="1" dirty="0" smtClean="0"/>
              <a:t>use </a:t>
            </a:r>
            <a:r>
              <a:rPr lang="en-US" sz="1800" b="1" dirty="0" err="1" smtClean="0"/>
              <a:t>Intellitrace</a:t>
            </a:r>
            <a:r>
              <a:rPr lang="en-US" sz="1800" b="1" dirty="0" smtClean="0"/>
              <a:t> during test? </a:t>
            </a:r>
          </a:p>
          <a:p>
            <a:pPr eaLnBrk="1" hangingPunct="1">
              <a:defRPr/>
            </a:pPr>
            <a:r>
              <a:rPr lang="en-US" sz="1800" b="1" dirty="0" smtClean="0">
                <a:latin typeface="+mj-lt"/>
              </a:rPr>
              <a:t>How </a:t>
            </a:r>
            <a:r>
              <a:rPr lang="en-US" sz="1800" b="1" dirty="0">
                <a:latin typeface="+mj-lt"/>
              </a:rPr>
              <a:t>can I find problems which only happen at the user's computer? </a:t>
            </a:r>
            <a:r>
              <a:rPr lang="en-US" sz="1800" dirty="0">
                <a:latin typeface="Textra LT Light" pitchFamily="2" charset="0"/>
              </a:rPr>
              <a:t>(Crash dump debugging</a:t>
            </a:r>
            <a:r>
              <a:rPr lang="en-US" sz="1800" dirty="0" smtClean="0">
                <a:latin typeface="Textra LT Light" pitchFamily="2" charset="0"/>
              </a:rPr>
              <a:t>)</a:t>
            </a:r>
          </a:p>
          <a:p>
            <a:pPr eaLnBrk="1" hangingPunct="1">
              <a:defRPr/>
            </a:pPr>
            <a:r>
              <a:rPr lang="en-US" sz="1800" b="1" dirty="0" smtClean="0">
                <a:latin typeface="+mj-lt"/>
              </a:rPr>
              <a:t>Which other tools are essential?</a:t>
            </a:r>
            <a:r>
              <a:rPr lang="en-US" sz="1800" dirty="0" smtClean="0">
                <a:latin typeface="Textra LT Light" pitchFamily="2" charset="0"/>
              </a:rPr>
              <a:t> </a:t>
            </a:r>
            <a:r>
              <a:rPr lang="de-DE" sz="1800" dirty="0">
                <a:latin typeface="Textra LT Light" pitchFamily="2" charset="0"/>
              </a:rPr>
              <a:t>(DebugView, BareTail, Reflector Pro, LinqPad, Attach To Process-Macro </a:t>
            </a:r>
            <a:r>
              <a:rPr lang="de-DE" sz="1800" dirty="0" smtClean="0">
                <a:latin typeface="Textra LT Light" pitchFamily="2" charset="0"/>
              </a:rPr>
              <a:t>...)</a:t>
            </a:r>
            <a:endParaRPr lang="en-US" sz="1800" dirty="0">
              <a:latin typeface="Textra LT Ligh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324185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Stay up to date with MSDN Belux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BE" sz="2000" dirty="0" smtClean="0"/>
              <a:t>Register for our newsletters and stay up to </a:t>
            </a:r>
            <a:r>
              <a:rPr lang="nl-BE" sz="2000" dirty="0"/>
              <a:t>date:</a:t>
            </a:r>
            <a:br>
              <a:rPr lang="nl-BE" sz="2000" dirty="0"/>
            </a:br>
            <a:r>
              <a:rPr lang="nl-BE" sz="2000" u="sng" dirty="0" smtClean="0"/>
              <a:t>http://www.msdn-newsletters.be</a:t>
            </a:r>
          </a:p>
          <a:p>
            <a:pPr lvl="1"/>
            <a:r>
              <a:rPr lang="nl-BE" sz="2000" dirty="0" smtClean="0"/>
              <a:t>Technical updates</a:t>
            </a:r>
          </a:p>
          <a:p>
            <a:pPr lvl="1"/>
            <a:r>
              <a:rPr lang="nl-BE" sz="2000" dirty="0" smtClean="0"/>
              <a:t>Event announcements and registration</a:t>
            </a:r>
          </a:p>
          <a:p>
            <a:pPr lvl="1"/>
            <a:r>
              <a:rPr lang="nl-BE" sz="2000" dirty="0" smtClean="0"/>
              <a:t>Top downloads</a:t>
            </a:r>
          </a:p>
          <a:p>
            <a:r>
              <a:rPr lang="nl-BE" sz="2000" dirty="0" smtClean="0"/>
              <a:t>Follow our blog</a:t>
            </a:r>
            <a:br>
              <a:rPr lang="nl-BE" sz="2000" dirty="0" smtClean="0"/>
            </a:br>
            <a:r>
              <a:rPr lang="nl-BE" sz="2000" u="sng" dirty="0" smtClean="0"/>
              <a:t>http://blogs.msdn.com/belux</a:t>
            </a:r>
          </a:p>
          <a:p>
            <a:r>
              <a:rPr lang="nl-BE" sz="2000" dirty="0" smtClean="0"/>
              <a:t>Join us </a:t>
            </a:r>
            <a:r>
              <a:rPr lang="nl-BE" sz="2000" dirty="0"/>
              <a:t>on Facebook</a:t>
            </a:r>
            <a:r>
              <a:rPr lang="nl-BE" sz="2000" u="sng" dirty="0"/>
              <a:t/>
            </a:r>
            <a:br>
              <a:rPr lang="nl-BE" sz="2000" u="sng" dirty="0"/>
            </a:br>
            <a:r>
              <a:rPr lang="nl-BE" sz="2000" u="sng" dirty="0"/>
              <a:t>http://</a:t>
            </a:r>
            <a:r>
              <a:rPr lang="nl-BE" sz="2000" u="sng" dirty="0" smtClean="0"/>
              <a:t>www.facebook.com/msdnbe</a:t>
            </a:r>
            <a:r>
              <a:rPr lang="nl-BE" sz="2000" u="sng" dirty="0"/>
              <a:t/>
            </a:r>
            <a:br>
              <a:rPr lang="nl-BE" sz="2000" u="sng" dirty="0"/>
            </a:br>
            <a:r>
              <a:rPr lang="nl-BE" sz="2000" u="sng" dirty="0"/>
              <a:t>http://www.facebook.com/msdnbelux</a:t>
            </a:r>
          </a:p>
          <a:p>
            <a:r>
              <a:rPr lang="nl-BE" sz="2000" dirty="0" smtClean="0"/>
              <a:t>LinkedIn: </a:t>
            </a:r>
            <a:r>
              <a:rPr lang="nl-BE" sz="2000" u="sng" dirty="0" smtClean="0"/>
              <a:t>http://linkd.in/msdnbelux/</a:t>
            </a:r>
            <a:r>
              <a:rPr lang="nl-BE" sz="2000" dirty="0" smtClean="0"/>
              <a:t> </a:t>
            </a:r>
          </a:p>
          <a:p>
            <a:r>
              <a:rPr lang="nl-BE" sz="2000" dirty="0" smtClean="0"/>
              <a:t>Twitter: </a:t>
            </a:r>
            <a:r>
              <a:rPr lang="nl-BE" sz="2000" u="sng" dirty="0" smtClean="0"/>
              <a:t>@msdnbelux</a:t>
            </a:r>
          </a:p>
          <a:p>
            <a:endParaRPr lang="nl-BE" sz="2000" u="sng" dirty="0" smtClean="0"/>
          </a:p>
          <a:p>
            <a:endParaRPr lang="en-US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6797" y="4056083"/>
            <a:ext cx="2509837" cy="2378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672170" y="3132753"/>
            <a:ext cx="318766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BE" b="1" dirty="0" smtClean="0">
                <a:solidFill>
                  <a:schemeClr val="bg1"/>
                </a:solidFill>
              </a:rPr>
              <a:t>Download</a:t>
            </a:r>
            <a:r>
              <a:rPr lang="nl-BE" dirty="0" smtClean="0">
                <a:solidFill>
                  <a:schemeClr val="bg1"/>
                </a:solidFill>
              </a:rPr>
              <a:t> </a:t>
            </a:r>
            <a:br>
              <a:rPr lang="nl-BE" dirty="0" smtClean="0">
                <a:solidFill>
                  <a:schemeClr val="bg1"/>
                </a:solidFill>
              </a:rPr>
            </a:br>
            <a:r>
              <a:rPr lang="nl-BE" dirty="0" smtClean="0">
                <a:solidFill>
                  <a:schemeClr val="bg1"/>
                </a:solidFill>
              </a:rPr>
              <a:t>MSDN/TechNet Desktop Gadget</a:t>
            </a:r>
            <a:br>
              <a:rPr lang="nl-BE" dirty="0" smtClean="0">
                <a:solidFill>
                  <a:schemeClr val="bg1"/>
                </a:solidFill>
              </a:rPr>
            </a:br>
            <a:r>
              <a:rPr lang="en-US" u="sng" dirty="0">
                <a:solidFill>
                  <a:schemeClr val="bg1"/>
                </a:solidFill>
              </a:rPr>
              <a:t>http://bit.ly/msdntngadget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071737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TechDays  2011 On-Demand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b="1" dirty="0"/>
              <a:t>Watch</a:t>
            </a:r>
            <a:r>
              <a:rPr lang="nl-BE" dirty="0"/>
              <a:t> </a:t>
            </a:r>
            <a:r>
              <a:rPr lang="nl-BE" dirty="0" smtClean="0"/>
              <a:t>this session </a:t>
            </a:r>
            <a:r>
              <a:rPr lang="nl-BE" dirty="0"/>
              <a:t>on-demand via Channel9</a:t>
            </a:r>
            <a:br>
              <a:rPr lang="nl-BE" dirty="0"/>
            </a:br>
            <a:r>
              <a:rPr lang="nl-BE" u="sng" dirty="0"/>
              <a:t>http://channel9.msdn.com/belux</a:t>
            </a:r>
          </a:p>
          <a:p>
            <a:r>
              <a:rPr lang="nl-BE" dirty="0" smtClean="0"/>
              <a:t>Download to your favorite MP3 or video player</a:t>
            </a:r>
          </a:p>
          <a:p>
            <a:r>
              <a:rPr lang="nl-BE" dirty="0" smtClean="0"/>
              <a:t>Get access to slides and recommended resources by the speakers</a:t>
            </a:r>
            <a:endParaRPr lang="en-US" dirty="0"/>
          </a:p>
        </p:txBody>
      </p:sp>
      <p:pic>
        <p:nvPicPr>
          <p:cNvPr id="1026" name="Picture 2" descr="http://ch9.danielfrost.dk/Content/ch9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7137" y="776865"/>
            <a:ext cx="10477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033023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BE" dirty="0" smtClean="0"/>
              <a:t>THANK YOU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065041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260</Words>
  <Application>Microsoft Office PowerPoint</Application>
  <PresentationFormat>On-screen Show (4:3)</PresentationFormat>
  <Paragraphs>40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Parallel Programming in .NET 4.0 Tasks and Threading</vt:lpstr>
      <vt:lpstr>Ingo Rammer and thinktecture</vt:lpstr>
      <vt:lpstr>PowerPoint Presentation</vt:lpstr>
      <vt:lpstr>Stay up to date with MSDN Belux</vt:lpstr>
      <vt:lpstr>TechDays  2011 On-Demand</vt:lpstr>
      <vt:lpstr>THANK YOU</vt:lpstr>
    </vt:vector>
  </TitlesOfParts>
  <Company>manythink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Join &amp; Turn on 2010</dc:title>
  <dc:creator>Remy Venturini</dc:creator>
  <cp:lastModifiedBy>Ingo Rammer</cp:lastModifiedBy>
  <cp:revision>80</cp:revision>
  <dcterms:created xsi:type="dcterms:W3CDTF">2011-01-13T08:12:11Z</dcterms:created>
  <dcterms:modified xsi:type="dcterms:W3CDTF">2011-04-26T16:04:45Z</dcterms:modified>
</cp:coreProperties>
</file>