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59" r:id="rId4"/>
    <p:sldId id="268" r:id="rId5"/>
    <p:sldId id="273" r:id="rId6"/>
    <p:sldId id="272" r:id="rId7"/>
    <p:sldId id="269" r:id="rId8"/>
    <p:sldId id="270" r:id="rId9"/>
    <p:sldId id="274" r:id="rId10"/>
    <p:sldId id="275" r:id="rId11"/>
    <p:sldId id="276" r:id="rId12"/>
    <p:sldId id="262" r:id="rId13"/>
    <p:sldId id="278" r:id="rId14"/>
    <p:sldId id="277" r:id="rId15"/>
    <p:sldId id="283" r:id="rId16"/>
    <p:sldId id="280" r:id="rId17"/>
    <p:sldId id="284" r:id="rId18"/>
    <p:sldId id="281" r:id="rId19"/>
    <p:sldId id="282" r:id="rId20"/>
    <p:sldId id="271" r:id="rId21"/>
    <p:sldId id="266" r:id="rId22"/>
    <p:sldId id="264" r:id="rId23"/>
    <p:sldId id="265" r:id="rId24"/>
    <p:sldId id="263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4168799-63DE-4D0D-9A69-ABAD00C21CAD}">
          <p14:sldIdLst>
            <p14:sldId id="256"/>
            <p14:sldId id="257"/>
            <p14:sldId id="259"/>
            <p14:sldId id="268"/>
            <p14:sldId id="273"/>
            <p14:sldId id="272"/>
            <p14:sldId id="269"/>
            <p14:sldId id="270"/>
            <p14:sldId id="274"/>
            <p14:sldId id="275"/>
            <p14:sldId id="276"/>
            <p14:sldId id="262"/>
            <p14:sldId id="278"/>
            <p14:sldId id="277"/>
            <p14:sldId id="283"/>
            <p14:sldId id="280"/>
            <p14:sldId id="284"/>
            <p14:sldId id="281"/>
            <p14:sldId id="282"/>
            <p14:sldId id="271"/>
          </p14:sldIdLst>
        </p14:section>
        <p14:section name="Belux info slides" id="{2BED94AB-ADF3-4F0C-A68B-D127047F0F88}">
          <p14:sldIdLst>
            <p14:sldId id="266"/>
            <p14:sldId id="264"/>
            <p14:sldId id="265"/>
            <p14:sldId id="26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6619" autoAdjust="0"/>
  </p:normalViewPr>
  <p:slideViewPr>
    <p:cSldViewPr snapToGrid="0" snapToObjects="1" showGuides="1">
      <p:cViewPr varScale="1">
        <p:scale>
          <a:sx n="60" d="100"/>
          <a:sy n="60" d="100"/>
        </p:scale>
        <p:origin x="-1842" y="-84"/>
      </p:cViewPr>
      <p:guideLst>
        <p:guide orient="horz" pos="791"/>
        <p:guide orient="horz" pos="98"/>
        <p:guide orient="horz" pos="641"/>
        <p:guide orient="horz" pos="4214"/>
        <p:guide pos="5581"/>
        <p:guide pos="15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82811A-07EA-48F3-9BAE-07EF09E30715}" type="doc">
      <dgm:prSet loTypeId="urn:microsoft.com/office/officeart/2005/8/layout/cycle2" loCatId="cycle" qsTypeId="urn:microsoft.com/office/officeart/2005/8/quickstyle/3d2" qsCatId="3D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6A5B23ED-420B-404F-BB10-65AF7EF1D6FF}">
      <dgm:prSet phldrT="[Text]" custT="1"/>
      <dgm:spPr>
        <a:solidFill>
          <a:srgbClr val="295129"/>
        </a:solidFill>
        <a:scene3d>
          <a:camera prst="orthographicFront"/>
          <a:lightRig rig="threePt" dir="t">
            <a:rot lat="0" lon="0" rev="7500000"/>
          </a:lightRig>
        </a:scene3d>
        <a:sp3d prstMaterial="plastic"/>
      </dgm:spPr>
      <dgm:t>
        <a:bodyPr/>
        <a:lstStyle/>
        <a:p>
          <a:r>
            <a:rPr lang="en-US" sz="1800" b="1" dirty="0" smtClean="0">
              <a:solidFill>
                <a:schemeClr val="bg1"/>
              </a:solidFill>
            </a:rPr>
            <a:t>BUILD</a:t>
          </a:r>
          <a:endParaRPr lang="en-US" sz="2000" b="1" dirty="0">
            <a:solidFill>
              <a:schemeClr val="bg1"/>
            </a:solidFill>
          </a:endParaRPr>
        </a:p>
      </dgm:t>
    </dgm:pt>
    <dgm:pt modelId="{7A49011A-2FF7-47E8-9A63-6A27C4385A9C}" type="parTrans" cxnId="{6828C1D6-E126-43F1-BB5B-1417724620A2}">
      <dgm:prSet/>
      <dgm:spPr/>
      <dgm:t>
        <a:bodyPr/>
        <a:lstStyle/>
        <a:p>
          <a:endParaRPr lang="en-US" sz="2000" b="1">
            <a:solidFill>
              <a:schemeClr val="tx1"/>
            </a:solidFill>
          </a:endParaRPr>
        </a:p>
      </dgm:t>
    </dgm:pt>
    <dgm:pt modelId="{FF862A41-7BB3-49AE-AB68-4BACCD56ABF9}" type="sibTrans" cxnId="{6828C1D6-E126-43F1-BB5B-1417724620A2}">
      <dgm:prSet custT="1"/>
      <dgm:spPr>
        <a:solidFill>
          <a:schemeClr val="bg1"/>
        </a:solidFill>
        <a:ln>
          <a:solidFill>
            <a:srgbClr val="B2B2B2"/>
          </a:solidFill>
        </a:ln>
      </dgm:spPr>
      <dgm:t>
        <a:bodyPr/>
        <a:lstStyle/>
        <a:p>
          <a:endParaRPr lang="en-US" sz="1200" b="1" dirty="0">
            <a:solidFill>
              <a:schemeClr val="bg1"/>
            </a:solidFill>
          </a:endParaRPr>
        </a:p>
      </dgm:t>
    </dgm:pt>
    <dgm:pt modelId="{72E0DD4B-0C2B-45AD-A3FE-60C94613240C}">
      <dgm:prSet phldrT="[Text]" custT="1"/>
      <dgm:spPr>
        <a:solidFill>
          <a:srgbClr val="314563"/>
        </a:solidFill>
        <a:scene3d>
          <a:camera prst="orthographicFront"/>
          <a:lightRig rig="threePt" dir="t">
            <a:rot lat="0" lon="0" rev="7500000"/>
          </a:lightRig>
        </a:scene3d>
        <a:sp3d prstMaterial="plastic"/>
      </dgm:spPr>
      <dgm:t>
        <a:bodyPr/>
        <a:lstStyle/>
        <a:p>
          <a:r>
            <a:rPr lang="en-US" sz="1800" b="1" smtClean="0">
              <a:solidFill>
                <a:schemeClr val="bg1"/>
              </a:solidFill>
            </a:rPr>
            <a:t>restore env.</a:t>
          </a:r>
          <a:endParaRPr lang="en-US" sz="1800" b="1" dirty="0">
            <a:solidFill>
              <a:schemeClr val="bg1"/>
            </a:solidFill>
          </a:endParaRPr>
        </a:p>
      </dgm:t>
    </dgm:pt>
    <dgm:pt modelId="{69C95765-1DC0-49A4-95D2-93013E38D2CC}" type="parTrans" cxnId="{105DD736-46E3-412A-9702-0DE914789532}">
      <dgm:prSet/>
      <dgm:spPr/>
      <dgm:t>
        <a:bodyPr/>
        <a:lstStyle/>
        <a:p>
          <a:endParaRPr lang="en-US" sz="2000" b="1">
            <a:solidFill>
              <a:schemeClr val="tx1"/>
            </a:solidFill>
          </a:endParaRPr>
        </a:p>
      </dgm:t>
    </dgm:pt>
    <dgm:pt modelId="{7413E07A-A675-4FA8-80BC-62A136E71482}" type="sibTrans" cxnId="{105DD736-46E3-412A-9702-0DE914789532}">
      <dgm:prSet custT="1"/>
      <dgm:spPr>
        <a:solidFill>
          <a:schemeClr val="bg1"/>
        </a:solidFill>
        <a:ln>
          <a:solidFill>
            <a:srgbClr val="B2B2B2"/>
          </a:solidFill>
        </a:ln>
      </dgm:spPr>
      <dgm:t>
        <a:bodyPr/>
        <a:lstStyle/>
        <a:p>
          <a:endParaRPr lang="en-US" sz="1200" b="1" dirty="0">
            <a:solidFill>
              <a:schemeClr val="bg1"/>
            </a:solidFill>
          </a:endParaRPr>
        </a:p>
      </dgm:t>
    </dgm:pt>
    <dgm:pt modelId="{64F63AF4-F6DE-4A17-88F0-0726B2D75C6D}">
      <dgm:prSet phldrT="[Text]" custT="1"/>
      <dgm:spPr>
        <a:solidFill>
          <a:srgbClr val="295129"/>
        </a:solidFill>
        <a:scene3d>
          <a:camera prst="orthographicFront"/>
          <a:lightRig rig="threePt" dir="t">
            <a:rot lat="0" lon="0" rev="7500000"/>
          </a:lightRig>
        </a:scene3d>
        <a:sp3d prstMaterial="plastic"/>
      </dgm:spPr>
      <dgm:t>
        <a:bodyPr/>
        <a:lstStyle/>
        <a:p>
          <a:r>
            <a:rPr lang="en-US" sz="1800" b="1" dirty="0" smtClean="0">
              <a:solidFill>
                <a:schemeClr val="bg1"/>
              </a:solidFill>
            </a:rPr>
            <a:t>DEPLOY</a:t>
          </a:r>
          <a:endParaRPr lang="en-US" sz="1800" b="1" dirty="0">
            <a:solidFill>
              <a:schemeClr val="bg1"/>
            </a:solidFill>
          </a:endParaRPr>
        </a:p>
      </dgm:t>
    </dgm:pt>
    <dgm:pt modelId="{D1A341BA-B4E7-477B-9AD3-004B1B71AFF4}" type="parTrans" cxnId="{C40CA388-628A-431C-B6E7-0085E1313789}">
      <dgm:prSet/>
      <dgm:spPr/>
      <dgm:t>
        <a:bodyPr/>
        <a:lstStyle/>
        <a:p>
          <a:endParaRPr lang="en-US" sz="2000" b="1">
            <a:solidFill>
              <a:schemeClr val="tx1"/>
            </a:solidFill>
          </a:endParaRPr>
        </a:p>
      </dgm:t>
    </dgm:pt>
    <dgm:pt modelId="{902D30D4-6CD9-4040-8888-421F69DCE3B2}" type="sibTrans" cxnId="{C40CA388-628A-431C-B6E7-0085E1313789}">
      <dgm:prSet custT="1"/>
      <dgm:spPr>
        <a:solidFill>
          <a:schemeClr val="bg1"/>
        </a:solidFill>
        <a:ln>
          <a:solidFill>
            <a:srgbClr val="B2B2B2"/>
          </a:solidFill>
        </a:ln>
      </dgm:spPr>
      <dgm:t>
        <a:bodyPr/>
        <a:lstStyle/>
        <a:p>
          <a:endParaRPr lang="en-US" sz="1200" b="1" dirty="0">
            <a:solidFill>
              <a:schemeClr val="bg1"/>
            </a:solidFill>
          </a:endParaRPr>
        </a:p>
      </dgm:t>
    </dgm:pt>
    <dgm:pt modelId="{ADFDFB83-1177-4692-BF80-3805B5E21D3E}">
      <dgm:prSet phldrT="[Text]" custT="1"/>
      <dgm:spPr>
        <a:solidFill>
          <a:srgbClr val="295129"/>
        </a:solidFill>
        <a:scene3d>
          <a:camera prst="orthographicFront"/>
          <a:lightRig rig="threePt" dir="t">
            <a:rot lat="0" lon="0" rev="7500000"/>
          </a:lightRig>
        </a:scene3d>
        <a:sp3d prstMaterial="plastic"/>
      </dgm:spPr>
      <dgm:t>
        <a:bodyPr/>
        <a:lstStyle/>
        <a:p>
          <a:r>
            <a:rPr lang="en-US" sz="1800" b="1" dirty="0" smtClean="0">
              <a:solidFill>
                <a:schemeClr val="bg1"/>
              </a:solidFill>
            </a:rPr>
            <a:t>TEST</a:t>
          </a:r>
          <a:endParaRPr lang="en-US" sz="1800" b="1" dirty="0">
            <a:solidFill>
              <a:schemeClr val="bg1"/>
            </a:solidFill>
          </a:endParaRPr>
        </a:p>
      </dgm:t>
    </dgm:pt>
    <dgm:pt modelId="{12F5F1C5-D3B5-439E-ACB3-ECA3AD2DA9FB}" type="parTrans" cxnId="{C4083255-BBBD-47E2-AE83-ECA0EC492245}">
      <dgm:prSet/>
      <dgm:spPr/>
      <dgm:t>
        <a:bodyPr/>
        <a:lstStyle/>
        <a:p>
          <a:endParaRPr lang="en-US" sz="2000" b="1">
            <a:solidFill>
              <a:schemeClr val="tx1"/>
            </a:solidFill>
          </a:endParaRPr>
        </a:p>
      </dgm:t>
    </dgm:pt>
    <dgm:pt modelId="{336CF0B6-4615-4744-8735-C0F36B2225FF}" type="sibTrans" cxnId="{C4083255-BBBD-47E2-AE83-ECA0EC492245}">
      <dgm:prSet custT="1"/>
      <dgm:spPr>
        <a:solidFill>
          <a:schemeClr val="bg1"/>
        </a:solidFill>
        <a:ln>
          <a:solidFill>
            <a:srgbClr val="B2B2B2"/>
          </a:solidFill>
        </a:ln>
      </dgm:spPr>
      <dgm:t>
        <a:bodyPr/>
        <a:lstStyle/>
        <a:p>
          <a:endParaRPr lang="en-US" sz="1200" b="1" dirty="0">
            <a:solidFill>
              <a:schemeClr val="bg1"/>
            </a:solidFill>
          </a:endParaRPr>
        </a:p>
      </dgm:t>
    </dgm:pt>
    <dgm:pt modelId="{327A6EBD-27FA-49B1-B788-8C5468E40B71}">
      <dgm:prSet phldrT="[Text]" custT="1"/>
      <dgm:spPr>
        <a:solidFill>
          <a:srgbClr val="314563"/>
        </a:solidFill>
        <a:scene3d>
          <a:camera prst="orthographicFront"/>
          <a:lightRig rig="threePt" dir="t">
            <a:rot lat="0" lon="0" rev="7500000"/>
          </a:lightRig>
        </a:scene3d>
        <a:sp3d prstMaterial="plastic"/>
      </dgm:spPr>
      <dgm:t>
        <a:bodyPr/>
        <a:lstStyle/>
        <a:p>
          <a:r>
            <a:rPr lang="en-US" sz="1400" b="1" dirty="0" smtClean="0">
              <a:solidFill>
                <a:schemeClr val="bg1"/>
              </a:solidFill>
            </a:rPr>
            <a:t>take </a:t>
          </a:r>
          <a:r>
            <a:rPr lang="en-US" sz="1400" b="1" dirty="0" err="1" smtClean="0">
              <a:solidFill>
                <a:schemeClr val="bg1"/>
              </a:solidFill>
            </a:rPr>
            <a:t>env</a:t>
          </a:r>
          <a:r>
            <a:rPr lang="en-US" sz="1400" b="1" dirty="0" smtClean="0">
              <a:solidFill>
                <a:schemeClr val="bg1"/>
              </a:solidFill>
            </a:rPr>
            <a:t>. snapshot</a:t>
          </a:r>
          <a:endParaRPr lang="en-US" sz="1400" b="1" dirty="0">
            <a:solidFill>
              <a:schemeClr val="bg1"/>
            </a:solidFill>
          </a:endParaRPr>
        </a:p>
      </dgm:t>
    </dgm:pt>
    <dgm:pt modelId="{2326DC23-95B0-4359-9E7A-184481948DC3}" type="parTrans" cxnId="{B30691A2-F412-4CB3-B3F8-4CF110E5D980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5BAA08DB-BD49-4678-8759-95E64CE51748}" type="sibTrans" cxnId="{B30691A2-F412-4CB3-B3F8-4CF110E5D980}">
      <dgm:prSet custT="1"/>
      <dgm:spPr>
        <a:solidFill>
          <a:schemeClr val="bg1"/>
        </a:solidFill>
        <a:ln>
          <a:solidFill>
            <a:srgbClr val="B2B2B2"/>
          </a:solidFill>
        </a:ln>
      </dgm:spPr>
      <dgm:t>
        <a:bodyPr/>
        <a:lstStyle/>
        <a:p>
          <a:endParaRPr lang="en-US" sz="2400" dirty="0">
            <a:solidFill>
              <a:schemeClr val="bg1"/>
            </a:solidFill>
          </a:endParaRPr>
        </a:p>
      </dgm:t>
    </dgm:pt>
    <dgm:pt modelId="{5A384242-A183-4492-9CE9-7D2DEAFE17AC}" type="pres">
      <dgm:prSet presAssocID="{3082811A-07EA-48F3-9BAE-07EF09E3071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CC46E66-8B96-45C6-9F12-25CEC38B27C6}" type="pres">
      <dgm:prSet presAssocID="{6A5B23ED-420B-404F-BB10-65AF7EF1D6FF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966C9E-F720-45D1-BECB-BA6DADAC7C02}" type="pres">
      <dgm:prSet presAssocID="{FF862A41-7BB3-49AE-AB68-4BACCD56ABF9}" presName="sibTrans" presStyleLbl="sibTrans2D1" presStyleIdx="0" presStyleCnt="5"/>
      <dgm:spPr/>
      <dgm:t>
        <a:bodyPr/>
        <a:lstStyle/>
        <a:p>
          <a:endParaRPr lang="en-US"/>
        </a:p>
      </dgm:t>
    </dgm:pt>
    <dgm:pt modelId="{921B5363-0688-416F-80E4-4F825C0BAC6C}" type="pres">
      <dgm:prSet presAssocID="{FF862A41-7BB3-49AE-AB68-4BACCD56ABF9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94B2A515-AC9F-4E09-BEAD-ABD5EC3BAD51}" type="pres">
      <dgm:prSet presAssocID="{72E0DD4B-0C2B-45AD-A3FE-60C94613240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6F24CB-4B04-47CE-B073-F8E6B00E6274}" type="pres">
      <dgm:prSet presAssocID="{7413E07A-A675-4FA8-80BC-62A136E71482}" presName="sibTrans" presStyleLbl="sibTrans2D1" presStyleIdx="1" presStyleCnt="5"/>
      <dgm:spPr/>
      <dgm:t>
        <a:bodyPr/>
        <a:lstStyle/>
        <a:p>
          <a:endParaRPr lang="en-US"/>
        </a:p>
      </dgm:t>
    </dgm:pt>
    <dgm:pt modelId="{A707F33D-8C63-49B3-9805-FCB1735562D8}" type="pres">
      <dgm:prSet presAssocID="{7413E07A-A675-4FA8-80BC-62A136E71482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1A46C609-4B11-47AD-86EA-E67A3C5C705A}" type="pres">
      <dgm:prSet presAssocID="{64F63AF4-F6DE-4A17-88F0-0726B2D75C6D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F2DCFE-39F4-45BB-B0B2-574BAC7892AB}" type="pres">
      <dgm:prSet presAssocID="{902D30D4-6CD9-4040-8888-421F69DCE3B2}" presName="sibTrans" presStyleLbl="sibTrans2D1" presStyleIdx="2" presStyleCnt="5"/>
      <dgm:spPr/>
      <dgm:t>
        <a:bodyPr/>
        <a:lstStyle/>
        <a:p>
          <a:endParaRPr lang="en-US"/>
        </a:p>
      </dgm:t>
    </dgm:pt>
    <dgm:pt modelId="{541E4CBA-D571-4430-957B-52DE0F82A904}" type="pres">
      <dgm:prSet presAssocID="{902D30D4-6CD9-4040-8888-421F69DCE3B2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17FEBC13-B85D-435B-9FE1-9DE85622FA2C}" type="pres">
      <dgm:prSet presAssocID="{327A6EBD-27FA-49B1-B788-8C5468E40B71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5E4F0E-92A6-40D4-AB62-FFD8FA28D519}" type="pres">
      <dgm:prSet presAssocID="{5BAA08DB-BD49-4678-8759-95E64CE51748}" presName="sibTrans" presStyleLbl="sibTrans2D1" presStyleIdx="3" presStyleCnt="5"/>
      <dgm:spPr/>
      <dgm:t>
        <a:bodyPr/>
        <a:lstStyle/>
        <a:p>
          <a:endParaRPr lang="en-US"/>
        </a:p>
      </dgm:t>
    </dgm:pt>
    <dgm:pt modelId="{FB983915-27C3-4B13-A217-1AC6E8113F92}" type="pres">
      <dgm:prSet presAssocID="{5BAA08DB-BD49-4678-8759-95E64CE51748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9CED715E-AF94-49A4-A5A3-591218D36997}" type="pres">
      <dgm:prSet presAssocID="{ADFDFB83-1177-4692-BF80-3805B5E21D3E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9B4CB7-84F0-4573-98DC-6BB78F1BF5FB}" type="pres">
      <dgm:prSet presAssocID="{336CF0B6-4615-4744-8735-C0F36B2225FF}" presName="sibTrans" presStyleLbl="sibTrans2D1" presStyleIdx="4" presStyleCnt="5"/>
      <dgm:spPr/>
      <dgm:t>
        <a:bodyPr/>
        <a:lstStyle/>
        <a:p>
          <a:endParaRPr lang="en-US"/>
        </a:p>
      </dgm:t>
    </dgm:pt>
    <dgm:pt modelId="{E44B2131-D711-4ACA-BB12-668C6CC81B6E}" type="pres">
      <dgm:prSet presAssocID="{336CF0B6-4615-4744-8735-C0F36B2225FF}" presName="connectorText" presStyleLbl="sibTrans2D1" presStyleIdx="4" presStyleCnt="5"/>
      <dgm:spPr/>
      <dgm:t>
        <a:bodyPr/>
        <a:lstStyle/>
        <a:p>
          <a:endParaRPr lang="en-US"/>
        </a:p>
      </dgm:t>
    </dgm:pt>
  </dgm:ptLst>
  <dgm:cxnLst>
    <dgm:cxn modelId="{C40CA388-628A-431C-B6E7-0085E1313789}" srcId="{3082811A-07EA-48F3-9BAE-07EF09E30715}" destId="{64F63AF4-F6DE-4A17-88F0-0726B2D75C6D}" srcOrd="2" destOrd="0" parTransId="{D1A341BA-B4E7-477B-9AD3-004B1B71AFF4}" sibTransId="{902D30D4-6CD9-4040-8888-421F69DCE3B2}"/>
    <dgm:cxn modelId="{DEAD34D2-36E3-4D61-ABA6-4E1D41F49E86}" type="presOf" srcId="{5BAA08DB-BD49-4678-8759-95E64CE51748}" destId="{555E4F0E-92A6-40D4-AB62-FFD8FA28D519}" srcOrd="0" destOrd="0" presId="urn:microsoft.com/office/officeart/2005/8/layout/cycle2"/>
    <dgm:cxn modelId="{B30691A2-F412-4CB3-B3F8-4CF110E5D980}" srcId="{3082811A-07EA-48F3-9BAE-07EF09E30715}" destId="{327A6EBD-27FA-49B1-B788-8C5468E40B71}" srcOrd="3" destOrd="0" parTransId="{2326DC23-95B0-4359-9E7A-184481948DC3}" sibTransId="{5BAA08DB-BD49-4678-8759-95E64CE51748}"/>
    <dgm:cxn modelId="{9CB4EC17-F3E3-4021-8AEF-92C0E0485FEE}" type="presOf" srcId="{FF862A41-7BB3-49AE-AB68-4BACCD56ABF9}" destId="{32966C9E-F720-45D1-BECB-BA6DADAC7C02}" srcOrd="0" destOrd="0" presId="urn:microsoft.com/office/officeart/2005/8/layout/cycle2"/>
    <dgm:cxn modelId="{6C77489E-5F05-49F0-BCE9-3B9FF1554B16}" type="presOf" srcId="{902D30D4-6CD9-4040-8888-421F69DCE3B2}" destId="{541E4CBA-D571-4430-957B-52DE0F82A904}" srcOrd="1" destOrd="0" presId="urn:microsoft.com/office/officeart/2005/8/layout/cycle2"/>
    <dgm:cxn modelId="{466E096E-5931-48DE-B7BC-FFF99A456EE8}" type="presOf" srcId="{ADFDFB83-1177-4692-BF80-3805B5E21D3E}" destId="{9CED715E-AF94-49A4-A5A3-591218D36997}" srcOrd="0" destOrd="0" presId="urn:microsoft.com/office/officeart/2005/8/layout/cycle2"/>
    <dgm:cxn modelId="{991B2329-3142-49E3-861B-D260886D5CED}" type="presOf" srcId="{5BAA08DB-BD49-4678-8759-95E64CE51748}" destId="{FB983915-27C3-4B13-A217-1AC6E8113F92}" srcOrd="1" destOrd="0" presId="urn:microsoft.com/office/officeart/2005/8/layout/cycle2"/>
    <dgm:cxn modelId="{968413FD-4C9C-4AE6-A430-CD61D21B9354}" type="presOf" srcId="{6A5B23ED-420B-404F-BB10-65AF7EF1D6FF}" destId="{8CC46E66-8B96-45C6-9F12-25CEC38B27C6}" srcOrd="0" destOrd="0" presId="urn:microsoft.com/office/officeart/2005/8/layout/cycle2"/>
    <dgm:cxn modelId="{6828C1D6-E126-43F1-BB5B-1417724620A2}" srcId="{3082811A-07EA-48F3-9BAE-07EF09E30715}" destId="{6A5B23ED-420B-404F-BB10-65AF7EF1D6FF}" srcOrd="0" destOrd="0" parTransId="{7A49011A-2FF7-47E8-9A63-6A27C4385A9C}" sibTransId="{FF862A41-7BB3-49AE-AB68-4BACCD56ABF9}"/>
    <dgm:cxn modelId="{EC1E92E5-09FD-4733-9AB4-2FE2CA45CFE4}" type="presOf" srcId="{336CF0B6-4615-4744-8735-C0F36B2225FF}" destId="{069B4CB7-84F0-4573-98DC-6BB78F1BF5FB}" srcOrd="0" destOrd="0" presId="urn:microsoft.com/office/officeart/2005/8/layout/cycle2"/>
    <dgm:cxn modelId="{D9A55FAA-7E15-4D3D-BB1E-F3D9A850B439}" type="presOf" srcId="{902D30D4-6CD9-4040-8888-421F69DCE3B2}" destId="{BCF2DCFE-39F4-45BB-B0B2-574BAC7892AB}" srcOrd="0" destOrd="0" presId="urn:microsoft.com/office/officeart/2005/8/layout/cycle2"/>
    <dgm:cxn modelId="{C773C88A-EA85-413D-A224-EBCDA1F9F700}" type="presOf" srcId="{327A6EBD-27FA-49B1-B788-8C5468E40B71}" destId="{17FEBC13-B85D-435B-9FE1-9DE85622FA2C}" srcOrd="0" destOrd="0" presId="urn:microsoft.com/office/officeart/2005/8/layout/cycle2"/>
    <dgm:cxn modelId="{F3666FC1-34A2-4A67-9F8A-77EA227F77C9}" type="presOf" srcId="{7413E07A-A675-4FA8-80BC-62A136E71482}" destId="{B86F24CB-4B04-47CE-B073-F8E6B00E6274}" srcOrd="0" destOrd="0" presId="urn:microsoft.com/office/officeart/2005/8/layout/cycle2"/>
    <dgm:cxn modelId="{C27629CA-E88E-4570-A5FA-EBF7CCB8E3D5}" type="presOf" srcId="{3082811A-07EA-48F3-9BAE-07EF09E30715}" destId="{5A384242-A183-4492-9CE9-7D2DEAFE17AC}" srcOrd="0" destOrd="0" presId="urn:microsoft.com/office/officeart/2005/8/layout/cycle2"/>
    <dgm:cxn modelId="{B3A83DE0-9695-4E62-9E4A-700A61A21C5E}" type="presOf" srcId="{336CF0B6-4615-4744-8735-C0F36B2225FF}" destId="{E44B2131-D711-4ACA-BB12-668C6CC81B6E}" srcOrd="1" destOrd="0" presId="urn:microsoft.com/office/officeart/2005/8/layout/cycle2"/>
    <dgm:cxn modelId="{5D02D7A5-8F16-4156-B199-7B5D386A046A}" type="presOf" srcId="{FF862A41-7BB3-49AE-AB68-4BACCD56ABF9}" destId="{921B5363-0688-416F-80E4-4F825C0BAC6C}" srcOrd="1" destOrd="0" presId="urn:microsoft.com/office/officeart/2005/8/layout/cycle2"/>
    <dgm:cxn modelId="{705DE84D-ED4E-4986-8729-85F6A60E1A74}" type="presOf" srcId="{7413E07A-A675-4FA8-80BC-62A136E71482}" destId="{A707F33D-8C63-49B3-9805-FCB1735562D8}" srcOrd="1" destOrd="0" presId="urn:microsoft.com/office/officeart/2005/8/layout/cycle2"/>
    <dgm:cxn modelId="{EA6D5662-3F02-4C13-BF9D-330A4ABDD1E0}" type="presOf" srcId="{72E0DD4B-0C2B-45AD-A3FE-60C94613240C}" destId="{94B2A515-AC9F-4E09-BEAD-ABD5EC3BAD51}" srcOrd="0" destOrd="0" presId="urn:microsoft.com/office/officeart/2005/8/layout/cycle2"/>
    <dgm:cxn modelId="{105DD736-46E3-412A-9702-0DE914789532}" srcId="{3082811A-07EA-48F3-9BAE-07EF09E30715}" destId="{72E0DD4B-0C2B-45AD-A3FE-60C94613240C}" srcOrd="1" destOrd="0" parTransId="{69C95765-1DC0-49A4-95D2-93013E38D2CC}" sibTransId="{7413E07A-A675-4FA8-80BC-62A136E71482}"/>
    <dgm:cxn modelId="{C4083255-BBBD-47E2-AE83-ECA0EC492245}" srcId="{3082811A-07EA-48F3-9BAE-07EF09E30715}" destId="{ADFDFB83-1177-4692-BF80-3805B5E21D3E}" srcOrd="4" destOrd="0" parTransId="{12F5F1C5-D3B5-439E-ACB3-ECA3AD2DA9FB}" sibTransId="{336CF0B6-4615-4744-8735-C0F36B2225FF}"/>
    <dgm:cxn modelId="{9878EAAA-7D36-4A62-9FF3-4E29AABD33EB}" type="presOf" srcId="{64F63AF4-F6DE-4A17-88F0-0726B2D75C6D}" destId="{1A46C609-4B11-47AD-86EA-E67A3C5C705A}" srcOrd="0" destOrd="0" presId="urn:microsoft.com/office/officeart/2005/8/layout/cycle2"/>
    <dgm:cxn modelId="{59A836D4-9951-46C7-97BB-16C58987F068}" type="presParOf" srcId="{5A384242-A183-4492-9CE9-7D2DEAFE17AC}" destId="{8CC46E66-8B96-45C6-9F12-25CEC38B27C6}" srcOrd="0" destOrd="0" presId="urn:microsoft.com/office/officeart/2005/8/layout/cycle2"/>
    <dgm:cxn modelId="{897B09C2-08CC-4A8B-9CAD-F9AB1657F74F}" type="presParOf" srcId="{5A384242-A183-4492-9CE9-7D2DEAFE17AC}" destId="{32966C9E-F720-45D1-BECB-BA6DADAC7C02}" srcOrd="1" destOrd="0" presId="urn:microsoft.com/office/officeart/2005/8/layout/cycle2"/>
    <dgm:cxn modelId="{A53795D0-B5FC-4863-A80D-7131B3DF98CB}" type="presParOf" srcId="{32966C9E-F720-45D1-BECB-BA6DADAC7C02}" destId="{921B5363-0688-416F-80E4-4F825C0BAC6C}" srcOrd="0" destOrd="0" presId="urn:microsoft.com/office/officeart/2005/8/layout/cycle2"/>
    <dgm:cxn modelId="{DD278805-8DB6-4E5F-8A0B-BF40674FD2E3}" type="presParOf" srcId="{5A384242-A183-4492-9CE9-7D2DEAFE17AC}" destId="{94B2A515-AC9F-4E09-BEAD-ABD5EC3BAD51}" srcOrd="2" destOrd="0" presId="urn:microsoft.com/office/officeart/2005/8/layout/cycle2"/>
    <dgm:cxn modelId="{9F6FB460-145C-4016-98FB-71E5DDDE977D}" type="presParOf" srcId="{5A384242-A183-4492-9CE9-7D2DEAFE17AC}" destId="{B86F24CB-4B04-47CE-B073-F8E6B00E6274}" srcOrd="3" destOrd="0" presId="urn:microsoft.com/office/officeart/2005/8/layout/cycle2"/>
    <dgm:cxn modelId="{FBE8D700-640F-4700-8469-3A983A69473E}" type="presParOf" srcId="{B86F24CB-4B04-47CE-B073-F8E6B00E6274}" destId="{A707F33D-8C63-49B3-9805-FCB1735562D8}" srcOrd="0" destOrd="0" presId="urn:microsoft.com/office/officeart/2005/8/layout/cycle2"/>
    <dgm:cxn modelId="{C1F2C43A-4C2B-4B18-A010-C8397B287129}" type="presParOf" srcId="{5A384242-A183-4492-9CE9-7D2DEAFE17AC}" destId="{1A46C609-4B11-47AD-86EA-E67A3C5C705A}" srcOrd="4" destOrd="0" presId="urn:microsoft.com/office/officeart/2005/8/layout/cycle2"/>
    <dgm:cxn modelId="{4C268EA4-9FB3-4F0B-85B5-1306AEE5426B}" type="presParOf" srcId="{5A384242-A183-4492-9CE9-7D2DEAFE17AC}" destId="{BCF2DCFE-39F4-45BB-B0B2-574BAC7892AB}" srcOrd="5" destOrd="0" presId="urn:microsoft.com/office/officeart/2005/8/layout/cycle2"/>
    <dgm:cxn modelId="{8877D6F7-176B-4658-B6FF-653B170CAF70}" type="presParOf" srcId="{BCF2DCFE-39F4-45BB-B0B2-574BAC7892AB}" destId="{541E4CBA-D571-4430-957B-52DE0F82A904}" srcOrd="0" destOrd="0" presId="urn:microsoft.com/office/officeart/2005/8/layout/cycle2"/>
    <dgm:cxn modelId="{D4703C8A-203F-44A3-9B52-079845DED32D}" type="presParOf" srcId="{5A384242-A183-4492-9CE9-7D2DEAFE17AC}" destId="{17FEBC13-B85D-435B-9FE1-9DE85622FA2C}" srcOrd="6" destOrd="0" presId="urn:microsoft.com/office/officeart/2005/8/layout/cycle2"/>
    <dgm:cxn modelId="{D4212AA8-4A70-40CB-B794-438345D910AC}" type="presParOf" srcId="{5A384242-A183-4492-9CE9-7D2DEAFE17AC}" destId="{555E4F0E-92A6-40D4-AB62-FFD8FA28D519}" srcOrd="7" destOrd="0" presId="urn:microsoft.com/office/officeart/2005/8/layout/cycle2"/>
    <dgm:cxn modelId="{4EC91986-88C9-4B18-941D-5A67419FFF7E}" type="presParOf" srcId="{555E4F0E-92A6-40D4-AB62-FFD8FA28D519}" destId="{FB983915-27C3-4B13-A217-1AC6E8113F92}" srcOrd="0" destOrd="0" presId="urn:microsoft.com/office/officeart/2005/8/layout/cycle2"/>
    <dgm:cxn modelId="{99065D17-811B-42F3-A676-39684229A91B}" type="presParOf" srcId="{5A384242-A183-4492-9CE9-7D2DEAFE17AC}" destId="{9CED715E-AF94-49A4-A5A3-591218D36997}" srcOrd="8" destOrd="0" presId="urn:microsoft.com/office/officeart/2005/8/layout/cycle2"/>
    <dgm:cxn modelId="{A374DABA-5639-4ED2-8E20-E14C59DC6F68}" type="presParOf" srcId="{5A384242-A183-4492-9CE9-7D2DEAFE17AC}" destId="{069B4CB7-84F0-4573-98DC-6BB78F1BF5FB}" srcOrd="9" destOrd="0" presId="urn:microsoft.com/office/officeart/2005/8/layout/cycle2"/>
    <dgm:cxn modelId="{C925D343-EBC2-4A15-8913-74A12A188B57}" type="presParOf" srcId="{069B4CB7-84F0-4573-98DC-6BB78F1BF5FB}" destId="{E44B2131-D711-4ACA-BB12-668C6CC81B6E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46E66-8B96-45C6-9F12-25CEC38B27C6}">
      <dsp:nvSpPr>
        <dsp:cNvPr id="0" name=""/>
        <dsp:cNvSpPr/>
      </dsp:nvSpPr>
      <dsp:spPr>
        <a:xfrm>
          <a:off x="3089654" y="1564"/>
          <a:ext cx="1525546" cy="1525546"/>
        </a:xfrm>
        <a:prstGeom prst="ellipse">
          <a:avLst/>
        </a:prstGeom>
        <a:solidFill>
          <a:srgbClr val="29512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bg1"/>
              </a:solidFill>
            </a:rPr>
            <a:t>BUILD</a:t>
          </a:r>
          <a:endParaRPr lang="en-US" sz="2000" b="1" kern="1200" dirty="0">
            <a:solidFill>
              <a:schemeClr val="bg1"/>
            </a:solidFill>
          </a:endParaRPr>
        </a:p>
      </dsp:txBody>
      <dsp:txXfrm>
        <a:off x="3313065" y="224975"/>
        <a:ext cx="1078724" cy="1078724"/>
      </dsp:txXfrm>
    </dsp:sp>
    <dsp:sp modelId="{32966C9E-F720-45D1-BECB-BA6DADAC7C02}">
      <dsp:nvSpPr>
        <dsp:cNvPr id="0" name=""/>
        <dsp:cNvSpPr/>
      </dsp:nvSpPr>
      <dsp:spPr>
        <a:xfrm rot="2160000">
          <a:off x="4567038" y="1173495"/>
          <a:ext cx="405756" cy="514871"/>
        </a:xfrm>
        <a:prstGeom prst="rightArrow">
          <a:avLst>
            <a:gd name="adj1" fmla="val 60000"/>
            <a:gd name="adj2" fmla="val 50000"/>
          </a:avLst>
        </a:prstGeom>
        <a:solidFill>
          <a:schemeClr val="bg1"/>
        </a:solidFill>
        <a:ln>
          <a:solidFill>
            <a:srgbClr val="B2B2B2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>
            <a:solidFill>
              <a:schemeClr val="bg1"/>
            </a:solidFill>
          </a:endParaRPr>
        </a:p>
      </dsp:txBody>
      <dsp:txXfrm>
        <a:off x="4578662" y="1240694"/>
        <a:ext cx="284029" cy="308923"/>
      </dsp:txXfrm>
    </dsp:sp>
    <dsp:sp modelId="{94B2A515-AC9F-4E09-BEAD-ABD5EC3BAD51}">
      <dsp:nvSpPr>
        <dsp:cNvPr id="0" name=""/>
        <dsp:cNvSpPr/>
      </dsp:nvSpPr>
      <dsp:spPr>
        <a:xfrm>
          <a:off x="4943212" y="1348253"/>
          <a:ext cx="1525546" cy="1525546"/>
        </a:xfrm>
        <a:prstGeom prst="ellipse">
          <a:avLst/>
        </a:prstGeom>
        <a:solidFill>
          <a:srgbClr val="314563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>
              <a:solidFill>
                <a:schemeClr val="bg1"/>
              </a:solidFill>
            </a:rPr>
            <a:t>restore env.</a:t>
          </a:r>
          <a:endParaRPr lang="en-US" sz="1800" b="1" kern="1200" dirty="0">
            <a:solidFill>
              <a:schemeClr val="bg1"/>
            </a:solidFill>
          </a:endParaRPr>
        </a:p>
      </dsp:txBody>
      <dsp:txXfrm>
        <a:off x="5166623" y="1571664"/>
        <a:ext cx="1078724" cy="1078724"/>
      </dsp:txXfrm>
    </dsp:sp>
    <dsp:sp modelId="{B86F24CB-4B04-47CE-B073-F8E6B00E6274}">
      <dsp:nvSpPr>
        <dsp:cNvPr id="0" name=""/>
        <dsp:cNvSpPr/>
      </dsp:nvSpPr>
      <dsp:spPr>
        <a:xfrm rot="6480000">
          <a:off x="5152658" y="2932162"/>
          <a:ext cx="405756" cy="514871"/>
        </a:xfrm>
        <a:prstGeom prst="rightArrow">
          <a:avLst>
            <a:gd name="adj1" fmla="val 60000"/>
            <a:gd name="adj2" fmla="val 50000"/>
          </a:avLst>
        </a:prstGeom>
        <a:solidFill>
          <a:schemeClr val="bg1"/>
        </a:solidFill>
        <a:ln>
          <a:solidFill>
            <a:srgbClr val="B2B2B2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>
            <a:solidFill>
              <a:schemeClr val="bg1"/>
            </a:solidFill>
          </a:endParaRPr>
        </a:p>
      </dsp:txBody>
      <dsp:txXfrm rot="10800000">
        <a:off x="5232329" y="2977251"/>
        <a:ext cx="284029" cy="308923"/>
      </dsp:txXfrm>
    </dsp:sp>
    <dsp:sp modelId="{1A46C609-4B11-47AD-86EA-E67A3C5C705A}">
      <dsp:nvSpPr>
        <dsp:cNvPr id="0" name=""/>
        <dsp:cNvSpPr/>
      </dsp:nvSpPr>
      <dsp:spPr>
        <a:xfrm>
          <a:off x="4235216" y="3527241"/>
          <a:ext cx="1525546" cy="1525546"/>
        </a:xfrm>
        <a:prstGeom prst="ellipse">
          <a:avLst/>
        </a:prstGeom>
        <a:solidFill>
          <a:srgbClr val="29512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bg1"/>
              </a:solidFill>
            </a:rPr>
            <a:t>DEPLOY</a:t>
          </a:r>
          <a:endParaRPr lang="en-US" sz="1800" b="1" kern="1200" dirty="0">
            <a:solidFill>
              <a:schemeClr val="bg1"/>
            </a:solidFill>
          </a:endParaRPr>
        </a:p>
      </dsp:txBody>
      <dsp:txXfrm>
        <a:off x="4458627" y="3750652"/>
        <a:ext cx="1078724" cy="1078724"/>
      </dsp:txXfrm>
    </dsp:sp>
    <dsp:sp modelId="{BCF2DCFE-39F4-45BB-B0B2-574BAC7892AB}">
      <dsp:nvSpPr>
        <dsp:cNvPr id="0" name=""/>
        <dsp:cNvSpPr/>
      </dsp:nvSpPr>
      <dsp:spPr>
        <a:xfrm rot="10800000">
          <a:off x="3661033" y="4032578"/>
          <a:ext cx="405756" cy="514871"/>
        </a:xfrm>
        <a:prstGeom prst="rightArrow">
          <a:avLst>
            <a:gd name="adj1" fmla="val 60000"/>
            <a:gd name="adj2" fmla="val 50000"/>
          </a:avLst>
        </a:prstGeom>
        <a:solidFill>
          <a:schemeClr val="bg1"/>
        </a:solidFill>
        <a:ln>
          <a:solidFill>
            <a:srgbClr val="B2B2B2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>
            <a:solidFill>
              <a:schemeClr val="bg1"/>
            </a:solidFill>
          </a:endParaRPr>
        </a:p>
      </dsp:txBody>
      <dsp:txXfrm rot="10800000">
        <a:off x="3782760" y="4135552"/>
        <a:ext cx="284029" cy="308923"/>
      </dsp:txXfrm>
    </dsp:sp>
    <dsp:sp modelId="{17FEBC13-B85D-435B-9FE1-9DE85622FA2C}">
      <dsp:nvSpPr>
        <dsp:cNvPr id="0" name=""/>
        <dsp:cNvSpPr/>
      </dsp:nvSpPr>
      <dsp:spPr>
        <a:xfrm>
          <a:off x="1944092" y="3527241"/>
          <a:ext cx="1525546" cy="1525546"/>
        </a:xfrm>
        <a:prstGeom prst="ellipse">
          <a:avLst/>
        </a:prstGeom>
        <a:solidFill>
          <a:srgbClr val="314563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bg1"/>
              </a:solidFill>
            </a:rPr>
            <a:t>take </a:t>
          </a:r>
          <a:r>
            <a:rPr lang="en-US" sz="1400" b="1" kern="1200" dirty="0" err="1" smtClean="0">
              <a:solidFill>
                <a:schemeClr val="bg1"/>
              </a:solidFill>
            </a:rPr>
            <a:t>env</a:t>
          </a:r>
          <a:r>
            <a:rPr lang="en-US" sz="1400" b="1" kern="1200" dirty="0" smtClean="0">
              <a:solidFill>
                <a:schemeClr val="bg1"/>
              </a:solidFill>
            </a:rPr>
            <a:t>. snapshot</a:t>
          </a:r>
          <a:endParaRPr lang="en-US" sz="1400" b="1" kern="1200" dirty="0">
            <a:solidFill>
              <a:schemeClr val="bg1"/>
            </a:solidFill>
          </a:endParaRPr>
        </a:p>
      </dsp:txBody>
      <dsp:txXfrm>
        <a:off x="2167503" y="3750652"/>
        <a:ext cx="1078724" cy="1078724"/>
      </dsp:txXfrm>
    </dsp:sp>
    <dsp:sp modelId="{555E4F0E-92A6-40D4-AB62-FFD8FA28D519}">
      <dsp:nvSpPr>
        <dsp:cNvPr id="0" name=""/>
        <dsp:cNvSpPr/>
      </dsp:nvSpPr>
      <dsp:spPr>
        <a:xfrm rot="15120000">
          <a:off x="2153538" y="2954006"/>
          <a:ext cx="405756" cy="514871"/>
        </a:xfrm>
        <a:prstGeom prst="rightArrow">
          <a:avLst>
            <a:gd name="adj1" fmla="val 60000"/>
            <a:gd name="adj2" fmla="val 50000"/>
          </a:avLst>
        </a:prstGeom>
        <a:solidFill>
          <a:schemeClr val="bg1"/>
        </a:solidFill>
        <a:ln>
          <a:solidFill>
            <a:srgbClr val="B2B2B2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>
            <a:solidFill>
              <a:schemeClr val="bg1"/>
            </a:solidFill>
          </a:endParaRPr>
        </a:p>
      </dsp:txBody>
      <dsp:txXfrm rot="10800000">
        <a:off x="2233209" y="3114865"/>
        <a:ext cx="284029" cy="308923"/>
      </dsp:txXfrm>
    </dsp:sp>
    <dsp:sp modelId="{9CED715E-AF94-49A4-A5A3-591218D36997}">
      <dsp:nvSpPr>
        <dsp:cNvPr id="0" name=""/>
        <dsp:cNvSpPr/>
      </dsp:nvSpPr>
      <dsp:spPr>
        <a:xfrm>
          <a:off x="1236096" y="1348253"/>
          <a:ext cx="1525546" cy="1525546"/>
        </a:xfrm>
        <a:prstGeom prst="ellipse">
          <a:avLst/>
        </a:prstGeom>
        <a:solidFill>
          <a:srgbClr val="29512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bg1"/>
              </a:solidFill>
            </a:rPr>
            <a:t>TEST</a:t>
          </a:r>
          <a:endParaRPr lang="en-US" sz="1800" b="1" kern="1200" dirty="0">
            <a:solidFill>
              <a:schemeClr val="bg1"/>
            </a:solidFill>
          </a:endParaRPr>
        </a:p>
      </dsp:txBody>
      <dsp:txXfrm>
        <a:off x="1459507" y="1571664"/>
        <a:ext cx="1078724" cy="1078724"/>
      </dsp:txXfrm>
    </dsp:sp>
    <dsp:sp modelId="{069B4CB7-84F0-4573-98DC-6BB78F1BF5FB}">
      <dsp:nvSpPr>
        <dsp:cNvPr id="0" name=""/>
        <dsp:cNvSpPr/>
      </dsp:nvSpPr>
      <dsp:spPr>
        <a:xfrm rot="19440000">
          <a:off x="2713480" y="1186995"/>
          <a:ext cx="405756" cy="514871"/>
        </a:xfrm>
        <a:prstGeom prst="rightArrow">
          <a:avLst>
            <a:gd name="adj1" fmla="val 60000"/>
            <a:gd name="adj2" fmla="val 50000"/>
          </a:avLst>
        </a:prstGeom>
        <a:solidFill>
          <a:schemeClr val="bg1"/>
        </a:solidFill>
        <a:ln>
          <a:solidFill>
            <a:srgbClr val="B2B2B2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>
            <a:solidFill>
              <a:schemeClr val="bg1"/>
            </a:solidFill>
          </a:endParaRPr>
        </a:p>
      </dsp:txBody>
      <dsp:txXfrm>
        <a:off x="2725104" y="1325744"/>
        <a:ext cx="284029" cy="3089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9B0905-96F6-A145-A924-99126C66A88E}" type="datetimeFigureOut">
              <a:rPr lang="en-US" smtClean="0"/>
              <a:pPr/>
              <a:t>4/28/2011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19B92B-3065-C249-8A2E-806C8E7C6F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6694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F5D0A5-D740-274F-B3C1-02C052A6262C}" type="datetimeFigureOut">
              <a:rPr lang="en-US" smtClean="0"/>
              <a:pPr/>
              <a:t>4/28/2011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990E08-5260-8E49-984D-856E681064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3699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3119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2680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0032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/>
              <a:buChar char="à"/>
            </a:pPr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1871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/>
              <a:buChar char="à"/>
            </a:pPr>
            <a:endParaRPr lang="nl-BE" dirty="0">
              <a:sym typeface="Wingdings" pitchFamily="2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4860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718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3543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8772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9160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0072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876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9407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3046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4313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0819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4047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1906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9208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2146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2481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122"/>
            <a:fld id="{8B263312-38AA-4E1E-B2B5-0F8F122B24FE}" type="slidenum">
              <a:rPr lang="en-US">
                <a:solidFill>
                  <a:prstClr val="black"/>
                </a:solidFill>
                <a:latin typeface="Calibri"/>
              </a:rPr>
              <a:pPr defTabSz="914122"/>
              <a:t>6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7639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1938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353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4475" y="1255713"/>
            <a:ext cx="8615363" cy="1995403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nl-BE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475" y="3444665"/>
            <a:ext cx="8615363" cy="2927560"/>
          </a:xfrm>
        </p:spPr>
        <p:txBody>
          <a:bodyPr anchor="t"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 dirty="0" smtClean="0"/>
              <a:t>Click to edit Master subtitle style</a:t>
            </a:r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44475" y="3417969"/>
            <a:ext cx="5107283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475" y="3444665"/>
            <a:ext cx="8615363" cy="2927560"/>
          </a:xfrm>
        </p:spPr>
        <p:txBody>
          <a:bodyPr anchor="t"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 dirty="0" smtClean="0"/>
              <a:t>Click to edit Master subtitle style</a:t>
            </a:r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44475" y="3417969"/>
            <a:ext cx="5107283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66675" y="1409700"/>
            <a:ext cx="840422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3800" b="0" dirty="0" smtClean="0">
                <a:solidFill>
                  <a:schemeClr val="bg2">
                    <a:lumMod val="75000"/>
                  </a:schemeClr>
                </a:solidFill>
              </a:rPr>
              <a:t>DEMO</a:t>
            </a:r>
            <a:endParaRPr lang="en-US" sz="13800" b="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537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 dirty="0" smtClean="0"/>
              <a:t>Click to edit Master text styles</a:t>
            </a:r>
          </a:p>
          <a:p>
            <a:pPr lvl="1"/>
            <a:r>
              <a:rPr lang="nl-BE" dirty="0" smtClean="0"/>
              <a:t>Second level</a:t>
            </a:r>
          </a:p>
          <a:p>
            <a:pPr lvl="2"/>
            <a:r>
              <a:rPr lang="nl-BE" dirty="0" smtClean="0"/>
              <a:t>Third level</a:t>
            </a:r>
          </a:p>
          <a:p>
            <a:pPr lvl="3"/>
            <a:r>
              <a:rPr lang="nl-BE" dirty="0" smtClean="0"/>
              <a:t>Fourth level</a:t>
            </a:r>
          </a:p>
          <a:p>
            <a:pPr lvl="4"/>
            <a:r>
              <a:rPr lang="nl-BE" dirty="0" smtClean="0"/>
              <a:t>Fifth level</a:t>
            </a:r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44475" y="1168153"/>
            <a:ext cx="2614267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44476" y="1255713"/>
            <a:ext cx="8615362" cy="5434012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474" y="2658919"/>
            <a:ext cx="8615364" cy="1983926"/>
          </a:xfrm>
        </p:spPr>
        <p:txBody>
          <a:bodyPr anchor="t"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nl-BE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4474" y="1436773"/>
            <a:ext cx="8615363" cy="1187887"/>
          </a:xfrm>
        </p:spPr>
        <p:txBody>
          <a:bodyPr anchor="b"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 dirty="0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44475" y="2630773"/>
            <a:ext cx="5107283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4475" y="1255713"/>
            <a:ext cx="4157663" cy="50450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 dirty="0" smtClean="0"/>
              <a:t>Click to edit Master text styles</a:t>
            </a:r>
          </a:p>
          <a:p>
            <a:pPr lvl="1"/>
            <a:r>
              <a:rPr lang="nl-BE" dirty="0" smtClean="0"/>
              <a:t>Second level</a:t>
            </a:r>
          </a:p>
          <a:p>
            <a:pPr lvl="2"/>
            <a:r>
              <a:rPr lang="nl-BE" dirty="0" smtClean="0"/>
              <a:t>Third level</a:t>
            </a:r>
          </a:p>
          <a:p>
            <a:pPr lvl="3"/>
            <a:r>
              <a:rPr lang="nl-BE" dirty="0" smtClean="0"/>
              <a:t>Fourth level</a:t>
            </a:r>
          </a:p>
          <a:p>
            <a:pPr lvl="4"/>
            <a:r>
              <a:rPr lang="nl-BE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4537" y="1255713"/>
            <a:ext cx="4159250" cy="50450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44475" y="1168153"/>
            <a:ext cx="2614267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44475" y="1168153"/>
            <a:ext cx="2614267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Y:\Documents\WORK\11.01.006.0 - DDMC - Microsoft - TechDays 2011\03 edit\RV\picture general.jpg"/>
          <p:cNvPicPr>
            <a:picLocks noChangeAspect="1" noChangeArrowheads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9155266" cy="6858000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4476" y="155575"/>
            <a:ext cx="8615362" cy="849360"/>
          </a:xfrm>
          <a:prstGeom prst="rect">
            <a:avLst/>
          </a:prstGeom>
        </p:spPr>
        <p:txBody>
          <a:bodyPr vert="horz" lIns="0" tIns="0" rIns="91440" bIns="0" rtlCol="0" anchor="b">
            <a:noAutofit/>
          </a:bodyPr>
          <a:lstStyle/>
          <a:p>
            <a:r>
              <a:rPr lang="nl-BE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4476" y="1255713"/>
            <a:ext cx="8615362" cy="5434011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nl-BE" dirty="0" smtClean="0"/>
              <a:t>Click to edit Master text styles</a:t>
            </a:r>
          </a:p>
          <a:p>
            <a:pPr lvl="1"/>
            <a:r>
              <a:rPr lang="nl-BE" dirty="0" smtClean="0"/>
              <a:t>Second level</a:t>
            </a:r>
          </a:p>
          <a:p>
            <a:pPr lvl="2"/>
            <a:r>
              <a:rPr lang="nl-BE" dirty="0" smtClean="0"/>
              <a:t>Third level</a:t>
            </a:r>
          </a:p>
          <a:p>
            <a:pPr lvl="3"/>
            <a:r>
              <a:rPr lang="nl-BE" dirty="0" smtClean="0"/>
              <a:t>Fourth level</a:t>
            </a:r>
          </a:p>
          <a:p>
            <a:pPr lvl="4"/>
            <a:r>
              <a:rPr lang="nl-BE" dirty="0" smtClean="0"/>
              <a:t>Fifth level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8736594" y="6451341"/>
            <a:ext cx="40740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fld id="{A8773671-FDA4-4210-BCE0-E89C7D69B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0" r:id="rId3"/>
    <p:sldLayoutId id="2147483656" r:id="rId4"/>
    <p:sldLayoutId id="2147483651" r:id="rId5"/>
    <p:sldLayoutId id="2147483652" r:id="rId6"/>
    <p:sldLayoutId id="2147483654" r:id="rId7"/>
    <p:sldLayoutId id="2147483655" r:id="rId8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2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msdn.microsoft.com/en-us/vstudio/ee358786" TargetMode="External"/><Relationship Id="rId3" Type="http://schemas.openxmlformats.org/officeDocument/2006/relationships/hyperlink" Target="http://www.microsoft.com/downloads/en/details.aspx?FamilyID=592e874d-8fcd-4665-8e55-7da0d44b0dee&amp;displaylang=en" TargetMode="External"/><Relationship Id="rId7" Type="http://schemas.openxmlformats.org/officeDocument/2006/relationships/hyperlink" Target="http://intovsts.net/2010/08/07/screencast-visual-studio-lab-management-2010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archive.msdn.microsoft.com/vslabmgmt" TargetMode="External"/><Relationship Id="rId11" Type="http://schemas.openxmlformats.org/officeDocument/2006/relationships/image" Target="../media/image39.png"/><Relationship Id="rId5" Type="http://schemas.openxmlformats.org/officeDocument/2006/relationships/hyperlink" Target="http://blogs.msdn.com/b/lab_management/" TargetMode="External"/><Relationship Id="rId10" Type="http://schemas.openxmlformats.org/officeDocument/2006/relationships/image" Target="../media/image38.png"/><Relationship Id="rId4" Type="http://schemas.openxmlformats.org/officeDocument/2006/relationships/hyperlink" Target="http://tinyurl.com/TestingSpeakFlow" TargetMode="External"/><Relationship Id="rId9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400" dirty="0" smtClean="0"/>
              <a:t>Build-Deploy-Test with</a:t>
            </a:r>
            <a:br>
              <a:rPr lang="en-US" sz="4400" dirty="0" smtClean="0"/>
            </a:br>
            <a:r>
              <a:rPr lang="en-US" sz="4400" dirty="0" smtClean="0"/>
              <a:t>Visual Studio Lab Management 2010</a:t>
            </a:r>
            <a:endParaRPr lang="en-US" sz="44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Pieter </a:t>
            </a:r>
            <a:r>
              <a:rPr lang="en-US" dirty="0" err="1" smtClean="0"/>
              <a:t>Gheysens</a:t>
            </a:r>
            <a:endParaRPr lang="en-US" dirty="0" smtClean="0"/>
          </a:p>
          <a:p>
            <a:endParaRPr lang="en-US" sz="1400" dirty="0" smtClean="0"/>
          </a:p>
          <a:p>
            <a:r>
              <a:rPr lang="en-US" sz="1400" dirty="0" smtClean="0"/>
              <a:t>Visual Studio ALM MVP – Sparkles</a:t>
            </a:r>
          </a:p>
          <a:p>
            <a:r>
              <a:rPr lang="en-US" sz="1400" dirty="0" smtClean="0"/>
              <a:t>User Group Lead VISUG (</a:t>
            </a:r>
            <a:r>
              <a:rPr lang="en-US" sz="1400" u="sng" dirty="0" smtClean="0"/>
              <a:t>www.visug.be</a:t>
            </a:r>
            <a:r>
              <a:rPr lang="en-US" sz="1400" dirty="0" smtClean="0"/>
              <a:t>)</a:t>
            </a:r>
            <a:endParaRPr lang="en-US" sz="1400" dirty="0"/>
          </a:p>
          <a:p>
            <a:r>
              <a:rPr lang="en-US" sz="1400" u="sng" dirty="0" smtClean="0"/>
              <a:t>pieter.gheysens@sparkles.be</a:t>
            </a:r>
          </a:p>
          <a:p>
            <a:r>
              <a:rPr lang="en-US" sz="1400" u="sng" dirty="0" smtClean="0"/>
              <a:t>www.sparkles.be</a:t>
            </a:r>
            <a:r>
              <a:rPr lang="en-US" sz="1400" dirty="0" smtClean="0"/>
              <a:t> -  </a:t>
            </a:r>
            <a:r>
              <a:rPr lang="en-US" sz="1400" u="sng" dirty="0" smtClean="0"/>
              <a:t>www.intovsts.net</a:t>
            </a:r>
          </a:p>
          <a:p>
            <a:r>
              <a:rPr lang="en-US" sz="1400" dirty="0" smtClean="0"/>
              <a:t>@</a:t>
            </a:r>
            <a:r>
              <a:rPr lang="en-US" sz="1400" dirty="0" err="1" smtClean="0"/>
              <a:t>pietergheysens</a:t>
            </a:r>
            <a:endParaRPr lang="en-US" sz="2000" dirty="0" smtClean="0"/>
          </a:p>
          <a:p>
            <a:endParaRPr lang="en-US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1265" y="4174774"/>
            <a:ext cx="1935456" cy="673539"/>
          </a:xfrm>
          <a:prstGeom prst="rect">
            <a:avLst/>
          </a:prstGeom>
        </p:spPr>
      </p:pic>
      <p:pic>
        <p:nvPicPr>
          <p:cNvPr id="8" name="Picture 7" descr="VisugNew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2614" y="4278219"/>
            <a:ext cx="1944367" cy="46664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" name="Picture 6" descr="MVP_Horizontal_FullColor.t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8153" y="4933292"/>
            <a:ext cx="1416407" cy="57285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z="3200" b="1" dirty="0" smtClean="0"/>
              <a:t>What do you need to get started?</a:t>
            </a:r>
            <a:endParaRPr lang="nl-BE" sz="32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6" t="11189" r="17272" b="11189"/>
          <a:stretch/>
        </p:blipFill>
        <p:spPr>
          <a:xfrm>
            <a:off x="814015" y="1272622"/>
            <a:ext cx="2507278" cy="37505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\\xdog\d$\FS3\Tech Ed\2010\1.NA\LabManagementBox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3" t="11157" r="17191" b="11157"/>
          <a:stretch/>
        </p:blipFill>
        <p:spPr bwMode="auto">
          <a:xfrm>
            <a:off x="3347864" y="1272814"/>
            <a:ext cx="2507278" cy="3749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3" t="11157" r="17191" b="11157"/>
          <a:stretch/>
        </p:blipFill>
        <p:spPr>
          <a:xfrm>
            <a:off x="5881713" y="1272814"/>
            <a:ext cx="2507278" cy="3749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326" y="4973403"/>
            <a:ext cx="3267075" cy="110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18907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z="3200" b="1" dirty="0" smtClean="0"/>
              <a:t>Demo Environment</a:t>
            </a:r>
            <a:endParaRPr lang="nl-BE" sz="3200" b="1" dirty="0"/>
          </a:p>
        </p:txBody>
      </p:sp>
      <p:sp>
        <p:nvSpPr>
          <p:cNvPr id="4" name="Rounded Rectangle 3"/>
          <p:cNvSpPr/>
          <p:nvPr/>
        </p:nvSpPr>
        <p:spPr>
          <a:xfrm>
            <a:off x="4787436" y="2035370"/>
            <a:ext cx="3575279" cy="3456384"/>
          </a:xfrm>
          <a:prstGeom prst="roundRect">
            <a:avLst/>
          </a:prstGeom>
          <a:gradFill flip="none" rotWithShape="1">
            <a:gsLst>
              <a:gs pos="0">
                <a:srgbClr val="0070C0"/>
              </a:gs>
              <a:gs pos="92000">
                <a:srgbClr val="C4D6EB"/>
              </a:gs>
              <a:gs pos="100000">
                <a:srgbClr val="FFEBFA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133382"/>
            <a:ext cx="1467047" cy="1371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559" y="3077762"/>
            <a:ext cx="1562859" cy="137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61007" y="4315575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b="1" dirty="0" smtClean="0">
                <a:solidFill>
                  <a:schemeClr val="bg1"/>
                </a:solidFill>
              </a:rPr>
              <a:t>Client</a:t>
            </a:r>
            <a:endParaRPr lang="nl-BE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03548" y="4454436"/>
            <a:ext cx="19908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b="1" dirty="0" smtClean="0">
                <a:solidFill>
                  <a:schemeClr val="bg1"/>
                </a:solidFill>
              </a:rPr>
              <a:t>Physical Server</a:t>
            </a:r>
          </a:p>
          <a:p>
            <a:pPr algn="ctr"/>
            <a:r>
              <a:rPr lang="nl-BE" b="1" dirty="0">
                <a:solidFill>
                  <a:schemeClr val="bg1"/>
                </a:solidFill>
              </a:rPr>
              <a:t>(</a:t>
            </a:r>
            <a:r>
              <a:rPr lang="nl-BE" b="1" dirty="0" smtClean="0">
                <a:solidFill>
                  <a:schemeClr val="bg1"/>
                </a:solidFill>
              </a:rPr>
              <a:t>Hyper-V Host)</a:t>
            </a:r>
            <a:endParaRPr lang="nl-BE" b="1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36" y="2252147"/>
            <a:ext cx="1853022" cy="1371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101879" y="328991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>
                <a:solidFill>
                  <a:schemeClr val="bg1"/>
                </a:solidFill>
              </a:rPr>
              <a:t>TFS 2010</a:t>
            </a:r>
            <a:endParaRPr lang="nl-BE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499" y="2252147"/>
            <a:ext cx="1853022" cy="13716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497109" y="3305275"/>
            <a:ext cx="16958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>
                <a:solidFill>
                  <a:schemeClr val="bg1"/>
                </a:solidFill>
              </a:rPr>
              <a:t>Build Server</a:t>
            </a:r>
            <a:endParaRPr lang="nl-BE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94689" y="3813896"/>
            <a:ext cx="238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i="1" dirty="0" smtClean="0">
                <a:solidFill>
                  <a:schemeClr val="bg1"/>
                </a:solidFill>
              </a:rPr>
              <a:t>Virtual Environment X</a:t>
            </a:r>
            <a:endParaRPr lang="nl-BE" i="1" dirty="0">
              <a:solidFill>
                <a:schemeClr val="bg1"/>
              </a:solidFill>
            </a:endParaRPr>
          </a:p>
        </p:txBody>
      </p:sp>
      <p:sp>
        <p:nvSpPr>
          <p:cNvPr id="15" name="Cloud Callout 14"/>
          <p:cNvSpPr/>
          <p:nvPr/>
        </p:nvSpPr>
        <p:spPr>
          <a:xfrm>
            <a:off x="2627784" y="1916832"/>
            <a:ext cx="1666643" cy="1008112"/>
          </a:xfrm>
          <a:prstGeom prst="cloudCallout">
            <a:avLst/>
          </a:prstGeom>
          <a:gradFill flip="none" rotWithShape="1">
            <a:gsLst>
              <a:gs pos="0">
                <a:srgbClr val="00B050"/>
              </a:gs>
              <a:gs pos="100000">
                <a:schemeClr val="accent3">
                  <a:tint val="50000"/>
                  <a:shade val="100000"/>
                  <a:satMod val="350000"/>
                </a:schemeClr>
              </a:gs>
            </a:gsLst>
            <a:lin ang="2700000" scaled="1"/>
            <a:tileRect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050" b="1" dirty="0" smtClean="0"/>
              <a:t>Active Directory</a:t>
            </a:r>
          </a:p>
          <a:p>
            <a:pPr algn="ctr"/>
            <a:r>
              <a:rPr lang="nl-BE" sz="1050" b="1" dirty="0" smtClean="0"/>
              <a:t>SCVMM</a:t>
            </a:r>
          </a:p>
          <a:p>
            <a:pPr algn="ctr"/>
            <a:r>
              <a:rPr lang="nl-BE" sz="1050" b="1" dirty="0" smtClean="0"/>
              <a:t>VM Library</a:t>
            </a:r>
            <a:endParaRPr lang="nl-BE" sz="1050" b="1" dirty="0"/>
          </a:p>
        </p:txBody>
      </p:sp>
      <p:sp>
        <p:nvSpPr>
          <p:cNvPr id="16" name="Cloud Callout 15"/>
          <p:cNvSpPr/>
          <p:nvPr/>
        </p:nvSpPr>
        <p:spPr>
          <a:xfrm>
            <a:off x="755576" y="1857574"/>
            <a:ext cx="1666643" cy="1008112"/>
          </a:xfrm>
          <a:prstGeom prst="cloudCallout">
            <a:avLst/>
          </a:prstGeom>
          <a:gradFill flip="none" rotWithShape="1">
            <a:gsLst>
              <a:gs pos="0">
                <a:srgbClr val="00B050"/>
              </a:gs>
              <a:gs pos="100000">
                <a:schemeClr val="accent3">
                  <a:tint val="50000"/>
                  <a:shade val="100000"/>
                  <a:satMod val="350000"/>
                </a:schemeClr>
              </a:gs>
            </a:gsLst>
            <a:lin ang="2700000" scaled="1"/>
            <a:tileRect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050" b="1" dirty="0" smtClean="0"/>
              <a:t>VS 2010 Ultimate</a:t>
            </a:r>
          </a:p>
          <a:p>
            <a:pPr algn="ctr"/>
            <a:r>
              <a:rPr lang="nl-BE" sz="1050" b="1" dirty="0" smtClean="0"/>
              <a:t>(includes MTM)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87436" y="1666038"/>
            <a:ext cx="3600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b="1" i="1" dirty="0" smtClean="0">
                <a:solidFill>
                  <a:schemeClr val="bg1"/>
                </a:solidFill>
              </a:rPr>
              <a:t>Virtual Machines</a:t>
            </a:r>
            <a:endParaRPr lang="nl-BE" b="1" i="1" dirty="0">
              <a:solidFill>
                <a:schemeClr val="bg1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1760551" y="3763562"/>
            <a:ext cx="6616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121058" y="3763562"/>
            <a:ext cx="5635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2"/>
          <p:cNvSpPr/>
          <p:nvPr/>
        </p:nvSpPr>
        <p:spPr>
          <a:xfrm>
            <a:off x="5486400" y="4132894"/>
            <a:ext cx="2189527" cy="1110094"/>
          </a:xfrm>
          <a:prstGeom prst="round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AE3B7"/>
              </a:gs>
            </a:gsLst>
            <a:lin ang="27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109" y="4306425"/>
            <a:ext cx="997041" cy="73800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946" y="4298036"/>
            <a:ext cx="997041" cy="738006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5571333" y="4860022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200" b="1" dirty="0" smtClean="0"/>
              <a:t>App Server</a:t>
            </a:r>
            <a:endParaRPr lang="nl-BE" sz="12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6393332" y="4851633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200" b="1" dirty="0" smtClean="0"/>
              <a:t>DB Server</a:t>
            </a:r>
            <a:endParaRPr lang="nl-BE" sz="1200" b="1" dirty="0"/>
          </a:p>
        </p:txBody>
      </p:sp>
    </p:spTree>
    <p:extLst>
      <p:ext uri="{BB962C8B-B14F-4D97-AF65-F5344CB8AC3E}">
        <p14:creationId xmlns:p14="http://schemas.microsoft.com/office/powerpoint/2010/main" val="13118429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  <p:bldP spid="10" grpId="0"/>
      <p:bldP spid="12" grpId="0"/>
      <p:bldP spid="14" grpId="0"/>
      <p:bldP spid="15" grpId="0" animBg="1"/>
      <p:bldP spid="16" grpId="0" animBg="1"/>
      <p:bldP spid="17" grpId="0"/>
      <p:bldP spid="3" grpId="0" animBg="1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Virtual Environments for Visual Studio Lab Management 2010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4480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z="3200" b="1" dirty="0" smtClean="0"/>
              <a:t>Visual Studio Lab Management Workflow</a:t>
            </a:r>
            <a:endParaRPr lang="nl-BE" sz="3200" b="1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454941497"/>
              </p:ext>
            </p:extLst>
          </p:nvPr>
        </p:nvGraphicFramePr>
        <p:xfrm>
          <a:off x="323528" y="1215620"/>
          <a:ext cx="7704856" cy="5054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2" descr="\\xdog\d$\FS3\Tech Ed\2010\1.NA\LabManagementBox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3" t="11157" r="17191" b="11157"/>
          <a:stretch/>
        </p:blipFill>
        <p:spPr bwMode="auto">
          <a:xfrm>
            <a:off x="3440143" y="2752136"/>
            <a:ext cx="1450639" cy="216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4397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CC46E66-8B96-45C6-9F12-25CEC38B27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8CC46E66-8B96-45C6-9F12-25CEC38B27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2966C9E-F720-45D1-BECB-BA6DADAC7C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dgm id="{32966C9E-F720-45D1-BECB-BA6DADAC7C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4B2A515-AC9F-4E09-BEAD-ABD5EC3BAD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graphicEl>
                                              <a:dgm id="{94B2A515-AC9F-4E09-BEAD-ABD5EC3BAD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86F24CB-4B04-47CE-B073-F8E6B00E6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graphicEl>
                                              <a:dgm id="{B86F24CB-4B04-47CE-B073-F8E6B00E62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A46C609-4B11-47AD-86EA-E67A3C5C70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graphicEl>
                                              <a:dgm id="{1A46C609-4B11-47AD-86EA-E67A3C5C70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CF2DCFE-39F4-45BB-B0B2-574BAC7892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graphicEl>
                                              <a:dgm id="{BCF2DCFE-39F4-45BB-B0B2-574BAC7892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7FEBC13-B85D-435B-9FE1-9DE85622FA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>
                                            <p:graphicEl>
                                              <a:dgm id="{17FEBC13-B85D-435B-9FE1-9DE85622FA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55E4F0E-92A6-40D4-AB62-FFD8FA28D5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>
                                            <p:graphicEl>
                                              <a:dgm id="{555E4F0E-92A6-40D4-AB62-FFD8FA28D5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CED715E-AF94-49A4-A5A3-591218D369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>
                                            <p:graphicEl>
                                              <a:dgm id="{9CED715E-AF94-49A4-A5A3-591218D369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69B4CB7-84F0-4573-98DC-6BB78F1BF5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graphicEl>
                                              <a:dgm id="{069B4CB7-84F0-4573-98DC-6BB78F1BF5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Visual Studio Lab Management 2010 in Action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61919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/>
              <a:t>Demo Summary</a:t>
            </a:r>
            <a:endParaRPr lang="nl-BE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endParaRPr lang="nl-BE" dirty="0" smtClean="0"/>
          </a:p>
          <a:p>
            <a:pPr marL="457200" indent="-457200">
              <a:buFont typeface="+mj-lt"/>
              <a:buAutoNum type="arabicPeriod"/>
            </a:pPr>
            <a:r>
              <a:rPr lang="nl-BE" dirty="0" smtClean="0"/>
              <a:t>Regular build compiles solution and runs basic unit tests. Build output is dropped.</a:t>
            </a:r>
          </a:p>
          <a:p>
            <a:pPr marL="457200" indent="-457200">
              <a:buFont typeface="+mj-lt"/>
              <a:buAutoNum type="arabicPeriod"/>
            </a:pPr>
            <a:r>
              <a:rPr lang="nl-BE" i="1" dirty="0" smtClean="0">
                <a:solidFill>
                  <a:schemeClr val="bg1">
                    <a:lumMod val="50000"/>
                  </a:schemeClr>
                </a:solidFill>
              </a:rPr>
              <a:t>[Lab build reverts to clean and isolated test environment]</a:t>
            </a:r>
          </a:p>
          <a:p>
            <a:pPr marL="457200" indent="-457200">
              <a:buFont typeface="+mj-lt"/>
              <a:buAutoNum type="arabicPeriod"/>
            </a:pPr>
            <a:r>
              <a:rPr lang="nl-BE" dirty="0" smtClean="0"/>
              <a:t>Lab build uses build output (.dbschema file) to create new SQL Server database (Database Server)</a:t>
            </a:r>
          </a:p>
          <a:p>
            <a:pPr marL="457200" indent="-457200">
              <a:buFont typeface="+mj-lt"/>
              <a:buAutoNum type="arabicPeriod"/>
            </a:pPr>
            <a:r>
              <a:rPr lang="nl-BE" dirty="0" smtClean="0"/>
              <a:t>Lab build uses build output (MSDeploy zip file) to deploy the Web Application Project on IIS (Web Server)</a:t>
            </a:r>
          </a:p>
          <a:p>
            <a:pPr marL="457200" indent="-457200">
              <a:buFont typeface="+mj-lt"/>
              <a:buAutoNum type="arabicPeriod"/>
            </a:pPr>
            <a:r>
              <a:rPr lang="nl-BE" i="1" dirty="0" smtClean="0">
                <a:solidFill>
                  <a:schemeClr val="bg1">
                    <a:lumMod val="50000"/>
                  </a:schemeClr>
                </a:solidFill>
              </a:rPr>
              <a:t>[Lab build creates a post-deployment snapshot]</a:t>
            </a:r>
          </a:p>
          <a:p>
            <a:pPr marL="457200" indent="-457200">
              <a:buFont typeface="+mj-lt"/>
              <a:buAutoNum type="arabicPeriod"/>
            </a:pPr>
            <a:r>
              <a:rPr lang="nl-BE" dirty="0" smtClean="0"/>
              <a:t>Lab build runs automated tests created by MTM and VS2010</a:t>
            </a:r>
            <a:endParaRPr lang="nl-B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1005" y="225712"/>
            <a:ext cx="1434823" cy="137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84135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z="3200" b="1" dirty="0" smtClean="0"/>
              <a:t>File rich actionable bugs</a:t>
            </a:r>
            <a:endParaRPr lang="nl-BE" sz="32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24678"/>
            <a:ext cx="6840000" cy="50548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29477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501" y="1410193"/>
            <a:ext cx="6848856" cy="5136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/>
              <a:t>Test Reporting</a:t>
            </a:r>
            <a:endParaRPr lang="nl-BE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741" y="609600"/>
            <a:ext cx="5079790" cy="4184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131688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z="3200" b="1" dirty="0" smtClean="0"/>
              <a:t>Takeaways</a:t>
            </a:r>
            <a:endParaRPr lang="nl-BE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476" y="1255713"/>
            <a:ext cx="8615362" cy="4973637"/>
          </a:xfrm>
        </p:spPr>
        <p:txBody>
          <a:bodyPr/>
          <a:lstStyle/>
          <a:p>
            <a:r>
              <a:rPr lang="nl-BE" dirty="0" smtClean="0"/>
              <a:t>Investigate in creating good env. </a:t>
            </a:r>
            <a:r>
              <a:rPr lang="nl-BE" b="1" u="sng" dirty="0" smtClean="0"/>
              <a:t>templates</a:t>
            </a:r>
            <a:r>
              <a:rPr lang="nl-BE" dirty="0" smtClean="0"/>
              <a:t> for the “Library”</a:t>
            </a:r>
          </a:p>
          <a:p>
            <a:pPr marL="0" indent="0">
              <a:buNone/>
            </a:pPr>
            <a:r>
              <a:rPr lang="nl-BE" i="1" dirty="0" smtClean="0"/>
              <a:t>	=&gt; it’s easy to deploy multiple environments from templates</a:t>
            </a:r>
          </a:p>
          <a:p>
            <a:r>
              <a:rPr lang="nl-BE" dirty="0" smtClean="0"/>
              <a:t>Make use of the </a:t>
            </a:r>
            <a:r>
              <a:rPr lang="nl-BE" b="1" u="sng" dirty="0" smtClean="0"/>
              <a:t>integrated experience</a:t>
            </a:r>
            <a:r>
              <a:rPr lang="nl-BE" dirty="0" smtClean="0"/>
              <a:t> to Build, Deploy and Test in isolated environments as early as possible</a:t>
            </a:r>
          </a:p>
          <a:p>
            <a:pPr marL="0" indent="0">
              <a:buNone/>
            </a:pPr>
            <a:r>
              <a:rPr lang="nl-BE" dirty="0"/>
              <a:t>	</a:t>
            </a:r>
            <a:r>
              <a:rPr lang="nl-BE" i="1" dirty="0" smtClean="0"/>
              <a:t>=&gt; let testers create new test cases instead of re-testing the 			same features over and over again!</a:t>
            </a:r>
          </a:p>
          <a:p>
            <a:r>
              <a:rPr lang="nl-BE" dirty="0" smtClean="0"/>
              <a:t>Look for the most appropriate </a:t>
            </a:r>
            <a:r>
              <a:rPr lang="nl-BE" b="1" u="sng" dirty="0" smtClean="0"/>
              <a:t>collectors</a:t>
            </a:r>
            <a:r>
              <a:rPr lang="nl-BE" dirty="0" smtClean="0"/>
              <a:t> to run during your tests</a:t>
            </a:r>
          </a:p>
          <a:p>
            <a:pPr marL="0" indent="0">
              <a:buNone/>
            </a:pPr>
            <a:r>
              <a:rPr lang="nl-BE" dirty="0" smtClean="0"/>
              <a:t>	</a:t>
            </a:r>
            <a:r>
              <a:rPr lang="nl-BE" i="1" dirty="0" smtClean="0"/>
              <a:t>=&gt; file rich actionable bugs for the development team</a:t>
            </a:r>
          </a:p>
          <a:p>
            <a:r>
              <a:rPr lang="nl-BE" dirty="0" smtClean="0"/>
              <a:t>Extensively make use of </a:t>
            </a:r>
            <a:r>
              <a:rPr lang="nl-BE" b="1" u="sng" dirty="0" smtClean="0"/>
              <a:t>checkpoints/snapshots</a:t>
            </a:r>
          </a:p>
          <a:p>
            <a:pPr marL="0" indent="0">
              <a:buNone/>
            </a:pPr>
            <a:r>
              <a:rPr lang="nl-BE" dirty="0" smtClean="0"/>
              <a:t>	</a:t>
            </a:r>
            <a:r>
              <a:rPr lang="nl-BE" i="1" dirty="0" smtClean="0"/>
              <a:t>=&gt; no more no repro!</a:t>
            </a:r>
          </a:p>
          <a:p>
            <a:pPr marL="0" indent="0">
              <a:buNone/>
            </a:pPr>
            <a:r>
              <a:rPr lang="nl-BE" i="1" dirty="0"/>
              <a:t>	</a:t>
            </a:r>
            <a:r>
              <a:rPr lang="nl-BE" i="1" dirty="0" smtClean="0"/>
              <a:t>=&gt; snapshot links may become part of the bug item!</a:t>
            </a:r>
            <a:endParaRPr lang="nl-BE" i="1" dirty="0"/>
          </a:p>
          <a:p>
            <a:endParaRPr lang="nl-BE" i="1" dirty="0" smtClean="0"/>
          </a:p>
        </p:txBody>
      </p:sp>
    </p:spTree>
    <p:extLst>
      <p:ext uri="{BB962C8B-B14F-4D97-AF65-F5344CB8AC3E}">
        <p14:creationId xmlns:p14="http://schemas.microsoft.com/office/powerpoint/2010/main" val="10907515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/>
              <a:t>Support matrix for Visual Studio Lab Management 2010</a:t>
            </a:r>
            <a:endParaRPr lang="nl-BE" b="1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868722"/>
              </p:ext>
            </p:extLst>
          </p:nvPr>
        </p:nvGraphicFramePr>
        <p:xfrm>
          <a:off x="244474" y="1338277"/>
          <a:ext cx="8404576" cy="3967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9728"/>
                <a:gridCol w="1895912"/>
                <a:gridCol w="1577130"/>
                <a:gridCol w="2281806"/>
              </a:tblGrid>
              <a:tr h="370840">
                <a:tc>
                  <a:txBody>
                    <a:bodyPr/>
                    <a:lstStyle/>
                    <a:p>
                      <a:r>
                        <a:rPr lang="nl-BE" dirty="0" smtClean="0"/>
                        <a:t>Feature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dirty="0" smtClean="0"/>
                        <a:t>Virtual Hyper-V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dirty="0" smtClean="0"/>
                        <a:t>Physical</a:t>
                      </a:r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dirty="0" smtClean="0"/>
                        <a:t>Virtual non</a:t>
                      </a:r>
                      <a:r>
                        <a:rPr lang="nl-BE" baseline="0" dirty="0" smtClean="0"/>
                        <a:t> Hyper-V</a:t>
                      </a:r>
                      <a:endParaRPr lang="nl-B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BE" sz="1200" dirty="0" smtClean="0"/>
                        <a:t>Run</a:t>
                      </a:r>
                      <a:r>
                        <a:rPr lang="nl-BE" sz="1200" baseline="0" dirty="0" smtClean="0"/>
                        <a:t> unit tests</a:t>
                      </a:r>
                      <a:endParaRPr lang="nl-B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BE" sz="1200" dirty="0" smtClean="0"/>
                        <a:t>Run manual tests</a:t>
                      </a:r>
                      <a:endParaRPr lang="nl-B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BE" sz="1200" dirty="0" smtClean="0"/>
                        <a:t>Run Coded UI + automated</a:t>
                      </a:r>
                      <a:r>
                        <a:rPr lang="nl-BE" sz="1200" baseline="0" dirty="0" smtClean="0"/>
                        <a:t> tests</a:t>
                      </a:r>
                      <a:endParaRPr lang="nl-B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BE" sz="1200" dirty="0" smtClean="0"/>
                        <a:t>Filing rich bugs (collectors)</a:t>
                      </a:r>
                      <a:endParaRPr lang="nl-B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BE" sz="1200" dirty="0" smtClean="0"/>
                        <a:t>Automated build-deploy-test workflow</a:t>
                      </a:r>
                      <a:endParaRPr lang="nl-B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BE" sz="1200" dirty="0" smtClean="0"/>
                        <a:t>Create environment from VM templates</a:t>
                      </a:r>
                      <a:endParaRPr lang="nl-B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BE" sz="1200" dirty="0" smtClean="0"/>
                        <a:t>Start/stop/snapshot environment</a:t>
                      </a:r>
                      <a:endParaRPr lang="nl-B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BE" sz="1200" dirty="0" smtClean="0"/>
                        <a:t>Connect to environment</a:t>
                      </a:r>
                      <a:r>
                        <a:rPr lang="nl-BE" sz="1200" baseline="0" dirty="0" smtClean="0"/>
                        <a:t> with Environment Viewer</a:t>
                      </a:r>
                      <a:endParaRPr lang="nl-B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BE" sz="1200" dirty="0" smtClean="0"/>
                        <a:t>Clone Environment</a:t>
                      </a:r>
                      <a:r>
                        <a:rPr lang="nl-BE" sz="1200" baseline="0" dirty="0" smtClean="0"/>
                        <a:t> with network isolation</a:t>
                      </a:r>
                      <a:endParaRPr lang="nl-B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Oval 5"/>
          <p:cNvSpPr/>
          <p:nvPr/>
        </p:nvSpPr>
        <p:spPr>
          <a:xfrm>
            <a:off x="3691157" y="1778467"/>
            <a:ext cx="209724" cy="226502"/>
          </a:xfrm>
          <a:prstGeom prst="ellipse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" name="Oval 6"/>
          <p:cNvSpPr/>
          <p:nvPr/>
        </p:nvSpPr>
        <p:spPr>
          <a:xfrm>
            <a:off x="3691157" y="2157369"/>
            <a:ext cx="209724" cy="226502"/>
          </a:xfrm>
          <a:prstGeom prst="ellipse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Oval 7"/>
          <p:cNvSpPr/>
          <p:nvPr/>
        </p:nvSpPr>
        <p:spPr>
          <a:xfrm>
            <a:off x="3691157" y="2518096"/>
            <a:ext cx="209724" cy="226502"/>
          </a:xfrm>
          <a:prstGeom prst="ellipse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Oval 8"/>
          <p:cNvSpPr/>
          <p:nvPr/>
        </p:nvSpPr>
        <p:spPr>
          <a:xfrm>
            <a:off x="3691157" y="2895601"/>
            <a:ext cx="209724" cy="226502"/>
          </a:xfrm>
          <a:prstGeom prst="ellipse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Oval 9"/>
          <p:cNvSpPr/>
          <p:nvPr/>
        </p:nvSpPr>
        <p:spPr>
          <a:xfrm>
            <a:off x="3691157" y="3256327"/>
            <a:ext cx="209724" cy="226502"/>
          </a:xfrm>
          <a:prstGeom prst="ellipse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1" name="Oval 10"/>
          <p:cNvSpPr/>
          <p:nvPr/>
        </p:nvSpPr>
        <p:spPr>
          <a:xfrm>
            <a:off x="3691157" y="3675777"/>
            <a:ext cx="209724" cy="226502"/>
          </a:xfrm>
          <a:prstGeom prst="ellipse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2" name="Oval 11"/>
          <p:cNvSpPr/>
          <p:nvPr/>
        </p:nvSpPr>
        <p:spPr>
          <a:xfrm>
            <a:off x="3691157" y="4086837"/>
            <a:ext cx="209724" cy="226502"/>
          </a:xfrm>
          <a:prstGeom prst="ellipse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3" name="Oval 12"/>
          <p:cNvSpPr/>
          <p:nvPr/>
        </p:nvSpPr>
        <p:spPr>
          <a:xfrm>
            <a:off x="3691157" y="4497898"/>
            <a:ext cx="209724" cy="226502"/>
          </a:xfrm>
          <a:prstGeom prst="ellipse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4" name="Oval 13"/>
          <p:cNvSpPr/>
          <p:nvPr/>
        </p:nvSpPr>
        <p:spPr>
          <a:xfrm>
            <a:off x="3691157" y="4959292"/>
            <a:ext cx="209724" cy="226502"/>
          </a:xfrm>
          <a:prstGeom prst="ellipse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5" name="Oval 14"/>
          <p:cNvSpPr/>
          <p:nvPr/>
        </p:nvSpPr>
        <p:spPr>
          <a:xfrm>
            <a:off x="1343637" y="5647190"/>
            <a:ext cx="209724" cy="226502"/>
          </a:xfrm>
          <a:prstGeom prst="ellipse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6" name="TextBox 15"/>
          <p:cNvSpPr txBox="1"/>
          <p:nvPr/>
        </p:nvSpPr>
        <p:spPr>
          <a:xfrm>
            <a:off x="1501629" y="5617828"/>
            <a:ext cx="14261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200" dirty="0" smtClean="0">
                <a:solidFill>
                  <a:schemeClr val="bg1"/>
                </a:solidFill>
              </a:rPr>
              <a:t>Out-of-box support</a:t>
            </a:r>
            <a:endParaRPr lang="nl-BE" sz="1200" dirty="0">
              <a:solidFill>
                <a:schemeClr val="bg1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5445854" y="1788253"/>
            <a:ext cx="209724" cy="226502"/>
          </a:xfrm>
          <a:prstGeom prst="ellipse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9" name="Oval 18"/>
          <p:cNvSpPr/>
          <p:nvPr/>
        </p:nvSpPr>
        <p:spPr>
          <a:xfrm>
            <a:off x="5445854" y="2167155"/>
            <a:ext cx="209724" cy="226502"/>
          </a:xfrm>
          <a:prstGeom prst="ellipse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0" name="Oval 19"/>
          <p:cNvSpPr/>
          <p:nvPr/>
        </p:nvSpPr>
        <p:spPr>
          <a:xfrm>
            <a:off x="5445854" y="2527882"/>
            <a:ext cx="209724" cy="226502"/>
          </a:xfrm>
          <a:prstGeom prst="ellipse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1" name="Oval 20"/>
          <p:cNvSpPr/>
          <p:nvPr/>
        </p:nvSpPr>
        <p:spPr>
          <a:xfrm>
            <a:off x="5445854" y="2905387"/>
            <a:ext cx="209724" cy="226502"/>
          </a:xfrm>
          <a:prstGeom prst="ellipse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2" name="Oval 21"/>
          <p:cNvSpPr/>
          <p:nvPr/>
        </p:nvSpPr>
        <p:spPr>
          <a:xfrm>
            <a:off x="7450823" y="1778467"/>
            <a:ext cx="209724" cy="226502"/>
          </a:xfrm>
          <a:prstGeom prst="ellipse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3" name="Oval 22"/>
          <p:cNvSpPr/>
          <p:nvPr/>
        </p:nvSpPr>
        <p:spPr>
          <a:xfrm>
            <a:off x="7450823" y="2157369"/>
            <a:ext cx="209724" cy="226502"/>
          </a:xfrm>
          <a:prstGeom prst="ellipse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4" name="Oval 23"/>
          <p:cNvSpPr/>
          <p:nvPr/>
        </p:nvSpPr>
        <p:spPr>
          <a:xfrm>
            <a:off x="7450823" y="2518096"/>
            <a:ext cx="209724" cy="226502"/>
          </a:xfrm>
          <a:prstGeom prst="ellipse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5" name="Oval 24"/>
          <p:cNvSpPr/>
          <p:nvPr/>
        </p:nvSpPr>
        <p:spPr>
          <a:xfrm>
            <a:off x="7450823" y="2895601"/>
            <a:ext cx="209724" cy="226502"/>
          </a:xfrm>
          <a:prstGeom prst="ellipse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6" name="Oval 25"/>
          <p:cNvSpPr/>
          <p:nvPr/>
        </p:nvSpPr>
        <p:spPr>
          <a:xfrm>
            <a:off x="5445854" y="3253531"/>
            <a:ext cx="209724" cy="226502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7" name="Oval 26"/>
          <p:cNvSpPr/>
          <p:nvPr/>
        </p:nvSpPr>
        <p:spPr>
          <a:xfrm>
            <a:off x="5445854" y="3672981"/>
            <a:ext cx="209724" cy="226502"/>
          </a:xfrm>
          <a:prstGeom prst="ellipse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8" name="Oval 27"/>
          <p:cNvSpPr/>
          <p:nvPr/>
        </p:nvSpPr>
        <p:spPr>
          <a:xfrm>
            <a:off x="5445854" y="4084041"/>
            <a:ext cx="209724" cy="226502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9" name="Oval 28"/>
          <p:cNvSpPr/>
          <p:nvPr/>
        </p:nvSpPr>
        <p:spPr>
          <a:xfrm>
            <a:off x="5445854" y="4495102"/>
            <a:ext cx="209724" cy="226502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0" name="Oval 29"/>
          <p:cNvSpPr/>
          <p:nvPr/>
        </p:nvSpPr>
        <p:spPr>
          <a:xfrm>
            <a:off x="5445854" y="4956496"/>
            <a:ext cx="209724" cy="226502"/>
          </a:xfrm>
          <a:prstGeom prst="ellipse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1" name="Oval 30"/>
          <p:cNvSpPr/>
          <p:nvPr/>
        </p:nvSpPr>
        <p:spPr>
          <a:xfrm>
            <a:off x="7450823" y="3256327"/>
            <a:ext cx="209724" cy="226502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2" name="Oval 31"/>
          <p:cNvSpPr/>
          <p:nvPr/>
        </p:nvSpPr>
        <p:spPr>
          <a:xfrm>
            <a:off x="7450823" y="3675777"/>
            <a:ext cx="209724" cy="226502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3" name="Oval 32"/>
          <p:cNvSpPr/>
          <p:nvPr/>
        </p:nvSpPr>
        <p:spPr>
          <a:xfrm>
            <a:off x="7450823" y="4086837"/>
            <a:ext cx="209724" cy="226502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4" name="Oval 33"/>
          <p:cNvSpPr/>
          <p:nvPr/>
        </p:nvSpPr>
        <p:spPr>
          <a:xfrm>
            <a:off x="7450823" y="4497898"/>
            <a:ext cx="209724" cy="226502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5" name="Oval 34"/>
          <p:cNvSpPr/>
          <p:nvPr/>
        </p:nvSpPr>
        <p:spPr>
          <a:xfrm>
            <a:off x="7450823" y="4959292"/>
            <a:ext cx="209724" cy="226502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6" name="Oval 35"/>
          <p:cNvSpPr/>
          <p:nvPr/>
        </p:nvSpPr>
        <p:spPr>
          <a:xfrm>
            <a:off x="2922166" y="5626055"/>
            <a:ext cx="209724" cy="226502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7" name="TextBox 36"/>
          <p:cNvSpPr txBox="1"/>
          <p:nvPr/>
        </p:nvSpPr>
        <p:spPr>
          <a:xfrm>
            <a:off x="3080158" y="5596693"/>
            <a:ext cx="1944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200" dirty="0" smtClean="0">
                <a:solidFill>
                  <a:schemeClr val="bg1"/>
                </a:solidFill>
              </a:rPr>
              <a:t>Not supported, but possible with customization</a:t>
            </a:r>
            <a:endParaRPr lang="nl-BE" sz="1200" dirty="0">
              <a:solidFill>
                <a:schemeClr val="bg1"/>
              </a:solidFill>
            </a:endParaRPr>
          </a:p>
        </p:txBody>
      </p:sp>
      <p:sp>
        <p:nvSpPr>
          <p:cNvPr id="38" name="Oval 37"/>
          <p:cNvSpPr/>
          <p:nvPr/>
        </p:nvSpPr>
        <p:spPr>
          <a:xfrm>
            <a:off x="5025006" y="5626055"/>
            <a:ext cx="209724" cy="226502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9" name="TextBox 38"/>
          <p:cNvSpPr txBox="1"/>
          <p:nvPr/>
        </p:nvSpPr>
        <p:spPr>
          <a:xfrm>
            <a:off x="5182998" y="5596693"/>
            <a:ext cx="14261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200" dirty="0" smtClean="0">
                <a:solidFill>
                  <a:schemeClr val="bg1"/>
                </a:solidFill>
              </a:rPr>
              <a:t>Not supported</a:t>
            </a:r>
            <a:endParaRPr lang="nl-BE" sz="1200" dirty="0">
              <a:solidFill>
                <a:schemeClr val="bg1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6344874" y="5626054"/>
            <a:ext cx="209724" cy="226502"/>
          </a:xfrm>
          <a:prstGeom prst="ellipse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1" name="TextBox 40"/>
          <p:cNvSpPr txBox="1"/>
          <p:nvPr/>
        </p:nvSpPr>
        <p:spPr>
          <a:xfrm>
            <a:off x="6502866" y="5596692"/>
            <a:ext cx="14261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200" dirty="0" smtClean="0">
                <a:solidFill>
                  <a:schemeClr val="bg1"/>
                </a:solidFill>
              </a:rPr>
              <a:t>Not applicable</a:t>
            </a:r>
            <a:endParaRPr lang="nl-BE" sz="1200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0118" y="6461030"/>
            <a:ext cx="780176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1100" dirty="0">
                <a:solidFill>
                  <a:schemeClr val="bg1"/>
                </a:solidFill>
              </a:rPr>
              <a:t>http://blogs.msdn.com/b/lab_management/archive/2010/10/27/does-lab-management-work-on-non-hyper-v-platforms.aspx</a:t>
            </a:r>
          </a:p>
        </p:txBody>
      </p:sp>
    </p:spTree>
    <p:extLst>
      <p:ext uri="{BB962C8B-B14F-4D97-AF65-F5344CB8AC3E}">
        <p14:creationId xmlns:p14="http://schemas.microsoft.com/office/powerpoint/2010/main" val="40889175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Agenda</a:t>
            </a:r>
            <a:endParaRPr lang="en-US" sz="3200" b="1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ALM with Visual Studio 2010</a:t>
            </a:r>
          </a:p>
          <a:p>
            <a:r>
              <a:rPr lang="en-US" dirty="0" smtClean="0"/>
              <a:t>Why are bugs so difficult/costly to fix?</a:t>
            </a:r>
          </a:p>
          <a:p>
            <a:r>
              <a:rPr lang="en-US" dirty="0" smtClean="0"/>
              <a:t>Goals of Visual Studio Lab Management 2010</a:t>
            </a:r>
          </a:p>
          <a:p>
            <a:r>
              <a:rPr lang="en-US" dirty="0" smtClean="0"/>
              <a:t>Features of Visual Studio Lab Management 2010</a:t>
            </a:r>
          </a:p>
          <a:p>
            <a:r>
              <a:rPr lang="en-US" dirty="0" smtClean="0"/>
              <a:t>Setting up Virtual Environments + demo</a:t>
            </a:r>
          </a:p>
          <a:p>
            <a:r>
              <a:rPr lang="en-US" dirty="0" smtClean="0"/>
              <a:t>Lab Management Workflow + demo</a:t>
            </a:r>
          </a:p>
          <a:p>
            <a:r>
              <a:rPr lang="en-US" dirty="0" smtClean="0"/>
              <a:t>Takeaways</a:t>
            </a:r>
          </a:p>
          <a:p>
            <a:r>
              <a:rPr lang="en-US" dirty="0" smtClean="0"/>
              <a:t>Support matrix for Lab Management</a:t>
            </a:r>
          </a:p>
          <a:p>
            <a:r>
              <a:rPr lang="en-US" dirty="0" smtClean="0"/>
              <a:t>Q &amp; A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294967295"/>
          </p:nvPr>
        </p:nvSpPr>
        <p:spPr>
          <a:xfrm>
            <a:off x="8451779" y="6373813"/>
            <a:ext cx="487434" cy="365125"/>
          </a:xfrm>
          <a:prstGeom prst="rect">
            <a:avLst/>
          </a:prstGeom>
        </p:spPr>
        <p:txBody>
          <a:bodyPr/>
          <a:lstStyle/>
          <a:p>
            <a:fld id="{E12D2A76-5301-6C47-8C1D-787442ADAD0B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z="3200" b="1" dirty="0" smtClean="0"/>
              <a:t>Resources</a:t>
            </a:r>
            <a:endParaRPr lang="nl-BE" sz="32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76169" y="1255713"/>
            <a:ext cx="8967831" cy="5434011"/>
          </a:xfrm>
        </p:spPr>
        <p:txBody>
          <a:bodyPr/>
          <a:lstStyle/>
          <a:p>
            <a:r>
              <a:rPr lang="nl-BE" sz="2000" dirty="0" smtClean="0"/>
              <a:t>VHD Test Drive – Visual Studio Lab Management</a:t>
            </a:r>
          </a:p>
          <a:p>
            <a:pPr marL="0" indent="0">
              <a:buNone/>
            </a:pPr>
            <a:r>
              <a:rPr lang="nl-BE" sz="1200" dirty="0" smtClean="0"/>
              <a:t>	</a:t>
            </a:r>
            <a:r>
              <a:rPr lang="nl-BE" sz="1200" dirty="0" smtClean="0">
                <a:hlinkClick r:id="rId3"/>
              </a:rPr>
              <a:t>http</a:t>
            </a:r>
            <a:r>
              <a:rPr lang="nl-BE" sz="1200" dirty="0">
                <a:hlinkClick r:id="rId3"/>
              </a:rPr>
              <a:t>://www.microsoft.com/downloads/en/details.aspx?FamilyID=592e874d-8fcd-4665-8e55-7da0d44b0dee&amp;displaylang=en</a:t>
            </a:r>
            <a:endParaRPr lang="nl-BE" sz="1200" dirty="0" smtClean="0"/>
          </a:p>
          <a:p>
            <a:r>
              <a:rPr lang="nl-BE" sz="2000" dirty="0" smtClean="0"/>
              <a:t>SpeakFlow “VS2010 Testing” presentation of Brian Keller</a:t>
            </a:r>
          </a:p>
          <a:p>
            <a:pPr marL="0" indent="0">
              <a:buNone/>
            </a:pPr>
            <a:r>
              <a:rPr lang="nl-BE" sz="1200" dirty="0"/>
              <a:t>	</a:t>
            </a:r>
            <a:r>
              <a:rPr lang="nl-BE" sz="1200" dirty="0" smtClean="0">
                <a:hlinkClick r:id="rId4"/>
              </a:rPr>
              <a:t>http</a:t>
            </a:r>
            <a:r>
              <a:rPr lang="nl-BE" sz="1200" dirty="0">
                <a:hlinkClick r:id="rId4"/>
              </a:rPr>
              <a:t>://</a:t>
            </a:r>
            <a:r>
              <a:rPr lang="nl-BE" sz="1200" dirty="0" smtClean="0">
                <a:hlinkClick r:id="rId4"/>
              </a:rPr>
              <a:t>tinyurl.com/TestingSpeakFlow</a:t>
            </a:r>
            <a:endParaRPr lang="nl-BE" sz="1200" dirty="0" smtClean="0"/>
          </a:p>
          <a:p>
            <a:r>
              <a:rPr lang="nl-BE" sz="2000" dirty="0" smtClean="0"/>
              <a:t>Visual Studio Lab Management Team blog</a:t>
            </a:r>
          </a:p>
          <a:p>
            <a:pPr marL="0" indent="0">
              <a:buNone/>
            </a:pPr>
            <a:r>
              <a:rPr lang="nl-BE" sz="1200" dirty="0" smtClean="0"/>
              <a:t>	</a:t>
            </a:r>
            <a:r>
              <a:rPr lang="nl-BE" sz="1200" dirty="0" smtClean="0">
                <a:hlinkClick r:id="rId5"/>
              </a:rPr>
              <a:t>http</a:t>
            </a:r>
            <a:r>
              <a:rPr lang="nl-BE" sz="1200" dirty="0">
                <a:hlinkClick r:id="rId5"/>
              </a:rPr>
              <a:t>://blogs.msdn.com/b/lab_management/</a:t>
            </a:r>
            <a:endParaRPr lang="nl-BE" sz="1200" dirty="0" smtClean="0"/>
          </a:p>
          <a:p>
            <a:r>
              <a:rPr lang="nl-BE" sz="2000" dirty="0" smtClean="0"/>
              <a:t>VM Prep Tool for Visual Studio Lab Management</a:t>
            </a:r>
          </a:p>
          <a:p>
            <a:pPr marL="0" indent="0">
              <a:buNone/>
            </a:pPr>
            <a:r>
              <a:rPr lang="nl-BE" sz="1200" dirty="0"/>
              <a:t>	</a:t>
            </a:r>
            <a:r>
              <a:rPr lang="nl-BE" sz="1200" dirty="0" smtClean="0">
                <a:hlinkClick r:id="rId6"/>
              </a:rPr>
              <a:t>http://archive.msdn.microsoft.com/vslabmgmt</a:t>
            </a:r>
            <a:endParaRPr lang="nl-BE" sz="1200" dirty="0" smtClean="0"/>
          </a:p>
          <a:p>
            <a:r>
              <a:rPr lang="nl-BE" sz="2000" dirty="0"/>
              <a:t>Screencast on Visual Studio Lab Management</a:t>
            </a:r>
          </a:p>
          <a:p>
            <a:pPr marL="0" indent="0">
              <a:buNone/>
            </a:pPr>
            <a:r>
              <a:rPr lang="nl-BE" sz="1200" dirty="0"/>
              <a:t>	</a:t>
            </a:r>
            <a:r>
              <a:rPr lang="nl-BE" sz="1200" dirty="0">
                <a:hlinkClick r:id="rId7"/>
              </a:rPr>
              <a:t>http://intovsts.net/2010/08/07/screencast-visual-studio-lab-management-2010/</a:t>
            </a:r>
            <a:endParaRPr lang="nl-BE" sz="1200" dirty="0" smtClean="0"/>
          </a:p>
          <a:p>
            <a:pPr lvl="0"/>
            <a:r>
              <a:rPr lang="nl-BE" sz="2000" dirty="0" smtClean="0">
                <a:solidFill>
                  <a:prstClr val="white"/>
                </a:solidFill>
              </a:rPr>
              <a:t>Visual Studio ALM Rangers</a:t>
            </a:r>
            <a:endParaRPr lang="nl-BE" sz="2000" dirty="0">
              <a:solidFill>
                <a:prstClr val="white"/>
              </a:solidFill>
            </a:endParaRPr>
          </a:p>
          <a:p>
            <a:pPr marL="0" lvl="0" indent="0">
              <a:buNone/>
            </a:pPr>
            <a:r>
              <a:rPr lang="nl-BE" sz="1200" dirty="0">
                <a:solidFill>
                  <a:prstClr val="white"/>
                </a:solidFill>
              </a:rPr>
              <a:t>	</a:t>
            </a:r>
            <a:r>
              <a:rPr lang="nl-BE" sz="1200" dirty="0" smtClean="0">
                <a:solidFill>
                  <a:prstClr val="white"/>
                </a:solidFill>
                <a:hlinkClick r:id="rId8"/>
              </a:rPr>
              <a:t>http://msdn.microsoft.com/en-us/vstudio/ee358786</a:t>
            </a:r>
            <a:endParaRPr lang="nl-BE" dirty="0" smtClean="0">
              <a:solidFill>
                <a:prstClr val="white"/>
              </a:solidFill>
            </a:endParaRPr>
          </a:p>
          <a:p>
            <a:r>
              <a:rPr lang="nl-BE" dirty="0" smtClean="0">
                <a:solidFill>
                  <a:prstClr val="white"/>
                </a:solidFill>
              </a:rPr>
              <a:t>Books</a:t>
            </a:r>
            <a:endParaRPr lang="nl-BE" sz="13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858" y="4934600"/>
            <a:ext cx="1370809" cy="172456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745" y="4934600"/>
            <a:ext cx="1312086" cy="17247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488" y="4934599"/>
            <a:ext cx="1406884" cy="172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6774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Speaker info: please do not delete the slides in this section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smtClean="0"/>
              <a:t>Show these slides at the end of your session before going to Thank you page.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6867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Stay up to date with MSDN Belux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2000" dirty="0" smtClean="0"/>
              <a:t>Register for our newsletters and stay up to </a:t>
            </a:r>
            <a:r>
              <a:rPr lang="nl-BE" sz="2000" dirty="0"/>
              <a:t>date:</a:t>
            </a:r>
            <a:br>
              <a:rPr lang="nl-BE" sz="2000" dirty="0"/>
            </a:br>
            <a:r>
              <a:rPr lang="nl-BE" sz="2000" u="sng" dirty="0" smtClean="0"/>
              <a:t>http://www.msdn-newsletters.be</a:t>
            </a:r>
          </a:p>
          <a:p>
            <a:pPr lvl="1"/>
            <a:r>
              <a:rPr lang="nl-BE" sz="2000" dirty="0" smtClean="0"/>
              <a:t>Technical updates</a:t>
            </a:r>
          </a:p>
          <a:p>
            <a:pPr lvl="1"/>
            <a:r>
              <a:rPr lang="nl-BE" sz="2000" dirty="0" smtClean="0"/>
              <a:t>Event announcements and registration</a:t>
            </a:r>
          </a:p>
          <a:p>
            <a:pPr lvl="1"/>
            <a:r>
              <a:rPr lang="nl-BE" sz="2000" dirty="0" smtClean="0"/>
              <a:t>Top downloads</a:t>
            </a:r>
          </a:p>
          <a:p>
            <a:r>
              <a:rPr lang="nl-BE" sz="2000" dirty="0" smtClean="0"/>
              <a:t>Follow our blog</a:t>
            </a:r>
            <a:br>
              <a:rPr lang="nl-BE" sz="2000" dirty="0" smtClean="0"/>
            </a:br>
            <a:r>
              <a:rPr lang="nl-BE" sz="2000" u="sng" dirty="0" smtClean="0"/>
              <a:t>http://blogs.msdn.com/belux</a:t>
            </a:r>
          </a:p>
          <a:p>
            <a:r>
              <a:rPr lang="nl-BE" sz="2000" dirty="0" smtClean="0"/>
              <a:t>Join us </a:t>
            </a:r>
            <a:r>
              <a:rPr lang="nl-BE" sz="2000" dirty="0"/>
              <a:t>on Facebook</a:t>
            </a:r>
            <a:r>
              <a:rPr lang="nl-BE" sz="2000" u="sng" dirty="0"/>
              <a:t/>
            </a:r>
            <a:br>
              <a:rPr lang="nl-BE" sz="2000" u="sng" dirty="0"/>
            </a:br>
            <a:r>
              <a:rPr lang="nl-BE" sz="2000" u="sng" dirty="0"/>
              <a:t>http://</a:t>
            </a:r>
            <a:r>
              <a:rPr lang="nl-BE" sz="2000" u="sng" dirty="0" smtClean="0"/>
              <a:t>www.facebook.com/msdnbe</a:t>
            </a:r>
            <a:r>
              <a:rPr lang="nl-BE" sz="2000" u="sng" dirty="0"/>
              <a:t/>
            </a:r>
            <a:br>
              <a:rPr lang="nl-BE" sz="2000" u="sng" dirty="0"/>
            </a:br>
            <a:r>
              <a:rPr lang="nl-BE" sz="2000" u="sng" dirty="0"/>
              <a:t>http://www.facebook.com/msdnbelux</a:t>
            </a:r>
          </a:p>
          <a:p>
            <a:r>
              <a:rPr lang="nl-BE" sz="2000" dirty="0" smtClean="0"/>
              <a:t>LinkedIn: </a:t>
            </a:r>
            <a:r>
              <a:rPr lang="nl-BE" sz="2000" u="sng" dirty="0" smtClean="0"/>
              <a:t>http://linkd.in/msdnbelux/</a:t>
            </a:r>
            <a:r>
              <a:rPr lang="nl-BE" sz="2000" dirty="0" smtClean="0"/>
              <a:t> </a:t>
            </a:r>
          </a:p>
          <a:p>
            <a:r>
              <a:rPr lang="nl-BE" sz="2000" dirty="0" smtClean="0"/>
              <a:t>Twitter: </a:t>
            </a:r>
            <a:r>
              <a:rPr lang="nl-BE" sz="2000" u="sng" dirty="0" smtClean="0"/>
              <a:t>@msdnbelux</a:t>
            </a:r>
          </a:p>
          <a:p>
            <a:endParaRPr lang="nl-BE" sz="2000" u="sng" dirty="0" smtClean="0"/>
          </a:p>
          <a:p>
            <a:endParaRPr lang="en-US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797" y="4056083"/>
            <a:ext cx="2509837" cy="2378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672170" y="3132753"/>
            <a:ext cx="31876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BE" b="1" dirty="0" smtClean="0">
                <a:solidFill>
                  <a:schemeClr val="bg1"/>
                </a:solidFill>
              </a:rPr>
              <a:t>Download</a:t>
            </a:r>
            <a:r>
              <a:rPr lang="nl-BE" dirty="0" smtClean="0">
                <a:solidFill>
                  <a:schemeClr val="bg1"/>
                </a:solidFill>
              </a:rPr>
              <a:t> </a:t>
            </a:r>
            <a:br>
              <a:rPr lang="nl-BE" dirty="0" smtClean="0">
                <a:solidFill>
                  <a:schemeClr val="bg1"/>
                </a:solidFill>
              </a:rPr>
            </a:br>
            <a:r>
              <a:rPr lang="nl-BE" dirty="0" smtClean="0">
                <a:solidFill>
                  <a:schemeClr val="bg1"/>
                </a:solidFill>
              </a:rPr>
              <a:t>MSDN/TechNet Desktop Gadget</a:t>
            </a:r>
            <a:br>
              <a:rPr lang="nl-BE" dirty="0" smtClean="0">
                <a:solidFill>
                  <a:schemeClr val="bg1"/>
                </a:solidFill>
              </a:rPr>
            </a:br>
            <a:r>
              <a:rPr lang="en-US" u="sng" dirty="0">
                <a:solidFill>
                  <a:schemeClr val="bg1"/>
                </a:solidFill>
              </a:rPr>
              <a:t>http://bit.ly/msdntngadget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0649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TechDays  2011 On-Demand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b="1" dirty="0"/>
              <a:t>Watch</a:t>
            </a:r>
            <a:r>
              <a:rPr lang="nl-BE" dirty="0"/>
              <a:t> </a:t>
            </a:r>
            <a:r>
              <a:rPr lang="nl-BE" dirty="0" smtClean="0"/>
              <a:t>this session </a:t>
            </a:r>
            <a:r>
              <a:rPr lang="nl-BE" dirty="0"/>
              <a:t>on-demand via Channel9</a:t>
            </a:r>
            <a:br>
              <a:rPr lang="nl-BE" dirty="0"/>
            </a:br>
            <a:r>
              <a:rPr lang="nl-BE" u="sng" dirty="0"/>
              <a:t>http://channel9.msdn.com/belux</a:t>
            </a:r>
          </a:p>
          <a:p>
            <a:r>
              <a:rPr lang="nl-BE" dirty="0" smtClean="0"/>
              <a:t>Download to your favorite MP3 or video player</a:t>
            </a:r>
          </a:p>
          <a:p>
            <a:r>
              <a:rPr lang="nl-BE" dirty="0" smtClean="0"/>
              <a:t>Get access to slides and recommended resources by the speakers</a:t>
            </a:r>
            <a:endParaRPr lang="en-US" dirty="0"/>
          </a:p>
        </p:txBody>
      </p:sp>
      <p:pic>
        <p:nvPicPr>
          <p:cNvPr id="1026" name="Picture 2" descr="http://ch9.danielfrost.dk/Content/ch9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7137" y="776865"/>
            <a:ext cx="1047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7669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 smtClean="0"/>
              <a:t>THANK YOU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932727" y="3766656"/>
            <a:ext cx="3943889" cy="2848849"/>
          </a:xfrm>
        </p:spPr>
        <p:txBody>
          <a:bodyPr>
            <a:normAutofit/>
          </a:bodyPr>
          <a:lstStyle/>
          <a:p>
            <a:pPr algn="r"/>
            <a:endParaRPr lang="en-US" sz="2000" dirty="0" smtClean="0"/>
          </a:p>
          <a:p>
            <a:pPr algn="r"/>
            <a:endParaRPr lang="en-US" sz="2000" dirty="0"/>
          </a:p>
          <a:p>
            <a:pPr algn="r"/>
            <a:r>
              <a:rPr lang="en-US" sz="2000" u="sng" dirty="0"/>
              <a:t>p</a:t>
            </a:r>
            <a:r>
              <a:rPr lang="en-US" sz="2000" u="sng" dirty="0" smtClean="0"/>
              <a:t>ieter.gheysens@sparkles.be</a:t>
            </a:r>
          </a:p>
          <a:p>
            <a:pPr algn="r"/>
            <a:r>
              <a:rPr lang="en-US" sz="2000" u="sng" dirty="0" smtClean="0"/>
              <a:t>www.sparkles.be</a:t>
            </a:r>
          </a:p>
          <a:p>
            <a:pPr algn="r"/>
            <a:r>
              <a:rPr lang="en-US" sz="2000" u="sng" dirty="0" smtClean="0"/>
              <a:t>www.intovsts.net</a:t>
            </a:r>
          </a:p>
          <a:p>
            <a:pPr algn="r"/>
            <a:r>
              <a:rPr lang="en-US" sz="2000" dirty="0" smtClean="0"/>
              <a:t>@</a:t>
            </a:r>
            <a:r>
              <a:rPr lang="en-US" sz="2000" dirty="0" err="1" smtClean="0"/>
              <a:t>pietergheysens</a:t>
            </a:r>
            <a:endParaRPr lang="en-US" sz="2000" dirty="0" smtClean="0"/>
          </a:p>
          <a:p>
            <a:pPr algn="r"/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402" y="3745692"/>
            <a:ext cx="2160240" cy="751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9328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Application Lifecycle Management with VS 2010</a:t>
            </a:r>
            <a:endParaRPr lang="en-US" sz="3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451779" y="6373813"/>
            <a:ext cx="487434" cy="365125"/>
          </a:xfrm>
          <a:prstGeom prst="rect">
            <a:avLst/>
          </a:prstGeom>
        </p:spPr>
        <p:txBody>
          <a:bodyPr/>
          <a:lstStyle/>
          <a:p>
            <a:fld id="{E12D2A76-5301-6C47-8C1D-787442ADAD0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5" name="Picture 2" descr="E:\Documents\VSTS\_Core Graphics and Templates\Stadium2010\V4\R7_layers_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25" y="1407724"/>
            <a:ext cx="8436377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E:\Documents\VSTS\_Core Graphics and Templates\Stadium2010\V4\R7_layers_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25" y="1407724"/>
            <a:ext cx="8436377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E:\Documents\VSTS\_Core Graphics and Templates\Stadium2010\V4\R7_layers_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25" y="1407724"/>
            <a:ext cx="8436377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E:\Documents\VSTS\_Core Graphics and Templates\Stadium2010\V5\R7_2_layers_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96" y="1407244"/>
            <a:ext cx="8439183" cy="5186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E:\Documents\VSTS\_Core Graphics and Templates\Stadium2010\V5\R7_2_layers_5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96" y="1407244"/>
            <a:ext cx="8439183" cy="5186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E:\Documents\VSTS\_Core Graphics and Templates\Stadium2010\V4\R7_layers_9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25" y="1407724"/>
            <a:ext cx="8436377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E:\Documents\VSTS\_Core Graphics and Templates\Stadium2010\V4\R7_layers_10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25" y="1407724"/>
            <a:ext cx="8436377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E:\Documents\VSTS\_Core Graphics and Templates\Stadium2010\V4\R7_layers_1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25" y="1407724"/>
            <a:ext cx="8436377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E:\Documents\VSTS\_Core Graphics and Templates\Stadium2010\V4\R7_layers_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25" y="1407724"/>
            <a:ext cx="8436377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1" descr="E:\Documents\VSTS\_Core Graphics and Templates\Stadium2010\V4\R7_layers_7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25" y="1407724"/>
            <a:ext cx="8436377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E:\Documents\VSTS\_Core Graphics and Templates\Stadium2010\V4\R7_layers_8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25" y="1407724"/>
            <a:ext cx="8436377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ight Arrow 1"/>
          <p:cNvSpPr/>
          <p:nvPr/>
        </p:nvSpPr>
        <p:spPr>
          <a:xfrm rot="1085002">
            <a:off x="1116466" y="4894876"/>
            <a:ext cx="2273946" cy="956344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8" name="Right Arrow 17"/>
          <p:cNvSpPr/>
          <p:nvPr/>
        </p:nvSpPr>
        <p:spPr>
          <a:xfrm rot="9736864">
            <a:off x="5010356" y="4888929"/>
            <a:ext cx="2273946" cy="956344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z="3200" b="1" dirty="0" smtClean="0"/>
              <a:t>Why this addition for Team Foudation Server?</a:t>
            </a:r>
            <a:endParaRPr lang="nl-BE" sz="32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3199" y="1364770"/>
            <a:ext cx="8615362" cy="2255079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nl-BE" sz="7400" dirty="0" smtClean="0"/>
              <a:t>3 top reasons why bugs are difficult to reproduce and fix:</a:t>
            </a:r>
          </a:p>
          <a:p>
            <a:pPr marL="457200" indent="-457200">
              <a:buFont typeface="+mj-lt"/>
              <a:buAutoNum type="arabicPeriod"/>
            </a:pPr>
            <a:r>
              <a:rPr lang="nl-BE" sz="7400" dirty="0" smtClean="0"/>
              <a:t>Poorly documented steps to reproduce</a:t>
            </a:r>
          </a:p>
          <a:p>
            <a:pPr marL="457200" indent="-457200">
              <a:buFont typeface="+mj-lt"/>
              <a:buAutoNum type="arabicPeriod"/>
            </a:pPr>
            <a:r>
              <a:rPr lang="nl-BE" sz="7400" dirty="0" smtClean="0"/>
              <a:t>Lack of visibility into tester’s actions</a:t>
            </a:r>
          </a:p>
          <a:p>
            <a:pPr marL="457200" indent="-457200">
              <a:buFont typeface="+mj-lt"/>
              <a:buAutoNum type="arabicPeriod"/>
            </a:pPr>
            <a:r>
              <a:rPr lang="nl-BE" sz="7400" dirty="0" smtClean="0"/>
              <a:t>Environment differences</a:t>
            </a:r>
          </a:p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 smtClean="0"/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 smtClean="0"/>
              <a:t>			</a:t>
            </a:r>
          </a:p>
          <a:p>
            <a:pPr marL="0" indent="0">
              <a:buNone/>
            </a:pPr>
            <a:endParaRPr lang="nl-BE" dirty="0"/>
          </a:p>
        </p:txBody>
      </p:sp>
      <p:sp>
        <p:nvSpPr>
          <p:cNvPr id="6" name="Curved Left Arrow 5"/>
          <p:cNvSpPr/>
          <p:nvPr/>
        </p:nvSpPr>
        <p:spPr>
          <a:xfrm>
            <a:off x="5654180" y="2038524"/>
            <a:ext cx="2013358" cy="2843868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5344" y="3800213"/>
            <a:ext cx="7009919" cy="206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nl-BE" sz="2400" dirty="0" smtClean="0">
                <a:solidFill>
                  <a:prstClr val="white"/>
                </a:solidFill>
              </a:rPr>
              <a:t>RESULT </a:t>
            </a:r>
            <a:r>
              <a:rPr lang="nl-BE" sz="2400" dirty="0">
                <a:solidFill>
                  <a:prstClr val="white"/>
                </a:solidFill>
              </a:rPr>
              <a:t>...</a:t>
            </a:r>
          </a:p>
          <a:p>
            <a:pPr lvl="0">
              <a:spcBef>
                <a:spcPct val="20000"/>
              </a:spcBef>
            </a:pPr>
            <a:r>
              <a:rPr lang="nl-BE" sz="2400" dirty="0" smtClean="0">
                <a:solidFill>
                  <a:prstClr val="white"/>
                </a:solidFill>
              </a:rPr>
              <a:t>&gt;&gt; </a:t>
            </a:r>
            <a:r>
              <a:rPr lang="nl-BE" sz="2400" dirty="0">
                <a:solidFill>
                  <a:prstClr val="white"/>
                </a:solidFill>
              </a:rPr>
              <a:t>“It works on my machine!”</a:t>
            </a:r>
          </a:p>
          <a:p>
            <a:pPr lvl="0">
              <a:spcBef>
                <a:spcPct val="20000"/>
              </a:spcBef>
            </a:pPr>
            <a:r>
              <a:rPr lang="nl-BE" sz="2400" dirty="0" smtClean="0">
                <a:solidFill>
                  <a:prstClr val="white"/>
                </a:solidFill>
              </a:rPr>
              <a:t>&gt;&gt; </a:t>
            </a:r>
            <a:r>
              <a:rPr lang="nl-BE" sz="2400" dirty="0">
                <a:solidFill>
                  <a:prstClr val="white"/>
                </a:solidFill>
              </a:rPr>
              <a:t>Developer </a:t>
            </a:r>
            <a:r>
              <a:rPr lang="nl-BE" sz="2400" dirty="0" smtClean="0">
                <a:solidFill>
                  <a:prstClr val="white"/>
                </a:solidFill>
              </a:rPr>
              <a:t>marks </a:t>
            </a:r>
            <a:r>
              <a:rPr lang="nl-BE" sz="2400" dirty="0">
                <a:solidFill>
                  <a:prstClr val="white"/>
                </a:solidFill>
              </a:rPr>
              <a:t>bugs as “no-repro</a:t>
            </a:r>
            <a:r>
              <a:rPr lang="nl-BE" sz="2400" dirty="0" smtClean="0">
                <a:solidFill>
                  <a:prstClr val="white"/>
                </a:solidFill>
              </a:rPr>
              <a:t>”!</a:t>
            </a:r>
          </a:p>
          <a:p>
            <a:pPr lvl="0">
              <a:spcBef>
                <a:spcPct val="20000"/>
              </a:spcBef>
            </a:pPr>
            <a:r>
              <a:rPr lang="nl-BE" sz="2400" dirty="0" smtClean="0">
                <a:solidFill>
                  <a:prstClr val="white"/>
                </a:solidFill>
              </a:rPr>
              <a:t>&gt;&gt; Ping Pong between testers and developers</a:t>
            </a:r>
            <a:endParaRPr lang="nl-BE" sz="2400" dirty="0">
              <a:solidFill>
                <a:prstClr val="white"/>
              </a:solidFill>
            </a:endParaRP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6390206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04" y="453006"/>
            <a:ext cx="8295712" cy="583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09458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 bwMode="auto">
          <a:xfrm>
            <a:off x="1371600" y="4572000"/>
            <a:ext cx="1981200" cy="8382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2300" dirty="0">
                <a:solidFill>
                  <a:srgbClr val="000000"/>
                </a:solidFill>
                <a:latin typeface="Calibri"/>
              </a:rPr>
              <a:t>Development</a:t>
            </a:r>
          </a:p>
        </p:txBody>
      </p:sp>
      <p:sp>
        <p:nvSpPr>
          <p:cNvPr id="5" name="Rounded Rectangle 4"/>
          <p:cNvSpPr/>
          <p:nvPr/>
        </p:nvSpPr>
        <p:spPr bwMode="auto">
          <a:xfrm>
            <a:off x="3505200" y="3200400"/>
            <a:ext cx="1981200" cy="8382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2300" dirty="0">
                <a:solidFill>
                  <a:srgbClr val="000000"/>
                </a:solidFill>
                <a:latin typeface="Calibri"/>
              </a:rPr>
              <a:t>Test</a:t>
            </a:r>
          </a:p>
        </p:txBody>
      </p:sp>
      <p:sp>
        <p:nvSpPr>
          <p:cNvPr id="6" name="Rounded Rectangle 5"/>
          <p:cNvSpPr/>
          <p:nvPr/>
        </p:nvSpPr>
        <p:spPr bwMode="auto">
          <a:xfrm>
            <a:off x="5867400" y="1752600"/>
            <a:ext cx="1752600" cy="7620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2300" dirty="0">
                <a:solidFill>
                  <a:srgbClr val="000000"/>
                </a:solidFill>
                <a:latin typeface="Calibri"/>
              </a:rPr>
              <a:t>Release</a:t>
            </a:r>
          </a:p>
        </p:txBody>
      </p:sp>
      <p:sp>
        <p:nvSpPr>
          <p:cNvPr id="12" name="Right Arrow 11"/>
          <p:cNvSpPr/>
          <p:nvPr/>
        </p:nvSpPr>
        <p:spPr bwMode="auto">
          <a:xfrm>
            <a:off x="1066800" y="5486400"/>
            <a:ext cx="6400800" cy="45720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30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" name="Up Arrow 12"/>
          <p:cNvSpPr/>
          <p:nvPr/>
        </p:nvSpPr>
        <p:spPr bwMode="auto">
          <a:xfrm>
            <a:off x="7696200" y="1066800"/>
            <a:ext cx="381000" cy="4495800"/>
          </a:xfrm>
          <a:prstGeom prst="up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30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0" name="Arc 29"/>
          <p:cNvSpPr/>
          <p:nvPr/>
        </p:nvSpPr>
        <p:spPr>
          <a:xfrm flipV="1">
            <a:off x="-5105399" y="-2286000"/>
            <a:ext cx="12496800" cy="7696200"/>
          </a:xfrm>
          <a:prstGeom prst="arc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363"/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133609" y="5867407"/>
            <a:ext cx="414979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defTabSz="914363"/>
            <a:r>
              <a:rPr lang="en-US" sz="4800" b="1" dirty="0">
                <a:ln/>
                <a:solidFill>
                  <a:srgbClr val="FFD72F"/>
                </a:solidFill>
                <a:latin typeface="Calibri"/>
              </a:rPr>
              <a:t>Software Phase</a:t>
            </a:r>
          </a:p>
        </p:txBody>
      </p:sp>
      <p:sp>
        <p:nvSpPr>
          <p:cNvPr id="32" name="Rectangle 31"/>
          <p:cNvSpPr/>
          <p:nvPr/>
        </p:nvSpPr>
        <p:spPr>
          <a:xfrm rot="5400000">
            <a:off x="6732263" y="3035664"/>
            <a:ext cx="330840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defTabSz="914363"/>
            <a:r>
              <a:rPr lang="en-US" sz="4800" b="1" dirty="0">
                <a:ln/>
                <a:solidFill>
                  <a:srgbClr val="FFD72F"/>
                </a:solidFill>
                <a:latin typeface="Calibri"/>
              </a:rPr>
              <a:t>Cost of Bugs</a:t>
            </a:r>
          </a:p>
        </p:txBody>
      </p:sp>
      <p:pic>
        <p:nvPicPr>
          <p:cNvPr id="17" name="Picture 2" descr="C:\Documents and Settings\jocelyn\My Documents\My Pictures\clip_art_library\Microsoft_Art_Brand_etc\EventsDVD_FY07\Shapes and Graphics\Arrows - arrow\Blue Gradient Collection\arrow 0 blue arrow curved 10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6414650" flipH="1">
            <a:off x="2173245" y="3346750"/>
            <a:ext cx="1430519" cy="1302412"/>
          </a:xfrm>
          <a:prstGeom prst="rect">
            <a:avLst/>
          </a:prstGeom>
          <a:noFill/>
        </p:spPr>
      </p:pic>
      <p:pic>
        <p:nvPicPr>
          <p:cNvPr id="18" name="Picture 2" descr="C:\Documents and Settings\jocelyn\My Documents\My Pictures\clip_art_library\Microsoft_Art_Brand_etc\EventsDVD_FY07\Shapes and Graphics\Arrows - arrow\Blue Gradient Collection\arrow 0 blue arrow curved 10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6671949" flipH="1">
            <a:off x="4570132" y="2003734"/>
            <a:ext cx="1430519" cy="1302412"/>
          </a:xfrm>
          <a:prstGeom prst="rect">
            <a:avLst/>
          </a:prstGeom>
          <a:noFill/>
        </p:spPr>
      </p:pic>
      <p:grpSp>
        <p:nvGrpSpPr>
          <p:cNvPr id="2" name="Group 25"/>
          <p:cNvGrpSpPr/>
          <p:nvPr/>
        </p:nvGrpSpPr>
        <p:grpSpPr>
          <a:xfrm>
            <a:off x="2590800" y="2133603"/>
            <a:ext cx="2110298" cy="1497307"/>
            <a:chOff x="2590800" y="2133600"/>
            <a:chExt cx="2110298" cy="1497306"/>
          </a:xfrm>
        </p:grpSpPr>
        <p:pic>
          <p:nvPicPr>
            <p:cNvPr id="20" name="Picture 7" descr="C:\Documents and Settings\jocelyn\My Documents\My Pictures\clip_art_library\Microsoft_Art_Brand_etc\EventsDVD_FY07\HARDWARE_IMAGERY\Illustration - Misc Hardware\Miscellaneous\disk person tablet blue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ltGray">
            <a:xfrm>
              <a:off x="2590800" y="2133600"/>
              <a:ext cx="2110298" cy="1497306"/>
            </a:xfrm>
            <a:prstGeom prst="rect">
              <a:avLst/>
            </a:prstGeom>
            <a:noFill/>
          </p:spPr>
        </p:pic>
        <p:pic>
          <p:nvPicPr>
            <p:cNvPr id="21" name="Picture 6" descr="C:\Documents and Settings\jocelyn\My Documents\My Pictures\clip_art_library\Microsoft_Art_Brand_etc\EventsDVD_FY07\HARDWARE_IMAGERY\Illustration - Misc Hardware\XML Icons\developer Tools toolbox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ltGray">
            <a:xfrm>
              <a:off x="3657600" y="2133600"/>
              <a:ext cx="685800" cy="1032140"/>
            </a:xfrm>
            <a:prstGeom prst="rect">
              <a:avLst/>
            </a:prstGeom>
            <a:noFill/>
          </p:spPr>
        </p:pic>
      </p:grpSp>
      <p:grpSp>
        <p:nvGrpSpPr>
          <p:cNvPr id="3" name="Group 27"/>
          <p:cNvGrpSpPr/>
          <p:nvPr/>
        </p:nvGrpSpPr>
        <p:grpSpPr>
          <a:xfrm>
            <a:off x="5257809" y="609608"/>
            <a:ext cx="2229743" cy="1529335"/>
            <a:chOff x="5257800" y="609600"/>
            <a:chExt cx="2229743" cy="1529335"/>
          </a:xfrm>
        </p:grpSpPr>
        <p:pic>
          <p:nvPicPr>
            <p:cNvPr id="23" name="Picture 17" descr="C:\Documents and Settings\jocelyn\My Documents\My Pictures\clip_art_library\Microsoft_Art_Brand_etc\EventsDVD_FY07\HARDWARE_IMAGERY\Illustration - Misc Hardware\Miscellaneous\network all flat.pn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ltGray">
            <a:xfrm>
              <a:off x="5486400" y="609600"/>
              <a:ext cx="2001143" cy="1500857"/>
            </a:xfrm>
            <a:prstGeom prst="rect">
              <a:avLst/>
            </a:prstGeom>
            <a:noFill/>
          </p:spPr>
        </p:pic>
        <p:pic>
          <p:nvPicPr>
            <p:cNvPr id="22" name="Picture 14" descr="C:\Documents and Settings\jocelyn\My Documents\My Pictures\clip_art_library\Microsoft_Art_Brand_etc\EventsDVD_FY07\HARDWARE_IMAGERY\Illustration - Misc Hardware\Windows Vista Illustration Icons\Users.pn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ltGray">
            <a:xfrm>
              <a:off x="5257800" y="914400"/>
              <a:ext cx="1224535" cy="1224535"/>
            </a:xfrm>
            <a:prstGeom prst="rect">
              <a:avLst/>
            </a:prstGeom>
            <a:noFill/>
          </p:spPr>
        </p:pic>
      </p:grpSp>
      <p:pic>
        <p:nvPicPr>
          <p:cNvPr id="24" name="Picture 7" descr="C:\Documents and Settings\jocelyn\My Documents\My Pictures\clip_art_library\Microsoft_Art_Brand_etc\EventsDVD_FY07\HARDWARE_IMAGERY\Illustration - Misc Hardware\Miscellaneous\disk person tablet blue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ltGray">
          <a:xfrm>
            <a:off x="152400" y="3581403"/>
            <a:ext cx="2110298" cy="1497307"/>
          </a:xfrm>
          <a:prstGeom prst="rect">
            <a:avLst/>
          </a:prstGeom>
          <a:noFill/>
        </p:spPr>
      </p:pic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244476" y="155575"/>
            <a:ext cx="8615362" cy="849360"/>
          </a:xfrm>
        </p:spPr>
        <p:txBody>
          <a:bodyPr/>
          <a:lstStyle/>
          <a:p>
            <a:r>
              <a:rPr lang="nl-BE" sz="3200" b="1" dirty="0" smtClean="0"/>
              <a:t>Cost of fixing bugs</a:t>
            </a:r>
            <a:endParaRPr lang="nl-BE" sz="3200" b="1" dirty="0"/>
          </a:p>
        </p:txBody>
      </p:sp>
    </p:spTree>
    <p:extLst>
      <p:ext uri="{BB962C8B-B14F-4D97-AF65-F5344CB8AC3E}">
        <p14:creationId xmlns:p14="http://schemas.microsoft.com/office/powerpoint/2010/main" val="25989245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z="3200" b="1" dirty="0" smtClean="0"/>
              <a:t>Collaboration between Developers and Testers?!</a:t>
            </a:r>
            <a:endParaRPr lang="nl-BE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9468" y="1384184"/>
            <a:ext cx="6812924" cy="1828800"/>
          </a:xfrm>
        </p:spPr>
        <p:txBody>
          <a:bodyPr/>
          <a:lstStyle/>
          <a:p>
            <a:r>
              <a:rPr lang="nl-BE" dirty="0" smtClean="0"/>
              <a:t>I’m sick of poor quality bug reports!</a:t>
            </a:r>
          </a:p>
          <a:p>
            <a:r>
              <a:rPr lang="nl-BE" dirty="0" smtClean="0"/>
              <a:t>I waste too much time reproducing bugs!</a:t>
            </a:r>
          </a:p>
          <a:p>
            <a:r>
              <a:rPr lang="nl-BE" dirty="0" smtClean="0"/>
              <a:t>Sometimes I just mark bugs as no-repro!</a:t>
            </a:r>
          </a:p>
          <a:p>
            <a:r>
              <a:rPr lang="nl-BE" dirty="0" smtClean="0"/>
              <a:t>I waste too much time deploying apps for testing!</a:t>
            </a:r>
          </a:p>
          <a:p>
            <a:pPr marL="0" indent="0">
              <a:buNone/>
            </a:pPr>
            <a:endParaRPr lang="nl-BE" sz="1200" dirty="0" smtClean="0"/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450278" y="1678619"/>
            <a:ext cx="1257908" cy="1175168"/>
            <a:chOff x="3935413" y="2635251"/>
            <a:chExt cx="1257907" cy="1175583"/>
          </a:xfrm>
        </p:grpSpPr>
        <p:sp>
          <p:nvSpPr>
            <p:cNvPr id="5" name="Text Box 68"/>
            <p:cNvSpPr txBox="1">
              <a:spLocks noChangeArrowheads="1"/>
            </p:cNvSpPr>
            <p:nvPr/>
          </p:nvSpPr>
          <p:spPr bwMode="auto">
            <a:xfrm>
              <a:off x="3935413" y="3472160"/>
              <a:ext cx="1257907" cy="33867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" pitchFamily="34" charset="0"/>
                  <a:cs typeface="Segoe UI" pitchFamily="34" charset="0"/>
                </a:rPr>
                <a:t>Developers</a:t>
              </a:r>
              <a:endParaRPr 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cs typeface="Segoe UI" pitchFamily="34" charset="0"/>
              </a:endParaRPr>
            </a:p>
          </p:txBody>
        </p:sp>
        <p:pic>
          <p:nvPicPr>
            <p:cNvPr id="6" name="Picture 69" descr="MSD Developer Chad man desk laptop working smiling harware looking down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038600" y="2635251"/>
              <a:ext cx="1066800" cy="862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Group 22"/>
          <p:cNvGrpSpPr>
            <a:grpSpLocks/>
          </p:cNvGrpSpPr>
          <p:nvPr/>
        </p:nvGrpSpPr>
        <p:grpSpPr bwMode="auto">
          <a:xfrm>
            <a:off x="553465" y="4147574"/>
            <a:ext cx="981720" cy="1405354"/>
            <a:chOff x="6701143" y="3092451"/>
            <a:chExt cx="981720" cy="1405769"/>
          </a:xfrm>
        </p:grpSpPr>
        <p:sp>
          <p:nvSpPr>
            <p:cNvPr id="8" name="Text Box 65"/>
            <p:cNvSpPr txBox="1">
              <a:spLocks noChangeArrowheads="1"/>
            </p:cNvSpPr>
            <p:nvPr/>
          </p:nvSpPr>
          <p:spPr bwMode="auto">
            <a:xfrm>
              <a:off x="6701143" y="4159566"/>
              <a:ext cx="981720" cy="33865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1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" pitchFamily="34" charset="0"/>
                  <a:cs typeface="Segoe UI" pitchFamily="34" charset="0"/>
                </a:rPr>
                <a:t>Testers</a:t>
              </a:r>
              <a:endParaRPr 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cs typeface="Segoe UI" pitchFamily="34" charset="0"/>
              </a:endParaRPr>
            </a:p>
          </p:txBody>
        </p:sp>
        <p:pic>
          <p:nvPicPr>
            <p:cNvPr id="9" name="Picture 66" descr="Office woman laptop smili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773865" y="3092451"/>
              <a:ext cx="846137" cy="1049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Content Placeholder 2"/>
          <p:cNvSpPr txBox="1">
            <a:spLocks/>
          </p:cNvSpPr>
          <p:nvPr/>
        </p:nvSpPr>
        <p:spPr>
          <a:xfrm>
            <a:off x="1929468" y="3860335"/>
            <a:ext cx="6812924" cy="1970014"/>
          </a:xfrm>
          <a:prstGeom prst="rect">
            <a:avLst/>
          </a:prstGeom>
        </p:spPr>
        <p:txBody>
          <a:bodyPr vert="horz" lIns="0" tIns="45720" rIns="91440" bIns="45720" rtlCol="0">
            <a:normAutofit fontScale="925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/>
              <a:t>I’m sick of developers claiming my bugs don’t exist!</a:t>
            </a:r>
            <a:endParaRPr lang="nl-BE" dirty="0" smtClean="0"/>
          </a:p>
          <a:p>
            <a:r>
              <a:rPr lang="nl-BE" dirty="0"/>
              <a:t>Why do I always need to </a:t>
            </a:r>
            <a:r>
              <a:rPr lang="nl-BE" dirty="0" smtClean="0"/>
              <a:t>reopen no-repro bugs?</a:t>
            </a:r>
          </a:p>
          <a:p>
            <a:r>
              <a:rPr lang="nl-BE" dirty="0"/>
              <a:t>Many bugs I log seem to be related to a corrupt environment or invalid data. It’s such a waste of time!</a:t>
            </a:r>
            <a:endParaRPr lang="nl-BE" dirty="0" smtClean="0"/>
          </a:p>
          <a:p>
            <a:r>
              <a:rPr lang="nl-BE" dirty="0"/>
              <a:t>Why does it take so long to deploy apps for testing?</a:t>
            </a:r>
            <a:endParaRPr lang="nl-BE" dirty="0" smtClean="0"/>
          </a:p>
          <a:p>
            <a:pPr marL="0" indent="0">
              <a:buFont typeface="Arial" pitchFamily="34" charset="0"/>
              <a:buNone/>
            </a:pPr>
            <a:endParaRPr lang="nl-BE" sz="1200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855677" y="3212984"/>
            <a:ext cx="75417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000" b="1" dirty="0" smtClean="0">
                <a:solidFill>
                  <a:srgbClr val="FF0000"/>
                </a:solidFill>
              </a:rPr>
              <a:t>=&gt; Developers are spending too much time to reproduce bugs ...</a:t>
            </a:r>
            <a:endParaRPr lang="nl-BE" sz="20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55677" y="5949193"/>
            <a:ext cx="80041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000" b="1" dirty="0" smtClean="0">
                <a:solidFill>
                  <a:srgbClr val="FF0000"/>
                </a:solidFill>
              </a:rPr>
              <a:t>=&gt; Testers are not spending time anymore in defining new test cases ...</a:t>
            </a:r>
            <a:endParaRPr lang="nl-BE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8600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1" grpId="0" uiExpand="1" build="allAtOnce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z="3200" b="1" dirty="0" smtClean="0"/>
              <a:t>Goals of Visual Studio Lab Management</a:t>
            </a:r>
            <a:endParaRPr lang="nl-BE" sz="32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44476" y="1255713"/>
            <a:ext cx="8615362" cy="3047839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nl-BE" dirty="0"/>
              <a:t>Avoid no-repro bug situations</a:t>
            </a:r>
          </a:p>
          <a:p>
            <a:pPr>
              <a:buFont typeface="Wingdings" pitchFamily="2" charset="2"/>
              <a:buChar char="ü"/>
            </a:pPr>
            <a:r>
              <a:rPr lang="nl-BE" dirty="0" smtClean="0"/>
              <a:t>Reduce costs associated with physical test environments</a:t>
            </a:r>
          </a:p>
          <a:p>
            <a:pPr>
              <a:buFont typeface="Wingdings" pitchFamily="2" charset="2"/>
              <a:buChar char="ü"/>
            </a:pPr>
            <a:r>
              <a:rPr lang="nl-BE" dirty="0" smtClean="0"/>
              <a:t>Improve speed of environment deployments</a:t>
            </a:r>
          </a:p>
          <a:p>
            <a:pPr>
              <a:buFont typeface="Wingdings" pitchFamily="2" charset="2"/>
              <a:buChar char="ü"/>
            </a:pPr>
            <a:r>
              <a:rPr lang="nl-BE" dirty="0" smtClean="0"/>
              <a:t>Improve productivity and quality of software development projects through better cross-functional collaboration features</a:t>
            </a:r>
          </a:p>
          <a:p>
            <a:pPr>
              <a:buFont typeface="Wingdings" pitchFamily="2" charset="2"/>
              <a:buChar char="ü"/>
            </a:pPr>
            <a:r>
              <a:rPr lang="nl-BE" dirty="0" smtClean="0"/>
              <a:t>Integrate automated tests in the build-deploy cycle so that the build-deploy-test cycle is born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6671115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z="3200" b="1" dirty="0" smtClean="0"/>
              <a:t>Features of Visual Studio Lab Management</a:t>
            </a:r>
            <a:endParaRPr lang="nl-BE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476" y="1255714"/>
            <a:ext cx="8615362" cy="2678724"/>
          </a:xfrm>
        </p:spPr>
        <p:txBody>
          <a:bodyPr/>
          <a:lstStyle/>
          <a:p>
            <a:r>
              <a:rPr lang="nl-BE" dirty="0" smtClean="0"/>
              <a:t>Simple setup of (virtual) test environments</a:t>
            </a:r>
          </a:p>
          <a:p>
            <a:r>
              <a:rPr lang="nl-BE" dirty="0" smtClean="0"/>
              <a:t>Testing of multiple configurations</a:t>
            </a:r>
          </a:p>
          <a:p>
            <a:r>
              <a:rPr lang="nl-BE" dirty="0" smtClean="0"/>
              <a:t>Build, Deploy and Test in a clean test environment</a:t>
            </a:r>
          </a:p>
          <a:p>
            <a:r>
              <a:rPr lang="nl-BE" dirty="0" smtClean="0"/>
              <a:t>Checkpoints / Snapshots for verification</a:t>
            </a:r>
          </a:p>
          <a:p>
            <a:pPr lvl="1"/>
            <a:r>
              <a:rPr lang="nl-BE" dirty="0" smtClean="0"/>
              <a:t>Reproduce the exact conditions of a bug</a:t>
            </a:r>
          </a:p>
          <a:p>
            <a:pPr lvl="1"/>
            <a:r>
              <a:rPr lang="nl-BE" dirty="0" smtClean="0"/>
              <a:t>No more no repro! </a:t>
            </a:r>
            <a:endParaRPr lang="nl-BE" dirty="0"/>
          </a:p>
        </p:txBody>
      </p:sp>
      <p:sp>
        <p:nvSpPr>
          <p:cNvPr id="4" name="Rounded Rectangle 3"/>
          <p:cNvSpPr/>
          <p:nvPr/>
        </p:nvSpPr>
        <p:spPr>
          <a:xfrm>
            <a:off x="749242" y="4321072"/>
            <a:ext cx="7311032" cy="1357828"/>
          </a:xfrm>
          <a:prstGeom prst="roundRect">
            <a:avLst>
              <a:gd name="adj" fmla="val 303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sz="2000" dirty="0"/>
          </a:p>
        </p:txBody>
      </p:sp>
      <p:grpSp>
        <p:nvGrpSpPr>
          <p:cNvPr id="5" name="Group 4"/>
          <p:cNvGrpSpPr/>
          <p:nvPr/>
        </p:nvGrpSpPr>
        <p:grpSpPr>
          <a:xfrm>
            <a:off x="3492442" y="5277804"/>
            <a:ext cx="2707790" cy="387380"/>
            <a:chOff x="2514595" y="1257294"/>
            <a:chExt cx="1489085" cy="369570"/>
          </a:xfrm>
        </p:grpSpPr>
        <p:pic>
          <p:nvPicPr>
            <p:cNvPr id="6" name="Picture 4" descr="G:\rounded rectangle blue.png"/>
            <p:cNvPicPr>
              <a:picLocks noChangeArrowheads="1"/>
            </p:cNvPicPr>
            <p:nvPr/>
          </p:nvPicPr>
          <p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595" y="1257294"/>
              <a:ext cx="1489085" cy="369570"/>
            </a:xfrm>
            <a:prstGeom prst="rect">
              <a:avLst/>
            </a:prstGeom>
            <a:extLst/>
          </p:spPr>
        </p:pic>
        <p:sp>
          <p:nvSpPr>
            <p:cNvPr id="7" name="TextBox 6"/>
            <p:cNvSpPr txBox="1"/>
            <p:nvPr/>
          </p:nvSpPr>
          <p:spPr>
            <a:xfrm>
              <a:off x="2590800" y="1305766"/>
              <a:ext cx="1371600" cy="249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Checkpoint Environment</a:t>
              </a:r>
              <a:endParaRPr lang="en-US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864042" y="4912044"/>
            <a:ext cx="2707790" cy="387380"/>
            <a:chOff x="2514595" y="1257294"/>
            <a:chExt cx="1489085" cy="369570"/>
          </a:xfrm>
        </p:grpSpPr>
        <p:pic>
          <p:nvPicPr>
            <p:cNvPr id="9" name="Picture 4" descr="G:\rounded rectangle blue.png"/>
            <p:cNvPicPr>
              <a:picLocks noChangeArrowheads="1"/>
            </p:cNvPicPr>
            <p:nvPr/>
          </p:nvPicPr>
          <p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595" y="1257294"/>
              <a:ext cx="1489085" cy="369570"/>
            </a:xfrm>
            <a:prstGeom prst="rect">
              <a:avLst/>
            </a:prstGeom>
            <a:extLst/>
          </p:spPr>
        </p:pic>
        <p:sp>
          <p:nvSpPr>
            <p:cNvPr id="10" name="TextBox 9"/>
            <p:cNvSpPr txBox="1"/>
            <p:nvPr/>
          </p:nvSpPr>
          <p:spPr>
            <a:xfrm>
              <a:off x="2590800" y="1305766"/>
              <a:ext cx="1371600" cy="249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Environment from Template</a:t>
              </a:r>
              <a:endParaRPr lang="en-US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892242" y="4912045"/>
            <a:ext cx="2707790" cy="387380"/>
            <a:chOff x="2514595" y="1257294"/>
            <a:chExt cx="1489085" cy="369570"/>
          </a:xfrm>
        </p:grpSpPr>
        <p:pic>
          <p:nvPicPr>
            <p:cNvPr id="12" name="Picture 4" descr="G:\rounded rectangle blue.png"/>
            <p:cNvPicPr>
              <a:picLocks noChangeArrowheads="1"/>
            </p:cNvPicPr>
            <p:nvPr/>
          </p:nvPicPr>
          <p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595" y="1257294"/>
              <a:ext cx="1489085" cy="369570"/>
            </a:xfrm>
            <a:prstGeom prst="rect">
              <a:avLst/>
            </a:prstGeom>
            <a:extLst/>
          </p:spPr>
        </p:pic>
        <p:sp>
          <p:nvSpPr>
            <p:cNvPr id="13" name="TextBox 12"/>
            <p:cNvSpPr txBox="1"/>
            <p:nvPr/>
          </p:nvSpPr>
          <p:spPr>
            <a:xfrm>
              <a:off x="2590800" y="1305766"/>
              <a:ext cx="1371600" cy="242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Virtual </a:t>
              </a:r>
              <a:r>
                <a:rPr lang="en-US" sz="1050" b="1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Env</a:t>
              </a:r>
              <a:r>
                <a:rPr lang="en-US" sz="105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. Setup/Tear Down</a:t>
              </a:r>
              <a:endParaRPr lang="en-US" sz="105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043" y="4276460"/>
            <a:ext cx="5886142" cy="670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29572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4636</TotalTime>
  <Words>717</Words>
  <Application>Microsoft Office PowerPoint</Application>
  <PresentationFormat>On-screen Show (4:3)</PresentationFormat>
  <Paragraphs>193</Paragraphs>
  <Slides>24</Slides>
  <Notes>24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Build-Deploy-Test with Visual Studio Lab Management 2010</vt:lpstr>
      <vt:lpstr>Agenda</vt:lpstr>
      <vt:lpstr>Application Lifecycle Management with VS 2010</vt:lpstr>
      <vt:lpstr>Why this addition for Team Foudation Server?</vt:lpstr>
      <vt:lpstr>PowerPoint Presentation</vt:lpstr>
      <vt:lpstr>Cost of fixing bugs</vt:lpstr>
      <vt:lpstr>Collaboration between Developers and Testers?!</vt:lpstr>
      <vt:lpstr>Goals of Visual Studio Lab Management</vt:lpstr>
      <vt:lpstr>Features of Visual Studio Lab Management</vt:lpstr>
      <vt:lpstr>What do you need to get started?</vt:lpstr>
      <vt:lpstr>Demo Environment</vt:lpstr>
      <vt:lpstr>PowerPoint Presentation</vt:lpstr>
      <vt:lpstr>Visual Studio Lab Management Workflow</vt:lpstr>
      <vt:lpstr>PowerPoint Presentation</vt:lpstr>
      <vt:lpstr>Demo Summary</vt:lpstr>
      <vt:lpstr>File rich actionable bugs</vt:lpstr>
      <vt:lpstr>Test Reporting</vt:lpstr>
      <vt:lpstr>Takeaways</vt:lpstr>
      <vt:lpstr>Support matrix for Visual Studio Lab Management 2010</vt:lpstr>
      <vt:lpstr>Resources</vt:lpstr>
      <vt:lpstr>Speaker info: please do not delete the slides in this section</vt:lpstr>
      <vt:lpstr>Stay up to date with MSDN Belux</vt:lpstr>
      <vt:lpstr>TechDays  2011 On-Demand</vt:lpstr>
      <vt:lpstr>THANK YOU</vt:lpstr>
    </vt:vector>
  </TitlesOfParts>
  <Company>manythink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Build-Deploy-Test with Visual Studio Lab Management 2010</dc:title>
  <dc:creator>Pieter Gheysens</dc:creator>
  <cp:lastModifiedBy>Pieter Gheysens</cp:lastModifiedBy>
  <cp:revision>124</cp:revision>
  <cp:lastPrinted>2011-04-25T20:08:13Z</cp:lastPrinted>
  <dcterms:created xsi:type="dcterms:W3CDTF">2011-01-13T08:12:11Z</dcterms:created>
  <dcterms:modified xsi:type="dcterms:W3CDTF">2011-04-28T08:08:14Z</dcterms:modified>
</cp:coreProperties>
</file>