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81" r:id="rId2"/>
  </p:sldMasterIdLst>
  <p:notesMasterIdLst>
    <p:notesMasterId r:id="rId38"/>
  </p:notesMasterIdLst>
  <p:handoutMasterIdLst>
    <p:handoutMasterId r:id="rId39"/>
  </p:handoutMasterIdLst>
  <p:sldIdLst>
    <p:sldId id="268" r:id="rId3"/>
    <p:sldId id="279" r:id="rId4"/>
    <p:sldId id="280" r:id="rId5"/>
    <p:sldId id="281" r:id="rId6"/>
    <p:sldId id="282" r:id="rId7"/>
    <p:sldId id="283" r:id="rId8"/>
    <p:sldId id="301" r:id="rId9"/>
    <p:sldId id="302" r:id="rId10"/>
    <p:sldId id="303" r:id="rId11"/>
    <p:sldId id="304" r:id="rId12"/>
    <p:sldId id="305" r:id="rId13"/>
    <p:sldId id="306" r:id="rId14"/>
    <p:sldId id="307" r:id="rId15"/>
    <p:sldId id="308" r:id="rId16"/>
    <p:sldId id="309" r:id="rId17"/>
    <p:sldId id="310" r:id="rId18"/>
    <p:sldId id="311" r:id="rId19"/>
    <p:sldId id="273" r:id="rId20"/>
    <p:sldId id="312" r:id="rId21"/>
    <p:sldId id="313" r:id="rId22"/>
    <p:sldId id="314" r:id="rId23"/>
    <p:sldId id="315" r:id="rId24"/>
    <p:sldId id="316" r:id="rId25"/>
    <p:sldId id="317" r:id="rId26"/>
    <p:sldId id="318" r:id="rId27"/>
    <p:sldId id="319" r:id="rId28"/>
    <p:sldId id="320" r:id="rId29"/>
    <p:sldId id="321" r:id="rId30"/>
    <p:sldId id="322" r:id="rId31"/>
    <p:sldId id="323" r:id="rId32"/>
    <p:sldId id="324" r:id="rId33"/>
    <p:sldId id="300" r:id="rId34"/>
    <p:sldId id="275" r:id="rId35"/>
    <p:sldId id="276" r:id="rId36"/>
    <p:sldId id="277" r:id="rId3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DCDD315F-7FEC-453B-8739-8B7A022847BA}">
          <p14:sldIdLst>
            <p14:sldId id="268"/>
            <p14:sldId id="279"/>
            <p14:sldId id="280"/>
            <p14:sldId id="281"/>
            <p14:sldId id="282"/>
            <p14:sldId id="283"/>
            <p14:sldId id="301"/>
            <p14:sldId id="302"/>
            <p14:sldId id="303"/>
            <p14:sldId id="304"/>
            <p14:sldId id="305"/>
            <p14:sldId id="306"/>
            <p14:sldId id="307"/>
            <p14:sldId id="308"/>
            <p14:sldId id="309"/>
            <p14:sldId id="310"/>
            <p14:sldId id="311"/>
            <p14:sldId id="273"/>
            <p14:sldId id="312"/>
            <p14:sldId id="313"/>
            <p14:sldId id="314"/>
            <p14:sldId id="315"/>
            <p14:sldId id="316"/>
            <p14:sldId id="317"/>
            <p14:sldId id="318"/>
            <p14:sldId id="319"/>
            <p14:sldId id="320"/>
            <p14:sldId id="321"/>
            <p14:sldId id="322"/>
            <p14:sldId id="323"/>
            <p14:sldId id="324"/>
            <p14:sldId id="300"/>
          </p14:sldIdLst>
        </p14:section>
        <p14:section name="Belux info slides" id="{CCF83B47-D8C2-4A2F-84D9-3FEB31B6E4E8}">
          <p14:sldIdLst>
            <p14:sldId id="275"/>
            <p14:sldId id="276"/>
            <p14:sldId id="277"/>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showGuides="1">
      <p:cViewPr>
        <p:scale>
          <a:sx n="100" d="100"/>
          <a:sy n="100" d="100"/>
        </p:scale>
        <p:origin x="-1944" y="-666"/>
      </p:cViewPr>
      <p:guideLst>
        <p:guide orient="horz" pos="791"/>
        <p:guide orient="horz" pos="98"/>
        <p:guide orient="horz" pos="641"/>
        <p:guide orient="horz" pos="4214"/>
        <p:guide pos="5581"/>
        <p:guide pos="154"/>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handoutMaster" Target="handoutMasters/handoutMaster1.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99B0905-96F6-A145-A924-99126C66A88E}" type="datetimeFigureOut">
              <a:rPr lang="en-US" smtClean="0"/>
              <a:pPr/>
              <a:t>4/28/2011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0419B92B-3065-C249-8A2E-806C8E7C6F0C}" type="slidenum">
              <a:rPr lang="en-US" smtClean="0"/>
              <a:pPr/>
              <a:t>‹#›</a:t>
            </a:fld>
            <a:endParaRPr lang="en-US"/>
          </a:p>
        </p:txBody>
      </p:sp>
    </p:spTree>
    <p:extLst>
      <p:ext uri="{BB962C8B-B14F-4D97-AF65-F5344CB8AC3E}">
        <p14:creationId xmlns:p14="http://schemas.microsoft.com/office/powerpoint/2010/main" val="35106694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7F5D0A5-D740-274F-B3C1-02C052A6262C}" type="datetimeFigureOut">
              <a:rPr lang="en-US" smtClean="0"/>
              <a:pPr/>
              <a:t>4/28/2011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nl-BE" smtClean="0"/>
              <a:t>Click to edit Master text styles</a:t>
            </a:r>
          </a:p>
          <a:p>
            <a:pPr lvl="1"/>
            <a:r>
              <a:rPr lang="nl-BE" smtClean="0"/>
              <a:t>Second level</a:t>
            </a:r>
          </a:p>
          <a:p>
            <a:pPr lvl="2"/>
            <a:r>
              <a:rPr lang="nl-BE" smtClean="0"/>
              <a:t>Third level</a:t>
            </a:r>
          </a:p>
          <a:p>
            <a:pPr lvl="3"/>
            <a:r>
              <a:rPr lang="nl-BE" smtClean="0"/>
              <a:t>Fourth level</a:t>
            </a:r>
          </a:p>
          <a:p>
            <a:pPr lvl="4"/>
            <a:r>
              <a:rPr lang="nl-BE"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E990E08-5260-8E49-984D-856E681064D2}" type="slidenum">
              <a:rPr lang="en-US" smtClean="0"/>
              <a:pPr/>
              <a:t>‹#›</a:t>
            </a:fld>
            <a:endParaRPr lang="en-US"/>
          </a:p>
        </p:txBody>
      </p:sp>
    </p:spTree>
    <p:extLst>
      <p:ext uri="{BB962C8B-B14F-4D97-AF65-F5344CB8AC3E}">
        <p14:creationId xmlns:p14="http://schemas.microsoft.com/office/powerpoint/2010/main" val="829369978"/>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9</a:t>
            </a:fld>
            <a:endParaRPr lang="en-US" dirty="0"/>
          </a:p>
        </p:txBody>
      </p:sp>
    </p:spTree>
    <p:extLst>
      <p:ext uri="{BB962C8B-B14F-4D97-AF65-F5344CB8AC3E}">
        <p14:creationId xmlns:p14="http://schemas.microsoft.com/office/powerpoint/2010/main" val="41517924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http://www.speakflow.com/View.aspx?presentationID=ac460729-6cce-4deb-8f09-5faa5873f027&amp;mode=presentLocally </a:t>
            </a: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32</a:t>
            </a:fld>
            <a:endParaRPr lang="en-US" dirty="0"/>
          </a:p>
        </p:txBody>
      </p:sp>
    </p:spTree>
    <p:extLst>
      <p:ext uri="{BB962C8B-B14F-4D97-AF65-F5344CB8AC3E}">
        <p14:creationId xmlns:p14="http://schemas.microsoft.com/office/powerpoint/2010/main" val="4480904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BE" dirty="0" smtClean="0"/>
              <a:t>Please keep this slide</a:t>
            </a:r>
            <a:endParaRPr lang="en-US" dirty="0"/>
          </a:p>
        </p:txBody>
      </p:sp>
      <p:sp>
        <p:nvSpPr>
          <p:cNvPr id="4" name="Slide Number Placeholder 3"/>
          <p:cNvSpPr>
            <a:spLocks noGrp="1"/>
          </p:cNvSpPr>
          <p:nvPr>
            <p:ph type="sldNum" sz="quarter" idx="10"/>
          </p:nvPr>
        </p:nvSpPr>
        <p:spPr/>
        <p:txBody>
          <a:bodyPr/>
          <a:lstStyle/>
          <a:p>
            <a:fld id="{CE990E08-5260-8E49-984D-856E681064D2}" type="slidenum">
              <a:rPr lang="en-US" smtClean="0"/>
              <a:pPr/>
              <a:t>33</a:t>
            </a:fld>
            <a:endParaRPr lang="en-US"/>
          </a:p>
        </p:txBody>
      </p:sp>
    </p:spTree>
    <p:extLst>
      <p:ext uri="{BB962C8B-B14F-4D97-AF65-F5344CB8AC3E}">
        <p14:creationId xmlns:p14="http://schemas.microsoft.com/office/powerpoint/2010/main" val="35740819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8B263312-38AA-4E1E-B2B5-0F8F122B24FE}" type="slidenum">
              <a:rPr lang="en-US" smtClean="0"/>
              <a:pPr/>
              <a:t>13</a:t>
            </a:fld>
            <a:endParaRPr lang="en-US" dirty="0"/>
          </a:p>
        </p:txBody>
      </p:sp>
    </p:spTree>
    <p:extLst>
      <p:ext uri="{BB962C8B-B14F-4D97-AF65-F5344CB8AC3E}">
        <p14:creationId xmlns:p14="http://schemas.microsoft.com/office/powerpoint/2010/main" val="17887904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4/28/2011 8:11 AM</a:t>
            </a:fld>
            <a:endParaRPr lang="en-US">
              <a:solidFill>
                <a:prstClr val="black"/>
              </a:solidFill>
            </a:endParaRPr>
          </a:p>
        </p:txBody>
      </p:sp>
      <p:sp>
        <p:nvSpPr>
          <p:cNvPr id="6" name="Footer Placeholder 5"/>
          <p:cNvSpPr>
            <a:spLocks noGrp="1"/>
          </p:cNvSpPr>
          <p:nvPr>
            <p:ph type="ftr" sz="quarter" idx="12"/>
          </p:nvPr>
        </p:nvSpPr>
        <p:spPr/>
        <p:txBody>
          <a:bodyPr/>
          <a:lstStyle/>
          <a:p>
            <a:r>
              <a:rPr lang="en-US" dirty="0" smtClean="0">
                <a:solidFill>
                  <a:prstClr val="black"/>
                </a:solidFill>
              </a:rPr>
              <a:t>© 2008 Microsoft Corporation. All rights reserved. Microsoft, Windows, Windows Vista and other product names are or may be registered trademarks and/or trademarks in the U.S. and/or other countries.</a:t>
            </a:r>
          </a:p>
          <a:p>
            <a:r>
              <a:rPr lang="en-US" dirty="0"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prstClr val="black"/>
                </a:solidFill>
              </a:rPr>
            </a:br>
            <a:r>
              <a:rPr lang="en-US" dirty="0" smtClean="0">
                <a:solidFill>
                  <a:prstClr val="black"/>
                </a:solidFill>
              </a:rPr>
              <a:t>MICROSOFT MAKES NO WARRANTIES, EXPRESS, IMPLIED OR STATUTORY, AS TO THE INFORMATION IN THIS PRESENTATION.</a:t>
            </a:r>
          </a:p>
          <a:p>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14</a:t>
            </a:fld>
            <a:endParaRPr lang="en-US" dirty="0">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4/28/2011 8:11 AM</a:t>
            </a:fld>
            <a:endParaRPr lang="en-US">
              <a:solidFill>
                <a:prstClr val="black"/>
              </a:solidFill>
            </a:endParaRPr>
          </a:p>
        </p:txBody>
      </p:sp>
      <p:sp>
        <p:nvSpPr>
          <p:cNvPr id="6" name="Footer Placeholder 5"/>
          <p:cNvSpPr>
            <a:spLocks noGrp="1"/>
          </p:cNvSpPr>
          <p:nvPr>
            <p:ph type="ftr" sz="quarter" idx="12"/>
          </p:nvPr>
        </p:nvSpPr>
        <p:spPr/>
        <p:txBody>
          <a:bodyPr/>
          <a:lstStyle/>
          <a:p>
            <a:r>
              <a:rPr lang="en-US" dirty="0" smtClean="0">
                <a:solidFill>
                  <a:prstClr val="black"/>
                </a:solidFill>
              </a:rPr>
              <a:t>© 2008 Microsoft Corporation. All rights reserved. Microsoft, Windows, Windows Vista and other product names are or may be registered trademarks and/or trademarks in the U.S. and/or other countries.</a:t>
            </a:r>
          </a:p>
          <a:p>
            <a:r>
              <a:rPr lang="en-US" dirty="0"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prstClr val="black"/>
                </a:solidFill>
              </a:rPr>
            </a:br>
            <a:r>
              <a:rPr lang="en-US" dirty="0" smtClean="0">
                <a:solidFill>
                  <a:prstClr val="black"/>
                </a:solidFill>
              </a:rPr>
              <a:t>MICROSOFT MAKES NO WARRANTIES, EXPRESS, IMPLIED OR STATUTORY, AS TO THE INFORMATION IN THIS PRESENTATION.</a:t>
            </a:r>
          </a:p>
          <a:p>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15</a:t>
            </a:fld>
            <a:endParaRPr lang="en-US" dirty="0">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4/28/2011 8:11 AM</a:t>
            </a:fld>
            <a:endParaRPr lang="en-US">
              <a:solidFill>
                <a:prstClr val="black"/>
              </a:solidFill>
            </a:endParaRPr>
          </a:p>
        </p:txBody>
      </p:sp>
      <p:sp>
        <p:nvSpPr>
          <p:cNvPr id="6" name="Footer Placeholder 5"/>
          <p:cNvSpPr>
            <a:spLocks noGrp="1"/>
          </p:cNvSpPr>
          <p:nvPr>
            <p:ph type="ftr" sz="quarter" idx="12"/>
          </p:nvPr>
        </p:nvSpPr>
        <p:spPr/>
        <p:txBody>
          <a:bodyPr/>
          <a:lstStyle/>
          <a:p>
            <a:r>
              <a:rPr lang="en-US" dirty="0" smtClean="0">
                <a:solidFill>
                  <a:prstClr val="black"/>
                </a:solidFill>
              </a:rPr>
              <a:t>© 2008 Microsoft Corporation. All rights reserved. Microsoft, Windows, Windows Vista and other product names are or may be registered trademarks and/or trademarks in the U.S. and/or other countries.</a:t>
            </a:r>
          </a:p>
          <a:p>
            <a:r>
              <a:rPr lang="en-US" dirty="0"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prstClr val="black"/>
                </a:solidFill>
              </a:rPr>
            </a:br>
            <a:r>
              <a:rPr lang="en-US" dirty="0" smtClean="0">
                <a:solidFill>
                  <a:prstClr val="black"/>
                </a:solidFill>
              </a:rPr>
              <a:t>MICROSOFT MAKES NO WARRANTIES, EXPRESS, IMPLIED OR STATUTORY, AS TO THE INFORMATION IN THIS PRESENTATION.</a:t>
            </a:r>
          </a:p>
          <a:p>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16</a:t>
            </a:fld>
            <a:endParaRPr lang="en-US" dirty="0">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4/28/2011 8:11 AM</a:t>
            </a:fld>
            <a:endParaRPr lang="en-US">
              <a:solidFill>
                <a:prstClr val="black"/>
              </a:solidFill>
            </a:endParaRPr>
          </a:p>
        </p:txBody>
      </p:sp>
      <p:sp>
        <p:nvSpPr>
          <p:cNvPr id="6" name="Footer Placeholder 5"/>
          <p:cNvSpPr>
            <a:spLocks noGrp="1"/>
          </p:cNvSpPr>
          <p:nvPr>
            <p:ph type="ftr" sz="quarter" idx="12"/>
          </p:nvPr>
        </p:nvSpPr>
        <p:spPr/>
        <p:txBody>
          <a:bodyPr/>
          <a:lstStyle/>
          <a:p>
            <a:r>
              <a:rPr lang="en-US" dirty="0" smtClean="0">
                <a:solidFill>
                  <a:prstClr val="black"/>
                </a:solidFill>
              </a:rPr>
              <a:t>© 2008 Microsoft Corporation. All rights reserved. Microsoft, Windows, Windows Vista and other product names are or may be registered trademarks and/or trademarks in the U.S. and/or other countries.</a:t>
            </a:r>
          </a:p>
          <a:p>
            <a:r>
              <a:rPr lang="en-US" dirty="0"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prstClr val="black"/>
                </a:solidFill>
              </a:rPr>
            </a:br>
            <a:r>
              <a:rPr lang="en-US" dirty="0" smtClean="0">
                <a:solidFill>
                  <a:prstClr val="black"/>
                </a:solidFill>
              </a:rPr>
              <a:t>MICROSOFT MAKES NO WARRANTIES, EXPRESS, IMPLIED OR STATUTORY, AS TO THE INFORMATION IN THIS PRESENTATION.</a:t>
            </a:r>
          </a:p>
          <a:p>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17</a:t>
            </a:fld>
            <a:endParaRPr lang="en-US" dirty="0">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defTabSz="914230"/>
            <a:fld id="{8B263312-38AA-4E1E-B2B5-0F8F122B24FE}" type="slidenum">
              <a:rPr lang="en-US">
                <a:solidFill>
                  <a:prstClr val="black"/>
                </a:solidFill>
                <a:latin typeface="Calibri"/>
              </a:rPr>
              <a:pPr defTabSz="914230"/>
              <a:t>27</a:t>
            </a:fld>
            <a:endParaRPr lang="en-US" dirty="0">
              <a:solidFill>
                <a:prstClr val="black"/>
              </a:solidFill>
              <a:latin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defTabSz="914230"/>
            <a:fld id="{8B263312-38AA-4E1E-B2B5-0F8F122B24FE}" type="slidenum">
              <a:rPr lang="en-US">
                <a:solidFill>
                  <a:prstClr val="black"/>
                </a:solidFill>
                <a:latin typeface="Calibri"/>
              </a:rPr>
              <a:pPr defTabSz="914230"/>
              <a:t>29</a:t>
            </a:fld>
            <a:endParaRPr lang="en-US" dirty="0">
              <a:solidFill>
                <a:prstClr val="black"/>
              </a:solidFill>
              <a:latin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30</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4475" y="1255713"/>
            <a:ext cx="8615363" cy="1995403"/>
          </a:xfrm>
        </p:spPr>
        <p:txBody>
          <a:bodyPr anchor="b">
            <a:normAutofit/>
          </a:bodyPr>
          <a:lstStyle>
            <a:lvl1pPr algn="l">
              <a:defRPr sz="5400"/>
            </a:lvl1pPr>
          </a:lstStyle>
          <a:p>
            <a:r>
              <a:rPr lang="nl-BE" dirty="0" smtClean="0"/>
              <a:t>Click to edit Master title style</a:t>
            </a:r>
            <a:endParaRPr lang="en-US" dirty="0"/>
          </a:p>
        </p:txBody>
      </p:sp>
      <p:sp>
        <p:nvSpPr>
          <p:cNvPr id="3" name="Subtitle 2"/>
          <p:cNvSpPr>
            <a:spLocks noGrp="1"/>
          </p:cNvSpPr>
          <p:nvPr>
            <p:ph type="subTitle" idx="1"/>
          </p:nvPr>
        </p:nvSpPr>
        <p:spPr>
          <a:xfrm>
            <a:off x="244475" y="3444665"/>
            <a:ext cx="8615363" cy="2927560"/>
          </a:xfrm>
        </p:spPr>
        <p:txBody>
          <a:bodyPr anchor="t">
            <a:normAutofit/>
          </a:bodyPr>
          <a:lstStyle>
            <a:lvl1pPr marL="0" indent="0" algn="l">
              <a:buNone/>
              <a:defRPr sz="32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l-BE" dirty="0" smtClean="0"/>
              <a:t>Click to edit Master subtitle style</a:t>
            </a:r>
            <a:endParaRPr lang="en-US" dirty="0"/>
          </a:p>
        </p:txBody>
      </p:sp>
      <p:cxnSp>
        <p:nvCxnSpPr>
          <p:cNvPr id="5" name="Straight Connector 4"/>
          <p:cNvCxnSpPr/>
          <p:nvPr userDrawn="1"/>
        </p:nvCxnSpPr>
        <p:spPr>
          <a:xfrm>
            <a:off x="244475" y="3417969"/>
            <a:ext cx="5107283" cy="1588"/>
          </a:xfrm>
          <a:prstGeom prst="line">
            <a:avLst/>
          </a:prstGeom>
          <a:ln w="3175" cap="flat" cmpd="sng" algn="ctr">
            <a:solidFill>
              <a:schemeClr val="bg1"/>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Tree>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9436" y="228600"/>
            <a:ext cx="8363938"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389436" y="1447800"/>
            <a:ext cx="8363938" cy="197356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9436" y="228600"/>
            <a:ext cx="8363938"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389436" y="1447800"/>
            <a:ext cx="8363938" cy="197356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9436" y="228600"/>
            <a:ext cx="8363938"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389436" y="1447800"/>
            <a:ext cx="8363938" cy="197356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6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9436" y="228600"/>
            <a:ext cx="8363938"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389436" y="1447800"/>
            <a:ext cx="8363938" cy="197356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0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9436" y="228600"/>
            <a:ext cx="8363938"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389436" y="1447800"/>
            <a:ext cx="8363938" cy="197356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FUTURE CONTENT">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Use this Slide for FUTURE Content</a:t>
            </a:r>
            <a:endParaRPr lang="en-US" dirty="0"/>
          </a:p>
        </p:txBody>
      </p:sp>
      <p:sp>
        <p:nvSpPr>
          <p:cNvPr id="6" name="Text Placeholder 5"/>
          <p:cNvSpPr>
            <a:spLocks noGrp="1"/>
          </p:cNvSpPr>
          <p:nvPr>
            <p:ph type="body" sz="quarter" idx="10"/>
          </p:nvPr>
        </p:nvSpPr>
        <p:spPr>
          <a:xfrm>
            <a:off x="730044" y="1411596"/>
            <a:ext cx="7672004" cy="1994841"/>
          </a:xfrm>
        </p:spPr>
        <p:txBody>
          <a:bodyPr/>
          <a:lstStyle>
            <a:lvl1pPr>
              <a:lnSpc>
                <a:spcPct val="78000"/>
              </a:lnSpc>
              <a:defRPr/>
            </a:lvl1pPr>
            <a:lvl2pPr>
              <a:lnSpc>
                <a:spcPct val="78000"/>
              </a:lnSpc>
              <a:buClr>
                <a:srgbClr val="95E3E7"/>
              </a:buClr>
              <a:defRPr/>
            </a:lvl2pPr>
            <a:lvl3pPr>
              <a:lnSpc>
                <a:spcPct val="78000"/>
              </a:lnSpc>
              <a:buClr>
                <a:srgbClr val="95E3E7"/>
              </a:buClr>
              <a:defRPr/>
            </a:lvl3pPr>
            <a:lvl4pPr>
              <a:lnSpc>
                <a:spcPct val="78000"/>
              </a:lnSpc>
              <a:buClr>
                <a:srgbClr val="95E3E7"/>
              </a:buClr>
              <a:defRPr/>
            </a:lvl4pPr>
            <a:lvl5pPr>
              <a:lnSpc>
                <a:spcPct val="78000"/>
              </a:lnSpc>
              <a:buClr>
                <a:srgbClr val="95E3E7"/>
              </a:buCl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7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9436" y="228600"/>
            <a:ext cx="8363938" cy="609398"/>
          </a:xfrm>
        </p:spPr>
        <p:txBody>
          <a:bodyPr/>
          <a:lstStyle>
            <a:lvl1pPr>
              <a:defRPr/>
            </a:lvl1p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389436" y="1447800"/>
            <a:ext cx="8363938" cy="2000548"/>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8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9436" y="228600"/>
            <a:ext cx="8363938" cy="609398"/>
          </a:xfrm>
        </p:spPr>
        <p:txBody>
          <a:bodyPr/>
          <a:lstStyle>
            <a:lvl1pPr>
              <a:defRPr/>
            </a:lvl1p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389436" y="1447800"/>
            <a:ext cx="8363938" cy="2000548"/>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9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9436" y="228600"/>
            <a:ext cx="8363938"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389436" y="1447800"/>
            <a:ext cx="8363938" cy="200054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0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9436" y="228600"/>
            <a:ext cx="8363938"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389436" y="1447800"/>
            <a:ext cx="8363938" cy="200054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44475" y="3444665"/>
            <a:ext cx="8615363" cy="2927560"/>
          </a:xfrm>
        </p:spPr>
        <p:txBody>
          <a:bodyPr anchor="t">
            <a:normAutofit/>
          </a:bodyPr>
          <a:lstStyle>
            <a:lvl1pPr marL="0" indent="0" algn="l">
              <a:buNone/>
              <a:defRPr sz="32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l-BE" dirty="0" smtClean="0"/>
              <a:t>Click to edit Master subtitle style</a:t>
            </a:r>
            <a:endParaRPr lang="en-US" dirty="0"/>
          </a:p>
        </p:txBody>
      </p:sp>
      <p:cxnSp>
        <p:nvCxnSpPr>
          <p:cNvPr id="5" name="Straight Connector 4"/>
          <p:cNvCxnSpPr/>
          <p:nvPr userDrawn="1"/>
        </p:nvCxnSpPr>
        <p:spPr>
          <a:xfrm>
            <a:off x="244475" y="3417969"/>
            <a:ext cx="5107283" cy="1588"/>
          </a:xfrm>
          <a:prstGeom prst="line">
            <a:avLst/>
          </a:prstGeom>
          <a:ln w="3175" cap="flat" cmpd="sng" algn="ctr">
            <a:solidFill>
              <a:schemeClr val="bg1"/>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4" name="TextBox 3"/>
          <p:cNvSpPr txBox="1"/>
          <p:nvPr userDrawn="1"/>
        </p:nvSpPr>
        <p:spPr>
          <a:xfrm>
            <a:off x="66675" y="1409700"/>
            <a:ext cx="8404225" cy="2215991"/>
          </a:xfrm>
          <a:prstGeom prst="rect">
            <a:avLst/>
          </a:prstGeom>
          <a:noFill/>
        </p:spPr>
        <p:txBody>
          <a:bodyPr wrap="square" rtlCol="0">
            <a:spAutoFit/>
          </a:bodyPr>
          <a:lstStyle/>
          <a:p>
            <a:r>
              <a:rPr lang="nl-BE" sz="13800" b="0" dirty="0" smtClean="0">
                <a:solidFill>
                  <a:schemeClr val="bg2">
                    <a:lumMod val="75000"/>
                  </a:schemeClr>
                </a:solidFill>
              </a:rPr>
              <a:t>DEMO</a:t>
            </a:r>
            <a:endParaRPr lang="en-US" sz="13800" b="0" dirty="0">
              <a:solidFill>
                <a:schemeClr val="bg2">
                  <a:lumMod val="75000"/>
                </a:schemeClr>
              </a:solidFill>
            </a:endParaRPr>
          </a:p>
        </p:txBody>
      </p:sp>
    </p:spTree>
    <p:extLst>
      <p:ext uri="{BB962C8B-B14F-4D97-AF65-F5344CB8AC3E}">
        <p14:creationId xmlns:p14="http://schemas.microsoft.com/office/powerpoint/2010/main" val="995753788"/>
      </p:ext>
    </p:extLst>
  </p:cSld>
  <p:clrMapOvr>
    <a:masterClrMapping/>
  </p:clrMapOvr>
  <p:transition>
    <p:fade/>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9436" y="228600"/>
            <a:ext cx="8363938"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389436" y="1447800"/>
            <a:ext cx="8363938" cy="200054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grpSp>
        <p:nvGrpSpPr>
          <p:cNvPr id="2" name="Group 1"/>
          <p:cNvGrpSpPr/>
          <p:nvPr userDrawn="1"/>
        </p:nvGrpSpPr>
        <p:grpSpPr>
          <a:xfrm>
            <a:off x="3028217" y="6416070"/>
            <a:ext cx="3106344" cy="365730"/>
            <a:chOff x="4863222" y="6416070"/>
            <a:chExt cx="4140714" cy="365730"/>
          </a:xfrm>
        </p:grpSpPr>
        <p:pic>
          <p:nvPicPr>
            <p:cNvPr id="3" name="Picture 2" descr="MSconfidential.png"/>
            <p:cNvPicPr>
              <a:picLocks noChangeAspect="1"/>
            </p:cNvPicPr>
            <p:nvPr userDrawn="1"/>
          </p:nvPicPr>
          <p:blipFill>
            <a:blip r:embed="rId2"/>
            <a:stretch>
              <a:fillRect/>
            </a:stretch>
          </p:blipFill>
          <p:spPr bwMode="black">
            <a:xfrm>
              <a:off x="4863222" y="6416070"/>
              <a:ext cx="2450390" cy="365730"/>
            </a:xfrm>
            <a:prstGeom prst="rect">
              <a:avLst/>
            </a:prstGeom>
          </p:spPr>
        </p:pic>
        <p:sp>
          <p:nvSpPr>
            <p:cNvPr id="4" name="TextBox 3"/>
            <p:cNvSpPr txBox="1"/>
            <p:nvPr userDrawn="1"/>
          </p:nvSpPr>
          <p:spPr>
            <a:xfrm>
              <a:off x="7183399" y="6538467"/>
              <a:ext cx="1820537" cy="161583"/>
            </a:xfrm>
            <a:prstGeom prst="rect">
              <a:avLst/>
            </a:prstGeom>
            <a:noFill/>
          </p:spPr>
          <p:txBody>
            <a:bodyPr wrap="none" lIns="0" tIns="0" rIns="0" bIns="0" rtlCol="0">
              <a:spAutoFit/>
            </a:bodyPr>
            <a:lstStyle/>
            <a:p>
              <a:pPr defTabSz="914363"/>
              <a:r>
                <a:rPr lang="en-US" sz="1050" spc="130" dirty="0" smtClean="0">
                  <a:gradFill>
                    <a:gsLst>
                      <a:gs pos="0">
                        <a:srgbClr val="FFFFFF">
                          <a:alpha val="45000"/>
                        </a:srgbClr>
                      </a:gs>
                      <a:gs pos="86000">
                        <a:srgbClr val="FFFFFF">
                          <a:alpha val="45000"/>
                        </a:srgbClr>
                      </a:gs>
                    </a:gsLst>
                    <a:lin ang="5400000" scaled="0"/>
                  </a:gradFill>
                  <a:effectLst>
                    <a:outerShdw blurRad="266700" sx="102000" sy="102000" algn="ctr" rotWithShape="0">
                      <a:srgbClr val="000000">
                        <a:lumMod val="85000"/>
                        <a:lumOff val="15000"/>
                      </a:srgbClr>
                    </a:outerShdw>
                  </a:effectLst>
                  <a:latin typeface="Segoe Semibold" pitchFamily="34" charset="0"/>
                </a:rPr>
                <a:t>– INTERNAL ONLY</a:t>
              </a:r>
            </a:p>
          </p:txBody>
        </p:sp>
      </p:grpSp>
    </p:spTree>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BE" dirty="0" smtClean="0"/>
              <a:t>Click to edit Master title style</a:t>
            </a:r>
            <a:endParaRPr lang="en-US" dirty="0"/>
          </a:p>
        </p:txBody>
      </p:sp>
      <p:sp>
        <p:nvSpPr>
          <p:cNvPr id="3" name="Content Placeholder 2"/>
          <p:cNvSpPr>
            <a:spLocks noGrp="1"/>
          </p:cNvSpPr>
          <p:nvPr>
            <p:ph idx="1"/>
          </p:nvPr>
        </p:nvSpPr>
        <p:spPr/>
        <p:txBody>
          <a:bodyPr/>
          <a:lstStyle/>
          <a:p>
            <a:pPr lvl="0"/>
            <a:r>
              <a:rPr lang="nl-BE" dirty="0" smtClean="0"/>
              <a:t>Click to edit Master text styles</a:t>
            </a:r>
          </a:p>
          <a:p>
            <a:pPr lvl="1"/>
            <a:r>
              <a:rPr lang="nl-BE" dirty="0" smtClean="0"/>
              <a:t>Second level</a:t>
            </a:r>
          </a:p>
          <a:p>
            <a:pPr lvl="2"/>
            <a:r>
              <a:rPr lang="nl-BE" dirty="0" smtClean="0"/>
              <a:t>Third level</a:t>
            </a:r>
          </a:p>
          <a:p>
            <a:pPr lvl="3"/>
            <a:r>
              <a:rPr lang="nl-BE" dirty="0" smtClean="0"/>
              <a:t>Fourth level</a:t>
            </a:r>
          </a:p>
          <a:p>
            <a:pPr lvl="4"/>
            <a:r>
              <a:rPr lang="nl-BE" dirty="0" smtClean="0"/>
              <a:t>Fifth level</a:t>
            </a:r>
            <a:endParaRPr lang="en-US" dirty="0"/>
          </a:p>
        </p:txBody>
      </p:sp>
      <p:cxnSp>
        <p:nvCxnSpPr>
          <p:cNvPr id="5" name="Straight Connector 4"/>
          <p:cNvCxnSpPr/>
          <p:nvPr userDrawn="1"/>
        </p:nvCxnSpPr>
        <p:spPr>
          <a:xfrm>
            <a:off x="244475" y="1168153"/>
            <a:ext cx="2614267" cy="1588"/>
          </a:xfrm>
          <a:prstGeom prst="line">
            <a:avLst/>
          </a:prstGeom>
          <a:ln w="3175" cap="flat" cmpd="sng" algn="ctr">
            <a:solidFill>
              <a:schemeClr val="bg1"/>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Tree>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BE" smtClean="0"/>
              <a:t>Click to edit Master title style</a:t>
            </a:r>
            <a:endParaRPr lang="en-US"/>
          </a:p>
        </p:txBody>
      </p:sp>
      <p:sp>
        <p:nvSpPr>
          <p:cNvPr id="7" name="Picture Placeholder 6"/>
          <p:cNvSpPr>
            <a:spLocks noGrp="1"/>
          </p:cNvSpPr>
          <p:nvPr>
            <p:ph type="pic" sz="quarter" idx="13"/>
          </p:nvPr>
        </p:nvSpPr>
        <p:spPr>
          <a:xfrm>
            <a:off x="244476" y="1255713"/>
            <a:ext cx="8615362" cy="5434012"/>
          </a:xfrm>
        </p:spPr>
        <p:txBody>
          <a:bodyPr/>
          <a:lstStyle/>
          <a:p>
            <a:endParaRPr lang="en-US"/>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44474" y="2658919"/>
            <a:ext cx="8615364" cy="1983926"/>
          </a:xfrm>
        </p:spPr>
        <p:txBody>
          <a:bodyPr anchor="t"/>
          <a:lstStyle>
            <a:lvl1pPr algn="l">
              <a:defRPr sz="4000" b="1" cap="all">
                <a:solidFill>
                  <a:schemeClr val="bg1"/>
                </a:solidFill>
              </a:defRPr>
            </a:lvl1pPr>
          </a:lstStyle>
          <a:p>
            <a:r>
              <a:rPr lang="nl-BE" dirty="0" smtClean="0"/>
              <a:t>Click to edit Master title style</a:t>
            </a:r>
            <a:endParaRPr lang="en-US" dirty="0"/>
          </a:p>
        </p:txBody>
      </p:sp>
      <p:sp>
        <p:nvSpPr>
          <p:cNvPr id="3" name="Text Placeholder 2"/>
          <p:cNvSpPr>
            <a:spLocks noGrp="1"/>
          </p:cNvSpPr>
          <p:nvPr>
            <p:ph type="body" idx="1"/>
          </p:nvPr>
        </p:nvSpPr>
        <p:spPr>
          <a:xfrm>
            <a:off x="244474" y="1436773"/>
            <a:ext cx="8615363" cy="1187887"/>
          </a:xfrm>
        </p:spPr>
        <p:txBody>
          <a:bodyPr anchor="b">
            <a:normAutofit/>
          </a:bodyPr>
          <a:lstStyle>
            <a:lvl1pPr marL="0" indent="0">
              <a:buNone/>
              <a:defRPr sz="28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BE" dirty="0" smtClean="0"/>
              <a:t>Click to edit Master text styles</a:t>
            </a:r>
          </a:p>
        </p:txBody>
      </p:sp>
      <p:cxnSp>
        <p:nvCxnSpPr>
          <p:cNvPr id="7" name="Straight Connector 6"/>
          <p:cNvCxnSpPr/>
          <p:nvPr userDrawn="1"/>
        </p:nvCxnSpPr>
        <p:spPr>
          <a:xfrm>
            <a:off x="244475" y="2630773"/>
            <a:ext cx="5107283" cy="1588"/>
          </a:xfrm>
          <a:prstGeom prst="line">
            <a:avLst/>
          </a:prstGeom>
          <a:ln w="3175" cap="flat" cmpd="sng" algn="ctr">
            <a:solidFill>
              <a:schemeClr val="bg1"/>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BE" smtClean="0"/>
              <a:t>Click to edit Master title style</a:t>
            </a:r>
            <a:endParaRPr lang="en-US"/>
          </a:p>
        </p:txBody>
      </p:sp>
      <p:sp>
        <p:nvSpPr>
          <p:cNvPr id="3" name="Content Placeholder 2"/>
          <p:cNvSpPr>
            <a:spLocks noGrp="1"/>
          </p:cNvSpPr>
          <p:nvPr>
            <p:ph sz="half" idx="1"/>
          </p:nvPr>
        </p:nvSpPr>
        <p:spPr>
          <a:xfrm>
            <a:off x="244475" y="1255713"/>
            <a:ext cx="4157663" cy="5045075"/>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nl-BE" dirty="0" smtClean="0"/>
              <a:t>Click to edit Master text styles</a:t>
            </a:r>
          </a:p>
          <a:p>
            <a:pPr lvl="1"/>
            <a:r>
              <a:rPr lang="nl-BE" dirty="0" smtClean="0"/>
              <a:t>Second level</a:t>
            </a:r>
          </a:p>
          <a:p>
            <a:pPr lvl="2"/>
            <a:r>
              <a:rPr lang="nl-BE" dirty="0" smtClean="0"/>
              <a:t>Third level</a:t>
            </a:r>
          </a:p>
          <a:p>
            <a:pPr lvl="3"/>
            <a:r>
              <a:rPr lang="nl-BE" dirty="0" smtClean="0"/>
              <a:t>Fourth level</a:t>
            </a:r>
          </a:p>
          <a:p>
            <a:pPr lvl="4"/>
            <a:r>
              <a:rPr lang="nl-BE" dirty="0" smtClean="0"/>
              <a:t>Fifth level</a:t>
            </a:r>
            <a:endParaRPr lang="en-US" dirty="0"/>
          </a:p>
        </p:txBody>
      </p:sp>
      <p:sp>
        <p:nvSpPr>
          <p:cNvPr id="4" name="Content Placeholder 3"/>
          <p:cNvSpPr>
            <a:spLocks noGrp="1"/>
          </p:cNvSpPr>
          <p:nvPr>
            <p:ph sz="half" idx="2"/>
          </p:nvPr>
        </p:nvSpPr>
        <p:spPr>
          <a:xfrm>
            <a:off x="4554537" y="1255713"/>
            <a:ext cx="4159250" cy="5045075"/>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nl-BE" smtClean="0"/>
              <a:t>Click to edit Master text styles</a:t>
            </a:r>
          </a:p>
          <a:p>
            <a:pPr lvl="1"/>
            <a:r>
              <a:rPr lang="nl-BE" smtClean="0"/>
              <a:t>Second level</a:t>
            </a:r>
          </a:p>
          <a:p>
            <a:pPr lvl="2"/>
            <a:r>
              <a:rPr lang="nl-BE" smtClean="0"/>
              <a:t>Third level</a:t>
            </a:r>
          </a:p>
          <a:p>
            <a:pPr lvl="3"/>
            <a:r>
              <a:rPr lang="nl-BE" smtClean="0"/>
              <a:t>Fourth level</a:t>
            </a:r>
          </a:p>
          <a:p>
            <a:pPr lvl="4"/>
            <a:r>
              <a:rPr lang="nl-BE" smtClean="0"/>
              <a:t>Fifth level</a:t>
            </a:r>
            <a:endParaRPr lang="en-US"/>
          </a:p>
        </p:txBody>
      </p:sp>
      <p:cxnSp>
        <p:nvCxnSpPr>
          <p:cNvPr id="7" name="Straight Connector 6"/>
          <p:cNvCxnSpPr/>
          <p:nvPr userDrawn="1"/>
        </p:nvCxnSpPr>
        <p:spPr>
          <a:xfrm>
            <a:off x="244475" y="1168153"/>
            <a:ext cx="2614267" cy="1588"/>
          </a:xfrm>
          <a:prstGeom prst="line">
            <a:avLst/>
          </a:prstGeom>
          <a:ln w="3175" cap="flat" cmpd="sng" algn="ctr">
            <a:solidFill>
              <a:schemeClr val="bg1"/>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BE" smtClean="0"/>
              <a:t>Click to edit Master title style</a:t>
            </a:r>
            <a:endParaRPr lang="en-US"/>
          </a:p>
        </p:txBody>
      </p:sp>
      <p:cxnSp>
        <p:nvCxnSpPr>
          <p:cNvPr id="5" name="Straight Connector 4"/>
          <p:cNvCxnSpPr/>
          <p:nvPr userDrawn="1"/>
        </p:nvCxnSpPr>
        <p:spPr>
          <a:xfrm>
            <a:off x="244475" y="1168153"/>
            <a:ext cx="2614267" cy="1588"/>
          </a:xfrm>
          <a:prstGeom prst="line">
            <a:avLst/>
          </a:prstGeom>
          <a:ln w="3175" cap="flat" cmpd="sng" algn="ctr">
            <a:solidFill>
              <a:schemeClr val="bg1"/>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9436" y="228600"/>
            <a:ext cx="8363938"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389436" y="1447800"/>
            <a:ext cx="8363938" cy="197356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theme" Target="../theme/theme2.xml"/><Relationship Id="rId1" Type="http://schemas.openxmlformats.org/officeDocument/2006/relationships/slideLayout" Target="../slideLayouts/slideLayout21.xml"/><Relationship Id="rId4"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Picture 2" descr="Y:\Documents\WORK\11.01.006.0 - DDMC - Microsoft - TechDays 2011\03 edit\RV\picture general.jpg"/>
          <p:cNvPicPr>
            <a:picLocks noChangeAspect="1" noChangeArrowheads="1"/>
          </p:cNvPicPr>
          <p:nvPr userDrawn="1"/>
        </p:nvPicPr>
        <p:blipFill>
          <a:blip r:embed="rId22"/>
          <a:srcRect/>
          <a:stretch>
            <a:fillRect/>
          </a:stretch>
        </p:blipFill>
        <p:spPr bwMode="auto">
          <a:xfrm>
            <a:off x="0" y="0"/>
            <a:ext cx="9155266" cy="6858000"/>
          </a:xfrm>
          <a:prstGeom prst="rect">
            <a:avLst/>
          </a:prstGeom>
          <a:noFill/>
        </p:spPr>
      </p:pic>
      <p:sp>
        <p:nvSpPr>
          <p:cNvPr id="2" name="Title Placeholder 1"/>
          <p:cNvSpPr>
            <a:spLocks noGrp="1"/>
          </p:cNvSpPr>
          <p:nvPr>
            <p:ph type="title"/>
          </p:nvPr>
        </p:nvSpPr>
        <p:spPr>
          <a:xfrm>
            <a:off x="244476" y="155575"/>
            <a:ext cx="8615362" cy="849360"/>
          </a:xfrm>
          <a:prstGeom prst="rect">
            <a:avLst/>
          </a:prstGeom>
        </p:spPr>
        <p:txBody>
          <a:bodyPr vert="horz" lIns="0" tIns="0" rIns="91440" bIns="0" rtlCol="0" anchor="b">
            <a:noAutofit/>
          </a:bodyPr>
          <a:lstStyle/>
          <a:p>
            <a:r>
              <a:rPr lang="nl-BE" dirty="0" smtClean="0"/>
              <a:t>Click to edit Master title style</a:t>
            </a:r>
            <a:endParaRPr lang="en-US" dirty="0"/>
          </a:p>
        </p:txBody>
      </p:sp>
      <p:sp>
        <p:nvSpPr>
          <p:cNvPr id="3" name="Text Placeholder 2"/>
          <p:cNvSpPr>
            <a:spLocks noGrp="1"/>
          </p:cNvSpPr>
          <p:nvPr>
            <p:ph type="body" idx="1"/>
          </p:nvPr>
        </p:nvSpPr>
        <p:spPr>
          <a:xfrm>
            <a:off x="244476" y="1255713"/>
            <a:ext cx="8615362" cy="5434011"/>
          </a:xfrm>
          <a:prstGeom prst="rect">
            <a:avLst/>
          </a:prstGeom>
        </p:spPr>
        <p:txBody>
          <a:bodyPr vert="horz" lIns="0" tIns="45720" rIns="91440" bIns="45720" rtlCol="0">
            <a:normAutofit/>
          </a:bodyPr>
          <a:lstStyle/>
          <a:p>
            <a:pPr lvl="0"/>
            <a:r>
              <a:rPr lang="nl-BE" dirty="0" smtClean="0"/>
              <a:t>Click to edit Master text styles</a:t>
            </a:r>
          </a:p>
          <a:p>
            <a:pPr lvl="1"/>
            <a:r>
              <a:rPr lang="nl-BE" dirty="0" smtClean="0"/>
              <a:t>Second level</a:t>
            </a:r>
          </a:p>
          <a:p>
            <a:pPr lvl="2"/>
            <a:r>
              <a:rPr lang="nl-BE" dirty="0" smtClean="0"/>
              <a:t>Third level</a:t>
            </a:r>
          </a:p>
          <a:p>
            <a:pPr lvl="3"/>
            <a:r>
              <a:rPr lang="nl-BE" dirty="0" smtClean="0"/>
              <a:t>Fourth level</a:t>
            </a:r>
          </a:p>
          <a:p>
            <a:pPr lvl="4"/>
            <a:r>
              <a:rPr lang="nl-BE" dirty="0" smtClean="0"/>
              <a:t>Fifth level</a:t>
            </a:r>
            <a:endParaRPr lang="en-US" dirty="0"/>
          </a:p>
        </p:txBody>
      </p:sp>
      <p:sp>
        <p:nvSpPr>
          <p:cNvPr id="8" name="Slide Number Placeholder 7"/>
          <p:cNvSpPr>
            <a:spLocks noGrp="1"/>
          </p:cNvSpPr>
          <p:nvPr>
            <p:ph type="sldNum" sz="quarter" idx="4"/>
          </p:nvPr>
        </p:nvSpPr>
        <p:spPr>
          <a:xfrm>
            <a:off x="8736594" y="6451341"/>
            <a:ext cx="407405" cy="365125"/>
          </a:xfrm>
          <a:prstGeom prst="rect">
            <a:avLst/>
          </a:prstGeom>
        </p:spPr>
        <p:txBody>
          <a:bodyPr vert="horz" lIns="0" tIns="0" rIns="0" bIns="0" rtlCol="0" anchor="ctr"/>
          <a:lstStyle>
            <a:lvl1pPr algn="ctr">
              <a:defRPr sz="1100">
                <a:solidFill>
                  <a:schemeClr val="bg1"/>
                </a:solidFill>
              </a:defRPr>
            </a:lvl1pPr>
          </a:lstStyle>
          <a:p>
            <a:fld id="{A8773671-FDA4-4210-BCE0-E89C7D69BD2C}"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7" r:id="rId2"/>
    <p:sldLayoutId id="2147483650" r:id="rId3"/>
    <p:sldLayoutId id="2147483656" r:id="rId4"/>
    <p:sldLayoutId id="2147483651" r:id="rId5"/>
    <p:sldLayoutId id="2147483652" r:id="rId6"/>
    <p:sldLayoutId id="2147483654" r:id="rId7"/>
    <p:sldLayoutId id="2147483655" r:id="rId8"/>
    <p:sldLayoutId id="2147483658" r:id="rId9"/>
    <p:sldLayoutId id="2147483659" r:id="rId10"/>
    <p:sldLayoutId id="2147483660" r:id="rId11"/>
    <p:sldLayoutId id="2147483661" r:id="rId12"/>
    <p:sldLayoutId id="2147483662" r:id="rId13"/>
    <p:sldLayoutId id="2147483677" r:id="rId14"/>
    <p:sldLayoutId id="2147483678" r:id="rId15"/>
    <p:sldLayoutId id="2147483679" r:id="rId16"/>
    <p:sldLayoutId id="2147483680" r:id="rId17"/>
    <p:sldLayoutId id="2147483683" r:id="rId18"/>
    <p:sldLayoutId id="2147483684" r:id="rId19"/>
    <p:sldLayoutId id="2147483685" r:id="rId20"/>
  </p:sldLayoutIdLst>
  <p:transition>
    <p:fade/>
  </p:transition>
  <p:timing>
    <p:tnLst>
      <p:par>
        <p:cTn id="1" dur="indefinite" restart="never" nodeType="tmRoot"/>
      </p:par>
    </p:tnLst>
  </p:timing>
  <p:hf hdr="0" ftr="0" dt="0"/>
  <p:txStyles>
    <p:titleStyle>
      <a:lvl1pPr algn="l" defTabSz="457200" rtl="0" eaLnBrk="1" latinLnBrk="0" hangingPunct="1">
        <a:spcBef>
          <a:spcPct val="0"/>
        </a:spcBef>
        <a:buNone/>
        <a:defRPr sz="2800" kern="1200">
          <a:solidFill>
            <a:schemeClr val="bg1"/>
          </a:solidFill>
          <a:latin typeface="+mj-lt"/>
          <a:ea typeface="+mj-ea"/>
          <a:cs typeface="+mj-cs"/>
        </a:defRPr>
      </a:lvl1pPr>
    </p:titleStyle>
    <p:bodyStyle>
      <a:lvl1pPr marL="342900" indent="-342900" algn="l" defTabSz="457200" rtl="0" eaLnBrk="1" latinLnBrk="0" hangingPunct="1">
        <a:spcBef>
          <a:spcPct val="20000"/>
        </a:spcBef>
        <a:buFont typeface="Arial" pitchFamily="34" charset="0"/>
        <a:buChar char="•"/>
        <a:defRPr sz="2400" kern="1200">
          <a:solidFill>
            <a:schemeClr val="bg1"/>
          </a:solidFill>
          <a:latin typeface="+mn-lt"/>
          <a:ea typeface="+mn-ea"/>
          <a:cs typeface="+mn-cs"/>
        </a:defRPr>
      </a:lvl1pPr>
      <a:lvl2pPr marL="742950" indent="-285750" algn="l" defTabSz="457200" rtl="0" eaLnBrk="1" latinLnBrk="0" hangingPunct="1">
        <a:spcBef>
          <a:spcPct val="20000"/>
        </a:spcBef>
        <a:buFont typeface="Arial" pitchFamily="34" charset="0"/>
        <a:buChar char="•"/>
        <a:defRPr sz="2400" kern="1200">
          <a:solidFill>
            <a:schemeClr val="bg1"/>
          </a:solidFill>
          <a:latin typeface="+mn-lt"/>
          <a:ea typeface="+mn-ea"/>
          <a:cs typeface="+mn-cs"/>
        </a:defRPr>
      </a:lvl2pPr>
      <a:lvl3pPr marL="1143000" indent="-228600" algn="l" defTabSz="457200" rtl="0" eaLnBrk="1" latinLnBrk="0" hangingPunct="1">
        <a:spcBef>
          <a:spcPct val="20000"/>
        </a:spcBef>
        <a:buFont typeface="Arial" pitchFamily="34" charset="0"/>
        <a:buChar char="•"/>
        <a:defRPr sz="2400" kern="1200">
          <a:solidFill>
            <a:schemeClr val="bg1"/>
          </a:solidFill>
          <a:latin typeface="+mn-lt"/>
          <a:ea typeface="+mn-ea"/>
          <a:cs typeface="+mn-cs"/>
        </a:defRPr>
      </a:lvl3pPr>
      <a:lvl4pPr marL="1600200" indent="-228600" algn="l" defTabSz="457200" rtl="0" eaLnBrk="1" latinLnBrk="0" hangingPunct="1">
        <a:spcBef>
          <a:spcPct val="20000"/>
        </a:spcBef>
        <a:buFont typeface="Arial" pitchFamily="34" charset="0"/>
        <a:buChar char="•"/>
        <a:defRPr sz="2400" kern="1200">
          <a:solidFill>
            <a:schemeClr val="bg1"/>
          </a:solidFill>
          <a:latin typeface="+mn-lt"/>
          <a:ea typeface="+mn-ea"/>
          <a:cs typeface="+mn-cs"/>
        </a:defRPr>
      </a:lvl4pPr>
      <a:lvl5pPr marL="2057400" indent="-228600" algn="l" defTabSz="457200" rtl="0" eaLnBrk="1" latinLnBrk="0" hangingPunct="1">
        <a:spcBef>
          <a:spcPct val="20000"/>
        </a:spcBef>
        <a:buFont typeface="Arial" pitchFamily="34" charset="0"/>
        <a:buChar char="•"/>
        <a:defRPr sz="2400" kern="1200">
          <a:solidFill>
            <a:schemeClr val="bg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9436" y="228600"/>
            <a:ext cx="8363938" cy="6093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9436" y="1447800"/>
            <a:ext cx="8363937"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682" r:id="rId1"/>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4400" b="0" kern="1200" cap="none" spc="-100" baseline="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p:titleStyle>
    <p:bodyStyle>
      <a:lvl1pPr marL="460375" indent="-460375" algn="l" defTabSz="914363" rtl="0" eaLnBrk="1" latinLnBrk="0" hangingPunct="1">
        <a:lnSpc>
          <a:spcPct val="90000"/>
        </a:lnSpc>
        <a:spcBef>
          <a:spcPct val="20000"/>
        </a:spcBef>
        <a:buSzPct val="90000"/>
        <a:buFontTx/>
        <a:buBlip>
          <a:blip r:embed="rId4"/>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4"/>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4"/>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4"/>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4"/>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blogs.msdn.com/briankel"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hyperlink" Target="http://upload.wikimedia.org/wikipedia/commons/a/a0/Lord_Kelvin_photograph.jpg" TargetMode="Externa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1.xml"/></Relationships>
</file>

<file path=ppt/slides/_rels/slide2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1.xml"/></Relationships>
</file>

<file path=ppt/slides/_rels/slide2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1.xml"/></Relationships>
</file>

<file path=ppt/slides/_rels/slide2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1.xml"/></Relationships>
</file>

<file path=ppt/slides/_rels/slide2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1.xml"/></Relationships>
</file>

<file path=ppt/slides/_rels/slide2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7.xml"/><Relationship Id="rId1" Type="http://schemas.openxmlformats.org/officeDocument/2006/relationships/slideLayout" Target="../slideLayouts/slideLayout18.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2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31.png"/><Relationship Id="rId2" Type="http://schemas.openxmlformats.org/officeDocument/2006/relationships/notesSlide" Target="../notesSlides/notesSlide8.xml"/><Relationship Id="rId1" Type="http://schemas.openxmlformats.org/officeDocument/2006/relationships/slideLayout" Target="../slideLayouts/slideLayout19.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9.xml"/><Relationship Id="rId1" Type="http://schemas.openxmlformats.org/officeDocument/2006/relationships/slideLayout" Target="../slideLayouts/slideLayout20.xml"/></Relationships>
</file>

<file path=ppt/slides/_rels/slide31.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3" Type="http://schemas.openxmlformats.org/officeDocument/2006/relationships/hyperlink" Target="http://www.speakflow.com/View.aspx?presentationID=ac460729-6cce-4deb-8f09-5faa5873f027&amp;mode=presentLocally" TargetMode="External"/><Relationship Id="rId2" Type="http://schemas.openxmlformats.org/officeDocument/2006/relationships/notesSlide" Target="../notesSlides/notesSlide10.xml"/><Relationship Id="rId1" Type="http://schemas.openxmlformats.org/officeDocument/2006/relationships/slideLayout" Target="../slideLayouts/slideLayout14.xml"/><Relationship Id="rId4" Type="http://schemas.openxmlformats.org/officeDocument/2006/relationships/image" Target="../media/image34.png"/></Relationships>
</file>

<file path=ppt/slides/_rels/slide3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hyperlink" Target="http://bit.ly/ThisWeekC9" TargetMode="External"/><Relationship Id="rId2" Type="http://schemas.openxmlformats.org/officeDocument/2006/relationships/image" Target="../media/image8.png"/><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http://blogs.msdn.com/briankel" TargetMode="Externa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hyperlink" Target="http://tinyurl.com/TFSBook" TargetMode="External"/><Relationship Id="rId2" Type="http://schemas.openxmlformats.org/officeDocument/2006/relationships/hyperlink" Target="http://tinyurl.com/ALM2010Book" TargetMode="External"/><Relationship Id="rId1" Type="http://schemas.openxmlformats.org/officeDocument/2006/relationships/slideLayout" Target="../slideLayouts/slideLayout13.xml"/><Relationship Id="rId5" Type="http://schemas.openxmlformats.org/officeDocument/2006/relationships/image" Target="../media/image11.jpeg"/><Relationship Id="rId4" Type="http://schemas.openxmlformats.org/officeDocument/2006/relationships/image" Target="../media/image10.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normAutofit fontScale="90000"/>
          </a:bodyPr>
          <a:lstStyle/>
          <a:p>
            <a:r>
              <a:rPr lang="en-US" dirty="0" smtClean="0"/>
              <a:t>Dive into Application Lifecycle Management with Visual Studio 2010</a:t>
            </a:r>
            <a:endParaRPr lang="en-US" dirty="0"/>
          </a:p>
        </p:txBody>
      </p:sp>
      <p:sp>
        <p:nvSpPr>
          <p:cNvPr id="5" name="Subtitle 4"/>
          <p:cNvSpPr>
            <a:spLocks noGrp="1"/>
          </p:cNvSpPr>
          <p:nvPr>
            <p:ph type="subTitle" idx="1"/>
          </p:nvPr>
        </p:nvSpPr>
        <p:spPr/>
        <p:txBody>
          <a:bodyPr/>
          <a:lstStyle/>
          <a:p>
            <a:r>
              <a:rPr lang="en-US" dirty="0" smtClean="0"/>
              <a:t>Brian Keller</a:t>
            </a:r>
          </a:p>
          <a:p>
            <a:r>
              <a:rPr lang="en-US" dirty="0" smtClean="0"/>
              <a:t>Sr. Technical Evangelist – Visual Studio ALM</a:t>
            </a:r>
          </a:p>
          <a:p>
            <a:r>
              <a:rPr lang="nl-BE" dirty="0" smtClean="0">
                <a:hlinkClick r:id="rId2"/>
              </a:rPr>
              <a:t>http://blogs.msdn.com/briankel</a:t>
            </a:r>
            <a:r>
              <a:rPr lang="nl-BE" dirty="0" smtClean="0"/>
              <a:t> </a:t>
            </a:r>
            <a:endParaRPr lang="en-US" dirty="0" smtClean="0"/>
          </a:p>
        </p:txBody>
      </p:sp>
    </p:spTree>
    <p:extLst>
      <p:ext uri="{BB962C8B-B14F-4D97-AF65-F5344CB8AC3E}">
        <p14:creationId xmlns:p14="http://schemas.microsoft.com/office/powerpoint/2010/main" val="2853117049"/>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r>
              <a:rPr lang="en-US" dirty="0" smtClean="0"/>
              <a:t>Team Foundation </a:t>
            </a:r>
            <a:r>
              <a:rPr lang="en-US" dirty="0" smtClean="0"/>
              <a:t>Server: Basic Configuration</a:t>
            </a:r>
            <a:endParaRPr lang="en-US" dirty="0"/>
          </a:p>
        </p:txBody>
      </p:sp>
    </p:spTree>
    <p:extLst>
      <p:ext uri="{BB962C8B-B14F-4D97-AF65-F5344CB8AC3E}">
        <p14:creationId xmlns:p14="http://schemas.microsoft.com/office/powerpoint/2010/main" val="442558774"/>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9436" y="647555"/>
            <a:ext cx="8363938" cy="609398"/>
          </a:xfrm>
        </p:spPr>
        <p:txBody>
          <a:bodyPr>
            <a:noAutofit/>
          </a:bodyPr>
          <a:lstStyle/>
          <a:p>
            <a:r>
              <a:rPr lang="en-US" sz="4000" dirty="0" smtClean="0"/>
              <a:t>Team Foundation Server @ </a:t>
            </a:r>
            <a:r>
              <a:rPr lang="en-US" sz="4000" dirty="0" err="1" smtClean="0"/>
              <a:t>DevDiv</a:t>
            </a:r>
            <a:r>
              <a:rPr lang="en-US" sz="4000" dirty="0" smtClean="0"/>
              <a:t/>
            </a:r>
            <a:br>
              <a:rPr lang="en-US" sz="4000" dirty="0" smtClean="0"/>
            </a:br>
            <a:r>
              <a:rPr lang="en-US" sz="4000" dirty="0" smtClean="0"/>
              <a:t>How big is big?</a:t>
            </a:r>
            <a:endParaRPr lang="en-US" sz="4000" dirty="0"/>
          </a:p>
        </p:txBody>
      </p:sp>
      <p:sp>
        <p:nvSpPr>
          <p:cNvPr id="3" name="Text Placeholder 2"/>
          <p:cNvSpPr>
            <a:spLocks noGrp="1"/>
          </p:cNvSpPr>
          <p:nvPr>
            <p:ph type="body" sz="quarter" idx="10"/>
          </p:nvPr>
        </p:nvSpPr>
        <p:spPr>
          <a:xfrm>
            <a:off x="389436" y="1447842"/>
            <a:ext cx="8363938" cy="3693319"/>
          </a:xfrm>
        </p:spPr>
        <p:txBody>
          <a:bodyPr>
            <a:normAutofit/>
          </a:bodyPr>
          <a:lstStyle/>
          <a:p>
            <a:r>
              <a:rPr lang="en-US" dirty="0" smtClean="0"/>
              <a:t>1,032,045,223 files</a:t>
            </a:r>
          </a:p>
          <a:p>
            <a:r>
              <a:rPr lang="en-US" dirty="0" smtClean="0"/>
              <a:t>2,024,223 check-ins</a:t>
            </a:r>
          </a:p>
          <a:p>
            <a:r>
              <a:rPr lang="en-US" dirty="0" smtClean="0"/>
              <a:t>911,432 work items</a:t>
            </a:r>
          </a:p>
          <a:p>
            <a:r>
              <a:rPr lang="en-US" dirty="0" smtClean="0"/>
              <a:t>3,612 unique users</a:t>
            </a:r>
          </a:p>
          <a:p>
            <a:r>
              <a:rPr lang="en-US" dirty="0" smtClean="0"/>
              <a:t>17.3 TB of data</a:t>
            </a:r>
            <a:endParaRPr lang="en-US" dirty="0"/>
          </a:p>
          <a:p>
            <a:r>
              <a:rPr lang="en-US" dirty="0"/>
              <a:t>Largest table: 3.1TB; 4.3 billion rows</a:t>
            </a:r>
          </a:p>
          <a:p>
            <a:endParaRPr lang="en-US" dirty="0"/>
          </a:p>
        </p:txBody>
      </p:sp>
    </p:spTree>
    <p:extLst>
      <p:ext uri="{BB962C8B-B14F-4D97-AF65-F5344CB8AC3E}">
        <p14:creationId xmlns:p14="http://schemas.microsoft.com/office/powerpoint/2010/main" val="421970842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000" dirty="0" smtClean="0"/>
              <a:t>Team Foundation Server </a:t>
            </a:r>
            <a:r>
              <a:rPr lang="en-US" sz="4000" dirty="0"/>
              <a:t>@</a:t>
            </a:r>
            <a:r>
              <a:rPr lang="en-US" sz="4000" dirty="0" smtClean="0"/>
              <a:t> Microsoft</a:t>
            </a:r>
            <a:endParaRPr lang="en-US" sz="4000" dirty="0"/>
          </a:p>
        </p:txBody>
      </p:sp>
      <p:sp>
        <p:nvSpPr>
          <p:cNvPr id="3" name="Text Placeholder 2"/>
          <p:cNvSpPr>
            <a:spLocks noGrp="1"/>
          </p:cNvSpPr>
          <p:nvPr>
            <p:ph type="body" sz="quarter" idx="10"/>
          </p:nvPr>
        </p:nvSpPr>
        <p:spPr>
          <a:xfrm>
            <a:off x="389436" y="1447842"/>
            <a:ext cx="8363938" cy="4914858"/>
          </a:xfrm>
        </p:spPr>
        <p:txBody>
          <a:bodyPr>
            <a:noAutofit/>
          </a:bodyPr>
          <a:lstStyle/>
          <a:p>
            <a:r>
              <a:rPr lang="en-US" sz="4000" dirty="0" smtClean="0"/>
              <a:t>42 instances</a:t>
            </a:r>
          </a:p>
          <a:p>
            <a:r>
              <a:rPr lang="en-US" sz="4000" dirty="0" smtClean="0"/>
              <a:t>19,700 unique users </a:t>
            </a:r>
          </a:p>
          <a:p>
            <a:r>
              <a:rPr lang="en-US" sz="4000" dirty="0" smtClean="0"/>
              <a:t>6,154 team projects</a:t>
            </a:r>
          </a:p>
          <a:p>
            <a:r>
              <a:rPr lang="en-US" sz="4000" dirty="0" smtClean="0"/>
              <a:t>7.9 million work items</a:t>
            </a:r>
          </a:p>
        </p:txBody>
      </p:sp>
    </p:spTree>
    <p:extLst>
      <p:ext uri="{BB962C8B-B14F-4D97-AF65-F5344CB8AC3E}">
        <p14:creationId xmlns:p14="http://schemas.microsoft.com/office/powerpoint/2010/main" val="295992129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98495" y="569366"/>
            <a:ext cx="8929164" cy="5811962"/>
            <a:chOff x="600714" y="824586"/>
            <a:chExt cx="7904875" cy="5145256"/>
          </a:xfrm>
        </p:grpSpPr>
        <p:pic>
          <p:nvPicPr>
            <p:cNvPr id="1034" name="Pictur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0714" y="824586"/>
              <a:ext cx="7904875" cy="514525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3" name="Multiply 22"/>
            <p:cNvSpPr>
              <a:spLocks noChangeAspect="1"/>
            </p:cNvSpPr>
            <p:nvPr/>
          </p:nvSpPr>
          <p:spPr bwMode="auto">
            <a:xfrm>
              <a:off x="3195751" y="2853962"/>
              <a:ext cx="490689" cy="640080"/>
            </a:xfrm>
            <a:prstGeom prst="mathMultiply">
              <a:avLst/>
            </a:prstGeom>
            <a:solidFill>
              <a:schemeClr val="accent3">
                <a:lumMod val="75000"/>
              </a:schemeClr>
            </a:soli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latin typeface="Segoe Light" pitchFamily="34" charset="0"/>
              </a:endParaRPr>
            </a:p>
          </p:txBody>
        </p:sp>
        <p:sp>
          <p:nvSpPr>
            <p:cNvPr id="24" name="Multiply 23"/>
            <p:cNvSpPr>
              <a:spLocks noChangeAspect="1"/>
            </p:cNvSpPr>
            <p:nvPr/>
          </p:nvSpPr>
          <p:spPr bwMode="auto">
            <a:xfrm>
              <a:off x="3560244" y="3077174"/>
              <a:ext cx="490689" cy="640080"/>
            </a:xfrm>
            <a:prstGeom prst="mathMultiply">
              <a:avLst/>
            </a:prstGeom>
            <a:solidFill>
              <a:schemeClr val="accent3">
                <a:lumMod val="75000"/>
              </a:schemeClr>
            </a:soli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latin typeface="Segoe Light" pitchFamily="34" charset="0"/>
              </a:endParaRPr>
            </a:p>
          </p:txBody>
        </p:sp>
        <p:sp>
          <p:nvSpPr>
            <p:cNvPr id="25" name="Multiply 24"/>
            <p:cNvSpPr>
              <a:spLocks noChangeAspect="1"/>
            </p:cNvSpPr>
            <p:nvPr/>
          </p:nvSpPr>
          <p:spPr bwMode="auto">
            <a:xfrm>
              <a:off x="1376033" y="3242434"/>
              <a:ext cx="490689" cy="640080"/>
            </a:xfrm>
            <a:prstGeom prst="mathMultiply">
              <a:avLst/>
            </a:prstGeom>
            <a:solidFill>
              <a:schemeClr val="accent3">
                <a:lumMod val="75000"/>
              </a:schemeClr>
            </a:soli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latin typeface="Segoe Light" pitchFamily="34" charset="0"/>
              </a:endParaRPr>
            </a:p>
          </p:txBody>
        </p:sp>
        <p:sp>
          <p:nvSpPr>
            <p:cNvPr id="26" name="Multiply 25"/>
            <p:cNvSpPr>
              <a:spLocks noChangeAspect="1"/>
            </p:cNvSpPr>
            <p:nvPr/>
          </p:nvSpPr>
          <p:spPr bwMode="auto">
            <a:xfrm>
              <a:off x="6487813" y="3174002"/>
              <a:ext cx="490689" cy="640080"/>
            </a:xfrm>
            <a:prstGeom prst="mathMultiply">
              <a:avLst/>
            </a:prstGeom>
            <a:solidFill>
              <a:schemeClr val="accent3">
                <a:lumMod val="75000"/>
              </a:schemeClr>
            </a:soli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latin typeface="Segoe Light" pitchFamily="34" charset="0"/>
              </a:endParaRPr>
            </a:p>
          </p:txBody>
        </p:sp>
        <p:sp>
          <p:nvSpPr>
            <p:cNvPr id="27" name="Multiply 26"/>
            <p:cNvSpPr>
              <a:spLocks noChangeAspect="1"/>
            </p:cNvSpPr>
            <p:nvPr/>
          </p:nvSpPr>
          <p:spPr bwMode="auto">
            <a:xfrm>
              <a:off x="5143397" y="1918276"/>
              <a:ext cx="490689" cy="640080"/>
            </a:xfrm>
            <a:prstGeom prst="mathMultiply">
              <a:avLst/>
            </a:prstGeom>
            <a:solidFill>
              <a:schemeClr val="accent3">
                <a:lumMod val="75000"/>
              </a:schemeClr>
            </a:soli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latin typeface="Segoe Light" pitchFamily="34" charset="0"/>
              </a:endParaRPr>
            </a:p>
          </p:txBody>
        </p:sp>
        <p:sp>
          <p:nvSpPr>
            <p:cNvPr id="28" name="Multiply 27"/>
            <p:cNvSpPr>
              <a:spLocks noChangeAspect="1"/>
            </p:cNvSpPr>
            <p:nvPr/>
          </p:nvSpPr>
          <p:spPr bwMode="auto">
            <a:xfrm>
              <a:off x="1635827" y="4579783"/>
              <a:ext cx="490689" cy="640080"/>
            </a:xfrm>
            <a:prstGeom prst="mathMultiply">
              <a:avLst/>
            </a:prstGeom>
            <a:solidFill>
              <a:schemeClr val="accent3">
                <a:lumMod val="75000"/>
              </a:schemeClr>
            </a:soli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latin typeface="Segoe Light" pitchFamily="34" charset="0"/>
              </a:endParaRPr>
            </a:p>
          </p:txBody>
        </p:sp>
        <p:sp>
          <p:nvSpPr>
            <p:cNvPr id="9" name="Multiply 8"/>
            <p:cNvSpPr>
              <a:spLocks noChangeAspect="1"/>
            </p:cNvSpPr>
            <p:nvPr/>
          </p:nvSpPr>
          <p:spPr bwMode="auto">
            <a:xfrm>
              <a:off x="5997124" y="3353344"/>
              <a:ext cx="490689" cy="640080"/>
            </a:xfrm>
            <a:prstGeom prst="mathMultiply">
              <a:avLst/>
            </a:prstGeom>
            <a:solidFill>
              <a:schemeClr val="accent3">
                <a:lumMod val="75000"/>
              </a:schemeClr>
            </a:soli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latin typeface="Segoe Light" pitchFamily="34" charset="0"/>
              </a:endParaRPr>
            </a:p>
          </p:txBody>
        </p:sp>
      </p:grpSp>
    </p:spTree>
    <p:extLst>
      <p:ext uri="{BB962C8B-B14F-4D97-AF65-F5344CB8AC3E}">
        <p14:creationId xmlns:p14="http://schemas.microsoft.com/office/powerpoint/2010/main" val="3885344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7054" y="152400"/>
            <a:ext cx="8375946" cy="553998"/>
          </a:xfrm>
        </p:spPr>
        <p:txBody>
          <a:bodyPr>
            <a:noAutofit/>
          </a:bodyPr>
          <a:lstStyle/>
          <a:p>
            <a:r>
              <a:rPr lang="en-US" sz="4000" dirty="0" smtClean="0"/>
              <a:t>TFS 2010 Topology</a:t>
            </a:r>
            <a:endParaRPr lang="en-US" sz="4000" dirty="0">
              <a:solidFill>
                <a:schemeClr val="accent3"/>
              </a:solidFill>
            </a:endParaRPr>
          </a:p>
        </p:txBody>
      </p:sp>
      <p:sp>
        <p:nvSpPr>
          <p:cNvPr id="37" name="Rounded Rectangle 36"/>
          <p:cNvSpPr/>
          <p:nvPr/>
        </p:nvSpPr>
        <p:spPr>
          <a:xfrm>
            <a:off x="2797628" y="3124200"/>
            <a:ext cx="3526972" cy="952500"/>
          </a:xfrm>
          <a:prstGeom prst="roundRect">
            <a:avLst/>
          </a:prstGeom>
          <a:solidFill>
            <a:srgbClr val="000000">
              <a:alpha val="12157"/>
            </a:srgbClr>
          </a:solidFill>
          <a:ln cap="rnd">
            <a:solidFill>
              <a:srgbClr val="FFFFFF">
                <a:alpha val="25000"/>
              </a:srgbClr>
            </a:solidFill>
            <a:headEnd type="none" w="sm" len="sm"/>
            <a:tailEnd type="none" w="sm" len="sm"/>
          </a:ln>
          <a:effectLst>
            <a:outerShdw blurRad="44450" dir="5400000" algn="ctr">
              <a:srgbClr val="000000">
                <a:alpha val="0"/>
              </a:srgbClr>
            </a:outerShdw>
            <a:softEdge rad="317500"/>
          </a:effectLst>
          <a:scene3d>
            <a:camera prst="orthographicFront">
              <a:rot lat="0" lon="0" rev="0"/>
            </a:camera>
            <a:lightRig rig="threePt" dir="t"/>
          </a:scene3d>
          <a:sp3d>
            <a:bevelT w="635000" h="254000"/>
            <a:bevelB w="635000" h="0"/>
            <a:contourClr>
              <a:srgbClr val="777777"/>
            </a:contourClr>
          </a:sp3d>
        </p:spPr>
        <p:style>
          <a:lnRef idx="0">
            <a:schemeClr val="accent2"/>
          </a:lnRef>
          <a:fillRef idx="3">
            <a:schemeClr val="accent2"/>
          </a:fillRef>
          <a:effectRef idx="3">
            <a:schemeClr val="accent2"/>
          </a:effectRef>
          <a:fontRef idx="minor">
            <a:schemeClr val="lt1"/>
          </a:fontRef>
        </p:style>
        <p:txBody>
          <a:bodyPr vert="vert270" wrap="square" lIns="380985" tIns="380985" rIns="380985" bIns="91440" numCol="1" anchor="t" anchorCtr="0" compatLnSpc="1">
            <a:prstTxWarp prst="textNoShape">
              <a:avLst/>
            </a:prstTxWarp>
          </a:bodyPr>
          <a:lstStyle/>
          <a:p>
            <a:pPr algn="ctr" defTabSz="914099" eaLnBrk="0" hangingPunct="0">
              <a:lnSpc>
                <a:spcPct val="85000"/>
              </a:lnSpc>
              <a:spcBef>
                <a:spcPct val="20000"/>
              </a:spcBef>
            </a:pPr>
            <a:endParaRPr lang="en-US" sz="2300" dirty="0">
              <a:solidFill>
                <a:prstClr val="white"/>
              </a:solidFill>
              <a:latin typeface="Segoe UI" pitchFamily="34" charset="0"/>
              <a:cs typeface="Segoe UI" pitchFamily="34" charset="0"/>
            </a:endParaRPr>
          </a:p>
        </p:txBody>
      </p:sp>
      <p:sp>
        <p:nvSpPr>
          <p:cNvPr id="38" name="Rounded Rectangle 37"/>
          <p:cNvSpPr/>
          <p:nvPr/>
        </p:nvSpPr>
        <p:spPr>
          <a:xfrm>
            <a:off x="3017004" y="3269496"/>
            <a:ext cx="1371600" cy="685800"/>
          </a:xfrm>
          <a:prstGeom prst="roundRect">
            <a:avLst/>
          </a:pr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lIns="91436" tIns="45718" rIns="91436" bIns="45718" anchor="ctr"/>
          <a:lstStyle/>
          <a:p>
            <a:pPr algn="ctr" defTabSz="914099">
              <a:defRPr/>
            </a:pPr>
            <a:r>
              <a:rPr lang="en-US" dirty="0" smtClean="0">
                <a:solidFill>
                  <a:srgbClr val="FFFFFF"/>
                </a:solidFill>
                <a:effectLst>
                  <a:outerShdw blurRad="38100" dist="38100" dir="2700000" algn="tl">
                    <a:srgbClr val="000000">
                      <a:alpha val="43137"/>
                    </a:srgbClr>
                  </a:outerShdw>
                </a:effectLst>
                <a:latin typeface="Segoe UI" pitchFamily="34" charset="0"/>
                <a:cs typeface="Segoe UI" pitchFamily="34" charset="0"/>
              </a:rPr>
              <a:t>TFS AT</a:t>
            </a:r>
          </a:p>
        </p:txBody>
      </p:sp>
      <p:pic>
        <p:nvPicPr>
          <p:cNvPr id="39" name="Picture 38" descr="Server XML Web Service.png"/>
          <p:cNvPicPr>
            <a:picLocks noChangeAspect="1"/>
          </p:cNvPicPr>
          <p:nvPr/>
        </p:nvPicPr>
        <p:blipFill>
          <a:blip r:embed="rId3" cstate="print"/>
          <a:stretch>
            <a:fillRect/>
          </a:stretch>
        </p:blipFill>
        <p:spPr>
          <a:xfrm>
            <a:off x="2285293" y="3200400"/>
            <a:ext cx="616165" cy="944277"/>
          </a:xfrm>
          <a:prstGeom prst="rect">
            <a:avLst/>
          </a:prstGeom>
          <a:ln>
            <a:headEnd type="none" w="med" len="med"/>
            <a:tailEnd type="none" w="med" len="med"/>
          </a:ln>
        </p:spPr>
      </p:pic>
      <p:sp>
        <p:nvSpPr>
          <p:cNvPr id="43" name="Can 42"/>
          <p:cNvSpPr/>
          <p:nvPr/>
        </p:nvSpPr>
        <p:spPr>
          <a:xfrm>
            <a:off x="4572000" y="3253998"/>
            <a:ext cx="1524000" cy="685800"/>
          </a:xfrm>
          <a:prstGeom prst="can">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defRPr/>
            </a:pPr>
            <a:endParaRPr lang="en-US" dirty="0" smtClean="0">
              <a:solidFill>
                <a:srgbClr val="FFFFFF"/>
              </a:solidFill>
            </a:endParaRPr>
          </a:p>
          <a:p>
            <a:pPr algn="ctr" defTabSz="914099" fontAlgn="base">
              <a:spcBef>
                <a:spcPct val="0"/>
              </a:spcBef>
              <a:spcAft>
                <a:spcPct val="0"/>
              </a:spcAft>
              <a:defRPr/>
            </a:pPr>
            <a:r>
              <a:rPr lang="en-US" dirty="0" smtClean="0">
                <a:solidFill>
                  <a:srgbClr val="FFFFFF"/>
                </a:solidFill>
              </a:rPr>
              <a:t>HR Applications</a:t>
            </a:r>
          </a:p>
          <a:p>
            <a:pPr algn="ctr" defTabSz="914099" fontAlgn="base">
              <a:spcBef>
                <a:spcPct val="0"/>
              </a:spcBef>
              <a:spcAft>
                <a:spcPct val="0"/>
              </a:spcAft>
              <a:defRPr/>
            </a:pPr>
            <a:endParaRPr lang="en-US" dirty="0">
              <a:solidFill>
                <a:srgbClr val="FFFFFF"/>
              </a:solidFill>
            </a:endParaRPr>
          </a:p>
        </p:txBody>
      </p:sp>
      <p:sp>
        <p:nvSpPr>
          <p:cNvPr id="41" name="Rounded Rectangular Callout 40"/>
          <p:cNvSpPr/>
          <p:nvPr/>
        </p:nvSpPr>
        <p:spPr>
          <a:xfrm>
            <a:off x="2209800" y="2438474"/>
            <a:ext cx="1447800" cy="430129"/>
          </a:xfrm>
          <a:prstGeom prst="wedgeRoundRectCallout">
            <a:avLst>
              <a:gd name="adj1" fmla="val -16442"/>
              <a:gd name="adj2" fmla="val 90786"/>
              <a:gd name="adj3" fmla="val 16667"/>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1400" dirty="0" smtClean="0">
                <a:solidFill>
                  <a:prstClr val="black"/>
                </a:solidFill>
                <a:latin typeface="Segoe UI" pitchFamily="34" charset="0"/>
                <a:cs typeface="Segoe UI" pitchFamily="34" charset="0"/>
              </a:rPr>
              <a:t>Single Server TFS</a:t>
            </a:r>
            <a:endParaRPr lang="en-US" sz="1400" dirty="0">
              <a:solidFill>
                <a:prstClr val="black"/>
              </a:solidFill>
              <a:latin typeface="Segoe UI" pitchFamily="34" charset="0"/>
              <a:cs typeface="Segoe UI" pitchFamily="34" charset="0"/>
            </a:endParaRPr>
          </a:p>
        </p:txBody>
      </p:sp>
    </p:spTree>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Rounded Rectangle 39"/>
          <p:cNvSpPr/>
          <p:nvPr/>
        </p:nvSpPr>
        <p:spPr>
          <a:xfrm>
            <a:off x="5029201" y="2925477"/>
            <a:ext cx="1905000" cy="952500"/>
          </a:xfrm>
          <a:prstGeom prst="roundRect">
            <a:avLst/>
          </a:prstGeom>
          <a:solidFill>
            <a:srgbClr val="000000">
              <a:alpha val="12157"/>
            </a:srgbClr>
          </a:solidFill>
          <a:ln cap="rnd">
            <a:solidFill>
              <a:srgbClr val="FFFFFF">
                <a:alpha val="25000"/>
              </a:srgbClr>
            </a:solidFill>
            <a:headEnd type="none" w="sm" len="sm"/>
            <a:tailEnd type="none" w="sm" len="sm"/>
          </a:ln>
          <a:effectLst>
            <a:outerShdw blurRad="44450" dir="5400000" algn="ctr">
              <a:srgbClr val="000000">
                <a:alpha val="0"/>
              </a:srgbClr>
            </a:outerShdw>
            <a:softEdge rad="317500"/>
          </a:effectLst>
          <a:scene3d>
            <a:camera prst="orthographicFront">
              <a:rot lat="0" lon="0" rev="0"/>
            </a:camera>
            <a:lightRig rig="threePt" dir="t"/>
          </a:scene3d>
          <a:sp3d>
            <a:bevelT w="635000" h="254000"/>
            <a:bevelB w="635000" h="0"/>
            <a:contourClr>
              <a:srgbClr val="777777"/>
            </a:contourClr>
          </a:sp3d>
        </p:spPr>
        <p:style>
          <a:lnRef idx="0">
            <a:schemeClr val="accent2"/>
          </a:lnRef>
          <a:fillRef idx="3">
            <a:schemeClr val="accent2"/>
          </a:fillRef>
          <a:effectRef idx="3">
            <a:schemeClr val="accent2"/>
          </a:effectRef>
          <a:fontRef idx="minor">
            <a:schemeClr val="lt1"/>
          </a:fontRef>
        </p:style>
        <p:txBody>
          <a:bodyPr vert="vert270" wrap="square" lIns="380985" tIns="380985" rIns="380985" bIns="91440" numCol="1" anchor="t" anchorCtr="0" compatLnSpc="1">
            <a:prstTxWarp prst="textNoShape">
              <a:avLst/>
            </a:prstTxWarp>
          </a:bodyPr>
          <a:lstStyle/>
          <a:p>
            <a:pPr algn="ctr" defTabSz="914099" eaLnBrk="0" hangingPunct="0">
              <a:lnSpc>
                <a:spcPct val="85000"/>
              </a:lnSpc>
              <a:spcBef>
                <a:spcPct val="20000"/>
              </a:spcBef>
            </a:pPr>
            <a:endParaRPr lang="en-US" sz="2300" dirty="0">
              <a:solidFill>
                <a:prstClr val="white"/>
              </a:solidFill>
              <a:latin typeface="Segoe UI" pitchFamily="34" charset="0"/>
              <a:cs typeface="Segoe UI" pitchFamily="34" charset="0"/>
            </a:endParaRPr>
          </a:p>
        </p:txBody>
      </p:sp>
      <p:sp>
        <p:nvSpPr>
          <p:cNvPr id="2" name="Title 1"/>
          <p:cNvSpPr>
            <a:spLocks noGrp="1"/>
          </p:cNvSpPr>
          <p:nvPr>
            <p:ph type="title"/>
          </p:nvPr>
        </p:nvSpPr>
        <p:spPr>
          <a:xfrm>
            <a:off x="387054" y="152400"/>
            <a:ext cx="8375946" cy="553998"/>
          </a:xfrm>
        </p:spPr>
        <p:txBody>
          <a:bodyPr>
            <a:noAutofit/>
          </a:bodyPr>
          <a:lstStyle/>
          <a:p>
            <a:r>
              <a:rPr sz="4000" dirty="0" smtClean="0"/>
              <a:t>TFS</a:t>
            </a:r>
            <a:r>
              <a:rPr lang="en-US" sz="4000" dirty="0" smtClean="0"/>
              <a:t> 2010</a:t>
            </a:r>
            <a:r>
              <a:rPr sz="4000" dirty="0" smtClean="0"/>
              <a:t> Topology</a:t>
            </a:r>
            <a:endParaRPr lang="en-US" sz="4000" dirty="0">
              <a:solidFill>
                <a:schemeClr val="accent3"/>
              </a:solidFill>
            </a:endParaRPr>
          </a:p>
        </p:txBody>
      </p:sp>
      <p:sp>
        <p:nvSpPr>
          <p:cNvPr id="37" name="Rounded Rectangle 36"/>
          <p:cNvSpPr/>
          <p:nvPr/>
        </p:nvSpPr>
        <p:spPr>
          <a:xfrm>
            <a:off x="2417372" y="2895600"/>
            <a:ext cx="1774372" cy="952500"/>
          </a:xfrm>
          <a:prstGeom prst="roundRect">
            <a:avLst/>
          </a:prstGeom>
          <a:solidFill>
            <a:srgbClr val="000000">
              <a:alpha val="12157"/>
            </a:srgbClr>
          </a:solidFill>
          <a:ln cap="rnd">
            <a:solidFill>
              <a:srgbClr val="FFFFFF">
                <a:alpha val="25000"/>
              </a:srgbClr>
            </a:solidFill>
            <a:headEnd type="none" w="sm" len="sm"/>
            <a:tailEnd type="none" w="sm" len="sm"/>
          </a:ln>
          <a:effectLst>
            <a:outerShdw blurRad="44450" dir="5400000" algn="ctr">
              <a:srgbClr val="000000">
                <a:alpha val="0"/>
              </a:srgbClr>
            </a:outerShdw>
            <a:softEdge rad="317500"/>
          </a:effectLst>
          <a:scene3d>
            <a:camera prst="orthographicFront">
              <a:rot lat="0" lon="0" rev="0"/>
            </a:camera>
            <a:lightRig rig="threePt" dir="t"/>
          </a:scene3d>
          <a:sp3d>
            <a:bevelT w="635000" h="254000"/>
            <a:bevelB w="635000" h="0"/>
            <a:contourClr>
              <a:srgbClr val="777777"/>
            </a:contourClr>
          </a:sp3d>
        </p:spPr>
        <p:style>
          <a:lnRef idx="0">
            <a:schemeClr val="accent2"/>
          </a:lnRef>
          <a:fillRef idx="3">
            <a:schemeClr val="accent2"/>
          </a:fillRef>
          <a:effectRef idx="3">
            <a:schemeClr val="accent2"/>
          </a:effectRef>
          <a:fontRef idx="minor">
            <a:schemeClr val="lt1"/>
          </a:fontRef>
        </p:style>
        <p:txBody>
          <a:bodyPr vert="vert270" wrap="square" lIns="380985" tIns="380985" rIns="380985" bIns="91440" numCol="1" anchor="t" anchorCtr="0" compatLnSpc="1">
            <a:prstTxWarp prst="textNoShape">
              <a:avLst/>
            </a:prstTxWarp>
          </a:bodyPr>
          <a:lstStyle/>
          <a:p>
            <a:pPr algn="ctr" defTabSz="914099" eaLnBrk="0" hangingPunct="0">
              <a:lnSpc>
                <a:spcPct val="85000"/>
              </a:lnSpc>
              <a:spcBef>
                <a:spcPct val="20000"/>
              </a:spcBef>
            </a:pPr>
            <a:endParaRPr lang="en-US" sz="2300" dirty="0">
              <a:solidFill>
                <a:prstClr val="white"/>
              </a:solidFill>
              <a:latin typeface="Segoe UI" pitchFamily="34" charset="0"/>
              <a:cs typeface="Segoe UI" pitchFamily="34" charset="0"/>
            </a:endParaRPr>
          </a:p>
        </p:txBody>
      </p:sp>
      <p:sp>
        <p:nvSpPr>
          <p:cNvPr id="38" name="Rounded Rectangle 37"/>
          <p:cNvSpPr/>
          <p:nvPr/>
        </p:nvSpPr>
        <p:spPr>
          <a:xfrm>
            <a:off x="2636748" y="3040896"/>
            <a:ext cx="1371600" cy="685800"/>
          </a:xfrm>
          <a:prstGeom prst="roundRect">
            <a:avLst/>
          </a:pr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lIns="91436" tIns="45718" rIns="91436" bIns="45718" anchor="ctr"/>
          <a:lstStyle/>
          <a:p>
            <a:pPr algn="ctr" defTabSz="914099">
              <a:defRPr/>
            </a:pPr>
            <a:r>
              <a:rPr lang="en-US" dirty="0" smtClean="0">
                <a:solidFill>
                  <a:srgbClr val="FFFFFF"/>
                </a:solidFill>
                <a:effectLst>
                  <a:outerShdw blurRad="38100" dist="38100" dir="2700000" algn="tl">
                    <a:srgbClr val="000000">
                      <a:alpha val="43137"/>
                    </a:srgbClr>
                  </a:outerShdw>
                </a:effectLst>
                <a:latin typeface="Segoe UI" pitchFamily="34" charset="0"/>
                <a:cs typeface="Segoe UI" pitchFamily="34" charset="0"/>
              </a:rPr>
              <a:t>TFS AT</a:t>
            </a:r>
          </a:p>
        </p:txBody>
      </p:sp>
      <p:pic>
        <p:nvPicPr>
          <p:cNvPr id="39" name="Picture 38" descr="Server XML Web Service.png"/>
          <p:cNvPicPr>
            <a:picLocks noChangeAspect="1"/>
          </p:cNvPicPr>
          <p:nvPr/>
        </p:nvPicPr>
        <p:blipFill>
          <a:blip r:embed="rId3" cstate="print"/>
          <a:stretch>
            <a:fillRect/>
          </a:stretch>
        </p:blipFill>
        <p:spPr>
          <a:xfrm>
            <a:off x="1905035" y="2971801"/>
            <a:ext cx="616165" cy="944277"/>
          </a:xfrm>
          <a:prstGeom prst="rect">
            <a:avLst/>
          </a:prstGeom>
          <a:ln>
            <a:headEnd type="none" w="med" len="med"/>
            <a:tailEnd type="none" w="med" len="med"/>
          </a:ln>
        </p:spPr>
      </p:pic>
      <p:sp>
        <p:nvSpPr>
          <p:cNvPr id="43" name="Can 42"/>
          <p:cNvSpPr/>
          <p:nvPr/>
        </p:nvSpPr>
        <p:spPr>
          <a:xfrm>
            <a:off x="5228095" y="3046881"/>
            <a:ext cx="1524000" cy="685800"/>
          </a:xfrm>
          <a:prstGeom prst="can">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defRPr/>
            </a:pPr>
            <a:endParaRPr lang="en-US" dirty="0" smtClean="0">
              <a:solidFill>
                <a:srgbClr val="FFFFFF"/>
              </a:solidFill>
            </a:endParaRPr>
          </a:p>
          <a:p>
            <a:pPr algn="ctr" defTabSz="914099" fontAlgn="base">
              <a:spcBef>
                <a:spcPct val="0"/>
              </a:spcBef>
              <a:spcAft>
                <a:spcPct val="0"/>
              </a:spcAft>
              <a:defRPr/>
            </a:pPr>
            <a:r>
              <a:rPr lang="en-US" dirty="0" smtClean="0">
                <a:solidFill>
                  <a:srgbClr val="FFFFFF"/>
                </a:solidFill>
              </a:rPr>
              <a:t>HR Applications</a:t>
            </a:r>
          </a:p>
          <a:p>
            <a:pPr algn="ctr" defTabSz="914099" fontAlgn="base">
              <a:spcBef>
                <a:spcPct val="0"/>
              </a:spcBef>
              <a:spcAft>
                <a:spcPct val="0"/>
              </a:spcAft>
              <a:defRPr/>
            </a:pPr>
            <a:endParaRPr lang="en-US" dirty="0">
              <a:solidFill>
                <a:srgbClr val="FFFFFF"/>
              </a:solidFill>
            </a:endParaRPr>
          </a:p>
        </p:txBody>
      </p:sp>
      <p:pic>
        <p:nvPicPr>
          <p:cNvPr id="41" name="Picture 40" descr="Server XML Web Service.png"/>
          <p:cNvPicPr>
            <a:picLocks noChangeAspect="1"/>
          </p:cNvPicPr>
          <p:nvPr/>
        </p:nvPicPr>
        <p:blipFill>
          <a:blip r:embed="rId3" cstate="print"/>
          <a:stretch>
            <a:fillRect/>
          </a:stretch>
        </p:blipFill>
        <p:spPr>
          <a:xfrm>
            <a:off x="4495835" y="3001683"/>
            <a:ext cx="616165" cy="944277"/>
          </a:xfrm>
          <a:prstGeom prst="rect">
            <a:avLst/>
          </a:prstGeom>
          <a:ln>
            <a:headEnd type="none" w="med" len="med"/>
            <a:tailEnd type="none" w="med" len="med"/>
          </a:ln>
        </p:spPr>
      </p:pic>
      <p:sp>
        <p:nvSpPr>
          <p:cNvPr id="46" name="Rounded Rectangular Callout 45"/>
          <p:cNvSpPr/>
          <p:nvPr/>
        </p:nvSpPr>
        <p:spPr>
          <a:xfrm>
            <a:off x="4648200" y="2133670"/>
            <a:ext cx="1447800" cy="430129"/>
          </a:xfrm>
          <a:prstGeom prst="wedgeRoundRectCallout">
            <a:avLst>
              <a:gd name="adj1" fmla="val -26547"/>
              <a:gd name="adj2" fmla="val 110627"/>
              <a:gd name="adj3" fmla="val 16667"/>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1400" dirty="0" smtClean="0">
                <a:solidFill>
                  <a:prstClr val="black"/>
                </a:solidFill>
                <a:latin typeface="Segoe UI" pitchFamily="34" charset="0"/>
                <a:cs typeface="Segoe UI" pitchFamily="34" charset="0"/>
              </a:rPr>
              <a:t>Data Tier</a:t>
            </a:r>
            <a:endParaRPr lang="en-US" sz="1400" dirty="0">
              <a:solidFill>
                <a:prstClr val="black"/>
              </a:solidFill>
              <a:latin typeface="Segoe UI" pitchFamily="34" charset="0"/>
              <a:cs typeface="Segoe UI" pitchFamily="34" charset="0"/>
            </a:endParaRPr>
          </a:p>
        </p:txBody>
      </p:sp>
      <p:pic>
        <p:nvPicPr>
          <p:cNvPr id="47" name="Picture 46" descr="Server XML Web Service.png"/>
          <p:cNvPicPr>
            <a:picLocks noChangeAspect="1"/>
          </p:cNvPicPr>
          <p:nvPr/>
        </p:nvPicPr>
        <p:blipFill>
          <a:blip r:embed="rId3" cstate="print"/>
          <a:stretch>
            <a:fillRect/>
          </a:stretch>
        </p:blipFill>
        <p:spPr>
          <a:xfrm>
            <a:off x="4648235" y="3154077"/>
            <a:ext cx="616165" cy="944277"/>
          </a:xfrm>
          <a:prstGeom prst="rect">
            <a:avLst/>
          </a:prstGeom>
          <a:ln>
            <a:headEnd type="none" w="med" len="med"/>
            <a:tailEnd type="none" w="med" len="med"/>
          </a:ln>
        </p:spPr>
      </p:pic>
      <p:sp>
        <p:nvSpPr>
          <p:cNvPr id="48" name="Rounded Rectangular Callout 47"/>
          <p:cNvSpPr/>
          <p:nvPr/>
        </p:nvSpPr>
        <p:spPr>
          <a:xfrm>
            <a:off x="4648200" y="4343470"/>
            <a:ext cx="1447800" cy="430129"/>
          </a:xfrm>
          <a:prstGeom prst="wedgeRoundRectCallout">
            <a:avLst>
              <a:gd name="adj1" fmla="val -25006"/>
              <a:gd name="adj2" fmla="val -103786"/>
              <a:gd name="adj3" fmla="val 16667"/>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1400" dirty="0" smtClean="0">
                <a:solidFill>
                  <a:prstClr val="black"/>
                </a:solidFill>
                <a:latin typeface="Segoe UI" pitchFamily="34" charset="0"/>
                <a:cs typeface="Segoe UI" pitchFamily="34" charset="0"/>
              </a:rPr>
              <a:t>Clustered SQL Server</a:t>
            </a:r>
            <a:endParaRPr lang="en-US" sz="1400" dirty="0">
              <a:solidFill>
                <a:prstClr val="black"/>
              </a:solidFill>
              <a:latin typeface="Segoe UI" pitchFamily="34" charset="0"/>
              <a:cs typeface="Segoe UI" pitchFamily="34" charset="0"/>
            </a:endParaRPr>
          </a:p>
        </p:txBody>
      </p:sp>
      <p:sp>
        <p:nvSpPr>
          <p:cNvPr id="13" name="Rounded Rectangular Callout 12"/>
          <p:cNvSpPr/>
          <p:nvPr/>
        </p:nvSpPr>
        <p:spPr>
          <a:xfrm>
            <a:off x="457200" y="2133670"/>
            <a:ext cx="1447800" cy="430129"/>
          </a:xfrm>
          <a:prstGeom prst="wedgeRoundRectCallout">
            <a:avLst>
              <a:gd name="adj1" fmla="val 58362"/>
              <a:gd name="adj2" fmla="val 159822"/>
              <a:gd name="adj3" fmla="val 16667"/>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1400" dirty="0" smtClean="0">
                <a:solidFill>
                  <a:prstClr val="black"/>
                </a:solidFill>
                <a:latin typeface="Segoe UI" pitchFamily="34" charset="0"/>
                <a:cs typeface="Segoe UI" pitchFamily="34" charset="0"/>
              </a:rPr>
              <a:t>Dedicated Admin Tools</a:t>
            </a:r>
            <a:endParaRPr lang="en-US" sz="1400" dirty="0">
              <a:solidFill>
                <a:prstClr val="black"/>
              </a:solidFill>
              <a:latin typeface="Segoe UI" pitchFamily="34" charset="0"/>
              <a:cs typeface="Segoe UI" pitchFamily="34" charset="0"/>
            </a:endParaRPr>
          </a:p>
        </p:txBody>
      </p:sp>
      <p:sp>
        <p:nvSpPr>
          <p:cNvPr id="14" name="Rounded Rectangular Callout 13"/>
          <p:cNvSpPr/>
          <p:nvPr/>
        </p:nvSpPr>
        <p:spPr>
          <a:xfrm>
            <a:off x="2133600" y="2133670"/>
            <a:ext cx="1447800" cy="430129"/>
          </a:xfrm>
          <a:prstGeom prst="wedgeRoundRectCallout">
            <a:avLst>
              <a:gd name="adj1" fmla="val -29074"/>
              <a:gd name="adj2" fmla="val 113462"/>
              <a:gd name="adj3" fmla="val 16667"/>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1400" dirty="0" smtClean="0">
                <a:solidFill>
                  <a:prstClr val="black"/>
                </a:solidFill>
                <a:latin typeface="Segoe UI" pitchFamily="34" charset="0"/>
                <a:cs typeface="Segoe UI" pitchFamily="34" charset="0"/>
              </a:rPr>
              <a:t>App Tier</a:t>
            </a:r>
            <a:endParaRPr lang="en-US" sz="1400" dirty="0">
              <a:solidFill>
                <a:prstClr val="black"/>
              </a:solidFill>
              <a:latin typeface="Segoe UI" pitchFamily="34" charset="0"/>
              <a:cs typeface="Segoe UI" pitchFamily="34" charset="0"/>
            </a:endParaRPr>
          </a:p>
        </p:txBody>
      </p:sp>
    </p:spTree>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Rounded Rectangle 56"/>
          <p:cNvSpPr/>
          <p:nvPr/>
        </p:nvSpPr>
        <p:spPr>
          <a:xfrm>
            <a:off x="5007428" y="4038600"/>
            <a:ext cx="1850572" cy="1066800"/>
          </a:xfrm>
          <a:prstGeom prst="roundRect">
            <a:avLst/>
          </a:prstGeom>
          <a:solidFill>
            <a:srgbClr val="000000">
              <a:alpha val="12157"/>
            </a:srgbClr>
          </a:solidFill>
          <a:ln cap="rnd">
            <a:solidFill>
              <a:srgbClr val="FFFFFF">
                <a:alpha val="25000"/>
              </a:srgbClr>
            </a:solidFill>
            <a:headEnd type="none" w="sm" len="sm"/>
            <a:tailEnd type="none" w="sm" len="sm"/>
          </a:ln>
          <a:effectLst>
            <a:outerShdw blurRad="44450" dir="5400000" algn="ctr">
              <a:srgbClr val="000000">
                <a:alpha val="0"/>
              </a:srgbClr>
            </a:outerShdw>
            <a:softEdge rad="317500"/>
          </a:effectLst>
          <a:scene3d>
            <a:camera prst="orthographicFront">
              <a:rot lat="0" lon="0" rev="0"/>
            </a:camera>
            <a:lightRig rig="threePt" dir="t"/>
          </a:scene3d>
          <a:sp3d>
            <a:bevelT w="635000" h="254000"/>
            <a:bevelB w="635000" h="0"/>
            <a:contourClr>
              <a:srgbClr val="777777"/>
            </a:contourClr>
          </a:sp3d>
        </p:spPr>
        <p:style>
          <a:lnRef idx="0">
            <a:schemeClr val="accent2"/>
          </a:lnRef>
          <a:fillRef idx="3">
            <a:schemeClr val="accent2"/>
          </a:fillRef>
          <a:effectRef idx="3">
            <a:schemeClr val="accent2"/>
          </a:effectRef>
          <a:fontRef idx="minor">
            <a:schemeClr val="lt1"/>
          </a:fontRef>
        </p:style>
        <p:txBody>
          <a:bodyPr vert="vert270" wrap="square" lIns="380985" tIns="380985" rIns="380985" bIns="91440" numCol="1" anchor="t" anchorCtr="0" compatLnSpc="1">
            <a:prstTxWarp prst="textNoShape">
              <a:avLst/>
            </a:prstTxWarp>
          </a:bodyPr>
          <a:lstStyle/>
          <a:p>
            <a:pPr algn="ctr" defTabSz="914099" eaLnBrk="0" hangingPunct="0">
              <a:lnSpc>
                <a:spcPct val="85000"/>
              </a:lnSpc>
              <a:spcBef>
                <a:spcPct val="20000"/>
              </a:spcBef>
            </a:pPr>
            <a:endParaRPr lang="en-US" sz="2300" dirty="0">
              <a:solidFill>
                <a:prstClr val="white"/>
              </a:solidFill>
              <a:latin typeface="Segoe UI" pitchFamily="34" charset="0"/>
              <a:cs typeface="Segoe UI" pitchFamily="34" charset="0"/>
            </a:endParaRPr>
          </a:p>
        </p:txBody>
      </p:sp>
      <p:sp>
        <p:nvSpPr>
          <p:cNvPr id="41" name="Rounded Rectangle 40"/>
          <p:cNvSpPr/>
          <p:nvPr/>
        </p:nvSpPr>
        <p:spPr>
          <a:xfrm>
            <a:off x="5007428" y="1981200"/>
            <a:ext cx="1850572" cy="1905000"/>
          </a:xfrm>
          <a:prstGeom prst="roundRect">
            <a:avLst/>
          </a:prstGeom>
          <a:solidFill>
            <a:srgbClr val="000000">
              <a:alpha val="12157"/>
            </a:srgbClr>
          </a:solidFill>
          <a:ln cap="rnd">
            <a:solidFill>
              <a:srgbClr val="FFFFFF">
                <a:alpha val="25000"/>
              </a:srgbClr>
            </a:solidFill>
            <a:headEnd type="none" w="sm" len="sm"/>
            <a:tailEnd type="none" w="sm" len="sm"/>
          </a:ln>
          <a:effectLst>
            <a:outerShdw blurRad="44450" dir="5400000" algn="ctr">
              <a:srgbClr val="000000">
                <a:alpha val="0"/>
              </a:srgbClr>
            </a:outerShdw>
            <a:softEdge rad="317500"/>
          </a:effectLst>
          <a:scene3d>
            <a:camera prst="orthographicFront">
              <a:rot lat="0" lon="0" rev="0"/>
            </a:camera>
            <a:lightRig rig="threePt" dir="t"/>
          </a:scene3d>
          <a:sp3d>
            <a:bevelT w="635000" h="254000"/>
            <a:bevelB w="635000" h="0"/>
            <a:contourClr>
              <a:srgbClr val="777777"/>
            </a:contourClr>
          </a:sp3d>
        </p:spPr>
        <p:style>
          <a:lnRef idx="0">
            <a:schemeClr val="accent2"/>
          </a:lnRef>
          <a:fillRef idx="3">
            <a:schemeClr val="accent2"/>
          </a:fillRef>
          <a:effectRef idx="3">
            <a:schemeClr val="accent2"/>
          </a:effectRef>
          <a:fontRef idx="minor">
            <a:schemeClr val="lt1"/>
          </a:fontRef>
        </p:style>
        <p:txBody>
          <a:bodyPr vert="vert270" wrap="square" lIns="380985" tIns="380985" rIns="380985" bIns="91440" numCol="1" anchor="t" anchorCtr="0" compatLnSpc="1">
            <a:prstTxWarp prst="textNoShape">
              <a:avLst/>
            </a:prstTxWarp>
          </a:bodyPr>
          <a:lstStyle/>
          <a:p>
            <a:pPr algn="ctr" defTabSz="914099" eaLnBrk="0" hangingPunct="0">
              <a:lnSpc>
                <a:spcPct val="85000"/>
              </a:lnSpc>
              <a:spcBef>
                <a:spcPct val="20000"/>
              </a:spcBef>
            </a:pPr>
            <a:endParaRPr lang="en-US" sz="2300" dirty="0">
              <a:solidFill>
                <a:prstClr val="white"/>
              </a:solidFill>
              <a:latin typeface="Segoe UI" pitchFamily="34" charset="0"/>
              <a:cs typeface="Segoe UI" pitchFamily="34" charset="0"/>
            </a:endParaRPr>
          </a:p>
        </p:txBody>
      </p:sp>
      <p:sp>
        <p:nvSpPr>
          <p:cNvPr id="2" name="Title 1"/>
          <p:cNvSpPr>
            <a:spLocks noGrp="1"/>
          </p:cNvSpPr>
          <p:nvPr>
            <p:ph type="title"/>
          </p:nvPr>
        </p:nvSpPr>
        <p:spPr>
          <a:xfrm>
            <a:off x="387054" y="152400"/>
            <a:ext cx="8375946" cy="553998"/>
          </a:xfrm>
        </p:spPr>
        <p:txBody>
          <a:bodyPr>
            <a:noAutofit/>
          </a:bodyPr>
          <a:lstStyle/>
          <a:p>
            <a:r>
              <a:rPr sz="4000" dirty="0" smtClean="0"/>
              <a:t>TFS </a:t>
            </a:r>
            <a:r>
              <a:rPr lang="en-US" sz="4000" dirty="0" smtClean="0"/>
              <a:t>2010 </a:t>
            </a:r>
            <a:r>
              <a:rPr sz="4000" dirty="0" smtClean="0"/>
              <a:t>Topology</a:t>
            </a:r>
            <a:endParaRPr lang="en-US" sz="4000" dirty="0">
              <a:solidFill>
                <a:schemeClr val="accent3"/>
              </a:solidFill>
            </a:endParaRPr>
          </a:p>
        </p:txBody>
      </p:sp>
      <p:sp>
        <p:nvSpPr>
          <p:cNvPr id="37" name="Rounded Rectangle 36"/>
          <p:cNvSpPr/>
          <p:nvPr/>
        </p:nvSpPr>
        <p:spPr>
          <a:xfrm>
            <a:off x="2264972" y="2027523"/>
            <a:ext cx="1774372" cy="952500"/>
          </a:xfrm>
          <a:prstGeom prst="roundRect">
            <a:avLst/>
          </a:prstGeom>
          <a:solidFill>
            <a:srgbClr val="000000">
              <a:alpha val="12157"/>
            </a:srgbClr>
          </a:solidFill>
          <a:ln cap="rnd">
            <a:solidFill>
              <a:srgbClr val="FFFFFF">
                <a:alpha val="25000"/>
              </a:srgbClr>
            </a:solidFill>
            <a:headEnd type="none" w="sm" len="sm"/>
            <a:tailEnd type="none" w="sm" len="sm"/>
          </a:ln>
          <a:effectLst>
            <a:outerShdw blurRad="44450" dir="5400000" algn="ctr">
              <a:srgbClr val="000000">
                <a:alpha val="0"/>
              </a:srgbClr>
            </a:outerShdw>
            <a:softEdge rad="317500"/>
          </a:effectLst>
          <a:scene3d>
            <a:camera prst="orthographicFront">
              <a:rot lat="0" lon="0" rev="0"/>
            </a:camera>
            <a:lightRig rig="threePt" dir="t"/>
          </a:scene3d>
          <a:sp3d>
            <a:bevelT w="635000" h="254000"/>
            <a:bevelB w="635000" h="0"/>
            <a:contourClr>
              <a:srgbClr val="777777"/>
            </a:contourClr>
          </a:sp3d>
        </p:spPr>
        <p:style>
          <a:lnRef idx="0">
            <a:schemeClr val="accent2"/>
          </a:lnRef>
          <a:fillRef idx="3">
            <a:schemeClr val="accent2"/>
          </a:fillRef>
          <a:effectRef idx="3">
            <a:schemeClr val="accent2"/>
          </a:effectRef>
          <a:fontRef idx="minor">
            <a:schemeClr val="lt1"/>
          </a:fontRef>
        </p:style>
        <p:txBody>
          <a:bodyPr vert="vert270" wrap="square" lIns="380985" tIns="380985" rIns="380985" bIns="91440" numCol="1" anchor="t" anchorCtr="0" compatLnSpc="1">
            <a:prstTxWarp prst="textNoShape">
              <a:avLst/>
            </a:prstTxWarp>
          </a:bodyPr>
          <a:lstStyle/>
          <a:p>
            <a:pPr algn="ctr" defTabSz="914099" eaLnBrk="0" hangingPunct="0">
              <a:lnSpc>
                <a:spcPct val="85000"/>
              </a:lnSpc>
              <a:spcBef>
                <a:spcPct val="20000"/>
              </a:spcBef>
            </a:pPr>
            <a:endParaRPr lang="en-US" sz="2300" dirty="0">
              <a:solidFill>
                <a:prstClr val="white"/>
              </a:solidFill>
              <a:latin typeface="Segoe UI" pitchFamily="34" charset="0"/>
              <a:cs typeface="Segoe UI" pitchFamily="34" charset="0"/>
            </a:endParaRPr>
          </a:p>
        </p:txBody>
      </p:sp>
      <p:sp>
        <p:nvSpPr>
          <p:cNvPr id="38" name="Rounded Rectangle 37"/>
          <p:cNvSpPr/>
          <p:nvPr/>
        </p:nvSpPr>
        <p:spPr>
          <a:xfrm>
            <a:off x="2484348" y="2172819"/>
            <a:ext cx="1371600" cy="685800"/>
          </a:xfrm>
          <a:prstGeom prst="roundRect">
            <a:avLst/>
          </a:pr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lIns="91436" tIns="45718" rIns="91436" bIns="45718" anchor="ctr"/>
          <a:lstStyle/>
          <a:p>
            <a:pPr algn="ctr" defTabSz="914099">
              <a:defRPr/>
            </a:pPr>
            <a:r>
              <a:rPr lang="en-US" dirty="0" smtClean="0">
                <a:solidFill>
                  <a:srgbClr val="FFFFFF"/>
                </a:solidFill>
                <a:effectLst>
                  <a:outerShdw blurRad="38100" dist="38100" dir="2700000" algn="tl">
                    <a:srgbClr val="000000">
                      <a:alpha val="43137"/>
                    </a:srgbClr>
                  </a:outerShdw>
                </a:effectLst>
                <a:latin typeface="Segoe UI" pitchFamily="34" charset="0"/>
                <a:cs typeface="Segoe UI" pitchFamily="34" charset="0"/>
              </a:rPr>
              <a:t>TFS AT</a:t>
            </a:r>
          </a:p>
        </p:txBody>
      </p:sp>
      <p:pic>
        <p:nvPicPr>
          <p:cNvPr id="39" name="Picture 38" descr="Server XML Web Service.png"/>
          <p:cNvPicPr>
            <a:picLocks noChangeAspect="1"/>
          </p:cNvPicPr>
          <p:nvPr/>
        </p:nvPicPr>
        <p:blipFill>
          <a:blip r:embed="rId3" cstate="print"/>
          <a:stretch>
            <a:fillRect/>
          </a:stretch>
        </p:blipFill>
        <p:spPr>
          <a:xfrm>
            <a:off x="1752630" y="2103783"/>
            <a:ext cx="616165" cy="944277"/>
          </a:xfrm>
          <a:prstGeom prst="rect">
            <a:avLst/>
          </a:prstGeom>
          <a:ln>
            <a:headEnd type="none" w="med" len="med"/>
            <a:tailEnd type="none" w="med" len="med"/>
          </a:ln>
        </p:spPr>
      </p:pic>
      <p:sp>
        <p:nvSpPr>
          <p:cNvPr id="43" name="Can 42"/>
          <p:cNvSpPr/>
          <p:nvPr/>
        </p:nvSpPr>
        <p:spPr>
          <a:xfrm>
            <a:off x="5181601" y="2133600"/>
            <a:ext cx="1524000" cy="685800"/>
          </a:xfrm>
          <a:prstGeom prst="can">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defRPr/>
            </a:pPr>
            <a:endParaRPr lang="en-US" dirty="0" smtClean="0">
              <a:solidFill>
                <a:srgbClr val="FFFFFF"/>
              </a:solidFill>
            </a:endParaRPr>
          </a:p>
          <a:p>
            <a:pPr algn="ctr" defTabSz="914099" fontAlgn="base">
              <a:spcBef>
                <a:spcPct val="0"/>
              </a:spcBef>
              <a:spcAft>
                <a:spcPct val="0"/>
              </a:spcAft>
              <a:defRPr/>
            </a:pPr>
            <a:r>
              <a:rPr lang="en-US" dirty="0" smtClean="0">
                <a:solidFill>
                  <a:srgbClr val="FFFFFF"/>
                </a:solidFill>
              </a:rPr>
              <a:t>HR Applications</a:t>
            </a:r>
          </a:p>
          <a:p>
            <a:pPr algn="ctr" defTabSz="914099" fontAlgn="base">
              <a:spcBef>
                <a:spcPct val="0"/>
              </a:spcBef>
              <a:spcAft>
                <a:spcPct val="0"/>
              </a:spcAft>
              <a:defRPr/>
            </a:pPr>
            <a:endParaRPr lang="en-US" dirty="0">
              <a:solidFill>
                <a:srgbClr val="FFFFFF"/>
              </a:solidFill>
            </a:endParaRPr>
          </a:p>
        </p:txBody>
      </p:sp>
      <p:sp>
        <p:nvSpPr>
          <p:cNvPr id="40" name="Can 39"/>
          <p:cNvSpPr/>
          <p:nvPr/>
        </p:nvSpPr>
        <p:spPr>
          <a:xfrm>
            <a:off x="5181601" y="2971800"/>
            <a:ext cx="1524000" cy="685800"/>
          </a:xfrm>
          <a:prstGeom prst="can">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defRPr/>
            </a:pPr>
            <a:endParaRPr lang="en-US" dirty="0" smtClean="0">
              <a:solidFill>
                <a:srgbClr val="FFFFFF"/>
              </a:solidFill>
            </a:endParaRPr>
          </a:p>
          <a:p>
            <a:pPr algn="ctr" defTabSz="914099" fontAlgn="base">
              <a:spcBef>
                <a:spcPct val="0"/>
              </a:spcBef>
              <a:spcAft>
                <a:spcPct val="0"/>
              </a:spcAft>
              <a:defRPr/>
            </a:pPr>
            <a:r>
              <a:rPr lang="en-US" dirty="0" smtClean="0">
                <a:solidFill>
                  <a:srgbClr val="FFFFFF"/>
                </a:solidFill>
              </a:rPr>
              <a:t>Finance Applications</a:t>
            </a:r>
          </a:p>
          <a:p>
            <a:pPr algn="ctr" defTabSz="914099" fontAlgn="base">
              <a:spcBef>
                <a:spcPct val="0"/>
              </a:spcBef>
              <a:spcAft>
                <a:spcPct val="0"/>
              </a:spcAft>
              <a:defRPr/>
            </a:pPr>
            <a:endParaRPr lang="en-US" dirty="0">
              <a:solidFill>
                <a:srgbClr val="FFFFFF"/>
              </a:solidFill>
            </a:endParaRPr>
          </a:p>
        </p:txBody>
      </p:sp>
      <p:pic>
        <p:nvPicPr>
          <p:cNvPr id="42" name="Picture 41" descr="Server XML Web Service.png"/>
          <p:cNvPicPr>
            <a:picLocks noChangeAspect="1"/>
          </p:cNvPicPr>
          <p:nvPr/>
        </p:nvPicPr>
        <p:blipFill>
          <a:blip r:embed="rId3" cstate="print"/>
          <a:stretch>
            <a:fillRect/>
          </a:stretch>
        </p:blipFill>
        <p:spPr>
          <a:xfrm>
            <a:off x="4495086" y="2057429"/>
            <a:ext cx="616165" cy="944277"/>
          </a:xfrm>
          <a:prstGeom prst="rect">
            <a:avLst/>
          </a:prstGeom>
          <a:ln>
            <a:headEnd type="none" w="med" len="med"/>
            <a:tailEnd type="none" w="med" len="med"/>
          </a:ln>
        </p:spPr>
      </p:pic>
      <p:pic>
        <p:nvPicPr>
          <p:cNvPr id="53" name="Picture 52" descr="Server XML Web Service.png"/>
          <p:cNvPicPr>
            <a:picLocks noChangeAspect="1"/>
          </p:cNvPicPr>
          <p:nvPr/>
        </p:nvPicPr>
        <p:blipFill>
          <a:blip r:embed="rId3" cstate="print"/>
          <a:stretch>
            <a:fillRect/>
          </a:stretch>
        </p:blipFill>
        <p:spPr>
          <a:xfrm>
            <a:off x="4647486" y="2209860"/>
            <a:ext cx="616165" cy="944277"/>
          </a:xfrm>
          <a:prstGeom prst="rect">
            <a:avLst/>
          </a:prstGeom>
          <a:ln>
            <a:headEnd type="none" w="med" len="med"/>
            <a:tailEnd type="none" w="med" len="med"/>
          </a:ln>
        </p:spPr>
      </p:pic>
      <p:sp>
        <p:nvSpPr>
          <p:cNvPr id="55" name="Rounded Rectangular Callout 54"/>
          <p:cNvSpPr/>
          <p:nvPr/>
        </p:nvSpPr>
        <p:spPr>
          <a:xfrm>
            <a:off x="7162800" y="3048060"/>
            <a:ext cx="1447800" cy="430129"/>
          </a:xfrm>
          <a:prstGeom prst="wedgeRoundRectCallout">
            <a:avLst>
              <a:gd name="adj1" fmla="val -69966"/>
              <a:gd name="adj2" fmla="val -2897"/>
              <a:gd name="adj3" fmla="val 16667"/>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1400" dirty="0" smtClean="0">
                <a:solidFill>
                  <a:prstClr val="black"/>
                </a:solidFill>
                <a:latin typeface="Segoe UI" pitchFamily="34" charset="0"/>
                <a:cs typeface="Segoe UI" pitchFamily="34" charset="0"/>
              </a:rPr>
              <a:t>Team Project Collection</a:t>
            </a:r>
            <a:endParaRPr lang="en-US" sz="1400" dirty="0">
              <a:solidFill>
                <a:prstClr val="black"/>
              </a:solidFill>
              <a:latin typeface="Segoe UI" pitchFamily="34" charset="0"/>
              <a:cs typeface="Segoe UI" pitchFamily="34" charset="0"/>
            </a:endParaRPr>
          </a:p>
        </p:txBody>
      </p:sp>
      <p:pic>
        <p:nvPicPr>
          <p:cNvPr id="56" name="Picture 55" descr="Server XML Web Service.png"/>
          <p:cNvPicPr>
            <a:picLocks noChangeAspect="1"/>
          </p:cNvPicPr>
          <p:nvPr/>
        </p:nvPicPr>
        <p:blipFill>
          <a:blip r:embed="rId3" cstate="print"/>
          <a:stretch>
            <a:fillRect/>
          </a:stretch>
        </p:blipFill>
        <p:spPr>
          <a:xfrm>
            <a:off x="4495830" y="4084952"/>
            <a:ext cx="616165" cy="944277"/>
          </a:xfrm>
          <a:prstGeom prst="rect">
            <a:avLst/>
          </a:prstGeom>
          <a:ln>
            <a:headEnd type="none" w="med" len="med"/>
            <a:tailEnd type="none" w="med" len="med"/>
          </a:ln>
        </p:spPr>
      </p:pic>
      <p:sp>
        <p:nvSpPr>
          <p:cNvPr id="58" name="Can 57"/>
          <p:cNvSpPr/>
          <p:nvPr/>
        </p:nvSpPr>
        <p:spPr>
          <a:xfrm>
            <a:off x="5159828" y="4191000"/>
            <a:ext cx="1524000" cy="685800"/>
          </a:xfrm>
          <a:prstGeom prst="can">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defRPr/>
            </a:pPr>
            <a:endParaRPr lang="en-US" dirty="0" smtClean="0">
              <a:solidFill>
                <a:srgbClr val="FFFFFF"/>
              </a:solidFill>
            </a:endParaRPr>
          </a:p>
          <a:p>
            <a:pPr algn="ctr" defTabSz="914099" fontAlgn="base">
              <a:spcBef>
                <a:spcPct val="0"/>
              </a:spcBef>
              <a:spcAft>
                <a:spcPct val="0"/>
              </a:spcAft>
              <a:defRPr/>
            </a:pPr>
            <a:r>
              <a:rPr lang="en-US" dirty="0" smtClean="0">
                <a:solidFill>
                  <a:srgbClr val="FFFFFF"/>
                </a:solidFill>
              </a:rPr>
              <a:t>Company Web site</a:t>
            </a:r>
          </a:p>
          <a:p>
            <a:pPr algn="ctr" defTabSz="914099" fontAlgn="base">
              <a:spcBef>
                <a:spcPct val="0"/>
              </a:spcBef>
              <a:spcAft>
                <a:spcPct val="0"/>
              </a:spcAft>
              <a:defRPr/>
            </a:pPr>
            <a:endParaRPr lang="en-US" dirty="0">
              <a:solidFill>
                <a:srgbClr val="FFFFFF"/>
              </a:solidFill>
            </a:endParaRPr>
          </a:p>
        </p:txBody>
      </p:sp>
      <p:sp>
        <p:nvSpPr>
          <p:cNvPr id="60" name="Rounded Rectangular Callout 59"/>
          <p:cNvSpPr/>
          <p:nvPr/>
        </p:nvSpPr>
        <p:spPr>
          <a:xfrm>
            <a:off x="4495800" y="5257860"/>
            <a:ext cx="1447800" cy="430129"/>
          </a:xfrm>
          <a:prstGeom prst="wedgeRoundRectCallout">
            <a:avLst>
              <a:gd name="adj1" fmla="val -25006"/>
              <a:gd name="adj2" fmla="val -103786"/>
              <a:gd name="adj3" fmla="val 16667"/>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1400" dirty="0" smtClean="0">
                <a:solidFill>
                  <a:prstClr val="black"/>
                </a:solidFill>
                <a:latin typeface="Segoe UI" pitchFamily="34" charset="0"/>
                <a:cs typeface="Segoe UI" pitchFamily="34" charset="0"/>
              </a:rPr>
              <a:t>Another SQL Server</a:t>
            </a:r>
            <a:endParaRPr lang="en-US" sz="1400" dirty="0">
              <a:solidFill>
                <a:prstClr val="black"/>
              </a:solidFill>
              <a:latin typeface="Segoe UI" pitchFamily="34" charset="0"/>
              <a:cs typeface="Segoe UI" pitchFamily="34" charset="0"/>
            </a:endParaRPr>
          </a:p>
        </p:txBody>
      </p:sp>
      <p:sp>
        <p:nvSpPr>
          <p:cNvPr id="61" name="Rounded Rectangle 60"/>
          <p:cNvSpPr/>
          <p:nvPr/>
        </p:nvSpPr>
        <p:spPr>
          <a:xfrm>
            <a:off x="2264229" y="3124200"/>
            <a:ext cx="1774372" cy="952500"/>
          </a:xfrm>
          <a:prstGeom prst="roundRect">
            <a:avLst/>
          </a:prstGeom>
          <a:solidFill>
            <a:srgbClr val="000000">
              <a:alpha val="12157"/>
            </a:srgbClr>
          </a:solidFill>
          <a:ln cap="rnd">
            <a:solidFill>
              <a:srgbClr val="FFFFFF">
                <a:alpha val="25000"/>
              </a:srgbClr>
            </a:solidFill>
            <a:headEnd type="none" w="sm" len="sm"/>
            <a:tailEnd type="none" w="sm" len="sm"/>
          </a:ln>
          <a:effectLst>
            <a:outerShdw blurRad="44450" dir="5400000" algn="ctr">
              <a:srgbClr val="000000">
                <a:alpha val="0"/>
              </a:srgbClr>
            </a:outerShdw>
            <a:softEdge rad="317500"/>
          </a:effectLst>
          <a:scene3d>
            <a:camera prst="orthographicFront">
              <a:rot lat="0" lon="0" rev="0"/>
            </a:camera>
            <a:lightRig rig="threePt" dir="t"/>
          </a:scene3d>
          <a:sp3d>
            <a:bevelT w="635000" h="254000"/>
            <a:bevelB w="635000" h="0"/>
            <a:contourClr>
              <a:srgbClr val="777777"/>
            </a:contourClr>
          </a:sp3d>
        </p:spPr>
        <p:style>
          <a:lnRef idx="0">
            <a:schemeClr val="accent2"/>
          </a:lnRef>
          <a:fillRef idx="3">
            <a:schemeClr val="accent2"/>
          </a:fillRef>
          <a:effectRef idx="3">
            <a:schemeClr val="accent2"/>
          </a:effectRef>
          <a:fontRef idx="minor">
            <a:schemeClr val="lt1"/>
          </a:fontRef>
        </p:style>
        <p:txBody>
          <a:bodyPr vert="vert270" wrap="square" lIns="380985" tIns="380985" rIns="380985" bIns="91440" numCol="1" anchor="t" anchorCtr="0" compatLnSpc="1">
            <a:prstTxWarp prst="textNoShape">
              <a:avLst/>
            </a:prstTxWarp>
          </a:bodyPr>
          <a:lstStyle/>
          <a:p>
            <a:pPr algn="ctr" defTabSz="914099" eaLnBrk="0" hangingPunct="0">
              <a:lnSpc>
                <a:spcPct val="85000"/>
              </a:lnSpc>
              <a:spcBef>
                <a:spcPct val="20000"/>
              </a:spcBef>
            </a:pPr>
            <a:endParaRPr lang="en-US" sz="2300" dirty="0">
              <a:solidFill>
                <a:prstClr val="white"/>
              </a:solidFill>
              <a:latin typeface="Segoe UI" pitchFamily="34" charset="0"/>
              <a:cs typeface="Segoe UI" pitchFamily="34" charset="0"/>
            </a:endParaRPr>
          </a:p>
        </p:txBody>
      </p:sp>
      <p:sp>
        <p:nvSpPr>
          <p:cNvPr id="62" name="Rounded Rectangle 61"/>
          <p:cNvSpPr/>
          <p:nvPr/>
        </p:nvSpPr>
        <p:spPr>
          <a:xfrm>
            <a:off x="2483604" y="3269496"/>
            <a:ext cx="1371600" cy="685800"/>
          </a:xfrm>
          <a:prstGeom prst="roundRect">
            <a:avLst/>
          </a:pr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lIns="91436" tIns="45718" rIns="91436" bIns="45718" anchor="ctr"/>
          <a:lstStyle/>
          <a:p>
            <a:pPr algn="ctr" defTabSz="914099">
              <a:defRPr/>
            </a:pPr>
            <a:r>
              <a:rPr lang="en-US" dirty="0" smtClean="0">
                <a:solidFill>
                  <a:srgbClr val="FFFFFF"/>
                </a:solidFill>
                <a:effectLst>
                  <a:outerShdw blurRad="38100" dist="38100" dir="2700000" algn="tl">
                    <a:srgbClr val="000000">
                      <a:alpha val="43137"/>
                    </a:srgbClr>
                  </a:outerShdw>
                </a:effectLst>
                <a:latin typeface="Segoe UI" pitchFamily="34" charset="0"/>
                <a:cs typeface="Segoe UI" pitchFamily="34" charset="0"/>
              </a:rPr>
              <a:t>TFS AT</a:t>
            </a:r>
          </a:p>
        </p:txBody>
      </p:sp>
      <p:pic>
        <p:nvPicPr>
          <p:cNvPr id="63" name="Picture 62" descr="Server XML Web Service.png"/>
          <p:cNvPicPr>
            <a:picLocks noChangeAspect="1"/>
          </p:cNvPicPr>
          <p:nvPr/>
        </p:nvPicPr>
        <p:blipFill>
          <a:blip r:embed="rId3" cstate="print"/>
          <a:stretch>
            <a:fillRect/>
          </a:stretch>
        </p:blipFill>
        <p:spPr>
          <a:xfrm>
            <a:off x="1751886" y="3200400"/>
            <a:ext cx="616165" cy="944277"/>
          </a:xfrm>
          <a:prstGeom prst="rect">
            <a:avLst/>
          </a:prstGeom>
          <a:ln>
            <a:headEnd type="none" w="med" len="med"/>
            <a:tailEnd type="none" w="med" len="med"/>
          </a:ln>
        </p:spPr>
      </p:pic>
      <p:sp>
        <p:nvSpPr>
          <p:cNvPr id="64" name="Rounded Rectangle 63"/>
          <p:cNvSpPr/>
          <p:nvPr/>
        </p:nvSpPr>
        <p:spPr>
          <a:xfrm>
            <a:off x="2264972" y="4237323"/>
            <a:ext cx="1774372" cy="952500"/>
          </a:xfrm>
          <a:prstGeom prst="roundRect">
            <a:avLst/>
          </a:prstGeom>
          <a:solidFill>
            <a:srgbClr val="000000">
              <a:alpha val="12157"/>
            </a:srgbClr>
          </a:solidFill>
          <a:ln cap="rnd">
            <a:solidFill>
              <a:srgbClr val="FFFFFF">
                <a:alpha val="25000"/>
              </a:srgbClr>
            </a:solidFill>
            <a:headEnd type="none" w="sm" len="sm"/>
            <a:tailEnd type="none" w="sm" len="sm"/>
          </a:ln>
          <a:effectLst>
            <a:outerShdw blurRad="44450" dir="5400000" algn="ctr">
              <a:srgbClr val="000000">
                <a:alpha val="0"/>
              </a:srgbClr>
            </a:outerShdw>
            <a:softEdge rad="317500"/>
          </a:effectLst>
          <a:scene3d>
            <a:camera prst="orthographicFront">
              <a:rot lat="0" lon="0" rev="0"/>
            </a:camera>
            <a:lightRig rig="threePt" dir="t"/>
          </a:scene3d>
          <a:sp3d>
            <a:bevelT w="635000" h="254000"/>
            <a:bevelB w="635000" h="0"/>
            <a:contourClr>
              <a:srgbClr val="777777"/>
            </a:contourClr>
          </a:sp3d>
        </p:spPr>
        <p:style>
          <a:lnRef idx="0">
            <a:schemeClr val="accent2"/>
          </a:lnRef>
          <a:fillRef idx="3">
            <a:schemeClr val="accent2"/>
          </a:fillRef>
          <a:effectRef idx="3">
            <a:schemeClr val="accent2"/>
          </a:effectRef>
          <a:fontRef idx="minor">
            <a:schemeClr val="lt1"/>
          </a:fontRef>
        </p:style>
        <p:txBody>
          <a:bodyPr vert="vert270" wrap="square" lIns="380985" tIns="380985" rIns="380985" bIns="91440" numCol="1" anchor="t" anchorCtr="0" compatLnSpc="1">
            <a:prstTxWarp prst="textNoShape">
              <a:avLst/>
            </a:prstTxWarp>
          </a:bodyPr>
          <a:lstStyle/>
          <a:p>
            <a:pPr algn="ctr" defTabSz="914099" eaLnBrk="0" hangingPunct="0">
              <a:lnSpc>
                <a:spcPct val="85000"/>
              </a:lnSpc>
              <a:spcBef>
                <a:spcPct val="20000"/>
              </a:spcBef>
            </a:pPr>
            <a:endParaRPr lang="en-US" sz="2300" dirty="0">
              <a:solidFill>
                <a:prstClr val="white"/>
              </a:solidFill>
              <a:latin typeface="Segoe UI" pitchFamily="34" charset="0"/>
              <a:cs typeface="Segoe UI" pitchFamily="34" charset="0"/>
            </a:endParaRPr>
          </a:p>
        </p:txBody>
      </p:sp>
      <p:sp>
        <p:nvSpPr>
          <p:cNvPr id="65" name="Rounded Rectangle 64"/>
          <p:cNvSpPr/>
          <p:nvPr/>
        </p:nvSpPr>
        <p:spPr>
          <a:xfrm>
            <a:off x="2484348" y="4382619"/>
            <a:ext cx="1371600" cy="685800"/>
          </a:xfrm>
          <a:prstGeom prst="roundRect">
            <a:avLst/>
          </a:pr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lIns="91436" tIns="45718" rIns="91436" bIns="45718" anchor="ctr"/>
          <a:lstStyle/>
          <a:p>
            <a:pPr algn="ctr" defTabSz="914099">
              <a:defRPr/>
            </a:pPr>
            <a:r>
              <a:rPr lang="en-US" dirty="0" smtClean="0">
                <a:solidFill>
                  <a:srgbClr val="FFFFFF"/>
                </a:solidFill>
                <a:effectLst>
                  <a:outerShdw blurRad="38100" dist="38100" dir="2700000" algn="tl">
                    <a:srgbClr val="000000">
                      <a:alpha val="43137"/>
                    </a:srgbClr>
                  </a:outerShdw>
                </a:effectLst>
                <a:latin typeface="Segoe UI" pitchFamily="34" charset="0"/>
                <a:cs typeface="Segoe UI" pitchFamily="34" charset="0"/>
              </a:rPr>
              <a:t>TFS AT</a:t>
            </a:r>
          </a:p>
        </p:txBody>
      </p:sp>
      <p:pic>
        <p:nvPicPr>
          <p:cNvPr id="66" name="Picture 65" descr="Server XML Web Service.png"/>
          <p:cNvPicPr>
            <a:picLocks noChangeAspect="1"/>
          </p:cNvPicPr>
          <p:nvPr/>
        </p:nvPicPr>
        <p:blipFill>
          <a:blip r:embed="rId3" cstate="print"/>
          <a:stretch>
            <a:fillRect/>
          </a:stretch>
        </p:blipFill>
        <p:spPr>
          <a:xfrm>
            <a:off x="1752630" y="4313583"/>
            <a:ext cx="616165" cy="944277"/>
          </a:xfrm>
          <a:prstGeom prst="rect">
            <a:avLst/>
          </a:prstGeom>
          <a:ln>
            <a:headEnd type="none" w="med" len="med"/>
            <a:tailEnd type="none" w="med" len="med"/>
          </a:ln>
        </p:spPr>
      </p:pic>
      <p:sp>
        <p:nvSpPr>
          <p:cNvPr id="67" name="Rectangle 66"/>
          <p:cNvSpPr/>
          <p:nvPr/>
        </p:nvSpPr>
        <p:spPr>
          <a:xfrm>
            <a:off x="1198108" y="2209800"/>
            <a:ext cx="478228" cy="2819400"/>
          </a:xfrm>
          <a:prstGeom prst="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lIns="91436" tIns="45718" rIns="91436" bIns="45718" anchor="ctr"/>
          <a:lstStyle/>
          <a:p>
            <a:pPr algn="ctr" defTabSz="914099">
              <a:defRPr/>
            </a:pPr>
            <a:r>
              <a:rPr lang="en-US" sz="2300" dirty="0" smtClean="0">
                <a:solidFill>
                  <a:srgbClr val="FFFFFF"/>
                </a:solidFill>
                <a:effectLst>
                  <a:outerShdw blurRad="38100" dist="38100" dir="2700000" algn="tl">
                    <a:srgbClr val="000000">
                      <a:alpha val="43137"/>
                    </a:srgbClr>
                  </a:outerShdw>
                </a:effectLst>
                <a:latin typeface="Segoe UI" pitchFamily="34" charset="0"/>
                <a:cs typeface="Segoe UI" pitchFamily="34" charset="0"/>
              </a:rPr>
              <a:t>NLB </a:t>
            </a:r>
            <a:endParaRPr lang="en-US" sz="2300" dirty="0">
              <a:solidFill>
                <a:srgbClr val="FFFFFF"/>
              </a:solidFill>
              <a:effectLst>
                <a:outerShdw blurRad="38100" dist="38100" dir="2700000" algn="tl">
                  <a:srgbClr val="000000">
                    <a:alpha val="43137"/>
                  </a:srgbClr>
                </a:outerShdw>
              </a:effectLst>
              <a:latin typeface="Segoe UI" pitchFamily="34" charset="0"/>
              <a:cs typeface="Segoe UI" pitchFamily="34" charset="0"/>
            </a:endParaRPr>
          </a:p>
        </p:txBody>
      </p:sp>
      <p:sp>
        <p:nvSpPr>
          <p:cNvPr id="68" name="TextBox 67"/>
          <p:cNvSpPr txBox="1"/>
          <p:nvPr/>
        </p:nvSpPr>
        <p:spPr>
          <a:xfrm>
            <a:off x="381030" y="3043595"/>
            <a:ext cx="630301" cy="461665"/>
          </a:xfrm>
          <a:prstGeom prst="rect">
            <a:avLst/>
          </a:prstGeom>
          <a:noFill/>
        </p:spPr>
        <p:txBody>
          <a:bodyPr wrap="none" rtlCol="0">
            <a:spAutoFit/>
          </a:bodyPr>
          <a:lstStyle/>
          <a:p>
            <a:r>
              <a:rPr lang="en-US" sz="2400" dirty="0" smtClean="0">
                <a:solidFill>
                  <a:prstClr val="white"/>
                </a:solidFill>
                <a:latin typeface="Segoe UI" pitchFamily="34" charset="0"/>
                <a:cs typeface="Segoe UI" pitchFamily="34" charset="0"/>
              </a:rPr>
              <a:t>VIP</a:t>
            </a:r>
            <a:endParaRPr lang="en-US" sz="3000" dirty="0">
              <a:solidFill>
                <a:prstClr val="white"/>
              </a:solidFill>
              <a:latin typeface="Segoe UI" pitchFamily="34" charset="0"/>
              <a:cs typeface="Segoe UI" pitchFamily="34" charset="0"/>
            </a:endParaRPr>
          </a:p>
        </p:txBody>
      </p:sp>
      <p:cxnSp>
        <p:nvCxnSpPr>
          <p:cNvPr id="69" name="Straight Connector 68"/>
          <p:cNvCxnSpPr/>
          <p:nvPr/>
        </p:nvCxnSpPr>
        <p:spPr>
          <a:xfrm>
            <a:off x="893308" y="3505200"/>
            <a:ext cx="290286" cy="1"/>
          </a:xfrm>
          <a:prstGeom prst="line">
            <a:avLst/>
          </a:prstGeom>
          <a:ln w="60325">
            <a:solidFill>
              <a:schemeClr val="tx1"/>
            </a:solidFill>
          </a:ln>
        </p:spPr>
        <p:style>
          <a:lnRef idx="1">
            <a:schemeClr val="accent1"/>
          </a:lnRef>
          <a:fillRef idx="0">
            <a:schemeClr val="accent1"/>
          </a:fillRef>
          <a:effectRef idx="0">
            <a:schemeClr val="accent1"/>
          </a:effectRef>
          <a:fontRef idx="minor">
            <a:schemeClr val="tx1"/>
          </a:fontRef>
        </p:style>
      </p:cxnSp>
      <p:sp>
        <p:nvSpPr>
          <p:cNvPr id="70" name="Flowchart: Connector 69"/>
          <p:cNvSpPr/>
          <p:nvPr/>
        </p:nvSpPr>
        <p:spPr bwMode="auto">
          <a:xfrm>
            <a:off x="740908" y="3444498"/>
            <a:ext cx="152400" cy="152400"/>
          </a:xfrm>
          <a:prstGeom prst="flowChartConnector">
            <a:avLst/>
          </a:prstGeom>
          <a:solidFill>
            <a:schemeClr val="tx1"/>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lIns="91436" tIns="45718" rIns="91436" bIns="45718" anchor="ctr"/>
          <a:lstStyle/>
          <a:p>
            <a:pPr algn="ctr" defTabSz="914099">
              <a:defRPr/>
            </a:pPr>
            <a:endParaRPr lang="en-US" sz="2300" dirty="0" smtClean="0">
              <a:solidFill>
                <a:schemeClr val="bg1"/>
              </a:solidFill>
              <a:effectLst>
                <a:outerShdw blurRad="38100" dist="38100" dir="2700000" algn="tl">
                  <a:srgbClr val="000000">
                    <a:alpha val="43137"/>
                  </a:srgbClr>
                </a:outerShdw>
              </a:effectLst>
              <a:latin typeface="Segoe UI" pitchFamily="34" charset="0"/>
              <a:cs typeface="Segoe UI" pitchFamily="34" charset="0"/>
            </a:endParaRPr>
          </a:p>
        </p:txBody>
      </p:sp>
      <p:sp>
        <p:nvSpPr>
          <p:cNvPr id="75" name="Rounded Rectangular Callout 74"/>
          <p:cNvSpPr/>
          <p:nvPr/>
        </p:nvSpPr>
        <p:spPr>
          <a:xfrm>
            <a:off x="1295400" y="1447860"/>
            <a:ext cx="1447800" cy="430129"/>
          </a:xfrm>
          <a:prstGeom prst="wedgeRoundRectCallout">
            <a:avLst>
              <a:gd name="adj1" fmla="val -30358"/>
              <a:gd name="adj2" fmla="val 97992"/>
              <a:gd name="adj3" fmla="val 16667"/>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1400" dirty="0" smtClean="0">
                <a:solidFill>
                  <a:prstClr val="black"/>
                </a:solidFill>
                <a:latin typeface="Segoe UI" pitchFamily="34" charset="0"/>
                <a:cs typeface="Segoe UI" pitchFamily="34" charset="0"/>
              </a:rPr>
              <a:t>Network Load Balancing</a:t>
            </a:r>
            <a:endParaRPr lang="en-US" sz="1400" dirty="0">
              <a:solidFill>
                <a:prstClr val="black"/>
              </a:solidFill>
              <a:latin typeface="Segoe UI" pitchFamily="34" charset="0"/>
              <a:cs typeface="Segoe UI" pitchFamily="34" charset="0"/>
            </a:endParaRPr>
          </a:p>
        </p:txBody>
      </p:sp>
      <p:sp>
        <p:nvSpPr>
          <p:cNvPr id="31" name="Rounded Rectangular Callout 30"/>
          <p:cNvSpPr/>
          <p:nvPr/>
        </p:nvSpPr>
        <p:spPr>
          <a:xfrm>
            <a:off x="3962400" y="990627"/>
            <a:ext cx="1447800" cy="430129"/>
          </a:xfrm>
          <a:prstGeom prst="wedgeRoundRectCallout">
            <a:avLst>
              <a:gd name="adj1" fmla="val -32586"/>
              <a:gd name="adj2" fmla="val 216512"/>
              <a:gd name="adj3" fmla="val 16667"/>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1400" dirty="0" smtClean="0">
                <a:solidFill>
                  <a:prstClr val="black"/>
                </a:solidFill>
                <a:latin typeface="Segoe UI" pitchFamily="34" charset="0"/>
                <a:cs typeface="Segoe UI" pitchFamily="34" charset="0"/>
              </a:rPr>
              <a:t>Consolidated Admin Snap-in</a:t>
            </a:r>
            <a:endParaRPr lang="en-US" sz="1400" dirty="0">
              <a:solidFill>
                <a:prstClr val="black"/>
              </a:solidFill>
              <a:latin typeface="Segoe UI" pitchFamily="34" charset="0"/>
              <a:cs typeface="Segoe UI" pitchFamily="34" charset="0"/>
            </a:endParaRPr>
          </a:p>
        </p:txBody>
      </p:sp>
      <p:sp>
        <p:nvSpPr>
          <p:cNvPr id="32" name="Rounded Rectangular Callout 31"/>
          <p:cNvSpPr/>
          <p:nvPr/>
        </p:nvSpPr>
        <p:spPr>
          <a:xfrm>
            <a:off x="7162800" y="2286060"/>
            <a:ext cx="1447800" cy="430129"/>
          </a:xfrm>
          <a:prstGeom prst="wedgeRoundRectCallout">
            <a:avLst>
              <a:gd name="adj1" fmla="val -69966"/>
              <a:gd name="adj2" fmla="val -2897"/>
              <a:gd name="adj3" fmla="val 16667"/>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1400" dirty="0" smtClean="0">
                <a:solidFill>
                  <a:prstClr val="black"/>
                </a:solidFill>
                <a:latin typeface="Segoe UI" pitchFamily="34" charset="0"/>
                <a:cs typeface="Segoe UI" pitchFamily="34" charset="0"/>
              </a:rPr>
              <a:t>Team Project Collection</a:t>
            </a:r>
            <a:endParaRPr lang="en-US" sz="1400" dirty="0">
              <a:solidFill>
                <a:prstClr val="black"/>
              </a:solidFill>
              <a:latin typeface="Segoe UI" pitchFamily="34" charset="0"/>
              <a:cs typeface="Segoe UI" pitchFamily="34" charset="0"/>
            </a:endParaRPr>
          </a:p>
        </p:txBody>
      </p:sp>
    </p:spTree>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Rounded Rectangle 51"/>
          <p:cNvSpPr/>
          <p:nvPr/>
        </p:nvSpPr>
        <p:spPr>
          <a:xfrm>
            <a:off x="7091954" y="5402925"/>
            <a:ext cx="1469572" cy="952500"/>
          </a:xfrm>
          <a:prstGeom prst="roundRect">
            <a:avLst/>
          </a:prstGeom>
          <a:solidFill>
            <a:srgbClr val="000000">
              <a:alpha val="12157"/>
            </a:srgbClr>
          </a:solidFill>
          <a:ln cap="rnd">
            <a:solidFill>
              <a:srgbClr val="FFFFFF">
                <a:alpha val="25000"/>
              </a:srgbClr>
            </a:solidFill>
            <a:headEnd type="none" w="sm" len="sm"/>
            <a:tailEnd type="none" w="sm" len="sm"/>
          </a:ln>
          <a:effectLst>
            <a:outerShdw blurRad="44450" dir="5400000" algn="ctr">
              <a:srgbClr val="000000">
                <a:alpha val="0"/>
              </a:srgbClr>
            </a:outerShdw>
            <a:softEdge rad="317500"/>
          </a:effectLst>
          <a:scene3d>
            <a:camera prst="orthographicFront">
              <a:rot lat="0" lon="0" rev="0"/>
            </a:camera>
            <a:lightRig rig="threePt" dir="t"/>
          </a:scene3d>
          <a:sp3d>
            <a:bevelT w="635000" h="254000"/>
            <a:bevelB w="635000" h="0"/>
            <a:contourClr>
              <a:srgbClr val="777777"/>
            </a:contourClr>
          </a:sp3d>
        </p:spPr>
        <p:style>
          <a:lnRef idx="0">
            <a:schemeClr val="accent2"/>
          </a:lnRef>
          <a:fillRef idx="3">
            <a:schemeClr val="accent2"/>
          </a:fillRef>
          <a:effectRef idx="3">
            <a:schemeClr val="accent2"/>
          </a:effectRef>
          <a:fontRef idx="minor">
            <a:schemeClr val="lt1"/>
          </a:fontRef>
        </p:style>
        <p:txBody>
          <a:bodyPr vert="vert270" wrap="square" lIns="380985" tIns="380985" rIns="380985" bIns="91440" numCol="1" anchor="t" anchorCtr="0" compatLnSpc="1">
            <a:prstTxWarp prst="textNoShape">
              <a:avLst/>
            </a:prstTxWarp>
          </a:bodyPr>
          <a:lstStyle/>
          <a:p>
            <a:pPr algn="ctr" defTabSz="914099" eaLnBrk="0" hangingPunct="0">
              <a:lnSpc>
                <a:spcPct val="85000"/>
              </a:lnSpc>
              <a:spcBef>
                <a:spcPct val="20000"/>
              </a:spcBef>
            </a:pPr>
            <a:endParaRPr lang="en-US" sz="2300" dirty="0">
              <a:solidFill>
                <a:prstClr val="white"/>
              </a:solidFill>
              <a:latin typeface="Segoe UI" pitchFamily="34" charset="0"/>
              <a:cs typeface="Segoe UI" pitchFamily="34" charset="0"/>
            </a:endParaRPr>
          </a:p>
        </p:txBody>
      </p:sp>
      <p:sp>
        <p:nvSpPr>
          <p:cNvPr id="46" name="Rounded Rectangle 45"/>
          <p:cNvSpPr/>
          <p:nvPr/>
        </p:nvSpPr>
        <p:spPr>
          <a:xfrm>
            <a:off x="5264444" y="5402925"/>
            <a:ext cx="1240972" cy="952500"/>
          </a:xfrm>
          <a:prstGeom prst="roundRect">
            <a:avLst/>
          </a:prstGeom>
          <a:solidFill>
            <a:srgbClr val="000000">
              <a:alpha val="12157"/>
            </a:srgbClr>
          </a:solidFill>
          <a:ln cap="rnd">
            <a:solidFill>
              <a:srgbClr val="FFFFFF">
                <a:alpha val="25000"/>
              </a:srgbClr>
            </a:solidFill>
            <a:headEnd type="none" w="sm" len="sm"/>
            <a:tailEnd type="none" w="sm" len="sm"/>
          </a:ln>
          <a:effectLst>
            <a:outerShdw blurRad="44450" dir="5400000" algn="ctr">
              <a:srgbClr val="000000">
                <a:alpha val="0"/>
              </a:srgbClr>
            </a:outerShdw>
            <a:softEdge rad="317500"/>
          </a:effectLst>
          <a:scene3d>
            <a:camera prst="orthographicFront">
              <a:rot lat="0" lon="0" rev="0"/>
            </a:camera>
            <a:lightRig rig="threePt" dir="t"/>
          </a:scene3d>
          <a:sp3d>
            <a:bevelT w="635000" h="254000"/>
            <a:bevelB w="635000" h="0"/>
            <a:contourClr>
              <a:srgbClr val="777777"/>
            </a:contourClr>
          </a:sp3d>
        </p:spPr>
        <p:style>
          <a:lnRef idx="0">
            <a:schemeClr val="accent2"/>
          </a:lnRef>
          <a:fillRef idx="3">
            <a:schemeClr val="accent2"/>
          </a:fillRef>
          <a:effectRef idx="3">
            <a:schemeClr val="accent2"/>
          </a:effectRef>
          <a:fontRef idx="minor">
            <a:schemeClr val="lt1"/>
          </a:fontRef>
        </p:style>
        <p:txBody>
          <a:bodyPr vert="vert270" wrap="square" lIns="380985" tIns="380985" rIns="380985" bIns="91440" numCol="1" anchor="t" anchorCtr="0" compatLnSpc="1">
            <a:prstTxWarp prst="textNoShape">
              <a:avLst/>
            </a:prstTxWarp>
          </a:bodyPr>
          <a:lstStyle/>
          <a:p>
            <a:pPr algn="ctr" defTabSz="914099" eaLnBrk="0" hangingPunct="0">
              <a:lnSpc>
                <a:spcPct val="85000"/>
              </a:lnSpc>
              <a:spcBef>
                <a:spcPct val="20000"/>
              </a:spcBef>
            </a:pPr>
            <a:endParaRPr lang="en-US" sz="2300" dirty="0">
              <a:solidFill>
                <a:prstClr val="white"/>
              </a:solidFill>
              <a:latin typeface="Segoe UI" pitchFamily="34" charset="0"/>
              <a:cs typeface="Segoe UI" pitchFamily="34" charset="0"/>
            </a:endParaRPr>
          </a:p>
        </p:txBody>
      </p:sp>
      <p:sp>
        <p:nvSpPr>
          <p:cNvPr id="36" name="Rounded Rectangle 35"/>
          <p:cNvSpPr/>
          <p:nvPr/>
        </p:nvSpPr>
        <p:spPr>
          <a:xfrm>
            <a:off x="3070142" y="5372100"/>
            <a:ext cx="1621972" cy="952500"/>
          </a:xfrm>
          <a:prstGeom prst="roundRect">
            <a:avLst/>
          </a:prstGeom>
          <a:solidFill>
            <a:srgbClr val="000000">
              <a:alpha val="12157"/>
            </a:srgbClr>
          </a:solidFill>
          <a:ln cap="rnd">
            <a:solidFill>
              <a:srgbClr val="FFFFFF">
                <a:alpha val="25000"/>
              </a:srgbClr>
            </a:solidFill>
            <a:headEnd type="none" w="sm" len="sm"/>
            <a:tailEnd type="none" w="sm" len="sm"/>
          </a:ln>
          <a:effectLst>
            <a:outerShdw blurRad="44450" dir="5400000" algn="ctr">
              <a:srgbClr val="000000">
                <a:alpha val="0"/>
              </a:srgbClr>
            </a:outerShdw>
            <a:softEdge rad="317500"/>
          </a:effectLst>
          <a:scene3d>
            <a:camera prst="orthographicFront">
              <a:rot lat="0" lon="0" rev="0"/>
            </a:camera>
            <a:lightRig rig="threePt" dir="t"/>
          </a:scene3d>
          <a:sp3d>
            <a:bevelT w="635000" h="254000"/>
            <a:bevelB w="635000" h="0"/>
            <a:contourClr>
              <a:srgbClr val="777777"/>
            </a:contourClr>
          </a:sp3d>
        </p:spPr>
        <p:style>
          <a:lnRef idx="0">
            <a:schemeClr val="accent2"/>
          </a:lnRef>
          <a:fillRef idx="3">
            <a:schemeClr val="accent2"/>
          </a:fillRef>
          <a:effectRef idx="3">
            <a:schemeClr val="accent2"/>
          </a:effectRef>
          <a:fontRef idx="minor">
            <a:schemeClr val="lt1"/>
          </a:fontRef>
        </p:style>
        <p:txBody>
          <a:bodyPr vert="vert270" wrap="square" lIns="380985" tIns="380985" rIns="380985" bIns="91440" numCol="1" anchor="t" anchorCtr="0" compatLnSpc="1">
            <a:prstTxWarp prst="textNoShape">
              <a:avLst/>
            </a:prstTxWarp>
          </a:bodyPr>
          <a:lstStyle/>
          <a:p>
            <a:pPr algn="ctr" defTabSz="914099" eaLnBrk="0" hangingPunct="0">
              <a:lnSpc>
                <a:spcPct val="85000"/>
              </a:lnSpc>
              <a:spcBef>
                <a:spcPct val="20000"/>
              </a:spcBef>
            </a:pPr>
            <a:endParaRPr lang="en-US" sz="2300" dirty="0">
              <a:solidFill>
                <a:prstClr val="white"/>
              </a:solidFill>
              <a:latin typeface="Segoe UI" pitchFamily="34" charset="0"/>
              <a:cs typeface="Segoe UI" pitchFamily="34" charset="0"/>
            </a:endParaRPr>
          </a:p>
        </p:txBody>
      </p:sp>
      <p:sp>
        <p:nvSpPr>
          <p:cNvPr id="57" name="Rounded Rectangle 56"/>
          <p:cNvSpPr/>
          <p:nvPr/>
        </p:nvSpPr>
        <p:spPr>
          <a:xfrm>
            <a:off x="4200968" y="3657600"/>
            <a:ext cx="1850572" cy="1066800"/>
          </a:xfrm>
          <a:prstGeom prst="roundRect">
            <a:avLst/>
          </a:prstGeom>
          <a:solidFill>
            <a:srgbClr val="000000">
              <a:alpha val="12157"/>
            </a:srgbClr>
          </a:solidFill>
          <a:ln cap="rnd">
            <a:solidFill>
              <a:srgbClr val="FFFFFF">
                <a:alpha val="25000"/>
              </a:srgbClr>
            </a:solidFill>
            <a:headEnd type="none" w="sm" len="sm"/>
            <a:tailEnd type="none" w="sm" len="sm"/>
          </a:ln>
          <a:effectLst>
            <a:outerShdw blurRad="44450" dir="5400000" algn="ctr">
              <a:srgbClr val="000000">
                <a:alpha val="0"/>
              </a:srgbClr>
            </a:outerShdw>
            <a:softEdge rad="317500"/>
          </a:effectLst>
          <a:scene3d>
            <a:camera prst="orthographicFront">
              <a:rot lat="0" lon="0" rev="0"/>
            </a:camera>
            <a:lightRig rig="threePt" dir="t"/>
          </a:scene3d>
          <a:sp3d>
            <a:bevelT w="635000" h="254000"/>
            <a:bevelB w="635000" h="0"/>
            <a:contourClr>
              <a:srgbClr val="777777"/>
            </a:contourClr>
          </a:sp3d>
        </p:spPr>
        <p:style>
          <a:lnRef idx="0">
            <a:schemeClr val="accent2"/>
          </a:lnRef>
          <a:fillRef idx="3">
            <a:schemeClr val="accent2"/>
          </a:fillRef>
          <a:effectRef idx="3">
            <a:schemeClr val="accent2"/>
          </a:effectRef>
          <a:fontRef idx="minor">
            <a:schemeClr val="lt1"/>
          </a:fontRef>
        </p:style>
        <p:txBody>
          <a:bodyPr vert="vert270" wrap="square" lIns="380985" tIns="380985" rIns="380985" bIns="91440" numCol="1" anchor="t" anchorCtr="0" compatLnSpc="1">
            <a:prstTxWarp prst="textNoShape">
              <a:avLst/>
            </a:prstTxWarp>
          </a:bodyPr>
          <a:lstStyle/>
          <a:p>
            <a:pPr algn="ctr" defTabSz="914099" eaLnBrk="0" hangingPunct="0">
              <a:lnSpc>
                <a:spcPct val="85000"/>
              </a:lnSpc>
              <a:spcBef>
                <a:spcPct val="20000"/>
              </a:spcBef>
            </a:pPr>
            <a:endParaRPr lang="en-US" sz="2300" dirty="0">
              <a:solidFill>
                <a:prstClr val="white"/>
              </a:solidFill>
              <a:latin typeface="Segoe UI" pitchFamily="34" charset="0"/>
              <a:cs typeface="Segoe UI" pitchFamily="34" charset="0"/>
            </a:endParaRPr>
          </a:p>
        </p:txBody>
      </p:sp>
      <p:sp>
        <p:nvSpPr>
          <p:cNvPr id="41" name="Rounded Rectangle 40"/>
          <p:cNvSpPr/>
          <p:nvPr/>
        </p:nvSpPr>
        <p:spPr>
          <a:xfrm>
            <a:off x="4200968" y="1600200"/>
            <a:ext cx="1850572" cy="1905000"/>
          </a:xfrm>
          <a:prstGeom prst="roundRect">
            <a:avLst/>
          </a:prstGeom>
          <a:solidFill>
            <a:srgbClr val="000000">
              <a:alpha val="12157"/>
            </a:srgbClr>
          </a:solidFill>
          <a:ln cap="rnd">
            <a:solidFill>
              <a:srgbClr val="FFFFFF">
                <a:alpha val="25000"/>
              </a:srgbClr>
            </a:solidFill>
            <a:headEnd type="none" w="sm" len="sm"/>
            <a:tailEnd type="none" w="sm" len="sm"/>
          </a:ln>
          <a:effectLst>
            <a:outerShdw blurRad="44450" dir="5400000" algn="ctr">
              <a:srgbClr val="000000">
                <a:alpha val="0"/>
              </a:srgbClr>
            </a:outerShdw>
            <a:softEdge rad="317500"/>
          </a:effectLst>
          <a:scene3d>
            <a:camera prst="orthographicFront">
              <a:rot lat="0" lon="0" rev="0"/>
            </a:camera>
            <a:lightRig rig="threePt" dir="t"/>
          </a:scene3d>
          <a:sp3d>
            <a:bevelT w="635000" h="254000"/>
            <a:bevelB w="635000" h="0"/>
            <a:contourClr>
              <a:srgbClr val="777777"/>
            </a:contourClr>
          </a:sp3d>
        </p:spPr>
        <p:style>
          <a:lnRef idx="0">
            <a:schemeClr val="accent2"/>
          </a:lnRef>
          <a:fillRef idx="3">
            <a:schemeClr val="accent2"/>
          </a:fillRef>
          <a:effectRef idx="3">
            <a:schemeClr val="accent2"/>
          </a:effectRef>
          <a:fontRef idx="minor">
            <a:schemeClr val="lt1"/>
          </a:fontRef>
        </p:style>
        <p:txBody>
          <a:bodyPr vert="vert270" wrap="square" lIns="380985" tIns="380985" rIns="380985" bIns="91440" numCol="1" anchor="t" anchorCtr="0" compatLnSpc="1">
            <a:prstTxWarp prst="textNoShape">
              <a:avLst/>
            </a:prstTxWarp>
          </a:bodyPr>
          <a:lstStyle/>
          <a:p>
            <a:pPr algn="ctr" defTabSz="914099" eaLnBrk="0" hangingPunct="0">
              <a:lnSpc>
                <a:spcPct val="85000"/>
              </a:lnSpc>
              <a:spcBef>
                <a:spcPct val="20000"/>
              </a:spcBef>
            </a:pPr>
            <a:endParaRPr lang="en-US" sz="2300" dirty="0">
              <a:solidFill>
                <a:prstClr val="white"/>
              </a:solidFill>
              <a:latin typeface="Segoe UI" pitchFamily="34" charset="0"/>
              <a:cs typeface="Segoe UI" pitchFamily="34" charset="0"/>
            </a:endParaRPr>
          </a:p>
        </p:txBody>
      </p:sp>
      <p:sp>
        <p:nvSpPr>
          <p:cNvPr id="2" name="Title 1"/>
          <p:cNvSpPr>
            <a:spLocks noGrp="1"/>
          </p:cNvSpPr>
          <p:nvPr>
            <p:ph type="title"/>
          </p:nvPr>
        </p:nvSpPr>
        <p:spPr>
          <a:xfrm>
            <a:off x="387054" y="152400"/>
            <a:ext cx="8375946" cy="553998"/>
          </a:xfrm>
        </p:spPr>
        <p:txBody>
          <a:bodyPr>
            <a:noAutofit/>
          </a:bodyPr>
          <a:lstStyle/>
          <a:p>
            <a:r>
              <a:rPr sz="4000" dirty="0" smtClean="0"/>
              <a:t>TFS</a:t>
            </a:r>
            <a:r>
              <a:rPr lang="en-US" sz="4000" dirty="0" smtClean="0"/>
              <a:t> 2010</a:t>
            </a:r>
            <a:r>
              <a:rPr sz="4000" dirty="0" smtClean="0"/>
              <a:t> Topology</a:t>
            </a:r>
            <a:endParaRPr lang="en-US" sz="4000" dirty="0">
              <a:solidFill>
                <a:schemeClr val="accent3"/>
              </a:solidFill>
            </a:endParaRPr>
          </a:p>
        </p:txBody>
      </p:sp>
      <p:sp>
        <p:nvSpPr>
          <p:cNvPr id="37" name="Rounded Rectangle 36"/>
          <p:cNvSpPr/>
          <p:nvPr/>
        </p:nvSpPr>
        <p:spPr>
          <a:xfrm>
            <a:off x="1676464" y="1646523"/>
            <a:ext cx="1774372" cy="952500"/>
          </a:xfrm>
          <a:prstGeom prst="roundRect">
            <a:avLst/>
          </a:prstGeom>
          <a:solidFill>
            <a:srgbClr val="000000">
              <a:alpha val="12157"/>
            </a:srgbClr>
          </a:solidFill>
          <a:ln cap="rnd">
            <a:solidFill>
              <a:srgbClr val="FFFFFF">
                <a:alpha val="25000"/>
              </a:srgbClr>
            </a:solidFill>
            <a:headEnd type="none" w="sm" len="sm"/>
            <a:tailEnd type="none" w="sm" len="sm"/>
          </a:ln>
          <a:effectLst>
            <a:outerShdw blurRad="44450" dir="5400000" algn="ctr">
              <a:srgbClr val="000000">
                <a:alpha val="0"/>
              </a:srgbClr>
            </a:outerShdw>
            <a:softEdge rad="317500"/>
          </a:effectLst>
          <a:scene3d>
            <a:camera prst="orthographicFront">
              <a:rot lat="0" lon="0" rev="0"/>
            </a:camera>
            <a:lightRig rig="threePt" dir="t"/>
          </a:scene3d>
          <a:sp3d>
            <a:bevelT w="635000" h="254000"/>
            <a:bevelB w="635000" h="0"/>
            <a:contourClr>
              <a:srgbClr val="777777"/>
            </a:contourClr>
          </a:sp3d>
        </p:spPr>
        <p:style>
          <a:lnRef idx="0">
            <a:schemeClr val="accent2"/>
          </a:lnRef>
          <a:fillRef idx="3">
            <a:schemeClr val="accent2"/>
          </a:fillRef>
          <a:effectRef idx="3">
            <a:schemeClr val="accent2"/>
          </a:effectRef>
          <a:fontRef idx="minor">
            <a:schemeClr val="lt1"/>
          </a:fontRef>
        </p:style>
        <p:txBody>
          <a:bodyPr vert="vert270" wrap="square" lIns="380985" tIns="380985" rIns="380985" bIns="91440" numCol="1" anchor="t" anchorCtr="0" compatLnSpc="1">
            <a:prstTxWarp prst="textNoShape">
              <a:avLst/>
            </a:prstTxWarp>
          </a:bodyPr>
          <a:lstStyle/>
          <a:p>
            <a:pPr algn="ctr" defTabSz="914099" eaLnBrk="0" hangingPunct="0">
              <a:lnSpc>
                <a:spcPct val="85000"/>
              </a:lnSpc>
              <a:spcBef>
                <a:spcPct val="20000"/>
              </a:spcBef>
            </a:pPr>
            <a:endParaRPr lang="en-US" sz="2300" dirty="0">
              <a:solidFill>
                <a:prstClr val="white"/>
              </a:solidFill>
              <a:latin typeface="Segoe UI" pitchFamily="34" charset="0"/>
              <a:cs typeface="Segoe UI" pitchFamily="34" charset="0"/>
            </a:endParaRPr>
          </a:p>
        </p:txBody>
      </p:sp>
      <p:sp>
        <p:nvSpPr>
          <p:cNvPr id="38" name="Rounded Rectangle 37"/>
          <p:cNvSpPr/>
          <p:nvPr/>
        </p:nvSpPr>
        <p:spPr>
          <a:xfrm>
            <a:off x="1895840" y="1791819"/>
            <a:ext cx="1371600" cy="685800"/>
          </a:xfrm>
          <a:prstGeom prst="roundRect">
            <a:avLst/>
          </a:pr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lIns="91436" tIns="45718" rIns="91436" bIns="45718" anchor="ctr"/>
          <a:lstStyle/>
          <a:p>
            <a:pPr algn="ctr" defTabSz="914099">
              <a:defRPr/>
            </a:pPr>
            <a:r>
              <a:rPr lang="en-US" dirty="0" smtClean="0">
                <a:solidFill>
                  <a:srgbClr val="FFFFFF"/>
                </a:solidFill>
                <a:effectLst>
                  <a:outerShdw blurRad="38100" dist="38100" dir="2700000" algn="tl">
                    <a:srgbClr val="000000">
                      <a:alpha val="43137"/>
                    </a:srgbClr>
                  </a:outerShdw>
                </a:effectLst>
                <a:latin typeface="Segoe UI" pitchFamily="34" charset="0"/>
                <a:cs typeface="Segoe UI" pitchFamily="34" charset="0"/>
              </a:rPr>
              <a:t>TFS AT</a:t>
            </a:r>
          </a:p>
        </p:txBody>
      </p:sp>
      <p:pic>
        <p:nvPicPr>
          <p:cNvPr id="39" name="Picture 38" descr="Server XML Web Service.png"/>
          <p:cNvPicPr>
            <a:picLocks noChangeAspect="1"/>
          </p:cNvPicPr>
          <p:nvPr/>
        </p:nvPicPr>
        <p:blipFill>
          <a:blip r:embed="rId3" cstate="print"/>
          <a:stretch>
            <a:fillRect/>
          </a:stretch>
        </p:blipFill>
        <p:spPr>
          <a:xfrm>
            <a:off x="1164118" y="1722747"/>
            <a:ext cx="616165" cy="944277"/>
          </a:xfrm>
          <a:prstGeom prst="rect">
            <a:avLst/>
          </a:prstGeom>
          <a:ln>
            <a:headEnd type="none" w="med" len="med"/>
            <a:tailEnd type="none" w="med" len="med"/>
          </a:ln>
        </p:spPr>
      </p:pic>
      <p:sp>
        <p:nvSpPr>
          <p:cNvPr id="43" name="Can 42"/>
          <p:cNvSpPr/>
          <p:nvPr/>
        </p:nvSpPr>
        <p:spPr>
          <a:xfrm>
            <a:off x="4375141" y="1752600"/>
            <a:ext cx="1524000" cy="685800"/>
          </a:xfrm>
          <a:prstGeom prst="can">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defRPr/>
            </a:pPr>
            <a:endParaRPr lang="en-US" dirty="0" smtClean="0">
              <a:solidFill>
                <a:srgbClr val="FFFFFF"/>
              </a:solidFill>
            </a:endParaRPr>
          </a:p>
          <a:p>
            <a:pPr algn="ctr" defTabSz="914099" fontAlgn="base">
              <a:spcBef>
                <a:spcPct val="0"/>
              </a:spcBef>
              <a:spcAft>
                <a:spcPct val="0"/>
              </a:spcAft>
              <a:defRPr/>
            </a:pPr>
            <a:r>
              <a:rPr lang="en-US" dirty="0" smtClean="0">
                <a:solidFill>
                  <a:srgbClr val="FFFFFF"/>
                </a:solidFill>
              </a:rPr>
              <a:t>HR Applications</a:t>
            </a:r>
          </a:p>
          <a:p>
            <a:pPr algn="ctr" defTabSz="914099" fontAlgn="base">
              <a:spcBef>
                <a:spcPct val="0"/>
              </a:spcBef>
              <a:spcAft>
                <a:spcPct val="0"/>
              </a:spcAft>
              <a:defRPr/>
            </a:pPr>
            <a:endParaRPr lang="en-US" dirty="0">
              <a:solidFill>
                <a:srgbClr val="FFFFFF"/>
              </a:solidFill>
            </a:endParaRPr>
          </a:p>
        </p:txBody>
      </p:sp>
      <p:sp>
        <p:nvSpPr>
          <p:cNvPr id="40" name="Can 39"/>
          <p:cNvSpPr/>
          <p:nvPr/>
        </p:nvSpPr>
        <p:spPr>
          <a:xfrm>
            <a:off x="4375141" y="2590800"/>
            <a:ext cx="1524000" cy="685800"/>
          </a:xfrm>
          <a:prstGeom prst="can">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defRPr/>
            </a:pPr>
            <a:endParaRPr lang="en-US" dirty="0" smtClean="0">
              <a:solidFill>
                <a:srgbClr val="FFFFFF"/>
              </a:solidFill>
            </a:endParaRPr>
          </a:p>
          <a:p>
            <a:pPr algn="ctr" defTabSz="914099" fontAlgn="base">
              <a:spcBef>
                <a:spcPct val="0"/>
              </a:spcBef>
              <a:spcAft>
                <a:spcPct val="0"/>
              </a:spcAft>
              <a:defRPr/>
            </a:pPr>
            <a:r>
              <a:rPr lang="en-US" dirty="0" smtClean="0">
                <a:solidFill>
                  <a:srgbClr val="FFFFFF"/>
                </a:solidFill>
              </a:rPr>
              <a:t>Finance Applications</a:t>
            </a:r>
          </a:p>
          <a:p>
            <a:pPr algn="ctr" defTabSz="914099" fontAlgn="base">
              <a:spcBef>
                <a:spcPct val="0"/>
              </a:spcBef>
              <a:spcAft>
                <a:spcPct val="0"/>
              </a:spcAft>
              <a:defRPr/>
            </a:pPr>
            <a:endParaRPr lang="en-US" dirty="0">
              <a:solidFill>
                <a:srgbClr val="FFFFFF"/>
              </a:solidFill>
            </a:endParaRPr>
          </a:p>
        </p:txBody>
      </p:sp>
      <p:pic>
        <p:nvPicPr>
          <p:cNvPr id="42" name="Picture 41" descr="Server XML Web Service.png"/>
          <p:cNvPicPr>
            <a:picLocks noChangeAspect="1"/>
          </p:cNvPicPr>
          <p:nvPr/>
        </p:nvPicPr>
        <p:blipFill>
          <a:blip r:embed="rId3" cstate="print"/>
          <a:stretch>
            <a:fillRect/>
          </a:stretch>
        </p:blipFill>
        <p:spPr>
          <a:xfrm>
            <a:off x="3688622" y="1676423"/>
            <a:ext cx="616165" cy="944277"/>
          </a:xfrm>
          <a:prstGeom prst="rect">
            <a:avLst/>
          </a:prstGeom>
          <a:ln>
            <a:headEnd type="none" w="med" len="med"/>
            <a:tailEnd type="none" w="med" len="med"/>
          </a:ln>
        </p:spPr>
      </p:pic>
      <p:pic>
        <p:nvPicPr>
          <p:cNvPr id="53" name="Picture 52" descr="Server XML Web Service.png"/>
          <p:cNvPicPr>
            <a:picLocks noChangeAspect="1"/>
          </p:cNvPicPr>
          <p:nvPr/>
        </p:nvPicPr>
        <p:blipFill>
          <a:blip r:embed="rId3" cstate="print"/>
          <a:stretch>
            <a:fillRect/>
          </a:stretch>
        </p:blipFill>
        <p:spPr>
          <a:xfrm>
            <a:off x="3841022" y="1828830"/>
            <a:ext cx="616165" cy="944277"/>
          </a:xfrm>
          <a:prstGeom prst="rect">
            <a:avLst/>
          </a:prstGeom>
          <a:ln>
            <a:headEnd type="none" w="med" len="med"/>
            <a:tailEnd type="none" w="med" len="med"/>
          </a:ln>
        </p:spPr>
      </p:pic>
      <p:pic>
        <p:nvPicPr>
          <p:cNvPr id="56" name="Picture 55" descr="Server XML Web Service.png"/>
          <p:cNvPicPr>
            <a:picLocks noChangeAspect="1"/>
          </p:cNvPicPr>
          <p:nvPr/>
        </p:nvPicPr>
        <p:blipFill>
          <a:blip r:embed="rId3" cstate="print"/>
          <a:stretch>
            <a:fillRect/>
          </a:stretch>
        </p:blipFill>
        <p:spPr>
          <a:xfrm>
            <a:off x="3689366" y="3703923"/>
            <a:ext cx="616165" cy="944277"/>
          </a:xfrm>
          <a:prstGeom prst="rect">
            <a:avLst/>
          </a:prstGeom>
          <a:ln>
            <a:headEnd type="none" w="med" len="med"/>
            <a:tailEnd type="none" w="med" len="med"/>
          </a:ln>
        </p:spPr>
      </p:pic>
      <p:sp>
        <p:nvSpPr>
          <p:cNvPr id="58" name="Can 57"/>
          <p:cNvSpPr/>
          <p:nvPr/>
        </p:nvSpPr>
        <p:spPr>
          <a:xfrm>
            <a:off x="4353368" y="3810000"/>
            <a:ext cx="1524000" cy="685800"/>
          </a:xfrm>
          <a:prstGeom prst="can">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defRPr/>
            </a:pPr>
            <a:endParaRPr lang="en-US" dirty="0" smtClean="0">
              <a:solidFill>
                <a:srgbClr val="FFFFFF"/>
              </a:solidFill>
            </a:endParaRPr>
          </a:p>
          <a:p>
            <a:pPr algn="ctr" defTabSz="914099" fontAlgn="base">
              <a:spcBef>
                <a:spcPct val="0"/>
              </a:spcBef>
              <a:spcAft>
                <a:spcPct val="0"/>
              </a:spcAft>
              <a:defRPr/>
            </a:pPr>
            <a:r>
              <a:rPr lang="en-US" dirty="0" smtClean="0">
                <a:solidFill>
                  <a:srgbClr val="FFFFFF"/>
                </a:solidFill>
              </a:rPr>
              <a:t>Company Web site</a:t>
            </a:r>
          </a:p>
          <a:p>
            <a:pPr algn="ctr" defTabSz="914099" fontAlgn="base">
              <a:spcBef>
                <a:spcPct val="0"/>
              </a:spcBef>
              <a:spcAft>
                <a:spcPct val="0"/>
              </a:spcAft>
              <a:defRPr/>
            </a:pPr>
            <a:endParaRPr lang="en-US" dirty="0">
              <a:solidFill>
                <a:srgbClr val="FFFFFF"/>
              </a:solidFill>
            </a:endParaRPr>
          </a:p>
        </p:txBody>
      </p:sp>
      <p:sp>
        <p:nvSpPr>
          <p:cNvPr id="61" name="Rounded Rectangle 60"/>
          <p:cNvSpPr/>
          <p:nvPr/>
        </p:nvSpPr>
        <p:spPr>
          <a:xfrm>
            <a:off x="1675721" y="2743200"/>
            <a:ext cx="1774372" cy="952500"/>
          </a:xfrm>
          <a:prstGeom prst="roundRect">
            <a:avLst/>
          </a:prstGeom>
          <a:solidFill>
            <a:srgbClr val="000000">
              <a:alpha val="12157"/>
            </a:srgbClr>
          </a:solidFill>
          <a:ln cap="rnd">
            <a:solidFill>
              <a:srgbClr val="FFFFFF">
                <a:alpha val="25000"/>
              </a:srgbClr>
            </a:solidFill>
            <a:headEnd type="none" w="sm" len="sm"/>
            <a:tailEnd type="none" w="sm" len="sm"/>
          </a:ln>
          <a:effectLst>
            <a:outerShdw blurRad="44450" dir="5400000" algn="ctr">
              <a:srgbClr val="000000">
                <a:alpha val="0"/>
              </a:srgbClr>
            </a:outerShdw>
            <a:softEdge rad="317500"/>
          </a:effectLst>
          <a:scene3d>
            <a:camera prst="orthographicFront">
              <a:rot lat="0" lon="0" rev="0"/>
            </a:camera>
            <a:lightRig rig="threePt" dir="t"/>
          </a:scene3d>
          <a:sp3d>
            <a:bevelT w="635000" h="254000"/>
            <a:bevelB w="635000" h="0"/>
            <a:contourClr>
              <a:srgbClr val="777777"/>
            </a:contourClr>
          </a:sp3d>
        </p:spPr>
        <p:style>
          <a:lnRef idx="0">
            <a:schemeClr val="accent2"/>
          </a:lnRef>
          <a:fillRef idx="3">
            <a:schemeClr val="accent2"/>
          </a:fillRef>
          <a:effectRef idx="3">
            <a:schemeClr val="accent2"/>
          </a:effectRef>
          <a:fontRef idx="minor">
            <a:schemeClr val="lt1"/>
          </a:fontRef>
        </p:style>
        <p:txBody>
          <a:bodyPr vert="vert270" wrap="square" lIns="380985" tIns="380985" rIns="380985" bIns="91440" numCol="1" anchor="t" anchorCtr="0" compatLnSpc="1">
            <a:prstTxWarp prst="textNoShape">
              <a:avLst/>
            </a:prstTxWarp>
          </a:bodyPr>
          <a:lstStyle/>
          <a:p>
            <a:pPr algn="ctr" defTabSz="914099" eaLnBrk="0" hangingPunct="0">
              <a:lnSpc>
                <a:spcPct val="85000"/>
              </a:lnSpc>
              <a:spcBef>
                <a:spcPct val="20000"/>
              </a:spcBef>
            </a:pPr>
            <a:endParaRPr lang="en-US" sz="2300" dirty="0">
              <a:solidFill>
                <a:prstClr val="white"/>
              </a:solidFill>
              <a:latin typeface="Segoe UI" pitchFamily="34" charset="0"/>
              <a:cs typeface="Segoe UI" pitchFamily="34" charset="0"/>
            </a:endParaRPr>
          </a:p>
        </p:txBody>
      </p:sp>
      <p:sp>
        <p:nvSpPr>
          <p:cNvPr id="62" name="Rounded Rectangle 61"/>
          <p:cNvSpPr/>
          <p:nvPr/>
        </p:nvSpPr>
        <p:spPr>
          <a:xfrm>
            <a:off x="1895096" y="2888496"/>
            <a:ext cx="1371600" cy="685800"/>
          </a:xfrm>
          <a:prstGeom prst="roundRect">
            <a:avLst/>
          </a:pr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lIns="91436" tIns="45718" rIns="91436" bIns="45718" anchor="ctr"/>
          <a:lstStyle/>
          <a:p>
            <a:pPr algn="ctr" defTabSz="914099">
              <a:defRPr/>
            </a:pPr>
            <a:r>
              <a:rPr lang="en-US" dirty="0" smtClean="0">
                <a:solidFill>
                  <a:srgbClr val="FFFFFF"/>
                </a:solidFill>
                <a:effectLst>
                  <a:outerShdw blurRad="38100" dist="38100" dir="2700000" algn="tl">
                    <a:srgbClr val="000000">
                      <a:alpha val="43137"/>
                    </a:srgbClr>
                  </a:outerShdw>
                </a:effectLst>
                <a:latin typeface="Segoe UI" pitchFamily="34" charset="0"/>
                <a:cs typeface="Segoe UI" pitchFamily="34" charset="0"/>
              </a:rPr>
              <a:t>TFS AT</a:t>
            </a:r>
          </a:p>
        </p:txBody>
      </p:sp>
      <p:pic>
        <p:nvPicPr>
          <p:cNvPr id="63" name="Picture 62" descr="Server XML Web Service.png"/>
          <p:cNvPicPr>
            <a:picLocks noChangeAspect="1"/>
          </p:cNvPicPr>
          <p:nvPr/>
        </p:nvPicPr>
        <p:blipFill>
          <a:blip r:embed="rId3" cstate="print"/>
          <a:stretch>
            <a:fillRect/>
          </a:stretch>
        </p:blipFill>
        <p:spPr>
          <a:xfrm>
            <a:off x="1163374" y="2819452"/>
            <a:ext cx="616165" cy="944277"/>
          </a:xfrm>
          <a:prstGeom prst="rect">
            <a:avLst/>
          </a:prstGeom>
          <a:ln>
            <a:headEnd type="none" w="med" len="med"/>
            <a:tailEnd type="none" w="med" len="med"/>
          </a:ln>
        </p:spPr>
      </p:pic>
      <p:sp>
        <p:nvSpPr>
          <p:cNvPr id="64" name="Rounded Rectangle 63"/>
          <p:cNvSpPr/>
          <p:nvPr/>
        </p:nvSpPr>
        <p:spPr>
          <a:xfrm>
            <a:off x="1676464" y="3856323"/>
            <a:ext cx="1774372" cy="952500"/>
          </a:xfrm>
          <a:prstGeom prst="roundRect">
            <a:avLst/>
          </a:prstGeom>
          <a:solidFill>
            <a:srgbClr val="000000">
              <a:alpha val="12157"/>
            </a:srgbClr>
          </a:solidFill>
          <a:ln cap="rnd">
            <a:solidFill>
              <a:srgbClr val="FFFFFF">
                <a:alpha val="25000"/>
              </a:srgbClr>
            </a:solidFill>
            <a:headEnd type="none" w="sm" len="sm"/>
            <a:tailEnd type="none" w="sm" len="sm"/>
          </a:ln>
          <a:effectLst>
            <a:outerShdw blurRad="44450" dir="5400000" algn="ctr">
              <a:srgbClr val="000000">
                <a:alpha val="0"/>
              </a:srgbClr>
            </a:outerShdw>
            <a:softEdge rad="317500"/>
          </a:effectLst>
          <a:scene3d>
            <a:camera prst="orthographicFront">
              <a:rot lat="0" lon="0" rev="0"/>
            </a:camera>
            <a:lightRig rig="threePt" dir="t"/>
          </a:scene3d>
          <a:sp3d>
            <a:bevelT w="635000" h="254000"/>
            <a:bevelB w="635000" h="0"/>
            <a:contourClr>
              <a:srgbClr val="777777"/>
            </a:contourClr>
          </a:sp3d>
        </p:spPr>
        <p:style>
          <a:lnRef idx="0">
            <a:schemeClr val="accent2"/>
          </a:lnRef>
          <a:fillRef idx="3">
            <a:schemeClr val="accent2"/>
          </a:fillRef>
          <a:effectRef idx="3">
            <a:schemeClr val="accent2"/>
          </a:effectRef>
          <a:fontRef idx="minor">
            <a:schemeClr val="lt1"/>
          </a:fontRef>
        </p:style>
        <p:txBody>
          <a:bodyPr vert="vert270" wrap="square" lIns="380985" tIns="380985" rIns="380985" bIns="91440" numCol="1" anchor="t" anchorCtr="0" compatLnSpc="1">
            <a:prstTxWarp prst="textNoShape">
              <a:avLst/>
            </a:prstTxWarp>
          </a:bodyPr>
          <a:lstStyle/>
          <a:p>
            <a:pPr algn="ctr" defTabSz="914099" eaLnBrk="0" hangingPunct="0">
              <a:lnSpc>
                <a:spcPct val="85000"/>
              </a:lnSpc>
              <a:spcBef>
                <a:spcPct val="20000"/>
              </a:spcBef>
            </a:pPr>
            <a:endParaRPr lang="en-US" sz="2300" dirty="0">
              <a:solidFill>
                <a:prstClr val="white"/>
              </a:solidFill>
              <a:latin typeface="Segoe UI" pitchFamily="34" charset="0"/>
              <a:cs typeface="Segoe UI" pitchFamily="34" charset="0"/>
            </a:endParaRPr>
          </a:p>
        </p:txBody>
      </p:sp>
      <p:sp>
        <p:nvSpPr>
          <p:cNvPr id="65" name="Rounded Rectangle 64"/>
          <p:cNvSpPr/>
          <p:nvPr/>
        </p:nvSpPr>
        <p:spPr>
          <a:xfrm>
            <a:off x="1895840" y="4001619"/>
            <a:ext cx="1371600" cy="685800"/>
          </a:xfrm>
          <a:prstGeom prst="roundRect">
            <a:avLst/>
          </a:pr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lIns="91436" tIns="45718" rIns="91436" bIns="45718" anchor="ctr"/>
          <a:lstStyle/>
          <a:p>
            <a:pPr algn="ctr" defTabSz="914099">
              <a:defRPr/>
            </a:pPr>
            <a:r>
              <a:rPr lang="en-US" dirty="0" smtClean="0">
                <a:solidFill>
                  <a:srgbClr val="FFFFFF"/>
                </a:solidFill>
                <a:effectLst>
                  <a:outerShdw blurRad="38100" dist="38100" dir="2700000" algn="tl">
                    <a:srgbClr val="000000">
                      <a:alpha val="43137"/>
                    </a:srgbClr>
                  </a:outerShdw>
                </a:effectLst>
                <a:latin typeface="Segoe UI" pitchFamily="34" charset="0"/>
                <a:cs typeface="Segoe UI" pitchFamily="34" charset="0"/>
              </a:rPr>
              <a:t>TFS AT</a:t>
            </a:r>
          </a:p>
        </p:txBody>
      </p:sp>
      <p:pic>
        <p:nvPicPr>
          <p:cNvPr id="66" name="Picture 65" descr="Server XML Web Service.png"/>
          <p:cNvPicPr>
            <a:picLocks noChangeAspect="1"/>
          </p:cNvPicPr>
          <p:nvPr/>
        </p:nvPicPr>
        <p:blipFill>
          <a:blip r:embed="rId3" cstate="print"/>
          <a:stretch>
            <a:fillRect/>
          </a:stretch>
        </p:blipFill>
        <p:spPr>
          <a:xfrm>
            <a:off x="1164118" y="3932546"/>
            <a:ext cx="616165" cy="944277"/>
          </a:xfrm>
          <a:prstGeom prst="rect">
            <a:avLst/>
          </a:prstGeom>
          <a:ln>
            <a:headEnd type="none" w="med" len="med"/>
            <a:tailEnd type="none" w="med" len="med"/>
          </a:ln>
        </p:spPr>
      </p:pic>
      <p:sp>
        <p:nvSpPr>
          <p:cNvPr id="67" name="Rectangle 66"/>
          <p:cNvSpPr/>
          <p:nvPr/>
        </p:nvSpPr>
        <p:spPr>
          <a:xfrm>
            <a:off x="609600" y="1828800"/>
            <a:ext cx="478228" cy="2819400"/>
          </a:xfrm>
          <a:prstGeom prst="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lIns="91436" tIns="45718" rIns="91436" bIns="45718" anchor="ctr"/>
          <a:lstStyle/>
          <a:p>
            <a:pPr algn="ctr" defTabSz="914099">
              <a:defRPr/>
            </a:pPr>
            <a:r>
              <a:rPr lang="en-US" sz="2300" dirty="0" smtClean="0">
                <a:solidFill>
                  <a:srgbClr val="FFFFFF"/>
                </a:solidFill>
                <a:effectLst>
                  <a:outerShdw blurRad="38100" dist="38100" dir="2700000" algn="tl">
                    <a:srgbClr val="000000">
                      <a:alpha val="43137"/>
                    </a:srgbClr>
                  </a:outerShdw>
                </a:effectLst>
                <a:latin typeface="Segoe UI" pitchFamily="34" charset="0"/>
                <a:cs typeface="Segoe UI" pitchFamily="34" charset="0"/>
              </a:rPr>
              <a:t>NLB </a:t>
            </a:r>
            <a:endParaRPr lang="en-US" sz="2300" dirty="0">
              <a:solidFill>
                <a:srgbClr val="FFFFFF"/>
              </a:solidFill>
              <a:effectLst>
                <a:outerShdw blurRad="38100" dist="38100" dir="2700000" algn="tl">
                  <a:srgbClr val="000000">
                    <a:alpha val="43137"/>
                  </a:srgbClr>
                </a:outerShdw>
              </a:effectLst>
              <a:latin typeface="Segoe UI" pitchFamily="34" charset="0"/>
              <a:cs typeface="Segoe UI" pitchFamily="34" charset="0"/>
            </a:endParaRPr>
          </a:p>
        </p:txBody>
      </p:sp>
      <p:pic>
        <p:nvPicPr>
          <p:cNvPr id="31" name="Picture 30" descr="Server XML Web Service.png"/>
          <p:cNvPicPr>
            <a:picLocks noChangeAspect="1"/>
          </p:cNvPicPr>
          <p:nvPr/>
        </p:nvPicPr>
        <p:blipFill>
          <a:blip r:embed="rId3" cstate="print"/>
          <a:stretch>
            <a:fillRect/>
          </a:stretch>
        </p:blipFill>
        <p:spPr>
          <a:xfrm>
            <a:off x="471434" y="5334052"/>
            <a:ext cx="616165" cy="944277"/>
          </a:xfrm>
          <a:prstGeom prst="rect">
            <a:avLst/>
          </a:prstGeom>
          <a:ln>
            <a:headEnd type="none" w="med" len="med"/>
            <a:tailEnd type="none" w="med" len="med"/>
          </a:ln>
        </p:spPr>
      </p:pic>
      <p:sp>
        <p:nvSpPr>
          <p:cNvPr id="32" name="Rounded Rectangle 31"/>
          <p:cNvSpPr/>
          <p:nvPr/>
        </p:nvSpPr>
        <p:spPr>
          <a:xfrm>
            <a:off x="983036" y="5334000"/>
            <a:ext cx="1545772" cy="952500"/>
          </a:xfrm>
          <a:prstGeom prst="roundRect">
            <a:avLst/>
          </a:prstGeom>
          <a:solidFill>
            <a:srgbClr val="000000">
              <a:alpha val="12157"/>
            </a:srgbClr>
          </a:solidFill>
          <a:ln cap="rnd">
            <a:solidFill>
              <a:srgbClr val="FFFFFF">
                <a:alpha val="25000"/>
              </a:srgbClr>
            </a:solidFill>
            <a:headEnd type="none" w="sm" len="sm"/>
            <a:tailEnd type="none" w="sm" len="sm"/>
          </a:ln>
          <a:effectLst>
            <a:outerShdw blurRad="44450" dir="5400000" algn="ctr">
              <a:srgbClr val="000000">
                <a:alpha val="0"/>
              </a:srgbClr>
            </a:outerShdw>
            <a:softEdge rad="317500"/>
          </a:effectLst>
          <a:scene3d>
            <a:camera prst="orthographicFront">
              <a:rot lat="0" lon="0" rev="0"/>
            </a:camera>
            <a:lightRig rig="threePt" dir="t"/>
          </a:scene3d>
          <a:sp3d>
            <a:bevelT w="635000" h="254000"/>
            <a:bevelB w="635000" h="0"/>
            <a:contourClr>
              <a:srgbClr val="777777"/>
            </a:contourClr>
          </a:sp3d>
        </p:spPr>
        <p:style>
          <a:lnRef idx="0">
            <a:schemeClr val="accent2"/>
          </a:lnRef>
          <a:fillRef idx="3">
            <a:schemeClr val="accent2"/>
          </a:fillRef>
          <a:effectRef idx="3">
            <a:schemeClr val="accent2"/>
          </a:effectRef>
          <a:fontRef idx="minor">
            <a:schemeClr val="lt1"/>
          </a:fontRef>
        </p:style>
        <p:txBody>
          <a:bodyPr vert="vert270" wrap="square" lIns="380985" tIns="380985" rIns="380985" bIns="91440" numCol="1" anchor="t" anchorCtr="0" compatLnSpc="1">
            <a:prstTxWarp prst="textNoShape">
              <a:avLst/>
            </a:prstTxWarp>
          </a:bodyPr>
          <a:lstStyle/>
          <a:p>
            <a:pPr algn="ctr" defTabSz="914099" eaLnBrk="0" hangingPunct="0">
              <a:lnSpc>
                <a:spcPct val="85000"/>
              </a:lnSpc>
              <a:spcBef>
                <a:spcPct val="20000"/>
              </a:spcBef>
            </a:pPr>
            <a:endParaRPr lang="en-US" sz="2300" dirty="0">
              <a:solidFill>
                <a:prstClr val="white"/>
              </a:solidFill>
              <a:latin typeface="Segoe UI" pitchFamily="34" charset="0"/>
              <a:cs typeface="Segoe UI" pitchFamily="34" charset="0"/>
            </a:endParaRPr>
          </a:p>
        </p:txBody>
      </p:sp>
      <p:sp>
        <p:nvSpPr>
          <p:cNvPr id="33" name="Rounded Rectangle 32"/>
          <p:cNvSpPr/>
          <p:nvPr/>
        </p:nvSpPr>
        <p:spPr>
          <a:xfrm>
            <a:off x="1202412" y="5479296"/>
            <a:ext cx="1173996" cy="685800"/>
          </a:xfrm>
          <a:prstGeom prst="roundRect">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defRPr/>
            </a:pPr>
            <a:r>
              <a:rPr lang="en-US" sz="1600" dirty="0" smtClean="0">
                <a:solidFill>
                  <a:srgbClr val="FFFFFF"/>
                </a:solidFill>
              </a:rPr>
              <a:t>SharePoint Farm</a:t>
            </a:r>
          </a:p>
        </p:txBody>
      </p:sp>
      <p:pic>
        <p:nvPicPr>
          <p:cNvPr id="34" name="Picture 33" descr="Server XML Web Service.png"/>
          <p:cNvPicPr>
            <a:picLocks noChangeAspect="1"/>
          </p:cNvPicPr>
          <p:nvPr/>
        </p:nvPicPr>
        <p:blipFill>
          <a:blip r:embed="rId3" cstate="print"/>
          <a:stretch>
            <a:fillRect/>
          </a:stretch>
        </p:blipFill>
        <p:spPr>
          <a:xfrm>
            <a:off x="623834" y="5486452"/>
            <a:ext cx="616165" cy="944277"/>
          </a:xfrm>
          <a:prstGeom prst="rect">
            <a:avLst/>
          </a:prstGeom>
          <a:ln>
            <a:headEnd type="none" w="med" len="med"/>
            <a:tailEnd type="none" w="med" len="med"/>
          </a:ln>
        </p:spPr>
      </p:pic>
      <p:pic>
        <p:nvPicPr>
          <p:cNvPr id="35" name="Picture 34" descr="Server XML Web Service.png"/>
          <p:cNvPicPr>
            <a:picLocks noChangeAspect="1"/>
          </p:cNvPicPr>
          <p:nvPr/>
        </p:nvPicPr>
        <p:blipFill>
          <a:blip r:embed="rId3" cstate="print"/>
          <a:stretch>
            <a:fillRect/>
          </a:stretch>
        </p:blipFill>
        <p:spPr>
          <a:xfrm>
            <a:off x="2589536" y="5410252"/>
            <a:ext cx="616165" cy="944277"/>
          </a:xfrm>
          <a:prstGeom prst="rect">
            <a:avLst/>
          </a:prstGeom>
          <a:ln>
            <a:headEnd type="none" w="med" len="med"/>
            <a:tailEnd type="none" w="med" len="med"/>
          </a:ln>
        </p:spPr>
      </p:pic>
      <p:sp>
        <p:nvSpPr>
          <p:cNvPr id="44" name="Rounded Rectangle 43"/>
          <p:cNvSpPr/>
          <p:nvPr/>
        </p:nvSpPr>
        <p:spPr>
          <a:xfrm>
            <a:off x="3258522" y="5517396"/>
            <a:ext cx="1250196" cy="685800"/>
          </a:xfrm>
          <a:prstGeom prst="roundRect">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defRPr/>
            </a:pPr>
            <a:r>
              <a:rPr lang="en-US" sz="1600" dirty="0" smtClean="0">
                <a:solidFill>
                  <a:srgbClr val="FFFFFF"/>
                </a:solidFill>
              </a:rPr>
              <a:t>Data</a:t>
            </a:r>
          </a:p>
          <a:p>
            <a:pPr algn="ctr" defTabSz="914099" fontAlgn="base">
              <a:spcBef>
                <a:spcPct val="0"/>
              </a:spcBef>
              <a:spcAft>
                <a:spcPct val="0"/>
              </a:spcAft>
              <a:defRPr/>
            </a:pPr>
            <a:r>
              <a:rPr lang="en-US" sz="1600" dirty="0" smtClean="0">
                <a:solidFill>
                  <a:srgbClr val="FFFFFF"/>
                </a:solidFill>
              </a:rPr>
              <a:t>Warehouse</a:t>
            </a:r>
          </a:p>
        </p:txBody>
      </p:sp>
      <p:pic>
        <p:nvPicPr>
          <p:cNvPr id="45" name="Picture 44" descr="Server XML Web Service.png"/>
          <p:cNvPicPr>
            <a:picLocks noChangeAspect="1"/>
          </p:cNvPicPr>
          <p:nvPr/>
        </p:nvPicPr>
        <p:blipFill>
          <a:blip r:embed="rId3" cstate="print"/>
          <a:stretch>
            <a:fillRect/>
          </a:stretch>
        </p:blipFill>
        <p:spPr>
          <a:xfrm>
            <a:off x="4752842" y="5441077"/>
            <a:ext cx="616165" cy="944277"/>
          </a:xfrm>
          <a:prstGeom prst="rect">
            <a:avLst/>
          </a:prstGeom>
          <a:ln>
            <a:headEnd type="none" w="med" len="med"/>
            <a:tailEnd type="none" w="med" len="med"/>
          </a:ln>
        </p:spPr>
      </p:pic>
      <p:sp>
        <p:nvSpPr>
          <p:cNvPr id="47" name="Rounded Rectangle 46"/>
          <p:cNvSpPr/>
          <p:nvPr/>
        </p:nvSpPr>
        <p:spPr>
          <a:xfrm>
            <a:off x="5421828" y="5548221"/>
            <a:ext cx="945396" cy="685800"/>
          </a:xfrm>
          <a:prstGeom prst="roundRect">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defRPr/>
            </a:pPr>
            <a:r>
              <a:rPr lang="en-US" sz="1600" dirty="0" smtClean="0">
                <a:solidFill>
                  <a:srgbClr val="FFFFFF"/>
                </a:solidFill>
              </a:rPr>
              <a:t>Project Server</a:t>
            </a:r>
          </a:p>
        </p:txBody>
      </p:sp>
      <p:sp>
        <p:nvSpPr>
          <p:cNvPr id="48" name="Rounded Rectangle 47"/>
          <p:cNvSpPr/>
          <p:nvPr/>
        </p:nvSpPr>
        <p:spPr>
          <a:xfrm>
            <a:off x="6836228" y="1600200"/>
            <a:ext cx="1774372" cy="952500"/>
          </a:xfrm>
          <a:prstGeom prst="roundRect">
            <a:avLst/>
          </a:prstGeom>
          <a:solidFill>
            <a:srgbClr val="000000">
              <a:alpha val="12157"/>
            </a:srgbClr>
          </a:solidFill>
          <a:ln cap="rnd">
            <a:solidFill>
              <a:srgbClr val="FFFFFF">
                <a:alpha val="25000"/>
              </a:srgbClr>
            </a:solidFill>
            <a:headEnd type="none" w="sm" len="sm"/>
            <a:tailEnd type="none" w="sm" len="sm"/>
          </a:ln>
          <a:effectLst>
            <a:outerShdw blurRad="44450" dir="5400000" algn="ctr">
              <a:srgbClr val="000000">
                <a:alpha val="0"/>
              </a:srgbClr>
            </a:outerShdw>
            <a:softEdge rad="317500"/>
          </a:effectLst>
          <a:scene3d>
            <a:camera prst="orthographicFront">
              <a:rot lat="0" lon="0" rev="0"/>
            </a:camera>
            <a:lightRig rig="threePt" dir="t"/>
          </a:scene3d>
          <a:sp3d>
            <a:bevelT w="635000" h="254000"/>
            <a:bevelB w="635000" h="0"/>
            <a:contourClr>
              <a:srgbClr val="777777"/>
            </a:contourClr>
          </a:sp3d>
        </p:spPr>
        <p:style>
          <a:lnRef idx="0">
            <a:schemeClr val="accent2"/>
          </a:lnRef>
          <a:fillRef idx="3">
            <a:schemeClr val="accent2"/>
          </a:fillRef>
          <a:effectRef idx="3">
            <a:schemeClr val="accent2"/>
          </a:effectRef>
          <a:fontRef idx="minor">
            <a:schemeClr val="lt1"/>
          </a:fontRef>
        </p:style>
        <p:txBody>
          <a:bodyPr vert="vert270" wrap="square" lIns="380985" tIns="380985" rIns="380985" bIns="91440" numCol="1" anchor="t" anchorCtr="0" compatLnSpc="1">
            <a:prstTxWarp prst="textNoShape">
              <a:avLst/>
            </a:prstTxWarp>
          </a:bodyPr>
          <a:lstStyle/>
          <a:p>
            <a:pPr algn="ctr" defTabSz="914099" eaLnBrk="0" hangingPunct="0">
              <a:lnSpc>
                <a:spcPct val="85000"/>
              </a:lnSpc>
              <a:spcBef>
                <a:spcPct val="20000"/>
              </a:spcBef>
            </a:pPr>
            <a:endParaRPr lang="en-US" sz="2300" dirty="0">
              <a:solidFill>
                <a:prstClr val="white"/>
              </a:solidFill>
              <a:latin typeface="Segoe UI" pitchFamily="34" charset="0"/>
              <a:cs typeface="Segoe UI" pitchFamily="34" charset="0"/>
            </a:endParaRPr>
          </a:p>
        </p:txBody>
      </p:sp>
      <p:sp>
        <p:nvSpPr>
          <p:cNvPr id="49" name="Rounded Rectangle 48"/>
          <p:cNvSpPr/>
          <p:nvPr/>
        </p:nvSpPr>
        <p:spPr>
          <a:xfrm>
            <a:off x="7055604" y="1745496"/>
            <a:ext cx="1371600" cy="685800"/>
          </a:xfrm>
          <a:prstGeom prst="roundRect">
            <a:avLst/>
          </a:pr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lIns="91436" tIns="45718" rIns="91436" bIns="45718" anchor="ctr"/>
          <a:lstStyle/>
          <a:p>
            <a:pPr algn="ctr" defTabSz="914099">
              <a:defRPr/>
            </a:pPr>
            <a:r>
              <a:rPr lang="en-US" dirty="0" smtClean="0">
                <a:solidFill>
                  <a:srgbClr val="FFFFFF"/>
                </a:solidFill>
                <a:effectLst>
                  <a:outerShdw blurRad="38100" dist="38100" dir="2700000" algn="tl">
                    <a:srgbClr val="000000">
                      <a:alpha val="43137"/>
                    </a:srgbClr>
                  </a:outerShdw>
                </a:effectLst>
                <a:latin typeface="Segoe UI" pitchFamily="34" charset="0"/>
                <a:cs typeface="Segoe UI" pitchFamily="34" charset="0"/>
              </a:rPr>
              <a:t>TFS Build Farm</a:t>
            </a:r>
          </a:p>
        </p:txBody>
      </p:sp>
      <p:pic>
        <p:nvPicPr>
          <p:cNvPr id="50" name="Picture 49" descr="Server XML Web Service.png"/>
          <p:cNvPicPr>
            <a:picLocks noChangeAspect="1"/>
          </p:cNvPicPr>
          <p:nvPr/>
        </p:nvPicPr>
        <p:blipFill>
          <a:blip r:embed="rId3" cstate="print"/>
          <a:stretch>
            <a:fillRect/>
          </a:stretch>
        </p:blipFill>
        <p:spPr>
          <a:xfrm>
            <a:off x="6323882" y="1676423"/>
            <a:ext cx="616165" cy="944277"/>
          </a:xfrm>
          <a:prstGeom prst="rect">
            <a:avLst/>
          </a:prstGeom>
          <a:ln>
            <a:headEnd type="none" w="med" len="med"/>
            <a:tailEnd type="none" w="med" len="med"/>
          </a:ln>
        </p:spPr>
      </p:pic>
      <p:pic>
        <p:nvPicPr>
          <p:cNvPr id="51" name="Picture 50" descr="Server XML Web Service.png"/>
          <p:cNvPicPr>
            <a:picLocks noChangeAspect="1"/>
          </p:cNvPicPr>
          <p:nvPr/>
        </p:nvPicPr>
        <p:blipFill>
          <a:blip r:embed="rId3" cstate="print"/>
          <a:stretch>
            <a:fillRect/>
          </a:stretch>
        </p:blipFill>
        <p:spPr>
          <a:xfrm>
            <a:off x="6580352" y="5441077"/>
            <a:ext cx="616165" cy="944277"/>
          </a:xfrm>
          <a:prstGeom prst="rect">
            <a:avLst/>
          </a:prstGeom>
          <a:ln>
            <a:headEnd type="none" w="med" len="med"/>
            <a:tailEnd type="none" w="med" len="med"/>
          </a:ln>
        </p:spPr>
      </p:pic>
      <p:sp>
        <p:nvSpPr>
          <p:cNvPr id="54" name="Rounded Rectangle 53"/>
          <p:cNvSpPr/>
          <p:nvPr/>
        </p:nvSpPr>
        <p:spPr>
          <a:xfrm>
            <a:off x="7264836" y="5548221"/>
            <a:ext cx="1173996" cy="685800"/>
          </a:xfrm>
          <a:prstGeom prst="roundRect">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defRPr/>
            </a:pPr>
            <a:r>
              <a:rPr lang="en-US" sz="1600" dirty="0" smtClean="0">
                <a:solidFill>
                  <a:srgbClr val="FFFFFF"/>
                </a:solidFill>
              </a:rPr>
              <a:t>Virtual Machine Manager</a:t>
            </a:r>
          </a:p>
        </p:txBody>
      </p:sp>
      <p:pic>
        <p:nvPicPr>
          <p:cNvPr id="59" name="Picture 58" descr="Server XML Web Service.png"/>
          <p:cNvPicPr>
            <a:picLocks noChangeAspect="1"/>
          </p:cNvPicPr>
          <p:nvPr/>
        </p:nvPicPr>
        <p:blipFill>
          <a:blip r:embed="rId3" cstate="print"/>
          <a:stretch>
            <a:fillRect/>
          </a:stretch>
        </p:blipFill>
        <p:spPr>
          <a:xfrm>
            <a:off x="6476282" y="1828830"/>
            <a:ext cx="616165" cy="944277"/>
          </a:xfrm>
          <a:prstGeom prst="rect">
            <a:avLst/>
          </a:prstGeom>
          <a:ln>
            <a:headEnd type="none" w="med" len="med"/>
            <a:tailEnd type="none" w="med" len="med"/>
          </a:ln>
        </p:spPr>
      </p:pic>
      <p:sp>
        <p:nvSpPr>
          <p:cNvPr id="72" name="Rounded Rectangle 71"/>
          <p:cNvSpPr/>
          <p:nvPr/>
        </p:nvSpPr>
        <p:spPr>
          <a:xfrm>
            <a:off x="6836972" y="2789523"/>
            <a:ext cx="1774372" cy="952500"/>
          </a:xfrm>
          <a:prstGeom prst="roundRect">
            <a:avLst/>
          </a:prstGeom>
          <a:solidFill>
            <a:srgbClr val="000000">
              <a:alpha val="12157"/>
            </a:srgbClr>
          </a:solidFill>
          <a:ln cap="rnd">
            <a:solidFill>
              <a:srgbClr val="FFFFFF">
                <a:alpha val="25000"/>
              </a:srgbClr>
            </a:solidFill>
            <a:headEnd type="none" w="sm" len="sm"/>
            <a:tailEnd type="none" w="sm" len="sm"/>
          </a:ln>
          <a:effectLst>
            <a:outerShdw blurRad="44450" dir="5400000" algn="ctr">
              <a:srgbClr val="000000">
                <a:alpha val="0"/>
              </a:srgbClr>
            </a:outerShdw>
            <a:softEdge rad="317500"/>
          </a:effectLst>
          <a:scene3d>
            <a:camera prst="orthographicFront">
              <a:rot lat="0" lon="0" rev="0"/>
            </a:camera>
            <a:lightRig rig="threePt" dir="t"/>
          </a:scene3d>
          <a:sp3d>
            <a:bevelT w="635000" h="254000"/>
            <a:bevelB w="635000" h="0"/>
            <a:contourClr>
              <a:srgbClr val="777777"/>
            </a:contourClr>
          </a:sp3d>
        </p:spPr>
        <p:style>
          <a:lnRef idx="0">
            <a:schemeClr val="accent2"/>
          </a:lnRef>
          <a:fillRef idx="3">
            <a:schemeClr val="accent2"/>
          </a:fillRef>
          <a:effectRef idx="3">
            <a:schemeClr val="accent2"/>
          </a:effectRef>
          <a:fontRef idx="minor">
            <a:schemeClr val="lt1"/>
          </a:fontRef>
        </p:style>
        <p:txBody>
          <a:bodyPr vert="vert270" wrap="square" lIns="380985" tIns="380985" rIns="380985" bIns="91440" numCol="1" anchor="t" anchorCtr="0" compatLnSpc="1">
            <a:prstTxWarp prst="textNoShape">
              <a:avLst/>
            </a:prstTxWarp>
          </a:bodyPr>
          <a:lstStyle/>
          <a:p>
            <a:pPr algn="ctr" defTabSz="914099" eaLnBrk="0" hangingPunct="0">
              <a:lnSpc>
                <a:spcPct val="85000"/>
              </a:lnSpc>
              <a:spcBef>
                <a:spcPct val="20000"/>
              </a:spcBef>
            </a:pPr>
            <a:endParaRPr lang="en-US" sz="2300" dirty="0">
              <a:solidFill>
                <a:prstClr val="white"/>
              </a:solidFill>
              <a:latin typeface="Segoe UI" pitchFamily="34" charset="0"/>
              <a:cs typeface="Segoe UI" pitchFamily="34" charset="0"/>
            </a:endParaRPr>
          </a:p>
        </p:txBody>
      </p:sp>
      <p:sp>
        <p:nvSpPr>
          <p:cNvPr id="75" name="Rounded Rectangle 74"/>
          <p:cNvSpPr/>
          <p:nvPr/>
        </p:nvSpPr>
        <p:spPr>
          <a:xfrm>
            <a:off x="7056348" y="2934819"/>
            <a:ext cx="1371600" cy="685800"/>
          </a:xfrm>
          <a:prstGeom prst="roundRect">
            <a:avLst/>
          </a:pr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lIns="91436" tIns="45718" rIns="91436" bIns="45718" anchor="ctr"/>
          <a:lstStyle/>
          <a:p>
            <a:pPr algn="ctr" defTabSz="914099">
              <a:defRPr/>
            </a:pPr>
            <a:r>
              <a:rPr lang="en-US" dirty="0" smtClean="0">
                <a:solidFill>
                  <a:srgbClr val="FFFFFF"/>
                </a:solidFill>
                <a:effectLst>
                  <a:outerShdw blurRad="38100" dist="38100" dir="2700000" algn="tl">
                    <a:srgbClr val="000000">
                      <a:alpha val="43137"/>
                    </a:srgbClr>
                  </a:outerShdw>
                </a:effectLst>
                <a:latin typeface="Segoe UI" pitchFamily="34" charset="0"/>
                <a:cs typeface="Segoe UI" pitchFamily="34" charset="0"/>
              </a:rPr>
              <a:t>TFS Proxies</a:t>
            </a:r>
          </a:p>
        </p:txBody>
      </p:sp>
      <p:pic>
        <p:nvPicPr>
          <p:cNvPr id="76" name="Picture 75" descr="Server XML Web Service.png"/>
          <p:cNvPicPr>
            <a:picLocks noChangeAspect="1"/>
          </p:cNvPicPr>
          <p:nvPr/>
        </p:nvPicPr>
        <p:blipFill>
          <a:blip r:embed="rId3" cstate="print"/>
          <a:stretch>
            <a:fillRect/>
          </a:stretch>
        </p:blipFill>
        <p:spPr>
          <a:xfrm>
            <a:off x="6324626" y="2865775"/>
            <a:ext cx="616165" cy="944277"/>
          </a:xfrm>
          <a:prstGeom prst="rect">
            <a:avLst/>
          </a:prstGeom>
          <a:ln>
            <a:headEnd type="none" w="med" len="med"/>
            <a:tailEnd type="none" w="med" len="med"/>
          </a:ln>
        </p:spPr>
      </p:pic>
      <p:pic>
        <p:nvPicPr>
          <p:cNvPr id="77" name="Picture 76" descr="Server XML Web Service.png"/>
          <p:cNvPicPr>
            <a:picLocks noChangeAspect="1"/>
          </p:cNvPicPr>
          <p:nvPr/>
        </p:nvPicPr>
        <p:blipFill>
          <a:blip r:embed="rId3" cstate="print"/>
          <a:stretch>
            <a:fillRect/>
          </a:stretch>
        </p:blipFill>
        <p:spPr>
          <a:xfrm>
            <a:off x="6477026" y="3018125"/>
            <a:ext cx="616165" cy="944277"/>
          </a:xfrm>
          <a:prstGeom prst="rect">
            <a:avLst/>
          </a:prstGeom>
          <a:ln>
            <a:headEnd type="none" w="med" len="med"/>
            <a:tailEnd type="none" w="med" len="med"/>
          </a:ln>
        </p:spPr>
      </p:pic>
      <p:sp>
        <p:nvSpPr>
          <p:cNvPr id="78" name="Rounded Rectangle 77"/>
          <p:cNvSpPr/>
          <p:nvPr/>
        </p:nvSpPr>
        <p:spPr>
          <a:xfrm>
            <a:off x="6836972" y="4008723"/>
            <a:ext cx="1774372" cy="952500"/>
          </a:xfrm>
          <a:prstGeom prst="roundRect">
            <a:avLst/>
          </a:prstGeom>
          <a:solidFill>
            <a:srgbClr val="000000">
              <a:alpha val="12157"/>
            </a:srgbClr>
          </a:solidFill>
          <a:ln cap="rnd">
            <a:solidFill>
              <a:srgbClr val="FFFFFF">
                <a:alpha val="25000"/>
              </a:srgbClr>
            </a:solidFill>
            <a:headEnd type="none" w="sm" len="sm"/>
            <a:tailEnd type="none" w="sm" len="sm"/>
          </a:ln>
          <a:effectLst>
            <a:outerShdw blurRad="44450" dir="5400000" algn="ctr">
              <a:srgbClr val="000000">
                <a:alpha val="0"/>
              </a:srgbClr>
            </a:outerShdw>
            <a:softEdge rad="317500"/>
          </a:effectLst>
          <a:scene3d>
            <a:camera prst="orthographicFront">
              <a:rot lat="0" lon="0" rev="0"/>
            </a:camera>
            <a:lightRig rig="threePt" dir="t"/>
          </a:scene3d>
          <a:sp3d>
            <a:bevelT w="635000" h="254000"/>
            <a:bevelB w="635000" h="0"/>
            <a:contourClr>
              <a:srgbClr val="777777"/>
            </a:contourClr>
          </a:sp3d>
        </p:spPr>
        <p:style>
          <a:lnRef idx="0">
            <a:schemeClr val="accent2"/>
          </a:lnRef>
          <a:fillRef idx="3">
            <a:schemeClr val="accent2"/>
          </a:fillRef>
          <a:effectRef idx="3">
            <a:schemeClr val="accent2"/>
          </a:effectRef>
          <a:fontRef idx="minor">
            <a:schemeClr val="lt1"/>
          </a:fontRef>
        </p:style>
        <p:txBody>
          <a:bodyPr vert="vert270" wrap="square" lIns="380985" tIns="380985" rIns="380985" bIns="91440" numCol="1" anchor="t" anchorCtr="0" compatLnSpc="1">
            <a:prstTxWarp prst="textNoShape">
              <a:avLst/>
            </a:prstTxWarp>
          </a:bodyPr>
          <a:lstStyle/>
          <a:p>
            <a:pPr algn="ctr" defTabSz="914099" eaLnBrk="0" hangingPunct="0">
              <a:lnSpc>
                <a:spcPct val="85000"/>
              </a:lnSpc>
              <a:spcBef>
                <a:spcPct val="20000"/>
              </a:spcBef>
            </a:pPr>
            <a:endParaRPr lang="en-US" sz="2300" dirty="0">
              <a:solidFill>
                <a:prstClr val="white"/>
              </a:solidFill>
              <a:latin typeface="Segoe UI" pitchFamily="34" charset="0"/>
              <a:cs typeface="Segoe UI" pitchFamily="34" charset="0"/>
            </a:endParaRPr>
          </a:p>
        </p:txBody>
      </p:sp>
      <p:sp>
        <p:nvSpPr>
          <p:cNvPr id="79" name="Rounded Rectangle 78"/>
          <p:cNvSpPr/>
          <p:nvPr/>
        </p:nvSpPr>
        <p:spPr>
          <a:xfrm>
            <a:off x="7056348" y="4154019"/>
            <a:ext cx="1371600" cy="685800"/>
          </a:xfrm>
          <a:prstGeom prst="roundRect">
            <a:avLst/>
          </a:pr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lIns="91436" tIns="45718" rIns="91436" bIns="45718" anchor="ctr"/>
          <a:lstStyle/>
          <a:p>
            <a:pPr algn="ctr" defTabSz="914099">
              <a:defRPr/>
            </a:pPr>
            <a:r>
              <a:rPr lang="en-US" dirty="0" smtClean="0">
                <a:solidFill>
                  <a:srgbClr val="FFFFFF"/>
                </a:solidFill>
                <a:effectLst>
                  <a:outerShdw blurRad="38100" dist="38100" dir="2700000" algn="tl">
                    <a:srgbClr val="000000">
                      <a:alpha val="43137"/>
                    </a:srgbClr>
                  </a:outerShdw>
                </a:effectLst>
                <a:latin typeface="Segoe UI" pitchFamily="34" charset="0"/>
                <a:cs typeface="Segoe UI" pitchFamily="34" charset="0"/>
              </a:rPr>
              <a:t>Test Rig</a:t>
            </a:r>
          </a:p>
        </p:txBody>
      </p:sp>
      <p:pic>
        <p:nvPicPr>
          <p:cNvPr id="80" name="Picture 79" descr="Server XML Web Service.png"/>
          <p:cNvPicPr>
            <a:picLocks noChangeAspect="1"/>
          </p:cNvPicPr>
          <p:nvPr/>
        </p:nvPicPr>
        <p:blipFill>
          <a:blip r:embed="rId3" cstate="print"/>
          <a:stretch>
            <a:fillRect/>
          </a:stretch>
        </p:blipFill>
        <p:spPr>
          <a:xfrm>
            <a:off x="6324626" y="4084948"/>
            <a:ext cx="616165" cy="944277"/>
          </a:xfrm>
          <a:prstGeom prst="rect">
            <a:avLst/>
          </a:prstGeom>
          <a:ln>
            <a:headEnd type="none" w="med" len="med"/>
            <a:tailEnd type="none" w="med" len="med"/>
          </a:ln>
        </p:spPr>
      </p:pic>
      <p:pic>
        <p:nvPicPr>
          <p:cNvPr id="81" name="Picture 80" descr="Server XML Web Service.png"/>
          <p:cNvPicPr>
            <a:picLocks noChangeAspect="1"/>
          </p:cNvPicPr>
          <p:nvPr/>
        </p:nvPicPr>
        <p:blipFill>
          <a:blip r:embed="rId3" cstate="print"/>
          <a:stretch>
            <a:fillRect/>
          </a:stretch>
        </p:blipFill>
        <p:spPr>
          <a:xfrm>
            <a:off x="6477026" y="4237375"/>
            <a:ext cx="616165" cy="944277"/>
          </a:xfrm>
          <a:prstGeom prst="rect">
            <a:avLst/>
          </a:prstGeom>
          <a:ln>
            <a:headEnd type="none" w="med" len="med"/>
            <a:tailEnd type="none" w="med" len="med"/>
          </a:ln>
        </p:spPr>
      </p:pic>
    </p:spTree>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r>
              <a:rPr lang="en-US" dirty="0" smtClean="0"/>
              <a:t>Branching and Merging </a:t>
            </a:r>
            <a:r>
              <a:rPr lang="en-US" dirty="0" smtClean="0"/>
              <a:t>Visualizations</a:t>
            </a:r>
          </a:p>
          <a:p>
            <a:r>
              <a:rPr lang="en-US" dirty="0" smtClean="0"/>
              <a:t>Architecture Tooling</a:t>
            </a:r>
            <a:endParaRPr lang="en-US" dirty="0"/>
          </a:p>
        </p:txBody>
      </p:sp>
    </p:spTree>
    <p:extLst>
      <p:ext uri="{BB962C8B-B14F-4D97-AF65-F5344CB8AC3E}">
        <p14:creationId xmlns:p14="http://schemas.microsoft.com/office/powerpoint/2010/main" val="1209593297"/>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4392628" y="3068661"/>
            <a:ext cx="4751387" cy="1329595"/>
          </a:xfrm>
        </p:spPr>
        <p:txBody>
          <a:bodyPr/>
          <a:lstStyle/>
          <a:p>
            <a:r>
              <a:rPr lang="en-US" i="1" dirty="0" smtClean="0"/>
              <a:t>“…you cannot manage what you cannot measure.”</a:t>
            </a:r>
            <a:endParaRPr lang="en-US" i="1" dirty="0"/>
          </a:p>
        </p:txBody>
      </p:sp>
      <p:sp>
        <p:nvSpPr>
          <p:cNvPr id="2" name="Title 1"/>
          <p:cNvSpPr>
            <a:spLocks noGrp="1"/>
          </p:cNvSpPr>
          <p:nvPr>
            <p:ph type="title" idx="4294967295"/>
          </p:nvPr>
        </p:nvSpPr>
        <p:spPr>
          <a:xfrm>
            <a:off x="152400" y="228600"/>
            <a:ext cx="8364538" cy="609600"/>
          </a:xfrm>
        </p:spPr>
        <p:txBody>
          <a:bodyPr/>
          <a:lstStyle/>
          <a:p>
            <a:r>
              <a:rPr lang="en-US" dirty="0" smtClean="0"/>
              <a:t>Lord Kelvin, 1824-1907</a:t>
            </a:r>
            <a:endParaRPr lang="en-US" dirty="0"/>
          </a:p>
        </p:txBody>
      </p:sp>
      <p:pic>
        <p:nvPicPr>
          <p:cNvPr id="1026" name="Picture 2" descr="File:Lord Kelvin photograph.jpg">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552" y="1804248"/>
            <a:ext cx="3491880" cy="43648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6794310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I:\Capture.PNG"/>
          <p:cNvPicPr>
            <a:picLocks noChangeAspect="1" noChangeArrowheads="1"/>
          </p:cNvPicPr>
          <p:nvPr/>
        </p:nvPicPr>
        <p:blipFill>
          <a:blip r:embed="rId2" cstate="print"/>
          <a:stretch>
            <a:fillRect/>
          </a:stretch>
        </p:blipFill>
        <p:spPr bwMode="auto">
          <a:xfrm>
            <a:off x="3" y="1365889"/>
            <a:ext cx="9143997" cy="4390929"/>
          </a:xfrm>
          <a:prstGeom prst="rect">
            <a:avLst/>
          </a:prstGeom>
          <a:noFill/>
        </p:spPr>
      </p:pic>
      <p:sp>
        <p:nvSpPr>
          <p:cNvPr id="6" name="Title 1"/>
          <p:cNvSpPr>
            <a:spLocks noGrp="1"/>
          </p:cNvSpPr>
          <p:nvPr>
            <p:ph type="title"/>
          </p:nvPr>
        </p:nvSpPr>
        <p:spPr/>
        <p:txBody>
          <a:bodyPr/>
          <a:lstStyle/>
          <a:p>
            <a:pPr algn="ctr"/>
            <a:r>
              <a:rPr lang="en-US" sz="4000" dirty="0" smtClean="0"/>
              <a:t>I work here…</a:t>
            </a:r>
            <a:endParaRPr lang="en-US" sz="4000" dirty="0"/>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t="-9000" b="-9000"/>
          </a:stretch>
        </a:blipFill>
        <a:effectLst/>
      </p:bgPr>
    </p:bg>
    <p:spTree>
      <p:nvGrpSpPr>
        <p:cNvPr id="1" name=""/>
        <p:cNvGrpSpPr/>
        <p:nvPr/>
      </p:nvGrpSpPr>
      <p:grpSpPr>
        <a:xfrm>
          <a:off x="0" y="0"/>
          <a:ext cx="0" cy="0"/>
          <a:chOff x="0" y="0"/>
          <a:chExt cx="0" cy="0"/>
        </a:xfrm>
      </p:grpSpPr>
    </p:spTree>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t="-9000" b="-9000"/>
          </a:stretch>
        </a:blipFill>
        <a:effectLst/>
      </p:bgPr>
    </p:bg>
    <p:spTree>
      <p:nvGrpSpPr>
        <p:cNvPr id="1" name=""/>
        <p:cNvGrpSpPr/>
        <p:nvPr/>
      </p:nvGrpSpPr>
      <p:grpSpPr>
        <a:xfrm>
          <a:off x="0" y="0"/>
          <a:ext cx="0" cy="0"/>
          <a:chOff x="0" y="0"/>
          <a:chExt cx="0" cy="0"/>
        </a:xfrm>
      </p:grpSpPr>
    </p:spTree>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t="-9000" b="-9000"/>
          </a:stretch>
        </a:blipFill>
        <a:effectLst/>
      </p:bgPr>
    </p:bg>
    <p:spTree>
      <p:nvGrpSpPr>
        <p:cNvPr id="1" name=""/>
        <p:cNvGrpSpPr/>
        <p:nvPr/>
      </p:nvGrpSpPr>
      <p:grpSpPr>
        <a:xfrm>
          <a:off x="0" y="0"/>
          <a:ext cx="0" cy="0"/>
          <a:chOff x="0" y="0"/>
          <a:chExt cx="0" cy="0"/>
        </a:xfrm>
      </p:grpSpPr>
    </p:spTree>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t="-9000" b="-9000"/>
          </a:stretch>
        </a:blipFill>
        <a:effectLst/>
      </p:bgPr>
    </p:bg>
    <p:spTree>
      <p:nvGrpSpPr>
        <p:cNvPr id="1" name=""/>
        <p:cNvGrpSpPr/>
        <p:nvPr/>
      </p:nvGrpSpPr>
      <p:grpSpPr>
        <a:xfrm>
          <a:off x="0" y="0"/>
          <a:ext cx="0" cy="0"/>
          <a:chOff x="0" y="0"/>
          <a:chExt cx="0" cy="0"/>
        </a:xfrm>
      </p:grpSpPr>
    </p:spTree>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t="-9000" b="-9000"/>
          </a:stretch>
        </a:blipFill>
        <a:effectLst/>
      </p:bgPr>
    </p:bg>
    <p:spTree>
      <p:nvGrpSpPr>
        <p:cNvPr id="1" name=""/>
        <p:cNvGrpSpPr/>
        <p:nvPr/>
      </p:nvGrpSpPr>
      <p:grpSpPr>
        <a:xfrm>
          <a:off x="0" y="0"/>
          <a:ext cx="0" cy="0"/>
          <a:chOff x="0" y="0"/>
          <a:chExt cx="0" cy="0"/>
        </a:xfrm>
      </p:grpSpPr>
    </p:spTree>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r>
              <a:rPr lang="en-US" dirty="0" smtClean="0"/>
              <a:t>Project Management</a:t>
            </a:r>
            <a:endParaRPr lang="en-US" dirty="0"/>
          </a:p>
        </p:txBody>
      </p:sp>
    </p:spTree>
    <p:extLst>
      <p:ext uri="{BB962C8B-B14F-4D97-AF65-F5344CB8AC3E}">
        <p14:creationId xmlns:p14="http://schemas.microsoft.com/office/powerpoint/2010/main" val="881606521"/>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p:cNvPicPr>
            <a:picLocks noChangeAspect="1" noChangeArrowheads="1"/>
          </p:cNvPicPr>
          <p:nvPr/>
        </p:nvPicPr>
        <p:blipFill>
          <a:blip r:embed="rId3"/>
          <a:srcRect/>
          <a:stretch>
            <a:fillRect/>
          </a:stretch>
        </p:blipFill>
        <p:spPr bwMode="auto">
          <a:xfrm>
            <a:off x="6096000" y="30"/>
            <a:ext cx="1189759" cy="2181225"/>
          </a:xfrm>
          <a:prstGeom prst="rect">
            <a:avLst/>
          </a:prstGeom>
          <a:noFill/>
          <a:ln w="9525">
            <a:noFill/>
            <a:miter lim="800000"/>
            <a:headEnd/>
            <a:tailEnd/>
          </a:ln>
        </p:spPr>
      </p:pic>
      <p:pic>
        <p:nvPicPr>
          <p:cNvPr id="1028" name="Picture 4"/>
          <p:cNvPicPr>
            <a:picLocks noChangeAspect="1" noChangeArrowheads="1"/>
          </p:cNvPicPr>
          <p:nvPr/>
        </p:nvPicPr>
        <p:blipFill>
          <a:blip r:embed="rId4"/>
          <a:srcRect/>
          <a:stretch>
            <a:fillRect/>
          </a:stretch>
        </p:blipFill>
        <p:spPr bwMode="auto">
          <a:xfrm>
            <a:off x="3733800" y="914400"/>
            <a:ext cx="1466850" cy="2314575"/>
          </a:xfrm>
          <a:prstGeom prst="rect">
            <a:avLst/>
          </a:prstGeom>
          <a:noFill/>
          <a:ln w="9525">
            <a:noFill/>
            <a:miter lim="800000"/>
            <a:headEnd/>
            <a:tailEnd/>
          </a:ln>
        </p:spPr>
      </p:pic>
      <p:pic>
        <p:nvPicPr>
          <p:cNvPr id="1027" name="Picture 3"/>
          <p:cNvPicPr>
            <a:picLocks noChangeAspect="1" noChangeArrowheads="1"/>
          </p:cNvPicPr>
          <p:nvPr/>
        </p:nvPicPr>
        <p:blipFill>
          <a:blip r:embed="rId5"/>
          <a:srcRect/>
          <a:stretch>
            <a:fillRect/>
          </a:stretch>
        </p:blipFill>
        <p:spPr bwMode="auto">
          <a:xfrm>
            <a:off x="1600200" y="2819400"/>
            <a:ext cx="1596878" cy="1766888"/>
          </a:xfrm>
          <a:prstGeom prst="rect">
            <a:avLst/>
          </a:prstGeom>
          <a:noFill/>
          <a:ln w="9525">
            <a:noFill/>
            <a:miter lim="800000"/>
            <a:headEnd/>
            <a:tailEnd/>
          </a:ln>
        </p:spPr>
      </p:pic>
      <p:sp>
        <p:nvSpPr>
          <p:cNvPr id="4" name="Rounded Rectangle 3"/>
          <p:cNvSpPr/>
          <p:nvPr/>
        </p:nvSpPr>
        <p:spPr bwMode="auto">
          <a:xfrm>
            <a:off x="1371600" y="4572000"/>
            <a:ext cx="1981200" cy="838200"/>
          </a:xfrm>
          <a:prstGeom prst="roundRect">
            <a:avLst/>
          </a:prstGeom>
          <a:ln>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rtl="0" fontAlgn="base">
              <a:spcBef>
                <a:spcPct val="0"/>
              </a:spcBef>
              <a:spcAft>
                <a:spcPct val="0"/>
              </a:spcAft>
            </a:pPr>
            <a:r>
              <a:rPr lang="en-US" sz="2300" kern="1200" dirty="0" smtClean="0">
                <a:solidFill>
                  <a:srgbClr val="000000"/>
                </a:solidFill>
                <a:latin typeface="Calibri"/>
                <a:ea typeface="+mn-ea"/>
                <a:cs typeface="+mn-cs"/>
              </a:rPr>
              <a:t>Training</a:t>
            </a:r>
            <a:endParaRPr lang="en-US" sz="2300" kern="1200" dirty="0">
              <a:solidFill>
                <a:srgbClr val="000000"/>
              </a:solidFill>
              <a:latin typeface="Calibri"/>
              <a:ea typeface="+mn-ea"/>
              <a:cs typeface="+mn-cs"/>
            </a:endParaRPr>
          </a:p>
        </p:txBody>
      </p:sp>
      <p:sp>
        <p:nvSpPr>
          <p:cNvPr id="5" name="Rounded Rectangle 4"/>
          <p:cNvSpPr/>
          <p:nvPr/>
        </p:nvSpPr>
        <p:spPr bwMode="auto">
          <a:xfrm>
            <a:off x="3505200" y="3200400"/>
            <a:ext cx="1981200" cy="838200"/>
          </a:xfrm>
          <a:prstGeom prst="roundRect">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rtl="0" fontAlgn="base">
              <a:spcBef>
                <a:spcPct val="0"/>
              </a:spcBef>
              <a:spcAft>
                <a:spcPct val="0"/>
              </a:spcAft>
            </a:pPr>
            <a:r>
              <a:rPr lang="en-US" sz="2300" kern="1200" dirty="0" smtClean="0">
                <a:solidFill>
                  <a:srgbClr val="000000"/>
                </a:solidFill>
                <a:latin typeface="Calibri"/>
                <a:ea typeface="+mn-ea"/>
                <a:cs typeface="+mn-cs"/>
              </a:rPr>
              <a:t>Conditioning</a:t>
            </a:r>
            <a:endParaRPr lang="en-US" sz="2300" kern="1200" dirty="0">
              <a:solidFill>
                <a:srgbClr val="000000"/>
              </a:solidFill>
              <a:latin typeface="Calibri"/>
              <a:ea typeface="+mn-ea"/>
              <a:cs typeface="+mn-cs"/>
            </a:endParaRPr>
          </a:p>
        </p:txBody>
      </p:sp>
      <p:sp>
        <p:nvSpPr>
          <p:cNvPr id="6" name="Rounded Rectangle 5"/>
          <p:cNvSpPr/>
          <p:nvPr/>
        </p:nvSpPr>
        <p:spPr bwMode="auto">
          <a:xfrm>
            <a:off x="5867400" y="1752600"/>
            <a:ext cx="1752600" cy="762000"/>
          </a:xfrm>
          <a:prstGeom prst="roundRect">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rtl="0" fontAlgn="base">
              <a:spcBef>
                <a:spcPct val="0"/>
              </a:spcBef>
              <a:spcAft>
                <a:spcPct val="0"/>
              </a:spcAft>
            </a:pPr>
            <a:r>
              <a:rPr lang="en-US" sz="2300" kern="1200" dirty="0" smtClean="0">
                <a:solidFill>
                  <a:srgbClr val="000000"/>
                </a:solidFill>
                <a:latin typeface="Calibri"/>
                <a:ea typeface="+mn-ea"/>
                <a:cs typeface="+mn-cs"/>
              </a:rPr>
              <a:t>Climbing</a:t>
            </a:r>
            <a:endParaRPr lang="en-US" sz="2300" kern="1200" dirty="0">
              <a:solidFill>
                <a:srgbClr val="000000"/>
              </a:solidFill>
              <a:latin typeface="Calibri"/>
              <a:ea typeface="+mn-ea"/>
              <a:cs typeface="+mn-cs"/>
            </a:endParaRPr>
          </a:p>
        </p:txBody>
      </p:sp>
      <p:sp>
        <p:nvSpPr>
          <p:cNvPr id="12" name="Right Arrow 11"/>
          <p:cNvSpPr/>
          <p:nvPr/>
        </p:nvSpPr>
        <p:spPr bwMode="auto">
          <a:xfrm>
            <a:off x="1066800" y="5486400"/>
            <a:ext cx="6400800" cy="457200"/>
          </a:xfrm>
          <a:prstGeom prst="rightArrow">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rtl="0" fontAlgn="base">
              <a:spcBef>
                <a:spcPct val="0"/>
              </a:spcBef>
              <a:spcAft>
                <a:spcPct val="0"/>
              </a:spcAft>
            </a:pPr>
            <a:endParaRPr lang="en-US" sz="2300" kern="1200" dirty="0">
              <a:solidFill>
                <a:srgbClr val="FFFFFF"/>
              </a:solidFill>
              <a:latin typeface="Calibri"/>
              <a:ea typeface="+mn-ea"/>
              <a:cs typeface="+mn-cs"/>
            </a:endParaRPr>
          </a:p>
        </p:txBody>
      </p:sp>
      <p:sp>
        <p:nvSpPr>
          <p:cNvPr id="13" name="Up Arrow 12"/>
          <p:cNvSpPr/>
          <p:nvPr/>
        </p:nvSpPr>
        <p:spPr bwMode="auto">
          <a:xfrm>
            <a:off x="7696200" y="1066800"/>
            <a:ext cx="381000" cy="4495800"/>
          </a:xfrm>
          <a:prstGeom prst="upArrow">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rtl="0" fontAlgn="base">
              <a:spcBef>
                <a:spcPct val="0"/>
              </a:spcBef>
              <a:spcAft>
                <a:spcPct val="0"/>
              </a:spcAft>
            </a:pPr>
            <a:endParaRPr lang="en-US" sz="2300" kern="1200" dirty="0">
              <a:solidFill>
                <a:srgbClr val="FFFFFF"/>
              </a:solidFill>
              <a:latin typeface="Calibri"/>
              <a:ea typeface="+mn-ea"/>
              <a:cs typeface="+mn-cs"/>
            </a:endParaRPr>
          </a:p>
        </p:txBody>
      </p:sp>
      <p:sp>
        <p:nvSpPr>
          <p:cNvPr id="30" name="Arc 29"/>
          <p:cNvSpPr/>
          <p:nvPr/>
        </p:nvSpPr>
        <p:spPr>
          <a:xfrm flipV="1">
            <a:off x="-5105399" y="-2286000"/>
            <a:ext cx="12496800" cy="7696200"/>
          </a:xfrm>
          <a:prstGeom prst="arc">
            <a:avLst/>
          </a:prstGeom>
          <a:ln/>
        </p:spPr>
        <p:style>
          <a:lnRef idx="3">
            <a:schemeClr val="accent1"/>
          </a:lnRef>
          <a:fillRef idx="0">
            <a:schemeClr val="accent1"/>
          </a:fillRef>
          <a:effectRef idx="2">
            <a:schemeClr val="accent1"/>
          </a:effectRef>
          <a:fontRef idx="minor">
            <a:schemeClr val="tx1"/>
          </a:fontRef>
        </p:style>
        <p:txBody>
          <a:bodyPr rtlCol="0" anchor="ctr"/>
          <a:lstStyle/>
          <a:p>
            <a:pPr algn="ctr" defTabSz="914363" rtl="0"/>
            <a:endParaRPr lang="en-US" kern="1200">
              <a:solidFill>
                <a:srgbClr val="FFFFFF"/>
              </a:solidFill>
              <a:latin typeface="Calibri"/>
              <a:ea typeface="+mn-ea"/>
              <a:cs typeface="+mn-cs"/>
            </a:endParaRPr>
          </a:p>
        </p:txBody>
      </p:sp>
      <p:sp>
        <p:nvSpPr>
          <p:cNvPr id="31" name="Rectangle 30"/>
          <p:cNvSpPr/>
          <p:nvPr/>
        </p:nvSpPr>
        <p:spPr>
          <a:xfrm>
            <a:off x="2269616" y="5867430"/>
            <a:ext cx="3877793" cy="830997"/>
          </a:xfrm>
          <a:prstGeom prst="rect">
            <a:avLst/>
          </a:prstGeom>
          <a:noFill/>
        </p:spPr>
        <p:txBody>
          <a:bodyPr wrap="non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defTabSz="914363" rtl="0"/>
            <a:r>
              <a:rPr lang="en-US" sz="4800" b="1" kern="1200" dirty="0" smtClean="0">
                <a:ln/>
                <a:solidFill>
                  <a:srgbClr val="FFD72F"/>
                </a:solidFill>
                <a:latin typeface="Calibri"/>
                <a:ea typeface="+mn-ea"/>
                <a:cs typeface="+mn-cs"/>
              </a:rPr>
              <a:t>Training Phase</a:t>
            </a:r>
            <a:endParaRPr lang="en-US" sz="4800" b="1" kern="1200" dirty="0">
              <a:ln/>
              <a:solidFill>
                <a:srgbClr val="FFD72F"/>
              </a:solidFill>
              <a:latin typeface="Calibri"/>
              <a:ea typeface="+mn-ea"/>
              <a:cs typeface="+mn-cs"/>
            </a:endParaRPr>
          </a:p>
        </p:txBody>
      </p:sp>
      <p:sp>
        <p:nvSpPr>
          <p:cNvPr id="32" name="Rectangle 31"/>
          <p:cNvSpPr/>
          <p:nvPr/>
        </p:nvSpPr>
        <p:spPr>
          <a:xfrm rot="5400000">
            <a:off x="6476458" y="3035683"/>
            <a:ext cx="3820020" cy="830997"/>
          </a:xfrm>
          <a:prstGeom prst="rect">
            <a:avLst/>
          </a:prstGeom>
          <a:noFill/>
        </p:spPr>
        <p:txBody>
          <a:bodyPr wrap="non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defTabSz="914363" rtl="0"/>
            <a:r>
              <a:rPr lang="en-US" sz="4800" b="1" dirty="0" smtClean="0">
                <a:ln/>
                <a:solidFill>
                  <a:srgbClr val="FFD72F"/>
                </a:solidFill>
                <a:latin typeface="Calibri"/>
              </a:rPr>
              <a:t>Cost of Failure</a:t>
            </a:r>
            <a:endParaRPr lang="en-US" sz="4800" b="1" kern="1200" dirty="0">
              <a:ln/>
              <a:solidFill>
                <a:srgbClr val="FFD72F"/>
              </a:solidFill>
              <a:latin typeface="Calibri"/>
              <a:ea typeface="+mn-ea"/>
              <a:cs typeface="+mn-cs"/>
            </a:endParaRPr>
          </a:p>
        </p:txBody>
      </p:sp>
      <p:pic>
        <p:nvPicPr>
          <p:cNvPr id="17" name="Picture 2" descr="C:\Documents and Settings\jocelyn\My Documents\My Pictures\clip_art_library\Microsoft_Art_Brand_etc\EventsDVD_FY07\Shapes and Graphics\Arrows - arrow\Blue Gradient Collection\arrow 0 blue arrow curved 10.png"/>
          <p:cNvPicPr>
            <a:picLocks noChangeAspect="1" noChangeArrowheads="1"/>
          </p:cNvPicPr>
          <p:nvPr/>
        </p:nvPicPr>
        <p:blipFill>
          <a:blip r:embed="rId6" cstate="email"/>
          <a:srcRect/>
          <a:stretch>
            <a:fillRect/>
          </a:stretch>
        </p:blipFill>
        <p:spPr bwMode="auto">
          <a:xfrm rot="6414650" flipH="1">
            <a:off x="2173245" y="3346752"/>
            <a:ext cx="1430518" cy="1302412"/>
          </a:xfrm>
          <a:prstGeom prst="rect">
            <a:avLst/>
          </a:prstGeom>
          <a:noFill/>
        </p:spPr>
      </p:pic>
      <p:pic>
        <p:nvPicPr>
          <p:cNvPr id="18" name="Picture 2" descr="C:\Documents and Settings\jocelyn\My Documents\My Pictures\clip_art_library\Microsoft_Art_Brand_etc\EventsDVD_FY07\Shapes and Graphics\Arrows - arrow\Blue Gradient Collection\arrow 0 blue arrow curved 10.png"/>
          <p:cNvPicPr>
            <a:picLocks noChangeAspect="1" noChangeArrowheads="1"/>
          </p:cNvPicPr>
          <p:nvPr/>
        </p:nvPicPr>
        <p:blipFill>
          <a:blip r:embed="rId6" cstate="email"/>
          <a:srcRect/>
          <a:stretch>
            <a:fillRect/>
          </a:stretch>
        </p:blipFill>
        <p:spPr bwMode="auto">
          <a:xfrm rot="6671949" flipH="1">
            <a:off x="4570124" y="2003748"/>
            <a:ext cx="1430518" cy="1302412"/>
          </a:xfrm>
          <a:prstGeom prst="rect">
            <a:avLst/>
          </a:prstGeom>
          <a:noFill/>
        </p:spPr>
      </p:pic>
    </p:spTree>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9"/>
          <p:cNvPicPr>
            <a:picLocks noChangeAspect="1" noChangeArrowheads="1"/>
          </p:cNvPicPr>
          <p:nvPr/>
        </p:nvPicPr>
        <p:blipFill>
          <a:blip r:embed="rId2"/>
          <a:srcRect/>
          <a:stretch>
            <a:fillRect/>
          </a:stretch>
        </p:blipFill>
        <p:spPr bwMode="auto">
          <a:xfrm>
            <a:off x="2" y="-1"/>
            <a:ext cx="9144500" cy="6858001"/>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bwMode="auto">
          <a:xfrm>
            <a:off x="1371600" y="4572000"/>
            <a:ext cx="1981200" cy="838200"/>
          </a:xfrm>
          <a:prstGeom prst="roundRect">
            <a:avLst/>
          </a:prstGeom>
          <a:ln>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rtl="0" fontAlgn="base">
              <a:spcBef>
                <a:spcPct val="0"/>
              </a:spcBef>
              <a:spcAft>
                <a:spcPct val="0"/>
              </a:spcAft>
            </a:pPr>
            <a:r>
              <a:rPr lang="en-US" sz="2300" kern="1200" dirty="0">
                <a:solidFill>
                  <a:srgbClr val="000000"/>
                </a:solidFill>
                <a:latin typeface="Calibri"/>
                <a:ea typeface="+mn-ea"/>
                <a:cs typeface="+mn-cs"/>
              </a:rPr>
              <a:t>Development</a:t>
            </a:r>
          </a:p>
        </p:txBody>
      </p:sp>
      <p:sp>
        <p:nvSpPr>
          <p:cNvPr id="5" name="Rounded Rectangle 4"/>
          <p:cNvSpPr/>
          <p:nvPr/>
        </p:nvSpPr>
        <p:spPr bwMode="auto">
          <a:xfrm>
            <a:off x="3505200" y="3200400"/>
            <a:ext cx="1981200" cy="838200"/>
          </a:xfrm>
          <a:prstGeom prst="roundRect">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rtl="0" fontAlgn="base">
              <a:spcBef>
                <a:spcPct val="0"/>
              </a:spcBef>
              <a:spcAft>
                <a:spcPct val="0"/>
              </a:spcAft>
            </a:pPr>
            <a:r>
              <a:rPr lang="en-US" sz="2300" kern="1200" dirty="0">
                <a:solidFill>
                  <a:srgbClr val="000000"/>
                </a:solidFill>
                <a:latin typeface="Calibri"/>
                <a:ea typeface="+mn-ea"/>
                <a:cs typeface="+mn-cs"/>
              </a:rPr>
              <a:t>Test</a:t>
            </a:r>
          </a:p>
        </p:txBody>
      </p:sp>
      <p:sp>
        <p:nvSpPr>
          <p:cNvPr id="6" name="Rounded Rectangle 5"/>
          <p:cNvSpPr/>
          <p:nvPr/>
        </p:nvSpPr>
        <p:spPr bwMode="auto">
          <a:xfrm>
            <a:off x="5867400" y="1752600"/>
            <a:ext cx="1752600" cy="762000"/>
          </a:xfrm>
          <a:prstGeom prst="roundRect">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rtl="0" fontAlgn="base">
              <a:spcBef>
                <a:spcPct val="0"/>
              </a:spcBef>
              <a:spcAft>
                <a:spcPct val="0"/>
              </a:spcAft>
            </a:pPr>
            <a:r>
              <a:rPr lang="en-US" sz="2300" kern="1200" dirty="0">
                <a:solidFill>
                  <a:srgbClr val="000000"/>
                </a:solidFill>
                <a:latin typeface="Calibri"/>
                <a:ea typeface="+mn-ea"/>
                <a:cs typeface="+mn-cs"/>
              </a:rPr>
              <a:t>Release</a:t>
            </a:r>
          </a:p>
        </p:txBody>
      </p:sp>
      <p:sp>
        <p:nvSpPr>
          <p:cNvPr id="12" name="Right Arrow 11"/>
          <p:cNvSpPr/>
          <p:nvPr/>
        </p:nvSpPr>
        <p:spPr bwMode="auto">
          <a:xfrm>
            <a:off x="1066800" y="5486400"/>
            <a:ext cx="6400800" cy="457200"/>
          </a:xfrm>
          <a:prstGeom prst="rightArrow">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rtl="0" fontAlgn="base">
              <a:spcBef>
                <a:spcPct val="0"/>
              </a:spcBef>
              <a:spcAft>
                <a:spcPct val="0"/>
              </a:spcAft>
            </a:pPr>
            <a:endParaRPr lang="en-US" sz="2300" kern="1200" dirty="0">
              <a:solidFill>
                <a:srgbClr val="FFFFFF"/>
              </a:solidFill>
              <a:latin typeface="Calibri"/>
              <a:ea typeface="+mn-ea"/>
              <a:cs typeface="+mn-cs"/>
            </a:endParaRPr>
          </a:p>
        </p:txBody>
      </p:sp>
      <p:sp>
        <p:nvSpPr>
          <p:cNvPr id="13" name="Up Arrow 12"/>
          <p:cNvSpPr/>
          <p:nvPr/>
        </p:nvSpPr>
        <p:spPr bwMode="auto">
          <a:xfrm>
            <a:off x="7696200" y="1066800"/>
            <a:ext cx="381000" cy="4495800"/>
          </a:xfrm>
          <a:prstGeom prst="upArrow">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rtl="0" fontAlgn="base">
              <a:spcBef>
                <a:spcPct val="0"/>
              </a:spcBef>
              <a:spcAft>
                <a:spcPct val="0"/>
              </a:spcAft>
            </a:pPr>
            <a:endParaRPr lang="en-US" sz="2300" kern="1200" dirty="0">
              <a:solidFill>
                <a:srgbClr val="FFFFFF"/>
              </a:solidFill>
              <a:latin typeface="Calibri"/>
              <a:ea typeface="+mn-ea"/>
              <a:cs typeface="+mn-cs"/>
            </a:endParaRPr>
          </a:p>
        </p:txBody>
      </p:sp>
      <p:sp>
        <p:nvSpPr>
          <p:cNvPr id="30" name="Arc 29"/>
          <p:cNvSpPr/>
          <p:nvPr/>
        </p:nvSpPr>
        <p:spPr>
          <a:xfrm flipV="1">
            <a:off x="-5105399" y="-2286000"/>
            <a:ext cx="12496800" cy="7696200"/>
          </a:xfrm>
          <a:prstGeom prst="arc">
            <a:avLst/>
          </a:prstGeom>
          <a:ln/>
        </p:spPr>
        <p:style>
          <a:lnRef idx="3">
            <a:schemeClr val="accent1"/>
          </a:lnRef>
          <a:fillRef idx="0">
            <a:schemeClr val="accent1"/>
          </a:fillRef>
          <a:effectRef idx="2">
            <a:schemeClr val="accent1"/>
          </a:effectRef>
          <a:fontRef idx="minor">
            <a:schemeClr val="tx1"/>
          </a:fontRef>
        </p:style>
        <p:txBody>
          <a:bodyPr rtlCol="0" anchor="ctr"/>
          <a:lstStyle/>
          <a:p>
            <a:pPr algn="ctr" defTabSz="914363" rtl="0"/>
            <a:endParaRPr lang="en-US" kern="1200">
              <a:solidFill>
                <a:srgbClr val="FFFFFF"/>
              </a:solidFill>
              <a:latin typeface="Calibri"/>
              <a:ea typeface="+mn-ea"/>
              <a:cs typeface="+mn-cs"/>
            </a:endParaRPr>
          </a:p>
        </p:txBody>
      </p:sp>
      <p:sp>
        <p:nvSpPr>
          <p:cNvPr id="31" name="Rectangle 30"/>
          <p:cNvSpPr/>
          <p:nvPr/>
        </p:nvSpPr>
        <p:spPr>
          <a:xfrm>
            <a:off x="2133600" y="5867430"/>
            <a:ext cx="4149790" cy="830997"/>
          </a:xfrm>
          <a:prstGeom prst="rect">
            <a:avLst/>
          </a:prstGeom>
          <a:noFill/>
        </p:spPr>
        <p:txBody>
          <a:bodyPr wrap="non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defTabSz="914363" rtl="0"/>
            <a:r>
              <a:rPr lang="en-US" sz="4800" b="1" kern="1200" dirty="0">
                <a:ln/>
                <a:solidFill>
                  <a:srgbClr val="FFD72F"/>
                </a:solidFill>
                <a:latin typeface="Calibri"/>
                <a:ea typeface="+mn-ea"/>
                <a:cs typeface="+mn-cs"/>
              </a:rPr>
              <a:t>Software Phase</a:t>
            </a:r>
          </a:p>
        </p:txBody>
      </p:sp>
      <p:sp>
        <p:nvSpPr>
          <p:cNvPr id="32" name="Rectangle 31"/>
          <p:cNvSpPr/>
          <p:nvPr/>
        </p:nvSpPr>
        <p:spPr>
          <a:xfrm rot="5400000">
            <a:off x="6732277" y="3035683"/>
            <a:ext cx="3308405" cy="830997"/>
          </a:xfrm>
          <a:prstGeom prst="rect">
            <a:avLst/>
          </a:prstGeom>
          <a:noFill/>
        </p:spPr>
        <p:txBody>
          <a:bodyPr wrap="non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defTabSz="914363" rtl="0"/>
            <a:r>
              <a:rPr lang="en-US" sz="4800" b="1" kern="1200" dirty="0">
                <a:ln/>
                <a:solidFill>
                  <a:srgbClr val="FFD72F"/>
                </a:solidFill>
                <a:latin typeface="Calibri"/>
                <a:ea typeface="+mn-ea"/>
                <a:cs typeface="+mn-cs"/>
              </a:rPr>
              <a:t>Cost of Bugs</a:t>
            </a:r>
          </a:p>
        </p:txBody>
      </p:sp>
      <p:pic>
        <p:nvPicPr>
          <p:cNvPr id="17" name="Picture 2" descr="C:\Documents and Settings\jocelyn\My Documents\My Pictures\clip_art_library\Microsoft_Art_Brand_etc\EventsDVD_FY07\Shapes and Graphics\Arrows - arrow\Blue Gradient Collection\arrow 0 blue arrow curved 10.png"/>
          <p:cNvPicPr>
            <a:picLocks noChangeAspect="1" noChangeArrowheads="1"/>
          </p:cNvPicPr>
          <p:nvPr/>
        </p:nvPicPr>
        <p:blipFill>
          <a:blip r:embed="rId3" cstate="email"/>
          <a:srcRect/>
          <a:stretch>
            <a:fillRect/>
          </a:stretch>
        </p:blipFill>
        <p:spPr bwMode="auto">
          <a:xfrm rot="6414650" flipH="1">
            <a:off x="2173245" y="3346752"/>
            <a:ext cx="1430518" cy="1302412"/>
          </a:xfrm>
          <a:prstGeom prst="rect">
            <a:avLst/>
          </a:prstGeom>
          <a:noFill/>
        </p:spPr>
      </p:pic>
      <p:pic>
        <p:nvPicPr>
          <p:cNvPr id="18" name="Picture 2" descr="C:\Documents and Settings\jocelyn\My Documents\My Pictures\clip_art_library\Microsoft_Art_Brand_etc\EventsDVD_FY07\Shapes and Graphics\Arrows - arrow\Blue Gradient Collection\arrow 0 blue arrow curved 10.png"/>
          <p:cNvPicPr>
            <a:picLocks noChangeAspect="1" noChangeArrowheads="1"/>
          </p:cNvPicPr>
          <p:nvPr/>
        </p:nvPicPr>
        <p:blipFill>
          <a:blip r:embed="rId3" cstate="email"/>
          <a:srcRect/>
          <a:stretch>
            <a:fillRect/>
          </a:stretch>
        </p:blipFill>
        <p:spPr bwMode="auto">
          <a:xfrm rot="6671949" flipH="1">
            <a:off x="4570124" y="2003748"/>
            <a:ext cx="1430518" cy="1302412"/>
          </a:xfrm>
          <a:prstGeom prst="rect">
            <a:avLst/>
          </a:prstGeom>
          <a:noFill/>
        </p:spPr>
      </p:pic>
      <p:grpSp>
        <p:nvGrpSpPr>
          <p:cNvPr id="3" name="Group 25"/>
          <p:cNvGrpSpPr/>
          <p:nvPr/>
        </p:nvGrpSpPr>
        <p:grpSpPr>
          <a:xfrm>
            <a:off x="2590800" y="2133600"/>
            <a:ext cx="2110298" cy="1497306"/>
            <a:chOff x="2590800" y="2133600"/>
            <a:chExt cx="2110298" cy="1497306"/>
          </a:xfrm>
        </p:grpSpPr>
        <p:pic>
          <p:nvPicPr>
            <p:cNvPr id="20" name="Picture 7" descr="C:\Documents and Settings\jocelyn\My Documents\My Pictures\clip_art_library\Microsoft_Art_Brand_etc\EventsDVD_FY07\HARDWARE_IMAGERY\Illustration - Misc Hardware\Miscellaneous\disk person tablet blue.png"/>
            <p:cNvPicPr>
              <a:picLocks noChangeAspect="1" noChangeArrowheads="1"/>
            </p:cNvPicPr>
            <p:nvPr/>
          </p:nvPicPr>
          <p:blipFill>
            <a:blip r:embed="rId4" cstate="email"/>
            <a:srcRect/>
            <a:stretch>
              <a:fillRect/>
            </a:stretch>
          </p:blipFill>
          <p:spPr bwMode="ltGray">
            <a:xfrm>
              <a:off x="2590800" y="2133600"/>
              <a:ext cx="2110298" cy="1497306"/>
            </a:xfrm>
            <a:prstGeom prst="rect">
              <a:avLst/>
            </a:prstGeom>
            <a:noFill/>
          </p:spPr>
        </p:pic>
        <p:pic>
          <p:nvPicPr>
            <p:cNvPr id="21" name="Picture 6" descr="C:\Documents and Settings\jocelyn\My Documents\My Pictures\clip_art_library\Microsoft_Art_Brand_etc\EventsDVD_FY07\HARDWARE_IMAGERY\Illustration - Misc Hardware\XML Icons\developer Tools toolbox.png"/>
            <p:cNvPicPr>
              <a:picLocks noChangeAspect="1" noChangeArrowheads="1"/>
            </p:cNvPicPr>
            <p:nvPr/>
          </p:nvPicPr>
          <p:blipFill>
            <a:blip r:embed="rId5" cstate="email"/>
            <a:srcRect/>
            <a:stretch>
              <a:fillRect/>
            </a:stretch>
          </p:blipFill>
          <p:spPr bwMode="ltGray">
            <a:xfrm>
              <a:off x="3657600" y="2133600"/>
              <a:ext cx="685800" cy="1032140"/>
            </a:xfrm>
            <a:prstGeom prst="rect">
              <a:avLst/>
            </a:prstGeom>
            <a:noFill/>
          </p:spPr>
        </p:pic>
      </p:grpSp>
      <p:grpSp>
        <p:nvGrpSpPr>
          <p:cNvPr id="7" name="Group 27"/>
          <p:cNvGrpSpPr/>
          <p:nvPr/>
        </p:nvGrpSpPr>
        <p:grpSpPr>
          <a:xfrm>
            <a:off x="5257800" y="609630"/>
            <a:ext cx="2229743" cy="1529335"/>
            <a:chOff x="5257800" y="609600"/>
            <a:chExt cx="2229743" cy="1529335"/>
          </a:xfrm>
        </p:grpSpPr>
        <p:pic>
          <p:nvPicPr>
            <p:cNvPr id="23" name="Picture 17" descr="C:\Documents and Settings\jocelyn\My Documents\My Pictures\clip_art_library\Microsoft_Art_Brand_etc\EventsDVD_FY07\HARDWARE_IMAGERY\Illustration - Misc Hardware\Miscellaneous\network all flat.png"/>
            <p:cNvPicPr>
              <a:picLocks noChangeAspect="1" noChangeArrowheads="1"/>
            </p:cNvPicPr>
            <p:nvPr/>
          </p:nvPicPr>
          <p:blipFill>
            <a:blip r:embed="rId6" cstate="email"/>
            <a:srcRect/>
            <a:stretch>
              <a:fillRect/>
            </a:stretch>
          </p:blipFill>
          <p:spPr bwMode="ltGray">
            <a:xfrm>
              <a:off x="5486400" y="609600"/>
              <a:ext cx="2001143" cy="1500857"/>
            </a:xfrm>
            <a:prstGeom prst="rect">
              <a:avLst/>
            </a:prstGeom>
            <a:noFill/>
          </p:spPr>
        </p:pic>
        <p:pic>
          <p:nvPicPr>
            <p:cNvPr id="22" name="Picture 14" descr="C:\Documents and Settings\jocelyn\My Documents\My Pictures\clip_art_library\Microsoft_Art_Brand_etc\EventsDVD_FY07\HARDWARE_IMAGERY\Illustration - Misc Hardware\Windows Vista Illustration Icons\Users.png"/>
            <p:cNvPicPr>
              <a:picLocks noChangeAspect="1" noChangeArrowheads="1"/>
            </p:cNvPicPr>
            <p:nvPr/>
          </p:nvPicPr>
          <p:blipFill>
            <a:blip r:embed="rId7" cstate="email"/>
            <a:srcRect/>
            <a:stretch>
              <a:fillRect/>
            </a:stretch>
          </p:blipFill>
          <p:spPr bwMode="ltGray">
            <a:xfrm>
              <a:off x="5257800" y="914400"/>
              <a:ext cx="1224535" cy="1224535"/>
            </a:xfrm>
            <a:prstGeom prst="rect">
              <a:avLst/>
            </a:prstGeom>
            <a:noFill/>
          </p:spPr>
        </p:pic>
      </p:grpSp>
      <p:pic>
        <p:nvPicPr>
          <p:cNvPr id="24" name="Picture 7" descr="C:\Documents and Settings\jocelyn\My Documents\My Pictures\clip_art_library\Microsoft_Art_Brand_etc\EventsDVD_FY07\HARDWARE_IMAGERY\Illustration - Misc Hardware\Miscellaneous\disk person tablet blue.png"/>
          <p:cNvPicPr>
            <a:picLocks noChangeAspect="1" noChangeArrowheads="1"/>
          </p:cNvPicPr>
          <p:nvPr/>
        </p:nvPicPr>
        <p:blipFill>
          <a:blip r:embed="rId4" cstate="email"/>
          <a:srcRect/>
          <a:stretch>
            <a:fillRect/>
          </a:stretch>
        </p:blipFill>
        <p:spPr bwMode="ltGray">
          <a:xfrm>
            <a:off x="152400" y="3581400"/>
            <a:ext cx="2110298" cy="1497306"/>
          </a:xfrm>
          <a:prstGeom prst="rect">
            <a:avLst/>
          </a:prstGeom>
          <a:noFill/>
        </p:spPr>
      </p:pic>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361149" y="2836352"/>
            <a:ext cx="6421703" cy="950644"/>
          </a:xfrm>
          <a:prstGeom prst="rect">
            <a:avLst/>
          </a:prstGeom>
        </p:spPr>
      </p:pic>
      <p:sp>
        <p:nvSpPr>
          <p:cNvPr id="6" name="Title 1"/>
          <p:cNvSpPr>
            <a:spLocks noGrp="1"/>
          </p:cNvSpPr>
          <p:nvPr>
            <p:ph type="title"/>
          </p:nvPr>
        </p:nvSpPr>
        <p:spPr/>
        <p:txBody>
          <a:bodyPr/>
          <a:lstStyle/>
          <a:p>
            <a:pPr algn="ctr"/>
            <a:r>
              <a:rPr lang="en-US" sz="4000" dirty="0" smtClean="0"/>
              <a:t>…on this…</a:t>
            </a:r>
            <a:endParaRPr lang="en-US" sz="4000" dirty="0"/>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bwMode="auto">
          <a:xfrm>
            <a:off x="381001" y="1447800"/>
            <a:ext cx="8458200" cy="4717504"/>
          </a:xfrm>
          <a:prstGeom prst="rect">
            <a:avLst/>
          </a:prstGeom>
          <a:gradFill>
            <a:gsLst>
              <a:gs pos="0">
                <a:srgbClr val="000000">
                  <a:alpha val="85000"/>
                </a:srgbClr>
              </a:gs>
              <a:gs pos="100000">
                <a:srgbClr val="4472D8">
                  <a:alpha val="26000"/>
                </a:srgbClr>
              </a:gs>
            </a:gsLst>
            <a:lin ang="16200000" scaled="0"/>
          </a:gradFill>
          <a:ln>
            <a:headEnd type="none" w="med" len="med"/>
            <a:tailEnd type="none" w="med" len="med"/>
          </a:ln>
          <a:scene3d>
            <a:camera prst="orthographicFront">
              <a:rot lat="0" lon="0" rev="0"/>
            </a:camera>
            <a:lightRig rig="harsh" dir="t"/>
          </a:scene3d>
          <a:sp3d contourW="1000" prstMaterial="plastic">
            <a:bevelT w="95250" h="101600"/>
            <a:contourClr>
              <a:schemeClr val="accent6">
                <a:satMod val="300000"/>
              </a:schemeClr>
            </a:contourClr>
          </a:sp3d>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graphicFrame>
        <p:nvGraphicFramePr>
          <p:cNvPr id="5" name="Table 4"/>
          <p:cNvGraphicFramePr>
            <a:graphicFrameLocks noGrp="1"/>
          </p:cNvGraphicFramePr>
          <p:nvPr/>
        </p:nvGraphicFramePr>
        <p:xfrm>
          <a:off x="495300" y="1508760"/>
          <a:ext cx="8115300" cy="2560320"/>
        </p:xfrm>
        <a:graphic>
          <a:graphicData uri="http://schemas.openxmlformats.org/drawingml/2006/table">
            <a:tbl>
              <a:tblPr firstRow="1" bandRow="1">
                <a:solidFill>
                  <a:srgbClr val="00B050"/>
                </a:solidFill>
                <a:tableStyleId>{2D5ABB26-0587-4C30-8999-92F81FD0307C}</a:tableStyleId>
              </a:tblPr>
              <a:tblGrid>
                <a:gridCol w="1623060"/>
                <a:gridCol w="1623060"/>
                <a:gridCol w="811530"/>
                <a:gridCol w="811530"/>
                <a:gridCol w="1623060"/>
                <a:gridCol w="1623060"/>
              </a:tblGrid>
              <a:tr h="358877">
                <a:tc gridSpan="3">
                  <a:txBody>
                    <a:bodyPr/>
                    <a:lstStyle/>
                    <a:p>
                      <a:pPr algn="l"/>
                      <a:r>
                        <a:rPr lang="en-US" sz="2400" dirty="0" smtClean="0">
                          <a:solidFill>
                            <a:schemeClr val="bg1"/>
                          </a:solidFill>
                        </a:rPr>
                        <a:t>Generalist </a:t>
                      </a:r>
                      <a:endParaRPr lang="en-US" sz="2400" dirty="0">
                        <a:solidFill>
                          <a:schemeClr val="bg1"/>
                        </a:solidFill>
                      </a:endParaRPr>
                    </a:p>
                  </a:txBody>
                  <a:tcPr>
                    <a:lnB w="28575" cap="flat" cmpd="sng" algn="ctr">
                      <a:solidFill>
                        <a:schemeClr val="bg1"/>
                      </a:solidFill>
                      <a:prstDash val="solid"/>
                      <a:round/>
                      <a:headEnd type="none" w="med" len="med"/>
                      <a:tailEnd type="none" w="med" len="med"/>
                    </a:lnB>
                    <a:solidFill>
                      <a:schemeClr val="tx1"/>
                    </a:solidFill>
                  </a:tcPr>
                </a:tc>
                <a:tc hMerge="1">
                  <a:txBody>
                    <a:bodyPr/>
                    <a:lstStyle/>
                    <a:p>
                      <a:endParaRPr lang="en-US" dirty="0"/>
                    </a:p>
                  </a:txBody>
                  <a:tcPr/>
                </a:tc>
                <a:tc hMerge="1">
                  <a:txBody>
                    <a:bodyPr/>
                    <a:lstStyle/>
                    <a:p>
                      <a:endParaRPr lang="en-US" dirty="0"/>
                    </a:p>
                  </a:txBody>
                  <a:tcPr/>
                </a:tc>
                <a:tc gridSpan="3">
                  <a:txBody>
                    <a:bodyPr/>
                    <a:lstStyle/>
                    <a:p>
                      <a:pPr algn="r"/>
                      <a:r>
                        <a:rPr lang="en-US" sz="2400" dirty="0" smtClean="0">
                          <a:solidFill>
                            <a:schemeClr val="bg1"/>
                          </a:solidFill>
                        </a:rPr>
                        <a:t>Specialist</a:t>
                      </a:r>
                      <a:endParaRPr lang="en-US" sz="2400" dirty="0">
                        <a:solidFill>
                          <a:schemeClr val="bg1"/>
                        </a:solidFill>
                      </a:endParaRPr>
                    </a:p>
                  </a:txBody>
                  <a:tcPr>
                    <a:lnB w="28575" cap="flat" cmpd="sng" algn="ctr">
                      <a:solidFill>
                        <a:schemeClr val="bg1"/>
                      </a:solidFill>
                      <a:prstDash val="solid"/>
                      <a:round/>
                      <a:headEnd type="none" w="med" len="med"/>
                      <a:tailEnd type="none" w="med" len="med"/>
                    </a:lnB>
                    <a:solidFill>
                      <a:schemeClr val="tx1"/>
                    </a:solidFill>
                  </a:tcPr>
                </a:tc>
                <a:tc hMerge="1">
                  <a:txBody>
                    <a:bodyPr/>
                    <a:lstStyle/>
                    <a:p>
                      <a:endParaRPr lang="en-US" dirty="0"/>
                    </a:p>
                  </a:txBody>
                  <a:tcPr/>
                </a:tc>
                <a:tc hMerge="1">
                  <a:txBody>
                    <a:bodyPr/>
                    <a:lstStyle/>
                    <a:p>
                      <a:endParaRPr lang="en-US" dirty="0"/>
                    </a:p>
                  </a:txBody>
                  <a:tcPr/>
                </a:tc>
              </a:tr>
              <a:tr h="1579061">
                <a:tc>
                  <a:txBody>
                    <a:bodyPr/>
                    <a:lstStyle/>
                    <a:p>
                      <a:r>
                        <a:rPr lang="en-US" sz="1800" dirty="0" smtClean="0">
                          <a:solidFill>
                            <a:schemeClr val="bg1"/>
                          </a:solidFill>
                        </a:rPr>
                        <a:t>Manual</a:t>
                      </a:r>
                      <a:r>
                        <a:rPr lang="en-US" sz="1800" baseline="0" dirty="0" smtClean="0">
                          <a:solidFill>
                            <a:schemeClr val="bg1"/>
                          </a:solidFill>
                        </a:rPr>
                        <a:t> Testing</a:t>
                      </a:r>
                      <a:endParaRPr lang="en-US" sz="1800" dirty="0">
                        <a:solidFill>
                          <a:schemeClr val="bg1"/>
                        </a:solidFill>
                      </a:endParaRPr>
                    </a:p>
                  </a:txBody>
                  <a:tcPr>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solidFill>
                      <a:schemeClr val="tx1"/>
                    </a:solidFill>
                  </a:tcPr>
                </a:tc>
                <a:tc>
                  <a:txBody>
                    <a:bodyPr/>
                    <a:lstStyle/>
                    <a:p>
                      <a:r>
                        <a:rPr lang="en-US" sz="1800" kern="1200" dirty="0" smtClean="0">
                          <a:solidFill>
                            <a:schemeClr val="bg1"/>
                          </a:solidFill>
                        </a:rPr>
                        <a:t>Some scripting </a:t>
                      </a:r>
                    </a:p>
                    <a:p>
                      <a:endParaRPr lang="en-US" sz="1800" kern="1200" dirty="0" smtClean="0">
                        <a:solidFill>
                          <a:schemeClr val="bg1"/>
                        </a:solidFill>
                      </a:endParaRPr>
                    </a:p>
                    <a:p>
                      <a:r>
                        <a:rPr lang="en-US" sz="1800" kern="1200" dirty="0" smtClean="0">
                          <a:solidFill>
                            <a:schemeClr val="bg1"/>
                          </a:solidFill>
                        </a:rPr>
                        <a:t>Creates scripts</a:t>
                      </a:r>
                      <a:r>
                        <a:rPr lang="en-US" sz="1800" kern="1200" baseline="0" dirty="0" smtClean="0">
                          <a:solidFill>
                            <a:schemeClr val="bg1"/>
                          </a:solidFill>
                        </a:rPr>
                        <a:t> </a:t>
                      </a:r>
                      <a:r>
                        <a:rPr lang="en-US" sz="1800" kern="1200" dirty="0" smtClean="0">
                          <a:solidFill>
                            <a:schemeClr val="bg1"/>
                          </a:solidFill>
                        </a:rPr>
                        <a:t>to set up lab, create data</a:t>
                      </a:r>
                      <a:endParaRPr lang="en-US" sz="1800" dirty="0">
                        <a:solidFill>
                          <a:schemeClr val="bg1"/>
                        </a:solidFill>
                      </a:endParaRP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solidFill>
                      <a:schemeClr val="tx1"/>
                    </a:solidFill>
                  </a:tcPr>
                </a:tc>
                <a:tc gridSpan="2">
                  <a:txBody>
                    <a:bodyPr/>
                    <a:lstStyle/>
                    <a:p>
                      <a:r>
                        <a:rPr lang="en-US" sz="1800" kern="1200" dirty="0" smtClean="0">
                          <a:solidFill>
                            <a:schemeClr val="bg1"/>
                          </a:solidFill>
                        </a:rPr>
                        <a:t>Strong scripting skills</a:t>
                      </a:r>
                    </a:p>
                    <a:p>
                      <a:endParaRPr lang="en-US" sz="1800" kern="1200" dirty="0" smtClean="0">
                        <a:solidFill>
                          <a:schemeClr val="bg1"/>
                        </a:solidFill>
                      </a:endParaRPr>
                    </a:p>
                    <a:p>
                      <a:r>
                        <a:rPr lang="en-US" sz="1800" kern="1200" dirty="0" smtClean="0">
                          <a:solidFill>
                            <a:schemeClr val="bg1"/>
                          </a:solidFill>
                        </a:rPr>
                        <a:t>Some </a:t>
                      </a:r>
                      <a:br>
                        <a:rPr lang="en-US" sz="1800" kern="1200" dirty="0" smtClean="0">
                          <a:solidFill>
                            <a:schemeClr val="bg1"/>
                          </a:solidFill>
                        </a:rPr>
                      </a:br>
                      <a:r>
                        <a:rPr lang="en-US" sz="1800" kern="1200" dirty="0" smtClean="0">
                          <a:solidFill>
                            <a:schemeClr val="bg1"/>
                          </a:solidFill>
                        </a:rPr>
                        <a:t>coding skills</a:t>
                      </a:r>
                      <a:endParaRPr lang="en-US" sz="1800" dirty="0">
                        <a:solidFill>
                          <a:schemeClr val="bg1"/>
                        </a:solidFill>
                      </a:endParaRP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solidFill>
                      <a:schemeClr val="tx1"/>
                    </a:solidFill>
                  </a:tcPr>
                </a:tc>
                <a:tc hMerge="1">
                  <a:txBody>
                    <a:bodyPr/>
                    <a:lstStyle/>
                    <a:p>
                      <a:endParaRPr lang="en-US" dirty="0"/>
                    </a:p>
                  </a:txBody>
                  <a:tcPr/>
                </a:tc>
                <a:tc>
                  <a:txBody>
                    <a:bodyPr/>
                    <a:lstStyle/>
                    <a:p>
                      <a:r>
                        <a:rPr lang="en-US" sz="1800" kern="1200" dirty="0" smtClean="0">
                          <a:solidFill>
                            <a:schemeClr val="bg1"/>
                          </a:solidFill>
                        </a:rPr>
                        <a:t>Strong coding</a:t>
                      </a:r>
                    </a:p>
                    <a:p>
                      <a:endParaRPr lang="en-US" sz="1800" kern="1200" dirty="0" smtClean="0">
                        <a:solidFill>
                          <a:schemeClr val="bg1"/>
                        </a:solidFill>
                      </a:endParaRPr>
                    </a:p>
                    <a:p>
                      <a:r>
                        <a:rPr lang="en-US" sz="1800" kern="1200" dirty="0" smtClean="0">
                          <a:solidFill>
                            <a:schemeClr val="bg1"/>
                          </a:solidFill>
                        </a:rPr>
                        <a:t>Develops fully automated testing procedures</a:t>
                      </a:r>
                      <a:endParaRPr lang="en-US" sz="1800" dirty="0">
                        <a:solidFill>
                          <a:schemeClr val="bg1"/>
                        </a:solidFill>
                      </a:endParaRP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solidFill>
                      <a:schemeClr val="tx1"/>
                    </a:solidFill>
                  </a:tcPr>
                </a:tc>
                <a:tc>
                  <a:txBody>
                    <a:bodyPr/>
                    <a:lstStyle/>
                    <a:p>
                      <a:r>
                        <a:rPr lang="en-US" sz="1800" kern="1200" dirty="0" smtClean="0">
                          <a:solidFill>
                            <a:schemeClr val="bg1"/>
                          </a:solidFill>
                        </a:rPr>
                        <a:t>Expert </a:t>
                      </a:r>
                      <a:br>
                        <a:rPr lang="en-US" sz="1800" kern="1200" dirty="0" smtClean="0">
                          <a:solidFill>
                            <a:schemeClr val="bg1"/>
                          </a:solidFill>
                        </a:rPr>
                      </a:br>
                      <a:r>
                        <a:rPr lang="en-US" sz="1800" kern="1200" dirty="0" smtClean="0">
                          <a:solidFill>
                            <a:schemeClr val="bg1"/>
                          </a:solidFill>
                        </a:rPr>
                        <a:t>coding skills</a:t>
                      </a:r>
                      <a:endParaRPr lang="en-US" sz="1800" dirty="0">
                        <a:solidFill>
                          <a:schemeClr val="bg1"/>
                        </a:solidFill>
                      </a:endParaRPr>
                    </a:p>
                  </a:txBody>
                  <a:tcP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solidFill>
                      <a:schemeClr val="tx1"/>
                    </a:solidFill>
                  </a:tcPr>
                </a:tc>
              </a:tr>
              <a:tr h="287102">
                <a:tc>
                  <a:txBody>
                    <a:bodyPr/>
                    <a:lstStyle/>
                    <a:p>
                      <a:endParaRPr lang="en-US">
                        <a:solidFill>
                          <a:schemeClr val="bg1"/>
                        </a:solidFill>
                      </a:endParaRPr>
                    </a:p>
                  </a:txBody>
                  <a:tcPr>
                    <a:solidFill>
                      <a:schemeClr val="tx1"/>
                    </a:solidFill>
                  </a:tcPr>
                </a:tc>
                <a:tc>
                  <a:txBody>
                    <a:bodyPr/>
                    <a:lstStyle/>
                    <a:p>
                      <a:endParaRPr lang="en-US" dirty="0">
                        <a:solidFill>
                          <a:schemeClr val="bg1"/>
                        </a:solidFill>
                      </a:endParaRPr>
                    </a:p>
                  </a:txBody>
                  <a:tcPr>
                    <a:solidFill>
                      <a:schemeClr val="tx1"/>
                    </a:solidFill>
                  </a:tcPr>
                </a:tc>
                <a:tc>
                  <a:txBody>
                    <a:bodyPr/>
                    <a:lstStyle/>
                    <a:p>
                      <a:endParaRPr lang="en-US" dirty="0">
                        <a:solidFill>
                          <a:schemeClr val="bg1"/>
                        </a:solidFill>
                      </a:endParaRPr>
                    </a:p>
                  </a:txBody>
                  <a:tcPr>
                    <a:solidFill>
                      <a:schemeClr val="tx1"/>
                    </a:solidFill>
                  </a:tcPr>
                </a:tc>
                <a:tc>
                  <a:txBody>
                    <a:bodyPr/>
                    <a:lstStyle/>
                    <a:p>
                      <a:endParaRPr lang="en-US" dirty="0">
                        <a:solidFill>
                          <a:schemeClr val="bg1"/>
                        </a:solidFill>
                      </a:endParaRPr>
                    </a:p>
                  </a:txBody>
                  <a:tcPr>
                    <a:solidFill>
                      <a:schemeClr val="tx1"/>
                    </a:solidFill>
                  </a:tcPr>
                </a:tc>
                <a:tc>
                  <a:txBody>
                    <a:bodyPr/>
                    <a:lstStyle/>
                    <a:p>
                      <a:endParaRPr lang="en-US">
                        <a:solidFill>
                          <a:schemeClr val="bg1"/>
                        </a:solidFill>
                      </a:endParaRPr>
                    </a:p>
                  </a:txBody>
                  <a:tcPr>
                    <a:solidFill>
                      <a:schemeClr val="tx1"/>
                    </a:solidFill>
                  </a:tcPr>
                </a:tc>
                <a:tc>
                  <a:txBody>
                    <a:bodyPr/>
                    <a:lstStyle/>
                    <a:p>
                      <a:endParaRPr lang="en-US" dirty="0">
                        <a:solidFill>
                          <a:schemeClr val="bg1"/>
                        </a:solidFill>
                      </a:endParaRPr>
                    </a:p>
                  </a:txBody>
                  <a:tcPr>
                    <a:solidFill>
                      <a:schemeClr val="tx1"/>
                    </a:solidFill>
                  </a:tcPr>
                </a:tc>
              </a:tr>
            </a:tbl>
          </a:graphicData>
        </a:graphic>
      </p:graphicFrame>
      <p:sp>
        <p:nvSpPr>
          <p:cNvPr id="2" name="Title 1"/>
          <p:cNvSpPr>
            <a:spLocks noGrp="1"/>
          </p:cNvSpPr>
          <p:nvPr>
            <p:ph type="title"/>
          </p:nvPr>
        </p:nvSpPr>
        <p:spPr/>
        <p:txBody>
          <a:bodyPr/>
          <a:lstStyle/>
          <a:p>
            <a:r>
              <a:rPr lang="en-US" dirty="0" smtClean="0"/>
              <a:t>Tester Segmentation</a:t>
            </a:r>
            <a:endParaRPr lang="en-US" dirty="0"/>
          </a:p>
        </p:txBody>
      </p:sp>
      <p:sp>
        <p:nvSpPr>
          <p:cNvPr id="14" name="Left-Right Arrow 13"/>
          <p:cNvSpPr/>
          <p:nvPr/>
        </p:nvSpPr>
        <p:spPr bwMode="auto">
          <a:xfrm>
            <a:off x="2133600" y="1600200"/>
            <a:ext cx="4876800" cy="228600"/>
          </a:xfrm>
          <a:prstGeom prst="leftRightArrow">
            <a:avLst/>
          </a:prstGeom>
          <a:solidFill>
            <a:schemeClr val="bg1"/>
          </a:solidFill>
          <a:ln>
            <a:headEnd type="none" w="med" len="med"/>
            <a:tailEnd type="none" w="med" len="med"/>
          </a:ln>
        </p:spPr>
        <p:style>
          <a:lnRef idx="0">
            <a:schemeClr val="accent6"/>
          </a:lnRef>
          <a:fillRef idx="1001">
            <a:schemeClr val="lt1"/>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16" name="Rounded Rectangle 15"/>
          <p:cNvSpPr/>
          <p:nvPr/>
        </p:nvSpPr>
        <p:spPr bwMode="auto">
          <a:xfrm>
            <a:off x="533400" y="4653136"/>
            <a:ext cx="8077200" cy="457200"/>
          </a:xfrm>
          <a:prstGeom prst="roundRect">
            <a:avLst>
              <a:gd name="adj" fmla="val 6250"/>
            </a:avLst>
          </a:prstGeom>
          <a:noFill/>
          <a:ln w="31750" cap="flat">
            <a:solidFill>
              <a:schemeClr val="bg1"/>
            </a:solidFill>
            <a:round/>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300" dirty="0" smtClean="0">
                <a:solidFill>
                  <a:srgbClr val="FFFFFF"/>
                </a:solidFill>
                <a:effectLst>
                  <a:outerShdw blurRad="38100" dist="38100" dir="2700000" algn="tl">
                    <a:srgbClr val="000000">
                      <a:alpha val="43137"/>
                    </a:srgbClr>
                  </a:outerShdw>
                </a:effectLst>
                <a:latin typeface="Segoe" pitchFamily="34" charset="0"/>
              </a:rPr>
              <a:t>Black Box Testing</a:t>
            </a:r>
          </a:p>
        </p:txBody>
      </p:sp>
      <p:sp>
        <p:nvSpPr>
          <p:cNvPr id="17" name="Rounded Rectangle 16"/>
          <p:cNvSpPr/>
          <p:nvPr/>
        </p:nvSpPr>
        <p:spPr bwMode="auto">
          <a:xfrm>
            <a:off x="4572000" y="5157192"/>
            <a:ext cx="4038600" cy="457200"/>
          </a:xfrm>
          <a:prstGeom prst="roundRect">
            <a:avLst>
              <a:gd name="adj" fmla="val 9033"/>
            </a:avLst>
          </a:prstGeom>
          <a:noFill/>
          <a:ln w="31750" cap="flat">
            <a:solidFill>
              <a:schemeClr val="bg1"/>
            </a:solidFill>
            <a:round/>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300" dirty="0" smtClean="0">
                <a:solidFill>
                  <a:srgbClr val="FFFFFF"/>
                </a:solidFill>
                <a:effectLst>
                  <a:outerShdw blurRad="38100" dist="38100" dir="2700000" algn="tl">
                    <a:srgbClr val="000000">
                      <a:alpha val="43137"/>
                    </a:srgbClr>
                  </a:outerShdw>
                </a:effectLst>
                <a:latin typeface="Segoe" pitchFamily="34" charset="0"/>
              </a:rPr>
              <a:t>White Box Testing</a:t>
            </a:r>
          </a:p>
        </p:txBody>
      </p:sp>
      <p:sp>
        <p:nvSpPr>
          <p:cNvPr id="18" name="Rounded Rectangle 17"/>
          <p:cNvSpPr/>
          <p:nvPr/>
        </p:nvSpPr>
        <p:spPr bwMode="auto">
          <a:xfrm>
            <a:off x="6477000" y="5661248"/>
            <a:ext cx="2133600" cy="457200"/>
          </a:xfrm>
          <a:prstGeom prst="roundRect">
            <a:avLst>
              <a:gd name="adj" fmla="val 9033"/>
            </a:avLst>
          </a:prstGeom>
          <a:noFill/>
          <a:ln w="31750" cap="flat">
            <a:solidFill>
              <a:schemeClr val="bg1"/>
            </a:solidFill>
            <a:round/>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300" dirty="0" smtClean="0">
                <a:solidFill>
                  <a:srgbClr val="FFFFFF"/>
                </a:solidFill>
                <a:effectLst>
                  <a:outerShdw blurRad="38100" dist="38100" dir="2700000" algn="tl">
                    <a:srgbClr val="000000">
                      <a:alpha val="43137"/>
                    </a:srgbClr>
                  </a:outerShdw>
                </a:effectLst>
                <a:latin typeface="Segoe" pitchFamily="34" charset="0"/>
              </a:rPr>
              <a:t>API Testing</a:t>
            </a:r>
          </a:p>
        </p:txBody>
      </p:sp>
      <p:sp>
        <p:nvSpPr>
          <p:cNvPr id="12" name="Rectangle 11"/>
          <p:cNvSpPr/>
          <p:nvPr/>
        </p:nvSpPr>
        <p:spPr bwMode="auto">
          <a:xfrm>
            <a:off x="480447" y="1981200"/>
            <a:ext cx="3276600" cy="2590800"/>
          </a:xfrm>
          <a:prstGeom prst="rect">
            <a:avLst/>
          </a:prstGeom>
          <a:solidFill>
            <a:schemeClr val="accent3">
              <a:alpha val="90000"/>
            </a:schemeClr>
          </a:solidFill>
          <a:ln>
            <a:headEnd type="none" w="med" len="med"/>
            <a:tailEnd type="none" w="med" len="med"/>
          </a:ln>
          <a:scene3d>
            <a:camera prst="orthographicFront">
              <a:rot lat="0" lon="0" rev="0"/>
            </a:camera>
            <a:lightRig rig="harsh" dir="t"/>
          </a:scene3d>
          <a:sp3d contourW="1000" prstMaterial="plastic">
            <a:bevelT w="95250" h="101600"/>
            <a:contourClr>
              <a:schemeClr val="accent6">
                <a:satMod val="300000"/>
              </a:schemeClr>
            </a:contourClr>
          </a:sp3d>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endParaRPr>
          </a:p>
          <a:p>
            <a:pPr algn="ctr" defTabSz="914099" fontAlgn="base">
              <a:spcBef>
                <a:spcPct val="0"/>
              </a:spcBef>
              <a:spcAft>
                <a:spcPct val="0"/>
              </a:spcAft>
            </a:pPr>
            <a:r>
              <a:rPr lang="en-US" sz="2300" dirty="0" smtClean="0">
                <a:solidFill>
                  <a:srgbClr val="FFFFFF"/>
                </a:solidFill>
                <a:effectLst>
                  <a:outerShdw blurRad="38100" dist="38100" dir="2700000" algn="tl">
                    <a:srgbClr val="000000">
                      <a:alpha val="43137"/>
                    </a:srgbClr>
                  </a:outerShdw>
                </a:effectLst>
              </a:rPr>
              <a:t>70% of testing happens here</a:t>
            </a:r>
          </a:p>
        </p:txBody>
      </p:sp>
      <p:sp>
        <p:nvSpPr>
          <p:cNvPr id="13" name="Rectangle 12"/>
          <p:cNvSpPr/>
          <p:nvPr/>
        </p:nvSpPr>
        <p:spPr bwMode="auto">
          <a:xfrm>
            <a:off x="3732510" y="1981200"/>
            <a:ext cx="3276600" cy="2590800"/>
          </a:xfrm>
          <a:prstGeom prst="rect">
            <a:avLst/>
          </a:prstGeom>
          <a:solidFill>
            <a:schemeClr val="accent4">
              <a:lumMod val="75000"/>
              <a:alpha val="90000"/>
            </a:schemeClr>
          </a:solidFill>
          <a:ln>
            <a:headEnd type="none" w="med" len="med"/>
            <a:tailEnd type="none" w="med" len="med"/>
          </a:ln>
          <a:scene3d>
            <a:camera prst="orthographicFront">
              <a:rot lat="0" lon="0" rev="0"/>
            </a:camera>
            <a:lightRig rig="harsh" dir="t"/>
          </a:scene3d>
          <a:sp3d contourW="1000" prstMaterial="plastic">
            <a:bevelT w="95250" h="101600"/>
            <a:contourClr>
              <a:schemeClr val="accent6">
                <a:satMod val="300000"/>
              </a:schemeClr>
            </a:contourClr>
          </a:sp3d>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endParaRPr>
          </a:p>
          <a:p>
            <a:pPr algn="ctr" defTabSz="914099" fontAlgn="base">
              <a:spcBef>
                <a:spcPct val="0"/>
              </a:spcBef>
              <a:spcAft>
                <a:spcPct val="0"/>
              </a:spcAft>
            </a:pPr>
            <a:r>
              <a:rPr lang="en-US" sz="2300" dirty="0" smtClean="0">
                <a:solidFill>
                  <a:srgbClr val="FFFFFF"/>
                </a:solidFill>
                <a:effectLst>
                  <a:outerShdw blurRad="38100" dist="38100" dir="2700000" algn="tl">
                    <a:srgbClr val="000000">
                      <a:alpha val="43137"/>
                    </a:srgbClr>
                  </a:outerShdw>
                </a:effectLst>
              </a:rPr>
              <a:t>majority of test tools target here</a:t>
            </a:r>
          </a:p>
        </p:txBody>
      </p:sp>
      <p:pic>
        <p:nvPicPr>
          <p:cNvPr id="11" name="Picture 2" descr="C:\Users\euang\AppData\Local\Microsoft\Windows\Temporary Internet Files\Content.Outlook\7OFK5QHB\target.png"/>
          <p:cNvPicPr>
            <a:picLocks noChangeAspect="1" noChangeArrowheads="1"/>
          </p:cNvPicPr>
          <p:nvPr/>
        </p:nvPicPr>
        <p:blipFill>
          <a:blip r:embed="rId3" cstate="print"/>
          <a:srcRect/>
          <a:stretch>
            <a:fillRect/>
          </a:stretch>
        </p:blipFill>
        <p:spPr bwMode="auto">
          <a:xfrm>
            <a:off x="381001" y="1729936"/>
            <a:ext cx="3743528" cy="3590731"/>
          </a:xfrm>
          <a:prstGeom prst="rect">
            <a:avLst/>
          </a:prstGeom>
          <a:noFill/>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ppt_w</p:attrName>
                                        </p:attrNameLst>
                                      </p:cBhvr>
                                      <p:tavLst>
                                        <p:tav tm="0">
                                          <p:val>
                                            <p:fltVal val="0"/>
                                          </p:val>
                                        </p:tav>
                                        <p:tav tm="100000">
                                          <p:val>
                                            <p:strVal val="#ppt_w"/>
                                          </p:val>
                                        </p:tav>
                                      </p:tavLst>
                                    </p:anim>
                                    <p:anim calcmode="lin" valueType="num">
                                      <p:cBhvr>
                                        <p:cTn id="8" dur="1000" fill="hold"/>
                                        <p:tgtEl>
                                          <p:spTgt spid="12"/>
                                        </p:tgtEl>
                                        <p:attrNameLst>
                                          <p:attrName>ppt_h</p:attrName>
                                        </p:attrNameLst>
                                      </p:cBhvr>
                                      <p:tavLst>
                                        <p:tav tm="0">
                                          <p:val>
                                            <p:fltVal val="0"/>
                                          </p:val>
                                        </p:tav>
                                        <p:tav tm="100000">
                                          <p:val>
                                            <p:strVal val="#ppt_h"/>
                                          </p:val>
                                        </p:tav>
                                      </p:tavLst>
                                    </p:anim>
                                    <p:animEffect transition="in" filter="fade">
                                      <p:cBhvr>
                                        <p:cTn id="9" dur="1000"/>
                                        <p:tgtEl>
                                          <p:spTgt spid="12"/>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p:cTn id="14" dur="1000" fill="hold"/>
                                        <p:tgtEl>
                                          <p:spTgt spid="13"/>
                                        </p:tgtEl>
                                        <p:attrNameLst>
                                          <p:attrName>ppt_w</p:attrName>
                                        </p:attrNameLst>
                                      </p:cBhvr>
                                      <p:tavLst>
                                        <p:tav tm="0">
                                          <p:val>
                                            <p:fltVal val="0"/>
                                          </p:val>
                                        </p:tav>
                                        <p:tav tm="100000">
                                          <p:val>
                                            <p:strVal val="#ppt_w"/>
                                          </p:val>
                                        </p:tav>
                                      </p:tavLst>
                                    </p:anim>
                                    <p:anim calcmode="lin" valueType="num">
                                      <p:cBhvr>
                                        <p:cTn id="15" dur="1000" fill="hold"/>
                                        <p:tgtEl>
                                          <p:spTgt spid="13"/>
                                        </p:tgtEl>
                                        <p:attrNameLst>
                                          <p:attrName>ppt_h</p:attrName>
                                        </p:attrNameLst>
                                      </p:cBhvr>
                                      <p:tavLst>
                                        <p:tav tm="0">
                                          <p:val>
                                            <p:fltVal val="0"/>
                                          </p:val>
                                        </p:tav>
                                        <p:tav tm="100000">
                                          <p:val>
                                            <p:strVal val="#ppt_h"/>
                                          </p:val>
                                        </p:tav>
                                      </p:tavLst>
                                    </p:anim>
                                    <p:animEffect transition="in" filter="fade">
                                      <p:cBhvr>
                                        <p:cTn id="16" dur="1000"/>
                                        <p:tgtEl>
                                          <p:spTgt spid="13"/>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0" fill="hold" nodeType="click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1000" fill="hold"/>
                                        <p:tgtEl>
                                          <p:spTgt spid="11"/>
                                        </p:tgtEl>
                                        <p:attrNameLst>
                                          <p:attrName>ppt_w</p:attrName>
                                        </p:attrNameLst>
                                      </p:cBhvr>
                                      <p:tavLst>
                                        <p:tav tm="0">
                                          <p:val>
                                            <p:fltVal val="0"/>
                                          </p:val>
                                        </p:tav>
                                        <p:tav tm="100000">
                                          <p:val>
                                            <p:strVal val="#ppt_w"/>
                                          </p:val>
                                        </p:tav>
                                      </p:tavLst>
                                    </p:anim>
                                    <p:anim calcmode="lin" valueType="num">
                                      <p:cBhvr>
                                        <p:cTn id="22" dur="1000" fill="hold"/>
                                        <p:tgtEl>
                                          <p:spTgt spid="11"/>
                                        </p:tgtEl>
                                        <p:attrNameLst>
                                          <p:attrName>ppt_h</p:attrName>
                                        </p:attrNameLst>
                                      </p:cBhvr>
                                      <p:tavLst>
                                        <p:tav tm="0">
                                          <p:val>
                                            <p:fltVal val="0"/>
                                          </p:val>
                                        </p:tav>
                                        <p:tav tm="100000">
                                          <p:val>
                                            <p:strVal val="#ppt_h"/>
                                          </p:val>
                                        </p:tav>
                                      </p:tavLst>
                                    </p:anim>
                                    <p:animEffect transition="in" filter="fade">
                                      <p:cBhvr>
                                        <p:cTn id="23"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works-on-my-machine-starburst.png"/>
          <p:cNvPicPr>
            <a:picLocks noChangeAspect="1"/>
          </p:cNvPicPr>
          <p:nvPr/>
        </p:nvPicPr>
        <p:blipFill>
          <a:blip r:embed="rId2" cstate="print"/>
          <a:stretch>
            <a:fillRect/>
          </a:stretch>
        </p:blipFill>
        <p:spPr>
          <a:xfrm>
            <a:off x="2286000" y="1295404"/>
            <a:ext cx="4533900" cy="4375215"/>
          </a:xfrm>
          <a:prstGeom prst="rect">
            <a:avLst/>
          </a:prstGeom>
        </p:spPr>
      </p:pic>
      <p:sp>
        <p:nvSpPr>
          <p:cNvPr id="3" name="TextBox 2"/>
          <p:cNvSpPr txBox="1"/>
          <p:nvPr/>
        </p:nvSpPr>
        <p:spPr>
          <a:xfrm>
            <a:off x="457200" y="152400"/>
            <a:ext cx="8305800" cy="1077218"/>
          </a:xfrm>
          <a:prstGeom prst="rect">
            <a:avLst/>
          </a:prstGeom>
          <a:noFill/>
        </p:spPr>
        <p:txBody>
          <a:bodyPr wrap="square" rtlCol="0">
            <a:spAutoFit/>
          </a:bodyPr>
          <a:lstStyle/>
          <a:p>
            <a:pPr defTabSz="914363"/>
            <a:r>
              <a:rPr lang="en-US" sz="3200" dirty="0" smtClean="0">
                <a:solidFill>
                  <a:prstClr val="white"/>
                </a:solidFill>
              </a:rPr>
              <a:t>What usually happens when a tester</a:t>
            </a:r>
          </a:p>
          <a:p>
            <a:pPr defTabSz="914363"/>
            <a:r>
              <a:rPr lang="en-US" sz="3200" dirty="0" smtClean="0">
                <a:solidFill>
                  <a:prstClr val="white"/>
                </a:solidFill>
              </a:rPr>
              <a:t>	finds a bug?</a:t>
            </a:r>
            <a:endParaRPr lang="en-US" sz="3200" dirty="0">
              <a:solidFill>
                <a:prstClr val="white"/>
              </a:solidFill>
            </a:endParaRPr>
          </a:p>
        </p:txBody>
      </p:sp>
      <p:sp>
        <p:nvSpPr>
          <p:cNvPr id="4" name="TextBox 3"/>
          <p:cNvSpPr txBox="1"/>
          <p:nvPr/>
        </p:nvSpPr>
        <p:spPr>
          <a:xfrm>
            <a:off x="4587552" y="6516052"/>
            <a:ext cx="4953000" cy="369332"/>
          </a:xfrm>
          <a:prstGeom prst="rect">
            <a:avLst/>
          </a:prstGeom>
          <a:noFill/>
        </p:spPr>
        <p:txBody>
          <a:bodyPr wrap="square" rtlCol="0">
            <a:spAutoFit/>
          </a:bodyPr>
          <a:lstStyle/>
          <a:p>
            <a:pPr defTabSz="914363"/>
            <a:r>
              <a:rPr lang="en-US" dirty="0" smtClean="0">
                <a:solidFill>
                  <a:prstClr val="white"/>
                </a:solidFill>
              </a:rPr>
              <a:t>Graphic by Jeff Atwood (CodingHorror.com)</a:t>
            </a:r>
            <a:endParaRPr lang="en-US" dirty="0">
              <a:solidFill>
                <a:prstClr val="white"/>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 presetClass="entr" presetSubtype="0"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a:hlinkClick r:id="rId3"/>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31013" y="339482"/>
            <a:ext cx="8081974" cy="61790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10022219"/>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nl-BE" dirty="0" smtClean="0"/>
              <a:t>Stay up to date with MSDN Belux</a:t>
            </a:r>
            <a:endParaRPr lang="en-US" dirty="0"/>
          </a:p>
        </p:txBody>
      </p:sp>
      <p:sp>
        <p:nvSpPr>
          <p:cNvPr id="4" name="Content Placeholder 3"/>
          <p:cNvSpPr>
            <a:spLocks noGrp="1"/>
          </p:cNvSpPr>
          <p:nvPr>
            <p:ph idx="1"/>
          </p:nvPr>
        </p:nvSpPr>
        <p:spPr/>
        <p:txBody>
          <a:bodyPr>
            <a:normAutofit/>
          </a:bodyPr>
          <a:lstStyle/>
          <a:p>
            <a:r>
              <a:rPr lang="nl-BE" sz="2000" dirty="0" smtClean="0"/>
              <a:t>Register for our newsletters and stay up to </a:t>
            </a:r>
            <a:r>
              <a:rPr lang="nl-BE" sz="2000" dirty="0"/>
              <a:t>date:</a:t>
            </a:r>
            <a:br>
              <a:rPr lang="nl-BE" sz="2000" dirty="0"/>
            </a:br>
            <a:r>
              <a:rPr lang="nl-BE" sz="2000" u="sng" dirty="0" smtClean="0"/>
              <a:t>http://www.msdn-newsletters.be</a:t>
            </a:r>
          </a:p>
          <a:p>
            <a:pPr lvl="1"/>
            <a:r>
              <a:rPr lang="nl-BE" sz="2000" dirty="0" smtClean="0"/>
              <a:t>Technical updates</a:t>
            </a:r>
          </a:p>
          <a:p>
            <a:pPr lvl="1"/>
            <a:r>
              <a:rPr lang="nl-BE" sz="2000" dirty="0" smtClean="0"/>
              <a:t>Event announcements and registration</a:t>
            </a:r>
          </a:p>
          <a:p>
            <a:pPr lvl="1"/>
            <a:r>
              <a:rPr lang="nl-BE" sz="2000" dirty="0" smtClean="0"/>
              <a:t>Top downloads</a:t>
            </a:r>
          </a:p>
          <a:p>
            <a:r>
              <a:rPr lang="nl-BE" sz="2000" dirty="0" smtClean="0"/>
              <a:t>Follow our blog</a:t>
            </a:r>
            <a:br>
              <a:rPr lang="nl-BE" sz="2000" dirty="0" smtClean="0"/>
            </a:br>
            <a:r>
              <a:rPr lang="nl-BE" sz="2000" u="sng" dirty="0" smtClean="0"/>
              <a:t>http://blogs.msdn.com/belux</a:t>
            </a:r>
          </a:p>
          <a:p>
            <a:r>
              <a:rPr lang="nl-BE" sz="2000" dirty="0" smtClean="0"/>
              <a:t>Join us </a:t>
            </a:r>
            <a:r>
              <a:rPr lang="nl-BE" sz="2000" dirty="0"/>
              <a:t>on Facebook</a:t>
            </a:r>
            <a:r>
              <a:rPr lang="nl-BE" sz="2000" u="sng" dirty="0"/>
              <a:t/>
            </a:r>
            <a:br>
              <a:rPr lang="nl-BE" sz="2000" u="sng" dirty="0"/>
            </a:br>
            <a:r>
              <a:rPr lang="nl-BE" sz="2000" u="sng" dirty="0"/>
              <a:t>http://</a:t>
            </a:r>
            <a:r>
              <a:rPr lang="nl-BE" sz="2000" u="sng" dirty="0" smtClean="0"/>
              <a:t>www.facebook.com/msdnbe</a:t>
            </a:r>
            <a:r>
              <a:rPr lang="nl-BE" sz="2000" u="sng" dirty="0"/>
              <a:t/>
            </a:r>
            <a:br>
              <a:rPr lang="nl-BE" sz="2000" u="sng" dirty="0"/>
            </a:br>
            <a:r>
              <a:rPr lang="nl-BE" sz="2000" u="sng" dirty="0"/>
              <a:t>http://www.facebook.com/msdnbelux</a:t>
            </a:r>
          </a:p>
          <a:p>
            <a:r>
              <a:rPr lang="nl-BE" sz="2000" dirty="0" smtClean="0"/>
              <a:t>LinkedIn: </a:t>
            </a:r>
            <a:r>
              <a:rPr lang="nl-BE" sz="2000" u="sng" dirty="0" smtClean="0"/>
              <a:t>http://linkd.in/msdnbelux/</a:t>
            </a:r>
            <a:r>
              <a:rPr lang="nl-BE" sz="2000" dirty="0" smtClean="0"/>
              <a:t> </a:t>
            </a:r>
          </a:p>
          <a:p>
            <a:r>
              <a:rPr lang="nl-BE" sz="2000" dirty="0" smtClean="0"/>
              <a:t>Twitter: </a:t>
            </a:r>
            <a:r>
              <a:rPr lang="nl-BE" sz="2000" u="sng" dirty="0" smtClean="0"/>
              <a:t>@msdnbelux</a:t>
            </a:r>
          </a:p>
          <a:p>
            <a:endParaRPr lang="nl-BE" sz="2000" u="sng" dirty="0" smtClean="0"/>
          </a:p>
          <a:p>
            <a:endParaRPr lang="en-US" sz="2000"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96797" y="4056083"/>
            <a:ext cx="2509837" cy="23780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5672170" y="3132753"/>
            <a:ext cx="3187668" cy="923330"/>
          </a:xfrm>
          <a:prstGeom prst="rect">
            <a:avLst/>
          </a:prstGeom>
          <a:noFill/>
        </p:spPr>
        <p:txBody>
          <a:bodyPr wrap="none" rtlCol="0">
            <a:spAutoFit/>
          </a:bodyPr>
          <a:lstStyle/>
          <a:p>
            <a:pPr algn="ctr"/>
            <a:r>
              <a:rPr lang="nl-BE" b="1" dirty="0" smtClean="0">
                <a:solidFill>
                  <a:schemeClr val="bg1"/>
                </a:solidFill>
              </a:rPr>
              <a:t>Download</a:t>
            </a:r>
            <a:r>
              <a:rPr lang="nl-BE" dirty="0" smtClean="0">
                <a:solidFill>
                  <a:schemeClr val="bg1"/>
                </a:solidFill>
              </a:rPr>
              <a:t> </a:t>
            </a:r>
            <a:br>
              <a:rPr lang="nl-BE" dirty="0" smtClean="0">
                <a:solidFill>
                  <a:schemeClr val="bg1"/>
                </a:solidFill>
              </a:rPr>
            </a:br>
            <a:r>
              <a:rPr lang="nl-BE" dirty="0" smtClean="0">
                <a:solidFill>
                  <a:schemeClr val="bg1"/>
                </a:solidFill>
              </a:rPr>
              <a:t>MSDN/TechNet Desktop Gadget</a:t>
            </a:r>
            <a:br>
              <a:rPr lang="nl-BE" dirty="0" smtClean="0">
                <a:solidFill>
                  <a:schemeClr val="bg1"/>
                </a:solidFill>
              </a:rPr>
            </a:br>
            <a:r>
              <a:rPr lang="en-US" u="sng" dirty="0">
                <a:solidFill>
                  <a:schemeClr val="bg1"/>
                </a:solidFill>
              </a:rPr>
              <a:t>http://bit.ly/msdntngadget</a:t>
            </a:r>
            <a:endParaRPr lang="en-US" dirty="0">
              <a:solidFill>
                <a:schemeClr val="bg1"/>
              </a:solidFill>
            </a:endParaRPr>
          </a:p>
        </p:txBody>
      </p:sp>
    </p:spTree>
    <p:extLst>
      <p:ext uri="{BB962C8B-B14F-4D97-AF65-F5344CB8AC3E}">
        <p14:creationId xmlns:p14="http://schemas.microsoft.com/office/powerpoint/2010/main" val="1100717376"/>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BE" dirty="0" smtClean="0"/>
              <a:t>TechDays  2011 On-Demand</a:t>
            </a:r>
            <a:endParaRPr lang="en-US" dirty="0"/>
          </a:p>
        </p:txBody>
      </p:sp>
      <p:sp>
        <p:nvSpPr>
          <p:cNvPr id="3" name="Content Placeholder 2"/>
          <p:cNvSpPr>
            <a:spLocks noGrp="1"/>
          </p:cNvSpPr>
          <p:nvPr>
            <p:ph idx="1"/>
          </p:nvPr>
        </p:nvSpPr>
        <p:spPr/>
        <p:txBody>
          <a:bodyPr/>
          <a:lstStyle/>
          <a:p>
            <a:r>
              <a:rPr lang="nl-BE" b="1" dirty="0"/>
              <a:t>Watch</a:t>
            </a:r>
            <a:r>
              <a:rPr lang="nl-BE" dirty="0"/>
              <a:t> </a:t>
            </a:r>
            <a:r>
              <a:rPr lang="nl-BE" dirty="0" smtClean="0"/>
              <a:t>this session </a:t>
            </a:r>
            <a:r>
              <a:rPr lang="nl-BE" dirty="0"/>
              <a:t>on-demand via Channel9</a:t>
            </a:r>
            <a:br>
              <a:rPr lang="nl-BE" dirty="0"/>
            </a:br>
            <a:r>
              <a:rPr lang="nl-BE" u="sng" dirty="0"/>
              <a:t>http://channel9.msdn.com/belux</a:t>
            </a:r>
          </a:p>
          <a:p>
            <a:r>
              <a:rPr lang="nl-BE" dirty="0" smtClean="0"/>
              <a:t>Download to your favorite MP3 or video player</a:t>
            </a:r>
          </a:p>
          <a:p>
            <a:r>
              <a:rPr lang="nl-BE" dirty="0" smtClean="0"/>
              <a:t>Get access to slides and recommended resources by the speakers</a:t>
            </a:r>
            <a:endParaRPr lang="en-US" dirty="0"/>
          </a:p>
        </p:txBody>
      </p:sp>
      <p:pic>
        <p:nvPicPr>
          <p:cNvPr id="1026" name="Picture 2" descr="http://ch9.danielfrost.dk/Content/ch9logo.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37137" y="776865"/>
            <a:ext cx="1047750" cy="14287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70330236"/>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p:txBody>
          <a:bodyPr/>
          <a:lstStyle/>
          <a:p>
            <a:r>
              <a:rPr lang="nl-BE" dirty="0" smtClean="0"/>
              <a:t>THANK YOU</a:t>
            </a:r>
            <a:endParaRPr lang="en-US" dirty="0"/>
          </a:p>
        </p:txBody>
      </p:sp>
      <p:sp>
        <p:nvSpPr>
          <p:cNvPr id="4" name="Subtitle 3"/>
          <p:cNvSpPr>
            <a:spLocks noGrp="1"/>
          </p:cNvSpPr>
          <p:nvPr>
            <p:ph type="subTitle" idx="1"/>
          </p:nvPr>
        </p:nvSpPr>
        <p:spPr/>
        <p:txBody>
          <a:bodyPr/>
          <a:lstStyle/>
          <a:p>
            <a:endParaRPr lang="en-US"/>
          </a:p>
        </p:txBody>
      </p:sp>
    </p:spTree>
    <p:extLst>
      <p:ext uri="{BB962C8B-B14F-4D97-AF65-F5344CB8AC3E}">
        <p14:creationId xmlns:p14="http://schemas.microsoft.com/office/powerpoint/2010/main" val="3360650412"/>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p:txBody>
          <a:bodyPr/>
          <a:lstStyle/>
          <a:p>
            <a:pPr algn="ctr"/>
            <a:r>
              <a:rPr lang="en-US" sz="4000" dirty="0" smtClean="0"/>
              <a:t>…and this.</a:t>
            </a:r>
            <a:endParaRPr lang="en-US" sz="4000"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98900" y="1253835"/>
            <a:ext cx="8146201" cy="45862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2232883" y="6177707"/>
            <a:ext cx="4678291" cy="523220"/>
          </a:xfrm>
          <a:prstGeom prst="rect">
            <a:avLst/>
          </a:prstGeom>
        </p:spPr>
        <p:txBody>
          <a:bodyPr wrap="square">
            <a:spAutoFit/>
          </a:bodyPr>
          <a:lstStyle/>
          <a:p>
            <a:pPr algn="ctr"/>
            <a:r>
              <a:rPr lang="en-US" sz="2800" dirty="0">
                <a:hlinkClick r:id="rId3"/>
              </a:rPr>
              <a:t>http://</a:t>
            </a:r>
            <a:r>
              <a:rPr lang="en-US" sz="2800" dirty="0" smtClean="0">
                <a:hlinkClick r:id="rId3"/>
              </a:rPr>
              <a:t>bit.ly/ThisWeekC9</a:t>
            </a:r>
            <a:r>
              <a:rPr lang="en-US" sz="2800" dirty="0" smtClean="0"/>
              <a:t>  </a:t>
            </a:r>
            <a:endParaRPr lang="en-US" sz="2800" dirty="0"/>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89436" y="228657"/>
            <a:ext cx="8363938" cy="1218795"/>
          </a:xfrm>
        </p:spPr>
        <p:txBody>
          <a:bodyPr/>
          <a:lstStyle/>
          <a:p>
            <a:pPr algn="ctr"/>
            <a:r>
              <a:rPr lang="en-US" sz="4000" dirty="0" smtClean="0"/>
              <a:t>I blog here:</a:t>
            </a:r>
            <a:br>
              <a:rPr lang="en-US" sz="4000" dirty="0" smtClean="0"/>
            </a:br>
            <a:r>
              <a:rPr lang="en-US" sz="4000" dirty="0" smtClean="0">
                <a:hlinkClick r:id="rId2"/>
              </a:rPr>
              <a:t>http://blogs.msdn.com/briankel</a:t>
            </a:r>
            <a:r>
              <a:rPr lang="en-US" sz="4000" dirty="0" smtClean="0"/>
              <a:t>   </a:t>
            </a:r>
            <a:endParaRPr lang="en-US" sz="4000"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4959" y="1576849"/>
            <a:ext cx="7154083" cy="50158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bg>
      <p:bgPr>
        <a:solidFill>
          <a:schemeClr val="tx1">
            <a:lumMod val="85000"/>
            <a:lumOff val="15000"/>
          </a:schemeClr>
        </a:solidFill>
        <a:effectLst/>
      </p:bgPr>
    </p:bg>
    <p:spTree>
      <p:nvGrpSpPr>
        <p:cNvPr id="1" name=""/>
        <p:cNvGrpSpPr/>
        <p:nvPr/>
      </p:nvGrpSpPr>
      <p:grpSpPr>
        <a:xfrm>
          <a:off x="0" y="0"/>
          <a:ext cx="0" cy="0"/>
          <a:chOff x="0" y="0"/>
          <a:chExt cx="0" cy="0"/>
        </a:xfrm>
      </p:grpSpPr>
      <p:sp>
        <p:nvSpPr>
          <p:cNvPr id="4" name="Rectangle 3"/>
          <p:cNvSpPr/>
          <p:nvPr/>
        </p:nvSpPr>
        <p:spPr>
          <a:xfrm>
            <a:off x="142386" y="6024124"/>
            <a:ext cx="4444935" cy="461665"/>
          </a:xfrm>
          <a:prstGeom prst="rect">
            <a:avLst/>
          </a:prstGeom>
        </p:spPr>
        <p:txBody>
          <a:bodyPr wrap="none">
            <a:spAutoFit/>
          </a:bodyPr>
          <a:lstStyle/>
          <a:p>
            <a:pPr algn="ctr"/>
            <a:r>
              <a:rPr lang="en-US" sz="2400" dirty="0">
                <a:solidFill>
                  <a:srgbClr val="FFFFFF"/>
                </a:solidFill>
                <a:hlinkClick r:id="rId2"/>
              </a:rPr>
              <a:t>http://</a:t>
            </a:r>
            <a:r>
              <a:rPr lang="en-US" sz="2400" dirty="0" smtClean="0">
                <a:solidFill>
                  <a:srgbClr val="FFFFFF"/>
                </a:solidFill>
                <a:hlinkClick r:id="rId2"/>
              </a:rPr>
              <a:t>tinyurl.com/ALM2010Book</a:t>
            </a:r>
            <a:endParaRPr lang="en-US" sz="2400" dirty="0">
              <a:solidFill>
                <a:srgbClr val="FFFFFF"/>
              </a:solidFill>
            </a:endParaRPr>
          </a:p>
        </p:txBody>
      </p:sp>
      <p:sp>
        <p:nvSpPr>
          <p:cNvPr id="6" name="Rectangle 5"/>
          <p:cNvSpPr/>
          <p:nvPr/>
        </p:nvSpPr>
        <p:spPr>
          <a:xfrm>
            <a:off x="4953372" y="6024124"/>
            <a:ext cx="3691395" cy="461665"/>
          </a:xfrm>
          <a:prstGeom prst="rect">
            <a:avLst/>
          </a:prstGeom>
        </p:spPr>
        <p:txBody>
          <a:bodyPr wrap="none">
            <a:spAutoFit/>
          </a:bodyPr>
          <a:lstStyle/>
          <a:p>
            <a:pPr algn="ctr"/>
            <a:r>
              <a:rPr lang="en-US" sz="2400" dirty="0">
                <a:solidFill>
                  <a:srgbClr val="FFFFFF"/>
                </a:solidFill>
                <a:hlinkClick r:id="rId3"/>
              </a:rPr>
              <a:t>http://</a:t>
            </a:r>
            <a:r>
              <a:rPr lang="en-US" sz="2400" dirty="0" smtClean="0">
                <a:solidFill>
                  <a:srgbClr val="FFFFFF"/>
                </a:solidFill>
                <a:hlinkClick r:id="rId3"/>
              </a:rPr>
              <a:t>tinyurl.com/TFSBook</a:t>
            </a:r>
            <a:endParaRPr lang="en-US" sz="2400" dirty="0">
              <a:solidFill>
                <a:srgbClr val="FFFFFF"/>
              </a:solidFill>
            </a:endParaRPr>
          </a:p>
        </p:txBody>
      </p:sp>
      <p:pic>
        <p:nvPicPr>
          <p:cNvPr id="1026" name="Picture 2" descr="D:\Documents\Personal\vs2010alm_book.jpg"/>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279264" y="345056"/>
            <a:ext cx="4171181" cy="5236592"/>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D:\Documents\Personal\tfs2010_book.jpg"/>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4713478" y="345057"/>
            <a:ext cx="4171182" cy="52365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14441219"/>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bwMode="auto">
          <a:xfrm>
            <a:off x="518864" y="707355"/>
            <a:ext cx="8517632" cy="633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Autofit/>
          </a:bodyPr>
          <a:lstStyle>
            <a:lvl1pPr algn="l" rtl="0" eaLnBrk="0" fontAlgn="base" hangingPunct="0">
              <a:lnSpc>
                <a:spcPct val="90000"/>
              </a:lnSpc>
              <a:spcBef>
                <a:spcPct val="0"/>
              </a:spcBef>
              <a:spcAft>
                <a:spcPct val="0"/>
              </a:spcAft>
              <a:defRPr sz="4000">
                <a:solidFill>
                  <a:schemeClr val="bg1"/>
                </a:solidFill>
                <a:latin typeface="+mj-lt"/>
                <a:ea typeface="+mj-ea"/>
                <a:cs typeface="+mj-cs"/>
              </a:defRPr>
            </a:lvl1pPr>
            <a:lvl2pPr algn="l" rtl="0" eaLnBrk="0" fontAlgn="base" hangingPunct="0">
              <a:spcBef>
                <a:spcPct val="0"/>
              </a:spcBef>
              <a:spcAft>
                <a:spcPct val="0"/>
              </a:spcAft>
              <a:defRPr sz="4000">
                <a:solidFill>
                  <a:schemeClr val="bg1"/>
                </a:solidFill>
                <a:latin typeface="Segoe UI" pitchFamily="34" charset="0"/>
              </a:defRPr>
            </a:lvl2pPr>
            <a:lvl3pPr algn="l" rtl="0" eaLnBrk="0" fontAlgn="base" hangingPunct="0">
              <a:spcBef>
                <a:spcPct val="0"/>
              </a:spcBef>
              <a:spcAft>
                <a:spcPct val="0"/>
              </a:spcAft>
              <a:defRPr sz="4000">
                <a:solidFill>
                  <a:schemeClr val="bg1"/>
                </a:solidFill>
                <a:latin typeface="Segoe UI" pitchFamily="34" charset="0"/>
              </a:defRPr>
            </a:lvl3pPr>
            <a:lvl4pPr algn="l" rtl="0" eaLnBrk="0" fontAlgn="base" hangingPunct="0">
              <a:spcBef>
                <a:spcPct val="0"/>
              </a:spcBef>
              <a:spcAft>
                <a:spcPct val="0"/>
              </a:spcAft>
              <a:defRPr sz="4000">
                <a:solidFill>
                  <a:schemeClr val="bg1"/>
                </a:solidFill>
                <a:latin typeface="Segoe UI" pitchFamily="34" charset="0"/>
              </a:defRPr>
            </a:lvl4pPr>
            <a:lvl5pPr algn="l" rtl="0" eaLnBrk="0" fontAlgn="base" hangingPunct="0">
              <a:spcBef>
                <a:spcPct val="0"/>
              </a:spcBef>
              <a:spcAft>
                <a:spcPct val="0"/>
              </a:spcAft>
              <a:defRPr sz="4000">
                <a:solidFill>
                  <a:schemeClr val="bg1"/>
                </a:solidFill>
                <a:latin typeface="Segoe UI" pitchFamily="34" charset="0"/>
              </a:defRPr>
            </a:lvl5pPr>
            <a:lvl6pPr marL="457200" algn="l" rtl="0" fontAlgn="base">
              <a:spcBef>
                <a:spcPct val="0"/>
              </a:spcBef>
              <a:spcAft>
                <a:spcPct val="0"/>
              </a:spcAft>
              <a:defRPr sz="4000">
                <a:solidFill>
                  <a:schemeClr val="bg1"/>
                </a:solidFill>
                <a:latin typeface="Segoe UI" pitchFamily="34" charset="0"/>
              </a:defRPr>
            </a:lvl6pPr>
            <a:lvl7pPr marL="914400" algn="l" rtl="0" fontAlgn="base">
              <a:spcBef>
                <a:spcPct val="0"/>
              </a:spcBef>
              <a:spcAft>
                <a:spcPct val="0"/>
              </a:spcAft>
              <a:defRPr sz="4000">
                <a:solidFill>
                  <a:schemeClr val="bg1"/>
                </a:solidFill>
                <a:latin typeface="Segoe UI" pitchFamily="34" charset="0"/>
              </a:defRPr>
            </a:lvl7pPr>
            <a:lvl8pPr marL="1371600" algn="l" rtl="0" fontAlgn="base">
              <a:spcBef>
                <a:spcPct val="0"/>
              </a:spcBef>
              <a:spcAft>
                <a:spcPct val="0"/>
              </a:spcAft>
              <a:defRPr sz="4000">
                <a:solidFill>
                  <a:schemeClr val="bg1"/>
                </a:solidFill>
                <a:latin typeface="Segoe UI" pitchFamily="34" charset="0"/>
              </a:defRPr>
            </a:lvl8pPr>
            <a:lvl9pPr marL="1828800" algn="l" rtl="0" fontAlgn="base">
              <a:spcBef>
                <a:spcPct val="0"/>
              </a:spcBef>
              <a:spcAft>
                <a:spcPct val="0"/>
              </a:spcAft>
              <a:defRPr sz="4000">
                <a:solidFill>
                  <a:schemeClr val="bg1"/>
                </a:solidFill>
                <a:latin typeface="Segoe UI" pitchFamily="34" charset="0"/>
              </a:defRPr>
            </a:lvl9pPr>
          </a:lstStyle>
          <a:p>
            <a:r>
              <a:rPr lang="en-US" dirty="0" smtClean="0">
                <a:solidFill>
                  <a:srgbClr val="FFFFFF"/>
                </a:solidFill>
              </a:rPr>
              <a:t>Application Lifecycle Management</a:t>
            </a:r>
            <a:endParaRPr lang="en-US" dirty="0">
              <a:solidFill>
                <a:srgbClr val="FFFFFF"/>
              </a:solidFill>
            </a:endParaRPr>
          </a:p>
        </p:txBody>
      </p:sp>
      <p:sp>
        <p:nvSpPr>
          <p:cNvPr id="3" name="TextBox 2"/>
          <p:cNvSpPr txBox="1"/>
          <p:nvPr/>
        </p:nvSpPr>
        <p:spPr>
          <a:xfrm>
            <a:off x="518864" y="2494637"/>
            <a:ext cx="6933456" cy="707886"/>
          </a:xfrm>
          <a:prstGeom prst="rect">
            <a:avLst/>
          </a:prstGeom>
          <a:noFill/>
        </p:spPr>
        <p:txBody>
          <a:bodyPr wrap="square" rtlCol="0">
            <a:spAutoFit/>
          </a:bodyPr>
          <a:lstStyle/>
          <a:p>
            <a:pPr fontAlgn="base">
              <a:spcBef>
                <a:spcPct val="0"/>
              </a:spcBef>
              <a:spcAft>
                <a:spcPct val="0"/>
              </a:spcAft>
            </a:pPr>
            <a:r>
              <a:rPr lang="en-US" sz="3600" dirty="0" smtClean="0">
                <a:solidFill>
                  <a:srgbClr val="FFFFFF"/>
                </a:solidFill>
                <a:latin typeface="Arial" charset="0"/>
              </a:rPr>
              <a:t>Helping </a:t>
            </a:r>
            <a:r>
              <a:rPr lang="en-US" sz="4000" b="1" dirty="0" smtClean="0">
                <a:solidFill>
                  <a:srgbClr val="FFFFFF"/>
                </a:solidFill>
                <a:latin typeface="Arial" charset="0"/>
              </a:rPr>
              <a:t>teams</a:t>
            </a:r>
            <a:r>
              <a:rPr lang="en-US" sz="4000" dirty="0" smtClean="0">
                <a:solidFill>
                  <a:srgbClr val="FFFFFF"/>
                </a:solidFill>
                <a:latin typeface="Arial" charset="0"/>
              </a:rPr>
              <a:t> </a:t>
            </a:r>
            <a:r>
              <a:rPr lang="en-US" sz="3600" dirty="0" smtClean="0">
                <a:solidFill>
                  <a:srgbClr val="FFFFFF"/>
                </a:solidFill>
                <a:latin typeface="Arial" charset="0"/>
              </a:rPr>
              <a:t>of people…</a:t>
            </a:r>
            <a:endParaRPr lang="en-US" sz="3600" dirty="0">
              <a:solidFill>
                <a:srgbClr val="FFFFFF"/>
              </a:solidFill>
              <a:latin typeface="Arial" charset="0"/>
            </a:endParaRPr>
          </a:p>
        </p:txBody>
      </p:sp>
      <p:sp>
        <p:nvSpPr>
          <p:cNvPr id="4" name="TextBox 3"/>
          <p:cNvSpPr txBox="1"/>
          <p:nvPr/>
        </p:nvSpPr>
        <p:spPr>
          <a:xfrm>
            <a:off x="2051720" y="3429000"/>
            <a:ext cx="5976664" cy="707886"/>
          </a:xfrm>
          <a:prstGeom prst="rect">
            <a:avLst/>
          </a:prstGeom>
          <a:noFill/>
        </p:spPr>
        <p:txBody>
          <a:bodyPr wrap="square" rtlCol="0">
            <a:spAutoFit/>
          </a:bodyPr>
          <a:lstStyle/>
          <a:p>
            <a:pPr fontAlgn="base">
              <a:spcBef>
                <a:spcPct val="0"/>
              </a:spcBef>
              <a:spcAft>
                <a:spcPct val="0"/>
              </a:spcAft>
            </a:pPr>
            <a:r>
              <a:rPr lang="en-US" sz="3600" dirty="0" smtClean="0">
                <a:solidFill>
                  <a:srgbClr val="FFFFFF"/>
                </a:solidFill>
                <a:latin typeface="Arial" charset="0"/>
              </a:rPr>
              <a:t>build </a:t>
            </a:r>
            <a:r>
              <a:rPr lang="en-US" sz="4000" b="1" dirty="0">
                <a:solidFill>
                  <a:srgbClr val="FFFFFF"/>
                </a:solidFill>
                <a:latin typeface="Arial" charset="0"/>
              </a:rPr>
              <a:t>great</a:t>
            </a:r>
            <a:r>
              <a:rPr lang="en-US" sz="4000" dirty="0">
                <a:solidFill>
                  <a:srgbClr val="FFFFFF"/>
                </a:solidFill>
                <a:latin typeface="Arial" charset="0"/>
              </a:rPr>
              <a:t> </a:t>
            </a:r>
            <a:r>
              <a:rPr lang="en-US" sz="3600" dirty="0" smtClean="0">
                <a:solidFill>
                  <a:srgbClr val="FFFFFF"/>
                </a:solidFill>
                <a:latin typeface="Arial" charset="0"/>
              </a:rPr>
              <a:t>software…</a:t>
            </a:r>
            <a:endParaRPr lang="en-US" sz="3600" dirty="0">
              <a:solidFill>
                <a:srgbClr val="FFFFFF"/>
              </a:solidFill>
              <a:latin typeface="Arial" charset="0"/>
            </a:endParaRPr>
          </a:p>
        </p:txBody>
      </p:sp>
      <p:sp>
        <p:nvSpPr>
          <p:cNvPr id="5" name="TextBox 4"/>
          <p:cNvSpPr txBox="1"/>
          <p:nvPr/>
        </p:nvSpPr>
        <p:spPr>
          <a:xfrm>
            <a:off x="3347864" y="4365104"/>
            <a:ext cx="5400600" cy="707886"/>
          </a:xfrm>
          <a:prstGeom prst="rect">
            <a:avLst/>
          </a:prstGeom>
          <a:noFill/>
        </p:spPr>
        <p:txBody>
          <a:bodyPr wrap="square" rtlCol="0">
            <a:spAutoFit/>
          </a:bodyPr>
          <a:lstStyle/>
          <a:p>
            <a:pPr fontAlgn="base">
              <a:spcBef>
                <a:spcPct val="0"/>
              </a:spcBef>
              <a:spcAft>
                <a:spcPct val="0"/>
              </a:spcAft>
            </a:pPr>
            <a:r>
              <a:rPr lang="en-US" sz="3600" dirty="0">
                <a:solidFill>
                  <a:srgbClr val="FFFFFF"/>
                </a:solidFill>
                <a:latin typeface="Arial" charset="0"/>
              </a:rPr>
              <a:t>by working </a:t>
            </a:r>
            <a:r>
              <a:rPr lang="en-US" sz="4000" b="1" dirty="0">
                <a:solidFill>
                  <a:srgbClr val="FFFFFF"/>
                </a:solidFill>
                <a:latin typeface="Arial" charset="0"/>
              </a:rPr>
              <a:t>together</a:t>
            </a:r>
            <a:r>
              <a:rPr lang="en-US" sz="3600" dirty="0">
                <a:solidFill>
                  <a:srgbClr val="FFFFFF"/>
                </a:solidFill>
                <a:latin typeface="Arial" charset="0"/>
              </a:rPr>
              <a:t>.</a:t>
            </a:r>
          </a:p>
        </p:txBody>
      </p:sp>
    </p:spTree>
    <p:extLst>
      <p:ext uri="{BB962C8B-B14F-4D97-AF65-F5344CB8AC3E}">
        <p14:creationId xmlns:p14="http://schemas.microsoft.com/office/powerpoint/2010/main" val="210916232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bwMode="auto">
          <a:xfrm>
            <a:off x="518864" y="707355"/>
            <a:ext cx="8517632" cy="633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Autofit/>
          </a:bodyPr>
          <a:lstStyle>
            <a:lvl1pPr algn="l" rtl="0" eaLnBrk="0" fontAlgn="base" hangingPunct="0">
              <a:lnSpc>
                <a:spcPct val="90000"/>
              </a:lnSpc>
              <a:spcBef>
                <a:spcPct val="0"/>
              </a:spcBef>
              <a:spcAft>
                <a:spcPct val="0"/>
              </a:spcAft>
              <a:defRPr sz="4000">
                <a:solidFill>
                  <a:schemeClr val="bg1"/>
                </a:solidFill>
                <a:latin typeface="+mj-lt"/>
                <a:ea typeface="+mj-ea"/>
                <a:cs typeface="+mj-cs"/>
              </a:defRPr>
            </a:lvl1pPr>
            <a:lvl2pPr algn="l" rtl="0" eaLnBrk="0" fontAlgn="base" hangingPunct="0">
              <a:spcBef>
                <a:spcPct val="0"/>
              </a:spcBef>
              <a:spcAft>
                <a:spcPct val="0"/>
              </a:spcAft>
              <a:defRPr sz="4000">
                <a:solidFill>
                  <a:schemeClr val="bg1"/>
                </a:solidFill>
                <a:latin typeface="Segoe UI" pitchFamily="34" charset="0"/>
              </a:defRPr>
            </a:lvl2pPr>
            <a:lvl3pPr algn="l" rtl="0" eaLnBrk="0" fontAlgn="base" hangingPunct="0">
              <a:spcBef>
                <a:spcPct val="0"/>
              </a:spcBef>
              <a:spcAft>
                <a:spcPct val="0"/>
              </a:spcAft>
              <a:defRPr sz="4000">
                <a:solidFill>
                  <a:schemeClr val="bg1"/>
                </a:solidFill>
                <a:latin typeface="Segoe UI" pitchFamily="34" charset="0"/>
              </a:defRPr>
            </a:lvl3pPr>
            <a:lvl4pPr algn="l" rtl="0" eaLnBrk="0" fontAlgn="base" hangingPunct="0">
              <a:spcBef>
                <a:spcPct val="0"/>
              </a:spcBef>
              <a:spcAft>
                <a:spcPct val="0"/>
              </a:spcAft>
              <a:defRPr sz="4000">
                <a:solidFill>
                  <a:schemeClr val="bg1"/>
                </a:solidFill>
                <a:latin typeface="Segoe UI" pitchFamily="34" charset="0"/>
              </a:defRPr>
            </a:lvl4pPr>
            <a:lvl5pPr algn="l" rtl="0" eaLnBrk="0" fontAlgn="base" hangingPunct="0">
              <a:spcBef>
                <a:spcPct val="0"/>
              </a:spcBef>
              <a:spcAft>
                <a:spcPct val="0"/>
              </a:spcAft>
              <a:defRPr sz="4000">
                <a:solidFill>
                  <a:schemeClr val="bg1"/>
                </a:solidFill>
                <a:latin typeface="Segoe UI" pitchFamily="34" charset="0"/>
              </a:defRPr>
            </a:lvl5pPr>
            <a:lvl6pPr marL="457200" algn="l" rtl="0" fontAlgn="base">
              <a:spcBef>
                <a:spcPct val="0"/>
              </a:spcBef>
              <a:spcAft>
                <a:spcPct val="0"/>
              </a:spcAft>
              <a:defRPr sz="4000">
                <a:solidFill>
                  <a:schemeClr val="bg1"/>
                </a:solidFill>
                <a:latin typeface="Segoe UI" pitchFamily="34" charset="0"/>
              </a:defRPr>
            </a:lvl6pPr>
            <a:lvl7pPr marL="914400" algn="l" rtl="0" fontAlgn="base">
              <a:spcBef>
                <a:spcPct val="0"/>
              </a:spcBef>
              <a:spcAft>
                <a:spcPct val="0"/>
              </a:spcAft>
              <a:defRPr sz="4000">
                <a:solidFill>
                  <a:schemeClr val="bg1"/>
                </a:solidFill>
                <a:latin typeface="Segoe UI" pitchFamily="34" charset="0"/>
              </a:defRPr>
            </a:lvl7pPr>
            <a:lvl8pPr marL="1371600" algn="l" rtl="0" fontAlgn="base">
              <a:spcBef>
                <a:spcPct val="0"/>
              </a:spcBef>
              <a:spcAft>
                <a:spcPct val="0"/>
              </a:spcAft>
              <a:defRPr sz="4000">
                <a:solidFill>
                  <a:schemeClr val="bg1"/>
                </a:solidFill>
                <a:latin typeface="Segoe UI" pitchFamily="34" charset="0"/>
              </a:defRPr>
            </a:lvl8pPr>
            <a:lvl9pPr marL="1828800" algn="l" rtl="0" fontAlgn="base">
              <a:spcBef>
                <a:spcPct val="0"/>
              </a:spcBef>
              <a:spcAft>
                <a:spcPct val="0"/>
              </a:spcAft>
              <a:defRPr sz="4000">
                <a:solidFill>
                  <a:schemeClr val="bg1"/>
                </a:solidFill>
                <a:latin typeface="Segoe UI" pitchFamily="34" charset="0"/>
              </a:defRPr>
            </a:lvl9pPr>
          </a:lstStyle>
          <a:p>
            <a:r>
              <a:rPr lang="en-US" dirty="0" smtClean="0">
                <a:solidFill>
                  <a:srgbClr val="FFFFFF"/>
                </a:solidFill>
              </a:rPr>
              <a:t>Adam Smith, 1723-1790</a:t>
            </a:r>
            <a:endParaRPr lang="en-US" dirty="0">
              <a:solidFill>
                <a:srgbClr val="FFFFFF"/>
              </a:solidFill>
            </a:endParaRPr>
          </a:p>
        </p:txBody>
      </p:sp>
      <p:pic>
        <p:nvPicPr>
          <p:cNvPr id="2052" name="Picture 4" descr="http://images.cdn.fotopedia.com/flickr-3433957359-imag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4" y="1268760"/>
            <a:ext cx="7632848" cy="5098130"/>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5004048" y="4365104"/>
            <a:ext cx="3600400" cy="64807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a:solidFill>
                <a:srgbClr val="FF0000"/>
              </a:solidFill>
            </a:endParaRPr>
          </a:p>
        </p:txBody>
      </p:sp>
    </p:spTree>
    <p:extLst>
      <p:ext uri="{BB962C8B-B14F-4D97-AF65-F5344CB8AC3E}">
        <p14:creationId xmlns:p14="http://schemas.microsoft.com/office/powerpoint/2010/main" val="293643107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Visual Studio 2010</a:t>
            </a:r>
            <a:endParaRPr lang="en-US" dirty="0"/>
          </a:p>
        </p:txBody>
      </p:sp>
      <p:pic>
        <p:nvPicPr>
          <p:cNvPr id="3" name="Picture 2" descr="E:\Documents\VSTS\_Core Graphics and Templates\Stadium2010\V5\vsts_r7_2_screen.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815" y="1028790"/>
            <a:ext cx="9144000" cy="57607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65450291"/>
      </p:ext>
    </p:extLst>
  </p:cSld>
  <p:clrMapOvr>
    <a:masterClrMapping/>
  </p:clrMapOv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1_TechReady12_Breakout_ChalkTalk_Template_v04">
  <a:themeElements>
    <a:clrScheme name="TR12">
      <a:dk1>
        <a:srgbClr val="000000"/>
      </a:dk1>
      <a:lt1>
        <a:srgbClr val="FFFFFF"/>
      </a:lt1>
      <a:dk2>
        <a:srgbClr val="2570A3"/>
      </a:dk2>
      <a:lt2>
        <a:srgbClr val="FFE784"/>
      </a:lt2>
      <a:accent1>
        <a:srgbClr val="3A94D2"/>
      </a:accent1>
      <a:accent2>
        <a:srgbClr val="F38C37"/>
      </a:accent2>
      <a:accent3>
        <a:srgbClr val="8CA923"/>
      </a:accent3>
      <a:accent4>
        <a:srgbClr val="FED45C"/>
      </a:accent4>
      <a:accent5>
        <a:srgbClr val="8557C9"/>
      </a:accent5>
      <a:accent6>
        <a:srgbClr val="274085"/>
      </a:accent6>
      <a:hlink>
        <a:srgbClr val="FED45C"/>
      </a:hlink>
      <a:folHlink>
        <a:srgbClr val="3A94D2"/>
      </a:folHlink>
    </a:clrScheme>
    <a:fontScheme name="Segoe UI - 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a:defRPr sz="3200" dirty="0" err="1" smtClean="0">
            <a:gradFill>
              <a:gsLst>
                <a:gs pos="0">
                  <a:schemeClr val="tx1"/>
                </a:gs>
                <a:gs pos="86000">
                  <a:schemeClr val="tx1"/>
                </a:gs>
              </a:gsLst>
              <a:lin ang="5400000" scaled="0"/>
            </a:gradFill>
          </a:defRPr>
        </a:defPPr>
      </a:lst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305</TotalTime>
  <Words>763</Words>
  <Application>Microsoft Office PowerPoint</Application>
  <PresentationFormat>On-screen Show (4:3)</PresentationFormat>
  <Paragraphs>158</Paragraphs>
  <Slides>35</Slides>
  <Notes>11</Notes>
  <HiddenSlides>0</HiddenSlides>
  <MMClips>0</MMClips>
  <ScaleCrop>false</ScaleCrop>
  <HeadingPairs>
    <vt:vector size="4" baseType="variant">
      <vt:variant>
        <vt:lpstr>Theme</vt:lpstr>
      </vt:variant>
      <vt:variant>
        <vt:i4>2</vt:i4>
      </vt:variant>
      <vt:variant>
        <vt:lpstr>Slide Titles</vt:lpstr>
      </vt:variant>
      <vt:variant>
        <vt:i4>35</vt:i4>
      </vt:variant>
    </vt:vector>
  </HeadingPairs>
  <TitlesOfParts>
    <vt:vector size="37" baseType="lpstr">
      <vt:lpstr>Office Theme</vt:lpstr>
      <vt:lpstr>1_TechReady12_Breakout_ChalkTalk_Template_v04</vt:lpstr>
      <vt:lpstr>Dive into Application Lifecycle Management with Visual Studio 2010</vt:lpstr>
      <vt:lpstr>I work here…</vt:lpstr>
      <vt:lpstr>…on this…</vt:lpstr>
      <vt:lpstr>…and this.</vt:lpstr>
      <vt:lpstr>I blog here: http://blogs.msdn.com/briankel   </vt:lpstr>
      <vt:lpstr>PowerPoint Presentation</vt:lpstr>
      <vt:lpstr>PowerPoint Presentation</vt:lpstr>
      <vt:lpstr>PowerPoint Presentation</vt:lpstr>
      <vt:lpstr>Visual Studio 2010</vt:lpstr>
      <vt:lpstr>PowerPoint Presentation</vt:lpstr>
      <vt:lpstr>Team Foundation Server @ DevDiv How big is big?</vt:lpstr>
      <vt:lpstr>Team Foundation Server @ Microsoft</vt:lpstr>
      <vt:lpstr>PowerPoint Presentation</vt:lpstr>
      <vt:lpstr>TFS 2010 Topology</vt:lpstr>
      <vt:lpstr>TFS 2010 Topology</vt:lpstr>
      <vt:lpstr>TFS 2010 Topology</vt:lpstr>
      <vt:lpstr>TFS 2010 Topology</vt:lpstr>
      <vt:lpstr>PowerPoint Presentation</vt:lpstr>
      <vt:lpstr>Lord Kelvin, 1824-1907</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Tester Segmentation</vt:lpstr>
      <vt:lpstr>PowerPoint Presentation</vt:lpstr>
      <vt:lpstr>PowerPoint Presentation</vt:lpstr>
      <vt:lpstr>Stay up to date with MSDN Belux</vt:lpstr>
      <vt:lpstr>TechDays  2011 On-Demand</vt:lpstr>
      <vt:lpstr>THANK YOU</vt:lpstr>
    </vt:vector>
  </TitlesOfParts>
  <Company>manythink</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Join &amp; Turn on 2010</dc:title>
  <dc:creator>Remy Venturini</dc:creator>
  <cp:lastModifiedBy>Brian Keller (DPE)</cp:lastModifiedBy>
  <cp:revision>42</cp:revision>
  <dcterms:created xsi:type="dcterms:W3CDTF">2011-01-13T08:12:11Z</dcterms:created>
  <dcterms:modified xsi:type="dcterms:W3CDTF">2011-04-28T06:14:21Z</dcterms:modified>
</cp:coreProperties>
</file>