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theme/theme7.xml" ContentType="application/vnd.openxmlformats-officedocument.theme+xml"/>
  <Override PartName="/ppt/slideLayouts/slideLayout14.xml" ContentType="application/vnd.openxmlformats-officedocument.presentationml.slideLayout+xml"/>
  <Override PartName="/ppt/theme/theme8.xml" ContentType="application/vnd.openxmlformats-officedocument.theme+xml"/>
  <Override PartName="/ppt/slideLayouts/slideLayout15.xml" ContentType="application/vnd.openxmlformats-officedocument.presentationml.slideLayout+xml"/>
  <Override PartName="/ppt/theme/theme9.xml" ContentType="application/vnd.openxmlformats-officedocument.theme+xml"/>
  <Override PartName="/ppt/slideLayouts/slideLayout16.xml" ContentType="application/vnd.openxmlformats-officedocument.presentationml.slideLayout+xml"/>
  <Override PartName="/ppt/theme/theme10.xml" ContentType="application/vnd.openxmlformats-officedocument.theme+xml"/>
  <Override PartName="/ppt/slideLayouts/slideLayout17.xml" ContentType="application/vnd.openxmlformats-officedocument.presentationml.slideLayout+xml"/>
  <Override PartName="/ppt/theme/theme11.xml" ContentType="application/vnd.openxmlformats-officedocument.theme+xml"/>
  <Override PartName="/ppt/slideLayouts/slideLayout18.xml" ContentType="application/vnd.openxmlformats-officedocument.presentationml.slideLayout+xml"/>
  <Override PartName="/ppt/theme/theme12.xml" ContentType="application/vnd.openxmlformats-officedocument.theme+xml"/>
  <Override PartName="/ppt/slideLayouts/slideLayout19.xml" ContentType="application/vnd.openxmlformats-officedocument.presentationml.slideLayout+xml"/>
  <Override PartName="/ppt/theme/theme13.xml" ContentType="application/vnd.openxmlformats-officedocument.theme+xml"/>
  <Override PartName="/ppt/slideLayouts/slideLayout20.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85" r:id="rId4"/>
    <p:sldMasterId id="2147483741" r:id="rId5"/>
    <p:sldMasterId id="2147483772" r:id="rId6"/>
    <p:sldMasterId id="2147483786" r:id="rId7"/>
    <p:sldMasterId id="2147483827" r:id="rId8"/>
    <p:sldMasterId id="2147483837" r:id="rId9"/>
    <p:sldMasterId id="2147483841" r:id="rId10"/>
    <p:sldMasterId id="2147483845" r:id="rId11"/>
    <p:sldMasterId id="2147483847" r:id="rId12"/>
    <p:sldMasterId id="2147483849" r:id="rId13"/>
    <p:sldMasterId id="2147483851" r:id="rId14"/>
    <p:sldMasterId id="2147483853" r:id="rId15"/>
    <p:sldMasterId id="2147483855" r:id="rId16"/>
    <p:sldMasterId id="2147483870" r:id="rId17"/>
  </p:sldMasterIdLst>
  <p:notesMasterIdLst>
    <p:notesMasterId r:id="rId72"/>
  </p:notesMasterIdLst>
  <p:handoutMasterIdLst>
    <p:handoutMasterId r:id="rId73"/>
  </p:handoutMasterIdLst>
  <p:sldIdLst>
    <p:sldId id="517" r:id="rId18"/>
    <p:sldId id="518" r:id="rId19"/>
    <p:sldId id="519" r:id="rId20"/>
    <p:sldId id="520" r:id="rId21"/>
    <p:sldId id="521" r:id="rId22"/>
    <p:sldId id="464" r:id="rId23"/>
    <p:sldId id="434" r:id="rId24"/>
    <p:sldId id="522" r:id="rId25"/>
    <p:sldId id="523" r:id="rId26"/>
    <p:sldId id="524" r:id="rId27"/>
    <p:sldId id="525" r:id="rId28"/>
    <p:sldId id="541" r:id="rId29"/>
    <p:sldId id="526" r:id="rId30"/>
    <p:sldId id="507" r:id="rId31"/>
    <p:sldId id="508" r:id="rId32"/>
    <p:sldId id="509" r:id="rId33"/>
    <p:sldId id="510" r:id="rId34"/>
    <p:sldId id="511" r:id="rId35"/>
    <p:sldId id="527" r:id="rId36"/>
    <p:sldId id="506" r:id="rId37"/>
    <p:sldId id="528" r:id="rId38"/>
    <p:sldId id="529" r:id="rId39"/>
    <p:sldId id="321" r:id="rId40"/>
    <p:sldId id="503" r:id="rId41"/>
    <p:sldId id="483" r:id="rId42"/>
    <p:sldId id="542" r:id="rId43"/>
    <p:sldId id="486" r:id="rId44"/>
    <p:sldId id="391" r:id="rId45"/>
    <p:sldId id="392" r:id="rId46"/>
    <p:sldId id="530" r:id="rId47"/>
    <p:sldId id="440" r:id="rId48"/>
    <p:sldId id="504" r:id="rId49"/>
    <p:sldId id="484" r:id="rId50"/>
    <p:sldId id="543" r:id="rId51"/>
    <p:sldId id="487" r:id="rId52"/>
    <p:sldId id="501" r:id="rId53"/>
    <p:sldId id="394" r:id="rId54"/>
    <p:sldId id="395" r:id="rId55"/>
    <p:sldId id="531" r:id="rId56"/>
    <p:sldId id="441" r:id="rId57"/>
    <p:sldId id="505" r:id="rId58"/>
    <p:sldId id="485" r:id="rId59"/>
    <p:sldId id="544" r:id="rId60"/>
    <p:sldId id="488" r:id="rId61"/>
    <p:sldId id="502" r:id="rId62"/>
    <p:sldId id="397" r:id="rId63"/>
    <p:sldId id="398" r:id="rId64"/>
    <p:sldId id="532" r:id="rId65"/>
    <p:sldId id="533" r:id="rId66"/>
    <p:sldId id="534" r:id="rId67"/>
    <p:sldId id="535" r:id="rId68"/>
    <p:sldId id="536" r:id="rId69"/>
    <p:sldId id="537" r:id="rId70"/>
    <p:sldId id="461" r:id="rId71"/>
  </p:sldIdLst>
  <p:sldSz cx="10972800" cy="8229600" type="B4JIS"/>
  <p:notesSz cx="6858000" cy="9296400"/>
  <p:embeddedFontLst>
    <p:embeddedFont>
      <p:font typeface="Calibri" pitchFamily="34" charset="0"/>
      <p:regular r:id="rId74"/>
      <p:bold r:id="rId75"/>
      <p:italic r:id="rId76"/>
      <p:boldItalic r:id="rId77"/>
    </p:embeddedFont>
    <p:embeddedFont>
      <p:font typeface="Segoe Semibold" charset="0"/>
      <p:bold r:id="rId78"/>
      <p:boldItalic r:id="rId79"/>
    </p:embeddedFont>
    <p:embeddedFont>
      <p:font typeface="Segoe UI" pitchFamily="34" charset="0"/>
      <p:regular r:id="rId80"/>
      <p:bold r:id="rId81"/>
      <p:italic r:id="rId82"/>
      <p:boldItalic r:id="rId83"/>
    </p:embeddedFont>
    <p:embeddedFont>
      <p:font typeface="Segoe" charset="0"/>
      <p:regular r:id="rId84"/>
      <p:bold r:id="rId85"/>
      <p:italic r:id="rId86"/>
      <p:boldItalic r:id="rId87"/>
    </p:embeddedFont>
  </p:embeddedFontLst>
  <p:defaultTextStyle>
    <a:defPPr>
      <a:defRPr lang="en-US"/>
    </a:defPPr>
    <a:lvl1pPr algn="l" rtl="0" fontAlgn="base">
      <a:spcBef>
        <a:spcPct val="0"/>
      </a:spcBef>
      <a:spcAft>
        <a:spcPct val="0"/>
      </a:spcAft>
      <a:defRPr sz="2900" kern="1200">
        <a:solidFill>
          <a:schemeClr val="bg2"/>
        </a:solidFill>
        <a:latin typeface="Segoe Semibold" pitchFamily="34" charset="0"/>
        <a:ea typeface="+mn-ea"/>
        <a:cs typeface="+mn-cs"/>
      </a:defRPr>
    </a:lvl1pPr>
    <a:lvl2pPr marL="456840" algn="l" rtl="0" fontAlgn="base">
      <a:spcBef>
        <a:spcPct val="0"/>
      </a:spcBef>
      <a:spcAft>
        <a:spcPct val="0"/>
      </a:spcAft>
      <a:defRPr sz="2900" kern="1200">
        <a:solidFill>
          <a:schemeClr val="bg2"/>
        </a:solidFill>
        <a:latin typeface="Segoe Semibold" pitchFamily="34" charset="0"/>
        <a:ea typeface="+mn-ea"/>
        <a:cs typeface="+mn-cs"/>
      </a:defRPr>
    </a:lvl2pPr>
    <a:lvl3pPr marL="913680" algn="l" rtl="0" fontAlgn="base">
      <a:spcBef>
        <a:spcPct val="0"/>
      </a:spcBef>
      <a:spcAft>
        <a:spcPct val="0"/>
      </a:spcAft>
      <a:defRPr sz="2900" kern="1200">
        <a:solidFill>
          <a:schemeClr val="bg2"/>
        </a:solidFill>
        <a:latin typeface="Segoe Semibold" pitchFamily="34" charset="0"/>
        <a:ea typeface="+mn-ea"/>
        <a:cs typeface="+mn-cs"/>
      </a:defRPr>
    </a:lvl3pPr>
    <a:lvl4pPr marL="1370518" algn="l" rtl="0" fontAlgn="base">
      <a:spcBef>
        <a:spcPct val="0"/>
      </a:spcBef>
      <a:spcAft>
        <a:spcPct val="0"/>
      </a:spcAft>
      <a:defRPr sz="2900" kern="1200">
        <a:solidFill>
          <a:schemeClr val="bg2"/>
        </a:solidFill>
        <a:latin typeface="Segoe Semibold" pitchFamily="34" charset="0"/>
        <a:ea typeface="+mn-ea"/>
        <a:cs typeface="+mn-cs"/>
      </a:defRPr>
    </a:lvl4pPr>
    <a:lvl5pPr marL="1827336" algn="l" rtl="0" fontAlgn="base">
      <a:spcBef>
        <a:spcPct val="0"/>
      </a:spcBef>
      <a:spcAft>
        <a:spcPct val="0"/>
      </a:spcAft>
      <a:defRPr sz="2900" kern="1200">
        <a:solidFill>
          <a:schemeClr val="bg2"/>
        </a:solidFill>
        <a:latin typeface="Segoe Semibold" pitchFamily="34" charset="0"/>
        <a:ea typeface="+mn-ea"/>
        <a:cs typeface="+mn-cs"/>
      </a:defRPr>
    </a:lvl5pPr>
    <a:lvl6pPr marL="2284174" algn="l" defTabSz="913680" rtl="0" eaLnBrk="1" latinLnBrk="0" hangingPunct="1">
      <a:defRPr sz="2900" kern="1200">
        <a:solidFill>
          <a:schemeClr val="bg2"/>
        </a:solidFill>
        <a:latin typeface="Segoe Semibold" pitchFamily="34" charset="0"/>
        <a:ea typeface="+mn-ea"/>
        <a:cs typeface="+mn-cs"/>
      </a:defRPr>
    </a:lvl6pPr>
    <a:lvl7pPr marL="2741010" algn="l" defTabSz="913680" rtl="0" eaLnBrk="1" latinLnBrk="0" hangingPunct="1">
      <a:defRPr sz="2900" kern="1200">
        <a:solidFill>
          <a:schemeClr val="bg2"/>
        </a:solidFill>
        <a:latin typeface="Segoe Semibold" pitchFamily="34" charset="0"/>
        <a:ea typeface="+mn-ea"/>
        <a:cs typeface="+mn-cs"/>
      </a:defRPr>
    </a:lvl7pPr>
    <a:lvl8pPr marL="3197840" algn="l" defTabSz="913680" rtl="0" eaLnBrk="1" latinLnBrk="0" hangingPunct="1">
      <a:defRPr sz="2900" kern="1200">
        <a:solidFill>
          <a:schemeClr val="bg2"/>
        </a:solidFill>
        <a:latin typeface="Segoe Semibold" pitchFamily="34" charset="0"/>
        <a:ea typeface="+mn-ea"/>
        <a:cs typeface="+mn-cs"/>
      </a:defRPr>
    </a:lvl8pPr>
    <a:lvl9pPr marL="3654672" algn="l" defTabSz="913680" rtl="0" eaLnBrk="1" latinLnBrk="0" hangingPunct="1">
      <a:defRPr sz="2900" kern="1200">
        <a:solidFill>
          <a:schemeClr val="bg2"/>
        </a:solidFill>
        <a:latin typeface="Segoe Semibold"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8"/>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A5E8FD"/>
    <a:srgbClr val="00246E"/>
    <a:srgbClr val="FFFFFF"/>
    <a:srgbClr val="A50021"/>
    <a:srgbClr val="660033"/>
    <a:srgbClr val="008000"/>
    <a:srgbClr val="70AC2E"/>
    <a:srgbClr val="FF3399"/>
    <a:srgbClr val="FF6699"/>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2" autoAdjust="0"/>
    <p:restoredTop sz="98655" autoAdjust="0"/>
  </p:normalViewPr>
  <p:slideViewPr>
    <p:cSldViewPr snapToGrid="0">
      <p:cViewPr>
        <p:scale>
          <a:sx n="60" d="100"/>
          <a:sy n="60" d="100"/>
        </p:scale>
        <p:origin x="-1086" y="-858"/>
      </p:cViewPr>
      <p:guideLst>
        <p:guide orient="horz" pos="172"/>
        <p:guide orient="horz" pos="1069"/>
        <p:guide orient="horz" pos="1439"/>
        <p:guide orient="horz" pos="1780"/>
        <p:guide orient="horz" pos="3455"/>
        <p:guide pos="288"/>
        <p:guide pos="550"/>
        <p:guide pos="6624"/>
        <p:guide pos="1036"/>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p:cViewPr varScale="1">
        <p:scale>
          <a:sx n="56" d="100"/>
          <a:sy n="56" d="100"/>
        </p:scale>
        <p:origin x="-2484" y="-90"/>
      </p:cViewPr>
      <p:guideLst>
        <p:guide orient="horz" pos="2928"/>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slide" Target="slides/slide46.xml"/><Relationship Id="rId68" Type="http://schemas.openxmlformats.org/officeDocument/2006/relationships/slide" Target="slides/slide51.xml"/><Relationship Id="rId76" Type="http://schemas.openxmlformats.org/officeDocument/2006/relationships/font" Target="fonts/font3.fntdata"/><Relationship Id="rId84" Type="http://schemas.openxmlformats.org/officeDocument/2006/relationships/font" Target="fonts/font11.fntdata"/><Relationship Id="rId89"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54.xml"/><Relationship Id="rId92"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font" Target="fonts/font1.fntdata"/><Relationship Id="rId79" Type="http://schemas.openxmlformats.org/officeDocument/2006/relationships/font" Target="fonts/font6.fntdata"/><Relationship Id="rId87" Type="http://schemas.openxmlformats.org/officeDocument/2006/relationships/font" Target="fonts/font14.fntdata"/><Relationship Id="rId5" Type="http://schemas.openxmlformats.org/officeDocument/2006/relationships/slideMaster" Target="slideMasters/slideMaster2.xml"/><Relationship Id="rId61" Type="http://schemas.openxmlformats.org/officeDocument/2006/relationships/slide" Target="slides/slide44.xml"/><Relationship Id="rId82" Type="http://schemas.openxmlformats.org/officeDocument/2006/relationships/font" Target="fonts/font9.fntdata"/><Relationship Id="rId90" Type="http://schemas.openxmlformats.org/officeDocument/2006/relationships/viewProps" Target="viewProps.xml"/><Relationship Id="rId19" Type="http://schemas.openxmlformats.org/officeDocument/2006/relationships/slide" Target="slides/slide2.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font" Target="fonts/font4.fntdata"/><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notesMaster" Target="notesMasters/notesMaster1.xml"/><Relationship Id="rId80" Type="http://schemas.openxmlformats.org/officeDocument/2006/relationships/font" Target="fonts/font7.fntdata"/><Relationship Id="rId85" Type="http://schemas.openxmlformats.org/officeDocument/2006/relationships/font" Target="fonts/font12.fntdata"/><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font" Target="fonts/font2.fntdata"/><Relationship Id="rId83" Type="http://schemas.openxmlformats.org/officeDocument/2006/relationships/font" Target="fonts/font10.fntdata"/><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handoutMaster" Target="handoutMasters/handout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a:solidFill>
                  <a:schemeClr val="tx1"/>
                </a:solidFill>
              </a:defRPr>
            </a:lvl1pPr>
          </a:lstStyle>
          <a:p>
            <a:r>
              <a:rPr lang="en-US" dirty="0"/>
              <a:t>Business Value Launch 2006</a:t>
            </a:r>
          </a:p>
        </p:txBody>
      </p:sp>
      <p:sp>
        <p:nvSpPr>
          <p:cNvPr id="19459" name="Rectangle 3"/>
          <p:cNvSpPr>
            <a:spLocks noGrp="1" noChangeArrowheads="1"/>
          </p:cNvSpPr>
          <p:nvPr>
            <p:ph type="dt" sz="quarter" idx="1"/>
          </p:nvPr>
        </p:nvSpPr>
        <p:spPr bwMode="auto">
          <a:xfrm>
            <a:off x="3886200"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tx1"/>
                </a:solidFill>
              </a:defRPr>
            </a:lvl1pPr>
          </a:lstStyle>
          <a:p>
            <a:fld id="{B8988EE8-69E4-45D3-BF91-4B3FFB4DCC2B}" type="datetime8">
              <a:rPr lang="en-US"/>
              <a:pPr/>
              <a:t>8/12/2011 3:23 PM</a:t>
            </a:fld>
            <a:endParaRPr lang="en-US" dirty="0"/>
          </a:p>
        </p:txBody>
      </p:sp>
      <p:sp>
        <p:nvSpPr>
          <p:cNvPr id="19460" name="Rectangle 4"/>
          <p:cNvSpPr>
            <a:spLocks noGrp="1" noChangeArrowheads="1"/>
          </p:cNvSpPr>
          <p:nvPr>
            <p:ph type="ftr" sz="quarter" idx="2"/>
          </p:nvPr>
        </p:nvSpPr>
        <p:spPr bwMode="auto">
          <a:xfrm>
            <a:off x="0" y="8831580"/>
            <a:ext cx="61849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500">
                <a:latin typeface="Segoe" pitchFamily="34" charset="0"/>
                <a:cs typeface="Arial" charset="0"/>
              </a:defRPr>
            </a:lvl1pPr>
          </a:lstStyle>
          <a:p>
            <a:r>
              <a:rPr lang="en-US" dirty="0"/>
              <a:t>© 2006 Microsoft Corporation. All rights reserved. Microsoft, Windows, Windows Vista and other product names are or may be registered trademarks and/or trademarks in the U.S. and/or other countries.</a:t>
            </a:r>
          </a:p>
          <a:p>
            <a:r>
              <a:rPr lang="en-US" dirty="0"/>
              <a:t>The information herein is for informational purposes only and represents the current view of Microsoft Corporation as of the date of this presentation</a:t>
            </a:r>
            <a:r>
              <a:rPr lang="en-US" dirty="0" smtClean="0"/>
              <a:t>. Because </a:t>
            </a:r>
            <a:r>
              <a:rPr lang="en-US" dirty="0"/>
              <a:t>Microsoft must respond to changing market conditions, it should not be interpreted to be a commitment on the part of Microsoft, and Microsoft cannot guarantee the accuracy of any information provided after the date of this presentation</a:t>
            </a:r>
            <a:r>
              <a:rPr lang="en-US" dirty="0" smtClean="0"/>
              <a:t>. </a:t>
            </a:r>
            <a:r>
              <a:rPr lang="en-US" dirty="0"/>
              <a:t/>
            </a:r>
            <a:br>
              <a:rPr lang="en-US" dirty="0"/>
            </a:br>
            <a:r>
              <a:rPr lang="en-US" dirty="0"/>
              <a:t>MICROSOFT MAKES NO WARRANTIES, EXPRESS, IMPLIED OR STATUTORY, AS TO THE INFORMATION IN THIS PRESENTATION.</a:t>
            </a:r>
          </a:p>
        </p:txBody>
      </p:sp>
      <p:sp>
        <p:nvSpPr>
          <p:cNvPr id="19461" name="Rectangle 5"/>
          <p:cNvSpPr>
            <a:spLocks noGrp="1" noChangeArrowheads="1"/>
          </p:cNvSpPr>
          <p:nvPr>
            <p:ph type="sldNum" sz="quarter" idx="3"/>
          </p:nvPr>
        </p:nvSpPr>
        <p:spPr bwMode="auto">
          <a:xfrm>
            <a:off x="6246814" y="8831580"/>
            <a:ext cx="611187"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solidFill>
                  <a:schemeClr val="tx1"/>
                </a:solidFill>
              </a:defRPr>
            </a:lvl1pPr>
          </a:lstStyle>
          <a:p>
            <a:fld id="{5EF78607-D618-46D0-8905-7FF36D10D114}" type="slidenum">
              <a:rPr lang="en-US"/>
              <a:pPr/>
              <a:t>‹#›</a:t>
            </a:fld>
            <a:endParaRPr lang="en-US" dirty="0"/>
          </a:p>
        </p:txBody>
      </p:sp>
    </p:spTree>
    <p:extLst>
      <p:ext uri="{BB962C8B-B14F-4D97-AF65-F5344CB8AC3E}">
        <p14:creationId xmlns:p14="http://schemas.microsoft.com/office/powerpoint/2010/main" val="3818036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9" name="Rectangle 3"/>
          <p:cNvSpPr>
            <a:spLocks noGrp="1" noChangeArrowheads="1"/>
          </p:cNvSpPr>
          <p:nvPr>
            <p:ph type="dt" idx="1"/>
          </p:nvPr>
        </p:nvSpPr>
        <p:spPr bwMode="auto">
          <a:xfrm>
            <a:off x="3884613"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fld id="{81331B57-0BE5-4F82-AA58-76F53EFF3ADA}" type="datetime8">
              <a:rPr lang="en-US"/>
              <a:pPr/>
              <a:t>8/12/2011 3:23 PM</a:t>
            </a:fld>
            <a:endParaRPr lang="en-US" dirty="0"/>
          </a:p>
        </p:txBody>
      </p:sp>
      <p:sp>
        <p:nvSpPr>
          <p:cNvPr id="29700" name="Rectangle 4"/>
          <p:cNvSpPr>
            <a:spLocks noGrp="1" noRot="1" noChangeAspect="1" noChangeArrowheads="1" noTextEdit="1"/>
          </p:cNvSpPr>
          <p:nvPr>
            <p:ph type="sldImg" idx="2"/>
          </p:nvPr>
        </p:nvSpPr>
        <p:spPr bwMode="auto">
          <a:xfrm>
            <a:off x="1208088" y="568325"/>
            <a:ext cx="4249737" cy="3189288"/>
          </a:xfrm>
          <a:prstGeom prst="rect">
            <a:avLst/>
          </a:prstGeom>
          <a:noFill/>
          <a:ln w="9525">
            <a:solidFill>
              <a:srgbClr val="000000"/>
            </a:solidFill>
            <a:miter lim="800000"/>
            <a:headEnd/>
            <a:tailEnd/>
          </a:ln>
          <a:effectLst/>
        </p:spPr>
      </p:sp>
      <p:sp>
        <p:nvSpPr>
          <p:cNvPr id="29701" name="Rectangle 5"/>
          <p:cNvSpPr>
            <a:spLocks noGrp="1" noChangeArrowheads="1"/>
          </p:cNvSpPr>
          <p:nvPr>
            <p:ph type="body" sz="quarter" idx="3"/>
          </p:nvPr>
        </p:nvSpPr>
        <p:spPr bwMode="auto">
          <a:xfrm>
            <a:off x="414339" y="3862203"/>
            <a:ext cx="6021387" cy="91027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703" name="Rectangle 7"/>
          <p:cNvSpPr>
            <a:spLocks noGrp="1" noChangeArrowheads="1"/>
          </p:cNvSpPr>
          <p:nvPr>
            <p:ph type="sldNum" sz="quarter" idx="5"/>
          </p:nvPr>
        </p:nvSpPr>
        <p:spPr bwMode="auto">
          <a:xfrm>
            <a:off x="5583239" y="8829967"/>
            <a:ext cx="1273175"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EC87E0CF-87F6-4B58-B8B8-DCAB2DAAF3CA}" type="slidenum">
              <a:rPr lang="en-US"/>
              <a:pPr/>
              <a:t>‹#›</a:t>
            </a:fld>
            <a:endParaRPr lang="en-US" dirty="0"/>
          </a:p>
        </p:txBody>
      </p:sp>
    </p:spTree>
    <p:extLst>
      <p:ext uri="{BB962C8B-B14F-4D97-AF65-F5344CB8AC3E}">
        <p14:creationId xmlns:p14="http://schemas.microsoft.com/office/powerpoint/2010/main" val="146684720"/>
      </p:ext>
    </p:extLst>
  </p:cSld>
  <p:clrMap bg1="lt1" tx1="dk1" bg2="lt2" tx2="dk2" accent1="accent1" accent2="accent2" accent3="accent3" accent4="accent4" accent5="accent5" accent6="accent6" hlink="hlink" folHlink="folHlink"/>
  <p:hf/>
  <p:notesStyle>
    <a:lvl1pPr algn="l" rtl="0" fontAlgn="base">
      <a:lnSpc>
        <a:spcPct val="90000"/>
      </a:lnSpc>
      <a:spcBef>
        <a:spcPct val="20000"/>
      </a:spcBef>
      <a:spcAft>
        <a:spcPct val="0"/>
      </a:spcAft>
      <a:defRPr sz="1000" kern="1200">
        <a:solidFill>
          <a:schemeClr val="tx1"/>
        </a:solidFill>
        <a:latin typeface="Segoe" pitchFamily="34" charset="0"/>
        <a:ea typeface="+mn-ea"/>
        <a:cs typeface="+mn-cs"/>
      </a:defRPr>
    </a:lvl1pPr>
    <a:lvl2pPr marL="198278" indent="-195104" algn="l" rtl="0" fontAlgn="base">
      <a:lnSpc>
        <a:spcPct val="90000"/>
      </a:lnSpc>
      <a:spcBef>
        <a:spcPct val="20000"/>
      </a:spcBef>
      <a:spcAft>
        <a:spcPct val="0"/>
      </a:spcAft>
      <a:buChar char="•"/>
      <a:defRPr sz="1000" kern="1200">
        <a:solidFill>
          <a:schemeClr val="tx1"/>
        </a:solidFill>
        <a:latin typeface="Segoe" pitchFamily="34" charset="0"/>
        <a:ea typeface="+mn-ea"/>
        <a:cs typeface="+mn-cs"/>
      </a:defRPr>
    </a:lvl2pPr>
    <a:lvl3pPr marL="404492" indent="-204628" algn="l" rtl="0" fontAlgn="base">
      <a:lnSpc>
        <a:spcPct val="90000"/>
      </a:lnSpc>
      <a:spcBef>
        <a:spcPct val="20000"/>
      </a:spcBef>
      <a:spcAft>
        <a:spcPct val="0"/>
      </a:spcAft>
      <a:buChar char="•"/>
      <a:defRPr sz="1000" kern="1200">
        <a:solidFill>
          <a:schemeClr val="tx1"/>
        </a:solidFill>
        <a:latin typeface="Segoe" pitchFamily="34" charset="0"/>
        <a:ea typeface="+mn-ea"/>
        <a:cs typeface="+mn-cs"/>
      </a:defRPr>
    </a:lvl3pPr>
    <a:lvl4pPr marL="591659" indent="-185588" algn="l" rtl="0" fontAlgn="base">
      <a:lnSpc>
        <a:spcPct val="90000"/>
      </a:lnSpc>
      <a:spcBef>
        <a:spcPct val="20000"/>
      </a:spcBef>
      <a:spcAft>
        <a:spcPct val="0"/>
      </a:spcAft>
      <a:buChar char="•"/>
      <a:defRPr sz="1000" kern="1200">
        <a:solidFill>
          <a:schemeClr val="tx1"/>
        </a:solidFill>
        <a:latin typeface="Segoe" pitchFamily="34" charset="0"/>
        <a:ea typeface="+mn-ea"/>
        <a:cs typeface="+mn-cs"/>
      </a:defRPr>
    </a:lvl4pPr>
    <a:lvl5pPr marL="767747" indent="-174502" algn="l" rtl="0" fontAlgn="base">
      <a:lnSpc>
        <a:spcPct val="90000"/>
      </a:lnSpc>
      <a:spcBef>
        <a:spcPct val="20000"/>
      </a:spcBef>
      <a:spcAft>
        <a:spcPct val="0"/>
      </a:spcAft>
      <a:buChar char="•"/>
      <a:defRPr sz="1000" kern="1200">
        <a:solidFill>
          <a:schemeClr val="tx1"/>
        </a:solidFill>
        <a:latin typeface="Segoe" pitchFamily="34" charset="0"/>
        <a:ea typeface="+mn-ea"/>
        <a:cs typeface="+mn-cs"/>
      </a:defRPr>
    </a:lvl5pPr>
    <a:lvl6pPr marL="2284174" algn="l" defTabSz="913680" rtl="0" eaLnBrk="1" latinLnBrk="0" hangingPunct="1">
      <a:defRPr sz="1200" kern="1200">
        <a:solidFill>
          <a:schemeClr val="tx1"/>
        </a:solidFill>
        <a:latin typeface="+mn-lt"/>
        <a:ea typeface="+mn-ea"/>
        <a:cs typeface="+mn-cs"/>
      </a:defRPr>
    </a:lvl6pPr>
    <a:lvl7pPr marL="2741010" algn="l" defTabSz="913680" rtl="0" eaLnBrk="1" latinLnBrk="0" hangingPunct="1">
      <a:defRPr sz="1200" kern="1200">
        <a:solidFill>
          <a:schemeClr val="tx1"/>
        </a:solidFill>
        <a:latin typeface="+mn-lt"/>
        <a:ea typeface="+mn-ea"/>
        <a:cs typeface="+mn-cs"/>
      </a:defRPr>
    </a:lvl7pPr>
    <a:lvl8pPr marL="3197840" algn="l" defTabSz="913680" rtl="0" eaLnBrk="1" latinLnBrk="0" hangingPunct="1">
      <a:defRPr sz="1200" kern="1200">
        <a:solidFill>
          <a:schemeClr val="tx1"/>
        </a:solidFill>
        <a:latin typeface="+mn-lt"/>
        <a:ea typeface="+mn-ea"/>
        <a:cs typeface="+mn-cs"/>
      </a:defRPr>
    </a:lvl8pPr>
    <a:lvl9pPr marL="3654672" algn="l" defTabSz="91368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xfrm>
            <a:off x="414341" y="3862204"/>
            <a:ext cx="6021387" cy="677108"/>
          </a:xfrm>
          <a:noFill/>
          <a:ln/>
        </p:spPr>
        <p:txBody>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dirty="0" smtClean="0"/>
              <a:t>This deck contains useful information in the speaker notes. It does not contain presentation scripts; however, it provides a statement of purpose for each slide and general guidance about how to use the slide.</a:t>
            </a:r>
          </a:p>
          <a:p>
            <a:endParaRPr lang="en-US" dirty="0" smtClean="0"/>
          </a:p>
        </p:txBody>
      </p:sp>
      <p:sp>
        <p:nvSpPr>
          <p:cNvPr id="4" name="Date Placeholder 3"/>
          <p:cNvSpPr>
            <a:spLocks noGrp="1"/>
          </p:cNvSpPr>
          <p:nvPr>
            <p:ph type="dt" sz="quarter" idx="1"/>
          </p:nvPr>
        </p:nvSpPr>
        <p:spPr/>
        <p:txBody>
          <a:bodyPr/>
          <a:lstStyle/>
          <a:p>
            <a:pPr>
              <a:defRPr/>
            </a:pPr>
            <a:fld id="{2DDEF276-0788-4153-B5C9-164024DB629F}" type="datetime8">
              <a:rPr lang="en-US" smtClean="0"/>
              <a:pPr>
                <a:defRPr/>
              </a:pPr>
              <a:t>8/12/2011 3:23 PM</a:t>
            </a:fld>
            <a:endParaRPr lang="en-US" dirty="0"/>
          </a:p>
        </p:txBody>
      </p:sp>
      <p:sp>
        <p:nvSpPr>
          <p:cNvPr id="6" name="Slide Number Placeholder 5"/>
          <p:cNvSpPr>
            <a:spLocks noGrp="1"/>
          </p:cNvSpPr>
          <p:nvPr>
            <p:ph type="sldNum" sz="quarter" idx="5"/>
          </p:nvPr>
        </p:nvSpPr>
        <p:spPr/>
        <p:txBody>
          <a:bodyPr/>
          <a:lstStyle/>
          <a:p>
            <a:pPr>
              <a:defRPr/>
            </a:pPr>
            <a:fld id="{D2FFE6B1-A0D1-4FD0-AA66-984905D2B5D3}"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xfrm>
            <a:off x="381003" y="4803140"/>
            <a:ext cx="6021387" cy="234679"/>
          </a:xfrm>
          <a:noFill/>
          <a:ln/>
        </p:spPr>
        <p:txBody>
          <a:bodyPr>
            <a:normAutofit fontScale="62500" lnSpcReduction="20000"/>
          </a:bodyPr>
          <a:lstStyle/>
          <a:p>
            <a:pPr marL="0" marR="0" indent="0" algn="l" defTabSz="1097280" rtl="0" eaLnBrk="1" fontAlgn="auto" latinLnBrk="0" hangingPunct="1">
              <a:lnSpc>
                <a:spcPct val="100000"/>
              </a:lnSpc>
              <a:spcBef>
                <a:spcPts val="0"/>
              </a:spcBef>
              <a:spcAft>
                <a:spcPts val="0"/>
              </a:spcAft>
              <a:buClrTx/>
              <a:buSzTx/>
              <a:buFontTx/>
              <a:buNone/>
              <a:tabLst/>
              <a:defRPr/>
            </a:pPr>
            <a:r>
              <a:rPr lang="en-US" b="1" dirty="0" smtClean="0"/>
              <a:t>Slide Objective:</a:t>
            </a:r>
            <a:r>
              <a:rPr lang="en-US" b="1" baseline="0" dirty="0" smtClean="0"/>
              <a:t> </a:t>
            </a:r>
            <a:r>
              <a:rPr lang="en-US" dirty="0" smtClean="0"/>
              <a:t>Recap the BDM and TDM conversations and the information</a:t>
            </a:r>
            <a:r>
              <a:rPr lang="en-US" baseline="0" dirty="0" smtClean="0"/>
              <a:t> that</a:t>
            </a:r>
            <a:r>
              <a:rPr lang="en-US" dirty="0" smtClean="0"/>
              <a:t> resonated with the BDMs and TDMs.  </a:t>
            </a:r>
          </a:p>
          <a:p>
            <a:pPr marL="0" marR="0" indent="0" algn="l" defTabSz="109728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p:txBody>
      </p:sp>
      <p:sp>
        <p:nvSpPr>
          <p:cNvPr id="4" name="Date Placeholder 3"/>
          <p:cNvSpPr>
            <a:spLocks noGrp="1"/>
          </p:cNvSpPr>
          <p:nvPr>
            <p:ph type="dt" sz="quarter" idx="1"/>
          </p:nvPr>
        </p:nvSpPr>
        <p:spPr/>
        <p:txBody>
          <a:bodyPr/>
          <a:lstStyle/>
          <a:p>
            <a:pPr>
              <a:defRPr/>
            </a:pPr>
            <a:fld id="{2DDEF276-0788-4153-B5C9-164024DB629F}" type="datetime8">
              <a:rPr lang="en-US" smtClean="0"/>
              <a:pPr>
                <a:defRPr/>
              </a:pPr>
              <a:t>8/12/2011 3:23 PM</a:t>
            </a:fld>
            <a:endParaRPr lang="en-US" dirty="0"/>
          </a:p>
        </p:txBody>
      </p:sp>
      <p:sp>
        <p:nvSpPr>
          <p:cNvPr id="6" name="Slide Number Placeholder 5"/>
          <p:cNvSpPr>
            <a:spLocks noGrp="1"/>
          </p:cNvSpPr>
          <p:nvPr>
            <p:ph type="sldNum" sz="quarter" idx="5"/>
          </p:nvPr>
        </p:nvSpPr>
        <p:spPr/>
        <p:txBody>
          <a:bodyPr/>
          <a:lstStyle/>
          <a:p>
            <a:pPr>
              <a:defRPr/>
            </a:pPr>
            <a:fld id="{D2FFE6B1-A0D1-4FD0-AA66-984905D2B5D3}"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pPr algn="r" defTabSz="912130" rtl="0"/>
            <a:fld id="{81331B57-0BE5-4F82-AA58-76F53EFF3ADA}" type="datetime8">
              <a:rPr lang="en-US" sz="1200" kern="1200">
                <a:solidFill>
                  <a:prstClr val="black"/>
                </a:solidFill>
                <a:latin typeface="Calibri"/>
                <a:ea typeface="+mn-ea"/>
                <a:cs typeface="+mn-cs"/>
              </a:rPr>
              <a:pPr algn="r" defTabSz="912130" rtl="0"/>
              <a:t>8/12/2011 3:23 PM</a:t>
            </a:fld>
            <a:endParaRPr lang="en-US" sz="1200" kern="1200" dirty="0">
              <a:solidFill>
                <a:prstClr val="black"/>
              </a:solidFill>
              <a:latin typeface="Calibri"/>
              <a:ea typeface="+mn-ea"/>
              <a:cs typeface="+mn-cs"/>
            </a:endParaRPr>
          </a:p>
        </p:txBody>
      </p:sp>
      <p:sp>
        <p:nvSpPr>
          <p:cNvPr id="7" name="Slide Number Placeholder 6"/>
          <p:cNvSpPr>
            <a:spLocks noGrp="1"/>
          </p:cNvSpPr>
          <p:nvPr>
            <p:ph type="sldNum" sz="quarter" idx="13"/>
          </p:nvPr>
        </p:nvSpPr>
        <p:spPr/>
        <p:txBody>
          <a:bodyPr/>
          <a:lstStyle/>
          <a:p>
            <a:pPr algn="r" defTabSz="912130" rtl="0"/>
            <a:fld id="{EC87E0CF-87F6-4B58-B8B8-DCAB2DAAF3CA}" type="slidenum">
              <a:rPr lang="en-US" sz="1200" kern="1200">
                <a:solidFill>
                  <a:prstClr val="black"/>
                </a:solidFill>
                <a:latin typeface="Calibri"/>
                <a:ea typeface="+mn-ea"/>
                <a:cs typeface="+mn-cs"/>
              </a:rPr>
              <a:pPr algn="r" defTabSz="912130" rtl="0"/>
              <a:t>11</a:t>
            </a:fld>
            <a:endParaRPr lang="en-US" sz="1200" kern="1200" dirty="0">
              <a:solidFill>
                <a:prstClr val="black"/>
              </a:solidFill>
              <a:latin typeface="Calibri"/>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8/12/2011 3:23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b="0" dirty="0" smtClean="0"/>
              <a:t>Customize and</a:t>
            </a:r>
            <a:r>
              <a:rPr lang="en-US" dirty="0" smtClean="0"/>
              <a:t> present your findings about the BDM’s and TDM’s priority business capabilities.</a:t>
            </a:r>
          </a:p>
          <a:p>
            <a:endParaRPr lang="en-US" dirty="0" smtClean="0"/>
          </a:p>
          <a:p>
            <a:r>
              <a:rPr lang="en-US" dirty="0" smtClean="0"/>
              <a:t>You should leave all of the information on this slide intact to facilitate the TDM priorities discussion and highlight your observations about the top priority business capabilities from the BDM conversation. The business drivers and </a:t>
            </a:r>
            <a:r>
              <a:rPr lang="en-US" baseline="0" dirty="0" smtClean="0"/>
              <a:t>integrated capability attributes </a:t>
            </a:r>
            <a:r>
              <a:rPr lang="en-US" dirty="0" smtClean="0"/>
              <a:t>in this presentation are a starting point and are identical to those found in the Business Priorities Guide and Capability Discussion Guide.</a:t>
            </a: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14</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b="0" dirty="0" smtClean="0"/>
              <a:t>Customize and</a:t>
            </a:r>
            <a:r>
              <a:rPr lang="en-US" dirty="0" smtClean="0"/>
              <a:t> present your findings about the BDM’s and TDM’s priority business capabilities.</a:t>
            </a:r>
          </a:p>
          <a:p>
            <a:endParaRPr lang="en-US" dirty="0" smtClean="0"/>
          </a:p>
          <a:p>
            <a:r>
              <a:rPr lang="en-US" dirty="0" smtClean="0"/>
              <a:t>You should leave all of the information on this slide intact to facilitate the TDM priorities discussion and highlight your observations about the top priority business capabilities from the BDM conversation. The business drivers and </a:t>
            </a:r>
            <a:r>
              <a:rPr lang="en-US" baseline="0" dirty="0" smtClean="0"/>
              <a:t>integrated capability attributes </a:t>
            </a:r>
            <a:r>
              <a:rPr lang="en-US" dirty="0" smtClean="0"/>
              <a:t>in this presentation are a starting point and are identical to those found in the Business Priorities Guide and Capability Discussion Guide.</a:t>
            </a: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15</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b="0" dirty="0" smtClean="0"/>
              <a:t>Customize and</a:t>
            </a:r>
            <a:r>
              <a:rPr lang="en-US" dirty="0" smtClean="0"/>
              <a:t> present your findings about the BDM’s and TDM’s priority business capabilities.</a:t>
            </a:r>
          </a:p>
          <a:p>
            <a:endParaRPr lang="en-US" dirty="0" smtClean="0"/>
          </a:p>
          <a:p>
            <a:r>
              <a:rPr lang="en-US" dirty="0" smtClean="0"/>
              <a:t>You should leave all of the information on this slide intact to facilitate the TDM priorities discussion and highlight your observations about the top priority business capabilities from the BDM conversation. The business drivers and </a:t>
            </a:r>
            <a:r>
              <a:rPr lang="en-US" baseline="0" dirty="0" smtClean="0"/>
              <a:t>integrated capability attributes </a:t>
            </a:r>
            <a:r>
              <a:rPr lang="en-US" dirty="0" smtClean="0"/>
              <a:t>in this presentation are a starting point and are identical to those found in the Business Priorities Guide and Capability Discussion Guide.</a:t>
            </a: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16</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b="0" dirty="0" smtClean="0"/>
              <a:t>Customize and</a:t>
            </a:r>
            <a:r>
              <a:rPr lang="en-US" dirty="0" smtClean="0"/>
              <a:t> present your findings about the BDM’s and TDM’s priority business capabilities.</a:t>
            </a:r>
          </a:p>
          <a:p>
            <a:endParaRPr lang="en-US" dirty="0" smtClean="0"/>
          </a:p>
          <a:p>
            <a:r>
              <a:rPr lang="en-US" dirty="0" smtClean="0"/>
              <a:t>You should leave all of the information on this slide intact to facilitate the TDM priorities discussion and highlight your observations about the top priority business capabilities from the BDM conversation. The business drivers and </a:t>
            </a:r>
            <a:r>
              <a:rPr lang="en-US" baseline="0" dirty="0" smtClean="0"/>
              <a:t>integrated capability attributes </a:t>
            </a:r>
            <a:r>
              <a:rPr lang="en-US" dirty="0" smtClean="0"/>
              <a:t>in this presentation are a starting point and are identical to those found in the Business Priorities Guide and Capability Discussion Guide.</a:t>
            </a: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17</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b="0" dirty="0" smtClean="0"/>
              <a:t>Customize and</a:t>
            </a:r>
            <a:r>
              <a:rPr lang="en-US" dirty="0" smtClean="0"/>
              <a:t> present your findings about the BDM’s and TDM’s priority business capabilities.</a:t>
            </a:r>
          </a:p>
          <a:p>
            <a:endParaRPr lang="en-US" dirty="0" smtClean="0"/>
          </a:p>
          <a:p>
            <a:r>
              <a:rPr lang="en-US" dirty="0" smtClean="0"/>
              <a:t>You should leave all of the information on this slide intact to facilitate the TDM priorities discussion and highlight your observations about the top priority business capabilities from the BDM conversation. The business drivers and </a:t>
            </a:r>
            <a:r>
              <a:rPr lang="en-US" baseline="0" dirty="0" smtClean="0"/>
              <a:t>integrated capability attributes </a:t>
            </a:r>
            <a:r>
              <a:rPr lang="en-US" dirty="0" smtClean="0"/>
              <a:t>in this presentation are a starting point and are identical to those found in the Business Priorities Guide and Capability Discussion Guide.</a:t>
            </a:r>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18</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097280" rtl="0" eaLnBrk="1" fontAlgn="auto" latinLnBrk="0" hangingPunct="1">
              <a:lnSpc>
                <a:spcPct val="100000"/>
              </a:lnSpc>
              <a:spcBef>
                <a:spcPts val="0"/>
              </a:spcBef>
              <a:spcAft>
                <a:spcPts val="0"/>
              </a:spcAft>
              <a:buClrTx/>
              <a:buSzTx/>
              <a:buFontTx/>
              <a:buNone/>
              <a:tabLst/>
              <a:defRPr/>
            </a:pPr>
            <a:r>
              <a:rPr lang="en-US" b="1" dirty="0" smtClean="0"/>
              <a:t>Slide Objective: </a:t>
            </a:r>
            <a:r>
              <a:rPr lang="en-US" b="0" dirty="0" smtClean="0"/>
              <a:t>O</a:t>
            </a:r>
            <a:r>
              <a:rPr lang="en-US" dirty="0" smtClean="0"/>
              <a:t>utlines the initial conversation that you should have with IT Pros.</a:t>
            </a:r>
          </a:p>
          <a:p>
            <a:endParaRPr lang="en-US" dirty="0" smtClean="0"/>
          </a:p>
          <a:p>
            <a:r>
              <a:rPr lang="en-US" dirty="0" smtClean="0"/>
              <a:t>The</a:t>
            </a:r>
            <a:r>
              <a:rPr lang="en-US" baseline="0" dirty="0" smtClean="0"/>
              <a:t> IT Pro team is</a:t>
            </a:r>
            <a:r>
              <a:rPr lang="en-US" dirty="0" smtClean="0"/>
              <a:t> from the client’s IT department that the TDM has assigned to help with the following:</a:t>
            </a:r>
          </a:p>
          <a:p>
            <a:pPr lvl="1">
              <a:buFont typeface="Arial" pitchFamily="34" charset="0"/>
              <a:buChar char="•"/>
            </a:pPr>
            <a:r>
              <a:rPr lang="en-US" dirty="0" smtClean="0"/>
              <a:t>Design/specify (and possibly implement) the Pilot solution</a:t>
            </a:r>
          </a:p>
          <a:p>
            <a:pPr lvl="1">
              <a:buFont typeface="Arial" pitchFamily="34" charset="0"/>
              <a:buChar char="•"/>
            </a:pPr>
            <a:r>
              <a:rPr lang="en-US" dirty="0" smtClean="0"/>
              <a:t>Design the architecture and deployment road map for the supporting Production enterprise architecture</a:t>
            </a:r>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defTabSz="914363" rtl="0"/>
            <a:fld id="{EEF8797E-B2B7-47CF-98E5-06711689694F}" type="slidenum">
              <a:rPr lang="en-US" sz="1200" kern="1200">
                <a:solidFill>
                  <a:prstClr val="black"/>
                </a:solidFill>
                <a:latin typeface="Calibri"/>
                <a:ea typeface="+mn-ea"/>
                <a:cs typeface="+mn-cs"/>
              </a:rPr>
              <a:pPr algn="r" defTabSz="914363" rtl="0"/>
              <a:t>20</a:t>
            </a:fld>
            <a:endParaRPr lang="en-US" sz="1200" kern="1200" dirty="0">
              <a:solidFill>
                <a:prstClr val="black"/>
              </a:solidFill>
              <a:latin typeface="Calibri"/>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O</a:t>
            </a:r>
            <a:r>
              <a:rPr lang="en-US" dirty="0" smtClean="0"/>
              <a:t>verviews the solution guidance for each of the solution phases. The “tabs” appear on each of the guidance slides with the relevant topic  highlighted.</a:t>
            </a:r>
          </a:p>
          <a:p>
            <a:endParaRPr lang="en-US" dirty="0" smtClean="0"/>
          </a:p>
          <a:p>
            <a:endParaRPr lang="en-US" dirty="0"/>
          </a:p>
        </p:txBody>
      </p:sp>
      <p:sp>
        <p:nvSpPr>
          <p:cNvPr id="5" name="Date Placeholder 4"/>
          <p:cNvSpPr>
            <a:spLocks noGrp="1"/>
          </p:cNvSpPr>
          <p:nvPr>
            <p:ph type="dt" idx="11"/>
          </p:nvPr>
        </p:nvSpPr>
        <p:spPr/>
        <p:txBody>
          <a:bodyPr/>
          <a:lstStyle/>
          <a:p>
            <a:pPr algn="r" rtl="0" fontAlgn="base">
              <a:spcBef>
                <a:spcPct val="0"/>
              </a:spcBef>
              <a:spcAft>
                <a:spcPct val="0"/>
              </a:spcAft>
            </a:pPr>
            <a:fld id="{81331B57-0BE5-4F82-AA58-76F53EFF3ADA}" type="datetime8">
              <a:rPr lang="en-US" sz="1200" kern="1200">
                <a:solidFill>
                  <a:srgbClr val="EEECE1"/>
                </a:solidFill>
                <a:latin typeface="Segoe Semibold" pitchFamily="34" charset="0"/>
                <a:ea typeface="+mn-ea"/>
                <a:cs typeface="+mn-cs"/>
              </a:rPr>
              <a:pPr algn="r" rtl="0" fontAlgn="base">
                <a:spcBef>
                  <a:spcPct val="0"/>
                </a:spcBef>
                <a:spcAft>
                  <a:spcPct val="0"/>
                </a:spcAft>
              </a:pPr>
              <a:t>8/12/2011 3:23 PM</a:t>
            </a:fld>
            <a:endParaRPr lang="en-US" sz="1200" kern="1200" dirty="0">
              <a:solidFill>
                <a:srgbClr val="EEECE1"/>
              </a:solidFill>
              <a:latin typeface="Segoe Semibold" pitchFamily="34" charset="0"/>
              <a:ea typeface="+mn-ea"/>
              <a:cs typeface="+mn-cs"/>
            </a:endParaRPr>
          </a:p>
        </p:txBody>
      </p:sp>
      <p:sp>
        <p:nvSpPr>
          <p:cNvPr id="7" name="Slide Number Placeholder 6"/>
          <p:cNvSpPr>
            <a:spLocks noGrp="1"/>
          </p:cNvSpPr>
          <p:nvPr>
            <p:ph type="sldNum" sz="quarter" idx="13"/>
          </p:nvPr>
        </p:nvSpPr>
        <p:spPr/>
        <p:txBody>
          <a:bodyPr/>
          <a:lstStyle/>
          <a:p>
            <a:pPr algn="r" rtl="0" fontAlgn="base">
              <a:spcBef>
                <a:spcPct val="0"/>
              </a:spcBef>
              <a:spcAft>
                <a:spcPct val="0"/>
              </a:spcAft>
            </a:pPr>
            <a:fld id="{EC87E0CF-87F6-4B58-B8B8-DCAB2DAAF3CA}" type="slidenum">
              <a:rPr lang="en-US" sz="1200" kern="1200">
                <a:solidFill>
                  <a:srgbClr val="EEECE1"/>
                </a:solidFill>
                <a:latin typeface="Segoe Semibold" pitchFamily="34" charset="0"/>
                <a:ea typeface="+mn-ea"/>
                <a:cs typeface="+mn-cs"/>
              </a:rPr>
              <a:pPr algn="r" rtl="0" fontAlgn="base">
                <a:spcBef>
                  <a:spcPct val="0"/>
                </a:spcBef>
                <a:spcAft>
                  <a:spcPct val="0"/>
                </a:spcAft>
              </a:pPr>
              <a:t>21</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De</a:t>
            </a:r>
            <a:r>
              <a:rPr lang="en-US" dirty="0" smtClean="0"/>
              <a:t>tails the </a:t>
            </a:r>
            <a:r>
              <a:rPr lang="en-US" sz="1000" kern="1200" dirty="0" smtClean="0">
                <a:solidFill>
                  <a:schemeClr val="tx1"/>
                </a:solidFill>
                <a:latin typeface="Segoe" pitchFamily="34" charset="0"/>
                <a:ea typeface="+mn-ea"/>
                <a:cs typeface="+mn-cs"/>
              </a:rPr>
              <a:t>Optimization maturity mapping </a:t>
            </a:r>
            <a:r>
              <a:rPr lang="en-US" dirty="0" smtClean="0"/>
              <a:t>of the integrated capabilities required for the aggregated collection of business capabilities for Phase 1 and the key elements of the maturity definition that are relevant to the solution. This information also appears on the Capability Discussion Guide.</a:t>
            </a:r>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25</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pPr algn="r" rtl="0" fontAlgn="base">
              <a:spcBef>
                <a:spcPct val="0"/>
              </a:spcBef>
              <a:spcAft>
                <a:spcPct val="0"/>
              </a:spcAft>
            </a:pPr>
            <a:fld id="{81331B57-0BE5-4F82-AA58-76F53EFF3ADA}" type="datetime8">
              <a:rPr lang="en-US" sz="1200" kern="1200">
                <a:solidFill>
                  <a:srgbClr val="EEECE1"/>
                </a:solidFill>
                <a:latin typeface="Segoe Semibold" pitchFamily="34" charset="0"/>
                <a:ea typeface="+mn-ea"/>
                <a:cs typeface="+mn-cs"/>
              </a:rPr>
              <a:pPr algn="r" rtl="0" fontAlgn="base">
                <a:spcBef>
                  <a:spcPct val="0"/>
                </a:spcBef>
                <a:spcAft>
                  <a:spcPct val="0"/>
                </a:spcAft>
              </a:pPr>
              <a:t>8/12/2011 3:23 PM</a:t>
            </a:fld>
            <a:endParaRPr lang="en-US" sz="1200" kern="1200" dirty="0">
              <a:solidFill>
                <a:srgbClr val="EEECE1"/>
              </a:solidFill>
              <a:latin typeface="Segoe Semibold" pitchFamily="34" charset="0"/>
              <a:ea typeface="+mn-ea"/>
              <a:cs typeface="+mn-cs"/>
            </a:endParaRPr>
          </a:p>
        </p:txBody>
      </p:sp>
      <p:sp>
        <p:nvSpPr>
          <p:cNvPr id="7" name="Slide Number Placeholder 6"/>
          <p:cNvSpPr>
            <a:spLocks noGrp="1"/>
          </p:cNvSpPr>
          <p:nvPr>
            <p:ph type="sldNum" sz="quarter" idx="13"/>
          </p:nvPr>
        </p:nvSpPr>
        <p:spPr/>
        <p:txBody>
          <a:bodyPr/>
          <a:lstStyle/>
          <a:p>
            <a:pPr algn="r" rtl="0" fontAlgn="base">
              <a:spcBef>
                <a:spcPct val="0"/>
              </a:spcBef>
              <a:spcAft>
                <a:spcPct val="0"/>
              </a:spcAft>
            </a:pPr>
            <a:fld id="{EC87E0CF-87F6-4B58-B8B8-DCAB2DAAF3CA}" type="slidenum">
              <a:rPr lang="en-US" sz="1200" kern="1200">
                <a:solidFill>
                  <a:srgbClr val="EEECE1"/>
                </a:solidFill>
                <a:latin typeface="Segoe Semibold" pitchFamily="34" charset="0"/>
                <a:ea typeface="+mn-ea"/>
                <a:cs typeface="+mn-cs"/>
              </a:rPr>
              <a:pPr algn="r" rtl="0" fontAlgn="base">
                <a:spcBef>
                  <a:spcPct val="0"/>
                </a:spcBef>
                <a:spcAft>
                  <a:spcPct val="0"/>
                </a:spcAft>
              </a:pPr>
              <a:t>26</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Purpose:</a:t>
            </a:r>
            <a:r>
              <a:rPr lang="en-US" b="1" baseline="0" dirty="0" smtClean="0"/>
              <a:t> </a:t>
            </a:r>
            <a:r>
              <a:rPr lang="en-US" dirty="0" smtClean="0"/>
              <a:t>This slide presents the Microsoft products needed for the specified maturity level for each relevant capability/sub-capability for Phase 1.  </a:t>
            </a:r>
          </a:p>
          <a:p>
            <a:r>
              <a:rPr lang="en-US" dirty="0" smtClean="0"/>
              <a:t>NOTE: Additional information about the specific feature sets of the product that are relevant is included in the Architecture Guide.</a:t>
            </a:r>
          </a:p>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27</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dirty="0" smtClean="0"/>
              <a:t>Presents the conceptual architecture for Phase 1, depicts a summary of the use cases, and shows the interaction with any external systems.  Additional information about the conceptual architecture is included in the Architecture Guide.</a:t>
            </a:r>
          </a:p>
          <a:p>
            <a:endParaRPr lang="en-US" dirty="0"/>
          </a:p>
        </p:txBody>
      </p:sp>
      <p:sp>
        <p:nvSpPr>
          <p:cNvPr id="4" name="Slide Number Placeholder 3"/>
          <p:cNvSpPr>
            <a:spLocks noGrp="1"/>
          </p:cNvSpPr>
          <p:nvPr>
            <p:ph type="sldNum" sz="quarter" idx="10"/>
          </p:nvPr>
        </p:nvSpPr>
        <p:spPr/>
        <p:txBody>
          <a:bodyPr/>
          <a:lstStyle/>
          <a:p>
            <a:fld id="{FEBCF682-9F4D-4E29-8ECF-E2CE72358643}"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P</a:t>
            </a:r>
            <a:r>
              <a:rPr lang="en-US" dirty="0" smtClean="0"/>
              <a:t>resents the logical architecture (or component architecture) for Phase 1 </a:t>
            </a:r>
            <a:r>
              <a:rPr lang="en-US" baseline="0" dirty="0" smtClean="0"/>
              <a:t>and </a:t>
            </a:r>
            <a:r>
              <a:rPr lang="en-US" dirty="0" smtClean="0"/>
              <a:t>depicts the solution capabilities/functions that are required (summary use cases without the process context), the required Microsoft products and relevant feature areas/modules, and key dependencies between the products and features from an information flow perspective.  Additional information about the logical architecture is included in the Architecture Guide.</a:t>
            </a:r>
          </a:p>
          <a:p>
            <a:endParaRPr lang="en-US" dirty="0"/>
          </a:p>
        </p:txBody>
      </p:sp>
      <p:sp>
        <p:nvSpPr>
          <p:cNvPr id="4" name="Slide Number Placeholder 3"/>
          <p:cNvSpPr>
            <a:spLocks noGrp="1"/>
          </p:cNvSpPr>
          <p:nvPr>
            <p:ph type="sldNum" sz="quarter" idx="10"/>
          </p:nvPr>
        </p:nvSpPr>
        <p:spPr/>
        <p:txBody>
          <a:bodyPr/>
          <a:lstStyle/>
          <a:p>
            <a:fld id="{FEBCF682-9F4D-4E29-8ECF-E2CE72358643}"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613C01F-18A5-46DF-ACCF-7FC963816B99}"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sz="1200"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sz="1200"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De</a:t>
            </a:r>
            <a:r>
              <a:rPr lang="en-US" dirty="0" smtClean="0"/>
              <a:t>tails the </a:t>
            </a:r>
            <a:r>
              <a:rPr lang="en-US" sz="1000" kern="1200" dirty="0" smtClean="0">
                <a:solidFill>
                  <a:schemeClr val="tx1"/>
                </a:solidFill>
                <a:latin typeface="Segoe" pitchFamily="34" charset="0"/>
                <a:ea typeface="+mn-ea"/>
                <a:cs typeface="+mn-cs"/>
              </a:rPr>
              <a:t>Optimization maturity mapping </a:t>
            </a:r>
            <a:r>
              <a:rPr lang="en-US" dirty="0" smtClean="0"/>
              <a:t>of the integrated capabilities required for the aggregated collection of business capabilities for Phase 2 and the key elements of the maturity definition that are relevant to the solution. This information also appears on the Capability Discussion Guide.</a:t>
            </a:r>
          </a:p>
          <a:p>
            <a:pPr marL="0" marR="0" indent="0" algn="l" defTabSz="914400" rtl="0" eaLnBrk="1" fontAlgn="base" latinLnBrk="0" hangingPunct="1">
              <a:lnSpc>
                <a:spcPct val="90000"/>
              </a:lnSpc>
              <a:spcBef>
                <a:spcPct val="20000"/>
              </a:spcBef>
              <a:spcAft>
                <a:spcPct val="0"/>
              </a:spcAft>
              <a:buClrTx/>
              <a:buSzTx/>
              <a:buFontTx/>
              <a:buNone/>
              <a:tabLst/>
              <a:defRPr/>
            </a:pPr>
            <a:endParaRPr lang="en-US" dirty="0" smtClean="0"/>
          </a:p>
          <a:p>
            <a:pPr marL="0" marR="0" indent="0" algn="l" defTabSz="914400" rtl="0" eaLnBrk="1" fontAlgn="base" latinLnBrk="0" hangingPunct="1">
              <a:lnSpc>
                <a:spcPct val="90000"/>
              </a:lnSpc>
              <a:spcBef>
                <a:spcPct val="20000"/>
              </a:spcBef>
              <a:spcAft>
                <a:spcPct val="0"/>
              </a:spcAft>
              <a:buClrTx/>
              <a:buSzTx/>
              <a:buFontTx/>
              <a:buNone/>
              <a:tabLst/>
              <a:defRPr/>
            </a:pPr>
            <a:r>
              <a:rPr lang="en-US" dirty="0" smtClean="0"/>
              <a:t>NOTE: The </a:t>
            </a:r>
            <a:r>
              <a:rPr lang="en-US" sz="1000" kern="1200" dirty="0" smtClean="0">
                <a:solidFill>
                  <a:schemeClr val="tx1"/>
                </a:solidFill>
                <a:latin typeface="Segoe" pitchFamily="34" charset="0"/>
                <a:ea typeface="+mn-ea"/>
                <a:cs typeface="+mn-cs"/>
              </a:rPr>
              <a:t>Optimization mapping </a:t>
            </a:r>
            <a:r>
              <a:rPr lang="en-US" baseline="0" dirty="0" smtClean="0"/>
              <a:t>and descriptions build on the ones listed in Phase 1.</a:t>
            </a:r>
            <a:endParaRPr lang="en-US" dirty="0" smtClean="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33</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pPr algn="r" rtl="0" fontAlgn="base">
              <a:spcBef>
                <a:spcPct val="0"/>
              </a:spcBef>
              <a:spcAft>
                <a:spcPct val="0"/>
              </a:spcAft>
            </a:pPr>
            <a:fld id="{81331B57-0BE5-4F82-AA58-76F53EFF3ADA}" type="datetime8">
              <a:rPr lang="en-US" sz="1200" kern="1200">
                <a:solidFill>
                  <a:srgbClr val="EEECE1"/>
                </a:solidFill>
                <a:latin typeface="Segoe Semibold" pitchFamily="34" charset="0"/>
                <a:ea typeface="+mn-ea"/>
                <a:cs typeface="+mn-cs"/>
              </a:rPr>
              <a:pPr algn="r" rtl="0" fontAlgn="base">
                <a:spcBef>
                  <a:spcPct val="0"/>
                </a:spcBef>
                <a:spcAft>
                  <a:spcPct val="0"/>
                </a:spcAft>
              </a:pPr>
              <a:t>8/12/2011 3:23 PM</a:t>
            </a:fld>
            <a:endParaRPr lang="en-US" sz="1200" kern="1200" dirty="0">
              <a:solidFill>
                <a:srgbClr val="EEECE1"/>
              </a:solidFill>
              <a:latin typeface="Segoe Semibold" pitchFamily="34" charset="0"/>
              <a:ea typeface="+mn-ea"/>
              <a:cs typeface="+mn-cs"/>
            </a:endParaRPr>
          </a:p>
        </p:txBody>
      </p:sp>
      <p:sp>
        <p:nvSpPr>
          <p:cNvPr id="7" name="Slide Number Placeholder 6"/>
          <p:cNvSpPr>
            <a:spLocks noGrp="1"/>
          </p:cNvSpPr>
          <p:nvPr>
            <p:ph type="sldNum" sz="quarter" idx="13"/>
          </p:nvPr>
        </p:nvSpPr>
        <p:spPr/>
        <p:txBody>
          <a:bodyPr/>
          <a:lstStyle/>
          <a:p>
            <a:pPr algn="r" rtl="0" fontAlgn="base">
              <a:spcBef>
                <a:spcPct val="0"/>
              </a:spcBef>
              <a:spcAft>
                <a:spcPct val="0"/>
              </a:spcAft>
            </a:pPr>
            <a:fld id="{EC87E0CF-87F6-4B58-B8B8-DCAB2DAAF3CA}" type="slidenum">
              <a:rPr lang="en-US" sz="1200" kern="1200">
                <a:solidFill>
                  <a:srgbClr val="EEECE1"/>
                </a:solidFill>
                <a:latin typeface="Segoe Semibold" pitchFamily="34" charset="0"/>
                <a:ea typeface="+mn-ea"/>
                <a:cs typeface="+mn-cs"/>
              </a:rPr>
              <a:pPr algn="r" rtl="0" fontAlgn="base">
                <a:spcBef>
                  <a:spcPct val="0"/>
                </a:spcBef>
                <a:spcAft>
                  <a:spcPct val="0"/>
                </a:spcAft>
              </a:pPr>
              <a:t>34</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Purpose:</a:t>
            </a:r>
            <a:r>
              <a:rPr lang="en-US" b="1" baseline="0" dirty="0" smtClean="0"/>
              <a:t> </a:t>
            </a:r>
            <a:r>
              <a:rPr lang="en-US" dirty="0" smtClean="0"/>
              <a:t>This slide presents the Microsoft products needed for the specified maturity level for each relevant capability/sub-capability for Phase 2. Additional information about the specific feature sets of the product that are relevant is included in the Architecture Guide.</a:t>
            </a:r>
          </a:p>
          <a:p>
            <a:endParaRPr lang="en-US" dirty="0" smtClean="0"/>
          </a:p>
          <a:p>
            <a:pPr marL="0" marR="0" indent="0" algn="l" defTabSz="914400" rtl="0" eaLnBrk="1" fontAlgn="base" latinLnBrk="0" hangingPunct="1">
              <a:lnSpc>
                <a:spcPct val="90000"/>
              </a:lnSpc>
              <a:spcBef>
                <a:spcPct val="20000"/>
              </a:spcBef>
              <a:spcAft>
                <a:spcPct val="0"/>
              </a:spcAft>
              <a:buClrTx/>
              <a:buSzTx/>
              <a:buFontTx/>
              <a:buNone/>
              <a:tabLst/>
              <a:defRPr/>
            </a:pPr>
            <a:r>
              <a:rPr lang="en-US" dirty="0" smtClean="0"/>
              <a:t>NOTE: The products</a:t>
            </a:r>
            <a:r>
              <a:rPr lang="en-US" baseline="0" dirty="0" smtClean="0"/>
              <a:t> and technologies build on the ones listed in Phase 1.</a:t>
            </a:r>
            <a:endParaRPr lang="en-US" dirty="0" smtClean="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35</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dirty="0" smtClean="0"/>
              <a:t>Presents the conceptual architecture for Phase 2, depicts a summary of the use cases, and shows the interaction with any external systems.  Additional information about the conceptual architecture is included in the Architecture Guide.</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P</a:t>
            </a:r>
            <a:r>
              <a:rPr lang="en-US" dirty="0" smtClean="0"/>
              <a:t>resents the logical architecture (or component architecture) for Phase 2</a:t>
            </a:r>
            <a:r>
              <a:rPr lang="en-US" baseline="0" dirty="0" smtClean="0"/>
              <a:t> and </a:t>
            </a:r>
            <a:r>
              <a:rPr lang="en-US" dirty="0" smtClean="0"/>
              <a:t>depicts the solution capabilities/functions that are required (summary use cases without the process context), the required Microsoft products and relevant feature areas/modules, and key dependencies between the products and features from an information flow perspective.  Additional information about the logical architecture is included in the Architecture Guide.</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sz="1200"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algn="r" defTabSz="912130" rtl="0"/>
            <a:fld id="{1D394B5E-F380-4CFB-ABB9-C42693EFA764}" type="slidenum">
              <a:rPr lang="en-US" sz="1200" kern="1200">
                <a:solidFill>
                  <a:prstClr val="black"/>
                </a:solidFill>
                <a:latin typeface="Calibri"/>
                <a:ea typeface="+mn-ea"/>
                <a:cs typeface="+mn-cs"/>
              </a:rPr>
              <a:pPr algn="r" defTabSz="912130" rtl="0"/>
              <a:t>4</a:t>
            </a:fld>
            <a:endParaRPr lang="en-US" sz="1200" kern="1200" dirty="0">
              <a:solidFill>
                <a:prstClr val="black"/>
              </a:solidFill>
              <a:latin typeface="Calibri"/>
              <a:ea typeface="+mn-ea"/>
              <a:cs typeface="+mn-cs"/>
            </a:endParaRPr>
          </a:p>
        </p:txBody>
      </p:sp>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xfrm>
            <a:off x="457201" y="4415790"/>
            <a:ext cx="6021387" cy="3486150"/>
          </a:xfrm>
        </p:spPr>
        <p:txBody>
          <a:bodyPr>
            <a:normAutofit lnSpcReduction="100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 </a:t>
            </a:r>
            <a:r>
              <a:rPr lang="en-US" dirty="0" smtClean="0"/>
              <a:t>Use points from this slide that are relevant to the TDM’s and your business sponsor’s objectives to capture the TDM’s interest in (and ultimately engage in) the Optimization solution selling approach.</a:t>
            </a:r>
          </a:p>
          <a:p>
            <a:endParaRPr lang="en-US" b="1" dirty="0" smtClean="0"/>
          </a:p>
          <a:p>
            <a:r>
              <a:rPr lang="en-US" dirty="0" smtClean="0"/>
              <a:t>The Optimization approach supplements and provides the tactical tools for other sales approaches and has the following value-added characteristics:</a:t>
            </a:r>
          </a:p>
          <a:p>
            <a:pPr lvl="1">
              <a:buFont typeface="Arial" pitchFamily="34" charset="0"/>
              <a:buChar char="•"/>
            </a:pPr>
            <a:r>
              <a:rPr lang="en-US" dirty="0" smtClean="0"/>
              <a:t>Cross product: Positions the entire set of products in the </a:t>
            </a:r>
            <a:r>
              <a:rPr lang="en-US" b="0" dirty="0" smtClean="0"/>
              <a:t>platform</a:t>
            </a:r>
            <a:r>
              <a:rPr lang="en-US" dirty="0" smtClean="0"/>
              <a:t> for consideration in the solution.</a:t>
            </a:r>
          </a:p>
          <a:p>
            <a:pPr lvl="1">
              <a:buFont typeface="Arial" pitchFamily="34" charset="0"/>
              <a:buChar char="•"/>
            </a:pPr>
            <a:r>
              <a:rPr lang="en-US" dirty="0" smtClean="0"/>
              <a:t>Doesn’t get in the way of the sale: Supports (and structures)--but doesn’t become part of--the critical path to your solution area/pilot design win.</a:t>
            </a:r>
          </a:p>
          <a:p>
            <a:pPr lvl="1">
              <a:buFont typeface="Arial" pitchFamily="34" charset="0"/>
              <a:buChar char="•"/>
            </a:pPr>
            <a:r>
              <a:rPr lang="en-US" dirty="0" smtClean="0"/>
              <a:t>Tactical client support: Credible, deterministic approach to helping the client evaluate, design, and plan a path to </a:t>
            </a:r>
            <a:r>
              <a:rPr lang="en-US" b="0" strike="noStrike" dirty="0" smtClean="0"/>
              <a:t>a platform based on Microsoft technologies</a:t>
            </a:r>
            <a:r>
              <a:rPr lang="en-US" b="0" strike="sngStrike" dirty="0" smtClean="0"/>
              <a:t> </a:t>
            </a:r>
            <a:r>
              <a:rPr lang="en-US" dirty="0" smtClean="0"/>
              <a:t>that is optimized for flexibility and operational efficiency.</a:t>
            </a:r>
          </a:p>
          <a:p>
            <a:pPr lvl="1">
              <a:buFont typeface="Arial" pitchFamily="34" charset="0"/>
              <a:buChar char="•"/>
            </a:pPr>
            <a:r>
              <a:rPr lang="en-US" dirty="0" smtClean="0"/>
              <a:t>Maturity model-based: (see above)</a:t>
            </a:r>
          </a:p>
          <a:p>
            <a:pPr lvl="1">
              <a:buFont typeface="Arial" pitchFamily="34" charset="0"/>
              <a:buChar char="•"/>
            </a:pPr>
            <a:r>
              <a:rPr lang="en-US" dirty="0" smtClean="0"/>
              <a:t>Produces a road map: (see the next slide)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sz="1200" b="1" dirty="0" smtClean="0"/>
              <a:t>Slide Objective:</a:t>
            </a:r>
            <a:r>
              <a:rPr lang="en-US" sz="1200" b="1" baseline="0" dirty="0" smtClean="0"/>
              <a:t> </a:t>
            </a:r>
            <a:r>
              <a:rPr lang="en-US" sz="1200" dirty="0" smtClean="0"/>
              <a:t>Presents a concise summary of the business drivers’ needs and business capabilities. When presenting this slide, discuss the areas that are a priority for the client and those that are not relevant or not a priority.</a:t>
            </a:r>
            <a:endParaRPr lang="en-US" sz="1200" dirty="0"/>
          </a:p>
        </p:txBody>
      </p:sp>
      <p:sp>
        <p:nvSpPr>
          <p:cNvPr id="4" name="Slide Number Placeholder 3"/>
          <p:cNvSpPr>
            <a:spLocks noGrp="1"/>
          </p:cNvSpPr>
          <p:nvPr>
            <p:ph type="sldNum" sz="quarter" idx="10"/>
          </p:nvPr>
        </p:nvSpPr>
        <p:spPr/>
        <p:txBody>
          <a:bodyPr/>
          <a:lstStyle/>
          <a:p>
            <a:fld id="{5314328B-EDCA-43B7-B567-C70FFEAF0D1C}" type="slidenum">
              <a:rPr lang="en-US" smtClean="0"/>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De</a:t>
            </a:r>
            <a:r>
              <a:rPr lang="en-US" dirty="0" smtClean="0"/>
              <a:t>tails the </a:t>
            </a:r>
            <a:r>
              <a:rPr lang="en-US" sz="1000" kern="1200" dirty="0" smtClean="0">
                <a:solidFill>
                  <a:schemeClr val="tx1"/>
                </a:solidFill>
                <a:latin typeface="Segoe" pitchFamily="34" charset="0"/>
                <a:ea typeface="+mn-ea"/>
                <a:cs typeface="+mn-cs"/>
              </a:rPr>
              <a:t>Optimization maturity mapping </a:t>
            </a:r>
            <a:r>
              <a:rPr lang="en-US" dirty="0" smtClean="0"/>
              <a:t>of the integrated capabilities required for the aggregated collection of business capabilities for Phase 3 and the key elements of the maturity definition that are relevant to the solution. This information also appears on the Capability Discussion Guide.</a:t>
            </a:r>
          </a:p>
          <a:p>
            <a:pPr marL="0" marR="0" indent="0" algn="l" defTabSz="914400" rtl="0" eaLnBrk="1" fontAlgn="base" latinLnBrk="0" hangingPunct="1">
              <a:lnSpc>
                <a:spcPct val="90000"/>
              </a:lnSpc>
              <a:spcBef>
                <a:spcPct val="20000"/>
              </a:spcBef>
              <a:spcAft>
                <a:spcPct val="0"/>
              </a:spcAft>
              <a:buClrTx/>
              <a:buSzTx/>
              <a:buFontTx/>
              <a:buNone/>
              <a:tabLst/>
              <a:defRPr/>
            </a:pPr>
            <a:endParaRPr lang="en-US" dirty="0" smtClean="0"/>
          </a:p>
          <a:p>
            <a:pPr marL="0" marR="0" indent="0" algn="l" defTabSz="914400" rtl="0" eaLnBrk="1" fontAlgn="base" latinLnBrk="0" hangingPunct="1">
              <a:lnSpc>
                <a:spcPct val="90000"/>
              </a:lnSpc>
              <a:spcBef>
                <a:spcPct val="20000"/>
              </a:spcBef>
              <a:spcAft>
                <a:spcPct val="0"/>
              </a:spcAft>
              <a:buClrTx/>
              <a:buSzTx/>
              <a:buFontTx/>
              <a:buNone/>
              <a:tabLst/>
              <a:defRPr/>
            </a:pPr>
            <a:r>
              <a:rPr lang="en-US" dirty="0" smtClean="0"/>
              <a:t>NOTE: The </a:t>
            </a:r>
            <a:r>
              <a:rPr lang="en-US" sz="1000" kern="1200" dirty="0" smtClean="0">
                <a:solidFill>
                  <a:schemeClr val="tx1"/>
                </a:solidFill>
                <a:latin typeface="Segoe" pitchFamily="34" charset="0"/>
                <a:ea typeface="+mn-ea"/>
                <a:cs typeface="+mn-cs"/>
              </a:rPr>
              <a:t>Optimization mapping </a:t>
            </a:r>
            <a:r>
              <a:rPr lang="en-US" baseline="0" dirty="0" smtClean="0"/>
              <a:t>and descriptions build on the ones listed in Phase 2.</a:t>
            </a:r>
            <a:endParaRPr lang="en-US" dirty="0" smtClean="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42</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pPr algn="r" rtl="0" fontAlgn="base">
              <a:spcBef>
                <a:spcPct val="0"/>
              </a:spcBef>
              <a:spcAft>
                <a:spcPct val="0"/>
              </a:spcAft>
            </a:pPr>
            <a:fld id="{81331B57-0BE5-4F82-AA58-76F53EFF3ADA}" type="datetime8">
              <a:rPr lang="en-US" sz="1200" kern="1200">
                <a:solidFill>
                  <a:srgbClr val="EEECE1"/>
                </a:solidFill>
                <a:latin typeface="Segoe Semibold" pitchFamily="34" charset="0"/>
                <a:ea typeface="+mn-ea"/>
                <a:cs typeface="+mn-cs"/>
              </a:rPr>
              <a:pPr algn="r" rtl="0" fontAlgn="base">
                <a:spcBef>
                  <a:spcPct val="0"/>
                </a:spcBef>
                <a:spcAft>
                  <a:spcPct val="0"/>
                </a:spcAft>
              </a:pPr>
              <a:t>8/12/2011 3:23 PM</a:t>
            </a:fld>
            <a:endParaRPr lang="en-US" sz="1200" kern="1200" dirty="0">
              <a:solidFill>
                <a:srgbClr val="EEECE1"/>
              </a:solidFill>
              <a:latin typeface="Segoe Semibold" pitchFamily="34" charset="0"/>
              <a:ea typeface="+mn-ea"/>
              <a:cs typeface="+mn-cs"/>
            </a:endParaRPr>
          </a:p>
        </p:txBody>
      </p:sp>
      <p:sp>
        <p:nvSpPr>
          <p:cNvPr id="7" name="Slide Number Placeholder 6"/>
          <p:cNvSpPr>
            <a:spLocks noGrp="1"/>
          </p:cNvSpPr>
          <p:nvPr>
            <p:ph type="sldNum" sz="quarter" idx="13"/>
          </p:nvPr>
        </p:nvSpPr>
        <p:spPr/>
        <p:txBody>
          <a:bodyPr/>
          <a:lstStyle/>
          <a:p>
            <a:pPr algn="r" rtl="0" fontAlgn="base">
              <a:spcBef>
                <a:spcPct val="0"/>
              </a:spcBef>
              <a:spcAft>
                <a:spcPct val="0"/>
              </a:spcAft>
            </a:pPr>
            <a:fld id="{EC87E0CF-87F6-4B58-B8B8-DCAB2DAAF3CA}" type="slidenum">
              <a:rPr lang="en-US" sz="1200" kern="1200">
                <a:solidFill>
                  <a:srgbClr val="EEECE1"/>
                </a:solidFill>
                <a:latin typeface="Segoe Semibold" pitchFamily="34" charset="0"/>
                <a:ea typeface="+mn-ea"/>
                <a:cs typeface="+mn-cs"/>
              </a:rPr>
              <a:pPr algn="r" rtl="0" fontAlgn="base">
                <a:spcBef>
                  <a:spcPct val="0"/>
                </a:spcBef>
                <a:spcAft>
                  <a:spcPct val="0"/>
                </a:spcAft>
              </a:pPr>
              <a:t>43</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Purpose:</a:t>
            </a:r>
            <a:r>
              <a:rPr lang="en-US" b="1" baseline="0" dirty="0" smtClean="0"/>
              <a:t> </a:t>
            </a:r>
            <a:r>
              <a:rPr lang="en-US" dirty="0" smtClean="0"/>
              <a:t>This slide presents the Microsoft products needed for the specified maturity level for each relevant capability/sub-capability for Phase 3. Additional information about the specific feature sets of the product that are relevant is included in the Architecture Guide.</a:t>
            </a:r>
          </a:p>
          <a:p>
            <a:endParaRPr lang="en-US" dirty="0" smtClean="0"/>
          </a:p>
          <a:p>
            <a:pPr marL="0" marR="0" indent="0" algn="l" defTabSz="914400" rtl="0" eaLnBrk="1" fontAlgn="base" latinLnBrk="0" hangingPunct="1">
              <a:lnSpc>
                <a:spcPct val="90000"/>
              </a:lnSpc>
              <a:spcBef>
                <a:spcPct val="20000"/>
              </a:spcBef>
              <a:spcAft>
                <a:spcPct val="0"/>
              </a:spcAft>
              <a:buClrTx/>
              <a:buSzTx/>
              <a:buFontTx/>
              <a:buNone/>
              <a:tabLst/>
              <a:defRPr/>
            </a:pPr>
            <a:r>
              <a:rPr lang="en-US" dirty="0" smtClean="0"/>
              <a:t>NOTE: The products</a:t>
            </a:r>
            <a:r>
              <a:rPr lang="en-US" baseline="0" dirty="0" smtClean="0"/>
              <a:t> and technologies build on the ones listed in Phase 2.</a:t>
            </a:r>
            <a:endParaRPr lang="en-US" dirty="0" smtClean="0"/>
          </a:p>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44</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dirty="0" smtClean="0"/>
              <a:t>Presents the conceptual architecture for Phase 3, depicts a summary of the use cases, and shows the interaction with any external systems.  Additional information about the conceptual architecture is included in the Architecture Guide.</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Slide Objective:</a:t>
            </a:r>
            <a:r>
              <a:rPr lang="en-US" b="1" baseline="0" dirty="0" smtClean="0"/>
              <a:t> </a:t>
            </a:r>
            <a:r>
              <a:rPr lang="en-US" b="0" baseline="0" dirty="0" smtClean="0"/>
              <a:t>P</a:t>
            </a:r>
            <a:r>
              <a:rPr lang="en-US" dirty="0" smtClean="0"/>
              <a:t>resents the logical architecture (or component architecture) for Phase 3</a:t>
            </a:r>
            <a:r>
              <a:rPr lang="en-US" baseline="0" dirty="0" smtClean="0"/>
              <a:t> and </a:t>
            </a:r>
            <a:r>
              <a:rPr lang="en-US" dirty="0" smtClean="0"/>
              <a:t>depicts the solution capabilities/functions that are required (summary use cases without the process context), the required Microsoft products and relevant feature areas/modules, and key dependencies between the products and features from an information flow perspective.  Additional information about the logical architecture is included in the Architecture Guide.</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48</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indent="0" algn="l" defTabSz="914400" rtl="0" eaLnBrk="1" fontAlgn="base" latinLnBrk="0" hangingPunct="1">
              <a:lnSpc>
                <a:spcPct val="90000"/>
              </a:lnSpc>
              <a:spcBef>
                <a:spcPct val="20000"/>
              </a:spcBef>
              <a:spcAft>
                <a:spcPct val="0"/>
              </a:spcAft>
              <a:buClrTx/>
              <a:buSzTx/>
              <a:buFontTx/>
              <a:buNone/>
              <a:tabLst/>
              <a:defRPr/>
            </a:pPr>
            <a:r>
              <a:rPr lang="en-US" b="1" dirty="0" smtClean="0"/>
              <a:t>Purpose:</a:t>
            </a:r>
            <a:r>
              <a:rPr lang="en-US" b="1" baseline="0" dirty="0" smtClean="0"/>
              <a:t> </a:t>
            </a:r>
            <a:r>
              <a:rPr lang="en-US" sz="1000" kern="1200" dirty="0" smtClean="0">
                <a:solidFill>
                  <a:srgbClr val="FFFFFF"/>
                </a:solidFill>
                <a:effectLst>
                  <a:outerShdw blurRad="38100" dist="38100" dir="2700000" algn="tl">
                    <a:srgbClr val="000000">
                      <a:alpha val="43137"/>
                    </a:srgbClr>
                  </a:outerShdw>
                </a:effectLst>
                <a:latin typeface="Segoe" pitchFamily="34" charset="0"/>
                <a:ea typeface="+mn-ea"/>
                <a:cs typeface="+mn-cs"/>
              </a:rPr>
              <a:t>This slide presents the process for completing each of the three steps. The diagram at the bottom of the slide includes an example.</a:t>
            </a:r>
          </a:p>
          <a:p>
            <a:pPr marL="0" indent="0">
              <a:buNone/>
            </a:pPr>
            <a:endParaRPr lang="en-US" kern="1200" dirty="0" smtClean="0">
              <a:latin typeface="Segoe" pitchFamily="34" charset="0"/>
            </a:endParaRPr>
          </a:p>
          <a:p>
            <a:pPr marL="0" indent="0">
              <a:buNone/>
            </a:pPr>
            <a:r>
              <a:rPr lang="en-US" kern="1200" dirty="0" smtClean="0">
                <a:latin typeface="Segoe" pitchFamily="34" charset="0"/>
              </a:rPr>
              <a:t>Step 1: Understand Your Priorities</a:t>
            </a:r>
          </a:p>
          <a:p>
            <a:pPr>
              <a:buFont typeface="Arial" pitchFamily="34" charset="0"/>
              <a:buChar char="•"/>
            </a:pPr>
            <a:r>
              <a:rPr lang="en-US" sz="1000" dirty="0" smtClean="0">
                <a:solidFill>
                  <a:srgbClr val="FFFFFF"/>
                </a:solidFill>
              </a:rPr>
              <a:t>The business driver, </a:t>
            </a:r>
            <a:r>
              <a:rPr lang="en-US" sz="1000" b="0" dirty="0" smtClean="0">
                <a:solidFill>
                  <a:srgbClr val="FFFFFF"/>
                </a:solidFill>
              </a:rPr>
              <a:t>“Reduce the carbon footprint by minimizing the environmental impact of technology</a:t>
            </a:r>
            <a:r>
              <a:rPr lang="en-US" sz="1000" b="0" baseline="0" dirty="0" smtClean="0">
                <a:solidFill>
                  <a:srgbClr val="FFFFFF"/>
                </a:solidFill>
              </a:rPr>
              <a:t>”</a:t>
            </a:r>
            <a:r>
              <a:rPr lang="en-US" sz="1000" dirty="0" smtClean="0">
                <a:solidFill>
                  <a:srgbClr val="FFFFFF"/>
                </a:solidFill>
              </a:rPr>
              <a:t>, is identified as priority 1.</a:t>
            </a:r>
          </a:p>
          <a:p>
            <a:pPr>
              <a:buFont typeface="Arial" pitchFamily="34" charset="0"/>
              <a:buChar char="•"/>
            </a:pPr>
            <a:r>
              <a:rPr lang="en-US" sz="1000" dirty="0" smtClean="0">
                <a:solidFill>
                  <a:srgbClr val="FFFFFF"/>
                </a:solidFill>
              </a:rPr>
              <a:t>From the Capability Discussion Guide, the compelling Business Capabilities to meet this need are highlighted</a:t>
            </a:r>
            <a:r>
              <a:rPr lang="en-US" sz="1000" baseline="0" dirty="0" smtClean="0">
                <a:solidFill>
                  <a:srgbClr val="FFFFFF"/>
                </a:solidFill>
              </a:rPr>
              <a:t> in red text</a:t>
            </a:r>
            <a:r>
              <a:rPr lang="en-US" sz="1000" dirty="0" smtClean="0">
                <a:solidFill>
                  <a:srgbClr val="FFFFFF"/>
                </a:solidFill>
              </a:rPr>
              <a:t>.</a:t>
            </a:r>
            <a:endParaRPr lang="en-US" sz="1050" dirty="0" smtClean="0">
              <a:solidFill>
                <a:srgbClr val="FFFFFF"/>
              </a:solidFill>
            </a:endParaRPr>
          </a:p>
          <a:p>
            <a:endParaRPr lang="en-US" dirty="0" smtClean="0"/>
          </a:p>
          <a:p>
            <a:r>
              <a:rPr lang="en-US" sz="1100" dirty="0" smtClean="0">
                <a:solidFill>
                  <a:schemeClr val="tx1"/>
                </a:solidFill>
                <a:latin typeface="Segoe" pitchFamily="34" charset="0"/>
              </a:rPr>
              <a:t>Step 2: Choose a Starting Point</a:t>
            </a:r>
          </a:p>
          <a:p>
            <a:pPr>
              <a:buFont typeface="Arial" pitchFamily="34" charset="0"/>
              <a:buChar char="•"/>
            </a:pPr>
            <a:r>
              <a:rPr lang="en-US" sz="1000" kern="1200" dirty="0" smtClean="0">
                <a:solidFill>
                  <a:srgbClr val="FFFFFF"/>
                </a:solidFill>
                <a:effectLst>
                  <a:outerShdw blurRad="38100" dist="38100" dir="2700000" algn="tl">
                    <a:srgbClr val="000000">
                      <a:alpha val="43137"/>
                    </a:srgbClr>
                  </a:outerShdw>
                </a:effectLst>
                <a:latin typeface="Segoe" pitchFamily="34" charset="0"/>
                <a:ea typeface="+mn-ea"/>
                <a:cs typeface="+mn-cs"/>
              </a:rPr>
              <a:t>Based on the information gathered in step 1, the Phase</a:t>
            </a:r>
            <a:r>
              <a:rPr lang="en-US" sz="1000" kern="1200" baseline="0" dirty="0" smtClean="0">
                <a:solidFill>
                  <a:srgbClr val="FFFFFF"/>
                </a:solidFill>
                <a:effectLst>
                  <a:outerShdw blurRad="38100" dist="38100" dir="2700000" algn="tl">
                    <a:srgbClr val="000000">
                      <a:alpha val="43137"/>
                    </a:srgbClr>
                  </a:outerShdw>
                </a:effectLst>
                <a:latin typeface="Segoe" pitchFamily="34" charset="0"/>
                <a:ea typeface="+mn-ea"/>
                <a:cs typeface="+mn-cs"/>
              </a:rPr>
              <a:t> 2</a:t>
            </a:r>
            <a:r>
              <a:rPr lang="en-US" sz="1000" kern="1200" dirty="0" smtClean="0">
                <a:solidFill>
                  <a:srgbClr val="FFFFFF"/>
                </a:solidFill>
                <a:effectLst>
                  <a:outerShdw blurRad="38100" dist="38100" dir="2700000" algn="tl">
                    <a:srgbClr val="000000">
                      <a:alpha val="43137"/>
                    </a:srgbClr>
                  </a:outerShdw>
                </a:effectLst>
                <a:latin typeface="Segoe" pitchFamily="34" charset="0"/>
                <a:ea typeface="+mn-ea"/>
                <a:cs typeface="+mn-cs"/>
              </a:rPr>
              <a:t> Optimization mapping is chosen as a starting point.</a:t>
            </a:r>
          </a:p>
          <a:p>
            <a:pPr>
              <a:buFont typeface="Arial" pitchFamily="34" charset="0"/>
              <a:buChar char="•"/>
            </a:pPr>
            <a:endParaRPr lang="en-US" sz="1000" kern="1200" dirty="0" smtClean="0">
              <a:solidFill>
                <a:srgbClr val="FFFFFF"/>
              </a:solidFill>
              <a:effectLst>
                <a:outerShdw blurRad="38100" dist="38100" dir="2700000" algn="tl">
                  <a:srgbClr val="000000">
                    <a:alpha val="43137"/>
                  </a:srgbClr>
                </a:outerShdw>
              </a:effectLst>
              <a:latin typeface="Segoe" pitchFamily="34" charset="0"/>
              <a:ea typeface="+mn-ea"/>
              <a:cs typeface="+mn-cs"/>
            </a:endParaRPr>
          </a:p>
          <a:p>
            <a:pPr marL="0" marR="0" indent="0" algn="l" defTabSz="914400" rtl="0" eaLnBrk="1" fontAlgn="base" latinLnBrk="0" hangingPunct="1">
              <a:lnSpc>
                <a:spcPct val="90000"/>
              </a:lnSpc>
              <a:spcBef>
                <a:spcPct val="20000"/>
              </a:spcBef>
              <a:spcAft>
                <a:spcPct val="0"/>
              </a:spcAft>
              <a:buClrTx/>
              <a:buSzTx/>
              <a:buFontTx/>
              <a:buNone/>
              <a:tabLst/>
              <a:defRPr/>
            </a:pPr>
            <a:r>
              <a:rPr lang="en-US" sz="2000" dirty="0" smtClean="0">
                <a:latin typeface="Segoe" pitchFamily="34" charset="0"/>
              </a:rPr>
              <a:t>Step 3: Adjust the Mapping</a:t>
            </a:r>
          </a:p>
          <a:p>
            <a:pPr>
              <a:buFont typeface="Arial" pitchFamily="34" charset="0"/>
              <a:buChar char="•"/>
            </a:pPr>
            <a:r>
              <a:rPr lang="en-US" sz="2000" dirty="0" smtClean="0">
                <a:solidFill>
                  <a:srgbClr val="FFFFFF"/>
                </a:solidFill>
              </a:rPr>
              <a:t>Review and adjust the required maturity level of each capability and sub-capability</a:t>
            </a:r>
          </a:p>
          <a:p>
            <a:pPr lvl="2"/>
            <a:r>
              <a:rPr lang="en-US" sz="1800" dirty="0" smtClean="0">
                <a:solidFill>
                  <a:srgbClr val="FFFFFF"/>
                </a:solidFill>
              </a:rPr>
              <a:t>Refer to the capability descriptions</a:t>
            </a:r>
          </a:p>
          <a:p>
            <a:pPr lvl="2"/>
            <a:r>
              <a:rPr lang="en-US" sz="1800" dirty="0" smtClean="0">
                <a:solidFill>
                  <a:srgbClr val="FFFFFF"/>
                </a:solidFill>
              </a:rPr>
              <a:t>Include capabilities that are needed</a:t>
            </a:r>
          </a:p>
          <a:p>
            <a:pPr lvl="2"/>
            <a:r>
              <a:rPr lang="en-US" sz="1800" dirty="0" smtClean="0">
                <a:solidFill>
                  <a:srgbClr val="FFFFFF"/>
                </a:solidFill>
              </a:rPr>
              <a:t>Remove capabilities that are not needed</a:t>
            </a:r>
          </a:p>
          <a:p>
            <a:endParaRPr lang="en-US" sz="1800" dirty="0" smtClean="0">
              <a:solidFill>
                <a:srgbClr val="FFFFFF"/>
              </a:solidFill>
            </a:endParaRPr>
          </a:p>
          <a:p>
            <a:r>
              <a:rPr lang="en-US" sz="1800" dirty="0" smtClean="0">
                <a:solidFill>
                  <a:srgbClr val="FFFFFF"/>
                </a:solidFill>
              </a:rPr>
              <a:t>Note:</a:t>
            </a:r>
            <a:r>
              <a:rPr lang="en-US" sz="1800" baseline="0" dirty="0" smtClean="0">
                <a:solidFill>
                  <a:srgbClr val="FFFFFF"/>
                </a:solidFill>
              </a:rPr>
              <a:t> </a:t>
            </a:r>
            <a:r>
              <a:rPr lang="en-US" sz="2400" dirty="0" smtClean="0">
                <a:solidFill>
                  <a:srgbClr val="FFFFFF"/>
                </a:solidFill>
              </a:rPr>
              <a:t>The requirements analysis and tailoring of your Optimization map </a:t>
            </a:r>
            <a:br>
              <a:rPr lang="en-US" sz="2400" dirty="0" smtClean="0">
                <a:solidFill>
                  <a:srgbClr val="FFFFFF"/>
                </a:solidFill>
              </a:rPr>
            </a:br>
            <a:r>
              <a:rPr lang="en-US" sz="2400" dirty="0" smtClean="0">
                <a:solidFill>
                  <a:srgbClr val="FFFFFF"/>
                </a:solidFill>
              </a:rPr>
              <a:t>will drive corresponding changes in:</a:t>
            </a:r>
          </a:p>
          <a:p>
            <a:pPr lvl="1"/>
            <a:r>
              <a:rPr lang="en-US" sz="2000" dirty="0" smtClean="0">
                <a:solidFill>
                  <a:srgbClr val="FFFFFF"/>
                </a:solidFill>
              </a:rPr>
              <a:t>Conceptual Architecture</a:t>
            </a:r>
          </a:p>
          <a:p>
            <a:pPr lvl="1"/>
            <a:r>
              <a:rPr lang="en-US" sz="2000" dirty="0" smtClean="0">
                <a:solidFill>
                  <a:srgbClr val="FFFFFF"/>
                </a:solidFill>
              </a:rPr>
              <a:t>Logical Architecture</a:t>
            </a:r>
          </a:p>
          <a:p>
            <a:pPr lvl="1"/>
            <a:r>
              <a:rPr lang="en-US" sz="2000" dirty="0" smtClean="0">
                <a:solidFill>
                  <a:srgbClr val="FFFFFF"/>
                </a:solidFill>
              </a:rPr>
              <a:t>Physical Architecture</a:t>
            </a:r>
          </a:p>
          <a:p>
            <a:pPr lvl="1"/>
            <a:r>
              <a:rPr lang="en-US" sz="2000" dirty="0" smtClean="0">
                <a:solidFill>
                  <a:srgbClr val="FFFFFF"/>
                </a:solidFill>
              </a:rPr>
              <a:t>Implementation Road Map</a:t>
            </a:r>
            <a:endParaRPr lang="en-US" sz="1600" dirty="0" smtClean="0">
              <a:solidFill>
                <a:srgbClr val="FFFFFF"/>
              </a:solidFill>
            </a:endParaRPr>
          </a:p>
          <a:p>
            <a:pPr lvl="2">
              <a:buNone/>
            </a:pPr>
            <a:endParaRPr lang="en-US" sz="1800" dirty="0" smtClean="0">
              <a:solidFill>
                <a:srgbClr val="FFFFFF"/>
              </a:solidFill>
            </a:endParaRPr>
          </a:p>
          <a:p>
            <a:pPr>
              <a:buFont typeface="Arial" pitchFamily="34" charset="0"/>
              <a:buChar char="•"/>
            </a:pPr>
            <a:endParaRPr lang="en-US" sz="1000" kern="1200" dirty="0" smtClean="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4" name="Header Placeholder 3"/>
          <p:cNvSpPr>
            <a:spLocks noGrp="1"/>
          </p:cNvSpPr>
          <p:nvPr>
            <p:ph type="hdr" sz="quarter" idx="10"/>
          </p:nvPr>
        </p:nvSpPr>
        <p:spPr>
          <a:xfrm>
            <a:off x="0" y="0"/>
            <a:ext cx="2971800" cy="464820"/>
          </a:xfrm>
          <a:prstGeom prst="rect">
            <a:avLst/>
          </a:prstGeom>
        </p:spPr>
        <p:txBody>
          <a:bodyPr/>
          <a:lstStyle/>
          <a:p>
            <a:pPr algn="l" rtl="0" fontAlgn="base">
              <a:spcBef>
                <a:spcPct val="0"/>
              </a:spcBef>
              <a:spcAft>
                <a:spcPct val="0"/>
              </a:spcAft>
            </a:pPr>
            <a:r>
              <a:rPr lang="en-US" sz="1200" kern="1200" dirty="0">
                <a:solidFill>
                  <a:srgbClr val="EEECE1"/>
                </a:solidFill>
                <a:latin typeface="Segoe Semibold" pitchFamily="34" charset="0"/>
                <a:ea typeface="+mn-ea"/>
                <a:cs typeface="+mn-cs"/>
              </a:rPr>
              <a:t>Business Value Launch 2006</a:t>
            </a:r>
          </a:p>
        </p:txBody>
      </p:sp>
      <p:sp>
        <p:nvSpPr>
          <p:cNvPr id="5" name="Date Placeholder 4"/>
          <p:cNvSpPr>
            <a:spLocks noGrp="1"/>
          </p:cNvSpPr>
          <p:nvPr>
            <p:ph type="dt" idx="11"/>
          </p:nvPr>
        </p:nvSpPr>
        <p:spPr/>
        <p:txBody>
          <a:bodyPr/>
          <a:lstStyle/>
          <a:p>
            <a:pPr algn="r" rtl="0" fontAlgn="base">
              <a:spcBef>
                <a:spcPct val="0"/>
              </a:spcBef>
              <a:spcAft>
                <a:spcPct val="0"/>
              </a:spcAft>
            </a:pPr>
            <a:fld id="{81331B57-0BE5-4F82-AA58-76F53EFF3ADA}" type="datetime8">
              <a:rPr lang="en-US" sz="1200" kern="1200">
                <a:solidFill>
                  <a:srgbClr val="EEECE1"/>
                </a:solidFill>
                <a:latin typeface="Segoe Semibold" pitchFamily="34" charset="0"/>
                <a:ea typeface="+mn-ea"/>
                <a:cs typeface="+mn-cs"/>
              </a:rPr>
              <a:pPr algn="r" rtl="0" fontAlgn="base">
                <a:spcBef>
                  <a:spcPct val="0"/>
                </a:spcBef>
                <a:spcAft>
                  <a:spcPct val="0"/>
                </a:spcAft>
              </a:pPr>
              <a:t>8/12/2011 3:23 PM</a:t>
            </a:fld>
            <a:endParaRPr lang="en-US" sz="1200" kern="1200" dirty="0">
              <a:solidFill>
                <a:srgbClr val="EEECE1"/>
              </a:solidFill>
              <a:latin typeface="Segoe Semibold" pitchFamily="34" charset="0"/>
              <a:ea typeface="+mn-ea"/>
              <a:cs typeface="+mn-cs"/>
            </a:endParaRPr>
          </a:p>
        </p:txBody>
      </p:sp>
      <p:sp>
        <p:nvSpPr>
          <p:cNvPr id="6" name="Footer Placeholder 5"/>
          <p:cNvSpPr>
            <a:spLocks noGrp="1"/>
          </p:cNvSpPr>
          <p:nvPr>
            <p:ph type="ftr" sz="quarter" idx="12"/>
          </p:nvPr>
        </p:nvSpPr>
        <p:spPr>
          <a:xfrm>
            <a:off x="0" y="8829967"/>
            <a:ext cx="2971800" cy="464820"/>
          </a:xfrm>
          <a:prstGeom prst="rect">
            <a:avLst/>
          </a:prstGeom>
        </p:spPr>
        <p:txBody>
          <a:bodyPr/>
          <a:lstStyle/>
          <a:p>
            <a:pPr algn="l" rtl="0" fontAlgn="base">
              <a:spcBef>
                <a:spcPct val="0"/>
              </a:spcBef>
              <a:spcAft>
                <a:spcPct val="0"/>
              </a:spcAft>
            </a:pPr>
            <a:r>
              <a:rPr lang="en-US" sz="1200" kern="1200" dirty="0">
                <a:solidFill>
                  <a:srgbClr val="EEECE1"/>
                </a:solidFill>
                <a:latin typeface="Segoe Semibold" pitchFamily="34" charset="0"/>
                <a:ea typeface="+mn-ea"/>
                <a:cs typeface="+mn-cs"/>
              </a:rPr>
              <a:t>© 2006 Microsoft Corporation. All rights reserved. Microsoft, Windows, Windows Vista and other product names are or may be registered trademarks and/or trademarks in the U.S. and/or other countries.</a:t>
            </a:r>
          </a:p>
          <a:p>
            <a:pPr algn="l" rtl="0" fontAlgn="base">
              <a:spcBef>
                <a:spcPct val="0"/>
              </a:spcBef>
              <a:spcAft>
                <a:spcPct val="0"/>
              </a:spcAft>
            </a:pPr>
            <a:r>
              <a:rPr lang="en-US" sz="1200" kern="1200" dirty="0">
                <a:solidFill>
                  <a:srgbClr val="EEECE1"/>
                </a:solidFill>
                <a:latin typeface="Segoe Semibold" pitchFamily="34"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dirty="0">
                <a:solidFill>
                  <a:srgbClr val="EEECE1"/>
                </a:solidFill>
                <a:latin typeface="Segoe Semibold" pitchFamily="34" charset="0"/>
                <a:ea typeface="+mn-ea"/>
                <a:cs typeface="+mn-cs"/>
              </a:rPr>
            </a:br>
            <a:r>
              <a:rPr lang="en-US" sz="1200" kern="1200" dirty="0">
                <a:solidFill>
                  <a:srgbClr val="EEECE1"/>
                </a:solidFill>
                <a:latin typeface="Segoe Semibold" pitchFamily="34" charset="0"/>
                <a:ea typeface="+mn-ea"/>
                <a:cs typeface="+mn-cs"/>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pPr algn="r" rtl="0" fontAlgn="base">
              <a:spcBef>
                <a:spcPct val="0"/>
              </a:spcBef>
              <a:spcAft>
                <a:spcPct val="0"/>
              </a:spcAft>
            </a:pPr>
            <a:fld id="{EC87E0CF-87F6-4B58-B8B8-DCAB2DAAF3CA}" type="slidenum">
              <a:rPr lang="en-US" sz="1200" kern="1200">
                <a:solidFill>
                  <a:srgbClr val="EEECE1"/>
                </a:solidFill>
                <a:latin typeface="Segoe Semibold" pitchFamily="34" charset="0"/>
                <a:ea typeface="+mn-ea"/>
                <a:cs typeface="+mn-cs"/>
              </a:rPr>
              <a:pPr algn="r" rtl="0" fontAlgn="base">
                <a:spcBef>
                  <a:spcPct val="0"/>
                </a:spcBef>
                <a:spcAft>
                  <a:spcPct val="0"/>
                </a:spcAft>
              </a:pPr>
              <a:t>49</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Slide Objective:</a:t>
            </a:r>
            <a:r>
              <a:rPr lang="en-US" b="1" baseline="0" dirty="0" smtClean="0"/>
              <a:t> </a:t>
            </a:r>
            <a:r>
              <a:rPr lang="en-US" b="0" baseline="0" dirty="0" smtClean="0"/>
              <a:t>I</a:t>
            </a:r>
            <a:r>
              <a:rPr lang="en-US" dirty="0" smtClean="0"/>
              <a:t>llustrates the output of the example exercise might look like.</a:t>
            </a:r>
          </a:p>
          <a:p>
            <a:pPr lvl="1">
              <a:buFont typeface="Arial" pitchFamily="34" charset="0"/>
              <a:buChar char="•"/>
            </a:pPr>
            <a:r>
              <a:rPr lang="en-US" dirty="0" smtClean="0"/>
              <a:t>An asterisk indicates a sub-capability that may not match a requirement. </a:t>
            </a:r>
          </a:p>
          <a:p>
            <a:pPr lvl="1">
              <a:buFont typeface="Arial" pitchFamily="34" charset="0"/>
              <a:buChar char="•"/>
            </a:pPr>
            <a:r>
              <a:rPr lang="en-US" dirty="0" smtClean="0"/>
              <a:t>A question mark indicates capabilities that may not be relevant. </a:t>
            </a:r>
          </a:p>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5314328B-EDCA-43B7-B567-C70FFEAF0D1C}" type="slidenum">
              <a:rPr lang="en-US" sz="1200" kern="1200">
                <a:solidFill>
                  <a:srgbClr val="EEECE1"/>
                </a:solidFill>
                <a:latin typeface="Segoe Semibold" pitchFamily="34" charset="0"/>
                <a:ea typeface="+mn-ea"/>
                <a:cs typeface="+mn-cs"/>
              </a:rPr>
              <a:pPr algn="r" rtl="0" fontAlgn="base">
                <a:spcBef>
                  <a:spcPct val="0"/>
                </a:spcBef>
                <a:spcAft>
                  <a:spcPct val="0"/>
                </a:spcAft>
              </a:pPr>
              <a:t>50</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buFont typeface="Arial" pitchFamily="34" charset="0"/>
              <a:buNone/>
            </a:pPr>
            <a:r>
              <a:rPr lang="en-US" dirty="0" smtClean="0"/>
              <a:t>Slide Objective: Presents some tips to keep in mind when going through this process. The examples are an extension of the example shown on the previous two slides.</a:t>
            </a:r>
          </a:p>
          <a:p>
            <a:pPr>
              <a:buFont typeface="Arial" pitchFamily="34" charset="0"/>
              <a:buNone/>
            </a:pPr>
            <a:endParaRPr lang="en-US" dirty="0" smtClean="0"/>
          </a:p>
          <a:p>
            <a:pPr>
              <a:buFont typeface="Arial" pitchFamily="34" charset="0"/>
              <a:buNone/>
            </a:pPr>
            <a:r>
              <a:rPr lang="en-US" dirty="0" smtClean="0"/>
              <a:t>Tip 1</a:t>
            </a:r>
          </a:p>
          <a:p>
            <a:pPr lvl="1">
              <a:buFont typeface="Arial" pitchFamily="34" charset="0"/>
              <a:buChar char="•"/>
            </a:pPr>
            <a:r>
              <a:rPr lang="en-US" dirty="0" smtClean="0"/>
              <a:t>Consider using an alternate maturity level that corresponds to your requirements</a:t>
            </a:r>
          </a:p>
          <a:p>
            <a:pPr lvl="1">
              <a:buFont typeface="Arial" pitchFamily="34" charset="0"/>
              <a:buChar char="•"/>
            </a:pPr>
            <a:r>
              <a:rPr lang="en-US" dirty="0" smtClean="0"/>
              <a:t>You may not need all of the items in a capability</a:t>
            </a:r>
          </a:p>
          <a:p>
            <a:pPr lvl="1">
              <a:buFont typeface="Arial" pitchFamily="34" charset="0"/>
              <a:buChar char="•"/>
            </a:pPr>
            <a:r>
              <a:rPr lang="en-US" dirty="0" smtClean="0"/>
              <a:t>Refer to the Optimization model definitions</a:t>
            </a:r>
          </a:p>
          <a:p>
            <a:pPr>
              <a:buFont typeface="Arial" pitchFamily="34" charset="0"/>
              <a:buNone/>
            </a:pPr>
            <a:endParaRPr lang="en-US" dirty="0" smtClean="0"/>
          </a:p>
          <a:p>
            <a:pPr>
              <a:buFont typeface="Arial" pitchFamily="34" charset="0"/>
              <a:buNone/>
            </a:pPr>
            <a:r>
              <a:rPr lang="en-US" dirty="0" smtClean="0"/>
              <a:t>Tip 2</a:t>
            </a:r>
          </a:p>
          <a:p>
            <a:pPr lvl="1">
              <a:buFont typeface="Arial" pitchFamily="34" charset="0"/>
              <a:buChar char="•"/>
            </a:pPr>
            <a:r>
              <a:rPr lang="en-US" dirty="0" smtClean="0"/>
              <a:t>Identify,  document, and discuss how a capability might be relevant</a:t>
            </a:r>
          </a:p>
          <a:p>
            <a:pPr lvl="1">
              <a:buFont typeface="Arial" pitchFamily="34" charset="0"/>
              <a:buChar char="•"/>
            </a:pPr>
            <a:r>
              <a:rPr lang="en-US" dirty="0" smtClean="0"/>
              <a:t>Some Core capabilities may not seem critically relevant</a:t>
            </a:r>
          </a:p>
          <a:p>
            <a:pPr>
              <a:buFont typeface="Arial" pitchFamily="34" charset="0"/>
              <a:buNone/>
            </a:pPr>
            <a:endParaRPr lang="en-US" dirty="0" smtClean="0"/>
          </a:p>
          <a:p>
            <a:pPr>
              <a:buFont typeface="Arial" pitchFamily="34" charset="0"/>
              <a:buNone/>
            </a:pPr>
            <a:r>
              <a:rPr lang="en-US" dirty="0" smtClean="0"/>
              <a:t>Tip 3</a:t>
            </a:r>
          </a:p>
          <a:p>
            <a:pPr lvl="1">
              <a:buFont typeface="Arial" pitchFamily="34" charset="0"/>
              <a:buChar char="•"/>
            </a:pPr>
            <a:r>
              <a:rPr lang="en-US" dirty="0" smtClean="0"/>
              <a:t>Keep, rather than remove, a capability if you are unsure if it is needed</a:t>
            </a:r>
          </a:p>
          <a:p>
            <a:pPr lvl="1">
              <a:buFont typeface="Arial" pitchFamily="34" charset="0"/>
              <a:buChar char="•"/>
            </a:pPr>
            <a:r>
              <a:rPr lang="en-US" dirty="0" smtClean="0"/>
              <a:t>Remember that you are building a platform</a:t>
            </a:r>
          </a:p>
          <a:p>
            <a:pPr lvl="1">
              <a:buFont typeface="Arial" pitchFamily="34" charset="0"/>
              <a:buChar char="•"/>
            </a:pPr>
            <a:r>
              <a:rPr lang="en-US" dirty="0" smtClean="0"/>
              <a:t>When in doubt, it is better to keep than prune capabilities </a:t>
            </a:r>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algn="r" defTabSz="912130" rtl="0"/>
            <a:fld id="{30D532E0-ECBF-4F1F-A076-267AAA25ECF0}" type="slidenum">
              <a:rPr lang="en-US" sz="1200" kern="1200">
                <a:solidFill>
                  <a:prstClr val="black"/>
                </a:solidFill>
                <a:latin typeface="Calibri"/>
                <a:ea typeface="+mn-ea"/>
                <a:cs typeface="+mn-cs"/>
              </a:rPr>
              <a:pPr algn="r" defTabSz="912130" rtl="0"/>
              <a:t>5</a:t>
            </a:fld>
            <a:endParaRPr lang="en-US" sz="1200" kern="1200" dirty="0">
              <a:solidFill>
                <a:prstClr val="black"/>
              </a:solidFill>
              <a:latin typeface="Calibri"/>
              <a:ea typeface="+mn-ea"/>
              <a:cs typeface="+mn-cs"/>
            </a:endParaRPr>
          </a:p>
        </p:txBody>
      </p:sp>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xfrm>
            <a:off x="457201" y="4648200"/>
            <a:ext cx="6021387" cy="1001300"/>
          </a:xfrm>
        </p:spPr>
        <p:txBody>
          <a:bodyPr>
            <a:normAutofit fontScale="62500" lnSpcReduction="20000"/>
          </a:bodyPr>
          <a:lstStyle/>
          <a:p>
            <a:r>
              <a:rPr lang="en-US" b="1" dirty="0" smtClean="0"/>
              <a:t>Slide</a:t>
            </a:r>
            <a:r>
              <a:rPr lang="en-US" b="1" baseline="0" dirty="0" smtClean="0"/>
              <a:t> Objective:</a:t>
            </a:r>
            <a:r>
              <a:rPr lang="en-US" baseline="0" dirty="0" smtClean="0"/>
              <a:t> U</a:t>
            </a:r>
            <a:r>
              <a:rPr lang="en-US" dirty="0" smtClean="0"/>
              <a:t>se the points from this slide that are relevant to the TDM’s and your business sponsor’s objectives to capture their interest in (and ultimately engage in) the Optimization solution selling approach. (The TDM elevator pitch)</a:t>
            </a:r>
          </a:p>
          <a:p>
            <a:endParaRPr lang="en-US" dirty="0" smtClean="0"/>
          </a:p>
          <a:p>
            <a:r>
              <a:rPr lang="en-US" dirty="0" smtClean="0"/>
              <a:t>Road map selling overview (in addition to this</a:t>
            </a:r>
            <a:r>
              <a:rPr lang="en-US" baseline="0" dirty="0" smtClean="0"/>
              <a:t> slide’s bullet</a:t>
            </a:r>
            <a:r>
              <a:rPr lang="en-US" dirty="0" smtClean="0"/>
              <a:t> points):</a:t>
            </a:r>
          </a:p>
          <a:p>
            <a:r>
              <a:rPr lang="en-US" dirty="0" smtClean="0"/>
              <a:t>1.  Build the road map based on industry standard maturity models.</a:t>
            </a:r>
          </a:p>
          <a:p>
            <a:r>
              <a:rPr lang="en-US" dirty="0" smtClean="0"/>
              <a:t>2.  Sell the road map (sell once).</a:t>
            </a:r>
          </a:p>
          <a:p>
            <a:r>
              <a:rPr lang="en-US" dirty="0" smtClean="0"/>
              <a:t>3.  Evangelize in an approved context, coordinate execution, and manage deployment risks.</a:t>
            </a:r>
          </a:p>
          <a:p>
            <a:r>
              <a:rPr lang="en-US" dirty="0" smtClean="0"/>
              <a:t>4.  Take orders for products and services on schedule of road map (CoreCAL &gt; ECAL &gt; enterprise standard renewals/futures).</a:t>
            </a:r>
          </a:p>
          <a:p>
            <a:endParaRPr lang="en-US" dirty="0"/>
          </a:p>
        </p:txBody>
      </p:sp>
      <p:sp>
        <p:nvSpPr>
          <p:cNvPr id="151556" name="Slide Number Placeholder 3"/>
          <p:cNvSpPr txBox="1">
            <a:spLocks noGrp="1"/>
          </p:cNvSpPr>
          <p:nvPr/>
        </p:nvSpPr>
        <p:spPr bwMode="auto">
          <a:xfrm>
            <a:off x="3885887" y="8832220"/>
            <a:ext cx="2972114" cy="464180"/>
          </a:xfrm>
          <a:prstGeom prst="rect">
            <a:avLst/>
          </a:prstGeom>
          <a:noFill/>
          <a:ln w="9525">
            <a:noFill/>
            <a:miter lim="800000"/>
            <a:headEnd/>
            <a:tailEnd/>
          </a:ln>
        </p:spPr>
        <p:txBody>
          <a:bodyPr lIns="91432" tIns="45716" rIns="91432" bIns="45716" anchor="b"/>
          <a:lstStyle/>
          <a:p>
            <a:pPr algn="r" defTabSz="913576" rtl="0"/>
            <a:fld id="{62215A63-C850-409B-8664-6E00E09EFFC0}" type="slidenum">
              <a:rPr lang="en-US" sz="1200" kern="1200">
                <a:solidFill>
                  <a:prstClr val="black"/>
                </a:solidFill>
                <a:latin typeface="Calibri"/>
                <a:ea typeface="+mn-ea"/>
                <a:cs typeface="+mn-cs"/>
              </a:rPr>
              <a:pPr algn="r" defTabSz="913576" rtl="0"/>
              <a:t>5</a:t>
            </a:fld>
            <a:endParaRPr lang="en-US" sz="1200" kern="1200" dirty="0">
              <a:solidFill>
                <a:prstClr val="black"/>
              </a:solidFill>
              <a:latin typeface="Calibri"/>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52</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lgn="r" defTabSz="912130" rtl="0"/>
            <a:fld id="{B5DD1516-26CB-4166-97A2-053433437318}" type="slidenum">
              <a:rPr lang="en-US" sz="1200" kern="1200">
                <a:solidFill>
                  <a:prstClr val="black"/>
                </a:solidFill>
                <a:latin typeface="Calibri"/>
                <a:ea typeface="+mn-ea"/>
                <a:cs typeface="+mn-cs"/>
              </a:rPr>
              <a:pPr algn="r" defTabSz="912130" rtl="0"/>
              <a:t>53</a:t>
            </a:fld>
            <a:endParaRPr lang="en-US" sz="1200" kern="1200">
              <a:solidFill>
                <a:prstClr val="black"/>
              </a:solidFill>
              <a:latin typeface="Calibri"/>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19587AA1-06E0-4D21-B9C0-ECE608764E01}" type="datetime8">
              <a:rPr lang="en-US"/>
              <a:pPr/>
              <a:t>8/12/2011 3:23 PM</a:t>
            </a:fld>
            <a:endParaRPr lang="en-US" dirty="0"/>
          </a:p>
        </p:txBody>
      </p:sp>
      <p:sp>
        <p:nvSpPr>
          <p:cNvPr id="7" name="Rectangle 7"/>
          <p:cNvSpPr>
            <a:spLocks noGrp="1" noChangeArrowheads="1"/>
          </p:cNvSpPr>
          <p:nvPr>
            <p:ph type="sldNum" sz="quarter" idx="5"/>
          </p:nvPr>
        </p:nvSpPr>
        <p:spPr>
          <a:ln/>
        </p:spPr>
        <p:txBody>
          <a:bodyPr/>
          <a:lstStyle/>
          <a:p>
            <a:fld id="{525792D1-B195-489E-A28A-D06C7B23A674}" type="slidenum">
              <a:rPr lang="en-US"/>
              <a:pPr/>
              <a:t>54</a:t>
            </a:fld>
            <a:endParaRPr lang="en-US" dirty="0"/>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a:xfrm>
            <a:off x="457201" y="4803140"/>
            <a:ext cx="6021387" cy="232410"/>
          </a:xfrm>
        </p:spPr>
        <p:txBody>
          <a:bodyPr>
            <a:normAutofit fontScale="70000" lnSpcReduction="20000"/>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EBCF682-9F4D-4E29-8ECF-E2CE72358643}" type="slidenum">
              <a:rPr lang="en-US" sz="1200" kern="1200">
                <a:solidFill>
                  <a:srgbClr val="EEECE1"/>
                </a:solidFill>
                <a:latin typeface="Segoe Semibold" pitchFamily="34" charset="0"/>
                <a:ea typeface="+mn-ea"/>
                <a:cs typeface="+mn-cs"/>
              </a:rPr>
              <a:pPr algn="r" rtl="0" fontAlgn="base">
                <a:spcBef>
                  <a:spcPct val="0"/>
                </a:spcBef>
                <a:spcAft>
                  <a:spcPct val="0"/>
                </a:spcAft>
              </a:pPr>
              <a:t>7</a:t>
            </a:fld>
            <a:endParaRPr lang="en-US" sz="1200" kern="1200" dirty="0">
              <a:solidFill>
                <a:srgbClr val="EEECE1"/>
              </a:solidFill>
              <a:latin typeface="Segoe Semibold" pitchFamily="34"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8/12/2011 3:23 PM</a:t>
            </a:fld>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lgn="r" defTabSz="912130" rtl="0"/>
            <a:fld id="{B5DD1516-26CB-4166-97A2-053433437318}" type="slidenum">
              <a:rPr lang="en-US" sz="1200" kern="1200">
                <a:solidFill>
                  <a:prstClr val="black"/>
                </a:solidFill>
                <a:latin typeface="Calibri"/>
                <a:ea typeface="+mn-ea"/>
                <a:cs typeface="+mn-cs"/>
              </a:rPr>
              <a:pPr algn="r" defTabSz="912130" rtl="0"/>
              <a:t>9</a:t>
            </a:fld>
            <a:endParaRPr lang="en-US" sz="1200" kern="1200" dirty="0">
              <a:solidFill>
                <a:prstClr val="black"/>
              </a:solidFill>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9106" y="274320"/>
            <a:ext cx="10056494" cy="609398"/>
          </a:xfrm>
          <a:ln w="0"/>
        </p:spPr>
        <p:txBody>
          <a:bodyPr/>
          <a:lstStyle>
            <a:lvl1pPr>
              <a:defRPr sz="4400" b="0" cap="none" spc="0" baseline="0">
                <a:ln w="0" cmpd="sng">
                  <a:noFill/>
                  <a:prstDash val="solid"/>
                </a:ln>
                <a:solidFill>
                  <a:schemeClr val="tx2"/>
                </a:solidFill>
                <a:effectLst>
                  <a:outerShdw blurRad="38100" dist="38100" dir="2700000" algn="tl">
                    <a:srgbClr val="000000">
                      <a:alpha val="43137"/>
                    </a:srgbClr>
                  </a:outerShdw>
                </a:effectLst>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1"/>
                </a:solidFill>
                <a:effectLst>
                  <a:outerShdw blurRad="38100" dist="38100" dir="2700000" algn="tl">
                    <a:srgbClr val="000000">
                      <a:alpha val="43137"/>
                    </a:srgbClr>
                  </a:outerShdw>
                </a:effectLst>
                <a:latin typeface="+mn-lt"/>
              </a:defRPr>
            </a:lvl1pPr>
            <a:lvl2pPr>
              <a:defRPr sz="2400">
                <a:solidFill>
                  <a:schemeClr val="tx1"/>
                </a:solidFill>
                <a:effectLst>
                  <a:outerShdw blurRad="38100" dist="38100" dir="2700000" algn="tl">
                    <a:srgbClr val="000000">
                      <a:alpha val="43137"/>
                    </a:srgbClr>
                  </a:outerShdw>
                </a:effectLst>
                <a:latin typeface="+mn-lt"/>
              </a:defRPr>
            </a:lvl2pPr>
            <a:lvl3pPr>
              <a:defRPr sz="2000">
                <a:solidFill>
                  <a:schemeClr val="tx1"/>
                </a:solidFill>
                <a:effectLst>
                  <a:outerShdw blurRad="38100" dist="38100" dir="2700000" algn="tl">
                    <a:srgbClr val="000000">
                      <a:alpha val="43137"/>
                    </a:srgbClr>
                  </a:outerShdw>
                </a:effectLst>
                <a:latin typeface="+mn-lt"/>
              </a:defRPr>
            </a:lvl3pPr>
            <a:lvl4pPr>
              <a:defRPr sz="1800">
                <a:solidFill>
                  <a:schemeClr val="tx1"/>
                </a:solidFill>
                <a:effectLst>
                  <a:outerShdw blurRad="38100" dist="38100" dir="2700000" algn="tl">
                    <a:srgbClr val="000000">
                      <a:alpha val="43137"/>
                    </a:srgbClr>
                  </a:outerShdw>
                </a:effectLst>
                <a:latin typeface="+mn-lt"/>
              </a:defRPr>
            </a:lvl4pPr>
            <a:lvl5pPr>
              <a:defRPr sz="1800">
                <a:solidFill>
                  <a:schemeClr val="tx1"/>
                </a:solidFill>
                <a:effectLst>
                  <a:outerShdw blurRad="38100" dist="38100" dir="2700000" algn="tl">
                    <a:srgbClr val="000000">
                      <a:alpha val="43137"/>
                    </a:srgbClr>
                  </a:outerShdw>
                </a:effectLst>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spc="0">
                <a:ln w="18415" cmpd="sng">
                  <a:noFill/>
                  <a:prstDash val="solid"/>
                </a:ln>
                <a:solidFill>
                  <a:schemeClr val="tx2"/>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4_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2851564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spc="0">
                <a:ln w="18415" cmpd="sng">
                  <a:noFill/>
                  <a:prstDash val="solid"/>
                </a:ln>
                <a:solidFill>
                  <a:schemeClr val="tx2"/>
                </a:solidFill>
                <a:effectLst>
                  <a:outerShdw blurRad="63500" dir="3600000" algn="tl" rotWithShape="0">
                    <a:srgbClr val="000000">
                      <a:alpha val="70000"/>
                    </a:srgbClr>
                  </a:outerShdw>
                </a:effectLst>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3_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4_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spc="0">
                <a:ln w="18415" cmpd="sng">
                  <a:noFill/>
                  <a:prstDash val="solid"/>
                </a:ln>
                <a:solidFill>
                  <a:schemeClr val="tx2"/>
                </a:solidFill>
                <a:effectLst>
                  <a:outerShdw blurRad="63500" dir="3600000" algn="tl" rotWithShape="0">
                    <a:srgbClr val="000000">
                      <a:alpha val="70000"/>
                    </a:srgbClr>
                  </a:outerShdw>
                </a:effectLst>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9106" y="274320"/>
            <a:ext cx="10056494" cy="609398"/>
          </a:xfrm>
          <a:ln w="0"/>
        </p:spPr>
        <p:txBody>
          <a:bodyPr/>
          <a:lstStyle>
            <a:lvl1pPr>
              <a:defRPr sz="4400" b="0" cap="none" spc="0" baseline="0">
                <a:ln w="0" cmpd="sng">
                  <a:noFill/>
                  <a:prstDash val="solid"/>
                </a:ln>
                <a:solidFill>
                  <a:schemeClr val="tx2"/>
                </a:solidFill>
                <a:effectLst>
                  <a:outerShdw blurRad="38100" dist="38100" dir="2700000" algn="tl">
                    <a:srgbClr val="000000">
                      <a:alpha val="43137"/>
                    </a:srgbClr>
                  </a:outerShdw>
                </a:effectLst>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bg2"/>
                </a:solidFill>
                <a:effectLst>
                  <a:outerShdw blurRad="38100" dist="38100" dir="2700000" algn="tl">
                    <a:srgbClr val="000000">
                      <a:alpha val="43137"/>
                    </a:srgbClr>
                  </a:outerShdw>
                </a:effectLst>
                <a:latin typeface="+mn-lt"/>
              </a:defRPr>
            </a:lvl1pPr>
            <a:lvl2pPr>
              <a:defRPr sz="2400">
                <a:solidFill>
                  <a:schemeClr val="bg2"/>
                </a:solidFill>
                <a:effectLst>
                  <a:outerShdw blurRad="38100" dist="38100" dir="2700000" algn="tl">
                    <a:srgbClr val="000000">
                      <a:alpha val="43137"/>
                    </a:srgbClr>
                  </a:outerShdw>
                </a:effectLst>
                <a:latin typeface="+mn-lt"/>
              </a:defRPr>
            </a:lvl2pPr>
            <a:lvl3pPr>
              <a:defRPr sz="2000">
                <a:solidFill>
                  <a:schemeClr val="bg2"/>
                </a:solidFill>
                <a:effectLst>
                  <a:outerShdw blurRad="38100" dist="38100" dir="2700000" algn="tl">
                    <a:srgbClr val="000000">
                      <a:alpha val="43137"/>
                    </a:srgbClr>
                  </a:outerShdw>
                </a:effectLst>
                <a:latin typeface="+mn-lt"/>
              </a:defRPr>
            </a:lvl3pPr>
            <a:lvl4pPr>
              <a:defRPr sz="1800">
                <a:solidFill>
                  <a:schemeClr val="bg2"/>
                </a:solidFill>
                <a:effectLst>
                  <a:outerShdw blurRad="38100" dist="38100" dir="2700000" algn="tl">
                    <a:srgbClr val="000000">
                      <a:alpha val="43137"/>
                    </a:srgbClr>
                  </a:outerShdw>
                </a:effectLst>
                <a:latin typeface="+mn-lt"/>
              </a:defRPr>
            </a:lvl4pPr>
            <a:lvl5pPr>
              <a:defRPr sz="1800">
                <a:solidFill>
                  <a:schemeClr val="bg2"/>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0">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9106" y="274320"/>
            <a:ext cx="10056494" cy="609398"/>
          </a:xfrm>
          <a:ln w="0"/>
        </p:spPr>
        <p:txBody>
          <a:bodyPr/>
          <a:lstStyle>
            <a:lvl1pPr>
              <a:defRPr sz="4400" b="0" cap="none" spc="0" baseline="0">
                <a:ln w="0" cmpd="sng">
                  <a:noFill/>
                  <a:prstDash val="solid"/>
                </a:ln>
                <a:solidFill>
                  <a:schemeClr val="tx2"/>
                </a:solidFill>
                <a:effectLst>
                  <a:outerShdw blurRad="38100" dist="38100" dir="2700000" algn="tl">
                    <a:srgbClr val="000000">
                      <a:alpha val="43137"/>
                    </a:srgbClr>
                  </a:outerShdw>
                </a:effectLst>
                <a:latin typeface="+mj-l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bg2"/>
                </a:solidFill>
                <a:effectLst>
                  <a:outerShdw blurRad="38100" dist="38100" dir="2700000" algn="tl">
                    <a:srgbClr val="000000">
                      <a:alpha val="43137"/>
                    </a:srgbClr>
                  </a:outerShdw>
                </a:effectLst>
                <a:latin typeface="+mn-lt"/>
              </a:defRPr>
            </a:lvl1pPr>
            <a:lvl2pPr>
              <a:defRPr sz="2400">
                <a:solidFill>
                  <a:schemeClr val="bg2"/>
                </a:solidFill>
                <a:effectLst>
                  <a:outerShdw blurRad="38100" dist="38100" dir="2700000" algn="tl">
                    <a:srgbClr val="000000">
                      <a:alpha val="43137"/>
                    </a:srgbClr>
                  </a:outerShdw>
                </a:effectLst>
                <a:latin typeface="+mn-lt"/>
              </a:defRPr>
            </a:lvl2pPr>
            <a:lvl3pPr>
              <a:defRPr sz="2000">
                <a:solidFill>
                  <a:schemeClr val="bg2"/>
                </a:solidFill>
                <a:effectLst>
                  <a:outerShdw blurRad="38100" dist="38100" dir="2700000" algn="tl">
                    <a:srgbClr val="000000">
                      <a:alpha val="43137"/>
                    </a:srgbClr>
                  </a:outerShdw>
                </a:effectLst>
                <a:latin typeface="+mn-lt"/>
              </a:defRPr>
            </a:lvl3pPr>
            <a:lvl4pPr>
              <a:defRPr sz="1800">
                <a:solidFill>
                  <a:schemeClr val="bg2"/>
                </a:solidFill>
                <a:effectLst>
                  <a:outerShdw blurRad="38100" dist="38100" dir="2700000" algn="tl">
                    <a:srgbClr val="000000">
                      <a:alpha val="43137"/>
                    </a:srgbClr>
                  </a:outerShdw>
                </a:effectLst>
                <a:latin typeface="+mn-lt"/>
              </a:defRPr>
            </a:lvl4pPr>
            <a:lvl5pPr>
              <a:defRPr sz="1800">
                <a:solidFill>
                  <a:schemeClr val="bg2"/>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Blank Slide Layout">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spc="0">
                <a:ln w="18415" cmpd="sng">
                  <a:noFill/>
                  <a:prstDash val="solid"/>
                </a:ln>
                <a:solidFill>
                  <a:schemeClr val="tx2"/>
                </a:solidFill>
                <a:effectLst>
                  <a:outerShdw blurRad="63500" dir="3600000" algn="tl" rotWithShape="0">
                    <a:srgbClr val="000000">
                      <a:alpha val="70000"/>
                    </a:srgbClr>
                  </a:outerShdw>
                </a:effectLst>
              </a:defRPr>
            </a:lvl1pPr>
          </a:lstStyle>
          <a:p>
            <a:r>
              <a:rPr lang="en-US" dirty="0" smtClean="0"/>
              <a:t>Click to edit Master title style</a:t>
            </a:r>
            <a:endParaRPr lang="en-US" dirty="0"/>
          </a:p>
        </p:txBody>
      </p:sp>
      <p:sp>
        <p:nvSpPr>
          <p:cNvPr id="3" name="Rectangle 2"/>
          <p:cNvSpPr/>
          <p:nvPr userDrawn="1"/>
        </p:nvSpPr>
        <p:spPr bwMode="auto">
          <a:xfrm>
            <a:off x="-12698" y="7708926"/>
            <a:ext cx="10985500" cy="538561"/>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61" tIns="45676" rIns="91361" bIns="45676">
            <a:spAutoFit/>
          </a:bodyPr>
          <a:lstStyle/>
          <a:p>
            <a:pPr algn="l" rtl="0" fontAlgn="base">
              <a:spcBef>
                <a:spcPct val="0"/>
              </a:spcBef>
              <a:spcAft>
                <a:spcPct val="0"/>
              </a:spcAft>
              <a:defRPr/>
            </a:pPr>
            <a:endParaRPr lang="en-US" sz="2900" kern="1200" dirty="0">
              <a:solidFill>
                <a:srgbClr val="FFFFFF"/>
              </a:solidFill>
              <a:latin typeface="Segoe Semibold" pitchFamily="34" charset="0"/>
              <a:ea typeface="+mn-ea"/>
              <a:cs typeface="+mn-cs"/>
            </a:endParaRPr>
          </a:p>
        </p:txBody>
      </p:sp>
      <p:pic>
        <p:nvPicPr>
          <p:cNvPr id="5" name="Picture 4" descr="C:\Users\Jeff.Alldridge\Documents\Advaiya Internal Docs\Given Resources\MS logos\mslogo_black.png"/>
          <p:cNvPicPr>
            <a:picLocks noChangeAspect="1" noChangeArrowheads="1"/>
          </p:cNvPicPr>
          <p:nvPr userDrawn="1"/>
        </p:nvPicPr>
        <p:blipFill>
          <a:blip r:embed="rId2" cstate="print">
            <a:lum bright="100000" contrast="-100000"/>
          </a:blip>
          <a:srcRect/>
          <a:stretch>
            <a:fillRect/>
          </a:stretch>
        </p:blipFill>
        <p:spPr bwMode="auto">
          <a:xfrm>
            <a:off x="9469680" y="7859670"/>
            <a:ext cx="1316736" cy="215674"/>
          </a:xfrm>
          <a:prstGeom prst="rect">
            <a:avLst/>
          </a:prstGeom>
          <a:noFill/>
          <a:effectLst>
            <a:outerShdw blurRad="50800" dist="12700" dir="2700000" algn="ctr" rotWithShape="0">
              <a:srgbClr val="000000">
                <a:alpha val="40000"/>
              </a:srgbClr>
            </a:outerShdw>
          </a:effectLst>
        </p:spPr>
      </p:pic>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cap="none" spc="0">
                <a:ln w="18415" cmpd="sng">
                  <a:noFill/>
                  <a:prstDash val="solid"/>
                </a:ln>
                <a:solidFill>
                  <a:schemeClr val="bg2"/>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4_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3_Custom Layout">
    <p:bg>
      <p:bgPr>
        <a:solidFill>
          <a:srgbClr val="19191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9106" y="1697356"/>
            <a:ext cx="10056494" cy="1938992"/>
          </a:xfrm>
        </p:spPr>
        <p:txBody>
          <a:bodyPr/>
          <a:lstStyle>
            <a:lvl1pPr>
              <a:defRPr sz="2800">
                <a:solidFill>
                  <a:schemeClr val="tx2">
                    <a:lumMod val="95000"/>
                  </a:schemeClr>
                </a:solidFill>
                <a:effectLst>
                  <a:outerShdw blurRad="38100" dist="38100" dir="2700000" algn="tl">
                    <a:srgbClr val="000000">
                      <a:alpha val="43137"/>
                    </a:srgbClr>
                  </a:outerShdw>
                </a:effectLst>
                <a:latin typeface="+mn-lt"/>
              </a:defRPr>
            </a:lvl1pPr>
            <a:lvl2pPr>
              <a:defRPr sz="2400">
                <a:solidFill>
                  <a:schemeClr val="tx2">
                    <a:lumMod val="95000"/>
                  </a:schemeClr>
                </a:solidFill>
                <a:effectLst>
                  <a:outerShdw blurRad="38100" dist="38100" dir="2700000" algn="tl">
                    <a:srgbClr val="000000">
                      <a:alpha val="43137"/>
                    </a:srgbClr>
                  </a:outerShdw>
                </a:effectLst>
                <a:latin typeface="+mn-lt"/>
              </a:defRPr>
            </a:lvl2pPr>
            <a:lvl3pPr>
              <a:defRPr sz="2000">
                <a:solidFill>
                  <a:schemeClr val="tx2">
                    <a:lumMod val="95000"/>
                  </a:schemeClr>
                </a:solidFill>
                <a:effectLst>
                  <a:outerShdw blurRad="38100" dist="38100" dir="2700000" algn="tl">
                    <a:srgbClr val="000000">
                      <a:alpha val="43137"/>
                    </a:srgbClr>
                  </a:outerShdw>
                </a:effectLst>
                <a:latin typeface="+mn-lt"/>
              </a:defRPr>
            </a:lvl3pPr>
            <a:lvl4pPr>
              <a:defRPr sz="1800">
                <a:solidFill>
                  <a:schemeClr val="tx2">
                    <a:lumMod val="95000"/>
                  </a:schemeClr>
                </a:solidFill>
                <a:effectLst>
                  <a:outerShdw blurRad="38100" dist="38100" dir="2700000" algn="tl">
                    <a:srgbClr val="000000">
                      <a:alpha val="43137"/>
                    </a:srgbClr>
                  </a:outerShdw>
                </a:effectLst>
                <a:latin typeface="+mn-lt"/>
              </a:defRPr>
            </a:lvl4pPr>
            <a:lvl5pPr>
              <a:defRPr sz="1800">
                <a:solidFill>
                  <a:schemeClr val="tx2">
                    <a:lumMod val="95000"/>
                  </a:schemeClr>
                </a:solidFill>
                <a:effectLst>
                  <a:outerShdw blurRad="38100" dist="38100" dir="2700000" algn="tl">
                    <a:srgbClr val="000000">
                      <a:alpha val="43137"/>
                    </a:srgbClr>
                  </a:outerShdw>
                </a:effectLst>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pic>
        <p:nvPicPr>
          <p:cNvPr id="4" name="Picture 3" descr="PRB06_BRLN_ACDYART_SERP.png"/>
          <p:cNvPicPr>
            <a:picLocks noChangeAspect="1"/>
          </p:cNvPicPr>
          <p:nvPr userDrawn="1"/>
        </p:nvPicPr>
        <p:blipFill>
          <a:blip r:embed="rId2" cstate="print"/>
          <a:srcRect t="2500" b="2638"/>
          <a:stretch>
            <a:fillRect/>
          </a:stretch>
        </p:blipFill>
        <p:spPr>
          <a:xfrm>
            <a:off x="-1" y="0"/>
            <a:ext cx="10972801" cy="8229600"/>
          </a:xfrm>
          <a:prstGeom prst="rect">
            <a:avLst/>
          </a:prstGeom>
        </p:spPr>
      </p:pic>
      <p:grpSp>
        <p:nvGrpSpPr>
          <p:cNvPr id="2" name="Group 4"/>
          <p:cNvGrpSpPr/>
          <p:nvPr userDrawn="1"/>
        </p:nvGrpSpPr>
        <p:grpSpPr>
          <a:xfrm>
            <a:off x="0" y="3683003"/>
            <a:ext cx="10972800" cy="4546600"/>
            <a:chOff x="0" y="3069167"/>
            <a:chExt cx="9144000" cy="3788833"/>
          </a:xfrm>
        </p:grpSpPr>
        <p:sp>
          <p:nvSpPr>
            <p:cNvPr id="6" name="Rectangle 5"/>
            <p:cNvSpPr/>
            <p:nvPr userDrawn="1"/>
          </p:nvSpPr>
          <p:spPr bwMode="auto">
            <a:xfrm flipV="1">
              <a:off x="0" y="3196166"/>
              <a:ext cx="9144000" cy="3661834"/>
            </a:xfrm>
            <a:prstGeom prst="rect">
              <a:avLst/>
            </a:prstGeom>
            <a:gradFill flip="none" rotWithShape="1">
              <a:gsLst>
                <a:gs pos="0">
                  <a:srgbClr val="0046D2">
                    <a:alpha val="74902"/>
                  </a:srgbClr>
                </a:gs>
                <a:gs pos="78000">
                  <a:srgbClr val="00246C">
                    <a:alpha val="84706"/>
                  </a:srgbClr>
                </a:gs>
                <a:gs pos="47000">
                  <a:srgbClr val="0046D2">
                    <a:alpha val="24706"/>
                  </a:srgbClr>
                </a:gs>
                <a:gs pos="100000">
                  <a:srgbClr val="6699FF">
                    <a:alpha val="20000"/>
                  </a:srgbClr>
                </a:gs>
              </a:gsLst>
              <a:path path="circle">
                <a:fillToRect l="50000" t="50000" r="50000" b="50000"/>
              </a:path>
              <a:tileRect/>
            </a:gra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3680" rtl="0" eaLnBrk="0" fontAlgn="base" hangingPunct="0">
                <a:lnSpc>
                  <a:spcPct val="85000"/>
                </a:lnSpc>
                <a:spcBef>
                  <a:spcPct val="20000"/>
                </a:spcBef>
                <a:spcAft>
                  <a:spcPct val="0"/>
                </a:spcAft>
              </a:pPr>
              <a:endParaRPr lang="en-US" b="1" kern="1200" dirty="0">
                <a:solidFill>
                  <a:prstClr val="white"/>
                </a:solidFill>
                <a:latin typeface="Segoe Semibold" pitchFamily="34" charset="0"/>
                <a:ea typeface="+mn-ea"/>
                <a:cs typeface="+mn-cs"/>
              </a:endParaRPr>
            </a:p>
          </p:txBody>
        </p:sp>
        <p:sp>
          <p:nvSpPr>
            <p:cNvPr id="7" name="Rectangle 6"/>
            <p:cNvSpPr/>
            <p:nvPr userDrawn="1"/>
          </p:nvSpPr>
          <p:spPr bwMode="auto">
            <a:xfrm flipV="1">
              <a:off x="0" y="3069167"/>
              <a:ext cx="9144000" cy="3788833"/>
            </a:xfrm>
            <a:prstGeom prst="rect">
              <a:avLst/>
            </a:prstGeom>
            <a:gradFill flip="none" rotWithShape="1">
              <a:gsLst>
                <a:gs pos="0">
                  <a:srgbClr val="6699FF">
                    <a:alpha val="43922"/>
                  </a:srgbClr>
                </a:gs>
                <a:gs pos="28000">
                  <a:srgbClr val="00246C">
                    <a:alpha val="88235"/>
                  </a:srgbClr>
                </a:gs>
                <a:gs pos="49000">
                  <a:srgbClr val="0A3CA5">
                    <a:alpha val="60000"/>
                  </a:srgbClr>
                </a:gs>
                <a:gs pos="65000">
                  <a:srgbClr val="00246C">
                    <a:alpha val="89804"/>
                  </a:srgbClr>
                </a:gs>
                <a:gs pos="100000">
                  <a:srgbClr val="0A3CA5">
                    <a:alpha val="55000"/>
                  </a:srgbClr>
                </a:gs>
              </a:gsLst>
              <a:lin ang="7800000" scaled="0"/>
              <a:tileRect/>
            </a:gra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3680" rtl="0" eaLnBrk="0" fontAlgn="base" hangingPunct="0">
                <a:lnSpc>
                  <a:spcPct val="85000"/>
                </a:lnSpc>
                <a:spcBef>
                  <a:spcPct val="20000"/>
                </a:spcBef>
                <a:spcAft>
                  <a:spcPct val="0"/>
                </a:spcAft>
              </a:pPr>
              <a:endParaRPr lang="en-US" b="1" kern="1200" dirty="0">
                <a:solidFill>
                  <a:prstClr val="white"/>
                </a:solidFill>
                <a:latin typeface="Segoe Semibold" pitchFamily="34" charset="0"/>
                <a:ea typeface="+mn-ea"/>
                <a:cs typeface="+mn-cs"/>
              </a:endParaRPr>
            </a:p>
          </p:txBody>
        </p:sp>
      </p:grpSp>
      <p:sp>
        <p:nvSpPr>
          <p:cNvPr id="9" name="Rectangle 8"/>
          <p:cNvSpPr>
            <a:spLocks noChangeArrowheads="1"/>
          </p:cNvSpPr>
          <p:nvPr userDrawn="1"/>
        </p:nvSpPr>
        <p:spPr bwMode="auto">
          <a:xfrm>
            <a:off x="0" y="3843028"/>
            <a:ext cx="10972800" cy="535526"/>
          </a:xfrm>
          <a:prstGeom prst="rect">
            <a:avLst/>
          </a:prstGeom>
          <a:gradFill flip="none" rotWithShape="1">
            <a:gsLst>
              <a:gs pos="0">
                <a:srgbClr val="37A307">
                  <a:alpha val="65000"/>
                </a:srgbClr>
              </a:gs>
              <a:gs pos="38000">
                <a:srgbClr val="37A311">
                  <a:shade val="67500"/>
                  <a:satMod val="115000"/>
                  <a:alpha val="42000"/>
                </a:srgbClr>
              </a:gs>
              <a:gs pos="21000">
                <a:srgbClr val="37A311">
                  <a:shade val="100000"/>
                  <a:satMod val="115000"/>
                  <a:alpha val="60000"/>
                </a:srgbClr>
              </a:gs>
              <a:gs pos="100000">
                <a:srgbClr val="37A311">
                  <a:shade val="100000"/>
                  <a:satMod val="115000"/>
                  <a:alpha val="75000"/>
                </a:srgbClr>
              </a:gs>
            </a:gsLst>
            <a:lin ang="14400000" scaled="0"/>
            <a:tileRect/>
          </a:gradFill>
          <a:ln w="19050" algn="ctr">
            <a:noFill/>
            <a:round/>
            <a:headEnd/>
            <a:tailEnd/>
          </a:ln>
        </p:spPr>
        <p:txBody>
          <a:bodyPr wrap="square" lIns="91368" tIns="45680" rIns="91368" bIns="45680">
            <a:spAutoFit/>
          </a:bodyPr>
          <a:lstStyle/>
          <a:p>
            <a:pPr algn="l" rtl="0" fontAlgn="base">
              <a:spcBef>
                <a:spcPct val="0"/>
              </a:spcBef>
              <a:spcAft>
                <a:spcPct val="0"/>
              </a:spcAft>
            </a:pPr>
            <a:endParaRPr lang="en-US" sz="2900" kern="1200" dirty="0">
              <a:solidFill>
                <a:srgbClr val="FFFFFF"/>
              </a:solidFill>
              <a:latin typeface="Segoe Semibold" pitchFamily="34" charset="0"/>
              <a:ea typeface="+mn-ea"/>
              <a:cs typeface="+mn-cs"/>
            </a:endParaRPr>
          </a:p>
        </p:txBody>
      </p:sp>
      <p:sp>
        <p:nvSpPr>
          <p:cNvPr id="10" name="Rectangle 9"/>
          <p:cNvSpPr/>
          <p:nvPr userDrawn="1"/>
        </p:nvSpPr>
        <p:spPr bwMode="auto">
          <a:xfrm>
            <a:off x="-18726" y="5202429"/>
            <a:ext cx="11009376" cy="535526"/>
          </a:xfrm>
          <a:prstGeom prst="rect">
            <a:avLst/>
          </a:prstGeom>
          <a:gradFill>
            <a:gsLst>
              <a:gs pos="100000">
                <a:srgbClr val="B9D0FF">
                  <a:alpha val="86000"/>
                </a:srgbClr>
              </a:gs>
              <a:gs pos="15000">
                <a:schemeClr val="bg2">
                  <a:lumMod val="65000"/>
                  <a:lumOff val="35000"/>
                  <a:alpha val="0"/>
                </a:schemeClr>
              </a:gs>
              <a:gs pos="0">
                <a:srgbClr val="B9D0FF">
                  <a:alpha val="82000"/>
                </a:srgbClr>
              </a:gs>
            </a:gsLst>
            <a:lin ang="0" scaled="0"/>
          </a:gradFill>
          <a:ln w="9525" cap="flat" cmpd="sng" algn="ctr">
            <a:noFill/>
            <a:prstDash val="solid"/>
            <a:round/>
            <a:headEnd type="none" w="med" len="med"/>
            <a:tailEnd type="none" w="med" len="med"/>
          </a:ln>
          <a:effectLst>
            <a:softEdge rad="12700"/>
          </a:effectLst>
        </p:spPr>
        <p:txBody>
          <a:bodyPr lIns="91368" tIns="45680" rIns="91368" bIns="45680">
            <a:spAutoFit/>
          </a:bodyPr>
          <a:lstStyle/>
          <a:p>
            <a:pPr algn="l" rtl="0" fontAlgn="base">
              <a:spcBef>
                <a:spcPct val="0"/>
              </a:spcBef>
              <a:spcAft>
                <a:spcPct val="0"/>
              </a:spcAft>
              <a:defRPr/>
            </a:pPr>
            <a:endParaRPr lang="en-US" sz="2900" kern="1200" dirty="0">
              <a:solidFill>
                <a:srgbClr val="FFFFFF"/>
              </a:solidFill>
              <a:latin typeface="Segoe Semibold" pitchFamily="34" charset="0"/>
              <a:ea typeface="+mn-ea"/>
              <a:cs typeface="+mn-cs"/>
            </a:endParaRPr>
          </a:p>
        </p:txBody>
      </p:sp>
      <p:sp>
        <p:nvSpPr>
          <p:cNvPr id="11" name="Rectangle 10"/>
          <p:cNvSpPr/>
          <p:nvPr userDrawn="1"/>
        </p:nvSpPr>
        <p:spPr bwMode="auto">
          <a:xfrm flipH="1">
            <a:off x="-18726" y="3675381"/>
            <a:ext cx="11009376" cy="535526"/>
          </a:xfrm>
          <a:prstGeom prst="rect">
            <a:avLst/>
          </a:prstGeom>
          <a:gradFill>
            <a:gsLst>
              <a:gs pos="95000">
                <a:srgbClr val="B9D0FF">
                  <a:alpha val="82353"/>
                </a:srgbClr>
              </a:gs>
              <a:gs pos="20000">
                <a:schemeClr val="bg2">
                  <a:lumMod val="65000"/>
                  <a:lumOff val="35000"/>
                  <a:alpha val="0"/>
                </a:schemeClr>
              </a:gs>
              <a:gs pos="0">
                <a:srgbClr val="B9D0FF">
                  <a:alpha val="85882"/>
                </a:srgbClr>
              </a:gs>
            </a:gsLst>
            <a:lin ang="0" scaled="0"/>
          </a:gradFill>
          <a:ln w="9525" cap="flat" cmpd="sng" algn="ctr">
            <a:noFill/>
            <a:prstDash val="solid"/>
            <a:round/>
            <a:headEnd type="none" w="med" len="med"/>
            <a:tailEnd type="none" w="med" len="med"/>
          </a:ln>
          <a:effectLst>
            <a:softEdge rad="12700"/>
          </a:effectLst>
        </p:spPr>
        <p:txBody>
          <a:bodyPr lIns="91368" tIns="45680" rIns="91368" bIns="45680">
            <a:spAutoFit/>
          </a:bodyPr>
          <a:lstStyle/>
          <a:p>
            <a:pPr algn="l" rtl="0" fontAlgn="base">
              <a:spcBef>
                <a:spcPct val="0"/>
              </a:spcBef>
              <a:spcAft>
                <a:spcPct val="0"/>
              </a:spcAft>
              <a:defRPr/>
            </a:pPr>
            <a:endParaRPr lang="en-US" sz="2900" kern="1200" dirty="0">
              <a:solidFill>
                <a:srgbClr val="FFFFFF"/>
              </a:solidFill>
              <a:latin typeface="Segoe Semibold" pitchFamily="34" charset="0"/>
              <a:ea typeface="+mn-ea"/>
              <a:cs typeface="+mn-cs"/>
            </a:endParaRPr>
          </a:p>
        </p:txBody>
      </p:sp>
      <p:sp>
        <p:nvSpPr>
          <p:cNvPr id="18434" name="Rectangle 2"/>
          <p:cNvSpPr>
            <a:spLocks noGrp="1" noChangeArrowheads="1"/>
          </p:cNvSpPr>
          <p:nvPr userDrawn="1">
            <p:ph type="ctrTitle"/>
          </p:nvPr>
        </p:nvSpPr>
        <p:spPr>
          <a:xfrm>
            <a:off x="400075" y="4114800"/>
            <a:ext cx="10972799" cy="747898"/>
          </a:xfrm>
          <a:ln algn="ctr"/>
        </p:spPr>
        <p:txBody>
          <a:bodyPr lIns="0" tIns="0" rIns="0" bIns="0" anchor="ctr"/>
          <a:lstStyle>
            <a:lvl1pPr algn="l">
              <a:defRPr sz="5400" b="1" i="0" cap="none" spc="0" baseline="0">
                <a:ln w="18415" cmpd="sng">
                  <a:noFill/>
                  <a:prstDash val="solid"/>
                </a:ln>
                <a:solidFill>
                  <a:schemeClr val="bg2"/>
                </a:solidFill>
                <a:effectLst>
                  <a:outerShdw blurRad="38100" dist="38100" dir="2700000" algn="tl">
                    <a:srgbClr val="000000">
                      <a:alpha val="43137"/>
                    </a:srgbClr>
                  </a:outerShdw>
                </a:effectLst>
                <a:latin typeface="Segoe" pitchFamily="34" charset="0"/>
              </a:defRPr>
            </a:lvl1pPr>
          </a:lstStyle>
          <a:p>
            <a:r>
              <a:rPr lang="en-US" dirty="0" smtClean="0"/>
              <a:t>Click to edit Master title style</a:t>
            </a:r>
            <a:endParaRPr lang="en-US" dirty="0"/>
          </a:p>
        </p:txBody>
      </p:sp>
      <p:sp>
        <p:nvSpPr>
          <p:cNvPr id="18435" name="Rectangle 3"/>
          <p:cNvSpPr>
            <a:spLocks noGrp="1" noChangeArrowheads="1"/>
          </p:cNvSpPr>
          <p:nvPr userDrawn="1">
            <p:ph type="subTitle" idx="1"/>
          </p:nvPr>
        </p:nvSpPr>
        <p:spPr>
          <a:xfrm>
            <a:off x="469901" y="6791801"/>
            <a:ext cx="5956300" cy="1135696"/>
          </a:xfrm>
        </p:spPr>
        <p:txBody>
          <a:bodyPr lIns="0" tIns="0" rIns="0" bIns="0" anchor="t"/>
          <a:lstStyle>
            <a:lvl1pPr marL="0" indent="0" algn="l">
              <a:spcBef>
                <a:spcPct val="0"/>
              </a:spcBef>
              <a:buFont typeface="Wingdings" pitchFamily="2" charset="2"/>
              <a:buNone/>
              <a:defRPr sz="4100" baseline="0">
                <a:solidFill>
                  <a:schemeClr val="tx1"/>
                </a:solidFill>
                <a:effectLst>
                  <a:outerShdw blurRad="38100" dist="38100" dir="2700000" algn="tl">
                    <a:srgbClr val="000000">
                      <a:alpha val="43137"/>
                    </a:srgbClr>
                  </a:outerShdw>
                </a:effectLst>
                <a:latin typeface="+mj-lt"/>
              </a:defRPr>
            </a:lvl1pPr>
          </a:lstStyle>
          <a:p>
            <a:r>
              <a:rPr lang="en-US" dirty="0" smtClean="0"/>
              <a:t>Click to edit Master subtitle style</a:t>
            </a:r>
            <a:endParaRPr lang="en-US" dirty="0"/>
          </a:p>
        </p:txBody>
      </p:sp>
      <p:pic>
        <p:nvPicPr>
          <p:cNvPr id="13" name="Picture 12" descr="C:\Users\Jeff.Alldridge\Documents\Advaiya Internal Docs\Given Resources\MS logos\mslogo_black.png"/>
          <p:cNvPicPr>
            <a:picLocks noChangeAspect="1" noChangeArrowheads="1"/>
          </p:cNvPicPr>
          <p:nvPr userDrawn="1"/>
        </p:nvPicPr>
        <p:blipFill>
          <a:blip r:embed="rId3" cstate="print">
            <a:lum bright="100000" contrast="-100000"/>
          </a:blip>
          <a:srcRect/>
          <a:stretch>
            <a:fillRect/>
          </a:stretch>
        </p:blipFill>
        <p:spPr bwMode="auto">
          <a:xfrm>
            <a:off x="9660014" y="7886729"/>
            <a:ext cx="1097280" cy="179728"/>
          </a:xfrm>
          <a:prstGeom prst="rect">
            <a:avLst/>
          </a:prstGeom>
          <a:noFill/>
          <a:effectLst>
            <a:outerShdw blurRad="50800" dist="12700" dir="2700000" algn="ctr" rotWithShape="0">
              <a:srgbClr val="000000">
                <a:alpha val="40000"/>
              </a:srgbClr>
            </a:outerShdw>
          </a:effectLst>
        </p:spPr>
      </p:pic>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189" name="Picture 188" descr="PRB06_BRLN_ACDYART_SERP.png"/>
          <p:cNvPicPr>
            <a:picLocks noChangeAspect="1"/>
          </p:cNvPicPr>
          <p:nvPr userDrawn="1"/>
        </p:nvPicPr>
        <p:blipFill>
          <a:blip r:embed="rId2" cstate="print">
            <a:duotone>
              <a:prstClr val="black"/>
              <a:srgbClr val="9BBB59">
                <a:tint val="45000"/>
                <a:satMod val="400000"/>
              </a:srgbClr>
            </a:duotone>
          </a:blip>
          <a:srcRect l="19303" r="63102"/>
          <a:stretch>
            <a:fillRect/>
          </a:stretch>
        </p:blipFill>
        <p:spPr>
          <a:xfrm>
            <a:off x="9144004" y="12091"/>
            <a:ext cx="1828800" cy="8217509"/>
          </a:xfrm>
          <a:prstGeom prst="rect">
            <a:avLst/>
          </a:prstGeom>
          <a:noFill/>
          <a:ln>
            <a:noFill/>
          </a:ln>
        </p:spPr>
      </p:pic>
      <p:sp>
        <p:nvSpPr>
          <p:cNvPr id="190" name="Rectangle 189"/>
          <p:cNvSpPr/>
          <p:nvPr userDrawn="1"/>
        </p:nvSpPr>
        <p:spPr bwMode="auto">
          <a:xfrm>
            <a:off x="9103083" y="3"/>
            <a:ext cx="1869743" cy="8229598"/>
          </a:xfrm>
          <a:prstGeom prst="rect">
            <a:avLst/>
          </a:prstGeom>
          <a:gradFill rotWithShape="1">
            <a:gsLst>
              <a:gs pos="0">
                <a:srgbClr val="9BBB59">
                  <a:lumMod val="75000"/>
                  <a:alpha val="71000"/>
                </a:srgbClr>
              </a:gs>
              <a:gs pos="25000">
                <a:srgbClr val="9BBB59">
                  <a:lumMod val="75000"/>
                  <a:alpha val="79000"/>
                </a:srgbClr>
              </a:gs>
              <a:gs pos="100000">
                <a:srgbClr val="2B3616">
                  <a:alpha val="92000"/>
                </a:srgbClr>
              </a:gs>
            </a:gsLst>
            <a:lin ang="5400000" scaled="0"/>
          </a:gradFill>
          <a:ln w="9525" cap="flat" cmpd="sng" algn="ctr">
            <a:noFill/>
            <a:prstDash val="solid"/>
            <a:headEnd type="none" w="med" len="med"/>
            <a:tailEnd type="none" w="med" len="med"/>
          </a:ln>
          <a:effectLst/>
        </p:spPr>
        <p:txBody>
          <a:bodyPr vert="horz" wrap="square" lIns="109628" tIns="54820" rIns="109628" bIns="54820" numCol="1" rtlCol="0" anchor="ctr" anchorCtr="0" compatLnSpc="1">
            <a:prstTxWarp prst="textNoShape">
              <a:avLst/>
            </a:prstTxWarp>
          </a:bodyPr>
          <a:lstStyle/>
          <a:p>
            <a:pPr marL="0" marR="0" lvl="0" indent="0" algn="ctr" defTabSz="1095996" rtl="0" eaLnBrk="1" fontAlgn="base" latinLnBrk="0" hangingPunct="1">
              <a:lnSpc>
                <a:spcPct val="100000"/>
              </a:lnSpc>
              <a:spcBef>
                <a:spcPct val="0"/>
              </a:spcBef>
              <a:spcAft>
                <a:spcPct val="0"/>
              </a:spcAft>
              <a:buClrTx/>
              <a:buSzTx/>
              <a:buFontTx/>
              <a:buNone/>
              <a:tabLst/>
              <a:defRPr/>
            </a:pPr>
            <a:endParaRPr kumimoji="0" lang="en-US" sz="2900" b="0" i="0" u="none" strike="noStrike" kern="0" cap="none" spc="0" normalizeH="0" baseline="0" noProof="0" dirty="0" smtClean="0">
              <a:ln>
                <a:noFill/>
              </a:ln>
              <a:solidFill>
                <a:sysClr val="window" lastClr="FFFFFF"/>
              </a:solidFill>
              <a:effectLst/>
              <a:uLnTx/>
              <a:uFillTx/>
              <a:latin typeface="Segoe" pitchFamily="34" charset="0"/>
              <a:ea typeface="+mn-ea"/>
              <a:cs typeface="+mn-cs"/>
            </a:endParaRPr>
          </a:p>
        </p:txBody>
      </p:sp>
      <p:sp>
        <p:nvSpPr>
          <p:cNvPr id="191" name="Rectangle 190"/>
          <p:cNvSpPr/>
          <p:nvPr userDrawn="1"/>
        </p:nvSpPr>
        <p:spPr bwMode="auto">
          <a:xfrm flipV="1">
            <a:off x="9089411" y="0"/>
            <a:ext cx="1883392" cy="8229600"/>
          </a:xfrm>
          <a:prstGeom prst="rect">
            <a:avLst/>
          </a:prstGeom>
          <a:solidFill>
            <a:srgbClr val="9BBB59">
              <a:lumMod val="75000"/>
              <a:alpha val="27000"/>
            </a:srgbClr>
          </a:solidFill>
          <a:ln w="12700" cap="flat" cmpd="sng" algn="ctr">
            <a:noFill/>
            <a:prstDash val="solid"/>
            <a:round/>
            <a:headEnd type="none" w="med" len="med"/>
            <a:tailEnd type="none" w="med" len="med"/>
          </a:ln>
          <a:effectLst/>
        </p:spPr>
        <p:txBody>
          <a:bodyPr vert="horz" wrap="square" lIns="91361" tIns="45676" rIns="91361" bIns="45676" numCol="1" rtlCol="0" anchor="ctr" anchorCtr="0" compatLnSpc="1">
            <a:prstTxWarp prst="textNoShape">
              <a:avLst/>
            </a:prstTxWarp>
          </a:bodyPr>
          <a:lstStyle/>
          <a:p>
            <a:pPr marL="0" marR="0" lvl="0" indent="0" algn="ctr" defTabSz="913500" rtl="0" eaLnBrk="0" fontAlgn="base" latinLnBrk="0" hangingPunct="0">
              <a:lnSpc>
                <a:spcPct val="85000"/>
              </a:lnSpc>
              <a:spcBef>
                <a:spcPct val="20000"/>
              </a:spcBef>
              <a:spcAft>
                <a:spcPct val="0"/>
              </a:spcAft>
              <a:buClrTx/>
              <a:buSzTx/>
              <a:buFontTx/>
              <a:buNone/>
              <a:tabLst/>
              <a:defRPr/>
            </a:pPr>
            <a:endParaRPr kumimoji="0" lang="en-US" sz="1800" b="1" i="0" u="none" strike="noStrike" kern="0" cap="none" spc="0" normalizeH="0" baseline="0" noProof="0" dirty="0" smtClean="0">
              <a:ln>
                <a:noFill/>
              </a:ln>
              <a:solidFill>
                <a:sysClr val="window" lastClr="FFFFFF"/>
              </a:solidFill>
              <a:effectLst/>
              <a:uLnTx/>
              <a:uFillTx/>
              <a:latin typeface="Segoe Semibold" pitchFamily="34" charset="0"/>
            </a:endParaRPr>
          </a:p>
        </p:txBody>
      </p:sp>
      <p:sp>
        <p:nvSpPr>
          <p:cNvPr id="192" name="Title 1"/>
          <p:cNvSpPr txBox="1">
            <a:spLocks/>
          </p:cNvSpPr>
          <p:nvPr userDrawn="1"/>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1094284" rtl="0" eaLnBrk="1" fontAlgn="base" latinLnBrk="0" hangingPunct="1">
              <a:lnSpc>
                <a:spcPct val="90000"/>
              </a:lnSpc>
              <a:spcBef>
                <a:spcPct val="0"/>
              </a:spcBef>
              <a:spcAft>
                <a:spcPct val="0"/>
              </a:spcAft>
              <a:buClrTx/>
              <a:buSzTx/>
              <a:buFontTx/>
              <a:buNone/>
              <a:tabLst/>
              <a:defRPr/>
            </a:pPr>
            <a:r>
              <a:rPr kumimoji="0" lang="en-US" sz="4400" b="0" i="0" u="none" strike="noStrike" kern="0" cap="none" spc="0" normalizeH="0" baseline="0" noProof="0" dirty="0" smtClean="0">
                <a:ln w="18415" cmpd="sng">
                  <a:noFill/>
                  <a:prstDash val="solid"/>
                </a:ln>
                <a:solidFill>
                  <a:srgbClr val="FFFFFF"/>
                </a:solidFill>
                <a:effectLst>
                  <a:outerShdw blurRad="63500" dir="3600000" algn="tl" rotWithShape="0">
                    <a:srgbClr val="000000">
                      <a:alpha val="70000"/>
                    </a:srgbClr>
                  </a:outerShdw>
                </a:effectLst>
                <a:uLnTx/>
                <a:uFillTx/>
                <a:latin typeface="Segoe Semibold"/>
                <a:ea typeface="+mj-ea"/>
                <a:cs typeface="+mj-cs"/>
              </a:rPr>
              <a:t>Agenda</a:t>
            </a:r>
            <a:endParaRPr kumimoji="0" lang="en-US" sz="4400" b="0" i="0" u="none" strike="noStrike" kern="0" cap="none" spc="0" normalizeH="0" baseline="0" noProof="0" dirty="0">
              <a:ln w="18415" cmpd="sng">
                <a:noFill/>
                <a:prstDash val="solid"/>
              </a:ln>
              <a:solidFill>
                <a:srgbClr val="FFFFFF"/>
              </a:solidFill>
              <a:effectLst>
                <a:outerShdw blurRad="63500" dir="3600000" algn="tl" rotWithShape="0">
                  <a:srgbClr val="000000">
                    <a:alpha val="70000"/>
                  </a:srgbClr>
                </a:outerShdw>
              </a:effectLst>
              <a:uLnTx/>
              <a:uFillTx/>
              <a:latin typeface="Segoe Semibold"/>
              <a:ea typeface="+mj-ea"/>
              <a:cs typeface="+mj-cs"/>
            </a:endParaRPr>
          </a:p>
        </p:txBody>
      </p:sp>
      <p:sp>
        <p:nvSpPr>
          <p:cNvPr id="195" name="Rectangle 194"/>
          <p:cNvSpPr/>
          <p:nvPr userDrawn="1"/>
        </p:nvSpPr>
        <p:spPr bwMode="auto">
          <a:xfrm>
            <a:off x="-18726" y="8150518"/>
            <a:ext cx="11009376" cy="369314"/>
          </a:xfrm>
          <a:prstGeom prst="rect">
            <a:avLst/>
          </a:prstGeom>
          <a:gradFill>
            <a:gsLst>
              <a:gs pos="100000">
                <a:srgbClr val="B9D0FF">
                  <a:alpha val="86000"/>
                </a:srgbClr>
              </a:gs>
              <a:gs pos="15000">
                <a:srgbClr val="FFFFFF">
                  <a:lumMod val="65000"/>
                  <a:lumOff val="35000"/>
                  <a:alpha val="0"/>
                </a:srgbClr>
              </a:gs>
              <a:gs pos="0">
                <a:srgbClr val="B9D0FF">
                  <a:alpha val="82000"/>
                </a:srgbClr>
              </a:gs>
            </a:gsLst>
            <a:lin ang="0" scaled="0"/>
          </a:gradFill>
          <a:ln w="9525" cap="flat" cmpd="sng" algn="ctr">
            <a:noFill/>
            <a:prstDash val="solid"/>
            <a:round/>
            <a:headEnd type="none" w="med" len="med"/>
            <a:tailEnd type="none" w="med" len="med"/>
          </a:ln>
          <a:effectLst>
            <a:softEdge rad="12700"/>
          </a:effectLst>
        </p:spPr>
        <p:txBody>
          <a:bodyPr lIns="91350" tIns="45670" rIns="91350" bIns="45670">
            <a:spAutoFit/>
          </a:bodyPr>
          <a:lstStyle/>
          <a:p>
            <a:pPr marL="0" marR="0" lvl="0" indent="0" defTabSz="91360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6" name="Title 1"/>
          <p:cNvSpPr>
            <a:spLocks noGrp="1"/>
          </p:cNvSpPr>
          <p:nvPr userDrawn="1">
            <p:ph type="title"/>
          </p:nvPr>
        </p:nvSpPr>
        <p:spPr>
          <a:xfrm>
            <a:off x="459106" y="274320"/>
            <a:ext cx="10056494" cy="609398"/>
          </a:xfrm>
        </p:spPr>
        <p:txBody>
          <a:bodyPr/>
          <a:lstStyle/>
          <a:p>
            <a:r>
              <a:rPr lang="en-US" dirty="0" smtClean="0"/>
              <a:t>Agenda</a:t>
            </a:r>
            <a:endParaRPr lang="en-US" dirty="0"/>
          </a:p>
        </p:txBody>
      </p:sp>
      <p:pic>
        <p:nvPicPr>
          <p:cNvPr id="224" name="Picture 223" descr="arch.png"/>
          <p:cNvPicPr>
            <a:picLocks noChangeAspect="1"/>
          </p:cNvPicPr>
          <p:nvPr userDrawn="1"/>
        </p:nvPicPr>
        <p:blipFill>
          <a:blip r:embed="rId3" cstate="print"/>
          <a:stretch>
            <a:fillRect/>
          </a:stretch>
        </p:blipFill>
        <p:spPr>
          <a:xfrm rot="5400000">
            <a:off x="4652400" y="3262073"/>
            <a:ext cx="8229604" cy="1705480"/>
          </a:xfrm>
          <a:prstGeom prst="rect">
            <a:avLst/>
          </a:prstGeom>
          <a:ln>
            <a:noFill/>
          </a:ln>
          <a:effectLst>
            <a:outerShdw blurRad="50800" dist="38100" algn="l" rotWithShape="0">
              <a:prstClr val="black">
                <a:alpha val="40000"/>
              </a:prstClr>
            </a:outerShdw>
          </a:effectLst>
        </p:spPr>
      </p:pic>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189" name="Picture 188" descr="PRB06_BRLN_ACDYART_SERP.png"/>
          <p:cNvPicPr>
            <a:picLocks noChangeAspect="1"/>
          </p:cNvPicPr>
          <p:nvPr userDrawn="1"/>
        </p:nvPicPr>
        <p:blipFill>
          <a:blip r:embed="rId2" cstate="print">
            <a:duotone>
              <a:prstClr val="black"/>
              <a:srgbClr val="9BBB59">
                <a:tint val="45000"/>
                <a:satMod val="400000"/>
              </a:srgbClr>
            </a:duotone>
          </a:blip>
          <a:srcRect l="19303" r="63102"/>
          <a:stretch>
            <a:fillRect/>
          </a:stretch>
        </p:blipFill>
        <p:spPr>
          <a:xfrm>
            <a:off x="9144004" y="12091"/>
            <a:ext cx="1828800" cy="8217509"/>
          </a:xfrm>
          <a:prstGeom prst="rect">
            <a:avLst/>
          </a:prstGeom>
          <a:noFill/>
          <a:ln>
            <a:noFill/>
          </a:ln>
        </p:spPr>
      </p:pic>
      <p:sp>
        <p:nvSpPr>
          <p:cNvPr id="190" name="Rectangle 189"/>
          <p:cNvSpPr/>
          <p:nvPr userDrawn="1"/>
        </p:nvSpPr>
        <p:spPr bwMode="auto">
          <a:xfrm>
            <a:off x="9103096" y="3"/>
            <a:ext cx="1869743" cy="8229598"/>
          </a:xfrm>
          <a:prstGeom prst="rect">
            <a:avLst/>
          </a:prstGeom>
          <a:gradFill rotWithShape="1">
            <a:gsLst>
              <a:gs pos="0">
                <a:srgbClr val="9BBB59">
                  <a:lumMod val="75000"/>
                  <a:alpha val="71000"/>
                </a:srgbClr>
              </a:gs>
              <a:gs pos="25000">
                <a:srgbClr val="9BBB59">
                  <a:lumMod val="75000"/>
                  <a:alpha val="79000"/>
                </a:srgbClr>
              </a:gs>
              <a:gs pos="100000">
                <a:srgbClr val="2B3616">
                  <a:alpha val="92000"/>
                </a:srgbClr>
              </a:gs>
            </a:gsLst>
            <a:lin ang="5400000" scaled="0"/>
          </a:gradFill>
          <a:ln w="9525" cap="flat" cmpd="sng" algn="ctr">
            <a:noFill/>
            <a:prstDash val="solid"/>
            <a:headEnd type="none" w="med" len="med"/>
            <a:tailEnd type="none" w="med" len="med"/>
          </a:ln>
          <a:effectLst/>
        </p:spPr>
        <p:txBody>
          <a:bodyPr vert="horz" wrap="square" lIns="109579" tIns="54798" rIns="109579" bIns="54798" numCol="1" rtlCol="0" anchor="ctr" anchorCtr="0" compatLnSpc="1">
            <a:prstTxWarp prst="textNoShape">
              <a:avLst/>
            </a:prstTxWarp>
          </a:bodyPr>
          <a:lstStyle/>
          <a:p>
            <a:pPr marL="0" marR="0" lvl="0" indent="0" algn="ctr" defTabSz="1095512" rtl="0" eaLnBrk="1" fontAlgn="base" latinLnBrk="0" hangingPunct="1">
              <a:lnSpc>
                <a:spcPct val="100000"/>
              </a:lnSpc>
              <a:spcBef>
                <a:spcPct val="0"/>
              </a:spcBef>
              <a:spcAft>
                <a:spcPct val="0"/>
              </a:spcAft>
              <a:buClrTx/>
              <a:buSzTx/>
              <a:buFontTx/>
              <a:buNone/>
              <a:tabLst/>
              <a:defRPr/>
            </a:pPr>
            <a:endParaRPr kumimoji="0" lang="en-US" sz="2900" b="0" i="0" u="none" strike="noStrike" kern="0" cap="none" spc="0" normalizeH="0" baseline="0" noProof="0" dirty="0" smtClean="0">
              <a:ln>
                <a:noFill/>
              </a:ln>
              <a:solidFill>
                <a:sysClr val="window" lastClr="FFFFFF"/>
              </a:solidFill>
              <a:effectLst/>
              <a:uLnTx/>
              <a:uFillTx/>
              <a:latin typeface="Segoe" pitchFamily="34" charset="0"/>
              <a:ea typeface="+mn-ea"/>
              <a:cs typeface="+mn-cs"/>
            </a:endParaRPr>
          </a:p>
        </p:txBody>
      </p:sp>
      <p:sp>
        <p:nvSpPr>
          <p:cNvPr id="191" name="Rectangle 190"/>
          <p:cNvSpPr/>
          <p:nvPr userDrawn="1"/>
        </p:nvSpPr>
        <p:spPr bwMode="auto">
          <a:xfrm flipV="1">
            <a:off x="9089411" y="0"/>
            <a:ext cx="1883392" cy="8229600"/>
          </a:xfrm>
          <a:prstGeom prst="rect">
            <a:avLst/>
          </a:prstGeom>
          <a:solidFill>
            <a:srgbClr val="9BBB59">
              <a:lumMod val="75000"/>
              <a:alpha val="27000"/>
            </a:srgbClr>
          </a:solidFill>
          <a:ln w="12700" cap="flat" cmpd="sng" algn="ctr">
            <a:noFill/>
            <a:prstDash val="solid"/>
            <a:round/>
            <a:headEnd type="none" w="med" len="med"/>
            <a:tailEnd type="none" w="med" len="med"/>
          </a:ln>
          <a:effectLst/>
        </p:spPr>
        <p:txBody>
          <a:bodyPr vert="horz" wrap="square" lIns="91321" tIns="45654" rIns="91321" bIns="45654" numCol="1" rtlCol="0" anchor="ctr" anchorCtr="0" compatLnSpc="1">
            <a:prstTxWarp prst="textNoShape">
              <a:avLst/>
            </a:prstTxWarp>
          </a:bodyPr>
          <a:lstStyle/>
          <a:p>
            <a:pPr marL="0" marR="0" lvl="0" indent="0" algn="ctr" defTabSz="913104" rtl="0" eaLnBrk="0" fontAlgn="base" latinLnBrk="0" hangingPunct="0">
              <a:lnSpc>
                <a:spcPct val="85000"/>
              </a:lnSpc>
              <a:spcBef>
                <a:spcPct val="20000"/>
              </a:spcBef>
              <a:spcAft>
                <a:spcPct val="0"/>
              </a:spcAft>
              <a:buClrTx/>
              <a:buSzTx/>
              <a:buFontTx/>
              <a:buNone/>
              <a:tabLst/>
              <a:defRPr/>
            </a:pPr>
            <a:endParaRPr kumimoji="0" lang="en-US" sz="1800" b="1" i="0" u="none" strike="noStrike" kern="0" cap="none" spc="0" normalizeH="0" baseline="0" noProof="0" dirty="0" smtClean="0">
              <a:ln>
                <a:noFill/>
              </a:ln>
              <a:solidFill>
                <a:sysClr val="window" lastClr="FFFFFF"/>
              </a:solidFill>
              <a:effectLst/>
              <a:uLnTx/>
              <a:uFillTx/>
              <a:latin typeface="Segoe Semibold" pitchFamily="34" charset="0"/>
            </a:endParaRPr>
          </a:p>
        </p:txBody>
      </p:sp>
      <p:sp>
        <p:nvSpPr>
          <p:cNvPr id="192" name="Title 1"/>
          <p:cNvSpPr txBox="1">
            <a:spLocks/>
          </p:cNvSpPr>
          <p:nvPr userDrawn="1"/>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1093805" rtl="0" eaLnBrk="1" fontAlgn="base" latinLnBrk="0" hangingPunct="1">
              <a:lnSpc>
                <a:spcPct val="90000"/>
              </a:lnSpc>
              <a:spcBef>
                <a:spcPct val="0"/>
              </a:spcBef>
              <a:spcAft>
                <a:spcPct val="0"/>
              </a:spcAft>
              <a:buClrTx/>
              <a:buSzTx/>
              <a:buFontTx/>
              <a:buNone/>
              <a:tabLst/>
              <a:defRPr/>
            </a:pPr>
            <a:r>
              <a:rPr kumimoji="0" lang="en-US" sz="4400" b="0" i="0" u="none" strike="noStrike" kern="0" cap="none" spc="0" normalizeH="0" baseline="0" noProof="0" dirty="0" smtClean="0">
                <a:ln w="18415" cmpd="sng">
                  <a:noFill/>
                  <a:prstDash val="solid"/>
                </a:ln>
                <a:solidFill>
                  <a:srgbClr val="FFFFFF"/>
                </a:solidFill>
                <a:effectLst>
                  <a:outerShdw blurRad="63500" dir="3600000" algn="tl" rotWithShape="0">
                    <a:srgbClr val="000000">
                      <a:alpha val="70000"/>
                    </a:srgbClr>
                  </a:outerShdw>
                </a:effectLst>
                <a:uLnTx/>
                <a:uFillTx/>
                <a:latin typeface="Segoe Semibold"/>
                <a:ea typeface="+mj-ea"/>
                <a:cs typeface="+mj-cs"/>
              </a:rPr>
              <a:t>Agenda</a:t>
            </a:r>
            <a:endParaRPr kumimoji="0" lang="en-US" sz="4400" b="0" i="0" u="none" strike="noStrike" kern="0" cap="none" spc="0" normalizeH="0" baseline="0" noProof="0" dirty="0">
              <a:ln w="18415" cmpd="sng">
                <a:noFill/>
                <a:prstDash val="solid"/>
              </a:ln>
              <a:solidFill>
                <a:srgbClr val="FFFFFF"/>
              </a:solidFill>
              <a:effectLst>
                <a:outerShdw blurRad="63500" dir="3600000" algn="tl" rotWithShape="0">
                  <a:srgbClr val="000000">
                    <a:alpha val="70000"/>
                  </a:srgbClr>
                </a:outerShdw>
              </a:effectLst>
              <a:uLnTx/>
              <a:uFillTx/>
              <a:latin typeface="Segoe Semibold"/>
              <a:ea typeface="+mj-ea"/>
              <a:cs typeface="+mj-cs"/>
            </a:endParaRPr>
          </a:p>
        </p:txBody>
      </p:sp>
      <p:sp>
        <p:nvSpPr>
          <p:cNvPr id="195" name="Rectangle 194"/>
          <p:cNvSpPr/>
          <p:nvPr userDrawn="1"/>
        </p:nvSpPr>
        <p:spPr bwMode="auto">
          <a:xfrm>
            <a:off x="-18726" y="8150518"/>
            <a:ext cx="11009376" cy="369314"/>
          </a:xfrm>
          <a:prstGeom prst="rect">
            <a:avLst/>
          </a:prstGeom>
          <a:gradFill>
            <a:gsLst>
              <a:gs pos="100000">
                <a:srgbClr val="B9D0FF">
                  <a:alpha val="86000"/>
                </a:srgbClr>
              </a:gs>
              <a:gs pos="15000">
                <a:srgbClr val="FFFFFF">
                  <a:lumMod val="65000"/>
                  <a:lumOff val="35000"/>
                  <a:alpha val="0"/>
                </a:srgbClr>
              </a:gs>
              <a:gs pos="0">
                <a:srgbClr val="B9D0FF">
                  <a:alpha val="82000"/>
                </a:srgbClr>
              </a:gs>
            </a:gsLst>
            <a:lin ang="0" scaled="0"/>
          </a:gradFill>
          <a:ln w="9525" cap="flat" cmpd="sng" algn="ctr">
            <a:noFill/>
            <a:prstDash val="solid"/>
            <a:round/>
            <a:headEnd type="none" w="med" len="med"/>
            <a:tailEnd type="none" w="med" len="med"/>
          </a:ln>
          <a:effectLst>
            <a:softEdge rad="12700"/>
          </a:effectLst>
        </p:spPr>
        <p:txBody>
          <a:bodyPr lIns="91310" tIns="45648" rIns="91310" bIns="45648">
            <a:spAutoFit/>
          </a:bodyPr>
          <a:lstStyle/>
          <a:p>
            <a:pPr marL="0" marR="0" lvl="0" indent="0" defTabSz="91321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6" name="Title 1"/>
          <p:cNvSpPr>
            <a:spLocks noGrp="1"/>
          </p:cNvSpPr>
          <p:nvPr userDrawn="1">
            <p:ph type="title"/>
          </p:nvPr>
        </p:nvSpPr>
        <p:spPr>
          <a:xfrm>
            <a:off x="459106" y="274320"/>
            <a:ext cx="10056494" cy="609398"/>
          </a:xfrm>
        </p:spPr>
        <p:txBody>
          <a:bodyPr/>
          <a:lstStyle/>
          <a:p>
            <a:r>
              <a:rPr lang="en-US" dirty="0" smtClean="0"/>
              <a:t>Agenda</a:t>
            </a:r>
            <a:endParaRPr lang="en-US" dirty="0"/>
          </a:p>
        </p:txBody>
      </p:sp>
      <p:pic>
        <p:nvPicPr>
          <p:cNvPr id="224" name="Picture 223" descr="arch.png"/>
          <p:cNvPicPr>
            <a:picLocks noChangeAspect="1"/>
          </p:cNvPicPr>
          <p:nvPr userDrawn="1"/>
        </p:nvPicPr>
        <p:blipFill>
          <a:blip r:embed="rId3" cstate="print"/>
          <a:stretch>
            <a:fillRect/>
          </a:stretch>
        </p:blipFill>
        <p:spPr>
          <a:xfrm rot="5400000">
            <a:off x="4652400" y="3262073"/>
            <a:ext cx="8229604" cy="1705480"/>
          </a:xfrm>
          <a:prstGeom prst="rect">
            <a:avLst/>
          </a:prstGeom>
          <a:ln>
            <a:noFill/>
          </a:ln>
          <a:effectLst>
            <a:outerShdw blurRad="50800" dist="38100" algn="l" rotWithShape="0">
              <a:prstClr val="black">
                <a:alpha val="40000"/>
              </a:prstClr>
            </a:outerShdw>
          </a:effectLst>
        </p:spPr>
      </p:pic>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Blank Slide Layout">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0.xm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1.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2.xml"/><Relationship Id="rId1" Type="http://schemas.openxmlformats.org/officeDocument/2006/relationships/slideLayout" Target="../slideLayouts/slideLayout18.xml"/><Relationship Id="rId4" Type="http://schemas.openxmlformats.org/officeDocument/2006/relationships/image" Target="../media/image3.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3.xml"/><Relationship Id="rId1" Type="http://schemas.openxmlformats.org/officeDocument/2006/relationships/slideLayout" Target="../slideLayouts/slideLayout19.xml"/><Relationship Id="rId4" Type="http://schemas.openxmlformats.org/officeDocument/2006/relationships/image" Target="../media/image3.png"/></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6.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6.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8.xml"/><Relationship Id="rId1" Type="http://schemas.openxmlformats.org/officeDocument/2006/relationships/slideLayout" Target="../slideLayouts/slideLayout14.xml"/><Relationship Id="rId4"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9.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Rectangle 3"/>
          <p:cNvSpPr/>
          <p:nvPr/>
        </p:nvSpPr>
        <p:spPr bwMode="auto">
          <a:xfrm>
            <a:off x="-12697" y="7703578"/>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43" tIns="45666" rIns="91343" bIns="45666">
            <a:spAutoFit/>
          </a:bodyPr>
          <a:lstStyle/>
          <a:p>
            <a:pPr>
              <a:defRPr/>
            </a:pPr>
            <a:endParaRPr lang="en-US" dirty="0"/>
          </a:p>
        </p:txBody>
      </p:sp>
      <p:pic>
        <p:nvPicPr>
          <p:cNvPr id="6" name="Picture 5" descr="C:\Users\Jeff.Alldridge\Documents\Advaiya Internal Docs\Given Resources\MS logos\mslogo_black.png"/>
          <p:cNvPicPr>
            <a:picLocks noChangeAspect="1" noChangeArrowheads="1"/>
          </p:cNvPicPr>
          <p:nvPr userDrawn="1"/>
        </p:nvPicPr>
        <p:blipFill>
          <a:blip r:embed="rId8" cstate="print">
            <a:lum bright="100000" contrast="-100000"/>
          </a:blip>
          <a:srcRect/>
          <a:stretch>
            <a:fillRect/>
          </a:stretch>
        </p:blipFill>
        <p:spPr bwMode="auto">
          <a:xfrm>
            <a:off x="9679600" y="7874321"/>
            <a:ext cx="1097280" cy="179728"/>
          </a:xfrm>
          <a:prstGeom prst="rect">
            <a:avLst/>
          </a:prstGeom>
          <a:noFill/>
          <a:effectLst>
            <a:outerShdw blurRad="50800" dist="12700" dir="2700000" algn="ctr" rotWithShape="0">
              <a:srgbClr val="000000">
                <a:alpha val="40000"/>
              </a:srgbClr>
            </a:outerShdw>
          </a:effectLst>
        </p:spPr>
      </p:pic>
    </p:spTree>
  </p:cSld>
  <p:clrMap bg1="dk2" tx1="lt1" bg2="dk1" tx2="lt2" accent1="accent1" accent2="accent2" accent3="accent3" accent4="accent4" accent5="accent5" accent6="accent6" hlink="hlink" folHlink="folHlink"/>
  <p:sldLayoutIdLst>
    <p:sldLayoutId id="2147483688" r:id="rId1"/>
    <p:sldLayoutId id="2147483690" r:id="rId2"/>
    <p:sldLayoutId id="2147483709" r:id="rId3"/>
    <p:sldLayoutId id="2147483833" r:id="rId4"/>
    <p:sldLayoutId id="2147483834" r:id="rId5"/>
  </p:sldLayoutIdLst>
  <p:transition>
    <p:fade/>
  </p:transition>
  <p:timing>
    <p:tnLst>
      <p:par>
        <p:cTn id="1" dur="indefinite" restart="never" nodeType="tmRoot"/>
      </p:par>
    </p:tnLst>
  </p:timing>
  <p:txStyles>
    <p:titleStyle>
      <a:lvl1pPr algn="l" defTabSz="1094196"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196"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196"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196"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196" rtl="0" eaLnBrk="1" fontAlgn="base" hangingPunct="1">
        <a:lnSpc>
          <a:spcPct val="90000"/>
        </a:lnSpc>
        <a:spcBef>
          <a:spcPct val="0"/>
        </a:spcBef>
        <a:spcAft>
          <a:spcPct val="0"/>
        </a:spcAft>
        <a:defRPr sz="5400">
          <a:solidFill>
            <a:schemeClr val="tx2"/>
          </a:solidFill>
          <a:latin typeface="Segoe Semibold" pitchFamily="34" charset="0"/>
        </a:defRPr>
      </a:lvl5pPr>
      <a:lvl6pPr marL="456696" algn="l" defTabSz="1095732" rtl="0" eaLnBrk="1" fontAlgn="base" hangingPunct="1">
        <a:lnSpc>
          <a:spcPct val="90000"/>
        </a:lnSpc>
        <a:spcBef>
          <a:spcPct val="0"/>
        </a:spcBef>
        <a:spcAft>
          <a:spcPct val="0"/>
        </a:spcAft>
        <a:defRPr sz="5400">
          <a:solidFill>
            <a:schemeClr val="tx2"/>
          </a:solidFill>
          <a:latin typeface="Segoe Semibold" pitchFamily="34" charset="0"/>
        </a:defRPr>
      </a:lvl6pPr>
      <a:lvl7pPr marL="913392" algn="l" defTabSz="1095732" rtl="0" eaLnBrk="1" fontAlgn="base" hangingPunct="1">
        <a:lnSpc>
          <a:spcPct val="90000"/>
        </a:lnSpc>
        <a:spcBef>
          <a:spcPct val="0"/>
        </a:spcBef>
        <a:spcAft>
          <a:spcPct val="0"/>
        </a:spcAft>
        <a:defRPr sz="5400">
          <a:solidFill>
            <a:schemeClr val="tx2"/>
          </a:solidFill>
          <a:latin typeface="Segoe Semibold" pitchFamily="34" charset="0"/>
        </a:defRPr>
      </a:lvl7pPr>
      <a:lvl8pPr marL="1370086" algn="l" defTabSz="1095732" rtl="0" eaLnBrk="1" fontAlgn="base" hangingPunct="1">
        <a:lnSpc>
          <a:spcPct val="90000"/>
        </a:lnSpc>
        <a:spcBef>
          <a:spcPct val="0"/>
        </a:spcBef>
        <a:spcAft>
          <a:spcPct val="0"/>
        </a:spcAft>
        <a:defRPr sz="5400">
          <a:solidFill>
            <a:schemeClr val="tx2"/>
          </a:solidFill>
          <a:latin typeface="Segoe Semibold" pitchFamily="34" charset="0"/>
        </a:defRPr>
      </a:lvl8pPr>
      <a:lvl9pPr marL="1826750" algn="l" defTabSz="1095732"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620" indent="-458620" algn="l" defTabSz="1094196" rtl="0" eaLnBrk="1" fontAlgn="base" hangingPunct="1">
        <a:lnSpc>
          <a:spcPct val="90000"/>
        </a:lnSpc>
        <a:spcBef>
          <a:spcPct val="30000"/>
        </a:spcBef>
        <a:spcAft>
          <a:spcPct val="0"/>
        </a:spcAft>
        <a:buClr>
          <a:schemeClr val="tx2"/>
        </a:buClr>
        <a:buSzPct val="95000"/>
        <a:buFont typeface="Wingdings" pitchFamily="2" charset="2"/>
        <a:buBlip>
          <a:blip r:embed="rId9"/>
        </a:buBlip>
        <a:defRPr sz="3600">
          <a:solidFill>
            <a:schemeClr val="accent6"/>
          </a:solidFill>
          <a:latin typeface="+mn-lt"/>
          <a:ea typeface="+mn-ea"/>
          <a:cs typeface="+mn-cs"/>
        </a:defRPr>
      </a:lvl1pPr>
      <a:lvl2pPr marL="844903" indent="-380593" algn="l" defTabSz="1094196" rtl="0" eaLnBrk="1" fontAlgn="base" hangingPunct="1">
        <a:lnSpc>
          <a:spcPct val="90000"/>
        </a:lnSpc>
        <a:spcBef>
          <a:spcPct val="30000"/>
        </a:spcBef>
        <a:spcAft>
          <a:spcPct val="0"/>
        </a:spcAft>
        <a:buClr>
          <a:schemeClr val="tx2"/>
        </a:buClr>
        <a:buSzPct val="80000"/>
        <a:buFont typeface="Wingdings" pitchFamily="2" charset="2"/>
        <a:buBlip>
          <a:blip r:embed="rId9"/>
        </a:buBlip>
        <a:defRPr sz="3200">
          <a:solidFill>
            <a:schemeClr val="accent6"/>
          </a:solidFill>
          <a:latin typeface="+mn-lt"/>
        </a:defRPr>
      </a:lvl2pPr>
      <a:lvl3pPr marL="1185522" indent="-338726" algn="l" defTabSz="1094196" rtl="0" eaLnBrk="1" fontAlgn="base" hangingPunct="1">
        <a:lnSpc>
          <a:spcPct val="90000"/>
        </a:lnSpc>
        <a:spcBef>
          <a:spcPct val="30000"/>
        </a:spcBef>
        <a:spcAft>
          <a:spcPct val="0"/>
        </a:spcAft>
        <a:buClr>
          <a:schemeClr val="tx2"/>
        </a:buClr>
        <a:buSzPct val="80000"/>
        <a:buFont typeface="Wingdings" pitchFamily="2" charset="2"/>
        <a:buBlip>
          <a:blip r:embed="rId9"/>
        </a:buBlip>
        <a:defRPr sz="2800">
          <a:solidFill>
            <a:schemeClr val="accent6"/>
          </a:solidFill>
          <a:latin typeface="+mn-lt"/>
        </a:defRPr>
      </a:lvl3pPr>
      <a:lvl4pPr marL="1518568" indent="-331114" algn="l" defTabSz="1094196"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accent6"/>
          </a:solidFill>
          <a:latin typeface="+mn-lt"/>
        </a:defRPr>
      </a:lvl4pPr>
      <a:lvl5pPr marL="1834438" indent="-312096" algn="l" defTabSz="1094196"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accent6"/>
          </a:solidFill>
          <a:latin typeface="+mn-lt"/>
        </a:defRPr>
      </a:lvl5pPr>
      <a:lvl6pPr marL="2291376" indent="-313986" algn="l" defTabSz="1095732"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tx1"/>
          </a:solidFill>
          <a:latin typeface="+mn-lt"/>
        </a:defRPr>
      </a:lvl6pPr>
      <a:lvl7pPr marL="2748058" indent="-313986" algn="l" defTabSz="1095732"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tx1"/>
          </a:solidFill>
          <a:latin typeface="+mn-lt"/>
        </a:defRPr>
      </a:lvl7pPr>
      <a:lvl8pPr marL="3204744" indent="-313986" algn="l" defTabSz="1095732"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tx1"/>
          </a:solidFill>
          <a:latin typeface="+mn-lt"/>
        </a:defRPr>
      </a:lvl8pPr>
      <a:lvl9pPr marL="3661439" indent="-313986" algn="l" defTabSz="1095732" rtl="0" eaLnBrk="1" fontAlgn="base" hangingPunct="1">
        <a:lnSpc>
          <a:spcPct val="90000"/>
        </a:lnSpc>
        <a:spcBef>
          <a:spcPct val="30000"/>
        </a:spcBef>
        <a:spcAft>
          <a:spcPct val="0"/>
        </a:spcAft>
        <a:buClr>
          <a:schemeClr val="tx2"/>
        </a:buClr>
        <a:buSzPct val="80000"/>
        <a:buFont typeface="Wingdings" pitchFamily="2" charset="2"/>
        <a:buBlip>
          <a:blip r:embed="rId9"/>
        </a:buBlip>
        <a:defRPr sz="2400">
          <a:solidFill>
            <a:schemeClr val="tx1"/>
          </a:solidFill>
          <a:latin typeface="+mn-lt"/>
        </a:defRPr>
      </a:lvl9pPr>
    </p:bodyStyle>
    <p:otherStyle>
      <a:defPPr>
        <a:defRPr lang="en-US"/>
      </a:defPPr>
      <a:lvl1pPr marL="0" algn="l" defTabSz="913392" rtl="0" eaLnBrk="1" latinLnBrk="0" hangingPunct="1">
        <a:defRPr sz="1800" kern="1200">
          <a:solidFill>
            <a:schemeClr val="tx1"/>
          </a:solidFill>
          <a:latin typeface="+mn-lt"/>
          <a:ea typeface="+mn-ea"/>
          <a:cs typeface="+mn-cs"/>
        </a:defRPr>
      </a:lvl1pPr>
      <a:lvl2pPr marL="456696" algn="l" defTabSz="913392" rtl="0" eaLnBrk="1" latinLnBrk="0" hangingPunct="1">
        <a:defRPr sz="1800" kern="1200">
          <a:solidFill>
            <a:schemeClr val="tx1"/>
          </a:solidFill>
          <a:latin typeface="+mn-lt"/>
          <a:ea typeface="+mn-ea"/>
          <a:cs typeface="+mn-cs"/>
        </a:defRPr>
      </a:lvl2pPr>
      <a:lvl3pPr marL="913392" algn="l" defTabSz="913392" rtl="0" eaLnBrk="1" latinLnBrk="0" hangingPunct="1">
        <a:defRPr sz="1800" kern="1200">
          <a:solidFill>
            <a:schemeClr val="tx1"/>
          </a:solidFill>
          <a:latin typeface="+mn-lt"/>
          <a:ea typeface="+mn-ea"/>
          <a:cs typeface="+mn-cs"/>
        </a:defRPr>
      </a:lvl3pPr>
      <a:lvl4pPr marL="1370086" algn="l" defTabSz="913392" rtl="0" eaLnBrk="1" latinLnBrk="0" hangingPunct="1">
        <a:defRPr sz="1800" kern="1200">
          <a:solidFill>
            <a:schemeClr val="tx1"/>
          </a:solidFill>
          <a:latin typeface="+mn-lt"/>
          <a:ea typeface="+mn-ea"/>
          <a:cs typeface="+mn-cs"/>
        </a:defRPr>
      </a:lvl4pPr>
      <a:lvl5pPr marL="1826750" algn="l" defTabSz="913392" rtl="0" eaLnBrk="1" latinLnBrk="0" hangingPunct="1">
        <a:defRPr sz="1800" kern="1200">
          <a:solidFill>
            <a:schemeClr val="tx1"/>
          </a:solidFill>
          <a:latin typeface="+mn-lt"/>
          <a:ea typeface="+mn-ea"/>
          <a:cs typeface="+mn-cs"/>
        </a:defRPr>
      </a:lvl5pPr>
      <a:lvl6pPr marL="2283444" algn="l" defTabSz="913392" rtl="0" eaLnBrk="1" latinLnBrk="0" hangingPunct="1">
        <a:defRPr sz="1800" kern="1200">
          <a:solidFill>
            <a:schemeClr val="tx1"/>
          </a:solidFill>
          <a:latin typeface="+mn-lt"/>
          <a:ea typeface="+mn-ea"/>
          <a:cs typeface="+mn-cs"/>
        </a:defRPr>
      </a:lvl6pPr>
      <a:lvl7pPr marL="2740134" algn="l" defTabSz="913392" rtl="0" eaLnBrk="1" latinLnBrk="0" hangingPunct="1">
        <a:defRPr sz="1800" kern="1200">
          <a:solidFill>
            <a:schemeClr val="tx1"/>
          </a:solidFill>
          <a:latin typeface="+mn-lt"/>
          <a:ea typeface="+mn-ea"/>
          <a:cs typeface="+mn-cs"/>
        </a:defRPr>
      </a:lvl7pPr>
      <a:lvl8pPr marL="3196816" algn="l" defTabSz="913392" rtl="0" eaLnBrk="1" latinLnBrk="0" hangingPunct="1">
        <a:defRPr sz="1800" kern="1200">
          <a:solidFill>
            <a:schemeClr val="tx1"/>
          </a:solidFill>
          <a:latin typeface="+mn-lt"/>
          <a:ea typeface="+mn-ea"/>
          <a:cs typeface="+mn-cs"/>
        </a:defRPr>
      </a:lvl8pPr>
      <a:lvl9pPr marL="3653504" algn="l" defTabSz="913392"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p:nvSpPr>
        <p:spPr bwMode="auto">
          <a:xfrm>
            <a:off x="-12698" y="7694112"/>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86" tIns="45690" rIns="91386" bIns="45690">
            <a:spAutoFit/>
          </a:bodyPr>
          <a:lstStyle/>
          <a:p>
            <a:pPr algn="l" rtl="0" fontAlgn="base">
              <a:spcBef>
                <a:spcPct val="0"/>
              </a:spcBef>
              <a:spcAft>
                <a:spcPct val="0"/>
              </a:spcAft>
              <a:defRPr/>
            </a:pPr>
            <a:endParaRPr lang="en-US" sz="2900" kern="1200" dirty="0">
              <a:solidFill>
                <a:srgbClr val="FFFFFF"/>
              </a:solidFill>
              <a:latin typeface="Segoe Semibold" pitchFamily="34" charset="0"/>
              <a:ea typeface="+mn-ea"/>
              <a:cs typeface="+mn-cs"/>
            </a:endParaRPr>
          </a:p>
        </p:txBody>
      </p:sp>
      <p:pic>
        <p:nvPicPr>
          <p:cNvPr id="6" name="Picture 5" descr="C:\Users\Jeff.Alldridge\Documents\Advaiya Internal Docs\Given Resources\MS logos\mslogo_black.png"/>
          <p:cNvPicPr>
            <a:picLocks noChangeAspect="1" noChangeArrowheads="1"/>
          </p:cNvPicPr>
          <p:nvPr userDrawn="1"/>
        </p:nvPicPr>
        <p:blipFill>
          <a:blip r:embed="rId4" cstate="print">
            <a:lum bright="100000" contrast="-100000"/>
          </a:blip>
          <a:srcRect/>
          <a:stretch>
            <a:fillRect/>
          </a:stretch>
        </p:blipFill>
        <p:spPr bwMode="auto">
          <a:xfrm>
            <a:off x="9713422" y="7874231"/>
            <a:ext cx="1097280" cy="179728"/>
          </a:xfrm>
          <a:prstGeom prst="rect">
            <a:avLst/>
          </a:prstGeom>
          <a:noFill/>
          <a:effectLst>
            <a:outerShdw blurRad="50800" dist="12700" dir="2700000" algn="ctr" rotWithShape="0">
              <a:srgbClr val="000000">
                <a:alpha val="40000"/>
              </a:srgbClr>
            </a:outerShdw>
          </a:effectLst>
        </p:spPr>
      </p:pic>
    </p:spTree>
  </p:cSld>
  <p:clrMap bg1="dk2" tx1="lt1" bg2="dk1" tx2="lt2" accent1="accent1" accent2="accent2" accent3="accent3" accent4="accent4" accent5="accent5" accent6="accent6" hlink="hlink" folHlink="folHlink"/>
  <p:sldLayoutIdLst>
    <p:sldLayoutId id="2147483850" r:id="rId1"/>
  </p:sldLayoutIdLst>
  <p:transition>
    <p:fade/>
  </p:transition>
  <p:timing>
    <p:tnLst>
      <p:par>
        <p:cTn id="1" dur="indefinite" restart="never" nodeType="tmRoot"/>
      </p:par>
    </p:tnLst>
  </p:timing>
  <p:txStyles>
    <p:titleStyle>
      <a:lvl1pPr algn="l" defTabSz="1094718"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718"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718"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718"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718" rtl="0" eaLnBrk="1" fontAlgn="base" hangingPunct="1">
        <a:lnSpc>
          <a:spcPct val="90000"/>
        </a:lnSpc>
        <a:spcBef>
          <a:spcPct val="0"/>
        </a:spcBef>
        <a:spcAft>
          <a:spcPct val="0"/>
        </a:spcAft>
        <a:defRPr sz="5400">
          <a:solidFill>
            <a:schemeClr val="tx2"/>
          </a:solidFill>
          <a:latin typeface="Segoe Semibold" pitchFamily="34" charset="0"/>
        </a:defRPr>
      </a:lvl5pPr>
      <a:lvl6pPr marL="456912" algn="l" defTabSz="1096260" rtl="0" eaLnBrk="1" fontAlgn="base" hangingPunct="1">
        <a:lnSpc>
          <a:spcPct val="90000"/>
        </a:lnSpc>
        <a:spcBef>
          <a:spcPct val="0"/>
        </a:spcBef>
        <a:spcAft>
          <a:spcPct val="0"/>
        </a:spcAft>
        <a:defRPr sz="5400">
          <a:solidFill>
            <a:schemeClr val="tx2"/>
          </a:solidFill>
          <a:latin typeface="Segoe Semibold" pitchFamily="34" charset="0"/>
        </a:defRPr>
      </a:lvl6pPr>
      <a:lvl7pPr marL="913824" algn="l" defTabSz="1096260" rtl="0" eaLnBrk="1" fontAlgn="base" hangingPunct="1">
        <a:lnSpc>
          <a:spcPct val="90000"/>
        </a:lnSpc>
        <a:spcBef>
          <a:spcPct val="0"/>
        </a:spcBef>
        <a:spcAft>
          <a:spcPct val="0"/>
        </a:spcAft>
        <a:defRPr sz="5400">
          <a:solidFill>
            <a:schemeClr val="tx2"/>
          </a:solidFill>
          <a:latin typeface="Segoe Semibold" pitchFamily="34" charset="0"/>
        </a:defRPr>
      </a:lvl7pPr>
      <a:lvl8pPr marL="1370734" algn="l" defTabSz="1096260" rtl="0" eaLnBrk="1" fontAlgn="base" hangingPunct="1">
        <a:lnSpc>
          <a:spcPct val="90000"/>
        </a:lnSpc>
        <a:spcBef>
          <a:spcPct val="0"/>
        </a:spcBef>
        <a:spcAft>
          <a:spcPct val="0"/>
        </a:spcAft>
        <a:defRPr sz="5400">
          <a:solidFill>
            <a:schemeClr val="tx2"/>
          </a:solidFill>
          <a:latin typeface="Segoe Semibold" pitchFamily="34" charset="0"/>
        </a:defRPr>
      </a:lvl8pPr>
      <a:lvl9pPr marL="1827629" algn="l" defTabSz="1096260"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836" indent="-458836" algn="l" defTabSz="1094718"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bg2"/>
          </a:solidFill>
          <a:latin typeface="+mn-lt"/>
          <a:ea typeface="+mn-ea"/>
          <a:cs typeface="+mn-cs"/>
        </a:defRPr>
      </a:lvl1pPr>
      <a:lvl2pPr marL="845310" indent="-380773" algn="l" defTabSz="1094718"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bg2"/>
          </a:solidFill>
          <a:latin typeface="+mn-lt"/>
        </a:defRPr>
      </a:lvl2pPr>
      <a:lvl3pPr marL="1186098" indent="-338888" algn="l" defTabSz="1094718"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bg2"/>
          </a:solidFill>
          <a:latin typeface="+mn-lt"/>
        </a:defRPr>
      </a:lvl3pPr>
      <a:lvl4pPr marL="1519288" indent="-331272" algn="l" defTabSz="109471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bg2"/>
          </a:solidFill>
          <a:latin typeface="+mn-lt"/>
        </a:defRPr>
      </a:lvl4pPr>
      <a:lvl5pPr marL="1835318" indent="-312240" algn="l" defTabSz="109471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bg2"/>
          </a:solidFill>
          <a:latin typeface="+mn-lt"/>
        </a:defRPr>
      </a:lvl5pPr>
      <a:lvl6pPr marL="2292474" indent="-314130" algn="l" defTabSz="109626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9378" indent="-314130" algn="l" defTabSz="109626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6284" indent="-314130" algn="l" defTabSz="109626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3196" indent="-314130" algn="l" defTabSz="109626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4" algn="l" defTabSz="913824" rtl="0" eaLnBrk="1" latinLnBrk="0" hangingPunct="1">
        <a:defRPr sz="1800" kern="1200">
          <a:solidFill>
            <a:schemeClr val="tx1"/>
          </a:solidFill>
          <a:latin typeface="+mn-lt"/>
          <a:ea typeface="+mn-ea"/>
          <a:cs typeface="+mn-cs"/>
        </a:defRPr>
      </a:lvl4pPr>
      <a:lvl5pPr marL="1827629" algn="l" defTabSz="913824" rtl="0" eaLnBrk="1" latinLnBrk="0" hangingPunct="1">
        <a:defRPr sz="1800" kern="1200">
          <a:solidFill>
            <a:schemeClr val="tx1"/>
          </a:solidFill>
          <a:latin typeface="+mn-lt"/>
          <a:ea typeface="+mn-ea"/>
          <a:cs typeface="+mn-cs"/>
        </a:defRPr>
      </a:lvl5pPr>
      <a:lvl6pPr marL="2284538" algn="l" defTabSz="913824" rtl="0" eaLnBrk="1" latinLnBrk="0" hangingPunct="1">
        <a:defRPr sz="1800" kern="1200">
          <a:solidFill>
            <a:schemeClr val="tx1"/>
          </a:solidFill>
          <a:latin typeface="+mn-lt"/>
          <a:ea typeface="+mn-ea"/>
          <a:cs typeface="+mn-cs"/>
        </a:defRPr>
      </a:lvl6pPr>
      <a:lvl7pPr marL="2741448" algn="l" defTabSz="913824" rtl="0" eaLnBrk="1" latinLnBrk="0" hangingPunct="1">
        <a:defRPr sz="1800" kern="1200">
          <a:solidFill>
            <a:schemeClr val="tx1"/>
          </a:solidFill>
          <a:latin typeface="+mn-lt"/>
          <a:ea typeface="+mn-ea"/>
          <a:cs typeface="+mn-cs"/>
        </a:defRPr>
      </a:lvl7pPr>
      <a:lvl8pPr marL="3198352" algn="l" defTabSz="913824" rtl="0" eaLnBrk="1" latinLnBrk="0" hangingPunct="1">
        <a:defRPr sz="1800" kern="1200">
          <a:solidFill>
            <a:schemeClr val="tx1"/>
          </a:solidFill>
          <a:latin typeface="+mn-lt"/>
          <a:ea typeface="+mn-ea"/>
          <a:cs typeface="+mn-cs"/>
        </a:defRPr>
      </a:lvl8pPr>
      <a:lvl9pPr marL="3655258" algn="l" defTabSz="913824"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p:nvSpPr>
        <p:spPr bwMode="auto">
          <a:xfrm>
            <a:off x="-12698" y="7694112"/>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90" tIns="45692" rIns="91390" bIns="45692">
            <a:spAutoFit/>
          </a:bodyPr>
          <a:lstStyle/>
          <a:p>
            <a:pPr algn="l" rtl="0" fontAlgn="base">
              <a:spcBef>
                <a:spcPct val="0"/>
              </a:spcBef>
              <a:spcAft>
                <a:spcPct val="0"/>
              </a:spcAft>
              <a:defRPr/>
            </a:pPr>
            <a:endParaRPr lang="en-US" sz="2900" kern="1200" dirty="0">
              <a:solidFill>
                <a:srgbClr val="FFFFFF"/>
              </a:solidFill>
              <a:latin typeface="Segoe Semibold" pitchFamily="34" charset="0"/>
              <a:ea typeface="+mn-ea"/>
              <a:cs typeface="+mn-cs"/>
            </a:endParaRPr>
          </a:p>
        </p:txBody>
      </p:sp>
      <p:pic>
        <p:nvPicPr>
          <p:cNvPr id="6" name="Picture 5" descr="C:\Users\Jeff.Alldridge\Documents\Advaiya Internal Docs\Given Resources\MS logos\mslogo_black.png"/>
          <p:cNvPicPr>
            <a:picLocks noChangeAspect="1" noChangeArrowheads="1"/>
          </p:cNvPicPr>
          <p:nvPr userDrawn="1"/>
        </p:nvPicPr>
        <p:blipFill>
          <a:blip r:embed="rId4" cstate="print">
            <a:lum bright="100000" contrast="-100000"/>
          </a:blip>
          <a:srcRect/>
          <a:stretch>
            <a:fillRect/>
          </a:stretch>
        </p:blipFill>
        <p:spPr bwMode="auto">
          <a:xfrm>
            <a:off x="9713422" y="7874231"/>
            <a:ext cx="1097280" cy="179728"/>
          </a:xfrm>
          <a:prstGeom prst="rect">
            <a:avLst/>
          </a:prstGeom>
          <a:noFill/>
          <a:effectLst>
            <a:outerShdw blurRad="50800" dist="12700" dir="2700000" algn="ctr" rotWithShape="0">
              <a:srgbClr val="000000">
                <a:alpha val="40000"/>
              </a:srgbClr>
            </a:outerShdw>
          </a:effectLst>
        </p:spPr>
      </p:pic>
    </p:spTree>
  </p:cSld>
  <p:clrMap bg1="dk2" tx1="lt1" bg2="dk1" tx2="lt2" accent1="accent1" accent2="accent2" accent3="accent3" accent4="accent4" accent5="accent5" accent6="accent6" hlink="hlink" folHlink="folHlink"/>
  <p:sldLayoutIdLst>
    <p:sldLayoutId id="2147483852" r:id="rId1"/>
  </p:sldLayoutIdLst>
  <p:transition>
    <p:fade/>
  </p:transition>
  <p:timing>
    <p:tnLst>
      <p:par>
        <p:cTn id="1" dur="indefinite" restart="never" nodeType="tmRoot"/>
      </p:par>
    </p:tnLst>
  </p:timing>
  <p:txStyles>
    <p:titleStyle>
      <a:lvl1pPr algn="l" defTabSz="1094762"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762"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762"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762"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762" rtl="0" eaLnBrk="1" fontAlgn="base" hangingPunct="1">
        <a:lnSpc>
          <a:spcPct val="90000"/>
        </a:lnSpc>
        <a:spcBef>
          <a:spcPct val="0"/>
        </a:spcBef>
        <a:spcAft>
          <a:spcPct val="0"/>
        </a:spcAft>
        <a:defRPr sz="5400">
          <a:solidFill>
            <a:schemeClr val="tx2"/>
          </a:solidFill>
          <a:latin typeface="Segoe Semibold" pitchFamily="34" charset="0"/>
        </a:defRPr>
      </a:lvl5pPr>
      <a:lvl6pPr marL="456930" algn="l" defTabSz="1096304" rtl="0" eaLnBrk="1" fontAlgn="base" hangingPunct="1">
        <a:lnSpc>
          <a:spcPct val="90000"/>
        </a:lnSpc>
        <a:spcBef>
          <a:spcPct val="0"/>
        </a:spcBef>
        <a:spcAft>
          <a:spcPct val="0"/>
        </a:spcAft>
        <a:defRPr sz="5400">
          <a:solidFill>
            <a:schemeClr val="tx2"/>
          </a:solidFill>
          <a:latin typeface="Segoe Semibold" pitchFamily="34" charset="0"/>
        </a:defRPr>
      </a:lvl6pPr>
      <a:lvl7pPr marL="913860" algn="l" defTabSz="1096304" rtl="0" eaLnBrk="1" fontAlgn="base" hangingPunct="1">
        <a:lnSpc>
          <a:spcPct val="90000"/>
        </a:lnSpc>
        <a:spcBef>
          <a:spcPct val="0"/>
        </a:spcBef>
        <a:spcAft>
          <a:spcPct val="0"/>
        </a:spcAft>
        <a:defRPr sz="5400">
          <a:solidFill>
            <a:schemeClr val="tx2"/>
          </a:solidFill>
          <a:latin typeface="Segoe Semibold" pitchFamily="34" charset="0"/>
        </a:defRPr>
      </a:lvl7pPr>
      <a:lvl8pPr marL="1370788" algn="l" defTabSz="1096304" rtl="0" eaLnBrk="1" fontAlgn="base" hangingPunct="1">
        <a:lnSpc>
          <a:spcPct val="90000"/>
        </a:lnSpc>
        <a:spcBef>
          <a:spcPct val="0"/>
        </a:spcBef>
        <a:spcAft>
          <a:spcPct val="0"/>
        </a:spcAft>
        <a:defRPr sz="5400">
          <a:solidFill>
            <a:schemeClr val="tx2"/>
          </a:solidFill>
          <a:latin typeface="Segoe Semibold" pitchFamily="34" charset="0"/>
        </a:defRPr>
      </a:lvl8pPr>
      <a:lvl9pPr marL="1827702" algn="l" defTabSz="1096304"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854" indent="-458854" algn="l" defTabSz="1094762"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bg2"/>
          </a:solidFill>
          <a:latin typeface="+mn-lt"/>
          <a:ea typeface="+mn-ea"/>
          <a:cs typeface="+mn-cs"/>
        </a:defRPr>
      </a:lvl1pPr>
      <a:lvl2pPr marL="845344" indent="-380788" algn="l" defTabSz="1094762"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bg2"/>
          </a:solidFill>
          <a:latin typeface="+mn-lt"/>
        </a:defRPr>
      </a:lvl2pPr>
      <a:lvl3pPr marL="1186146" indent="-338902" algn="l" defTabSz="1094762"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bg2"/>
          </a:solidFill>
          <a:latin typeface="+mn-lt"/>
        </a:defRPr>
      </a:lvl3pPr>
      <a:lvl4pPr marL="1519348" indent="-331285" algn="l" defTabSz="109476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bg2"/>
          </a:solidFill>
          <a:latin typeface="+mn-lt"/>
        </a:defRPr>
      </a:lvl4pPr>
      <a:lvl5pPr marL="1835392" indent="-312252" algn="l" defTabSz="109476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bg2"/>
          </a:solidFill>
          <a:latin typeface="+mn-lt"/>
        </a:defRPr>
      </a:lvl5pPr>
      <a:lvl6pPr marL="2292566" indent="-314142" algn="l" defTabSz="109630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9488" indent="-314142" algn="l" defTabSz="109630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6412" indent="-314142" algn="l" defTabSz="109630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3342" indent="-314142" algn="l" defTabSz="109630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860" rtl="0" eaLnBrk="1" latinLnBrk="0" hangingPunct="1">
        <a:defRPr sz="1800" kern="1200">
          <a:solidFill>
            <a:schemeClr val="tx1"/>
          </a:solidFill>
          <a:latin typeface="+mn-lt"/>
          <a:ea typeface="+mn-ea"/>
          <a:cs typeface="+mn-cs"/>
        </a:defRPr>
      </a:lvl1pPr>
      <a:lvl2pPr marL="456930" algn="l" defTabSz="913860" rtl="0" eaLnBrk="1" latinLnBrk="0" hangingPunct="1">
        <a:defRPr sz="1800" kern="1200">
          <a:solidFill>
            <a:schemeClr val="tx1"/>
          </a:solidFill>
          <a:latin typeface="+mn-lt"/>
          <a:ea typeface="+mn-ea"/>
          <a:cs typeface="+mn-cs"/>
        </a:defRPr>
      </a:lvl2pPr>
      <a:lvl3pPr marL="913860" algn="l" defTabSz="913860" rtl="0" eaLnBrk="1" latinLnBrk="0" hangingPunct="1">
        <a:defRPr sz="1800" kern="1200">
          <a:solidFill>
            <a:schemeClr val="tx1"/>
          </a:solidFill>
          <a:latin typeface="+mn-lt"/>
          <a:ea typeface="+mn-ea"/>
          <a:cs typeface="+mn-cs"/>
        </a:defRPr>
      </a:lvl3pPr>
      <a:lvl4pPr marL="1370788" algn="l" defTabSz="913860" rtl="0" eaLnBrk="1" latinLnBrk="0" hangingPunct="1">
        <a:defRPr sz="1800" kern="1200">
          <a:solidFill>
            <a:schemeClr val="tx1"/>
          </a:solidFill>
          <a:latin typeface="+mn-lt"/>
          <a:ea typeface="+mn-ea"/>
          <a:cs typeface="+mn-cs"/>
        </a:defRPr>
      </a:lvl4pPr>
      <a:lvl5pPr marL="1827702" algn="l" defTabSz="913860" rtl="0" eaLnBrk="1" latinLnBrk="0" hangingPunct="1">
        <a:defRPr sz="1800" kern="1200">
          <a:solidFill>
            <a:schemeClr val="tx1"/>
          </a:solidFill>
          <a:latin typeface="+mn-lt"/>
          <a:ea typeface="+mn-ea"/>
          <a:cs typeface="+mn-cs"/>
        </a:defRPr>
      </a:lvl5pPr>
      <a:lvl6pPr marL="2284630" algn="l" defTabSz="913860" rtl="0" eaLnBrk="1" latinLnBrk="0" hangingPunct="1">
        <a:defRPr sz="1800" kern="1200">
          <a:solidFill>
            <a:schemeClr val="tx1"/>
          </a:solidFill>
          <a:latin typeface="+mn-lt"/>
          <a:ea typeface="+mn-ea"/>
          <a:cs typeface="+mn-cs"/>
        </a:defRPr>
      </a:lvl6pPr>
      <a:lvl7pPr marL="2741558" algn="l" defTabSz="913860" rtl="0" eaLnBrk="1" latinLnBrk="0" hangingPunct="1">
        <a:defRPr sz="1800" kern="1200">
          <a:solidFill>
            <a:schemeClr val="tx1"/>
          </a:solidFill>
          <a:latin typeface="+mn-lt"/>
          <a:ea typeface="+mn-ea"/>
          <a:cs typeface="+mn-cs"/>
        </a:defRPr>
      </a:lvl7pPr>
      <a:lvl8pPr marL="3198480" algn="l" defTabSz="913860" rtl="0" eaLnBrk="1" latinLnBrk="0" hangingPunct="1">
        <a:defRPr sz="1800" kern="1200">
          <a:solidFill>
            <a:schemeClr val="tx1"/>
          </a:solidFill>
          <a:latin typeface="+mn-lt"/>
          <a:ea typeface="+mn-ea"/>
          <a:cs typeface="+mn-cs"/>
        </a:defRPr>
      </a:lvl8pPr>
      <a:lvl9pPr marL="3655404" algn="l" defTabSz="91386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854" r:id="rId1"/>
  </p:sldLayoutIdLst>
  <p:transition>
    <p:fade/>
  </p:transition>
  <p:timing>
    <p:tnLst>
      <p:par>
        <p:cTn id="1" dur="indefinite" restart="never" nodeType="tmRoot"/>
      </p:par>
    </p:tnLst>
  </p:timing>
  <p:txStyles>
    <p:titleStyle>
      <a:lvl1pPr algn="l" defTabSz="1094806" rtl="0" eaLnBrk="1" fontAlgn="base" hangingPunct="1">
        <a:lnSpc>
          <a:spcPct val="90000"/>
        </a:lnSpc>
        <a:spcBef>
          <a:spcPct val="0"/>
        </a:spcBef>
        <a:spcAft>
          <a:spcPct val="0"/>
        </a:spcAft>
        <a:defRPr sz="4400" b="0" cap="none" spc="0">
          <a:ln w="3175" cmpd="sng">
            <a:noFill/>
            <a:prstDash val="solid"/>
          </a:ln>
          <a:solidFill>
            <a:schemeClr val="bg2"/>
          </a:solidFill>
          <a:effectLst>
            <a:outerShdw blurRad="63500" dir="3600000" algn="tl" rotWithShape="0">
              <a:srgbClr val="000000">
                <a:alpha val="70000"/>
              </a:srgbClr>
            </a:outerShdw>
          </a:effectLst>
          <a:latin typeface="+mj-lt"/>
          <a:ea typeface="+mj-ea"/>
          <a:cs typeface="+mj-cs"/>
        </a:defRPr>
      </a:lvl1pPr>
      <a:lvl2pPr algn="l" defTabSz="1094806"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806"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806"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806" rtl="0" eaLnBrk="1" fontAlgn="base" hangingPunct="1">
        <a:lnSpc>
          <a:spcPct val="90000"/>
        </a:lnSpc>
        <a:spcBef>
          <a:spcPct val="0"/>
        </a:spcBef>
        <a:spcAft>
          <a:spcPct val="0"/>
        </a:spcAft>
        <a:defRPr sz="5400">
          <a:solidFill>
            <a:schemeClr val="tx2"/>
          </a:solidFill>
          <a:latin typeface="Segoe Semibold" pitchFamily="34" charset="0"/>
        </a:defRPr>
      </a:lvl5pPr>
      <a:lvl6pPr marL="456948" algn="l" defTabSz="1096348" rtl="0" eaLnBrk="1" fontAlgn="base" hangingPunct="1">
        <a:lnSpc>
          <a:spcPct val="90000"/>
        </a:lnSpc>
        <a:spcBef>
          <a:spcPct val="0"/>
        </a:spcBef>
        <a:spcAft>
          <a:spcPct val="0"/>
        </a:spcAft>
        <a:defRPr sz="5400">
          <a:solidFill>
            <a:schemeClr val="tx2"/>
          </a:solidFill>
          <a:latin typeface="Segoe Semibold" pitchFamily="34" charset="0"/>
        </a:defRPr>
      </a:lvl6pPr>
      <a:lvl7pPr marL="913896" algn="l" defTabSz="1096348" rtl="0" eaLnBrk="1" fontAlgn="base" hangingPunct="1">
        <a:lnSpc>
          <a:spcPct val="90000"/>
        </a:lnSpc>
        <a:spcBef>
          <a:spcPct val="0"/>
        </a:spcBef>
        <a:spcAft>
          <a:spcPct val="0"/>
        </a:spcAft>
        <a:defRPr sz="5400">
          <a:solidFill>
            <a:schemeClr val="tx2"/>
          </a:solidFill>
          <a:latin typeface="Segoe Semibold" pitchFamily="34" charset="0"/>
        </a:defRPr>
      </a:lvl7pPr>
      <a:lvl8pPr marL="1370842" algn="l" defTabSz="1096348" rtl="0" eaLnBrk="1" fontAlgn="base" hangingPunct="1">
        <a:lnSpc>
          <a:spcPct val="90000"/>
        </a:lnSpc>
        <a:spcBef>
          <a:spcPct val="0"/>
        </a:spcBef>
        <a:spcAft>
          <a:spcPct val="0"/>
        </a:spcAft>
        <a:defRPr sz="5400">
          <a:solidFill>
            <a:schemeClr val="tx2"/>
          </a:solidFill>
          <a:latin typeface="Segoe Semibold" pitchFamily="34" charset="0"/>
        </a:defRPr>
      </a:lvl8pPr>
      <a:lvl9pPr marL="1827775" algn="l" defTabSz="1096348"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872" indent="-458872" algn="l" defTabSz="1094806" rtl="0" eaLnBrk="1" fontAlgn="base" hangingPunct="1">
        <a:lnSpc>
          <a:spcPct val="90000"/>
        </a:lnSpc>
        <a:spcBef>
          <a:spcPct val="30000"/>
        </a:spcBef>
        <a:spcAft>
          <a:spcPct val="0"/>
        </a:spcAft>
        <a:buClr>
          <a:schemeClr val="tx2"/>
        </a:buClr>
        <a:buSzPct val="95000"/>
        <a:buFont typeface="Wingdings" pitchFamily="2" charset="2"/>
        <a:buBlip>
          <a:blip r:embed="rId4"/>
        </a:buBlip>
        <a:defRPr sz="3600">
          <a:solidFill>
            <a:schemeClr val="accent6"/>
          </a:solidFill>
          <a:latin typeface="+mn-lt"/>
          <a:ea typeface="+mn-ea"/>
          <a:cs typeface="+mn-cs"/>
        </a:defRPr>
      </a:lvl1pPr>
      <a:lvl2pPr marL="845378" indent="-380803" algn="l" defTabSz="1094806" rtl="0" eaLnBrk="1" fontAlgn="base" hangingPunct="1">
        <a:lnSpc>
          <a:spcPct val="90000"/>
        </a:lnSpc>
        <a:spcBef>
          <a:spcPct val="30000"/>
        </a:spcBef>
        <a:spcAft>
          <a:spcPct val="0"/>
        </a:spcAft>
        <a:buClr>
          <a:schemeClr val="tx2"/>
        </a:buClr>
        <a:buSzPct val="80000"/>
        <a:buFont typeface="Wingdings" pitchFamily="2" charset="2"/>
        <a:buBlip>
          <a:blip r:embed="rId4"/>
        </a:buBlip>
        <a:defRPr sz="3200">
          <a:solidFill>
            <a:schemeClr val="accent6"/>
          </a:solidFill>
          <a:latin typeface="+mn-lt"/>
        </a:defRPr>
      </a:lvl2pPr>
      <a:lvl3pPr marL="1186194" indent="-338915" algn="l" defTabSz="1094806" rtl="0" eaLnBrk="1" fontAlgn="base" hangingPunct="1">
        <a:lnSpc>
          <a:spcPct val="90000"/>
        </a:lnSpc>
        <a:spcBef>
          <a:spcPct val="30000"/>
        </a:spcBef>
        <a:spcAft>
          <a:spcPct val="0"/>
        </a:spcAft>
        <a:buClr>
          <a:schemeClr val="tx2"/>
        </a:buClr>
        <a:buSzPct val="80000"/>
        <a:buFont typeface="Wingdings" pitchFamily="2" charset="2"/>
        <a:buBlip>
          <a:blip r:embed="rId4"/>
        </a:buBlip>
        <a:defRPr sz="2800">
          <a:solidFill>
            <a:schemeClr val="accent6"/>
          </a:solidFill>
          <a:latin typeface="+mn-lt"/>
        </a:defRPr>
      </a:lvl3pPr>
      <a:lvl4pPr marL="1519408" indent="-331298" algn="l" defTabSz="1094806"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4pPr>
      <a:lvl5pPr marL="1835465" indent="-312264" algn="l" defTabSz="1094806"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5pPr>
      <a:lvl6pPr marL="2292658" indent="-314154" algn="l" defTabSz="109634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6pPr>
      <a:lvl7pPr marL="2749598" indent="-314154" algn="l" defTabSz="109634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7pPr>
      <a:lvl8pPr marL="3206540" indent="-314154" algn="l" defTabSz="109634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8pPr>
      <a:lvl9pPr marL="3663488" indent="-314154" algn="l" defTabSz="109634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9pPr>
    </p:bodyStyle>
    <p:otherStyle>
      <a:defPPr>
        <a:defRPr lang="en-US"/>
      </a:defPPr>
      <a:lvl1pPr marL="0" algn="l" defTabSz="913896" rtl="0" eaLnBrk="1" latinLnBrk="0" hangingPunct="1">
        <a:defRPr sz="1800" kern="1200">
          <a:solidFill>
            <a:schemeClr val="tx1"/>
          </a:solidFill>
          <a:latin typeface="+mn-lt"/>
          <a:ea typeface="+mn-ea"/>
          <a:cs typeface="+mn-cs"/>
        </a:defRPr>
      </a:lvl1pPr>
      <a:lvl2pPr marL="456948" algn="l" defTabSz="913896" rtl="0" eaLnBrk="1" latinLnBrk="0" hangingPunct="1">
        <a:defRPr sz="1800" kern="1200">
          <a:solidFill>
            <a:schemeClr val="tx1"/>
          </a:solidFill>
          <a:latin typeface="+mn-lt"/>
          <a:ea typeface="+mn-ea"/>
          <a:cs typeface="+mn-cs"/>
        </a:defRPr>
      </a:lvl2pPr>
      <a:lvl3pPr marL="913896" algn="l" defTabSz="913896" rtl="0" eaLnBrk="1" latinLnBrk="0" hangingPunct="1">
        <a:defRPr sz="1800" kern="1200">
          <a:solidFill>
            <a:schemeClr val="tx1"/>
          </a:solidFill>
          <a:latin typeface="+mn-lt"/>
          <a:ea typeface="+mn-ea"/>
          <a:cs typeface="+mn-cs"/>
        </a:defRPr>
      </a:lvl3pPr>
      <a:lvl4pPr marL="1370842" algn="l" defTabSz="913896" rtl="0" eaLnBrk="1" latinLnBrk="0" hangingPunct="1">
        <a:defRPr sz="1800" kern="1200">
          <a:solidFill>
            <a:schemeClr val="tx1"/>
          </a:solidFill>
          <a:latin typeface="+mn-lt"/>
          <a:ea typeface="+mn-ea"/>
          <a:cs typeface="+mn-cs"/>
        </a:defRPr>
      </a:lvl4pPr>
      <a:lvl5pPr marL="1827775" algn="l" defTabSz="913896" rtl="0" eaLnBrk="1" latinLnBrk="0" hangingPunct="1">
        <a:defRPr sz="1800" kern="1200">
          <a:solidFill>
            <a:schemeClr val="tx1"/>
          </a:solidFill>
          <a:latin typeface="+mn-lt"/>
          <a:ea typeface="+mn-ea"/>
          <a:cs typeface="+mn-cs"/>
        </a:defRPr>
      </a:lvl5pPr>
      <a:lvl6pPr marL="2284721" algn="l" defTabSz="913896" rtl="0" eaLnBrk="1" latinLnBrk="0" hangingPunct="1">
        <a:defRPr sz="1800" kern="1200">
          <a:solidFill>
            <a:schemeClr val="tx1"/>
          </a:solidFill>
          <a:latin typeface="+mn-lt"/>
          <a:ea typeface="+mn-ea"/>
          <a:cs typeface="+mn-cs"/>
        </a:defRPr>
      </a:lvl6pPr>
      <a:lvl7pPr marL="2741668" algn="l" defTabSz="913896" rtl="0" eaLnBrk="1" latinLnBrk="0" hangingPunct="1">
        <a:defRPr sz="1800" kern="1200">
          <a:solidFill>
            <a:schemeClr val="tx1"/>
          </a:solidFill>
          <a:latin typeface="+mn-lt"/>
          <a:ea typeface="+mn-ea"/>
          <a:cs typeface="+mn-cs"/>
        </a:defRPr>
      </a:lvl7pPr>
      <a:lvl8pPr marL="3198608" algn="l" defTabSz="913896" rtl="0" eaLnBrk="1" latinLnBrk="0" hangingPunct="1">
        <a:defRPr sz="1800" kern="1200">
          <a:solidFill>
            <a:schemeClr val="tx1"/>
          </a:solidFill>
          <a:latin typeface="+mn-lt"/>
          <a:ea typeface="+mn-ea"/>
          <a:cs typeface="+mn-cs"/>
        </a:defRPr>
      </a:lvl8pPr>
      <a:lvl9pPr marL="3655550" algn="l" defTabSz="913896"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856" r:id="rId1"/>
  </p:sldLayoutIdLst>
  <p:transition>
    <p:fade/>
  </p:transition>
  <p:timing>
    <p:tnLst>
      <p:par>
        <p:cTn id="1" dur="indefinite" restart="never" nodeType="tmRoot"/>
      </p:par>
    </p:tnLst>
  </p:timing>
  <p:txStyles>
    <p:titleStyle>
      <a:lvl1pPr algn="l" defTabSz="1093762" rtl="0" eaLnBrk="1" fontAlgn="base" hangingPunct="1">
        <a:lnSpc>
          <a:spcPct val="90000"/>
        </a:lnSpc>
        <a:spcBef>
          <a:spcPct val="0"/>
        </a:spcBef>
        <a:spcAft>
          <a:spcPct val="0"/>
        </a:spcAft>
        <a:defRPr sz="4400" b="0" cap="none" spc="0">
          <a:ln w="3175" cmpd="sng">
            <a:noFill/>
            <a:prstDash val="solid"/>
          </a:ln>
          <a:solidFill>
            <a:schemeClr val="bg2"/>
          </a:solidFill>
          <a:effectLst>
            <a:outerShdw blurRad="63500" dir="3600000" algn="tl" rotWithShape="0">
              <a:srgbClr val="000000">
                <a:alpha val="70000"/>
              </a:srgbClr>
            </a:outerShdw>
          </a:effectLst>
          <a:latin typeface="+mj-lt"/>
          <a:ea typeface="+mj-ea"/>
          <a:cs typeface="+mj-cs"/>
        </a:defRPr>
      </a:lvl1pPr>
      <a:lvl2pPr algn="l" defTabSz="1093762"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3762"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3762"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3762" rtl="0" eaLnBrk="1" fontAlgn="base" hangingPunct="1">
        <a:lnSpc>
          <a:spcPct val="90000"/>
        </a:lnSpc>
        <a:spcBef>
          <a:spcPct val="0"/>
        </a:spcBef>
        <a:spcAft>
          <a:spcPct val="0"/>
        </a:spcAft>
        <a:defRPr sz="5400">
          <a:solidFill>
            <a:schemeClr val="tx2"/>
          </a:solidFill>
          <a:latin typeface="Segoe Semibold" pitchFamily="34" charset="0"/>
        </a:defRPr>
      </a:lvl5pPr>
      <a:lvl6pPr marL="456516" algn="l" defTabSz="1095292" rtl="0" eaLnBrk="1" fontAlgn="base" hangingPunct="1">
        <a:lnSpc>
          <a:spcPct val="90000"/>
        </a:lnSpc>
        <a:spcBef>
          <a:spcPct val="0"/>
        </a:spcBef>
        <a:spcAft>
          <a:spcPct val="0"/>
        </a:spcAft>
        <a:defRPr sz="5400">
          <a:solidFill>
            <a:schemeClr val="tx2"/>
          </a:solidFill>
          <a:latin typeface="Segoe Semibold" pitchFamily="34" charset="0"/>
        </a:defRPr>
      </a:lvl6pPr>
      <a:lvl7pPr marL="913032" algn="l" defTabSz="1095292" rtl="0" eaLnBrk="1" fontAlgn="base" hangingPunct="1">
        <a:lnSpc>
          <a:spcPct val="90000"/>
        </a:lnSpc>
        <a:spcBef>
          <a:spcPct val="0"/>
        </a:spcBef>
        <a:spcAft>
          <a:spcPct val="0"/>
        </a:spcAft>
        <a:defRPr sz="5400">
          <a:solidFill>
            <a:schemeClr val="tx2"/>
          </a:solidFill>
          <a:latin typeface="Segoe Semibold" pitchFamily="34" charset="0"/>
        </a:defRPr>
      </a:lvl7pPr>
      <a:lvl8pPr marL="1369546" algn="l" defTabSz="1095292" rtl="0" eaLnBrk="1" fontAlgn="base" hangingPunct="1">
        <a:lnSpc>
          <a:spcPct val="90000"/>
        </a:lnSpc>
        <a:spcBef>
          <a:spcPct val="0"/>
        </a:spcBef>
        <a:spcAft>
          <a:spcPct val="0"/>
        </a:spcAft>
        <a:defRPr sz="5400">
          <a:solidFill>
            <a:schemeClr val="tx2"/>
          </a:solidFill>
          <a:latin typeface="Segoe Semibold" pitchFamily="34" charset="0"/>
        </a:defRPr>
      </a:lvl8pPr>
      <a:lvl9pPr marL="1826018" algn="l" defTabSz="1095292"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440" indent="-458440" algn="l" defTabSz="1093762" rtl="0" eaLnBrk="1" fontAlgn="base" hangingPunct="1">
        <a:lnSpc>
          <a:spcPct val="90000"/>
        </a:lnSpc>
        <a:spcBef>
          <a:spcPct val="30000"/>
        </a:spcBef>
        <a:spcAft>
          <a:spcPct val="0"/>
        </a:spcAft>
        <a:buClr>
          <a:schemeClr val="tx2"/>
        </a:buClr>
        <a:buSzPct val="95000"/>
        <a:buFont typeface="Wingdings" pitchFamily="2" charset="2"/>
        <a:buBlip>
          <a:blip r:embed="rId4"/>
        </a:buBlip>
        <a:defRPr sz="3600">
          <a:solidFill>
            <a:schemeClr val="accent6"/>
          </a:solidFill>
          <a:latin typeface="+mn-lt"/>
          <a:ea typeface="+mn-ea"/>
          <a:cs typeface="+mn-cs"/>
        </a:defRPr>
      </a:lvl1pPr>
      <a:lvl2pPr marL="844567" indent="-380443" algn="l" defTabSz="1093762" rtl="0" eaLnBrk="1" fontAlgn="base" hangingPunct="1">
        <a:lnSpc>
          <a:spcPct val="90000"/>
        </a:lnSpc>
        <a:spcBef>
          <a:spcPct val="30000"/>
        </a:spcBef>
        <a:spcAft>
          <a:spcPct val="0"/>
        </a:spcAft>
        <a:buClr>
          <a:schemeClr val="tx2"/>
        </a:buClr>
        <a:buSzPct val="80000"/>
        <a:buFont typeface="Wingdings" pitchFamily="2" charset="2"/>
        <a:buBlip>
          <a:blip r:embed="rId4"/>
        </a:buBlip>
        <a:defRPr sz="3200">
          <a:solidFill>
            <a:schemeClr val="accent6"/>
          </a:solidFill>
          <a:latin typeface="+mn-lt"/>
        </a:defRPr>
      </a:lvl2pPr>
      <a:lvl3pPr marL="1185042" indent="-338591" algn="l" defTabSz="1093762" rtl="0" eaLnBrk="1" fontAlgn="base" hangingPunct="1">
        <a:lnSpc>
          <a:spcPct val="90000"/>
        </a:lnSpc>
        <a:spcBef>
          <a:spcPct val="30000"/>
        </a:spcBef>
        <a:spcAft>
          <a:spcPct val="0"/>
        </a:spcAft>
        <a:buClr>
          <a:schemeClr val="tx2"/>
        </a:buClr>
        <a:buSzPct val="80000"/>
        <a:buFont typeface="Wingdings" pitchFamily="2" charset="2"/>
        <a:buBlip>
          <a:blip r:embed="rId4"/>
        </a:buBlip>
        <a:defRPr sz="2800">
          <a:solidFill>
            <a:schemeClr val="accent6"/>
          </a:solidFill>
          <a:latin typeface="+mn-lt"/>
        </a:defRPr>
      </a:lvl3pPr>
      <a:lvl4pPr marL="1517968" indent="-330982" algn="l" defTabSz="109376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4pPr>
      <a:lvl5pPr marL="1833706" indent="-311976" algn="l" defTabSz="109376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5pPr>
      <a:lvl6pPr marL="2290462" indent="-313866" algn="l" defTabSz="109529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6pPr>
      <a:lvl7pPr marL="2746958" indent="-313866" algn="l" defTabSz="109529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7pPr>
      <a:lvl8pPr marL="3203464" indent="-313866" algn="l" defTabSz="109529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8pPr>
      <a:lvl9pPr marL="3659975" indent="-313866" algn="l" defTabSz="1095292"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9pPr>
    </p:bodyStyle>
    <p:otherStyle>
      <a:defPPr>
        <a:defRPr lang="en-US"/>
      </a:defPPr>
      <a:lvl1pPr marL="0" algn="l" defTabSz="913032" rtl="0" eaLnBrk="1" latinLnBrk="0" hangingPunct="1">
        <a:defRPr sz="1800" kern="1200">
          <a:solidFill>
            <a:schemeClr val="tx1"/>
          </a:solidFill>
          <a:latin typeface="+mn-lt"/>
          <a:ea typeface="+mn-ea"/>
          <a:cs typeface="+mn-cs"/>
        </a:defRPr>
      </a:lvl1pPr>
      <a:lvl2pPr marL="456516" algn="l" defTabSz="913032" rtl="0" eaLnBrk="1" latinLnBrk="0" hangingPunct="1">
        <a:defRPr sz="1800" kern="1200">
          <a:solidFill>
            <a:schemeClr val="tx1"/>
          </a:solidFill>
          <a:latin typeface="+mn-lt"/>
          <a:ea typeface="+mn-ea"/>
          <a:cs typeface="+mn-cs"/>
        </a:defRPr>
      </a:lvl2pPr>
      <a:lvl3pPr marL="913032" algn="l" defTabSz="913032" rtl="0" eaLnBrk="1" latinLnBrk="0" hangingPunct="1">
        <a:defRPr sz="1800" kern="1200">
          <a:solidFill>
            <a:schemeClr val="tx1"/>
          </a:solidFill>
          <a:latin typeface="+mn-lt"/>
          <a:ea typeface="+mn-ea"/>
          <a:cs typeface="+mn-cs"/>
        </a:defRPr>
      </a:lvl3pPr>
      <a:lvl4pPr marL="1369546" algn="l" defTabSz="913032" rtl="0" eaLnBrk="1" latinLnBrk="0" hangingPunct="1">
        <a:defRPr sz="1800" kern="1200">
          <a:solidFill>
            <a:schemeClr val="tx1"/>
          </a:solidFill>
          <a:latin typeface="+mn-lt"/>
          <a:ea typeface="+mn-ea"/>
          <a:cs typeface="+mn-cs"/>
        </a:defRPr>
      </a:lvl4pPr>
      <a:lvl5pPr marL="1826018" algn="l" defTabSz="913032" rtl="0" eaLnBrk="1" latinLnBrk="0" hangingPunct="1">
        <a:defRPr sz="1800" kern="1200">
          <a:solidFill>
            <a:schemeClr val="tx1"/>
          </a:solidFill>
          <a:latin typeface="+mn-lt"/>
          <a:ea typeface="+mn-ea"/>
          <a:cs typeface="+mn-cs"/>
        </a:defRPr>
      </a:lvl5pPr>
      <a:lvl6pPr marL="2282532" algn="l" defTabSz="913032" rtl="0" eaLnBrk="1" latinLnBrk="0" hangingPunct="1">
        <a:defRPr sz="1800" kern="1200">
          <a:solidFill>
            <a:schemeClr val="tx1"/>
          </a:solidFill>
          <a:latin typeface="+mn-lt"/>
          <a:ea typeface="+mn-ea"/>
          <a:cs typeface="+mn-cs"/>
        </a:defRPr>
      </a:lvl6pPr>
      <a:lvl7pPr marL="2739040" algn="l" defTabSz="913032" rtl="0" eaLnBrk="1" latinLnBrk="0" hangingPunct="1">
        <a:defRPr sz="1800" kern="1200">
          <a:solidFill>
            <a:schemeClr val="tx1"/>
          </a:solidFill>
          <a:latin typeface="+mn-lt"/>
          <a:ea typeface="+mn-ea"/>
          <a:cs typeface="+mn-cs"/>
        </a:defRPr>
      </a:lvl7pPr>
      <a:lvl8pPr marL="3195536" algn="l" defTabSz="913032" rtl="0" eaLnBrk="1" latinLnBrk="0" hangingPunct="1">
        <a:defRPr sz="1800" kern="1200">
          <a:solidFill>
            <a:schemeClr val="tx1"/>
          </a:solidFill>
          <a:latin typeface="+mn-lt"/>
          <a:ea typeface="+mn-ea"/>
          <a:cs typeface="+mn-cs"/>
        </a:defRPr>
      </a:lvl8pPr>
      <a:lvl9pPr marL="3652044" algn="l" defTabSz="913032"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329566"/>
            <a:ext cx="9875520" cy="1371600"/>
          </a:xfrm>
          <a:prstGeom prst="rect">
            <a:avLst/>
          </a:prstGeom>
        </p:spPr>
        <p:txBody>
          <a:bodyPr vert="horz" lIns="109728" tIns="54864" rIns="109728" bIns="5486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48640" y="1920240"/>
            <a:ext cx="9875520" cy="5431156"/>
          </a:xfrm>
          <a:prstGeom prst="rect">
            <a:avLst/>
          </a:prstGeom>
        </p:spPr>
        <p:txBody>
          <a:bodyPr vert="horz" lIns="109728" tIns="54864" rIns="109728" bIns="5486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48640" y="7627621"/>
            <a:ext cx="2560320" cy="438150"/>
          </a:xfrm>
          <a:prstGeom prst="rect">
            <a:avLst/>
          </a:prstGeom>
        </p:spPr>
        <p:txBody>
          <a:bodyPr vert="horz" lIns="109728" tIns="54864" rIns="109728" bIns="54864" rtlCol="0" anchor="ctr"/>
          <a:lstStyle>
            <a:lvl1pPr algn="l">
              <a:defRPr sz="1400">
                <a:solidFill>
                  <a:schemeClr val="tx1">
                    <a:tint val="75000"/>
                  </a:schemeClr>
                </a:solidFill>
              </a:defRPr>
            </a:lvl1pPr>
          </a:lstStyle>
          <a:p>
            <a:pPr defTabSz="1097280" fontAlgn="auto">
              <a:spcBef>
                <a:spcPts val="0"/>
              </a:spcBef>
              <a:spcAft>
                <a:spcPts val="0"/>
              </a:spcAft>
            </a:pPr>
            <a:fld id="{430FC975-6B90-4794-9A2B-A48DB929BD55}" type="datetimeFigureOut">
              <a:rPr lang="en-US" smtClean="0">
                <a:solidFill>
                  <a:srgbClr val="FFFFFF">
                    <a:tint val="75000"/>
                  </a:srgbClr>
                </a:solidFill>
                <a:latin typeface="Calibri"/>
              </a:rPr>
              <a:pPr defTabSz="1097280" fontAlgn="auto">
                <a:spcBef>
                  <a:spcPts val="0"/>
                </a:spcBef>
                <a:spcAft>
                  <a:spcPts val="0"/>
                </a:spcAft>
              </a:pPr>
              <a:t>8/12/2011</a:t>
            </a:fld>
            <a:endParaRPr lang="en-US" dirty="0">
              <a:solidFill>
                <a:srgbClr val="FFFFFF">
                  <a:tint val="75000"/>
                </a:srgbClr>
              </a:solidFill>
              <a:latin typeface="Calibri"/>
            </a:endParaRPr>
          </a:p>
        </p:txBody>
      </p:sp>
      <p:sp>
        <p:nvSpPr>
          <p:cNvPr id="5" name="Footer Placeholder 4"/>
          <p:cNvSpPr>
            <a:spLocks noGrp="1"/>
          </p:cNvSpPr>
          <p:nvPr>
            <p:ph type="ftr" sz="quarter" idx="3"/>
          </p:nvPr>
        </p:nvSpPr>
        <p:spPr>
          <a:xfrm>
            <a:off x="3749040" y="7627621"/>
            <a:ext cx="3474720" cy="438150"/>
          </a:xfrm>
          <a:prstGeom prst="rect">
            <a:avLst/>
          </a:prstGeom>
        </p:spPr>
        <p:txBody>
          <a:bodyPr vert="horz" lIns="109728" tIns="54864" rIns="109728" bIns="54864" rtlCol="0" anchor="ctr"/>
          <a:lstStyle>
            <a:lvl1pPr algn="ctr">
              <a:defRPr sz="1400">
                <a:solidFill>
                  <a:schemeClr val="tx1">
                    <a:tint val="75000"/>
                  </a:schemeClr>
                </a:solidFill>
              </a:defRPr>
            </a:lvl1pPr>
          </a:lstStyle>
          <a:p>
            <a:pPr defTabSz="1097280" fontAlgn="auto">
              <a:spcBef>
                <a:spcPts val="0"/>
              </a:spcBef>
              <a:spcAft>
                <a:spcPts val="0"/>
              </a:spcAft>
            </a:pPr>
            <a:endParaRPr lang="en-US" dirty="0">
              <a:solidFill>
                <a:srgbClr val="FFFFFF">
                  <a:tint val="75000"/>
                </a:srgbClr>
              </a:solidFill>
              <a:latin typeface="Calibri"/>
            </a:endParaRPr>
          </a:p>
        </p:txBody>
      </p:sp>
      <p:sp>
        <p:nvSpPr>
          <p:cNvPr id="6" name="Slide Number Placeholder 5"/>
          <p:cNvSpPr>
            <a:spLocks noGrp="1"/>
          </p:cNvSpPr>
          <p:nvPr>
            <p:ph type="sldNum" sz="quarter" idx="4"/>
          </p:nvPr>
        </p:nvSpPr>
        <p:spPr>
          <a:xfrm>
            <a:off x="7863840" y="7627621"/>
            <a:ext cx="2560320" cy="438150"/>
          </a:xfrm>
          <a:prstGeom prst="rect">
            <a:avLst/>
          </a:prstGeom>
        </p:spPr>
        <p:txBody>
          <a:bodyPr vert="horz" lIns="109728" tIns="54864" rIns="109728" bIns="54864" rtlCol="0" anchor="ctr"/>
          <a:lstStyle>
            <a:lvl1pPr algn="r">
              <a:defRPr sz="1400">
                <a:solidFill>
                  <a:schemeClr val="tx1">
                    <a:tint val="75000"/>
                  </a:schemeClr>
                </a:solidFill>
              </a:defRPr>
            </a:lvl1pPr>
          </a:lstStyle>
          <a:p>
            <a:pPr defTabSz="1097280" fontAlgn="auto">
              <a:spcBef>
                <a:spcPts val="0"/>
              </a:spcBef>
              <a:spcAft>
                <a:spcPts val="0"/>
              </a:spcAft>
            </a:pPr>
            <a:fld id="{C9C66FAF-15D9-4891-9FD7-0084BBA9133E}" type="slidenum">
              <a:rPr lang="en-US" smtClean="0">
                <a:solidFill>
                  <a:srgbClr val="FFFFFF">
                    <a:tint val="75000"/>
                  </a:srgbClr>
                </a:solidFill>
                <a:latin typeface="Calibri"/>
              </a:rPr>
              <a:pPr defTabSz="1097280" fontAlgn="auto">
                <a:spcBef>
                  <a:spcPts val="0"/>
                </a:spcBef>
                <a:spcAft>
                  <a:spcPts val="0"/>
                </a:spcAft>
              </a:pPr>
              <a:t>‹#›</a:t>
            </a:fld>
            <a:endParaRPr lang="en-US" dirty="0">
              <a:solidFill>
                <a:srgbClr val="FFFFFF">
                  <a:tint val="75000"/>
                </a:srgbClr>
              </a:solidFill>
              <a:latin typeface="Calibri"/>
            </a:endParaRPr>
          </a:p>
        </p:txBody>
      </p:sp>
    </p:spTree>
  </p:cSld>
  <p:clrMap bg1="lt1" tx1="dk1" bg2="lt2" tx2="dk2" accent1="accent1" accent2="accent2" accent3="accent3" accent4="accent4" accent5="accent5" accent6="accent6" hlink="hlink" folHlink="folHlink"/>
  <p:sldLayoutIdLst>
    <p:sldLayoutId id="2147483871" r:id="rId1"/>
  </p:sldLayoutIdLst>
  <p:txStyles>
    <p:titleStyle>
      <a:lvl1pPr algn="ctr" defTabSz="1097280" rtl="0" eaLnBrk="1" latinLnBrk="0" hangingPunct="1">
        <a:spcBef>
          <a:spcPct val="0"/>
        </a:spcBef>
        <a:buNone/>
        <a:defRPr sz="5300" kern="1200">
          <a:solidFill>
            <a:schemeClr val="tx1"/>
          </a:solidFill>
          <a:latin typeface="+mj-lt"/>
          <a:ea typeface="+mj-ea"/>
          <a:cs typeface="+mj-cs"/>
        </a:defRPr>
      </a:lvl1pPr>
    </p:titleStyle>
    <p:bodyStyle>
      <a:lvl1pPr marL="411480" indent="-411480" algn="l" defTabSz="1097280"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91540" indent="-342900" algn="l" defTabSz="1097280"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71600" indent="-274320" algn="l" defTabSz="1097280"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202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6888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742" r:id="rId1"/>
  </p:sldLayoutIdLst>
  <p:transition>
    <p:fade/>
  </p:transition>
  <p:timing>
    <p:tnLst>
      <p:par>
        <p:cTn id="1" dur="indefinite" restart="never" nodeType="tmRoot"/>
      </p:par>
    </p:tnLst>
  </p:timing>
  <p:txStyles>
    <p:titleStyle>
      <a:lvl1pPr algn="l" defTabSz="1094501" rtl="0" eaLnBrk="1" fontAlgn="base" hangingPunct="1">
        <a:lnSpc>
          <a:spcPct val="90000"/>
        </a:lnSpc>
        <a:spcBef>
          <a:spcPct val="0"/>
        </a:spcBef>
        <a:spcAft>
          <a:spcPct val="0"/>
        </a:spcAft>
        <a:defRPr sz="4400" b="0" cap="none" spc="0">
          <a:ln w="3175" cmpd="sng">
            <a:noFill/>
            <a:prstDash val="solid"/>
          </a:ln>
          <a:solidFill>
            <a:schemeClr val="bg2"/>
          </a:solidFill>
          <a:effectLst>
            <a:outerShdw blurRad="63500" dir="3600000" algn="tl" rotWithShape="0">
              <a:srgbClr val="000000">
                <a:alpha val="70000"/>
              </a:srgbClr>
            </a:outerShdw>
          </a:effectLst>
          <a:latin typeface="+mj-lt"/>
          <a:ea typeface="+mj-ea"/>
          <a:cs typeface="+mj-cs"/>
        </a:defRPr>
      </a:lvl1pPr>
      <a:lvl2pPr algn="l" defTabSz="1094501"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501"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501"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501" rtl="0" eaLnBrk="1" fontAlgn="base" hangingPunct="1">
        <a:lnSpc>
          <a:spcPct val="90000"/>
        </a:lnSpc>
        <a:spcBef>
          <a:spcPct val="0"/>
        </a:spcBef>
        <a:spcAft>
          <a:spcPct val="0"/>
        </a:spcAft>
        <a:defRPr sz="5400">
          <a:solidFill>
            <a:schemeClr val="tx2"/>
          </a:solidFill>
          <a:latin typeface="Segoe Semibold" pitchFamily="34" charset="0"/>
        </a:defRPr>
      </a:lvl5pPr>
      <a:lvl6pPr marL="456822" algn="l" defTabSz="1096040" rtl="0" eaLnBrk="1" fontAlgn="base" hangingPunct="1">
        <a:lnSpc>
          <a:spcPct val="90000"/>
        </a:lnSpc>
        <a:spcBef>
          <a:spcPct val="0"/>
        </a:spcBef>
        <a:spcAft>
          <a:spcPct val="0"/>
        </a:spcAft>
        <a:defRPr sz="5400">
          <a:solidFill>
            <a:schemeClr val="tx2"/>
          </a:solidFill>
          <a:latin typeface="Segoe Semibold" pitchFamily="34" charset="0"/>
        </a:defRPr>
      </a:lvl6pPr>
      <a:lvl7pPr marL="913644" algn="l" defTabSz="1096040" rtl="0" eaLnBrk="1" fontAlgn="base" hangingPunct="1">
        <a:lnSpc>
          <a:spcPct val="90000"/>
        </a:lnSpc>
        <a:spcBef>
          <a:spcPct val="0"/>
        </a:spcBef>
        <a:spcAft>
          <a:spcPct val="0"/>
        </a:spcAft>
        <a:defRPr sz="5400">
          <a:solidFill>
            <a:schemeClr val="tx2"/>
          </a:solidFill>
          <a:latin typeface="Segoe Semibold" pitchFamily="34" charset="0"/>
        </a:defRPr>
      </a:lvl7pPr>
      <a:lvl8pPr marL="1370464" algn="l" defTabSz="1096040" rtl="0" eaLnBrk="1" fontAlgn="base" hangingPunct="1">
        <a:lnSpc>
          <a:spcPct val="90000"/>
        </a:lnSpc>
        <a:spcBef>
          <a:spcPct val="0"/>
        </a:spcBef>
        <a:spcAft>
          <a:spcPct val="0"/>
        </a:spcAft>
        <a:defRPr sz="5400">
          <a:solidFill>
            <a:schemeClr val="tx2"/>
          </a:solidFill>
          <a:latin typeface="Segoe Semibold" pitchFamily="34" charset="0"/>
        </a:defRPr>
      </a:lvl8pPr>
      <a:lvl9pPr marL="1827263" algn="l" defTabSz="1096040"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46" indent="-458746" algn="l" defTabSz="1094501" rtl="0" eaLnBrk="1" fontAlgn="base" hangingPunct="1">
        <a:lnSpc>
          <a:spcPct val="90000"/>
        </a:lnSpc>
        <a:spcBef>
          <a:spcPct val="30000"/>
        </a:spcBef>
        <a:spcAft>
          <a:spcPct val="0"/>
        </a:spcAft>
        <a:buClr>
          <a:schemeClr val="tx2"/>
        </a:buClr>
        <a:buSzPct val="95000"/>
        <a:buFont typeface="Wingdings" pitchFamily="2" charset="2"/>
        <a:buBlip>
          <a:blip r:embed="rId4"/>
        </a:buBlip>
        <a:defRPr sz="3600">
          <a:solidFill>
            <a:schemeClr val="accent6"/>
          </a:solidFill>
          <a:latin typeface="+mn-lt"/>
          <a:ea typeface="+mn-ea"/>
          <a:cs typeface="+mn-cs"/>
        </a:defRPr>
      </a:lvl1pPr>
      <a:lvl2pPr marL="845140" indent="-380698" algn="l" defTabSz="1094501" rtl="0" eaLnBrk="1" fontAlgn="base" hangingPunct="1">
        <a:lnSpc>
          <a:spcPct val="90000"/>
        </a:lnSpc>
        <a:spcBef>
          <a:spcPct val="30000"/>
        </a:spcBef>
        <a:spcAft>
          <a:spcPct val="0"/>
        </a:spcAft>
        <a:buClr>
          <a:schemeClr val="tx2"/>
        </a:buClr>
        <a:buSzPct val="80000"/>
        <a:buFont typeface="Wingdings" pitchFamily="2" charset="2"/>
        <a:buBlip>
          <a:blip r:embed="rId4"/>
        </a:buBlip>
        <a:defRPr sz="3200">
          <a:solidFill>
            <a:schemeClr val="accent6"/>
          </a:solidFill>
          <a:latin typeface="+mn-lt"/>
        </a:defRPr>
      </a:lvl2pPr>
      <a:lvl3pPr marL="1185858" indent="-338820" algn="l" defTabSz="1094501" rtl="0" eaLnBrk="1" fontAlgn="base" hangingPunct="1">
        <a:lnSpc>
          <a:spcPct val="90000"/>
        </a:lnSpc>
        <a:spcBef>
          <a:spcPct val="30000"/>
        </a:spcBef>
        <a:spcAft>
          <a:spcPct val="0"/>
        </a:spcAft>
        <a:buClr>
          <a:schemeClr val="tx2"/>
        </a:buClr>
        <a:buSzPct val="80000"/>
        <a:buFont typeface="Wingdings" pitchFamily="2" charset="2"/>
        <a:buBlip>
          <a:blip r:embed="rId4"/>
        </a:buBlip>
        <a:defRPr sz="2800">
          <a:solidFill>
            <a:schemeClr val="accent6"/>
          </a:solidFill>
          <a:latin typeface="+mn-lt"/>
        </a:defRPr>
      </a:lvl3pPr>
      <a:lvl4pPr marL="1518988" indent="-331206" algn="l" defTabSz="1094501"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4pPr>
      <a:lvl5pPr marL="1834950" indent="-312180" algn="l" defTabSz="1094501"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5pPr>
      <a:lvl6pPr marL="2292017" indent="-314070" algn="l" defTabSz="1096040"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6pPr>
      <a:lvl7pPr marL="2748828" indent="-314070" algn="l" defTabSz="1096040"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7pPr>
      <a:lvl8pPr marL="3205642" indent="-314070" algn="l" defTabSz="1096040"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8pPr>
      <a:lvl9pPr marL="3662464" indent="-314070" algn="l" defTabSz="1096040"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9pPr>
    </p:bodyStyle>
    <p:otherStyle>
      <a:defPPr>
        <a:defRPr lang="en-US"/>
      </a:defPPr>
      <a:lvl1pPr marL="0" algn="l" defTabSz="913644" rtl="0" eaLnBrk="1" latinLnBrk="0" hangingPunct="1">
        <a:defRPr sz="1800" kern="1200">
          <a:solidFill>
            <a:schemeClr val="tx1"/>
          </a:solidFill>
          <a:latin typeface="+mn-lt"/>
          <a:ea typeface="+mn-ea"/>
          <a:cs typeface="+mn-cs"/>
        </a:defRPr>
      </a:lvl1pPr>
      <a:lvl2pPr marL="456822" algn="l" defTabSz="913644" rtl="0" eaLnBrk="1" latinLnBrk="0" hangingPunct="1">
        <a:defRPr sz="1800" kern="1200">
          <a:solidFill>
            <a:schemeClr val="tx1"/>
          </a:solidFill>
          <a:latin typeface="+mn-lt"/>
          <a:ea typeface="+mn-ea"/>
          <a:cs typeface="+mn-cs"/>
        </a:defRPr>
      </a:lvl2pPr>
      <a:lvl3pPr marL="913644" algn="l" defTabSz="913644" rtl="0" eaLnBrk="1" latinLnBrk="0" hangingPunct="1">
        <a:defRPr sz="1800" kern="1200">
          <a:solidFill>
            <a:schemeClr val="tx1"/>
          </a:solidFill>
          <a:latin typeface="+mn-lt"/>
          <a:ea typeface="+mn-ea"/>
          <a:cs typeface="+mn-cs"/>
        </a:defRPr>
      </a:lvl3pPr>
      <a:lvl4pPr marL="1370464" algn="l" defTabSz="913644" rtl="0" eaLnBrk="1" latinLnBrk="0" hangingPunct="1">
        <a:defRPr sz="1800" kern="1200">
          <a:solidFill>
            <a:schemeClr val="tx1"/>
          </a:solidFill>
          <a:latin typeface="+mn-lt"/>
          <a:ea typeface="+mn-ea"/>
          <a:cs typeface="+mn-cs"/>
        </a:defRPr>
      </a:lvl4pPr>
      <a:lvl5pPr marL="1827263" algn="l" defTabSz="913644" rtl="0" eaLnBrk="1" latinLnBrk="0" hangingPunct="1">
        <a:defRPr sz="1800" kern="1200">
          <a:solidFill>
            <a:schemeClr val="tx1"/>
          </a:solidFill>
          <a:latin typeface="+mn-lt"/>
          <a:ea typeface="+mn-ea"/>
          <a:cs typeface="+mn-cs"/>
        </a:defRPr>
      </a:lvl5pPr>
      <a:lvl6pPr marL="2284082" algn="l" defTabSz="913644" rtl="0" eaLnBrk="1" latinLnBrk="0" hangingPunct="1">
        <a:defRPr sz="1800" kern="1200">
          <a:solidFill>
            <a:schemeClr val="tx1"/>
          </a:solidFill>
          <a:latin typeface="+mn-lt"/>
          <a:ea typeface="+mn-ea"/>
          <a:cs typeface="+mn-cs"/>
        </a:defRPr>
      </a:lvl6pPr>
      <a:lvl7pPr marL="2740901" algn="l" defTabSz="913644" rtl="0" eaLnBrk="1" latinLnBrk="0" hangingPunct="1">
        <a:defRPr sz="1800" kern="1200">
          <a:solidFill>
            <a:schemeClr val="tx1"/>
          </a:solidFill>
          <a:latin typeface="+mn-lt"/>
          <a:ea typeface="+mn-ea"/>
          <a:cs typeface="+mn-cs"/>
        </a:defRPr>
      </a:lvl7pPr>
      <a:lvl8pPr marL="3197712" algn="l" defTabSz="913644" rtl="0" eaLnBrk="1" latinLnBrk="0" hangingPunct="1">
        <a:defRPr sz="1800" kern="1200">
          <a:solidFill>
            <a:schemeClr val="tx1"/>
          </a:solidFill>
          <a:latin typeface="+mn-lt"/>
          <a:ea typeface="+mn-ea"/>
          <a:cs typeface="+mn-cs"/>
        </a:defRPr>
      </a:lvl8pPr>
      <a:lvl9pPr marL="3654526" algn="l" defTabSz="91364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Rectangle 3"/>
          <p:cNvSpPr/>
          <p:nvPr/>
        </p:nvSpPr>
        <p:spPr bwMode="auto">
          <a:xfrm>
            <a:off x="-12697" y="7779778"/>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57" tIns="45674" rIns="91357" bIns="45674">
            <a:spAutoFit/>
          </a:bodyPr>
          <a:lstStyle/>
          <a:p>
            <a:pPr>
              <a:defRPr/>
            </a:pPr>
            <a:endParaRPr lang="en-US" dirty="0"/>
          </a:p>
        </p:txBody>
      </p:sp>
      <p:pic>
        <p:nvPicPr>
          <p:cNvPr id="5" name="Picture 15" descr="IO_Icon.png"/>
          <p:cNvPicPr>
            <a:picLocks noChangeAspect="1"/>
          </p:cNvPicPr>
          <p:nvPr/>
        </p:nvPicPr>
        <p:blipFill>
          <a:blip r:embed="rId5" cstate="print"/>
          <a:srcRect/>
          <a:stretch>
            <a:fillRect/>
          </a:stretch>
        </p:blipFill>
        <p:spPr bwMode="auto">
          <a:xfrm>
            <a:off x="9241429" y="7814975"/>
            <a:ext cx="1581838" cy="43141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73" r:id="rId1"/>
    <p:sldLayoutId id="2147483857" r:id="rId2"/>
  </p:sldLayoutIdLst>
  <p:transition>
    <p:fade/>
  </p:transition>
  <p:timing>
    <p:tnLst>
      <p:par>
        <p:cTn id="1" dur="indefinite" restart="never" nodeType="tmRoot"/>
      </p:par>
    </p:tnLst>
  </p:timing>
  <p:txStyles>
    <p:titleStyle>
      <a:lvl1pPr algn="l" defTabSz="1094370"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370"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370"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370"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370" rtl="0" eaLnBrk="1" fontAlgn="base" hangingPunct="1">
        <a:lnSpc>
          <a:spcPct val="90000"/>
        </a:lnSpc>
        <a:spcBef>
          <a:spcPct val="0"/>
        </a:spcBef>
        <a:spcAft>
          <a:spcPct val="0"/>
        </a:spcAft>
        <a:defRPr sz="5400">
          <a:solidFill>
            <a:schemeClr val="tx2"/>
          </a:solidFill>
          <a:latin typeface="Segoe Semibold" pitchFamily="34" charset="0"/>
        </a:defRPr>
      </a:lvl5pPr>
      <a:lvl6pPr marL="456768" algn="l" defTabSz="1095908" rtl="0" eaLnBrk="1" fontAlgn="base" hangingPunct="1">
        <a:lnSpc>
          <a:spcPct val="90000"/>
        </a:lnSpc>
        <a:spcBef>
          <a:spcPct val="0"/>
        </a:spcBef>
        <a:spcAft>
          <a:spcPct val="0"/>
        </a:spcAft>
        <a:defRPr sz="5400">
          <a:solidFill>
            <a:schemeClr val="tx2"/>
          </a:solidFill>
          <a:latin typeface="Segoe Semibold" pitchFamily="34" charset="0"/>
        </a:defRPr>
      </a:lvl6pPr>
      <a:lvl7pPr marL="913536" algn="l" defTabSz="1095908" rtl="0" eaLnBrk="1" fontAlgn="base" hangingPunct="1">
        <a:lnSpc>
          <a:spcPct val="90000"/>
        </a:lnSpc>
        <a:spcBef>
          <a:spcPct val="0"/>
        </a:spcBef>
        <a:spcAft>
          <a:spcPct val="0"/>
        </a:spcAft>
        <a:defRPr sz="5400">
          <a:solidFill>
            <a:schemeClr val="tx2"/>
          </a:solidFill>
          <a:latin typeface="Segoe Semibold" pitchFamily="34" charset="0"/>
        </a:defRPr>
      </a:lvl7pPr>
      <a:lvl8pPr marL="1370302" algn="l" defTabSz="1095908" rtl="0" eaLnBrk="1" fontAlgn="base" hangingPunct="1">
        <a:lnSpc>
          <a:spcPct val="90000"/>
        </a:lnSpc>
        <a:spcBef>
          <a:spcPct val="0"/>
        </a:spcBef>
        <a:spcAft>
          <a:spcPct val="0"/>
        </a:spcAft>
        <a:defRPr sz="5400">
          <a:solidFill>
            <a:schemeClr val="tx2"/>
          </a:solidFill>
          <a:latin typeface="Segoe Semibold" pitchFamily="34" charset="0"/>
        </a:defRPr>
      </a:lvl8pPr>
      <a:lvl9pPr marL="1827043" algn="l" defTabSz="1095908"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692" indent="-458692" algn="l" defTabSz="1094370" rtl="0" eaLnBrk="1" fontAlgn="base" hangingPunct="1">
        <a:lnSpc>
          <a:spcPct val="90000"/>
        </a:lnSpc>
        <a:spcBef>
          <a:spcPct val="30000"/>
        </a:spcBef>
        <a:spcAft>
          <a:spcPct val="0"/>
        </a:spcAft>
        <a:buClr>
          <a:schemeClr val="tx2"/>
        </a:buClr>
        <a:buSzPct val="95000"/>
        <a:buFont typeface="Wingdings" pitchFamily="2" charset="2"/>
        <a:buBlip>
          <a:blip r:embed="rId6"/>
        </a:buBlip>
        <a:defRPr sz="3600">
          <a:solidFill>
            <a:schemeClr val="accent6"/>
          </a:solidFill>
          <a:latin typeface="+mn-lt"/>
          <a:ea typeface="+mn-ea"/>
          <a:cs typeface="+mn-cs"/>
        </a:defRPr>
      </a:lvl1pPr>
      <a:lvl2pPr marL="845038" indent="-380653" algn="l" defTabSz="1094370" rtl="0" eaLnBrk="1" fontAlgn="base" hangingPunct="1">
        <a:lnSpc>
          <a:spcPct val="90000"/>
        </a:lnSpc>
        <a:spcBef>
          <a:spcPct val="30000"/>
        </a:spcBef>
        <a:spcAft>
          <a:spcPct val="0"/>
        </a:spcAft>
        <a:buClr>
          <a:schemeClr val="tx2"/>
        </a:buClr>
        <a:buSzPct val="80000"/>
        <a:buFont typeface="Wingdings" pitchFamily="2" charset="2"/>
        <a:buBlip>
          <a:blip r:embed="rId6"/>
        </a:buBlip>
        <a:defRPr sz="3200">
          <a:solidFill>
            <a:schemeClr val="accent6"/>
          </a:solidFill>
          <a:latin typeface="+mn-lt"/>
        </a:defRPr>
      </a:lvl2pPr>
      <a:lvl3pPr marL="1185714" indent="-338780" algn="l" defTabSz="1094370" rtl="0" eaLnBrk="1" fontAlgn="base" hangingPunct="1">
        <a:lnSpc>
          <a:spcPct val="90000"/>
        </a:lnSpc>
        <a:spcBef>
          <a:spcPct val="30000"/>
        </a:spcBef>
        <a:spcAft>
          <a:spcPct val="0"/>
        </a:spcAft>
        <a:buClr>
          <a:schemeClr val="tx2"/>
        </a:buClr>
        <a:buSzPct val="80000"/>
        <a:buFont typeface="Wingdings" pitchFamily="2" charset="2"/>
        <a:buBlip>
          <a:blip r:embed="rId6"/>
        </a:buBlip>
        <a:defRPr sz="2800">
          <a:solidFill>
            <a:schemeClr val="accent6"/>
          </a:solidFill>
          <a:latin typeface="+mn-lt"/>
        </a:defRPr>
      </a:lvl3pPr>
      <a:lvl4pPr marL="1518808" indent="-331166" algn="l" defTabSz="1094370"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accent6"/>
          </a:solidFill>
          <a:latin typeface="+mn-lt"/>
        </a:defRPr>
      </a:lvl4pPr>
      <a:lvl5pPr marL="1834730" indent="-312144" algn="l" defTabSz="1094370"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accent6"/>
          </a:solidFill>
          <a:latin typeface="+mn-lt"/>
        </a:defRPr>
      </a:lvl5pPr>
      <a:lvl6pPr marL="2291742"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tx1"/>
          </a:solidFill>
          <a:latin typeface="+mn-lt"/>
        </a:defRPr>
      </a:lvl6pPr>
      <a:lvl7pPr marL="2748498"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tx1"/>
          </a:solidFill>
          <a:latin typeface="+mn-lt"/>
        </a:defRPr>
      </a:lvl7pPr>
      <a:lvl8pPr marL="3205256"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tx1"/>
          </a:solidFill>
          <a:latin typeface="+mn-lt"/>
        </a:defRPr>
      </a:lvl8pPr>
      <a:lvl9pPr marL="3662024"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6"/>
        </a:buBlip>
        <a:defRPr sz="2400">
          <a:solidFill>
            <a:schemeClr val="tx1"/>
          </a:solidFill>
          <a:latin typeface="+mn-lt"/>
        </a:defRPr>
      </a:lvl9pPr>
    </p:bodyStyle>
    <p:otherStyle>
      <a:defPPr>
        <a:defRPr lang="en-US"/>
      </a:defPPr>
      <a:lvl1pPr marL="0" algn="l" defTabSz="913536" rtl="0" eaLnBrk="1" latinLnBrk="0" hangingPunct="1">
        <a:defRPr sz="1800" kern="1200">
          <a:solidFill>
            <a:schemeClr val="tx1"/>
          </a:solidFill>
          <a:latin typeface="+mn-lt"/>
          <a:ea typeface="+mn-ea"/>
          <a:cs typeface="+mn-cs"/>
        </a:defRPr>
      </a:lvl1pPr>
      <a:lvl2pPr marL="456768" algn="l" defTabSz="913536" rtl="0" eaLnBrk="1" latinLnBrk="0" hangingPunct="1">
        <a:defRPr sz="1800" kern="1200">
          <a:solidFill>
            <a:schemeClr val="tx1"/>
          </a:solidFill>
          <a:latin typeface="+mn-lt"/>
          <a:ea typeface="+mn-ea"/>
          <a:cs typeface="+mn-cs"/>
        </a:defRPr>
      </a:lvl2pPr>
      <a:lvl3pPr marL="913536" algn="l" defTabSz="913536" rtl="0" eaLnBrk="1" latinLnBrk="0" hangingPunct="1">
        <a:defRPr sz="1800" kern="1200">
          <a:solidFill>
            <a:schemeClr val="tx1"/>
          </a:solidFill>
          <a:latin typeface="+mn-lt"/>
          <a:ea typeface="+mn-ea"/>
          <a:cs typeface="+mn-cs"/>
        </a:defRPr>
      </a:lvl3pPr>
      <a:lvl4pPr marL="1370302" algn="l" defTabSz="913536" rtl="0" eaLnBrk="1" latinLnBrk="0" hangingPunct="1">
        <a:defRPr sz="1800" kern="1200">
          <a:solidFill>
            <a:schemeClr val="tx1"/>
          </a:solidFill>
          <a:latin typeface="+mn-lt"/>
          <a:ea typeface="+mn-ea"/>
          <a:cs typeface="+mn-cs"/>
        </a:defRPr>
      </a:lvl4pPr>
      <a:lvl5pPr marL="1827043" algn="l" defTabSz="913536" rtl="0" eaLnBrk="1" latinLnBrk="0" hangingPunct="1">
        <a:defRPr sz="1800" kern="1200">
          <a:solidFill>
            <a:schemeClr val="tx1"/>
          </a:solidFill>
          <a:latin typeface="+mn-lt"/>
          <a:ea typeface="+mn-ea"/>
          <a:cs typeface="+mn-cs"/>
        </a:defRPr>
      </a:lvl5pPr>
      <a:lvl6pPr marL="2283809" algn="l" defTabSz="913536" rtl="0" eaLnBrk="1" latinLnBrk="0" hangingPunct="1">
        <a:defRPr sz="1800" kern="1200">
          <a:solidFill>
            <a:schemeClr val="tx1"/>
          </a:solidFill>
          <a:latin typeface="+mn-lt"/>
          <a:ea typeface="+mn-ea"/>
          <a:cs typeface="+mn-cs"/>
        </a:defRPr>
      </a:lvl6pPr>
      <a:lvl7pPr marL="2740572" algn="l" defTabSz="913536" rtl="0" eaLnBrk="1" latinLnBrk="0" hangingPunct="1">
        <a:defRPr sz="1800" kern="1200">
          <a:solidFill>
            <a:schemeClr val="tx1"/>
          </a:solidFill>
          <a:latin typeface="+mn-lt"/>
          <a:ea typeface="+mn-ea"/>
          <a:cs typeface="+mn-cs"/>
        </a:defRPr>
      </a:lvl7pPr>
      <a:lvl8pPr marL="3197328" algn="l" defTabSz="913536" rtl="0" eaLnBrk="1" latinLnBrk="0" hangingPunct="1">
        <a:defRPr sz="1800" kern="1200">
          <a:solidFill>
            <a:schemeClr val="tx1"/>
          </a:solidFill>
          <a:latin typeface="+mn-lt"/>
          <a:ea typeface="+mn-ea"/>
          <a:cs typeface="+mn-cs"/>
        </a:defRPr>
      </a:lvl8pPr>
      <a:lvl9pPr marL="3654088" algn="l" defTabSz="91353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Rectangle 3"/>
          <p:cNvSpPr/>
          <p:nvPr/>
        </p:nvSpPr>
        <p:spPr bwMode="auto">
          <a:xfrm>
            <a:off x="-12697" y="7779778"/>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57" tIns="45674" rIns="91357" bIns="45674">
            <a:spAutoFit/>
          </a:bodyPr>
          <a:lstStyle/>
          <a:p>
            <a:pPr>
              <a:defRPr/>
            </a:pPr>
            <a:endParaRPr lang="en-US" dirty="0"/>
          </a:p>
        </p:txBody>
      </p:sp>
      <p:pic>
        <p:nvPicPr>
          <p:cNvPr id="5" name="Picture 15" descr="IO_Icon.png"/>
          <p:cNvPicPr>
            <a:picLocks noChangeAspect="1"/>
          </p:cNvPicPr>
          <p:nvPr/>
        </p:nvPicPr>
        <p:blipFill>
          <a:blip r:embed="rId4" cstate="print"/>
          <a:srcRect/>
          <a:stretch>
            <a:fillRect/>
          </a:stretch>
        </p:blipFill>
        <p:spPr bwMode="auto">
          <a:xfrm>
            <a:off x="9241429" y="7814975"/>
            <a:ext cx="1581838" cy="43141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87" r:id="rId1"/>
  </p:sldLayoutIdLst>
  <p:transition>
    <p:fade/>
  </p:transition>
  <p:timing>
    <p:tnLst>
      <p:par>
        <p:cTn id="1" dur="indefinite" restart="never" nodeType="tmRoot"/>
      </p:par>
    </p:tnLst>
  </p:timing>
  <p:txStyles>
    <p:titleStyle>
      <a:lvl1pPr algn="l" defTabSz="1094370"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370"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370"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370"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370" rtl="0" eaLnBrk="1" fontAlgn="base" hangingPunct="1">
        <a:lnSpc>
          <a:spcPct val="90000"/>
        </a:lnSpc>
        <a:spcBef>
          <a:spcPct val="0"/>
        </a:spcBef>
        <a:spcAft>
          <a:spcPct val="0"/>
        </a:spcAft>
        <a:defRPr sz="5400">
          <a:solidFill>
            <a:schemeClr val="tx2"/>
          </a:solidFill>
          <a:latin typeface="Segoe Semibold" pitchFamily="34" charset="0"/>
        </a:defRPr>
      </a:lvl5pPr>
      <a:lvl6pPr marL="456768" algn="l" defTabSz="1095908" rtl="0" eaLnBrk="1" fontAlgn="base" hangingPunct="1">
        <a:lnSpc>
          <a:spcPct val="90000"/>
        </a:lnSpc>
        <a:spcBef>
          <a:spcPct val="0"/>
        </a:spcBef>
        <a:spcAft>
          <a:spcPct val="0"/>
        </a:spcAft>
        <a:defRPr sz="5400">
          <a:solidFill>
            <a:schemeClr val="tx2"/>
          </a:solidFill>
          <a:latin typeface="Segoe Semibold" pitchFamily="34" charset="0"/>
        </a:defRPr>
      </a:lvl6pPr>
      <a:lvl7pPr marL="913536" algn="l" defTabSz="1095908" rtl="0" eaLnBrk="1" fontAlgn="base" hangingPunct="1">
        <a:lnSpc>
          <a:spcPct val="90000"/>
        </a:lnSpc>
        <a:spcBef>
          <a:spcPct val="0"/>
        </a:spcBef>
        <a:spcAft>
          <a:spcPct val="0"/>
        </a:spcAft>
        <a:defRPr sz="5400">
          <a:solidFill>
            <a:schemeClr val="tx2"/>
          </a:solidFill>
          <a:latin typeface="Segoe Semibold" pitchFamily="34" charset="0"/>
        </a:defRPr>
      </a:lvl7pPr>
      <a:lvl8pPr marL="1370302" algn="l" defTabSz="1095908" rtl="0" eaLnBrk="1" fontAlgn="base" hangingPunct="1">
        <a:lnSpc>
          <a:spcPct val="90000"/>
        </a:lnSpc>
        <a:spcBef>
          <a:spcPct val="0"/>
        </a:spcBef>
        <a:spcAft>
          <a:spcPct val="0"/>
        </a:spcAft>
        <a:defRPr sz="5400">
          <a:solidFill>
            <a:schemeClr val="tx2"/>
          </a:solidFill>
          <a:latin typeface="Segoe Semibold" pitchFamily="34" charset="0"/>
        </a:defRPr>
      </a:lvl8pPr>
      <a:lvl9pPr marL="1827043" algn="l" defTabSz="1095908"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692" indent="-458692" algn="l" defTabSz="1094370"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accent6"/>
          </a:solidFill>
          <a:latin typeface="+mn-lt"/>
          <a:ea typeface="+mn-ea"/>
          <a:cs typeface="+mn-cs"/>
        </a:defRPr>
      </a:lvl1pPr>
      <a:lvl2pPr marL="845038" indent="-380653" algn="l" defTabSz="1094370"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accent6"/>
          </a:solidFill>
          <a:latin typeface="+mn-lt"/>
        </a:defRPr>
      </a:lvl2pPr>
      <a:lvl3pPr marL="1185714" indent="-338780" algn="l" defTabSz="1094370"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accent6"/>
          </a:solidFill>
          <a:latin typeface="+mn-lt"/>
        </a:defRPr>
      </a:lvl3pPr>
      <a:lvl4pPr marL="1518808" indent="-331166" algn="l" defTabSz="109437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accent6"/>
          </a:solidFill>
          <a:latin typeface="+mn-lt"/>
        </a:defRPr>
      </a:lvl4pPr>
      <a:lvl5pPr marL="1834730" indent="-312144" algn="l" defTabSz="1094370"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accent6"/>
          </a:solidFill>
          <a:latin typeface="+mn-lt"/>
        </a:defRPr>
      </a:lvl5pPr>
      <a:lvl6pPr marL="2291742"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8498"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5256"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2024" indent="-314034" algn="l" defTabSz="109590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536" rtl="0" eaLnBrk="1" latinLnBrk="0" hangingPunct="1">
        <a:defRPr sz="1800" kern="1200">
          <a:solidFill>
            <a:schemeClr val="tx1"/>
          </a:solidFill>
          <a:latin typeface="+mn-lt"/>
          <a:ea typeface="+mn-ea"/>
          <a:cs typeface="+mn-cs"/>
        </a:defRPr>
      </a:lvl1pPr>
      <a:lvl2pPr marL="456768" algn="l" defTabSz="913536" rtl="0" eaLnBrk="1" latinLnBrk="0" hangingPunct="1">
        <a:defRPr sz="1800" kern="1200">
          <a:solidFill>
            <a:schemeClr val="tx1"/>
          </a:solidFill>
          <a:latin typeface="+mn-lt"/>
          <a:ea typeface="+mn-ea"/>
          <a:cs typeface="+mn-cs"/>
        </a:defRPr>
      </a:lvl2pPr>
      <a:lvl3pPr marL="913536" algn="l" defTabSz="913536" rtl="0" eaLnBrk="1" latinLnBrk="0" hangingPunct="1">
        <a:defRPr sz="1800" kern="1200">
          <a:solidFill>
            <a:schemeClr val="tx1"/>
          </a:solidFill>
          <a:latin typeface="+mn-lt"/>
          <a:ea typeface="+mn-ea"/>
          <a:cs typeface="+mn-cs"/>
        </a:defRPr>
      </a:lvl3pPr>
      <a:lvl4pPr marL="1370302" algn="l" defTabSz="913536" rtl="0" eaLnBrk="1" latinLnBrk="0" hangingPunct="1">
        <a:defRPr sz="1800" kern="1200">
          <a:solidFill>
            <a:schemeClr val="tx1"/>
          </a:solidFill>
          <a:latin typeface="+mn-lt"/>
          <a:ea typeface="+mn-ea"/>
          <a:cs typeface="+mn-cs"/>
        </a:defRPr>
      </a:lvl4pPr>
      <a:lvl5pPr marL="1827043" algn="l" defTabSz="913536" rtl="0" eaLnBrk="1" latinLnBrk="0" hangingPunct="1">
        <a:defRPr sz="1800" kern="1200">
          <a:solidFill>
            <a:schemeClr val="tx1"/>
          </a:solidFill>
          <a:latin typeface="+mn-lt"/>
          <a:ea typeface="+mn-ea"/>
          <a:cs typeface="+mn-cs"/>
        </a:defRPr>
      </a:lvl5pPr>
      <a:lvl6pPr marL="2283809" algn="l" defTabSz="913536" rtl="0" eaLnBrk="1" latinLnBrk="0" hangingPunct="1">
        <a:defRPr sz="1800" kern="1200">
          <a:solidFill>
            <a:schemeClr val="tx1"/>
          </a:solidFill>
          <a:latin typeface="+mn-lt"/>
          <a:ea typeface="+mn-ea"/>
          <a:cs typeface="+mn-cs"/>
        </a:defRPr>
      </a:lvl6pPr>
      <a:lvl7pPr marL="2740572" algn="l" defTabSz="913536" rtl="0" eaLnBrk="1" latinLnBrk="0" hangingPunct="1">
        <a:defRPr sz="1800" kern="1200">
          <a:solidFill>
            <a:schemeClr val="tx1"/>
          </a:solidFill>
          <a:latin typeface="+mn-lt"/>
          <a:ea typeface="+mn-ea"/>
          <a:cs typeface="+mn-cs"/>
        </a:defRPr>
      </a:lvl7pPr>
      <a:lvl8pPr marL="3197328" algn="l" defTabSz="913536" rtl="0" eaLnBrk="1" latinLnBrk="0" hangingPunct="1">
        <a:defRPr sz="1800" kern="1200">
          <a:solidFill>
            <a:schemeClr val="tx1"/>
          </a:solidFill>
          <a:latin typeface="+mn-lt"/>
          <a:ea typeface="+mn-ea"/>
          <a:cs typeface="+mn-cs"/>
        </a:defRPr>
      </a:lvl8pPr>
      <a:lvl9pPr marL="3654088" algn="l" defTabSz="91353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832" r:id="rId1"/>
    <p:sldLayoutId id="2147483872" r:id="rId2"/>
  </p:sldLayoutIdLst>
  <p:transition>
    <p:fade/>
  </p:transition>
  <p:timing>
    <p:tnLst>
      <p:par>
        <p:cTn id="1" dur="indefinite" restart="never" nodeType="tmRoot"/>
      </p:par>
    </p:tnLst>
  </p:timing>
  <p:txStyles>
    <p:titleStyle>
      <a:lvl1pPr algn="l" defTabSz="1093979"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3979"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3979"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3979"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3979" rtl="0" eaLnBrk="1" fontAlgn="base" hangingPunct="1">
        <a:lnSpc>
          <a:spcPct val="90000"/>
        </a:lnSpc>
        <a:spcBef>
          <a:spcPct val="0"/>
        </a:spcBef>
        <a:spcAft>
          <a:spcPct val="0"/>
        </a:spcAft>
        <a:defRPr sz="5400">
          <a:solidFill>
            <a:schemeClr val="tx2"/>
          </a:solidFill>
          <a:latin typeface="Segoe Semibold" pitchFamily="34" charset="0"/>
        </a:defRPr>
      </a:lvl5pPr>
      <a:lvl6pPr marL="456606" algn="l" defTabSz="1095512" rtl="0" eaLnBrk="1" fontAlgn="base" hangingPunct="1">
        <a:lnSpc>
          <a:spcPct val="90000"/>
        </a:lnSpc>
        <a:spcBef>
          <a:spcPct val="0"/>
        </a:spcBef>
        <a:spcAft>
          <a:spcPct val="0"/>
        </a:spcAft>
        <a:defRPr sz="5400">
          <a:solidFill>
            <a:schemeClr val="tx2"/>
          </a:solidFill>
          <a:latin typeface="Segoe Semibold" pitchFamily="34" charset="0"/>
        </a:defRPr>
      </a:lvl6pPr>
      <a:lvl7pPr marL="913212" algn="l" defTabSz="1095512" rtl="0" eaLnBrk="1" fontAlgn="base" hangingPunct="1">
        <a:lnSpc>
          <a:spcPct val="90000"/>
        </a:lnSpc>
        <a:spcBef>
          <a:spcPct val="0"/>
        </a:spcBef>
        <a:spcAft>
          <a:spcPct val="0"/>
        </a:spcAft>
        <a:defRPr sz="5400">
          <a:solidFill>
            <a:schemeClr val="tx2"/>
          </a:solidFill>
          <a:latin typeface="Segoe Semibold" pitchFamily="34" charset="0"/>
        </a:defRPr>
      </a:lvl7pPr>
      <a:lvl8pPr marL="1369816" algn="l" defTabSz="1095512" rtl="0" eaLnBrk="1" fontAlgn="base" hangingPunct="1">
        <a:lnSpc>
          <a:spcPct val="90000"/>
        </a:lnSpc>
        <a:spcBef>
          <a:spcPct val="0"/>
        </a:spcBef>
        <a:spcAft>
          <a:spcPct val="0"/>
        </a:spcAft>
        <a:defRPr sz="5400">
          <a:solidFill>
            <a:schemeClr val="tx2"/>
          </a:solidFill>
          <a:latin typeface="Segoe Semibold" pitchFamily="34" charset="0"/>
        </a:defRPr>
      </a:lvl8pPr>
      <a:lvl9pPr marL="1826384" algn="l" defTabSz="1095512"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530" indent="-458530" algn="l" defTabSz="1093979"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accent6"/>
          </a:solidFill>
          <a:latin typeface="+mn-lt"/>
          <a:ea typeface="+mn-ea"/>
          <a:cs typeface="+mn-cs"/>
        </a:defRPr>
      </a:lvl1pPr>
      <a:lvl2pPr marL="844735" indent="-380518" algn="l" defTabSz="1093979"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accent6"/>
          </a:solidFill>
          <a:latin typeface="+mn-lt"/>
        </a:defRPr>
      </a:lvl2pPr>
      <a:lvl3pPr marL="1185282" indent="-338658" algn="l" defTabSz="1093979"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accent6"/>
          </a:solidFill>
          <a:latin typeface="+mn-lt"/>
        </a:defRPr>
      </a:lvl3pPr>
      <a:lvl4pPr marL="1518268" indent="-331048" algn="l" defTabSz="1093979"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accent6"/>
          </a:solidFill>
          <a:latin typeface="+mn-lt"/>
        </a:defRPr>
      </a:lvl4pPr>
      <a:lvl5pPr marL="1834072" indent="-312036" algn="l" defTabSz="1093979"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accent6"/>
          </a:solidFill>
          <a:latin typeface="+mn-lt"/>
        </a:defRPr>
      </a:lvl5pPr>
      <a:lvl6pPr marL="2290919" indent="-313926" algn="l" defTabSz="109551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7508" indent="-313926" algn="l" defTabSz="109551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4104" indent="-313926" algn="l" defTabSz="109551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0707" indent="-313926" algn="l" defTabSz="109551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212" rtl="0" eaLnBrk="1" latinLnBrk="0" hangingPunct="1">
        <a:defRPr sz="1800" kern="1200">
          <a:solidFill>
            <a:schemeClr val="tx1"/>
          </a:solidFill>
          <a:latin typeface="+mn-lt"/>
          <a:ea typeface="+mn-ea"/>
          <a:cs typeface="+mn-cs"/>
        </a:defRPr>
      </a:lvl1pPr>
      <a:lvl2pPr marL="456606" algn="l" defTabSz="913212" rtl="0" eaLnBrk="1" latinLnBrk="0" hangingPunct="1">
        <a:defRPr sz="1800" kern="1200">
          <a:solidFill>
            <a:schemeClr val="tx1"/>
          </a:solidFill>
          <a:latin typeface="+mn-lt"/>
          <a:ea typeface="+mn-ea"/>
          <a:cs typeface="+mn-cs"/>
        </a:defRPr>
      </a:lvl2pPr>
      <a:lvl3pPr marL="913212" algn="l" defTabSz="913212" rtl="0" eaLnBrk="1" latinLnBrk="0" hangingPunct="1">
        <a:defRPr sz="1800" kern="1200">
          <a:solidFill>
            <a:schemeClr val="tx1"/>
          </a:solidFill>
          <a:latin typeface="+mn-lt"/>
          <a:ea typeface="+mn-ea"/>
          <a:cs typeface="+mn-cs"/>
        </a:defRPr>
      </a:lvl3pPr>
      <a:lvl4pPr marL="1369816" algn="l" defTabSz="913212" rtl="0" eaLnBrk="1" latinLnBrk="0" hangingPunct="1">
        <a:defRPr sz="1800" kern="1200">
          <a:solidFill>
            <a:schemeClr val="tx1"/>
          </a:solidFill>
          <a:latin typeface="+mn-lt"/>
          <a:ea typeface="+mn-ea"/>
          <a:cs typeface="+mn-cs"/>
        </a:defRPr>
      </a:lvl4pPr>
      <a:lvl5pPr marL="1826384" algn="l" defTabSz="913212" rtl="0" eaLnBrk="1" latinLnBrk="0" hangingPunct="1">
        <a:defRPr sz="1800" kern="1200">
          <a:solidFill>
            <a:schemeClr val="tx1"/>
          </a:solidFill>
          <a:latin typeface="+mn-lt"/>
          <a:ea typeface="+mn-ea"/>
          <a:cs typeface="+mn-cs"/>
        </a:defRPr>
      </a:lvl5pPr>
      <a:lvl6pPr marL="2282988" algn="l" defTabSz="913212" rtl="0" eaLnBrk="1" latinLnBrk="0" hangingPunct="1">
        <a:defRPr sz="1800" kern="1200">
          <a:solidFill>
            <a:schemeClr val="tx1"/>
          </a:solidFill>
          <a:latin typeface="+mn-lt"/>
          <a:ea typeface="+mn-ea"/>
          <a:cs typeface="+mn-cs"/>
        </a:defRPr>
      </a:lvl6pPr>
      <a:lvl7pPr marL="2739587" algn="l" defTabSz="913212" rtl="0" eaLnBrk="1" latinLnBrk="0" hangingPunct="1">
        <a:defRPr sz="1800" kern="1200">
          <a:solidFill>
            <a:schemeClr val="tx1"/>
          </a:solidFill>
          <a:latin typeface="+mn-lt"/>
          <a:ea typeface="+mn-ea"/>
          <a:cs typeface="+mn-cs"/>
        </a:defRPr>
      </a:lvl7pPr>
      <a:lvl8pPr marL="3196176" algn="l" defTabSz="913212" rtl="0" eaLnBrk="1" latinLnBrk="0" hangingPunct="1">
        <a:defRPr sz="1800" kern="1200">
          <a:solidFill>
            <a:schemeClr val="tx1"/>
          </a:solidFill>
          <a:latin typeface="+mn-lt"/>
          <a:ea typeface="+mn-ea"/>
          <a:cs typeface="+mn-cs"/>
        </a:defRPr>
      </a:lvl8pPr>
      <a:lvl9pPr marL="3652774" algn="l" defTabSz="91321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p:nvSpPr>
        <p:spPr bwMode="auto">
          <a:xfrm>
            <a:off x="-12697" y="7693802"/>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61" tIns="45676" rIns="91361" bIns="45676">
            <a:spAutoFit/>
          </a:bodyPr>
          <a:lstStyle/>
          <a:p>
            <a:pPr algn="l" rtl="0" fontAlgn="base">
              <a:spcBef>
                <a:spcPct val="0"/>
              </a:spcBef>
              <a:spcAft>
                <a:spcPct val="0"/>
              </a:spcAft>
              <a:defRPr/>
            </a:pPr>
            <a:endParaRPr lang="en-US" sz="2900" kern="1200" dirty="0">
              <a:solidFill>
                <a:srgbClr val="FFB601"/>
              </a:solidFill>
              <a:latin typeface="Segoe Semibold" pitchFamily="34" charset="0"/>
              <a:ea typeface="+mn-ea"/>
              <a:cs typeface="+mn-cs"/>
            </a:endParaRPr>
          </a:p>
        </p:txBody>
      </p:sp>
      <p:pic>
        <p:nvPicPr>
          <p:cNvPr id="6" name="Picture 5" descr="C:\Users\Jeff.Alldridge\Documents\Advaiya Internal Docs\Given Resources\MS logos\mslogo_black.png"/>
          <p:cNvPicPr>
            <a:picLocks noChangeAspect="1" noChangeArrowheads="1"/>
          </p:cNvPicPr>
          <p:nvPr userDrawn="1"/>
        </p:nvPicPr>
        <p:blipFill>
          <a:blip r:embed="rId4" cstate="print">
            <a:lum bright="100000" contrast="-100000"/>
          </a:blip>
          <a:srcRect/>
          <a:stretch>
            <a:fillRect/>
          </a:stretch>
        </p:blipFill>
        <p:spPr bwMode="auto">
          <a:xfrm>
            <a:off x="9710328" y="7878437"/>
            <a:ext cx="1097280" cy="179728"/>
          </a:xfrm>
          <a:prstGeom prst="rect">
            <a:avLst/>
          </a:prstGeom>
          <a:noFill/>
          <a:effectLst>
            <a:outerShdw blurRad="50800" dist="12700" dir="2700000" algn="ctr" rotWithShape="0">
              <a:srgbClr val="000000">
                <a:alpha val="40000"/>
              </a:srgbClr>
            </a:outerShdw>
          </a:effectLst>
        </p:spPr>
      </p:pic>
    </p:spTree>
  </p:cSld>
  <p:clrMap bg1="dk2" tx1="lt1" bg2="dk1" tx2="lt2" accent1="accent1" accent2="accent2" accent3="accent3" accent4="accent4" accent5="accent5" accent6="accent6" hlink="hlink" folHlink="folHlink"/>
  <p:sldLayoutIdLst>
    <p:sldLayoutId id="2147483838" r:id="rId1"/>
  </p:sldLayoutIdLst>
  <p:transition>
    <p:fade/>
  </p:transition>
  <p:timing>
    <p:tnLst>
      <p:par>
        <p:cTn id="1" dur="indefinite" restart="never" nodeType="tmRoot"/>
      </p:par>
    </p:tnLst>
  </p:timing>
  <p:txStyles>
    <p:titleStyle>
      <a:lvl1pPr algn="l" defTabSz="1094414"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414"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414"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414"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414" rtl="0" eaLnBrk="1" fontAlgn="base" hangingPunct="1">
        <a:lnSpc>
          <a:spcPct val="90000"/>
        </a:lnSpc>
        <a:spcBef>
          <a:spcPct val="0"/>
        </a:spcBef>
        <a:spcAft>
          <a:spcPct val="0"/>
        </a:spcAft>
        <a:defRPr sz="5400">
          <a:solidFill>
            <a:schemeClr val="tx2"/>
          </a:solidFill>
          <a:latin typeface="Segoe Semibold" pitchFamily="34" charset="0"/>
        </a:defRPr>
      </a:lvl5pPr>
      <a:lvl6pPr marL="456786" algn="l" defTabSz="1095952" rtl="0" eaLnBrk="1" fontAlgn="base" hangingPunct="1">
        <a:lnSpc>
          <a:spcPct val="90000"/>
        </a:lnSpc>
        <a:spcBef>
          <a:spcPct val="0"/>
        </a:spcBef>
        <a:spcAft>
          <a:spcPct val="0"/>
        </a:spcAft>
        <a:defRPr sz="5400">
          <a:solidFill>
            <a:schemeClr val="tx2"/>
          </a:solidFill>
          <a:latin typeface="Segoe Semibold" pitchFamily="34" charset="0"/>
        </a:defRPr>
      </a:lvl6pPr>
      <a:lvl7pPr marL="913572" algn="l" defTabSz="1095952" rtl="0" eaLnBrk="1" fontAlgn="base" hangingPunct="1">
        <a:lnSpc>
          <a:spcPct val="90000"/>
        </a:lnSpc>
        <a:spcBef>
          <a:spcPct val="0"/>
        </a:spcBef>
        <a:spcAft>
          <a:spcPct val="0"/>
        </a:spcAft>
        <a:defRPr sz="5400">
          <a:solidFill>
            <a:schemeClr val="tx2"/>
          </a:solidFill>
          <a:latin typeface="Segoe Semibold" pitchFamily="34" charset="0"/>
        </a:defRPr>
      </a:lvl7pPr>
      <a:lvl8pPr marL="1370356" algn="l" defTabSz="1095952" rtl="0" eaLnBrk="1" fontAlgn="base" hangingPunct="1">
        <a:lnSpc>
          <a:spcPct val="90000"/>
        </a:lnSpc>
        <a:spcBef>
          <a:spcPct val="0"/>
        </a:spcBef>
        <a:spcAft>
          <a:spcPct val="0"/>
        </a:spcAft>
        <a:defRPr sz="5400">
          <a:solidFill>
            <a:schemeClr val="tx2"/>
          </a:solidFill>
          <a:latin typeface="Segoe Semibold" pitchFamily="34" charset="0"/>
        </a:defRPr>
      </a:lvl8pPr>
      <a:lvl9pPr marL="1827116" algn="l" defTabSz="1095952"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10" indent="-458710" algn="l" defTabSz="1094414"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tx2"/>
          </a:solidFill>
          <a:latin typeface="+mn-lt"/>
          <a:ea typeface="+mn-ea"/>
          <a:cs typeface="+mn-cs"/>
        </a:defRPr>
      </a:lvl1pPr>
      <a:lvl2pPr marL="845072" indent="-380668" algn="l" defTabSz="1094414"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tx2"/>
          </a:solidFill>
          <a:latin typeface="+mn-lt"/>
        </a:defRPr>
      </a:lvl2pPr>
      <a:lvl3pPr marL="1185762" indent="-338794" algn="l" defTabSz="1094414"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tx2"/>
          </a:solidFill>
          <a:latin typeface="+mn-lt"/>
        </a:defRPr>
      </a:lvl3pPr>
      <a:lvl4pPr marL="1518868" indent="-331180" algn="l" defTabSz="109441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2"/>
          </a:solidFill>
          <a:latin typeface="+mn-lt"/>
        </a:defRPr>
      </a:lvl4pPr>
      <a:lvl5pPr marL="1834804" indent="-312156" algn="l" defTabSz="1094414"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2"/>
          </a:solidFill>
          <a:latin typeface="+mn-lt"/>
        </a:defRPr>
      </a:lvl5pPr>
      <a:lvl6pPr marL="2291834" indent="-314046" algn="l" defTabSz="109595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8608" indent="-314046" algn="l" defTabSz="109595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5385" indent="-314046" algn="l" defTabSz="109595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2171" indent="-314046" algn="l" defTabSz="1095952"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572" rtl="0" eaLnBrk="1" latinLnBrk="0" hangingPunct="1">
        <a:defRPr sz="1800" kern="1200">
          <a:solidFill>
            <a:schemeClr val="tx1"/>
          </a:solidFill>
          <a:latin typeface="+mn-lt"/>
          <a:ea typeface="+mn-ea"/>
          <a:cs typeface="+mn-cs"/>
        </a:defRPr>
      </a:lvl1pPr>
      <a:lvl2pPr marL="456786" algn="l" defTabSz="913572" rtl="0" eaLnBrk="1" latinLnBrk="0" hangingPunct="1">
        <a:defRPr sz="1800" kern="1200">
          <a:solidFill>
            <a:schemeClr val="tx1"/>
          </a:solidFill>
          <a:latin typeface="+mn-lt"/>
          <a:ea typeface="+mn-ea"/>
          <a:cs typeface="+mn-cs"/>
        </a:defRPr>
      </a:lvl2pPr>
      <a:lvl3pPr marL="913572" algn="l" defTabSz="913572" rtl="0" eaLnBrk="1" latinLnBrk="0" hangingPunct="1">
        <a:defRPr sz="1800" kern="1200">
          <a:solidFill>
            <a:schemeClr val="tx1"/>
          </a:solidFill>
          <a:latin typeface="+mn-lt"/>
          <a:ea typeface="+mn-ea"/>
          <a:cs typeface="+mn-cs"/>
        </a:defRPr>
      </a:lvl3pPr>
      <a:lvl4pPr marL="1370356" algn="l" defTabSz="913572" rtl="0" eaLnBrk="1" latinLnBrk="0" hangingPunct="1">
        <a:defRPr sz="1800" kern="1200">
          <a:solidFill>
            <a:schemeClr val="tx1"/>
          </a:solidFill>
          <a:latin typeface="+mn-lt"/>
          <a:ea typeface="+mn-ea"/>
          <a:cs typeface="+mn-cs"/>
        </a:defRPr>
      </a:lvl4pPr>
      <a:lvl5pPr marL="1827116" algn="l" defTabSz="913572" rtl="0" eaLnBrk="1" latinLnBrk="0" hangingPunct="1">
        <a:defRPr sz="1800" kern="1200">
          <a:solidFill>
            <a:schemeClr val="tx1"/>
          </a:solidFill>
          <a:latin typeface="+mn-lt"/>
          <a:ea typeface="+mn-ea"/>
          <a:cs typeface="+mn-cs"/>
        </a:defRPr>
      </a:lvl5pPr>
      <a:lvl6pPr marL="2283900" algn="l" defTabSz="913572" rtl="0" eaLnBrk="1" latinLnBrk="0" hangingPunct="1">
        <a:defRPr sz="1800" kern="1200">
          <a:solidFill>
            <a:schemeClr val="tx1"/>
          </a:solidFill>
          <a:latin typeface="+mn-lt"/>
          <a:ea typeface="+mn-ea"/>
          <a:cs typeface="+mn-cs"/>
        </a:defRPr>
      </a:lvl6pPr>
      <a:lvl7pPr marL="2740682" algn="l" defTabSz="913572" rtl="0" eaLnBrk="1" latinLnBrk="0" hangingPunct="1">
        <a:defRPr sz="1800" kern="1200">
          <a:solidFill>
            <a:schemeClr val="tx1"/>
          </a:solidFill>
          <a:latin typeface="+mn-lt"/>
          <a:ea typeface="+mn-ea"/>
          <a:cs typeface="+mn-cs"/>
        </a:defRPr>
      </a:lvl7pPr>
      <a:lvl8pPr marL="3197456" algn="l" defTabSz="913572" rtl="0" eaLnBrk="1" latinLnBrk="0" hangingPunct="1">
        <a:defRPr sz="1800" kern="1200">
          <a:solidFill>
            <a:schemeClr val="tx1"/>
          </a:solidFill>
          <a:latin typeface="+mn-lt"/>
          <a:ea typeface="+mn-ea"/>
          <a:cs typeface="+mn-cs"/>
        </a:defRPr>
      </a:lvl8pPr>
      <a:lvl9pPr marL="3654234" algn="l" defTabSz="91357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329566"/>
            <a:ext cx="9875520" cy="1371600"/>
          </a:xfrm>
          <a:prstGeom prst="rect">
            <a:avLst/>
          </a:prstGeom>
        </p:spPr>
        <p:txBody>
          <a:bodyPr vert="horz" lIns="109714" tIns="54858" rIns="109714" bIns="5485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48640" y="1920240"/>
            <a:ext cx="9875520" cy="5431156"/>
          </a:xfrm>
          <a:prstGeom prst="rect">
            <a:avLst/>
          </a:prstGeom>
        </p:spPr>
        <p:txBody>
          <a:bodyPr vert="horz" lIns="109714" tIns="54858" rIns="109714" bIns="5485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48640" y="7627624"/>
            <a:ext cx="2560320" cy="438150"/>
          </a:xfrm>
          <a:prstGeom prst="rect">
            <a:avLst/>
          </a:prstGeom>
        </p:spPr>
        <p:txBody>
          <a:bodyPr vert="horz" lIns="109714" tIns="54858" rIns="109714" bIns="54858" rtlCol="0" anchor="ctr"/>
          <a:lstStyle>
            <a:lvl1pPr algn="l">
              <a:defRPr sz="1400">
                <a:solidFill>
                  <a:schemeClr val="tx1">
                    <a:tint val="75000"/>
                  </a:schemeClr>
                </a:solidFill>
              </a:defRPr>
            </a:lvl1pPr>
          </a:lstStyle>
          <a:p>
            <a:fld id="{DD7D04F3-2B17-4E9D-A88D-744584CD29B9}" type="datetimeFigureOut">
              <a:rPr lang="en-US" smtClean="0"/>
              <a:pPr/>
              <a:t>8/12/2011</a:t>
            </a:fld>
            <a:endParaRPr lang="en-US" dirty="0"/>
          </a:p>
        </p:txBody>
      </p:sp>
      <p:sp>
        <p:nvSpPr>
          <p:cNvPr id="5" name="Footer Placeholder 4"/>
          <p:cNvSpPr>
            <a:spLocks noGrp="1"/>
          </p:cNvSpPr>
          <p:nvPr>
            <p:ph type="ftr" sz="quarter" idx="3"/>
          </p:nvPr>
        </p:nvSpPr>
        <p:spPr>
          <a:xfrm>
            <a:off x="3749040" y="7627624"/>
            <a:ext cx="3474720" cy="438150"/>
          </a:xfrm>
          <a:prstGeom prst="rect">
            <a:avLst/>
          </a:prstGeom>
        </p:spPr>
        <p:txBody>
          <a:bodyPr vert="horz" lIns="109714" tIns="54858" rIns="109714" bIns="54858" rtlCol="0" anchor="ctr"/>
          <a:lstStyle>
            <a:lvl1pPr algn="ctr">
              <a:defRPr sz="14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863840" y="7627624"/>
            <a:ext cx="2560320" cy="438150"/>
          </a:xfrm>
          <a:prstGeom prst="rect">
            <a:avLst/>
          </a:prstGeom>
        </p:spPr>
        <p:txBody>
          <a:bodyPr vert="horz" lIns="109714" tIns="54858" rIns="109714" bIns="54858" rtlCol="0" anchor="ctr"/>
          <a:lstStyle>
            <a:lvl1pPr algn="r">
              <a:defRPr sz="1400">
                <a:solidFill>
                  <a:schemeClr val="tx1">
                    <a:tint val="75000"/>
                  </a:schemeClr>
                </a:solidFill>
              </a:defRPr>
            </a:lvl1pPr>
          </a:lstStyle>
          <a:p>
            <a:fld id="{21D2B07B-6DA6-4E0D-B78D-3D530C889B5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42" r:id="rId1"/>
  </p:sldLayoutIdLst>
  <p:txStyles>
    <p:titleStyle>
      <a:lvl1pPr algn="ctr" defTabSz="1097148" rtl="0" eaLnBrk="1" latinLnBrk="0" hangingPunct="1">
        <a:spcBef>
          <a:spcPct val="0"/>
        </a:spcBef>
        <a:buNone/>
        <a:defRPr sz="5300" kern="1200">
          <a:solidFill>
            <a:schemeClr val="tx1"/>
          </a:solidFill>
          <a:latin typeface="+mj-lt"/>
          <a:ea typeface="+mj-ea"/>
          <a:cs typeface="+mj-cs"/>
        </a:defRPr>
      </a:lvl1pPr>
    </p:titleStyle>
    <p:bodyStyle>
      <a:lvl1pPr marL="411430" indent="-411430" algn="l" defTabSz="1097148"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91432" indent="-342860" algn="l" defTabSz="1097148"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71436" indent="-274288" algn="l" defTabSz="1097148"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20010"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68585"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17159"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5732"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307"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2882" indent="-274288" algn="l" defTabSz="109714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97148" rtl="0" eaLnBrk="1" latinLnBrk="0" hangingPunct="1">
        <a:defRPr sz="2200" kern="1200">
          <a:solidFill>
            <a:schemeClr val="tx1"/>
          </a:solidFill>
          <a:latin typeface="+mn-lt"/>
          <a:ea typeface="+mn-ea"/>
          <a:cs typeface="+mn-cs"/>
        </a:defRPr>
      </a:lvl1pPr>
      <a:lvl2pPr marL="548574" algn="l" defTabSz="1097148" rtl="0" eaLnBrk="1" latinLnBrk="0" hangingPunct="1">
        <a:defRPr sz="2200" kern="1200">
          <a:solidFill>
            <a:schemeClr val="tx1"/>
          </a:solidFill>
          <a:latin typeface="+mn-lt"/>
          <a:ea typeface="+mn-ea"/>
          <a:cs typeface="+mn-cs"/>
        </a:defRPr>
      </a:lvl2pPr>
      <a:lvl3pPr marL="1097148" algn="l" defTabSz="1097148" rtl="0" eaLnBrk="1" latinLnBrk="0" hangingPunct="1">
        <a:defRPr sz="2200" kern="1200">
          <a:solidFill>
            <a:schemeClr val="tx1"/>
          </a:solidFill>
          <a:latin typeface="+mn-lt"/>
          <a:ea typeface="+mn-ea"/>
          <a:cs typeface="+mn-cs"/>
        </a:defRPr>
      </a:lvl3pPr>
      <a:lvl4pPr marL="1645722" algn="l" defTabSz="1097148" rtl="0" eaLnBrk="1" latinLnBrk="0" hangingPunct="1">
        <a:defRPr sz="2200" kern="1200">
          <a:solidFill>
            <a:schemeClr val="tx1"/>
          </a:solidFill>
          <a:latin typeface="+mn-lt"/>
          <a:ea typeface="+mn-ea"/>
          <a:cs typeface="+mn-cs"/>
        </a:defRPr>
      </a:lvl4pPr>
      <a:lvl5pPr marL="2194297" algn="l" defTabSz="1097148" rtl="0" eaLnBrk="1" latinLnBrk="0" hangingPunct="1">
        <a:defRPr sz="2200" kern="1200">
          <a:solidFill>
            <a:schemeClr val="tx1"/>
          </a:solidFill>
          <a:latin typeface="+mn-lt"/>
          <a:ea typeface="+mn-ea"/>
          <a:cs typeface="+mn-cs"/>
        </a:defRPr>
      </a:lvl5pPr>
      <a:lvl6pPr marL="2742872" algn="l" defTabSz="1097148" rtl="0" eaLnBrk="1" latinLnBrk="0" hangingPunct="1">
        <a:defRPr sz="2200" kern="1200">
          <a:solidFill>
            <a:schemeClr val="tx1"/>
          </a:solidFill>
          <a:latin typeface="+mn-lt"/>
          <a:ea typeface="+mn-ea"/>
          <a:cs typeface="+mn-cs"/>
        </a:defRPr>
      </a:lvl6pPr>
      <a:lvl7pPr marL="3291444" algn="l" defTabSz="1097148" rtl="0" eaLnBrk="1" latinLnBrk="0" hangingPunct="1">
        <a:defRPr sz="2200" kern="1200">
          <a:solidFill>
            <a:schemeClr val="tx1"/>
          </a:solidFill>
          <a:latin typeface="+mn-lt"/>
          <a:ea typeface="+mn-ea"/>
          <a:cs typeface="+mn-cs"/>
        </a:defRPr>
      </a:lvl7pPr>
      <a:lvl8pPr marL="3840019" algn="l" defTabSz="1097148" rtl="0" eaLnBrk="1" latinLnBrk="0" hangingPunct="1">
        <a:defRPr sz="2200" kern="1200">
          <a:solidFill>
            <a:schemeClr val="tx1"/>
          </a:solidFill>
          <a:latin typeface="+mn-lt"/>
          <a:ea typeface="+mn-ea"/>
          <a:cs typeface="+mn-cs"/>
        </a:defRPr>
      </a:lvl8pPr>
      <a:lvl9pPr marL="4388594" algn="l" defTabSz="1097148" rtl="0" eaLnBrk="1" latinLnBrk="0" hangingPunct="1">
        <a:defRPr sz="22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846" r:id="rId1"/>
  </p:sldLayoutIdLst>
  <p:transition>
    <p:fade/>
  </p:transition>
  <p:timing>
    <p:tnLst>
      <p:par>
        <p:cTn id="1" dur="indefinite" restart="never" nodeType="tmRoot"/>
      </p:par>
    </p:tnLst>
  </p:timing>
  <p:txStyles>
    <p:titleStyle>
      <a:lvl1pPr algn="l" defTabSz="1095024"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5024"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5024"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5024"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5024" rtl="0" eaLnBrk="1" fontAlgn="base" hangingPunct="1">
        <a:lnSpc>
          <a:spcPct val="90000"/>
        </a:lnSpc>
        <a:spcBef>
          <a:spcPct val="0"/>
        </a:spcBef>
        <a:spcAft>
          <a:spcPct val="0"/>
        </a:spcAft>
        <a:defRPr sz="5400">
          <a:solidFill>
            <a:schemeClr val="tx2"/>
          </a:solidFill>
          <a:latin typeface="Segoe Semibold" pitchFamily="34" charset="0"/>
        </a:defRPr>
      </a:lvl5pPr>
      <a:lvl6pPr marL="457038" algn="l" defTabSz="1096568" rtl="0" eaLnBrk="1" fontAlgn="base" hangingPunct="1">
        <a:lnSpc>
          <a:spcPct val="90000"/>
        </a:lnSpc>
        <a:spcBef>
          <a:spcPct val="0"/>
        </a:spcBef>
        <a:spcAft>
          <a:spcPct val="0"/>
        </a:spcAft>
        <a:defRPr sz="5400">
          <a:solidFill>
            <a:schemeClr val="tx2"/>
          </a:solidFill>
          <a:latin typeface="Segoe Semibold" pitchFamily="34" charset="0"/>
        </a:defRPr>
      </a:lvl6pPr>
      <a:lvl7pPr marL="914076" algn="l" defTabSz="1096568" rtl="0" eaLnBrk="1" fontAlgn="base" hangingPunct="1">
        <a:lnSpc>
          <a:spcPct val="90000"/>
        </a:lnSpc>
        <a:spcBef>
          <a:spcPct val="0"/>
        </a:spcBef>
        <a:spcAft>
          <a:spcPct val="0"/>
        </a:spcAft>
        <a:defRPr sz="5400">
          <a:solidFill>
            <a:schemeClr val="tx2"/>
          </a:solidFill>
          <a:latin typeface="Segoe Semibold" pitchFamily="34" charset="0"/>
        </a:defRPr>
      </a:lvl7pPr>
      <a:lvl8pPr marL="1371112" algn="l" defTabSz="1096568" rtl="0" eaLnBrk="1" fontAlgn="base" hangingPunct="1">
        <a:lnSpc>
          <a:spcPct val="90000"/>
        </a:lnSpc>
        <a:spcBef>
          <a:spcPct val="0"/>
        </a:spcBef>
        <a:spcAft>
          <a:spcPct val="0"/>
        </a:spcAft>
        <a:defRPr sz="5400">
          <a:solidFill>
            <a:schemeClr val="tx2"/>
          </a:solidFill>
          <a:latin typeface="Segoe Semibold" pitchFamily="34" charset="0"/>
        </a:defRPr>
      </a:lvl8pPr>
      <a:lvl9pPr marL="1828141" algn="l" defTabSz="1096568"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962" indent="-458962" algn="l" defTabSz="1095024" rtl="0" eaLnBrk="1" fontAlgn="base" hangingPunct="1">
        <a:lnSpc>
          <a:spcPct val="90000"/>
        </a:lnSpc>
        <a:spcBef>
          <a:spcPct val="30000"/>
        </a:spcBef>
        <a:spcAft>
          <a:spcPct val="0"/>
        </a:spcAft>
        <a:buClr>
          <a:schemeClr val="tx2"/>
        </a:buClr>
        <a:buSzPct val="95000"/>
        <a:buFont typeface="Wingdings" pitchFamily="2" charset="2"/>
        <a:buBlip>
          <a:blip r:embed="rId4"/>
        </a:buBlip>
        <a:defRPr sz="3600">
          <a:solidFill>
            <a:schemeClr val="accent6"/>
          </a:solidFill>
          <a:latin typeface="+mn-lt"/>
          <a:ea typeface="+mn-ea"/>
          <a:cs typeface="+mn-cs"/>
        </a:defRPr>
      </a:lvl1pPr>
      <a:lvl2pPr marL="845548" indent="-380878" algn="l" defTabSz="1095024" rtl="0" eaLnBrk="1" fontAlgn="base" hangingPunct="1">
        <a:lnSpc>
          <a:spcPct val="90000"/>
        </a:lnSpc>
        <a:spcBef>
          <a:spcPct val="30000"/>
        </a:spcBef>
        <a:spcAft>
          <a:spcPct val="0"/>
        </a:spcAft>
        <a:buClr>
          <a:schemeClr val="tx2"/>
        </a:buClr>
        <a:buSzPct val="80000"/>
        <a:buFont typeface="Wingdings" pitchFamily="2" charset="2"/>
        <a:buBlip>
          <a:blip r:embed="rId4"/>
        </a:buBlip>
        <a:defRPr sz="3200">
          <a:solidFill>
            <a:schemeClr val="accent6"/>
          </a:solidFill>
          <a:latin typeface="+mn-lt"/>
        </a:defRPr>
      </a:lvl2pPr>
      <a:lvl3pPr marL="1186434" indent="-338982" algn="l" defTabSz="1095024" rtl="0" eaLnBrk="1" fontAlgn="base" hangingPunct="1">
        <a:lnSpc>
          <a:spcPct val="90000"/>
        </a:lnSpc>
        <a:spcBef>
          <a:spcPct val="30000"/>
        </a:spcBef>
        <a:spcAft>
          <a:spcPct val="0"/>
        </a:spcAft>
        <a:buClr>
          <a:schemeClr val="tx2"/>
        </a:buClr>
        <a:buSzPct val="80000"/>
        <a:buFont typeface="Wingdings" pitchFamily="2" charset="2"/>
        <a:buBlip>
          <a:blip r:embed="rId4"/>
        </a:buBlip>
        <a:defRPr sz="2800">
          <a:solidFill>
            <a:schemeClr val="accent6"/>
          </a:solidFill>
          <a:latin typeface="+mn-lt"/>
        </a:defRPr>
      </a:lvl3pPr>
      <a:lvl4pPr marL="1519708" indent="-331364" algn="l" defTabSz="1095024"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4pPr>
      <a:lvl5pPr marL="1835832" indent="-312324" algn="l" defTabSz="1095024"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accent6"/>
          </a:solidFill>
          <a:latin typeface="+mn-lt"/>
        </a:defRPr>
      </a:lvl5pPr>
      <a:lvl6pPr marL="2293115" indent="-314214" algn="l" defTabSz="109656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6pPr>
      <a:lvl7pPr marL="2750148" indent="-314214" algn="l" defTabSz="109656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7pPr>
      <a:lvl8pPr marL="3207182" indent="-314214" algn="l" defTabSz="109656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8pPr>
      <a:lvl9pPr marL="3664220" indent="-314214" algn="l" defTabSz="1096568" rtl="0" eaLnBrk="1" fontAlgn="base" hangingPunct="1">
        <a:lnSpc>
          <a:spcPct val="90000"/>
        </a:lnSpc>
        <a:spcBef>
          <a:spcPct val="30000"/>
        </a:spcBef>
        <a:spcAft>
          <a:spcPct val="0"/>
        </a:spcAft>
        <a:buClr>
          <a:schemeClr val="tx2"/>
        </a:buClr>
        <a:buSzPct val="80000"/>
        <a:buFont typeface="Wingdings" pitchFamily="2" charset="2"/>
        <a:buBlip>
          <a:blip r:embed="rId4"/>
        </a:buBlip>
        <a:defRPr sz="2400">
          <a:solidFill>
            <a:schemeClr val="tx1"/>
          </a:solidFill>
          <a:latin typeface="+mn-lt"/>
        </a:defRPr>
      </a:lvl9pPr>
    </p:bodyStyle>
    <p:otherStyle>
      <a:defPPr>
        <a:defRPr lang="en-US"/>
      </a:defPPr>
      <a:lvl1pPr marL="0" algn="l" defTabSz="914076" rtl="0" eaLnBrk="1" latinLnBrk="0" hangingPunct="1">
        <a:defRPr sz="1800" kern="1200">
          <a:solidFill>
            <a:schemeClr val="tx1"/>
          </a:solidFill>
          <a:latin typeface="+mn-lt"/>
          <a:ea typeface="+mn-ea"/>
          <a:cs typeface="+mn-cs"/>
        </a:defRPr>
      </a:lvl1pPr>
      <a:lvl2pPr marL="457038" algn="l" defTabSz="914076" rtl="0" eaLnBrk="1" latinLnBrk="0" hangingPunct="1">
        <a:defRPr sz="1800" kern="1200">
          <a:solidFill>
            <a:schemeClr val="tx1"/>
          </a:solidFill>
          <a:latin typeface="+mn-lt"/>
          <a:ea typeface="+mn-ea"/>
          <a:cs typeface="+mn-cs"/>
        </a:defRPr>
      </a:lvl2pPr>
      <a:lvl3pPr marL="914076" algn="l" defTabSz="914076" rtl="0" eaLnBrk="1" latinLnBrk="0" hangingPunct="1">
        <a:defRPr sz="1800" kern="1200">
          <a:solidFill>
            <a:schemeClr val="tx1"/>
          </a:solidFill>
          <a:latin typeface="+mn-lt"/>
          <a:ea typeface="+mn-ea"/>
          <a:cs typeface="+mn-cs"/>
        </a:defRPr>
      </a:lvl3pPr>
      <a:lvl4pPr marL="1371112" algn="l" defTabSz="914076" rtl="0" eaLnBrk="1" latinLnBrk="0" hangingPunct="1">
        <a:defRPr sz="1800" kern="1200">
          <a:solidFill>
            <a:schemeClr val="tx1"/>
          </a:solidFill>
          <a:latin typeface="+mn-lt"/>
          <a:ea typeface="+mn-ea"/>
          <a:cs typeface="+mn-cs"/>
        </a:defRPr>
      </a:lvl4pPr>
      <a:lvl5pPr marL="1828141" algn="l" defTabSz="914076" rtl="0" eaLnBrk="1" latinLnBrk="0" hangingPunct="1">
        <a:defRPr sz="1800" kern="1200">
          <a:solidFill>
            <a:schemeClr val="tx1"/>
          </a:solidFill>
          <a:latin typeface="+mn-lt"/>
          <a:ea typeface="+mn-ea"/>
          <a:cs typeface="+mn-cs"/>
        </a:defRPr>
      </a:lvl5pPr>
      <a:lvl6pPr marL="2285177" algn="l" defTabSz="914076" rtl="0" eaLnBrk="1" latinLnBrk="0" hangingPunct="1">
        <a:defRPr sz="1800" kern="1200">
          <a:solidFill>
            <a:schemeClr val="tx1"/>
          </a:solidFill>
          <a:latin typeface="+mn-lt"/>
          <a:ea typeface="+mn-ea"/>
          <a:cs typeface="+mn-cs"/>
        </a:defRPr>
      </a:lvl6pPr>
      <a:lvl7pPr marL="2742215" algn="l" defTabSz="914076" rtl="0" eaLnBrk="1" latinLnBrk="0" hangingPunct="1">
        <a:defRPr sz="1800" kern="1200">
          <a:solidFill>
            <a:schemeClr val="tx1"/>
          </a:solidFill>
          <a:latin typeface="+mn-lt"/>
          <a:ea typeface="+mn-ea"/>
          <a:cs typeface="+mn-cs"/>
        </a:defRPr>
      </a:lvl7pPr>
      <a:lvl8pPr marL="3199248" algn="l" defTabSz="914076" rtl="0" eaLnBrk="1" latinLnBrk="0" hangingPunct="1">
        <a:defRPr sz="1800" kern="1200">
          <a:solidFill>
            <a:schemeClr val="tx1"/>
          </a:solidFill>
          <a:latin typeface="+mn-lt"/>
          <a:ea typeface="+mn-ea"/>
          <a:cs typeface="+mn-cs"/>
        </a:defRPr>
      </a:lvl8pPr>
      <a:lvl9pPr marL="3656282" algn="l" defTabSz="91407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9106" y="274320"/>
            <a:ext cx="10056494"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459106" y="1697356"/>
            <a:ext cx="10056494" cy="249174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p:nvSpPr>
        <p:spPr bwMode="auto">
          <a:xfrm>
            <a:off x="-12697" y="7693802"/>
            <a:ext cx="10985500" cy="535488"/>
          </a:xfrm>
          <a:prstGeom prst="rect">
            <a:avLst/>
          </a:prstGeom>
          <a:gradFill>
            <a:gsLst>
              <a:gs pos="100000">
                <a:srgbClr val="B9D0FF">
                  <a:alpha val="82000"/>
                </a:srgbClr>
              </a:gs>
              <a:gs pos="15000">
                <a:schemeClr val="bg2">
                  <a:lumMod val="65000"/>
                  <a:lumOff val="35000"/>
                  <a:alpha val="0"/>
                </a:schemeClr>
              </a:gs>
              <a:gs pos="0">
                <a:srgbClr val="B9D0FF">
                  <a:alpha val="80000"/>
                </a:srgbClr>
              </a:gs>
            </a:gsLst>
            <a:lin ang="0" scaled="0"/>
          </a:gradFill>
          <a:ln w="9525" cap="flat" cmpd="sng" algn="ctr">
            <a:noFill/>
            <a:prstDash val="solid"/>
            <a:round/>
            <a:headEnd type="none" w="med" len="med"/>
            <a:tailEnd type="none" w="med" len="med"/>
          </a:ln>
          <a:effectLst>
            <a:softEdge rad="12700"/>
          </a:effectLst>
        </p:spPr>
        <p:txBody>
          <a:bodyPr wrap="square" lIns="91364" tIns="45678" rIns="91364" bIns="45678">
            <a:spAutoFit/>
          </a:bodyPr>
          <a:lstStyle/>
          <a:p>
            <a:pPr algn="l" rtl="0" fontAlgn="base">
              <a:spcBef>
                <a:spcPct val="0"/>
              </a:spcBef>
              <a:spcAft>
                <a:spcPct val="0"/>
              </a:spcAft>
              <a:defRPr/>
            </a:pPr>
            <a:endParaRPr lang="en-US" sz="2900" kern="1200" dirty="0">
              <a:solidFill>
                <a:srgbClr val="FFB601"/>
              </a:solidFill>
              <a:latin typeface="Segoe Semibold" pitchFamily="34" charset="0"/>
              <a:ea typeface="+mn-ea"/>
              <a:cs typeface="+mn-cs"/>
            </a:endParaRPr>
          </a:p>
        </p:txBody>
      </p:sp>
      <p:pic>
        <p:nvPicPr>
          <p:cNvPr id="6" name="Picture 5" descr="C:\Users\Jeff.Alldridge\Documents\Advaiya Internal Docs\Given Resources\MS logos\mslogo_black.png"/>
          <p:cNvPicPr>
            <a:picLocks noChangeAspect="1" noChangeArrowheads="1"/>
          </p:cNvPicPr>
          <p:nvPr userDrawn="1"/>
        </p:nvPicPr>
        <p:blipFill>
          <a:blip r:embed="rId4" cstate="print">
            <a:lum bright="100000" contrast="-100000"/>
          </a:blip>
          <a:srcRect/>
          <a:stretch>
            <a:fillRect/>
          </a:stretch>
        </p:blipFill>
        <p:spPr bwMode="auto">
          <a:xfrm>
            <a:off x="9710328" y="7878437"/>
            <a:ext cx="1097280" cy="179728"/>
          </a:xfrm>
          <a:prstGeom prst="rect">
            <a:avLst/>
          </a:prstGeom>
          <a:noFill/>
          <a:effectLst>
            <a:outerShdw blurRad="50800" dist="12700" dir="2700000" algn="ctr" rotWithShape="0">
              <a:srgbClr val="000000">
                <a:alpha val="40000"/>
              </a:srgbClr>
            </a:outerShdw>
          </a:effectLst>
        </p:spPr>
      </p:pic>
    </p:spTree>
  </p:cSld>
  <p:clrMap bg1="dk2" tx1="lt1" bg2="dk1" tx2="lt2" accent1="accent1" accent2="accent2" accent3="accent3" accent4="accent4" accent5="accent5" accent6="accent6" hlink="hlink" folHlink="folHlink"/>
  <p:sldLayoutIdLst>
    <p:sldLayoutId id="2147483848" r:id="rId1"/>
  </p:sldLayoutIdLst>
  <p:transition>
    <p:fade/>
  </p:transition>
  <p:timing>
    <p:tnLst>
      <p:par>
        <p:cTn id="1" dur="indefinite" restart="never" nodeType="tmRoot"/>
      </p:par>
    </p:tnLst>
  </p:timing>
  <p:txStyles>
    <p:titleStyle>
      <a:lvl1pPr algn="l" defTabSz="1094458" rtl="0" eaLnBrk="1" fontAlgn="base" hangingPunct="1">
        <a:lnSpc>
          <a:spcPct val="90000"/>
        </a:lnSpc>
        <a:spcBef>
          <a:spcPct val="0"/>
        </a:spcBef>
        <a:spcAft>
          <a:spcPct val="0"/>
        </a:spcAft>
        <a:defRPr sz="4400" b="0" cap="none" spc="0">
          <a:ln w="3175" cmpd="sng">
            <a:noFill/>
            <a:prstDash val="solid"/>
          </a:ln>
          <a:solidFill>
            <a:schemeClr val="tx2"/>
          </a:solidFill>
          <a:effectLst>
            <a:outerShdw blurRad="63500" dir="3600000" algn="tl" rotWithShape="0">
              <a:srgbClr val="000000">
                <a:alpha val="70000"/>
              </a:srgbClr>
            </a:outerShdw>
          </a:effectLst>
          <a:latin typeface="+mj-lt"/>
          <a:ea typeface="+mj-ea"/>
          <a:cs typeface="+mj-cs"/>
        </a:defRPr>
      </a:lvl1pPr>
      <a:lvl2pPr algn="l" defTabSz="1094458" rtl="0" eaLnBrk="1" fontAlgn="base" hangingPunct="1">
        <a:lnSpc>
          <a:spcPct val="90000"/>
        </a:lnSpc>
        <a:spcBef>
          <a:spcPct val="0"/>
        </a:spcBef>
        <a:spcAft>
          <a:spcPct val="0"/>
        </a:spcAft>
        <a:defRPr sz="5400">
          <a:solidFill>
            <a:schemeClr val="tx2"/>
          </a:solidFill>
          <a:latin typeface="Segoe Semibold" pitchFamily="34" charset="0"/>
        </a:defRPr>
      </a:lvl2pPr>
      <a:lvl3pPr algn="l" defTabSz="1094458" rtl="0" eaLnBrk="1" fontAlgn="base" hangingPunct="1">
        <a:lnSpc>
          <a:spcPct val="90000"/>
        </a:lnSpc>
        <a:spcBef>
          <a:spcPct val="0"/>
        </a:spcBef>
        <a:spcAft>
          <a:spcPct val="0"/>
        </a:spcAft>
        <a:defRPr sz="5400">
          <a:solidFill>
            <a:schemeClr val="tx2"/>
          </a:solidFill>
          <a:latin typeface="Segoe Semibold" pitchFamily="34" charset="0"/>
        </a:defRPr>
      </a:lvl3pPr>
      <a:lvl4pPr algn="l" defTabSz="1094458" rtl="0" eaLnBrk="1" fontAlgn="base" hangingPunct="1">
        <a:lnSpc>
          <a:spcPct val="90000"/>
        </a:lnSpc>
        <a:spcBef>
          <a:spcPct val="0"/>
        </a:spcBef>
        <a:spcAft>
          <a:spcPct val="0"/>
        </a:spcAft>
        <a:defRPr sz="5400">
          <a:solidFill>
            <a:schemeClr val="tx2"/>
          </a:solidFill>
          <a:latin typeface="Segoe Semibold" pitchFamily="34" charset="0"/>
        </a:defRPr>
      </a:lvl4pPr>
      <a:lvl5pPr algn="l" defTabSz="1094458" rtl="0" eaLnBrk="1" fontAlgn="base" hangingPunct="1">
        <a:lnSpc>
          <a:spcPct val="90000"/>
        </a:lnSpc>
        <a:spcBef>
          <a:spcPct val="0"/>
        </a:spcBef>
        <a:spcAft>
          <a:spcPct val="0"/>
        </a:spcAft>
        <a:defRPr sz="5400">
          <a:solidFill>
            <a:schemeClr val="tx2"/>
          </a:solidFill>
          <a:latin typeface="Segoe Semibold" pitchFamily="34" charset="0"/>
        </a:defRPr>
      </a:lvl5pPr>
      <a:lvl6pPr marL="456804" algn="l" defTabSz="1095996" rtl="0" eaLnBrk="1" fontAlgn="base" hangingPunct="1">
        <a:lnSpc>
          <a:spcPct val="90000"/>
        </a:lnSpc>
        <a:spcBef>
          <a:spcPct val="0"/>
        </a:spcBef>
        <a:spcAft>
          <a:spcPct val="0"/>
        </a:spcAft>
        <a:defRPr sz="5400">
          <a:solidFill>
            <a:schemeClr val="tx2"/>
          </a:solidFill>
          <a:latin typeface="Segoe Semibold" pitchFamily="34" charset="0"/>
        </a:defRPr>
      </a:lvl6pPr>
      <a:lvl7pPr marL="913608" algn="l" defTabSz="1095996" rtl="0" eaLnBrk="1" fontAlgn="base" hangingPunct="1">
        <a:lnSpc>
          <a:spcPct val="90000"/>
        </a:lnSpc>
        <a:spcBef>
          <a:spcPct val="0"/>
        </a:spcBef>
        <a:spcAft>
          <a:spcPct val="0"/>
        </a:spcAft>
        <a:defRPr sz="5400">
          <a:solidFill>
            <a:schemeClr val="tx2"/>
          </a:solidFill>
          <a:latin typeface="Segoe Semibold" pitchFamily="34" charset="0"/>
        </a:defRPr>
      </a:lvl7pPr>
      <a:lvl8pPr marL="1370410" algn="l" defTabSz="1095996" rtl="0" eaLnBrk="1" fontAlgn="base" hangingPunct="1">
        <a:lnSpc>
          <a:spcPct val="90000"/>
        </a:lnSpc>
        <a:spcBef>
          <a:spcPct val="0"/>
        </a:spcBef>
        <a:spcAft>
          <a:spcPct val="0"/>
        </a:spcAft>
        <a:defRPr sz="5400">
          <a:solidFill>
            <a:schemeClr val="tx2"/>
          </a:solidFill>
          <a:latin typeface="Segoe Semibold" pitchFamily="34" charset="0"/>
        </a:defRPr>
      </a:lvl8pPr>
      <a:lvl9pPr marL="1827190" algn="l" defTabSz="1095996"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28" indent="-458728" algn="l" defTabSz="1094458" rtl="0" eaLnBrk="1" fontAlgn="base" hangingPunct="1">
        <a:lnSpc>
          <a:spcPct val="90000"/>
        </a:lnSpc>
        <a:spcBef>
          <a:spcPct val="30000"/>
        </a:spcBef>
        <a:spcAft>
          <a:spcPct val="0"/>
        </a:spcAft>
        <a:buClr>
          <a:schemeClr val="tx2"/>
        </a:buClr>
        <a:buSzPct val="95000"/>
        <a:buFont typeface="Wingdings" pitchFamily="2" charset="2"/>
        <a:buBlip>
          <a:blip r:embed="rId5"/>
        </a:buBlip>
        <a:defRPr sz="3600">
          <a:solidFill>
            <a:schemeClr val="tx2"/>
          </a:solidFill>
          <a:latin typeface="+mn-lt"/>
          <a:ea typeface="+mn-ea"/>
          <a:cs typeface="+mn-cs"/>
        </a:defRPr>
      </a:lvl1pPr>
      <a:lvl2pPr marL="845106" indent="-380683" algn="l" defTabSz="1094458" rtl="0" eaLnBrk="1" fontAlgn="base" hangingPunct="1">
        <a:lnSpc>
          <a:spcPct val="90000"/>
        </a:lnSpc>
        <a:spcBef>
          <a:spcPct val="30000"/>
        </a:spcBef>
        <a:spcAft>
          <a:spcPct val="0"/>
        </a:spcAft>
        <a:buClr>
          <a:schemeClr val="tx2"/>
        </a:buClr>
        <a:buSzPct val="80000"/>
        <a:buFont typeface="Wingdings" pitchFamily="2" charset="2"/>
        <a:buBlip>
          <a:blip r:embed="rId5"/>
        </a:buBlip>
        <a:defRPr sz="3200">
          <a:solidFill>
            <a:schemeClr val="tx2"/>
          </a:solidFill>
          <a:latin typeface="+mn-lt"/>
        </a:defRPr>
      </a:lvl2pPr>
      <a:lvl3pPr marL="1185810" indent="-338807" algn="l" defTabSz="1094458" rtl="0" eaLnBrk="1" fontAlgn="base" hangingPunct="1">
        <a:lnSpc>
          <a:spcPct val="90000"/>
        </a:lnSpc>
        <a:spcBef>
          <a:spcPct val="30000"/>
        </a:spcBef>
        <a:spcAft>
          <a:spcPct val="0"/>
        </a:spcAft>
        <a:buClr>
          <a:schemeClr val="tx2"/>
        </a:buClr>
        <a:buSzPct val="80000"/>
        <a:buFont typeface="Wingdings" pitchFamily="2" charset="2"/>
        <a:buBlip>
          <a:blip r:embed="rId5"/>
        </a:buBlip>
        <a:defRPr sz="2800">
          <a:solidFill>
            <a:schemeClr val="tx2"/>
          </a:solidFill>
          <a:latin typeface="+mn-lt"/>
        </a:defRPr>
      </a:lvl3pPr>
      <a:lvl4pPr marL="1518928" indent="-331193" algn="l" defTabSz="109445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2"/>
          </a:solidFill>
          <a:latin typeface="+mn-lt"/>
        </a:defRPr>
      </a:lvl4pPr>
      <a:lvl5pPr marL="1834877" indent="-312168" algn="l" defTabSz="1094458"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2"/>
          </a:solidFill>
          <a:latin typeface="+mn-lt"/>
        </a:defRPr>
      </a:lvl5pPr>
      <a:lvl6pPr marL="2291926" indent="-314058" algn="l" defTabSz="1095996"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6pPr>
      <a:lvl7pPr marL="2748718" indent="-314058" algn="l" defTabSz="1095996"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7pPr>
      <a:lvl8pPr marL="3205513" indent="-314058" algn="l" defTabSz="1095996"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8pPr>
      <a:lvl9pPr marL="3662317" indent="-314058" algn="l" defTabSz="1095996" rtl="0" eaLnBrk="1" fontAlgn="base" hangingPunct="1">
        <a:lnSpc>
          <a:spcPct val="90000"/>
        </a:lnSpc>
        <a:spcBef>
          <a:spcPct val="30000"/>
        </a:spcBef>
        <a:spcAft>
          <a:spcPct val="0"/>
        </a:spcAft>
        <a:buClr>
          <a:schemeClr val="tx2"/>
        </a:buClr>
        <a:buSzPct val="80000"/>
        <a:buFont typeface="Wingdings" pitchFamily="2" charset="2"/>
        <a:buBlip>
          <a:blip r:embed="rId5"/>
        </a:buBlip>
        <a:defRPr sz="2400">
          <a:solidFill>
            <a:schemeClr val="tx1"/>
          </a:solidFill>
          <a:latin typeface="+mn-lt"/>
        </a:defRPr>
      </a:lvl9pPr>
    </p:bodyStyle>
    <p:otherStyle>
      <a:defPPr>
        <a:defRPr lang="en-US"/>
      </a:defPPr>
      <a:lvl1pPr marL="0" algn="l" defTabSz="913608" rtl="0" eaLnBrk="1" latinLnBrk="0" hangingPunct="1">
        <a:defRPr sz="1800" kern="1200">
          <a:solidFill>
            <a:schemeClr val="tx1"/>
          </a:solidFill>
          <a:latin typeface="+mn-lt"/>
          <a:ea typeface="+mn-ea"/>
          <a:cs typeface="+mn-cs"/>
        </a:defRPr>
      </a:lvl1pPr>
      <a:lvl2pPr marL="456804" algn="l" defTabSz="913608" rtl="0" eaLnBrk="1" latinLnBrk="0" hangingPunct="1">
        <a:defRPr sz="1800" kern="1200">
          <a:solidFill>
            <a:schemeClr val="tx1"/>
          </a:solidFill>
          <a:latin typeface="+mn-lt"/>
          <a:ea typeface="+mn-ea"/>
          <a:cs typeface="+mn-cs"/>
        </a:defRPr>
      </a:lvl2pPr>
      <a:lvl3pPr marL="913608" algn="l" defTabSz="913608" rtl="0" eaLnBrk="1" latinLnBrk="0" hangingPunct="1">
        <a:defRPr sz="1800" kern="1200">
          <a:solidFill>
            <a:schemeClr val="tx1"/>
          </a:solidFill>
          <a:latin typeface="+mn-lt"/>
          <a:ea typeface="+mn-ea"/>
          <a:cs typeface="+mn-cs"/>
        </a:defRPr>
      </a:lvl3pPr>
      <a:lvl4pPr marL="1370410" algn="l" defTabSz="913608" rtl="0" eaLnBrk="1" latinLnBrk="0" hangingPunct="1">
        <a:defRPr sz="1800" kern="1200">
          <a:solidFill>
            <a:schemeClr val="tx1"/>
          </a:solidFill>
          <a:latin typeface="+mn-lt"/>
          <a:ea typeface="+mn-ea"/>
          <a:cs typeface="+mn-cs"/>
        </a:defRPr>
      </a:lvl4pPr>
      <a:lvl5pPr marL="1827190" algn="l" defTabSz="913608" rtl="0" eaLnBrk="1" latinLnBrk="0" hangingPunct="1">
        <a:defRPr sz="1800" kern="1200">
          <a:solidFill>
            <a:schemeClr val="tx1"/>
          </a:solidFill>
          <a:latin typeface="+mn-lt"/>
          <a:ea typeface="+mn-ea"/>
          <a:cs typeface="+mn-cs"/>
        </a:defRPr>
      </a:lvl5pPr>
      <a:lvl6pPr marL="2283991" algn="l" defTabSz="913608" rtl="0" eaLnBrk="1" latinLnBrk="0" hangingPunct="1">
        <a:defRPr sz="1800" kern="1200">
          <a:solidFill>
            <a:schemeClr val="tx1"/>
          </a:solidFill>
          <a:latin typeface="+mn-lt"/>
          <a:ea typeface="+mn-ea"/>
          <a:cs typeface="+mn-cs"/>
        </a:defRPr>
      </a:lvl6pPr>
      <a:lvl7pPr marL="2740792" algn="l" defTabSz="913608" rtl="0" eaLnBrk="1" latinLnBrk="0" hangingPunct="1">
        <a:defRPr sz="1800" kern="1200">
          <a:solidFill>
            <a:schemeClr val="tx1"/>
          </a:solidFill>
          <a:latin typeface="+mn-lt"/>
          <a:ea typeface="+mn-ea"/>
          <a:cs typeface="+mn-cs"/>
        </a:defRPr>
      </a:lvl7pPr>
      <a:lvl8pPr marL="3197584" algn="l" defTabSz="913608" rtl="0" eaLnBrk="1" latinLnBrk="0" hangingPunct="1">
        <a:defRPr sz="1800" kern="1200">
          <a:solidFill>
            <a:schemeClr val="tx1"/>
          </a:solidFill>
          <a:latin typeface="+mn-lt"/>
          <a:ea typeface="+mn-ea"/>
          <a:cs typeface="+mn-cs"/>
        </a:defRPr>
      </a:lvl8pPr>
      <a:lvl9pPr marL="3654380" algn="l" defTabSz="91360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66739" y="1571755"/>
          <a:ext cx="10434047" cy="6040147"/>
        </p:xfrm>
        <a:graphic>
          <a:graphicData uri="http://schemas.openxmlformats.org/drawingml/2006/table">
            <a:tbl>
              <a:tblPr/>
              <a:tblGrid>
                <a:gridCol w="1637671"/>
                <a:gridCol w="8796376"/>
              </a:tblGrid>
              <a:tr h="676028">
                <a:tc>
                  <a:txBody>
                    <a:bodyPr/>
                    <a:lstStyle/>
                    <a:p>
                      <a:pPr marL="0" marR="0" algn="r">
                        <a:lnSpc>
                          <a:spcPct val="115000"/>
                        </a:lnSpc>
                        <a:spcBef>
                          <a:spcPts val="0"/>
                        </a:spcBef>
                        <a:spcAft>
                          <a:spcPts val="0"/>
                        </a:spcAft>
                      </a:pPr>
                      <a:r>
                        <a:rPr lang="en-US" sz="2200" dirty="0">
                          <a:solidFill>
                            <a:schemeClr val="tx2">
                              <a:lumMod val="65000"/>
                            </a:schemeClr>
                          </a:solidFill>
                          <a:latin typeface="+mj-lt"/>
                          <a:ea typeface="Calibri"/>
                          <a:cs typeface="Times New Roman"/>
                        </a:rPr>
                        <a:t>Presenter</a:t>
                      </a:r>
                    </a:p>
                  </a:txBody>
                  <a:tcPr marL="149629" marR="149629" marT="145228" marB="145228">
                    <a:lnL w="1270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0"/>
                        </a:spcAft>
                      </a:pPr>
                      <a:r>
                        <a:rPr lang="en-US" sz="1800" dirty="0">
                          <a:solidFill>
                            <a:schemeClr val="tx2"/>
                          </a:solidFill>
                          <a:latin typeface="Segoe" pitchFamily="34" charset="0"/>
                          <a:ea typeface="Calibri"/>
                          <a:cs typeface="Times New Roman"/>
                        </a:rPr>
                        <a:t>Microsoft </a:t>
                      </a:r>
                      <a:r>
                        <a:rPr lang="en-US" sz="1800" dirty="0" smtClean="0">
                          <a:solidFill>
                            <a:schemeClr val="tx2"/>
                          </a:solidFill>
                          <a:latin typeface="Segoe" pitchFamily="34" charset="0"/>
                          <a:ea typeface="Calibri"/>
                          <a:cs typeface="Times New Roman"/>
                        </a:rPr>
                        <a:t>SSP or TS</a:t>
                      </a:r>
                      <a:endParaRPr lang="en-US" sz="1800" dirty="0">
                        <a:solidFill>
                          <a:schemeClr val="tx2"/>
                        </a:solidFill>
                        <a:latin typeface="Segoe" pitchFamily="34" charset="0"/>
                        <a:ea typeface="Calibri"/>
                        <a:cs typeface="Times New Roman"/>
                      </a:endParaRPr>
                    </a:p>
                  </a:txBody>
                  <a:tcPr marL="149629" marR="149629" marT="145228" marB="145228">
                    <a:lnL w="5715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solidFill>
                        <a:schemeClr val="bg1">
                          <a:lumMod val="85000"/>
                          <a:lumOff val="1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1236860">
                <a:tc>
                  <a:txBody>
                    <a:bodyPr/>
                    <a:lstStyle/>
                    <a:p>
                      <a:pPr marL="0" marR="0" algn="r">
                        <a:lnSpc>
                          <a:spcPct val="115000"/>
                        </a:lnSpc>
                        <a:spcBef>
                          <a:spcPts val="0"/>
                        </a:spcBef>
                        <a:spcAft>
                          <a:spcPts val="0"/>
                        </a:spcAft>
                      </a:pPr>
                      <a:r>
                        <a:rPr lang="en-US" sz="2200" dirty="0">
                          <a:solidFill>
                            <a:schemeClr val="tx2">
                              <a:lumMod val="65000"/>
                            </a:schemeClr>
                          </a:solidFill>
                          <a:latin typeface="+mj-lt"/>
                          <a:ea typeface="Calibri"/>
                          <a:cs typeface="Times New Roman"/>
                        </a:rPr>
                        <a:t>Audience</a:t>
                      </a:r>
                    </a:p>
                  </a:txBody>
                  <a:tcPr marL="149629" marR="149629" marT="145228" marB="145228">
                    <a:lnL w="1270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3428" rtl="0" eaLnBrk="1" fontAlgn="auto" latinLnBrk="0" hangingPunct="1">
                        <a:lnSpc>
                          <a:spcPct val="115000"/>
                        </a:lnSpc>
                        <a:spcBef>
                          <a:spcPts val="0"/>
                        </a:spcBef>
                        <a:spcAft>
                          <a:spcPts val="0"/>
                        </a:spcAft>
                        <a:buClrTx/>
                        <a:buSzTx/>
                        <a:buFontTx/>
                        <a:buNone/>
                        <a:tabLst/>
                        <a:defRPr/>
                      </a:pPr>
                      <a:r>
                        <a:rPr lang="en-US" sz="1800" baseline="0" dirty="0">
                          <a:solidFill>
                            <a:schemeClr val="tx2"/>
                          </a:solidFill>
                          <a:latin typeface="+mn-lt"/>
                          <a:ea typeface="Calibri"/>
                          <a:cs typeface="Times New Roman"/>
                        </a:rPr>
                        <a:t>IT professionals </a:t>
                      </a:r>
                      <a:r>
                        <a:rPr lang="en-US" sz="1800" baseline="0" dirty="0" smtClean="0">
                          <a:solidFill>
                            <a:schemeClr val="tx2"/>
                          </a:solidFill>
                          <a:latin typeface="+mn-lt"/>
                          <a:ea typeface="Calibri"/>
                          <a:cs typeface="Times New Roman"/>
                        </a:rPr>
                        <a:t>(</a:t>
                      </a:r>
                      <a:r>
                        <a:rPr lang="en-US" sz="1800" kern="1200" dirty="0" smtClean="0">
                          <a:solidFill>
                            <a:schemeClr val="tx2"/>
                          </a:solidFill>
                          <a:latin typeface="+mn-lt"/>
                          <a:ea typeface="+mn-ea"/>
                          <a:cs typeface="+mn-cs"/>
                        </a:rPr>
                        <a:t>Business Analysts, Solution Architects , Platform Architects, Infrastructure Architects, IT Infrastructure Manager, IT Operations Manager</a:t>
                      </a:r>
                      <a:r>
                        <a:rPr lang="en-US" sz="1800" baseline="0" dirty="0" smtClean="0">
                          <a:solidFill>
                            <a:schemeClr val="tx2"/>
                          </a:solidFill>
                          <a:latin typeface="+mn-lt"/>
                          <a:ea typeface="Calibri"/>
                          <a:cs typeface="Times New Roman"/>
                        </a:rPr>
                        <a:t>) </a:t>
                      </a:r>
                      <a:r>
                        <a:rPr lang="en-US" sz="1800" baseline="0" dirty="0">
                          <a:solidFill>
                            <a:schemeClr val="tx2"/>
                          </a:solidFill>
                          <a:latin typeface="+mn-lt"/>
                          <a:ea typeface="Calibri"/>
                          <a:cs typeface="Times New Roman"/>
                        </a:rPr>
                        <a:t>who are supporting the definition </a:t>
                      </a:r>
                      <a:r>
                        <a:rPr lang="en-US" sz="1800" baseline="0" dirty="0" smtClean="0">
                          <a:solidFill>
                            <a:schemeClr val="tx2"/>
                          </a:solidFill>
                          <a:latin typeface="+mn-lt"/>
                          <a:ea typeface="Calibri"/>
                          <a:cs typeface="Times New Roman"/>
                        </a:rPr>
                        <a:t>of</a:t>
                      </a:r>
                      <a:r>
                        <a:rPr lang="en-US" sz="1800" baseline="0" dirty="0" smtClean="0">
                          <a:solidFill>
                            <a:schemeClr val="tx2"/>
                          </a:solidFill>
                          <a:latin typeface="Segoe" pitchFamily="34" charset="0"/>
                          <a:ea typeface="Calibri"/>
                          <a:cs typeface="Times New Roman"/>
                        </a:rPr>
                        <a:t> </a:t>
                      </a:r>
                      <a:r>
                        <a:rPr lang="en-US" sz="1800" kern="1200" dirty="0" smtClean="0">
                          <a:solidFill>
                            <a:schemeClr val="tx2"/>
                          </a:solidFill>
                          <a:latin typeface="+mn-lt"/>
                          <a:ea typeface="+mn-ea"/>
                          <a:cs typeface="+mn-cs"/>
                        </a:rPr>
                        <a:t>environmentally sustainable IT</a:t>
                      </a:r>
                      <a:endParaRPr lang="en-US" sz="1800" kern="1200" dirty="0">
                        <a:solidFill>
                          <a:schemeClr val="tx2"/>
                        </a:solidFill>
                        <a:latin typeface="+mn-lt"/>
                        <a:ea typeface="+mn-ea"/>
                        <a:cs typeface="+mn-cs"/>
                      </a:endParaRPr>
                    </a:p>
                  </a:txBody>
                  <a:tcPr marL="149629" marR="149629" marT="145228" marB="145228">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solidFill>
                        <a:schemeClr val="bg1">
                          <a:lumMod val="85000"/>
                          <a:lumOff val="15000"/>
                        </a:schemeClr>
                      </a:solidFill>
                      <a:prstDash val="solid"/>
                      <a:round/>
                      <a:headEnd type="none" w="med" len="med"/>
                      <a:tailEnd type="none" w="med" len="med"/>
                    </a:lnT>
                    <a:lnB w="57150" cap="flat" cmpd="sng" algn="ctr">
                      <a:solidFill>
                        <a:schemeClr val="bg1">
                          <a:lumMod val="85000"/>
                          <a:lumOff val="1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1867796">
                <a:tc>
                  <a:txBody>
                    <a:bodyPr/>
                    <a:lstStyle/>
                    <a:p>
                      <a:pPr marL="0" marR="0" algn="r">
                        <a:lnSpc>
                          <a:spcPct val="115000"/>
                        </a:lnSpc>
                        <a:spcBef>
                          <a:spcPts val="0"/>
                        </a:spcBef>
                        <a:spcAft>
                          <a:spcPts val="0"/>
                        </a:spcAft>
                      </a:pPr>
                      <a:r>
                        <a:rPr lang="en-US" sz="2200" dirty="0">
                          <a:solidFill>
                            <a:schemeClr val="tx2">
                              <a:lumMod val="65000"/>
                            </a:schemeClr>
                          </a:solidFill>
                          <a:latin typeface="+mj-lt"/>
                          <a:ea typeface="Calibri"/>
                          <a:cs typeface="Times New Roman"/>
                        </a:rPr>
                        <a:t>Purpose</a:t>
                      </a:r>
                    </a:p>
                  </a:txBody>
                  <a:tcPr marL="149629" marR="149629" marT="145228" marB="145228">
                    <a:lnL w="1270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31775" marR="0" indent="-231775">
                        <a:lnSpc>
                          <a:spcPct val="115000"/>
                        </a:lnSpc>
                        <a:spcBef>
                          <a:spcPts val="0"/>
                        </a:spcBef>
                        <a:spcAft>
                          <a:spcPts val="0"/>
                        </a:spcAft>
                        <a:buFont typeface="Arial" pitchFamily="34" charset="0"/>
                        <a:buChar char="•"/>
                      </a:pPr>
                      <a:r>
                        <a:rPr lang="en-US" sz="1800" dirty="0">
                          <a:solidFill>
                            <a:schemeClr val="tx2"/>
                          </a:solidFill>
                          <a:latin typeface="Segoe" pitchFamily="34" charset="0"/>
                          <a:ea typeface="Calibri"/>
                          <a:cs typeface="Times New Roman"/>
                        </a:rPr>
                        <a:t>Introduce the IT pro</a:t>
                      </a:r>
                      <a:r>
                        <a:rPr lang="en-US" sz="1800" baseline="0" dirty="0">
                          <a:solidFill>
                            <a:schemeClr val="tx2"/>
                          </a:solidFill>
                          <a:latin typeface="Segoe" pitchFamily="34" charset="0"/>
                          <a:ea typeface="Calibri"/>
                          <a:cs typeface="Times New Roman"/>
                        </a:rPr>
                        <a:t> </a:t>
                      </a:r>
                      <a:r>
                        <a:rPr lang="en-US" sz="1800" dirty="0">
                          <a:solidFill>
                            <a:schemeClr val="tx2"/>
                          </a:solidFill>
                          <a:latin typeface="Segoe" pitchFamily="34" charset="0"/>
                          <a:ea typeface="Calibri"/>
                          <a:cs typeface="Times New Roman"/>
                        </a:rPr>
                        <a:t>to this solution</a:t>
                      </a:r>
                    </a:p>
                    <a:p>
                      <a:pPr marL="231775" marR="0" indent="-231775">
                        <a:lnSpc>
                          <a:spcPct val="115000"/>
                        </a:lnSpc>
                        <a:spcBef>
                          <a:spcPts val="0"/>
                        </a:spcBef>
                        <a:spcAft>
                          <a:spcPts val="0"/>
                        </a:spcAft>
                        <a:buFont typeface="Arial" pitchFamily="34" charset="0"/>
                        <a:buChar char="•"/>
                      </a:pPr>
                      <a:r>
                        <a:rPr lang="en-US" sz="1800" dirty="0">
                          <a:solidFill>
                            <a:schemeClr val="tx2"/>
                          </a:solidFill>
                          <a:latin typeface="Segoe" pitchFamily="34" charset="0"/>
                          <a:ea typeface="Calibri"/>
                          <a:cs typeface="Times New Roman"/>
                        </a:rPr>
                        <a:t>Give</a:t>
                      </a:r>
                      <a:r>
                        <a:rPr lang="en-US" sz="1800" baseline="0" dirty="0">
                          <a:solidFill>
                            <a:schemeClr val="tx2"/>
                          </a:solidFill>
                          <a:latin typeface="Segoe" pitchFamily="34" charset="0"/>
                          <a:ea typeface="Calibri"/>
                          <a:cs typeface="Times New Roman"/>
                        </a:rPr>
                        <a:t> the IT pro a high-level overview of the phased steps needed to implement this solution</a:t>
                      </a:r>
                      <a:endParaRPr lang="en-US" sz="1800" dirty="0">
                        <a:solidFill>
                          <a:schemeClr val="tx2"/>
                        </a:solidFill>
                        <a:latin typeface="Segoe" pitchFamily="34" charset="0"/>
                        <a:ea typeface="Calibri"/>
                        <a:cs typeface="Times New Roman"/>
                      </a:endParaRPr>
                    </a:p>
                    <a:p>
                      <a:pPr marL="231775" marR="0" indent="-231775">
                        <a:lnSpc>
                          <a:spcPct val="115000"/>
                        </a:lnSpc>
                        <a:spcBef>
                          <a:spcPts val="0"/>
                        </a:spcBef>
                        <a:spcAft>
                          <a:spcPts val="0"/>
                        </a:spcAft>
                        <a:buFont typeface="Arial" pitchFamily="34" charset="0"/>
                        <a:buChar char="•"/>
                      </a:pPr>
                      <a:r>
                        <a:rPr lang="en-US" sz="1800" dirty="0">
                          <a:solidFill>
                            <a:schemeClr val="tx2"/>
                          </a:solidFill>
                          <a:latin typeface="Segoe" pitchFamily="34" charset="0"/>
                          <a:ea typeface="Calibri"/>
                          <a:cs typeface="Times New Roman"/>
                        </a:rPr>
                        <a:t>Persuade</a:t>
                      </a:r>
                      <a:r>
                        <a:rPr lang="en-US" sz="1800" baseline="0" dirty="0">
                          <a:solidFill>
                            <a:schemeClr val="tx2"/>
                          </a:solidFill>
                          <a:latin typeface="Segoe" pitchFamily="34" charset="0"/>
                          <a:ea typeface="Calibri"/>
                          <a:cs typeface="Times New Roman"/>
                        </a:rPr>
                        <a:t> the IT pro to take the next </a:t>
                      </a:r>
                      <a:r>
                        <a:rPr lang="en-US" sz="1800" baseline="0" dirty="0" smtClean="0">
                          <a:solidFill>
                            <a:schemeClr val="tx2"/>
                          </a:solidFill>
                          <a:latin typeface="Segoe" pitchFamily="34" charset="0"/>
                          <a:ea typeface="Calibri"/>
                          <a:cs typeface="Times New Roman"/>
                        </a:rPr>
                        <a:t>steps</a:t>
                      </a:r>
                      <a:endParaRPr lang="en-US" sz="1800" dirty="0">
                        <a:solidFill>
                          <a:schemeClr val="tx2"/>
                        </a:solidFill>
                        <a:latin typeface="Segoe" pitchFamily="34" charset="0"/>
                        <a:ea typeface="Calibri"/>
                        <a:cs typeface="Times New Roman"/>
                      </a:endParaRPr>
                    </a:p>
                  </a:txBody>
                  <a:tcPr marL="149629" marR="149629" marT="145228" marB="145228">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solidFill>
                        <a:schemeClr val="bg1">
                          <a:lumMod val="85000"/>
                          <a:lumOff val="15000"/>
                        </a:schemeClr>
                      </a:solidFill>
                      <a:prstDash val="solid"/>
                      <a:round/>
                      <a:headEnd type="none" w="med" len="med"/>
                      <a:tailEnd type="none" w="med" len="med"/>
                    </a:lnT>
                    <a:lnB w="57150" cap="flat" cmpd="sng" algn="ctr">
                      <a:solidFill>
                        <a:schemeClr val="bg1">
                          <a:lumMod val="85000"/>
                          <a:lumOff val="1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r h="2259463">
                <a:tc>
                  <a:txBody>
                    <a:bodyPr/>
                    <a:lstStyle/>
                    <a:p>
                      <a:pPr marL="0" marR="0" algn="r">
                        <a:lnSpc>
                          <a:spcPct val="115000"/>
                        </a:lnSpc>
                        <a:spcBef>
                          <a:spcPts val="0"/>
                        </a:spcBef>
                        <a:spcAft>
                          <a:spcPts val="0"/>
                        </a:spcAft>
                      </a:pPr>
                      <a:r>
                        <a:rPr lang="en-US" sz="2200" dirty="0">
                          <a:solidFill>
                            <a:schemeClr val="tx2">
                              <a:lumMod val="65000"/>
                            </a:schemeClr>
                          </a:solidFill>
                          <a:latin typeface="+mj-lt"/>
                          <a:ea typeface="Calibri"/>
                          <a:cs typeface="Times New Roman"/>
                        </a:rPr>
                        <a:t>Guidance</a:t>
                      </a:r>
                    </a:p>
                  </a:txBody>
                  <a:tcPr marL="149629" marR="149629" marT="145228" marB="145228">
                    <a:lnL w="1270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Bef>
                          <a:spcPts val="0"/>
                        </a:spcBef>
                        <a:spcAft>
                          <a:spcPts val="500"/>
                        </a:spcAft>
                        <a:buFont typeface="Arial" pitchFamily="34" charset="0"/>
                        <a:buNone/>
                      </a:pPr>
                      <a:r>
                        <a:rPr lang="en-US" sz="1800" dirty="0">
                          <a:solidFill>
                            <a:schemeClr val="tx2"/>
                          </a:solidFill>
                          <a:latin typeface="Segoe" pitchFamily="34" charset="0"/>
                          <a:ea typeface="Times New Roman"/>
                          <a:cs typeface="Times New Roman"/>
                        </a:rPr>
                        <a:t>To best present the deck, follow these guidelines:</a:t>
                      </a:r>
                    </a:p>
                    <a:p>
                      <a:pPr marL="225425" marR="0" indent="-225425">
                        <a:lnSpc>
                          <a:spcPct val="115000"/>
                        </a:lnSpc>
                        <a:spcBef>
                          <a:spcPts val="0"/>
                        </a:spcBef>
                        <a:spcAft>
                          <a:spcPts val="0"/>
                        </a:spcAft>
                        <a:buFont typeface="Arial" pitchFamily="34" charset="0"/>
                        <a:buChar char="•"/>
                      </a:pPr>
                      <a:r>
                        <a:rPr lang="en-US" sz="1800" b="0" dirty="0">
                          <a:solidFill>
                            <a:schemeClr val="tx2"/>
                          </a:solidFill>
                          <a:latin typeface="Segoe" pitchFamily="34" charset="0"/>
                          <a:ea typeface="Times New Roman"/>
                          <a:cs typeface="Times New Roman"/>
                        </a:rPr>
                        <a:t>Delete hidden slides like</a:t>
                      </a:r>
                      <a:r>
                        <a:rPr lang="en-US" sz="1800" b="0" baseline="0" dirty="0">
                          <a:solidFill>
                            <a:schemeClr val="tx2"/>
                          </a:solidFill>
                          <a:latin typeface="Segoe" pitchFamily="34" charset="0"/>
                          <a:ea typeface="Times New Roman"/>
                          <a:cs typeface="Times New Roman"/>
                        </a:rPr>
                        <a:t> this one before you present to your customer</a:t>
                      </a:r>
                    </a:p>
                    <a:p>
                      <a:pPr marL="225425" marR="0" indent="-225425">
                        <a:lnSpc>
                          <a:spcPct val="115000"/>
                        </a:lnSpc>
                        <a:spcBef>
                          <a:spcPts val="0"/>
                        </a:spcBef>
                        <a:spcAft>
                          <a:spcPts val="0"/>
                        </a:spcAft>
                        <a:buFont typeface="Arial" pitchFamily="34" charset="0"/>
                        <a:buChar char="•"/>
                      </a:pPr>
                      <a:r>
                        <a:rPr lang="en-US" sz="1800" b="0" dirty="0">
                          <a:solidFill>
                            <a:schemeClr val="tx2"/>
                          </a:solidFill>
                          <a:latin typeface="Segoe" pitchFamily="34" charset="0"/>
                          <a:ea typeface="Times New Roman"/>
                          <a:cs typeface="Times New Roman"/>
                        </a:rPr>
                        <a:t>Familiarize</a:t>
                      </a:r>
                      <a:r>
                        <a:rPr lang="en-US" sz="1800" b="0" baseline="0" dirty="0">
                          <a:solidFill>
                            <a:schemeClr val="tx2"/>
                          </a:solidFill>
                          <a:latin typeface="Segoe" pitchFamily="34" charset="0"/>
                          <a:ea typeface="Times New Roman"/>
                          <a:cs typeface="Times New Roman"/>
                        </a:rPr>
                        <a:t> yourself with the speaker notes included in the presentation</a:t>
                      </a:r>
                    </a:p>
                    <a:p>
                      <a:pPr marL="225425" marR="0" indent="-225425">
                        <a:lnSpc>
                          <a:spcPct val="115000"/>
                        </a:lnSpc>
                        <a:spcBef>
                          <a:spcPts val="0"/>
                        </a:spcBef>
                        <a:spcAft>
                          <a:spcPts val="0"/>
                        </a:spcAft>
                        <a:buFont typeface="Arial" pitchFamily="34" charset="0"/>
                        <a:buChar char="•"/>
                      </a:pPr>
                      <a:r>
                        <a:rPr lang="en-US" sz="1800" b="0" baseline="0" dirty="0">
                          <a:solidFill>
                            <a:schemeClr val="tx2"/>
                          </a:solidFill>
                          <a:latin typeface="Segoe" pitchFamily="34" charset="0"/>
                          <a:ea typeface="Times New Roman"/>
                          <a:cs typeface="Times New Roman"/>
                        </a:rPr>
                        <a:t>Customize the speaker notes to your customer (if necessary)</a:t>
                      </a:r>
                    </a:p>
                    <a:p>
                      <a:pPr marL="225425" marR="0" indent="-225425">
                        <a:lnSpc>
                          <a:spcPct val="115000"/>
                        </a:lnSpc>
                        <a:spcBef>
                          <a:spcPts val="0"/>
                        </a:spcBef>
                        <a:spcAft>
                          <a:spcPts val="0"/>
                        </a:spcAft>
                        <a:buFont typeface="Arial" pitchFamily="34" charset="0"/>
                        <a:buChar char="•"/>
                      </a:pPr>
                      <a:r>
                        <a:rPr lang="en-US" sz="1800" b="0" dirty="0">
                          <a:solidFill>
                            <a:schemeClr val="tx2"/>
                          </a:solidFill>
                          <a:latin typeface="Segoe" pitchFamily="34" charset="0"/>
                          <a:ea typeface="Times New Roman"/>
                          <a:cs typeface="Times New Roman"/>
                        </a:rPr>
                        <a:t>Select </a:t>
                      </a:r>
                      <a:r>
                        <a:rPr lang="en-US" sz="1800" b="0" dirty="0" smtClean="0">
                          <a:solidFill>
                            <a:schemeClr val="tx2"/>
                          </a:solidFill>
                          <a:latin typeface="Segoe" pitchFamily="34" charset="0"/>
                          <a:ea typeface="Times New Roman"/>
                          <a:cs typeface="Times New Roman"/>
                        </a:rPr>
                        <a:t>relevant </a:t>
                      </a:r>
                      <a:r>
                        <a:rPr lang="en-US" sz="1800" b="0" dirty="0">
                          <a:solidFill>
                            <a:schemeClr val="tx2"/>
                          </a:solidFill>
                          <a:latin typeface="Segoe" pitchFamily="34" charset="0"/>
                          <a:ea typeface="Times New Roman"/>
                          <a:cs typeface="Times New Roman"/>
                        </a:rPr>
                        <a:t>slides from</a:t>
                      </a:r>
                      <a:r>
                        <a:rPr lang="en-US" sz="1800" b="0" baseline="0" dirty="0">
                          <a:solidFill>
                            <a:schemeClr val="tx2"/>
                          </a:solidFill>
                          <a:latin typeface="Segoe" pitchFamily="34" charset="0"/>
                          <a:ea typeface="Times New Roman"/>
                          <a:cs typeface="Times New Roman"/>
                        </a:rPr>
                        <a:t> </a:t>
                      </a:r>
                      <a:r>
                        <a:rPr lang="en-US" sz="1800" b="0" baseline="0" dirty="0" smtClean="0">
                          <a:solidFill>
                            <a:schemeClr val="tx2"/>
                          </a:solidFill>
                          <a:latin typeface="Segoe" pitchFamily="34" charset="0"/>
                          <a:ea typeface="Times New Roman"/>
                          <a:cs typeface="Times New Roman"/>
                        </a:rPr>
                        <a:t>the corresponding Business Priorities Presentation and the Capability Discussion Presentation</a:t>
                      </a:r>
                      <a:endParaRPr lang="en-US" sz="1800" b="0" dirty="0">
                        <a:solidFill>
                          <a:schemeClr val="tx2"/>
                        </a:solidFill>
                        <a:latin typeface="Segoe" pitchFamily="34" charset="0"/>
                        <a:ea typeface="Times New Roman"/>
                        <a:cs typeface="Times New Roman"/>
                      </a:endParaRPr>
                    </a:p>
                  </a:txBody>
                  <a:tcPr marL="149629" marR="146304" marT="145228" marB="145228">
                    <a:lnL w="57150" cap="flat" cmpd="sng" algn="ctr">
                      <a:noFill/>
                      <a:prstDash val="solid"/>
                      <a:round/>
                      <a:headEnd type="none" w="med" len="med"/>
                      <a:tailEnd type="none" w="med" len="med"/>
                    </a:lnL>
                    <a:lnR w="12700" cap="flat" cmpd="sng" algn="ctr">
                      <a:noFill/>
                      <a:prstDash val="solid"/>
                      <a:round/>
                      <a:headEnd type="none" w="med" len="med"/>
                      <a:tailEnd type="none" w="med" len="med"/>
                    </a:lnR>
                    <a:lnT w="57150" cap="flat" cmpd="sng" algn="ctr">
                      <a:solidFill>
                        <a:schemeClr val="bg1">
                          <a:lumMod val="85000"/>
                          <a:lumOff val="15000"/>
                        </a:schemeClr>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2">
                        <a:lumMod val="50000"/>
                      </a:schemeClr>
                    </a:solidFill>
                  </a:tcPr>
                </a:tc>
              </a:tr>
            </a:tbl>
          </a:graphicData>
        </a:graphic>
      </p:graphicFrame>
      <p:sp>
        <p:nvSpPr>
          <p:cNvPr id="2" name="Title 1"/>
          <p:cNvSpPr>
            <a:spLocks noGrp="1"/>
          </p:cNvSpPr>
          <p:nvPr>
            <p:ph type="title"/>
          </p:nvPr>
        </p:nvSpPr>
        <p:spPr/>
        <p:txBody>
          <a:bodyPr/>
          <a:lstStyle/>
          <a:p>
            <a:pPr>
              <a:defRPr/>
            </a:pPr>
            <a:r>
              <a:rPr lang="en-US" dirty="0">
                <a:solidFill>
                  <a:schemeClr val="bg2"/>
                </a:solidFill>
              </a:rPr>
              <a:t>Using this </a:t>
            </a:r>
            <a:r>
              <a:rPr lang="en-US" dirty="0" smtClean="0">
                <a:solidFill>
                  <a:schemeClr val="bg2"/>
                </a:solidFill>
              </a:rPr>
              <a:t>presentation</a:t>
            </a:r>
            <a:endParaRPr lang="en-US" sz="2600" dirty="0">
              <a:solidFill>
                <a:schemeClr val="bg2"/>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9106" y="274320"/>
            <a:ext cx="10056494" cy="609398"/>
          </a:xfrm>
        </p:spPr>
        <p:txBody>
          <a:bodyPr/>
          <a:lstStyle/>
          <a:p>
            <a:pPr>
              <a:defRPr/>
            </a:pPr>
            <a:r>
              <a:rPr lang="en-US" dirty="0"/>
              <a:t>Recap BDM/TDM </a:t>
            </a:r>
            <a:r>
              <a:rPr lang="en-US" dirty="0" smtClean="0"/>
              <a:t>Conversation</a:t>
            </a:r>
            <a:endParaRPr lang="en-US" sz="2600" dirty="0">
              <a:solidFill>
                <a:schemeClr val="tx1"/>
              </a:solidFill>
            </a:endParaRPr>
          </a:p>
        </p:txBody>
      </p:sp>
      <p:sp>
        <p:nvSpPr>
          <p:cNvPr id="5" name="Content Placeholder 4"/>
          <p:cNvSpPr>
            <a:spLocks noGrp="1"/>
          </p:cNvSpPr>
          <p:nvPr>
            <p:ph idx="1"/>
          </p:nvPr>
        </p:nvSpPr>
        <p:spPr>
          <a:xfrm>
            <a:off x="459106" y="1697357"/>
            <a:ext cx="10056494" cy="4136518"/>
          </a:xfrm>
        </p:spPr>
        <p:txBody>
          <a:bodyPr/>
          <a:lstStyle/>
          <a:p>
            <a:pPr marL="0" indent="0">
              <a:buNone/>
            </a:pPr>
            <a:r>
              <a:rPr lang="en-US" dirty="0"/>
              <a:t>To start off this presentation, you should </a:t>
            </a:r>
            <a:r>
              <a:rPr lang="en-US" dirty="0" smtClean="0"/>
              <a:t>recap </a:t>
            </a:r>
            <a:r>
              <a:rPr lang="en-US" dirty="0"/>
              <a:t>your previous discussions with the BDM and/or TDM. </a:t>
            </a:r>
          </a:p>
          <a:p>
            <a:pPr marL="0" indent="0">
              <a:buNone/>
            </a:pPr>
            <a:endParaRPr lang="en-US" dirty="0"/>
          </a:p>
          <a:p>
            <a:pPr marL="0" indent="0">
              <a:buNone/>
            </a:pPr>
            <a:r>
              <a:rPr lang="en-US" dirty="0" smtClean="0"/>
              <a:t>Do the following:</a:t>
            </a:r>
          </a:p>
          <a:p>
            <a:pPr marL="282445" indent="-282445">
              <a:buFont typeface="Arial" pitchFamily="34" charset="0"/>
              <a:buChar char="•"/>
            </a:pPr>
            <a:r>
              <a:rPr lang="en-US" dirty="0" smtClean="0"/>
              <a:t>Pull slides from the Business Priorities Presentation and the Capability Discussion Presentation.</a:t>
            </a:r>
          </a:p>
          <a:p>
            <a:pPr marL="282445" indent="-282445">
              <a:buFont typeface="Arial" pitchFamily="34" charset="0"/>
              <a:buChar char="•"/>
            </a:pPr>
            <a:r>
              <a:rPr lang="en-US" dirty="0" smtClean="0"/>
              <a:t>Insert in place of the “Integrated Capability Support for Priority Business Capabilities” and “Phase” slides.</a:t>
            </a:r>
          </a:p>
          <a:p>
            <a:pPr marL="282445" indent="-282445">
              <a:buFont typeface="Arial" pitchFamily="34" charset="0"/>
              <a:buChar char="•"/>
            </a:pPr>
            <a:r>
              <a:rPr lang="en-US" dirty="0" smtClean="0"/>
              <a:t>Update with the most current view of the business priorities.</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248613" y="1844968"/>
            <a:ext cx="10549718" cy="5129605"/>
          </a:xfrm>
          <a:prstGeom prst="roundRect">
            <a:avLst>
              <a:gd name="adj" fmla="val 3149"/>
            </a:avLst>
          </a:prstGeom>
          <a:gradFill rotWithShape="1">
            <a:gsLst>
              <a:gs pos="20000">
                <a:srgbClr val="9DFDE6">
                  <a:alpha val="59000"/>
                </a:srgbClr>
              </a:gs>
              <a:gs pos="29000">
                <a:srgbClr val="1F497D">
                  <a:lumMod val="75000"/>
                  <a:alpha val="0"/>
                </a:srgbClr>
              </a:gs>
              <a:gs pos="100000">
                <a:srgbClr val="9DFDE6">
                  <a:alpha val="65000"/>
                </a:srgbClr>
              </a:gs>
            </a:gsLst>
            <a:lin ang="2700000" scaled="0"/>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574" tIns="54796" rIns="109574" bIns="54796" numCol="1" rtlCol="0" anchor="ctr" anchorCtr="0" compatLnSpc="1">
            <a:prstTxWarp prst="textNoShape">
              <a:avLst/>
            </a:prstTxWarp>
          </a:bodyPr>
          <a:lstStyle/>
          <a:p>
            <a:pPr algn="ctr" defTabSz="1095468"/>
            <a:endParaRPr lang="en-US" dirty="0">
              <a:solidFill>
                <a:sysClr val="window" lastClr="FFFFFF"/>
              </a:solidFill>
              <a:latin typeface="Segoe" pitchFamily="34" charset="0"/>
              <a:ea typeface="+mn-ea"/>
              <a:cs typeface="+mn-cs"/>
            </a:endParaRPr>
          </a:p>
        </p:txBody>
      </p:sp>
      <p:pic>
        <p:nvPicPr>
          <p:cNvPr id="6" name="Picture 5" descr="Untitled-1.png"/>
          <p:cNvPicPr>
            <a:picLocks noChangeAspect="1"/>
          </p:cNvPicPr>
          <p:nvPr/>
        </p:nvPicPr>
        <p:blipFill>
          <a:blip r:embed="rId3" cstate="print"/>
          <a:stretch>
            <a:fillRect/>
          </a:stretch>
        </p:blipFill>
        <p:spPr>
          <a:xfrm>
            <a:off x="342773" y="1925387"/>
            <a:ext cx="10410826" cy="4941580"/>
          </a:xfrm>
          <a:prstGeom prst="rect">
            <a:avLst/>
          </a:prstGeom>
          <a:effectLst>
            <a:outerShdw blurRad="63500" sx="101000" sy="101000" algn="ctr" rotWithShape="0">
              <a:prstClr val="black">
                <a:alpha val="40000"/>
              </a:prstClr>
            </a:outerShdw>
          </a:effectLst>
        </p:spPr>
      </p:pic>
      <p:sp>
        <p:nvSpPr>
          <p:cNvPr id="2" name="Title 1"/>
          <p:cNvSpPr>
            <a:spLocks noGrp="1"/>
          </p:cNvSpPr>
          <p:nvPr>
            <p:ph type="title"/>
          </p:nvPr>
        </p:nvSpPr>
        <p:spPr>
          <a:xfrm>
            <a:off x="459106" y="274320"/>
            <a:ext cx="10056494" cy="609398"/>
          </a:xfrm>
        </p:spPr>
        <p:txBody>
          <a:bodyPr/>
          <a:lstStyle/>
          <a:p>
            <a:r>
              <a:rPr lang="en-US" dirty="0" smtClean="0">
                <a:ln w="18415" cmpd="sng">
                  <a:noFill/>
                  <a:prstDash val="solid"/>
                </a:ln>
                <a:effectLst>
                  <a:outerShdw blurRad="63500" dir="3600000" algn="tl" rotWithShape="0">
                    <a:srgbClr val="000000">
                      <a:alpha val="70000"/>
                    </a:srgbClr>
                  </a:outerShdw>
                </a:effectLst>
              </a:rPr>
              <a:t>Integrated Capability Analysis</a:t>
            </a:r>
          </a:p>
        </p:txBody>
      </p:sp>
      <p:sp>
        <p:nvSpPr>
          <p:cNvPr id="9" name="Content Placeholder 5"/>
          <p:cNvSpPr>
            <a:spLocks noGrp="1"/>
          </p:cNvSpPr>
          <p:nvPr>
            <p:ph idx="1"/>
          </p:nvPr>
        </p:nvSpPr>
        <p:spPr bwMode="auto">
          <a:xfrm>
            <a:off x="559559" y="2200395"/>
            <a:ext cx="7219666" cy="4462760"/>
          </a:xfrm>
          <a:prstGeom prst="rect">
            <a:avLst/>
          </a:prstGeom>
          <a:noFill/>
          <a:ln w="9525">
            <a:noFill/>
            <a:miter lim="800000"/>
            <a:headEnd/>
            <a:tailEnd/>
          </a:ln>
        </p:spPr>
        <p:txBody>
          <a:bodyPr/>
          <a:lstStyle/>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Ensure target business capabilities cover process improvement priorities</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Translate business capabilities into required infrastructure capabilities</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Assess current infrastructure maturity</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Determine gaps to target infrastructure</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Build a road map for integrated capabilities and solution implementation</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Specify required architecture, technologies, and services </a:t>
            </a:r>
          </a:p>
          <a:p>
            <a:pPr marL="231505" indent="-231505">
              <a:lnSpc>
                <a:spcPct val="100000"/>
              </a:lnSpc>
              <a:spcBef>
                <a:spcPts val="1440"/>
              </a:spcBef>
              <a:buClr>
                <a:srgbClr val="70AC2E"/>
              </a:buClr>
              <a:buSzPct val="105000"/>
              <a:buBlip>
                <a:blip r:embed="rId4"/>
              </a:buBlip>
              <a:defRPr/>
            </a:pPr>
            <a:r>
              <a:rPr lang="en-US" sz="2200" dirty="0" smtClean="0">
                <a:solidFill>
                  <a:schemeClr val="tx2"/>
                </a:solidFill>
              </a:rPr>
              <a:t>Baseline road map for integrated capabilities</a:t>
            </a:r>
            <a:endParaRPr lang="en-US" sz="2200" dirty="0">
              <a:solidFill>
                <a:schemeClr val="tx2"/>
              </a:solidFill>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274320"/>
            <a:ext cx="10056494" cy="609398"/>
          </a:xfrm>
        </p:spPr>
        <p:txBody>
          <a:bodyPr>
            <a:normAutofit fontScale="90000"/>
          </a:bodyPr>
          <a:lstStyle/>
          <a:p>
            <a:pPr algn="l"/>
            <a:r>
              <a:rPr lang="en-US" dirty="0" smtClean="0">
                <a:solidFill>
                  <a:srgbClr val="FFFFFF"/>
                </a:solidFill>
                <a:latin typeface="Segoe Semibold" pitchFamily="34" charset="0"/>
              </a:rPr>
              <a:t>Business Priorities Guide</a:t>
            </a:r>
            <a:endParaRPr lang="en-US" sz="2400" dirty="0"/>
          </a:p>
        </p:txBody>
      </p:sp>
      <p:cxnSp>
        <p:nvCxnSpPr>
          <p:cNvPr id="7" name="Straight Connector 6"/>
          <p:cNvCxnSpPr/>
          <p:nvPr/>
        </p:nvCxnSpPr>
        <p:spPr bwMode="auto">
          <a:xfrm>
            <a:off x="431845" y="5522591"/>
            <a:ext cx="5029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00B0F0">
                    <a:alpha val="0"/>
                  </a:srgbClr>
                </a:gs>
              </a:gsLst>
              <a:lin ang="0" scaled="0"/>
            </a:gradFill>
            <a:prstDash val="solid"/>
            <a:round/>
            <a:headEnd type="none" w="med" len="med"/>
            <a:tailEnd type="none" w="med" len="med"/>
          </a:ln>
          <a:effectLst/>
        </p:spPr>
      </p:cxnSp>
      <p:cxnSp>
        <p:nvCxnSpPr>
          <p:cNvPr id="8" name="Straight Connector 7"/>
          <p:cNvCxnSpPr/>
          <p:nvPr/>
        </p:nvCxnSpPr>
        <p:spPr bwMode="auto">
          <a:xfrm>
            <a:off x="5714150" y="5522591"/>
            <a:ext cx="5029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00B0F0">
                    <a:alpha val="0"/>
                  </a:srgbClr>
                </a:gs>
              </a:gsLst>
              <a:lin ang="0" scaled="0"/>
            </a:gradFill>
            <a:prstDash val="solid"/>
            <a:round/>
            <a:headEnd type="none" w="med" len="med"/>
            <a:tailEnd type="none" w="med" len="med"/>
          </a:ln>
          <a:effectLst/>
        </p:spPr>
      </p:cxnSp>
      <p:sp>
        <p:nvSpPr>
          <p:cNvPr id="10" name="TextBox 9"/>
          <p:cNvSpPr txBox="1"/>
          <p:nvPr/>
        </p:nvSpPr>
        <p:spPr>
          <a:xfrm>
            <a:off x="411925" y="5101591"/>
            <a:ext cx="4826825" cy="2236453"/>
          </a:xfrm>
          <a:prstGeom prst="rect">
            <a:avLst/>
          </a:prstGeom>
          <a:noFill/>
        </p:spPr>
        <p:txBody>
          <a:bodyPr wrap="square" lIns="76142" tIns="38072" rIns="76142" bIns="38072" rtlCol="0">
            <a:spAutoFit/>
          </a:bodyPr>
          <a:lstStyle/>
          <a:p>
            <a:pPr defTabSz="761430" fontAlgn="auto">
              <a:spcBef>
                <a:spcPts val="0"/>
              </a:spcBef>
              <a:spcAft>
                <a:spcPts val="1000"/>
              </a:spcAft>
              <a:defRPr/>
            </a:pPr>
            <a:r>
              <a:rPr lang="en-US" sz="2400" dirty="0">
                <a:solidFill>
                  <a:srgbClr val="FFFFFF"/>
                </a:solidFill>
              </a:rPr>
              <a:t>Business Priorities Guide 1a</a:t>
            </a:r>
            <a:endParaRPr lang="en-US" sz="2400" kern="0" dirty="0">
              <a:solidFill>
                <a:srgbClr val="FFFFFF"/>
              </a:solidFill>
            </a:endParaRPr>
          </a:p>
          <a:p>
            <a:pPr defTabSz="761430" fontAlgn="auto">
              <a:spcBef>
                <a:spcPts val="0"/>
              </a:spcBef>
              <a:spcAft>
                <a:spcPts val="0"/>
              </a:spcAft>
              <a:defRPr/>
            </a:pPr>
            <a:r>
              <a:rPr lang="en-US" sz="1800" kern="0" dirty="0" smtClean="0">
                <a:solidFill>
                  <a:srgbClr val="FFFFFF"/>
                </a:solidFill>
                <a:latin typeface="Segoe" pitchFamily="34" charset="0"/>
              </a:rPr>
              <a:t>You initially used this guide to prepare for and structure the conversation with the BDM. In this presentation, you should reference this guide to present your current understanding about the business drivers and their priorities according to the BDM.</a:t>
            </a:r>
            <a:endParaRPr lang="en-US" sz="1800" kern="0" dirty="0">
              <a:solidFill>
                <a:srgbClr val="FFFFFF"/>
              </a:solidFill>
              <a:latin typeface="Segoe" pitchFamily="34" charset="0"/>
            </a:endParaRPr>
          </a:p>
        </p:txBody>
      </p:sp>
      <p:sp>
        <p:nvSpPr>
          <p:cNvPr id="16" name="TextBox 15"/>
          <p:cNvSpPr txBox="1"/>
          <p:nvPr/>
        </p:nvSpPr>
        <p:spPr>
          <a:xfrm>
            <a:off x="5663890" y="5120642"/>
            <a:ext cx="4889810" cy="2236453"/>
          </a:xfrm>
          <a:prstGeom prst="rect">
            <a:avLst/>
          </a:prstGeom>
          <a:noFill/>
        </p:spPr>
        <p:txBody>
          <a:bodyPr wrap="square" lIns="76142" tIns="38072" rIns="76142" bIns="38072" rtlCol="0">
            <a:spAutoFit/>
          </a:bodyPr>
          <a:lstStyle/>
          <a:p>
            <a:pPr defTabSz="761430" fontAlgn="auto">
              <a:spcBef>
                <a:spcPts val="0"/>
              </a:spcBef>
              <a:spcAft>
                <a:spcPts val="1000"/>
              </a:spcAft>
              <a:defRPr/>
            </a:pPr>
            <a:r>
              <a:rPr lang="en-US" sz="2400" dirty="0">
                <a:solidFill>
                  <a:srgbClr val="FFFFFF"/>
                </a:solidFill>
              </a:rPr>
              <a:t>Business Priorities Guide 1b</a:t>
            </a:r>
            <a:endParaRPr lang="en-US" sz="2400" kern="0" dirty="0">
              <a:solidFill>
                <a:srgbClr val="FFFFFF"/>
              </a:solidFill>
            </a:endParaRPr>
          </a:p>
          <a:p>
            <a:pPr defTabSz="761430" fontAlgn="auto">
              <a:spcBef>
                <a:spcPts val="0"/>
              </a:spcBef>
              <a:spcAft>
                <a:spcPts val="0"/>
              </a:spcAft>
              <a:defRPr/>
            </a:pPr>
            <a:r>
              <a:rPr lang="en-US" sz="1800" kern="0" dirty="0">
                <a:solidFill>
                  <a:srgbClr val="FFFFFF"/>
                </a:solidFill>
                <a:latin typeface="Segoe" pitchFamily="34" charset="0"/>
              </a:rPr>
              <a:t>You discussed this </a:t>
            </a:r>
            <a:r>
              <a:rPr lang="en-US" sz="1800" kern="0" dirty="0" smtClean="0">
                <a:solidFill>
                  <a:srgbClr val="FFFFFF"/>
                </a:solidFill>
                <a:latin typeface="Segoe" pitchFamily="34" charset="0"/>
              </a:rPr>
              <a:t>guide </a:t>
            </a:r>
            <a:r>
              <a:rPr lang="en-US" sz="1800" kern="0" dirty="0">
                <a:solidFill>
                  <a:srgbClr val="FFFFFF"/>
                </a:solidFill>
                <a:latin typeface="Segoe" pitchFamily="34" charset="0"/>
              </a:rPr>
              <a:t>with the </a:t>
            </a:r>
            <a:r>
              <a:rPr lang="en-US" sz="1800" kern="0" dirty="0" smtClean="0">
                <a:solidFill>
                  <a:srgbClr val="FFFFFF"/>
                </a:solidFill>
                <a:latin typeface="Segoe" pitchFamily="34" charset="0"/>
              </a:rPr>
              <a:t>BDM and TDM </a:t>
            </a:r>
            <a:r>
              <a:rPr lang="en-US" sz="1800" kern="0" dirty="0">
                <a:solidFill>
                  <a:srgbClr val="FFFFFF"/>
                </a:solidFill>
                <a:latin typeface="Segoe" pitchFamily="34" charset="0"/>
              </a:rPr>
              <a:t>to present potential business capabilities of a solution that support their business priorities. In this presentation, use it to present the business capabilities that were the most compelling.</a:t>
            </a:r>
          </a:p>
        </p:txBody>
      </p:sp>
      <p:grpSp>
        <p:nvGrpSpPr>
          <p:cNvPr id="3" name="Group 10"/>
          <p:cNvGrpSpPr/>
          <p:nvPr/>
        </p:nvGrpSpPr>
        <p:grpSpPr>
          <a:xfrm>
            <a:off x="274321" y="1188721"/>
            <a:ext cx="5060021" cy="3906317"/>
            <a:chOff x="228600" y="990600"/>
            <a:chExt cx="4216684" cy="3255264"/>
          </a:xfrm>
        </p:grpSpPr>
        <p:pic>
          <p:nvPicPr>
            <p:cNvPr id="12" name="Picture 2"/>
            <p:cNvPicPr>
              <a:picLocks noChangeAspect="1" noChangeArrowheads="1"/>
            </p:cNvPicPr>
            <p:nvPr/>
          </p:nvPicPr>
          <p:blipFill>
            <a:blip r:embed="rId3" cstate="print"/>
            <a:srcRect/>
            <a:stretch>
              <a:fillRect/>
            </a:stretch>
          </p:blipFill>
          <p:spPr bwMode="auto">
            <a:xfrm>
              <a:off x="228600" y="990600"/>
              <a:ext cx="4216684" cy="3255264"/>
            </a:xfrm>
            <a:prstGeom prst="rect">
              <a:avLst/>
            </a:prstGeom>
            <a:noFill/>
            <a:ln w="9525">
              <a:noFill/>
              <a:miter lim="800000"/>
              <a:headEnd/>
              <a:tailEnd/>
            </a:ln>
          </p:spPr>
        </p:pic>
        <p:sp>
          <p:nvSpPr>
            <p:cNvPr id="14" name="TextBox 13"/>
            <p:cNvSpPr txBox="1"/>
            <p:nvPr/>
          </p:nvSpPr>
          <p:spPr>
            <a:xfrm rot="18986663">
              <a:off x="1020013" y="2174392"/>
              <a:ext cx="2819400" cy="756617"/>
            </a:xfrm>
            <a:prstGeom prst="rect">
              <a:avLst/>
            </a:prstGeom>
            <a:noFill/>
          </p:spPr>
          <p:txBody>
            <a:bodyPr wrap="square" rtlCol="0">
              <a:spAutoFit/>
            </a:bodyPr>
            <a:lstStyle/>
            <a:p>
              <a:pPr defTabSz="1097236" fontAlgn="auto">
                <a:spcBef>
                  <a:spcPts val="0"/>
                </a:spcBef>
                <a:spcAft>
                  <a:spcPts val="0"/>
                </a:spcAft>
              </a:pPr>
              <a:r>
                <a:rPr lang="en-US" sz="5300" b="1" dirty="0" smtClean="0">
                  <a:solidFill>
                    <a:prstClr val="white">
                      <a:lumMod val="65000"/>
                    </a:prstClr>
                  </a:solidFill>
                </a:rPr>
                <a:t>EXAMPLE</a:t>
              </a:r>
            </a:p>
          </p:txBody>
        </p:sp>
      </p:grpSp>
      <p:grpSp>
        <p:nvGrpSpPr>
          <p:cNvPr id="4" name="Group 14"/>
          <p:cNvGrpSpPr/>
          <p:nvPr/>
        </p:nvGrpSpPr>
        <p:grpSpPr>
          <a:xfrm>
            <a:off x="5669282" y="1188721"/>
            <a:ext cx="5058056" cy="3906317"/>
            <a:chOff x="4724400" y="990600"/>
            <a:chExt cx="4215047" cy="3255264"/>
          </a:xfrm>
        </p:grpSpPr>
        <p:pic>
          <p:nvPicPr>
            <p:cNvPr id="17" name="Picture 3"/>
            <p:cNvPicPr>
              <a:picLocks noChangeAspect="1" noChangeArrowheads="1"/>
            </p:cNvPicPr>
            <p:nvPr/>
          </p:nvPicPr>
          <p:blipFill>
            <a:blip r:embed="rId4" cstate="print"/>
            <a:srcRect/>
            <a:stretch>
              <a:fillRect/>
            </a:stretch>
          </p:blipFill>
          <p:spPr bwMode="auto">
            <a:xfrm>
              <a:off x="4724400" y="990600"/>
              <a:ext cx="4215047" cy="3255264"/>
            </a:xfrm>
            <a:prstGeom prst="rect">
              <a:avLst/>
            </a:prstGeom>
            <a:noFill/>
            <a:ln w="9525">
              <a:noFill/>
              <a:miter lim="800000"/>
              <a:headEnd/>
              <a:tailEnd/>
            </a:ln>
          </p:spPr>
        </p:pic>
        <p:sp>
          <p:nvSpPr>
            <p:cNvPr id="18" name="TextBox 17"/>
            <p:cNvSpPr txBox="1"/>
            <p:nvPr/>
          </p:nvSpPr>
          <p:spPr>
            <a:xfrm rot="18986663">
              <a:off x="5592013" y="2174392"/>
              <a:ext cx="2819400" cy="756617"/>
            </a:xfrm>
            <a:prstGeom prst="rect">
              <a:avLst/>
            </a:prstGeom>
            <a:noFill/>
          </p:spPr>
          <p:txBody>
            <a:bodyPr wrap="square" rtlCol="0">
              <a:spAutoFit/>
            </a:bodyPr>
            <a:lstStyle/>
            <a:p>
              <a:pPr defTabSz="1097236" fontAlgn="auto">
                <a:spcBef>
                  <a:spcPts val="0"/>
                </a:spcBef>
                <a:spcAft>
                  <a:spcPts val="0"/>
                </a:spcAft>
              </a:pPr>
              <a:r>
                <a:rPr lang="en-US" sz="5300" b="1" dirty="0" smtClean="0">
                  <a:solidFill>
                    <a:prstClr val="white">
                      <a:lumMod val="65000"/>
                    </a:prstClr>
                  </a:solidFill>
                </a:rPr>
                <a:t>EXAMPLE</a:t>
              </a:r>
            </a:p>
          </p:txBody>
        </p:sp>
      </p:gr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5" name="Straight Connector 14"/>
          <p:cNvCxnSpPr/>
          <p:nvPr/>
        </p:nvCxnSpPr>
        <p:spPr bwMode="auto">
          <a:xfrm>
            <a:off x="431845" y="5733124"/>
            <a:ext cx="5029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00B0F0">
                    <a:alpha val="0"/>
                  </a:srgbClr>
                </a:gs>
              </a:gsLst>
              <a:lin ang="0" scaled="0"/>
            </a:gradFill>
            <a:prstDash val="solid"/>
            <a:round/>
            <a:headEnd type="none" w="med" len="med"/>
            <a:tailEnd type="none" w="med" len="med"/>
          </a:ln>
          <a:effectLst/>
        </p:spPr>
      </p:cxnSp>
      <p:cxnSp>
        <p:nvCxnSpPr>
          <p:cNvPr id="16" name="Straight Connector 15"/>
          <p:cNvCxnSpPr/>
          <p:nvPr/>
        </p:nvCxnSpPr>
        <p:spPr bwMode="auto">
          <a:xfrm>
            <a:off x="5572256" y="5733124"/>
            <a:ext cx="5029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00B0F0">
                    <a:alpha val="0"/>
                  </a:srgbClr>
                </a:gs>
              </a:gsLst>
              <a:lin ang="0" scaled="0"/>
            </a:gradFill>
            <a:prstDash val="solid"/>
            <a:round/>
            <a:headEnd type="none" w="med" len="med"/>
            <a:tailEnd type="none" w="med" len="med"/>
          </a:ln>
          <a:effectLst/>
        </p:spPr>
      </p:cxnSp>
      <p:sp>
        <p:nvSpPr>
          <p:cNvPr id="17" name="TextBox 16"/>
          <p:cNvSpPr txBox="1"/>
          <p:nvPr/>
        </p:nvSpPr>
        <p:spPr>
          <a:xfrm>
            <a:off x="380010" y="5303493"/>
            <a:ext cx="5023264" cy="1661860"/>
          </a:xfrm>
          <a:prstGeom prst="rect">
            <a:avLst/>
          </a:prstGeom>
          <a:noFill/>
        </p:spPr>
        <p:txBody>
          <a:bodyPr wrap="square" lIns="91321" tIns="45654" rIns="91321" bIns="45654" rtlCol="0">
            <a:spAutoFit/>
          </a:bodyPr>
          <a:lstStyle/>
          <a:p>
            <a:pPr defTabSz="913212">
              <a:spcAft>
                <a:spcPts val="1200"/>
              </a:spcAft>
              <a:defRPr/>
            </a:pPr>
            <a:r>
              <a:rPr lang="en-US" sz="2400" dirty="0" smtClean="0">
                <a:solidFill>
                  <a:sysClr val="window" lastClr="FFFFFF"/>
                </a:solidFill>
              </a:rPr>
              <a:t>Capability Discussion Guide</a:t>
            </a:r>
            <a:endParaRPr lang="en-US" sz="2400" dirty="0">
              <a:solidFill>
                <a:sysClr val="window" lastClr="FFFFFF"/>
              </a:solidFill>
            </a:endParaRPr>
          </a:p>
          <a:p>
            <a:pPr defTabSz="913212">
              <a:defRPr/>
            </a:pPr>
            <a:r>
              <a:rPr lang="en-US" sz="1700" dirty="0">
                <a:solidFill>
                  <a:srgbClr val="FFFFFF"/>
                </a:solidFill>
                <a:latin typeface="Segoe" pitchFamily="34" charset="0"/>
              </a:rPr>
              <a:t>This guide is a key tool for translating priority business capabilities into </a:t>
            </a:r>
            <a:r>
              <a:rPr lang="en-US" sz="1700" dirty="0" smtClean="0">
                <a:solidFill>
                  <a:srgbClr val="FFFFFF"/>
                </a:solidFill>
                <a:latin typeface="Segoe" pitchFamily="34" charset="0"/>
              </a:rPr>
              <a:t>Optimization </a:t>
            </a:r>
            <a:r>
              <a:rPr lang="en-US" sz="1700" dirty="0">
                <a:solidFill>
                  <a:srgbClr val="FFFFFF"/>
                </a:solidFill>
                <a:latin typeface="Segoe" pitchFamily="34" charset="0"/>
              </a:rPr>
              <a:t>maturity levels. This </a:t>
            </a:r>
            <a:r>
              <a:rPr lang="en-US" sz="1700" dirty="0" smtClean="0">
                <a:solidFill>
                  <a:srgbClr val="FFFFFF"/>
                </a:solidFill>
                <a:latin typeface="Segoe" pitchFamily="34" charset="0"/>
              </a:rPr>
              <a:t>page presents business drivers, business capabilities, and solution components. </a:t>
            </a:r>
            <a:endParaRPr lang="en-US" sz="1700" dirty="0">
              <a:solidFill>
                <a:srgbClr val="FFFFFF"/>
              </a:solidFill>
              <a:latin typeface="Segoe" pitchFamily="34" charset="0"/>
            </a:endParaRPr>
          </a:p>
        </p:txBody>
      </p:sp>
      <p:sp>
        <p:nvSpPr>
          <p:cNvPr id="18" name="TextBox 17"/>
          <p:cNvSpPr txBox="1"/>
          <p:nvPr/>
        </p:nvSpPr>
        <p:spPr>
          <a:xfrm>
            <a:off x="5581403" y="5303521"/>
            <a:ext cx="5023264" cy="2682652"/>
          </a:xfrm>
          <a:prstGeom prst="rect">
            <a:avLst/>
          </a:prstGeom>
          <a:noFill/>
        </p:spPr>
        <p:txBody>
          <a:bodyPr wrap="square" lIns="91321" tIns="45654" rIns="91321" bIns="45654" rtlCol="0">
            <a:spAutoFit/>
          </a:bodyPr>
          <a:lstStyle/>
          <a:p>
            <a:pPr defTabSz="913212">
              <a:spcAft>
                <a:spcPts val="1200"/>
              </a:spcAft>
              <a:defRPr/>
            </a:pPr>
            <a:r>
              <a:rPr lang="en-US" sz="2400" dirty="0" smtClean="0">
                <a:solidFill>
                  <a:sysClr val="window" lastClr="FFFFFF"/>
                </a:solidFill>
              </a:rPr>
              <a:t>Capability Discussion </a:t>
            </a:r>
            <a:r>
              <a:rPr lang="en-US" sz="2400" dirty="0">
                <a:solidFill>
                  <a:sysClr val="window" lastClr="FFFFFF"/>
                </a:solidFill>
              </a:rPr>
              <a:t>Guide </a:t>
            </a:r>
            <a:r>
              <a:rPr lang="en-US" sz="2400" dirty="0" smtClean="0">
                <a:solidFill>
                  <a:sysClr val="window" lastClr="FFFFFF"/>
                </a:solidFill>
              </a:rPr>
              <a:t>Map</a:t>
            </a:r>
            <a:endParaRPr lang="en-US" sz="2400" dirty="0">
              <a:solidFill>
                <a:sysClr val="window" lastClr="FFFFFF"/>
              </a:solidFill>
            </a:endParaRPr>
          </a:p>
          <a:p>
            <a:pPr defTabSz="913212">
              <a:defRPr/>
            </a:pPr>
            <a:r>
              <a:rPr lang="en-US" sz="1700" dirty="0">
                <a:solidFill>
                  <a:srgbClr val="FFFFFF"/>
                </a:solidFill>
                <a:latin typeface="Segoe" pitchFamily="34" charset="0"/>
              </a:rPr>
              <a:t>This </a:t>
            </a:r>
            <a:r>
              <a:rPr lang="en-US" sz="1700" dirty="0" smtClean="0">
                <a:solidFill>
                  <a:srgbClr val="FFFFFF"/>
                </a:solidFill>
                <a:latin typeface="Segoe" pitchFamily="34" charset="0"/>
              </a:rPr>
              <a:t>page summarizes </a:t>
            </a:r>
            <a:r>
              <a:rPr lang="en-US" sz="1700" dirty="0">
                <a:solidFill>
                  <a:srgbClr val="FFFFFF"/>
                </a:solidFill>
                <a:latin typeface="Segoe" pitchFamily="34" charset="0"/>
              </a:rPr>
              <a:t>the </a:t>
            </a:r>
            <a:r>
              <a:rPr lang="en-US" sz="1700" dirty="0" smtClean="0">
                <a:solidFill>
                  <a:srgbClr val="FFFFFF"/>
                </a:solidFill>
                <a:latin typeface="Segoe" pitchFamily="34" charset="0"/>
              </a:rPr>
              <a:t>Optimization </a:t>
            </a:r>
            <a:r>
              <a:rPr lang="en-US" sz="1700" dirty="0">
                <a:solidFill>
                  <a:srgbClr val="FFFFFF"/>
                </a:solidFill>
                <a:latin typeface="Segoe" pitchFamily="34" charset="0"/>
              </a:rPr>
              <a:t>mapping for the three solution phases defined by the collective set of </a:t>
            </a:r>
            <a:r>
              <a:rPr lang="en-US" sz="1700" dirty="0" smtClean="0">
                <a:solidFill>
                  <a:srgbClr val="FFFFFF"/>
                </a:solidFill>
                <a:latin typeface="Segoe" pitchFamily="34" charset="0"/>
              </a:rPr>
              <a:t>integrated capability attributes on previous pages. Use this </a:t>
            </a:r>
            <a:r>
              <a:rPr lang="en-US" sz="1700" dirty="0">
                <a:solidFill>
                  <a:srgbClr val="FFFFFF"/>
                </a:solidFill>
                <a:latin typeface="Segoe" pitchFamily="34" charset="0"/>
              </a:rPr>
              <a:t>information </a:t>
            </a:r>
            <a:r>
              <a:rPr lang="en-US" sz="1700" dirty="0" smtClean="0">
                <a:solidFill>
                  <a:srgbClr val="FFFFFF"/>
                </a:solidFill>
                <a:latin typeface="Segoe" pitchFamily="34" charset="0"/>
              </a:rPr>
              <a:t>to customize </a:t>
            </a:r>
            <a:r>
              <a:rPr lang="en-US" sz="1700" dirty="0">
                <a:solidFill>
                  <a:srgbClr val="FFFFFF"/>
                </a:solidFill>
                <a:latin typeface="Segoe" pitchFamily="34" charset="0"/>
              </a:rPr>
              <a:t>the target </a:t>
            </a:r>
            <a:r>
              <a:rPr lang="en-US" sz="1700" dirty="0" smtClean="0">
                <a:solidFill>
                  <a:srgbClr val="FFFFFF"/>
                </a:solidFill>
                <a:latin typeface="Segoe" pitchFamily="34" charset="0"/>
              </a:rPr>
              <a:t>Optimization </a:t>
            </a:r>
            <a:r>
              <a:rPr lang="en-US" sz="1700" dirty="0">
                <a:solidFill>
                  <a:srgbClr val="FFFFFF"/>
                </a:solidFill>
                <a:latin typeface="Segoe" pitchFamily="34" charset="0"/>
              </a:rPr>
              <a:t>solution mapping per the client’s priority business capabilities</a:t>
            </a:r>
            <a:r>
              <a:rPr lang="en-US" sz="1700" dirty="0" smtClean="0">
                <a:solidFill>
                  <a:srgbClr val="FFFFFF"/>
                </a:solidFill>
                <a:latin typeface="Segoe" pitchFamily="34" charset="0"/>
              </a:rPr>
              <a:t>. This presentation includes guidance and a sample of how this is done.</a:t>
            </a:r>
            <a:endParaRPr lang="en-US" sz="1700" dirty="0">
              <a:solidFill>
                <a:srgbClr val="FFFFFF"/>
              </a:solidFill>
              <a:latin typeface="Segoe" pitchFamily="34" charset="0"/>
            </a:endParaRPr>
          </a:p>
        </p:txBody>
      </p:sp>
      <p:sp>
        <p:nvSpPr>
          <p:cNvPr id="2" name="Title 1"/>
          <p:cNvSpPr>
            <a:spLocks noGrp="1"/>
          </p:cNvSpPr>
          <p:nvPr>
            <p:ph type="title"/>
          </p:nvPr>
        </p:nvSpPr>
        <p:spPr>
          <a:xfrm>
            <a:off x="365760" y="274324"/>
            <a:ext cx="10056494" cy="609398"/>
          </a:xfrm>
        </p:spPr>
        <p:txBody>
          <a:bodyPr>
            <a:normAutofit fontScale="90000"/>
          </a:bodyPr>
          <a:lstStyle/>
          <a:p>
            <a:pPr algn="l"/>
            <a:r>
              <a:rPr lang="en-US" dirty="0" smtClean="0">
                <a:latin typeface="Segoe Semibold" pitchFamily="34" charset="0"/>
              </a:rPr>
              <a:t>Capability Discussion Guide</a:t>
            </a:r>
            <a:endParaRPr lang="en-US" sz="2400" dirty="0">
              <a:solidFill>
                <a:schemeClr val="accent1">
                  <a:lumMod val="60000"/>
                  <a:lumOff val="40000"/>
                </a:schemeClr>
              </a:solidFill>
              <a:latin typeface="Segoe" pitchFamily="34" charset="0"/>
            </a:endParaRPr>
          </a:p>
        </p:txBody>
      </p:sp>
      <p:grpSp>
        <p:nvGrpSpPr>
          <p:cNvPr id="3" name="Group 12"/>
          <p:cNvGrpSpPr/>
          <p:nvPr/>
        </p:nvGrpSpPr>
        <p:grpSpPr>
          <a:xfrm>
            <a:off x="223719" y="1226485"/>
            <a:ext cx="5014340" cy="3880256"/>
            <a:chOff x="186432" y="1022069"/>
            <a:chExt cx="4178617" cy="3233547"/>
          </a:xfrm>
        </p:grpSpPr>
        <p:pic>
          <p:nvPicPr>
            <p:cNvPr id="14" name="Picture 13"/>
            <p:cNvPicPr>
              <a:picLocks noChangeAspect="1" noChangeArrowheads="1"/>
            </p:cNvPicPr>
            <p:nvPr/>
          </p:nvPicPr>
          <p:blipFill>
            <a:blip r:embed="rId3" cstate="print"/>
            <a:srcRect/>
            <a:stretch>
              <a:fillRect/>
            </a:stretch>
          </p:blipFill>
          <p:spPr bwMode="auto">
            <a:xfrm>
              <a:off x="186432" y="1022069"/>
              <a:ext cx="4178617" cy="3233547"/>
            </a:xfrm>
            <a:prstGeom prst="rect">
              <a:avLst/>
            </a:prstGeom>
            <a:noFill/>
            <a:ln w="9525">
              <a:noFill/>
              <a:miter lim="800000"/>
              <a:headEnd/>
              <a:tailEnd/>
            </a:ln>
          </p:spPr>
        </p:pic>
        <p:sp>
          <p:nvSpPr>
            <p:cNvPr id="25" name="TextBox 24"/>
            <p:cNvSpPr txBox="1"/>
            <p:nvPr/>
          </p:nvSpPr>
          <p:spPr>
            <a:xfrm rot="19693717">
              <a:off x="1012468" y="2429164"/>
              <a:ext cx="2503055" cy="707886"/>
            </a:xfrm>
            <a:prstGeom prst="rect">
              <a:avLst/>
            </a:prstGeom>
            <a:noFill/>
          </p:spPr>
          <p:txBody>
            <a:bodyPr wrap="square" rtlCol="0">
              <a:spAutoFit/>
            </a:bodyPr>
            <a:lstStyle/>
            <a:p>
              <a:r>
                <a:rPr lang="en-US" sz="4800" b="1" dirty="0" smtClean="0">
                  <a:solidFill>
                    <a:schemeClr val="bg1">
                      <a:lumMod val="50000"/>
                    </a:schemeClr>
                  </a:solidFill>
                  <a:latin typeface="Segoe UI" pitchFamily="34" charset="0"/>
                  <a:cs typeface="Segoe UI" pitchFamily="34" charset="0"/>
                </a:rPr>
                <a:t>EXAMPLE</a:t>
              </a:r>
              <a:endParaRPr lang="en-US" sz="4800" b="1" dirty="0">
                <a:solidFill>
                  <a:schemeClr val="bg1">
                    <a:lumMod val="50000"/>
                  </a:schemeClr>
                </a:solidFill>
                <a:latin typeface="Segoe UI" pitchFamily="34" charset="0"/>
                <a:cs typeface="Segoe UI" pitchFamily="34" charset="0"/>
              </a:endParaRPr>
            </a:p>
          </p:txBody>
        </p:sp>
      </p:grpSp>
      <p:grpSp>
        <p:nvGrpSpPr>
          <p:cNvPr id="4" name="Group 25"/>
          <p:cNvGrpSpPr/>
          <p:nvPr/>
        </p:nvGrpSpPr>
        <p:grpSpPr>
          <a:xfrm>
            <a:off x="5577229" y="1231171"/>
            <a:ext cx="5009654" cy="3870884"/>
            <a:chOff x="4647691" y="1025974"/>
            <a:chExt cx="4174712" cy="3225737"/>
          </a:xfrm>
        </p:grpSpPr>
        <p:pic>
          <p:nvPicPr>
            <p:cNvPr id="27" name="Picture 4"/>
            <p:cNvPicPr>
              <a:picLocks noChangeAspect="1" noChangeArrowheads="1"/>
            </p:cNvPicPr>
            <p:nvPr/>
          </p:nvPicPr>
          <p:blipFill>
            <a:blip r:embed="rId4" cstate="print"/>
            <a:srcRect/>
            <a:stretch>
              <a:fillRect/>
            </a:stretch>
          </p:blipFill>
          <p:spPr bwMode="auto">
            <a:xfrm>
              <a:off x="4647691" y="1025974"/>
              <a:ext cx="4174712" cy="3225737"/>
            </a:xfrm>
            <a:prstGeom prst="rect">
              <a:avLst/>
            </a:prstGeom>
            <a:noFill/>
            <a:ln w="9525">
              <a:noFill/>
              <a:miter lim="800000"/>
              <a:headEnd/>
              <a:tailEnd/>
            </a:ln>
          </p:spPr>
        </p:pic>
        <p:sp>
          <p:nvSpPr>
            <p:cNvPr id="28" name="TextBox 27"/>
            <p:cNvSpPr txBox="1"/>
            <p:nvPr/>
          </p:nvSpPr>
          <p:spPr>
            <a:xfrm rot="19693717">
              <a:off x="5537496" y="2276776"/>
              <a:ext cx="2503055" cy="707886"/>
            </a:xfrm>
            <a:prstGeom prst="rect">
              <a:avLst/>
            </a:prstGeom>
            <a:noFill/>
          </p:spPr>
          <p:txBody>
            <a:bodyPr wrap="square" rtlCol="0">
              <a:spAutoFit/>
            </a:bodyPr>
            <a:lstStyle/>
            <a:p>
              <a:r>
                <a:rPr lang="en-US" sz="4800" b="1" dirty="0" smtClean="0">
                  <a:solidFill>
                    <a:schemeClr val="bg1">
                      <a:lumMod val="50000"/>
                    </a:schemeClr>
                  </a:solidFill>
                  <a:latin typeface="Segoe UI" pitchFamily="34" charset="0"/>
                  <a:cs typeface="Segoe UI" pitchFamily="34" charset="0"/>
                </a:rPr>
                <a:t>EXAMPLE</a:t>
              </a:r>
              <a:endParaRPr lang="en-US" sz="4800" b="1" dirty="0">
                <a:solidFill>
                  <a:schemeClr val="bg1">
                    <a:lumMod val="50000"/>
                  </a:schemeClr>
                </a:solidFill>
                <a:latin typeface="Segoe UI" pitchFamily="34" charset="0"/>
                <a:cs typeface="Segoe UI" pitchFamily="34" charset="0"/>
              </a:endParaRPr>
            </a:p>
          </p:txBody>
        </p:sp>
      </p:gr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 y="961925"/>
          <a:ext cx="10974191" cy="6749062"/>
        </p:xfrm>
        <a:graphic>
          <a:graphicData uri="http://schemas.openxmlformats.org/drawingml/2006/table">
            <a:tbl>
              <a:tblPr>
                <a:effectLst/>
                <a:tableStyleId>{5940675A-B579-460E-94D1-54222C63F5DA}</a:tableStyleId>
              </a:tblPr>
              <a:tblGrid>
                <a:gridCol w="1676400"/>
                <a:gridCol w="2745475"/>
                <a:gridCol w="3016156"/>
                <a:gridCol w="3536160"/>
              </a:tblGrid>
              <a:tr h="274320">
                <a:tc>
                  <a:txBody>
                    <a:bodyPr/>
                    <a:lstStyle/>
                    <a:p>
                      <a:pPr algn="l" rtl="0" fontAlgn="t"/>
                      <a:r>
                        <a:rPr lang="en-US" sz="1400" b="1" u="none" strike="noStrike" dirty="0" smtClean="0">
                          <a:solidFill>
                            <a:schemeClr val="tx2"/>
                          </a:solidFill>
                          <a:latin typeface="+mn-lt"/>
                        </a:rPr>
                        <a:t>Business Driver</a:t>
                      </a:r>
                      <a:endParaRPr lang="en-US" sz="1400" b="1" i="0" u="none" strike="noStrike" dirty="0">
                        <a:solidFill>
                          <a:schemeClr val="tx2"/>
                        </a:solidFill>
                        <a:latin typeface="+mn-lt"/>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1</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2</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3</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r>
              <a:tr h="6474742">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REDUCE THE CARBON FOOTPRINT BY MINIMIZING THE ENVIRONMENTAL IMPACT OF TECHNOLOGY</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Allow workers to reduce travel by working remotely, sharing ideas, posting questions, and having general discussions via collaborative workspaces with discussion boards and blogs, secure access to email, secure IM, and standardized audio and video conferencing</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Promote the Energy Star program and Electronic Product Environmental Assessment Tool (EPEAT), resulting in lower equipment costs, less electrical consumption for server power and cooling, and less physical space for servers via products that are Energy Star and EPEAT compliant; optimization of the deployment and management infrastructure; and group policies for power settings and centralized control</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organizations to remotely monitor and maintain IT resources, visualize problems, and take proactive measures to reduce site visit costs via interactive, personalized, and relevant reports</a:t>
                      </a:r>
                      <a:endParaRPr lang="en-US" sz="1200" dirty="0">
                        <a:solidFill>
                          <a:srgbClr val="FFFFFF"/>
                        </a:solidFill>
                        <a:latin typeface="Segoe"/>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Securely conduct online meetings and training, and enable workers to collaborate in real time regardless of geography to reduce office space requirements and the need for inter-office and customer-related travel via collaboration tools that support offline access to documents; integrated audio and video conferencing to provide a rich online meeting experience for internal and remote users who need secure, instant collaboration; a unified inbox with voice mail, email, and fax; and email and voice mail on a browser or mobile device</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Consolidate multiple workloads onto one platform and make data centers more environmentally friendly via server virtualization to provision new servers rapidly and consolidate multiple workloads onto a physical server; and management of virtual machines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Streamline processes to improve tracking and control of old and outdated equipment and to help ensure correct disposal or recycling of equipment and other consumables via scorecards and dashboards within a collaborative portal platform and self-serve reporting and analysis tools</a:t>
                      </a:r>
                    </a:p>
                    <a:p>
                      <a:pPr marL="177800" marR="0" lvl="0" indent="-177800">
                        <a:spcBef>
                          <a:spcPts val="0"/>
                        </a:spcBef>
                        <a:spcAft>
                          <a:spcPts val="600"/>
                        </a:spcAft>
                        <a:buSzPct val="105000"/>
                        <a:buFontTx/>
                        <a:buBlip>
                          <a:blip r:embed="rId3"/>
                        </a:buBlip>
                      </a:pPr>
                      <a:endParaRPr lang="en-US" sz="1200" dirty="0">
                        <a:solidFill>
                          <a:srgbClr val="FFFFFF"/>
                        </a:solidFill>
                        <a:latin typeface="Segoe"/>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Fully integrate telecommuting into the culture and business practices to reduce automobile and aircraft emissions via collaborative workspaces and portals that provide access from almost any location, presence-enabled line-of-business (LOB) applications, and software-powered voice over Internet Protocol (VoIP)</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Take advantage of cloud computing to shift and consolidate resources via a cloud-based platform</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Provision servers for application portfolio management to lower the number of servers by consolidating applications onto fewer servers via application virtualization to automate and simplify the application management life cycle and reduce regression testing</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Develop and distribute applications in the cloud with minimal resources on the premises via measurement through a Business Intelligence (BI)-like reporting sensor and load monitoring by rack and row; and a cloud-based platform to build new applications and use interoperable services in the cloud</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Proactively perform preventative maintenance and achieve other equipment improvements through automated alerts that are linked to more details about root causes, effects, and other troubleshooting data via predictive analysis and data mining to explore data, discover patterns, and drill into historical trend reports; and workflows to generate automated alerts</a:t>
                      </a:r>
                      <a:endParaRPr lang="en-US" sz="12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r>
            </a:tbl>
          </a:graphicData>
        </a:graphic>
      </p:graphicFrame>
      <p:sp>
        <p:nvSpPr>
          <p:cNvPr id="6" name="Pentagon 5"/>
          <p:cNvSpPr/>
          <p:nvPr/>
        </p:nvSpPr>
        <p:spPr bwMode="auto">
          <a:xfrm>
            <a:off x="-3015184" y="0"/>
            <a:ext cx="2979560" cy="2123364"/>
          </a:xfrm>
          <a:prstGeom prst="homePlate">
            <a:avLst>
              <a:gd name="adj" fmla="val 20307"/>
            </a:avLst>
          </a:prstGeom>
          <a:solidFill>
            <a:schemeClr val="bg1">
              <a:lumMod val="50000"/>
              <a:alpha val="8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093" tIns="0" rIns="0" bIns="0" numCol="1" rtlCol="0" anchor="ctr" anchorCtr="0" compatLnSpc="1">
            <a:prstTxWarp prst="textNoShape">
              <a:avLst/>
            </a:prstTxWarp>
          </a:bodyPr>
          <a:lstStyle/>
          <a:p>
            <a:pPr defTabSz="1096040"/>
            <a:r>
              <a:rPr lang="en-US" sz="1900" b="1" dirty="0">
                <a:solidFill>
                  <a:srgbClr val="FFC000"/>
                </a:solidFill>
                <a:latin typeface="Segoe"/>
              </a:rPr>
              <a:t>Note to presenter: </a:t>
            </a:r>
            <a:br>
              <a:rPr lang="en-US" sz="1900" b="1" dirty="0">
                <a:solidFill>
                  <a:srgbClr val="FFC000"/>
                </a:solidFill>
                <a:latin typeface="Segoe"/>
              </a:rPr>
            </a:br>
            <a:r>
              <a:rPr lang="en-US" sz="1900" b="1" dirty="0">
                <a:solidFill>
                  <a:srgbClr val="FFC000"/>
                </a:solidFill>
                <a:latin typeface="Segoe"/>
              </a:rPr>
              <a:t>This is a template.</a:t>
            </a:r>
          </a:p>
          <a:p>
            <a:pPr defTabSz="1096040"/>
            <a:r>
              <a:rPr lang="en-US" sz="1400" dirty="0">
                <a:solidFill>
                  <a:prstClr val="white"/>
                </a:solidFill>
                <a:latin typeface="Segoe"/>
              </a:rPr>
              <a:t>Prune, add, and prioritize per BDM and TDM feedback.</a:t>
            </a:r>
          </a:p>
          <a:p>
            <a:pPr defTabSz="1096040"/>
            <a:r>
              <a:rPr lang="en-US" sz="1400" dirty="0">
                <a:solidFill>
                  <a:prstClr val="white"/>
                </a:solidFill>
                <a:latin typeface="Segoe"/>
              </a:rPr>
              <a:t>Ensure consistency with the “Business Discussion Guide” and the </a:t>
            </a:r>
            <a:r>
              <a:rPr lang="en-US" sz="1400" dirty="0" smtClean="0">
                <a:solidFill>
                  <a:prstClr val="white"/>
                </a:solidFill>
                <a:latin typeface="Segoe"/>
              </a:rPr>
              <a:t>“Capability Discussion </a:t>
            </a:r>
            <a:r>
              <a:rPr lang="en-US" sz="1400" dirty="0">
                <a:solidFill>
                  <a:prstClr val="white"/>
                </a:solidFill>
                <a:latin typeface="Segoe"/>
              </a:rPr>
              <a:t>Guide”.</a:t>
            </a:r>
          </a:p>
        </p:txBody>
      </p:sp>
      <p:sp>
        <p:nvSpPr>
          <p:cNvPr id="7" name="Title 1"/>
          <p:cNvSpPr>
            <a:spLocks noGrp="1"/>
          </p:cNvSpPr>
          <p:nvPr>
            <p:ph type="title"/>
          </p:nvPr>
        </p:nvSpPr>
        <p:spPr>
          <a:xfrm>
            <a:off x="459106" y="274324"/>
            <a:ext cx="10056494" cy="387798"/>
          </a:xfrm>
        </p:spPr>
        <p:txBody>
          <a:bodyPr/>
          <a:lstStyle/>
          <a:p>
            <a:r>
              <a:rPr lang="en-US" sz="2800" dirty="0" smtClean="0">
                <a:solidFill>
                  <a:srgbClr val="FFFFFF"/>
                </a:solidFill>
              </a:rPr>
              <a:t>Integrated Capability Support for Priority Business Capabilities</a:t>
            </a:r>
            <a:endParaRPr lang="en-US" sz="28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 y="946931"/>
          <a:ext cx="10974190" cy="6764054"/>
        </p:xfrm>
        <a:graphic>
          <a:graphicData uri="http://schemas.openxmlformats.org/drawingml/2006/table">
            <a:tbl>
              <a:tblPr>
                <a:effectLst/>
                <a:tableStyleId>{5940675A-B579-460E-94D1-54222C63F5DA}</a:tableStyleId>
              </a:tblPr>
              <a:tblGrid>
                <a:gridCol w="1676400"/>
                <a:gridCol w="3141260"/>
                <a:gridCol w="2961564"/>
                <a:gridCol w="3194966"/>
              </a:tblGrid>
              <a:tr h="274320">
                <a:tc>
                  <a:txBody>
                    <a:bodyPr/>
                    <a:lstStyle/>
                    <a:p>
                      <a:pPr algn="l" rtl="0" fontAlgn="t"/>
                      <a:r>
                        <a:rPr lang="en-US" sz="1400" b="1" u="none" strike="noStrike" dirty="0" smtClean="0">
                          <a:solidFill>
                            <a:schemeClr val="tx2"/>
                          </a:solidFill>
                          <a:latin typeface="+mn-lt"/>
                        </a:rPr>
                        <a:t>Business Driver</a:t>
                      </a:r>
                      <a:endParaRPr lang="en-US" sz="1400" b="1" i="0" u="none" strike="noStrike" dirty="0">
                        <a:solidFill>
                          <a:schemeClr val="tx2"/>
                        </a:solidFill>
                        <a:latin typeface="+mn-lt"/>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1</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2</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3</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r>
              <a:tr h="6489734">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MEASURE AND TRACK INTERNAL RESOURCES AND ENVIRONMENTAL IMPACT GOALS</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Pull the right information and present it to executives and reporting authorities so they can quickly see issues visually and have an idea of the overall status of operations via easy–to-use wizards and advanced data visualization tools that enable insight into large amounts of historical data quickly and summarize analysis results in reports and charts that are integrated with the portal infrastructure</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Collaborate on and publish product design objectives, sourcing policies, packaging and transportation processes, disposal guidelines, internal models and calculation of value streams, and product carbon footprints via effective document management with workflow, collaboration, and search capabilities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Allow managers to train and monitor employees to promote and evaluate remote workers’ effectiveness via custom Web sites and self-serve reporting and analysis tools; conferencing to support training; and social computing to support training and monitoring</a:t>
                      </a: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Provide rich visualization of resource metrics to help executives and reporting authorities rapidly identify trends and issues for better predictive analysis via interactive and cascaded scorecards and dashboards that are integrated with the portal infrastructure, to analyze and interpret data and to reveal trends and patterns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Provide collaboration portals for suppliers' approvals and receiving submission requirements of carbon footprint and compliance data via portals tied to LOB systems or business applications; and authoring and publishing Web content</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Allow for analysis and reporting in near real time to gain visibility and insight into and control over productivity across all employees who work from home via Web-based self-serve reporting and analysis tools connected to subject-oriented data</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Improve alignment with business strategy by maximizing the ways resources are used via strategy-driven, enterprise-wide scorecards and enterprise project management</a:t>
                      </a:r>
                    </a:p>
                    <a:p>
                      <a:pPr marL="177800" marR="0" lvl="0" indent="-177800">
                        <a:spcBef>
                          <a:spcPts val="0"/>
                        </a:spcBef>
                        <a:spcAft>
                          <a:spcPts val="600"/>
                        </a:spcAft>
                        <a:buSzPct val="105000"/>
                        <a:buFontTx/>
                        <a:buBlip>
                          <a:blip r:embed="rId3"/>
                        </a:buBlip>
                      </a:pPr>
                      <a:endParaRPr lang="en-US" sz="12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Enable executives and reporting authorities to take proactive measures when certain trends begin to change to enable analysis and understanding of the root cause and effects, and to share details and best practices via root-cause analysis with real-time alerts that are integrated with the portal infrastructure and that link to more details to enable visualization and exploration of multi-dimensional data</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Share and collaborate on product, packaging, storage, and transportation improvement opportunities internally and throughout the supply chain, and in business modeling and simulation tools via automated core business processes; integration across applications to enable internal and federated access to suppliers and partners; and streamlined creation, publication, and life cycle management of Web content</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Define performance levels for telecommuters and measure the outcomes in real time via Web parts with KPIs and personalized performance views</a:t>
                      </a:r>
                    </a:p>
                    <a:p>
                      <a:pPr marL="177800" marR="0" lvl="0" indent="-177800" algn="l" defTabSz="913068" rtl="0" eaLnBrk="1" fontAlgn="auto" latinLnBrk="0" hangingPunct="1">
                        <a:lnSpc>
                          <a:spcPct val="100000"/>
                        </a:lnSpc>
                        <a:spcBef>
                          <a:spcPts val="0"/>
                        </a:spcBef>
                        <a:spcAft>
                          <a:spcPts val="600"/>
                        </a:spcAft>
                        <a:buClrTx/>
                        <a:buSzPct val="105000"/>
                        <a:buFontTx/>
                        <a:buBlip>
                          <a:blip r:embed="rId3"/>
                        </a:buBlip>
                        <a:tabLst/>
                        <a:defRPr/>
                      </a:pPr>
                      <a:r>
                        <a:rPr lang="en-US" sz="1200" dirty="0" smtClean="0">
                          <a:solidFill>
                            <a:srgbClr val="FFFFFF"/>
                          </a:solidFill>
                          <a:latin typeface="+mn-lt"/>
                          <a:ea typeface="Times New Roman"/>
                          <a:cs typeface="Times New Roman"/>
                        </a:rPr>
                        <a:t>Assign role-based key performance indicators (KPIs) for key business metrics that can be monitored for productivity via role-based scorecards and KPIs</a:t>
                      </a: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r>
            </a:tbl>
          </a:graphicData>
        </a:graphic>
      </p:graphicFrame>
      <p:sp>
        <p:nvSpPr>
          <p:cNvPr id="6" name="Pentagon 5"/>
          <p:cNvSpPr/>
          <p:nvPr/>
        </p:nvSpPr>
        <p:spPr bwMode="auto">
          <a:xfrm>
            <a:off x="-3015184" y="0"/>
            <a:ext cx="2979560" cy="2123364"/>
          </a:xfrm>
          <a:prstGeom prst="homePlate">
            <a:avLst>
              <a:gd name="adj" fmla="val 20307"/>
            </a:avLst>
          </a:prstGeom>
          <a:solidFill>
            <a:schemeClr val="bg1">
              <a:lumMod val="50000"/>
              <a:alpha val="8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093" tIns="0" rIns="0" bIns="0" numCol="1" rtlCol="0" anchor="ctr" anchorCtr="0" compatLnSpc="1">
            <a:prstTxWarp prst="textNoShape">
              <a:avLst/>
            </a:prstTxWarp>
          </a:bodyPr>
          <a:lstStyle/>
          <a:p>
            <a:pPr defTabSz="1096040"/>
            <a:r>
              <a:rPr lang="en-US" sz="1900" b="1" dirty="0">
                <a:solidFill>
                  <a:srgbClr val="FFC000"/>
                </a:solidFill>
                <a:latin typeface="Segoe"/>
              </a:rPr>
              <a:t>Note to presenter: </a:t>
            </a:r>
            <a:br>
              <a:rPr lang="en-US" sz="1900" b="1" dirty="0">
                <a:solidFill>
                  <a:srgbClr val="FFC000"/>
                </a:solidFill>
                <a:latin typeface="Segoe"/>
              </a:rPr>
            </a:br>
            <a:r>
              <a:rPr lang="en-US" sz="1900" b="1" dirty="0">
                <a:solidFill>
                  <a:srgbClr val="FFC000"/>
                </a:solidFill>
                <a:latin typeface="Segoe"/>
              </a:rPr>
              <a:t>This is a template.</a:t>
            </a:r>
          </a:p>
          <a:p>
            <a:pPr defTabSz="1096040"/>
            <a:r>
              <a:rPr lang="en-US" sz="1400" dirty="0">
                <a:solidFill>
                  <a:prstClr val="white"/>
                </a:solidFill>
                <a:latin typeface="Segoe"/>
              </a:rPr>
              <a:t>Prune, add, and prioritize per BDM and TDM feedback.</a:t>
            </a:r>
          </a:p>
          <a:p>
            <a:pPr defTabSz="1096040"/>
            <a:r>
              <a:rPr lang="en-US" sz="1400" dirty="0">
                <a:solidFill>
                  <a:prstClr val="white"/>
                </a:solidFill>
                <a:latin typeface="Segoe"/>
              </a:rPr>
              <a:t>Ensure consistency with the “Business Discussion Guide” and the </a:t>
            </a:r>
            <a:r>
              <a:rPr lang="en-US" sz="1400" dirty="0" smtClean="0">
                <a:solidFill>
                  <a:prstClr val="white"/>
                </a:solidFill>
                <a:latin typeface="Segoe"/>
              </a:rPr>
              <a:t>“Capability Discussion </a:t>
            </a:r>
            <a:r>
              <a:rPr lang="en-US" sz="1400" dirty="0">
                <a:solidFill>
                  <a:prstClr val="white"/>
                </a:solidFill>
                <a:latin typeface="Segoe"/>
              </a:rPr>
              <a:t>Guide”.</a:t>
            </a:r>
          </a:p>
        </p:txBody>
      </p:sp>
      <p:sp>
        <p:nvSpPr>
          <p:cNvPr id="7" name="Title 1"/>
          <p:cNvSpPr>
            <a:spLocks noGrp="1"/>
          </p:cNvSpPr>
          <p:nvPr>
            <p:ph type="title"/>
          </p:nvPr>
        </p:nvSpPr>
        <p:spPr>
          <a:xfrm>
            <a:off x="459106" y="274324"/>
            <a:ext cx="10056494" cy="387798"/>
          </a:xfrm>
        </p:spPr>
        <p:txBody>
          <a:bodyPr/>
          <a:lstStyle/>
          <a:p>
            <a:r>
              <a:rPr lang="en-US" sz="2800" dirty="0" smtClean="0">
                <a:solidFill>
                  <a:srgbClr val="FFFFFF"/>
                </a:solidFill>
              </a:rPr>
              <a:t>Integrated Capability Support for Priority Business Capabilities</a:t>
            </a:r>
            <a:endParaRPr lang="en-US" sz="28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961925"/>
          <a:ext cx="10974190" cy="6749061"/>
        </p:xfrm>
        <a:graphic>
          <a:graphicData uri="http://schemas.openxmlformats.org/drawingml/2006/table">
            <a:tbl>
              <a:tblPr>
                <a:effectLst/>
                <a:tableStyleId>{5940675A-B579-460E-94D1-54222C63F5DA}</a:tableStyleId>
              </a:tblPr>
              <a:tblGrid>
                <a:gridCol w="1676400"/>
                <a:gridCol w="2909248"/>
                <a:gridCol w="3098042"/>
                <a:gridCol w="3290500"/>
              </a:tblGrid>
              <a:tr h="274320">
                <a:tc>
                  <a:txBody>
                    <a:bodyPr/>
                    <a:lstStyle/>
                    <a:p>
                      <a:pPr algn="l" rtl="0" fontAlgn="t"/>
                      <a:r>
                        <a:rPr lang="en-US" sz="1400" b="1" u="none" strike="noStrike" dirty="0" smtClean="0">
                          <a:solidFill>
                            <a:schemeClr val="tx2"/>
                          </a:solidFill>
                          <a:latin typeface="+mn-lt"/>
                        </a:rPr>
                        <a:t>Business Driver</a:t>
                      </a:r>
                      <a:endParaRPr lang="en-US" sz="1400" b="1" i="0" u="none" strike="noStrike" dirty="0">
                        <a:solidFill>
                          <a:schemeClr val="tx2"/>
                        </a:solidFill>
                        <a:latin typeface="+mn-lt"/>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1</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2</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3</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r>
              <a:tr h="2421356">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SUPPORT CREATION, MANAGEMENT, AND MONITORING OF COMPLIANCE FRAMEWORKS</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Pull together relevant regulatory compliance metrics about energy consumption, carbon footprint, and greenhouse gas emissions to identify ways to fund incentives and drive participation via data mart and IT-driven reports with effective content management to integrate and capture auditable data consistently over time, to reduce risk of exposure to potential regulations, taxation, or increases in energy costs</a:t>
                      </a: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Accelerate collaboration and information exchange to share best practices and learning, to raise awareness for compliance regulations via Web-based self-serve reporting; custom Web sites and multi-threaded online discussion forums; and search technology to share learning across the organization</a:t>
                      </a:r>
                      <a:endParaRPr lang="en-US" sz="12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Proactively monitor compliance metrics, triggered events, and alerts when compliance is compromised, and give prescriptive guidance about how to mitigate future risk via scorecards and dashboards to monitor compliance metrics, and custom workflows to generate alert notifications when exceptions occur</a:t>
                      </a:r>
                      <a:endParaRPr lang="en-US" sz="1200" dirty="0" smtClean="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r>
              <a:tr h="4053385">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NORMALIZE CORPORATE COMPLIANCE WITH EXTERNAL ENVIRONMENTAL REGULATIONS</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Give the compliance and audit team a consolidated view of environmental regulations, policies, and procedures to make critical information more easily available via interactive diagrams with data visualization to represent complex business data sets cleanly and clearly for compliance and auditing purposes; and content management to collect and manage information to create the consolidated views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Introduce consistency into environmentally sustainable or Green initiatives by driving awareness and making processes automated, repeatable, and reliable via workflows that make processes more prescriptive and repeatable, and assure that the same steps are carried out each time and are shared across the organization</a:t>
                      </a: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compliance awareness and adoption while monitoring compliance and generating alerts to be aware of every non-compliance issue via custom workflows that use external business rules and generate alert notifications when exceptions occur, and dissemination of policies, practices and compliance status; and search technology to support awareness (discoverability of information)</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business stakeholders to design, interact with, monitor, innovate, and automate compliance processes and drive collaboration across the organization via workflows that are integrated into custom line-of-business applications with near-real-time tracking of in-process workflows</a:t>
                      </a:r>
                      <a:endParaRPr lang="en-US" sz="12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Provide advanced data visualization to make it easier for users to understand and respond to new compliance requirements via scorecards and dashboards that include information relevant to emerging business and technological compliance initiatives, including energy conservation programs or conservation goals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Optimize compliance processes by managing initiatives, monitoring risks, and delivering alerts to appropriate people to raise environmental awareness via custom workflows that use external business rules and generate alert notifications when exceptions occur</a:t>
                      </a: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12700" cap="flat" cmpd="sng" algn="ctr">
                      <a:solidFill>
                        <a:schemeClr val="tx2"/>
                      </a:solidFill>
                      <a:prstDash val="sysDot"/>
                      <a:round/>
                      <a:headEnd type="none" w="med" len="med"/>
                      <a:tailEnd type="none" w="med" len="med"/>
                    </a:lnB>
                    <a:solidFill>
                      <a:srgbClr val="035CAD">
                        <a:alpha val="35686"/>
                      </a:srgbClr>
                    </a:solidFill>
                  </a:tcPr>
                </a:tc>
              </a:tr>
            </a:tbl>
          </a:graphicData>
        </a:graphic>
      </p:graphicFrame>
      <p:sp>
        <p:nvSpPr>
          <p:cNvPr id="6" name="Pentagon 5"/>
          <p:cNvSpPr/>
          <p:nvPr/>
        </p:nvSpPr>
        <p:spPr bwMode="auto">
          <a:xfrm>
            <a:off x="-3015184" y="0"/>
            <a:ext cx="2979560" cy="2123364"/>
          </a:xfrm>
          <a:prstGeom prst="homePlate">
            <a:avLst>
              <a:gd name="adj" fmla="val 20307"/>
            </a:avLst>
          </a:prstGeom>
          <a:solidFill>
            <a:schemeClr val="bg1">
              <a:lumMod val="50000"/>
              <a:alpha val="8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093" tIns="0" rIns="0" bIns="0" numCol="1" rtlCol="0" anchor="ctr" anchorCtr="0" compatLnSpc="1">
            <a:prstTxWarp prst="textNoShape">
              <a:avLst/>
            </a:prstTxWarp>
          </a:bodyPr>
          <a:lstStyle/>
          <a:p>
            <a:pPr defTabSz="1096040"/>
            <a:r>
              <a:rPr lang="en-US" sz="1900" b="1" dirty="0">
                <a:solidFill>
                  <a:srgbClr val="FFC000"/>
                </a:solidFill>
                <a:latin typeface="Segoe"/>
              </a:rPr>
              <a:t>Note to presenter: </a:t>
            </a:r>
            <a:br>
              <a:rPr lang="en-US" sz="1900" b="1" dirty="0">
                <a:solidFill>
                  <a:srgbClr val="FFC000"/>
                </a:solidFill>
                <a:latin typeface="Segoe"/>
              </a:rPr>
            </a:br>
            <a:r>
              <a:rPr lang="en-US" sz="1900" b="1" dirty="0">
                <a:solidFill>
                  <a:srgbClr val="FFC000"/>
                </a:solidFill>
                <a:latin typeface="Segoe"/>
              </a:rPr>
              <a:t>This is a template.</a:t>
            </a:r>
          </a:p>
          <a:p>
            <a:pPr defTabSz="1096040"/>
            <a:r>
              <a:rPr lang="en-US" sz="1400" dirty="0">
                <a:solidFill>
                  <a:prstClr val="white"/>
                </a:solidFill>
                <a:latin typeface="Segoe"/>
              </a:rPr>
              <a:t>Prune, add, and prioritize per BDM and TDM feedback.</a:t>
            </a:r>
          </a:p>
          <a:p>
            <a:pPr defTabSz="1096040"/>
            <a:r>
              <a:rPr lang="en-US" sz="1400" dirty="0">
                <a:solidFill>
                  <a:prstClr val="white"/>
                </a:solidFill>
                <a:latin typeface="Segoe"/>
              </a:rPr>
              <a:t>Ensure consistency with the “Business Discussion Guide” and the </a:t>
            </a:r>
            <a:r>
              <a:rPr lang="en-US" sz="1400" dirty="0" smtClean="0">
                <a:solidFill>
                  <a:prstClr val="white"/>
                </a:solidFill>
                <a:latin typeface="Segoe"/>
              </a:rPr>
              <a:t>“Capability Discussion </a:t>
            </a:r>
            <a:r>
              <a:rPr lang="en-US" sz="1400" dirty="0">
                <a:solidFill>
                  <a:prstClr val="white"/>
                </a:solidFill>
                <a:latin typeface="Segoe"/>
              </a:rPr>
              <a:t>Guide”.</a:t>
            </a:r>
          </a:p>
        </p:txBody>
      </p:sp>
      <p:sp>
        <p:nvSpPr>
          <p:cNvPr id="7" name="Title 1"/>
          <p:cNvSpPr>
            <a:spLocks noGrp="1"/>
          </p:cNvSpPr>
          <p:nvPr>
            <p:ph type="title"/>
          </p:nvPr>
        </p:nvSpPr>
        <p:spPr>
          <a:xfrm>
            <a:off x="459106" y="274324"/>
            <a:ext cx="10056494" cy="387798"/>
          </a:xfrm>
        </p:spPr>
        <p:txBody>
          <a:bodyPr/>
          <a:lstStyle/>
          <a:p>
            <a:r>
              <a:rPr lang="en-US" sz="2800" dirty="0" smtClean="0">
                <a:solidFill>
                  <a:srgbClr val="FFFFFF"/>
                </a:solidFill>
              </a:rPr>
              <a:t>Integrated Capability Support for Priority Business Capabilities</a:t>
            </a:r>
            <a:endParaRPr lang="en-US" sz="28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961925"/>
          <a:ext cx="10974190" cy="6749062"/>
        </p:xfrm>
        <a:graphic>
          <a:graphicData uri="http://schemas.openxmlformats.org/drawingml/2006/table">
            <a:tbl>
              <a:tblPr>
                <a:effectLst/>
                <a:tableStyleId>{5940675A-B579-460E-94D1-54222C63F5DA}</a:tableStyleId>
              </a:tblPr>
              <a:tblGrid>
                <a:gridCol w="1676400"/>
                <a:gridCol w="3127612"/>
                <a:gridCol w="2934269"/>
                <a:gridCol w="3235909"/>
              </a:tblGrid>
              <a:tr h="274320">
                <a:tc>
                  <a:txBody>
                    <a:bodyPr/>
                    <a:lstStyle/>
                    <a:p>
                      <a:pPr algn="l" rtl="0" fontAlgn="t"/>
                      <a:r>
                        <a:rPr lang="en-US" sz="1400" b="1" u="none" strike="noStrike" dirty="0" smtClean="0">
                          <a:solidFill>
                            <a:schemeClr val="tx2"/>
                          </a:solidFill>
                          <a:latin typeface="+mn-lt"/>
                        </a:rPr>
                        <a:t>Business Driver</a:t>
                      </a:r>
                      <a:endParaRPr lang="en-US" sz="1400" b="1" i="0" u="none" strike="noStrike" dirty="0">
                        <a:solidFill>
                          <a:schemeClr val="tx2"/>
                        </a:solidFill>
                        <a:latin typeface="+mn-lt"/>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1</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2</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3</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r>
              <a:tr h="6474742">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RESPOND TO CONSUMER EXPECTATIONS THAT INDUSTRIES TAKE A HOLISTIC APPROACH TO SUSTAINING THE ENVIRONMENT</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Arial"/>
                        </a:rPr>
                        <a:t>Hire and retain next-generation workers by providing a virtual office working environment that has optimized and secure access to critical applications, documents, and data via a virtual private network (VPN), offline and online access to email, collaborative workspaces, secure IM, standardized audio/video conferencing, and the ability to search within content repositories</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Arial"/>
                        </a:rPr>
                        <a:t>Increase customer awareness of the "Green code of conduct" the organization enforces in its core operations such as e-commerce, telecommuting, and other activities via custom Web sites and multi-threaded online discussion forums; and Web content management to build awareness by enabling a controlled and broad set of users to contribute and share content</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Arial"/>
                        </a:rPr>
                        <a:t>Standardize the methodology for collection and assessment of data about energy consumption, carbon footprint, and greenhouse gas emissions to identify areas for improvement to the strategy to include Green technologies via a data mart to integrate and store data related to energy consumption; and reporting and search to collect and assess carbon footprint and greenhouse gas emissions data</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Arial"/>
                        </a:rPr>
                        <a:t>Promote sustainable practices, environmentally preferable offerings, and ecologically efficient strategies to raise customer awareness of corporate involvement in Green initiatives via custom Web sites and multi-threaded online discussion forums and with Web content management</a:t>
                      </a: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Provide remote workers with the ability to communicate in real time with peers and customers even while on the go via comprehensive pre-authentication; authorization services and single sign on; VPN-based full network access; collaboration tools that support offline access to documents; integrated audio and video conferencing; a unified inbox with voice mail, email, and fax; and email and voice mail on a browser or mobile device</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Strengthen the organization's Web presence by branding products and services with specific environmentally friendly attributes such as recyclable or biodegradable, or by establishing measurable sustainability baselines and improvements via custom Web sites with content that supports environmentally friendly branding; and integrated rich media capabilities and reporting on KPIs</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Implement environmentally sustainable business policies and practices to align Green initiatives with the brand image via collaboration and user-driven reporting</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Provide customers the ability to share ideas, give feedback, and suggest improvements to sustainable offerings, including products and services, to keep customers engaged via social computing technologies such as blogs and wikis to share views and opinions, IT-driven reports, and authoring and publishing Web content</a:t>
                      </a:r>
                    </a:p>
                    <a:p>
                      <a:pPr marL="177800" marR="0" lvl="0" indent="-177800">
                        <a:spcBef>
                          <a:spcPts val="0"/>
                        </a:spcBef>
                        <a:spcAft>
                          <a:spcPts val="600"/>
                        </a:spcAft>
                        <a:buSzPct val="105000"/>
                        <a:buFontTx/>
                        <a:buBlip>
                          <a:blip r:embed="rId3"/>
                        </a:buBlip>
                      </a:pPr>
                      <a:endParaRPr lang="en-US" sz="11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Arial"/>
                        </a:rPr>
                        <a:t>Update the infrastructure for next-generation workers by using the cost-savings gained by enabling remote workers via application virtualization for automated application distribution, collaborative workspaces and portals that provide access from almost any location, presence-enabled LOB applications, and software-powered VoIP</a:t>
                      </a:r>
                    </a:p>
                    <a:p>
                      <a:pPr marL="177800" marR="0" lvl="0" indent="-177800" algn="l" defTabSz="913068" rtl="0" eaLnBrk="1" fontAlgn="auto" latinLnBrk="0" hangingPunct="1">
                        <a:lnSpc>
                          <a:spcPct val="100000"/>
                        </a:lnSpc>
                        <a:spcBef>
                          <a:spcPts val="0"/>
                        </a:spcBef>
                        <a:spcAft>
                          <a:spcPts val="600"/>
                        </a:spcAft>
                        <a:buClrTx/>
                        <a:buSzPct val="105000"/>
                        <a:buFontTx/>
                        <a:buBlip>
                          <a:blip r:embed="rId3"/>
                        </a:buBlip>
                        <a:tabLst/>
                        <a:defRPr/>
                      </a:pPr>
                      <a:r>
                        <a:rPr lang="en-US" sz="1100" dirty="0" smtClean="0">
                          <a:solidFill>
                            <a:srgbClr val="FFFFFF"/>
                          </a:solidFill>
                          <a:latin typeface="+mn-lt"/>
                          <a:ea typeface="Times New Roman"/>
                          <a:cs typeface="Arial"/>
                        </a:rPr>
                        <a:t>Safeguard information when workers access sensitive data from remote locations via rights management and information protection</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Collect customer feedback and suggestions for improvement to the organization's environmental initiatives via custom Web sites that have multi-threaded online discussion forums; social computing technologies such as blogs, wikis, and other people-centric venues that support communication among people with common interests; and streamlined creation, publication, and life cycle management of Web content</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Analyze sustainability performance data, plans, and targets to increase performance transparency and mitigate risk via predictive reports linked to an environmental sustainability dashboard that tracks and displays effects of these policies and practices</a:t>
                      </a:r>
                    </a:p>
                    <a:p>
                      <a:pPr marL="177800" marR="0" lvl="0" indent="-177800">
                        <a:spcBef>
                          <a:spcPts val="0"/>
                        </a:spcBef>
                        <a:spcAft>
                          <a:spcPts val="600"/>
                        </a:spcAft>
                        <a:buSzPct val="105000"/>
                        <a:buFontTx/>
                        <a:buBlip>
                          <a:blip r:embed="rId3"/>
                        </a:buBlip>
                      </a:pPr>
                      <a:r>
                        <a:rPr lang="en-US" sz="1100" dirty="0" smtClean="0">
                          <a:solidFill>
                            <a:srgbClr val="FFFFFF"/>
                          </a:solidFill>
                          <a:latin typeface="+mn-lt"/>
                          <a:ea typeface="Times New Roman"/>
                          <a:cs typeface="Times New Roman"/>
                        </a:rPr>
                        <a:t>Measure and report on metrics related to Green initiatives and identify opportunities to stimulate more sustainable processes to improve customer relationships via reports, scorecards, and dashboards to analyze, monitor, and plan environmental sustainability initiatives; and streamlined creation, publication, and life cycle management of Web content</a:t>
                      </a: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r>
            </a:tbl>
          </a:graphicData>
        </a:graphic>
      </p:graphicFrame>
      <p:sp>
        <p:nvSpPr>
          <p:cNvPr id="6" name="Pentagon 5"/>
          <p:cNvSpPr/>
          <p:nvPr/>
        </p:nvSpPr>
        <p:spPr bwMode="auto">
          <a:xfrm>
            <a:off x="-3015184" y="0"/>
            <a:ext cx="2979560" cy="2123364"/>
          </a:xfrm>
          <a:prstGeom prst="homePlate">
            <a:avLst>
              <a:gd name="adj" fmla="val 20307"/>
            </a:avLst>
          </a:prstGeom>
          <a:solidFill>
            <a:schemeClr val="bg1">
              <a:lumMod val="50000"/>
              <a:alpha val="8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093" tIns="0" rIns="0" bIns="0" numCol="1" rtlCol="0" anchor="ctr" anchorCtr="0" compatLnSpc="1">
            <a:prstTxWarp prst="textNoShape">
              <a:avLst/>
            </a:prstTxWarp>
          </a:bodyPr>
          <a:lstStyle/>
          <a:p>
            <a:pPr defTabSz="1096040"/>
            <a:r>
              <a:rPr lang="en-US" sz="1900" b="1" dirty="0">
                <a:solidFill>
                  <a:srgbClr val="FFC000"/>
                </a:solidFill>
                <a:latin typeface="Segoe"/>
              </a:rPr>
              <a:t>Note to presenter: </a:t>
            </a:r>
            <a:br>
              <a:rPr lang="en-US" sz="1900" b="1" dirty="0">
                <a:solidFill>
                  <a:srgbClr val="FFC000"/>
                </a:solidFill>
                <a:latin typeface="Segoe"/>
              </a:rPr>
            </a:br>
            <a:r>
              <a:rPr lang="en-US" sz="1900" b="1" dirty="0">
                <a:solidFill>
                  <a:srgbClr val="FFC000"/>
                </a:solidFill>
                <a:latin typeface="Segoe"/>
              </a:rPr>
              <a:t>This is a template.</a:t>
            </a:r>
          </a:p>
          <a:p>
            <a:pPr defTabSz="1096040"/>
            <a:r>
              <a:rPr lang="en-US" sz="1400" dirty="0">
                <a:solidFill>
                  <a:prstClr val="white"/>
                </a:solidFill>
                <a:latin typeface="Segoe"/>
              </a:rPr>
              <a:t>Prune, add, and prioritize per BDM and TDM feedback.</a:t>
            </a:r>
          </a:p>
          <a:p>
            <a:pPr defTabSz="1096040"/>
            <a:r>
              <a:rPr lang="en-US" sz="1400" dirty="0">
                <a:solidFill>
                  <a:prstClr val="white"/>
                </a:solidFill>
                <a:latin typeface="Segoe"/>
              </a:rPr>
              <a:t>Ensure consistency with the “Business Discussion Guide” and the </a:t>
            </a:r>
            <a:r>
              <a:rPr lang="en-US" sz="1400" dirty="0" smtClean="0">
                <a:solidFill>
                  <a:prstClr val="white"/>
                </a:solidFill>
                <a:latin typeface="Segoe"/>
              </a:rPr>
              <a:t>“Capability Discussion </a:t>
            </a:r>
            <a:r>
              <a:rPr lang="en-US" sz="1400" dirty="0">
                <a:solidFill>
                  <a:prstClr val="white"/>
                </a:solidFill>
                <a:latin typeface="Segoe"/>
              </a:rPr>
              <a:t>Guide”.</a:t>
            </a:r>
          </a:p>
        </p:txBody>
      </p:sp>
      <p:sp>
        <p:nvSpPr>
          <p:cNvPr id="7" name="Title 1"/>
          <p:cNvSpPr>
            <a:spLocks noGrp="1"/>
          </p:cNvSpPr>
          <p:nvPr>
            <p:ph type="title"/>
          </p:nvPr>
        </p:nvSpPr>
        <p:spPr>
          <a:xfrm>
            <a:off x="459106" y="274324"/>
            <a:ext cx="10056494" cy="387798"/>
          </a:xfrm>
        </p:spPr>
        <p:txBody>
          <a:bodyPr/>
          <a:lstStyle/>
          <a:p>
            <a:r>
              <a:rPr lang="en-US" sz="2800" dirty="0" smtClean="0">
                <a:solidFill>
                  <a:srgbClr val="FFFFFF"/>
                </a:solidFill>
              </a:rPr>
              <a:t>Integrated Capability Support for Priority Business Capabilities</a:t>
            </a:r>
            <a:endParaRPr lang="en-US" sz="28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961925"/>
          <a:ext cx="10974190" cy="6749062"/>
        </p:xfrm>
        <a:graphic>
          <a:graphicData uri="http://schemas.openxmlformats.org/drawingml/2006/table">
            <a:tbl>
              <a:tblPr>
                <a:effectLst/>
                <a:tableStyleId>{5940675A-B579-460E-94D1-54222C63F5DA}</a:tableStyleId>
              </a:tblPr>
              <a:tblGrid>
                <a:gridCol w="1676400"/>
                <a:gridCol w="3127612"/>
                <a:gridCol w="2934269"/>
                <a:gridCol w="3235909"/>
              </a:tblGrid>
              <a:tr h="274320">
                <a:tc>
                  <a:txBody>
                    <a:bodyPr/>
                    <a:lstStyle/>
                    <a:p>
                      <a:pPr algn="l" rtl="0" fontAlgn="t"/>
                      <a:r>
                        <a:rPr lang="en-US" sz="1400" b="1" u="none" strike="noStrike" dirty="0" smtClean="0">
                          <a:solidFill>
                            <a:schemeClr val="tx2"/>
                          </a:solidFill>
                          <a:latin typeface="+mn-lt"/>
                        </a:rPr>
                        <a:t>Business Driver</a:t>
                      </a:r>
                      <a:endParaRPr lang="en-US" sz="1400" b="1" i="0" u="none" strike="noStrike" dirty="0">
                        <a:solidFill>
                          <a:schemeClr val="tx2"/>
                        </a:solidFill>
                        <a:latin typeface="+mn-lt"/>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1</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2</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c>
                  <a:txBody>
                    <a:bodyPr/>
                    <a:lstStyle/>
                    <a:p>
                      <a:pPr algn="l" rtl="0" fontAlgn="t"/>
                      <a:r>
                        <a:rPr lang="en-US" sz="1400" b="1" u="none" strike="noStrike" dirty="0" smtClean="0">
                          <a:solidFill>
                            <a:schemeClr val="tx2"/>
                          </a:solidFill>
                          <a:latin typeface="+mn-lt"/>
                        </a:rPr>
                        <a:t>Phase 3</a:t>
                      </a:r>
                      <a:endParaRPr lang="en-US" sz="1400" b="1" i="0" u="none" strike="noStrike" dirty="0">
                        <a:solidFill>
                          <a:schemeClr val="tx2"/>
                        </a:solidFill>
                        <a:latin typeface="+mn-lt"/>
                      </a:endParaRPr>
                    </a:p>
                  </a:txBody>
                  <a:tcPr marT="27432" marB="27432">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19050" cap="flat" cmpd="sng" algn="ctr">
                      <a:solidFill>
                        <a:srgbClr val="92D050"/>
                      </a:solidFill>
                      <a:prstDash val="solid"/>
                      <a:round/>
                      <a:headEnd type="none" w="med" len="med"/>
                      <a:tailEnd type="none" w="med" len="med"/>
                    </a:lnT>
                    <a:lnB w="6350" cap="flat" cmpd="sng" algn="ctr">
                      <a:solidFill>
                        <a:srgbClr val="00B0F0"/>
                      </a:solidFill>
                      <a:prstDash val="sysDot"/>
                      <a:round/>
                      <a:headEnd type="none" w="med" len="med"/>
                      <a:tailEnd type="none" w="med" len="med"/>
                    </a:lnB>
                    <a:solidFill>
                      <a:schemeClr val="accent1">
                        <a:lumMod val="50000"/>
                      </a:schemeClr>
                    </a:solidFill>
                  </a:tcPr>
                </a:tc>
              </a:tr>
              <a:tr h="6474742">
                <a:tc>
                  <a:txBody>
                    <a:bodyPr/>
                    <a:lstStyle/>
                    <a:p>
                      <a:pPr marL="0" marR="0" indent="0" algn="l" defTabSz="761640" rtl="0" eaLnBrk="1" fontAlgn="t" latinLnBrk="0" hangingPunct="1">
                        <a:lnSpc>
                          <a:spcPct val="100000"/>
                        </a:lnSpc>
                        <a:spcBef>
                          <a:spcPts val="0"/>
                        </a:spcBef>
                        <a:spcAft>
                          <a:spcPts val="0"/>
                        </a:spcAft>
                        <a:buClrTx/>
                        <a:buSzTx/>
                        <a:buFontTx/>
                        <a:buNone/>
                        <a:tabLst/>
                        <a:defRPr/>
                      </a:pPr>
                      <a:r>
                        <a:rPr lang="en-US" sz="1400" b="0" u="none" strike="noStrike" kern="1200" dirty="0" smtClean="0">
                          <a:solidFill>
                            <a:srgbClr val="92D050"/>
                          </a:solidFill>
                          <a:effectLst/>
                          <a:latin typeface="+mj-lt"/>
                          <a:ea typeface="+mn-ea"/>
                          <a:cs typeface="+mn-cs"/>
                        </a:rPr>
                        <a:t>PARTICIPATE IN BUSINESS OPPORTUNITIES THAT SUSTAIN THE ENVIRONMENT</a:t>
                      </a:r>
                      <a:endParaRPr lang="en-US" sz="1400" b="0" u="none" strike="noStrike" kern="1200" dirty="0">
                        <a:solidFill>
                          <a:srgbClr val="92D050"/>
                        </a:solidFill>
                        <a:effectLst/>
                        <a:latin typeface="+mj-lt"/>
                        <a:ea typeface="+mn-ea"/>
                        <a:cs typeface="+mn-cs"/>
                      </a:endParaRPr>
                    </a:p>
                  </a:txBody>
                  <a:tcPr marT="27432" marB="27432">
                    <a:lnL w="6350" cap="flat" cmpd="sng" algn="ctr">
                      <a:no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02570">
                        <a:alpha val="53725"/>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Collect employee feedback and knowledge, share best practices, and learn from each other to protect and sustain the environment via a centralized knowledge base and content-centric social computing</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Improve access to key operational and resource data across the organization to identify the regulatory, physical, and general risks that climate change poses to the business via a data mart with heterogeneous data support to access data that is shared throughout the organization; desktop analysis; and a collaboration infrastructure and search technology to improve access to data</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Easily tap into information about carbon position, footprint, and liability stored in disparate data systems and develop key process indicators to quantify metrics for managing carbon certificate inventory via a data mart to integrate and store data about to carbon use; scorecards with KPIs for managing the carbon certificate inventory; and a collaborative workspace and portals to help workers manage and disseminate relevant information</a:t>
                      </a: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Make the knowledge base and portal infrastructure available to more people within and outside the organization to improve collaboration via integration of the knowledge base with collaborative workspaces and the portal infrastructure, and forms-driven workflows to route ideas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Provide the ability to analyze metrics related to energy usage, carbon emissions, water inefficiencies, and greenhouse gas emissions to make informed risk assessments via scorecards and dashboards to seamlessly analyze off-target KPIs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workers to monitor key performance indicators that are linked to various systems to help initiate processes such as carbon trading via balanced scorecards that are integrated with the portal infrastructure and that have defined KPIs that draw data from data warehouse, and dashboard content that is optimized for the Web</a:t>
                      </a:r>
                      <a:endParaRPr lang="en-US" sz="1200" dirty="0">
                        <a:solidFill>
                          <a:srgbClr val="FFFFFF"/>
                        </a:solidFill>
                        <a:latin typeface="+mn-lt"/>
                        <a:ea typeface="Times New Roman"/>
                        <a:cs typeface="Times New Roman"/>
                      </a:endParaRPr>
                    </a:p>
                  </a:txBody>
                  <a:tcPr marL="45720" marR="45720" marT="18415" marB="18415">
                    <a:lnL w="6350" cap="flat" cmpd="sng" algn="ctr">
                      <a:solidFill>
                        <a:srgbClr val="00B0F0"/>
                      </a:solidFill>
                      <a:prstDash val="sysDot"/>
                      <a:round/>
                      <a:headEnd type="none" w="med" len="med"/>
                      <a:tailEnd type="none" w="med" len="med"/>
                    </a:lnL>
                    <a:lnR w="6350" cap="flat" cmpd="sng" algn="ctr">
                      <a:solidFill>
                        <a:srgbClr val="00B0F0"/>
                      </a:solid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c>
                  <a:txBody>
                    <a:bodyPr/>
                    <a:lstStyle/>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Arial"/>
                        </a:rPr>
                        <a:t>Provide social computing capabilities within and across the enterprise, including suppliers and customers, to collect feedback and gather suggestions for improvement via social computing technologies such as blogs and wikis to share views and opinions, and subscriptions to external newsfeeds to learn about new developments</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ongoing optimization and alignment of processes with corporate sustainability guidelines by analyzing the carbon footprint and environmental impact of suppliers to maintain a resilient and sustainable supply chain via strategy-driven enterprise-wide scorecards to monitor and analyze KPIs in real time</a:t>
                      </a:r>
                    </a:p>
                    <a:p>
                      <a:pPr marL="177800" marR="0" lvl="0" indent="-177800">
                        <a:spcBef>
                          <a:spcPts val="0"/>
                        </a:spcBef>
                        <a:spcAft>
                          <a:spcPts val="600"/>
                        </a:spcAft>
                        <a:buSzPct val="105000"/>
                        <a:buFontTx/>
                        <a:buBlip>
                          <a:blip r:embed="rId3"/>
                        </a:buBlip>
                      </a:pPr>
                      <a:r>
                        <a:rPr lang="en-US" sz="1200" dirty="0" smtClean="0">
                          <a:solidFill>
                            <a:srgbClr val="FFFFFF"/>
                          </a:solidFill>
                          <a:latin typeface="+mn-lt"/>
                          <a:ea typeface="Times New Roman"/>
                          <a:cs typeface="Times New Roman"/>
                        </a:rPr>
                        <a:t>Enable real-time availability of operational information across the organization and provide the ability to compare data with competitors and analyze trends via a centralized and managed data warehouse that helps ensure real-time availability of operational information; and reporting and analysis to identify trends, patterns, and opportunities</a:t>
                      </a:r>
                    </a:p>
                  </a:txBody>
                  <a:tcPr marL="45720" marR="45720" marT="18415" marB="18415">
                    <a:lnL w="6350" cap="flat" cmpd="sng" algn="ctr">
                      <a:solidFill>
                        <a:srgbClr val="00B0F0"/>
                      </a:solidFill>
                      <a:prstDash val="sysDot"/>
                      <a:round/>
                      <a:headEnd type="none" w="med" len="med"/>
                      <a:tailEnd type="none" w="med" len="med"/>
                    </a:lnL>
                    <a:lnR w="6350" cap="flat" cmpd="sng" algn="ctr">
                      <a:noFill/>
                      <a:prstDash val="sysDot"/>
                      <a:round/>
                      <a:headEnd type="none" w="med" len="med"/>
                      <a:tailEnd type="none" w="med" len="med"/>
                    </a:lnR>
                    <a:lnT w="6350" cap="flat" cmpd="sng" algn="ctr">
                      <a:solidFill>
                        <a:srgbClr val="00B0F0"/>
                      </a:solidFill>
                      <a:prstDash val="sysDot"/>
                      <a:round/>
                      <a:headEnd type="none" w="med" len="med"/>
                      <a:tailEnd type="none" w="med" len="med"/>
                    </a:lnT>
                    <a:lnB w="6350" cap="flat" cmpd="sng" algn="ctr">
                      <a:solidFill>
                        <a:srgbClr val="00B0F0"/>
                      </a:solidFill>
                      <a:prstDash val="sysDot"/>
                      <a:round/>
                      <a:headEnd type="none" w="med" len="med"/>
                      <a:tailEnd type="none" w="med" len="med"/>
                    </a:lnB>
                    <a:solidFill>
                      <a:srgbClr val="035CAD">
                        <a:alpha val="35686"/>
                      </a:srgbClr>
                    </a:solidFill>
                  </a:tcPr>
                </a:tc>
              </a:tr>
            </a:tbl>
          </a:graphicData>
        </a:graphic>
      </p:graphicFrame>
      <p:sp>
        <p:nvSpPr>
          <p:cNvPr id="6" name="Pentagon 5"/>
          <p:cNvSpPr/>
          <p:nvPr/>
        </p:nvSpPr>
        <p:spPr bwMode="auto">
          <a:xfrm>
            <a:off x="-3015184" y="0"/>
            <a:ext cx="2979560" cy="2123364"/>
          </a:xfrm>
          <a:prstGeom prst="homePlate">
            <a:avLst>
              <a:gd name="adj" fmla="val 20307"/>
            </a:avLst>
          </a:prstGeom>
          <a:solidFill>
            <a:schemeClr val="bg1">
              <a:lumMod val="50000"/>
              <a:alpha val="8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274093" tIns="0" rIns="0" bIns="0" numCol="1" rtlCol="0" anchor="ctr" anchorCtr="0" compatLnSpc="1">
            <a:prstTxWarp prst="textNoShape">
              <a:avLst/>
            </a:prstTxWarp>
          </a:bodyPr>
          <a:lstStyle/>
          <a:p>
            <a:pPr defTabSz="1096040"/>
            <a:r>
              <a:rPr lang="en-US" sz="1900" b="1" dirty="0">
                <a:solidFill>
                  <a:srgbClr val="FFC000"/>
                </a:solidFill>
                <a:latin typeface="Segoe"/>
              </a:rPr>
              <a:t>Note to presenter: </a:t>
            </a:r>
            <a:br>
              <a:rPr lang="en-US" sz="1900" b="1" dirty="0">
                <a:solidFill>
                  <a:srgbClr val="FFC000"/>
                </a:solidFill>
                <a:latin typeface="Segoe"/>
              </a:rPr>
            </a:br>
            <a:r>
              <a:rPr lang="en-US" sz="1900" b="1" dirty="0">
                <a:solidFill>
                  <a:srgbClr val="FFC000"/>
                </a:solidFill>
                <a:latin typeface="Segoe"/>
              </a:rPr>
              <a:t>This is a template.</a:t>
            </a:r>
          </a:p>
          <a:p>
            <a:pPr defTabSz="1096040"/>
            <a:r>
              <a:rPr lang="en-US" sz="1400" dirty="0">
                <a:solidFill>
                  <a:prstClr val="white"/>
                </a:solidFill>
                <a:latin typeface="Segoe"/>
              </a:rPr>
              <a:t>Prune, add, and prioritize per BDM and TDM feedback.</a:t>
            </a:r>
          </a:p>
          <a:p>
            <a:pPr defTabSz="1096040"/>
            <a:r>
              <a:rPr lang="en-US" sz="1400" dirty="0">
                <a:solidFill>
                  <a:prstClr val="white"/>
                </a:solidFill>
                <a:latin typeface="Segoe"/>
              </a:rPr>
              <a:t>Ensure consistency with the “Business Discussion Guide” and the </a:t>
            </a:r>
            <a:r>
              <a:rPr lang="en-US" sz="1400" dirty="0" smtClean="0">
                <a:solidFill>
                  <a:prstClr val="white"/>
                </a:solidFill>
                <a:latin typeface="Segoe"/>
              </a:rPr>
              <a:t>“Capability Discussion </a:t>
            </a:r>
            <a:r>
              <a:rPr lang="en-US" sz="1400" dirty="0">
                <a:solidFill>
                  <a:prstClr val="white"/>
                </a:solidFill>
                <a:latin typeface="Segoe"/>
              </a:rPr>
              <a:t>Guide”.</a:t>
            </a:r>
          </a:p>
        </p:txBody>
      </p:sp>
      <p:sp>
        <p:nvSpPr>
          <p:cNvPr id="7" name="Title 1"/>
          <p:cNvSpPr>
            <a:spLocks noGrp="1"/>
          </p:cNvSpPr>
          <p:nvPr>
            <p:ph type="title"/>
          </p:nvPr>
        </p:nvSpPr>
        <p:spPr>
          <a:xfrm>
            <a:off x="459106" y="274324"/>
            <a:ext cx="10056494" cy="387798"/>
          </a:xfrm>
        </p:spPr>
        <p:txBody>
          <a:bodyPr/>
          <a:lstStyle/>
          <a:p>
            <a:r>
              <a:rPr lang="en-US" sz="2800" dirty="0" smtClean="0">
                <a:solidFill>
                  <a:srgbClr val="FFFFFF"/>
                </a:solidFill>
              </a:rPr>
              <a:t>Integrated Capability Support for Priority Business Capabilities</a:t>
            </a:r>
            <a:endParaRPr lang="en-US" sz="28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 Same Side Corner Rectangle 14"/>
          <p:cNvSpPr/>
          <p:nvPr/>
        </p:nvSpPr>
        <p:spPr bwMode="auto">
          <a:xfrm>
            <a:off x="414152" y="247414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sp>
        <p:nvSpPr>
          <p:cNvPr id="18" name="Rectangle 17"/>
          <p:cNvSpPr/>
          <p:nvPr/>
        </p:nvSpPr>
        <p:spPr>
          <a:xfrm>
            <a:off x="459449" y="2490930"/>
            <a:ext cx="4520704" cy="538597"/>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Recap Discussions to Date</a:t>
            </a:r>
            <a:endParaRPr lang="en-US" dirty="0">
              <a:solidFill>
                <a:srgbClr val="7DDDFF"/>
              </a:solidFill>
              <a:effectLst>
                <a:outerShdw blurRad="38100" dist="38100" dir="2700000" algn="tl">
                  <a:srgbClr val="000000">
                    <a:alpha val="43137"/>
                  </a:srgbClr>
                </a:outerShdw>
              </a:effectLst>
              <a:latin typeface="+mj-lt"/>
            </a:endParaRPr>
          </a:p>
        </p:txBody>
      </p:sp>
      <p:sp>
        <p:nvSpPr>
          <p:cNvPr id="19" name="Round Same Side Corner Rectangle 18"/>
          <p:cNvSpPr/>
          <p:nvPr/>
        </p:nvSpPr>
        <p:spPr bwMode="auto">
          <a:xfrm>
            <a:off x="429392" y="6790064"/>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0" name="Straight Connector 19"/>
          <p:cNvCxnSpPr/>
          <p:nvPr/>
        </p:nvCxnSpPr>
        <p:spPr bwMode="auto">
          <a:xfrm>
            <a:off x="429390" y="7386471"/>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4" name="Rectangle 23"/>
          <p:cNvSpPr/>
          <p:nvPr/>
        </p:nvSpPr>
        <p:spPr>
          <a:xfrm>
            <a:off x="474689" y="6849452"/>
            <a:ext cx="1969108" cy="538597"/>
          </a:xfrm>
          <a:prstGeom prst="rect">
            <a:avLst/>
          </a:prstGeom>
        </p:spPr>
        <p:txBody>
          <a:bodyPr wrap="none" lIns="91422" tIns="45710" rIns="91422" bIns="45710">
            <a:spAutoFit/>
          </a:bodyPr>
          <a:lstStyle/>
          <a:p>
            <a:pPr marL="514248" indent="-514248"/>
            <a:r>
              <a:rPr lang="en-US" dirty="0">
                <a:solidFill>
                  <a:srgbClr val="7DDDFF"/>
                </a:solidFill>
                <a:effectLst>
                  <a:outerShdw blurRad="38100" dist="38100" dir="2700000" algn="tl">
                    <a:srgbClr val="000000">
                      <a:alpha val="43137"/>
                    </a:srgbClr>
                  </a:outerShdw>
                </a:effectLst>
                <a:latin typeface="+mj-lt"/>
              </a:rPr>
              <a:t>Next Steps</a:t>
            </a:r>
          </a:p>
        </p:txBody>
      </p:sp>
      <p:sp>
        <p:nvSpPr>
          <p:cNvPr id="25" name="Round Same Side Corner Rectangle 24"/>
          <p:cNvSpPr/>
          <p:nvPr/>
        </p:nvSpPr>
        <p:spPr bwMode="auto">
          <a:xfrm>
            <a:off x="414152" y="359413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7" name="Straight Connector 26"/>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8" name="Rectangle 27"/>
          <p:cNvSpPr/>
          <p:nvPr/>
        </p:nvSpPr>
        <p:spPr>
          <a:xfrm>
            <a:off x="459449" y="3672575"/>
            <a:ext cx="3267220" cy="1774825"/>
          </a:xfrm>
          <a:prstGeom prst="rect">
            <a:avLst/>
          </a:prstGeom>
        </p:spPr>
        <p:txBody>
          <a:bodyPr wrap="square" lIns="91422" tIns="45710" rIns="91422" bIns="45710">
            <a:spAutoFit/>
          </a:bodyPr>
          <a:lstStyle/>
          <a:p>
            <a:pPr marL="514248" indent="-514248">
              <a:spcAft>
                <a:spcPts val="1000"/>
              </a:spcAft>
            </a:pPr>
            <a:r>
              <a:rPr lang="en-US" dirty="0">
                <a:solidFill>
                  <a:schemeClr val="tx2"/>
                </a:solidFill>
                <a:effectLst>
                  <a:outerShdw blurRad="38100" dist="38100" dir="2700000" algn="tl">
                    <a:srgbClr val="000000">
                      <a:alpha val="43137"/>
                    </a:srgbClr>
                  </a:outerShdw>
                </a:effectLst>
                <a:latin typeface="+mj-lt"/>
              </a:rPr>
              <a:t>Solution Guidance</a:t>
            </a:r>
          </a:p>
          <a:p>
            <a:pPr marL="228581" indent="-228581">
              <a:buFont typeface="Arial" pitchFamily="34" charset="0"/>
              <a:buChar char="•"/>
            </a:pPr>
            <a:r>
              <a:rPr lang="en-US" sz="2400" dirty="0" smtClean="0">
                <a:solidFill>
                  <a:schemeClr val="tx2"/>
                </a:solidFill>
              </a:rPr>
              <a:t>Phase 1</a:t>
            </a:r>
            <a:endParaRPr lang="en-US" sz="2400" dirty="0">
              <a:solidFill>
                <a:schemeClr val="tx2"/>
              </a:solidFill>
            </a:endParaRPr>
          </a:p>
          <a:p>
            <a:pPr marL="228581" indent="-228581">
              <a:buFont typeface="Arial" pitchFamily="34" charset="0"/>
              <a:buChar char="•"/>
            </a:pPr>
            <a:r>
              <a:rPr lang="en-US" sz="2400" dirty="0" smtClean="0">
                <a:solidFill>
                  <a:schemeClr val="tx2"/>
                </a:solidFill>
              </a:rPr>
              <a:t>Phase 2</a:t>
            </a:r>
            <a:endParaRPr lang="en-US" sz="2400" dirty="0">
              <a:solidFill>
                <a:schemeClr val="tx2"/>
              </a:solidFill>
            </a:endParaRPr>
          </a:p>
          <a:p>
            <a:pPr marL="228581" indent="-228581">
              <a:buFont typeface="Arial" pitchFamily="34" charset="0"/>
              <a:buChar char="•"/>
            </a:pPr>
            <a:r>
              <a:rPr lang="en-US" sz="2400" dirty="0" smtClean="0">
                <a:solidFill>
                  <a:schemeClr val="tx2"/>
                </a:solidFill>
              </a:rPr>
              <a:t>Phase 3</a:t>
            </a:r>
            <a:endParaRPr lang="en-US" dirty="0">
              <a:solidFill>
                <a:schemeClr val="tx2"/>
              </a:solidFill>
              <a:effectLst>
                <a:outerShdw blurRad="38100" dist="38100" dir="2700000" algn="tl">
                  <a:srgbClr val="000000">
                    <a:alpha val="43137"/>
                  </a:srgbClr>
                </a:outerShdw>
              </a:effectLst>
              <a:latin typeface="+mj-lt"/>
            </a:endParaRPr>
          </a:p>
        </p:txBody>
      </p:sp>
      <p:sp>
        <p:nvSpPr>
          <p:cNvPr id="29" name="Freeform 28"/>
          <p:cNvSpPr/>
          <p:nvPr/>
        </p:nvSpPr>
        <p:spPr bwMode="auto">
          <a:xfrm rot="5400000">
            <a:off x="2985754" y="598587"/>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1096876"/>
            <a:endParaRPr lang="en-US" dirty="0">
              <a:solidFill>
                <a:schemeClr val="tx1"/>
              </a:solidFill>
              <a:latin typeface="Segoe" pitchFamily="34" charset="0"/>
            </a:endParaRPr>
          </a:p>
        </p:txBody>
      </p:sp>
      <p:cxnSp>
        <p:nvCxnSpPr>
          <p:cNvPr id="30" name="Straight Connector 29"/>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1" name="Round Same Side Corner Rectangle 30"/>
          <p:cNvSpPr/>
          <p:nvPr/>
        </p:nvSpPr>
        <p:spPr bwMode="auto">
          <a:xfrm>
            <a:off x="402177" y="583212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32" name="Straight Connector 31"/>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3" name="Rectangle 32"/>
          <p:cNvSpPr/>
          <p:nvPr/>
        </p:nvSpPr>
        <p:spPr>
          <a:xfrm>
            <a:off x="447476" y="5891508"/>
            <a:ext cx="6765222" cy="538594"/>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Customize the </a:t>
            </a:r>
            <a:r>
              <a:rPr lang="en-US" dirty="0" smtClean="0">
                <a:solidFill>
                  <a:srgbClr val="7DDDFF"/>
                </a:solidFill>
                <a:effectLst>
                  <a:outerShdw blurRad="38100" dist="38100" dir="2700000" algn="tl">
                    <a:srgbClr val="000000">
                      <a:alpha val="43137"/>
                    </a:srgbClr>
                  </a:outerShdw>
                </a:effectLst>
              </a:rPr>
              <a:t>Capability</a:t>
            </a:r>
            <a:r>
              <a:rPr lang="en-US" dirty="0" smtClean="0">
                <a:solidFill>
                  <a:srgbClr val="7DDDFF"/>
                </a:solidFill>
                <a:effectLst>
                  <a:outerShdw blurRad="38100" dist="38100" dir="2700000" algn="tl">
                    <a:srgbClr val="000000">
                      <a:alpha val="43137"/>
                    </a:srgbClr>
                  </a:outerShdw>
                </a:effectLst>
                <a:latin typeface="+mj-lt"/>
              </a:rPr>
              <a:t>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9106" y="274320"/>
            <a:ext cx="10056494" cy="609398"/>
          </a:xfrm>
        </p:spPr>
        <p:txBody>
          <a:bodyPr/>
          <a:lstStyle/>
          <a:p>
            <a:r>
              <a:rPr lang="en-US" dirty="0" smtClean="0">
                <a:solidFill>
                  <a:schemeClr val="tx1"/>
                </a:solidFill>
              </a:rPr>
              <a:t>The IT Pro Conversation</a:t>
            </a:r>
            <a:endParaRPr lang="en-US" sz="2400" dirty="0">
              <a:solidFill>
                <a:schemeClr val="tx1"/>
              </a:solidFill>
            </a:endParaRPr>
          </a:p>
        </p:txBody>
      </p:sp>
      <p:sp>
        <p:nvSpPr>
          <p:cNvPr id="3" name="Content Placeholder 2"/>
          <p:cNvSpPr>
            <a:spLocks noGrp="1"/>
          </p:cNvSpPr>
          <p:nvPr>
            <p:ph idx="1"/>
          </p:nvPr>
        </p:nvSpPr>
        <p:spPr>
          <a:xfrm>
            <a:off x="459106" y="1285229"/>
            <a:ext cx="10056494" cy="5696944"/>
          </a:xfrm>
        </p:spPr>
        <p:txBody>
          <a:bodyPr/>
          <a:lstStyle/>
          <a:p>
            <a:pPr marL="291920" indent="-291920">
              <a:buFont typeface="Arial" pitchFamily="34" charset="0"/>
              <a:buChar char="•"/>
            </a:pPr>
            <a:r>
              <a:rPr lang="en-US" dirty="0" smtClean="0">
                <a:solidFill>
                  <a:schemeClr val="tx1"/>
                </a:solidFill>
                <a:latin typeface="Segoe" pitchFamily="34" charset="0"/>
              </a:rPr>
              <a:t>Recap discussions with BDM</a:t>
            </a:r>
          </a:p>
          <a:p>
            <a:pPr marL="291920" indent="-291920">
              <a:buFont typeface="Arial" pitchFamily="34" charset="0"/>
              <a:buChar char="•"/>
            </a:pPr>
            <a:r>
              <a:rPr lang="en-US" dirty="0" smtClean="0">
                <a:solidFill>
                  <a:schemeClr val="tx1"/>
                </a:solidFill>
                <a:latin typeface="Segoe" pitchFamily="34" charset="0"/>
              </a:rPr>
              <a:t>Recap discussions with TDM</a:t>
            </a:r>
          </a:p>
          <a:p>
            <a:pPr marL="291920" indent="-291920">
              <a:buFont typeface="Arial" pitchFamily="34" charset="0"/>
              <a:buChar char="•"/>
            </a:pPr>
            <a:r>
              <a:rPr lang="en-US" dirty="0" smtClean="0">
                <a:solidFill>
                  <a:schemeClr val="tx1"/>
                </a:solidFill>
                <a:latin typeface="Segoe" pitchFamily="34" charset="0"/>
              </a:rPr>
              <a:t>Use the following IT pro conversation tools:</a:t>
            </a:r>
          </a:p>
          <a:p>
            <a:pPr marL="677927" lvl="1" indent="-291728">
              <a:buFont typeface="Arial" pitchFamily="34" charset="0"/>
              <a:buChar char="•"/>
            </a:pPr>
            <a:r>
              <a:rPr lang="en-US" sz="1800" dirty="0" smtClean="0">
                <a:latin typeface="Segoe" pitchFamily="34" charset="0"/>
              </a:rPr>
              <a:t>Business Priorities Presentation</a:t>
            </a:r>
          </a:p>
          <a:p>
            <a:pPr marL="677927" lvl="1" indent="-291728">
              <a:buFont typeface="Arial" pitchFamily="34" charset="0"/>
              <a:buChar char="•"/>
            </a:pPr>
            <a:r>
              <a:rPr lang="en-US" sz="1800" dirty="0" smtClean="0">
                <a:latin typeface="Segoe" pitchFamily="34" charset="0"/>
              </a:rPr>
              <a:t>Capability Discussion Presentation</a:t>
            </a:r>
          </a:p>
          <a:p>
            <a:pPr marL="677927" lvl="1" indent="-291728">
              <a:buFont typeface="Arial" pitchFamily="34" charset="0"/>
              <a:buChar char="•"/>
            </a:pPr>
            <a:r>
              <a:rPr lang="en-US" sz="1800" dirty="0" smtClean="0">
                <a:latin typeface="Segoe" pitchFamily="34" charset="0"/>
              </a:rPr>
              <a:t>Business Priorities Guide</a:t>
            </a:r>
          </a:p>
          <a:p>
            <a:pPr marL="677927" lvl="1" indent="-291728">
              <a:buFont typeface="Arial" pitchFamily="34" charset="0"/>
              <a:buChar char="•"/>
            </a:pPr>
            <a:r>
              <a:rPr lang="en-US" sz="1800" dirty="0" smtClean="0">
                <a:latin typeface="Segoe" pitchFamily="34" charset="0"/>
              </a:rPr>
              <a:t>Capability Discussion Guide</a:t>
            </a:r>
          </a:p>
          <a:p>
            <a:pPr marL="677927" lvl="1" indent="-291728">
              <a:buFont typeface="Arial" pitchFamily="34" charset="0"/>
              <a:buChar char="•"/>
            </a:pPr>
            <a:r>
              <a:rPr lang="en-US" sz="1800" dirty="0" smtClean="0">
                <a:latin typeface="Segoe" pitchFamily="34" charset="0"/>
              </a:rPr>
              <a:t>Solution Implementer Guide</a:t>
            </a:r>
          </a:p>
          <a:p>
            <a:pPr marL="677927" lvl="1" indent="-291728">
              <a:buFont typeface="Arial" pitchFamily="34" charset="0"/>
              <a:buChar char="•"/>
            </a:pPr>
            <a:r>
              <a:rPr lang="en-US" sz="1800" dirty="0" smtClean="0">
                <a:latin typeface="Segoe" pitchFamily="34" charset="0"/>
              </a:rPr>
              <a:t>Architecture Guide </a:t>
            </a:r>
          </a:p>
          <a:p>
            <a:pPr marL="291583" indent="-291728">
              <a:buFont typeface="Arial" pitchFamily="34" charset="0"/>
              <a:buChar char="•"/>
            </a:pPr>
            <a:r>
              <a:rPr lang="en-US" dirty="0" smtClean="0">
                <a:solidFill>
                  <a:schemeClr val="tx1"/>
                </a:solidFill>
                <a:latin typeface="Segoe" pitchFamily="34" charset="0"/>
              </a:rPr>
              <a:t>Transfer ownership of the process to the IT Pro Solution Implementation team</a:t>
            </a:r>
          </a:p>
          <a:p>
            <a:pPr marL="291920" indent="-291920">
              <a:buFont typeface="Arial" pitchFamily="34" charset="0"/>
              <a:buChar char="•"/>
            </a:pPr>
            <a:r>
              <a:rPr lang="en-US" dirty="0" smtClean="0">
                <a:solidFill>
                  <a:schemeClr val="tx1"/>
                </a:solidFill>
                <a:latin typeface="Segoe" pitchFamily="34" charset="0"/>
              </a:rPr>
              <a:t>Establish next steps:</a:t>
            </a:r>
          </a:p>
          <a:p>
            <a:pPr marL="678359" lvl="1" indent="-291920">
              <a:buFont typeface="Arial" pitchFamily="34" charset="0"/>
              <a:buChar char="•"/>
            </a:pPr>
            <a:r>
              <a:rPr lang="en-US" sz="1800" dirty="0" smtClean="0">
                <a:solidFill>
                  <a:schemeClr val="tx1"/>
                </a:solidFill>
                <a:latin typeface="Segoe" pitchFamily="34" charset="0"/>
              </a:rPr>
              <a:t>Document and baseline process improvement and </a:t>
            </a:r>
            <a:br>
              <a:rPr lang="en-US" sz="1800" dirty="0" smtClean="0">
                <a:solidFill>
                  <a:schemeClr val="tx1"/>
                </a:solidFill>
                <a:latin typeface="Segoe" pitchFamily="34" charset="0"/>
              </a:rPr>
            </a:br>
            <a:r>
              <a:rPr lang="en-US" sz="1800" dirty="0" smtClean="0">
                <a:solidFill>
                  <a:schemeClr val="tx1"/>
                </a:solidFill>
                <a:latin typeface="Segoe" pitchFamily="34" charset="0"/>
              </a:rPr>
              <a:t>solution feature requirements (use the Business Priorities Guide)</a:t>
            </a:r>
          </a:p>
          <a:p>
            <a:pPr marL="678359" lvl="1" indent="-291920">
              <a:buFont typeface="Arial" pitchFamily="34" charset="0"/>
              <a:buChar char="•"/>
            </a:pPr>
            <a:r>
              <a:rPr lang="en-US" sz="1800" dirty="0" smtClean="0">
                <a:solidFill>
                  <a:schemeClr val="tx1"/>
                </a:solidFill>
                <a:latin typeface="Segoe" pitchFamily="34" charset="0"/>
              </a:rPr>
              <a:t>Map to supporting capability architecture (</a:t>
            </a:r>
            <a:r>
              <a:rPr lang="en-US" sz="1800" dirty="0" smtClean="0">
                <a:latin typeface="Segoe" pitchFamily="34" charset="0"/>
              </a:rPr>
              <a:t>integrated capability analysis</a:t>
            </a:r>
            <a:r>
              <a:rPr lang="en-US" sz="1800" dirty="0" smtClean="0">
                <a:solidFill>
                  <a:schemeClr val="tx1"/>
                </a:solidFill>
                <a:latin typeface="Segoe" pitchFamily="34" charset="0"/>
              </a:rPr>
              <a:t>)</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circle_benefits.png"/>
          <p:cNvPicPr>
            <a:picLocks noChangeAspect="1"/>
          </p:cNvPicPr>
          <p:nvPr/>
        </p:nvPicPr>
        <p:blipFill>
          <a:blip r:embed="rId3" cstate="print"/>
          <a:stretch>
            <a:fillRect/>
          </a:stretch>
        </p:blipFill>
        <p:spPr>
          <a:xfrm>
            <a:off x="3198348" y="1211454"/>
            <a:ext cx="4544568" cy="4544568"/>
          </a:xfrm>
          <a:prstGeom prst="ellipse">
            <a:avLst/>
          </a:prstGeom>
          <a:ln w="28575">
            <a:solidFill>
              <a:srgbClr val="00B0F0"/>
            </a:solidFill>
          </a:ln>
          <a:effectLst>
            <a:outerShdw blurRad="63500" sx="102000" sy="102000" algn="ctr" rotWithShape="0">
              <a:prstClr val="black">
                <a:alpha val="40000"/>
              </a:prstClr>
            </a:outerShdw>
          </a:effectLst>
        </p:spPr>
      </p:pic>
      <p:sp>
        <p:nvSpPr>
          <p:cNvPr id="45" name="TextBox 44"/>
          <p:cNvSpPr txBox="1"/>
          <p:nvPr/>
        </p:nvSpPr>
        <p:spPr>
          <a:xfrm>
            <a:off x="0" y="2339227"/>
            <a:ext cx="3071782" cy="1095672"/>
          </a:xfrm>
          <a:prstGeom prst="rect">
            <a:avLst/>
          </a:prstGeom>
          <a:noFill/>
        </p:spPr>
        <p:txBody>
          <a:bodyPr wrap="square" lIns="109710" tIns="54856" rIns="109710" bIns="54856" rtlCol="0">
            <a:spAutoFit/>
          </a:bodyPr>
          <a:lstStyle/>
          <a:p>
            <a:pPr algn="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MEASURE AND TRACK INTERNAL RESOURCES AND ENVIRONMENTAL IMPACT GOALS</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46" name="TextBox 45"/>
          <p:cNvSpPr txBox="1"/>
          <p:nvPr/>
        </p:nvSpPr>
        <p:spPr>
          <a:xfrm>
            <a:off x="327546" y="4746694"/>
            <a:ext cx="3294218" cy="1095672"/>
          </a:xfrm>
          <a:prstGeom prst="rect">
            <a:avLst/>
          </a:prstGeom>
          <a:noFill/>
        </p:spPr>
        <p:txBody>
          <a:bodyPr wrap="square" lIns="109710" tIns="54856" rIns="109710" bIns="54856" rtlCol="0">
            <a:spAutoFit/>
          </a:bodyPr>
          <a:lstStyle/>
          <a:p>
            <a:pPr algn="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SUPPORT CREATION, MANAGEMENT, AND MONITORING OF COMPLIANCE FRAMEWORKS</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50" name="TextBox 49"/>
          <p:cNvSpPr txBox="1"/>
          <p:nvPr/>
        </p:nvSpPr>
        <p:spPr>
          <a:xfrm>
            <a:off x="7475969" y="4618404"/>
            <a:ext cx="3496831" cy="849451"/>
          </a:xfrm>
          <a:prstGeom prst="rect">
            <a:avLst/>
          </a:prstGeom>
          <a:noFill/>
        </p:spPr>
        <p:txBody>
          <a:bodyPr wrap="square" lIns="109710" tIns="54856" rIns="109710" bIns="54856" rtlCol="0">
            <a:spAutoFit/>
          </a:bodyPr>
          <a:lstStyle/>
          <a:p>
            <a:pP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NORMALIZE CORPORATE COMPLIANCE WITH EXTERNAL ENVIRONMENTAL REGULATIONS</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51" name="TextBox 50"/>
          <p:cNvSpPr txBox="1"/>
          <p:nvPr/>
        </p:nvSpPr>
        <p:spPr>
          <a:xfrm>
            <a:off x="7900691" y="2277809"/>
            <a:ext cx="3208588" cy="1341894"/>
          </a:xfrm>
          <a:prstGeom prst="rect">
            <a:avLst/>
          </a:prstGeom>
          <a:noFill/>
        </p:spPr>
        <p:txBody>
          <a:bodyPr wrap="square" lIns="109710" tIns="54856" rIns="109710" bIns="54856" rtlCol="0">
            <a:spAutoFit/>
          </a:bodyPr>
          <a:lstStyle/>
          <a:p>
            <a:pP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RESPOND TO CONSUMER EXPECTATIONS THAT INDUSTRIES TAKE A HOLISTIC APPROACH TO SUSTAINING THE ENVIRONMENT</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9" name="TextBox 8"/>
          <p:cNvSpPr txBox="1"/>
          <p:nvPr/>
        </p:nvSpPr>
        <p:spPr>
          <a:xfrm>
            <a:off x="6901777" y="930441"/>
            <a:ext cx="4114801" cy="849451"/>
          </a:xfrm>
          <a:prstGeom prst="rect">
            <a:avLst/>
          </a:prstGeom>
          <a:noFill/>
        </p:spPr>
        <p:txBody>
          <a:bodyPr wrap="square" lIns="109710" tIns="54856" rIns="109710" bIns="54856" rtlCol="0">
            <a:spAutoFit/>
          </a:bodyPr>
          <a:lstStyle/>
          <a:p>
            <a:pP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PARTICIPATE IN BUSINESS OPPORTUNITIES THAT SUSTAIN THE ENVIRONMENT</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10" name="TextBox 9"/>
          <p:cNvSpPr txBox="1"/>
          <p:nvPr/>
        </p:nvSpPr>
        <p:spPr>
          <a:xfrm>
            <a:off x="109173" y="935849"/>
            <a:ext cx="3642430" cy="1095672"/>
          </a:xfrm>
          <a:prstGeom prst="rect">
            <a:avLst/>
          </a:prstGeom>
          <a:noFill/>
        </p:spPr>
        <p:txBody>
          <a:bodyPr wrap="square" lIns="109710" tIns="54856" rIns="109710" bIns="54856" rtlCol="0">
            <a:spAutoFit/>
          </a:bodyPr>
          <a:lstStyle/>
          <a:p>
            <a:pPr algn="r" defTabSz="1097192" fontAlgn="t"/>
            <a:r>
              <a:rPr lang="en-US" sz="1600" b="1" dirty="0" smtClean="0">
                <a:solidFill>
                  <a:srgbClr val="92D050"/>
                </a:solidFill>
                <a:effectLst>
                  <a:outerShdw blurRad="38100" dist="38100" dir="2700000" algn="tl">
                    <a:srgbClr val="000000">
                      <a:alpha val="43137"/>
                    </a:srgbClr>
                  </a:outerShdw>
                </a:effectLst>
                <a:latin typeface="Segoe" pitchFamily="34" charset="0"/>
              </a:rPr>
              <a:t>REDUCE THE CARBON FOOTPRINT BY MINIMIZING THE ENVIRONMENTAL IMPACT OF TECHNOLOGY</a:t>
            </a:r>
            <a:endParaRPr lang="en-US" sz="1600" b="1" dirty="0">
              <a:solidFill>
                <a:srgbClr val="92D050"/>
              </a:solidFill>
              <a:effectLst>
                <a:outerShdw blurRad="38100" dist="38100" dir="2700000" algn="tl">
                  <a:srgbClr val="000000">
                    <a:alpha val="43137"/>
                  </a:srgbClr>
                </a:outerShdw>
              </a:effectLst>
              <a:latin typeface="Segoe" pitchFamily="34" charset="0"/>
            </a:endParaRPr>
          </a:p>
        </p:txBody>
      </p:sp>
      <p:sp>
        <p:nvSpPr>
          <p:cNvPr id="12" name="Title 1"/>
          <p:cNvSpPr txBox="1">
            <a:spLocks/>
          </p:cNvSpPr>
          <p:nvPr/>
        </p:nvSpPr>
        <p:spPr bwMode="auto">
          <a:xfrm>
            <a:off x="381012" y="274637"/>
            <a:ext cx="10134601" cy="61493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762">
              <a:lnSpc>
                <a:spcPct val="90000"/>
              </a:lnSpc>
              <a:defRPr/>
            </a:pPr>
            <a:r>
              <a:rPr lang="en-US" sz="4400" dirty="0" smtClean="0">
                <a:ln w="0" cmpd="sng">
                  <a:noFill/>
                  <a:prstDash val="solid"/>
                </a:ln>
                <a:solidFill>
                  <a:srgbClr val="FFFFFF"/>
                </a:solidFill>
                <a:effectLst>
                  <a:outerShdw blurRad="38100" dist="38100" dir="2700000" algn="tl">
                    <a:srgbClr val="000000">
                      <a:alpha val="43137"/>
                    </a:srgbClr>
                  </a:outerShdw>
                </a:effectLst>
                <a:latin typeface="Segoe Semibold"/>
              </a:rPr>
              <a:t>Sophistication </a:t>
            </a:r>
            <a:r>
              <a:rPr lang="en-US" sz="4400" dirty="0">
                <a:ln w="0" cmpd="sng">
                  <a:noFill/>
                  <a:prstDash val="solid"/>
                </a:ln>
                <a:solidFill>
                  <a:srgbClr val="FFFFFF"/>
                </a:solidFill>
                <a:effectLst>
                  <a:outerShdw blurRad="38100" dist="38100" dir="2700000" algn="tl">
                    <a:srgbClr val="000000">
                      <a:alpha val="43137"/>
                    </a:srgbClr>
                  </a:outerShdw>
                </a:effectLst>
                <a:latin typeface="Segoe Semibold"/>
              </a:rPr>
              <a:t>of the Solution</a:t>
            </a:r>
          </a:p>
        </p:txBody>
      </p:sp>
      <p:grpSp>
        <p:nvGrpSpPr>
          <p:cNvPr id="2" name="Group 29"/>
          <p:cNvGrpSpPr/>
          <p:nvPr/>
        </p:nvGrpSpPr>
        <p:grpSpPr>
          <a:xfrm>
            <a:off x="1" y="5943601"/>
            <a:ext cx="3876540" cy="2285998"/>
            <a:chOff x="7010400" y="1143000"/>
            <a:chExt cx="3962400" cy="2285998"/>
          </a:xfrm>
        </p:grpSpPr>
        <p:sp>
          <p:nvSpPr>
            <p:cNvPr id="16" name="Round Same Side Corner Rectangle 299"/>
            <p:cNvSpPr/>
            <p:nvPr/>
          </p:nvSpPr>
          <p:spPr bwMode="auto">
            <a:xfrm rot="5400000">
              <a:off x="8039100" y="495299"/>
              <a:ext cx="1904999" cy="3962400"/>
            </a:xfrm>
            <a:prstGeom prst="rect">
              <a:avLst/>
            </a:prstGeom>
            <a:solidFill>
              <a:srgbClr val="002060"/>
            </a:solidFill>
            <a:ln w="63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612"/>
              <a:endParaRPr lang="en-US" dirty="0">
                <a:solidFill>
                  <a:srgbClr val="FFFFFF"/>
                </a:solidFill>
                <a:latin typeface="Segoe" pitchFamily="34" charset="0"/>
              </a:endParaRPr>
            </a:p>
          </p:txBody>
        </p:sp>
        <p:sp>
          <p:nvSpPr>
            <p:cNvPr id="17" name="Round Same Side Corner Rectangle 300"/>
            <p:cNvSpPr/>
            <p:nvPr/>
          </p:nvSpPr>
          <p:spPr bwMode="auto">
            <a:xfrm>
              <a:off x="7010400" y="1143000"/>
              <a:ext cx="2388637" cy="381001"/>
            </a:xfrm>
            <a:prstGeom prst="snipRound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a:outerShdw blurRad="50800" dist="38100" dir="10800000" algn="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692" tIns="54848" rIns="109692" bIns="54848" numCol="1" rtlCol="0" anchor="ctr" anchorCtr="0" compatLnSpc="1">
              <a:prstTxWarp prst="textNoShape">
                <a:avLst/>
              </a:prstTxWarp>
            </a:bodyPr>
            <a:lstStyle/>
            <a:p>
              <a:pPr algn="ctr" defTabSz="1096392"/>
              <a:endParaRPr lang="en-US" dirty="0">
                <a:solidFill>
                  <a:srgbClr val="FFFFFF"/>
                </a:solidFill>
                <a:latin typeface="Segoe" pitchFamily="34" charset="0"/>
              </a:endParaRPr>
            </a:p>
          </p:txBody>
        </p:sp>
        <p:sp>
          <p:nvSpPr>
            <p:cNvPr id="18" name="Rectangle 17"/>
            <p:cNvSpPr/>
            <p:nvPr/>
          </p:nvSpPr>
          <p:spPr>
            <a:xfrm>
              <a:off x="7036727" y="1147424"/>
              <a:ext cx="3400022" cy="1187981"/>
            </a:xfrm>
            <a:prstGeom prst="rect">
              <a:avLst/>
            </a:prstGeom>
          </p:spPr>
          <p:txBody>
            <a:bodyPr wrap="square" lIns="109687" tIns="54846" rIns="109687" bIns="54846">
              <a:spAutoFit/>
            </a:bodyPr>
            <a:lstStyle/>
            <a:p>
              <a:pPr defTabSz="1097192"/>
              <a:r>
                <a:rPr lang="en-US" sz="1800" b="1" dirty="0">
                  <a:solidFill>
                    <a:srgbClr val="FFFFFF"/>
                  </a:solidFill>
                  <a:effectLst>
                    <a:outerShdw blurRad="38100" dist="38100" dir="2700000" algn="tl">
                      <a:srgbClr val="000000">
                        <a:alpha val="43137"/>
                      </a:srgbClr>
                    </a:outerShdw>
                  </a:effectLst>
                  <a:latin typeface="Segoe" pitchFamily="34" charset="0"/>
                </a:rPr>
                <a:t>Phase 1</a:t>
              </a:r>
            </a:p>
            <a:p>
              <a:pPr defTabSz="1097192"/>
              <a:endParaRPr lang="en-US" sz="1000" dirty="0">
                <a:solidFill>
                  <a:srgbClr val="FFFFFF"/>
                </a:solidFill>
                <a:latin typeface="Segoe" pitchFamily="34" charset="0"/>
              </a:endParaRPr>
            </a:p>
            <a:p>
              <a:pPr marL="228563" indent="-228563" defTabSz="914112">
                <a:buSzPct val="105000"/>
                <a:buBlip>
                  <a:blip r:embed="rId4"/>
                </a:buBlip>
                <a:defRPr/>
              </a:pPr>
              <a:r>
                <a:rPr lang="en-US" sz="1400" dirty="0">
                  <a:solidFill>
                    <a:srgbClr val="FFFFFF"/>
                  </a:solidFill>
                  <a:latin typeface="Segoe Semibold"/>
                </a:rPr>
                <a:t>Provides basic support for the most critical elements of the business driver</a:t>
              </a:r>
            </a:p>
          </p:txBody>
        </p:sp>
      </p:grpSp>
      <p:grpSp>
        <p:nvGrpSpPr>
          <p:cNvPr id="3" name="Group 36"/>
          <p:cNvGrpSpPr/>
          <p:nvPr/>
        </p:nvGrpSpPr>
        <p:grpSpPr>
          <a:xfrm>
            <a:off x="3438666" y="5935686"/>
            <a:ext cx="4378819" cy="2293915"/>
            <a:chOff x="6982634" y="3573483"/>
            <a:chExt cx="3990166" cy="2293915"/>
          </a:xfrm>
        </p:grpSpPr>
        <p:sp>
          <p:nvSpPr>
            <p:cNvPr id="20" name="Round Same Side Corner Rectangle 299"/>
            <p:cNvSpPr/>
            <p:nvPr/>
          </p:nvSpPr>
          <p:spPr bwMode="auto">
            <a:xfrm rot="5400000">
              <a:off x="8039100" y="2933699"/>
              <a:ext cx="1904999" cy="3962400"/>
            </a:xfrm>
            <a:prstGeom prst="rect">
              <a:avLst/>
            </a:prstGeom>
            <a:solidFill>
              <a:srgbClr val="002060"/>
            </a:solidFill>
            <a:ln w="6350">
              <a:noFill/>
              <a:prstDash val="sysDot"/>
              <a:headEnd type="none" w="med" len="med"/>
              <a:tailEnd type="none" w="med" len="med"/>
            </a:ln>
            <a:effectLst>
              <a:outerShdw blurRad="50800" dist="38100" dir="10800000" algn="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612"/>
              <a:endParaRPr lang="en-US" dirty="0">
                <a:solidFill>
                  <a:srgbClr val="FFFFFF"/>
                </a:solidFill>
                <a:latin typeface="Segoe" pitchFamily="34" charset="0"/>
              </a:endParaRPr>
            </a:p>
          </p:txBody>
        </p:sp>
        <p:sp>
          <p:nvSpPr>
            <p:cNvPr id="21" name="Round Same Side Corner Rectangle 300"/>
            <p:cNvSpPr/>
            <p:nvPr/>
          </p:nvSpPr>
          <p:spPr bwMode="auto">
            <a:xfrm>
              <a:off x="7010400" y="3581400"/>
              <a:ext cx="2388637" cy="381001"/>
            </a:xfrm>
            <a:prstGeom prst="snipRound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a:outerShdw blurRad="50800" dist="38100" dir="10800000" algn="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692" tIns="54848" rIns="109692" bIns="54848" numCol="1" rtlCol="0" anchor="ctr" anchorCtr="0" compatLnSpc="1">
              <a:prstTxWarp prst="textNoShape">
                <a:avLst/>
              </a:prstTxWarp>
            </a:bodyPr>
            <a:lstStyle/>
            <a:p>
              <a:pPr algn="ctr" defTabSz="1096392"/>
              <a:endParaRPr lang="en-US" dirty="0">
                <a:solidFill>
                  <a:srgbClr val="FFFFFF"/>
                </a:solidFill>
                <a:latin typeface="Segoe" pitchFamily="34" charset="0"/>
              </a:endParaRPr>
            </a:p>
          </p:txBody>
        </p:sp>
        <p:sp>
          <p:nvSpPr>
            <p:cNvPr id="22" name="TextBox 21"/>
            <p:cNvSpPr txBox="1"/>
            <p:nvPr/>
          </p:nvSpPr>
          <p:spPr>
            <a:xfrm>
              <a:off x="6982634" y="3573483"/>
              <a:ext cx="3561702" cy="1187981"/>
            </a:xfrm>
            <a:prstGeom prst="rect">
              <a:avLst/>
            </a:prstGeom>
            <a:noFill/>
          </p:spPr>
          <p:txBody>
            <a:bodyPr wrap="square" lIns="109687" tIns="54846" rIns="109687" bIns="54846" rtlCol="0">
              <a:spAutoFit/>
            </a:bodyPr>
            <a:lstStyle/>
            <a:p>
              <a:pPr defTabSz="1097192"/>
              <a:r>
                <a:rPr lang="en-US" sz="1800" b="1" dirty="0">
                  <a:solidFill>
                    <a:srgbClr val="FFFFFF"/>
                  </a:solidFill>
                  <a:effectLst>
                    <a:outerShdw blurRad="38100" dist="38100" dir="2700000" algn="tl">
                      <a:srgbClr val="000000">
                        <a:alpha val="43137"/>
                      </a:srgbClr>
                    </a:outerShdw>
                  </a:effectLst>
                  <a:latin typeface="Segoe" pitchFamily="34" charset="0"/>
                </a:rPr>
                <a:t>Phase 2</a:t>
              </a:r>
              <a:endParaRPr lang="en-US" sz="1800" dirty="0">
                <a:solidFill>
                  <a:srgbClr val="FFFFFF"/>
                </a:solidFill>
                <a:latin typeface="Segoe" pitchFamily="34" charset="0"/>
              </a:endParaRPr>
            </a:p>
            <a:p>
              <a:pPr defTabSz="1097192"/>
              <a:endParaRPr lang="en-US" sz="1000" dirty="0">
                <a:solidFill>
                  <a:srgbClr val="FFFFFF"/>
                </a:solidFill>
                <a:latin typeface="Segoe" pitchFamily="34" charset="0"/>
              </a:endParaRPr>
            </a:p>
            <a:p>
              <a:pPr marL="228563" indent="-228563" defTabSz="914112">
                <a:buSzPct val="105000"/>
                <a:buBlip>
                  <a:blip r:embed="rId4"/>
                </a:buBlip>
                <a:defRPr/>
              </a:pPr>
              <a:r>
                <a:rPr lang="en-US" sz="1400" dirty="0">
                  <a:solidFill>
                    <a:srgbClr val="FFFFFF"/>
                  </a:solidFill>
                  <a:latin typeface="Segoe Semibold"/>
                </a:rPr>
                <a:t>Provides adequate, typical support for critical and </a:t>
              </a:r>
              <a:r>
                <a:rPr lang="en-US" sz="1400" dirty="0" smtClean="0">
                  <a:solidFill>
                    <a:srgbClr val="FFFFFF"/>
                  </a:solidFill>
                  <a:latin typeface="Segoe Semibold"/>
                </a:rPr>
                <a:t>priority elements </a:t>
              </a:r>
              <a:r>
                <a:rPr lang="en-US" sz="1400" dirty="0">
                  <a:solidFill>
                    <a:srgbClr val="FFFFFF"/>
                  </a:solidFill>
                  <a:latin typeface="Segoe Semibold"/>
                </a:rPr>
                <a:t>of the business driver</a:t>
              </a:r>
            </a:p>
          </p:txBody>
        </p:sp>
      </p:grpSp>
      <p:grpSp>
        <p:nvGrpSpPr>
          <p:cNvPr id="4" name="Group 48"/>
          <p:cNvGrpSpPr/>
          <p:nvPr/>
        </p:nvGrpSpPr>
        <p:grpSpPr>
          <a:xfrm>
            <a:off x="7315204" y="5935149"/>
            <a:ext cx="3657601" cy="2294456"/>
            <a:chOff x="6996398" y="5935144"/>
            <a:chExt cx="3976402" cy="2294456"/>
          </a:xfrm>
        </p:grpSpPr>
        <p:sp>
          <p:nvSpPr>
            <p:cNvPr id="24" name="Round Same Side Corner Rectangle 299"/>
            <p:cNvSpPr/>
            <p:nvPr/>
          </p:nvSpPr>
          <p:spPr bwMode="auto">
            <a:xfrm rot="5400000">
              <a:off x="8039100" y="5295900"/>
              <a:ext cx="1905000" cy="3962400"/>
            </a:xfrm>
            <a:prstGeom prst="rect">
              <a:avLst/>
            </a:prstGeom>
            <a:solidFill>
              <a:srgbClr val="002060"/>
            </a:solidFill>
            <a:ln w="6350">
              <a:noFill/>
              <a:prstDash val="sysDot"/>
              <a:headEnd type="none" w="med" len="med"/>
              <a:tailEnd type="none" w="med" len="med"/>
            </a:ln>
            <a:effectLst>
              <a:outerShdw blurRad="50800" dist="38100" dir="10800000" algn="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612"/>
              <a:endParaRPr lang="en-US" dirty="0">
                <a:solidFill>
                  <a:srgbClr val="FFFFFF"/>
                </a:solidFill>
                <a:latin typeface="Segoe" pitchFamily="34" charset="0"/>
              </a:endParaRPr>
            </a:p>
          </p:txBody>
        </p:sp>
        <p:sp>
          <p:nvSpPr>
            <p:cNvPr id="25" name="Round Same Side Corner Rectangle 300"/>
            <p:cNvSpPr/>
            <p:nvPr/>
          </p:nvSpPr>
          <p:spPr bwMode="auto">
            <a:xfrm>
              <a:off x="7010400" y="5943600"/>
              <a:ext cx="2388637" cy="381001"/>
            </a:xfrm>
            <a:prstGeom prst="snipRound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a:outerShdw blurRad="50800" dist="38100" dir="10800000" algn="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692" tIns="54848" rIns="109692" bIns="54848" numCol="1" rtlCol="0" anchor="ctr" anchorCtr="0" compatLnSpc="1">
              <a:prstTxWarp prst="textNoShape">
                <a:avLst/>
              </a:prstTxWarp>
            </a:bodyPr>
            <a:lstStyle/>
            <a:p>
              <a:pPr algn="ctr" defTabSz="1096392"/>
              <a:endParaRPr lang="en-US" dirty="0">
                <a:solidFill>
                  <a:srgbClr val="FFFFFF"/>
                </a:solidFill>
                <a:latin typeface="Segoe" pitchFamily="34" charset="0"/>
              </a:endParaRPr>
            </a:p>
          </p:txBody>
        </p:sp>
        <p:sp>
          <p:nvSpPr>
            <p:cNvPr id="26" name="TextBox 25"/>
            <p:cNvSpPr txBox="1"/>
            <p:nvPr/>
          </p:nvSpPr>
          <p:spPr>
            <a:xfrm>
              <a:off x="6996398" y="5935144"/>
              <a:ext cx="3581402" cy="1403425"/>
            </a:xfrm>
            <a:prstGeom prst="rect">
              <a:avLst/>
            </a:prstGeom>
            <a:noFill/>
          </p:spPr>
          <p:txBody>
            <a:bodyPr wrap="square" lIns="109687" tIns="54846" rIns="109687" bIns="54846" rtlCol="0">
              <a:spAutoFit/>
            </a:bodyPr>
            <a:lstStyle/>
            <a:p>
              <a:pPr defTabSz="1097192"/>
              <a:r>
                <a:rPr lang="en-US" sz="1800" b="1" dirty="0">
                  <a:solidFill>
                    <a:srgbClr val="FFFFFF"/>
                  </a:solidFill>
                  <a:effectLst>
                    <a:outerShdw blurRad="38100" dist="38100" dir="2700000" algn="tl">
                      <a:srgbClr val="000000">
                        <a:alpha val="43137"/>
                      </a:srgbClr>
                    </a:outerShdw>
                  </a:effectLst>
                  <a:latin typeface="Segoe"/>
                </a:rPr>
                <a:t>Phase 3</a:t>
              </a:r>
            </a:p>
            <a:p>
              <a:pPr defTabSz="1097192"/>
              <a:endParaRPr lang="en-US" sz="1000" dirty="0">
                <a:solidFill>
                  <a:srgbClr val="FFFFFF"/>
                </a:solidFill>
                <a:latin typeface="Segoe Semibold"/>
              </a:endParaRPr>
            </a:p>
            <a:p>
              <a:pPr marL="228563" indent="-228563" defTabSz="914112">
                <a:buSzPct val="105000"/>
                <a:buBlip>
                  <a:blip r:embed="rId4"/>
                </a:buBlip>
                <a:defRPr/>
              </a:pPr>
              <a:r>
                <a:rPr lang="en-US" sz="1400" dirty="0">
                  <a:solidFill>
                    <a:srgbClr val="FFFFFF"/>
                  </a:solidFill>
                  <a:latin typeface="Segoe Semibold"/>
                </a:rPr>
                <a:t>Provides thorough, streamlined support for the business driver that </a:t>
              </a:r>
              <a:r>
                <a:rPr lang="en-US" sz="1400" dirty="0" smtClean="0">
                  <a:solidFill>
                    <a:srgbClr val="FFFFFF"/>
                  </a:solidFill>
                  <a:latin typeface="Segoe Semibold"/>
                </a:rPr>
                <a:t>enables </a:t>
              </a:r>
              <a:r>
                <a:rPr lang="en-US" sz="1400" dirty="0">
                  <a:solidFill>
                    <a:srgbClr val="FFFFFF"/>
                  </a:solidFill>
                  <a:latin typeface="Segoe Semibold"/>
                </a:rPr>
                <a:t>differentiated levels of performance</a:t>
              </a:r>
            </a:p>
          </p:txBody>
        </p:sp>
      </p:grpSp>
      <p:pic>
        <p:nvPicPr>
          <p:cNvPr id="28" name="Picture 27" descr="leading.png"/>
          <p:cNvPicPr>
            <a:picLocks noChangeAspect="1"/>
          </p:cNvPicPr>
          <p:nvPr/>
        </p:nvPicPr>
        <p:blipFill>
          <a:blip r:embed="rId5" cstate="print"/>
          <a:stretch>
            <a:fillRect/>
          </a:stretch>
        </p:blipFill>
        <p:spPr>
          <a:xfrm>
            <a:off x="3108963" y="1097280"/>
            <a:ext cx="4759086" cy="4846320"/>
          </a:xfrm>
          <a:prstGeom prst="rect">
            <a:avLst/>
          </a:prstGeom>
        </p:spPr>
      </p:pic>
      <p:pic>
        <p:nvPicPr>
          <p:cNvPr id="29" name="Picture 28" descr="comprehensive.png"/>
          <p:cNvPicPr>
            <a:picLocks noChangeAspect="1"/>
          </p:cNvPicPr>
          <p:nvPr/>
        </p:nvPicPr>
        <p:blipFill>
          <a:blip r:embed="rId6" cstate="print"/>
          <a:stretch>
            <a:fillRect/>
          </a:stretch>
        </p:blipFill>
        <p:spPr>
          <a:xfrm>
            <a:off x="3657600" y="1828800"/>
            <a:ext cx="3613867" cy="3316838"/>
          </a:xfrm>
          <a:prstGeom prst="rect">
            <a:avLst/>
          </a:prstGeom>
        </p:spPr>
      </p:pic>
      <p:pic>
        <p:nvPicPr>
          <p:cNvPr id="30" name="Picture 29" descr="fundamental.png"/>
          <p:cNvPicPr>
            <a:picLocks noChangeAspect="1"/>
          </p:cNvPicPr>
          <p:nvPr/>
        </p:nvPicPr>
        <p:blipFill>
          <a:blip r:embed="rId7" cstate="print"/>
          <a:stretch>
            <a:fillRect/>
          </a:stretch>
        </p:blipFill>
        <p:spPr>
          <a:xfrm>
            <a:off x="4297680" y="2427610"/>
            <a:ext cx="2286000" cy="214439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childTnLst>
                                </p:cTn>
                              </p:par>
                            </p:childTnLst>
                          </p:cTn>
                        </p:par>
                        <p:par>
                          <p:cTn id="28" fill="hold">
                            <p:stCondLst>
                              <p:cond delay="10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459106" y="274320"/>
            <a:ext cx="10056494" cy="609398"/>
          </a:xfrm>
        </p:spPr>
        <p:txBody>
          <a:bodyPr/>
          <a:lstStyle/>
          <a:p>
            <a:r>
              <a:rPr lang="en-US" dirty="0"/>
              <a:t>Solution Guidance</a:t>
            </a:r>
          </a:p>
        </p:txBody>
      </p:sp>
      <p:grpSp>
        <p:nvGrpSpPr>
          <p:cNvPr id="2" name="Group 40"/>
          <p:cNvGrpSpPr/>
          <p:nvPr/>
        </p:nvGrpSpPr>
        <p:grpSpPr>
          <a:xfrm>
            <a:off x="365447" y="1024741"/>
            <a:ext cx="10241910" cy="807019"/>
            <a:chOff x="365447" y="1461794"/>
            <a:chExt cx="10241910" cy="984839"/>
          </a:xfrm>
        </p:grpSpPr>
        <p:grpSp>
          <p:nvGrpSpPr>
            <p:cNvPr id="3" name="Group 46"/>
            <p:cNvGrpSpPr/>
            <p:nvPr/>
          </p:nvGrpSpPr>
          <p:grpSpPr>
            <a:xfrm>
              <a:off x="474634" y="1476440"/>
              <a:ext cx="10132723" cy="945400"/>
              <a:chOff x="5273493" y="234361"/>
              <a:chExt cx="5699307" cy="531755"/>
            </a:xfrm>
          </p:grpSpPr>
          <p:grpSp>
            <p:nvGrpSpPr>
              <p:cNvPr id="4" name="Group 29"/>
              <p:cNvGrpSpPr/>
              <p:nvPr/>
            </p:nvGrpSpPr>
            <p:grpSpPr>
              <a:xfrm>
                <a:off x="8438834" y="234361"/>
                <a:ext cx="1293196" cy="531755"/>
                <a:chOff x="8438836" y="234361"/>
                <a:chExt cx="1293196" cy="531755"/>
              </a:xfrm>
            </p:grpSpPr>
            <p:sp>
              <p:nvSpPr>
                <p:cNvPr id="8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84" name="Rectangle 8"/>
                <p:cNvSpPr/>
                <p:nvPr/>
              </p:nvSpPr>
              <p:spPr>
                <a:xfrm>
                  <a:off x="8438836" y="401250"/>
                  <a:ext cx="1293196" cy="304211"/>
                </a:xfrm>
                <a:prstGeom prst="rect">
                  <a:avLst/>
                </a:prstGeom>
              </p:spPr>
              <p:txBody>
                <a:bodyPr wrap="square" lIns="0" tIns="0" rIns="0" bIns="0">
                  <a:spAutoFit/>
                </a:bodyPr>
                <a:lstStyle/>
                <a:p>
                  <a:pPr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CONCEPTUAL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ARCHITECTURE</a:t>
                  </a:r>
                </a:p>
              </p:txBody>
            </p:sp>
          </p:grpSp>
          <p:grpSp>
            <p:nvGrpSpPr>
              <p:cNvPr id="5" name="Group 27"/>
              <p:cNvGrpSpPr/>
              <p:nvPr/>
            </p:nvGrpSpPr>
            <p:grpSpPr>
              <a:xfrm>
                <a:off x="6301374" y="234361"/>
                <a:ext cx="915065" cy="531755"/>
                <a:chOff x="6301375" y="234361"/>
                <a:chExt cx="915065" cy="531755"/>
              </a:xfrm>
            </p:grpSpPr>
            <p:sp>
              <p:nvSpPr>
                <p:cNvPr id="81"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82" name="Rectangle 9"/>
                <p:cNvSpPr/>
                <p:nvPr/>
              </p:nvSpPr>
              <p:spPr>
                <a:xfrm>
                  <a:off x="6316301" y="370089"/>
                  <a:ext cx="893326" cy="338013"/>
                </a:xfrm>
                <a:prstGeom prst="rect">
                  <a:avLst/>
                </a:prstGeom>
              </p:spPr>
              <p:txBody>
                <a:bodyPr wrap="square" lIns="0" tIns="0" rIns="0" bIns="0">
                  <a:spAutoFit/>
                </a:bodyPr>
                <a:lstStyle/>
                <a:p>
                  <a:pPr algn="ctr" defTabSz="1094153">
                    <a:buClr>
                      <a:srgbClr val="FFFFFF"/>
                    </a:buClr>
                    <a:buSzPct val="95000"/>
                  </a:pPr>
                  <a:endParaRPr lang="en-US" sz="1600" b="1" dirty="0">
                    <a:solidFill>
                      <a:srgbClr val="FFFFFF"/>
                    </a:solidFill>
                    <a:effectLst>
                      <a:outerShdw blurRad="38100" dist="38100" dir="2700000" algn="tl">
                        <a:srgbClr val="000000">
                          <a:alpha val="43137"/>
                        </a:srgbClr>
                      </a:outerShdw>
                    </a:effectLst>
                    <a:latin typeface="Segoe Semibold"/>
                  </a:endParaRPr>
                </a:p>
                <a:p>
                  <a:pPr algn="ctr" defTabSz="1094153">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MAPPING</a:t>
                  </a:r>
                </a:p>
              </p:txBody>
            </p:sp>
          </p:grpSp>
          <p:grpSp>
            <p:nvGrpSpPr>
              <p:cNvPr id="6" name="Group 26"/>
              <p:cNvGrpSpPr/>
              <p:nvPr/>
            </p:nvGrpSpPr>
            <p:grpSpPr>
              <a:xfrm>
                <a:off x="5273493" y="234361"/>
                <a:ext cx="1008970" cy="531755"/>
                <a:chOff x="5273494" y="234361"/>
                <a:chExt cx="1008970" cy="531755"/>
              </a:xfrm>
            </p:grpSpPr>
            <p:sp>
              <p:nvSpPr>
                <p:cNvPr id="79"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80" name="Content Placeholder 2"/>
                <p:cNvSpPr txBox="1">
                  <a:spLocks/>
                </p:cNvSpPr>
                <p:nvPr/>
              </p:nvSpPr>
              <p:spPr bwMode="auto">
                <a:xfrm>
                  <a:off x="5273494" y="370089"/>
                  <a:ext cx="1008970" cy="33801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53">
                    <a:buClr>
                      <a:srgbClr val="FFFFFF"/>
                    </a:buClr>
                    <a:buSzPct val="95000"/>
                    <a:defRPr/>
                  </a:pPr>
                  <a:r>
                    <a:rPr lang="en-US" sz="1600" b="1" dirty="0">
                      <a:solidFill>
                        <a:srgbClr val="FFFFFF"/>
                      </a:solidFill>
                      <a:effectLst>
                        <a:outerShdw blurRad="38100" dist="38100" dir="2700000" algn="tl">
                          <a:srgbClr val="000000">
                            <a:alpha val="43137"/>
                          </a:srgbClr>
                        </a:outerShdw>
                      </a:effectLst>
                      <a:latin typeface="Segoe Semibold"/>
                    </a:rPr>
                    <a:t>PHASE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DEFINITION</a:t>
                  </a:r>
                </a:p>
              </p:txBody>
            </p:sp>
          </p:grpSp>
          <p:grpSp>
            <p:nvGrpSpPr>
              <p:cNvPr id="7" name="Group 28"/>
              <p:cNvGrpSpPr/>
              <p:nvPr/>
            </p:nvGrpSpPr>
            <p:grpSpPr>
              <a:xfrm>
                <a:off x="7182628" y="234361"/>
                <a:ext cx="1306829" cy="531755"/>
                <a:chOff x="7182630" y="234361"/>
                <a:chExt cx="1306829" cy="531755"/>
              </a:xfrm>
            </p:grpSpPr>
            <p:sp>
              <p:nvSpPr>
                <p:cNvPr id="77"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78" name="Rectangle 77"/>
                <p:cNvSpPr/>
                <p:nvPr/>
              </p:nvSpPr>
              <p:spPr>
                <a:xfrm>
                  <a:off x="7182630" y="541472"/>
                  <a:ext cx="1306829" cy="152106"/>
                </a:xfrm>
                <a:prstGeom prst="rect">
                  <a:avLst/>
                </a:prstGeom>
              </p:spPr>
              <p:txBody>
                <a:bodyPr wrap="square" lIns="0" tIns="0" rIns="0" bIns="0">
                  <a:spAutoFit/>
                </a:bodyPr>
                <a:lstStyle/>
                <a:p>
                  <a:pPr marL="458602" indent="-458602"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TECHNOLOGIES</a:t>
                  </a:r>
                </a:p>
              </p:txBody>
            </p:sp>
          </p:grpSp>
          <p:grpSp>
            <p:nvGrpSpPr>
              <p:cNvPr id="8" name="Group 30"/>
              <p:cNvGrpSpPr/>
              <p:nvPr/>
            </p:nvGrpSpPr>
            <p:grpSpPr>
              <a:xfrm>
                <a:off x="9638700" y="234361"/>
                <a:ext cx="1334100" cy="531755"/>
                <a:chOff x="9638700" y="234361"/>
                <a:chExt cx="1334100" cy="531755"/>
              </a:xfrm>
            </p:grpSpPr>
            <p:sp>
              <p:nvSpPr>
                <p:cNvPr id="75" name="Round Same Side Corner Rectangle 7"/>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76" name="Rectangle 75"/>
                <p:cNvSpPr/>
                <p:nvPr/>
              </p:nvSpPr>
              <p:spPr>
                <a:xfrm>
                  <a:off x="9638700" y="401250"/>
                  <a:ext cx="1334100" cy="304211"/>
                </a:xfrm>
                <a:prstGeom prst="rect">
                  <a:avLst/>
                </a:prstGeom>
              </p:spPr>
              <p:txBody>
                <a:bodyPr wrap="square" lIns="0" tIns="0" rIns="0" bIns="0">
                  <a:spAutoFit/>
                </a:bodyPr>
                <a:lstStyle/>
                <a:p>
                  <a:pPr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LOGICAL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ARCHITECTURE</a:t>
                  </a:r>
                </a:p>
              </p:txBody>
            </p:sp>
          </p:grpSp>
        </p:grpSp>
        <p:grpSp>
          <p:nvGrpSpPr>
            <p:cNvPr id="9" name="Group 31"/>
            <p:cNvGrpSpPr/>
            <p:nvPr/>
          </p:nvGrpSpPr>
          <p:grpSpPr>
            <a:xfrm>
              <a:off x="6102253" y="1461794"/>
              <a:ext cx="2299156" cy="945400"/>
              <a:chOff x="8438836" y="234361"/>
              <a:chExt cx="1293196" cy="531755"/>
            </a:xfrm>
          </p:grpSpPr>
          <p:sp>
            <p:nvSpPr>
              <p:cNvPr id="68" name="Round Same Side Corner Rectangle 67"/>
              <p:cNvSpPr/>
              <p:nvPr/>
            </p:nvSpPr>
            <p:spPr bwMode="auto">
              <a:xfrm>
                <a:off x="8466408" y="234361"/>
                <a:ext cx="121078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69" name="Rectangle 68"/>
              <p:cNvSpPr/>
              <p:nvPr/>
            </p:nvSpPr>
            <p:spPr>
              <a:xfrm>
                <a:off x="8438836" y="401250"/>
                <a:ext cx="1293196" cy="304211"/>
              </a:xfrm>
              <a:prstGeom prst="rect">
                <a:avLst/>
              </a:prstGeom>
            </p:spPr>
            <p:txBody>
              <a:bodyPr wrap="square" lIns="0" tIns="0" rIns="0" bIns="0">
                <a:spAutoFit/>
              </a:bodyPr>
              <a:lstStyle/>
              <a:p>
                <a:pPr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CONCEPTUAL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ARCHITECTURE</a:t>
                </a:r>
              </a:p>
            </p:txBody>
          </p:sp>
        </p:grpSp>
        <p:grpSp>
          <p:nvGrpSpPr>
            <p:cNvPr id="10" name="Group 34"/>
            <p:cNvGrpSpPr/>
            <p:nvPr/>
          </p:nvGrpSpPr>
          <p:grpSpPr>
            <a:xfrm>
              <a:off x="2302090" y="1468191"/>
              <a:ext cx="1626882" cy="945400"/>
              <a:chOff x="6301375" y="237959"/>
              <a:chExt cx="915065" cy="531755"/>
            </a:xfrm>
          </p:grpSpPr>
          <p:sp>
            <p:nvSpPr>
              <p:cNvPr id="66" name="Round Same Side Corner Rectangle 65"/>
              <p:cNvSpPr/>
              <p:nvPr/>
            </p:nvSpPr>
            <p:spPr bwMode="auto">
              <a:xfrm>
                <a:off x="6301375" y="237959"/>
                <a:ext cx="91506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67" name="Rectangle 66"/>
              <p:cNvSpPr/>
              <p:nvPr/>
            </p:nvSpPr>
            <p:spPr>
              <a:xfrm>
                <a:off x="6316301" y="373687"/>
                <a:ext cx="893326" cy="338013"/>
              </a:xfrm>
              <a:prstGeom prst="rect">
                <a:avLst/>
              </a:prstGeom>
            </p:spPr>
            <p:txBody>
              <a:bodyPr wrap="square" lIns="0" tIns="0" rIns="0" bIns="0">
                <a:spAutoFit/>
              </a:bodyPr>
              <a:lstStyle/>
              <a:p>
                <a:pPr algn="ctr" defTabSz="1094153">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 </a:t>
                </a:r>
              </a:p>
              <a:p>
                <a:pPr algn="ctr" defTabSz="1094153">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MAPPING</a:t>
                </a:r>
              </a:p>
            </p:txBody>
          </p:sp>
        </p:grpSp>
        <p:grpSp>
          <p:nvGrpSpPr>
            <p:cNvPr id="11" name="Group 37"/>
            <p:cNvGrpSpPr/>
            <p:nvPr/>
          </p:nvGrpSpPr>
          <p:grpSpPr>
            <a:xfrm>
              <a:off x="474634" y="1461794"/>
              <a:ext cx="1793834" cy="945400"/>
              <a:chOff x="5273494" y="234361"/>
              <a:chExt cx="1008970" cy="531755"/>
            </a:xfrm>
          </p:grpSpPr>
          <p:sp>
            <p:nvSpPr>
              <p:cNvPr id="64" name="Round Same Side Corner Rectangle 63"/>
              <p:cNvSpPr/>
              <p:nvPr/>
            </p:nvSpPr>
            <p:spPr bwMode="auto">
              <a:xfrm>
                <a:off x="5303454" y="234361"/>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65" name="Content Placeholder 2"/>
              <p:cNvSpPr txBox="1">
                <a:spLocks/>
              </p:cNvSpPr>
              <p:nvPr/>
            </p:nvSpPr>
            <p:spPr bwMode="auto">
              <a:xfrm>
                <a:off x="5273494" y="370089"/>
                <a:ext cx="1008970" cy="33801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53">
                  <a:buClr>
                    <a:srgbClr val="FFFFFF"/>
                  </a:buClr>
                  <a:buSzPct val="95000"/>
                  <a:defRPr/>
                </a:pPr>
                <a:r>
                  <a:rPr lang="en-US" sz="1600" b="1" dirty="0">
                    <a:solidFill>
                      <a:srgbClr val="FFFFFF"/>
                    </a:solidFill>
                    <a:effectLst>
                      <a:outerShdw blurRad="38100" dist="38100" dir="2700000" algn="tl">
                        <a:srgbClr val="000000">
                          <a:alpha val="43137"/>
                        </a:srgbClr>
                      </a:outerShdw>
                    </a:effectLst>
                    <a:latin typeface="Segoe Semibold"/>
                  </a:rPr>
                  <a:t>PHASE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DEFINITION</a:t>
                </a:r>
              </a:p>
            </p:txBody>
          </p:sp>
        </p:grpSp>
        <p:grpSp>
          <p:nvGrpSpPr>
            <p:cNvPr id="12" name="Group 40"/>
            <p:cNvGrpSpPr/>
            <p:nvPr/>
          </p:nvGrpSpPr>
          <p:grpSpPr>
            <a:xfrm>
              <a:off x="3868861" y="1461794"/>
              <a:ext cx="2323394" cy="945400"/>
              <a:chOff x="7182630" y="234361"/>
              <a:chExt cx="1306829" cy="531755"/>
            </a:xfrm>
          </p:grpSpPr>
          <p:sp>
            <p:nvSpPr>
              <p:cNvPr id="62" name="Round Same Side Corner Rectangle 61"/>
              <p:cNvSpPr/>
              <p:nvPr/>
            </p:nvSpPr>
            <p:spPr bwMode="auto">
              <a:xfrm>
                <a:off x="7230652" y="234361"/>
                <a:ext cx="121078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63" name="Rectangle 62"/>
              <p:cNvSpPr/>
              <p:nvPr/>
            </p:nvSpPr>
            <p:spPr>
              <a:xfrm>
                <a:off x="7182630" y="541472"/>
                <a:ext cx="1306829" cy="152106"/>
              </a:xfrm>
              <a:prstGeom prst="rect">
                <a:avLst/>
              </a:prstGeom>
            </p:spPr>
            <p:txBody>
              <a:bodyPr wrap="square" lIns="0" tIns="0" rIns="0" bIns="0">
                <a:spAutoFit/>
              </a:bodyPr>
              <a:lstStyle/>
              <a:p>
                <a:pPr marL="458602" indent="-458602"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TECHNOLOGIES</a:t>
                </a:r>
              </a:p>
            </p:txBody>
          </p:sp>
        </p:grpSp>
        <p:grpSp>
          <p:nvGrpSpPr>
            <p:cNvPr id="13" name="Group 43"/>
            <p:cNvGrpSpPr/>
            <p:nvPr/>
          </p:nvGrpSpPr>
          <p:grpSpPr>
            <a:xfrm>
              <a:off x="8235475" y="1461794"/>
              <a:ext cx="2371879" cy="945400"/>
              <a:chOff x="9638700" y="234361"/>
              <a:chExt cx="1334100" cy="531755"/>
            </a:xfrm>
          </p:grpSpPr>
          <p:sp>
            <p:nvSpPr>
              <p:cNvPr id="60" name="Round Same Side Corner Rectangle 59"/>
              <p:cNvSpPr/>
              <p:nvPr/>
            </p:nvSpPr>
            <p:spPr bwMode="auto">
              <a:xfrm>
                <a:off x="9700358" y="234361"/>
                <a:ext cx="121078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5996"/>
                <a:endParaRPr lang="en-US" sz="4000" dirty="0">
                  <a:solidFill>
                    <a:sysClr val="window" lastClr="FFFFFF"/>
                  </a:solidFill>
                  <a:latin typeface="Segoe" pitchFamily="34" charset="0"/>
                </a:endParaRPr>
              </a:p>
            </p:txBody>
          </p:sp>
          <p:sp>
            <p:nvSpPr>
              <p:cNvPr id="61" name="Rectangle 60"/>
              <p:cNvSpPr/>
              <p:nvPr/>
            </p:nvSpPr>
            <p:spPr>
              <a:xfrm>
                <a:off x="9638700" y="401250"/>
                <a:ext cx="1334100" cy="304211"/>
              </a:xfrm>
              <a:prstGeom prst="rect">
                <a:avLst/>
              </a:prstGeom>
            </p:spPr>
            <p:txBody>
              <a:bodyPr wrap="square" lIns="0" tIns="0" rIns="0" bIns="0">
                <a:spAutoFit/>
              </a:bodyPr>
              <a:lstStyle/>
              <a:p>
                <a:pPr algn="ctr" defTabSz="1094153">
                  <a:lnSpc>
                    <a:spcPct val="90000"/>
                  </a:lnSpc>
                  <a:spcBef>
                    <a:spcPct val="30000"/>
                  </a:spcBef>
                  <a:buClr>
                    <a:srgbClr val="FFFFFF"/>
                  </a:buClr>
                  <a:buSzPct val="95000"/>
                </a:pPr>
                <a:r>
                  <a:rPr lang="en-US" sz="1600" b="1" dirty="0">
                    <a:solidFill>
                      <a:srgbClr val="FFFFFF"/>
                    </a:solidFill>
                    <a:effectLst>
                      <a:outerShdw blurRad="38100" dist="38100" dir="2700000" algn="tl">
                        <a:srgbClr val="000000">
                          <a:alpha val="43137"/>
                        </a:srgbClr>
                      </a:outerShdw>
                    </a:effectLst>
                    <a:latin typeface="Segoe Semibold"/>
                  </a:rPr>
                  <a:t>LOGICAL </a:t>
                </a:r>
                <a:br>
                  <a:rPr lang="en-US" sz="1600" b="1" dirty="0">
                    <a:solidFill>
                      <a:srgbClr val="FFFFFF"/>
                    </a:solidFill>
                    <a:effectLst>
                      <a:outerShdw blurRad="38100" dist="38100" dir="2700000" algn="tl">
                        <a:srgbClr val="000000">
                          <a:alpha val="43137"/>
                        </a:srgbClr>
                      </a:outerShdw>
                    </a:effectLst>
                    <a:latin typeface="Segoe Semibold"/>
                  </a:rPr>
                </a:br>
                <a:r>
                  <a:rPr lang="en-US" sz="1600" b="1" dirty="0">
                    <a:solidFill>
                      <a:srgbClr val="FFFFFF"/>
                    </a:solidFill>
                    <a:effectLst>
                      <a:outerShdw blurRad="38100" dist="38100" dir="2700000" algn="tl">
                        <a:srgbClr val="000000">
                          <a:alpha val="43137"/>
                        </a:srgbClr>
                      </a:outerShdw>
                    </a:effectLst>
                    <a:latin typeface="Segoe Semibold"/>
                  </a:rPr>
                  <a:t>ARCHITECTURE</a:t>
                </a:r>
              </a:p>
            </p:txBody>
          </p:sp>
        </p:grpSp>
        <p:cxnSp>
          <p:nvCxnSpPr>
            <p:cNvPr id="59" name="Straight Connector 58"/>
            <p:cNvCxnSpPr/>
            <p:nvPr/>
          </p:nvCxnSpPr>
          <p:spPr bwMode="auto">
            <a:xfrm>
              <a:off x="365447" y="2443810"/>
              <a:ext cx="10241907" cy="2823"/>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sp>
        <p:nvSpPr>
          <p:cNvPr id="85" name="TextBox 84"/>
          <p:cNvSpPr txBox="1"/>
          <p:nvPr/>
        </p:nvSpPr>
        <p:spPr>
          <a:xfrm>
            <a:off x="381000" y="1981207"/>
            <a:ext cx="10074166" cy="984812"/>
          </a:xfrm>
          <a:prstGeom prst="rect">
            <a:avLst/>
          </a:prstGeom>
          <a:noFill/>
        </p:spPr>
        <p:txBody>
          <a:bodyPr wrap="square" lIns="91375" tIns="45684" rIns="91375" bIns="45684" rtlCol="0">
            <a:spAutoFit/>
          </a:bodyPr>
          <a:lstStyle/>
          <a:p>
            <a:pPr algn="l" rtl="0" fontAlgn="base">
              <a:spcBef>
                <a:spcPct val="0"/>
              </a:spcBef>
              <a:spcAft>
                <a:spcPct val="0"/>
              </a:spcAft>
            </a:pPr>
            <a:r>
              <a:rPr lang="en-US" sz="1600" b="1" dirty="0">
                <a:solidFill>
                  <a:srgbClr val="FFFFFF"/>
                </a:solidFill>
                <a:latin typeface="Segoe"/>
                <a:ea typeface="Calibri" pitchFamily="34" charset="0"/>
                <a:cs typeface="Times New Roman" pitchFamily="18" charset="0"/>
              </a:rPr>
              <a:t>Phase Definition</a:t>
            </a:r>
          </a:p>
          <a:p>
            <a:pPr>
              <a:spcAft>
                <a:spcPts val="600"/>
              </a:spcAft>
            </a:pPr>
            <a:r>
              <a:rPr lang="en-US" sz="1400" dirty="0">
                <a:solidFill>
                  <a:srgbClr val="FFFFFF"/>
                </a:solidFill>
                <a:latin typeface="Segoe"/>
                <a:ea typeface="Calibri" pitchFamily="34" charset="0"/>
                <a:cs typeface="Times New Roman" pitchFamily="18" charset="0"/>
              </a:rPr>
              <a:t>For each business driver, list the business challenges, solution features, and business benefits for this solution phase. Use this information and the </a:t>
            </a:r>
            <a:r>
              <a:rPr lang="en-US" sz="1400" dirty="0" smtClean="0">
                <a:solidFill>
                  <a:srgbClr val="FFFFFF"/>
                </a:solidFill>
                <a:latin typeface="Segoe"/>
                <a:ea typeface="Calibri" pitchFamily="34" charset="0"/>
                <a:cs typeface="Times New Roman" pitchFamily="18" charset="0"/>
              </a:rPr>
              <a:t>“Integrated Capability Support </a:t>
            </a:r>
            <a:r>
              <a:rPr lang="en-US" sz="1400" dirty="0">
                <a:solidFill>
                  <a:srgbClr val="FFFFFF"/>
                </a:solidFill>
                <a:latin typeface="Segoe"/>
                <a:ea typeface="Calibri" pitchFamily="34" charset="0"/>
                <a:cs typeface="Times New Roman" pitchFamily="18" charset="0"/>
              </a:rPr>
              <a:t>for Priority Business Capabilities” slides to structure the conversation with IT professional(s) for capturing, refining, and baselining business problems and solution functionality priorities.</a:t>
            </a:r>
            <a:endParaRPr lang="en-US" sz="1400" b="1" dirty="0">
              <a:solidFill>
                <a:srgbClr val="FFFFFF"/>
              </a:solidFill>
              <a:latin typeface="Segoe"/>
            </a:endParaRPr>
          </a:p>
        </p:txBody>
      </p:sp>
      <p:sp>
        <p:nvSpPr>
          <p:cNvPr id="86" name="TextBox 85"/>
          <p:cNvSpPr txBox="1"/>
          <p:nvPr/>
        </p:nvSpPr>
        <p:spPr>
          <a:xfrm>
            <a:off x="381022" y="3100439"/>
            <a:ext cx="10058399" cy="1479820"/>
          </a:xfrm>
          <a:prstGeom prst="rect">
            <a:avLst/>
          </a:prstGeom>
          <a:noFill/>
        </p:spPr>
        <p:txBody>
          <a:bodyPr wrap="square" lIns="91375" tIns="45684" rIns="91375" bIns="45684" rtlCol="0">
            <a:spAutoFit/>
          </a:bodyPr>
          <a:lstStyle/>
          <a:p>
            <a:pPr algn="l" rtl="0" fontAlgn="base">
              <a:spcBef>
                <a:spcPct val="0"/>
              </a:spcBef>
              <a:spcAft>
                <a:spcPct val="0"/>
              </a:spcAft>
            </a:pPr>
            <a:r>
              <a:rPr lang="en-US" sz="1600" b="1" dirty="0">
                <a:solidFill>
                  <a:srgbClr val="FFFFFF"/>
                </a:solidFill>
                <a:latin typeface="Segoe"/>
                <a:ea typeface="Calibri" pitchFamily="34" charset="0"/>
                <a:cs typeface="Times New Roman" pitchFamily="18" charset="0"/>
              </a:rPr>
              <a:t>Mapping</a:t>
            </a:r>
          </a:p>
          <a:p>
            <a:pPr>
              <a:spcAft>
                <a:spcPts val="600"/>
              </a:spcAft>
            </a:pPr>
            <a:r>
              <a:rPr lang="en-US" sz="1400" dirty="0">
                <a:solidFill>
                  <a:srgbClr val="FFFFFF"/>
                </a:solidFill>
                <a:latin typeface="Segoe"/>
                <a:ea typeface="Calibri" pitchFamily="34" charset="0"/>
                <a:cs typeface="Times New Roman" pitchFamily="18" charset="0"/>
              </a:rPr>
              <a:t>The Optimization mapping indicates the maturity level required for each capability </a:t>
            </a:r>
            <a:r>
              <a:rPr lang="en-US" sz="1400" dirty="0" smtClean="0">
                <a:solidFill>
                  <a:srgbClr val="FFFFFF"/>
                </a:solidFill>
                <a:latin typeface="Segoe"/>
                <a:ea typeface="Calibri" pitchFamily="34" charset="0"/>
                <a:cs typeface="Times New Roman" pitchFamily="18" charset="0"/>
              </a:rPr>
              <a:t>to </a:t>
            </a:r>
            <a:r>
              <a:rPr lang="en-US" sz="1400" dirty="0">
                <a:solidFill>
                  <a:srgbClr val="FFFFFF"/>
                </a:solidFill>
                <a:latin typeface="Segoe"/>
                <a:ea typeface="Calibri" pitchFamily="34" charset="0"/>
                <a:cs typeface="Times New Roman" pitchFamily="18" charset="0"/>
              </a:rPr>
              <a:t>fully support the features specified in this solution phase. Use the mapping as a starting point to determine appropriate maturity levels for the solution. After mapping the solution, assess the gap between the current and desired infrastructure to:</a:t>
            </a:r>
          </a:p>
          <a:p>
            <a:pPr marL="111043" indent="-111043">
              <a:buFont typeface="Arial" pitchFamily="34" charset="0"/>
              <a:buChar char="•"/>
            </a:pPr>
            <a:r>
              <a:rPr lang="en-US" sz="1400" dirty="0">
                <a:solidFill>
                  <a:srgbClr val="FFFFFF"/>
                </a:solidFill>
                <a:latin typeface="Segoe"/>
                <a:ea typeface="Calibri" pitchFamily="34" charset="0"/>
                <a:cs typeface="Times New Roman" pitchFamily="18" charset="0"/>
              </a:rPr>
              <a:t>Understand the scope and sequencing of work required</a:t>
            </a:r>
          </a:p>
          <a:p>
            <a:pPr marL="111043" indent="-111043">
              <a:buFont typeface="Arial" pitchFamily="34" charset="0"/>
              <a:buChar char="•"/>
            </a:pPr>
            <a:r>
              <a:rPr lang="en-US" sz="1400" dirty="0">
                <a:solidFill>
                  <a:srgbClr val="FFFFFF"/>
                </a:solidFill>
                <a:latin typeface="Segoe"/>
                <a:ea typeface="Calibri" pitchFamily="34" charset="0"/>
                <a:cs typeface="Times New Roman" pitchFamily="18" charset="0"/>
              </a:rPr>
              <a:t>Organize a deployment road map</a:t>
            </a:r>
            <a:endParaRPr lang="en-US" sz="1400" b="1" dirty="0">
              <a:solidFill>
                <a:srgbClr val="FFFFFF"/>
              </a:solidFill>
              <a:latin typeface="Segoe"/>
            </a:endParaRPr>
          </a:p>
        </p:txBody>
      </p:sp>
      <p:sp>
        <p:nvSpPr>
          <p:cNvPr id="87" name="TextBox 86"/>
          <p:cNvSpPr txBox="1"/>
          <p:nvPr/>
        </p:nvSpPr>
        <p:spPr>
          <a:xfrm>
            <a:off x="381000" y="4727515"/>
            <a:ext cx="9982200" cy="769369"/>
          </a:xfrm>
          <a:prstGeom prst="rect">
            <a:avLst/>
          </a:prstGeom>
          <a:noFill/>
        </p:spPr>
        <p:txBody>
          <a:bodyPr wrap="square" lIns="91375" tIns="45684" rIns="91375" bIns="45684" rtlCol="0">
            <a:spAutoFit/>
          </a:bodyPr>
          <a:lstStyle/>
          <a:p>
            <a:pPr algn="l" rtl="0" fontAlgn="base">
              <a:spcBef>
                <a:spcPct val="0"/>
              </a:spcBef>
              <a:spcAft>
                <a:spcPct val="0"/>
              </a:spcAft>
            </a:pPr>
            <a:r>
              <a:rPr lang="en-US" sz="1600" b="1" dirty="0">
                <a:solidFill>
                  <a:srgbClr val="FFFFFF"/>
                </a:solidFill>
                <a:latin typeface="Segoe"/>
                <a:ea typeface="Calibri" pitchFamily="34" charset="0"/>
                <a:cs typeface="Times New Roman" pitchFamily="18" charset="0"/>
              </a:rPr>
              <a:t>Technologies</a:t>
            </a:r>
          </a:p>
          <a:p>
            <a:pPr algn="l" rtl="0" fontAlgn="base">
              <a:spcBef>
                <a:spcPct val="0"/>
              </a:spcBef>
              <a:spcAft>
                <a:spcPct val="0"/>
              </a:spcAft>
            </a:pPr>
            <a:r>
              <a:rPr lang="en-US" sz="1400" dirty="0">
                <a:solidFill>
                  <a:srgbClr val="FFFFFF"/>
                </a:solidFill>
                <a:latin typeface="Segoe"/>
                <a:ea typeface="Calibri" pitchFamily="34" charset="0"/>
                <a:cs typeface="Times New Roman" pitchFamily="18" charset="0"/>
              </a:rPr>
              <a:t>Use the results of the Optimization mapping to determine the technologies required for the features and supporting </a:t>
            </a:r>
            <a:r>
              <a:rPr lang="en-US" sz="1400" dirty="0" smtClean="0">
                <a:solidFill>
                  <a:srgbClr val="FFFFFF"/>
                </a:solidFill>
                <a:latin typeface="Segoe"/>
                <a:ea typeface="Calibri" pitchFamily="34" charset="0"/>
                <a:cs typeface="Times New Roman" pitchFamily="18" charset="0"/>
              </a:rPr>
              <a:t>capabilities specified </a:t>
            </a:r>
            <a:r>
              <a:rPr lang="en-US" sz="1400" dirty="0">
                <a:solidFill>
                  <a:srgbClr val="FFFFFF"/>
                </a:solidFill>
                <a:latin typeface="Segoe"/>
                <a:ea typeface="Calibri" pitchFamily="34" charset="0"/>
                <a:cs typeface="Times New Roman" pitchFamily="18" charset="0"/>
              </a:rPr>
              <a:t>in this solution phase.</a:t>
            </a:r>
            <a:endParaRPr lang="en-US" sz="1400" b="1" dirty="0">
              <a:solidFill>
                <a:srgbClr val="FFFFFF"/>
              </a:solidFill>
              <a:latin typeface="Segoe"/>
              <a:ea typeface="Calibri" pitchFamily="34" charset="0"/>
              <a:cs typeface="Times New Roman" pitchFamily="18" charset="0"/>
            </a:endParaRPr>
          </a:p>
        </p:txBody>
      </p:sp>
      <p:sp>
        <p:nvSpPr>
          <p:cNvPr id="88" name="TextBox 87"/>
          <p:cNvSpPr txBox="1"/>
          <p:nvPr/>
        </p:nvSpPr>
        <p:spPr>
          <a:xfrm>
            <a:off x="381000" y="5631307"/>
            <a:ext cx="9829800" cy="769369"/>
          </a:xfrm>
          <a:prstGeom prst="rect">
            <a:avLst/>
          </a:prstGeom>
          <a:noFill/>
        </p:spPr>
        <p:txBody>
          <a:bodyPr wrap="square" lIns="91375" tIns="45684" rIns="91375" bIns="45684" rtlCol="0">
            <a:spAutoFit/>
          </a:bodyPr>
          <a:lstStyle/>
          <a:p>
            <a:pPr algn="l" rtl="0" fontAlgn="base">
              <a:spcBef>
                <a:spcPct val="0"/>
              </a:spcBef>
              <a:spcAft>
                <a:spcPct val="0"/>
              </a:spcAft>
            </a:pPr>
            <a:r>
              <a:rPr lang="en-US" sz="1600" b="1" dirty="0">
                <a:solidFill>
                  <a:srgbClr val="FFFFFF"/>
                </a:solidFill>
                <a:latin typeface="Segoe"/>
                <a:ea typeface="Calibri" pitchFamily="34" charset="0"/>
                <a:cs typeface="Times New Roman" pitchFamily="18" charset="0"/>
              </a:rPr>
              <a:t>Conceptual Architecture</a:t>
            </a:r>
          </a:p>
          <a:p>
            <a:pPr algn="l" rtl="0" eaLnBrk="0" fontAlgn="base" hangingPunct="0">
              <a:spcBef>
                <a:spcPct val="0"/>
              </a:spcBef>
              <a:spcAft>
                <a:spcPct val="0"/>
              </a:spcAft>
            </a:pPr>
            <a:r>
              <a:rPr lang="en-US" sz="1400" dirty="0">
                <a:solidFill>
                  <a:srgbClr val="FFFFFF"/>
                </a:solidFill>
                <a:latin typeface="Segoe"/>
                <a:ea typeface="Calibri" pitchFamily="34" charset="0"/>
                <a:cs typeface="Times New Roman" pitchFamily="18" charset="0"/>
              </a:rPr>
              <a:t>Use this high-level, use case diagram to provide the “black box” definition of this solution phase. Customize to your solution definition during the </a:t>
            </a:r>
            <a:r>
              <a:rPr lang="en-US" sz="1400" dirty="0" smtClean="0">
                <a:solidFill>
                  <a:srgbClr val="FFFFFF"/>
                </a:solidFill>
                <a:latin typeface="Segoe"/>
                <a:ea typeface="Calibri" pitchFamily="34" charset="0"/>
                <a:cs typeface="Times New Roman" pitchFamily="18" charset="0"/>
              </a:rPr>
              <a:t>integrated capability </a:t>
            </a:r>
            <a:r>
              <a:rPr lang="en-US" sz="1400" dirty="0">
                <a:solidFill>
                  <a:srgbClr val="FFFFFF"/>
                </a:solidFill>
                <a:latin typeface="Segoe"/>
                <a:ea typeface="Calibri" pitchFamily="34" charset="0"/>
                <a:cs typeface="Times New Roman" pitchFamily="18" charset="0"/>
              </a:rPr>
              <a:t>analysis.</a:t>
            </a:r>
            <a:endParaRPr lang="en-US" sz="1400" dirty="0">
              <a:solidFill>
                <a:srgbClr val="FFFFFF"/>
              </a:solidFill>
              <a:latin typeface="Segoe"/>
              <a:cs typeface="Arial" pitchFamily="34" charset="0"/>
            </a:endParaRPr>
          </a:p>
        </p:txBody>
      </p:sp>
      <p:sp>
        <p:nvSpPr>
          <p:cNvPr id="89" name="TextBox 88"/>
          <p:cNvSpPr txBox="1"/>
          <p:nvPr/>
        </p:nvSpPr>
        <p:spPr>
          <a:xfrm>
            <a:off x="381000" y="6535092"/>
            <a:ext cx="9982200" cy="1092534"/>
          </a:xfrm>
          <a:prstGeom prst="rect">
            <a:avLst/>
          </a:prstGeom>
          <a:noFill/>
        </p:spPr>
        <p:txBody>
          <a:bodyPr wrap="square" lIns="91375" tIns="45684" rIns="91375" bIns="45684" rtlCol="0">
            <a:spAutoFit/>
          </a:bodyPr>
          <a:lstStyle/>
          <a:p>
            <a:pPr algn="l" rtl="0" fontAlgn="base">
              <a:spcBef>
                <a:spcPct val="0"/>
              </a:spcBef>
              <a:spcAft>
                <a:spcPct val="0"/>
              </a:spcAft>
            </a:pPr>
            <a:r>
              <a:rPr lang="en-US" sz="1600" b="1" dirty="0">
                <a:solidFill>
                  <a:srgbClr val="FFFFFF"/>
                </a:solidFill>
                <a:latin typeface="Segoe"/>
                <a:ea typeface="Calibri" pitchFamily="34" charset="0"/>
                <a:cs typeface="Times New Roman" pitchFamily="18" charset="0"/>
              </a:rPr>
              <a:t>Logical Architecture</a:t>
            </a:r>
          </a:p>
          <a:p>
            <a:pPr eaLnBrk="0" hangingPunct="0">
              <a:spcAft>
                <a:spcPts val="1200"/>
              </a:spcAft>
            </a:pPr>
            <a:r>
              <a:rPr lang="en-US" sz="1400" dirty="0">
                <a:solidFill>
                  <a:srgbClr val="FFFFFF"/>
                </a:solidFill>
                <a:latin typeface="Segoe"/>
                <a:ea typeface="Calibri" pitchFamily="34" charset="0"/>
                <a:cs typeface="Times New Roman" pitchFamily="18" charset="0"/>
              </a:rPr>
              <a:t>Use this logical, component-level architecture view to show all software components and how they interact to support this solution phase. Tailor to fit your particular solution definition during the </a:t>
            </a:r>
            <a:r>
              <a:rPr lang="en-US" sz="1400" dirty="0" smtClean="0">
                <a:solidFill>
                  <a:srgbClr val="FFFFFF"/>
                </a:solidFill>
                <a:latin typeface="Segoe"/>
                <a:ea typeface="Calibri" pitchFamily="34" charset="0"/>
                <a:cs typeface="Times New Roman" pitchFamily="18" charset="0"/>
              </a:rPr>
              <a:t>integrated capability </a:t>
            </a:r>
            <a:r>
              <a:rPr lang="en-US" sz="1400" dirty="0">
                <a:solidFill>
                  <a:srgbClr val="FFFFFF"/>
                </a:solidFill>
                <a:latin typeface="Segoe"/>
                <a:ea typeface="Calibri" pitchFamily="34" charset="0"/>
                <a:cs typeface="Times New Roman" pitchFamily="18" charset="0"/>
              </a:rPr>
              <a:t>analysis. </a:t>
            </a:r>
          </a:p>
          <a:p>
            <a:pPr eaLnBrk="0" hangingPunct="0">
              <a:spcAft>
                <a:spcPts val="1200"/>
              </a:spcAft>
            </a:pPr>
            <a:r>
              <a:rPr lang="en-US" sz="1100" i="1" dirty="0">
                <a:solidFill>
                  <a:srgbClr val="FFFFFF"/>
                </a:solidFill>
                <a:latin typeface="Segoe"/>
                <a:ea typeface="Calibri" pitchFamily="34" charset="0"/>
                <a:cs typeface="Times New Roman" pitchFamily="18" charset="0"/>
              </a:rPr>
              <a:t>Note: Physical architecture is covered in the Architecture Guide also used during the </a:t>
            </a:r>
            <a:r>
              <a:rPr lang="en-US" sz="1100" i="1" dirty="0" smtClean="0">
                <a:solidFill>
                  <a:srgbClr val="FFFFFF"/>
                </a:solidFill>
                <a:latin typeface="Segoe"/>
                <a:ea typeface="Calibri" pitchFamily="34" charset="0"/>
                <a:cs typeface="Times New Roman" pitchFamily="18" charset="0"/>
              </a:rPr>
              <a:t>integrated capability </a:t>
            </a:r>
            <a:r>
              <a:rPr lang="en-US" sz="1100" i="1" dirty="0">
                <a:solidFill>
                  <a:srgbClr val="FFFFFF"/>
                </a:solidFill>
                <a:latin typeface="Segoe"/>
                <a:ea typeface="Calibri" pitchFamily="34" charset="0"/>
                <a:cs typeface="Times New Roman" pitchFamily="18" charset="0"/>
              </a:rPr>
              <a:t>analysis.</a:t>
            </a:r>
            <a:endParaRPr lang="en-US" sz="1100" i="1" dirty="0">
              <a:solidFill>
                <a:srgbClr val="FFFFFF"/>
              </a:solidFill>
              <a:latin typeface="Segoe"/>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20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fade">
                                      <p:cBhvr>
                                        <p:cTn id="12" dur="2000"/>
                                        <p:tgtEl>
                                          <p:spTgt spid="86"/>
                                        </p:tgtEl>
                                      </p:cBhvr>
                                    </p:animEffect>
                                  </p:childTnLst>
                                </p:cTn>
                              </p:par>
                              <p:par>
                                <p:cTn id="13" presetID="10" presetClass="exit" presetSubtype="0" fill="hold" grpId="1" nodeType="withEffect">
                                  <p:stCondLst>
                                    <p:cond delay="0"/>
                                  </p:stCondLst>
                                  <p:childTnLst>
                                    <p:animEffect transition="out" filter="fade">
                                      <p:cBhvr>
                                        <p:cTn id="14" dur="2000"/>
                                        <p:tgtEl>
                                          <p:spTgt spid="85"/>
                                        </p:tgtEl>
                                      </p:cBhvr>
                                    </p:animEffect>
                                    <p:set>
                                      <p:cBhvr>
                                        <p:cTn id="15" dur="1" fill="hold">
                                          <p:stCondLst>
                                            <p:cond delay="1999"/>
                                          </p:stCondLst>
                                        </p:cTn>
                                        <p:tgtEl>
                                          <p:spTgt spid="8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2000"/>
                                        <p:tgtEl>
                                          <p:spTgt spid="87"/>
                                        </p:tgtEl>
                                      </p:cBhvr>
                                    </p:animEffect>
                                  </p:childTnLst>
                                </p:cTn>
                              </p:par>
                              <p:par>
                                <p:cTn id="21" presetID="10" presetClass="exit" presetSubtype="0" fill="hold" grpId="1" nodeType="withEffect">
                                  <p:stCondLst>
                                    <p:cond delay="0"/>
                                  </p:stCondLst>
                                  <p:childTnLst>
                                    <p:animEffect transition="out" filter="fade">
                                      <p:cBhvr>
                                        <p:cTn id="22" dur="2000"/>
                                        <p:tgtEl>
                                          <p:spTgt spid="86"/>
                                        </p:tgtEl>
                                      </p:cBhvr>
                                    </p:animEffect>
                                    <p:set>
                                      <p:cBhvr>
                                        <p:cTn id="23" dur="1" fill="hold">
                                          <p:stCondLst>
                                            <p:cond delay="1999"/>
                                          </p:stCondLst>
                                        </p:cTn>
                                        <p:tgtEl>
                                          <p:spTgt spid="8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2000"/>
                                        <p:tgtEl>
                                          <p:spTgt spid="88"/>
                                        </p:tgtEl>
                                      </p:cBhvr>
                                    </p:animEffect>
                                  </p:childTnLst>
                                </p:cTn>
                              </p:par>
                              <p:par>
                                <p:cTn id="29" presetID="10" presetClass="exit" presetSubtype="0" fill="hold" grpId="1" nodeType="withEffect">
                                  <p:stCondLst>
                                    <p:cond delay="0"/>
                                  </p:stCondLst>
                                  <p:childTnLst>
                                    <p:animEffect transition="out" filter="fade">
                                      <p:cBhvr>
                                        <p:cTn id="30" dur="2000"/>
                                        <p:tgtEl>
                                          <p:spTgt spid="87"/>
                                        </p:tgtEl>
                                      </p:cBhvr>
                                    </p:animEffect>
                                    <p:set>
                                      <p:cBhvr>
                                        <p:cTn id="31" dur="1" fill="hold">
                                          <p:stCondLst>
                                            <p:cond delay="1999"/>
                                          </p:stCondLst>
                                        </p:cTn>
                                        <p:tgtEl>
                                          <p:spTgt spid="8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2000"/>
                                        <p:tgtEl>
                                          <p:spTgt spid="89"/>
                                        </p:tgtEl>
                                      </p:cBhvr>
                                    </p:animEffect>
                                  </p:childTnLst>
                                </p:cTn>
                              </p:par>
                              <p:par>
                                <p:cTn id="37" presetID="10" presetClass="exit" presetSubtype="0" fill="hold" grpId="1" nodeType="withEffect">
                                  <p:stCondLst>
                                    <p:cond delay="0"/>
                                  </p:stCondLst>
                                  <p:childTnLst>
                                    <p:animEffect transition="out" filter="fade">
                                      <p:cBhvr>
                                        <p:cTn id="38" dur="2000"/>
                                        <p:tgtEl>
                                          <p:spTgt spid="88"/>
                                        </p:tgtEl>
                                      </p:cBhvr>
                                    </p:animEffect>
                                    <p:set>
                                      <p:cBhvr>
                                        <p:cTn id="39" dur="1" fill="hold">
                                          <p:stCondLst>
                                            <p:cond delay="1999"/>
                                          </p:stCondLst>
                                        </p:cTn>
                                        <p:tgtEl>
                                          <p:spTgt spid="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5" grpId="1"/>
      <p:bldP spid="86" grpId="0"/>
      <p:bldP spid="86" grpId="1"/>
      <p:bldP spid="87" grpId="0"/>
      <p:bldP spid="87" grpId="1"/>
      <p:bldP spid="88" grpId="0"/>
      <p:bldP spid="88" grpId="1"/>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13" name="Round Same Side Corner Rectangle 12"/>
          <p:cNvSpPr/>
          <p:nvPr/>
        </p:nvSpPr>
        <p:spPr bwMode="auto">
          <a:xfrm>
            <a:off x="414152" y="247414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sp>
        <p:nvSpPr>
          <p:cNvPr id="14" name="Rectangle 13"/>
          <p:cNvSpPr/>
          <p:nvPr/>
        </p:nvSpPr>
        <p:spPr>
          <a:xfrm>
            <a:off x="459449" y="2490930"/>
            <a:ext cx="4520704" cy="538597"/>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Recap Discussions to Date</a:t>
            </a:r>
            <a:endParaRPr lang="en-US" dirty="0">
              <a:solidFill>
                <a:srgbClr val="7DDDFF"/>
              </a:solidFill>
              <a:effectLst>
                <a:outerShdw blurRad="38100" dist="38100" dir="2700000" algn="tl">
                  <a:srgbClr val="000000">
                    <a:alpha val="43137"/>
                  </a:srgbClr>
                </a:outerShdw>
              </a:effectLst>
              <a:latin typeface="+mj-lt"/>
            </a:endParaRPr>
          </a:p>
        </p:txBody>
      </p:sp>
      <p:sp>
        <p:nvSpPr>
          <p:cNvPr id="18" name="Round Same Side Corner Rectangle 17"/>
          <p:cNvSpPr/>
          <p:nvPr/>
        </p:nvSpPr>
        <p:spPr bwMode="auto">
          <a:xfrm>
            <a:off x="429392" y="6790064"/>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19" name="Straight Connector 18"/>
          <p:cNvCxnSpPr/>
          <p:nvPr/>
        </p:nvCxnSpPr>
        <p:spPr bwMode="auto">
          <a:xfrm>
            <a:off x="429390" y="7386471"/>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0" name="Rectangle 19"/>
          <p:cNvSpPr/>
          <p:nvPr/>
        </p:nvSpPr>
        <p:spPr>
          <a:xfrm>
            <a:off x="474689" y="6849452"/>
            <a:ext cx="1969108" cy="538597"/>
          </a:xfrm>
          <a:prstGeom prst="rect">
            <a:avLst/>
          </a:prstGeom>
        </p:spPr>
        <p:txBody>
          <a:bodyPr wrap="none" lIns="91422" tIns="45710" rIns="91422" bIns="45710">
            <a:spAutoFit/>
          </a:bodyPr>
          <a:lstStyle/>
          <a:p>
            <a:pPr marL="514248" indent="-514248"/>
            <a:r>
              <a:rPr lang="en-US" dirty="0">
                <a:solidFill>
                  <a:srgbClr val="7DDDFF"/>
                </a:solidFill>
                <a:effectLst>
                  <a:outerShdw blurRad="38100" dist="38100" dir="2700000" algn="tl">
                    <a:srgbClr val="000000">
                      <a:alpha val="43137"/>
                    </a:srgbClr>
                  </a:outerShdw>
                </a:effectLst>
                <a:latin typeface="+mj-lt"/>
              </a:rPr>
              <a:t>Next Steps</a:t>
            </a:r>
          </a:p>
        </p:txBody>
      </p:sp>
      <p:sp>
        <p:nvSpPr>
          <p:cNvPr id="23" name="Round Same Side Corner Rectangle 22"/>
          <p:cNvSpPr/>
          <p:nvPr/>
        </p:nvSpPr>
        <p:spPr bwMode="auto">
          <a:xfrm>
            <a:off x="414152" y="359413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4" name="Straight Connector 23"/>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5" name="Rectangle 24"/>
          <p:cNvSpPr/>
          <p:nvPr/>
        </p:nvSpPr>
        <p:spPr>
          <a:xfrm>
            <a:off x="459449" y="3672575"/>
            <a:ext cx="3267220" cy="1774825"/>
          </a:xfrm>
          <a:prstGeom prst="rect">
            <a:avLst/>
          </a:prstGeom>
        </p:spPr>
        <p:txBody>
          <a:bodyPr wrap="square" lIns="91422" tIns="45710" rIns="91422" bIns="45710">
            <a:spAutoFit/>
          </a:bodyPr>
          <a:lstStyle/>
          <a:p>
            <a:pPr marL="514248" indent="-514248">
              <a:spcAft>
                <a:spcPts val="1000"/>
              </a:spcAft>
            </a:pPr>
            <a:r>
              <a:rPr lang="en-US" dirty="0">
                <a:solidFill>
                  <a:schemeClr val="tx2"/>
                </a:solidFill>
                <a:effectLst>
                  <a:outerShdw blurRad="38100" dist="38100" dir="2700000" algn="tl">
                    <a:srgbClr val="000000">
                      <a:alpha val="43137"/>
                    </a:srgbClr>
                  </a:outerShdw>
                </a:effectLst>
                <a:latin typeface="+mj-lt"/>
              </a:rPr>
              <a:t>Solution Guidance</a:t>
            </a:r>
          </a:p>
          <a:p>
            <a:pPr marL="228581" indent="-228581">
              <a:buFont typeface="Arial" pitchFamily="34" charset="0"/>
              <a:buChar char="•"/>
            </a:pPr>
            <a:r>
              <a:rPr lang="en-US" sz="2400" dirty="0" smtClean="0">
                <a:solidFill>
                  <a:schemeClr val="tx2"/>
                </a:solidFill>
                <a:effectLst>
                  <a:outerShdw blurRad="38100" dist="38100" dir="2700000" algn="tl">
                    <a:srgbClr val="000000">
                      <a:alpha val="43137"/>
                    </a:srgbClr>
                  </a:outerShdw>
                </a:effectLst>
              </a:rPr>
              <a:t>Phase 1</a:t>
            </a:r>
            <a:endParaRPr lang="en-US" sz="2400" dirty="0">
              <a:solidFill>
                <a:schemeClr val="tx2"/>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2</a:t>
            </a:r>
            <a:endParaRPr lang="en-US" sz="2400" dirty="0">
              <a:solidFill>
                <a:srgbClr val="7DDDFF"/>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3</a:t>
            </a:r>
            <a:endParaRPr lang="en-US" sz="2400" dirty="0">
              <a:solidFill>
                <a:srgbClr val="7DDDFF"/>
              </a:solidFill>
              <a:effectLst>
                <a:outerShdw blurRad="38100" dist="38100" dir="2700000" algn="tl">
                  <a:srgbClr val="000000">
                    <a:alpha val="43137"/>
                  </a:srgbClr>
                </a:outerShdw>
              </a:effectLst>
            </a:endParaRPr>
          </a:p>
        </p:txBody>
      </p:sp>
      <p:sp>
        <p:nvSpPr>
          <p:cNvPr id="27" name="Freeform 26"/>
          <p:cNvSpPr/>
          <p:nvPr/>
        </p:nvSpPr>
        <p:spPr bwMode="auto">
          <a:xfrm rot="5400000">
            <a:off x="2985754" y="598587"/>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1096876"/>
            <a:endParaRPr lang="en-US" dirty="0">
              <a:solidFill>
                <a:schemeClr val="tx1"/>
              </a:solidFill>
              <a:latin typeface="Segoe" pitchFamily="34" charset="0"/>
            </a:endParaRPr>
          </a:p>
        </p:txBody>
      </p:sp>
      <p:cxnSp>
        <p:nvCxnSpPr>
          <p:cNvPr id="28" name="Straight Connector 27"/>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9" name="Round Same Side Corner Rectangle 28"/>
          <p:cNvSpPr/>
          <p:nvPr/>
        </p:nvSpPr>
        <p:spPr bwMode="auto">
          <a:xfrm>
            <a:off x="402177" y="583212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30" name="Straight Connector 29"/>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1" name="Rectangle 30"/>
          <p:cNvSpPr/>
          <p:nvPr/>
        </p:nvSpPr>
        <p:spPr>
          <a:xfrm>
            <a:off x="447476" y="5891508"/>
            <a:ext cx="6765222" cy="538594"/>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Customize the Capability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155452"/>
            <a:ext cx="10056494" cy="609398"/>
          </a:xfrm>
        </p:spPr>
        <p:txBody>
          <a:bodyPr/>
          <a:lstStyle/>
          <a:p>
            <a:pPr lvl="0"/>
            <a:r>
              <a:rPr lang="en-US" dirty="0" smtClean="0"/>
              <a:t>Phase 1 </a:t>
            </a:r>
            <a:endParaRPr lang="en-US" dirty="0"/>
          </a:p>
        </p:txBody>
      </p:sp>
      <p:cxnSp>
        <p:nvCxnSpPr>
          <p:cNvPr id="20" name="Straight Connector 19"/>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3" name="Group 22"/>
          <p:cNvGrpSpPr/>
          <p:nvPr/>
        </p:nvGrpSpPr>
        <p:grpSpPr>
          <a:xfrm>
            <a:off x="5279602" y="230587"/>
            <a:ext cx="5669346" cy="531755"/>
            <a:chOff x="5808425" y="-265878"/>
            <a:chExt cx="5669346" cy="531755"/>
          </a:xfrm>
        </p:grpSpPr>
        <p:grpSp>
          <p:nvGrpSpPr>
            <p:cNvPr id="21" name="Group 20"/>
            <p:cNvGrpSpPr/>
            <p:nvPr/>
          </p:nvGrpSpPr>
          <p:grpSpPr>
            <a:xfrm>
              <a:off x="5808425" y="-265878"/>
              <a:ext cx="5669346" cy="531755"/>
              <a:chOff x="5303454" y="234361"/>
              <a:chExt cx="5669346" cy="531755"/>
            </a:xfrm>
          </p:grpSpPr>
          <p:grpSp>
            <p:nvGrpSpPr>
              <p:cNvPr id="22" name="Group 29"/>
              <p:cNvGrpSpPr/>
              <p:nvPr/>
            </p:nvGrpSpPr>
            <p:grpSpPr>
              <a:xfrm>
                <a:off x="8438836" y="234361"/>
                <a:ext cx="1293196" cy="531755"/>
                <a:chOff x="8438836" y="234361"/>
                <a:chExt cx="1293196" cy="531755"/>
              </a:xfrm>
            </p:grpSpPr>
            <p:sp>
              <p:nvSpPr>
                <p:cNvPr id="35"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6"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3"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1"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25" name="Group 28"/>
              <p:cNvGrpSpPr/>
              <p:nvPr/>
            </p:nvGrpSpPr>
            <p:grpSpPr>
              <a:xfrm>
                <a:off x="7182630" y="234361"/>
                <a:ext cx="1306829" cy="531755"/>
                <a:chOff x="7182630" y="234361"/>
                <a:chExt cx="1306829" cy="531755"/>
              </a:xfrm>
            </p:grpSpPr>
            <p:sp>
              <p:nvSpPr>
                <p:cNvPr id="29"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0" name="Rectangle 29"/>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26" name="Group 30"/>
              <p:cNvGrpSpPr/>
              <p:nvPr/>
            </p:nvGrpSpPr>
            <p:grpSpPr>
              <a:xfrm>
                <a:off x="9638700" y="234361"/>
                <a:ext cx="1334100" cy="531755"/>
                <a:chOff x="9638700" y="234361"/>
                <a:chExt cx="1334100" cy="531755"/>
              </a:xfrm>
            </p:grpSpPr>
            <p:sp>
              <p:nvSpPr>
                <p:cNvPr id="27" name="Round Same Side Corner Rectangle 26"/>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28" name="Rectangle 27"/>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59"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grpSp>
      <p:sp>
        <p:nvSpPr>
          <p:cNvPr id="62"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6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aphicFrame>
        <p:nvGraphicFramePr>
          <p:cNvPr id="24" name="Table 23"/>
          <p:cNvGraphicFramePr>
            <a:graphicFrameLocks noGrp="1"/>
          </p:cNvGraphicFramePr>
          <p:nvPr/>
        </p:nvGraphicFramePr>
        <p:xfrm>
          <a:off x="18" y="1211062"/>
          <a:ext cx="10972785" cy="6519777"/>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1830883">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cap="all" dirty="0" smtClean="0">
                          <a:solidFill>
                            <a:srgbClr val="92D050"/>
                          </a:solidFill>
                          <a:effectLst>
                            <a:outerShdw blurRad="38100" dist="38100" dir="2700000" algn="tl">
                              <a:srgbClr val="000000">
                                <a:alpha val="43137"/>
                              </a:srgbClr>
                            </a:outerShdw>
                          </a:effectLst>
                        </a:rPr>
                        <a:t>Reduce the carbon footprint by minimizing the environmental impact of technology</a:t>
                      </a:r>
                      <a:endParaRPr lang="en-US" sz="1400" b="1" i="0" u="none" strike="noStrike" cap="all"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and support a secure and continuous work environment to reduce environmental impact related to travel and commuting</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Make data centers more environmentally friendly</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Manage utilization of distributed IT resources such as laptops, printers, and other devices</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Allow workers to reduce travel by working remotely, sharing ideas, posting questions, and having general discussions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Promote the Energy Star program and Electronic Product Environmental Assessment Tool (EPEAT), resulting in lower equipment costs, less electrical consumption for server power and cooling, and less physical space for servers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Enable organizations to remotely monitor and maintain IT resources, visualize problems, and take proactive measures to reduce site visit costs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1700784">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Measure and track internal resources and environmental impact goals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resource utility baselines and the means to measure and report improvements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Empower customers to make ecologically friendly choices based on the reported environmental impact of products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Track and measure the impact of teleworking</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Pull the right information and present it to executives and reporting authorities so they can quickly see issues visually and have an idea of the overall status of operations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Collaborate on and publish product design objectives, sourcing policies, packaging and transportation processes, disposal guidelines, internal models and calculation of value streams, and product carbon footprints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Allow managers to train and monitor employees to promote and evaluate remote workers’ effectiveness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232422">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Support creation, management, and monitoring of compliance frameworks</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Give businesses incentives to comply with regulations, reduce carbon, save energy, and have workers commute less frequently</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Pull together relevant regulatory compliance metrics about energy consumption, carbon footprint, and greenhouse gas emissions to identify ways to fund incentives and drive participation</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1484416">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Normalize corporate compliance with external environmental regulations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Ensure that organizations are informed and complying with environmental sustainability regulations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Define and convert to environmentally sustainable or Green processes that are agile and adaptable to future regulations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Give the compliance and audit team a consolidated view of environmental regulations, policies, and procedures to make critical information more easily available</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Introduce consistency into environmentally sustainable or Green initiatives by driving awareness and making processes automated, repeatable, and reliable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3"/>
                                        </p:tgtEl>
                                        <p:attrNameLst>
                                          <p:attrName>style.opacity</p:attrName>
                                        </p:attrNameLst>
                                      </p:cBhvr>
                                      <p:to>
                                        <p:strVal val="0.25"/>
                                      </p:to>
                                    </p:set>
                                    <p:animEffect filter="image" prLst="opacity: 0.25">
                                      <p:cBhvr rctx="IE">
                                        <p:cTn id="7" dur="indefinite"/>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304" y="155452"/>
            <a:ext cx="10056494" cy="609398"/>
          </a:xfrm>
        </p:spPr>
        <p:txBody>
          <a:bodyPr/>
          <a:lstStyle/>
          <a:p>
            <a:pPr lvl="0"/>
            <a:r>
              <a:rPr lang="en-US" dirty="0" smtClean="0"/>
              <a:t>Phase 1 </a:t>
            </a:r>
            <a:endParaRPr lang="en-US" dirty="0"/>
          </a:p>
        </p:txBody>
      </p:sp>
      <p:cxnSp>
        <p:nvCxnSpPr>
          <p:cNvPr id="20" name="Straight Connector 19"/>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3" name="Group 22"/>
          <p:cNvGrpSpPr/>
          <p:nvPr/>
        </p:nvGrpSpPr>
        <p:grpSpPr>
          <a:xfrm>
            <a:off x="5279602" y="230587"/>
            <a:ext cx="5669346" cy="531755"/>
            <a:chOff x="5808425" y="-265878"/>
            <a:chExt cx="5669346" cy="531755"/>
          </a:xfrm>
        </p:grpSpPr>
        <p:grpSp>
          <p:nvGrpSpPr>
            <p:cNvPr id="4" name="Group 20"/>
            <p:cNvGrpSpPr/>
            <p:nvPr/>
          </p:nvGrpSpPr>
          <p:grpSpPr>
            <a:xfrm>
              <a:off x="5808425" y="-265878"/>
              <a:ext cx="5669346" cy="531755"/>
              <a:chOff x="5303454" y="234361"/>
              <a:chExt cx="5669346" cy="531755"/>
            </a:xfrm>
          </p:grpSpPr>
          <p:grpSp>
            <p:nvGrpSpPr>
              <p:cNvPr id="5" name="Group 29"/>
              <p:cNvGrpSpPr/>
              <p:nvPr/>
            </p:nvGrpSpPr>
            <p:grpSpPr>
              <a:xfrm>
                <a:off x="8438836" y="234361"/>
                <a:ext cx="1293196" cy="531755"/>
                <a:chOff x="8438836" y="234361"/>
                <a:chExt cx="1293196" cy="531755"/>
              </a:xfrm>
            </p:grpSpPr>
            <p:sp>
              <p:nvSpPr>
                <p:cNvPr id="35"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6"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3"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1"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6" name="Group 28"/>
              <p:cNvGrpSpPr/>
              <p:nvPr/>
            </p:nvGrpSpPr>
            <p:grpSpPr>
              <a:xfrm>
                <a:off x="7182630" y="234361"/>
                <a:ext cx="1306829" cy="531755"/>
                <a:chOff x="7182630" y="234361"/>
                <a:chExt cx="1306829" cy="531755"/>
              </a:xfrm>
            </p:grpSpPr>
            <p:sp>
              <p:nvSpPr>
                <p:cNvPr id="29"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0" name="Rectangle 29"/>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7" name="Group 30"/>
              <p:cNvGrpSpPr/>
              <p:nvPr/>
            </p:nvGrpSpPr>
            <p:grpSpPr>
              <a:xfrm>
                <a:off x="9638700" y="234361"/>
                <a:ext cx="1334100" cy="531755"/>
                <a:chOff x="9638700" y="234361"/>
                <a:chExt cx="1334100" cy="531755"/>
              </a:xfrm>
            </p:grpSpPr>
            <p:sp>
              <p:nvSpPr>
                <p:cNvPr id="27" name="Round Same Side Corner Rectangle 26"/>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28" name="Rectangle 27"/>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59"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grpSp>
      <p:sp>
        <p:nvSpPr>
          <p:cNvPr id="62"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6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aphicFrame>
        <p:nvGraphicFramePr>
          <p:cNvPr id="24" name="Table 23"/>
          <p:cNvGraphicFramePr>
            <a:graphicFrameLocks noGrp="1"/>
          </p:cNvGraphicFramePr>
          <p:nvPr/>
        </p:nvGraphicFramePr>
        <p:xfrm>
          <a:off x="18" y="1211062"/>
          <a:ext cx="10972785" cy="6507900"/>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3054041">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Respond to consumer expectations that industries take a holistic approach to sustaining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36538" indent="-2365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Attract, hire, and retain workers in virtual workplaces</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Improve the organization's image related to corporate social responsibility (CSR) by supporting measurable improvements in environmental sustainability and Green initiatives</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Include Green technologies as a strategy that complements brand image</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Empower customers by providing incentives to be more environmentally aware and choose sustainable offerings</a:t>
                      </a:r>
                    </a:p>
                    <a:p>
                      <a:pPr marL="236538" indent="-236538" algn="l" defTabSz="914004" rtl="0" eaLnBrk="1" fontAlgn="t" latinLnBrk="0" hangingPunct="1">
                        <a:buSzPct val="105000"/>
                        <a:buFontTx/>
                        <a:buBlip>
                          <a:blip r:embed="rId3"/>
                        </a:buBlip>
                      </a:pPr>
                      <a:endParaRPr lang="en-US" sz="1200"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36538" indent="-2365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Hire and retain next-generation workers by providing a virtual office working environment that has optimized and secure access to critical applications, documents, and data</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Increase customer awareness of the "Green code of conduct" the organization enforces in its core operations such as e-commerce, telecommuting, and other activities</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Standardize the methodology for collection and assessment of data about energy consumption, carbon footprint, and greenhouse gas emissions to identify areas for improvement to the strategy to include Green technologies</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Promote sustainable practices, environmentally preferable offerings, and ecologically efficient strategies to raise customer awareness of corporate involvement in Green initiatives</a:t>
                      </a:r>
                    </a:p>
                    <a:p>
                      <a:pPr marL="236538" indent="-236538" algn="l" rtl="0" fontAlgn="t">
                        <a:buSzPct val="105000"/>
                        <a:buFontTx/>
                        <a:buBlip>
                          <a:blip r:embed="rId3"/>
                        </a:buBlip>
                      </a:pP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3182587">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Participate in business opportunities that sustain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Capturing the power and passion of employees to learn, share, and re-evaluate opportunities to sustain the environment, so the organization can implement opportunities that have the highest potential for impact and profit first</a:t>
                      </a:r>
                    </a:p>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Address the risk of climate change for the business, supply chain, and target markets</a:t>
                      </a:r>
                    </a:p>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 carbon trading platform to plan and manage the carbon certificate inventory</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236538" indent="-2365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Collect employee feedback and knowledge, share best practices, and learn from each other to protect and sustain the environment</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Improve access to key operational and resource data across the organization to identify the regulatory, physical, and general risks that climate change poses to the business</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Easily tap into information about carbon position, footprint, and liability stored in disparate data systems and develop key process indicators to quantify metrics for managing carbon certificate inventory</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
                                        </p:tgtEl>
                                        <p:attrNameLst>
                                          <p:attrName>style.opacity</p:attrName>
                                        </p:attrNameLst>
                                      </p:cBhvr>
                                      <p:to>
                                        <p:strVal val="0.25"/>
                                      </p:to>
                                    </p:set>
                                    <p:animEffect filter="image" prLst="opacity: 0.25">
                                      <p:cBhvr rctx="IE">
                                        <p:cTn id="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 Same Side Corner Rectangle 5"/>
          <p:cNvSpPr/>
          <p:nvPr/>
        </p:nvSpPr>
        <p:spPr bwMode="auto">
          <a:xfrm>
            <a:off x="6277525" y="230587"/>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82" tIns="54844" rIns="109682" bIns="54844"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54" name="Round Same Side Corner Rectangle 3"/>
          <p:cNvSpPr/>
          <p:nvPr/>
        </p:nvSpPr>
        <p:spPr bwMode="auto">
          <a:xfrm>
            <a:off x="6284796" y="231680"/>
            <a:ext cx="900751"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55" name="Rectangle 9"/>
          <p:cNvSpPr/>
          <p:nvPr/>
        </p:nvSpPr>
        <p:spPr>
          <a:xfrm>
            <a:off x="6292445" y="327185"/>
            <a:ext cx="893326" cy="338554"/>
          </a:xfrm>
          <a:prstGeom prst="rect">
            <a:avLst/>
          </a:prstGeom>
        </p:spPr>
        <p:txBody>
          <a:bodyPr wrap="square" lIns="0" tIns="0" rIns="0" bIns="0">
            <a:spAutoFit/>
          </a:bodyPr>
          <a:lstStyle/>
          <a:p>
            <a:pPr algn="ctr" defTabSz="1094196">
              <a:buClr>
                <a:srgbClr val="FFFFFF"/>
              </a:buClr>
              <a:buSzPct val="95000"/>
            </a:pPr>
            <a:endParaRPr lang="en-US" sz="1100" b="1" dirty="0" smtClean="0">
              <a:solidFill>
                <a:srgbClr val="FFFFFF"/>
              </a:solidFill>
              <a:effectLst>
                <a:outerShdw blurRad="38100" dist="38100" dir="2700000" algn="tl">
                  <a:srgbClr val="000000">
                    <a:alpha val="43137"/>
                  </a:srgbClr>
                </a:outerShdw>
              </a:effectLst>
              <a:latin typeface="Segoe Semibold"/>
            </a:endParaRPr>
          </a:p>
          <a:p>
            <a:pPr algn="ctr" defTabSz="1094196">
              <a:buClr>
                <a:srgbClr val="FFFFFF"/>
              </a:buClr>
              <a:buSzPct val="95000"/>
            </a:pPr>
            <a:r>
              <a:rPr lang="en-US" sz="1100" b="1" dirty="0" smtClean="0">
                <a:solidFill>
                  <a:srgbClr val="FFFFFF"/>
                </a:solidFill>
                <a:effectLst>
                  <a:outerShdw blurRad="38100" dist="38100" dir="2700000" algn="tl">
                    <a:srgbClr val="000000">
                      <a:alpha val="43137"/>
                    </a:srgbClr>
                  </a:outerShdw>
                </a:effectLst>
                <a:latin typeface="Segoe Semibold"/>
              </a:rPr>
              <a:t>MAPPING</a:t>
            </a:r>
            <a:endParaRPr lang="en-US" sz="1100" b="1" dirty="0">
              <a:solidFill>
                <a:srgbClr val="FFFFFF"/>
              </a:solidFill>
              <a:effectLst>
                <a:outerShdw blurRad="38100" dist="38100" dir="2700000" algn="tl">
                  <a:srgbClr val="000000">
                    <a:alpha val="43137"/>
                  </a:srgbClr>
                </a:outerShdw>
              </a:effectLst>
              <a:latin typeface="Segoe Semibold"/>
            </a:endParaRPr>
          </a:p>
        </p:txBody>
      </p:sp>
      <p:grpSp>
        <p:nvGrpSpPr>
          <p:cNvPr id="56" name="Group 55"/>
          <p:cNvGrpSpPr/>
          <p:nvPr/>
        </p:nvGrpSpPr>
        <p:grpSpPr>
          <a:xfrm>
            <a:off x="5229048" y="230587"/>
            <a:ext cx="5719903" cy="531755"/>
            <a:chOff x="5229044" y="230579"/>
            <a:chExt cx="5719903" cy="531755"/>
          </a:xfrm>
        </p:grpSpPr>
        <p:grpSp>
          <p:nvGrpSpPr>
            <p:cNvPr id="57" name="Group 88"/>
            <p:cNvGrpSpPr/>
            <p:nvPr/>
          </p:nvGrpSpPr>
          <p:grpSpPr>
            <a:xfrm>
              <a:off x="5279601" y="230579"/>
              <a:ext cx="5669346" cy="531755"/>
              <a:chOff x="5279601" y="230579"/>
              <a:chExt cx="5669346" cy="531755"/>
            </a:xfrm>
          </p:grpSpPr>
          <p:grpSp>
            <p:nvGrpSpPr>
              <p:cNvPr id="59" name="Group 29"/>
              <p:cNvGrpSpPr/>
              <p:nvPr/>
            </p:nvGrpSpPr>
            <p:grpSpPr>
              <a:xfrm>
                <a:off x="8414983" y="230579"/>
                <a:ext cx="1293196" cy="531755"/>
                <a:chOff x="8438836" y="234361"/>
                <a:chExt cx="1293196" cy="531755"/>
              </a:xfrm>
            </p:grpSpPr>
            <p:sp>
              <p:nvSpPr>
                <p:cNvPr id="67"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68"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CONCEPTUAL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6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61" name="Group 28"/>
              <p:cNvGrpSpPr/>
              <p:nvPr/>
            </p:nvGrpSpPr>
            <p:grpSpPr>
              <a:xfrm>
                <a:off x="7158777" y="230579"/>
                <a:ext cx="1306829" cy="531755"/>
                <a:chOff x="7182630" y="234361"/>
                <a:chExt cx="1306829" cy="531755"/>
              </a:xfrm>
            </p:grpSpPr>
            <p:sp>
              <p:nvSpPr>
                <p:cNvPr id="65"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66" name="Rectangle 65"/>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TECHNOLOGIES</a:t>
                  </a:r>
                </a:p>
              </p:txBody>
            </p:sp>
          </p:grpSp>
          <p:grpSp>
            <p:nvGrpSpPr>
              <p:cNvPr id="62" name="Group 30"/>
              <p:cNvGrpSpPr/>
              <p:nvPr/>
            </p:nvGrpSpPr>
            <p:grpSpPr>
              <a:xfrm>
                <a:off x="9614847" y="230579"/>
                <a:ext cx="1334100" cy="531755"/>
                <a:chOff x="9638700" y="234361"/>
                <a:chExt cx="1334100" cy="531755"/>
              </a:xfrm>
            </p:grpSpPr>
            <p:sp>
              <p:nvSpPr>
                <p:cNvPr id="63" name="Round Same Side Corner Rectangle 62"/>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64" name="Rectangle 63"/>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LOGICAL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grpSp>
        <p:sp>
          <p:nvSpPr>
            <p:cNvPr id="58"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PHASE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DEFINITION</a:t>
              </a:r>
            </a:p>
          </p:txBody>
        </p:sp>
      </p:grpSp>
      <p:cxnSp>
        <p:nvCxnSpPr>
          <p:cNvPr id="69" name="Straight Connector 6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72" name="Title 1"/>
          <p:cNvSpPr txBox="1">
            <a:spLocks/>
          </p:cNvSpPr>
          <p:nvPr/>
        </p:nvSpPr>
        <p:spPr bwMode="auto">
          <a:xfrm>
            <a:off x="148287" y="152404"/>
            <a:ext cx="5399900"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1 </a:t>
            </a:r>
          </a:p>
        </p:txBody>
      </p:sp>
      <p:graphicFrame>
        <p:nvGraphicFramePr>
          <p:cNvPr id="21" name="Table 20"/>
          <p:cNvGraphicFramePr>
            <a:graphicFrameLocks noGrp="1"/>
          </p:cNvGraphicFramePr>
          <p:nvPr>
            <p:extLst>
              <p:ext uri="{D42A27DB-BD31-4B8C-83A1-F6EECF244321}">
                <p14:modId xmlns:p14="http://schemas.microsoft.com/office/powerpoint/2010/main" val="1058695383"/>
              </p:ext>
            </p:extLst>
          </p:nvPr>
        </p:nvGraphicFramePr>
        <p:xfrm>
          <a:off x="3" y="774435"/>
          <a:ext cx="10952480" cy="7443952"/>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52400">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4864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There is a defined, end-to-end server deployment process that includes application compatibility testing. Capacity management processes for consolidation of business, services, resources, and servers are manual. Software asset management processes are automatic and a tool and data repository for hardware and software are in place to track and audit server assets. IT system (hardware, hypervisor, OS, and application)-aware monitoring and reporting on the majority of applications are in place across the heterogeneous environment, with defined service-level agreements and manual remediation functionality. Limited process in place to assign costs for IT Services back to business groups. Some Production server resources are virtualized. A virtualized server pool is being offered as services (minimal Private Cloud progress). The organization actively uses virtualization to consolidate servers for production workloads. Users can only have visibility into specific VM's based on business units but manual security isolation exists between the VM's themselves.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Remote access is secure, standardized, and available to end users across the organization.</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3716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Redundant Domain Name System servers exist in a single location and provide fault tolerance. Zone creation and record updates are automatic to support directory services.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Critical data is backed up on a schedule across the enterprise; backup copies are stored offsite.</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6576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An image library and deployment process are in place for operating systems. Configurations are standardized; systems are assessed for compliance, and some settings are enforced through group policies. Desktop applications and system events are centrally monitored for critical desktop systems. Hardware and software inventory is automated and reporting is centralized. Information may not be complete or accurate, and typically is not used for decision-making. Inventory is reconciled annually. Some applications are virtualized, but most are installed as packages or are included in the standard image. A solution is in place to configure and update devices.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Protection against malware is centrally managed for desktop systems and laptops and includes a host firewall. Non-PC devices are managed and protected through a separate process.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37744">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75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Most applications and services share a common directory for authentication; some point-to-point synchronization exists across different directories, applications, and repositories. Multiple application directory services exist to support multiple standards. There is a centralized access policy for business resources, with some standardization in the policy.</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0"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0"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548640">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75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nSpc>
                          <a:spcPts val="750"/>
                        </a:lnSpc>
                      </a:pPr>
                      <a:endParaRPr lang="en-US" sz="75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Individual business units align with the IT service portfolio. IT service costs, returns, capacity, availability, continuity, and integrity are reported. Each IT service has a process to manage bug handling and design changes. IT services are tested according to defined test plans based on specifications. Each IT service has its own change and configuration management process; standard changes are identified for each IT service. Ownership and accountability are assigned for each IT service. Risk and vulnerability are formally analyzed for each IT service. IT compliance objectives and activities are defined for each IT service. Each IT service provides service-level or operational-level agreements. Incident and problem management processes are in place for each IT service. IT policies are documented for each IT service. Monitoring and reporting are centralized for protection against malware, protection of information, and identity and access technologies. Monitoring, reporting, and auditing are in place for IT services. Processes to manage incidents and problems are in place for each IT service.</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46304">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Workspaces are managed at the departmental level and are available from individual productivity applications.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Users and groups can publish content directly to some portals. Workflow for review and approval is built-in and automated. Multiple portals exist. Directory services, authentication, and authorization are not uniform across portals, requiring users to sign in multiple times; user management methods are redundant.</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News feeds are typically delivered through RSS or email alerts. Social feedback is generally limited to comments in email, forums, or within individual documents. Blogs, wikis, and podcasts are used enterprise-wide and compose a significant amount of enterprise content; communities have dedicated, actively managed sites that often are customized for specific needs, This Content is accessible through multiple mobile devices.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Secure, remote, online and offline access to rich mailbox and calendar functionality exists inside and outside the firewall. The messaging solution (email and calendar) includes basic anti-virus, anti-spam, and anti-phishing protection.</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Users have secure access to an enterprise-managed online presence and IM infrastructure from inside and outside the firewall. Peer-to-peer voice and video communications are based on a single directory.</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A standalone audio conferencing service is available enterprise-wide and is managed by IT. Desktop video conferencing is available outside the firewall only through room-based systems, and using methods such as virtual private networking and remote access services that are managed by IT. The end-user experience is disconnected (requires specialized end-user devices or applications). Secure web conferencing is managed by IT, has policy-based access control, uses a single directory, and is available from PCs and web browsers inside and outside the firewall. An enterprise-wide, standalone audio conferencing service is also managed by IT.</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Metadata capture is enforced; however, the capture process is manual and labor-intensive. Managed workspaces exist at the departmental level and are available from individual productivity applications. Websites are built using off-the-shelf web content management platforms; styles and templates are used consistently. Content owners are empowered by technology to publish and manage their own information, but most still rely on web specialists.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Custom solutions developed by IT are used to deliver and manage key forms electronically. Form data and scanned paper-based content are stored in a custom data repository. The organization uses basic workflow tools to process, review, and approve documents. Simple workflow routing is part of the collaborative workspace infrastructure.</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5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Content can be rapidly identified and preserved. Policy definition occurs at the content repository level and covers retention and disposition of all types of content, including email. Reporting occurs manually.</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Most unstructured information from intranets, email, and content management repositories is indexed. Some structured content from databases, people, and expertise information is indexed.</a:t>
                      </a:r>
                      <a:endParaRPr lang="en-US" sz="7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75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75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Diagrams are linked to data and shared as static web pages or in PDF. Users can search for unstructured documents and structured reports based on metadata and report content. IT manages data connections for users. Users also can connect to external data sources and combine them in a single report. Users create and manage personal or team dashboards and scorecards based on a balanced scorecard methodology that includes dynamic and cascading updates.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End users perform ad hoc queries and data analysis by using spreadsheet or other analysis tools, and by pulling data from sources sanctioned by IT in addition to other non-sanctioned sources. Information workers share their analysis through the business intelligence portal.</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IT manages reporting as a standalone application or function. Data is shared from a source library to which end users can apply basic filters.</a:t>
                      </a:r>
                      <a:endParaRPr lang="en-US" sz="75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T="0"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T="0"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T="0"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T="0"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T="0"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T="0"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T="0"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T="0"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750" b="1" kern="1200" dirty="0" smtClean="0">
                          <a:solidFill>
                            <a:schemeClr val="dk1"/>
                          </a:solidFill>
                          <a:latin typeface="+mn-lt"/>
                          <a:ea typeface="+mn-ea"/>
                          <a:cs typeface="+mn-cs"/>
                        </a:rPr>
                        <a:t>Design &amp; Management:</a:t>
                      </a:r>
                      <a:r>
                        <a:rPr lang="en-US" sz="750" kern="1200" dirty="0" smtClean="0">
                          <a:solidFill>
                            <a:schemeClr val="dk1"/>
                          </a:solidFill>
                          <a:latin typeface="+mn-lt"/>
                          <a:ea typeface="+mn-ea"/>
                          <a:cs typeface="+mn-cs"/>
                        </a:rPr>
                        <a:t> Standards and practices for discrete areas such as physical storage and capacity planning, performance and tuning, data integrity, and security exist enterprise-wide.</a:t>
                      </a:r>
                    </a:p>
                    <a:p>
                      <a:r>
                        <a:rPr lang="en-US" sz="750" b="1" kern="1200" dirty="0" smtClean="0">
                          <a:solidFill>
                            <a:schemeClr val="dk1"/>
                          </a:solidFill>
                          <a:latin typeface="+mn-lt"/>
                          <a:ea typeface="+mn-ea"/>
                          <a:cs typeface="+mn-cs"/>
                        </a:rPr>
                        <a:t>Integration:</a:t>
                      </a:r>
                      <a:r>
                        <a:rPr lang="en-US" sz="750" kern="1200" dirty="0" smtClean="0">
                          <a:solidFill>
                            <a:schemeClr val="dk1"/>
                          </a:solidFill>
                          <a:latin typeface="+mn-lt"/>
                          <a:ea typeface="+mn-ea"/>
                          <a:cs typeface="+mn-cs"/>
                        </a:rPr>
                        <a:t> Data "silos" are consolidated by using basic extract, transform, and load (ETL) packages to combine, integrate, and cleanse raw data from diverse data sources.</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700" b="1" kern="1200" dirty="0" smtClean="0">
                          <a:solidFill>
                            <a:schemeClr val="dk1"/>
                          </a:solidFill>
                          <a:latin typeface="+mn-lt"/>
                          <a:ea typeface="Times New Roman"/>
                          <a:cs typeface="Times New Roman"/>
                        </a:rPr>
                        <a:t>Human Workflow:</a:t>
                      </a:r>
                      <a:r>
                        <a:rPr lang="en-US" sz="700" kern="1200" dirty="0" smtClean="0">
                          <a:solidFill>
                            <a:schemeClr val="dk1"/>
                          </a:solidFill>
                          <a:latin typeface="+mn-lt"/>
                          <a:ea typeface="Times New Roman"/>
                          <a:cs typeface="Times New Roman"/>
                        </a:rPr>
                        <a:t> Business stakeholders can design, interact with, monitor, innovate, and automate critical business processes in a more defined, monitored, and reportable manner using workflows.</a:t>
                      </a:r>
                      <a:endParaRPr lang="en-US" sz="700" kern="1200" dirty="0">
                        <a:solidFill>
                          <a:schemeClr val="dk1"/>
                        </a:solidFill>
                        <a:latin typeface="+mn-lt"/>
                        <a:ea typeface="Times New Roman"/>
                        <a:cs typeface="Times New Roman"/>
                      </a:endParaRP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750" b="1" kern="1200" dirty="0" smtClean="0">
                          <a:solidFill>
                            <a:schemeClr val="dk1"/>
                          </a:solidFill>
                          <a:latin typeface="+mn-lt"/>
                          <a:ea typeface="Times New Roman"/>
                          <a:cs typeface="Times New Roman"/>
                        </a:rPr>
                        <a:t>Software Quality:</a:t>
                      </a:r>
                      <a:r>
                        <a:rPr lang="en-US" sz="750" kern="1200" dirty="0" smtClean="0">
                          <a:solidFill>
                            <a:schemeClr val="dk1"/>
                          </a:solidFill>
                          <a:latin typeface="+mn-lt"/>
                          <a:ea typeface="Times New Roman"/>
                          <a:cs typeface="Times New Roman"/>
                        </a:rPr>
                        <a:t> Active development processes use modern tools and frameworks to support object-oriented and rapid development, and help manage evolving application architectures.</a:t>
                      </a:r>
                      <a:endParaRPr lang="en-US" sz="750" kern="1200" dirty="0">
                        <a:solidFill>
                          <a:schemeClr val="dk1"/>
                        </a:solidFill>
                        <a:latin typeface="+mn-lt"/>
                        <a:ea typeface="Times New Roman"/>
                        <a:cs typeface="Times New Roman"/>
                      </a:endParaRP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56"/>
                                        </p:tgtEl>
                                        <p:attrNameLst>
                                          <p:attrName>style.opacity</p:attrName>
                                        </p:attrNameLst>
                                      </p:cBhvr>
                                      <p:to>
                                        <p:strVal val="0.25"/>
                                      </p:to>
                                    </p:set>
                                    <p:animEffect filter="image" prLst="opacity: 0.25">
                                      <p:cBhvr rctx="IE">
                                        <p:cTn id="7" dur="indefinite"/>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Guidance</a:t>
            </a:r>
            <a:endParaRPr lang="en-US" sz="2400" dirty="0">
              <a:solidFill>
                <a:schemeClr val="tx1"/>
              </a:solidFill>
            </a:endParaRPr>
          </a:p>
        </p:txBody>
      </p:sp>
      <p:sp>
        <p:nvSpPr>
          <p:cNvPr id="6" name="Content Placeholder 2"/>
          <p:cNvSpPr txBox="1">
            <a:spLocks/>
          </p:cNvSpPr>
          <p:nvPr/>
        </p:nvSpPr>
        <p:spPr bwMode="auto">
          <a:xfrm>
            <a:off x="524444" y="1105471"/>
            <a:ext cx="5045084" cy="727122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Client Technologies</a:t>
            </a:r>
          </a:p>
          <a:p>
            <a:pPr marL="469900" lvl="1"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a:t>
            </a:r>
            <a:r>
              <a:rPr lang="en-US" sz="1000" b="1" dirty="0" smtClean="0">
                <a:solidFill>
                  <a:srgbClr val="FFFFFF"/>
                </a:solidFill>
                <a:effectLst>
                  <a:outerShdw blurRad="38100" dist="38100" dir="2700000" algn="tl">
                    <a:srgbClr val="000000">
                      <a:alpha val="43137"/>
                    </a:srgbClr>
                  </a:outerShdw>
                </a:effectLst>
                <a:latin typeface="Segoe" pitchFamily="34" charset="0"/>
              </a:rPr>
              <a:t>Office</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Outlook 2007 / Microsoft Outlook 2010, Microsoft Office Word 2007 / Microsoft Word 2010, Microsoft Office Excel 2007 / Microsoft Excel 2010, Microsoft Office PowerPoint 2007/ Microsoft PowerPoint 2010</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InfoPath 2007 / InfoPath 2010</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Visio 2007 / Microsoft Visio 2010</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Groove 2007 / Microsoft SharePoint Workspace 2010</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SharePoint Designer 2007 / SharePoint Designer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Windows Mobile 6.1 / 6.5</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Mobile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Phone 7</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Web Apps</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Forefront Endpoint Protection 2010 / 2012</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Vista</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7 Enterprise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Communicator 2007 R2 / Lync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Live Meeting 2007</a:t>
            </a:r>
          </a:p>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 Server </a:t>
            </a:r>
            <a:r>
              <a:rPr lang="en-US" sz="1000" b="1" dirty="0" smtClean="0">
                <a:solidFill>
                  <a:srgbClr val="FFB601"/>
                </a:solidFill>
                <a:effectLst>
                  <a:outerShdw blurRad="38100" dist="38100" dir="2700000" algn="tl">
                    <a:srgbClr val="000000">
                      <a:alpha val="43137"/>
                    </a:srgbClr>
                  </a:outerShdw>
                </a:effectLst>
                <a:latin typeface="Segoe" pitchFamily="34" charset="0"/>
              </a:rPr>
              <a:t>Technologies</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SharePoint Server 2007 / Microsoft </a:t>
            </a:r>
            <a:r>
              <a:rPr lang="en-US" sz="1000" b="1" dirty="0" smtClean="0">
                <a:solidFill>
                  <a:srgbClr val="FFFFFF"/>
                </a:solidFill>
                <a:effectLst>
                  <a:outerShdw blurRad="38100" dist="38100" dir="2700000" algn="tl">
                    <a:srgbClr val="000000">
                      <a:alpha val="43137"/>
                    </a:srgbClr>
                  </a:outerShdw>
                </a:effectLst>
                <a:latin typeface="Segoe"/>
              </a:rPr>
              <a:t>SharePoint Server 2010</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SharePoint Online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Server 2007 /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Hosted Services</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Online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Communications Server 2007 R2 / Lync Server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Communications Online / Lync Online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SQL Server 2008 / 2008 R2</a:t>
            </a:r>
          </a:p>
          <a:p>
            <a:pPr marL="461945" lvl="1" indent="-6349" defTabSz="1096128">
              <a:spcAft>
                <a:spcPts val="30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Microsoft </a:t>
            </a:r>
            <a:r>
              <a:rPr lang="en-US" sz="1000" b="1" dirty="0">
                <a:solidFill>
                  <a:srgbClr val="FFFFFF"/>
                </a:solidFill>
                <a:effectLst>
                  <a:outerShdw blurRad="38100" dist="38100" dir="2700000" algn="tl">
                    <a:srgbClr val="000000">
                      <a:alpha val="43137"/>
                    </a:srgbClr>
                  </a:outerShdw>
                </a:effectLst>
                <a:latin typeface="Segoe"/>
              </a:rPr>
              <a:t>Server </a:t>
            </a:r>
            <a:r>
              <a:rPr lang="en-US" sz="1000" b="1" dirty="0" smtClean="0">
                <a:solidFill>
                  <a:srgbClr val="FFFFFF"/>
                </a:solidFill>
                <a:effectLst>
                  <a:outerShdw blurRad="38100" dist="38100" dir="2700000" algn="tl">
                    <a:srgbClr val="000000">
                      <a:alpha val="43137"/>
                    </a:srgbClr>
                  </a:outerShdw>
                </a:effectLst>
                <a:latin typeface="Segoe"/>
              </a:rPr>
              <a:t>Security</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Forefront Security for SharePoint / Microsoft Forefront Protection 2010 for SharePoint</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Forefront Security for Exchange Server / Microsoft Forefront Protection 2010 for Exchange </a:t>
            </a:r>
            <a:r>
              <a:rPr lang="en-US" sz="1000" b="1" dirty="0" smtClean="0">
                <a:solidFill>
                  <a:srgbClr val="FFFFFF"/>
                </a:solidFill>
                <a:effectLst>
                  <a:outerShdw blurRad="38100" dist="38100" dir="2700000" algn="tl">
                    <a:srgbClr val="000000">
                      <a:alpha val="43137"/>
                    </a:srgbClr>
                  </a:outerShdw>
                </a:effectLst>
                <a:latin typeface="Segoe" pitchFamily="34" charset="0"/>
              </a:rPr>
              <a:t>Server</a:t>
            </a:r>
          </a:p>
          <a:p>
            <a:pPr marL="627063" lvl="2" indent="-1588" defTabSz="1094332">
              <a:spcAft>
                <a:spcPts val="30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Forefront Security for Office Communications Server</a:t>
            </a:r>
          </a:p>
          <a:p>
            <a:pPr marL="627063" lvl="2" indent="-1588" defTabSz="1094332">
              <a:spcAft>
                <a:spcPts val="30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Internet Security and Acceleration Server 2006 / Microsoft Forefront Threat Management Gateway 2010</a:t>
            </a:r>
          </a:p>
          <a:p>
            <a:pPr marL="627063" lvl="2" indent="-1588" defTabSz="1094332">
              <a:spcAft>
                <a:spcPts val="30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Intelligent Application Gateway 2007 / Microsoft Forefront Unified Access Gateway 2010</a:t>
            </a:r>
          </a:p>
        </p:txBody>
      </p:sp>
      <p:sp>
        <p:nvSpPr>
          <p:cNvPr id="7" name="Content Placeholder 2"/>
          <p:cNvSpPr txBox="1">
            <a:spLocks/>
          </p:cNvSpPr>
          <p:nvPr/>
        </p:nvSpPr>
        <p:spPr bwMode="auto">
          <a:xfrm>
            <a:off x="5680600" y="1106424"/>
            <a:ext cx="5166079" cy="584775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1945" lvl="1" indent="-6349" defTabSz="1096128">
              <a:spcAft>
                <a:spcPts val="30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Windows</a:t>
            </a:r>
            <a:r>
              <a:rPr lang="en-US" sz="1000" b="1" dirty="0">
                <a:solidFill>
                  <a:srgbClr val="FFFFFF"/>
                </a:solidFill>
                <a:effectLst>
                  <a:outerShdw blurRad="38100" dist="38100" dir="2700000" algn="tl">
                    <a:srgbClr val="000000">
                      <a:alpha val="43137"/>
                    </a:srgbClr>
                  </a:outerShdw>
                </a:effectLst>
                <a:latin typeface="Segoe"/>
              </a:rPr>
              <a:t> Server 2008 / </a:t>
            </a:r>
            <a:r>
              <a:rPr lang="en-US" sz="1000" b="1" dirty="0" smtClean="0">
                <a:solidFill>
                  <a:srgbClr val="FFFFFF"/>
                </a:solidFill>
                <a:effectLst>
                  <a:outerShdw blurRad="38100" dist="38100" dir="2700000" algn="tl">
                    <a:srgbClr val="000000">
                      <a:alpha val="43137"/>
                    </a:srgbClr>
                  </a:outerShdw>
                </a:effectLst>
                <a:latin typeface="Segoe"/>
              </a:rPr>
              <a:t>2008</a:t>
            </a:r>
            <a:r>
              <a:rPr lang="en-US" sz="1000" b="1" dirty="0">
                <a:solidFill>
                  <a:srgbClr val="FFFFFF"/>
                </a:solidFill>
                <a:effectLst>
                  <a:outerShdw blurRad="38100" dist="38100" dir="2700000" algn="tl">
                    <a:srgbClr val="000000">
                      <a:alpha val="43137"/>
                    </a:srgbClr>
                  </a:outerShdw>
                </a:effectLst>
                <a:latin typeface="Segoe"/>
              </a:rPr>
              <a:t> R2</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Server Update Services 3.0 / 2.0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System Center</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Operations Manager 2007 R2 / 2012</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Data Protection Manager 2010 / 2012</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Configuration Manager 2007 R3 / 2012</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Virtual Machine Manager 2008 R2 / 2012</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Service Manager 2010 / 2012</a:t>
            </a:r>
          </a:p>
          <a:p>
            <a:pPr marL="627063" lvl="2" indent="-1588" defTabSz="1094332">
              <a:spcAft>
                <a:spcPts val="300"/>
              </a:spcAft>
              <a:buClr>
                <a:schemeClr val="accent5"/>
              </a:buClr>
            </a:pPr>
            <a:r>
              <a:rPr lang="en-US" sz="1000" b="1" dirty="0" err="1" smtClean="0">
                <a:solidFill>
                  <a:srgbClr val="FFFFFF"/>
                </a:solidFill>
                <a:effectLst>
                  <a:outerShdw blurRad="38100" dist="38100" dir="2700000" algn="tl">
                    <a:srgbClr val="000000">
                      <a:alpha val="43137"/>
                    </a:srgbClr>
                  </a:outerShdw>
                </a:effectLst>
                <a:latin typeface="Segoe" pitchFamily="34" charset="0"/>
              </a:rPr>
              <a:t>Opalis</a:t>
            </a:r>
            <a:r>
              <a:rPr lang="en-US" sz="1000" b="1" dirty="0" smtClean="0">
                <a:solidFill>
                  <a:srgbClr val="FFFFFF"/>
                </a:solidFill>
                <a:effectLst>
                  <a:outerShdw blurRad="38100" dist="38100" dir="2700000" algn="tl">
                    <a:srgbClr val="000000">
                      <a:alpha val="43137"/>
                    </a:srgbClr>
                  </a:outerShdw>
                </a:effectLst>
                <a:latin typeface="Segoe" pitchFamily="34" charset="0"/>
              </a:rPr>
              <a:t> </a:t>
            </a:r>
            <a:r>
              <a:rPr lang="en-US" sz="1000" b="1" dirty="0">
                <a:solidFill>
                  <a:srgbClr val="FFFFFF"/>
                </a:solidFill>
                <a:effectLst>
                  <a:outerShdw blurRad="38100" dist="38100" dir="2700000" algn="tl">
                    <a:srgbClr val="000000">
                      <a:alpha val="43137"/>
                    </a:srgbClr>
                  </a:outerShdw>
                </a:effectLst>
                <a:latin typeface="Segoe" pitchFamily="34" charset="0"/>
              </a:rPr>
              <a:t>/ System Center Orchestrator 2012</a:t>
            </a:r>
          </a:p>
          <a:p>
            <a:pPr marL="461945" lvl="1" indent="-6349" defTabSz="1096128">
              <a:spcAft>
                <a:spcPts val="30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Windows </a:t>
            </a:r>
            <a:r>
              <a:rPr lang="en-US" sz="1000" b="1" dirty="0">
                <a:solidFill>
                  <a:srgbClr val="FFFFFF"/>
                </a:solidFill>
                <a:effectLst>
                  <a:outerShdw blurRad="38100" dist="38100" dir="2700000" algn="tl">
                    <a:srgbClr val="000000">
                      <a:alpha val="43137"/>
                    </a:srgbClr>
                  </a:outerShdw>
                </a:effectLst>
                <a:latin typeface="Segoe"/>
              </a:rPr>
              <a:t>Storage Server 2008 / 2008 R2</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Azure </a:t>
            </a:r>
            <a:r>
              <a:rPr lang="en-US" sz="1000" b="1" dirty="0" smtClean="0">
                <a:solidFill>
                  <a:srgbClr val="FFFFFF"/>
                </a:solidFill>
                <a:effectLst>
                  <a:outerShdw blurRad="38100" dist="38100" dir="2700000" algn="tl">
                    <a:srgbClr val="000000">
                      <a:alpha val="43137"/>
                    </a:srgbClr>
                  </a:outerShdw>
                </a:effectLst>
                <a:latin typeface="Segoe"/>
              </a:rPr>
              <a:t>Platform</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Windows Azure</a:t>
            </a:r>
          </a:p>
          <a:p>
            <a:pPr marL="627063" lvl="2" indent="-1588" defTabSz="1094332">
              <a:spcAft>
                <a:spcPts val="30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SQL Azure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Hyper-V Server 2008 / 2008 R2</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Virtual Desktop Infrastructure Suite</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Deployment Toolkit 2008 /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Automated Installation Kit</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BizTalk  Server 2009 /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Operations Framework 4.0</a:t>
            </a: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Development Tools</a:t>
            </a:r>
            <a:endParaRPr lang="en-US" sz="1000" b="1" dirty="0">
              <a:solidFill>
                <a:srgbClr val="FFB601"/>
              </a:solidFill>
              <a:effectLst>
                <a:outerShdw blurRad="38100" dist="38100" dir="2700000" algn="tl">
                  <a:srgbClr val="000000">
                    <a:alpha val="43137"/>
                  </a:srgbClr>
                </a:outerShdw>
              </a:effectLst>
              <a:latin typeface="Segoe" pitchFamily="34" charset="0"/>
            </a:endParaRP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.NET Framework 4.0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Visual Studio Team System 2008 / 2010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Silverlight 4 / </a:t>
            </a:r>
            <a:r>
              <a:rPr lang="en-US" sz="1000" b="1" dirty="0" smtClean="0">
                <a:solidFill>
                  <a:srgbClr val="FFFFFF"/>
                </a:solidFill>
                <a:effectLst>
                  <a:outerShdw blurRad="38100" dist="38100" dir="2700000" algn="tl">
                    <a:srgbClr val="000000">
                      <a:alpha val="43137"/>
                    </a:srgbClr>
                  </a:outerShdw>
                </a:effectLst>
                <a:latin typeface="Segoe"/>
              </a:rPr>
              <a:t>5</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Expression Studio 3 / </a:t>
            </a:r>
            <a:r>
              <a:rPr lang="en-US" sz="1000" b="1" dirty="0" smtClean="0">
                <a:solidFill>
                  <a:srgbClr val="FFFFFF"/>
                </a:solidFill>
                <a:effectLst>
                  <a:outerShdw blurRad="38100" dist="38100" dir="2700000" algn="tl">
                    <a:srgbClr val="000000">
                      <a:alpha val="43137"/>
                    </a:srgbClr>
                  </a:outerShdw>
                </a:effectLst>
                <a:latin typeface="Segoe"/>
              </a:rPr>
              <a:t>4</a:t>
            </a:r>
            <a:endParaRPr lang="en-US" sz="1000" b="1" dirty="0">
              <a:solidFill>
                <a:srgbClr val="FFFFFF"/>
              </a:solidFill>
              <a:effectLst>
                <a:outerShdw blurRad="38100" dist="38100" dir="2700000" algn="tl">
                  <a:srgbClr val="000000">
                    <a:alpha val="43137"/>
                  </a:srgbClr>
                </a:outerShdw>
              </a:effectLst>
              <a:latin typeface="Segoe"/>
            </a:endParaRP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Tools</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Application Compatibility Toolkit 5.0 / 5.5</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Assessment and Planning Toolkit 4.0 / 5.0</a:t>
            </a:r>
          </a:p>
          <a:p>
            <a:pPr marL="461945" lvl="1" indent="-6349" defTabSz="1096128">
              <a:spcAft>
                <a:spcPts val="3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Security Assessment </a:t>
            </a:r>
            <a:r>
              <a:rPr lang="en-US" sz="1000" b="1" dirty="0" smtClean="0">
                <a:solidFill>
                  <a:srgbClr val="FFFFFF"/>
                </a:solidFill>
                <a:effectLst>
                  <a:outerShdw blurRad="38100" dist="38100" dir="2700000" algn="tl">
                    <a:srgbClr val="000000">
                      <a:alpha val="43137"/>
                    </a:srgbClr>
                  </a:outerShdw>
                </a:effectLst>
                <a:latin typeface="Segoe"/>
              </a:rPr>
              <a:t>Tool</a:t>
            </a:r>
            <a:endParaRPr lang="en-US" sz="1000" b="1" dirty="0">
              <a:solidFill>
                <a:srgbClr val="FFFFFF"/>
              </a:solidFill>
              <a:effectLst>
                <a:outerShdw blurRad="38100" dist="38100" dir="2700000" algn="tl">
                  <a:srgbClr val="000000">
                    <a:alpha val="43137"/>
                  </a:srgbClr>
                </a:outerShdw>
              </a:effectLst>
              <a:latin typeface="Segoe"/>
            </a:endParaRP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Category Products</a:t>
            </a:r>
            <a:endParaRPr lang="en-US" sz="1000" b="1" dirty="0">
              <a:solidFill>
                <a:srgbClr val="FFB601"/>
              </a:solidFill>
              <a:effectLst>
                <a:outerShdw blurRad="38100" dist="38100" dir="2700000" algn="tl">
                  <a:srgbClr val="000000">
                    <a:alpha val="43137"/>
                  </a:srgbClr>
                </a:outerShdw>
              </a:effectLst>
              <a:latin typeface="Segoe" pitchFamily="34" charset="0"/>
            </a:endParaRPr>
          </a:p>
          <a:p>
            <a:pPr marL="461945" lvl="1" indent="-6349" defTabSz="1096128">
              <a:spcAft>
                <a:spcPts val="60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Dynamics </a:t>
            </a:r>
            <a:r>
              <a:rPr lang="en-US" sz="1000" b="1" dirty="0" smtClean="0">
                <a:solidFill>
                  <a:srgbClr val="FFFFFF"/>
                </a:solidFill>
                <a:effectLst>
                  <a:outerShdw blurRad="38100" dist="38100" dir="2700000" algn="tl">
                    <a:srgbClr val="000000">
                      <a:alpha val="43137"/>
                    </a:srgbClr>
                  </a:outerShdw>
                </a:effectLst>
                <a:latin typeface="Segoe"/>
              </a:rPr>
              <a:t>AX 2009/2012</a:t>
            </a:r>
            <a:endParaRPr lang="en-US" sz="1000" b="1" dirty="0" smtClean="0">
              <a:solidFill>
                <a:srgbClr val="FFB60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38808570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8"/>
          <p:cNvGrpSpPr/>
          <p:nvPr/>
        </p:nvGrpSpPr>
        <p:grpSpPr>
          <a:xfrm>
            <a:off x="7158781" y="230587"/>
            <a:ext cx="1306829" cy="531755"/>
            <a:chOff x="7182630" y="234361"/>
            <a:chExt cx="1306829" cy="531755"/>
          </a:xfrm>
        </p:grpSpPr>
        <p:sp>
          <p:nvSpPr>
            <p:cNvPr id="24"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25" name="Rectangle 24"/>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TECHNOLOGIES</a:t>
              </a:r>
            </a:p>
          </p:txBody>
        </p:sp>
      </p:grpSp>
      <p:sp>
        <p:nvSpPr>
          <p:cNvPr id="26" name="Round Same Side Corner Rectangle 3"/>
          <p:cNvSpPr/>
          <p:nvPr/>
        </p:nvSpPr>
        <p:spPr bwMode="auto">
          <a:xfrm>
            <a:off x="7195812" y="232885"/>
            <a:ext cx="1235743"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27" name="Group 26"/>
          <p:cNvGrpSpPr/>
          <p:nvPr/>
        </p:nvGrpSpPr>
        <p:grpSpPr>
          <a:xfrm>
            <a:off x="5229048" y="230587"/>
            <a:ext cx="5719903" cy="531755"/>
            <a:chOff x="5229044" y="230579"/>
            <a:chExt cx="5719903" cy="531755"/>
          </a:xfrm>
        </p:grpSpPr>
        <p:grpSp>
          <p:nvGrpSpPr>
            <p:cNvPr id="28" name="Group 29"/>
            <p:cNvGrpSpPr/>
            <p:nvPr/>
          </p:nvGrpSpPr>
          <p:grpSpPr>
            <a:xfrm>
              <a:off x="8414983" y="230579"/>
              <a:ext cx="1293196" cy="531755"/>
              <a:chOff x="8438836" y="234361"/>
              <a:chExt cx="1293196" cy="531755"/>
            </a:xfrm>
          </p:grpSpPr>
          <p:sp>
            <p:nvSpPr>
              <p:cNvPr id="36"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37"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CONCEPTUAL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29" name="Round Same Side Corner Rectangle 5"/>
            <p:cNvSpPr/>
            <p:nvPr/>
          </p:nvSpPr>
          <p:spPr bwMode="auto">
            <a:xfrm>
              <a:off x="6277522" y="230579"/>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3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31" name="Group 30"/>
            <p:cNvGrpSpPr/>
            <p:nvPr/>
          </p:nvGrpSpPr>
          <p:grpSpPr>
            <a:xfrm>
              <a:off x="9614847" y="230579"/>
              <a:ext cx="1334100" cy="531755"/>
              <a:chOff x="9638700" y="234361"/>
              <a:chExt cx="1334100" cy="531755"/>
            </a:xfrm>
          </p:grpSpPr>
          <p:sp>
            <p:nvSpPr>
              <p:cNvPr id="34" name="Round Same Side Corner Rectangle 33"/>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35" name="Rectangle 34"/>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LOGICAL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32"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defRPr/>
              </a:pPr>
              <a:endParaRPr lang="en-US" sz="1100" b="1" kern="0" dirty="0" smtClean="0">
                <a:solidFill>
                  <a:srgbClr val="FFFFFF"/>
                </a:solidFill>
                <a:effectLst>
                  <a:outerShdw blurRad="38100" dist="38100" dir="2700000" algn="tl">
                    <a:srgbClr val="000000">
                      <a:alpha val="43137"/>
                    </a:srgbClr>
                  </a:outerShdw>
                </a:effectLst>
                <a:latin typeface="Segoe Semibold"/>
              </a:endParaRPr>
            </a:p>
            <a:p>
              <a:pPr algn="ctr" defTabSz="1094196">
                <a:spcBef>
                  <a:spcPts val="0"/>
                </a:spcBef>
                <a:buClr>
                  <a:srgbClr val="FFFFFF"/>
                </a:buClr>
                <a:buSzPct val="95000"/>
                <a:defRPr/>
              </a:pPr>
              <a:r>
                <a:rPr lang="en-US" sz="1100" b="1" kern="0" dirty="0" smtClean="0">
                  <a:solidFill>
                    <a:srgbClr val="FFFFFF"/>
                  </a:solidFill>
                  <a:effectLst>
                    <a:outerShdw blurRad="38100" dist="38100" dir="2700000" algn="tl">
                      <a:srgbClr val="000000">
                        <a:alpha val="43137"/>
                      </a:srgbClr>
                    </a:outerShdw>
                  </a:effectLst>
                  <a:latin typeface="Segoe Semibold"/>
                </a:rPr>
                <a:t>MAPPING</a:t>
              </a:r>
              <a:endParaRPr lang="en-US" sz="1100" b="1" kern="0" dirty="0">
                <a:solidFill>
                  <a:srgbClr val="FFFFFF"/>
                </a:solidFill>
                <a:effectLst>
                  <a:outerShdw blurRad="38100" dist="38100" dir="2700000" algn="tl">
                    <a:srgbClr val="000000">
                      <a:alpha val="43137"/>
                    </a:srgbClr>
                  </a:outerShdw>
                </a:effectLst>
                <a:latin typeface="Segoe Semibold"/>
              </a:endParaRPr>
            </a:p>
          </p:txBody>
        </p:sp>
        <p:sp>
          <p:nvSpPr>
            <p:cNvPr id="3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PHASE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DEFINITION</a:t>
              </a:r>
            </a:p>
          </p:txBody>
        </p:sp>
      </p:grpSp>
      <p:sp>
        <p:nvSpPr>
          <p:cNvPr id="38" name="Rectangle 37"/>
          <p:cNvSpPr/>
          <p:nvPr/>
        </p:nvSpPr>
        <p:spPr>
          <a:xfrm>
            <a:off x="7159711" y="538625"/>
            <a:ext cx="1306829" cy="152350"/>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cxnSp>
        <p:nvCxnSpPr>
          <p:cNvPr id="39" name="Straight Connector 3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41" name="Title 1"/>
          <p:cNvSpPr txBox="1">
            <a:spLocks/>
          </p:cNvSpPr>
          <p:nvPr/>
        </p:nvSpPr>
        <p:spPr bwMode="auto">
          <a:xfrm>
            <a:off x="148287" y="152415"/>
            <a:ext cx="5399900"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1</a:t>
            </a:r>
            <a:endParaRPr lang="en-US" sz="1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2" name="Table 21"/>
          <p:cNvGraphicFramePr>
            <a:graphicFrameLocks noGrp="1"/>
          </p:cNvGraphicFramePr>
          <p:nvPr>
            <p:extLst>
              <p:ext uri="{D42A27DB-BD31-4B8C-83A1-F6EECF244321}">
                <p14:modId xmlns:p14="http://schemas.microsoft.com/office/powerpoint/2010/main" val="3131517246"/>
              </p:ext>
            </p:extLst>
          </p:nvPr>
        </p:nvGraphicFramePr>
        <p:xfrm>
          <a:off x="3" y="774435"/>
          <a:ext cx="10952480" cy="741476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52400">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576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913212" rtl="0" eaLnBrk="1" fontAlgn="auto" latinLnBrk="0" hangingPunct="1">
                        <a:lnSpc>
                          <a:spcPts val="800"/>
                        </a:lnSpc>
                        <a:spcBef>
                          <a:spcPts val="0"/>
                        </a:spcBef>
                        <a:spcAft>
                          <a:spcPts val="0"/>
                        </a:spcAft>
                        <a:buClrTx/>
                        <a:buSzTx/>
                        <a:buFontTx/>
                        <a:buNone/>
                        <a:tabLst/>
                        <a:defRPr/>
                      </a:pPr>
                      <a:r>
                        <a:rPr lang="en-US" sz="800" dirty="0" smtClean="0"/>
                        <a:t>Windows Server</a:t>
                      </a:r>
                      <a:r>
                        <a:rPr lang="en-US" sz="800" baseline="30000" dirty="0" smtClean="0"/>
                        <a:t>®</a:t>
                      </a:r>
                      <a:r>
                        <a:rPr lang="en-US" sz="800" dirty="0" smtClean="0"/>
                        <a:t> 2008/2008 R2;</a:t>
                      </a:r>
                      <a:r>
                        <a:rPr lang="en-US" sz="800" baseline="0" dirty="0" smtClean="0"/>
                        <a:t> </a:t>
                      </a:r>
                      <a:r>
                        <a:rPr lang="en-US" sz="800" dirty="0" smtClean="0"/>
                        <a:t>Microsoft</a:t>
                      </a:r>
                      <a:r>
                        <a:rPr lang="en-US" sz="800" baseline="30000" dirty="0" smtClean="0"/>
                        <a:t>®</a:t>
                      </a:r>
                      <a:r>
                        <a:rPr lang="en-US" sz="800" dirty="0" smtClean="0"/>
                        <a:t> Hyper-V</a:t>
                      </a:r>
                      <a:r>
                        <a:rPr lang="en-US" sz="800" baseline="30000" dirty="0" smtClean="0"/>
                        <a:t>™</a:t>
                      </a:r>
                      <a:r>
                        <a:rPr lang="en-US" sz="800" dirty="0" smtClean="0"/>
                        <a:t> Server 2008/2008 R2; Microsoft System Center Configuration Manager 2007 R3/2012; Microsoft System Center Operations Manager 2007 R2/2012; Microsoft System Center Virtual Machine Manager 2008 R2/2012; Windows</a:t>
                      </a:r>
                      <a:r>
                        <a:rPr lang="en-US" sz="800" baseline="30000" dirty="0" smtClean="0"/>
                        <a:t>®</a:t>
                      </a:r>
                      <a:r>
                        <a:rPr lang="en-US" sz="800" dirty="0" smtClean="0"/>
                        <a:t> Azure</a:t>
                      </a:r>
                      <a:r>
                        <a:rPr lang="en-US" sz="800" baseline="30000" dirty="0" smtClean="0"/>
                        <a:t>™</a:t>
                      </a:r>
                      <a:r>
                        <a:rPr lang="en-US" sz="800" dirty="0" smtClean="0"/>
                        <a:t> Platform; </a:t>
                      </a:r>
                      <a:r>
                        <a:rPr lang="en-US" sz="800" dirty="0" err="1" smtClean="0"/>
                        <a:t>Opalis</a:t>
                      </a:r>
                      <a:r>
                        <a:rPr lang="en-US" sz="800" dirty="0" smtClean="0"/>
                        <a:t>; Microsoft System Center Orchestrator 2012; </a:t>
                      </a:r>
                      <a:r>
                        <a:rPr lang="da-DK" sz="800" dirty="0" smtClean="0"/>
                        <a:t>Microsoft System Center Service Manager 2010/2012</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4747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Firewall with Advanced Security); Microsoft Forefront</a:t>
                      </a:r>
                      <a:r>
                        <a:rPr lang="en-US" sz="800" baseline="30000" dirty="0" smtClean="0"/>
                        <a:t>®</a:t>
                      </a:r>
                      <a:r>
                        <a:rPr lang="en-US" sz="800" dirty="0" smtClean="0"/>
                        <a:t> Threat Management Gateway 2010; Microsoft Internet Security and Acceleration Server 2006; Microsoft Forefront Protection 2010 for Exchange Server; Microsoft Forefront Security for Exchange Server; Microsoft Forefront Endpoint Protection 2010/2012</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7 </a:t>
                      </a: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7;</a:t>
                      </a:r>
                      <a:r>
                        <a:rPr lang="en-US" sz="800" baseline="0" dirty="0" smtClean="0"/>
                        <a:t> </a:t>
                      </a:r>
                      <a:r>
                        <a:rPr lang="en-US" sz="800" dirty="0" smtClean="0"/>
                        <a:t>Microsoft Windows Storage Server 2008/2008 R2</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5720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Deployment Toolkit 2008/2010; Windows Automated Installation Kit; Microsoft Diagnostics and Recovery Toolset; Microsoft Virtual Desktop Infrastructure Suite; Windows 7;</a:t>
                      </a:r>
                      <a:r>
                        <a:rPr lang="en-US" sz="800" baseline="0" dirty="0" smtClean="0"/>
                        <a:t> </a:t>
                      </a:r>
                      <a:r>
                        <a:rPr lang="en-US" sz="800" dirty="0" smtClean="0"/>
                        <a:t>Windows Vista</a:t>
                      </a:r>
                      <a:r>
                        <a:rPr lang="en-US" sz="800" baseline="30000" dirty="0" smtClean="0"/>
                        <a:t>®</a:t>
                      </a:r>
                      <a:r>
                        <a:rPr lang="en-US" sz="800" dirty="0" smtClean="0"/>
                        <a:t>; Windows Server 2008/2008 R2;</a:t>
                      </a:r>
                      <a:r>
                        <a:rPr lang="en-US" sz="800" baseline="0" dirty="0" smtClean="0"/>
                        <a:t> </a:t>
                      </a:r>
                      <a:r>
                        <a:rPr lang="en-US" sz="800" dirty="0" smtClean="0"/>
                        <a:t>Microsoft Application Compatibility Toolkit 5.0/5.5; Microsoft Windows Server Update Services 2.0/3.0; Microsoft Desktop Optimization Pack 2008 R2/2009 R2; System Center Configuration Manager 2007 R3/2012; Microsoft Exchange Server 2007/2010; Windows Phone 7; Microsoft Windows Mobile</a:t>
                      </a:r>
                      <a:r>
                        <a:rPr lang="en-US" sz="800" baseline="30000" dirty="0" smtClean="0"/>
                        <a:t>®</a:t>
                      </a:r>
                      <a:r>
                        <a:rPr lang="en-US" sz="800" dirty="0" smtClean="0"/>
                        <a:t> 6.1/6.5; Windows Embedded Device Manager 2011</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Forefront Endpoint Protection 2010/2012; Windows 7 ; Windows Vista; Windows Server 2008/2008 R2</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80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a:t>
                      </a: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19456">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58738"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0"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0"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75488">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Operations Framework 4.0; System Center Configuration Manager 2007 R3/2012; System Center Operations Manager 2007 R2/2012; Microsoft System Center Service Manager 2010/2012; Hyper-V Server 2008/2008 R2; Application Compatibility Toolkit 5.0/5.5; Forefront Threat Management Gateway 2010; Internet Security and Acceleration Server 2006; Forefront Endpoint Protection 2010/2012; Windows Server 2008/2008 R2; Microsoft Security Assessment Tool; System Center Data Protection Manager 2010/2012; System Center Virtual Machine Manager 2008 R2/2012; System Center Orchestrator 2012; Opalis</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SharePoint</a:t>
                      </a:r>
                      <a:r>
                        <a:rPr lang="en-US" sz="800" baseline="30000" dirty="0" smtClean="0"/>
                        <a:t>®</a:t>
                      </a:r>
                      <a:r>
                        <a:rPr lang="en-US" sz="800" dirty="0" smtClean="0"/>
                        <a:t> Server 2010; Microsoft Office SharePoint Server 2007; Microsoft Office 2007/2010; SharePoint Online; Microsoft Office SharePoint Designer 2007; Microsoft SharePoint Designer 2010</a:t>
                      </a: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Designer 2010; Office SharePoint Designer 2007; SharePoint Online; Office 2007/2010</a:t>
                      </a: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Online; Office 2007/2010</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Exchange Server 2007/2010; Microsoft Outlook</a:t>
                      </a:r>
                      <a:r>
                        <a:rPr lang="en-US" sz="800" baseline="30000" dirty="0" smtClean="0"/>
                        <a:t>®</a:t>
                      </a:r>
                      <a:r>
                        <a:rPr lang="en-US" sz="800" dirty="0" smtClean="0"/>
                        <a:t> 2010; Microsoft Office Outlook 2007; Microsoft Exchange Online; Microsoft Exchange Hosted Encryption; Microsoft Exchange Hosted Archive</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Office Communications Server 2007 R2; Microsoft </a:t>
                      </a:r>
                      <a:r>
                        <a:rPr lang="en-US" sz="800" dirty="0" err="1" smtClean="0"/>
                        <a:t>Lync</a:t>
                      </a:r>
                      <a:r>
                        <a:rPr lang="en-US" sz="800" baseline="30000" dirty="0" smtClean="0"/>
                        <a:t>™</a:t>
                      </a:r>
                      <a:r>
                        <a:rPr lang="en-US" sz="800" dirty="0" smtClean="0"/>
                        <a:t> Server 2010; Microsoft Office Communications Online; Microsoft Office Communicator 2007 R2; Microsoft </a:t>
                      </a:r>
                      <a:r>
                        <a:rPr lang="en-US" sz="800" dirty="0" err="1" smtClean="0"/>
                        <a:t>Lync</a:t>
                      </a:r>
                      <a:r>
                        <a:rPr lang="en-US" sz="800" dirty="0" smtClean="0"/>
                        <a:t> 2010; Microsoft </a:t>
                      </a:r>
                      <a:r>
                        <a:rPr lang="en-US" sz="800" dirty="0" err="1" smtClean="0"/>
                        <a:t>Lync</a:t>
                      </a:r>
                      <a:r>
                        <a:rPr lang="en-US" sz="800" dirty="0" smtClean="0"/>
                        <a:t> Online</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Communications Server 2007 R2; </a:t>
                      </a:r>
                      <a:r>
                        <a:rPr lang="en-US" sz="800" dirty="0" err="1" smtClean="0"/>
                        <a:t>Lync</a:t>
                      </a:r>
                      <a:r>
                        <a:rPr lang="en-US" sz="800" dirty="0" smtClean="0"/>
                        <a:t> Server 2010; Office Communicator 2007 R2; </a:t>
                      </a:r>
                      <a:r>
                        <a:rPr lang="en-US" sz="800" dirty="0" err="1" smtClean="0"/>
                        <a:t>Lync</a:t>
                      </a:r>
                      <a:r>
                        <a:rPr lang="en-US" sz="800" dirty="0" smtClean="0"/>
                        <a:t> 2010; Microsoft Office Live Meeting 2007; </a:t>
                      </a:r>
                      <a:r>
                        <a:rPr lang="en-US" sz="800" dirty="0" err="1" smtClean="0"/>
                        <a:t>Lync</a:t>
                      </a:r>
                      <a:r>
                        <a:rPr lang="en-US" sz="800" dirty="0" smtClean="0"/>
                        <a:t> Online</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Office 2007/2010; SharePoint Online; SharePoint Designer 2010; Office SharePoint Designer 2007</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Office 2007/2010; SharePoint Online; SharePoint Designer 2010; Office SharePoint Designer 2007</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Online; Office 2007/2010</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913212" rtl="0" eaLnBrk="1" fontAlgn="auto" latinLnBrk="0" hangingPunct="1">
                        <a:lnSpc>
                          <a:spcPts val="800"/>
                        </a:lnSpc>
                        <a:spcBef>
                          <a:spcPts val="0"/>
                        </a:spcBef>
                        <a:spcAft>
                          <a:spcPts val="0"/>
                        </a:spcAft>
                        <a:buClrTx/>
                        <a:buSzTx/>
                        <a:buFontTx/>
                        <a:buNone/>
                        <a:tabLst/>
                        <a:defRPr/>
                      </a:pPr>
                      <a:r>
                        <a:rPr lang="en-US" sz="800" dirty="0" smtClean="0"/>
                        <a:t>SharePoint Server 2010; Office SharePoint Server 2007; SharePoint Online; Office 2007/2010</a:t>
                      </a: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Microsoft SQL Server</a:t>
                      </a:r>
                      <a:r>
                        <a:rPr lang="en-US" sz="800" baseline="30000" dirty="0" smtClean="0"/>
                        <a:t>®</a:t>
                      </a:r>
                      <a:r>
                        <a:rPr lang="en-US" sz="800" dirty="0" smtClean="0"/>
                        <a:t> 2008/2008 R2; Office 2007/2010; SharePoint Online; Visio 2010; Office Visio 2007</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SQL Server 2008/2008 R2; Office 2007/2010; Visio 2010; Office Visio 2007</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3774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SQL Server 2008/2008 R2;</a:t>
                      </a:r>
                      <a:r>
                        <a:rPr lang="en-US" sz="800" baseline="0" dirty="0" smtClean="0"/>
                        <a:t> </a:t>
                      </a:r>
                      <a:r>
                        <a:rPr lang="en-US" sz="800" dirty="0" smtClean="0"/>
                        <a:t>SharePoint Online; Office 2007/2010</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1168">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800" dirty="0" smtClean="0"/>
                        <a:t>SQL Server 2008/2008 R2</a:t>
                      </a: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nn-NO" sz="800" kern="1200" dirty="0" smtClean="0">
                          <a:solidFill>
                            <a:schemeClr val="dk1"/>
                          </a:solidFill>
                          <a:latin typeface="+mn-lt"/>
                          <a:ea typeface="Times New Roman"/>
                          <a:cs typeface="Times New Roman"/>
                        </a:rPr>
                        <a:t>Microsoft BizTalk</a:t>
                      </a:r>
                      <a:r>
                        <a:rPr lang="nn-NO" sz="800" kern="1200" baseline="30000" dirty="0" smtClean="0">
                          <a:solidFill>
                            <a:schemeClr val="dk1"/>
                          </a:solidFill>
                          <a:latin typeface="+mn-lt"/>
                          <a:ea typeface="Times New Roman"/>
                          <a:cs typeface="Times New Roman"/>
                        </a:rPr>
                        <a:t>®</a:t>
                      </a:r>
                      <a:r>
                        <a:rPr lang="nn-NO" sz="800" kern="1200" dirty="0" smtClean="0">
                          <a:solidFill>
                            <a:schemeClr val="dk1"/>
                          </a:solidFill>
                          <a:latin typeface="+mn-lt"/>
                          <a:ea typeface="Times New Roman"/>
                          <a:cs typeface="Times New Roman"/>
                        </a:rPr>
                        <a:t> Server 2009/2010; Microsoft Visual Studio</a:t>
                      </a:r>
                      <a:r>
                        <a:rPr lang="nn-NO" sz="800" kern="1200" baseline="30000" dirty="0" smtClean="0">
                          <a:solidFill>
                            <a:schemeClr val="dk1"/>
                          </a:solidFill>
                          <a:latin typeface="+mn-lt"/>
                          <a:ea typeface="Times New Roman"/>
                          <a:cs typeface="Times New Roman"/>
                        </a:rPr>
                        <a:t>®</a:t>
                      </a:r>
                      <a:r>
                        <a:rPr lang="nn-NO" sz="800" kern="1200" dirty="0" smtClean="0">
                          <a:solidFill>
                            <a:schemeClr val="dk1"/>
                          </a:solidFill>
                          <a:latin typeface="+mn-lt"/>
                          <a:ea typeface="Times New Roman"/>
                          <a:cs typeface="Times New Roman"/>
                        </a:rPr>
                        <a:t> Team System 2008/2010</a:t>
                      </a:r>
                      <a:endParaRPr lang="en-US" sz="800" kern="1200" dirty="0">
                        <a:solidFill>
                          <a:schemeClr val="dk1"/>
                        </a:solidFill>
                        <a:latin typeface="+mn-lt"/>
                        <a:ea typeface="Times New Roman"/>
                        <a:cs typeface="Times New Roman"/>
                      </a:endParaRP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Times New Roman"/>
                          <a:cs typeface="Times New Roman"/>
                        </a:rPr>
                        <a:t>Visual Studio Team System 2008/2010; Microsoft Expression</a:t>
                      </a:r>
                      <a:r>
                        <a:rPr lang="en-US" sz="800" kern="1200" baseline="30000" dirty="0" smtClean="0">
                          <a:solidFill>
                            <a:schemeClr val="dk1"/>
                          </a:solidFill>
                          <a:latin typeface="+mn-lt"/>
                          <a:ea typeface="Times New Roman"/>
                          <a:cs typeface="Times New Roman"/>
                        </a:rPr>
                        <a:t>®</a:t>
                      </a:r>
                      <a:r>
                        <a:rPr lang="en-US" sz="800" kern="1200" dirty="0" smtClean="0">
                          <a:solidFill>
                            <a:schemeClr val="dk1"/>
                          </a:solidFill>
                          <a:latin typeface="+mn-lt"/>
                          <a:ea typeface="Times New Roman"/>
                          <a:cs typeface="Times New Roman"/>
                        </a:rPr>
                        <a:t> Studio 3/4; Microsoft Silverlight</a:t>
                      </a:r>
                      <a:r>
                        <a:rPr lang="en-US" sz="800" kern="1200" baseline="30000" dirty="0" smtClean="0">
                          <a:solidFill>
                            <a:schemeClr val="dk1"/>
                          </a:solidFill>
                          <a:latin typeface="+mn-lt"/>
                          <a:ea typeface="Times New Roman"/>
                          <a:cs typeface="Times New Roman"/>
                        </a:rPr>
                        <a:t>™</a:t>
                      </a:r>
                      <a:r>
                        <a:rPr lang="en-US" sz="800" kern="1200" dirty="0" smtClean="0">
                          <a:solidFill>
                            <a:schemeClr val="dk1"/>
                          </a:solidFill>
                          <a:latin typeface="+mn-lt"/>
                          <a:ea typeface="Times New Roman"/>
                          <a:cs typeface="Times New Roman"/>
                        </a:rPr>
                        <a:t> 4/5</a:t>
                      </a:r>
                      <a:endParaRPr lang="en-US" sz="800" kern="1200" dirty="0">
                        <a:solidFill>
                          <a:schemeClr val="dk1"/>
                        </a:solidFill>
                        <a:latin typeface="+mn-lt"/>
                        <a:ea typeface="Times New Roman"/>
                        <a:cs typeface="Times New Roman"/>
                      </a:endParaRPr>
                    </a:p>
                  </a:txBody>
                  <a:tcPr marL="27432" marR="27432" marT="9144" marB="9144"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7"/>
                                        </p:tgtEl>
                                        <p:attrNameLst>
                                          <p:attrName>style.opacity</p:attrName>
                                        </p:attrNameLst>
                                      </p:cBhvr>
                                      <p:to>
                                        <p:strVal val="0.25"/>
                                      </p:to>
                                    </p:set>
                                    <p:animEffect filter="image" prLst="opacity: 0.25">
                                      <p:cBhvr rctx="IE">
                                        <p:cTn id="7" dur="indefinite"/>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29"/>
          <p:cNvGrpSpPr/>
          <p:nvPr/>
        </p:nvGrpSpPr>
        <p:grpSpPr>
          <a:xfrm>
            <a:off x="8414987" y="230587"/>
            <a:ext cx="1293196" cy="531755"/>
            <a:chOff x="8438836" y="234361"/>
            <a:chExt cx="1293196" cy="531755"/>
          </a:xfrm>
        </p:grpSpPr>
        <p:sp>
          <p:nvSpPr>
            <p:cNvPr id="54"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5"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29" name="Rectangle 28"/>
          <p:cNvSpPr/>
          <p:nvPr/>
        </p:nvSpPr>
        <p:spPr bwMode="auto">
          <a:xfrm>
            <a:off x="0" y="913799"/>
            <a:ext cx="10972800" cy="688885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sp>
        <p:nvSpPr>
          <p:cNvPr id="28" name="Title 1"/>
          <p:cNvSpPr>
            <a:spLocks noGrp="1"/>
          </p:cNvSpPr>
          <p:nvPr>
            <p:ph type="title" idx="4294967295"/>
          </p:nvPr>
        </p:nvSpPr>
        <p:spPr>
          <a:xfrm>
            <a:off x="148287" y="152404"/>
            <a:ext cx="5399900" cy="609398"/>
          </a:xfrm>
        </p:spPr>
        <p:txBody>
          <a:bodyPr/>
          <a:lstStyle/>
          <a:p>
            <a:pPr lvl="0"/>
            <a:r>
              <a:rPr lang="en-US" dirty="0" smtClean="0"/>
              <a:t>Phase 1</a:t>
            </a:r>
            <a:endParaRPr lang="en-US" dirty="0"/>
          </a:p>
        </p:txBody>
      </p:sp>
      <p:cxnSp>
        <p:nvCxnSpPr>
          <p:cNvPr id="27" name="Straight Connector 26"/>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31" name="Round Same Side Corner Rectangle 3"/>
          <p:cNvSpPr/>
          <p:nvPr/>
        </p:nvSpPr>
        <p:spPr bwMode="auto">
          <a:xfrm>
            <a:off x="8436707" y="232418"/>
            <a:ext cx="121529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56" name="Group 55"/>
          <p:cNvGrpSpPr/>
          <p:nvPr/>
        </p:nvGrpSpPr>
        <p:grpSpPr>
          <a:xfrm>
            <a:off x="5229048" y="230587"/>
            <a:ext cx="5719903" cy="531755"/>
            <a:chOff x="5229044" y="230579"/>
            <a:chExt cx="5719903" cy="531755"/>
          </a:xfrm>
        </p:grpSpPr>
        <p:sp>
          <p:nvSpPr>
            <p:cNvPr id="30"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2"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39"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47" name="Group 28"/>
            <p:cNvGrpSpPr/>
            <p:nvPr/>
          </p:nvGrpSpPr>
          <p:grpSpPr>
            <a:xfrm>
              <a:off x="7158777" y="230579"/>
              <a:ext cx="1306829" cy="531755"/>
              <a:chOff x="7182630" y="234361"/>
              <a:chExt cx="1306829" cy="531755"/>
            </a:xfrm>
          </p:grpSpPr>
          <p:sp>
            <p:nvSpPr>
              <p:cNvPr id="52"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3" name="Rectangle 52"/>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48" name="Group 30"/>
            <p:cNvGrpSpPr/>
            <p:nvPr/>
          </p:nvGrpSpPr>
          <p:grpSpPr>
            <a:xfrm>
              <a:off x="9614847" y="230579"/>
              <a:ext cx="1334100" cy="531755"/>
              <a:chOff x="9638700" y="234361"/>
              <a:chExt cx="1334100" cy="531755"/>
            </a:xfrm>
          </p:grpSpPr>
          <p:sp>
            <p:nvSpPr>
              <p:cNvPr id="49" name="Round Same Side Corner Rectangle 48"/>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0" name="Rectangle 49"/>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6"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57" name="Rectangle 8"/>
          <p:cNvSpPr/>
          <p:nvPr/>
        </p:nvSpPr>
        <p:spPr>
          <a:xfrm>
            <a:off x="8414987" y="369583"/>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2636" y="993020"/>
            <a:ext cx="8407527" cy="674467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56"/>
                                        </p:tgtEl>
                                        <p:attrNameLst>
                                          <p:attrName>style.opacity</p:attrName>
                                        </p:attrNameLst>
                                      </p:cBhvr>
                                      <p:to>
                                        <p:strVal val="0.25"/>
                                      </p:to>
                                    </p:set>
                                    <p:animEffect filter="image" prLst="opacity: 0.25">
                                      <p:cBhvr rctx="IE">
                                        <p:cTn id="7" dur="indefinite"/>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0" y="913799"/>
            <a:ext cx="10972800" cy="688885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sp>
        <p:nvSpPr>
          <p:cNvPr id="22" name="Title 1"/>
          <p:cNvSpPr>
            <a:spLocks noGrp="1"/>
          </p:cNvSpPr>
          <p:nvPr>
            <p:ph type="title" idx="4294967295"/>
          </p:nvPr>
        </p:nvSpPr>
        <p:spPr>
          <a:xfrm>
            <a:off x="148287" y="152404"/>
            <a:ext cx="5399900" cy="609398"/>
          </a:xfrm>
        </p:spPr>
        <p:txBody>
          <a:bodyPr/>
          <a:lstStyle/>
          <a:p>
            <a:pPr lvl="0"/>
            <a:r>
              <a:rPr lang="en-US" dirty="0" smtClean="0"/>
              <a:t>Phase 1</a:t>
            </a:r>
            <a:endParaRPr lang="en-US" dirty="0"/>
          </a:p>
        </p:txBody>
      </p:sp>
      <p:cxnSp>
        <p:nvCxnSpPr>
          <p:cNvPr id="21" name="Straight Connector 2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37" name="Group 30"/>
          <p:cNvGrpSpPr/>
          <p:nvPr/>
        </p:nvGrpSpPr>
        <p:grpSpPr>
          <a:xfrm>
            <a:off x="9614848" y="230587"/>
            <a:ext cx="1334100" cy="531755"/>
            <a:chOff x="9638700" y="234361"/>
            <a:chExt cx="1334100" cy="531755"/>
          </a:xfrm>
        </p:grpSpPr>
        <p:sp>
          <p:nvSpPr>
            <p:cNvPr id="38" name="Round Same Side Corner Rectangle 37"/>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9" name="Rectangle 38"/>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47" name="Round Same Side Corner Rectangle 3"/>
          <p:cNvSpPr/>
          <p:nvPr/>
        </p:nvSpPr>
        <p:spPr bwMode="auto">
          <a:xfrm>
            <a:off x="9677071" y="225802"/>
            <a:ext cx="1213187"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52" name="Group 51"/>
          <p:cNvGrpSpPr/>
          <p:nvPr/>
        </p:nvGrpSpPr>
        <p:grpSpPr>
          <a:xfrm>
            <a:off x="5229047" y="230587"/>
            <a:ext cx="4479136" cy="531755"/>
            <a:chOff x="5229044" y="230579"/>
            <a:chExt cx="4479135" cy="531755"/>
          </a:xfrm>
        </p:grpSpPr>
        <p:grpSp>
          <p:nvGrpSpPr>
            <p:cNvPr id="32" name="Group 29"/>
            <p:cNvGrpSpPr/>
            <p:nvPr/>
          </p:nvGrpSpPr>
          <p:grpSpPr>
            <a:xfrm>
              <a:off x="8414983" y="230579"/>
              <a:ext cx="1293196" cy="531755"/>
              <a:chOff x="8438836" y="234361"/>
              <a:chExt cx="1293196" cy="531755"/>
            </a:xfrm>
          </p:grpSpPr>
          <p:sp>
            <p:nvSpPr>
              <p:cNvPr id="4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4"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3"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5"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36" name="Group 28"/>
            <p:cNvGrpSpPr/>
            <p:nvPr/>
          </p:nvGrpSpPr>
          <p:grpSpPr>
            <a:xfrm>
              <a:off x="7158777" y="230579"/>
              <a:ext cx="1306829" cy="531755"/>
              <a:chOff x="7182630" y="234361"/>
              <a:chExt cx="1306829" cy="531755"/>
            </a:xfrm>
          </p:grpSpPr>
          <p:sp>
            <p:nvSpPr>
              <p:cNvPr id="41"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2" name="Rectangle 41"/>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sp>
          <p:nvSpPr>
            <p:cNvPr id="31" name="Rectangle 9"/>
            <p:cNvSpPr/>
            <p:nvPr/>
          </p:nvSpPr>
          <p:spPr>
            <a:xfrm>
              <a:off x="6292444" y="327180"/>
              <a:ext cx="893325"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48"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53" name="Rectangle 52"/>
          <p:cNvSpPr/>
          <p:nvPr/>
        </p:nvSpPr>
        <p:spPr>
          <a:xfrm>
            <a:off x="9614848" y="369583"/>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pic>
        <p:nvPicPr>
          <p:cNvPr id="54"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11" y="1446633"/>
            <a:ext cx="10858578" cy="584421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52"/>
                                        </p:tgtEl>
                                        <p:attrNameLst>
                                          <p:attrName>style.opacity</p:attrName>
                                        </p:attrNameLst>
                                      </p:cBhvr>
                                      <p:to>
                                        <p:strVal val="0.25"/>
                                      </p:to>
                                    </p:set>
                                    <p:animEffect filter="image" prLst="opacity: 0.25">
                                      <p:cBhvr rctx="IE">
                                        <p:cTn id="7" dur="indefinite"/>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 name="Rounded Rectangle 129">
            <a:hlinkClick r:id="" action="ppaction://noaction"/>
          </p:cNvPr>
          <p:cNvSpPr/>
          <p:nvPr/>
        </p:nvSpPr>
        <p:spPr bwMode="auto">
          <a:xfrm rot="16200000">
            <a:off x="4467939" y="-1399484"/>
            <a:ext cx="1378424" cy="9492618"/>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4" tIns="182354" rIns="109400" bIns="0" numCol="1" rtlCol="0" anchor="ctr" anchorCtr="0" compatLnSpc="1">
            <a:prstTxWarp prst="textNoShape">
              <a:avLst/>
            </a:prstTxWarp>
          </a:bodyPr>
          <a:lstStyle/>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p:txBody>
      </p:sp>
      <p:sp>
        <p:nvSpPr>
          <p:cNvPr id="115" name="Rounded Rectangle 114">
            <a:hlinkClick r:id="" action="ppaction://noaction"/>
          </p:cNvPr>
          <p:cNvSpPr/>
          <p:nvPr/>
        </p:nvSpPr>
        <p:spPr bwMode="auto">
          <a:xfrm rot="16200000">
            <a:off x="4500051" y="2057104"/>
            <a:ext cx="1378424" cy="9492618"/>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4" tIns="182354" rIns="109400" bIns="0" numCol="1" rtlCol="0" anchor="ctr" anchorCtr="0" compatLnSpc="1">
            <a:prstTxWarp prst="textNoShape">
              <a:avLst/>
            </a:prstTxWarp>
          </a:bodyPr>
          <a:lstStyle/>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p:txBody>
      </p:sp>
      <p:sp>
        <p:nvSpPr>
          <p:cNvPr id="2" name="Title 1"/>
          <p:cNvSpPr>
            <a:spLocks noGrp="1"/>
          </p:cNvSpPr>
          <p:nvPr>
            <p:ph type="title"/>
          </p:nvPr>
        </p:nvSpPr>
        <p:spPr>
          <a:xfrm>
            <a:off x="459106" y="274320"/>
            <a:ext cx="10056494" cy="531838"/>
          </a:xfrm>
        </p:spPr>
        <p:txBody>
          <a:bodyPr/>
          <a:lstStyle/>
          <a:p>
            <a:r>
              <a:rPr lang="en-US" sz="3800" dirty="0" smtClean="0">
                <a:solidFill>
                  <a:schemeClr val="tx1"/>
                </a:solidFill>
              </a:rPr>
              <a:t>Infrastructure Optimization Sales Approach</a:t>
            </a:r>
            <a:endParaRPr lang="en-US" sz="3800" dirty="0">
              <a:solidFill>
                <a:schemeClr val="tx1"/>
              </a:solidFill>
            </a:endParaRPr>
          </a:p>
        </p:txBody>
      </p:sp>
      <p:sp>
        <p:nvSpPr>
          <p:cNvPr id="84" name="TextBox 83"/>
          <p:cNvSpPr txBox="1"/>
          <p:nvPr/>
        </p:nvSpPr>
        <p:spPr>
          <a:xfrm>
            <a:off x="281404" y="2264859"/>
            <a:ext cx="1295400" cy="279085"/>
          </a:xfrm>
          <a:prstGeom prst="rect">
            <a:avLst/>
          </a:prstGeom>
          <a:noFill/>
        </p:spPr>
        <p:txBody>
          <a:bodyPr wrap="square" lIns="91187" tIns="45582" rIns="91187" bIns="45582" rtlCol="0">
            <a:spAutoFit/>
          </a:bodyPr>
          <a:lstStyle/>
          <a:p>
            <a:pPr defTabSz="911915"/>
            <a:r>
              <a:rPr lang="en-US" sz="1200" b="1" dirty="0">
                <a:solidFill>
                  <a:prstClr val="white"/>
                </a:solidFill>
                <a:latin typeface="Segoe" pitchFamily="34" charset="0"/>
              </a:rPr>
              <a:t>Audience</a:t>
            </a:r>
          </a:p>
        </p:txBody>
      </p:sp>
      <p:grpSp>
        <p:nvGrpSpPr>
          <p:cNvPr id="3" name="Group 46"/>
          <p:cNvGrpSpPr/>
          <p:nvPr/>
        </p:nvGrpSpPr>
        <p:grpSpPr>
          <a:xfrm>
            <a:off x="7609903" y="6250299"/>
            <a:ext cx="2029969" cy="1149467"/>
            <a:chOff x="7022966" y="5285168"/>
            <a:chExt cx="2029969" cy="1149467"/>
          </a:xfrm>
        </p:grpSpPr>
        <p:sp>
          <p:nvSpPr>
            <p:cNvPr id="92" name="Rectangle 91"/>
            <p:cNvSpPr/>
            <p:nvPr/>
          </p:nvSpPr>
          <p:spPr bwMode="auto">
            <a:xfrm>
              <a:off x="7022967" y="5285168"/>
              <a:ext cx="2029968" cy="457200"/>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a:solidFill>
                    <a:prstClr val="white"/>
                  </a:solidFill>
                  <a:latin typeface="Segoe" pitchFamily="34" charset="0"/>
                </a:rPr>
                <a:t>Solution Implementer Guide</a:t>
              </a:r>
            </a:p>
          </p:txBody>
        </p:sp>
        <p:sp>
          <p:nvSpPr>
            <p:cNvPr id="93" name="Rectangle 92"/>
            <p:cNvSpPr/>
            <p:nvPr/>
          </p:nvSpPr>
          <p:spPr bwMode="auto">
            <a:xfrm>
              <a:off x="7022966" y="5977435"/>
              <a:ext cx="2029968" cy="457200"/>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a:solidFill>
                    <a:prstClr val="white"/>
                  </a:solidFill>
                  <a:latin typeface="Segoe" pitchFamily="34" charset="0"/>
                </a:rPr>
                <a:t>Architecture </a:t>
              </a:r>
              <a:br>
                <a:rPr lang="en-US" sz="1300" dirty="0">
                  <a:solidFill>
                    <a:prstClr val="white"/>
                  </a:solidFill>
                  <a:latin typeface="Segoe" pitchFamily="34" charset="0"/>
                </a:rPr>
              </a:br>
              <a:r>
                <a:rPr lang="en-US" sz="1300" dirty="0">
                  <a:solidFill>
                    <a:prstClr val="white"/>
                  </a:solidFill>
                  <a:latin typeface="Segoe" pitchFamily="34" charset="0"/>
                </a:rPr>
                <a:t>Guide</a:t>
              </a:r>
            </a:p>
          </p:txBody>
        </p:sp>
      </p:grpSp>
      <p:sp>
        <p:nvSpPr>
          <p:cNvPr id="94" name="TextBox 93"/>
          <p:cNvSpPr txBox="1"/>
          <p:nvPr/>
        </p:nvSpPr>
        <p:spPr>
          <a:xfrm>
            <a:off x="7498080" y="2190112"/>
            <a:ext cx="2194560" cy="461646"/>
          </a:xfrm>
          <a:prstGeom prst="rect">
            <a:avLst/>
          </a:prstGeom>
          <a:noFill/>
        </p:spPr>
        <p:txBody>
          <a:bodyPr wrap="square" lIns="91187" tIns="45582" rIns="91187" bIns="45582" rtlCol="0">
            <a:spAutoFit/>
          </a:bodyPr>
          <a:lstStyle/>
          <a:p>
            <a:pPr algn="ctr" defTabSz="911915"/>
            <a:r>
              <a:rPr lang="en-US" sz="1200" b="1" dirty="0">
                <a:solidFill>
                  <a:prstClr val="white"/>
                </a:solidFill>
                <a:latin typeface="Segoe" pitchFamily="34" charset="0"/>
              </a:rPr>
              <a:t>Infrastructure Optimization Sales Support Materials</a:t>
            </a:r>
          </a:p>
        </p:txBody>
      </p:sp>
      <p:sp>
        <p:nvSpPr>
          <p:cNvPr id="96" name="Rectangle 95">
            <a:hlinkClick r:id="" action="ppaction://noaction"/>
          </p:cNvPr>
          <p:cNvSpPr/>
          <p:nvPr/>
        </p:nvSpPr>
        <p:spPr bwMode="auto">
          <a:xfrm>
            <a:off x="1288507" y="6919416"/>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400" tIns="0" rIns="109400" bIns="0" numCol="1" rtlCol="0" anchor="ctr" anchorCtr="0" compatLnSpc="1">
            <a:prstTxWarp prst="textNoShape">
              <a:avLst/>
            </a:prstTxWarp>
          </a:bodyPr>
          <a:lstStyle/>
          <a:p>
            <a:pPr algn="ctr" defTabSz="1093766">
              <a:defRPr/>
            </a:pPr>
            <a:r>
              <a:rPr lang="en-US" sz="1900" dirty="0">
                <a:solidFill>
                  <a:srgbClr val="FFFFFF"/>
                </a:solidFill>
                <a:latin typeface="Segoe" pitchFamily="34" charset="0"/>
              </a:rPr>
              <a:t>Solution road map</a:t>
            </a:r>
          </a:p>
        </p:txBody>
      </p:sp>
      <p:grpSp>
        <p:nvGrpSpPr>
          <p:cNvPr id="4" name="Group 68"/>
          <p:cNvGrpSpPr/>
          <p:nvPr/>
        </p:nvGrpSpPr>
        <p:grpSpPr>
          <a:xfrm>
            <a:off x="3630907" y="2140967"/>
            <a:ext cx="830930" cy="548854"/>
            <a:chOff x="3961160" y="1822929"/>
            <a:chExt cx="830930" cy="548854"/>
          </a:xfrm>
        </p:grpSpPr>
        <p:pic>
          <p:nvPicPr>
            <p:cNvPr id="98" name="Picture 14" descr="Gold_Arrow_fade"/>
            <p:cNvPicPr>
              <a:picLocks noChangeAspect="1" noChangeArrowheads="1"/>
            </p:cNvPicPr>
            <p:nvPr/>
          </p:nvPicPr>
          <p:blipFill>
            <a:blip r:embed="rId3" cstate="print"/>
            <a:srcRect/>
            <a:stretch>
              <a:fillRect/>
            </a:stretch>
          </p:blipFill>
          <p:spPr bwMode="auto">
            <a:xfrm rot="5400000">
              <a:off x="4172534" y="1974965"/>
              <a:ext cx="419902" cy="373734"/>
            </a:xfrm>
            <a:prstGeom prst="rect">
              <a:avLst/>
            </a:prstGeom>
            <a:noFill/>
          </p:spPr>
        </p:pic>
        <p:pic>
          <p:nvPicPr>
            <p:cNvPr id="99" name="Picture 14" descr="Gold_Arrow_fade"/>
            <p:cNvPicPr>
              <a:picLocks noChangeAspect="1" noChangeArrowheads="1"/>
            </p:cNvPicPr>
            <p:nvPr/>
          </p:nvPicPr>
          <p:blipFill>
            <a:blip r:embed="rId3" cstate="print"/>
            <a:srcRect/>
            <a:stretch>
              <a:fillRect/>
            </a:stretch>
          </p:blipFill>
          <p:spPr bwMode="auto">
            <a:xfrm rot="2802019">
              <a:off x="4395272" y="1846013"/>
              <a:ext cx="419902" cy="373734"/>
            </a:xfrm>
            <a:prstGeom prst="rect">
              <a:avLst/>
            </a:prstGeom>
            <a:noFill/>
          </p:spPr>
        </p:pic>
        <p:pic>
          <p:nvPicPr>
            <p:cNvPr id="100" name="Picture 14" descr="Gold_Arrow_fade"/>
            <p:cNvPicPr>
              <a:picLocks noChangeAspect="1" noChangeArrowheads="1"/>
            </p:cNvPicPr>
            <p:nvPr/>
          </p:nvPicPr>
          <p:blipFill>
            <a:blip r:embed="rId3" cstate="print"/>
            <a:srcRect/>
            <a:stretch>
              <a:fillRect/>
            </a:stretch>
          </p:blipFill>
          <p:spPr bwMode="auto">
            <a:xfrm rot="18797981" flipH="1">
              <a:off x="3938076" y="1846013"/>
              <a:ext cx="419902" cy="373734"/>
            </a:xfrm>
            <a:prstGeom prst="rect">
              <a:avLst/>
            </a:prstGeom>
            <a:noFill/>
          </p:spPr>
        </p:pic>
      </p:grpSp>
      <p:grpSp>
        <p:nvGrpSpPr>
          <p:cNvPr id="5" name="Group 60"/>
          <p:cNvGrpSpPr/>
          <p:nvPr/>
        </p:nvGrpSpPr>
        <p:grpSpPr>
          <a:xfrm>
            <a:off x="1463388" y="1842107"/>
            <a:ext cx="5166023" cy="433753"/>
            <a:chOff x="1629500" y="1336431"/>
            <a:chExt cx="5462962" cy="433753"/>
          </a:xfrm>
        </p:grpSpPr>
        <p:sp>
          <p:nvSpPr>
            <p:cNvPr id="102" name="Rectangle 101">
              <a:hlinkClick r:id="" action="ppaction://noaction"/>
            </p:cNvPr>
            <p:cNvSpPr/>
            <p:nvPr/>
          </p:nvSpPr>
          <p:spPr bwMode="auto">
            <a:xfrm>
              <a:off x="1629500" y="1336431"/>
              <a:ext cx="5462962" cy="433753"/>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marL="117149" defTabSz="1093766">
                <a:defRPr/>
              </a:pPr>
              <a:r>
                <a:rPr lang="en-US" sz="1600" dirty="0">
                  <a:solidFill>
                    <a:srgbClr val="FFFFFF"/>
                  </a:solidFill>
                  <a:latin typeface="Segoe" pitchFamily="34" charset="0"/>
                </a:rPr>
                <a:t>Solution areas</a:t>
              </a:r>
            </a:p>
          </p:txBody>
        </p:sp>
        <p:sp>
          <p:nvSpPr>
            <p:cNvPr id="103" name="Rectangle 102">
              <a:hlinkClick r:id="" action="ppaction://noaction"/>
            </p:cNvPr>
            <p:cNvSpPr/>
            <p:nvPr/>
          </p:nvSpPr>
          <p:spPr bwMode="auto">
            <a:xfrm>
              <a:off x="4155846" y="1418492"/>
              <a:ext cx="1201613" cy="269631"/>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66">
                <a:defRPr/>
              </a:pPr>
              <a:r>
                <a:rPr lang="en-US" sz="1400" dirty="0">
                  <a:solidFill>
                    <a:srgbClr val="FFFFFF"/>
                  </a:solidFill>
                  <a:latin typeface="Segoe" pitchFamily="34" charset="0"/>
                </a:rPr>
                <a:t>Industry</a:t>
              </a:r>
            </a:p>
          </p:txBody>
        </p:sp>
        <p:sp>
          <p:nvSpPr>
            <p:cNvPr id="104" name="Rectangle 103">
              <a:hlinkClick r:id="" action="ppaction://noaction"/>
            </p:cNvPr>
            <p:cNvSpPr/>
            <p:nvPr/>
          </p:nvSpPr>
          <p:spPr bwMode="auto">
            <a:xfrm>
              <a:off x="5539167" y="1418491"/>
              <a:ext cx="1201614" cy="26963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66">
                <a:defRPr/>
              </a:pPr>
              <a:r>
                <a:rPr lang="en-US" sz="1400" dirty="0">
                  <a:solidFill>
                    <a:srgbClr val="FFFFFF"/>
                  </a:solidFill>
                  <a:latin typeface="Segoe" pitchFamily="34" charset="0"/>
                </a:rPr>
                <a:t>Horizontal</a:t>
              </a:r>
            </a:p>
          </p:txBody>
        </p:sp>
      </p:grpSp>
      <p:pic>
        <p:nvPicPr>
          <p:cNvPr id="105" name="Picture 14" descr="Gold_Arrow_fade"/>
          <p:cNvPicPr>
            <a:picLocks noChangeAspect="1" noChangeArrowheads="1"/>
          </p:cNvPicPr>
          <p:nvPr/>
        </p:nvPicPr>
        <p:blipFill>
          <a:blip r:embed="rId3" cstate="print"/>
          <a:srcRect/>
          <a:stretch>
            <a:fillRect/>
          </a:stretch>
        </p:blipFill>
        <p:spPr bwMode="auto">
          <a:xfrm rot="5400000">
            <a:off x="3836421" y="1494652"/>
            <a:ext cx="419902" cy="373734"/>
          </a:xfrm>
          <a:prstGeom prst="rect">
            <a:avLst/>
          </a:prstGeom>
          <a:noFill/>
        </p:spPr>
      </p:pic>
      <p:sp>
        <p:nvSpPr>
          <p:cNvPr id="106" name="Rectangle 105">
            <a:hlinkClick r:id="" action="ppaction://noaction"/>
          </p:cNvPr>
          <p:cNvSpPr/>
          <p:nvPr/>
        </p:nvSpPr>
        <p:spPr bwMode="auto">
          <a:xfrm>
            <a:off x="1460593" y="1348229"/>
            <a:ext cx="5171558" cy="35446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400" tIns="0" rIns="109400" bIns="0" numCol="1" rtlCol="0" anchor="ctr" anchorCtr="0" compatLnSpc="1">
            <a:prstTxWarp prst="textNoShape">
              <a:avLst/>
            </a:prstTxWarp>
          </a:bodyPr>
          <a:lstStyle/>
          <a:p>
            <a:pPr algn="ctr" defTabSz="1093766">
              <a:defRPr/>
            </a:pPr>
            <a:r>
              <a:rPr lang="en-US" sz="1600" dirty="0">
                <a:solidFill>
                  <a:srgbClr val="FFFFFF"/>
                </a:solidFill>
                <a:latin typeface="Segoe" pitchFamily="34" charset="0"/>
              </a:rPr>
              <a:t>Customer business strategy</a:t>
            </a:r>
          </a:p>
        </p:txBody>
      </p:sp>
      <p:pic>
        <p:nvPicPr>
          <p:cNvPr id="114" name="Picture 113" descr="peopl_bizlogo.png">
            <a:hlinkClick r:id="" action="ppaction://noaction"/>
          </p:cNvPr>
          <p:cNvPicPr>
            <a:picLocks noChangeAspect="1"/>
          </p:cNvPicPr>
          <p:nvPr/>
        </p:nvPicPr>
        <p:blipFill>
          <a:blip r:embed="rId4" cstate="print"/>
          <a:stretch>
            <a:fillRect/>
          </a:stretch>
        </p:blipFill>
        <p:spPr>
          <a:xfrm>
            <a:off x="6467391" y="1784351"/>
            <a:ext cx="944348" cy="273724"/>
          </a:xfrm>
          <a:prstGeom prst="rect">
            <a:avLst/>
          </a:prstGeom>
          <a:effectLst>
            <a:outerShdw blurRad="63500" sx="102000" sy="102000" algn="ctr" rotWithShape="0">
              <a:prstClr val="black">
                <a:alpha val="40000"/>
              </a:prstClr>
            </a:outerShdw>
          </a:effectLst>
        </p:spPr>
      </p:pic>
      <p:sp>
        <p:nvSpPr>
          <p:cNvPr id="118" name="Rounded Rectangle 117">
            <a:hlinkClick r:id="" action="ppaction://noaction"/>
          </p:cNvPr>
          <p:cNvSpPr/>
          <p:nvPr/>
        </p:nvSpPr>
        <p:spPr bwMode="auto">
          <a:xfrm rot="16200000">
            <a:off x="4461382" y="257866"/>
            <a:ext cx="1378424" cy="9492618"/>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4" tIns="182354" rIns="109400" bIns="0" numCol="1" rtlCol="0" anchor="ctr" anchorCtr="0" compatLnSpc="1">
            <a:prstTxWarp prst="textNoShape">
              <a:avLst/>
            </a:prstTxWarp>
          </a:bodyPr>
          <a:lstStyle/>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a:p>
            <a:pPr algn="ctr" defTabSz="1093766">
              <a:defRPr/>
            </a:pPr>
            <a:endParaRPr lang="en-US" b="1" dirty="0">
              <a:solidFill>
                <a:srgbClr val="FFFFFF"/>
              </a:solidFill>
              <a:latin typeface="Segoe" pitchFamily="34" charset="0"/>
            </a:endParaRPr>
          </a:p>
        </p:txBody>
      </p:sp>
      <p:grpSp>
        <p:nvGrpSpPr>
          <p:cNvPr id="6" name="Group 46"/>
          <p:cNvGrpSpPr/>
          <p:nvPr/>
        </p:nvGrpSpPr>
        <p:grpSpPr>
          <a:xfrm>
            <a:off x="7571235" y="4451060"/>
            <a:ext cx="2029969" cy="1156040"/>
            <a:chOff x="7022966" y="5285169"/>
            <a:chExt cx="2029968" cy="1156041"/>
          </a:xfrm>
        </p:grpSpPr>
        <p:sp>
          <p:nvSpPr>
            <p:cNvPr id="120" name="Rectangle 119"/>
            <p:cNvSpPr/>
            <p:nvPr/>
          </p:nvSpPr>
          <p:spPr bwMode="auto">
            <a:xfrm>
              <a:off x="7022966" y="5285169"/>
              <a:ext cx="2029967" cy="457200"/>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a:solidFill>
                    <a:prstClr val="white"/>
                  </a:solidFill>
                  <a:latin typeface="Segoe" pitchFamily="34" charset="0"/>
                </a:rPr>
                <a:t>Capability Discussion Guide</a:t>
              </a:r>
            </a:p>
          </p:txBody>
        </p:sp>
        <p:sp>
          <p:nvSpPr>
            <p:cNvPr id="47" name="Rectangle 46"/>
            <p:cNvSpPr/>
            <p:nvPr/>
          </p:nvSpPr>
          <p:spPr bwMode="auto">
            <a:xfrm>
              <a:off x="7022967" y="5980352"/>
              <a:ext cx="2029967" cy="460858"/>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smtClean="0">
                  <a:solidFill>
                    <a:prstClr val="white"/>
                  </a:solidFill>
                  <a:latin typeface="Segoe" pitchFamily="34" charset="0"/>
                </a:rPr>
                <a:t>Capability </a:t>
              </a:r>
              <a:r>
                <a:rPr lang="en-US" sz="1300" dirty="0">
                  <a:solidFill>
                    <a:prstClr val="white"/>
                  </a:solidFill>
                  <a:latin typeface="Segoe" pitchFamily="34" charset="0"/>
                </a:rPr>
                <a:t>Discussion Presentation</a:t>
              </a:r>
            </a:p>
          </p:txBody>
        </p:sp>
      </p:grpSp>
      <p:sp>
        <p:nvSpPr>
          <p:cNvPr id="124" name="Rectangle 123">
            <a:hlinkClick r:id="" action="ppaction://noaction"/>
          </p:cNvPr>
          <p:cNvSpPr/>
          <p:nvPr/>
        </p:nvSpPr>
        <p:spPr bwMode="auto">
          <a:xfrm>
            <a:off x="1252117" y="442642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400" tIns="0" rIns="109400" bIns="0" numCol="1" rtlCol="0" anchor="ctr" anchorCtr="0" compatLnSpc="1">
            <a:prstTxWarp prst="textNoShape">
              <a:avLst/>
            </a:prstTxWarp>
          </a:bodyPr>
          <a:lstStyle/>
          <a:p>
            <a:pPr marL="459150" indent="-341982" defTabSz="1093766">
              <a:spcAft>
                <a:spcPts val="600"/>
              </a:spcAft>
              <a:buFont typeface="+mj-lt"/>
              <a:buAutoNum type="arabicPeriod"/>
              <a:defRPr/>
            </a:pPr>
            <a:r>
              <a:rPr lang="en-US" sz="1900" dirty="0">
                <a:solidFill>
                  <a:srgbClr val="FFFFFF"/>
                </a:solidFill>
                <a:latin typeface="Segoe" pitchFamily="34" charset="0"/>
              </a:rPr>
              <a:t>Present relevant </a:t>
            </a:r>
            <a:r>
              <a:rPr lang="en-US" sz="1900" dirty="0" smtClean="0">
                <a:solidFill>
                  <a:srgbClr val="FFFFFF"/>
                </a:solidFill>
                <a:latin typeface="Segoe" pitchFamily="34" charset="0"/>
              </a:rPr>
              <a:t>integrated capabilities</a:t>
            </a:r>
            <a:endParaRPr lang="en-US" sz="1900" dirty="0">
              <a:solidFill>
                <a:srgbClr val="FFFFFF"/>
              </a:solidFill>
              <a:latin typeface="Segoe" pitchFamily="34" charset="0"/>
            </a:endParaRPr>
          </a:p>
          <a:p>
            <a:pPr marL="459150" indent="-341982" defTabSz="1093766">
              <a:spcAft>
                <a:spcPts val="600"/>
              </a:spcAft>
              <a:buFont typeface="+mj-lt"/>
              <a:buAutoNum type="arabicPeriod"/>
              <a:defRPr/>
            </a:pPr>
            <a:r>
              <a:rPr lang="en-US" sz="1900" dirty="0">
                <a:solidFill>
                  <a:srgbClr val="FFFFFF"/>
                </a:solidFill>
                <a:latin typeface="Segoe" pitchFamily="34" charset="0"/>
              </a:rPr>
              <a:t>Position the Integrated </a:t>
            </a:r>
            <a:r>
              <a:rPr lang="en-US" sz="1900" dirty="0" smtClean="0">
                <a:solidFill>
                  <a:srgbClr val="FFFFFF"/>
                </a:solidFill>
                <a:latin typeface="Segoe" pitchFamily="34" charset="0"/>
              </a:rPr>
              <a:t>Capability approach</a:t>
            </a:r>
            <a:endParaRPr lang="en-US" sz="1900" dirty="0">
              <a:solidFill>
                <a:srgbClr val="FFFFFF"/>
              </a:solidFill>
              <a:latin typeface="Segoe" pitchFamily="34" charset="0"/>
            </a:endParaRPr>
          </a:p>
        </p:txBody>
      </p:sp>
      <p:pic>
        <p:nvPicPr>
          <p:cNvPr id="112" name="Picture 14" descr="Gold_Arrow_fade"/>
          <p:cNvPicPr>
            <a:picLocks noChangeAspect="1" noChangeArrowheads="1"/>
          </p:cNvPicPr>
          <p:nvPr/>
        </p:nvPicPr>
        <p:blipFill>
          <a:blip r:embed="rId5" cstate="print"/>
          <a:srcRect/>
          <a:stretch>
            <a:fillRect/>
          </a:stretch>
        </p:blipFill>
        <p:spPr bwMode="auto">
          <a:xfrm rot="5400000">
            <a:off x="3829604" y="5636710"/>
            <a:ext cx="534684" cy="502178"/>
          </a:xfrm>
          <a:prstGeom prst="rect">
            <a:avLst/>
          </a:prstGeom>
          <a:noFill/>
        </p:spPr>
      </p:pic>
      <p:grpSp>
        <p:nvGrpSpPr>
          <p:cNvPr id="7" name="Group 46"/>
          <p:cNvGrpSpPr/>
          <p:nvPr/>
        </p:nvGrpSpPr>
        <p:grpSpPr>
          <a:xfrm>
            <a:off x="7577784" y="2793717"/>
            <a:ext cx="2029968" cy="1149464"/>
            <a:chOff x="7022965" y="5285167"/>
            <a:chExt cx="2029968" cy="1149464"/>
          </a:xfrm>
        </p:grpSpPr>
        <p:sp>
          <p:nvSpPr>
            <p:cNvPr id="132" name="Rectangle 131"/>
            <p:cNvSpPr/>
            <p:nvPr/>
          </p:nvSpPr>
          <p:spPr bwMode="auto">
            <a:xfrm>
              <a:off x="7022965" y="5285167"/>
              <a:ext cx="2029968" cy="457200"/>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a:solidFill>
                    <a:prstClr val="white"/>
                  </a:solidFill>
                  <a:latin typeface="Segoe" pitchFamily="34" charset="0"/>
                </a:rPr>
                <a:t>Business Priorities Guide</a:t>
              </a:r>
            </a:p>
          </p:txBody>
        </p:sp>
        <p:sp>
          <p:nvSpPr>
            <p:cNvPr id="133" name="Rectangle 132"/>
            <p:cNvSpPr/>
            <p:nvPr/>
          </p:nvSpPr>
          <p:spPr bwMode="auto">
            <a:xfrm>
              <a:off x="7022965" y="5977431"/>
              <a:ext cx="2029968" cy="457200"/>
            </a:xfrm>
            <a:prstGeom prst="rect">
              <a:avLst/>
            </a:prstGeom>
            <a:gradFill flip="none" rotWithShape="1">
              <a:gsLst>
                <a:gs pos="0">
                  <a:srgbClr val="003300"/>
                </a:gs>
                <a:gs pos="100000">
                  <a:srgbClr val="006600"/>
                </a:gs>
              </a:gsLst>
              <a:lin ang="16200000" scaled="1"/>
              <a:tileRec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3896">
                <a:lnSpc>
                  <a:spcPct val="85000"/>
                </a:lnSpc>
              </a:pPr>
              <a:r>
                <a:rPr lang="en-US" sz="1300" dirty="0">
                  <a:solidFill>
                    <a:prstClr val="white"/>
                  </a:solidFill>
                  <a:latin typeface="Segoe" pitchFamily="34" charset="0"/>
                </a:rPr>
                <a:t>Business Priorities Presentation</a:t>
              </a:r>
            </a:p>
          </p:txBody>
        </p:sp>
      </p:grpSp>
      <p:sp>
        <p:nvSpPr>
          <p:cNvPr id="135" name="Rectangle 134">
            <a:hlinkClick r:id="" action="ppaction://noaction"/>
          </p:cNvPr>
          <p:cNvSpPr/>
          <p:nvPr/>
        </p:nvSpPr>
        <p:spPr bwMode="auto">
          <a:xfrm>
            <a:off x="1258669" y="276907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400" tIns="0" rIns="109400" bIns="0" numCol="1" rtlCol="0" anchor="ctr" anchorCtr="0" compatLnSpc="1">
            <a:prstTxWarp prst="textNoShape">
              <a:avLst/>
            </a:prstTxWarp>
          </a:bodyPr>
          <a:lstStyle/>
          <a:p>
            <a:pPr marL="459150" indent="-341982" defTabSz="1093766">
              <a:spcAft>
                <a:spcPts val="600"/>
              </a:spcAft>
              <a:buFont typeface="+mj-lt"/>
              <a:buAutoNum type="arabicPeriod"/>
              <a:defRPr/>
            </a:pPr>
            <a:r>
              <a:rPr lang="en-US" sz="1900" dirty="0">
                <a:solidFill>
                  <a:srgbClr val="FFFFFF"/>
                </a:solidFill>
                <a:latin typeface="Segoe" pitchFamily="34" charset="0"/>
              </a:rPr>
              <a:t>Understand business needs and priorities</a:t>
            </a:r>
          </a:p>
          <a:p>
            <a:pPr marL="459150" indent="-341982" defTabSz="1093766">
              <a:spcAft>
                <a:spcPts val="600"/>
              </a:spcAft>
              <a:buFont typeface="+mj-lt"/>
              <a:buAutoNum type="arabicPeriod"/>
              <a:defRPr/>
            </a:pPr>
            <a:r>
              <a:rPr lang="en-US" sz="1900" dirty="0">
                <a:solidFill>
                  <a:srgbClr val="FFFFFF"/>
                </a:solidFill>
                <a:latin typeface="Segoe" pitchFamily="34" charset="0"/>
              </a:rPr>
              <a:t>Discuss range of potential solution capabilities</a:t>
            </a:r>
          </a:p>
        </p:txBody>
      </p:sp>
      <p:pic>
        <p:nvPicPr>
          <p:cNvPr id="136" name="Picture 14" descr="Gold_Arrow_fade"/>
          <p:cNvPicPr>
            <a:picLocks noChangeAspect="1" noChangeArrowheads="1"/>
          </p:cNvPicPr>
          <p:nvPr/>
        </p:nvPicPr>
        <p:blipFill>
          <a:blip r:embed="rId5" cstate="print"/>
          <a:srcRect/>
          <a:stretch>
            <a:fillRect/>
          </a:stretch>
        </p:blipFill>
        <p:spPr bwMode="auto">
          <a:xfrm rot="5400000">
            <a:off x="3804584" y="3878423"/>
            <a:ext cx="534684" cy="502178"/>
          </a:xfrm>
          <a:prstGeom prst="rect">
            <a:avLst/>
          </a:prstGeom>
          <a:noFill/>
        </p:spPr>
      </p:pic>
      <p:sp>
        <p:nvSpPr>
          <p:cNvPr id="39" name="Rectangle 38">
            <a:hlinkClick r:id="" action="ppaction://noaction"/>
          </p:cNvPr>
          <p:cNvSpPr/>
          <p:nvPr/>
        </p:nvSpPr>
        <p:spPr bwMode="auto">
          <a:xfrm>
            <a:off x="1280161" y="6216599"/>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400" tIns="0" rIns="109400" bIns="0" numCol="1" rtlCol="0" anchor="ctr" anchorCtr="0" compatLnSpc="1">
            <a:prstTxWarp prst="textNoShape">
              <a:avLst/>
            </a:prstTxWarp>
          </a:bodyPr>
          <a:lstStyle/>
          <a:p>
            <a:pPr algn="ctr" defTabSz="1093766">
              <a:defRPr/>
            </a:pPr>
            <a:r>
              <a:rPr lang="en-US" sz="1600" dirty="0">
                <a:solidFill>
                  <a:srgbClr val="FFFFFF"/>
                </a:solidFill>
                <a:latin typeface="Segoe" pitchFamily="34" charset="0"/>
              </a:rPr>
              <a:t>Optimization gap analysis =&gt; Projects, architecture, products</a:t>
            </a:r>
          </a:p>
        </p:txBody>
      </p:sp>
      <p:pic>
        <p:nvPicPr>
          <p:cNvPr id="128" name="Picture 14" descr="Gold_Arrow_fade"/>
          <p:cNvPicPr>
            <a:picLocks noChangeAspect="1" noChangeArrowheads="1"/>
          </p:cNvPicPr>
          <p:nvPr/>
        </p:nvPicPr>
        <p:blipFill>
          <a:blip r:embed="rId6" cstate="print"/>
          <a:srcRect/>
          <a:stretch>
            <a:fillRect/>
          </a:stretch>
        </p:blipFill>
        <p:spPr bwMode="auto">
          <a:xfrm rot="5400000">
            <a:off x="3412955" y="6576521"/>
            <a:ext cx="397926" cy="373734"/>
          </a:xfrm>
          <a:prstGeom prst="rect">
            <a:avLst/>
          </a:prstGeom>
          <a:noFill/>
        </p:spPr>
      </p:pic>
      <p:pic>
        <p:nvPicPr>
          <p:cNvPr id="129" name="Picture 14" descr="Gold_Arrow_fade"/>
          <p:cNvPicPr>
            <a:picLocks noChangeAspect="1" noChangeArrowheads="1"/>
          </p:cNvPicPr>
          <p:nvPr/>
        </p:nvPicPr>
        <p:blipFill>
          <a:blip r:embed="rId6" cstate="print"/>
          <a:srcRect/>
          <a:stretch>
            <a:fillRect/>
          </a:stretch>
        </p:blipFill>
        <p:spPr bwMode="auto">
          <a:xfrm rot="5400000">
            <a:off x="4422892" y="6644764"/>
            <a:ext cx="397926" cy="373734"/>
          </a:xfrm>
          <a:prstGeom prst="rect">
            <a:avLst/>
          </a:prstGeom>
          <a:noFill/>
          <a:scene3d>
            <a:camera prst="orthographicFront">
              <a:rot lat="0" lon="0" rev="10800000"/>
            </a:camera>
            <a:lightRig rig="threePt" dir="t"/>
          </a:scene3d>
        </p:spPr>
      </p:pic>
      <p:sp>
        <p:nvSpPr>
          <p:cNvPr id="40" name="TextBox 39"/>
          <p:cNvSpPr txBox="1"/>
          <p:nvPr/>
        </p:nvSpPr>
        <p:spPr>
          <a:xfrm>
            <a:off x="457243" y="2863368"/>
            <a:ext cx="667273" cy="950507"/>
          </a:xfrm>
          <a:prstGeom prst="rect">
            <a:avLst/>
          </a:prstGeom>
          <a:noFill/>
        </p:spPr>
        <p:txBody>
          <a:bodyPr vert="vert270" wrap="none" lIns="109430" tIns="54732" rIns="109430" bIns="54732" rtlCol="0">
            <a:spAutoFit/>
          </a:bodyPr>
          <a:lstStyle/>
          <a:p>
            <a:r>
              <a:rPr lang="en-US" dirty="0" smtClean="0">
                <a:solidFill>
                  <a:schemeClr val="tx1"/>
                </a:solidFill>
                <a:latin typeface="Segoe Semibold" pitchFamily="34" charset="0"/>
              </a:rPr>
              <a:t>BDM</a:t>
            </a:r>
          </a:p>
        </p:txBody>
      </p:sp>
      <p:sp>
        <p:nvSpPr>
          <p:cNvPr id="41" name="TextBox 40"/>
          <p:cNvSpPr txBox="1"/>
          <p:nvPr/>
        </p:nvSpPr>
        <p:spPr>
          <a:xfrm>
            <a:off x="457243" y="4492751"/>
            <a:ext cx="667273" cy="1060432"/>
          </a:xfrm>
          <a:prstGeom prst="rect">
            <a:avLst/>
          </a:prstGeom>
          <a:noFill/>
        </p:spPr>
        <p:txBody>
          <a:bodyPr vert="vert270" wrap="square" lIns="109430" tIns="54732" rIns="109430" bIns="54732" rtlCol="0">
            <a:spAutoFit/>
          </a:bodyPr>
          <a:lstStyle/>
          <a:p>
            <a:pPr algn="ctr"/>
            <a:r>
              <a:rPr lang="en-US" dirty="0" smtClean="0">
                <a:latin typeface="Segoe Semibold" pitchFamily="34" charset="0"/>
              </a:rPr>
              <a:t>T</a:t>
            </a:r>
            <a:r>
              <a:rPr lang="en-US" dirty="0" smtClean="0">
                <a:solidFill>
                  <a:schemeClr val="tx1"/>
                </a:solidFill>
                <a:latin typeface="Segoe Semibold" pitchFamily="34" charset="0"/>
              </a:rPr>
              <a:t>DM</a:t>
            </a:r>
          </a:p>
        </p:txBody>
      </p:sp>
      <p:sp>
        <p:nvSpPr>
          <p:cNvPr id="42" name="TextBox 41"/>
          <p:cNvSpPr txBox="1"/>
          <p:nvPr/>
        </p:nvSpPr>
        <p:spPr>
          <a:xfrm>
            <a:off x="457243" y="6265544"/>
            <a:ext cx="667273" cy="1094457"/>
          </a:xfrm>
          <a:prstGeom prst="rect">
            <a:avLst/>
          </a:prstGeom>
          <a:noFill/>
        </p:spPr>
        <p:txBody>
          <a:bodyPr vert="vert270" wrap="none" lIns="109430" tIns="54732" rIns="109430" bIns="54732" rtlCol="0">
            <a:spAutoFit/>
          </a:bodyPr>
          <a:lstStyle/>
          <a:p>
            <a:r>
              <a:rPr lang="en-US" dirty="0" smtClean="0">
                <a:solidFill>
                  <a:schemeClr val="tx1"/>
                </a:solidFill>
                <a:latin typeface="Segoe Semibold" pitchFamily="34" charset="0"/>
              </a:rPr>
              <a:t>IT Pro</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13" name="Round Same Side Corner Rectangle 12"/>
          <p:cNvSpPr/>
          <p:nvPr/>
        </p:nvSpPr>
        <p:spPr bwMode="auto">
          <a:xfrm>
            <a:off x="414152" y="247414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sp>
        <p:nvSpPr>
          <p:cNvPr id="14" name="Rectangle 13"/>
          <p:cNvSpPr/>
          <p:nvPr/>
        </p:nvSpPr>
        <p:spPr>
          <a:xfrm>
            <a:off x="459449" y="2490930"/>
            <a:ext cx="4520704" cy="538597"/>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Recap Discussions to Date</a:t>
            </a:r>
            <a:endParaRPr lang="en-US" dirty="0">
              <a:solidFill>
                <a:srgbClr val="7DDDFF"/>
              </a:solidFill>
              <a:effectLst>
                <a:outerShdw blurRad="38100" dist="38100" dir="2700000" algn="tl">
                  <a:srgbClr val="000000">
                    <a:alpha val="43137"/>
                  </a:srgbClr>
                </a:outerShdw>
              </a:effectLst>
              <a:latin typeface="+mj-lt"/>
            </a:endParaRPr>
          </a:p>
        </p:txBody>
      </p:sp>
      <p:sp>
        <p:nvSpPr>
          <p:cNvPr id="16" name="Round Same Side Corner Rectangle 15"/>
          <p:cNvSpPr/>
          <p:nvPr/>
        </p:nvSpPr>
        <p:spPr bwMode="auto">
          <a:xfrm>
            <a:off x="429392" y="6790064"/>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18" name="Straight Connector 17"/>
          <p:cNvCxnSpPr/>
          <p:nvPr/>
        </p:nvCxnSpPr>
        <p:spPr bwMode="auto">
          <a:xfrm>
            <a:off x="429390" y="7386471"/>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9" name="Rectangle 18"/>
          <p:cNvSpPr/>
          <p:nvPr/>
        </p:nvSpPr>
        <p:spPr>
          <a:xfrm>
            <a:off x="474689" y="6849452"/>
            <a:ext cx="1969108" cy="538597"/>
          </a:xfrm>
          <a:prstGeom prst="rect">
            <a:avLst/>
          </a:prstGeom>
        </p:spPr>
        <p:txBody>
          <a:bodyPr wrap="none" lIns="91422" tIns="45710" rIns="91422" bIns="45710">
            <a:spAutoFit/>
          </a:bodyPr>
          <a:lstStyle/>
          <a:p>
            <a:pPr marL="514248" indent="-514248"/>
            <a:r>
              <a:rPr lang="en-US" dirty="0">
                <a:solidFill>
                  <a:srgbClr val="7DDDFF"/>
                </a:solidFill>
                <a:effectLst>
                  <a:outerShdw blurRad="38100" dist="38100" dir="2700000" algn="tl">
                    <a:srgbClr val="000000">
                      <a:alpha val="43137"/>
                    </a:srgbClr>
                  </a:outerShdw>
                </a:effectLst>
                <a:latin typeface="+mj-lt"/>
              </a:rPr>
              <a:t>Next Steps</a:t>
            </a:r>
          </a:p>
        </p:txBody>
      </p:sp>
      <p:sp>
        <p:nvSpPr>
          <p:cNvPr id="20" name="Round Same Side Corner Rectangle 19"/>
          <p:cNvSpPr/>
          <p:nvPr/>
        </p:nvSpPr>
        <p:spPr bwMode="auto">
          <a:xfrm>
            <a:off x="414152" y="359413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4" name="Straight Connector 23"/>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5" name="Rectangle 24"/>
          <p:cNvSpPr/>
          <p:nvPr/>
        </p:nvSpPr>
        <p:spPr>
          <a:xfrm>
            <a:off x="459449" y="3672575"/>
            <a:ext cx="3267220" cy="1774825"/>
          </a:xfrm>
          <a:prstGeom prst="rect">
            <a:avLst/>
          </a:prstGeom>
        </p:spPr>
        <p:txBody>
          <a:bodyPr wrap="square" lIns="91422" tIns="45710" rIns="91422" bIns="45710">
            <a:spAutoFit/>
          </a:bodyPr>
          <a:lstStyle/>
          <a:p>
            <a:pPr marL="514248" indent="-514248">
              <a:spcAft>
                <a:spcPts val="1000"/>
              </a:spcAft>
            </a:pPr>
            <a:r>
              <a:rPr lang="en-US" dirty="0">
                <a:solidFill>
                  <a:schemeClr val="tx2"/>
                </a:solidFill>
                <a:effectLst>
                  <a:outerShdw blurRad="38100" dist="38100" dir="2700000" algn="tl">
                    <a:srgbClr val="000000">
                      <a:alpha val="43137"/>
                    </a:srgbClr>
                  </a:outerShdw>
                </a:effectLst>
                <a:latin typeface="+mj-lt"/>
              </a:rPr>
              <a:t>Solution Guidance</a:t>
            </a: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1</a:t>
            </a:r>
            <a:endParaRPr lang="en-US" sz="2400" dirty="0">
              <a:solidFill>
                <a:srgbClr val="7DDDFF"/>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chemeClr val="tx2"/>
                </a:solidFill>
                <a:effectLst>
                  <a:outerShdw blurRad="38100" dist="38100" dir="2700000" algn="tl">
                    <a:srgbClr val="000000">
                      <a:alpha val="43137"/>
                    </a:srgbClr>
                  </a:outerShdw>
                </a:effectLst>
              </a:rPr>
              <a:t>Phase 2</a:t>
            </a:r>
            <a:endParaRPr lang="en-US" sz="2400" dirty="0">
              <a:solidFill>
                <a:schemeClr val="tx2"/>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3</a:t>
            </a:r>
            <a:endParaRPr lang="en-US" sz="2400" dirty="0">
              <a:solidFill>
                <a:srgbClr val="7DDDFF"/>
              </a:solidFill>
              <a:effectLst>
                <a:outerShdw blurRad="38100" dist="38100" dir="2700000" algn="tl">
                  <a:srgbClr val="000000">
                    <a:alpha val="43137"/>
                  </a:srgbClr>
                </a:outerShdw>
              </a:effectLst>
            </a:endParaRPr>
          </a:p>
        </p:txBody>
      </p:sp>
      <p:sp>
        <p:nvSpPr>
          <p:cNvPr id="27" name="Freeform 26"/>
          <p:cNvSpPr/>
          <p:nvPr/>
        </p:nvSpPr>
        <p:spPr bwMode="auto">
          <a:xfrm rot="5400000">
            <a:off x="2985754" y="598587"/>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1096876"/>
            <a:endParaRPr lang="en-US" dirty="0">
              <a:solidFill>
                <a:schemeClr val="tx1"/>
              </a:solidFill>
              <a:latin typeface="Segoe" pitchFamily="34" charset="0"/>
            </a:endParaRPr>
          </a:p>
        </p:txBody>
      </p:sp>
      <p:cxnSp>
        <p:nvCxnSpPr>
          <p:cNvPr id="28" name="Straight Connector 27"/>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9" name="Round Same Side Corner Rectangle 28"/>
          <p:cNvSpPr/>
          <p:nvPr/>
        </p:nvSpPr>
        <p:spPr bwMode="auto">
          <a:xfrm>
            <a:off x="402177" y="583212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30" name="Straight Connector 29"/>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1" name="Rectangle 30"/>
          <p:cNvSpPr/>
          <p:nvPr/>
        </p:nvSpPr>
        <p:spPr>
          <a:xfrm>
            <a:off x="447476" y="5891508"/>
            <a:ext cx="6765222" cy="538594"/>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Customize the Capability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3" name="Group 22"/>
          <p:cNvGrpSpPr/>
          <p:nvPr/>
        </p:nvGrpSpPr>
        <p:grpSpPr>
          <a:xfrm>
            <a:off x="5279602" y="230587"/>
            <a:ext cx="5669346" cy="531755"/>
            <a:chOff x="5808425" y="-265878"/>
            <a:chExt cx="5669346" cy="531755"/>
          </a:xfrm>
        </p:grpSpPr>
        <p:grpSp>
          <p:nvGrpSpPr>
            <p:cNvPr id="24" name="Group 20"/>
            <p:cNvGrpSpPr/>
            <p:nvPr/>
          </p:nvGrpSpPr>
          <p:grpSpPr>
            <a:xfrm>
              <a:off x="5808425" y="-265878"/>
              <a:ext cx="5669346" cy="531755"/>
              <a:chOff x="5303454" y="234361"/>
              <a:chExt cx="5669346" cy="531755"/>
            </a:xfrm>
          </p:grpSpPr>
          <p:grpSp>
            <p:nvGrpSpPr>
              <p:cNvPr id="26" name="Group 29"/>
              <p:cNvGrpSpPr/>
              <p:nvPr/>
            </p:nvGrpSpPr>
            <p:grpSpPr>
              <a:xfrm>
                <a:off x="8438836" y="234361"/>
                <a:ext cx="1293196" cy="531755"/>
                <a:chOff x="8438836" y="234361"/>
                <a:chExt cx="1293196" cy="531755"/>
              </a:xfrm>
            </p:grpSpPr>
            <p:sp>
              <p:nvSpPr>
                <p:cNvPr id="4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4"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2"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4"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37" name="Group 28"/>
              <p:cNvGrpSpPr/>
              <p:nvPr/>
            </p:nvGrpSpPr>
            <p:grpSpPr>
              <a:xfrm>
                <a:off x="7182630" y="234361"/>
                <a:ext cx="1306829" cy="531755"/>
                <a:chOff x="7182630" y="234361"/>
                <a:chExt cx="1306829" cy="531755"/>
              </a:xfrm>
            </p:grpSpPr>
            <p:sp>
              <p:nvSpPr>
                <p:cNvPr id="41"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2" name="Rectangle 41"/>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38" name="Group 30"/>
              <p:cNvGrpSpPr/>
              <p:nvPr/>
            </p:nvGrpSpPr>
            <p:grpSpPr>
              <a:xfrm>
                <a:off x="9638700" y="234361"/>
                <a:ext cx="1334100" cy="531755"/>
                <a:chOff x="9638700" y="234361"/>
                <a:chExt cx="1334100" cy="531755"/>
              </a:xfrm>
            </p:grpSpPr>
            <p:sp>
              <p:nvSpPr>
                <p:cNvPr id="39" name="Round Same Side Corner Rectangle 38"/>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0" name="Rectangle 39"/>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25"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endParaRPr lang="en-US" sz="1100" b="1" kern="0" dirty="0" smtClean="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MAPPING</a:t>
              </a:r>
              <a:endParaRPr lang="en-US" sz="1100" b="1" kern="0" dirty="0">
                <a:solidFill>
                  <a:srgbClr val="FFFFFF"/>
                </a:solidFill>
                <a:effectLst>
                  <a:outerShdw blurRad="38100" dist="38100" dir="2700000" algn="tl">
                    <a:srgbClr val="000000">
                      <a:alpha val="43137"/>
                    </a:srgbClr>
                  </a:outerShdw>
                </a:effectLst>
                <a:latin typeface="+mj-lt"/>
              </a:endParaRPr>
            </a:p>
          </p:txBody>
        </p:sp>
      </p:grpSp>
      <p:sp>
        <p:nvSpPr>
          <p:cNvPr id="45"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sp>
        <p:nvSpPr>
          <p:cNvPr id="48" name="Title 1"/>
          <p:cNvSpPr txBox="1">
            <a:spLocks/>
          </p:cNvSpPr>
          <p:nvPr/>
        </p:nvSpPr>
        <p:spPr>
          <a:xfrm>
            <a:off x="67474" y="155452"/>
            <a:ext cx="10056494" cy="553998"/>
          </a:xfrm>
          <a:prstGeom prst="rect">
            <a:avLst/>
          </a:prstGeom>
        </p:spPr>
        <p:txBody>
          <a:bodyPr lIns="91418" tIns="45708" rIns="91418" bIns="45708"/>
          <a:lstStyle/>
          <a:p>
            <a:pPr defTabSz="1094196">
              <a:lnSpc>
                <a:spcPct val="90000"/>
              </a:lnSpc>
              <a:defRPr/>
            </a:pPr>
            <a:r>
              <a:rPr lang="en-US" sz="4400" kern="0" dirty="0" smtClean="0">
                <a:ln w="3175" cmpd="sng">
                  <a:noFill/>
                  <a:prstDash val="solid"/>
                </a:ln>
                <a:solidFill>
                  <a:schemeClr val="tx2"/>
                </a:solidFill>
                <a:effectLst>
                  <a:outerShdw blurRad="63500" dir="3600000" algn="tl" rotWithShape="0">
                    <a:srgbClr val="000000">
                      <a:alpha val="70000"/>
                    </a:srgbClr>
                  </a:outerShdw>
                </a:effectLst>
                <a:latin typeface="+mj-lt"/>
                <a:ea typeface="+mj-ea"/>
                <a:cs typeface="+mj-cs"/>
              </a:rPr>
              <a:t>Phase 2</a:t>
            </a:r>
            <a:endParaRPr lang="en-US" sz="4400" i="1" kern="0" dirty="0">
              <a:ln w="3175" cmpd="sng">
                <a:noFill/>
                <a:prstDash val="solid"/>
              </a:ln>
              <a:solidFill>
                <a:schemeClr val="tx2"/>
              </a:solidFill>
              <a:effectLst>
                <a:outerShdw blurRad="63500" dir="3600000" algn="tl" rotWithShape="0">
                  <a:srgbClr val="000000">
                    <a:alpha val="70000"/>
                  </a:srgbClr>
                </a:outerShdw>
              </a:effectLst>
              <a:latin typeface="+mj-lt"/>
              <a:ea typeface="+mj-ea"/>
              <a:cs typeface="+mj-cs"/>
            </a:endParaRPr>
          </a:p>
        </p:txBody>
      </p:sp>
      <p:graphicFrame>
        <p:nvGraphicFramePr>
          <p:cNvPr id="22" name="Table 21"/>
          <p:cNvGraphicFramePr>
            <a:graphicFrameLocks noGrp="1"/>
          </p:cNvGraphicFramePr>
          <p:nvPr/>
        </p:nvGraphicFramePr>
        <p:xfrm>
          <a:off x="18" y="1211062"/>
          <a:ext cx="10972785" cy="6507901"/>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1830883">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cap="all" dirty="0" smtClean="0">
                          <a:solidFill>
                            <a:srgbClr val="92D050"/>
                          </a:solidFill>
                          <a:effectLst>
                            <a:outerShdw blurRad="38100" dist="38100" dir="2700000" algn="tl">
                              <a:srgbClr val="000000">
                                <a:alpha val="43137"/>
                              </a:srgbClr>
                            </a:outerShdw>
                          </a:effectLst>
                        </a:rPr>
                        <a:t>Reduce the carbon footprint by minimizing the environmental impact of technology</a:t>
                      </a:r>
                      <a:endParaRPr lang="en-US" sz="1400" b="1" i="0" u="none" strike="noStrike" cap="all"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and support a secure and continuous work environment to reduce environmental impact related to travel and commuting</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Make data centers more environmentally friendly</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Manage utilization of distributed IT resources such as laptops, printers, and other devices</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Securely conduct online meetings and training, and enable workers to collaborate in real time regardless of geography to reduce office space requirements and the need for inter-office and customer-related travel</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Consolidate multiple workloads onto one platform and make data centers more environmentally friendly</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Streamline processes to improve tracking and control of old and outdated equipment and to help ensure correct disposal or recycling of equipment and other consumables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1700784">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Measure and track internal resources and environmental impact goals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resource utility baselines and the means to measure and report improvements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Empower customers to make ecologically friendly choices based on the reported environmental impact of products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Track and measure the impact of teleworking</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Provide rich visualization of resource metrics to help executives and reporting authorities rapidly identify trends and issues for better predictive analysis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Provide collaboration portals for suppliers' approvals and receiving submission requirements of carbon footprint and compliance data</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Allow for analysis and reporting in near real time to gain visibility and insight into and control over productivity across all employees who work from home</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Improve alignment with business strategy by maximizing the ways resources are used</a:t>
                      </a:r>
                    </a:p>
                    <a:p>
                      <a:pPr marL="173038" indent="-173038" algn="l" rtl="0" fontAlgn="t">
                        <a:buSzPct val="105000"/>
                        <a:buFontTx/>
                        <a:buBlip>
                          <a:blip r:embed="rId3"/>
                        </a:buBlip>
                      </a:pP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232422">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Support creation, management, and monitoring of compliance frameworks</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Give businesses incentives to comply with regulations, reduce carbon, save energy, and have workers commute less frequently</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Accelerate collaboration and information exchange to share best practices and learning, to raise awareness for compliance regulations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1472540">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Normalize corporate compliance with external environmental regulations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Ensure that organizations are informed and complying with environmental sustainability regulations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Define and convert to environmentally sustainable or Green processes that are agile and adaptable to future regulations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Enable compliance awareness and adoption while monitoring compliance and generating alerts to be aware of every non-compliance issue</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Enable business stakeholders to design, interact with, monitor, innovate, and automate compliance processes and drive collaboration across the organization</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3"/>
                                        </p:tgtEl>
                                        <p:attrNameLst>
                                          <p:attrName>style.opacity</p:attrName>
                                        </p:attrNameLst>
                                      </p:cBhvr>
                                      <p:to>
                                        <p:strVal val="0.25"/>
                                      </p:to>
                                    </p:set>
                                    <p:animEffect filter="image" prLst="opacity: 0.25">
                                      <p:cBhvr rctx="IE">
                                        <p:cTn id="7" dur="indefinite"/>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 name="Group 22"/>
          <p:cNvGrpSpPr/>
          <p:nvPr/>
        </p:nvGrpSpPr>
        <p:grpSpPr>
          <a:xfrm>
            <a:off x="5279602" y="230587"/>
            <a:ext cx="5669346" cy="531755"/>
            <a:chOff x="5808425" y="-265878"/>
            <a:chExt cx="5669346" cy="531755"/>
          </a:xfrm>
        </p:grpSpPr>
        <p:grpSp>
          <p:nvGrpSpPr>
            <p:cNvPr id="3" name="Group 20"/>
            <p:cNvGrpSpPr/>
            <p:nvPr/>
          </p:nvGrpSpPr>
          <p:grpSpPr>
            <a:xfrm>
              <a:off x="5808425" y="-265878"/>
              <a:ext cx="5669346" cy="531755"/>
              <a:chOff x="5303454" y="234361"/>
              <a:chExt cx="5669346" cy="531755"/>
            </a:xfrm>
          </p:grpSpPr>
          <p:grpSp>
            <p:nvGrpSpPr>
              <p:cNvPr id="4" name="Group 29"/>
              <p:cNvGrpSpPr/>
              <p:nvPr/>
            </p:nvGrpSpPr>
            <p:grpSpPr>
              <a:xfrm>
                <a:off x="8438836" y="234361"/>
                <a:ext cx="1293196" cy="531755"/>
                <a:chOff x="8438836" y="234361"/>
                <a:chExt cx="1293196" cy="531755"/>
              </a:xfrm>
            </p:grpSpPr>
            <p:sp>
              <p:nvSpPr>
                <p:cNvPr id="4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4"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2"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4"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5" name="Group 28"/>
              <p:cNvGrpSpPr/>
              <p:nvPr/>
            </p:nvGrpSpPr>
            <p:grpSpPr>
              <a:xfrm>
                <a:off x="7182630" y="234361"/>
                <a:ext cx="1306829" cy="531755"/>
                <a:chOff x="7182630" y="234361"/>
                <a:chExt cx="1306829" cy="531755"/>
              </a:xfrm>
            </p:grpSpPr>
            <p:sp>
              <p:nvSpPr>
                <p:cNvPr id="41"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2" name="Rectangle 41"/>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6" name="Group 30"/>
              <p:cNvGrpSpPr/>
              <p:nvPr/>
            </p:nvGrpSpPr>
            <p:grpSpPr>
              <a:xfrm>
                <a:off x="9638700" y="234361"/>
                <a:ext cx="1334100" cy="531755"/>
                <a:chOff x="9638700" y="234361"/>
                <a:chExt cx="1334100" cy="531755"/>
              </a:xfrm>
            </p:grpSpPr>
            <p:sp>
              <p:nvSpPr>
                <p:cNvPr id="39" name="Round Same Side Corner Rectangle 38"/>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0" name="Rectangle 39"/>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25"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endParaRPr lang="en-US" sz="1100" b="1" kern="0" dirty="0" smtClean="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MAPPING</a:t>
              </a:r>
              <a:endParaRPr lang="en-US" sz="1100" b="1" kern="0" dirty="0">
                <a:solidFill>
                  <a:srgbClr val="FFFFFF"/>
                </a:solidFill>
                <a:effectLst>
                  <a:outerShdw blurRad="38100" dist="38100" dir="2700000" algn="tl">
                    <a:srgbClr val="000000">
                      <a:alpha val="43137"/>
                    </a:srgbClr>
                  </a:outerShdw>
                </a:effectLst>
                <a:latin typeface="+mj-lt"/>
              </a:endParaRPr>
            </a:p>
          </p:txBody>
        </p:sp>
      </p:grpSp>
      <p:sp>
        <p:nvSpPr>
          <p:cNvPr id="45"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sp>
        <p:nvSpPr>
          <p:cNvPr id="48" name="Title 1"/>
          <p:cNvSpPr txBox="1">
            <a:spLocks/>
          </p:cNvSpPr>
          <p:nvPr/>
        </p:nvSpPr>
        <p:spPr>
          <a:xfrm>
            <a:off x="67474" y="155452"/>
            <a:ext cx="10056494" cy="553998"/>
          </a:xfrm>
          <a:prstGeom prst="rect">
            <a:avLst/>
          </a:prstGeom>
        </p:spPr>
        <p:txBody>
          <a:bodyPr lIns="91418" tIns="45708" rIns="91418" bIns="45708"/>
          <a:lstStyle/>
          <a:p>
            <a:pPr defTabSz="1094196">
              <a:lnSpc>
                <a:spcPct val="90000"/>
              </a:lnSpc>
              <a:defRPr/>
            </a:pPr>
            <a:r>
              <a:rPr lang="en-US" sz="4400" kern="0" dirty="0" smtClean="0">
                <a:ln w="3175" cmpd="sng">
                  <a:noFill/>
                  <a:prstDash val="solid"/>
                </a:ln>
                <a:solidFill>
                  <a:schemeClr val="tx2"/>
                </a:solidFill>
                <a:effectLst>
                  <a:outerShdw blurRad="63500" dir="3600000" algn="tl" rotWithShape="0">
                    <a:srgbClr val="000000">
                      <a:alpha val="70000"/>
                    </a:srgbClr>
                  </a:outerShdw>
                </a:effectLst>
                <a:latin typeface="+mj-lt"/>
                <a:ea typeface="+mj-ea"/>
                <a:cs typeface="+mj-cs"/>
              </a:rPr>
              <a:t>Phase 2</a:t>
            </a:r>
            <a:endParaRPr lang="en-US" sz="4400" i="1" kern="0" dirty="0">
              <a:ln w="3175" cmpd="sng">
                <a:noFill/>
                <a:prstDash val="solid"/>
              </a:ln>
              <a:solidFill>
                <a:schemeClr val="tx2"/>
              </a:solidFill>
              <a:effectLst>
                <a:outerShdw blurRad="63500" dir="3600000" algn="tl" rotWithShape="0">
                  <a:srgbClr val="000000">
                    <a:alpha val="70000"/>
                  </a:srgbClr>
                </a:outerShdw>
              </a:effectLst>
              <a:latin typeface="+mj-lt"/>
              <a:ea typeface="+mj-ea"/>
              <a:cs typeface="+mj-cs"/>
            </a:endParaRPr>
          </a:p>
        </p:txBody>
      </p:sp>
      <p:graphicFrame>
        <p:nvGraphicFramePr>
          <p:cNvPr id="23" name="Table 22"/>
          <p:cNvGraphicFramePr>
            <a:graphicFrameLocks noGrp="1"/>
          </p:cNvGraphicFramePr>
          <p:nvPr/>
        </p:nvGraphicFramePr>
        <p:xfrm>
          <a:off x="18" y="1211062"/>
          <a:ext cx="10972785" cy="6507900"/>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3054041">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Respond to consumer expectations that industries take a holistic approach to sustaining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36538" indent="-2365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Attract, hire, and retain workers in virtual workplaces</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Improve the organization's image related to corporate social responsibility (CSR) by supporting measurable improvements in environmental sustainability and Green initiatives</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Include Green technologies as a strategy that complements brand image</a:t>
                      </a:r>
                    </a:p>
                    <a:p>
                      <a:pPr marL="236538" indent="-236538" algn="l" defTabSz="914004" rtl="0" eaLnBrk="1" fontAlgn="t" latinLnBrk="0" hangingPunct="1">
                        <a:buSzPct val="105000"/>
                        <a:buFontTx/>
                        <a:buBlip>
                          <a:blip r:embed="rId3"/>
                        </a:buBlip>
                      </a:pPr>
                      <a:r>
                        <a:rPr lang="en-US" sz="1200" u="none" strike="noStrike" kern="1200" dirty="0" smtClean="0">
                          <a:solidFill>
                            <a:schemeClr val="tx2"/>
                          </a:solidFill>
                          <a:effectLst>
                            <a:outerShdw blurRad="38100" dist="38100" dir="2700000" algn="tl">
                              <a:srgbClr val="000000">
                                <a:alpha val="43137"/>
                              </a:srgbClr>
                            </a:outerShdw>
                          </a:effectLst>
                          <a:latin typeface="+mn-lt"/>
                          <a:ea typeface="+mn-ea"/>
                          <a:cs typeface="+mn-cs"/>
                        </a:rPr>
                        <a:t>Empower customers by providing incentives to be more environmentally aware and choose sustainable offerings</a:t>
                      </a:r>
                    </a:p>
                    <a:p>
                      <a:pPr marL="236538" indent="-236538" algn="l" defTabSz="914004" rtl="0" eaLnBrk="1" fontAlgn="t" latinLnBrk="0" hangingPunct="1">
                        <a:buSzPct val="105000"/>
                        <a:buFontTx/>
                        <a:buBlip>
                          <a:blip r:embed="rId3"/>
                        </a:buBlip>
                      </a:pPr>
                      <a:endParaRPr lang="en-US" sz="1200"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236538" indent="-2365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Provide remote workers with the ability to communicate in real time with peers and customers even while on the go</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Strengthen the organization's Web presence by branding products and services with specific environmentally friendly attributes such as recyclable or biodegradable, or by establishing measurable sustainability baselines and improvements</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Implement environmentally sustainable business policies and practices to align Green initiatives with the brand image</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Provide customers the ability to share ideas, give feedback, and suggest improvements to sustainable offerings, including products and services, to keep customers engaged</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3182587">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Participate in business opportunities that sustain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Capturing the power and passion of employees to learn, share, and re-evaluate opportunities to sustain the environment, so the organization can implement opportunities that have the highest potential for impact and profit first</a:t>
                      </a:r>
                    </a:p>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Address the risk of climate change for the business, supply chain, and target markets</a:t>
                      </a:r>
                    </a:p>
                    <a:p>
                      <a:pPr marL="236538" marR="0" indent="-236538" algn="l" defTabSz="914004"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 carbon trading platform to plan and manage the carbon certificate inventory</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236538" indent="-2365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Make the knowledge base and portal infrastructure available to more people within and outside the organization to improve collaboration</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Provide the ability to analyze metrics related to energy usage, carbon emissions, water inefficiencies, and greenhouse gas emissions to make informed risk assessments</a:t>
                      </a:r>
                    </a:p>
                    <a:p>
                      <a:pPr marL="236538" indent="-236538" algn="l" rtl="0" fontAlgn="t">
                        <a:buSzPct val="105000"/>
                        <a:buFontTx/>
                        <a:buBlip>
                          <a:blip r:embed="rId3"/>
                        </a:buBlip>
                      </a:pPr>
                      <a:r>
                        <a:rPr lang="en-US" sz="1200" u="none" strike="noStrike" dirty="0" smtClean="0">
                          <a:solidFill>
                            <a:schemeClr val="tx2"/>
                          </a:solidFill>
                          <a:effectLst>
                            <a:outerShdw blurRad="38100" dist="38100" dir="2700000" algn="tl">
                              <a:srgbClr val="000000">
                                <a:alpha val="43137"/>
                              </a:srgbClr>
                            </a:outerShdw>
                          </a:effectLst>
                          <a:latin typeface="+mn-lt"/>
                        </a:rPr>
                        <a:t>Enable workers to monitor key performance indicators that are linked to various systems to help initiate processes such as carbon trading</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 Same Side Corner Rectangle 5"/>
          <p:cNvSpPr/>
          <p:nvPr/>
        </p:nvSpPr>
        <p:spPr bwMode="auto">
          <a:xfrm>
            <a:off x="6277525" y="230587"/>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82" tIns="54844" rIns="109682" bIns="54844"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54" name="Round Same Side Corner Rectangle 3"/>
          <p:cNvSpPr/>
          <p:nvPr/>
        </p:nvSpPr>
        <p:spPr bwMode="auto">
          <a:xfrm>
            <a:off x="6284796" y="231680"/>
            <a:ext cx="900751"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55" name="Rectangle 9"/>
          <p:cNvSpPr/>
          <p:nvPr/>
        </p:nvSpPr>
        <p:spPr>
          <a:xfrm>
            <a:off x="6292445" y="327185"/>
            <a:ext cx="893326" cy="338554"/>
          </a:xfrm>
          <a:prstGeom prst="rect">
            <a:avLst/>
          </a:prstGeom>
        </p:spPr>
        <p:txBody>
          <a:bodyPr wrap="square" lIns="0" tIns="0" rIns="0" bIns="0">
            <a:spAutoFit/>
          </a:bodyPr>
          <a:lstStyle/>
          <a:p>
            <a:pPr algn="ctr" defTabSz="1094196">
              <a:buClr>
                <a:srgbClr val="FFFFFF"/>
              </a:buClr>
              <a:buSzPct val="95000"/>
            </a:pPr>
            <a:r>
              <a:rPr lang="en-US" sz="1100" b="1" dirty="0" smtClean="0">
                <a:solidFill>
                  <a:srgbClr val="FFFFFF"/>
                </a:solidFill>
                <a:effectLst>
                  <a:outerShdw blurRad="38100" dist="38100" dir="2700000" algn="tl">
                    <a:srgbClr val="000000">
                      <a:alpha val="43137"/>
                    </a:srgbClr>
                  </a:outerShdw>
                </a:effectLst>
                <a:latin typeface="Segoe Semibold"/>
              </a:rPr>
              <a:t> </a:t>
            </a:r>
            <a:endParaRPr lang="en-US" sz="1100" b="1" dirty="0">
              <a:solidFill>
                <a:srgbClr val="FFFFFF"/>
              </a:solidFill>
              <a:effectLst>
                <a:outerShdw blurRad="38100" dist="38100" dir="2700000" algn="tl">
                  <a:srgbClr val="000000">
                    <a:alpha val="43137"/>
                  </a:srgbClr>
                </a:outerShdw>
              </a:effectLst>
              <a:latin typeface="Segoe Semibold"/>
            </a:endParaRPr>
          </a:p>
          <a:p>
            <a:pPr algn="ctr" defTabSz="1094196">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MAPPING</a:t>
            </a:r>
          </a:p>
        </p:txBody>
      </p:sp>
      <p:grpSp>
        <p:nvGrpSpPr>
          <p:cNvPr id="2" name="Group 55"/>
          <p:cNvGrpSpPr/>
          <p:nvPr/>
        </p:nvGrpSpPr>
        <p:grpSpPr>
          <a:xfrm>
            <a:off x="5229048" y="230587"/>
            <a:ext cx="5719903" cy="531755"/>
            <a:chOff x="5229044" y="230579"/>
            <a:chExt cx="5719903" cy="531755"/>
          </a:xfrm>
        </p:grpSpPr>
        <p:grpSp>
          <p:nvGrpSpPr>
            <p:cNvPr id="3" name="Group 88"/>
            <p:cNvGrpSpPr/>
            <p:nvPr/>
          </p:nvGrpSpPr>
          <p:grpSpPr>
            <a:xfrm>
              <a:off x="5279601" y="230579"/>
              <a:ext cx="5669346" cy="531755"/>
              <a:chOff x="5279601" y="230579"/>
              <a:chExt cx="5669346" cy="531755"/>
            </a:xfrm>
          </p:grpSpPr>
          <p:grpSp>
            <p:nvGrpSpPr>
              <p:cNvPr id="4" name="Group 29"/>
              <p:cNvGrpSpPr/>
              <p:nvPr/>
            </p:nvGrpSpPr>
            <p:grpSpPr>
              <a:xfrm>
                <a:off x="8414983" y="230579"/>
                <a:ext cx="1293196" cy="531755"/>
                <a:chOff x="8438836" y="234361"/>
                <a:chExt cx="1293196" cy="531755"/>
              </a:xfrm>
            </p:grpSpPr>
            <p:sp>
              <p:nvSpPr>
                <p:cNvPr id="67"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8"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CONCEPTUAL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6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5" name="Group 28"/>
              <p:cNvGrpSpPr/>
              <p:nvPr/>
            </p:nvGrpSpPr>
            <p:grpSpPr>
              <a:xfrm>
                <a:off x="7158777" y="230579"/>
                <a:ext cx="1306829" cy="531755"/>
                <a:chOff x="7182630" y="234361"/>
                <a:chExt cx="1306829" cy="531755"/>
              </a:xfrm>
            </p:grpSpPr>
            <p:sp>
              <p:nvSpPr>
                <p:cNvPr id="65"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6" name="Rectangle 65"/>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grpSp>
          <p:grpSp>
            <p:nvGrpSpPr>
              <p:cNvPr id="6" name="Group 30"/>
              <p:cNvGrpSpPr/>
              <p:nvPr/>
            </p:nvGrpSpPr>
            <p:grpSpPr>
              <a:xfrm>
                <a:off x="9614847" y="230579"/>
                <a:ext cx="1334100" cy="531755"/>
                <a:chOff x="9638700" y="234361"/>
                <a:chExt cx="1334100" cy="531755"/>
              </a:xfrm>
            </p:grpSpPr>
            <p:sp>
              <p:nvSpPr>
                <p:cNvPr id="63" name="Round Same Side Corner Rectangle 62"/>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4" name="Rectangle 63"/>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LOGICAL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grpSp>
        <p:sp>
          <p:nvSpPr>
            <p:cNvPr id="58"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buClr>
                  <a:srgbClr val="FFFFFF"/>
                </a:buClr>
                <a:buSzPct val="95000"/>
                <a:defRPr/>
              </a:pPr>
              <a:r>
                <a:rPr lang="en-US" sz="1100" b="1" dirty="0">
                  <a:solidFill>
                    <a:srgbClr val="FFFFFF"/>
                  </a:solidFill>
                  <a:effectLst>
                    <a:outerShdw blurRad="38100" dist="38100" dir="2700000" algn="tl">
                      <a:srgbClr val="000000">
                        <a:alpha val="43137"/>
                      </a:srgbClr>
                    </a:outerShdw>
                  </a:effectLst>
                  <a:latin typeface="Segoe Semibold"/>
                </a:rPr>
                <a:t>PHASE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DEFINITION</a:t>
              </a:r>
            </a:p>
          </p:txBody>
        </p:sp>
      </p:grpSp>
      <p:cxnSp>
        <p:nvCxnSpPr>
          <p:cNvPr id="69" name="Straight Connector 6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72" name="Title 1"/>
          <p:cNvSpPr txBox="1">
            <a:spLocks/>
          </p:cNvSpPr>
          <p:nvPr/>
        </p:nvSpPr>
        <p:spPr bwMode="auto">
          <a:xfrm>
            <a:off x="148287" y="152403"/>
            <a:ext cx="5399900" cy="61493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2 </a:t>
            </a:r>
            <a:endPar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2" name="Table 21"/>
          <p:cNvGraphicFramePr>
            <a:graphicFrameLocks noGrp="1"/>
          </p:cNvGraphicFramePr>
          <p:nvPr>
            <p:extLst>
              <p:ext uri="{D42A27DB-BD31-4B8C-83A1-F6EECF244321}">
                <p14:modId xmlns:p14="http://schemas.microsoft.com/office/powerpoint/2010/main" val="1776980666"/>
              </p:ext>
            </p:extLst>
          </p:nvPr>
        </p:nvGraphicFramePr>
        <p:xfrm>
          <a:off x="3" y="774439"/>
          <a:ext cx="10952480" cy="7448630"/>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47682">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0800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The IT software asset life cycle is managed using vision, policies, procedures, and tools. Asset and business target management are based on reliable information. Use-analysis tools are used to predict the impact of change. The organization has a consolidated view and management process for heterogeneous virtual environments, including branch offices. Per-project charge back based on hardware and software acquisition cost and based on resources allocated to the project. A virtualized server pool is offered as a service. Several Compliance and cost savings strategies leverage that Private Cloud.</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Secure remote access is integrated with quarantine for compliance with corporate policy.</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Automatic server cleanup uses scavenging. Redundant Domain Name System servers exist in multiple locations and provide fault tolerance.</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a:solidFill>
                          <a:schemeClr val="tx2">
                            <a:lumMod val="10000"/>
                          </a:schemeClr>
                        </a:solidFill>
                        <a:latin typeface="+mn-lt"/>
                        <a:ea typeface="+mn-ea"/>
                        <a:cs typeface="+mn-cs"/>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Critical data is backed up by taking snapshots using a centralized, application-aware system. Backup copies are stored separately at a physical location or by using a cloud-based service, with fully tested recovery or failover based on service-level agreements.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smtClean="0">
                        <a:solidFill>
                          <a:schemeClr val="tx2">
                            <a:lumMod val="10000"/>
                          </a:schemeClr>
                        </a:solidFill>
                        <a:latin typeface="+mn-lt"/>
                        <a:ea typeface="+mn-ea"/>
                        <a:cs typeface="+mn-cs"/>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Desktop applications and system events are centrally monitored and reported, and trends are analyzed and integrated into incident management systems. All mobile access to internal systems is </a:t>
                      </a:r>
                      <a:r>
                        <a:rPr lang="en-US" sz="700" dirty="0" err="1" smtClean="0"/>
                        <a:t>proxied</a:t>
                      </a:r>
                      <a:r>
                        <a:rPr lang="en-US" sz="700" dirty="0" smtClean="0"/>
                        <a:t> through the messaging system. Installation and inventory of standard corporate applications on mobile devices are manual. Mobile devices are managed by security policy provisioning and remote deletion. Mobile phones are used for over-the-air synchronization with email, calendar, and contacts. </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a:solidFill>
                          <a:schemeClr val="tx2">
                            <a:lumMod val="10000"/>
                          </a:schemeClr>
                        </a:solidFill>
                        <a:latin typeface="+mn-lt"/>
                        <a:ea typeface="+mn-ea"/>
                        <a:cs typeface="+mn-cs"/>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kern="1200" dirty="0">
                        <a:solidFill>
                          <a:schemeClr val="tx2">
                            <a:lumMod val="10000"/>
                          </a:schemeClr>
                        </a:solidFill>
                        <a:latin typeface="+mn-lt"/>
                        <a:ea typeface="+mn-ea"/>
                        <a:cs typeface="+mn-cs"/>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Protection against malware is centrally managed for desktop systems, laptops, and non-PC devices. Desktop systems and laptops include a host firewall, host intrusion prevention system or vulnerability shield, and quarantine.</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700" b="1" kern="1200" dirty="0">
                        <a:solidFill>
                          <a:schemeClr val="tx2">
                            <a:lumMod val="10000"/>
                          </a:schemeClr>
                        </a:solidFill>
                        <a:latin typeface="+mn-lt"/>
                        <a:ea typeface="+mn-ea"/>
                        <a:cs typeface="+mn-cs"/>
                        <a:sym typeface="Wingdings"/>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a:solidFill>
                          <a:schemeClr val="tx2">
                            <a:lumMod val="10000"/>
                          </a:schemeClr>
                        </a:solidFill>
                        <a:latin typeface="+mn-lt"/>
                        <a:ea typeface="+mn-ea"/>
                        <a:cs typeface="+mn-cs"/>
                        <a:sym typeface="Wingdings"/>
                      </a:endParaRPr>
                    </a:p>
                  </a:txBody>
                  <a:tcPr marL="0" marR="0" marT="0"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00" dirty="0"/>
                    </a:p>
                  </a:txBody>
                  <a:tcPr marL="54864" marR="0" marT="0"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700" dirty="0"/>
                    </a:p>
                  </a:txBody>
                  <a:tcPr marL="54864" marR="0" marT="0"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A centralized, common-access policy is defined for business resources, applications, and information resources; entitlement is managed. A centralized, scalable directory works across geographies for all intranet applications, and supports authentication and authorization. A single application directory service covers multiple standards and most applications.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0000">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Persistent information protection exists within the trusted network to enforce policy across key sensitive data (such as documents and email).</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700" dirty="0"/>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dirty="0"/>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00" dirty="0"/>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700" dirty="0"/>
                    </a:p>
                  </a:txBody>
                  <a:tcPr marL="54864" marR="0" marT="0"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IT service issues and design changes are tracked by using formal processes; testing is automated where possible. Ownership and accountability, compliance objectives and activities are integrated across IT services and automated where possible. The change and configuration management process is integrated across IT services. The organization aligns with the IT service portfolio. Management regularly reviews how the service portfolio and strategy align, and reports costs and returns across IT services. IT policies, Monitoring, reporting, and auditing, SLAs, problem management and incident management  are integrated across IT services; some capabilities exist for event investigation, analysis, and forensics. Management reviews operational health regularly. </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08000">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Team members can simultaneously author, edit, and review content across Clients (including Devices). Workspaces are centrally managed, customizable, and reusable, and provide users the capability to collaborate through web browsers and mobile devices. Offline synchronization is supported.</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Line-of-business applications are routinely surfaced through the portal and have the capability to write securely to back-end systems and to maintain data integrity; information from multiple applications can be combined in dashboards. Publishers can direct content to specific audience targets; portals deliver a customized, targeted, or aggregated view of information to individuals based on user identity, role &amp; device on which content is consumed. Governance policies are fully in place, including single sign-on supported by uniform directory services.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a:solidFill>
                          <a:schemeClr val="tx2">
                            <a:lumMod val="10000"/>
                          </a:schemeClr>
                        </a:solidFill>
                        <a:latin typeface="+mn-lt"/>
                        <a:ea typeface="+mn-ea"/>
                        <a:cs typeface="+mn-cs"/>
                        <a:sym typeface="Wingdings"/>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Teams plan, track, and share tasks in lists by using collaboration tools. Multiple baselines exist. Teams can upload and share documents and files; project workspaces are integrated with desktop productivity applications. Portfolios are analyzed in graphical views that include status, resource allocations, and financial details.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Provisioning of user inboxes is driven by business demand, uses a single directory, and provides features based on user needs. Secure, policy-driven access to a unified inbox from PCs, phones, and web browsers exists inside and outside the firewall.</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0" marR="0" marT="0"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Online presence information and contextual “click to communicate” are integrated into the enterprise productivity and collaboration platform.</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A secure, unified conferencing platform that enables rich audio, video, and data collaboration is managed by IT and is available from enterprise productivity applications. The platform also has a single user interface, a single directory, and is available across organizational boundaries.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Voice mail is part of a unified inbox that features single storage and a unified directory. Retention and protection policies are enforced by the organization; messages are available as voice or transcribed text and are accessible from PCs, phones, or web browsers.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Metadata is centrally managed and deployed across the business. Metadata capture is simplified through preemptive suggestions, or is automated based on location and context. Web content is created, published, and managed by business owners who use appropriate publishing workflows to govern review cycles. Traditional and new media content types are managed consistently in a single repository.</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The organization gains leverage from visual workflow models and declarative workflow tools to create workflow solutions that have limited integration with line-of-business applications. People can design and validate customized parallel or serial workflows and electronic forms visually as needed, run them manually or automatically, and monitor them in real time. Data from forms and scanned paper-based content are managed as part of an electronic information management strategy; a framework provides leverage for integration of data from forms with line-of-business applications.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rgbClr val="C00000"/>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All information is well managed in accordance with government and industry regulations; content can be rapidly identified and preserved, and the in-house aspect of the discovery process is managed by automated workflow. An integrated solution for electronic discovery of information is in place.</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Unstructured content from the web, collaborative and content-managed data repositories, databases, and line-of-business applications are indexed.</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700" dirty="0"/>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dirty="0"/>
                    </a:p>
                  </a:txBody>
                  <a:tcPr marL="0" marR="0" marT="0"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00" dirty="0"/>
                    </a:p>
                  </a:txBody>
                  <a:tcPr marL="54864" marR="0" marT="0"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00" dirty="0"/>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00" dirty="0" smtClean="0"/>
                        <a:t>Diagrams are dynamically linked to data and shared using a web browser. Diagrams display real-time data from one or more sources; data can be refreshed automatically at specific intervals. Personal, team, and corporate dashboards and scorecards include communication, collaboration, search, and content management capabilities on a single platform that IT manages and users can modify.</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kern="1200" dirty="0">
                        <a:solidFill>
                          <a:schemeClr val="tx2">
                            <a:lumMod val="10000"/>
                          </a:schemeClr>
                        </a:solidFill>
                        <a:latin typeface="+mn-lt"/>
                        <a:ea typeface="+mn-ea"/>
                        <a:cs typeface="+mn-cs"/>
                        <a:sym typeface="Wingdings"/>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kern="1200" dirty="0" smtClean="0">
                          <a:solidFill>
                            <a:schemeClr val="dk1"/>
                          </a:solidFill>
                          <a:latin typeface="+mn-lt"/>
                          <a:ea typeface="+mn-ea"/>
                          <a:cs typeface="+mn-cs"/>
                        </a:rPr>
                        <a:t>Data mining analysts use statistical and data mining software to analyze business data and build models to enable future decisions, predict trends, and find correlations in business attributes using a limited set of data mining algorithms and limited data volumes. The analysts then publish results of predictive analyses to business users through reports, spreadsheets, charts, and visualizations. End users consume the results of predictive analyses or embedded line-of-business applications to improve business decisions. IT provisions the business intelligence portal infrastructure with advanced business intelligence capabilities that include search, dashboards, scorecards, alerts, social interaction, browser-based thin-client experience, and advanced visualization. Users can easily find data, analyses, and reports on the portal by conducting intelligent searches, and can set up alerts or notifications based on changes to key business metrics.</a:t>
                      </a:r>
                      <a:endParaRPr lang="en-US" sz="700" kern="1200" dirty="0">
                        <a:solidFill>
                          <a:schemeClr val="dk1"/>
                        </a:solidFill>
                        <a:latin typeface="+mn-lt"/>
                        <a:ea typeface="+mn-ea"/>
                        <a:cs typeface="+mn-cs"/>
                      </a:endParaRPr>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IT manages reporting components and shared data sets to provide a highly interactive library and reporting environment in which end users can modify or edit source content, change the display, sort, apply filters, and customize reports after they are generated.</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Content authoring tools support rich formatting and rich media editing, and content can be secured with rights management. Tools are available to capture notes and research gathered by using search.</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Key applications support optimized usage scenarios, for example, web for reach, rich client for responsiveness, and phone for mobility.</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00" dirty="0" smtClean="0"/>
                        <a:t>Core productivity applications offer standards-based tools for users to confirm accessibility of content. Productivity applications are designed to facilitate use by people who need accessibility features.</a:t>
                      </a: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00" dirty="0"/>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08000">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700" b="1" kern="1200" dirty="0" smtClean="0">
                          <a:solidFill>
                            <a:schemeClr val="dk1"/>
                          </a:solidFill>
                          <a:latin typeface="+mn-lt"/>
                          <a:ea typeface="+mn-ea"/>
                          <a:cs typeface="+mn-cs"/>
                        </a:rPr>
                        <a:t>High Availability:</a:t>
                      </a:r>
                      <a:r>
                        <a:rPr lang="en-US" sz="700" kern="1200" dirty="0" smtClean="0">
                          <a:solidFill>
                            <a:schemeClr val="dk1"/>
                          </a:solidFill>
                          <a:latin typeface="+mn-lt"/>
                          <a:ea typeface="+mn-ea"/>
                          <a:cs typeface="+mn-cs"/>
                        </a:rPr>
                        <a:t> Systems are able to handle highly tuned workloads with quantified service-level agreements (SLAs) and real-time query performance to achieve and maintain high levels of data availability and business continuity; advanced restoration capabilities are in place across the enterprise;</a:t>
                      </a:r>
                      <a:r>
                        <a:rPr lang="en-US" sz="700" kern="1200" baseline="0" dirty="0" smtClean="0">
                          <a:solidFill>
                            <a:schemeClr val="dk1"/>
                          </a:solidFill>
                          <a:latin typeface="+mn-lt"/>
                          <a:ea typeface="+mn-ea"/>
                          <a:cs typeface="+mn-cs"/>
                        </a:rPr>
                        <a:t> </a:t>
                      </a:r>
                      <a:r>
                        <a:rPr lang="en-US" sz="700" b="1" kern="1200" dirty="0" smtClean="0">
                          <a:solidFill>
                            <a:schemeClr val="dk1"/>
                          </a:solidFill>
                          <a:latin typeface="+mn-lt"/>
                          <a:ea typeface="+mn-ea"/>
                          <a:cs typeface="+mn-cs"/>
                        </a:rPr>
                        <a:t>Planned Architecture:</a:t>
                      </a:r>
                      <a:r>
                        <a:rPr lang="en-US" sz="700" kern="1200" dirty="0" smtClean="0">
                          <a:solidFill>
                            <a:schemeClr val="dk1"/>
                          </a:solidFill>
                          <a:latin typeface="+mn-lt"/>
                          <a:ea typeface="+mn-ea"/>
                          <a:cs typeface="+mn-cs"/>
                        </a:rPr>
                        <a:t> Extensible architecture improves manageability, availability, programmability, scalability, and performance of a loosely-coupled data environment to support a high volume of transactions;</a:t>
                      </a:r>
                      <a:r>
                        <a:rPr lang="en-US" sz="700" kern="1200" baseline="0" dirty="0" smtClean="0">
                          <a:solidFill>
                            <a:schemeClr val="dk1"/>
                          </a:solidFill>
                          <a:latin typeface="+mn-lt"/>
                          <a:ea typeface="+mn-ea"/>
                          <a:cs typeface="+mn-cs"/>
                        </a:rPr>
                        <a:t> </a:t>
                      </a:r>
                      <a:r>
                        <a:rPr lang="en-US" sz="700" b="1" kern="1200" dirty="0" smtClean="0">
                          <a:solidFill>
                            <a:schemeClr val="dk1"/>
                          </a:solidFill>
                          <a:latin typeface="+mn-lt"/>
                          <a:ea typeface="+mn-ea"/>
                          <a:cs typeface="+mn-cs"/>
                        </a:rPr>
                        <a:t>Verification and Validation:</a:t>
                      </a:r>
                      <a:r>
                        <a:rPr lang="en-US" sz="700" kern="1200" dirty="0" smtClean="0">
                          <a:solidFill>
                            <a:schemeClr val="dk1"/>
                          </a:solidFill>
                          <a:latin typeface="+mn-lt"/>
                          <a:ea typeface="+mn-ea"/>
                          <a:cs typeface="+mn-cs"/>
                        </a:rPr>
                        <a:t> Data verification and validation are automated using reconciliation tools to facilitate adherence to business rules and provide context across multiple, diverse source systems.</a:t>
                      </a:r>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700" b="1" kern="1200" dirty="0" smtClean="0">
                          <a:solidFill>
                            <a:schemeClr val="dk1"/>
                          </a:solidFill>
                          <a:latin typeface="+mn-lt"/>
                          <a:ea typeface="+mn-ea"/>
                          <a:cs typeface="+mn-cs"/>
                        </a:rPr>
                        <a:t>Enterprise Application Integration:</a:t>
                      </a:r>
                      <a:r>
                        <a:rPr lang="en-US" sz="700" kern="1200" dirty="0" smtClean="0">
                          <a:solidFill>
                            <a:schemeClr val="dk1"/>
                          </a:solidFill>
                          <a:latin typeface="+mn-lt"/>
                          <a:ea typeface="+mn-ea"/>
                          <a:cs typeface="+mn-cs"/>
                        </a:rPr>
                        <a:t> Access to business services and information is aggregated into a set of dynamic, composite business applications to gain more accurate, comprehensive information;</a:t>
                      </a:r>
                      <a:r>
                        <a:rPr lang="en-US" sz="700" kern="1200" baseline="0" dirty="0" smtClean="0">
                          <a:solidFill>
                            <a:schemeClr val="dk1"/>
                          </a:solidFill>
                          <a:latin typeface="+mn-lt"/>
                          <a:ea typeface="+mn-ea"/>
                          <a:cs typeface="+mn-cs"/>
                        </a:rPr>
                        <a:t> </a:t>
                      </a:r>
                      <a:r>
                        <a:rPr lang="en-US" sz="700" b="1" kern="1200" dirty="0" smtClean="0">
                          <a:solidFill>
                            <a:schemeClr val="dk1"/>
                          </a:solidFill>
                          <a:latin typeface="+mn-lt"/>
                          <a:ea typeface="+mn-ea"/>
                          <a:cs typeface="+mn-cs"/>
                        </a:rPr>
                        <a:t>Service Architecture:</a:t>
                      </a:r>
                      <a:r>
                        <a:rPr lang="en-US" sz="700" kern="1200" dirty="0" smtClean="0">
                          <a:solidFill>
                            <a:schemeClr val="dk1"/>
                          </a:solidFill>
                          <a:latin typeface="+mn-lt"/>
                          <a:ea typeface="+mn-ea"/>
                          <a:cs typeface="+mn-cs"/>
                        </a:rPr>
                        <a:t> Federated security with trust brokering is facilitated between domains; development methods are established to publish, discover, and use services in technology-neutral and standard ways.</a:t>
                      </a:r>
                      <a:endParaRPr lang="en-US" sz="700" kern="1200" dirty="0">
                        <a:solidFill>
                          <a:schemeClr val="dk1"/>
                        </a:solidFill>
                        <a:latin typeface="+mn-lt"/>
                        <a:ea typeface="+mn-ea"/>
                        <a:cs typeface="+mn-cs"/>
                      </a:endParaRPr>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0800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00" b="1" dirty="0" smtClean="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54864" marR="0" marT="0"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00" b="1" dirty="0">
                        <a:solidFill>
                          <a:schemeClr val="tx2">
                            <a:lumMod val="10000"/>
                          </a:schemeClr>
                        </a:solidFill>
                      </a:endParaRPr>
                    </a:p>
                  </a:txBody>
                  <a:tcPr marL="0" marR="0" marT="0"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700" b="1" kern="1200" dirty="0" smtClean="0">
                          <a:solidFill>
                            <a:schemeClr val="dk1"/>
                          </a:solidFill>
                          <a:latin typeface="+mn-lt"/>
                          <a:ea typeface="+mn-ea"/>
                          <a:cs typeface="+mn-cs"/>
                        </a:rPr>
                        <a:t>User Experience:</a:t>
                      </a:r>
                      <a:r>
                        <a:rPr lang="en-US" sz="700" kern="1200" dirty="0" smtClean="0">
                          <a:solidFill>
                            <a:schemeClr val="dk1"/>
                          </a:solidFill>
                          <a:latin typeface="+mn-lt"/>
                          <a:ea typeface="+mn-ea"/>
                          <a:cs typeface="+mn-cs"/>
                        </a:rPr>
                        <a:t> Investment in next-generation development tools provides tight integration of various development tasks and offers the highest-quality user experience on multiple devices;</a:t>
                      </a:r>
                      <a:r>
                        <a:rPr lang="en-US" sz="700" kern="1200" baseline="0" dirty="0" smtClean="0">
                          <a:solidFill>
                            <a:schemeClr val="dk1"/>
                          </a:solidFill>
                          <a:latin typeface="+mn-lt"/>
                          <a:ea typeface="+mn-ea"/>
                          <a:cs typeface="+mn-cs"/>
                        </a:rPr>
                        <a:t> </a:t>
                      </a:r>
                      <a:r>
                        <a:rPr lang="en-US" sz="700" b="1" kern="1200" dirty="0" smtClean="0">
                          <a:solidFill>
                            <a:schemeClr val="dk1"/>
                          </a:solidFill>
                          <a:latin typeface="+mn-lt"/>
                          <a:ea typeface="+mn-ea"/>
                          <a:cs typeface="+mn-cs"/>
                        </a:rPr>
                        <a:t>Enterprise Design:</a:t>
                      </a:r>
                      <a:r>
                        <a:rPr lang="en-US" sz="700" kern="1200" dirty="0" smtClean="0">
                          <a:solidFill>
                            <a:schemeClr val="dk1"/>
                          </a:solidFill>
                          <a:latin typeface="+mn-lt"/>
                          <a:ea typeface="+mn-ea"/>
                          <a:cs typeface="+mn-cs"/>
                        </a:rPr>
                        <a:t> Rich monitoring and diagnostic capabilities enable development of applications that are capable of automatic tuning and alerting users to critical status.</a:t>
                      </a:r>
                      <a:endParaRPr lang="en-US" sz="700" kern="1200" dirty="0">
                        <a:solidFill>
                          <a:schemeClr val="dk1"/>
                        </a:solidFill>
                        <a:latin typeface="+mn-lt"/>
                        <a:ea typeface="+mn-ea"/>
                        <a:cs typeface="+mn-cs"/>
                      </a:endParaRPr>
                    </a:p>
                  </a:txBody>
                  <a:tcPr marL="27432" marR="27432" marT="0"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Guidance</a:t>
            </a:r>
            <a:endParaRPr lang="en-US" sz="2400" dirty="0">
              <a:solidFill>
                <a:schemeClr val="tx1"/>
              </a:solidFill>
            </a:endParaRPr>
          </a:p>
        </p:txBody>
      </p:sp>
      <p:sp>
        <p:nvSpPr>
          <p:cNvPr id="6" name="Content Placeholder 2"/>
          <p:cNvSpPr txBox="1">
            <a:spLocks/>
          </p:cNvSpPr>
          <p:nvPr/>
        </p:nvSpPr>
        <p:spPr bwMode="auto">
          <a:xfrm>
            <a:off x="524444" y="955341"/>
            <a:ext cx="4757240" cy="742511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Client Technologies</a:t>
            </a:r>
          </a:p>
          <a:p>
            <a:pPr marL="463550"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a:t>
            </a:r>
            <a:r>
              <a:rPr lang="en-US" sz="1000" b="1" dirty="0" smtClean="0">
                <a:solidFill>
                  <a:srgbClr val="FFFFFF"/>
                </a:solidFill>
                <a:effectLst>
                  <a:outerShdw blurRad="38100" dist="38100" dir="2700000" algn="tl">
                    <a:srgbClr val="000000">
                      <a:alpha val="43137"/>
                    </a:srgbClr>
                  </a:outerShdw>
                </a:effectLst>
                <a:latin typeface="Segoe" pitchFamily="34" charset="0"/>
              </a:rPr>
              <a:t>Office</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Outlook 2007 / Microsoft Outlook 2010, Microsoft Office Word 2007 / Microsoft Word 2010, Microsoft Office Excel 2007 / Microsoft Excel 2010, Microsoft Office PowerPoint 2007/ Microsoft PowerPoint 2010</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InfoPath 2007 / InfoPath 2010</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Visio 2007 / Microsoft Visio 2010</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Groove 2007 / Microsoft SharePoint Workspace 2010</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Office SharePoint Designer 2007 / SharePoint Designer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Project 2007 / Microsoft Project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Windows Mobile 6.1 / 6.5</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Mobile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Embedded Device Manager 2011</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Phone 7</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Web Apps</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Forefront Endpoint Protection 2010 / 2012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Vista</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7 Enterprise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Communicator 2007 R2 / Lync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Communicator Mobile 2007 </a:t>
            </a:r>
            <a:r>
              <a:rPr lang="en-US" sz="1000" b="1" dirty="0" smtClean="0">
                <a:solidFill>
                  <a:srgbClr val="FFFFFF"/>
                </a:solidFill>
                <a:effectLst>
                  <a:outerShdw blurRad="38100" dist="38100" dir="2700000" algn="tl">
                    <a:srgbClr val="000000">
                      <a:alpha val="43137"/>
                    </a:srgbClr>
                  </a:outerShdw>
                </a:effectLst>
                <a:latin typeface="Segoe"/>
              </a:rPr>
              <a:t>R2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Communicator Web Access 2007 R2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Live Meeting 2007</a:t>
            </a:r>
          </a:p>
          <a:p>
            <a:pPr marL="461945" lvl="1" indent="-6349" defTabSz="1096128">
              <a:spcAft>
                <a:spcPts val="300"/>
              </a:spcAft>
              <a:buClr>
                <a:srgbClr val="FFB601"/>
              </a:buClr>
            </a:pPr>
            <a:endParaRPr lang="en-US" sz="1000" b="1" dirty="0">
              <a:solidFill>
                <a:srgbClr val="FFFFFF"/>
              </a:solidFill>
              <a:effectLst>
                <a:outerShdw blurRad="38100" dist="38100" dir="2700000" algn="tl">
                  <a:srgbClr val="000000">
                    <a:alpha val="43137"/>
                  </a:srgbClr>
                </a:outerShdw>
              </a:effectLst>
              <a:latin typeface="Segoe"/>
            </a:endParaRPr>
          </a:p>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 Server </a:t>
            </a:r>
            <a:r>
              <a:rPr lang="en-US" sz="1000" b="1" dirty="0" smtClean="0">
                <a:solidFill>
                  <a:srgbClr val="FFB601"/>
                </a:solidFill>
                <a:effectLst>
                  <a:outerShdw blurRad="38100" dist="38100" dir="2700000" algn="tl">
                    <a:srgbClr val="000000">
                      <a:alpha val="43137"/>
                    </a:srgbClr>
                  </a:outerShdw>
                </a:effectLst>
                <a:latin typeface="Segoe" pitchFamily="34" charset="0"/>
              </a:rPr>
              <a:t>Technologies</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SharePoint Server 2007 / Microsoft </a:t>
            </a:r>
            <a:r>
              <a:rPr lang="en-US" sz="1000" b="1" dirty="0" smtClean="0">
                <a:solidFill>
                  <a:srgbClr val="FFFFFF"/>
                </a:solidFill>
                <a:effectLst>
                  <a:outerShdw blurRad="38100" dist="38100" dir="2700000" algn="tl">
                    <a:srgbClr val="000000">
                      <a:alpha val="43137"/>
                    </a:srgbClr>
                  </a:outerShdw>
                </a:effectLst>
                <a:latin typeface="Segoe"/>
              </a:rPr>
              <a:t>SharePoint Server 2010</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FAST Search Server 2010 for SharePoint</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SharePoint Online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Server 2007 /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Hosted Services</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Exchange Online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Communications Server 2007 R2 / Lync Server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Communications Online / Lync Online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SQL Server 2008 / 2008 R2</a:t>
            </a:r>
          </a:p>
          <a:p>
            <a:pPr marL="461945" lvl="1" indent="-6349" defTabSz="1096128">
              <a:spcAft>
                <a:spcPts val="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Microsoft </a:t>
            </a:r>
            <a:r>
              <a:rPr lang="en-US" sz="1000" b="1" dirty="0">
                <a:solidFill>
                  <a:srgbClr val="FFFFFF"/>
                </a:solidFill>
                <a:effectLst>
                  <a:outerShdw blurRad="38100" dist="38100" dir="2700000" algn="tl">
                    <a:srgbClr val="000000">
                      <a:alpha val="43137"/>
                    </a:srgbClr>
                  </a:outerShdw>
                </a:effectLst>
                <a:latin typeface="Segoe"/>
              </a:rPr>
              <a:t>Server </a:t>
            </a:r>
            <a:r>
              <a:rPr lang="en-US" sz="1000" b="1" dirty="0" smtClean="0">
                <a:solidFill>
                  <a:srgbClr val="FFFFFF"/>
                </a:solidFill>
                <a:effectLst>
                  <a:outerShdw blurRad="38100" dist="38100" dir="2700000" algn="tl">
                    <a:srgbClr val="000000">
                      <a:alpha val="43137"/>
                    </a:srgbClr>
                  </a:outerShdw>
                </a:effectLst>
                <a:latin typeface="Segoe"/>
              </a:rPr>
              <a:t>Security</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Forefront Security for SharePoint / Microsoft Forefront Protection 2010 for </a:t>
            </a:r>
            <a:r>
              <a:rPr lang="en-US" sz="1000" b="1" dirty="0" smtClean="0">
                <a:solidFill>
                  <a:srgbClr val="FFFFFF"/>
                </a:solidFill>
                <a:effectLst>
                  <a:outerShdw blurRad="38100" dist="38100" dir="2700000" algn="tl">
                    <a:srgbClr val="000000">
                      <a:alpha val="43137"/>
                    </a:srgbClr>
                  </a:outerShdw>
                </a:effectLst>
                <a:latin typeface="Segoe" pitchFamily="34" charset="0"/>
              </a:rPr>
              <a:t>SharePoint</a:t>
            </a:r>
          </a:p>
          <a:p>
            <a:pPr marL="627063" lvl="2" indent="-1588" defTabSz="1094332">
              <a:spcAft>
                <a:spcPts val="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Forefront Security for Exchange Server / Microsoft Forefront Protection 2010 for Exchange Server</a:t>
            </a:r>
          </a:p>
          <a:p>
            <a:pPr marL="627063" lvl="2" indent="-1588" defTabSz="1094332">
              <a:spcAft>
                <a:spcPts val="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Forefront Security for Office Communications Server</a:t>
            </a:r>
          </a:p>
          <a:p>
            <a:pPr marL="627063" lvl="2" indent="-1588" defTabSz="1094332">
              <a:spcAft>
                <a:spcPts val="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Internet Security and Acceleration Server 2006 / Microsoft Forefront Threat Management Gateway 2010</a:t>
            </a:r>
          </a:p>
          <a:p>
            <a:pPr marL="627063" lvl="2" indent="-1588" defTabSz="1094332">
              <a:spcAft>
                <a:spcPts val="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Intelligent Application Gateway 2007 / Microsoft Forefront Unified Access Gateway 2010</a:t>
            </a:r>
          </a:p>
        </p:txBody>
      </p:sp>
      <p:sp>
        <p:nvSpPr>
          <p:cNvPr id="7" name="Content Placeholder 2"/>
          <p:cNvSpPr txBox="1">
            <a:spLocks/>
          </p:cNvSpPr>
          <p:nvPr/>
        </p:nvSpPr>
        <p:spPr bwMode="auto">
          <a:xfrm>
            <a:off x="5645888" y="874408"/>
            <a:ext cx="5303163" cy="622478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1945" lvl="1" indent="-6349" defTabSz="1096128">
              <a:spcAft>
                <a:spcPts val="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Microsoft </a:t>
            </a:r>
            <a:r>
              <a:rPr lang="en-US" sz="1000" b="1" dirty="0">
                <a:solidFill>
                  <a:srgbClr val="FFFFFF"/>
                </a:solidFill>
                <a:effectLst>
                  <a:outerShdw blurRad="38100" dist="38100" dir="2700000" algn="tl">
                    <a:srgbClr val="000000">
                      <a:alpha val="43137"/>
                    </a:srgbClr>
                  </a:outerShdw>
                </a:effectLst>
                <a:latin typeface="Segoe"/>
              </a:rPr>
              <a:t>Identity Lifecycle Manager 2007 / Microsoft Forefront Identity Manager 2010</a:t>
            </a:r>
          </a:p>
          <a:p>
            <a:pPr marL="461945" lvl="1" indent="-6349" defTabSz="1096128">
              <a:spcAft>
                <a:spcPts val="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Windows</a:t>
            </a:r>
            <a:r>
              <a:rPr lang="en-US" sz="1000" b="1" dirty="0">
                <a:solidFill>
                  <a:srgbClr val="FFFFFF"/>
                </a:solidFill>
                <a:effectLst>
                  <a:outerShdw blurRad="38100" dist="38100" dir="2700000" algn="tl">
                    <a:srgbClr val="000000">
                      <a:alpha val="43137"/>
                    </a:srgbClr>
                  </a:outerShdw>
                </a:effectLst>
                <a:latin typeface="Segoe"/>
              </a:rPr>
              <a:t> Server 2008 / </a:t>
            </a:r>
            <a:r>
              <a:rPr lang="en-US" sz="1000" b="1" dirty="0" smtClean="0">
                <a:solidFill>
                  <a:srgbClr val="FFFFFF"/>
                </a:solidFill>
                <a:effectLst>
                  <a:outerShdw blurRad="38100" dist="38100" dir="2700000" algn="tl">
                    <a:srgbClr val="000000">
                      <a:alpha val="43137"/>
                    </a:srgbClr>
                  </a:outerShdw>
                </a:effectLst>
                <a:latin typeface="Segoe"/>
              </a:rPr>
              <a:t>2008</a:t>
            </a:r>
            <a:r>
              <a:rPr lang="en-US" sz="1000" b="1" dirty="0">
                <a:solidFill>
                  <a:srgbClr val="FFFFFF"/>
                </a:solidFill>
                <a:effectLst>
                  <a:outerShdw blurRad="38100" dist="38100" dir="2700000" algn="tl">
                    <a:srgbClr val="000000">
                      <a:alpha val="43137"/>
                    </a:srgbClr>
                  </a:outerShdw>
                </a:effectLst>
                <a:latin typeface="Segoe"/>
              </a:rPr>
              <a:t> R2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Server Update Services </a:t>
            </a:r>
            <a:r>
              <a:rPr lang="en-US" sz="1000" b="1" dirty="0" smtClean="0">
                <a:solidFill>
                  <a:srgbClr val="FFFFFF"/>
                </a:solidFill>
                <a:effectLst>
                  <a:outerShdw blurRad="38100" dist="38100" dir="2700000" algn="tl">
                    <a:srgbClr val="000000">
                      <a:alpha val="43137"/>
                    </a:srgbClr>
                  </a:outerShdw>
                </a:effectLst>
                <a:latin typeface="Segoe"/>
              </a:rPr>
              <a:t>2.0 </a:t>
            </a:r>
            <a:r>
              <a:rPr lang="en-US" sz="1000" b="1" dirty="0">
                <a:solidFill>
                  <a:srgbClr val="FFFFFF"/>
                </a:solidFill>
                <a:effectLst>
                  <a:outerShdw blurRad="38100" dist="38100" dir="2700000" algn="tl">
                    <a:srgbClr val="000000">
                      <a:alpha val="43137"/>
                    </a:srgbClr>
                  </a:outerShdw>
                </a:effectLst>
                <a:latin typeface="Segoe"/>
              </a:rPr>
              <a:t>/ </a:t>
            </a:r>
            <a:r>
              <a:rPr lang="en-US" sz="1000" b="1" dirty="0" smtClean="0">
                <a:solidFill>
                  <a:srgbClr val="FFFFFF"/>
                </a:solidFill>
                <a:effectLst>
                  <a:outerShdw blurRad="38100" dist="38100" dir="2700000" algn="tl">
                    <a:srgbClr val="000000">
                      <a:alpha val="43137"/>
                    </a:srgbClr>
                  </a:outerShdw>
                </a:effectLst>
                <a:latin typeface="Segoe"/>
              </a:rPr>
              <a:t>3.0</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System Center</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Operations Manager 2007 R2 / 2012</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Data Protection Manager 2010 / 2012</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Configuration Manager 2007 R3 / 2012</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Mobile Device Manager 2008</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Virtual Machine Manager 2008 R2 / 2012</a:t>
            </a:r>
          </a:p>
          <a:p>
            <a:pPr marL="627063" lvl="2" indent="-1588" defTabSz="1094332">
              <a:spcAft>
                <a:spcPts val="0"/>
              </a:spcAft>
              <a:buClr>
                <a:schemeClr val="accent5"/>
              </a:buClr>
            </a:pPr>
            <a:r>
              <a:rPr lang="en-US" sz="1000" b="1" dirty="0" smtClean="0">
                <a:solidFill>
                  <a:srgbClr val="FFFFFF"/>
                </a:solidFill>
                <a:effectLst>
                  <a:outerShdw blurRad="38100" dist="38100" dir="2700000" algn="tl">
                    <a:srgbClr val="000000">
                      <a:alpha val="43137"/>
                    </a:srgbClr>
                  </a:outerShdw>
                </a:effectLst>
                <a:latin typeface="Segoe" pitchFamily="34" charset="0"/>
              </a:rPr>
              <a:t>Microsoft System </a:t>
            </a:r>
            <a:r>
              <a:rPr lang="en-US" sz="1000" b="1" dirty="0">
                <a:solidFill>
                  <a:srgbClr val="FFFFFF"/>
                </a:solidFill>
                <a:effectLst>
                  <a:outerShdw blurRad="38100" dist="38100" dir="2700000" algn="tl">
                    <a:srgbClr val="000000">
                      <a:alpha val="43137"/>
                    </a:srgbClr>
                  </a:outerShdw>
                </a:effectLst>
                <a:latin typeface="Segoe" pitchFamily="34" charset="0"/>
              </a:rPr>
              <a:t>Center Virtual Machine Manager Self Service Portal  2.0  </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Microsoft System Center Service Manager 2010 / 2012</a:t>
            </a:r>
          </a:p>
          <a:p>
            <a:pPr marL="627063" lvl="2" indent="-1588" defTabSz="1094332">
              <a:spcAft>
                <a:spcPts val="0"/>
              </a:spcAft>
              <a:buClr>
                <a:schemeClr val="accent5"/>
              </a:buClr>
            </a:pPr>
            <a:r>
              <a:rPr lang="en-US" sz="1000" b="1" dirty="0" err="1" smtClean="0">
                <a:solidFill>
                  <a:srgbClr val="FFFFFF"/>
                </a:solidFill>
                <a:effectLst>
                  <a:outerShdw blurRad="38100" dist="38100" dir="2700000" algn="tl">
                    <a:srgbClr val="000000">
                      <a:alpha val="43137"/>
                    </a:srgbClr>
                  </a:outerShdw>
                </a:effectLst>
                <a:latin typeface="Segoe" pitchFamily="34" charset="0"/>
              </a:rPr>
              <a:t>Opalis</a:t>
            </a:r>
            <a:r>
              <a:rPr lang="en-US" sz="1000" b="1" dirty="0" smtClean="0">
                <a:solidFill>
                  <a:srgbClr val="FFFFFF"/>
                </a:solidFill>
                <a:effectLst>
                  <a:outerShdw blurRad="38100" dist="38100" dir="2700000" algn="tl">
                    <a:srgbClr val="000000">
                      <a:alpha val="43137"/>
                    </a:srgbClr>
                  </a:outerShdw>
                </a:effectLst>
                <a:latin typeface="Segoe" pitchFamily="34" charset="0"/>
              </a:rPr>
              <a:t> </a:t>
            </a:r>
            <a:r>
              <a:rPr lang="en-US" sz="1000" b="1" dirty="0">
                <a:solidFill>
                  <a:srgbClr val="FFFFFF"/>
                </a:solidFill>
                <a:effectLst>
                  <a:outerShdw blurRad="38100" dist="38100" dir="2700000" algn="tl">
                    <a:srgbClr val="000000">
                      <a:alpha val="43137"/>
                    </a:srgbClr>
                  </a:outerShdw>
                </a:effectLst>
                <a:latin typeface="Segoe" pitchFamily="34" charset="0"/>
              </a:rPr>
              <a:t>/ System Center Orchestrator 2012</a:t>
            </a:r>
          </a:p>
          <a:p>
            <a:pPr marL="461945" lvl="1" indent="-6349" defTabSz="1096128">
              <a:spcAft>
                <a:spcPts val="0"/>
              </a:spcAft>
              <a:buClr>
                <a:srgbClr val="FFB601"/>
              </a:buClr>
            </a:pPr>
            <a:r>
              <a:rPr lang="en-US" sz="1000" b="1" dirty="0" smtClean="0">
                <a:solidFill>
                  <a:srgbClr val="FFFFFF"/>
                </a:solidFill>
                <a:effectLst>
                  <a:outerShdw blurRad="38100" dist="38100" dir="2700000" algn="tl">
                    <a:srgbClr val="000000">
                      <a:alpha val="43137"/>
                    </a:srgbClr>
                  </a:outerShdw>
                </a:effectLst>
                <a:latin typeface="Segoe"/>
              </a:rPr>
              <a:t>Windows </a:t>
            </a:r>
            <a:r>
              <a:rPr lang="en-US" sz="1000" b="1" dirty="0">
                <a:solidFill>
                  <a:srgbClr val="FFFFFF"/>
                </a:solidFill>
                <a:effectLst>
                  <a:outerShdw blurRad="38100" dist="38100" dir="2700000" algn="tl">
                    <a:srgbClr val="000000">
                      <a:alpha val="43137"/>
                    </a:srgbClr>
                  </a:outerShdw>
                </a:effectLst>
                <a:latin typeface="Segoe"/>
              </a:rPr>
              <a:t>Storage Server 2008 / 2008 R2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Azure </a:t>
            </a:r>
            <a:r>
              <a:rPr lang="en-US" sz="1000" b="1" dirty="0" smtClean="0">
                <a:solidFill>
                  <a:srgbClr val="FFFFFF"/>
                </a:solidFill>
                <a:effectLst>
                  <a:outerShdw blurRad="38100" dist="38100" dir="2700000" algn="tl">
                    <a:srgbClr val="000000">
                      <a:alpha val="43137"/>
                    </a:srgbClr>
                  </a:outerShdw>
                </a:effectLst>
                <a:latin typeface="Segoe"/>
              </a:rPr>
              <a:t>Platform</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Windows Azure</a:t>
            </a:r>
          </a:p>
          <a:p>
            <a:pPr marL="627063" lvl="2" indent="-1588" defTabSz="1094332">
              <a:spcAft>
                <a:spcPts val="0"/>
              </a:spcAft>
              <a:buClr>
                <a:schemeClr val="accent5"/>
              </a:buClr>
            </a:pPr>
            <a:r>
              <a:rPr lang="en-US" sz="1000" b="1" dirty="0">
                <a:solidFill>
                  <a:srgbClr val="FFFFFF"/>
                </a:solidFill>
                <a:effectLst>
                  <a:outerShdw blurRad="38100" dist="38100" dir="2700000" algn="tl">
                    <a:srgbClr val="000000">
                      <a:alpha val="43137"/>
                    </a:srgbClr>
                  </a:outerShdw>
                </a:effectLst>
                <a:latin typeface="Segoe" pitchFamily="34" charset="0"/>
              </a:rPr>
              <a:t>SQL Azure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Server </a:t>
            </a:r>
            <a:r>
              <a:rPr lang="en-US" sz="1000" b="1" dirty="0" err="1">
                <a:solidFill>
                  <a:srgbClr val="FFFFFF"/>
                </a:solidFill>
                <a:effectLst>
                  <a:outerShdw blurRad="38100" dist="38100" dir="2700000" algn="tl">
                    <a:srgbClr val="000000">
                      <a:alpha val="43137"/>
                    </a:srgbClr>
                  </a:outerShdw>
                </a:effectLst>
                <a:latin typeface="Segoe"/>
              </a:rPr>
              <a:t>AppFabric</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Application </a:t>
            </a:r>
            <a:r>
              <a:rPr lang="en-US" sz="1000" b="1" dirty="0" smtClean="0">
                <a:solidFill>
                  <a:srgbClr val="FFFFFF"/>
                </a:solidFill>
                <a:effectLst>
                  <a:outerShdw blurRad="38100" dist="38100" dir="2700000" algn="tl">
                    <a:srgbClr val="000000">
                      <a:alpha val="43137"/>
                    </a:srgbClr>
                  </a:outerShdw>
                </a:effectLst>
                <a:latin typeface="Segoe"/>
              </a:rPr>
              <a:t>Virtualization </a:t>
            </a:r>
            <a:r>
              <a:rPr lang="en-US" sz="1000" b="1" dirty="0">
                <a:solidFill>
                  <a:srgbClr val="FFFFFF"/>
                </a:solidFill>
                <a:effectLst>
                  <a:outerShdw blurRad="38100" dist="38100" dir="2700000" algn="tl">
                    <a:srgbClr val="000000">
                      <a:alpha val="43137"/>
                    </a:srgbClr>
                  </a:outerShdw>
                </a:effectLst>
                <a:latin typeface="Segoe"/>
              </a:rPr>
              <a:t>4.5 / </a:t>
            </a:r>
            <a:r>
              <a:rPr lang="en-US" sz="1000" b="1" dirty="0" smtClean="0">
                <a:solidFill>
                  <a:srgbClr val="FFFFFF"/>
                </a:solidFill>
                <a:effectLst>
                  <a:outerShdw blurRad="38100" dist="38100" dir="2700000" algn="tl">
                    <a:srgbClr val="000000">
                      <a:alpha val="43137"/>
                    </a:srgbClr>
                  </a:outerShdw>
                </a:effectLst>
                <a:latin typeface="Segoe"/>
              </a:rPr>
              <a:t>4.6</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Hyper-V Server 2008 / 2008 R2</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Virtual Desktop Infrastructure Suite</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Project Server 2007 / Microsoft Project Server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Office Project Portfolio Server 2007</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Deployment Toolkit 2008 /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Windows Automated Installation Kit</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BizTalk  Server 2009 /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Operations Framework 4.0</a:t>
            </a: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Development Tools</a:t>
            </a:r>
            <a:endParaRPr lang="en-US" sz="1000" b="1" dirty="0">
              <a:solidFill>
                <a:srgbClr val="FFB601"/>
              </a:solidFill>
              <a:effectLst>
                <a:outerShdw blurRad="38100" dist="38100" dir="2700000" algn="tl">
                  <a:srgbClr val="000000">
                    <a:alpha val="43137"/>
                  </a:srgbClr>
                </a:outerShdw>
              </a:effectLst>
              <a:latin typeface="Segoe" pitchFamily="34" charset="0"/>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.NET Framework 4.0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Visual Studio Team System 2008 / 2010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Silverlight 4 / </a:t>
            </a:r>
            <a:r>
              <a:rPr lang="en-US" sz="1000" b="1" dirty="0" smtClean="0">
                <a:solidFill>
                  <a:srgbClr val="FFFFFF"/>
                </a:solidFill>
                <a:effectLst>
                  <a:outerShdw blurRad="38100" dist="38100" dir="2700000" algn="tl">
                    <a:srgbClr val="000000">
                      <a:alpha val="43137"/>
                    </a:srgbClr>
                  </a:outerShdw>
                </a:effectLst>
                <a:latin typeface="Segoe"/>
              </a:rPr>
              <a:t>5</a:t>
            </a:r>
            <a:endParaRPr lang="en-US" sz="10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Expression Studio 3 / </a:t>
            </a:r>
            <a:r>
              <a:rPr lang="en-US" sz="1000" b="1" dirty="0" smtClean="0">
                <a:solidFill>
                  <a:srgbClr val="FFFFFF"/>
                </a:solidFill>
                <a:effectLst>
                  <a:outerShdw blurRad="38100" dist="38100" dir="2700000" algn="tl">
                    <a:srgbClr val="000000">
                      <a:alpha val="43137"/>
                    </a:srgbClr>
                  </a:outerShdw>
                </a:effectLst>
                <a:latin typeface="Segoe"/>
              </a:rPr>
              <a:t>4</a:t>
            </a:r>
            <a:endParaRPr lang="en-US" sz="1000" b="1" dirty="0">
              <a:solidFill>
                <a:srgbClr val="FFFFFF"/>
              </a:solidFill>
              <a:effectLst>
                <a:outerShdw blurRad="38100" dist="38100" dir="2700000" algn="tl">
                  <a:srgbClr val="000000">
                    <a:alpha val="43137"/>
                  </a:srgbClr>
                </a:outerShdw>
              </a:effectLst>
              <a:latin typeface="Segoe"/>
            </a:endParaRP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Tools</a:t>
            </a:r>
            <a:endParaRPr lang="en-US" sz="1000" b="1" dirty="0">
              <a:solidFill>
                <a:srgbClr val="FFB601"/>
              </a:solidFill>
              <a:effectLst>
                <a:outerShdw blurRad="38100" dist="38100" dir="2700000" algn="tl">
                  <a:srgbClr val="000000">
                    <a:alpha val="43137"/>
                  </a:srgbClr>
                </a:outerShdw>
              </a:effectLst>
              <a:latin typeface="Segoe" pitchFamily="34" charset="0"/>
            </a:endParaRP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Application Compatibility Toolkit 5.0 / 5.5</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Assessment and Planning Toolkit 4.0 / 5.0</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Security Assessment Tool</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User State Migration Tool 3.0 / 4.0</a:t>
            </a:r>
          </a:p>
          <a:p>
            <a:pPr marL="109642" lvl="1"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Category Products</a:t>
            </a:r>
          </a:p>
          <a:p>
            <a:pPr marL="461945" lvl="1" indent="-6349" defTabSz="1096128">
              <a:spcAft>
                <a:spcPts val="0"/>
              </a:spcAft>
              <a:buClr>
                <a:srgbClr val="FFB601"/>
              </a:buClr>
            </a:pPr>
            <a:r>
              <a:rPr lang="en-US" sz="1000" b="1" dirty="0">
                <a:solidFill>
                  <a:srgbClr val="FFFFFF"/>
                </a:solidFill>
                <a:effectLst>
                  <a:outerShdw blurRad="38100" dist="38100" dir="2700000" algn="tl">
                    <a:srgbClr val="000000">
                      <a:alpha val="43137"/>
                    </a:srgbClr>
                  </a:outerShdw>
                </a:effectLst>
                <a:latin typeface="Segoe"/>
              </a:rPr>
              <a:t>Microsoft Dynamics AX</a:t>
            </a:r>
          </a:p>
        </p:txBody>
      </p:sp>
    </p:spTree>
    <p:extLst>
      <p:ext uri="{BB962C8B-B14F-4D97-AF65-F5344CB8AC3E}">
        <p14:creationId xmlns:p14="http://schemas.microsoft.com/office/powerpoint/2010/main" val="193847690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7158781" y="230587"/>
            <a:ext cx="1306829" cy="531755"/>
            <a:chOff x="7182630" y="234361"/>
            <a:chExt cx="1306829" cy="531755"/>
          </a:xfrm>
        </p:grpSpPr>
        <p:sp>
          <p:nvSpPr>
            <p:cNvPr id="24"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25" name="Rectangle 24"/>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grpSp>
      <p:sp>
        <p:nvSpPr>
          <p:cNvPr id="26" name="Round Same Side Corner Rectangle 3"/>
          <p:cNvSpPr/>
          <p:nvPr/>
        </p:nvSpPr>
        <p:spPr bwMode="auto">
          <a:xfrm>
            <a:off x="7195812" y="232885"/>
            <a:ext cx="1235743"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3" name="Group 26"/>
          <p:cNvGrpSpPr/>
          <p:nvPr/>
        </p:nvGrpSpPr>
        <p:grpSpPr>
          <a:xfrm>
            <a:off x="5229048" y="230587"/>
            <a:ext cx="5719903" cy="531755"/>
            <a:chOff x="5229044" y="230579"/>
            <a:chExt cx="5719903" cy="531755"/>
          </a:xfrm>
        </p:grpSpPr>
        <p:grpSp>
          <p:nvGrpSpPr>
            <p:cNvPr id="4" name="Group 29"/>
            <p:cNvGrpSpPr/>
            <p:nvPr/>
          </p:nvGrpSpPr>
          <p:grpSpPr>
            <a:xfrm>
              <a:off x="8414983" y="230579"/>
              <a:ext cx="1293196" cy="531755"/>
              <a:chOff x="8438836" y="234361"/>
              <a:chExt cx="1293196" cy="531755"/>
            </a:xfrm>
          </p:grpSpPr>
          <p:sp>
            <p:nvSpPr>
              <p:cNvPr id="36"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7"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CONCEPTUAL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29" name="Round Same Side Corner Rectangle 5"/>
            <p:cNvSpPr/>
            <p:nvPr/>
          </p:nvSpPr>
          <p:spPr bwMode="auto">
            <a:xfrm>
              <a:off x="6277522" y="230579"/>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5" name="Group 30"/>
            <p:cNvGrpSpPr/>
            <p:nvPr/>
          </p:nvGrpSpPr>
          <p:grpSpPr>
            <a:xfrm>
              <a:off x="9614847" y="230579"/>
              <a:ext cx="1334100" cy="531755"/>
              <a:chOff x="9638700" y="234361"/>
              <a:chExt cx="1334100" cy="531755"/>
            </a:xfrm>
          </p:grpSpPr>
          <p:sp>
            <p:nvSpPr>
              <p:cNvPr id="34" name="Round Same Side Corner Rectangle 33"/>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5" name="Rectangle 34"/>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LOGICAL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32" name="Rectangle 9"/>
            <p:cNvSpPr/>
            <p:nvPr/>
          </p:nvSpPr>
          <p:spPr>
            <a:xfrm>
              <a:off x="6292444" y="327180"/>
              <a:ext cx="893326" cy="338554"/>
            </a:xfrm>
            <a:prstGeom prst="rect">
              <a:avLst/>
            </a:prstGeom>
          </p:spPr>
          <p:txBody>
            <a:bodyPr wrap="square" lIns="0" tIns="0" rIns="0" bIns="0">
              <a:spAutoFit/>
            </a:bodyPr>
            <a:lstStyle/>
            <a:p>
              <a:pPr algn="ctr" defTabSz="1094196">
                <a:buClr>
                  <a:srgbClr val="FFFFFF"/>
                </a:buClr>
                <a:buSzPct val="95000"/>
              </a:pPr>
              <a:endParaRPr lang="en-US" sz="1100" b="1" dirty="0" smtClean="0">
                <a:solidFill>
                  <a:srgbClr val="FFFFFF"/>
                </a:solidFill>
                <a:effectLst>
                  <a:outerShdw blurRad="38100" dist="38100" dir="2700000" algn="tl">
                    <a:srgbClr val="000000">
                      <a:alpha val="43137"/>
                    </a:srgbClr>
                  </a:outerShdw>
                </a:effectLst>
                <a:latin typeface="Segoe Semibold"/>
              </a:endParaRPr>
            </a:p>
            <a:p>
              <a:pPr algn="ctr" defTabSz="1094196">
                <a:buClr>
                  <a:srgbClr val="FFFFFF"/>
                </a:buClr>
                <a:buSzPct val="95000"/>
              </a:pPr>
              <a:r>
                <a:rPr lang="en-US" sz="1100" b="1" dirty="0" smtClean="0">
                  <a:solidFill>
                    <a:srgbClr val="FFFFFF"/>
                  </a:solidFill>
                  <a:effectLst>
                    <a:outerShdw blurRad="38100" dist="38100" dir="2700000" algn="tl">
                      <a:srgbClr val="000000">
                        <a:alpha val="43137"/>
                      </a:srgbClr>
                    </a:outerShdw>
                  </a:effectLst>
                  <a:latin typeface="Segoe Semibold"/>
                </a:rPr>
                <a:t>MAPPING</a:t>
              </a:r>
              <a:endParaRPr lang="en-US" sz="1100" b="1" dirty="0">
                <a:solidFill>
                  <a:srgbClr val="FFFFFF"/>
                </a:solidFill>
                <a:effectLst>
                  <a:outerShdw blurRad="38100" dist="38100" dir="2700000" algn="tl">
                    <a:srgbClr val="000000">
                      <a:alpha val="43137"/>
                    </a:srgbClr>
                  </a:outerShdw>
                </a:effectLst>
                <a:latin typeface="Segoe Semibold"/>
              </a:endParaRPr>
            </a:p>
          </p:txBody>
        </p:sp>
        <p:sp>
          <p:nvSpPr>
            <p:cNvPr id="3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buClr>
                  <a:srgbClr val="FFFFFF"/>
                </a:buClr>
                <a:buSzPct val="95000"/>
                <a:defRPr/>
              </a:pPr>
              <a:r>
                <a:rPr lang="en-US" sz="1100" b="1" dirty="0">
                  <a:solidFill>
                    <a:srgbClr val="FFFFFF"/>
                  </a:solidFill>
                  <a:effectLst>
                    <a:outerShdw blurRad="38100" dist="38100" dir="2700000" algn="tl">
                      <a:srgbClr val="000000">
                        <a:alpha val="43137"/>
                      </a:srgbClr>
                    </a:outerShdw>
                  </a:effectLst>
                  <a:latin typeface="Segoe Semibold"/>
                </a:rPr>
                <a:t>PHASE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DEFINITION</a:t>
              </a:r>
            </a:p>
          </p:txBody>
        </p:sp>
      </p:grpSp>
      <p:sp>
        <p:nvSpPr>
          <p:cNvPr id="38" name="Rectangle 37"/>
          <p:cNvSpPr/>
          <p:nvPr/>
        </p:nvSpPr>
        <p:spPr>
          <a:xfrm>
            <a:off x="7159711" y="538625"/>
            <a:ext cx="1306829" cy="152350"/>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cxnSp>
        <p:nvCxnSpPr>
          <p:cNvPr id="39" name="Straight Connector 3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41" name="Title 1"/>
          <p:cNvSpPr txBox="1">
            <a:spLocks/>
          </p:cNvSpPr>
          <p:nvPr/>
        </p:nvSpPr>
        <p:spPr bwMode="auto">
          <a:xfrm>
            <a:off x="148287" y="152415"/>
            <a:ext cx="5399900"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2</a:t>
            </a:r>
            <a:endParaRPr lang="en-US" sz="1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1" name="Table 20"/>
          <p:cNvGraphicFramePr>
            <a:graphicFrameLocks noGrp="1"/>
          </p:cNvGraphicFramePr>
          <p:nvPr>
            <p:extLst>
              <p:ext uri="{D42A27DB-BD31-4B8C-83A1-F6EECF244321}">
                <p14:modId xmlns:p14="http://schemas.microsoft.com/office/powerpoint/2010/main" val="4209238890"/>
              </p:ext>
            </p:extLst>
          </p:nvPr>
        </p:nvGraphicFramePr>
        <p:xfrm>
          <a:off x="3" y="774435"/>
          <a:ext cx="10952480" cy="741964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52400">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5200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a:t>
                      </a:r>
                      <a:r>
                        <a:rPr lang="en-US" sz="800" baseline="0" dirty="0" smtClean="0"/>
                        <a:t> </a:t>
                      </a:r>
                      <a:r>
                        <a:rPr lang="en-US" sz="800" dirty="0" smtClean="0"/>
                        <a:t>Hyper-V Server 2008/2008 R2; System Center Configuration Manager 2007 R3/2012; System Center Operations Manager 2007 R2/2012; System Center Virtual Machine Manager 2008 R2/2012; Windows Azure Platform; System Center Service Manger 2010/2012; Opalis; System Center Orchestrator 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320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Firewall with Advanced Security); Forefront Threat Management Gateway 2010; Internet Security and Acceleration Server 2006; Forefront Protection 2010 for Exchange Server; Forefront Security for Exchange Server; Forefront Protection 2010 for SharePoint; Microsoft Forefront Security for SharePoint; Microsoft Forefront Security for Office Communications Server; Forefront Endpoint Protection 2010/2012; Forefront Unified Access Gateway 2010; Microsoft Intelligent Application Gateway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4688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7;</a:t>
                      </a:r>
                      <a:r>
                        <a:rPr lang="en-US" sz="800" baseline="0" dirty="0" smtClean="0"/>
                        <a:t> </a:t>
                      </a:r>
                      <a:r>
                        <a:rPr lang="en-US" sz="800" dirty="0" smtClean="0"/>
                        <a:t>Forefront Threat Management Gateway 2010; Internet Security and Acceleration Server 2006; Windows Server </a:t>
                      </a:r>
                      <a:r>
                        <a:rPr lang="en-US" sz="800" dirty="0" err="1" smtClean="0"/>
                        <a:t>AppFabric</a:t>
                      </a:r>
                      <a:r>
                        <a:rPr lang="en-US" sz="800" dirty="0" smtClean="0"/>
                        <a:t> (Caching); System Center Operations Manager 2007 R2/2012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3774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Windows 7 Enterprise ; Windows Storage Server 2008/2008 R2; System Center Service Manager 2010/2012; System Center Virtual Machine Manager 2008 R2/2012; Microsoft System Center Data Protection Manager 2010/2012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1148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913212" rtl="0" eaLnBrk="1" fontAlgn="auto" latinLnBrk="0" hangingPunct="1">
                        <a:lnSpc>
                          <a:spcPts val="800"/>
                        </a:lnSpc>
                        <a:spcBef>
                          <a:spcPts val="0"/>
                        </a:spcBef>
                        <a:spcAft>
                          <a:spcPts val="0"/>
                        </a:spcAft>
                        <a:buClrTx/>
                        <a:buSzTx/>
                        <a:buFontTx/>
                        <a:buNone/>
                        <a:tabLst/>
                        <a:defRPr/>
                      </a:pPr>
                      <a:r>
                        <a:rPr lang="en-US" sz="800" dirty="0" smtClean="0"/>
                        <a:t>Deployment Toolkit 2008/2010; Diagnostics and Recovery Toolset; Virtual Desktop Infrastructure Suite; Microsoft Application Virtualization 4.5/4.6; Microsoft Enterprise Desktop Virtualization; Windows 7;</a:t>
                      </a:r>
                      <a:r>
                        <a:rPr lang="en-US" sz="800" baseline="0" dirty="0" smtClean="0"/>
                        <a:t> </a:t>
                      </a:r>
                      <a:r>
                        <a:rPr lang="en-US" sz="800" dirty="0" smtClean="0"/>
                        <a:t>Windows Server 2008/2008 R2;</a:t>
                      </a:r>
                      <a:r>
                        <a:rPr lang="en-US" sz="800" baseline="0" dirty="0" smtClean="0"/>
                        <a:t> </a:t>
                      </a:r>
                      <a:r>
                        <a:rPr lang="en-US" sz="800" dirty="0" smtClean="0"/>
                        <a:t>Application Compatibility Toolkit 5.0/5.5; Windows Server Update Services 2.0/3.0; Desktop Optimization Pack 2008 R2/2009 R2; Windows Phone 7; Windows Mobile</a:t>
                      </a:r>
                      <a:r>
                        <a:rPr lang="en-US" sz="800" baseline="30000" dirty="0" smtClean="0"/>
                        <a:t>®</a:t>
                      </a:r>
                      <a:r>
                        <a:rPr lang="en-US" sz="800" dirty="0" smtClean="0"/>
                        <a:t> 6.1/6.5; Windows Automated Installation Kit; Forefront Endpoint Protection 2010/2012; Exchange Server 2007/2010; System Center Configuration Manager 2007 R3/2012; System Center Mobile Device Manager 2008; System Center Operations Manager 2007 R2/2012; Windows Embedded Device Manager 2011; Windows User State Migration Tool 3.0/4.0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3774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Forefront Endpoint Protection 2010/2012; Windows 7;</a:t>
                      </a:r>
                      <a:r>
                        <a:rPr lang="en-US" sz="800" baseline="0" dirty="0" smtClean="0"/>
                        <a:t> Windows Vista; </a:t>
                      </a:r>
                      <a:r>
                        <a:rPr lang="en-US" sz="800" dirty="0" smtClean="0"/>
                        <a:t>Windows Server 2008/2008 R2; Windows Mobile 6.1/6.5; Forefront Threat Management Gateway 2010; Internet Security and Acceleration Server 2006; Windows Phone 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80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Forefront Identity Manager 2010; Microsoft Identity Lifecycle Manager 2007; Windows Server 2008/2008 R2; Windows 7;</a:t>
                      </a:r>
                      <a:r>
                        <a:rPr lang="en-US" sz="800" baseline="0" dirty="0" smtClean="0"/>
                        <a:t> </a:t>
                      </a:r>
                      <a:r>
                        <a:rPr lang="en-US" sz="800" dirty="0" smtClean="0"/>
                        <a:t>Hyper-V Server 2008/2008 R2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44800">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Forefront Threat Management Gateway 2010; Internet Security and Acceleration Server 2006; Forefront Protection 2010 for Exchange Server ; Forefront Security for Exchange Server; Forefront Endpoint Protection 2010/2012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32000">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Operations Framework 4.0; System Center Configuration Manager 2007 R3/2012; System Center Operations Manager 2007 R2/2012; System Center Service Manager 2010/2012; Hyper-V Server 2008/2008 R2; Forefront Threat Management Gateway 2010; Internet Security and Acceleration Server 2006; Forefront Endpoint Protection 2010/2012; Windows Server 2008/2008 R2; Opalis; System Center Orchestrator 2012; System Center Data Protection Manager 2010/2012; Microsoft Security Assessment Tool; System Center Virtual Machine Manager 2008 R2/2012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52000">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Office 2010 (including SharePoint Workspace 2010); Office 2007; SharePoint Online; Office SharePoint Designer 2007; SharePoint Designer 2010; Microsoft Office Groove</a:t>
                      </a:r>
                      <a:r>
                        <a:rPr lang="en-US" sz="800" baseline="30000" dirty="0" smtClean="0"/>
                        <a:t>®</a:t>
                      </a:r>
                      <a:r>
                        <a:rPr lang="en-US" sz="800" dirty="0" smtClean="0"/>
                        <a:t>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Designer 2010; Office SharePoint Designer 2007; SharePoint Online; Office 2007/2010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56032">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Microsoft Project Server 2010; Office Project Server 2007; Microsoft Project 2010; Office Project 2007; SharePoint Server 2010; Office SharePoint Server 2007; Office 2007/2010; Microsoft Office Project Portfolio Server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47472">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Exchange Server 2007/2010; Outlook 2010; Office Outlook 2007; Forefront Protection 2010 for Exchange Server; Forefront Security for Exchange Server; Exchange Online; Microsoft Exchange Hosted Filtering; Exchange Hosted Encryption; Exchange Hosted Archive;</a:t>
                      </a:r>
                      <a:r>
                        <a:rPr lang="en-US" sz="800" baseline="0" dirty="0" smtClean="0"/>
                        <a:t> Windows Mobile 6.1/6.5; Windows Phone 7; Microsoft Office Mobile 2007/2010</a:t>
                      </a:r>
                      <a:endParaRPr lang="en-US" sz="800" dirty="0" smtClean="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Communications Server 2007 R2; </a:t>
                      </a:r>
                      <a:r>
                        <a:rPr lang="en-US" sz="800" dirty="0" err="1" smtClean="0"/>
                        <a:t>Lync</a:t>
                      </a:r>
                      <a:r>
                        <a:rPr lang="en-US" sz="800" dirty="0" smtClean="0"/>
                        <a:t> Server 2010; Office Communicator 2007 R2; </a:t>
                      </a:r>
                      <a:r>
                        <a:rPr lang="en-US" sz="800" dirty="0" err="1" smtClean="0"/>
                        <a:t>Lync</a:t>
                      </a:r>
                      <a:r>
                        <a:rPr lang="en-US" sz="800" dirty="0" smtClean="0"/>
                        <a:t> 2010; Forefront Security for Office Communications Server; Microsoft Office Communicator Mobile 2007 R2; Microsoft Office Communicator Web Access 2007 R2; Office Communications Online; </a:t>
                      </a:r>
                      <a:r>
                        <a:rPr lang="en-US" sz="800" dirty="0" err="1" smtClean="0"/>
                        <a:t>Lync</a:t>
                      </a:r>
                      <a:r>
                        <a:rPr lang="en-US" sz="800" dirty="0" smtClean="0"/>
                        <a:t> Online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Communications Server 2007 R2; </a:t>
                      </a:r>
                      <a:r>
                        <a:rPr lang="en-US" sz="800" dirty="0" err="1" smtClean="0"/>
                        <a:t>Lync</a:t>
                      </a:r>
                      <a:r>
                        <a:rPr lang="en-US" sz="800" dirty="0" smtClean="0"/>
                        <a:t> Server 2010; Office Communicator 2007 R2; </a:t>
                      </a:r>
                      <a:r>
                        <a:rPr lang="en-US" sz="800" dirty="0" err="1" smtClean="0"/>
                        <a:t>Lync</a:t>
                      </a:r>
                      <a:r>
                        <a:rPr lang="en-US" sz="800" dirty="0" smtClean="0"/>
                        <a:t> 2010; Office Live Meeting 2007; </a:t>
                      </a:r>
                      <a:r>
                        <a:rPr lang="en-US" sz="800" dirty="0" err="1" smtClean="0"/>
                        <a:t>Lync</a:t>
                      </a:r>
                      <a:r>
                        <a:rPr lang="en-US" sz="800" dirty="0" smtClean="0"/>
                        <a:t> Online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46888">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mn-ea"/>
                          <a:cs typeface="+mn-cs"/>
                        </a:rPr>
                        <a:t>Office Communications Server 2007 R2; </a:t>
                      </a:r>
                      <a:r>
                        <a:rPr lang="en-US" sz="800" kern="1200" dirty="0" err="1" smtClean="0">
                          <a:solidFill>
                            <a:schemeClr val="dk1"/>
                          </a:solidFill>
                          <a:latin typeface="+mn-lt"/>
                          <a:ea typeface="+mn-ea"/>
                          <a:cs typeface="+mn-cs"/>
                        </a:rPr>
                        <a:t>Lync</a:t>
                      </a:r>
                      <a:r>
                        <a:rPr lang="en-US" sz="800" kern="1200" dirty="0" smtClean="0">
                          <a:solidFill>
                            <a:schemeClr val="dk1"/>
                          </a:solidFill>
                          <a:latin typeface="+mn-lt"/>
                          <a:ea typeface="+mn-ea"/>
                          <a:cs typeface="+mn-cs"/>
                        </a:rPr>
                        <a:t> Server 2010; Office Communicator 2007 R2; </a:t>
                      </a:r>
                      <a:r>
                        <a:rPr lang="en-US" sz="800" kern="1200" dirty="0" err="1" smtClean="0">
                          <a:solidFill>
                            <a:schemeClr val="dk1"/>
                          </a:solidFill>
                          <a:latin typeface="+mn-lt"/>
                          <a:ea typeface="+mn-ea"/>
                          <a:cs typeface="+mn-cs"/>
                        </a:rPr>
                        <a:t>Lync</a:t>
                      </a:r>
                      <a:r>
                        <a:rPr lang="en-US" sz="800" kern="1200" dirty="0" smtClean="0">
                          <a:solidFill>
                            <a:schemeClr val="dk1"/>
                          </a:solidFill>
                          <a:latin typeface="+mn-lt"/>
                          <a:ea typeface="+mn-ea"/>
                          <a:cs typeface="+mn-cs"/>
                        </a:rPr>
                        <a:t> 2010; Office Communications Online; Exchange Server 2007/2010; Outlook 2010; Office Outlook 2007; Exchange Online; Windows Phone 7; Windows Mobile 6.1/6.5; </a:t>
                      </a:r>
                      <a:r>
                        <a:rPr lang="en-US" sz="800" kern="1200" dirty="0" err="1" smtClean="0">
                          <a:solidFill>
                            <a:schemeClr val="dk1"/>
                          </a:solidFill>
                          <a:latin typeface="+mn-lt"/>
                          <a:ea typeface="+mn-ea"/>
                          <a:cs typeface="+mn-cs"/>
                        </a:rPr>
                        <a:t>Lync</a:t>
                      </a:r>
                      <a:r>
                        <a:rPr lang="en-US" sz="800" kern="1200" dirty="0" smtClean="0">
                          <a:solidFill>
                            <a:schemeClr val="dk1"/>
                          </a:solidFill>
                          <a:latin typeface="+mn-lt"/>
                          <a:ea typeface="+mn-ea"/>
                          <a:cs typeface="+mn-cs"/>
                        </a:rPr>
                        <a:t> Online</a:t>
                      </a:r>
                      <a:endParaRPr lang="en-US" sz="800" kern="1200" dirty="0">
                        <a:solidFill>
                          <a:schemeClr val="dk1"/>
                        </a:solidFill>
                        <a:latin typeface="+mn-lt"/>
                        <a:ea typeface="+mn-ea"/>
                        <a:cs typeface="+mn-cs"/>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Online ; Office 2007/2010; SharePoint Designer 2010; Office SharePoint Designer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Office 2007/2010; SharePoint Online; Visio 2010; SharePoint Designer 2010; Office SharePoint Designer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SharePoint Online; Office 2007/2010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Microsoft FAST</a:t>
                      </a:r>
                      <a:r>
                        <a:rPr lang="en-US" sz="800" baseline="30000" dirty="0" smtClean="0"/>
                        <a:t>™</a:t>
                      </a:r>
                      <a:r>
                        <a:rPr lang="en-US" sz="800" dirty="0" smtClean="0"/>
                        <a:t> Search Server 2010 for SharePoint; SharePoint Online; Office 2007/2010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SQL Server 2008/2008 R2; Office 2007/2010; SharePoint Online;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SQL Server 2008/2008 R2; Office 2007/2010;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mn-ea"/>
                          <a:cs typeface="+mn-cs"/>
                        </a:rPr>
                        <a:t>SharePoint Server 2010; Office SharePoint Server 2007; SQL Server 2008/2008 R2; Visio 2010; Office Visio 2007; SharePoint Online; Office 2007/2010</a:t>
                      </a:r>
                      <a:endParaRPr lang="en-US" sz="800" kern="1200" dirty="0">
                        <a:solidFill>
                          <a:schemeClr val="dk1"/>
                        </a:solidFill>
                        <a:latin typeface="+mn-lt"/>
                        <a:ea typeface="+mn-ea"/>
                        <a:cs typeface="+mn-cs"/>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2010;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2010; SharePoint Server 2010; Visio 2010; Microsoft Office Web Apps; Microsoft Office Mobile 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2010</a:t>
                      </a: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800" dirty="0" smtClean="0"/>
                        <a:t>SQL Server 2008/2008 R2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BizTalk Server 2009/2010; Visual Studio Team System 2008/2010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Times New Roman"/>
                          <a:cs typeface="Times New Roman"/>
                        </a:rPr>
                        <a:t>Visual Studio Team System 2008/2010; Expression Studio 3/4; Silverlight 4/5</a:t>
                      </a:r>
                      <a:endParaRPr lang="en-US" sz="800" kern="1200" dirty="0">
                        <a:solidFill>
                          <a:schemeClr val="dk1"/>
                        </a:solidFill>
                        <a:latin typeface="+mn-lt"/>
                        <a:ea typeface="Times New Roman"/>
                        <a:cs typeface="Times New Roman"/>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
                                        </p:tgtEl>
                                        <p:attrNameLst>
                                          <p:attrName>style.opacity</p:attrName>
                                        </p:attrNameLst>
                                      </p:cBhvr>
                                      <p:to>
                                        <p:strVal val="0.25"/>
                                      </p:to>
                                    </p:set>
                                    <p:animEffect filter="image" prLst="opacity: 0.25">
                                      <p:cBhvr rctx="IE">
                                        <p:cTn id="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7158781" y="230587"/>
            <a:ext cx="1306829" cy="531755"/>
            <a:chOff x="7182630" y="234361"/>
            <a:chExt cx="1306829" cy="531755"/>
          </a:xfrm>
        </p:grpSpPr>
        <p:sp>
          <p:nvSpPr>
            <p:cNvPr id="4"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5" name="Rectangle 4"/>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TECHNOLOGIES</a:t>
              </a:r>
            </a:p>
          </p:txBody>
        </p:sp>
      </p:grpSp>
      <p:sp>
        <p:nvSpPr>
          <p:cNvPr id="6" name="Round Same Side Corner Rectangle 3"/>
          <p:cNvSpPr/>
          <p:nvPr/>
        </p:nvSpPr>
        <p:spPr bwMode="auto">
          <a:xfrm>
            <a:off x="7195812" y="232885"/>
            <a:ext cx="1235743"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3" name="Group 6"/>
          <p:cNvGrpSpPr/>
          <p:nvPr/>
        </p:nvGrpSpPr>
        <p:grpSpPr>
          <a:xfrm>
            <a:off x="5229048" y="230587"/>
            <a:ext cx="5719903" cy="531755"/>
            <a:chOff x="5229044" y="230579"/>
            <a:chExt cx="5719903" cy="531755"/>
          </a:xfrm>
        </p:grpSpPr>
        <p:grpSp>
          <p:nvGrpSpPr>
            <p:cNvPr id="7" name="Group 29"/>
            <p:cNvGrpSpPr/>
            <p:nvPr/>
          </p:nvGrpSpPr>
          <p:grpSpPr>
            <a:xfrm>
              <a:off x="8414983" y="230579"/>
              <a:ext cx="1293196" cy="531755"/>
              <a:chOff x="8438836" y="234361"/>
              <a:chExt cx="1293196" cy="531755"/>
            </a:xfrm>
          </p:grpSpPr>
          <p:sp>
            <p:nvSpPr>
              <p:cNvPr id="16"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7"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CONCEPTUAL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9" name="Round Same Side Corner Rectangle 5"/>
            <p:cNvSpPr/>
            <p:nvPr/>
          </p:nvSpPr>
          <p:spPr bwMode="auto">
            <a:xfrm>
              <a:off x="6277522" y="230579"/>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8" name="Group 30"/>
            <p:cNvGrpSpPr/>
            <p:nvPr/>
          </p:nvGrpSpPr>
          <p:grpSpPr>
            <a:xfrm>
              <a:off x="9614847" y="230579"/>
              <a:ext cx="1334100" cy="531755"/>
              <a:chOff x="9638700" y="234361"/>
              <a:chExt cx="1334100" cy="531755"/>
            </a:xfrm>
          </p:grpSpPr>
          <p:sp>
            <p:nvSpPr>
              <p:cNvPr id="14" name="Round Same Side Corner Rectangle 13"/>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5" name="Rectangle 14"/>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LOGICAL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12"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defRPr/>
              </a:pPr>
              <a:endParaRPr lang="en-US" sz="1100" b="1" kern="0" dirty="0" smtClean="0">
                <a:solidFill>
                  <a:srgbClr val="FFFFFF"/>
                </a:solidFill>
                <a:effectLst>
                  <a:outerShdw blurRad="38100" dist="38100" dir="2700000" algn="tl">
                    <a:srgbClr val="000000">
                      <a:alpha val="43137"/>
                    </a:srgbClr>
                  </a:outerShdw>
                </a:effectLst>
                <a:latin typeface="Segoe Semibold"/>
              </a:endParaRPr>
            </a:p>
            <a:p>
              <a:pPr algn="ctr" defTabSz="1094196">
                <a:spcBef>
                  <a:spcPts val="0"/>
                </a:spcBef>
                <a:buClr>
                  <a:srgbClr val="FFFFFF"/>
                </a:buClr>
                <a:buSzPct val="95000"/>
                <a:defRPr/>
              </a:pPr>
              <a:r>
                <a:rPr lang="en-US" sz="1100" b="1" kern="0" dirty="0" smtClean="0">
                  <a:solidFill>
                    <a:srgbClr val="FFFFFF"/>
                  </a:solidFill>
                  <a:effectLst>
                    <a:outerShdw blurRad="38100" dist="38100" dir="2700000" algn="tl">
                      <a:srgbClr val="000000">
                        <a:alpha val="43137"/>
                      </a:srgbClr>
                    </a:outerShdw>
                  </a:effectLst>
                  <a:latin typeface="Segoe Semibold"/>
                </a:rPr>
                <a:t>MAPPING</a:t>
              </a:r>
              <a:endParaRPr lang="en-US" sz="1100" b="1" kern="0" dirty="0">
                <a:solidFill>
                  <a:srgbClr val="FFFFFF"/>
                </a:solidFill>
                <a:effectLst>
                  <a:outerShdw blurRad="38100" dist="38100" dir="2700000" algn="tl">
                    <a:srgbClr val="000000">
                      <a:alpha val="43137"/>
                    </a:srgbClr>
                  </a:outerShdw>
                </a:effectLst>
                <a:latin typeface="Segoe Semibold"/>
              </a:endParaRPr>
            </a:p>
          </p:txBody>
        </p:sp>
        <p:sp>
          <p:nvSpPr>
            <p:cNvPr id="1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PHASE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DEFINITION</a:t>
              </a:r>
            </a:p>
          </p:txBody>
        </p:sp>
      </p:grpSp>
      <p:sp>
        <p:nvSpPr>
          <p:cNvPr id="18" name="Rectangle 17"/>
          <p:cNvSpPr/>
          <p:nvPr/>
        </p:nvSpPr>
        <p:spPr>
          <a:xfrm>
            <a:off x="7159711" y="538625"/>
            <a:ext cx="1306829" cy="152350"/>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cxnSp>
        <p:nvCxnSpPr>
          <p:cNvPr id="19" name="Straight Connector 1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20" name="Title 1"/>
          <p:cNvSpPr txBox="1">
            <a:spLocks/>
          </p:cNvSpPr>
          <p:nvPr/>
        </p:nvSpPr>
        <p:spPr bwMode="auto">
          <a:xfrm>
            <a:off x="148287" y="152415"/>
            <a:ext cx="5399900" cy="80329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2</a:t>
            </a:r>
            <a:r>
              <a:rPr lang="en-US" sz="600" dirty="0">
                <a:ln w="3175" cmpd="sng">
                  <a:noFill/>
                  <a:prstDash val="solid"/>
                </a:ln>
                <a:solidFill>
                  <a:srgbClr val="FFFFFF"/>
                </a:solidFill>
                <a:effectLst>
                  <a:outerShdw blurRad="63500" dir="3600000" algn="tl" rotWithShape="0">
                    <a:srgbClr val="000000">
                      <a:alpha val="70000"/>
                    </a:srgbClr>
                  </a:outerShdw>
                </a:effectLst>
                <a:latin typeface="Segoe Semibold"/>
              </a:rPr>
              <a:t/>
            </a:r>
            <a:br>
              <a:rPr lang="en-US" sz="600" dirty="0">
                <a:ln w="3175" cmpd="sng">
                  <a:noFill/>
                  <a:prstDash val="solid"/>
                </a:ln>
                <a:solidFill>
                  <a:srgbClr val="FFFFFF"/>
                </a:solidFill>
                <a:effectLst>
                  <a:outerShdw blurRad="63500" dir="3600000" algn="tl" rotWithShape="0">
                    <a:srgbClr val="000000">
                      <a:alpha val="70000"/>
                    </a:srgbClr>
                  </a:outerShdw>
                </a:effectLst>
                <a:latin typeface="Segoe Semibold"/>
              </a:rPr>
            </a:br>
            <a:r>
              <a:rPr lang="en-US" sz="1400" i="1" dirty="0" smtClean="0">
                <a:ln w="3175" cmpd="sng">
                  <a:noFill/>
                  <a:prstDash val="solid"/>
                </a:ln>
                <a:solidFill>
                  <a:srgbClr val="FFFFFF"/>
                </a:solidFill>
                <a:effectLst>
                  <a:outerShdw blurRad="63500" dir="3600000" algn="tl" rotWithShape="0">
                    <a:srgbClr val="000000">
                      <a:alpha val="70000"/>
                    </a:srgbClr>
                  </a:outerShdw>
                </a:effectLst>
                <a:latin typeface="Segoe Semibold"/>
              </a:rPr>
              <a:t>Category Products</a:t>
            </a:r>
            <a:endParaRPr lang="en-US" sz="1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1" name="Table 20"/>
          <p:cNvGraphicFramePr>
            <a:graphicFrameLocks noGrp="1"/>
          </p:cNvGraphicFramePr>
          <p:nvPr>
            <p:extLst>
              <p:ext uri="{D42A27DB-BD31-4B8C-83A1-F6EECF244321}">
                <p14:modId xmlns:p14="http://schemas.microsoft.com/office/powerpoint/2010/main" val="3594574192"/>
              </p:ext>
            </p:extLst>
          </p:nvPr>
        </p:nvGraphicFramePr>
        <p:xfrm>
          <a:off x="18" y="1211062"/>
          <a:ext cx="10972783" cy="6507900"/>
        </p:xfrm>
        <a:graphic>
          <a:graphicData uri="http://schemas.openxmlformats.org/drawingml/2006/table">
            <a:tbl>
              <a:tblPr>
                <a:effectLst/>
                <a:tableStyleId>{5940675A-B579-460E-94D1-54222C63F5DA}</a:tableStyleId>
              </a:tblPr>
              <a:tblGrid>
                <a:gridCol w="2971386"/>
                <a:gridCol w="8001397"/>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Category</a:t>
                      </a:r>
                      <a:r>
                        <a:rPr lang="en-US" sz="1600" b="1"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 </a:t>
                      </a:r>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Product</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115214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Reduce the carbon footprint by minimizing the environmental impact of technology</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914004" rtl="0" eaLnBrk="1" fontAlgn="t" latinLnBrk="0" hangingPunct="1">
                        <a:buSzPct val="105000"/>
                        <a:buFontTx/>
                        <a:buBlip>
                          <a:blip r:embed="rId2"/>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None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96926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Measure and track internal resources and environmental impact goals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2"/>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None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01283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Support creation, management, and monitoring of compliance frameworks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2"/>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None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96926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Normalize corporate compliance with external environmental regulations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2"/>
                        </a:buBlip>
                      </a:pPr>
                      <a:r>
                        <a:rPr lang="en-US" sz="1200" b="0" i="0" u="none" strike="noStrike" dirty="0" smtClean="0">
                          <a:solidFill>
                            <a:schemeClr val="tx2"/>
                          </a:solidFill>
                          <a:effectLst>
                            <a:outerShdw blurRad="38100" dist="38100" dir="2700000" algn="tl">
                              <a:srgbClr val="000000">
                                <a:alpha val="43137"/>
                              </a:srgbClr>
                            </a:outerShdw>
                          </a:effectLst>
                          <a:latin typeface="+mn-lt"/>
                        </a:rPr>
                        <a:t>None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218722">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Respond to consumer expectations that industries take a holistic approach to sustaining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66688" indent="-16668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Microsoft Dynamics</a:t>
                      </a:r>
                      <a:r>
                        <a:rPr lang="en-US" sz="1200" b="1" i="0" u="none" strike="noStrike" kern="1200" baseline="30000" dirty="0" smtClean="0">
                          <a:solidFill>
                            <a:schemeClr val="tx2"/>
                          </a:solidFill>
                          <a:effectLst>
                            <a:outerShdw blurRad="38100" dist="38100" dir="2700000" algn="tl">
                              <a:srgbClr val="000000">
                                <a:alpha val="43137"/>
                              </a:srgbClr>
                            </a:outerShdw>
                          </a:effectLst>
                          <a:latin typeface="+mn-lt"/>
                          <a:ea typeface="+mn-ea"/>
                          <a:cs typeface="+mn-cs"/>
                        </a:rPr>
                        <a:t>®</a:t>
                      </a: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Use collaboration tools to share and discuss environmentally friendly products, packaging, storage, and transportation improvements to reduce the carbon footprint</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914400">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Participate in business opportunities that sustain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66688" indent="-16668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Use collaboration tools to share and discuss environmentally friendly products, packaging, storage, and transportation improvements to reduce the carbon footprint</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
                                        </p:tgtEl>
                                        <p:attrNameLst>
                                          <p:attrName>style.opacity</p:attrName>
                                        </p:attrNameLst>
                                      </p:cBhvr>
                                      <p:to>
                                        <p:strVal val="0.25"/>
                                      </p:to>
                                    </p:set>
                                    <p:animEffect filter="image" prLst="opacity: 0.25">
                                      <p:cBhvr rctx="IE">
                                        <p:cTn id="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0" y="954279"/>
            <a:ext cx="10972800" cy="684155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grpSp>
        <p:nvGrpSpPr>
          <p:cNvPr id="24" name="Group 29"/>
          <p:cNvGrpSpPr/>
          <p:nvPr/>
        </p:nvGrpSpPr>
        <p:grpSpPr>
          <a:xfrm>
            <a:off x="8414987" y="230587"/>
            <a:ext cx="1293196" cy="531755"/>
            <a:chOff x="8438836" y="234361"/>
            <a:chExt cx="1293196" cy="531755"/>
          </a:xfrm>
        </p:grpSpPr>
        <p:sp>
          <p:nvSpPr>
            <p:cNvPr id="25"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26"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cxnSp>
        <p:nvCxnSpPr>
          <p:cNvPr id="27" name="Straight Connector 26"/>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28" name="Round Same Side Corner Rectangle 3"/>
          <p:cNvSpPr/>
          <p:nvPr/>
        </p:nvSpPr>
        <p:spPr bwMode="auto">
          <a:xfrm>
            <a:off x="8436707" y="232418"/>
            <a:ext cx="121529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44" name="Group 43"/>
          <p:cNvGrpSpPr/>
          <p:nvPr/>
        </p:nvGrpSpPr>
        <p:grpSpPr>
          <a:xfrm>
            <a:off x="5229048" y="230587"/>
            <a:ext cx="5719903" cy="531755"/>
            <a:chOff x="5229044" y="230579"/>
            <a:chExt cx="5719903" cy="531755"/>
          </a:xfrm>
        </p:grpSpPr>
        <p:sp>
          <p:nvSpPr>
            <p:cNvPr id="45"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pP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47"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48" name="Group 28"/>
            <p:cNvGrpSpPr/>
            <p:nvPr/>
          </p:nvGrpSpPr>
          <p:grpSpPr>
            <a:xfrm>
              <a:off x="7158777" y="230579"/>
              <a:ext cx="1306829" cy="531755"/>
              <a:chOff x="7182630" y="234361"/>
              <a:chExt cx="1306829" cy="531755"/>
            </a:xfrm>
          </p:grpSpPr>
          <p:sp>
            <p:nvSpPr>
              <p:cNvPr id="53"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4" name="Rectangle 53"/>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49" name="Group 30"/>
            <p:cNvGrpSpPr/>
            <p:nvPr/>
          </p:nvGrpSpPr>
          <p:grpSpPr>
            <a:xfrm>
              <a:off x="9614847" y="230579"/>
              <a:ext cx="1334100" cy="531755"/>
              <a:chOff x="9638700" y="234361"/>
              <a:chExt cx="1334100" cy="531755"/>
            </a:xfrm>
          </p:grpSpPr>
          <p:sp>
            <p:nvSpPr>
              <p:cNvPr id="51" name="Round Same Side Corner Rectangle 50"/>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2" name="Rectangle 51"/>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50"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55" name="Rectangle 8"/>
          <p:cNvSpPr/>
          <p:nvPr/>
        </p:nvSpPr>
        <p:spPr>
          <a:xfrm>
            <a:off x="8414987" y="369583"/>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sp>
        <p:nvSpPr>
          <p:cNvPr id="58" name="Title 1"/>
          <p:cNvSpPr txBox="1">
            <a:spLocks/>
          </p:cNvSpPr>
          <p:nvPr/>
        </p:nvSpPr>
        <p:spPr>
          <a:xfrm>
            <a:off x="67474" y="155452"/>
            <a:ext cx="10056494" cy="553998"/>
          </a:xfrm>
          <a:prstGeom prst="rect">
            <a:avLst/>
          </a:prstGeom>
        </p:spPr>
        <p:txBody>
          <a:bodyPr lIns="91418" tIns="45708" rIns="91418" bIns="45708"/>
          <a:lstStyle/>
          <a:p>
            <a:pPr defTabSz="1094196">
              <a:lnSpc>
                <a:spcPct val="90000"/>
              </a:lnSpc>
              <a:defRPr/>
            </a:pPr>
            <a:r>
              <a:rPr lang="en-US" sz="4400" kern="0" dirty="0" smtClean="0">
                <a:ln w="3175" cmpd="sng">
                  <a:noFill/>
                  <a:prstDash val="solid"/>
                </a:ln>
                <a:solidFill>
                  <a:schemeClr val="tx2"/>
                </a:solidFill>
                <a:effectLst>
                  <a:outerShdw blurRad="63500" dir="3600000" algn="tl" rotWithShape="0">
                    <a:srgbClr val="000000">
                      <a:alpha val="70000"/>
                    </a:srgbClr>
                  </a:outerShdw>
                </a:effectLst>
                <a:latin typeface="+mj-lt"/>
                <a:ea typeface="+mj-ea"/>
                <a:cs typeface="+mj-cs"/>
              </a:rPr>
              <a:t>Phase 2</a:t>
            </a:r>
            <a:endParaRPr lang="en-US" sz="4400" i="1" kern="0" dirty="0">
              <a:ln w="3175" cmpd="sng">
                <a:noFill/>
                <a:prstDash val="solid"/>
              </a:ln>
              <a:solidFill>
                <a:schemeClr val="tx2"/>
              </a:solidFill>
              <a:effectLst>
                <a:outerShdw blurRad="63500" dir="3600000" algn="tl" rotWithShape="0">
                  <a:srgbClr val="000000">
                    <a:alpha val="70000"/>
                  </a:srgbClr>
                </a:outerShdw>
              </a:effectLst>
              <a:latin typeface="+mj-lt"/>
              <a:ea typeface="+mj-ea"/>
              <a:cs typeface="+mj-cs"/>
            </a:endParaRP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6925" y="997972"/>
            <a:ext cx="8338958" cy="67113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44"/>
                                        </p:tgtEl>
                                        <p:attrNameLst>
                                          <p:attrName>style.opacity</p:attrName>
                                        </p:attrNameLst>
                                      </p:cBhvr>
                                      <p:to>
                                        <p:strVal val="0.25"/>
                                      </p:to>
                                    </p:set>
                                    <p:animEffect filter="image" prLst="opacity: 0.25">
                                      <p:cBhvr rctx="IE">
                                        <p:cTn id="7" dur="indefinite"/>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0" y="954279"/>
            <a:ext cx="10972800" cy="684155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cxnSp>
        <p:nvCxnSpPr>
          <p:cNvPr id="25" name="Straight Connector 24"/>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6" name="Group 30"/>
          <p:cNvGrpSpPr/>
          <p:nvPr/>
        </p:nvGrpSpPr>
        <p:grpSpPr>
          <a:xfrm>
            <a:off x="9614848" y="230587"/>
            <a:ext cx="1334100" cy="531755"/>
            <a:chOff x="9638700" y="234361"/>
            <a:chExt cx="1334100" cy="531755"/>
          </a:xfrm>
        </p:grpSpPr>
        <p:sp>
          <p:nvSpPr>
            <p:cNvPr id="27" name="Round Same Side Corner Rectangle 26"/>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1" name="Rectangle 40"/>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42" name="Round Same Side Corner Rectangle 3"/>
          <p:cNvSpPr/>
          <p:nvPr/>
        </p:nvSpPr>
        <p:spPr bwMode="auto">
          <a:xfrm>
            <a:off x="9677071" y="225802"/>
            <a:ext cx="1213187"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43" name="Group 42"/>
          <p:cNvGrpSpPr/>
          <p:nvPr/>
        </p:nvGrpSpPr>
        <p:grpSpPr>
          <a:xfrm>
            <a:off x="5229047" y="230587"/>
            <a:ext cx="4479136" cy="531755"/>
            <a:chOff x="5229044" y="230579"/>
            <a:chExt cx="4479135" cy="531755"/>
          </a:xfrm>
        </p:grpSpPr>
        <p:grpSp>
          <p:nvGrpSpPr>
            <p:cNvPr id="44" name="Group 29"/>
            <p:cNvGrpSpPr/>
            <p:nvPr/>
          </p:nvGrpSpPr>
          <p:grpSpPr>
            <a:xfrm>
              <a:off x="8414983" y="230579"/>
              <a:ext cx="1293196" cy="531755"/>
              <a:chOff x="8438836" y="234361"/>
              <a:chExt cx="1293196" cy="531755"/>
            </a:xfrm>
          </p:grpSpPr>
          <p:sp>
            <p:nvSpPr>
              <p:cNvPr id="52"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3"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45"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47" name="Group 28"/>
            <p:cNvGrpSpPr/>
            <p:nvPr/>
          </p:nvGrpSpPr>
          <p:grpSpPr>
            <a:xfrm>
              <a:off x="7158777" y="230579"/>
              <a:ext cx="1306829" cy="531755"/>
              <a:chOff x="7182630" y="234361"/>
              <a:chExt cx="1306829" cy="531755"/>
            </a:xfrm>
          </p:grpSpPr>
          <p:sp>
            <p:nvSpPr>
              <p:cNvPr id="50"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1" name="Rectangle 50"/>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sp>
          <p:nvSpPr>
            <p:cNvPr id="48" name="Rectangle 9"/>
            <p:cNvSpPr/>
            <p:nvPr/>
          </p:nvSpPr>
          <p:spPr>
            <a:xfrm>
              <a:off x="6292444" y="327180"/>
              <a:ext cx="893325"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49"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54" name="Rectangle 53"/>
          <p:cNvSpPr/>
          <p:nvPr/>
        </p:nvSpPr>
        <p:spPr>
          <a:xfrm>
            <a:off x="9614848" y="369583"/>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sp>
        <p:nvSpPr>
          <p:cNvPr id="59" name="Title 1"/>
          <p:cNvSpPr txBox="1">
            <a:spLocks/>
          </p:cNvSpPr>
          <p:nvPr/>
        </p:nvSpPr>
        <p:spPr>
          <a:xfrm>
            <a:off x="67474" y="155452"/>
            <a:ext cx="10056494" cy="553998"/>
          </a:xfrm>
          <a:prstGeom prst="rect">
            <a:avLst/>
          </a:prstGeom>
        </p:spPr>
        <p:txBody>
          <a:bodyPr lIns="91418" tIns="45708" rIns="91418" bIns="45708"/>
          <a:lstStyle/>
          <a:p>
            <a:pPr defTabSz="1094196">
              <a:lnSpc>
                <a:spcPct val="90000"/>
              </a:lnSpc>
              <a:defRPr/>
            </a:pPr>
            <a:r>
              <a:rPr lang="en-US" sz="4400" kern="0" dirty="0" smtClean="0">
                <a:ln w="3175" cmpd="sng">
                  <a:noFill/>
                  <a:prstDash val="solid"/>
                </a:ln>
                <a:solidFill>
                  <a:schemeClr val="tx2"/>
                </a:solidFill>
                <a:effectLst>
                  <a:outerShdw blurRad="63500" dir="3600000" algn="tl" rotWithShape="0">
                    <a:srgbClr val="000000">
                      <a:alpha val="70000"/>
                    </a:srgbClr>
                  </a:outerShdw>
                </a:effectLst>
                <a:latin typeface="+mj-lt"/>
                <a:ea typeface="+mj-ea"/>
                <a:cs typeface="+mj-cs"/>
              </a:rPr>
              <a:t>Phase 2</a:t>
            </a:r>
            <a:endParaRPr lang="en-US" sz="4400" i="1" kern="0" dirty="0">
              <a:ln w="3175" cmpd="sng">
                <a:noFill/>
                <a:prstDash val="solid"/>
              </a:ln>
              <a:solidFill>
                <a:schemeClr val="tx2"/>
              </a:solidFill>
              <a:effectLst>
                <a:outerShdw blurRad="63500" dir="3600000" algn="tl" rotWithShape="0">
                  <a:srgbClr val="000000">
                    <a:alpha val="70000"/>
                  </a:srgbClr>
                </a:outerShdw>
              </a:effectLst>
              <a:latin typeface="+mj-lt"/>
              <a:ea typeface="+mj-ea"/>
              <a:cs typeface="+mj-cs"/>
            </a:endParaRPr>
          </a:p>
        </p:txBody>
      </p:sp>
      <p:pic>
        <p:nvPicPr>
          <p:cNvPr id="60" name="Picture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 y="1425056"/>
            <a:ext cx="10881360" cy="5843966"/>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43"/>
                                        </p:tgtEl>
                                        <p:attrNameLst>
                                          <p:attrName>style.opacity</p:attrName>
                                        </p:attrNameLst>
                                      </p:cBhvr>
                                      <p:to>
                                        <p:strVal val="0.25"/>
                                      </p:to>
                                    </p:set>
                                    <p:animEffect filter="image" prLst="opacity: 0.25">
                                      <p:cBhvr rctx="IE">
                                        <p:cTn id="7" dur="indefinite"/>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13" name="Round Same Side Corner Rectangle 12"/>
          <p:cNvSpPr/>
          <p:nvPr/>
        </p:nvSpPr>
        <p:spPr bwMode="auto">
          <a:xfrm>
            <a:off x="414152" y="247414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sp>
        <p:nvSpPr>
          <p:cNvPr id="14" name="Rectangle 13"/>
          <p:cNvSpPr/>
          <p:nvPr/>
        </p:nvSpPr>
        <p:spPr>
          <a:xfrm>
            <a:off x="459449" y="2490930"/>
            <a:ext cx="4520704" cy="538597"/>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Recap Discussions to Date</a:t>
            </a:r>
            <a:endParaRPr lang="en-US" dirty="0">
              <a:solidFill>
                <a:srgbClr val="7DDDFF"/>
              </a:solidFill>
              <a:effectLst>
                <a:outerShdw blurRad="38100" dist="38100" dir="2700000" algn="tl">
                  <a:srgbClr val="000000">
                    <a:alpha val="43137"/>
                  </a:srgbClr>
                </a:outerShdw>
              </a:effectLst>
              <a:latin typeface="+mj-lt"/>
            </a:endParaRPr>
          </a:p>
        </p:txBody>
      </p:sp>
      <p:sp>
        <p:nvSpPr>
          <p:cNvPr id="16" name="Round Same Side Corner Rectangle 15"/>
          <p:cNvSpPr/>
          <p:nvPr/>
        </p:nvSpPr>
        <p:spPr bwMode="auto">
          <a:xfrm>
            <a:off x="429392" y="6790064"/>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18" name="Straight Connector 17"/>
          <p:cNvCxnSpPr/>
          <p:nvPr/>
        </p:nvCxnSpPr>
        <p:spPr bwMode="auto">
          <a:xfrm>
            <a:off x="429390" y="7386471"/>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9" name="Rectangle 18"/>
          <p:cNvSpPr/>
          <p:nvPr/>
        </p:nvSpPr>
        <p:spPr>
          <a:xfrm>
            <a:off x="474689" y="6849452"/>
            <a:ext cx="1969108" cy="538597"/>
          </a:xfrm>
          <a:prstGeom prst="rect">
            <a:avLst/>
          </a:prstGeom>
        </p:spPr>
        <p:txBody>
          <a:bodyPr wrap="none" lIns="91422" tIns="45710" rIns="91422" bIns="45710">
            <a:spAutoFit/>
          </a:bodyPr>
          <a:lstStyle/>
          <a:p>
            <a:pPr marL="514248" indent="-514248"/>
            <a:r>
              <a:rPr lang="en-US" dirty="0">
                <a:solidFill>
                  <a:srgbClr val="7DDDFF"/>
                </a:solidFill>
                <a:effectLst>
                  <a:outerShdw blurRad="38100" dist="38100" dir="2700000" algn="tl">
                    <a:srgbClr val="000000">
                      <a:alpha val="43137"/>
                    </a:srgbClr>
                  </a:outerShdw>
                </a:effectLst>
                <a:latin typeface="+mj-lt"/>
              </a:rPr>
              <a:t>Next Steps</a:t>
            </a:r>
          </a:p>
        </p:txBody>
      </p:sp>
      <p:sp>
        <p:nvSpPr>
          <p:cNvPr id="20" name="Round Same Side Corner Rectangle 19"/>
          <p:cNvSpPr/>
          <p:nvPr/>
        </p:nvSpPr>
        <p:spPr bwMode="auto">
          <a:xfrm>
            <a:off x="414152" y="359413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4" name="Straight Connector 23"/>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5" name="Rectangle 24"/>
          <p:cNvSpPr/>
          <p:nvPr/>
        </p:nvSpPr>
        <p:spPr>
          <a:xfrm>
            <a:off x="459449" y="3672575"/>
            <a:ext cx="3267220" cy="1774825"/>
          </a:xfrm>
          <a:prstGeom prst="rect">
            <a:avLst/>
          </a:prstGeom>
        </p:spPr>
        <p:txBody>
          <a:bodyPr wrap="square" lIns="91422" tIns="45710" rIns="91422" bIns="45710">
            <a:spAutoFit/>
          </a:bodyPr>
          <a:lstStyle/>
          <a:p>
            <a:pPr marL="514248" indent="-514248">
              <a:spcAft>
                <a:spcPts val="1000"/>
              </a:spcAft>
            </a:pPr>
            <a:r>
              <a:rPr lang="en-US" dirty="0">
                <a:solidFill>
                  <a:schemeClr val="tx2"/>
                </a:solidFill>
                <a:effectLst>
                  <a:outerShdw blurRad="38100" dist="38100" dir="2700000" algn="tl">
                    <a:srgbClr val="000000">
                      <a:alpha val="43137"/>
                    </a:srgbClr>
                  </a:outerShdw>
                </a:effectLst>
                <a:latin typeface="+mj-lt"/>
              </a:rPr>
              <a:t>Solution Guidance</a:t>
            </a: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1</a:t>
            </a:r>
            <a:endParaRPr lang="en-US" sz="2400" dirty="0">
              <a:solidFill>
                <a:srgbClr val="7DDDFF"/>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rgbClr val="7DDDFF"/>
                </a:solidFill>
                <a:effectLst>
                  <a:outerShdw blurRad="38100" dist="38100" dir="2700000" algn="tl">
                    <a:srgbClr val="000000">
                      <a:alpha val="43137"/>
                    </a:srgbClr>
                  </a:outerShdw>
                </a:effectLst>
              </a:rPr>
              <a:t>Phase 2</a:t>
            </a:r>
            <a:endParaRPr lang="en-US" sz="2400" dirty="0">
              <a:solidFill>
                <a:srgbClr val="7DDDFF"/>
              </a:solidFill>
              <a:effectLst>
                <a:outerShdw blurRad="38100" dist="38100" dir="2700000" algn="tl">
                  <a:srgbClr val="000000">
                    <a:alpha val="43137"/>
                  </a:srgbClr>
                </a:outerShdw>
              </a:effectLst>
            </a:endParaRPr>
          </a:p>
          <a:p>
            <a:pPr marL="228581" indent="-228581">
              <a:buFont typeface="Arial" pitchFamily="34" charset="0"/>
              <a:buChar char="•"/>
            </a:pPr>
            <a:r>
              <a:rPr lang="en-US" sz="2400" dirty="0" smtClean="0">
                <a:solidFill>
                  <a:schemeClr val="tx2"/>
                </a:solidFill>
                <a:effectLst>
                  <a:outerShdw blurRad="38100" dist="38100" dir="2700000" algn="tl">
                    <a:srgbClr val="000000">
                      <a:alpha val="43137"/>
                    </a:srgbClr>
                  </a:outerShdw>
                </a:effectLst>
              </a:rPr>
              <a:t>Phase 3</a:t>
            </a:r>
            <a:endParaRPr lang="en-US" sz="2400" dirty="0">
              <a:solidFill>
                <a:schemeClr val="tx2"/>
              </a:solidFill>
              <a:effectLst>
                <a:outerShdw blurRad="38100" dist="38100" dir="2700000" algn="tl">
                  <a:srgbClr val="000000">
                    <a:alpha val="43137"/>
                  </a:srgbClr>
                </a:outerShdw>
              </a:effectLst>
            </a:endParaRPr>
          </a:p>
        </p:txBody>
      </p:sp>
      <p:sp>
        <p:nvSpPr>
          <p:cNvPr id="27" name="Freeform 26"/>
          <p:cNvSpPr/>
          <p:nvPr/>
        </p:nvSpPr>
        <p:spPr bwMode="auto">
          <a:xfrm rot="5400000">
            <a:off x="2985754" y="598587"/>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1096876"/>
            <a:endParaRPr lang="en-US" dirty="0">
              <a:solidFill>
                <a:schemeClr val="tx1"/>
              </a:solidFill>
              <a:latin typeface="Segoe" pitchFamily="34" charset="0"/>
            </a:endParaRPr>
          </a:p>
        </p:txBody>
      </p:sp>
      <p:cxnSp>
        <p:nvCxnSpPr>
          <p:cNvPr id="28" name="Straight Connector 27"/>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9" name="Round Same Side Corner Rectangle 28"/>
          <p:cNvSpPr/>
          <p:nvPr/>
        </p:nvSpPr>
        <p:spPr bwMode="auto">
          <a:xfrm>
            <a:off x="402177" y="583212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30" name="Straight Connector 29"/>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1" name="Rectangle 30"/>
          <p:cNvSpPr/>
          <p:nvPr/>
        </p:nvSpPr>
        <p:spPr>
          <a:xfrm>
            <a:off x="447476" y="5891508"/>
            <a:ext cx="6765222" cy="538594"/>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Customize the Capability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8482" name="Title 1"/>
          <p:cNvSpPr>
            <a:spLocks noGrp="1"/>
          </p:cNvSpPr>
          <p:nvPr>
            <p:ph type="title"/>
          </p:nvPr>
        </p:nvSpPr>
        <p:spPr>
          <a:xfrm>
            <a:off x="459106" y="274323"/>
            <a:ext cx="10056494" cy="947336"/>
          </a:xfrm>
        </p:spPr>
        <p:txBody>
          <a:bodyPr anchor="t" anchorCtr="0"/>
          <a:lstStyle/>
          <a:p>
            <a:r>
              <a:rPr lang="en-US" dirty="0" smtClean="0">
                <a:solidFill>
                  <a:schemeClr val="tx1"/>
                </a:solidFill>
              </a:rPr>
              <a:t>Why Position the Optimization Model?</a:t>
            </a:r>
            <a:br>
              <a:rPr lang="en-US" dirty="0" smtClean="0">
                <a:solidFill>
                  <a:schemeClr val="tx1"/>
                </a:solidFill>
              </a:rPr>
            </a:br>
            <a:r>
              <a:rPr lang="en-US" sz="2400" dirty="0" smtClean="0">
                <a:solidFill>
                  <a:schemeClr val="tx1"/>
                </a:solidFill>
              </a:rPr>
              <a:t>Maturity </a:t>
            </a:r>
            <a:r>
              <a:rPr lang="en-US" sz="2400" dirty="0">
                <a:solidFill>
                  <a:schemeClr val="tx1"/>
                </a:solidFill>
              </a:rPr>
              <a:t>Model </a:t>
            </a:r>
            <a:r>
              <a:rPr lang="en-US" sz="2400" dirty="0" smtClean="0">
                <a:solidFill>
                  <a:schemeClr val="tx1"/>
                </a:solidFill>
              </a:rPr>
              <a:t>&amp; Road Maps</a:t>
            </a:r>
            <a:endParaRPr lang="en-US" sz="2400" dirty="0">
              <a:solidFill>
                <a:schemeClr val="tx1"/>
              </a:solidFill>
            </a:endParaRPr>
          </a:p>
        </p:txBody>
      </p:sp>
      <p:sp>
        <p:nvSpPr>
          <p:cNvPr id="7" name="Text Placeholder 2"/>
          <p:cNvSpPr>
            <a:spLocks noGrp="1"/>
          </p:cNvSpPr>
          <p:nvPr>
            <p:ph idx="1"/>
          </p:nvPr>
        </p:nvSpPr>
        <p:spPr>
          <a:xfrm>
            <a:off x="459106" y="1697363"/>
            <a:ext cx="10056494" cy="5371214"/>
          </a:xfrm>
        </p:spPr>
        <p:txBody>
          <a:bodyPr/>
          <a:lstStyle/>
          <a:p>
            <a:pPr>
              <a:spcAft>
                <a:spcPts val="800"/>
              </a:spcAft>
              <a:buNone/>
            </a:pPr>
            <a:r>
              <a:rPr lang="en-US" dirty="0" smtClean="0">
                <a:solidFill>
                  <a:schemeClr val="tx1"/>
                </a:solidFill>
              </a:rPr>
              <a:t>Using a maturity model with a customer allows you to…</a:t>
            </a:r>
          </a:p>
          <a:p>
            <a:pPr>
              <a:buFont typeface="Arial" pitchFamily="34" charset="0"/>
              <a:buChar char="•"/>
            </a:pPr>
            <a:r>
              <a:rPr lang="en-US" dirty="0" smtClean="0">
                <a:solidFill>
                  <a:schemeClr val="tx1"/>
                </a:solidFill>
              </a:rPr>
              <a:t>Structure the </a:t>
            </a:r>
            <a:r>
              <a:rPr lang="en-US" i="1" dirty="0" smtClean="0">
                <a:solidFill>
                  <a:schemeClr val="tx1"/>
                </a:solidFill>
              </a:rPr>
              <a:t>conversation</a:t>
            </a:r>
          </a:p>
          <a:p>
            <a:pPr lvl="1">
              <a:buFont typeface="Arial" pitchFamily="34" charset="0"/>
              <a:buChar char="•"/>
            </a:pPr>
            <a:r>
              <a:rPr lang="en-US" sz="1800" dirty="0" smtClean="0">
                <a:solidFill>
                  <a:schemeClr val="tx1"/>
                </a:solidFill>
              </a:rPr>
              <a:t>Have customers answer the question “What do I need to achieve these benefits?” instead of “Why do I want to buy that?”</a:t>
            </a:r>
          </a:p>
          <a:p>
            <a:pPr lvl="1">
              <a:buFont typeface="Arial" pitchFamily="34" charset="0"/>
              <a:buChar char="•"/>
            </a:pPr>
            <a:endParaRPr lang="en-US" sz="1800" dirty="0">
              <a:solidFill>
                <a:schemeClr val="tx1"/>
              </a:solidFill>
            </a:endParaRPr>
          </a:p>
          <a:p>
            <a:pPr>
              <a:buFont typeface="Arial" pitchFamily="34" charset="0"/>
              <a:buChar char="•"/>
            </a:pPr>
            <a:r>
              <a:rPr lang="en-US" dirty="0" smtClean="0">
                <a:solidFill>
                  <a:schemeClr val="tx1"/>
                </a:solidFill>
              </a:rPr>
              <a:t>Position incremental sales</a:t>
            </a:r>
            <a:endParaRPr lang="en-US" dirty="0">
              <a:solidFill>
                <a:schemeClr val="tx1"/>
              </a:solidFill>
            </a:endParaRPr>
          </a:p>
          <a:p>
            <a:pPr lvl="1">
              <a:buFont typeface="Arial" pitchFamily="34" charset="0"/>
              <a:buChar char="•"/>
            </a:pPr>
            <a:r>
              <a:rPr lang="en-US" sz="1800" dirty="0" smtClean="0">
                <a:solidFill>
                  <a:schemeClr val="tx1"/>
                </a:solidFill>
              </a:rPr>
              <a:t>Maturity models reveal advanced, higher-value scenarios</a:t>
            </a:r>
          </a:p>
          <a:p>
            <a:pPr lvl="1">
              <a:buFont typeface="Arial" pitchFamily="34" charset="0"/>
              <a:buChar char="•"/>
            </a:pPr>
            <a:r>
              <a:rPr lang="en-US" sz="1800" dirty="0" smtClean="0">
                <a:solidFill>
                  <a:schemeClr val="tx1"/>
                </a:solidFill>
              </a:rPr>
              <a:t>Gives the client clear cost-benefit options that include business benefit </a:t>
            </a:r>
            <a:r>
              <a:rPr lang="en-US" sz="1800" i="1" dirty="0" smtClean="0">
                <a:solidFill>
                  <a:schemeClr val="tx1"/>
                </a:solidFill>
              </a:rPr>
              <a:t>and  </a:t>
            </a:r>
            <a:r>
              <a:rPr lang="en-US" sz="1800" dirty="0" smtClean="0">
                <a:solidFill>
                  <a:schemeClr val="tx1"/>
                </a:solidFill>
              </a:rPr>
              <a:t>value of integrated capabilities</a:t>
            </a:r>
          </a:p>
          <a:p>
            <a:pPr lvl="1">
              <a:buFont typeface="Arial" pitchFamily="34" charset="0"/>
              <a:buChar char="•"/>
            </a:pPr>
            <a:endParaRPr lang="en-US" sz="1800" dirty="0" smtClean="0">
              <a:solidFill>
                <a:schemeClr val="tx1"/>
              </a:solidFill>
            </a:endParaRPr>
          </a:p>
          <a:p>
            <a:pPr>
              <a:buFont typeface="Arial" pitchFamily="34" charset="0"/>
              <a:buChar char="•"/>
            </a:pPr>
            <a:r>
              <a:rPr lang="en-US" dirty="0" smtClean="0">
                <a:solidFill>
                  <a:schemeClr val="tx1"/>
                </a:solidFill>
              </a:rPr>
              <a:t>Assess the customer’s current state more easily</a:t>
            </a:r>
            <a:endParaRPr lang="en-US" dirty="0">
              <a:solidFill>
                <a:schemeClr val="tx1"/>
              </a:solidFill>
            </a:endParaRPr>
          </a:p>
          <a:p>
            <a:pPr lvl="1">
              <a:buFont typeface="Arial" pitchFamily="34" charset="0"/>
              <a:buChar char="•"/>
            </a:pPr>
            <a:r>
              <a:rPr lang="en-US" sz="1800" dirty="0">
                <a:solidFill>
                  <a:schemeClr val="tx1"/>
                </a:solidFill>
              </a:rPr>
              <a:t>Help the client understand where they are </a:t>
            </a:r>
            <a:r>
              <a:rPr lang="en-US" sz="1800" dirty="0" smtClean="0">
                <a:solidFill>
                  <a:schemeClr val="tx1"/>
                </a:solidFill>
              </a:rPr>
              <a:t>and </a:t>
            </a:r>
            <a:r>
              <a:rPr lang="en-US" sz="1800" dirty="0">
                <a:solidFill>
                  <a:schemeClr val="tx1"/>
                </a:solidFill>
              </a:rPr>
              <a:t>prioritize </a:t>
            </a:r>
            <a:r>
              <a:rPr lang="en-US" sz="1800" dirty="0" smtClean="0">
                <a:solidFill>
                  <a:schemeClr val="tx1"/>
                </a:solidFill>
              </a:rPr>
              <a:t>incremental licensing in their terms</a:t>
            </a:r>
          </a:p>
          <a:p>
            <a:pPr lvl="1">
              <a:buFont typeface="Arial" pitchFamily="34" charset="0"/>
              <a:buChar char="•"/>
            </a:pPr>
            <a:endParaRPr lang="en-US" sz="1800" dirty="0" smtClean="0">
              <a:solidFill>
                <a:schemeClr val="tx1"/>
              </a:solidFill>
            </a:endParaRPr>
          </a:p>
          <a:p>
            <a:pPr>
              <a:buFont typeface="Arial" pitchFamily="34" charset="0"/>
              <a:buChar char="•"/>
            </a:pPr>
            <a:r>
              <a:rPr lang="en-US" dirty="0" smtClean="0">
                <a:solidFill>
                  <a:schemeClr val="tx1"/>
                </a:solidFill>
              </a:rPr>
              <a:t>Push for a road map (maturity models lead to road maps)</a:t>
            </a:r>
            <a:endParaRPr 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2" name="Group 21"/>
          <p:cNvGrpSpPr/>
          <p:nvPr/>
        </p:nvGrpSpPr>
        <p:grpSpPr>
          <a:xfrm>
            <a:off x="5279602" y="230587"/>
            <a:ext cx="5669346" cy="531755"/>
            <a:chOff x="5808425" y="-265878"/>
            <a:chExt cx="5669346" cy="531755"/>
          </a:xfrm>
        </p:grpSpPr>
        <p:grpSp>
          <p:nvGrpSpPr>
            <p:cNvPr id="24" name="Group 20"/>
            <p:cNvGrpSpPr/>
            <p:nvPr/>
          </p:nvGrpSpPr>
          <p:grpSpPr>
            <a:xfrm>
              <a:off x="5808425" y="-265878"/>
              <a:ext cx="5669346" cy="531755"/>
              <a:chOff x="5303454" y="234361"/>
              <a:chExt cx="5669346" cy="531755"/>
            </a:xfrm>
          </p:grpSpPr>
          <p:grpSp>
            <p:nvGrpSpPr>
              <p:cNvPr id="26" name="Group 29"/>
              <p:cNvGrpSpPr/>
              <p:nvPr/>
            </p:nvGrpSpPr>
            <p:grpSpPr>
              <a:xfrm>
                <a:off x="8438836" y="234361"/>
                <a:ext cx="1293196" cy="531755"/>
                <a:chOff x="8438836" y="234361"/>
                <a:chExt cx="1293196" cy="531755"/>
              </a:xfrm>
            </p:grpSpPr>
            <p:sp>
              <p:nvSpPr>
                <p:cNvPr id="4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4"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2"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4"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37" name="Group 28"/>
              <p:cNvGrpSpPr/>
              <p:nvPr/>
            </p:nvGrpSpPr>
            <p:grpSpPr>
              <a:xfrm>
                <a:off x="7182630" y="234361"/>
                <a:ext cx="1306829" cy="531755"/>
                <a:chOff x="7182630" y="234361"/>
                <a:chExt cx="1306829" cy="531755"/>
              </a:xfrm>
            </p:grpSpPr>
            <p:sp>
              <p:nvSpPr>
                <p:cNvPr id="41"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2" name="Rectangle 41"/>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38" name="Group 30"/>
              <p:cNvGrpSpPr/>
              <p:nvPr/>
            </p:nvGrpSpPr>
            <p:grpSpPr>
              <a:xfrm>
                <a:off x="9638700" y="234361"/>
                <a:ext cx="1334100" cy="531755"/>
                <a:chOff x="9638700" y="234361"/>
                <a:chExt cx="1334100" cy="531755"/>
              </a:xfrm>
            </p:grpSpPr>
            <p:sp>
              <p:nvSpPr>
                <p:cNvPr id="39" name="Round Same Side Corner Rectangle 38"/>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0" name="Rectangle 39"/>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25"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grpSp>
      <p:sp>
        <p:nvSpPr>
          <p:cNvPr id="45"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sp>
        <p:nvSpPr>
          <p:cNvPr id="47" name="Title 1"/>
          <p:cNvSpPr>
            <a:spLocks noGrp="1"/>
          </p:cNvSpPr>
          <p:nvPr>
            <p:ph type="title" idx="4294967295"/>
          </p:nvPr>
        </p:nvSpPr>
        <p:spPr>
          <a:xfrm>
            <a:off x="177563" y="151072"/>
            <a:ext cx="5089396" cy="609398"/>
          </a:xfrm>
        </p:spPr>
        <p:txBody>
          <a:bodyPr/>
          <a:lstStyle/>
          <a:p>
            <a:pPr lvl="0"/>
            <a:r>
              <a:rPr lang="en-US" dirty="0" smtClean="0"/>
              <a:t>Phase 3</a:t>
            </a:r>
            <a:endParaRPr lang="en-US" sz="1400" i="1" dirty="0"/>
          </a:p>
        </p:txBody>
      </p:sp>
      <p:graphicFrame>
        <p:nvGraphicFramePr>
          <p:cNvPr id="27" name="Table 26"/>
          <p:cNvGraphicFramePr>
            <a:graphicFrameLocks noGrp="1"/>
          </p:cNvGraphicFramePr>
          <p:nvPr/>
        </p:nvGraphicFramePr>
        <p:xfrm>
          <a:off x="18" y="1211062"/>
          <a:ext cx="10972785" cy="6519776"/>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2305896">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cap="all" dirty="0" smtClean="0">
                          <a:solidFill>
                            <a:srgbClr val="92D050"/>
                          </a:solidFill>
                          <a:effectLst>
                            <a:outerShdw blurRad="38100" dist="38100" dir="2700000" algn="tl">
                              <a:srgbClr val="000000">
                                <a:alpha val="43137"/>
                              </a:srgbClr>
                            </a:outerShdw>
                          </a:effectLst>
                        </a:rPr>
                        <a:t>Reduce the carbon footprint by minimizing the environmental impact of technology</a:t>
                      </a:r>
                      <a:endParaRPr lang="en-US" sz="1400" b="1" i="0" u="none" strike="noStrike" cap="all"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and support a secure and continuous work environment to reduce environmental impact related to travel and commuting</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Make data centers more environmentally friendly</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Manage utilization of distributed IT resources such as laptops, printers, and other devices</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Fully integrate telecommuting into the culture and business practices to reduce automobile and aircraft emissions</a:t>
                      </a:r>
                    </a:p>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Take advantage of cloud computing to shift and consolidate resources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Provision servers for application portfolio management to lower the number of servers by consolidating applications onto fewer servers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Develop and distribute applications in the cloud with minimal resources on the premises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Proactively perform preventative maintenance and achieve other equipment improvements through automated alerts that are linked to more details about root causes, effects, and other troubleshooting data</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2351314">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Measure and track internal resources and environmental impact goals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resource utility baselines and the means to measure and report improvements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Empower customers to make ecologically friendly choices based on the reported environmental impact of products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Track and measure the impact of teleworking</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Enable executives and reporting authorities to take proactive measures when certain trends begin to change to enable analysis and understanding of the root cause and effects, and to share details and best practices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Share and collaborate on product, packaging, storage, and transportation improvement opportunities internally and throughout the supply chain, and in business modeling and simulation tools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Define performance levels for telecommuters and measure the outcomes in real time</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Assign role-based key performance indicators (KPIs) for key business metrics that can be monitored for productivity</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591294">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Support creation, management, and monitoring of compliance frameworks</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Give businesses incentives to comply with regulations, reduce carbon, save energy, and have workers commute less frequently</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Proactively monitor compliance metrics, triggered events, and alerts when compliance is compromised, and give prescriptive guidance about how to mitigate future risk</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2"/>
                                        </p:tgtEl>
                                        <p:attrNameLst>
                                          <p:attrName>style.opacity</p:attrName>
                                        </p:attrNameLst>
                                      </p:cBhvr>
                                      <p:to>
                                        <p:strVal val="0.25"/>
                                      </p:to>
                                    </p:set>
                                    <p:animEffect filter="image" prLst="opacity: 0.25">
                                      <p:cBhvr rctx="IE">
                                        <p:cTn id="7"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2" name="Group 21"/>
          <p:cNvGrpSpPr/>
          <p:nvPr/>
        </p:nvGrpSpPr>
        <p:grpSpPr>
          <a:xfrm>
            <a:off x="5279602" y="230587"/>
            <a:ext cx="5669346" cy="531755"/>
            <a:chOff x="5808425" y="-265878"/>
            <a:chExt cx="5669346" cy="531755"/>
          </a:xfrm>
        </p:grpSpPr>
        <p:grpSp>
          <p:nvGrpSpPr>
            <p:cNvPr id="3" name="Group 20"/>
            <p:cNvGrpSpPr/>
            <p:nvPr/>
          </p:nvGrpSpPr>
          <p:grpSpPr>
            <a:xfrm>
              <a:off x="5808425" y="-265878"/>
              <a:ext cx="5669346" cy="531755"/>
              <a:chOff x="5303454" y="234361"/>
              <a:chExt cx="5669346" cy="531755"/>
            </a:xfrm>
          </p:grpSpPr>
          <p:grpSp>
            <p:nvGrpSpPr>
              <p:cNvPr id="4" name="Group 29"/>
              <p:cNvGrpSpPr/>
              <p:nvPr/>
            </p:nvGrpSpPr>
            <p:grpSpPr>
              <a:xfrm>
                <a:off x="8438836" y="234361"/>
                <a:ext cx="1293196" cy="531755"/>
                <a:chOff x="8438836" y="234361"/>
                <a:chExt cx="1293196" cy="531755"/>
              </a:xfrm>
            </p:grpSpPr>
            <p:sp>
              <p:nvSpPr>
                <p:cNvPr id="43"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4"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2" name="Round Same Side Corner Rectangle 5"/>
              <p:cNvSpPr/>
              <p:nvPr/>
            </p:nvSpPr>
            <p:spPr bwMode="auto">
              <a:xfrm>
                <a:off x="6301375" y="234361"/>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4" name="Round Same Side Corner Rectangle 3"/>
              <p:cNvSpPr/>
              <p:nvPr/>
            </p:nvSpPr>
            <p:spPr bwMode="auto">
              <a:xfrm>
                <a:off x="5303454" y="234361"/>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5" name="Group 28"/>
              <p:cNvGrpSpPr/>
              <p:nvPr/>
            </p:nvGrpSpPr>
            <p:grpSpPr>
              <a:xfrm>
                <a:off x="7182630" y="234361"/>
                <a:ext cx="1306829" cy="531755"/>
                <a:chOff x="7182630" y="234361"/>
                <a:chExt cx="1306829" cy="531755"/>
              </a:xfrm>
            </p:grpSpPr>
            <p:sp>
              <p:nvSpPr>
                <p:cNvPr id="41"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2" name="Rectangle 41"/>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6" name="Group 30"/>
              <p:cNvGrpSpPr/>
              <p:nvPr/>
            </p:nvGrpSpPr>
            <p:grpSpPr>
              <a:xfrm>
                <a:off x="9638700" y="234361"/>
                <a:ext cx="1334100" cy="531755"/>
                <a:chOff x="9638700" y="234361"/>
                <a:chExt cx="1334100" cy="531755"/>
              </a:xfrm>
            </p:grpSpPr>
            <p:sp>
              <p:nvSpPr>
                <p:cNvPr id="39" name="Round Same Side Corner Rectangle 38"/>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0" name="Rectangle 39"/>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grpSp>
        <p:sp>
          <p:nvSpPr>
            <p:cNvPr id="25" name="Rectangle 9"/>
            <p:cNvSpPr/>
            <p:nvPr/>
          </p:nvSpPr>
          <p:spPr>
            <a:xfrm>
              <a:off x="6821268" y="-169277"/>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grpSp>
      <p:sp>
        <p:nvSpPr>
          <p:cNvPr id="45" name="Round Same Side Corner Rectangle 3"/>
          <p:cNvSpPr/>
          <p:nvPr/>
        </p:nvSpPr>
        <p:spPr bwMode="auto">
          <a:xfrm>
            <a:off x="5276515" y="225802"/>
            <a:ext cx="965369"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6"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sp>
        <p:nvSpPr>
          <p:cNvPr id="47" name="Title 1"/>
          <p:cNvSpPr>
            <a:spLocks noGrp="1"/>
          </p:cNvSpPr>
          <p:nvPr>
            <p:ph type="title" idx="4294967295"/>
          </p:nvPr>
        </p:nvSpPr>
        <p:spPr>
          <a:xfrm>
            <a:off x="177563" y="151072"/>
            <a:ext cx="5089396" cy="609398"/>
          </a:xfrm>
        </p:spPr>
        <p:txBody>
          <a:bodyPr/>
          <a:lstStyle/>
          <a:p>
            <a:pPr lvl="0"/>
            <a:r>
              <a:rPr lang="en-US" dirty="0" smtClean="0"/>
              <a:t>Phase 3</a:t>
            </a:r>
            <a:endParaRPr lang="en-US" sz="1400" i="1" dirty="0"/>
          </a:p>
        </p:txBody>
      </p:sp>
      <p:graphicFrame>
        <p:nvGraphicFramePr>
          <p:cNvPr id="27" name="Table 26"/>
          <p:cNvGraphicFramePr>
            <a:graphicFrameLocks noGrp="1"/>
          </p:cNvGraphicFramePr>
          <p:nvPr/>
        </p:nvGraphicFramePr>
        <p:xfrm>
          <a:off x="18" y="1211061"/>
          <a:ext cx="10972785" cy="6472274"/>
        </p:xfrm>
        <a:graphic>
          <a:graphicData uri="http://schemas.openxmlformats.org/drawingml/2006/table">
            <a:tbl>
              <a:tblPr>
                <a:effectLst/>
                <a:tableStyleId>{5940675A-B579-460E-94D1-54222C63F5DA}</a:tableStyleId>
              </a:tblPr>
              <a:tblGrid>
                <a:gridCol w="2116800"/>
                <a:gridCol w="3155830"/>
                <a:gridCol w="5700155"/>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algn="l" rtl="0" fontAlgn="t"/>
                      <a:r>
                        <a:rPr lang="en-US" sz="1600" b="1" u="none" strike="noStrike" dirty="0" smtClean="0">
                          <a:solidFill>
                            <a:schemeClr val="tx2"/>
                          </a:solidFill>
                          <a:effectLst>
                            <a:outerShdw blurRad="38100" dist="38100" dir="2700000" algn="tl">
                              <a:srgbClr val="000000">
                                <a:alpha val="43137"/>
                              </a:srgbClr>
                            </a:outerShdw>
                          </a:effectLst>
                          <a:latin typeface="+mn-lt"/>
                        </a:rPr>
                        <a:t>Needs</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Business Capabilities</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1664628">
                <a:tc>
                  <a:txBody>
                    <a:bodyPr/>
                    <a:lstStyle/>
                    <a:p>
                      <a:pPr algn="r" rtl="0" fontAlgn="t"/>
                      <a:r>
                        <a:rPr lang="en-US" sz="1400" b="1" u="none" strike="noStrike" cap="all" dirty="0" smtClean="0">
                          <a:solidFill>
                            <a:srgbClr val="92D050"/>
                          </a:solidFill>
                          <a:effectLst>
                            <a:outerShdw blurRad="38100" dist="38100" dir="2700000" algn="tl">
                              <a:srgbClr val="000000">
                                <a:alpha val="43137"/>
                              </a:srgbClr>
                            </a:outerShdw>
                          </a:effectLst>
                        </a:rPr>
                        <a:t>Normalize corporate compliance with external environmental regulations</a:t>
                      </a:r>
                      <a:endParaRPr lang="en-US" sz="1400" b="1" i="0" u="none" strike="noStrike" dirty="0">
                        <a:solidFill>
                          <a:srgbClr val="92D050"/>
                        </a:solidFill>
                        <a:effectLst>
                          <a:outerShdw blurRad="38100" dist="38100" dir="2700000" algn="tl">
                            <a:srgbClr val="000000">
                              <a:alpha val="43137"/>
                            </a:srgbClr>
                          </a:outerShdw>
                        </a:effectLst>
                        <a:latin typeface="Calibri"/>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Ensure that organizations are informed and complying with environmental sustainability regulations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Define and convert to environmentally sustainable or Green processes that are agile and adaptable to future regulations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Provide advanced data visualization to make it easier for users to understand and respond to new compliance requirements</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Optimize compliance processes by managing initiatives, monitoring risks, and delivering alerts to appropriate people to raise environmental awareness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2458192">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Respond to consumer expectations that industries take a holistic approach to sustaining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and support a secure and continuous work environment to reduce environmental impact related to travel and commuting</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Make data centers more environmentally friendly</a:t>
                      </a:r>
                    </a:p>
                    <a:p>
                      <a:pPr marL="177800" indent="-177800"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Manage utilization of distributed IT resources such as laptops, printers, and other devices</a:t>
                      </a:r>
                      <a:endParaRPr lang="en-US" sz="1200" b="0" i="0" u="none" strike="noStrike" kern="1200" baseline="0" dirty="0">
                        <a:solidFill>
                          <a:schemeClr val="tx2"/>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Update the infrastructure for next-generation workers by using the cost-savings gained by enabling remote workers</a:t>
                      </a:r>
                    </a:p>
                    <a:p>
                      <a:pPr marL="173038" indent="-173038" algn="l" defTabSz="914004" rtl="0" eaLnBrk="1" fontAlgn="t" latinLnBrk="0" hangingPunct="1">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Safeguard information when workers access sensitive data from remote locations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Collect customer feedback and suggestions for improvement to the organization's environmental initiatives</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Analyze sustainability performance data, plans, and targets to increase performance transparency and mitigate risk</a:t>
                      </a:r>
                    </a:p>
                    <a:p>
                      <a:pPr marL="173038" indent="-173038" algn="l" defTabSz="914004" rtl="0" eaLnBrk="1" fontAlgn="t" latinLnBrk="0" hangingPunct="1">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Measure and report on metrics related to Green initiatives and identify opportunities to stimulate more sustainable processes to improve customer relationships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2078182">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Participate in business opportunities that sustain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Establish resource utility baselines and the means to measure and report improvements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Empower customers to make ecologically friendly choices based on the reported environmental impact of products</a:t>
                      </a:r>
                    </a:p>
                    <a:p>
                      <a:pPr marL="173038" marR="0" lvl="0" indent="-173038" algn="l" defTabSz="761760" rtl="0" eaLnBrk="1" fontAlgn="t" latinLnBrk="0" hangingPunct="1">
                        <a:lnSpc>
                          <a:spcPct val="100000"/>
                        </a:lnSpc>
                        <a:spcBef>
                          <a:spcPts val="0"/>
                        </a:spcBef>
                        <a:spcAft>
                          <a:spcPts val="0"/>
                        </a:spcAft>
                        <a:buClrTx/>
                        <a:buSzPct val="105000"/>
                        <a:buFontTx/>
                        <a:buBlip>
                          <a:blip r:embed="rId3"/>
                        </a:buBlip>
                        <a:tabLst/>
                        <a:defRPr/>
                      </a:pPr>
                      <a:r>
                        <a:rPr lang="en-US" sz="1200" b="0" i="0" u="none" strike="noStrike" dirty="0" smtClean="0">
                          <a:solidFill>
                            <a:schemeClr val="tx2"/>
                          </a:solidFill>
                          <a:effectLst>
                            <a:outerShdw blurRad="38100" dist="38100" dir="2700000" algn="tl">
                              <a:srgbClr val="000000">
                                <a:alpha val="43137"/>
                              </a:srgbClr>
                            </a:outerShdw>
                          </a:effectLst>
                          <a:latin typeface="+mn-lt"/>
                        </a:rPr>
                        <a:t>Track and measure the impact of teleworking</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3"/>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Provide social computing capabilities within and across the enterprise, including suppliers and customers, to collect feedback and gather suggestions for improvement</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Enable ongoing optimization and alignment of processes with corporate sustainability guidelines by analyzing the carbon footprint and environmental impact of suppliers to maintain a resilient and sustainable supply chain</a:t>
                      </a:r>
                    </a:p>
                    <a:p>
                      <a:pPr marL="173038" indent="-173038" algn="l" rtl="0" fontAlgn="t">
                        <a:buSzPct val="105000"/>
                        <a:buFontTx/>
                        <a:buBlip>
                          <a:blip r:embed="rId3"/>
                        </a:buBlip>
                      </a:pPr>
                      <a:r>
                        <a:rPr lang="en-US" sz="1200" b="0" i="0" u="none" strike="noStrike" dirty="0" smtClean="0">
                          <a:solidFill>
                            <a:schemeClr val="tx2"/>
                          </a:solidFill>
                          <a:effectLst>
                            <a:outerShdw blurRad="38100" dist="38100" dir="2700000" algn="tl">
                              <a:srgbClr val="000000">
                                <a:alpha val="43137"/>
                              </a:srgbClr>
                            </a:outerShdw>
                          </a:effectLst>
                          <a:latin typeface="+mn-lt"/>
                        </a:rPr>
                        <a:t>Enable real-time availability of operational information across the organization and provide the ability to compare data with competitors and analyze trends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 Same Side Corner Rectangle 5"/>
          <p:cNvSpPr/>
          <p:nvPr/>
        </p:nvSpPr>
        <p:spPr bwMode="auto">
          <a:xfrm>
            <a:off x="6277525" y="230587"/>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82" tIns="54844" rIns="109682" bIns="54844"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54" name="Round Same Side Corner Rectangle 3"/>
          <p:cNvSpPr/>
          <p:nvPr/>
        </p:nvSpPr>
        <p:spPr bwMode="auto">
          <a:xfrm>
            <a:off x="6284796" y="231680"/>
            <a:ext cx="900751"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55" name="Rectangle 9"/>
          <p:cNvSpPr/>
          <p:nvPr/>
        </p:nvSpPr>
        <p:spPr>
          <a:xfrm>
            <a:off x="6292445" y="327185"/>
            <a:ext cx="893326" cy="338554"/>
          </a:xfrm>
          <a:prstGeom prst="rect">
            <a:avLst/>
          </a:prstGeom>
        </p:spPr>
        <p:txBody>
          <a:bodyPr wrap="square" lIns="0" tIns="0" rIns="0" bIns="0">
            <a:spAutoFit/>
          </a:bodyPr>
          <a:lstStyle/>
          <a:p>
            <a:pPr algn="ctr" defTabSz="1094196">
              <a:buClr>
                <a:srgbClr val="FFFFFF"/>
              </a:buClr>
              <a:buSzPct val="95000"/>
            </a:pPr>
            <a:r>
              <a:rPr lang="en-US" sz="1100" b="1" dirty="0" smtClean="0">
                <a:solidFill>
                  <a:srgbClr val="FFFFFF"/>
                </a:solidFill>
                <a:effectLst>
                  <a:outerShdw blurRad="38100" dist="38100" dir="2700000" algn="tl">
                    <a:srgbClr val="000000">
                      <a:alpha val="43137"/>
                    </a:srgbClr>
                  </a:outerShdw>
                </a:effectLst>
                <a:latin typeface="Segoe Semibold"/>
              </a:rPr>
              <a:t> </a:t>
            </a:r>
            <a:endParaRPr lang="en-US" sz="1100" b="1" dirty="0">
              <a:solidFill>
                <a:srgbClr val="FFFFFF"/>
              </a:solidFill>
              <a:effectLst>
                <a:outerShdw blurRad="38100" dist="38100" dir="2700000" algn="tl">
                  <a:srgbClr val="000000">
                    <a:alpha val="43137"/>
                  </a:srgbClr>
                </a:outerShdw>
              </a:effectLst>
              <a:latin typeface="Segoe Semibold"/>
            </a:endParaRPr>
          </a:p>
          <a:p>
            <a:pPr algn="ctr" defTabSz="1094196">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MAPPING</a:t>
            </a:r>
          </a:p>
        </p:txBody>
      </p:sp>
      <p:grpSp>
        <p:nvGrpSpPr>
          <p:cNvPr id="2" name="Group 55"/>
          <p:cNvGrpSpPr/>
          <p:nvPr/>
        </p:nvGrpSpPr>
        <p:grpSpPr>
          <a:xfrm>
            <a:off x="5229048" y="230587"/>
            <a:ext cx="5719903" cy="531755"/>
            <a:chOff x="5229044" y="230579"/>
            <a:chExt cx="5719903" cy="531755"/>
          </a:xfrm>
        </p:grpSpPr>
        <p:grpSp>
          <p:nvGrpSpPr>
            <p:cNvPr id="3" name="Group 88"/>
            <p:cNvGrpSpPr/>
            <p:nvPr/>
          </p:nvGrpSpPr>
          <p:grpSpPr>
            <a:xfrm>
              <a:off x="5279601" y="230579"/>
              <a:ext cx="5669346" cy="531755"/>
              <a:chOff x="5279601" y="230579"/>
              <a:chExt cx="5669346" cy="531755"/>
            </a:xfrm>
          </p:grpSpPr>
          <p:grpSp>
            <p:nvGrpSpPr>
              <p:cNvPr id="4" name="Group 29"/>
              <p:cNvGrpSpPr/>
              <p:nvPr/>
            </p:nvGrpSpPr>
            <p:grpSpPr>
              <a:xfrm>
                <a:off x="8414983" y="230579"/>
                <a:ext cx="1293196" cy="531755"/>
                <a:chOff x="8438836" y="234361"/>
                <a:chExt cx="1293196" cy="531755"/>
              </a:xfrm>
            </p:grpSpPr>
            <p:sp>
              <p:nvSpPr>
                <p:cNvPr id="67"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8"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CONCEPTUAL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6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5" name="Group 28"/>
              <p:cNvGrpSpPr/>
              <p:nvPr/>
            </p:nvGrpSpPr>
            <p:grpSpPr>
              <a:xfrm>
                <a:off x="7158777" y="230579"/>
                <a:ext cx="1306829" cy="531755"/>
                <a:chOff x="7182630" y="234361"/>
                <a:chExt cx="1306829" cy="531755"/>
              </a:xfrm>
            </p:grpSpPr>
            <p:sp>
              <p:nvSpPr>
                <p:cNvPr id="65"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6" name="Rectangle 65"/>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grpSp>
          <p:grpSp>
            <p:nvGrpSpPr>
              <p:cNvPr id="6" name="Group 30"/>
              <p:cNvGrpSpPr/>
              <p:nvPr/>
            </p:nvGrpSpPr>
            <p:grpSpPr>
              <a:xfrm>
                <a:off x="9614847" y="230579"/>
                <a:ext cx="1334100" cy="531755"/>
                <a:chOff x="9638700" y="234361"/>
                <a:chExt cx="1334100" cy="531755"/>
              </a:xfrm>
            </p:grpSpPr>
            <p:sp>
              <p:nvSpPr>
                <p:cNvPr id="63" name="Round Same Side Corner Rectangle 62"/>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64" name="Rectangle 63"/>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LOGICAL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grpSp>
        <p:sp>
          <p:nvSpPr>
            <p:cNvPr id="58"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buClr>
                  <a:srgbClr val="FFFFFF"/>
                </a:buClr>
                <a:buSzPct val="95000"/>
                <a:defRPr/>
              </a:pPr>
              <a:r>
                <a:rPr lang="en-US" sz="1100" b="1" dirty="0">
                  <a:solidFill>
                    <a:srgbClr val="FFFFFF"/>
                  </a:solidFill>
                  <a:effectLst>
                    <a:outerShdw blurRad="38100" dist="38100" dir="2700000" algn="tl">
                      <a:srgbClr val="000000">
                        <a:alpha val="43137"/>
                      </a:srgbClr>
                    </a:outerShdw>
                  </a:effectLst>
                  <a:latin typeface="Segoe Semibold"/>
                </a:rPr>
                <a:t>PHASE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DEFINITION</a:t>
              </a:r>
            </a:p>
          </p:txBody>
        </p:sp>
      </p:grpSp>
      <p:cxnSp>
        <p:nvCxnSpPr>
          <p:cNvPr id="69" name="Straight Connector 6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72" name="Title 1"/>
          <p:cNvSpPr txBox="1">
            <a:spLocks/>
          </p:cNvSpPr>
          <p:nvPr/>
        </p:nvSpPr>
        <p:spPr bwMode="auto">
          <a:xfrm>
            <a:off x="148287" y="152403"/>
            <a:ext cx="5399900" cy="61493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3 </a:t>
            </a:r>
            <a:endPar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1" name="Table 20"/>
          <p:cNvGraphicFramePr>
            <a:graphicFrameLocks noGrp="1"/>
          </p:cNvGraphicFramePr>
          <p:nvPr>
            <p:extLst>
              <p:ext uri="{D42A27DB-BD31-4B8C-83A1-F6EECF244321}">
                <p14:modId xmlns:p14="http://schemas.microsoft.com/office/powerpoint/2010/main" val="2057201971"/>
              </p:ext>
            </p:extLst>
          </p:nvPr>
        </p:nvGraphicFramePr>
        <p:xfrm>
          <a:off x="3" y="774435"/>
          <a:ext cx="10952480" cy="741337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52400">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Software mapping spans physical, virtual, and heterogeneous environments and is application-aware with real-time enforcement of compliance for applications that have licensed-based use. All business units follow the same strategy, process, and technology for software asset management.</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5720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Applications are distributed on demand for the majority of traditional desktop environments and productivity applications. Software installed in physical and virtual environments is identified and categorized automatically. There is a single location to track license and contract details and to manage the software allocation. Inventory is reconciled quarterly. Certificate provisioning and authorization (for example, 802.1x or Secure Sockets Layer) is in place for mobile devices. Mobile access to internal systems is granted through a virtual private network (IP Security or SSL). Mobile devices are managed by enforceable application and hardware policies (such as device encryption and hardware access). Mobile devices are used to access lightweight line-of-business applications. Installation and inventory of standard corporate applications on mobile devices are managed automatically through integrated software distribution tools.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75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Persistent information protection helps to enforce policy on sensitive data across the enterprise, including data on mobile devices. Policy templates are used to standardize rights and control access to information.</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75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IT service release processes are uniform across IT services; deployment is automated where possible. Management reviews each service for readiness to release before deployment. All standard changes across IT services are automated and provisioned by self-service processes where appropriate. IT policies initiate automated remediation. Risks and vulnerabilities are analyzed across all IT services against developed models. Compliance objectives and activities are automated, and then updated automatically based on changes to IT policies.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Workspaces are centrally managed, support hybrid on-premises and web (cloud)-based infrastructure, and integrate fully with business applications. Life-cycle management, including creation, discoverability, archiving, and retirement, is automated.</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Portals support collaboration and information sharing across extranet and Internet sites in a hybrid on-premises and web (cloud)-based infrastructure and through federated relationships with trusted partners. Users can publish content to extranet and Internet sites with the same systems, device form-factors and methods they use to publish content to the intranet; in addition, users can publish content that includes line-of-business data to portals from within business and productivity applications.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Enterprise news feeds complement RSS and email alerts. Social feedback is incorporated into profiles. Users can discover colleagues who share their interests by finding all subscribers to a tag. Feedback is used in search and analytics to help determine the best content or resource for a particular need. There is a robust </a:t>
                      </a:r>
                      <a:r>
                        <a:rPr lang="en-US" sz="750" dirty="0" err="1" smtClean="0"/>
                        <a:t>microblogging</a:t>
                      </a:r>
                      <a:r>
                        <a:rPr lang="en-US" sz="750" dirty="0" smtClean="0"/>
                        <a:t> engine that handles social network updates and comments dynamically.</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Provisioning of user inboxes occurs automatically based on needs of individual users and spans on-premises and off-premises messaging environments.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IM and online presence are federated to suppliers and customers across multiple devices and integrated across line-of-business applications, which enables enterprise networking through expert search.</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5720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Voice communications are secure, encrypted, extended to remote and mobile workers using different mobile devices and integrated within enterprise productivity and collaboration platforms.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Centrally managed workspaces support a hybrid on-premises and web (cloud)-based infrastructure. Business content is integrated with automated life-cycle management that includes content creation, discoverability, archiving, and retirement.</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The organization orchestrates processes with advanced custom workflows, and deploys and integrates line-of-business applications. Human and system workflows are integrated for orchestration, exception handling, and automation. People can design workflows by using visual tools, and can reuse workflow patterns in similar scenarios.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Content that results from electronic discovery can be quickly refined to produce relevant information for use as evidence in court. Automated workflow manages the entire discovery process. Policy and compliance are consistently enforced across traditional content, web content, email, social content, and semi-structured information.</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75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75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750" dirty="0" smtClean="0"/>
                        <a:t>Search results are contextual, based on parameters such as user access level, role, and natural language queries. Users can filter report content based on keywords.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The workbench enables data preparation, cleansing, multivariate analysis, and a sophisticated set of data mining algorithms and tuning options (including additional extensibility options such as custom algorithms) to support data mining across huge data volumes.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End users subscribe to reports dynamically based on group membership, data values, or filters, for improved context and access to information that is more relevant to their needs. Users receive reports when data is refreshed; based on their report usage and consumption; when content is relevant to their roles or other specified information; and in response to search criteria.</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Ideas, notes, and research gathered across web productivity tools and conversations are easy to find and share. Content authoring tools deliver advanced formatting. Rich media can be centrally stored, tagged, managed, and made easily available for use in building content deliverables.</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Underlying capabilities such as instant messaging, communications, workflow, collaboration, and content management are available in each delivery mode as appropriate.</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750" dirty="0" smtClean="0"/>
                        <a:t>Productivity applications meet guidelines for information and content accessibility in recognized accessibility standards such as Section 508 and Web Content Accessibility Guidelines (WCAG) 2.0 for both PC and web. New sites meet standards guidelines for supporting assistive technologies in the browser.</a:t>
                      </a: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75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750" b="1" dirty="0" smtClean="0"/>
                        <a:t>High Availability:</a:t>
                      </a:r>
                      <a:r>
                        <a:rPr lang="en-US" sz="750" dirty="0" smtClean="0"/>
                        <a:t> Data is replicated for distributed or mobile data processing applications, high systems availability, scalable concurrency with secondary data stores for enterprise reporting solutions, and integration with heterogeneous systems.</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750" b="1" kern="1200" dirty="0" smtClean="0">
                          <a:solidFill>
                            <a:schemeClr val="dk1"/>
                          </a:solidFill>
                          <a:latin typeface="+mn-lt"/>
                          <a:ea typeface="+mn-ea"/>
                          <a:cs typeface="+mn-cs"/>
                        </a:rPr>
                        <a:t>Process Definition:</a:t>
                      </a:r>
                      <a:r>
                        <a:rPr lang="en-US" sz="750" kern="1200" dirty="0" smtClean="0">
                          <a:solidFill>
                            <a:schemeClr val="dk1"/>
                          </a:solidFill>
                          <a:latin typeface="+mn-lt"/>
                          <a:ea typeface="+mn-ea"/>
                          <a:cs typeface="+mn-cs"/>
                        </a:rPr>
                        <a:t> There is emphasis on a shared services architecture that is well defined, business centric, reusable, and can be extended beyond the organizational boundaries to fully integrate cross-enterprise processes;</a:t>
                      </a:r>
                      <a:r>
                        <a:rPr lang="en-US" sz="750" kern="1200" baseline="0" dirty="0" smtClean="0">
                          <a:solidFill>
                            <a:schemeClr val="dk1"/>
                          </a:solidFill>
                          <a:latin typeface="+mn-lt"/>
                          <a:ea typeface="+mn-ea"/>
                          <a:cs typeface="+mn-cs"/>
                        </a:rPr>
                        <a:t> </a:t>
                      </a:r>
                      <a:r>
                        <a:rPr lang="en-US" sz="750" b="1" kern="1200" dirty="0" smtClean="0">
                          <a:solidFill>
                            <a:schemeClr val="dk1"/>
                          </a:solidFill>
                          <a:latin typeface="+mn-lt"/>
                          <a:ea typeface="+mn-ea"/>
                          <a:cs typeface="+mn-cs"/>
                        </a:rPr>
                        <a:t>Business to Business Integration:</a:t>
                      </a:r>
                      <a:r>
                        <a:rPr lang="en-US" sz="750" kern="1200" dirty="0" smtClean="0">
                          <a:solidFill>
                            <a:schemeClr val="dk1"/>
                          </a:solidFill>
                          <a:latin typeface="+mn-lt"/>
                          <a:ea typeface="+mn-ea"/>
                          <a:cs typeface="+mn-cs"/>
                        </a:rPr>
                        <a:t> All core business processes are automated and extended beyond the firewall with workflows that include management and monitoring of end-user tasks, and mission-critical events.</a:t>
                      </a:r>
                      <a:endParaRPr lang="en-US" sz="750" kern="1200" dirty="0">
                        <a:solidFill>
                          <a:schemeClr val="dk1"/>
                        </a:solidFill>
                        <a:latin typeface="+mn-lt"/>
                        <a:ea typeface="+mn-ea"/>
                        <a:cs typeface="+mn-cs"/>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75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75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750" b="1" kern="1200" dirty="0" smtClean="0">
                          <a:solidFill>
                            <a:schemeClr val="dk1"/>
                          </a:solidFill>
                          <a:latin typeface="+mn-lt"/>
                          <a:ea typeface="Times New Roman"/>
                          <a:cs typeface="Times New Roman"/>
                        </a:rPr>
                        <a:t>User Experience:</a:t>
                      </a:r>
                      <a:r>
                        <a:rPr lang="en-US" sz="750" kern="1200" dirty="0" smtClean="0">
                          <a:solidFill>
                            <a:schemeClr val="dk1"/>
                          </a:solidFill>
                          <a:latin typeface="+mn-lt"/>
                          <a:ea typeface="Times New Roman"/>
                          <a:cs typeface="Times New Roman"/>
                        </a:rPr>
                        <a:t> Rapid application development tools are used extensively for all development projects on various platforms, to enable organizations to rapidly create more secure, manageable, and reliable applications.</a:t>
                      </a:r>
                      <a:endParaRPr lang="en-US" sz="750" kern="1200" dirty="0">
                        <a:solidFill>
                          <a:schemeClr val="dk1"/>
                        </a:solidFill>
                        <a:latin typeface="+mn-lt"/>
                        <a:ea typeface="Times New Roman"/>
                        <a:cs typeface="Times New Roman"/>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Guidance</a:t>
            </a:r>
            <a:endParaRPr lang="en-US" sz="2400" dirty="0">
              <a:solidFill>
                <a:schemeClr val="tx1"/>
              </a:solidFill>
            </a:endParaRPr>
          </a:p>
        </p:txBody>
      </p:sp>
      <p:sp>
        <p:nvSpPr>
          <p:cNvPr id="6" name="Content Placeholder 2"/>
          <p:cNvSpPr txBox="1">
            <a:spLocks/>
          </p:cNvSpPr>
          <p:nvPr/>
        </p:nvSpPr>
        <p:spPr bwMode="auto">
          <a:xfrm>
            <a:off x="524444" y="825579"/>
            <a:ext cx="5045084" cy="744819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Client Technologies</a:t>
            </a:r>
          </a:p>
          <a:p>
            <a:pPr marL="463550"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a:t>
            </a:r>
            <a:r>
              <a:rPr lang="en-US" sz="900" b="1" dirty="0" smtClean="0">
                <a:solidFill>
                  <a:srgbClr val="FFFFFF"/>
                </a:solidFill>
                <a:effectLst>
                  <a:outerShdw blurRad="38100" dist="38100" dir="2700000" algn="tl">
                    <a:srgbClr val="000000">
                      <a:alpha val="43137"/>
                    </a:srgbClr>
                  </a:outerShdw>
                </a:effectLst>
                <a:latin typeface="Segoe" pitchFamily="34" charset="0"/>
              </a:rPr>
              <a:t>Office</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Office Outlook 2007 / Microsoft Outlook 2010, Microsoft Office Word 2007 / Microsoft Word 2010, Microsoft Office Excel 2007 / Microsoft Excel 2010, Microsoft Office PowerPoint 2007/ Microsoft PowerPoint 2010</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Office InfoPath 2007 / InfoPath 2010</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Office Visio 2007 / Microsoft Visio 2010</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Office Groove 2007 / Microsoft SharePoint Workspace 2010</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Office SharePoint Designer 2007 / SharePoint Designer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Project 2007 / Microsoft Project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Windows Mobile 6.1 / 6.5</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Mobile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Embedded Device Manager 2011</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Phone 7</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Web Apps</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Forefront Endpoint Protection 2010 / 2012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Vista</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7 Enterprise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Communicator 2007 R2 / Lync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Communicator Mobile 2007 R2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Communicator Web Access 2007 R2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Live Meeting 2007</a:t>
            </a:r>
          </a:p>
          <a:p>
            <a:pPr marL="109642" indent="-109642" defTabSz="1096128">
              <a:spcAft>
                <a:spcPts val="600"/>
              </a:spcAft>
              <a:buClr>
                <a:srgbClr val="FFB601"/>
              </a:buClr>
            </a:pPr>
            <a:r>
              <a:rPr lang="en-US" sz="1000" b="1" dirty="0">
                <a:solidFill>
                  <a:srgbClr val="FFB601"/>
                </a:solidFill>
                <a:effectLst>
                  <a:outerShdw blurRad="38100" dist="38100" dir="2700000" algn="tl">
                    <a:srgbClr val="000000">
                      <a:alpha val="43137"/>
                    </a:srgbClr>
                  </a:outerShdw>
                </a:effectLst>
                <a:latin typeface="Segoe" pitchFamily="34" charset="0"/>
              </a:rPr>
              <a:t> Server </a:t>
            </a:r>
            <a:r>
              <a:rPr lang="en-US" sz="1000" b="1" dirty="0" smtClean="0">
                <a:solidFill>
                  <a:srgbClr val="FFB601"/>
                </a:solidFill>
                <a:effectLst>
                  <a:outerShdw blurRad="38100" dist="38100" dir="2700000" algn="tl">
                    <a:srgbClr val="000000">
                      <a:alpha val="43137"/>
                    </a:srgbClr>
                  </a:outerShdw>
                </a:effectLst>
                <a:latin typeface="Segoe" pitchFamily="34" charset="0"/>
              </a:rPr>
              <a:t>Technologies</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SharePoint Server 2007 / </a:t>
            </a:r>
            <a:r>
              <a:rPr lang="en-US" sz="900" b="1">
                <a:solidFill>
                  <a:srgbClr val="FFFFFF"/>
                </a:solidFill>
                <a:effectLst>
                  <a:outerShdw blurRad="38100" dist="38100" dir="2700000" algn="tl">
                    <a:srgbClr val="000000">
                      <a:alpha val="43137"/>
                    </a:srgbClr>
                  </a:outerShdw>
                </a:effectLst>
                <a:latin typeface="Segoe"/>
              </a:rPr>
              <a:t>Microsoft </a:t>
            </a:r>
            <a:r>
              <a:rPr lang="en-US" sz="900" b="1" smtClean="0">
                <a:solidFill>
                  <a:srgbClr val="FFFFFF"/>
                </a:solidFill>
                <a:effectLst>
                  <a:outerShdw blurRad="38100" dist="38100" dir="2700000" algn="tl">
                    <a:srgbClr val="000000">
                      <a:alpha val="43137"/>
                    </a:srgbClr>
                  </a:outerShdw>
                </a:effectLst>
                <a:latin typeface="Segoe"/>
              </a:rPr>
              <a:t>SharePoint Server 2010</a:t>
            </a:r>
            <a:endParaRPr lang="en-US" sz="9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FAST Search Server 2010 for SharePoint</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SharePoint Online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Exchange Server 2007 /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Exchange Hosted Services</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Exchange Online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Communications Server 2007 R2 / Lync Server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Communications Online / Lync Online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SQL Server 2008 / 2008 R2</a:t>
            </a:r>
          </a:p>
          <a:p>
            <a:pPr marL="461945" lvl="1" indent="-6349" defTabSz="1096128">
              <a:spcAft>
                <a:spcPts val="300"/>
              </a:spcAft>
              <a:buClr>
                <a:srgbClr val="FFB601"/>
              </a:buClr>
            </a:pPr>
            <a:r>
              <a:rPr lang="en-US" sz="900" b="1" dirty="0" smtClean="0">
                <a:solidFill>
                  <a:srgbClr val="FFFFFF"/>
                </a:solidFill>
                <a:effectLst>
                  <a:outerShdw blurRad="38100" dist="38100" dir="2700000" algn="tl">
                    <a:srgbClr val="000000">
                      <a:alpha val="43137"/>
                    </a:srgbClr>
                  </a:outerShdw>
                </a:effectLst>
                <a:latin typeface="Segoe"/>
              </a:rPr>
              <a:t>Microsoft Server Security</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Forefront Security for SharePoint / Microsoft Forefront Protection 2010 for SharePoint</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Forefront Security for Exchange Server / Microsoft Forefront Protection 2010 for Exchange Server</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Forefront Security for Office Communications Server</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Forefront Server Security Management Console</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Internet Security and Acceleration Server 2006 / Microsoft Forefront Threat Management Gateway </a:t>
            </a:r>
            <a:r>
              <a:rPr lang="en-US" sz="900" b="1" dirty="0" smtClean="0">
                <a:solidFill>
                  <a:srgbClr val="FFFFFF"/>
                </a:solidFill>
                <a:effectLst>
                  <a:outerShdw blurRad="38100" dist="38100" dir="2700000" algn="tl">
                    <a:srgbClr val="000000">
                      <a:alpha val="43137"/>
                    </a:srgbClr>
                  </a:outerShdw>
                </a:effectLst>
                <a:latin typeface="Segoe" pitchFamily="34" charset="0"/>
              </a:rPr>
              <a:t>2010</a:t>
            </a:r>
          </a:p>
          <a:p>
            <a:pPr marL="627063" lvl="2" indent="-1588" defTabSz="1094332">
              <a:spcAft>
                <a:spcPts val="300"/>
              </a:spcAft>
              <a:buClr>
                <a:schemeClr val="accent5"/>
              </a:buClr>
            </a:pPr>
            <a:r>
              <a:rPr lang="en-IN" sz="900" b="1" dirty="0" smtClean="0">
                <a:solidFill>
                  <a:srgbClr val="FFFFFF"/>
                </a:solidFill>
                <a:effectLst>
                  <a:outerShdw blurRad="38100" dist="38100" dir="2700000" algn="tl">
                    <a:srgbClr val="000000">
                      <a:alpha val="43137"/>
                    </a:srgbClr>
                  </a:outerShdw>
                </a:effectLst>
                <a:latin typeface="Segoe" pitchFamily="34" charset="0"/>
              </a:rPr>
              <a:t>Microsoft Intelligent Application Gateway 2007 / Microsoft Forefront Unified Access Gateway 2010</a:t>
            </a:r>
            <a:endParaRPr lang="en-US" sz="1000" b="1" dirty="0">
              <a:solidFill>
                <a:srgbClr val="FFB601"/>
              </a:solidFill>
              <a:effectLst>
                <a:outerShdw blurRad="38100" dist="38100" dir="2700000" algn="tl">
                  <a:srgbClr val="000000">
                    <a:alpha val="43137"/>
                  </a:srgbClr>
                </a:outerShdw>
              </a:effectLst>
              <a:latin typeface="Segoe" pitchFamily="34" charset="0"/>
            </a:endParaRPr>
          </a:p>
        </p:txBody>
      </p:sp>
      <p:sp>
        <p:nvSpPr>
          <p:cNvPr id="7" name="Content Placeholder 2"/>
          <p:cNvSpPr txBox="1">
            <a:spLocks/>
          </p:cNvSpPr>
          <p:nvPr/>
        </p:nvSpPr>
        <p:spPr bwMode="auto">
          <a:xfrm>
            <a:off x="5926427" y="812238"/>
            <a:ext cx="4844956" cy="7394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61945" lvl="1" indent="-6349" defTabSz="1096128">
              <a:spcAft>
                <a:spcPts val="600"/>
              </a:spcAft>
              <a:buClr>
                <a:srgbClr val="FFB601"/>
              </a:buClr>
            </a:pPr>
            <a:endParaRPr lang="en-US" sz="1000" b="1" dirty="0">
              <a:solidFill>
                <a:srgbClr val="FFFFFF"/>
              </a:solidFill>
              <a:effectLst>
                <a:outerShdw blurRad="38100" dist="38100" dir="2700000" algn="tl">
                  <a:srgbClr val="000000">
                    <a:alpha val="43137"/>
                  </a:srgbClr>
                </a:outerShdw>
              </a:effectLst>
            </a:endParaRPr>
          </a:p>
          <a:p>
            <a:pPr marL="461945" lvl="1" indent="-6349" defTabSz="1096128">
              <a:spcAft>
                <a:spcPts val="300"/>
              </a:spcAft>
              <a:buClr>
                <a:srgbClr val="FFB601"/>
              </a:buClr>
            </a:pPr>
            <a:r>
              <a:rPr lang="en-US" sz="900" b="1" dirty="0" smtClean="0">
                <a:solidFill>
                  <a:srgbClr val="FFFFFF"/>
                </a:solidFill>
                <a:effectLst>
                  <a:outerShdw blurRad="38100" dist="38100" dir="2700000" algn="tl">
                    <a:srgbClr val="000000">
                      <a:alpha val="43137"/>
                    </a:srgbClr>
                  </a:outerShdw>
                </a:effectLst>
                <a:latin typeface="Segoe"/>
              </a:rPr>
              <a:t>Microsoft </a:t>
            </a:r>
            <a:r>
              <a:rPr lang="en-US" sz="900" b="1" dirty="0">
                <a:solidFill>
                  <a:srgbClr val="FFFFFF"/>
                </a:solidFill>
                <a:effectLst>
                  <a:outerShdw blurRad="38100" dist="38100" dir="2700000" algn="tl">
                    <a:srgbClr val="000000">
                      <a:alpha val="43137"/>
                    </a:srgbClr>
                  </a:outerShdw>
                </a:effectLst>
                <a:latin typeface="Segoe"/>
              </a:rPr>
              <a:t>Identity Lifecycle Manager 2007 / Microsoft Forefront Identity Manager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Server 2008 / </a:t>
            </a:r>
            <a:r>
              <a:rPr lang="en-US" sz="900" b="1" dirty="0" smtClean="0">
                <a:solidFill>
                  <a:srgbClr val="FFFFFF"/>
                </a:solidFill>
                <a:effectLst>
                  <a:outerShdw blurRad="38100" dist="38100" dir="2700000" algn="tl">
                    <a:srgbClr val="000000">
                      <a:alpha val="43137"/>
                    </a:srgbClr>
                  </a:outerShdw>
                </a:effectLst>
                <a:latin typeface="Segoe"/>
              </a:rPr>
              <a:t>2008</a:t>
            </a:r>
            <a:r>
              <a:rPr lang="en-US" sz="900" b="1" dirty="0">
                <a:solidFill>
                  <a:srgbClr val="FFFFFF"/>
                </a:solidFill>
                <a:effectLst>
                  <a:outerShdw blurRad="38100" dist="38100" dir="2700000" algn="tl">
                    <a:srgbClr val="000000">
                      <a:alpha val="43137"/>
                    </a:srgbClr>
                  </a:outerShdw>
                </a:effectLst>
                <a:latin typeface="Segoe"/>
              </a:rPr>
              <a:t> R2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Server Update Services 2.0 / 3.0</a:t>
            </a:r>
          </a:p>
          <a:p>
            <a:pPr marL="461945" lvl="1" indent="-6349" defTabSz="1096128">
              <a:spcAft>
                <a:spcPts val="300"/>
              </a:spcAft>
              <a:buClr>
                <a:srgbClr val="FFB601"/>
              </a:buClr>
            </a:pPr>
            <a:r>
              <a:rPr lang="en-US" sz="900" b="1" dirty="0" smtClean="0">
                <a:solidFill>
                  <a:srgbClr val="FFFFFF"/>
                </a:solidFill>
                <a:effectLst>
                  <a:outerShdw blurRad="38100" dist="38100" dir="2700000" algn="tl">
                    <a:srgbClr val="000000">
                      <a:alpha val="43137"/>
                    </a:srgbClr>
                  </a:outerShdw>
                </a:effectLst>
                <a:latin typeface="Segoe"/>
              </a:rPr>
              <a:t>Microsoft </a:t>
            </a:r>
            <a:r>
              <a:rPr lang="en-US" sz="900" b="1" dirty="0">
                <a:solidFill>
                  <a:srgbClr val="FFFFFF"/>
                </a:solidFill>
                <a:effectLst>
                  <a:outerShdw blurRad="38100" dist="38100" dir="2700000" algn="tl">
                    <a:srgbClr val="000000">
                      <a:alpha val="43137"/>
                    </a:srgbClr>
                  </a:outerShdw>
                </a:effectLst>
                <a:latin typeface="Segoe"/>
              </a:rPr>
              <a:t>System Center</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Operations Manager 2007 R2 / 2012</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Data Protection Manager 2010 / 2012</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Configuration Manager 2007 R3 / 2012</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Mobile Device Manager 2008</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Virtual Machine Manager 2008 R2 / 2012</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System Center Virtual Machine Manager Self Service Portal  2.0  </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Microsoft System Center Service Manager 2010 / 2012</a:t>
            </a:r>
          </a:p>
          <a:p>
            <a:pPr marL="627063" lvl="2" indent="-1588" defTabSz="1094332">
              <a:spcAft>
                <a:spcPts val="300"/>
              </a:spcAft>
              <a:buClr>
                <a:schemeClr val="accent5"/>
              </a:buClr>
            </a:pPr>
            <a:r>
              <a:rPr lang="en-US" sz="900" b="1" dirty="0" err="1" smtClean="0">
                <a:solidFill>
                  <a:srgbClr val="FFFFFF"/>
                </a:solidFill>
                <a:effectLst>
                  <a:outerShdw blurRad="38100" dist="38100" dir="2700000" algn="tl">
                    <a:srgbClr val="000000">
                      <a:alpha val="43137"/>
                    </a:srgbClr>
                  </a:outerShdw>
                </a:effectLst>
                <a:latin typeface="Segoe" pitchFamily="34" charset="0"/>
              </a:rPr>
              <a:t>Opalis</a:t>
            </a:r>
            <a:r>
              <a:rPr lang="en-US" sz="900" b="1" dirty="0" smtClean="0">
                <a:solidFill>
                  <a:srgbClr val="FFFFFF"/>
                </a:solidFill>
                <a:effectLst>
                  <a:outerShdw blurRad="38100" dist="38100" dir="2700000" algn="tl">
                    <a:srgbClr val="000000">
                      <a:alpha val="43137"/>
                    </a:srgbClr>
                  </a:outerShdw>
                </a:effectLst>
                <a:latin typeface="Segoe" pitchFamily="34" charset="0"/>
              </a:rPr>
              <a:t> </a:t>
            </a:r>
            <a:r>
              <a:rPr lang="en-US" sz="900" b="1" dirty="0">
                <a:solidFill>
                  <a:srgbClr val="FFFFFF"/>
                </a:solidFill>
                <a:effectLst>
                  <a:outerShdw blurRad="38100" dist="38100" dir="2700000" algn="tl">
                    <a:srgbClr val="000000">
                      <a:alpha val="43137"/>
                    </a:srgbClr>
                  </a:outerShdw>
                </a:effectLst>
                <a:latin typeface="Segoe" pitchFamily="34" charset="0"/>
              </a:rPr>
              <a:t>/ System Center Orchestrator 2012</a:t>
            </a:r>
          </a:p>
          <a:p>
            <a:pPr marL="461945" lvl="1" indent="-6349" defTabSz="1096128">
              <a:spcAft>
                <a:spcPts val="300"/>
              </a:spcAft>
              <a:buClr>
                <a:srgbClr val="FFB601"/>
              </a:buClr>
            </a:pPr>
            <a:r>
              <a:rPr lang="en-US" sz="900" b="1" dirty="0" smtClean="0">
                <a:solidFill>
                  <a:srgbClr val="FFFFFF"/>
                </a:solidFill>
                <a:effectLst>
                  <a:outerShdw blurRad="38100" dist="38100" dir="2700000" algn="tl">
                    <a:srgbClr val="000000">
                      <a:alpha val="43137"/>
                    </a:srgbClr>
                  </a:outerShdw>
                </a:effectLst>
                <a:latin typeface="Segoe"/>
              </a:rPr>
              <a:t>Windows </a:t>
            </a:r>
            <a:r>
              <a:rPr lang="en-US" sz="900" b="1" dirty="0">
                <a:solidFill>
                  <a:srgbClr val="FFFFFF"/>
                </a:solidFill>
                <a:effectLst>
                  <a:outerShdw blurRad="38100" dist="38100" dir="2700000" algn="tl">
                    <a:srgbClr val="000000">
                      <a:alpha val="43137"/>
                    </a:srgbClr>
                  </a:outerShdw>
                </a:effectLst>
                <a:latin typeface="Segoe"/>
              </a:rPr>
              <a:t>Storage Server 2008 / 2008 R2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Azure </a:t>
            </a:r>
            <a:r>
              <a:rPr lang="en-US" sz="900" b="1" dirty="0" smtClean="0">
                <a:solidFill>
                  <a:srgbClr val="FFFFFF"/>
                </a:solidFill>
                <a:effectLst>
                  <a:outerShdw blurRad="38100" dist="38100" dir="2700000" algn="tl">
                    <a:srgbClr val="000000">
                      <a:alpha val="43137"/>
                    </a:srgbClr>
                  </a:outerShdw>
                </a:effectLst>
                <a:latin typeface="Segoe"/>
              </a:rPr>
              <a:t>Platform</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Windows Azure</a:t>
            </a:r>
          </a:p>
          <a:p>
            <a:pPr marL="627063" lvl="2" indent="-1588" defTabSz="1094332">
              <a:spcAft>
                <a:spcPts val="300"/>
              </a:spcAft>
              <a:buClr>
                <a:schemeClr val="accent5"/>
              </a:buClr>
            </a:pPr>
            <a:r>
              <a:rPr lang="en-US" sz="900" b="1" dirty="0">
                <a:solidFill>
                  <a:srgbClr val="FFFFFF"/>
                </a:solidFill>
                <a:effectLst>
                  <a:outerShdw blurRad="38100" dist="38100" dir="2700000" algn="tl">
                    <a:srgbClr val="000000">
                      <a:alpha val="43137"/>
                    </a:srgbClr>
                  </a:outerShdw>
                </a:effectLst>
                <a:latin typeface="Segoe" pitchFamily="34" charset="0"/>
              </a:rPr>
              <a:t>SQL Azure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Server </a:t>
            </a:r>
            <a:r>
              <a:rPr lang="en-US" sz="900" b="1" dirty="0" err="1">
                <a:solidFill>
                  <a:srgbClr val="FFFFFF"/>
                </a:solidFill>
                <a:effectLst>
                  <a:outerShdw blurRad="38100" dist="38100" dir="2700000" algn="tl">
                    <a:srgbClr val="000000">
                      <a:alpha val="43137"/>
                    </a:srgbClr>
                  </a:outerShdw>
                </a:effectLst>
                <a:latin typeface="Segoe"/>
              </a:rPr>
              <a:t>AppFabric</a:t>
            </a:r>
            <a:endParaRPr lang="en-US" sz="9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Application </a:t>
            </a:r>
            <a:r>
              <a:rPr lang="en-US" sz="900" b="1" dirty="0" smtClean="0">
                <a:solidFill>
                  <a:srgbClr val="FFFFFF"/>
                </a:solidFill>
                <a:effectLst>
                  <a:outerShdw blurRad="38100" dist="38100" dir="2700000" algn="tl">
                    <a:srgbClr val="000000">
                      <a:alpha val="43137"/>
                    </a:srgbClr>
                  </a:outerShdw>
                </a:effectLst>
                <a:latin typeface="Segoe"/>
              </a:rPr>
              <a:t>Virtualization </a:t>
            </a:r>
            <a:r>
              <a:rPr lang="en-US" sz="900" b="1" dirty="0">
                <a:solidFill>
                  <a:srgbClr val="FFFFFF"/>
                </a:solidFill>
                <a:effectLst>
                  <a:outerShdw blurRad="38100" dist="38100" dir="2700000" algn="tl">
                    <a:srgbClr val="000000">
                      <a:alpha val="43137"/>
                    </a:srgbClr>
                  </a:outerShdw>
                </a:effectLst>
                <a:latin typeface="Segoe"/>
              </a:rPr>
              <a:t>4.5 / </a:t>
            </a:r>
            <a:r>
              <a:rPr lang="en-US" sz="900" b="1" dirty="0" smtClean="0">
                <a:solidFill>
                  <a:srgbClr val="FFFFFF"/>
                </a:solidFill>
                <a:effectLst>
                  <a:outerShdw blurRad="38100" dist="38100" dir="2700000" algn="tl">
                    <a:srgbClr val="000000">
                      <a:alpha val="43137"/>
                    </a:srgbClr>
                  </a:outerShdw>
                </a:effectLst>
                <a:latin typeface="Segoe"/>
              </a:rPr>
              <a:t>4.6</a:t>
            </a:r>
            <a:endParaRPr lang="en-US" sz="9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Hyper-V Server 2008 / 2008 R2</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Virtual Desktop Infrastructure Suite</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Project Server 2007 / Microsoft Project Server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Office Project Portfolio Server 2007</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Deployment Toolkit 2008 /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Windows Automated Installation Kit</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BizTalk  Server 2009 /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Operations Framework 4.0</a:t>
            </a: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Development Tools</a:t>
            </a:r>
            <a:endParaRPr lang="en-US" sz="1000" b="1" dirty="0">
              <a:solidFill>
                <a:srgbClr val="FFB601"/>
              </a:solidFill>
              <a:effectLst>
                <a:outerShdw blurRad="38100" dist="38100" dir="2700000" algn="tl">
                  <a:srgbClr val="000000">
                    <a:alpha val="43137"/>
                  </a:srgbClr>
                </a:outerShdw>
              </a:effectLst>
              <a:latin typeface="Segoe" pitchFamily="34" charset="0"/>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.NET Framework 4.0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Visual Studio Team System 2008 / 2010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Silverlight 4 / </a:t>
            </a:r>
            <a:r>
              <a:rPr lang="en-US" sz="900" b="1" dirty="0" smtClean="0">
                <a:solidFill>
                  <a:srgbClr val="FFFFFF"/>
                </a:solidFill>
                <a:effectLst>
                  <a:outerShdw blurRad="38100" dist="38100" dir="2700000" algn="tl">
                    <a:srgbClr val="000000">
                      <a:alpha val="43137"/>
                    </a:srgbClr>
                  </a:outerShdw>
                </a:effectLst>
                <a:latin typeface="Segoe"/>
              </a:rPr>
              <a:t>5</a:t>
            </a:r>
            <a:endParaRPr lang="en-US" sz="9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Expression Studio 3 / </a:t>
            </a:r>
            <a:r>
              <a:rPr lang="en-US" sz="900" b="1" dirty="0" smtClean="0">
                <a:solidFill>
                  <a:srgbClr val="FFFFFF"/>
                </a:solidFill>
                <a:effectLst>
                  <a:outerShdw blurRad="38100" dist="38100" dir="2700000" algn="tl">
                    <a:srgbClr val="000000">
                      <a:alpha val="43137"/>
                    </a:srgbClr>
                  </a:outerShdw>
                </a:effectLst>
                <a:latin typeface="Segoe"/>
              </a:rPr>
              <a:t>4</a:t>
            </a:r>
            <a:endParaRPr lang="en-US" sz="900" b="1" dirty="0">
              <a:solidFill>
                <a:srgbClr val="FFFFFF"/>
              </a:solidFill>
              <a:effectLst>
                <a:outerShdw blurRad="38100" dist="38100" dir="2700000" algn="tl">
                  <a:srgbClr val="000000">
                    <a:alpha val="43137"/>
                  </a:srgbClr>
                </a:outerShdw>
              </a:effectLst>
              <a:latin typeface="Segoe"/>
            </a:endParaRPr>
          </a:p>
          <a:p>
            <a:pPr marL="4763" lvl="1" indent="-4763"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Tools</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Application Compatibility Toolkit 5.0 / 5.5</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Assessment and Planning Toolkit 4.0 / 5.0</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Security Assessment Tool</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User State Migration Tool 3.0 / 4.0</a:t>
            </a:r>
          </a:p>
          <a:p>
            <a:pPr marL="109642" indent="-109642" defTabSz="1096128">
              <a:spcAft>
                <a:spcPts val="600"/>
              </a:spcAft>
              <a:buClr>
                <a:srgbClr val="FFB601"/>
              </a:buClr>
            </a:pPr>
            <a:r>
              <a:rPr lang="en-US" sz="1000" b="1" dirty="0" smtClean="0">
                <a:solidFill>
                  <a:srgbClr val="FFB601"/>
                </a:solidFill>
                <a:effectLst>
                  <a:outerShdw blurRad="38100" dist="38100" dir="2700000" algn="tl">
                    <a:srgbClr val="000000">
                      <a:alpha val="43137"/>
                    </a:srgbClr>
                  </a:outerShdw>
                </a:effectLst>
                <a:latin typeface="Segoe" pitchFamily="34" charset="0"/>
              </a:rPr>
              <a:t>Category </a:t>
            </a:r>
            <a:r>
              <a:rPr lang="en-US" sz="1000" b="1" dirty="0">
                <a:solidFill>
                  <a:srgbClr val="FFB601"/>
                </a:solidFill>
                <a:effectLst>
                  <a:outerShdw blurRad="38100" dist="38100" dir="2700000" algn="tl">
                    <a:srgbClr val="000000">
                      <a:alpha val="43137"/>
                    </a:srgbClr>
                  </a:outerShdw>
                </a:effectLst>
                <a:latin typeface="Segoe" pitchFamily="34" charset="0"/>
              </a:rPr>
              <a:t>Products</a:t>
            </a: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Microsoft Dynamics </a:t>
            </a:r>
            <a:r>
              <a:rPr lang="en-US" sz="900" b="1" dirty="0" smtClean="0">
                <a:solidFill>
                  <a:srgbClr val="FFFFFF"/>
                </a:solidFill>
                <a:effectLst>
                  <a:outerShdw blurRad="38100" dist="38100" dir="2700000" algn="tl">
                    <a:srgbClr val="000000">
                      <a:alpha val="43137"/>
                    </a:srgbClr>
                  </a:outerShdw>
                </a:effectLst>
                <a:latin typeface="Segoe"/>
              </a:rPr>
              <a:t>AX 2009/2012</a:t>
            </a:r>
            <a:endParaRPr lang="en-US" sz="900" b="1" dirty="0">
              <a:solidFill>
                <a:srgbClr val="FFFFFF"/>
              </a:solidFill>
              <a:effectLst>
                <a:outerShdw blurRad="38100" dist="38100" dir="2700000" algn="tl">
                  <a:srgbClr val="000000">
                    <a:alpha val="43137"/>
                  </a:srgbClr>
                </a:outerShdw>
              </a:effectLst>
              <a:latin typeface="Segoe"/>
            </a:endParaRPr>
          </a:p>
          <a:p>
            <a:pPr marL="461945" lvl="1" indent="-6349" defTabSz="1096128">
              <a:spcAft>
                <a:spcPts val="300"/>
              </a:spcAft>
              <a:buClr>
                <a:srgbClr val="FFB601"/>
              </a:buClr>
            </a:pPr>
            <a:r>
              <a:rPr lang="en-US" sz="900" b="1" dirty="0">
                <a:solidFill>
                  <a:srgbClr val="FFFFFF"/>
                </a:solidFill>
                <a:effectLst>
                  <a:outerShdw blurRad="38100" dist="38100" dir="2700000" algn="tl">
                    <a:srgbClr val="000000">
                      <a:alpha val="43137"/>
                    </a:srgbClr>
                  </a:outerShdw>
                </a:effectLst>
                <a:latin typeface="Segoe"/>
              </a:rPr>
              <a:t>Bing </a:t>
            </a:r>
            <a:r>
              <a:rPr lang="en-US" sz="900" b="1" dirty="0" smtClean="0">
                <a:solidFill>
                  <a:srgbClr val="FFFFFF"/>
                </a:solidFill>
                <a:effectLst>
                  <a:outerShdw blurRad="38100" dist="38100" dir="2700000" algn="tl">
                    <a:srgbClr val="000000">
                      <a:alpha val="43137"/>
                    </a:srgbClr>
                  </a:outerShdw>
                </a:effectLst>
                <a:latin typeface="Segoe"/>
              </a:rPr>
              <a:t>Maps</a:t>
            </a:r>
            <a:endParaRPr lang="en-US" sz="1000" b="1" dirty="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49705005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7158781" y="230587"/>
            <a:ext cx="1306829" cy="531755"/>
            <a:chOff x="7182630" y="234361"/>
            <a:chExt cx="1306829" cy="531755"/>
          </a:xfrm>
        </p:grpSpPr>
        <p:sp>
          <p:nvSpPr>
            <p:cNvPr id="24"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25" name="Rectangle 24"/>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grpSp>
      <p:sp>
        <p:nvSpPr>
          <p:cNvPr id="26" name="Round Same Side Corner Rectangle 3"/>
          <p:cNvSpPr/>
          <p:nvPr/>
        </p:nvSpPr>
        <p:spPr bwMode="auto">
          <a:xfrm>
            <a:off x="7195812" y="232885"/>
            <a:ext cx="1235743"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3" name="Group 26"/>
          <p:cNvGrpSpPr/>
          <p:nvPr/>
        </p:nvGrpSpPr>
        <p:grpSpPr>
          <a:xfrm>
            <a:off x="5229048" y="230587"/>
            <a:ext cx="5719903" cy="531755"/>
            <a:chOff x="5229044" y="230579"/>
            <a:chExt cx="5719903" cy="531755"/>
          </a:xfrm>
        </p:grpSpPr>
        <p:grpSp>
          <p:nvGrpSpPr>
            <p:cNvPr id="4" name="Group 29"/>
            <p:cNvGrpSpPr/>
            <p:nvPr/>
          </p:nvGrpSpPr>
          <p:grpSpPr>
            <a:xfrm>
              <a:off x="8414983" y="230579"/>
              <a:ext cx="1293196" cy="531755"/>
              <a:chOff x="8438836" y="234361"/>
              <a:chExt cx="1293196" cy="531755"/>
            </a:xfrm>
          </p:grpSpPr>
          <p:sp>
            <p:nvSpPr>
              <p:cNvPr id="36"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7"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CONCEPTUAL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29" name="Round Same Side Corner Rectangle 5"/>
            <p:cNvSpPr/>
            <p:nvPr/>
          </p:nvSpPr>
          <p:spPr bwMode="auto">
            <a:xfrm>
              <a:off x="6277522" y="230579"/>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grpSp>
          <p:nvGrpSpPr>
            <p:cNvPr id="5" name="Group 30"/>
            <p:cNvGrpSpPr/>
            <p:nvPr/>
          </p:nvGrpSpPr>
          <p:grpSpPr>
            <a:xfrm>
              <a:off x="9614847" y="230579"/>
              <a:ext cx="1334100" cy="531755"/>
              <a:chOff x="9638700" y="234361"/>
              <a:chExt cx="1334100" cy="531755"/>
            </a:xfrm>
          </p:grpSpPr>
          <p:sp>
            <p:nvSpPr>
              <p:cNvPr id="34" name="Round Same Side Corner Rectangle 33"/>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dirty="0">
                  <a:solidFill>
                    <a:sysClr val="window" lastClr="FFFFFF"/>
                  </a:solidFill>
                  <a:latin typeface="Segoe" pitchFamily="34" charset="0"/>
                </a:endParaRPr>
              </a:p>
            </p:txBody>
          </p:sp>
          <p:sp>
            <p:nvSpPr>
              <p:cNvPr id="35" name="Rectangle 34"/>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LOGICAL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ARCHITECTURE</a:t>
                </a:r>
              </a:p>
            </p:txBody>
          </p:sp>
        </p:grpSp>
        <p:sp>
          <p:nvSpPr>
            <p:cNvPr id="32" name="Rectangle 9"/>
            <p:cNvSpPr/>
            <p:nvPr/>
          </p:nvSpPr>
          <p:spPr>
            <a:xfrm>
              <a:off x="6292444" y="327180"/>
              <a:ext cx="893326" cy="338554"/>
            </a:xfrm>
            <a:prstGeom prst="rect">
              <a:avLst/>
            </a:prstGeom>
          </p:spPr>
          <p:txBody>
            <a:bodyPr wrap="square" lIns="0" tIns="0" rIns="0" bIns="0">
              <a:spAutoFit/>
            </a:bodyPr>
            <a:lstStyle/>
            <a:p>
              <a:pPr algn="ctr" defTabSz="1094196">
                <a:buClr>
                  <a:srgbClr val="FFFFFF"/>
                </a:buClr>
                <a:buSzPct val="95000"/>
              </a:pPr>
              <a:r>
                <a:rPr lang="en-US" sz="1100" b="1" dirty="0" smtClean="0">
                  <a:solidFill>
                    <a:srgbClr val="FFFFFF"/>
                  </a:solidFill>
                  <a:effectLst>
                    <a:outerShdw blurRad="38100" dist="38100" dir="2700000" algn="tl">
                      <a:srgbClr val="000000">
                        <a:alpha val="43137"/>
                      </a:srgbClr>
                    </a:outerShdw>
                  </a:effectLst>
                  <a:latin typeface="Segoe Semibold"/>
                </a:rPr>
                <a:t> </a:t>
              </a:r>
              <a:endParaRPr lang="en-US" sz="1100" b="1" dirty="0">
                <a:solidFill>
                  <a:srgbClr val="FFFFFF"/>
                </a:solidFill>
                <a:effectLst>
                  <a:outerShdw blurRad="38100" dist="38100" dir="2700000" algn="tl">
                    <a:srgbClr val="000000">
                      <a:alpha val="43137"/>
                    </a:srgbClr>
                  </a:outerShdw>
                </a:effectLst>
                <a:latin typeface="Segoe Semibold"/>
              </a:endParaRPr>
            </a:p>
            <a:p>
              <a:pPr algn="ctr" defTabSz="1094196">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MAPPING</a:t>
              </a:r>
            </a:p>
          </p:txBody>
        </p:sp>
        <p:sp>
          <p:nvSpPr>
            <p:cNvPr id="3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buClr>
                  <a:srgbClr val="FFFFFF"/>
                </a:buClr>
                <a:buSzPct val="95000"/>
                <a:defRPr/>
              </a:pPr>
              <a:r>
                <a:rPr lang="en-US" sz="1100" b="1" dirty="0">
                  <a:solidFill>
                    <a:srgbClr val="FFFFFF"/>
                  </a:solidFill>
                  <a:effectLst>
                    <a:outerShdw blurRad="38100" dist="38100" dir="2700000" algn="tl">
                      <a:srgbClr val="000000">
                        <a:alpha val="43137"/>
                      </a:srgbClr>
                    </a:outerShdw>
                  </a:effectLst>
                  <a:latin typeface="Segoe Semibold"/>
                </a:rPr>
                <a:t>PHASE </a:t>
              </a:r>
              <a:br>
                <a:rPr lang="en-US" sz="1100" b="1" dirty="0">
                  <a:solidFill>
                    <a:srgbClr val="FFFFFF"/>
                  </a:solidFill>
                  <a:effectLst>
                    <a:outerShdw blurRad="38100" dist="38100" dir="2700000" algn="tl">
                      <a:srgbClr val="000000">
                        <a:alpha val="43137"/>
                      </a:srgbClr>
                    </a:outerShdw>
                  </a:effectLst>
                  <a:latin typeface="Segoe Semibold"/>
                </a:rPr>
              </a:br>
              <a:r>
                <a:rPr lang="en-US" sz="1100" b="1" dirty="0">
                  <a:solidFill>
                    <a:srgbClr val="FFFFFF"/>
                  </a:solidFill>
                  <a:effectLst>
                    <a:outerShdw blurRad="38100" dist="38100" dir="2700000" algn="tl">
                      <a:srgbClr val="000000">
                        <a:alpha val="43137"/>
                      </a:srgbClr>
                    </a:outerShdw>
                  </a:effectLst>
                  <a:latin typeface="Segoe Semibold"/>
                </a:rPr>
                <a:t>DEFINITION</a:t>
              </a:r>
            </a:p>
          </p:txBody>
        </p:sp>
      </p:grpSp>
      <p:sp>
        <p:nvSpPr>
          <p:cNvPr id="38" name="Rectangle 37"/>
          <p:cNvSpPr/>
          <p:nvPr/>
        </p:nvSpPr>
        <p:spPr>
          <a:xfrm>
            <a:off x="7159711" y="538625"/>
            <a:ext cx="1306829" cy="152350"/>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cxnSp>
        <p:nvCxnSpPr>
          <p:cNvPr id="39" name="Straight Connector 3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41" name="Title 1"/>
          <p:cNvSpPr txBox="1">
            <a:spLocks/>
          </p:cNvSpPr>
          <p:nvPr/>
        </p:nvSpPr>
        <p:spPr bwMode="auto">
          <a:xfrm>
            <a:off x="148287" y="152415"/>
            <a:ext cx="5399900" cy="6093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3</a:t>
            </a:r>
            <a:endParaRPr lang="en-US" sz="1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2" name="Table 21"/>
          <p:cNvGraphicFramePr>
            <a:graphicFrameLocks noGrp="1"/>
          </p:cNvGraphicFramePr>
          <p:nvPr>
            <p:extLst>
              <p:ext uri="{D42A27DB-BD31-4B8C-83A1-F6EECF244321}">
                <p14:modId xmlns:p14="http://schemas.microsoft.com/office/powerpoint/2010/main" val="873438922"/>
              </p:ext>
            </p:extLst>
          </p:nvPr>
        </p:nvGraphicFramePr>
        <p:xfrm>
          <a:off x="3" y="774435"/>
          <a:ext cx="10952480" cy="7427288"/>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574040"/>
                <a:gridCol w="1280160"/>
                <a:gridCol w="228600"/>
                <a:gridCol w="228600"/>
                <a:gridCol w="228600"/>
                <a:gridCol w="228600"/>
                <a:gridCol w="7909560"/>
              </a:tblGrid>
              <a:tr h="152400">
                <a:tc gridSpan="3">
                  <a:txBody>
                    <a:bodyPr/>
                    <a:lstStyle/>
                    <a:p>
                      <a:pPr algn="ctr">
                        <a:lnSpc>
                          <a:spcPts val="750"/>
                        </a:lnSpc>
                      </a:pP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11480">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Windows Server 2008/2008 R2; Hyper-V Server 2008/2008 R2; System Center Configuration Manager 2007 R3/2012; System Center Operations Manager 2007 R2/2012; System Center Virtual Machine Manager 2008 R2/2012; Windows Azure Platform; System Center Service Manger 2010/2012; Opalis; System Center Orchestrator 2012; System Center Data Protection Manager 2010/2012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57200">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Deployment Toolkit 2008/2010; User State Migration Tool 3.0; Diagnostics and Recovery Toolset; Virtual Desktop Infrastructure Suite; Application Virtualization 4.5/4.6; Enterprise Desktop Virtualization; Windows 7;</a:t>
                      </a:r>
                      <a:r>
                        <a:rPr lang="en-US" sz="800" baseline="0" dirty="0" smtClean="0"/>
                        <a:t> </a:t>
                      </a:r>
                      <a:r>
                        <a:rPr lang="en-US" sz="800" dirty="0" smtClean="0"/>
                        <a:t>Windows Server 2008/2008 R2;</a:t>
                      </a:r>
                      <a:r>
                        <a:rPr lang="en-US" sz="800" baseline="0" dirty="0" smtClean="0"/>
                        <a:t> </a:t>
                      </a:r>
                      <a:r>
                        <a:rPr lang="en-US" sz="800" dirty="0" smtClean="0"/>
                        <a:t>Application Compatibility Toolkit 5.0/5.5; Windows Server Update Services 2.0/3.0; Desktop Optimization Pack 2008 R2/2009 R2; System Center Mobile Device Manager 2008; Exchange Server 2007/2010; Windows Phone 7; Windows Mobile 6.1/6.5; Forefront Endpoint Protection 2010/2012; Windows Automated Installation Kit; Forefront Endpoint Protection 2010/2012; Windows Embedded Device Manager 2011; User State Migration Tool 4.0; System Center Configuration Manager 2007 R3/2012; System Center Operations Manager 2007 R2/2012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6304">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a:t>
                      </a:r>
                      <a:b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b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80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smtClean="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84048">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Windows Server 2008/2008 R2; Forefront Endpoint Protection 2010/2012; Forefront Unified Access Gateway 2010; Intelligent Application Gateway 2007; Forefront Threat Management Gateway 2010; Internet Security and Acceleration Server 2006; Forefront Protection 2010 for Exchange Server;</a:t>
                      </a:r>
                      <a:r>
                        <a:rPr lang="en-US" sz="800" baseline="0" dirty="0" smtClean="0"/>
                        <a:t> </a:t>
                      </a:r>
                      <a:r>
                        <a:rPr lang="en-US" sz="800" dirty="0" smtClean="0"/>
                        <a:t>Forefront Security for Exchange Server; System Center Operations Manager 2007 R2/2012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457200">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Microsoft Operations Framework 4.0; System Center Configuration Manager 2007 R3/2012; System Center Operations Manager 2007 R2/2012; System Center Service Manager 2010/2012; Hyper-V Server 2008/2008 R2; Forefront Threat Management Gateway 2010; Internet Security and Acceleration Server 2006; Forefront Endpoint Protection 2010/2012; Windows Server 2008/2008 R2; Opalis; Security Assessment Tool; System Center Virtual Machine Manager 2008 R2/2012; System Center Orchestrator 2012; System Center Data Protection Manager 2010/2012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74320">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Office 2010 (including SharePoint Workspace 2010); Office 2007; SharePoint Online; Office SharePoint Designer 2007; SharePoint Designer 2010; Office Groove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SharePoint Designer 2010; Office SharePoint Designer 2007; SharePoint Online; Office 2007/2010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SharePoint Online; Office 2007/2010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B0F0">
                            <a:shade val="30000"/>
                            <a:satMod val="115000"/>
                          </a:srgbClr>
                        </a:gs>
                        <a:gs pos="50000">
                          <a:srgbClr val="00B0F0">
                            <a:shade val="67500"/>
                            <a:satMod val="115000"/>
                          </a:srgbClr>
                        </a:gs>
                        <a:gs pos="100000">
                          <a:srgbClr val="00B0F0">
                            <a:shade val="100000"/>
                            <a:satMod val="115000"/>
                          </a:srgbClr>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65760">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marL="0" marR="0" indent="0" algn="l" defTabSz="913212" rtl="0" eaLnBrk="1" fontAlgn="auto" latinLnBrk="0" hangingPunct="1">
                        <a:lnSpc>
                          <a:spcPts val="800"/>
                        </a:lnSpc>
                        <a:spcBef>
                          <a:spcPts val="0"/>
                        </a:spcBef>
                        <a:spcAft>
                          <a:spcPts val="0"/>
                        </a:spcAft>
                        <a:buClrTx/>
                        <a:buSzTx/>
                        <a:buFontTx/>
                        <a:buNone/>
                        <a:tabLst/>
                        <a:defRPr/>
                      </a:pPr>
                      <a:r>
                        <a:rPr lang="en-US" sz="800" dirty="0" smtClean="0"/>
                        <a:t>Exchange Server 2007/2010; Outlook 2010; Office Outlook 2007;</a:t>
                      </a:r>
                      <a:r>
                        <a:rPr lang="en-US" sz="800" baseline="0" dirty="0" smtClean="0"/>
                        <a:t> </a:t>
                      </a:r>
                      <a:r>
                        <a:rPr lang="en-US" sz="800" dirty="0" smtClean="0"/>
                        <a:t>Forefront Protection 2010 for Exchange Server; Forefront Security for Exchange Server; Exchange Hosted Filtering; Exchange Hosted Encryption; Exchange Hosted Archive; Outlook Mobile 2010; System Center Mobile Device Manager 2008; Windows Phone 7; Windows Mobile 6.1/6.5; Exchange Online; Microsoft Forefront Server Security Management Console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56032">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Office Communications Server 2007 R2; </a:t>
                      </a:r>
                      <a:r>
                        <a:rPr lang="en-US" sz="800" dirty="0" err="1" smtClean="0"/>
                        <a:t>Lync</a:t>
                      </a:r>
                      <a:r>
                        <a:rPr lang="en-US" sz="800" dirty="0" smtClean="0"/>
                        <a:t> Server 2010; Office Communicator 2007 R2; </a:t>
                      </a:r>
                      <a:r>
                        <a:rPr lang="en-US" sz="800" dirty="0" err="1" smtClean="0"/>
                        <a:t>Lync</a:t>
                      </a:r>
                      <a:r>
                        <a:rPr lang="en-US" sz="800" dirty="0" smtClean="0"/>
                        <a:t> 2010; Forefront Security for Office Communications Server; Office Communicator Mobile 2007 R2; Office Communicator Web Access 2007 R2; Office Communications Online; </a:t>
                      </a:r>
                      <a:r>
                        <a:rPr lang="en-US" sz="800" dirty="0" err="1" smtClean="0"/>
                        <a:t>Lync</a:t>
                      </a:r>
                      <a:r>
                        <a:rPr lang="en-US" sz="800" dirty="0" smtClean="0"/>
                        <a:t> Online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4320">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Communications Server 2007 R2; </a:t>
                      </a:r>
                      <a:r>
                        <a:rPr lang="en-US" sz="800" dirty="0" err="1" smtClean="0"/>
                        <a:t>Lync</a:t>
                      </a:r>
                      <a:r>
                        <a:rPr lang="en-US" sz="800" dirty="0" smtClean="0"/>
                        <a:t> Server 2010; Office Communicator 2007 R2; </a:t>
                      </a:r>
                      <a:r>
                        <a:rPr lang="en-US" sz="800" dirty="0" err="1" smtClean="0"/>
                        <a:t>Lync</a:t>
                      </a:r>
                      <a:r>
                        <a:rPr lang="en-US" sz="800" dirty="0" smtClean="0"/>
                        <a:t> 2010; Office Communications Online; Exchange Server 2007/2010; Outlook 2010; Office Outlook 2007; Exchange Online; Windows Phone 7; Windows Mobile 6.1/6.5; </a:t>
                      </a:r>
                      <a:r>
                        <a:rPr lang="en-US" sz="800" dirty="0" err="1" smtClean="0"/>
                        <a:t>Lync</a:t>
                      </a:r>
                      <a:r>
                        <a:rPr lang="en-US" sz="800" dirty="0" smtClean="0"/>
                        <a:t> Online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SharePoint Online; Office 2007/2010; SharePoint Designer 2010; Office SharePoint Designer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SharePoint Online; Office 2007/2010; Visio 2010; SharePoint Designer 2010; Office SharePoint Designer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Office 2007/2010; SharePoint Online</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64592">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2860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0" marB="0"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0" marB="0"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0" marB="0"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A"/>
                        </a:gs>
                        <a:gs pos="100000">
                          <a:srgbClr val="92DA46"/>
                        </a:gs>
                      </a:gsLst>
                      <a:lin ang="10800000" scaled="1"/>
                    </a:gradFill>
                  </a:tcPr>
                </a:tc>
                <a:tc>
                  <a:txBody>
                    <a:bodyPr/>
                    <a:lstStyle/>
                    <a:p>
                      <a:pPr>
                        <a:lnSpc>
                          <a:spcPts val="800"/>
                        </a:lnSpc>
                      </a:pPr>
                      <a:r>
                        <a:rPr lang="en-US" sz="800" dirty="0" smtClean="0"/>
                        <a:t>SharePoint Server 2010; Office SharePoint Server 2007; SQL Server 2008/2008 R2; Office 2007/2010; SharePoint Online;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SharePoint Server 2007; SQL Server 2008/2008 R2; Office 2007/2010;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mn-ea"/>
                          <a:cs typeface="+mn-cs"/>
                        </a:rPr>
                        <a:t>SharePoint Server 2010; Office SharePoint Server 2007; SQL Server 2008/2008 R2; Visio 2010; Office Visio 2007; SharePoint Online; Office 2007/2010</a:t>
                      </a:r>
                      <a:endParaRPr lang="en-US" sz="800" kern="1200" dirty="0">
                        <a:solidFill>
                          <a:schemeClr val="dk1"/>
                        </a:solidFill>
                        <a:latin typeface="+mn-lt"/>
                        <a:ea typeface="+mn-ea"/>
                        <a:cs typeface="+mn-cs"/>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SharePoint Server 2010; Office 2010; Visio 2010; Office Visio 2007</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2010; SharePoint Server 2010; Visio 2010; Office Web Apps; Office Mobile 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01168">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FEA402">
                            <a:shade val="30000"/>
                            <a:satMod val="115000"/>
                          </a:srgbClr>
                        </a:gs>
                        <a:gs pos="50000">
                          <a:srgbClr val="FEA402">
                            <a:shade val="67500"/>
                            <a:satMod val="115000"/>
                          </a:srgbClr>
                        </a:gs>
                        <a:gs pos="100000">
                          <a:srgbClr val="FEA402">
                            <a:shade val="100000"/>
                            <a:satMod val="115000"/>
                          </a:srgbClr>
                        </a:gs>
                      </a:gsLst>
                      <a:lin ang="10800000" scaled="1"/>
                    </a:gra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r>
                        <a:rPr lang="en-US" sz="800" dirty="0" smtClean="0"/>
                        <a:t>Office 2010; SharePoint Server 2010</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914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800"/>
                        </a:lnSpc>
                      </a:pPr>
                      <a:endParaRPr lang="en-US" sz="800" dirty="0"/>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82880">
                <a:tc rowSpan="3">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Database Dependencies</a:t>
                      </a: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800" dirty="0" smtClean="0"/>
                        <a:t>SQL Server 2008/2008 R2</a:t>
                      </a: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82880">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Integration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BizTalk Server 2009/2010; Visual Studio Team System 2008/2010</a:t>
                      </a:r>
                      <a:endParaRPr lang="en-US" sz="800" kern="1200" dirty="0">
                        <a:solidFill>
                          <a:schemeClr val="dk1"/>
                        </a:solidFill>
                        <a:latin typeface="+mn-lt"/>
                        <a:ea typeface="Times New Roman"/>
                        <a:cs typeface="Times New Roman"/>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19456">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Development Dependencies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27432" marR="0" marT="9144" marB="9144"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hMerge="1">
                  <a:txBody>
                    <a:bodyPr/>
                    <a:lstStyle/>
                    <a:p>
                      <a:pPr marL="0" marR="0" indent="0" algn="l" defTabSz="761910" rtl="0" eaLnBrk="1" fontAlgn="auto" latinLnBrk="0" hangingPunct="1">
                        <a:lnSpc>
                          <a:spcPts val="750"/>
                        </a:lnSpc>
                        <a:spcBef>
                          <a:spcPts val="0"/>
                        </a:spcBef>
                        <a:spcAft>
                          <a:spcPts val="0"/>
                        </a:spcAft>
                        <a:buClrTx/>
                        <a:buSzTx/>
                        <a:buFontTx/>
                        <a:buNone/>
                        <a:tabLst/>
                        <a:defRPr/>
                      </a:pP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r>
                        <a:rPr lang="en-US" sz="800" kern="1200" dirty="0" smtClean="0">
                          <a:solidFill>
                            <a:schemeClr val="dk1"/>
                          </a:solidFill>
                          <a:latin typeface="+mn-lt"/>
                          <a:ea typeface="+mn-ea"/>
                          <a:cs typeface="+mn-cs"/>
                        </a:rPr>
                        <a:t>Visual Studio Team System 2008/2010; Expression Studio 3/4; Silverlight 4/5</a:t>
                      </a:r>
                      <a:endParaRPr lang="en-US" sz="800" kern="1200" dirty="0">
                        <a:solidFill>
                          <a:schemeClr val="dk1"/>
                        </a:solidFill>
                        <a:latin typeface="+mn-lt"/>
                        <a:ea typeface="+mn-ea"/>
                        <a:cs typeface="+mn-cs"/>
                      </a:endParaRPr>
                    </a:p>
                  </a:txBody>
                  <a:tcPr marL="27432" marR="27432"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
                                        </p:tgtEl>
                                        <p:attrNameLst>
                                          <p:attrName>style.opacity</p:attrName>
                                        </p:attrNameLst>
                                      </p:cBhvr>
                                      <p:to>
                                        <p:strVal val="0.25"/>
                                      </p:to>
                                    </p:set>
                                    <p:animEffect filter="image" prLst="opacity: 0.25">
                                      <p:cBhvr rctx="IE">
                                        <p:cTn id="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p:nvPr/>
        </p:nvGrpSpPr>
        <p:grpSpPr>
          <a:xfrm>
            <a:off x="7158781" y="230587"/>
            <a:ext cx="1306829" cy="531755"/>
            <a:chOff x="7182630" y="234361"/>
            <a:chExt cx="1306829" cy="531755"/>
          </a:xfrm>
        </p:grpSpPr>
        <p:sp>
          <p:nvSpPr>
            <p:cNvPr id="4" name="Round Same Side Corner Rectangle 6"/>
            <p:cNvSpPr/>
            <p:nvPr/>
          </p:nvSpPr>
          <p:spPr bwMode="auto">
            <a:xfrm>
              <a:off x="7230652"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5" name="Rectangle 4"/>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TECHNOLOGIES</a:t>
              </a:r>
            </a:p>
          </p:txBody>
        </p:sp>
      </p:grpSp>
      <p:sp>
        <p:nvSpPr>
          <p:cNvPr id="6" name="Round Same Side Corner Rectangle 3"/>
          <p:cNvSpPr/>
          <p:nvPr/>
        </p:nvSpPr>
        <p:spPr bwMode="auto">
          <a:xfrm>
            <a:off x="7195812" y="232885"/>
            <a:ext cx="1235743" cy="531755"/>
          </a:xfrm>
          <a:prstGeom prst="round2SameRect">
            <a:avLst/>
          </a:prstGeom>
          <a:gradFill flip="none" rotWithShape="1">
            <a:gsLst>
              <a:gs pos="0">
                <a:srgbClr val="B9D0FF">
                  <a:lumMod val="25000"/>
                </a:srgb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3" name="Group 6"/>
          <p:cNvGrpSpPr/>
          <p:nvPr/>
        </p:nvGrpSpPr>
        <p:grpSpPr>
          <a:xfrm>
            <a:off x="5229048" y="230587"/>
            <a:ext cx="5719903" cy="531755"/>
            <a:chOff x="5229044" y="230579"/>
            <a:chExt cx="5719903" cy="531755"/>
          </a:xfrm>
        </p:grpSpPr>
        <p:grpSp>
          <p:nvGrpSpPr>
            <p:cNvPr id="7" name="Group 29"/>
            <p:cNvGrpSpPr/>
            <p:nvPr/>
          </p:nvGrpSpPr>
          <p:grpSpPr>
            <a:xfrm>
              <a:off x="8414983" y="230579"/>
              <a:ext cx="1293196" cy="531755"/>
              <a:chOff x="8438836" y="234361"/>
              <a:chExt cx="1293196" cy="531755"/>
            </a:xfrm>
          </p:grpSpPr>
          <p:sp>
            <p:nvSpPr>
              <p:cNvPr id="16" name="Round Same Side Corner Rectangle 4"/>
              <p:cNvSpPr/>
              <p:nvPr/>
            </p:nvSpPr>
            <p:spPr bwMode="auto">
              <a:xfrm>
                <a:off x="846640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7"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CONCEPTUAL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9" name="Round Same Side Corner Rectangle 5"/>
            <p:cNvSpPr/>
            <p:nvPr/>
          </p:nvSpPr>
          <p:spPr bwMode="auto">
            <a:xfrm>
              <a:off x="6277522" y="230579"/>
              <a:ext cx="91506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0" name="Round Same Side Corner Rectangle 3"/>
            <p:cNvSpPr/>
            <p:nvPr/>
          </p:nvSpPr>
          <p:spPr bwMode="auto">
            <a:xfrm>
              <a:off x="5279601" y="230579"/>
              <a:ext cx="965369"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grpSp>
          <p:nvGrpSpPr>
            <p:cNvPr id="8" name="Group 30"/>
            <p:cNvGrpSpPr/>
            <p:nvPr/>
          </p:nvGrpSpPr>
          <p:grpSpPr>
            <a:xfrm>
              <a:off x="9614847" y="230579"/>
              <a:ext cx="1334100" cy="531755"/>
              <a:chOff x="9638700" y="234361"/>
              <a:chExt cx="1334100" cy="531755"/>
            </a:xfrm>
          </p:grpSpPr>
          <p:sp>
            <p:nvSpPr>
              <p:cNvPr id="14" name="Round Same Side Corner Rectangle 13"/>
              <p:cNvSpPr/>
              <p:nvPr/>
            </p:nvSpPr>
            <p:spPr bwMode="auto">
              <a:xfrm>
                <a:off x="9700358" y="234361"/>
                <a:ext cx="1210785" cy="531755"/>
              </a:xfrm>
              <a:prstGeom prst="round2SameRect">
                <a:avLst/>
              </a:prstGeom>
              <a:gradFill flip="none" rotWithShape="1">
                <a:gsLst>
                  <a:gs pos="0">
                    <a:srgbClr val="B9D0FF">
                      <a:lumMod val="25000"/>
                    </a:srgb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defRPr/>
                </a:pPr>
                <a:endParaRPr lang="en-US" sz="2800" kern="0" dirty="0">
                  <a:solidFill>
                    <a:sysClr val="window" lastClr="FFFFFF"/>
                  </a:solidFill>
                  <a:latin typeface="Segoe" pitchFamily="34" charset="0"/>
                </a:endParaRPr>
              </a:p>
            </p:txBody>
          </p:sp>
          <p:sp>
            <p:nvSpPr>
              <p:cNvPr id="15" name="Rectangle 14"/>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LOGICAL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ARCHITECTURE</a:t>
                </a:r>
              </a:p>
            </p:txBody>
          </p:sp>
        </p:grpSp>
        <p:sp>
          <p:nvSpPr>
            <p:cNvPr id="12"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defRPr/>
              </a:pPr>
              <a:endParaRPr lang="en-US" sz="1100" b="1" kern="0" dirty="0" smtClean="0">
                <a:solidFill>
                  <a:srgbClr val="FFFFFF"/>
                </a:solidFill>
                <a:effectLst>
                  <a:outerShdw blurRad="38100" dist="38100" dir="2700000" algn="tl">
                    <a:srgbClr val="000000">
                      <a:alpha val="43137"/>
                    </a:srgbClr>
                  </a:outerShdw>
                </a:effectLst>
                <a:latin typeface="Segoe Semibold"/>
              </a:endParaRPr>
            </a:p>
            <a:p>
              <a:pPr algn="ctr" defTabSz="1094196">
                <a:spcBef>
                  <a:spcPts val="0"/>
                </a:spcBef>
                <a:buClr>
                  <a:srgbClr val="FFFFFF"/>
                </a:buClr>
                <a:buSzPct val="95000"/>
                <a:defRPr/>
              </a:pPr>
              <a:r>
                <a:rPr lang="en-US" sz="1100" b="1" kern="0" dirty="0" smtClean="0">
                  <a:solidFill>
                    <a:srgbClr val="FFFFFF"/>
                  </a:solidFill>
                  <a:effectLst>
                    <a:outerShdw blurRad="38100" dist="38100" dir="2700000" algn="tl">
                      <a:srgbClr val="000000">
                        <a:alpha val="43137"/>
                      </a:srgbClr>
                    </a:outerShdw>
                  </a:effectLst>
                  <a:latin typeface="Segoe Semibold"/>
                </a:rPr>
                <a:t>MAPPING</a:t>
              </a:r>
              <a:endParaRPr lang="en-US" sz="1100" b="1" kern="0" dirty="0">
                <a:solidFill>
                  <a:srgbClr val="FFFFFF"/>
                </a:solidFill>
                <a:effectLst>
                  <a:outerShdw blurRad="38100" dist="38100" dir="2700000" algn="tl">
                    <a:srgbClr val="000000">
                      <a:alpha val="43137"/>
                    </a:srgbClr>
                  </a:outerShdw>
                </a:effectLst>
                <a:latin typeface="Segoe Semibold"/>
              </a:endParaRPr>
            </a:p>
          </p:txBody>
        </p:sp>
        <p:sp>
          <p:nvSpPr>
            <p:cNvPr id="13"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rgbClr val="FFFFFF"/>
                </a:buClr>
                <a:buSzPct val="95000"/>
                <a:defRPr/>
              </a:pPr>
              <a:r>
                <a:rPr lang="en-US" sz="1100" b="1" kern="0" dirty="0">
                  <a:solidFill>
                    <a:srgbClr val="FFFFFF"/>
                  </a:solidFill>
                  <a:effectLst>
                    <a:outerShdw blurRad="38100" dist="38100" dir="2700000" algn="tl">
                      <a:srgbClr val="000000">
                        <a:alpha val="43137"/>
                      </a:srgbClr>
                    </a:outerShdw>
                  </a:effectLst>
                  <a:latin typeface="Segoe Semibold"/>
                </a:rPr>
                <a:t>PHASE </a:t>
              </a:r>
              <a:br>
                <a:rPr lang="en-US" sz="1100" b="1" kern="0" dirty="0">
                  <a:solidFill>
                    <a:srgbClr val="FFFFFF"/>
                  </a:solidFill>
                  <a:effectLst>
                    <a:outerShdw blurRad="38100" dist="38100" dir="2700000" algn="tl">
                      <a:srgbClr val="000000">
                        <a:alpha val="43137"/>
                      </a:srgbClr>
                    </a:outerShdw>
                  </a:effectLst>
                  <a:latin typeface="Segoe Semibold"/>
                </a:rPr>
              </a:br>
              <a:r>
                <a:rPr lang="en-US" sz="1100" b="1" kern="0" dirty="0">
                  <a:solidFill>
                    <a:srgbClr val="FFFFFF"/>
                  </a:solidFill>
                  <a:effectLst>
                    <a:outerShdw blurRad="38100" dist="38100" dir="2700000" algn="tl">
                      <a:srgbClr val="000000">
                        <a:alpha val="43137"/>
                      </a:srgbClr>
                    </a:outerShdw>
                  </a:effectLst>
                  <a:latin typeface="Segoe Semibold"/>
                </a:rPr>
                <a:t>DEFINITION</a:t>
              </a:r>
            </a:p>
          </p:txBody>
        </p:sp>
      </p:grpSp>
      <p:sp>
        <p:nvSpPr>
          <p:cNvPr id="18" name="Rectangle 17"/>
          <p:cNvSpPr/>
          <p:nvPr/>
        </p:nvSpPr>
        <p:spPr>
          <a:xfrm>
            <a:off x="7159711" y="538625"/>
            <a:ext cx="1306829" cy="152350"/>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dirty="0">
                <a:solidFill>
                  <a:srgbClr val="FFFFFF"/>
                </a:solidFill>
                <a:effectLst>
                  <a:outerShdw blurRad="38100" dist="38100" dir="2700000" algn="tl">
                    <a:srgbClr val="000000">
                      <a:alpha val="43137"/>
                    </a:srgbClr>
                  </a:outerShdw>
                </a:effectLst>
                <a:latin typeface="Segoe Semibold"/>
              </a:rPr>
              <a:t>TECHNOLOGIES</a:t>
            </a:r>
          </a:p>
        </p:txBody>
      </p:sp>
      <p:cxnSp>
        <p:nvCxnSpPr>
          <p:cNvPr id="19" name="Straight Connector 18"/>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20" name="Title 1"/>
          <p:cNvSpPr txBox="1">
            <a:spLocks/>
          </p:cNvSpPr>
          <p:nvPr/>
        </p:nvSpPr>
        <p:spPr bwMode="auto">
          <a:xfrm>
            <a:off x="148287" y="152415"/>
            <a:ext cx="5399900" cy="80329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196">
              <a:lnSpc>
                <a:spcPct val="90000"/>
              </a:lnSpc>
              <a:defRPr/>
            </a:pPr>
            <a:r>
              <a:rPr lang="en-US" sz="4400" dirty="0">
                <a:ln w="3175" cmpd="sng">
                  <a:noFill/>
                  <a:prstDash val="solid"/>
                </a:ln>
                <a:solidFill>
                  <a:srgbClr val="FFFFFF"/>
                </a:solidFill>
                <a:effectLst>
                  <a:outerShdw blurRad="63500" dir="3600000" algn="tl" rotWithShape="0">
                    <a:srgbClr val="000000">
                      <a:alpha val="70000"/>
                    </a:srgbClr>
                  </a:outerShdw>
                </a:effectLst>
                <a:latin typeface="Segoe Semibold"/>
              </a:rPr>
              <a:t>Phase </a:t>
            </a:r>
            <a:r>
              <a:rPr lang="en-US" sz="4400" dirty="0" smtClean="0">
                <a:ln w="3175" cmpd="sng">
                  <a:noFill/>
                  <a:prstDash val="solid"/>
                </a:ln>
                <a:solidFill>
                  <a:srgbClr val="FFFFFF"/>
                </a:solidFill>
                <a:effectLst>
                  <a:outerShdw blurRad="63500" dir="3600000" algn="tl" rotWithShape="0">
                    <a:srgbClr val="000000">
                      <a:alpha val="70000"/>
                    </a:srgbClr>
                  </a:outerShdw>
                </a:effectLst>
                <a:latin typeface="Segoe Semibold"/>
              </a:rPr>
              <a:t>3</a:t>
            </a:r>
            <a:r>
              <a:rPr lang="en-US" sz="600" dirty="0">
                <a:ln w="3175" cmpd="sng">
                  <a:noFill/>
                  <a:prstDash val="solid"/>
                </a:ln>
                <a:solidFill>
                  <a:srgbClr val="FFFFFF"/>
                </a:solidFill>
                <a:effectLst>
                  <a:outerShdw blurRad="63500" dir="3600000" algn="tl" rotWithShape="0">
                    <a:srgbClr val="000000">
                      <a:alpha val="70000"/>
                    </a:srgbClr>
                  </a:outerShdw>
                </a:effectLst>
                <a:latin typeface="Segoe Semibold"/>
              </a:rPr>
              <a:t/>
            </a:r>
            <a:br>
              <a:rPr lang="en-US" sz="600" dirty="0">
                <a:ln w="3175" cmpd="sng">
                  <a:noFill/>
                  <a:prstDash val="solid"/>
                </a:ln>
                <a:solidFill>
                  <a:srgbClr val="FFFFFF"/>
                </a:solidFill>
                <a:effectLst>
                  <a:outerShdw blurRad="63500" dir="3600000" algn="tl" rotWithShape="0">
                    <a:srgbClr val="000000">
                      <a:alpha val="70000"/>
                    </a:srgbClr>
                  </a:outerShdw>
                </a:effectLst>
                <a:latin typeface="Segoe Semibold"/>
              </a:rPr>
            </a:br>
            <a:r>
              <a:rPr lang="en-US" sz="1400" i="1" dirty="0" smtClean="0">
                <a:ln w="3175" cmpd="sng">
                  <a:noFill/>
                  <a:prstDash val="solid"/>
                </a:ln>
                <a:solidFill>
                  <a:srgbClr val="FFFFFF"/>
                </a:solidFill>
                <a:effectLst>
                  <a:outerShdw blurRad="63500" dir="3600000" algn="tl" rotWithShape="0">
                    <a:srgbClr val="000000">
                      <a:alpha val="70000"/>
                    </a:srgbClr>
                  </a:outerShdw>
                </a:effectLst>
                <a:latin typeface="Segoe Semibold"/>
              </a:rPr>
              <a:t>Category Products</a:t>
            </a:r>
            <a:endParaRPr lang="en-US" sz="1400" dirty="0">
              <a:ln w="3175" cmpd="sng">
                <a:noFill/>
                <a:prstDash val="solid"/>
              </a:ln>
              <a:solidFill>
                <a:srgbClr val="FFFFFF"/>
              </a:solidFill>
              <a:effectLst>
                <a:outerShdw blurRad="63500" dir="3600000" algn="tl" rotWithShape="0">
                  <a:srgbClr val="000000">
                    <a:alpha val="70000"/>
                  </a:srgbClr>
                </a:outerShdw>
              </a:effectLst>
              <a:latin typeface="Segoe Semibold"/>
            </a:endParaRPr>
          </a:p>
        </p:txBody>
      </p:sp>
      <p:graphicFrame>
        <p:nvGraphicFramePr>
          <p:cNvPr id="21" name="Table 20"/>
          <p:cNvGraphicFramePr>
            <a:graphicFrameLocks noGrp="1"/>
          </p:cNvGraphicFramePr>
          <p:nvPr>
            <p:extLst>
              <p:ext uri="{D42A27DB-BD31-4B8C-83A1-F6EECF244321}">
                <p14:modId xmlns:p14="http://schemas.microsoft.com/office/powerpoint/2010/main" val="1634092029"/>
              </p:ext>
            </p:extLst>
          </p:nvPr>
        </p:nvGraphicFramePr>
        <p:xfrm>
          <a:off x="18" y="1211062"/>
          <a:ext cx="10972783" cy="6507902"/>
        </p:xfrm>
        <a:graphic>
          <a:graphicData uri="http://schemas.openxmlformats.org/drawingml/2006/table">
            <a:tbl>
              <a:tblPr>
                <a:effectLst/>
                <a:tableStyleId>{5940675A-B579-460E-94D1-54222C63F5DA}</a:tableStyleId>
              </a:tblPr>
              <a:tblGrid>
                <a:gridCol w="2971386"/>
                <a:gridCol w="8001397"/>
              </a:tblGrid>
              <a:tr h="271272">
                <a:tc>
                  <a:txBody>
                    <a:bodyPr/>
                    <a:lstStyle/>
                    <a:p>
                      <a:pPr algn="l" rtl="0" fontAlgn="t"/>
                      <a:r>
                        <a:rPr lang="en-US" sz="1600" b="1" i="0" u="none" strike="noStrike" dirty="0" smtClean="0">
                          <a:solidFill>
                            <a:schemeClr val="tx2"/>
                          </a:solidFill>
                          <a:effectLst>
                            <a:outerShdw blurRad="38100" dist="38100" dir="2700000" algn="tl">
                              <a:srgbClr val="000000">
                                <a:alpha val="43137"/>
                              </a:srgbClr>
                            </a:outerShdw>
                          </a:effectLst>
                          <a:latin typeface="+mn-lt"/>
                        </a:rPr>
                        <a:t>Business</a:t>
                      </a:r>
                      <a:r>
                        <a:rPr lang="en-US" sz="1600" b="1" i="0" u="none" strike="noStrike" baseline="0" dirty="0" smtClean="0">
                          <a:solidFill>
                            <a:schemeClr val="tx2"/>
                          </a:solidFill>
                          <a:effectLst>
                            <a:outerShdw blurRad="38100" dist="38100" dir="2700000" algn="tl">
                              <a:srgbClr val="000000">
                                <a:alpha val="43137"/>
                              </a:srgbClr>
                            </a:outerShdw>
                          </a:effectLst>
                          <a:latin typeface="+mn-lt"/>
                        </a:rPr>
                        <a:t> Driver</a:t>
                      </a:r>
                      <a:endParaRPr lang="en-US" sz="1600" b="1" i="0" u="none" strike="noStrike" dirty="0">
                        <a:solidFill>
                          <a:schemeClr val="tx2"/>
                        </a:solidFill>
                        <a:effectLst>
                          <a:outerShdw blurRad="38100" dist="38100" dir="2700000" algn="tl">
                            <a:srgbClr val="000000">
                              <a:alpha val="43137"/>
                            </a:srgbClr>
                          </a:outerShdw>
                        </a:effectLst>
                        <a:latin typeface="+mn-lt"/>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c>
                  <a:txBody>
                    <a:bodyPr/>
                    <a:lstStyle/>
                    <a:p>
                      <a:pPr marL="0" algn="l" defTabSz="914004" rtl="0" eaLnBrk="1" fontAlgn="t" latinLnBrk="0" hangingPunct="1"/>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Category</a:t>
                      </a:r>
                      <a:r>
                        <a:rPr lang="en-US" sz="1600" b="1"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 </a:t>
                      </a:r>
                      <a:r>
                        <a:rPr lang="en-US" sz="1600" b="1" u="none" strike="noStrike" kern="1200" dirty="0" smtClean="0">
                          <a:solidFill>
                            <a:schemeClr val="tx2"/>
                          </a:solidFill>
                          <a:effectLst>
                            <a:outerShdw blurRad="38100" dist="38100" dir="2700000" algn="tl">
                              <a:srgbClr val="000000">
                                <a:alpha val="43137"/>
                              </a:srgbClr>
                            </a:outerShdw>
                          </a:effectLst>
                          <a:latin typeface="+mn-lt"/>
                          <a:ea typeface="+mn-ea"/>
                          <a:cs typeface="+mn-cs"/>
                        </a:rPr>
                        <a:t>Product</a:t>
                      </a:r>
                      <a:endParaRPr lang="en-US" sz="1600" b="1" u="none" strike="noStrike" kern="1200" dirty="0">
                        <a:solidFill>
                          <a:schemeClr val="tx2"/>
                        </a:solidFill>
                        <a:effectLst>
                          <a:outerShdw blurRad="38100" dist="38100" dir="2700000" algn="tl">
                            <a:srgbClr val="000000">
                              <a:alpha val="43137"/>
                            </a:srgbClr>
                          </a:outerShdw>
                        </a:effectLst>
                        <a:latin typeface="+mn-lt"/>
                        <a:ea typeface="+mn-ea"/>
                        <a:cs typeface="+mn-cs"/>
                      </a:endParaRPr>
                    </a:p>
                  </a:txBody>
                  <a:tcPr marT="27432" marB="0" anchor="b">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alpha val="23000"/>
                      </a:schemeClr>
                    </a:solidFill>
                  </a:tcPr>
                </a:tc>
              </a:tr>
              <a:tr h="1047112">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Reduce the carbon footprint by minimizing the environmental impact of technology</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defTabSz="914004" rtl="0" eaLnBrk="1" fontAlgn="t" latinLnBrk="0" hangingPunct="1">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Connect environmental sustainability dashboards to historical data and use analysis tools to evaluate performance data, plans, and targets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noFill/>
                  </a:tcPr>
                </a:tc>
              </a:tr>
              <a:tr h="105690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Measure and track internal resources and environmental impact goals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Connect environmental sustainability dashboards to historical data and use analysis tools to evaluate performance data, plans, and targets</a:t>
                      </a: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012834">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Support creation, management, and monitoring of compliance frameworks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73038" indent="-173038" algn="l" rtl="0" fontAlgn="t">
                        <a:buSzPct val="105000"/>
                        <a:buFontTx/>
                        <a:buBlip>
                          <a:blip r:embed="rId2"/>
                        </a:buBlip>
                      </a:pP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None</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994096">
                <a:tc>
                  <a:txBody>
                    <a:bodyPr/>
                    <a:lstStyle/>
                    <a:p>
                      <a:pPr marL="0" marR="0" indent="0" algn="r" defTabSz="761760" rtl="0" eaLnBrk="1" fontAlgn="t" latinLnBrk="0" hangingPunct="1">
                        <a:lnSpc>
                          <a:spcPct val="100000"/>
                        </a:lnSpc>
                        <a:spcBef>
                          <a:spcPts val="0"/>
                        </a:spcBef>
                        <a:spcAft>
                          <a:spcPts val="0"/>
                        </a:spcAft>
                        <a:buClrTx/>
                        <a:buSzTx/>
                        <a:buFontTx/>
                        <a:buNone/>
                        <a:tabLst/>
                        <a:defRPr/>
                      </a:pPr>
                      <a:r>
                        <a:rPr lang="en-US" sz="1400" b="1" u="none" strike="noStrike" kern="1200" cap="all" dirty="0" smtClean="0">
                          <a:solidFill>
                            <a:srgbClr val="92D050"/>
                          </a:solidFill>
                          <a:effectLst>
                            <a:outerShdw blurRad="38100" dist="38100" dir="2700000" algn="tl">
                              <a:srgbClr val="000000">
                                <a:alpha val="43137"/>
                              </a:srgbClr>
                            </a:outerShdw>
                          </a:effectLst>
                          <a:latin typeface="+mn-lt"/>
                          <a:ea typeface="+mn-ea"/>
                          <a:cs typeface="+mn-cs"/>
                        </a:rPr>
                        <a:t>Normalize corporate compliance with external environmental regulations</a:t>
                      </a:r>
                      <a:endParaRPr lang="en-US" sz="1400" b="1" u="none" strike="noStrike" kern="1200" cap="all"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73038" indent="-17303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Connect environmental sustainability dashboards to historical data and use analysis tools to evaluate performance data, plans, and targets</a:t>
                      </a:r>
                    </a:p>
                    <a:p>
                      <a:pPr marL="173038" indent="-17303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Microsoft Bing</a:t>
                      </a:r>
                      <a:r>
                        <a:rPr lang="en-US" sz="1200" b="1" i="0" u="none" strike="noStrike" kern="1200" baseline="30000" dirty="0" smtClean="0">
                          <a:solidFill>
                            <a:schemeClr val="tx2"/>
                          </a:solidFill>
                          <a:effectLst>
                            <a:outerShdw blurRad="38100" dist="38100" dir="2700000" algn="tl">
                              <a:srgbClr val="000000">
                                <a:alpha val="43137"/>
                              </a:srgbClr>
                            </a:outerShdw>
                          </a:effectLst>
                          <a:latin typeface="+mn-lt"/>
                          <a:ea typeface="+mn-ea"/>
                          <a:cs typeface="+mn-cs"/>
                        </a:rPr>
                        <a:t>™</a:t>
                      </a: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 Maps: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Integrate services for a dynamic online experience via maps and geospatial images to report environmental quality issues and status</a:t>
                      </a:r>
                      <a:endParaRPr lang="en-US" sz="1200" b="0" i="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r h="1200490">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Respond to consumer expectations that industries take a holistic approach to sustaining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166688" indent="-16668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Connect environmental sustainability dashboards to historical data and use analysis tools to evaluate performance data, plans, and targets</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925194">
                <a:tc>
                  <a:txBody>
                    <a:bodyPr/>
                    <a:lstStyle/>
                    <a:p>
                      <a:pPr marL="0" algn="r" defTabSz="914004" rtl="0" eaLnBrk="1" fontAlgn="t" latinLnBrk="0" hangingPunct="1"/>
                      <a:r>
                        <a:rPr lang="en-US" sz="1400" b="1" u="none" strike="noStrike" cap="all" dirty="0" smtClean="0">
                          <a:solidFill>
                            <a:srgbClr val="92D050"/>
                          </a:solidFill>
                          <a:effectLst>
                            <a:outerShdw blurRad="38100" dist="38100" dir="2700000" algn="tl">
                              <a:srgbClr val="000000">
                                <a:alpha val="43137"/>
                              </a:srgbClr>
                            </a:outerShdw>
                          </a:effectLst>
                        </a:rPr>
                        <a:t>Participate in business opportunities that sustain the environment</a:t>
                      </a:r>
                      <a:endParaRPr lang="en-US" sz="1400" b="1" u="none" strike="noStrike" kern="1200" dirty="0">
                        <a:solidFill>
                          <a:srgbClr val="92D050"/>
                        </a:solidFill>
                        <a:effectLst>
                          <a:outerShdw blurRad="38100" dist="38100" dir="2700000" algn="tl">
                            <a:srgbClr val="000000">
                              <a:alpha val="43137"/>
                            </a:srgbClr>
                          </a:outerShdw>
                        </a:effectLst>
                        <a:latin typeface="+mn-lt"/>
                        <a:ea typeface="+mn-ea"/>
                        <a:cs typeface="+mn-cs"/>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c>
                  <a:txBody>
                    <a:bodyPr/>
                    <a:lstStyle/>
                    <a:p>
                      <a:pPr marL="166688" indent="-166688" algn="l" rtl="0" fontAlgn="t">
                        <a:buSzPct val="105000"/>
                        <a:buFontTx/>
                        <a:buBlip>
                          <a:blip r:embed="rId2"/>
                        </a:buBlip>
                      </a:pPr>
                      <a:r>
                        <a:rPr lang="en-US" sz="1200" b="1"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Dynamics AX 2009/2012: </a:t>
                      </a:r>
                      <a:r>
                        <a:rPr lang="en-US" sz="1200" b="0" i="0" u="none" strike="noStrike" kern="1200" baseline="0" dirty="0" smtClean="0">
                          <a:solidFill>
                            <a:schemeClr val="tx2"/>
                          </a:solidFill>
                          <a:effectLst>
                            <a:outerShdw blurRad="38100" dist="38100" dir="2700000" algn="tl">
                              <a:srgbClr val="000000">
                                <a:alpha val="43137"/>
                              </a:srgbClr>
                            </a:outerShdw>
                          </a:effectLst>
                          <a:latin typeface="+mn-lt"/>
                          <a:ea typeface="+mn-ea"/>
                          <a:cs typeface="+mn-cs"/>
                        </a:rPr>
                        <a:t>Connect environmental sustainability dashboards to historical data and use analysis tools to evaluate performance data, plans, and targets</a:t>
                      </a:r>
                      <a:endParaRPr lang="en-US" sz="1200" u="none" strike="noStrike" dirty="0">
                        <a:solidFill>
                          <a:schemeClr val="tx2"/>
                        </a:solidFill>
                        <a:effectLst>
                          <a:outerShdw blurRad="38100" dist="38100" dir="2700000" algn="tl">
                            <a:srgbClr val="000000">
                              <a:alpha val="43137"/>
                            </a:srgbClr>
                          </a:outerShdw>
                        </a:effectLst>
                        <a:latin typeface="+mn-lt"/>
                      </a:endParaRPr>
                    </a:p>
                  </a:txBody>
                  <a:tcPr marT="27432" marB="27432">
                    <a:lnL w="6350" cap="flat" cmpd="sng" algn="ctr">
                      <a:noFill/>
                      <a:prstDash val="sysDot"/>
                      <a:round/>
                      <a:headEnd type="none" w="med" len="med"/>
                      <a:tailEnd type="none" w="med" len="med"/>
                    </a:lnL>
                    <a:lnR w="6350" cap="flat" cmpd="sng" algn="ctr">
                      <a:noFill/>
                      <a:prstDash val="sysDot"/>
                      <a:round/>
                      <a:headEnd type="none" w="med" len="med"/>
                      <a:tailEnd type="none" w="med" len="med"/>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rgbClr val="A5E8FD">
                        <a:alpha val="18000"/>
                      </a:srgb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
                                        </p:tgtEl>
                                        <p:attrNameLst>
                                          <p:attrName>style.opacity</p:attrName>
                                        </p:attrNameLst>
                                      </p:cBhvr>
                                      <p:to>
                                        <p:strVal val="0.25"/>
                                      </p:to>
                                    </p:set>
                                    <p:animEffect filter="image" prLst="opacity: 0.25">
                                      <p:cBhvr rctx="IE">
                                        <p:cTn id="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0" y="883545"/>
            <a:ext cx="10972800" cy="691357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grpSp>
        <p:nvGrpSpPr>
          <p:cNvPr id="26" name="Group 29"/>
          <p:cNvGrpSpPr/>
          <p:nvPr/>
        </p:nvGrpSpPr>
        <p:grpSpPr>
          <a:xfrm>
            <a:off x="8414987" y="230587"/>
            <a:ext cx="1293196" cy="531755"/>
            <a:chOff x="8438836" y="234361"/>
            <a:chExt cx="1293196" cy="531755"/>
          </a:xfrm>
        </p:grpSpPr>
        <p:sp>
          <p:nvSpPr>
            <p:cNvPr id="29"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0"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cxnSp>
        <p:nvCxnSpPr>
          <p:cNvPr id="31" name="Straight Connector 30"/>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sp>
        <p:nvSpPr>
          <p:cNvPr id="32" name="Round Same Side Corner Rectangle 3"/>
          <p:cNvSpPr/>
          <p:nvPr/>
        </p:nvSpPr>
        <p:spPr bwMode="auto">
          <a:xfrm>
            <a:off x="8436707" y="232418"/>
            <a:ext cx="1215295"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33" name="Group 32"/>
          <p:cNvGrpSpPr/>
          <p:nvPr/>
        </p:nvGrpSpPr>
        <p:grpSpPr>
          <a:xfrm>
            <a:off x="5229048" y="230587"/>
            <a:ext cx="5719903" cy="531755"/>
            <a:chOff x="5229044" y="230579"/>
            <a:chExt cx="5719903" cy="531755"/>
          </a:xfrm>
        </p:grpSpPr>
        <p:sp>
          <p:nvSpPr>
            <p:cNvPr id="34"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35" name="Rectangle 9"/>
            <p:cNvSpPr/>
            <p:nvPr/>
          </p:nvSpPr>
          <p:spPr>
            <a:xfrm>
              <a:off x="6292444" y="327180"/>
              <a:ext cx="893326"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36"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37" name="Group 28"/>
            <p:cNvGrpSpPr/>
            <p:nvPr/>
          </p:nvGrpSpPr>
          <p:grpSpPr>
            <a:xfrm>
              <a:off x="7158777" y="230579"/>
              <a:ext cx="1306829" cy="531755"/>
              <a:chOff x="7182630" y="234361"/>
              <a:chExt cx="1306829" cy="531755"/>
            </a:xfrm>
          </p:grpSpPr>
          <p:sp>
            <p:nvSpPr>
              <p:cNvPr id="42"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3" name="Rectangle 42"/>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grpSp>
          <p:nvGrpSpPr>
            <p:cNvPr id="38" name="Group 30"/>
            <p:cNvGrpSpPr/>
            <p:nvPr/>
          </p:nvGrpSpPr>
          <p:grpSpPr>
            <a:xfrm>
              <a:off x="9614847" y="230579"/>
              <a:ext cx="1334100" cy="531755"/>
              <a:chOff x="9638700" y="234361"/>
              <a:chExt cx="1334100" cy="531755"/>
            </a:xfrm>
          </p:grpSpPr>
          <p:sp>
            <p:nvSpPr>
              <p:cNvPr id="40" name="Round Same Side Corner Rectangle 39"/>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41" name="Rectangle 40"/>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39"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44" name="Rectangle 8"/>
          <p:cNvSpPr/>
          <p:nvPr/>
        </p:nvSpPr>
        <p:spPr>
          <a:xfrm>
            <a:off x="8414987" y="369583"/>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sp>
        <p:nvSpPr>
          <p:cNvPr id="45" name="Title 1"/>
          <p:cNvSpPr>
            <a:spLocks noGrp="1"/>
          </p:cNvSpPr>
          <p:nvPr>
            <p:ph type="title" idx="4294967295"/>
          </p:nvPr>
        </p:nvSpPr>
        <p:spPr>
          <a:xfrm>
            <a:off x="177563" y="151072"/>
            <a:ext cx="5089396" cy="609398"/>
          </a:xfrm>
        </p:spPr>
        <p:txBody>
          <a:bodyPr/>
          <a:lstStyle/>
          <a:p>
            <a:pPr lvl="0"/>
            <a:r>
              <a:rPr lang="en-US" dirty="0" smtClean="0"/>
              <a:t>Phase 3</a:t>
            </a:r>
            <a:endParaRPr lang="en-US" sz="1400" i="1" dirty="0"/>
          </a:p>
        </p:txBody>
      </p:sp>
      <p:pic>
        <p:nvPicPr>
          <p:cNvPr id="22" name="Picture 21" descr="Sales_Phase3_Conceptual.png"/>
          <p:cNvPicPr>
            <a:picLocks noChangeAspect="1"/>
          </p:cNvPicPr>
          <p:nvPr/>
        </p:nvPicPr>
        <p:blipFill>
          <a:blip r:embed="rId3" cstate="print"/>
          <a:stretch>
            <a:fillRect/>
          </a:stretch>
        </p:blipFill>
        <p:spPr>
          <a:xfrm>
            <a:off x="1260752" y="935704"/>
            <a:ext cx="8451304" cy="680179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33"/>
                                        </p:tgtEl>
                                        <p:attrNameLst>
                                          <p:attrName>style.opacity</p:attrName>
                                        </p:attrNameLst>
                                      </p:cBhvr>
                                      <p:to>
                                        <p:strVal val="0.25"/>
                                      </p:to>
                                    </p:set>
                                    <p:animEffect filter="image" prLst="opacity: 0.25">
                                      <p:cBhvr rctx="IE">
                                        <p:cTn id="7" dur="indefinite"/>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0" y="883545"/>
            <a:ext cx="10972800" cy="691357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70" tIns="45684" rIns="91370" bIns="45684" numCol="1" rtlCol="0" anchor="ctr" anchorCtr="0" compatLnSpc="1">
            <a:prstTxWarp prst="textNoShape">
              <a:avLst/>
            </a:prstTxWarp>
          </a:bodyPr>
          <a:lstStyle/>
          <a:p>
            <a:pPr algn="ctr" defTabSz="913451"/>
            <a:endParaRPr lang="en-US" dirty="0" smtClean="0">
              <a:solidFill>
                <a:schemeClr val="tx1"/>
              </a:solidFill>
              <a:latin typeface="Segoe" pitchFamily="34" charset="0"/>
            </a:endParaRPr>
          </a:p>
        </p:txBody>
      </p:sp>
      <p:cxnSp>
        <p:nvCxnSpPr>
          <p:cNvPr id="53" name="Straight Connector 52"/>
          <p:cNvCxnSpPr/>
          <p:nvPr/>
        </p:nvCxnSpPr>
        <p:spPr bwMode="auto">
          <a:xfrm>
            <a:off x="5212080" y="778475"/>
            <a:ext cx="5760720" cy="1588"/>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28575" cap="flat" cmpd="sng" algn="ctr">
            <a:gradFill>
              <a:gsLst>
                <a:gs pos="0">
                  <a:srgbClr val="00B0F0">
                    <a:alpha val="0"/>
                  </a:srgbClr>
                </a:gs>
                <a:gs pos="9000">
                  <a:srgbClr val="00B0F0"/>
                </a:gs>
                <a:gs pos="100000">
                  <a:srgbClr val="00B0F0"/>
                </a:gs>
              </a:gsLst>
              <a:lin ang="0" scaled="0"/>
            </a:gradFill>
            <a:prstDash val="solid"/>
            <a:round/>
            <a:headEnd type="none" w="med" len="med"/>
            <a:tailEnd type="none" w="med" len="med"/>
          </a:ln>
          <a:effectLst/>
        </p:spPr>
      </p:cxnSp>
      <p:grpSp>
        <p:nvGrpSpPr>
          <p:cNvPr id="54" name="Group 30"/>
          <p:cNvGrpSpPr/>
          <p:nvPr/>
        </p:nvGrpSpPr>
        <p:grpSpPr>
          <a:xfrm>
            <a:off x="9614848" y="230587"/>
            <a:ext cx="1334100" cy="531755"/>
            <a:chOff x="9638700" y="234361"/>
            <a:chExt cx="1334100" cy="531755"/>
          </a:xfrm>
        </p:grpSpPr>
        <p:sp>
          <p:nvSpPr>
            <p:cNvPr id="55" name="Round Same Side Corner Rectangle 54"/>
            <p:cNvSpPr/>
            <p:nvPr/>
          </p:nvSpPr>
          <p:spPr bwMode="auto">
            <a:xfrm>
              <a:off x="970035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56" name="Rectangle 55"/>
            <p:cNvSpPr/>
            <p:nvPr/>
          </p:nvSpPr>
          <p:spPr>
            <a:xfrm>
              <a:off x="9638700" y="373365"/>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57" name="Round Same Side Corner Rectangle 3"/>
          <p:cNvSpPr/>
          <p:nvPr/>
        </p:nvSpPr>
        <p:spPr bwMode="auto">
          <a:xfrm>
            <a:off x="9677071" y="225802"/>
            <a:ext cx="1213187" cy="531755"/>
          </a:xfrm>
          <a:prstGeom prst="round2SameRect">
            <a:avLst/>
          </a:prstGeom>
          <a:gradFill flip="none" rotWithShape="1">
            <a:gsLst>
              <a:gs pos="0">
                <a:schemeClr val="accent4">
                  <a:lumMod val="25000"/>
                </a:schemeClr>
              </a:gs>
              <a:gs pos="29000">
                <a:srgbClr val="00B0F0"/>
              </a:gs>
              <a:gs pos="100000">
                <a:srgbClr val="00B0F0"/>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633" tIns="54822" rIns="109633" bIns="54822"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58" name="Group 57"/>
          <p:cNvGrpSpPr/>
          <p:nvPr/>
        </p:nvGrpSpPr>
        <p:grpSpPr>
          <a:xfrm>
            <a:off x="5229047" y="230587"/>
            <a:ext cx="4479136" cy="531755"/>
            <a:chOff x="5229044" y="230579"/>
            <a:chExt cx="4479135" cy="531755"/>
          </a:xfrm>
        </p:grpSpPr>
        <p:grpSp>
          <p:nvGrpSpPr>
            <p:cNvPr id="59" name="Group 29"/>
            <p:cNvGrpSpPr/>
            <p:nvPr/>
          </p:nvGrpSpPr>
          <p:grpSpPr>
            <a:xfrm>
              <a:off x="8414983" y="230579"/>
              <a:ext cx="1293196" cy="531755"/>
              <a:chOff x="8438836" y="234361"/>
              <a:chExt cx="1293196" cy="531755"/>
            </a:xfrm>
          </p:grpSpPr>
          <p:sp>
            <p:nvSpPr>
              <p:cNvPr id="67" name="Round Same Side Corner Rectangle 4"/>
              <p:cNvSpPr/>
              <p:nvPr/>
            </p:nvSpPr>
            <p:spPr bwMode="auto">
              <a:xfrm>
                <a:off x="8466408"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68" name="Rectangle 8"/>
              <p:cNvSpPr/>
              <p:nvPr/>
            </p:nvSpPr>
            <p:spPr>
              <a:xfrm>
                <a:off x="8438836" y="373365"/>
                <a:ext cx="1293196"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CONCEPTUAL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grpSp>
        <p:sp>
          <p:nvSpPr>
            <p:cNvPr id="60" name="Round Same Side Corner Rectangle 5"/>
            <p:cNvSpPr/>
            <p:nvPr/>
          </p:nvSpPr>
          <p:spPr bwMode="auto">
            <a:xfrm>
              <a:off x="6277522" y="230579"/>
              <a:ext cx="91506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61" name="Round Same Side Corner Rectangle 3"/>
            <p:cNvSpPr/>
            <p:nvPr/>
          </p:nvSpPr>
          <p:spPr bwMode="auto">
            <a:xfrm>
              <a:off x="5279601" y="230579"/>
              <a:ext cx="965369"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grpSp>
          <p:nvGrpSpPr>
            <p:cNvPr id="62" name="Group 28"/>
            <p:cNvGrpSpPr/>
            <p:nvPr/>
          </p:nvGrpSpPr>
          <p:grpSpPr>
            <a:xfrm>
              <a:off x="7158777" y="230579"/>
              <a:ext cx="1306829" cy="531755"/>
              <a:chOff x="7182630" y="234361"/>
              <a:chExt cx="1306829" cy="531755"/>
            </a:xfrm>
          </p:grpSpPr>
          <p:sp>
            <p:nvSpPr>
              <p:cNvPr id="65" name="Round Same Side Corner Rectangle 6"/>
              <p:cNvSpPr/>
              <p:nvPr/>
            </p:nvSpPr>
            <p:spPr bwMode="auto">
              <a:xfrm>
                <a:off x="7230652" y="234361"/>
                <a:ext cx="1210785" cy="531755"/>
              </a:xfrm>
              <a:prstGeom prst="round2SameRect">
                <a:avLst/>
              </a:prstGeom>
              <a:gradFill flip="none" rotWithShape="1">
                <a:gsLst>
                  <a:gs pos="0">
                    <a:schemeClr val="accent4">
                      <a:lumMod val="25000"/>
                    </a:schemeClr>
                  </a:gs>
                  <a:gs pos="29000">
                    <a:srgbClr val="4BACC6">
                      <a:lumMod val="75000"/>
                      <a:shade val="67500"/>
                      <a:satMod val="115000"/>
                      <a:alpha val="67000"/>
                    </a:srgbClr>
                  </a:gs>
                  <a:gs pos="100000">
                    <a:srgbClr val="4BACC6">
                      <a:lumMod val="75000"/>
                      <a:shade val="100000"/>
                      <a:satMod val="115000"/>
                    </a:srgbClr>
                  </a:gs>
                </a:gsLst>
                <a:lin ang="16200000" scaled="1"/>
                <a:tileRect/>
              </a:gra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vert="horz" wrap="square" lIns="109710" tIns="54856" rIns="109710" bIns="54856" numCol="1" rtlCol="0" anchor="ctr" anchorCtr="0" compatLnSpc="1">
                <a:prstTxWarp prst="textNoShape">
                  <a:avLst/>
                </a:prstTxWarp>
              </a:bodyPr>
              <a:lstStyle/>
              <a:p>
                <a:pPr algn="ctr" defTabSz="1096040"/>
                <a:endParaRPr lang="en-US" sz="2800" kern="0" dirty="0">
                  <a:solidFill>
                    <a:sysClr val="window" lastClr="FFFFFF"/>
                  </a:solidFill>
                  <a:latin typeface="Segoe" pitchFamily="34" charset="0"/>
                </a:endParaRPr>
              </a:p>
            </p:txBody>
          </p:sp>
          <p:sp>
            <p:nvSpPr>
              <p:cNvPr id="66" name="Rectangle 65"/>
              <p:cNvSpPr/>
              <p:nvPr/>
            </p:nvSpPr>
            <p:spPr>
              <a:xfrm>
                <a:off x="7182630" y="541472"/>
                <a:ext cx="1306829" cy="152349"/>
              </a:xfrm>
              <a:prstGeom prst="rect">
                <a:avLst/>
              </a:prstGeom>
            </p:spPr>
            <p:txBody>
              <a:bodyPr wrap="square" lIns="0" tIns="0" rIns="0" bIns="0">
                <a:spAutoFit/>
              </a:bodyPr>
              <a:lstStyle/>
              <a:p>
                <a:pPr marL="458620" indent="-458620"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TECHNOLOGIES</a:t>
                </a:r>
              </a:p>
            </p:txBody>
          </p:sp>
        </p:grpSp>
        <p:sp>
          <p:nvSpPr>
            <p:cNvPr id="63" name="Rectangle 9"/>
            <p:cNvSpPr/>
            <p:nvPr/>
          </p:nvSpPr>
          <p:spPr>
            <a:xfrm>
              <a:off x="6292444" y="327180"/>
              <a:ext cx="893325" cy="338554"/>
            </a:xfrm>
            <a:prstGeom prst="rect">
              <a:avLst/>
            </a:prstGeom>
          </p:spPr>
          <p:txBody>
            <a:bodyPr wrap="square" lIns="0" tIns="0" rIns="0" bIns="0">
              <a:spAutoFit/>
            </a:bodyPr>
            <a:lstStyle/>
            <a:p>
              <a:pPr algn="ctr" defTabSz="1094196">
                <a:spcBef>
                  <a:spcPts val="0"/>
                </a:spcBef>
                <a:buClr>
                  <a:srgbClr val="FFFFFF"/>
                </a:buClr>
                <a:buSzPct val="95000"/>
              </a:pPr>
              <a:r>
                <a:rPr lang="en-US" sz="1100" b="1" kern="0" dirty="0" smtClean="0">
                  <a:solidFill>
                    <a:srgbClr val="FFFFFF"/>
                  </a:solidFill>
                  <a:effectLst>
                    <a:outerShdw blurRad="38100" dist="38100" dir="2700000" algn="tl">
                      <a:srgbClr val="000000">
                        <a:alpha val="43137"/>
                      </a:srgbClr>
                    </a:outerShdw>
                  </a:effectLst>
                  <a:latin typeface="+mj-lt"/>
                </a:rPr>
                <a:t> </a:t>
              </a:r>
              <a:endParaRPr lang="en-US" sz="1100" b="1" kern="0" dirty="0">
                <a:solidFill>
                  <a:srgbClr val="FFFFFF"/>
                </a:solidFill>
                <a:effectLst>
                  <a:outerShdw blurRad="38100" dist="38100" dir="2700000" algn="tl">
                    <a:srgbClr val="000000">
                      <a:alpha val="43137"/>
                    </a:srgbClr>
                  </a:outerShdw>
                </a:effectLst>
                <a:latin typeface="+mj-lt"/>
              </a:endParaRPr>
            </a:p>
            <a:p>
              <a:pPr algn="ctr" defTabSz="1094196">
                <a:spcBef>
                  <a:spcPts val="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MAPPING</a:t>
              </a:r>
            </a:p>
          </p:txBody>
        </p:sp>
        <p:sp>
          <p:nvSpPr>
            <p:cNvPr id="64" name="Content Placeholder 2"/>
            <p:cNvSpPr txBox="1">
              <a:spLocks/>
            </p:cNvSpPr>
            <p:nvPr/>
          </p:nvSpPr>
          <p:spPr bwMode="auto">
            <a:xfrm>
              <a:off x="5229044" y="294747"/>
              <a:ext cx="1008970" cy="33855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ctr" defTabSz="1094196">
                <a:spcBef>
                  <a:spcPts val="0"/>
                </a:spcBef>
                <a:buClr>
                  <a:schemeClr val="tx2"/>
                </a:buClr>
                <a:buSzPct val="95000"/>
                <a:defRPr/>
              </a:pPr>
              <a:r>
                <a:rPr lang="en-US" sz="1100" b="1" kern="0" dirty="0">
                  <a:effectLst>
                    <a:outerShdw blurRad="38100" dist="38100" dir="2700000" algn="tl">
                      <a:srgbClr val="000000">
                        <a:alpha val="43137"/>
                      </a:srgbClr>
                    </a:outerShdw>
                  </a:effectLst>
                  <a:latin typeface="+mj-lt"/>
                </a:rPr>
                <a:t>PHASE </a:t>
              </a:r>
              <a:br>
                <a:rPr lang="en-US" sz="1100" b="1" kern="0" dirty="0">
                  <a:effectLst>
                    <a:outerShdw blurRad="38100" dist="38100" dir="2700000" algn="tl">
                      <a:srgbClr val="000000">
                        <a:alpha val="43137"/>
                      </a:srgbClr>
                    </a:outerShdw>
                  </a:effectLst>
                  <a:latin typeface="+mj-lt"/>
                </a:rPr>
              </a:br>
              <a:r>
                <a:rPr lang="en-US" sz="1100" b="1" kern="0" dirty="0">
                  <a:effectLst>
                    <a:outerShdw blurRad="38100" dist="38100" dir="2700000" algn="tl">
                      <a:srgbClr val="000000">
                        <a:alpha val="43137"/>
                      </a:srgbClr>
                    </a:outerShdw>
                  </a:effectLst>
                  <a:latin typeface="+mj-lt"/>
                </a:rPr>
                <a:t>DEFINITION</a:t>
              </a:r>
            </a:p>
          </p:txBody>
        </p:sp>
      </p:grpSp>
      <p:sp>
        <p:nvSpPr>
          <p:cNvPr id="69" name="Rectangle 68"/>
          <p:cNvSpPr/>
          <p:nvPr/>
        </p:nvSpPr>
        <p:spPr>
          <a:xfrm>
            <a:off x="9614848" y="369583"/>
            <a:ext cx="1334100" cy="304699"/>
          </a:xfrm>
          <a:prstGeom prst="rect">
            <a:avLst/>
          </a:prstGeom>
        </p:spPr>
        <p:txBody>
          <a:bodyPr wrap="square" lIns="0" tIns="0" rIns="0" bIns="0">
            <a:spAutoFit/>
          </a:bodyPr>
          <a:lstStyle/>
          <a:p>
            <a:pPr algn="ctr" defTabSz="1094196">
              <a:lnSpc>
                <a:spcPct val="90000"/>
              </a:lnSpc>
              <a:spcBef>
                <a:spcPct val="30000"/>
              </a:spcBef>
              <a:buClr>
                <a:srgbClr val="FFFFFF"/>
              </a:buClr>
              <a:buSzPct val="95000"/>
            </a:pPr>
            <a:r>
              <a:rPr lang="en-US" sz="1100" b="1" kern="0" dirty="0">
                <a:solidFill>
                  <a:srgbClr val="FFFFFF"/>
                </a:solidFill>
                <a:effectLst>
                  <a:outerShdw blurRad="38100" dist="38100" dir="2700000" algn="tl">
                    <a:srgbClr val="000000">
                      <a:alpha val="43137"/>
                    </a:srgbClr>
                  </a:outerShdw>
                </a:effectLst>
                <a:latin typeface="+mj-lt"/>
              </a:rPr>
              <a:t>LOGICAL </a:t>
            </a:r>
            <a:br>
              <a:rPr lang="en-US" sz="1100" b="1" kern="0" dirty="0">
                <a:solidFill>
                  <a:srgbClr val="FFFFFF"/>
                </a:solidFill>
                <a:effectLst>
                  <a:outerShdw blurRad="38100" dist="38100" dir="2700000" algn="tl">
                    <a:srgbClr val="000000">
                      <a:alpha val="43137"/>
                    </a:srgbClr>
                  </a:outerShdw>
                </a:effectLst>
                <a:latin typeface="+mj-lt"/>
              </a:rPr>
            </a:br>
            <a:r>
              <a:rPr lang="en-US" sz="1100" b="1" kern="0" dirty="0">
                <a:solidFill>
                  <a:srgbClr val="FFFFFF"/>
                </a:solidFill>
                <a:effectLst>
                  <a:outerShdw blurRad="38100" dist="38100" dir="2700000" algn="tl">
                    <a:srgbClr val="000000">
                      <a:alpha val="43137"/>
                    </a:srgbClr>
                  </a:outerShdw>
                </a:effectLst>
                <a:latin typeface="+mj-lt"/>
              </a:rPr>
              <a:t>ARCHITECTURE</a:t>
            </a:r>
          </a:p>
        </p:txBody>
      </p:sp>
      <p:sp>
        <p:nvSpPr>
          <p:cNvPr id="70" name="Title 1"/>
          <p:cNvSpPr>
            <a:spLocks noGrp="1"/>
          </p:cNvSpPr>
          <p:nvPr>
            <p:ph type="title" idx="4294967295"/>
          </p:nvPr>
        </p:nvSpPr>
        <p:spPr>
          <a:xfrm>
            <a:off x="177563" y="151072"/>
            <a:ext cx="5089396" cy="609398"/>
          </a:xfrm>
        </p:spPr>
        <p:txBody>
          <a:bodyPr/>
          <a:lstStyle/>
          <a:p>
            <a:pPr lvl="0"/>
            <a:r>
              <a:rPr lang="en-US" dirty="0" smtClean="0"/>
              <a:t>Phase 3</a:t>
            </a:r>
            <a:endParaRPr lang="en-US" sz="1400" i="1" dirty="0"/>
          </a:p>
        </p:txBody>
      </p:sp>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9" y="1410176"/>
            <a:ext cx="10870002" cy="586985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58"/>
                                        </p:tgtEl>
                                        <p:attrNameLst>
                                          <p:attrName>style.opacity</p:attrName>
                                        </p:attrNameLst>
                                      </p:cBhvr>
                                      <p:to>
                                        <p:strVal val="0.25"/>
                                      </p:to>
                                    </p:set>
                                    <p:animEffect filter="image" prLst="opacity: 0.25">
                                      <p:cBhvr rctx="IE">
                                        <p:cTn id="7" dur="indefinite"/>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13" name="Round Same Side Corner Rectangle 12"/>
          <p:cNvSpPr/>
          <p:nvPr/>
        </p:nvSpPr>
        <p:spPr bwMode="auto">
          <a:xfrm>
            <a:off x="414154" y="2474150"/>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74" tIns="54840" rIns="109674" bIns="54840" numCol="1" rtlCol="0" anchor="ctr" anchorCtr="0" compatLnSpc="1">
            <a:prstTxWarp prst="textNoShape">
              <a:avLst/>
            </a:prstTxWarp>
          </a:bodyPr>
          <a:lstStyle/>
          <a:p>
            <a:pPr algn="ctr" defTabSz="1096436"/>
            <a:endParaRPr lang="en-US" dirty="0">
              <a:solidFill>
                <a:schemeClr val="tx1"/>
              </a:solidFill>
              <a:latin typeface="Segoe" pitchFamily="34" charset="0"/>
            </a:endParaRPr>
          </a:p>
        </p:txBody>
      </p:sp>
      <p:sp>
        <p:nvSpPr>
          <p:cNvPr id="14" name="Rectangle 13"/>
          <p:cNvSpPr/>
          <p:nvPr/>
        </p:nvSpPr>
        <p:spPr>
          <a:xfrm>
            <a:off x="459449" y="2490932"/>
            <a:ext cx="4520704" cy="538597"/>
          </a:xfrm>
          <a:prstGeom prst="rect">
            <a:avLst/>
          </a:prstGeom>
        </p:spPr>
        <p:txBody>
          <a:bodyPr wrap="none" lIns="91415" tIns="45706" rIns="91415" bIns="45706">
            <a:spAutoFit/>
          </a:bodyPr>
          <a:lstStyle/>
          <a:p>
            <a:pPr marL="514207" indent="-514207"/>
            <a:r>
              <a:rPr lang="en-US" dirty="0">
                <a:solidFill>
                  <a:srgbClr val="7DDDFF"/>
                </a:solidFill>
                <a:effectLst>
                  <a:outerShdw blurRad="38100" dist="38100" dir="2700000" algn="tl">
                    <a:srgbClr val="000000">
                      <a:alpha val="43137"/>
                    </a:srgbClr>
                  </a:outerShdw>
                </a:effectLst>
                <a:latin typeface="+mj-lt"/>
              </a:rPr>
              <a:t>Recap Discussions to Date</a:t>
            </a:r>
          </a:p>
        </p:txBody>
      </p:sp>
      <p:sp>
        <p:nvSpPr>
          <p:cNvPr id="16" name="Round Same Side Corner Rectangle 15"/>
          <p:cNvSpPr/>
          <p:nvPr/>
        </p:nvSpPr>
        <p:spPr bwMode="auto">
          <a:xfrm>
            <a:off x="429394" y="6790066"/>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74" tIns="54840" rIns="109674" bIns="54840" numCol="1" rtlCol="0" anchor="ctr" anchorCtr="0" compatLnSpc="1">
            <a:prstTxWarp prst="textNoShape">
              <a:avLst/>
            </a:prstTxWarp>
          </a:bodyPr>
          <a:lstStyle/>
          <a:p>
            <a:pPr algn="ctr" defTabSz="1096436"/>
            <a:endParaRPr lang="en-US" dirty="0">
              <a:solidFill>
                <a:schemeClr val="tx1"/>
              </a:solidFill>
              <a:latin typeface="Segoe" pitchFamily="34" charset="0"/>
            </a:endParaRPr>
          </a:p>
        </p:txBody>
      </p:sp>
      <p:cxnSp>
        <p:nvCxnSpPr>
          <p:cNvPr id="18" name="Straight Connector 17"/>
          <p:cNvCxnSpPr/>
          <p:nvPr/>
        </p:nvCxnSpPr>
        <p:spPr bwMode="auto">
          <a:xfrm>
            <a:off x="429390" y="7386473"/>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9" name="Rectangle 18"/>
          <p:cNvSpPr/>
          <p:nvPr/>
        </p:nvSpPr>
        <p:spPr>
          <a:xfrm>
            <a:off x="474693" y="6849450"/>
            <a:ext cx="1960885" cy="535512"/>
          </a:xfrm>
          <a:prstGeom prst="rect">
            <a:avLst/>
          </a:prstGeom>
        </p:spPr>
        <p:txBody>
          <a:bodyPr wrap="none" lIns="91415" tIns="45706" rIns="91415" bIns="45706">
            <a:spAutoFit/>
          </a:bodyPr>
          <a:lstStyle/>
          <a:p>
            <a:pPr marL="514207" indent="-514207"/>
            <a:r>
              <a:rPr lang="en-US" dirty="0">
                <a:solidFill>
                  <a:srgbClr val="7DDDFF"/>
                </a:solidFill>
                <a:effectLst>
                  <a:outerShdw blurRad="38100" dist="38100" dir="2700000" algn="tl">
                    <a:srgbClr val="000000">
                      <a:alpha val="43137"/>
                    </a:srgbClr>
                  </a:outerShdw>
                </a:effectLst>
                <a:latin typeface="+mj-lt"/>
              </a:rPr>
              <a:t>Next Steps</a:t>
            </a:r>
          </a:p>
        </p:txBody>
      </p:sp>
      <p:sp>
        <p:nvSpPr>
          <p:cNvPr id="20" name="Round Same Side Corner Rectangle 19"/>
          <p:cNvSpPr/>
          <p:nvPr/>
        </p:nvSpPr>
        <p:spPr bwMode="auto">
          <a:xfrm>
            <a:off x="414154" y="3594140"/>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74" tIns="54840" rIns="109674" bIns="54840" numCol="1" rtlCol="0" anchor="ctr" anchorCtr="0" compatLnSpc="1">
            <a:prstTxWarp prst="textNoShape">
              <a:avLst/>
            </a:prstTxWarp>
          </a:bodyPr>
          <a:lstStyle/>
          <a:p>
            <a:pPr algn="ctr" defTabSz="1096436"/>
            <a:endParaRPr lang="en-US" dirty="0">
              <a:solidFill>
                <a:schemeClr val="tx1"/>
              </a:solidFill>
              <a:latin typeface="Segoe" pitchFamily="34" charset="0"/>
            </a:endParaRPr>
          </a:p>
        </p:txBody>
      </p:sp>
      <p:cxnSp>
        <p:nvCxnSpPr>
          <p:cNvPr id="24" name="Straight Connector 23"/>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5" name="Rectangle 24"/>
          <p:cNvSpPr/>
          <p:nvPr/>
        </p:nvSpPr>
        <p:spPr>
          <a:xfrm>
            <a:off x="459449" y="3672575"/>
            <a:ext cx="3267220" cy="1774817"/>
          </a:xfrm>
          <a:prstGeom prst="rect">
            <a:avLst/>
          </a:prstGeom>
        </p:spPr>
        <p:txBody>
          <a:bodyPr wrap="square" lIns="91415" tIns="45706" rIns="91415" bIns="45706">
            <a:spAutoFit/>
          </a:bodyPr>
          <a:lstStyle/>
          <a:p>
            <a:pPr marL="514207" indent="-514207">
              <a:spcAft>
                <a:spcPts val="1000"/>
              </a:spcAft>
            </a:pPr>
            <a:r>
              <a:rPr lang="en-US" dirty="0">
                <a:solidFill>
                  <a:srgbClr val="7DDDFF"/>
                </a:solidFill>
                <a:effectLst>
                  <a:outerShdw blurRad="38100" dist="38100" dir="2700000" algn="tl">
                    <a:srgbClr val="000000">
                      <a:alpha val="43137"/>
                    </a:srgbClr>
                  </a:outerShdw>
                </a:effectLst>
                <a:latin typeface="+mj-lt"/>
              </a:rPr>
              <a:t>Solution Guidance</a:t>
            </a:r>
          </a:p>
          <a:p>
            <a:pPr marL="228563" indent="-228563">
              <a:buFont typeface="Arial" pitchFamily="34" charset="0"/>
              <a:buChar char="•"/>
            </a:pPr>
            <a:r>
              <a:rPr lang="en-US" sz="2400" dirty="0" smtClean="0">
                <a:solidFill>
                  <a:srgbClr val="7DDDFF"/>
                </a:solidFill>
              </a:rPr>
              <a:t>Phase 1</a:t>
            </a:r>
            <a:endParaRPr lang="en-US" sz="2400" dirty="0">
              <a:solidFill>
                <a:srgbClr val="7DDDFF"/>
              </a:solidFill>
            </a:endParaRPr>
          </a:p>
          <a:p>
            <a:pPr marL="228563" indent="-228563">
              <a:buFont typeface="Arial" pitchFamily="34" charset="0"/>
              <a:buChar char="•"/>
            </a:pPr>
            <a:r>
              <a:rPr lang="en-US" sz="2400" dirty="0" smtClean="0">
                <a:solidFill>
                  <a:srgbClr val="7DDDFF"/>
                </a:solidFill>
              </a:rPr>
              <a:t>Phase 2</a:t>
            </a:r>
            <a:endParaRPr lang="en-US" sz="2400" dirty="0">
              <a:solidFill>
                <a:srgbClr val="7DDDFF"/>
              </a:solidFill>
            </a:endParaRPr>
          </a:p>
          <a:p>
            <a:pPr marL="228563" indent="-228563">
              <a:buFont typeface="Arial" pitchFamily="34" charset="0"/>
              <a:buChar char="•"/>
            </a:pPr>
            <a:r>
              <a:rPr lang="en-US" sz="2400" dirty="0" smtClean="0">
                <a:solidFill>
                  <a:srgbClr val="7DDDFF"/>
                </a:solidFill>
              </a:rPr>
              <a:t>Phase 3</a:t>
            </a:r>
            <a:endParaRPr lang="en-US" dirty="0">
              <a:solidFill>
                <a:srgbClr val="7DDDFF"/>
              </a:solidFill>
              <a:effectLst>
                <a:outerShdw blurRad="38100" dist="38100" dir="2700000" algn="tl">
                  <a:srgbClr val="000000">
                    <a:alpha val="43137"/>
                  </a:srgbClr>
                </a:outerShdw>
              </a:effectLst>
              <a:latin typeface="+mj-lt"/>
            </a:endParaRPr>
          </a:p>
        </p:txBody>
      </p:sp>
      <p:cxnSp>
        <p:nvCxnSpPr>
          <p:cNvPr id="28" name="Straight Connector 27"/>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9" name="Round Same Side Corner Rectangle 28"/>
          <p:cNvSpPr/>
          <p:nvPr/>
        </p:nvSpPr>
        <p:spPr bwMode="auto">
          <a:xfrm>
            <a:off x="411906" y="5792776"/>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74" tIns="54840" rIns="109674" bIns="54840" numCol="1" rtlCol="0" anchor="ctr" anchorCtr="0" compatLnSpc="1">
            <a:prstTxWarp prst="textNoShape">
              <a:avLst/>
            </a:prstTxWarp>
          </a:bodyPr>
          <a:lstStyle/>
          <a:p>
            <a:pPr algn="ctr" defTabSz="1096436"/>
            <a:endParaRPr lang="en-US" dirty="0">
              <a:solidFill>
                <a:schemeClr val="tx1"/>
              </a:solidFill>
              <a:latin typeface="Segoe" pitchFamily="34" charset="0"/>
            </a:endParaRPr>
          </a:p>
        </p:txBody>
      </p:sp>
      <p:sp>
        <p:nvSpPr>
          <p:cNvPr id="31" name="Rectangle 30"/>
          <p:cNvSpPr/>
          <p:nvPr/>
        </p:nvSpPr>
        <p:spPr>
          <a:xfrm>
            <a:off x="457200" y="5852162"/>
            <a:ext cx="6765206" cy="538585"/>
          </a:xfrm>
          <a:prstGeom prst="rect">
            <a:avLst/>
          </a:prstGeom>
        </p:spPr>
        <p:txBody>
          <a:bodyPr wrap="none" lIns="91415" tIns="45706" rIns="91415" bIns="45706">
            <a:spAutoFit/>
          </a:bodyPr>
          <a:lstStyle/>
          <a:p>
            <a:pPr marL="514207" indent="-514207"/>
            <a:r>
              <a:rPr lang="en-US" dirty="0">
                <a:solidFill>
                  <a:schemeClr val="tx2"/>
                </a:solidFill>
                <a:effectLst>
                  <a:outerShdw blurRad="38100" dist="38100" dir="2700000" algn="tl">
                    <a:srgbClr val="000000">
                      <a:alpha val="43137"/>
                    </a:srgbClr>
                  </a:outerShdw>
                </a:effectLst>
                <a:latin typeface="+mj-lt"/>
              </a:rPr>
              <a:t>Customize </a:t>
            </a:r>
            <a:r>
              <a:rPr lang="en-US" dirty="0" smtClean="0">
                <a:solidFill>
                  <a:schemeClr val="tx2"/>
                </a:solidFill>
                <a:effectLst>
                  <a:outerShdw blurRad="38100" dist="38100" dir="2700000" algn="tl">
                    <a:srgbClr val="000000">
                      <a:alpha val="43137"/>
                    </a:srgbClr>
                  </a:outerShdw>
                </a:effectLst>
                <a:latin typeface="+mj-lt"/>
              </a:rPr>
              <a:t>the Capability Requirements</a:t>
            </a:r>
            <a:endParaRPr lang="en-US" dirty="0">
              <a:solidFill>
                <a:schemeClr val="tx2"/>
              </a:solidFill>
              <a:effectLst>
                <a:outerShdw blurRad="38100" dist="38100" dir="2700000" algn="tl">
                  <a:srgbClr val="000000">
                    <a:alpha val="43137"/>
                  </a:srgbClr>
                </a:outerShdw>
              </a:effectLst>
              <a:latin typeface="+mj-lt"/>
            </a:endParaRPr>
          </a:p>
        </p:txBody>
      </p:sp>
      <p:cxnSp>
        <p:nvCxnSpPr>
          <p:cNvPr id="21" name="Straight Connector 20"/>
          <p:cNvCxnSpPr/>
          <p:nvPr/>
        </p:nvCxnSpPr>
        <p:spPr bwMode="auto">
          <a:xfrm>
            <a:off x="457200" y="6350927"/>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7" name="Freeform 16"/>
          <p:cNvSpPr/>
          <p:nvPr/>
        </p:nvSpPr>
        <p:spPr bwMode="auto">
          <a:xfrm rot="5400000">
            <a:off x="3352798" y="2407923"/>
            <a:ext cx="609604" cy="7315201"/>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0" tIns="54856" rIns="109710" bIns="54856" numCol="1" rtlCol="0" anchor="ctr" anchorCtr="0" compatLnSpc="1">
            <a:prstTxWarp prst="textNoShape">
              <a:avLst/>
            </a:prstTxWarp>
          </a:bodyPr>
          <a:lstStyle/>
          <a:p>
            <a:pPr algn="ctr" defTabSz="1096788"/>
            <a:endParaRPr lang="en-US" dirty="0">
              <a:solidFill>
                <a:schemeClr val="tx1"/>
              </a:solidFill>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881593" y="2743201"/>
            <a:ext cx="3082877" cy="4930001"/>
          </a:xfrm>
          <a:prstGeom prst="rect">
            <a:avLst/>
          </a:prstGeom>
          <a:gradFill>
            <a:gsLst>
              <a:gs pos="0">
                <a:schemeClr val="accent1">
                  <a:tint val="66000"/>
                  <a:satMod val="160000"/>
                  <a:alpha val="28000"/>
                </a:schemeClr>
              </a:gs>
              <a:gs pos="50000">
                <a:schemeClr val="accent1">
                  <a:tint val="44500"/>
                  <a:satMod val="160000"/>
                  <a:alpha val="9000"/>
                </a:schemeClr>
              </a:gs>
              <a:gs pos="100000">
                <a:schemeClr val="accent1">
                  <a:tint val="23500"/>
                  <a:satMod val="160000"/>
                  <a:alpha val="0"/>
                </a:schemeClr>
              </a:gs>
            </a:gsLst>
            <a:lin ang="5400000" scaled="0"/>
          </a:gra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31641" tIns="65819" rIns="131641" bIns="65819" numCol="1" rtlCol="0" anchor="ctr" anchorCtr="0" compatLnSpc="1">
            <a:prstTxWarp prst="textNoShape">
              <a:avLst/>
            </a:prstTxWarp>
          </a:bodyPr>
          <a:lstStyle/>
          <a:p>
            <a:pPr algn="ctr" defTabSz="1316039"/>
            <a:endParaRPr lang="en-US" sz="3500" dirty="0">
              <a:solidFill>
                <a:srgbClr val="FAFE6A"/>
              </a:solidFill>
              <a:latin typeface="Segoe" pitchFamily="34" charset="0"/>
            </a:endParaRPr>
          </a:p>
        </p:txBody>
      </p:sp>
      <p:sp>
        <p:nvSpPr>
          <p:cNvPr id="15" name="Rectangle 14"/>
          <p:cNvSpPr/>
          <p:nvPr/>
        </p:nvSpPr>
        <p:spPr bwMode="auto">
          <a:xfrm>
            <a:off x="7138363" y="2743201"/>
            <a:ext cx="3082877" cy="4930001"/>
          </a:xfrm>
          <a:prstGeom prst="rect">
            <a:avLst/>
          </a:prstGeom>
          <a:gradFill>
            <a:gsLst>
              <a:gs pos="0">
                <a:schemeClr val="accent1">
                  <a:tint val="66000"/>
                  <a:satMod val="160000"/>
                  <a:alpha val="28000"/>
                </a:schemeClr>
              </a:gs>
              <a:gs pos="50000">
                <a:schemeClr val="accent1">
                  <a:tint val="44500"/>
                  <a:satMod val="160000"/>
                  <a:alpha val="9000"/>
                </a:schemeClr>
              </a:gs>
              <a:gs pos="100000">
                <a:schemeClr val="accent1">
                  <a:tint val="23500"/>
                  <a:satMod val="160000"/>
                  <a:alpha val="0"/>
                </a:schemeClr>
              </a:gs>
            </a:gsLst>
            <a:lin ang="5400000" scaled="0"/>
          </a:gra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31641" tIns="65819" rIns="131641" bIns="65819" numCol="1" rtlCol="0" anchor="ctr" anchorCtr="0" compatLnSpc="1">
            <a:prstTxWarp prst="textNoShape">
              <a:avLst/>
            </a:prstTxWarp>
          </a:bodyPr>
          <a:lstStyle/>
          <a:p>
            <a:pPr algn="ctr" defTabSz="1316039"/>
            <a:endParaRPr lang="en-US" sz="3500" dirty="0">
              <a:solidFill>
                <a:srgbClr val="FAFE6A"/>
              </a:solidFill>
              <a:latin typeface="Segoe" pitchFamily="34" charset="0"/>
            </a:endParaRPr>
          </a:p>
        </p:txBody>
      </p:sp>
      <p:sp>
        <p:nvSpPr>
          <p:cNvPr id="13" name="Rectangle 12"/>
          <p:cNvSpPr/>
          <p:nvPr/>
        </p:nvSpPr>
        <p:spPr bwMode="auto">
          <a:xfrm>
            <a:off x="624829" y="2743201"/>
            <a:ext cx="3082877" cy="4930001"/>
          </a:xfrm>
          <a:prstGeom prst="rect">
            <a:avLst/>
          </a:prstGeom>
          <a:gradFill>
            <a:gsLst>
              <a:gs pos="0">
                <a:schemeClr val="accent1">
                  <a:tint val="66000"/>
                  <a:satMod val="160000"/>
                  <a:alpha val="28000"/>
                </a:schemeClr>
              </a:gs>
              <a:gs pos="50000">
                <a:schemeClr val="accent1">
                  <a:tint val="44500"/>
                  <a:satMod val="160000"/>
                  <a:alpha val="9000"/>
                </a:schemeClr>
              </a:gs>
              <a:gs pos="100000">
                <a:schemeClr val="accent1">
                  <a:tint val="23500"/>
                  <a:satMod val="160000"/>
                  <a:alpha val="0"/>
                </a:schemeClr>
              </a:gs>
            </a:gsLst>
            <a:lin ang="5400000" scaled="0"/>
          </a:gra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31641" tIns="65819" rIns="131641" bIns="65819" numCol="1" rtlCol="0" anchor="ctr" anchorCtr="0" compatLnSpc="1">
            <a:prstTxWarp prst="textNoShape">
              <a:avLst/>
            </a:prstTxWarp>
          </a:bodyPr>
          <a:lstStyle/>
          <a:p>
            <a:pPr algn="ctr" defTabSz="1316039"/>
            <a:endParaRPr lang="en-US" sz="3500" dirty="0">
              <a:solidFill>
                <a:srgbClr val="FAFE6A"/>
              </a:solidFill>
              <a:latin typeface="Segoe" pitchFamily="34" charset="0"/>
            </a:endParaRPr>
          </a:p>
        </p:txBody>
      </p:sp>
      <p:sp>
        <p:nvSpPr>
          <p:cNvPr id="3" name="Content Placeholder 2"/>
          <p:cNvSpPr>
            <a:spLocks noGrp="1"/>
          </p:cNvSpPr>
          <p:nvPr>
            <p:ph idx="1"/>
          </p:nvPr>
        </p:nvSpPr>
        <p:spPr>
          <a:xfrm>
            <a:off x="751566" y="3044590"/>
            <a:ext cx="2814595" cy="1557349"/>
          </a:xfrm>
        </p:spPr>
        <p:txBody>
          <a:bodyPr/>
          <a:lstStyle/>
          <a:p>
            <a:pPr marL="0" indent="0">
              <a:spcAft>
                <a:spcPts val="1200"/>
              </a:spcAft>
              <a:buNone/>
            </a:pPr>
            <a:r>
              <a:rPr lang="en-US" sz="1600" dirty="0" smtClean="0">
                <a:solidFill>
                  <a:srgbClr val="FFFFFF"/>
                </a:solidFill>
              </a:rPr>
              <a:t>Identify your top-priority business drivers</a:t>
            </a:r>
          </a:p>
          <a:p>
            <a:pPr marL="0" indent="0">
              <a:spcAft>
                <a:spcPts val="1200"/>
              </a:spcAft>
              <a:buNone/>
            </a:pPr>
            <a:r>
              <a:rPr lang="en-US" sz="1600" dirty="0" smtClean="0">
                <a:solidFill>
                  <a:srgbClr val="FFFFFF"/>
                </a:solidFill>
              </a:rPr>
              <a:t>Identify the business capabilities in the Capability Discussion Guide that match your priorities (see below)</a:t>
            </a:r>
            <a:endParaRPr lang="en-US" sz="1600" dirty="0">
              <a:solidFill>
                <a:srgbClr val="FFFFFF"/>
              </a:solidFill>
            </a:endParaRPr>
          </a:p>
        </p:txBody>
      </p:sp>
      <p:sp>
        <p:nvSpPr>
          <p:cNvPr id="7" name="Content Placeholder 2"/>
          <p:cNvSpPr txBox="1">
            <a:spLocks/>
          </p:cNvSpPr>
          <p:nvPr/>
        </p:nvSpPr>
        <p:spPr bwMode="auto">
          <a:xfrm>
            <a:off x="4008330" y="3044588"/>
            <a:ext cx="2849671" cy="6647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632">
              <a:lnSpc>
                <a:spcPct val="90000"/>
              </a:lnSpc>
              <a:spcBef>
                <a:spcPct val="30000"/>
              </a:spcBef>
              <a:spcAft>
                <a:spcPts val="1200"/>
              </a:spcAft>
              <a:buClr>
                <a:srgbClr val="FFFFFF"/>
              </a:buClr>
              <a:buSzPct val="95000"/>
            </a:pPr>
            <a:r>
              <a:rPr lang="en-US" sz="1600" dirty="0">
                <a:solidFill>
                  <a:srgbClr val="FFFFFF"/>
                </a:solidFill>
                <a:effectLst>
                  <a:outerShdw blurRad="38100" dist="38100" dir="2700000" algn="tl">
                    <a:srgbClr val="000000">
                      <a:alpha val="43137"/>
                    </a:srgbClr>
                  </a:outerShdw>
                </a:effectLst>
                <a:latin typeface="Segoe"/>
              </a:rPr>
              <a:t>Choose the phase (Phase 1, Phase 2, or Phase 3) that corresponds to your priorities</a:t>
            </a:r>
          </a:p>
        </p:txBody>
      </p:sp>
      <p:sp>
        <p:nvSpPr>
          <p:cNvPr id="10" name="Content Placeholder 2"/>
          <p:cNvSpPr txBox="1">
            <a:spLocks/>
          </p:cNvSpPr>
          <p:nvPr/>
        </p:nvSpPr>
        <p:spPr bwMode="auto">
          <a:xfrm>
            <a:off x="7327726" y="3044592"/>
            <a:ext cx="2822114" cy="89255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1094632">
              <a:lnSpc>
                <a:spcPct val="90000"/>
              </a:lnSpc>
              <a:spcBef>
                <a:spcPct val="30000"/>
              </a:spcBef>
              <a:spcAft>
                <a:spcPts val="1200"/>
              </a:spcAft>
              <a:buClr>
                <a:srgbClr val="FFFFFF"/>
              </a:buClr>
              <a:buSzPct val="95000"/>
            </a:pPr>
            <a:r>
              <a:rPr lang="en-US" sz="1600" dirty="0">
                <a:solidFill>
                  <a:srgbClr val="FFFFFF"/>
                </a:solidFill>
                <a:effectLst>
                  <a:outerShdw blurRad="38100" dist="38100" dir="2700000" algn="tl">
                    <a:srgbClr val="000000">
                      <a:alpha val="43137"/>
                    </a:srgbClr>
                  </a:outerShdw>
                </a:effectLst>
                <a:latin typeface="Segoe"/>
              </a:rPr>
              <a:t>Add, remove, or adjust capabilities</a:t>
            </a:r>
          </a:p>
          <a:p>
            <a:pPr defTabSz="1094632">
              <a:lnSpc>
                <a:spcPct val="90000"/>
              </a:lnSpc>
              <a:spcBef>
                <a:spcPct val="30000"/>
              </a:spcBef>
              <a:spcAft>
                <a:spcPts val="1200"/>
              </a:spcAft>
              <a:buClr>
                <a:srgbClr val="FFFFFF"/>
              </a:buClr>
              <a:buSzPct val="95000"/>
            </a:pPr>
            <a:endParaRPr lang="en-US" sz="1600" dirty="0">
              <a:solidFill>
                <a:srgbClr val="FFFFFF"/>
              </a:solidFill>
              <a:effectLst>
                <a:outerShdw blurRad="38100" dist="38100" dir="2700000" algn="tl">
                  <a:srgbClr val="000000">
                    <a:alpha val="43137"/>
                  </a:srgbClr>
                </a:outerShdw>
              </a:effectLst>
            </a:endParaRPr>
          </a:p>
        </p:txBody>
      </p:sp>
      <p:sp>
        <p:nvSpPr>
          <p:cNvPr id="21" name="Title 2"/>
          <p:cNvSpPr>
            <a:spLocks noGrp="1"/>
          </p:cNvSpPr>
          <p:nvPr>
            <p:ph type="title"/>
          </p:nvPr>
        </p:nvSpPr>
        <p:spPr>
          <a:xfrm>
            <a:off x="459106" y="274320"/>
            <a:ext cx="10056494" cy="498598"/>
          </a:xfrm>
        </p:spPr>
        <p:txBody>
          <a:bodyPr/>
          <a:lstStyle/>
          <a:p>
            <a:r>
              <a:rPr lang="en-US" sz="3600" dirty="0" smtClean="0"/>
              <a:t>Example: Steps to Customize the Solution</a:t>
            </a:r>
            <a:endParaRPr lang="en-US" sz="3600" dirty="0"/>
          </a:p>
        </p:txBody>
      </p:sp>
      <p:sp>
        <p:nvSpPr>
          <p:cNvPr id="24" name="Rectangle 23"/>
          <p:cNvSpPr/>
          <p:nvPr/>
        </p:nvSpPr>
        <p:spPr bwMode="auto">
          <a:xfrm>
            <a:off x="0" y="914400"/>
            <a:ext cx="10972800" cy="691116"/>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54852" rIns="109700" bIns="54852" numCol="1" rtlCol="0" anchor="ctr" anchorCtr="0" compatLnSpc="1">
            <a:prstTxWarp prst="textNoShape">
              <a:avLst/>
            </a:prstTxWarp>
          </a:bodyPr>
          <a:lstStyle/>
          <a:p>
            <a:pPr algn="ctr" defTabSz="1094675">
              <a:lnSpc>
                <a:spcPct val="90000"/>
              </a:lnSpc>
              <a:buClr>
                <a:srgbClr val="FFFFFF"/>
              </a:buClr>
              <a:buSzPct val="95000"/>
              <a:defRPr/>
            </a:pPr>
            <a:r>
              <a:rPr lang="en-US" b="1" dirty="0" smtClean="0">
                <a:solidFill>
                  <a:srgbClr val="FFFFFF"/>
                </a:solidFill>
                <a:effectLst>
                  <a:outerShdw blurRad="38100" dist="38100" dir="2700000" algn="tl">
                    <a:srgbClr val="000000">
                      <a:alpha val="43137"/>
                    </a:srgbClr>
                  </a:outerShdw>
                </a:effectLst>
                <a:latin typeface="Segoe"/>
              </a:rPr>
              <a:t>Customize </a:t>
            </a:r>
            <a:r>
              <a:rPr lang="en-US" b="1" dirty="0">
                <a:solidFill>
                  <a:srgbClr val="FFFFFF"/>
                </a:solidFill>
                <a:effectLst>
                  <a:outerShdw blurRad="38100" dist="38100" dir="2700000" algn="tl">
                    <a:srgbClr val="000000">
                      <a:alpha val="43137"/>
                    </a:srgbClr>
                  </a:outerShdw>
                </a:effectLst>
                <a:latin typeface="Segoe"/>
              </a:rPr>
              <a:t>the pre-defined solutions </a:t>
            </a:r>
          </a:p>
          <a:p>
            <a:pPr algn="ctr" defTabSz="1094675">
              <a:lnSpc>
                <a:spcPct val="90000"/>
              </a:lnSpc>
              <a:buClr>
                <a:srgbClr val="FFFFFF"/>
              </a:buClr>
              <a:buSzPct val="95000"/>
              <a:defRPr/>
            </a:pPr>
            <a:r>
              <a:rPr lang="en-US" b="1" dirty="0">
                <a:solidFill>
                  <a:srgbClr val="FFFFFF"/>
                </a:solidFill>
                <a:effectLst>
                  <a:outerShdw blurRad="38100" dist="38100" dir="2700000" algn="tl">
                    <a:srgbClr val="000000">
                      <a:alpha val="43137"/>
                    </a:srgbClr>
                  </a:outerShdw>
                </a:effectLst>
                <a:latin typeface="Segoe"/>
              </a:rPr>
              <a:t>(Phase 1, Phase 2, or Phase 3) by doing the following:</a:t>
            </a:r>
            <a:endParaRPr lang="en-US" b="1" dirty="0">
              <a:solidFill>
                <a:srgbClr val="A5E8FD"/>
              </a:solidFill>
              <a:latin typeface="Segoe"/>
            </a:endParaRPr>
          </a:p>
        </p:txBody>
      </p:sp>
      <p:grpSp>
        <p:nvGrpSpPr>
          <p:cNvPr id="2" name="Group 22"/>
          <p:cNvGrpSpPr/>
          <p:nvPr/>
        </p:nvGrpSpPr>
        <p:grpSpPr>
          <a:xfrm>
            <a:off x="548640" y="1828800"/>
            <a:ext cx="9966960" cy="987050"/>
            <a:chOff x="613775" y="1402913"/>
            <a:chExt cx="9883036" cy="1127342"/>
          </a:xfrm>
        </p:grpSpPr>
        <p:sp>
          <p:nvSpPr>
            <p:cNvPr id="28" name="Chevron 27"/>
            <p:cNvSpPr/>
            <p:nvPr/>
          </p:nvSpPr>
          <p:spPr bwMode="auto">
            <a:xfrm>
              <a:off x="613775" y="1402913"/>
              <a:ext cx="3340100" cy="1127342"/>
            </a:xfrm>
            <a:prstGeom prst="chevron">
              <a:avLst>
                <a:gd name="adj" fmla="val 21111"/>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lvl="1" algn="ctr"/>
              <a:r>
                <a:rPr lang="en-US" sz="2400" b="1" dirty="0" smtClean="0">
                  <a:solidFill>
                    <a:srgbClr val="FFFFFF"/>
                  </a:solidFill>
                  <a:effectLst>
                    <a:outerShdw blurRad="38100" dist="38100" dir="2700000" algn="tl">
                      <a:srgbClr val="000000">
                        <a:alpha val="43137"/>
                      </a:srgbClr>
                    </a:outerShdw>
                  </a:effectLst>
                </a:rPr>
                <a:t>Understand your priorities </a:t>
              </a:r>
            </a:p>
          </p:txBody>
        </p:sp>
        <p:sp>
          <p:nvSpPr>
            <p:cNvPr id="29" name="Chevron 28"/>
            <p:cNvSpPr/>
            <p:nvPr/>
          </p:nvSpPr>
          <p:spPr bwMode="auto">
            <a:xfrm>
              <a:off x="3885243" y="1402913"/>
              <a:ext cx="3340100" cy="1127342"/>
            </a:xfrm>
            <a:prstGeom prst="chevron">
              <a:avLst>
                <a:gd name="adj" fmla="val 21111"/>
              </a:avLst>
            </a:prstGeom>
            <a:gradFill flip="none" rotWithShape="1">
              <a:gsLst>
                <a:gs pos="0">
                  <a:srgbClr val="70AC2E">
                    <a:shade val="30000"/>
                    <a:satMod val="115000"/>
                  </a:srgbClr>
                </a:gs>
                <a:gs pos="50000">
                  <a:srgbClr val="70AC2E">
                    <a:shade val="67500"/>
                    <a:satMod val="115000"/>
                  </a:srgbClr>
                </a:gs>
                <a:gs pos="100000">
                  <a:srgbClr val="70AC2E">
                    <a:shade val="100000"/>
                    <a:satMod val="115000"/>
                  </a:srgbClr>
                </a:gs>
              </a:gsLst>
              <a:lin ang="16200000" scaled="1"/>
              <a:tileRect/>
            </a:gra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lvl="1" algn="ctr"/>
              <a:r>
                <a:rPr lang="en-US" sz="2400" b="1" dirty="0" smtClean="0">
                  <a:solidFill>
                    <a:srgbClr val="FFFFFF"/>
                  </a:solidFill>
                  <a:effectLst>
                    <a:outerShdw blurRad="38100" dist="38100" dir="2700000" algn="tl">
                      <a:srgbClr val="000000">
                        <a:alpha val="43137"/>
                      </a:srgbClr>
                    </a:outerShdw>
                  </a:effectLst>
                </a:rPr>
                <a:t>Choose a starting point</a:t>
              </a:r>
            </a:p>
          </p:txBody>
        </p:sp>
        <p:sp>
          <p:nvSpPr>
            <p:cNvPr id="30" name="Chevron 29"/>
            <p:cNvSpPr/>
            <p:nvPr/>
          </p:nvSpPr>
          <p:spPr bwMode="auto">
            <a:xfrm>
              <a:off x="7156711" y="1402913"/>
              <a:ext cx="3340100" cy="1127342"/>
            </a:xfrm>
            <a:prstGeom prst="chevron">
              <a:avLst>
                <a:gd name="adj" fmla="val 21111"/>
              </a:avLst>
            </a:prstGeom>
            <a:gradFill flip="none" rotWithShape="1">
              <a:gsLst>
                <a:gs pos="0">
                  <a:srgbClr val="EA6A00">
                    <a:shade val="30000"/>
                    <a:satMod val="115000"/>
                  </a:srgbClr>
                </a:gs>
                <a:gs pos="50000">
                  <a:srgbClr val="EA6A00">
                    <a:shade val="67500"/>
                    <a:satMod val="115000"/>
                  </a:srgbClr>
                </a:gs>
                <a:gs pos="100000">
                  <a:srgbClr val="EA6A00">
                    <a:shade val="100000"/>
                    <a:satMod val="115000"/>
                  </a:srgbClr>
                </a:gs>
              </a:gsLst>
              <a:lin ang="16200000" scaled="1"/>
              <a:tileRect/>
            </a:gra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lvl="1" algn="ctr"/>
              <a:r>
                <a:rPr lang="en-US" sz="2400" b="1" dirty="0" smtClean="0">
                  <a:solidFill>
                    <a:srgbClr val="FFFFFF"/>
                  </a:solidFill>
                  <a:effectLst>
                    <a:outerShdw blurRad="38100" dist="38100" dir="2700000" algn="tl">
                      <a:srgbClr val="000000">
                        <a:alpha val="43137"/>
                      </a:srgbClr>
                    </a:outerShdw>
                  </a:effectLst>
                </a:rPr>
                <a:t>Adjust the mapping</a:t>
              </a:r>
            </a:p>
          </p:txBody>
        </p:sp>
      </p:grpSp>
      <p:pic>
        <p:nvPicPr>
          <p:cNvPr id="1026" name="Picture 2"/>
          <p:cNvPicPr>
            <a:picLocks noChangeAspect="1" noChangeArrowheads="1"/>
          </p:cNvPicPr>
          <p:nvPr/>
        </p:nvPicPr>
        <p:blipFill>
          <a:blip r:embed="rId3" cstate="print"/>
          <a:srcRect b="5789"/>
          <a:stretch>
            <a:fillRect/>
          </a:stretch>
        </p:blipFill>
        <p:spPr bwMode="auto">
          <a:xfrm>
            <a:off x="185738" y="4640580"/>
            <a:ext cx="10601326" cy="302409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nchor="ctr"/>
          <a:lstStyle/>
          <a:p>
            <a:r>
              <a:rPr lang="en-US" dirty="0" smtClean="0">
                <a:solidFill>
                  <a:schemeClr val="tx1"/>
                </a:solidFill>
              </a:rPr>
              <a:t>Road Map Selling</a:t>
            </a:r>
            <a:endParaRPr lang="en-US" sz="2400" dirty="0">
              <a:solidFill>
                <a:schemeClr val="tx1"/>
              </a:solidFill>
            </a:endParaRPr>
          </a:p>
        </p:txBody>
      </p:sp>
      <p:sp>
        <p:nvSpPr>
          <p:cNvPr id="150531" name="Text Placeholder 2"/>
          <p:cNvSpPr>
            <a:spLocks noGrp="1"/>
          </p:cNvSpPr>
          <p:nvPr>
            <p:ph idx="1"/>
          </p:nvPr>
        </p:nvSpPr>
        <p:spPr>
          <a:xfrm>
            <a:off x="459106" y="1697357"/>
            <a:ext cx="10056494" cy="5299912"/>
          </a:xfrm>
        </p:spPr>
        <p:txBody>
          <a:bodyPr/>
          <a:lstStyle/>
          <a:p>
            <a:pPr>
              <a:buFont typeface="Arial" pitchFamily="34" charset="0"/>
              <a:buChar char="•"/>
            </a:pPr>
            <a:r>
              <a:rPr lang="en-US" dirty="0" smtClean="0">
                <a:solidFill>
                  <a:schemeClr val="tx1"/>
                </a:solidFill>
              </a:rPr>
              <a:t>Structure the </a:t>
            </a:r>
            <a:r>
              <a:rPr lang="en-US" i="1" dirty="0" smtClean="0">
                <a:solidFill>
                  <a:schemeClr val="tx1"/>
                </a:solidFill>
              </a:rPr>
              <a:t>relationship</a:t>
            </a:r>
          </a:p>
          <a:p>
            <a:pPr lvl="1">
              <a:buFont typeface="Arial" pitchFamily="34" charset="0"/>
              <a:buChar char="•"/>
            </a:pPr>
            <a:r>
              <a:rPr lang="en-US" sz="1800" dirty="0" smtClean="0">
                <a:solidFill>
                  <a:schemeClr val="tx1"/>
                </a:solidFill>
              </a:rPr>
              <a:t>Joint plan to achieve strategic value goals</a:t>
            </a:r>
          </a:p>
          <a:p>
            <a:pPr lvl="1">
              <a:buFont typeface="Arial" pitchFamily="34" charset="0"/>
              <a:buChar char="•"/>
            </a:pPr>
            <a:r>
              <a:rPr lang="en-US" sz="1800" dirty="0" smtClean="0">
                <a:solidFill>
                  <a:schemeClr val="tx1"/>
                </a:solidFill>
              </a:rPr>
              <a:t>Iterative deployment phases demonstrate value early, reduce risk</a:t>
            </a:r>
          </a:p>
          <a:p>
            <a:pPr lvl="1">
              <a:buFont typeface="Arial" pitchFamily="34" charset="0"/>
              <a:buChar char="•"/>
            </a:pPr>
            <a:r>
              <a:rPr lang="en-US" sz="1800" dirty="0" smtClean="0">
                <a:solidFill>
                  <a:schemeClr val="tx1"/>
                </a:solidFill>
              </a:rPr>
              <a:t>Organize and prioritize licensing and services in a way meaningful to the client (business benefit + value of integrated capabilities)</a:t>
            </a:r>
          </a:p>
          <a:p>
            <a:pPr lvl="1">
              <a:buFont typeface="Arial" pitchFamily="34" charset="0"/>
              <a:buChar char="•"/>
            </a:pPr>
            <a:r>
              <a:rPr lang="en-US" sz="1800" i="1" dirty="0" smtClean="0">
                <a:solidFill>
                  <a:schemeClr val="tx1"/>
                </a:solidFill>
              </a:rPr>
              <a:t>“Sell to me in terms of this road map”</a:t>
            </a:r>
          </a:p>
          <a:p>
            <a:pPr lvl="1">
              <a:buFont typeface="Arial" pitchFamily="34" charset="0"/>
              <a:buChar char="•"/>
            </a:pPr>
            <a:endParaRPr lang="en-US" sz="1800" i="1" dirty="0" smtClean="0">
              <a:solidFill>
                <a:schemeClr val="tx1"/>
              </a:solidFill>
            </a:endParaRPr>
          </a:p>
          <a:p>
            <a:pPr>
              <a:buFont typeface="Arial" pitchFamily="34" charset="0"/>
              <a:buChar char="•"/>
            </a:pPr>
            <a:r>
              <a:rPr lang="en-US" dirty="0" smtClean="0">
                <a:solidFill>
                  <a:schemeClr val="tx1"/>
                </a:solidFill>
              </a:rPr>
              <a:t>Move from point-solution support to Integrated Capability incumbent</a:t>
            </a:r>
          </a:p>
          <a:p>
            <a:pPr lvl="1">
              <a:buFont typeface="Arial" pitchFamily="34" charset="0"/>
              <a:buChar char="•"/>
            </a:pPr>
            <a:r>
              <a:rPr lang="en-US" sz="1800" dirty="0" smtClean="0">
                <a:solidFill>
                  <a:schemeClr val="tx1"/>
                </a:solidFill>
              </a:rPr>
              <a:t>An in-progress road map is a highly defensible position</a:t>
            </a:r>
          </a:p>
          <a:p>
            <a:pPr lvl="1">
              <a:buFont typeface="Arial" pitchFamily="34" charset="0"/>
              <a:buChar char="•"/>
            </a:pPr>
            <a:endParaRPr lang="en-US" sz="1800" dirty="0" smtClean="0">
              <a:solidFill>
                <a:schemeClr val="tx1"/>
              </a:solidFill>
            </a:endParaRPr>
          </a:p>
          <a:p>
            <a:pPr>
              <a:buFont typeface="Arial" pitchFamily="34" charset="0"/>
              <a:buChar char="•"/>
            </a:pPr>
            <a:r>
              <a:rPr lang="en-US" dirty="0" smtClean="0">
                <a:solidFill>
                  <a:schemeClr val="tx1"/>
                </a:solidFill>
              </a:rPr>
              <a:t>Focus </a:t>
            </a:r>
            <a:r>
              <a:rPr lang="en-US" dirty="0">
                <a:solidFill>
                  <a:schemeClr val="tx1"/>
                </a:solidFill>
              </a:rPr>
              <a:t>and </a:t>
            </a:r>
            <a:r>
              <a:rPr lang="en-US" dirty="0" smtClean="0">
                <a:solidFill>
                  <a:schemeClr val="tx1"/>
                </a:solidFill>
              </a:rPr>
              <a:t>direct </a:t>
            </a:r>
            <a:r>
              <a:rPr lang="en-US" dirty="0">
                <a:solidFill>
                  <a:schemeClr val="tx1"/>
                </a:solidFill>
              </a:rPr>
              <a:t>the </a:t>
            </a:r>
            <a:r>
              <a:rPr lang="en-US" dirty="0" smtClean="0">
                <a:solidFill>
                  <a:schemeClr val="tx1"/>
                </a:solidFill>
              </a:rPr>
              <a:t>selling process</a:t>
            </a:r>
            <a:endParaRPr lang="en-US" dirty="0">
              <a:solidFill>
                <a:schemeClr val="tx1"/>
              </a:solidFill>
            </a:endParaRPr>
          </a:p>
          <a:p>
            <a:pPr lvl="1">
              <a:buFont typeface="Arial" pitchFamily="34" charset="0"/>
              <a:buChar char="•"/>
            </a:pPr>
            <a:r>
              <a:rPr lang="en-US" sz="1800" dirty="0">
                <a:solidFill>
                  <a:schemeClr val="tx1"/>
                </a:solidFill>
              </a:rPr>
              <a:t>Strategic </a:t>
            </a:r>
            <a:r>
              <a:rPr lang="en-US" sz="1800" dirty="0" smtClean="0">
                <a:solidFill>
                  <a:schemeClr val="tx1"/>
                </a:solidFill>
              </a:rPr>
              <a:t>account </a:t>
            </a:r>
            <a:r>
              <a:rPr lang="en-US" sz="1800" dirty="0">
                <a:solidFill>
                  <a:schemeClr val="tx1"/>
                </a:solidFill>
              </a:rPr>
              <a:t>plans can focus on fewer entry </a:t>
            </a:r>
            <a:r>
              <a:rPr lang="en-US" sz="1800" dirty="0" smtClean="0">
                <a:solidFill>
                  <a:schemeClr val="tx1"/>
                </a:solidFill>
              </a:rPr>
              <a:t>points that lead to Integrated Capability initiatives</a:t>
            </a:r>
            <a:endParaRPr lang="en-US" sz="1800" dirty="0">
              <a:solidFill>
                <a:schemeClr val="tx1"/>
              </a:solidFill>
            </a:endParaRPr>
          </a:p>
          <a:p>
            <a:pPr lvl="1">
              <a:buFont typeface="Arial" pitchFamily="34" charset="0"/>
              <a:buChar char="•"/>
            </a:pPr>
            <a:r>
              <a:rPr lang="en-US" sz="1800" dirty="0" smtClean="0">
                <a:solidFill>
                  <a:schemeClr val="tx1"/>
                </a:solidFill>
              </a:rPr>
              <a:t>Road map guides the goals and schedules of selling delivery</a:t>
            </a:r>
            <a:endParaRPr lang="en-US" sz="18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idx="4294967295"/>
          </p:nvPr>
        </p:nvSpPr>
        <p:spPr bwMode="auto">
          <a:xfrm>
            <a:off x="349282" y="152404"/>
            <a:ext cx="10623518" cy="590932"/>
          </a:xfrm>
          <a:prstGeom prst="rect">
            <a:avLst/>
          </a:prstGeom>
          <a:noFill/>
          <a:ln w="9525">
            <a:noFill/>
            <a:miter lim="800000"/>
            <a:headEnd/>
            <a:tailEnd/>
          </a:ln>
        </p:spPr>
        <p:txBody>
          <a:bodyPr/>
          <a:lstStyle/>
          <a:p>
            <a:pPr defTabSz="914220" fontAlgn="auto">
              <a:lnSpc>
                <a:spcPct val="100000"/>
              </a:lnSpc>
              <a:spcBef>
                <a:spcPts val="0"/>
              </a:spcBef>
              <a:spcAft>
                <a:spcPts val="0"/>
              </a:spcAft>
              <a:defRPr/>
            </a:pPr>
            <a:r>
              <a:rPr lang="en-US" sz="3800" dirty="0" smtClean="0">
                <a:ln>
                  <a:noFill/>
                </a:ln>
                <a:solidFill>
                  <a:schemeClr val="tx1"/>
                </a:solidFill>
                <a:effectLst/>
              </a:rPr>
              <a:t>Example: Customized Solution Requirements</a:t>
            </a:r>
            <a:endParaRPr lang="en-US" sz="3800" dirty="0">
              <a:ln>
                <a:noFill/>
              </a:ln>
              <a:solidFill>
                <a:schemeClr val="tx1"/>
              </a:solidFill>
              <a:effectLst/>
            </a:endParaRPr>
          </a:p>
        </p:txBody>
      </p:sp>
      <p:graphicFrame>
        <p:nvGraphicFramePr>
          <p:cNvPr id="5" name="Table 4"/>
          <p:cNvGraphicFramePr>
            <a:graphicFrameLocks noGrp="1"/>
          </p:cNvGraphicFramePr>
          <p:nvPr>
            <p:extLst>
              <p:ext uri="{D42A27DB-BD31-4B8C-83A1-F6EECF244321}">
                <p14:modId xmlns:p14="http://schemas.microsoft.com/office/powerpoint/2010/main" val="3712140934"/>
              </p:ext>
            </p:extLst>
          </p:nvPr>
        </p:nvGraphicFramePr>
        <p:xfrm>
          <a:off x="0" y="774422"/>
          <a:ext cx="10936212" cy="7461283"/>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274320"/>
                <a:gridCol w="493764"/>
                <a:gridCol w="1280160"/>
                <a:gridCol w="274320"/>
                <a:gridCol w="274320"/>
                <a:gridCol w="274320"/>
                <a:gridCol w="274320"/>
                <a:gridCol w="7790688"/>
              </a:tblGrid>
              <a:tr h="152400">
                <a:tc gridSpan="3">
                  <a:txBody>
                    <a:bodyPr/>
                    <a:lstStyle/>
                    <a:p>
                      <a:pPr algn="ctr">
                        <a:lnSpc>
                          <a:spcPts val="750"/>
                        </a:lnSpc>
                      </a:pPr>
                      <a:r>
                        <a:rPr lang="en-US" sz="1000" b="0" dirty="0" smtClean="0">
                          <a:ln>
                            <a:noFill/>
                          </a:ln>
                          <a:solidFill>
                            <a:schemeClr val="tx1"/>
                          </a:solidFill>
                          <a:effectLst/>
                        </a:rPr>
                        <a:t>Example Solution Area: Phase 2</a:t>
                      </a:r>
                      <a:endParaRPr lang="en-US" sz="1000" b="0" dirty="0">
                        <a:solidFill>
                          <a:schemeClr val="tx2"/>
                        </a:solidFill>
                        <a:effectLst>
                          <a:outerShdw blurRad="38100" dist="38100" dir="2700000" algn="tl">
                            <a:srgbClr val="000000">
                              <a:alpha val="43137"/>
                            </a:srgbClr>
                          </a:outerShdw>
                        </a:effectLst>
                      </a:endParaRPr>
                    </a:p>
                  </a:txBody>
                  <a:tcPr marL="54865" marR="0" marT="0" marB="0" anchor="ctr">
                    <a:lnL w="12700" cmpd="sng">
                      <a:noFill/>
                    </a:lnL>
                    <a:lnR w="12700" cap="flat" cmpd="sng" algn="ctr">
                      <a:no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B</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no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S</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R</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EA402">
                            <a:shade val="30000"/>
                            <a:satMod val="115000"/>
                          </a:srgbClr>
                        </a:gs>
                        <a:gs pos="50000">
                          <a:srgbClr val="FEA402">
                            <a:shade val="67500"/>
                            <a:satMod val="115000"/>
                          </a:srgbClr>
                        </a:gs>
                        <a:gs pos="100000">
                          <a:srgbClr val="FEA402">
                            <a:shade val="100000"/>
                            <a:satMod val="115000"/>
                          </a:srgbClr>
                        </a:gs>
                      </a:gsLst>
                      <a:lin ang="10800000" scaled="1"/>
                      <a:tileRect/>
                    </a:gradFill>
                  </a:tcPr>
                </a:tc>
                <a:tc>
                  <a:txBody>
                    <a:bodyPr/>
                    <a:lstStyle/>
                    <a:p>
                      <a:pPr algn="ctr">
                        <a:lnSpc>
                          <a:spcPts val="750"/>
                        </a:lnSpc>
                      </a:pPr>
                      <a:r>
                        <a:rPr lang="en-US" sz="800" dirty="0" smtClean="0">
                          <a:solidFill>
                            <a:schemeClr val="tx2"/>
                          </a:solidFill>
                          <a:effectLst>
                            <a:outerShdw blurRad="38100" dist="38100" dir="2700000" algn="tl">
                              <a:srgbClr val="000000">
                                <a:alpha val="43137"/>
                              </a:srgbClr>
                            </a:outerShdw>
                          </a:effectLst>
                        </a:rPr>
                        <a:t>D</a:t>
                      </a:r>
                      <a:endParaRPr lang="en-US" sz="8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tcPr>
                </a:tc>
                <a:tc>
                  <a:txBody>
                    <a:bodyPr/>
                    <a:lstStyle/>
                    <a:p>
                      <a:pPr algn="ctr"/>
                      <a:endParaRPr lang="en-US" sz="1000" dirty="0">
                        <a:solidFill>
                          <a:schemeClr val="tx2"/>
                        </a:solidFill>
                        <a:effectLst>
                          <a:outerShdw blurRad="38100" dist="38100" dir="2700000" algn="tl">
                            <a:srgbClr val="000000">
                              <a:alpha val="43137"/>
                            </a:srgbClr>
                          </a:outerShdw>
                        </a:effectLst>
                      </a:endParaRPr>
                    </a:p>
                  </a:txBody>
                  <a:tcPr marL="0" marR="0" marT="0" marB="0" anchor="ctr">
                    <a:lnL w="12700" cap="flat" cmpd="sng" algn="ctr">
                      <a:solidFill>
                        <a:srgbClr val="002060"/>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65786">
                <a:tc rowSpan="9">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Core 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Data Center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Data Center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 defined set of core standard images exists. There is a defined, end-to-end server deployment process that includes application compatibility testing.</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3866">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Server Security </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800" kern="1200" dirty="0" smtClean="0">
                          <a:solidFill>
                            <a:schemeClr val="dk1"/>
                          </a:solidFill>
                          <a:latin typeface="+mn-lt"/>
                          <a:ea typeface="Times New Roman"/>
                          <a:cs typeface="Times New Roman"/>
                          <a:sym typeface="Wingdings"/>
                        </a:rPr>
                        <a:t>Protection for select applications (such as email) is centrally managed. Remote access is secure, standardized, and available to end users across the organization.</a:t>
                      </a:r>
                      <a:endParaRPr lang="en-US" sz="800" kern="1200" dirty="0">
                        <a:solidFill>
                          <a:schemeClr val="dk1"/>
                        </a:solidFill>
                        <a:latin typeface="+mn-lt"/>
                        <a:ea typeface="Times New Roman"/>
                        <a:cs typeface="Times New Roman"/>
                        <a:sym typeface="Wingdings"/>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551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Networking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Zone creation and record updates are automatic to support directory services. Dynamic Host Configuration Protocol servers are aware of sub-networks.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5514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Storage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Storage is managed on server clusters or shared storage arrays. Transparent failover occurs if a storage node fails, with no interruption in availability.</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Client Services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Mgt &amp; Virtualization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smtClean="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The majority of the installed client base has a combination of current and recently released operating systems. A centralized store of user profiles supports the ability to apply policies.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Client Security</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a:solidFill>
                          <a:schemeClr val="tx2">
                            <a:lumMod val="10000"/>
                          </a:schemeClr>
                        </a:solidFill>
                        <a:latin typeface="+mn-lt"/>
                        <a:ea typeface="+mn-ea"/>
                        <a:cs typeface="+mn-c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kern="1200" dirty="0">
                        <a:solidFill>
                          <a:schemeClr val="tx2">
                            <a:lumMod val="10000"/>
                          </a:schemeClr>
                        </a:solidFill>
                        <a:latin typeface="+mn-lt"/>
                        <a:ea typeface="+mn-ea"/>
                        <a:cs typeface="+mn-cs"/>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All users are deployed as standard users, and users who require administrative access are given secondary accounts. Users are restricted from running applications that are considered harmful to the environment. Disk-level encryption is in place across all desktop systems and laptops.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Identity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Security Svcs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Identity &amp; Access</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ctr" defTabSz="761010" rtl="0" eaLnBrk="1" latinLnBrk="0" hangingPunct="1">
                        <a:lnSpc>
                          <a:spcPts val="750"/>
                        </a:lnSpc>
                      </a:pPr>
                      <a:endParaRPr lang="en-US" sz="800" b="1" kern="1200" dirty="0">
                        <a:solidFill>
                          <a:schemeClr val="tx2">
                            <a:lumMod val="10000"/>
                          </a:schemeClr>
                        </a:solidFill>
                        <a:latin typeface="+mn-lt"/>
                        <a:ea typeface="+mn-ea"/>
                        <a:cs typeface="+mn-cs"/>
                        <a:sym typeface="Wingdings"/>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Federation and trust are set manually per instance for select applications or systems across boundaries. Password policies are set within the directory service to enable life-cycle management.</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5735">
                <a:tc vMerge="1">
                  <a:txBody>
                    <a:bodyPr/>
                    <a:lstStyle/>
                    <a:p>
                      <a:endParaRPr lang="en-US"/>
                    </a:p>
                  </a:txBody>
                  <a:tcPr/>
                </a:tc>
                <a:tc vMerge="1">
                  <a:txBody>
                    <a:bodyPr/>
                    <a:lstStyle/>
                    <a:p>
                      <a:pPr marL="0" marR="0" indent="0" algn="l" defTabSz="761910" rtl="0" eaLnBrk="1" fontAlgn="auto" latinLnBrk="0" hangingPunct="1">
                        <a:lnSpc>
                          <a:spcPct val="100000"/>
                        </a:lnSpc>
                        <a:spcBef>
                          <a:spcPts val="0"/>
                        </a:spcBef>
                        <a:spcAft>
                          <a:spcPts val="0"/>
                        </a:spcAft>
                        <a:buClrTx/>
                        <a:buSzTx/>
                        <a:buFontTx/>
                        <a:buNone/>
                        <a:tabLst/>
                        <a:defRPr/>
                      </a:pPr>
                      <a:endParaRPr lang="en-US" sz="1100" b="0" dirty="0">
                        <a:solidFill>
                          <a:schemeClr val="tx2"/>
                        </a:solidFill>
                        <a:effectLst>
                          <a:outerShdw blurRad="38100" dist="38100" dir="2700000" algn="tl">
                            <a:srgbClr val="000000">
                              <a:alpha val="43137"/>
                            </a:srgbClr>
                          </a:outerShdw>
                        </a:effectLst>
                        <a:latin typeface="+mj-lt"/>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2"/>
                      </a:solidFill>
                      <a:prstDash val="sysDot"/>
                      <a:round/>
                      <a:headEnd type="none" w="med" len="med"/>
                      <a:tailEnd type="none" w="med" len="med"/>
                    </a:lnT>
                    <a:lnB w="9525"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rPr>
                        <a:t>Information Protection &amp; Control</a:t>
                      </a:r>
                      <a:endParaRPr lang="en-US" sz="800" b="0" kern="1200" dirty="0">
                        <a:solidFill>
                          <a:schemeClr val="tx2"/>
                        </a:solidFill>
                        <a:effectLst>
                          <a:outerShdw blurRad="38100" dist="38100" dir="2700000" algn="tl">
                            <a:srgbClr val="000000">
                              <a:alpha val="43137"/>
                            </a:srgbClr>
                          </a:outerShdw>
                        </a:effectLst>
                        <a:latin typeface="+mj-lt"/>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Data classification is contextual at select points and for select protocols in the network, and complements classification by end users. Data classification is both contextual and driven by end-users as data is created and used.</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gridSpan="2">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IT Process </a:t>
                      </a:r>
                    </a:p>
                    <a:p>
                      <a:pPr marL="0" marR="0" indent="0" algn="l"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Compliance</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54865" marR="0" marT="0" marB="0"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hMerge="1">
                  <a:txBody>
                    <a:bodyPr/>
                    <a:lstStyle/>
                    <a:p>
                      <a:endParaRPr lang="en-US"/>
                    </a:p>
                  </a:txBody>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dirty="0"/>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Individual business units align with the IT service portfolio. IT service costs, returns, capacity, availability, continuity, and integrity are reported. IT policies are documented for each IT service.</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65786">
                <a:tc rowSpan="20">
                  <a:txBody>
                    <a:bodyPr/>
                    <a:lstStyle/>
                    <a:p>
                      <a:pPr marL="0" marR="0" indent="0" algn="ctr" defTabSz="761910" rtl="0" eaLnBrk="1" fontAlgn="auto" latinLnBrk="0" hangingPunct="1">
                        <a:lnSpc>
                          <a:spcPct val="100000"/>
                        </a:lnSpc>
                        <a:spcBef>
                          <a:spcPts val="0"/>
                        </a:spcBef>
                        <a:spcAft>
                          <a:spcPts val="0"/>
                        </a:spcAft>
                        <a:buClrTx/>
                        <a:buSzTx/>
                        <a:buFontTx/>
                        <a:buNone/>
                        <a:tabLst/>
                        <a:defRPr/>
                      </a:pPr>
                      <a:r>
                        <a:rPr lang="en-US" sz="1200" b="1" dirty="0">
                          <a:solidFill>
                            <a:schemeClr val="tx2"/>
                          </a:solidFill>
                          <a:effectLst>
                            <a:outerShdw blurRad="38100" dist="38100" dir="2700000" algn="tl">
                              <a:srgbClr val="000000">
                                <a:alpha val="43137"/>
                              </a:srgbClr>
                            </a:outerShdw>
                          </a:effectLst>
                        </a:rPr>
                        <a:t>BPIO</a:t>
                      </a:r>
                    </a:p>
                  </a:txBody>
                  <a:tcPr marL="54865"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Collab</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Workspaces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28575"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Workspaces are centrally managed, customizable, and reusable, and provide users the capability to collaborate through Web browsers and mobile devices. Offline synchronization is supported. Team members can simultaneously author, edit, and review content.</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marR="0" indent="0" algn="l" defTabSz="76194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Portals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Publishers can direct content to specific audience targets. Portals deliver a customized, targeted, or aggregated view of information to individuals based on user identity and role. Users get targeted information based on their profiles and roles in the organization. </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pPr marL="0" marR="0" indent="0" algn="l" defTabSz="761940" rtl="0" eaLnBrk="1" fontAlgn="auto" latinLnBrk="0" hangingPunct="1">
                        <a:lnSpc>
                          <a:spcPct val="100000"/>
                        </a:lnSpc>
                        <a:spcBef>
                          <a:spcPts val="0"/>
                        </a:spcBef>
                        <a:spcAft>
                          <a:spcPts val="0"/>
                        </a:spcAft>
                        <a:buClrTx/>
                        <a:buSzTx/>
                        <a:buFontTx/>
                        <a:buNone/>
                        <a:tabLst/>
                        <a:defRPr/>
                      </a:pPr>
                      <a:endParaRPr lang="en-US" sz="1100" b="1" kern="1200" dirty="0">
                        <a:solidFill>
                          <a:schemeClr val="tx2"/>
                        </a:solidFill>
                        <a:effectLst>
                          <a:outerShdw blurRad="38100" dist="38100" dir="2700000" algn="tl">
                            <a:srgbClr val="000000">
                              <a:alpha val="43137"/>
                            </a:srgbClr>
                          </a:outerShdw>
                        </a:effectLst>
                        <a:latin typeface="+mj-lt"/>
                        <a:ea typeface="+mn-ea"/>
                        <a:cs typeface="+mn-cs"/>
                      </a:endParaRPr>
                    </a:p>
                  </a:txBody>
                  <a:tcPr marL="54865" marR="0" marT="54865" marB="0">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Social Computing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Blogs, wikis, and podcasts are used occasionally, but may not be encouraged enterprise-wide. Communities, if present, are largely through email or are driven by forums. Social feedback is generally limited to comments in email, forums, or within individual documents.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Project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Teams plan, track, and share tasks in lists by using collaboration tools. Multiple baselines exist. Portfolios are analyzed in graphical views that include status, resource allocations, and financial details.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48255">
                <a:tc vMerge="1">
                  <a:txBody>
                    <a:bodyPr/>
                    <a:lstStyle/>
                    <a:p>
                      <a:endParaRPr lang="en-US"/>
                    </a:p>
                  </a:txBody>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UC</a:t>
                      </a: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Messaging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The email platform supports message encryption (S/MIME) to enable digital signatures. IT manages mailbox provisioning by using a single directory.</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IM/Presence</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smtClean="0">
                        <a:solidFill>
                          <a:schemeClr val="tx2">
                            <a:lumMod val="10000"/>
                          </a:schemeClr>
                        </a:solidFill>
                      </a:endParaRPr>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Users have secure access to an enterprise-managed online presence and IM infrastructure from inside and outside the firewall. Peer-to-peer voice and video communications are based on a single directory. Multiple-party IM is managed by the enterprise.</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algn="l" defTabSz="761010" rtl="0" eaLnBrk="1" latinLnBrk="0" hangingPunct="1">
                        <a:lnSpc>
                          <a:spcPts val="750"/>
                        </a:lnSpc>
                      </a:pPr>
                      <a:r>
                        <a:rPr lang="en-US" sz="800" b="0" kern="1200" dirty="0">
                          <a:solidFill>
                            <a:schemeClr val="tx2"/>
                          </a:solidFill>
                          <a:effectLst>
                            <a:outerShdw blurRad="38100" dist="38100" dir="2700000" algn="tl">
                              <a:srgbClr val="000000">
                                <a:alpha val="43137"/>
                              </a:srgbClr>
                            </a:outerShdw>
                          </a:effectLst>
                          <a:latin typeface="+mj-lt"/>
                          <a:ea typeface="+mn-ea"/>
                          <a:cs typeface="+mn-cs"/>
                        </a:rPr>
                        <a:t>Conferencing</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 secure, unified conferencing platform that enables rich audio, video, and data collaboration is managed by IT and is available from enterprise productivity applications. The platform also has a single user interface, a single directory, and is available across organizational boundaries.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noFill/>
                  </a:tcPr>
                </a:tc>
                <a:tc vMerge="1">
                  <a:txBody>
                    <a:bodyPr/>
                    <a:lstStyle/>
                    <a:p>
                      <a:endParaRPr lang="en-US"/>
                    </a:p>
                  </a:txBody>
                  <a:tcPr/>
                </a:tc>
                <a:tc>
                  <a:txBody>
                    <a:bodyPr/>
                    <a:lstStyle/>
                    <a:p>
                      <a:pPr marL="0" marR="0" indent="0" algn="l" defTabSz="761010" rtl="0" eaLnBrk="1" fontAlgn="auto" latinLnBrk="0" hangingPunct="1">
                        <a:lnSpc>
                          <a:spcPts val="750"/>
                        </a:lnSpc>
                        <a:spcBef>
                          <a:spcPts val="0"/>
                        </a:spcBef>
                        <a:spcAft>
                          <a:spcPts val="0"/>
                        </a:spcAft>
                        <a:buClrTx/>
                        <a:buSzTx/>
                        <a:buFontTx/>
                        <a:buNone/>
                        <a:tabLst/>
                        <a:defRPr/>
                      </a:pPr>
                      <a:r>
                        <a:rPr lang="en-US" sz="800" b="0" kern="1200" dirty="0">
                          <a:solidFill>
                            <a:schemeClr val="tx2"/>
                          </a:solidFill>
                          <a:effectLst>
                            <a:outerShdw blurRad="38100" dist="38100" dir="2700000" algn="tl">
                              <a:srgbClr val="000000">
                                <a:alpha val="43137"/>
                              </a:srgbClr>
                            </a:outerShdw>
                          </a:effectLst>
                          <a:latin typeface="+mj-lt"/>
                          <a:ea typeface="+mn-ea"/>
                          <a:cs typeface="+mn-cs"/>
                        </a:rPr>
                        <a:t>Voice</a:t>
                      </a: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Call routing within an organization is based on identity and online presence. Server pools that are split across data centers or replicated provide resilience to data centers when disaster occurs.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dirty="0">
                        <a:solidFill>
                          <a:schemeClr val="tx2"/>
                        </a:solidFill>
                        <a:effectLst>
                          <a:outerShdw blurRad="38100" dist="38100" dir="2700000" algn="tl">
                            <a:srgbClr val="000000">
                              <a:alpha val="43137"/>
                            </a:srgbClr>
                          </a:outerShdw>
                        </a:effectLst>
                      </a:endParaRPr>
                    </a:p>
                  </a:txBody>
                  <a:tcPr marL="27432" marR="27432" marT="0" marB="0" anchor="ct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a:solidFill>
                            <a:schemeClr val="tx2"/>
                          </a:solidFill>
                          <a:effectLst>
                            <a:outerShdw blurRad="38100" dist="38100" dir="2700000" algn="tl">
                              <a:srgbClr val="000000">
                                <a:alpha val="43137"/>
                              </a:srgbClr>
                            </a:outerShdw>
                          </a:effectLst>
                          <a:latin typeface="+mn-lt"/>
                          <a:ea typeface="+mn-ea"/>
                          <a:cs typeface="+mn-cs"/>
                        </a:rPr>
                        <a:t>ECM</a:t>
                      </a: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Mgt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8"/>
                        </a:gs>
                        <a:gs pos="100000">
                          <a:srgbClr val="92DA46"/>
                        </a:gs>
                      </a:gsLst>
                      <a:lin ang="10800000" scaled="1"/>
                    </a:gra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Metadata includes social tags. Search indexing automates promotion of metadata to business applications and processes. Web content is dynamically presented to visitors based on real-time behavior analysis. Web sites are integrated with line-of-business systems to manage and deliver content in both locations.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a:lnSpc>
                          <a:spcPts val="750"/>
                        </a:lnSpc>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Process Efficiency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8"/>
                        </a:gs>
                        <a:gs pos="100000">
                          <a:srgbClr val="92DA46"/>
                        </a:gs>
                      </a:gsLst>
                      <a:lin ang="10800000" scaled="1"/>
                    </a:gra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All data from forms is captured and validated electronically. Paper-based content is scanned and key data is extracted by using character-recognition technology. Business processes are automated by using workflows and visual design tools.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noFill/>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Compliance &amp; Discovery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65837" marR="0" marT="13168" marB="13168"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dirty="0" smtClean="0">
                          <a:solidFill>
                            <a:srgbClr val="C00000"/>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gn="ctr">
                        <a:lnSpc>
                          <a:spcPts val="750"/>
                        </a:lnSpc>
                      </a:pPr>
                      <a:endParaRPr lang="en-US" sz="800" b="1" dirty="0">
                        <a:solidFill>
                          <a:srgbClr val="C00000"/>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Policy definition occurs at the content repository level and covers retention and disposition of all types of content, including email. Reporting occurs manually. Content is stored in a well-managed repository and disposition rules are appropriately applied.</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29184">
                <a:tc vMerge="1">
                  <a:txBody>
                    <a:bodyPr/>
                    <a:lstStyle/>
                    <a:p>
                      <a:endParaRPr lang="en-US" b="1" dirty="0">
                        <a:solidFill>
                          <a:schemeClr val="tx2"/>
                        </a:solidFill>
                        <a:effectLst>
                          <a:outerShdw blurRad="38100" dist="38100" dir="2700000" algn="tl">
                            <a:srgbClr val="000000">
                              <a:alpha val="43137"/>
                            </a:srgbClr>
                          </a:outerShdw>
                        </a:effectLst>
                      </a:endParaRPr>
                    </a:p>
                  </a:txBody>
                  <a:tcPr marL="27432" marR="27432" marT="0" marB="0" anchor="ctr">
                    <a:noFill/>
                  </a:tcPr>
                </a:tc>
                <a:tc rowSpan="2">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Enterprise Search</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Information Access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Unstructured content from the Web, collaborative and content-managed data repositories, databases, and line-of-business applications is indexed. Indexing processes incorporate browsing by people and ranking of expertise.</a:t>
                      </a:r>
                      <a:r>
                        <a:rPr lang="en-US" sz="800" kern="1200" baseline="0" dirty="0" smtClean="0">
                          <a:solidFill>
                            <a:schemeClr val="dk1"/>
                          </a:solidFill>
                          <a:latin typeface="+mn-lt"/>
                          <a:ea typeface="Times New Roman"/>
                          <a:cs typeface="Times New Roman"/>
                        </a:rPr>
                        <a:t> A single platform provides an organization-wide search experience.</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329184">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Interactive Experience &amp; Navigation</a:t>
                      </a:r>
                    </a:p>
                  </a:txBody>
                  <a:tcPr marL="54864" marR="0" marT="10973" marB="10973" anchor="ctr">
                    <a:lnL w="28575" cap="flat" cmpd="sng" algn="ctr">
                      <a:solidFill>
                        <a:schemeClr val="tx1"/>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8"/>
                        </a:gs>
                        <a:gs pos="100000">
                          <a:srgbClr val="92DA46"/>
                        </a:gs>
                      </a:gsLst>
                      <a:lin ang="10800000" scaled="1"/>
                    </a:gradFill>
                  </a:tcPr>
                </a:tc>
                <a:tc>
                  <a:txBody>
                    <a:bodyPr/>
                    <a:lstStyle/>
                    <a:p>
                      <a:pPr marL="0" marR="0" indent="0" algn="l" defTabSz="761010" rtl="0" eaLnBrk="1" fontAlgn="auto" latinLnBrk="0" hangingPunct="1">
                        <a:lnSpc>
                          <a:spcPts val="800"/>
                        </a:lnSpc>
                        <a:spcBef>
                          <a:spcPts val="0"/>
                        </a:spcBef>
                        <a:spcAft>
                          <a:spcPts val="0"/>
                        </a:spcAft>
                        <a:buClrTx/>
                        <a:buSzTx/>
                        <a:buFontTx/>
                        <a:buNone/>
                        <a:tabLst/>
                        <a:defRPr/>
                      </a:pPr>
                      <a:r>
                        <a:rPr lang="en-US" sz="800" kern="1200" dirty="0" smtClean="0">
                          <a:solidFill>
                            <a:schemeClr val="dk1"/>
                          </a:solidFill>
                          <a:latin typeface="+mn-lt"/>
                          <a:ea typeface="Times New Roman"/>
                          <a:cs typeface="Times New Roman"/>
                        </a:rPr>
                        <a:t>There is a single way to access all information, structured or unstructured, across the organization. Search-driven portals and applications provide content targets based on user context and interests.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rowSpan="3">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Reporting </a:t>
                      </a:r>
                    </a:p>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&amp; Analysis</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Dashboards</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2"/>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nSpc>
                          <a:spcPts val="750"/>
                        </a:lnSpc>
                      </a:pPr>
                      <a:endParaRPr lang="en-US" sz="800" dirty="0"/>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rgbClr val="C00000"/>
                          </a:solidFill>
                          <a:latin typeface="+mn-lt"/>
                          <a:ea typeface="+mn-ea"/>
                          <a:cs typeface="+mn-cs"/>
                          <a:sym typeface="Wingdings"/>
                        </a:rPr>
                        <a:t></a:t>
                      </a:r>
                      <a:endParaRPr lang="en-US" sz="800" dirty="0"/>
                    </a:p>
                  </a:txBody>
                  <a:tcPr marL="0" marR="0" marT="10973" marB="10973"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006A96"/>
                        </a:gs>
                        <a:gs pos="50000">
                          <a:srgbClr val="009AD9"/>
                        </a:gs>
                        <a:gs pos="100000">
                          <a:srgbClr val="00B8FF"/>
                        </a:gs>
                      </a:gsLst>
                      <a:lin ang="10800000" scaled="1"/>
                    </a:gradFill>
                  </a:tcPr>
                </a:tc>
                <a:tc>
                  <a:txBody>
                    <a:bodyPr/>
                    <a:lstStyle/>
                    <a:p>
                      <a:pPr>
                        <a:lnSpc>
                          <a:spcPts val="750"/>
                        </a:lnSpc>
                      </a:pPr>
                      <a:endParaRPr lang="en-US" sz="800" dirty="0"/>
                    </a:p>
                  </a:txBody>
                  <a:tcPr marL="54864" marR="0" marT="10973" marB="10973" anchor="ctr">
                    <a:lnL w="6350" cap="flat" cmpd="sng" algn="ctr">
                      <a:solidFill>
                        <a:schemeClr val="tx1"/>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nSpc>
                          <a:spcPts val="750"/>
                        </a:lnSpc>
                      </a:pPr>
                      <a:endParaRPr lang="en-US" sz="800" dirty="0"/>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Users can search for reports and related unstructured documents, and they have access to data through connections managed by IT. Diagrams are linked to data and shared as static Web pages or in PDF.</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Analytics &amp; Data Mining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kern="1200" dirty="0">
                        <a:solidFill>
                          <a:schemeClr val="tx2">
                            <a:lumMod val="10000"/>
                          </a:schemeClr>
                        </a:solidFill>
                        <a:latin typeface="+mn-lt"/>
                        <a:ea typeface="+mn-ea"/>
                        <a:cs typeface="+mn-cs"/>
                        <a:sym typeface="Wingdings"/>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In addition to the IT-provisioned infrastructure for data mining activities, support by data mining analysts, and self-service capabilities for end users, is a powerful data mining workbench. </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78530">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Report Generation &amp; Distribution</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2"/>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IT manages reporting components and shared data sets to provide a highly interactive library and reporting environment in which end users can modify or edit source content, change the display, sort, apply filters, and customize reports after they’re generated.</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pPr marL="0" marR="0" indent="0" algn="ctr" defTabSz="761910" rtl="0" eaLnBrk="1" fontAlgn="auto" latinLnBrk="0" hangingPunct="1">
                        <a:lnSpc>
                          <a:spcPct val="100000"/>
                        </a:lnSpc>
                        <a:spcBef>
                          <a:spcPts val="0"/>
                        </a:spcBef>
                        <a:spcAft>
                          <a:spcPts val="0"/>
                        </a:spcAft>
                        <a:buClrTx/>
                        <a:buSzTx/>
                        <a:buFontTx/>
                        <a:buNone/>
                        <a:tabLst/>
                        <a:defRPr/>
                      </a:pPr>
                      <a:endParaRPr lang="en-US" sz="1200" b="1" dirty="0">
                        <a:solidFill>
                          <a:schemeClr val="tx2"/>
                        </a:solidFill>
                        <a:effectLst>
                          <a:outerShdw blurRad="38100" dist="38100" dir="2700000" algn="tl">
                            <a:srgbClr val="000000">
                              <a:alpha val="43137"/>
                            </a:srgbClr>
                          </a:outerShdw>
                        </a:effectLst>
                      </a:endParaRPr>
                    </a:p>
                  </a:txBody>
                  <a:tcPr marL="45721" marR="0" marT="0" marB="0" vert="vert270" anchor="ctr">
                    <a:lnL w="12700" cmpd="sng">
                      <a:noFill/>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rowSpan="4">
                  <a:txBody>
                    <a:bodyPr/>
                    <a:lstStyle/>
                    <a:p>
                      <a:pPr marL="0" marR="0" indent="0" algn="ctr" defTabSz="7619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solidFill>
                          <a:effectLst>
                            <a:outerShdw blurRad="38100" dist="38100" dir="2700000" algn="tl">
                              <a:srgbClr val="000000">
                                <a:alpha val="43137"/>
                              </a:srgbClr>
                            </a:outerShdw>
                          </a:effectLst>
                          <a:latin typeface="+mn-lt"/>
                          <a:ea typeface="+mn-ea"/>
                          <a:cs typeface="+mn-cs"/>
                        </a:rPr>
                        <a:t>Content Creation</a:t>
                      </a:r>
                      <a:endParaRPr lang="en-US" sz="800" b="1" kern="1200" dirty="0">
                        <a:solidFill>
                          <a:schemeClr val="tx2"/>
                        </a:solidFill>
                        <a:effectLst>
                          <a:outerShdw blurRad="38100" dist="38100" dir="2700000" algn="tl">
                            <a:srgbClr val="000000">
                              <a:alpha val="43137"/>
                            </a:srgbClr>
                          </a:outerShdw>
                        </a:effectLst>
                        <a:latin typeface="+mn-lt"/>
                        <a:ea typeface="+mn-ea"/>
                        <a:cs typeface="+mn-cs"/>
                      </a:endParaRPr>
                    </a:p>
                  </a:txBody>
                  <a:tcPr marL="0" marR="0" marT="0" marB="0" vert="vert270"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10000"/>
                      </a:schemeClr>
                    </a:solidFill>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Authoring</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Content is efficiently reused without loss of context across applications that have different purposes. Templates are centrally manageable. Ideas, notes, and research gathered across Web productivity tools and conversations are easy to find and share.</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Multi-Device Support</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10" rtl="0" eaLnBrk="1" fontAlgn="auto" latinLnBrk="0" hangingPunct="1">
                        <a:lnSpc>
                          <a:spcPts val="750"/>
                        </a:lnSpc>
                        <a:spcBef>
                          <a:spcPts val="0"/>
                        </a:spcBef>
                        <a:spcAft>
                          <a:spcPts val="0"/>
                        </a:spcAft>
                        <a:buClrTx/>
                        <a:buSzTx/>
                        <a:buFontTx/>
                        <a:buNone/>
                        <a:tabLst/>
                        <a:defRPr/>
                      </a:pPr>
                      <a:r>
                        <a:rPr lang="en-US" sz="800" b="1" kern="1200" dirty="0" smtClean="0">
                          <a:solidFill>
                            <a:schemeClr val="tx2">
                              <a:lumMod val="10000"/>
                            </a:schemeClr>
                          </a:solidFill>
                          <a:latin typeface="+mn-lt"/>
                          <a:ea typeface="+mn-ea"/>
                          <a:cs typeface="+mn-cs"/>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9F6100"/>
                        </a:gs>
                        <a:gs pos="50000">
                          <a:srgbClr val="E58E00"/>
                        </a:gs>
                        <a:gs pos="100000">
                          <a:srgbClr val="FFA900"/>
                        </a:gs>
                      </a:gsLst>
                      <a:lin ang="10800000" scaled="1"/>
                    </a:gra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Application user interfaces are customizable at the user and organizational levels for optimal flexibility in user experience and IT control. Documents can be viewed and edited through optimized modes (such as PC, phone, or browser) without significant formatting or data loss.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265786">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User Accessibility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8"/>
                        </a:gs>
                        <a:gs pos="100000">
                          <a:srgbClr val="92DA46"/>
                        </a:gs>
                      </a:gsLst>
                      <a:lin ang="10800000" scaled="1"/>
                    </a:gra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A broad ecosystem of third-party extensions further reduces usability challenges for people who require various accessibility accommodations. Solutions are developed to support process-led checks of user-created content and sites before publication</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12700" cap="flat" cmpd="sng" algn="ctr">
                      <a:solidFill>
                        <a:srgbClr val="00B0F0"/>
                      </a:solidFill>
                      <a:prstDash val="sysDot"/>
                      <a:round/>
                      <a:headEnd type="none" w="med" len="med"/>
                      <a:tailEnd type="none" w="med" len="med"/>
                    </a:lnB>
                    <a:lnTlToBr w="12700" cmpd="sng">
                      <a:noFill/>
                      <a:prstDash val="solid"/>
                    </a:lnTlToBr>
                    <a:lnBlToTr w="12700" cmpd="sng">
                      <a:noFill/>
                      <a:prstDash val="solid"/>
                    </a:lnBlToTr>
                    <a:noFill/>
                  </a:tcPr>
                </a:tc>
              </a:tr>
              <a:tr h="178129">
                <a:tc vMerge="1">
                  <a:txBody>
                    <a:bodyPr/>
                    <a:lstStyle/>
                    <a:p>
                      <a:endParaRPr lang="en-US"/>
                    </a:p>
                  </a:txBody>
                  <a:tcPr/>
                </a:tc>
                <a:tc vMerge="1">
                  <a:txBody>
                    <a:bodyPr/>
                    <a:lstStyle/>
                    <a:p>
                      <a:endParaRPr lang="en-US"/>
                    </a:p>
                  </a:txBody>
                  <a:tcPr/>
                </a:tc>
                <a:tc>
                  <a:txBody>
                    <a:bodyPr/>
                    <a:lstStyle/>
                    <a:p>
                      <a:pPr marL="0" marR="0" indent="0" algn="l" defTabSz="761910" rtl="0" eaLnBrk="1" fontAlgn="auto" latinLnBrk="0" hangingPunct="1">
                        <a:lnSpc>
                          <a:spcPts val="750"/>
                        </a:lnSpc>
                        <a:spcBef>
                          <a:spcPts val="0"/>
                        </a:spcBef>
                        <a:spcAft>
                          <a:spcPts val="0"/>
                        </a:spcAft>
                        <a:buClrTx/>
                        <a:buSzTx/>
                        <a:buFontTx/>
                        <a:buNone/>
                        <a:tabLst/>
                        <a:defRPr/>
                      </a:pPr>
                      <a:r>
                        <a:rPr lang="en-US" sz="800" b="0" kern="1200" dirty="0" smtClean="0">
                          <a:solidFill>
                            <a:schemeClr val="tx2"/>
                          </a:solidFill>
                          <a:effectLst>
                            <a:outerShdw blurRad="38100" dist="38100" dir="2700000" algn="tl">
                              <a:srgbClr val="000000">
                                <a:alpha val="43137"/>
                              </a:srgbClr>
                            </a:outerShdw>
                          </a:effectLst>
                          <a:latin typeface="+mj-lt"/>
                          <a:ea typeface="+mn-ea"/>
                          <a:cs typeface="+mn-cs"/>
                        </a:rPr>
                        <a:t>Interoperability</a:t>
                      </a:r>
                      <a:endParaRPr lang="en-US" sz="800" b="0" kern="1200" dirty="0">
                        <a:solidFill>
                          <a:schemeClr val="tx2"/>
                        </a:solidFill>
                        <a:effectLst>
                          <a:outerShdw blurRad="38100" dist="38100" dir="2700000" algn="tl">
                            <a:srgbClr val="000000">
                              <a:alpha val="43137"/>
                            </a:srgbClr>
                          </a:outerShdw>
                        </a:effectLst>
                        <a:latin typeface="+mj-lt"/>
                        <a:ea typeface="+mn-ea"/>
                        <a:cs typeface="+mn-cs"/>
                      </a:endParaRPr>
                    </a:p>
                  </a:txBody>
                  <a:tcPr marL="54864" marR="0" marT="10973" marB="10973" anchor="ctr">
                    <a:lnL w="28575" cap="flat" cmpd="sng" algn="ctr">
                      <a:solidFill>
                        <a:schemeClr val="tx2"/>
                      </a:solidFill>
                      <a:prstDash val="solid"/>
                      <a:round/>
                      <a:headEnd type="none" w="med" len="med"/>
                      <a:tailEnd type="none" w="med" len="med"/>
                    </a:lnL>
                    <a:lnR w="9525" cap="flat" cmpd="sng" algn="ctr">
                      <a:solidFill>
                        <a:schemeClr val="tx2"/>
                      </a:solidFill>
                      <a:prstDash val="sysDot"/>
                      <a:round/>
                      <a:headEnd type="none" w="med" len="med"/>
                      <a:tailEnd type="none" w="med" len="med"/>
                    </a:lnR>
                    <a:lnT w="9525"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10000"/>
                      </a:schemeClr>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9525"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marL="0" marR="0" indent="0" algn="ctr" defTabSz="761040" rtl="0" eaLnBrk="1" fontAlgn="auto" latinLnBrk="0" hangingPunct="1">
                        <a:lnSpc>
                          <a:spcPts val="750"/>
                        </a:lnSpc>
                        <a:spcBef>
                          <a:spcPts val="0"/>
                        </a:spcBef>
                        <a:spcAft>
                          <a:spcPts val="0"/>
                        </a:spcAft>
                        <a:buClrTx/>
                        <a:buSzTx/>
                        <a:buFontTx/>
                        <a:buNone/>
                        <a:tabLst/>
                        <a:defRPr/>
                      </a:pPr>
                      <a:endParaRPr lang="en-US" sz="800" b="1" dirty="0" smtClean="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endParaRPr lang="en-US" sz="800" b="1" dirty="0">
                        <a:solidFill>
                          <a:schemeClr val="tx2">
                            <a:lumMod val="10000"/>
                          </a:schemeClr>
                        </a:solidFill>
                      </a:endParaRPr>
                    </a:p>
                  </a:txBody>
                  <a:tcPr marL="54864" marR="0" marT="10973" marB="10973" anchor="ctr">
                    <a:lnL w="6350" cap="flat" cmpd="sng" algn="ctr">
                      <a:solidFill>
                        <a:schemeClr val="tx2"/>
                      </a:solidFill>
                      <a:prstDash val="sysDot"/>
                      <a:round/>
                      <a:headEnd type="none" w="med" len="med"/>
                      <a:tailEnd type="none" w="med" len="med"/>
                    </a:lnL>
                    <a:lnR w="6350" cap="flat" cmpd="sng" algn="ctr">
                      <a:solidFill>
                        <a:schemeClr val="tx2"/>
                      </a:solidFill>
                      <a:prstDash val="sysDot"/>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46E"/>
                    </a:solidFill>
                  </a:tcPr>
                </a:tc>
                <a:tc>
                  <a:txBody>
                    <a:bodyPr/>
                    <a:lstStyle/>
                    <a:p>
                      <a:pPr algn="ctr">
                        <a:lnSpc>
                          <a:spcPts val="750"/>
                        </a:lnSpc>
                      </a:pPr>
                      <a:r>
                        <a:rPr lang="en-US" sz="800" b="1" dirty="0" smtClean="0">
                          <a:solidFill>
                            <a:schemeClr val="tx2">
                              <a:lumMod val="10000"/>
                            </a:schemeClr>
                          </a:solidFill>
                          <a:sym typeface="Wingdings"/>
                        </a:rPr>
                        <a:t></a:t>
                      </a:r>
                      <a:endParaRPr lang="en-US" sz="800" b="1" dirty="0">
                        <a:solidFill>
                          <a:schemeClr val="tx2">
                            <a:lumMod val="10000"/>
                          </a:schemeClr>
                        </a:solidFill>
                      </a:endParaRPr>
                    </a:p>
                  </a:txBody>
                  <a:tcPr marL="0" marR="0" marT="10973" marB="10973" anchor="ctr">
                    <a:lnL w="6350" cap="flat" cmpd="sng" algn="ctr">
                      <a:solidFill>
                        <a:schemeClr val="tx2"/>
                      </a:solidFill>
                      <a:prstDash val="sysDot"/>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a:gsLst>
                        <a:gs pos="0">
                          <a:srgbClr val="537E25"/>
                        </a:gs>
                        <a:gs pos="50000">
                          <a:srgbClr val="7AB738"/>
                        </a:gs>
                        <a:gs pos="100000">
                          <a:srgbClr val="92DA46"/>
                        </a:gs>
                      </a:gsLst>
                      <a:lin ang="10800000" scaled="1"/>
                    </a:gradFill>
                  </a:tcPr>
                </a:tc>
                <a:tc>
                  <a:txBody>
                    <a:bodyPr/>
                    <a:lstStyle/>
                    <a:p>
                      <a:pPr marL="0" marR="0" algn="l" defTabSz="761010" rtl="0" eaLnBrk="1" latinLnBrk="0" hangingPunct="1">
                        <a:lnSpc>
                          <a:spcPts val="800"/>
                        </a:lnSpc>
                        <a:spcBef>
                          <a:spcPts val="0"/>
                        </a:spcBef>
                        <a:spcAft>
                          <a:spcPts val="0"/>
                        </a:spcAft>
                      </a:pPr>
                      <a:r>
                        <a:rPr lang="en-US" sz="800" kern="1200" dirty="0" smtClean="0">
                          <a:solidFill>
                            <a:schemeClr val="dk1"/>
                          </a:solidFill>
                          <a:latin typeface="+mn-lt"/>
                          <a:ea typeface="Times New Roman"/>
                          <a:cs typeface="Times New Roman"/>
                        </a:rPr>
                        <a:t>Content is actively exchanged with and transformed by line-of-business systems through extensible markup language (XML)-based formats.</a:t>
                      </a:r>
                      <a:endParaRPr lang="en-US" sz="800" kern="1200" dirty="0">
                        <a:solidFill>
                          <a:schemeClr val="dk1"/>
                        </a:solidFill>
                        <a:latin typeface="+mn-lt"/>
                        <a:ea typeface="Times New Roman"/>
                        <a:cs typeface="Times New Roman"/>
                      </a:endParaRPr>
                    </a:p>
                  </a:txBody>
                  <a:tcPr marL="10973" marR="10973" marT="10973" marB="10973" anchor="ctr">
                    <a:lnL w="12700" cap="flat" cmpd="sng" algn="ctr">
                      <a:solidFill>
                        <a:schemeClr val="tx1"/>
                      </a:solidFill>
                      <a:prstDash val="solid"/>
                      <a:round/>
                      <a:headEnd type="none" w="med" len="med"/>
                      <a:tailEnd type="none" w="med" len="med"/>
                    </a:lnL>
                    <a:lnR w="12700" cap="flat" cmpd="sng" algn="ctr">
                      <a:noFill/>
                      <a:prstDash val="sysDot"/>
                      <a:round/>
                      <a:headEnd type="none" w="med" len="med"/>
                      <a:tailEnd type="none" w="med" len="med"/>
                    </a:lnR>
                    <a:lnT w="12700" cap="flat" cmpd="sng" algn="ctr">
                      <a:solidFill>
                        <a:srgbClr val="00B0F0"/>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457202" y="1277305"/>
            <a:ext cx="8922829" cy="2563177"/>
          </a:xfrm>
          <a:prstGeom prst="rect">
            <a:avLst/>
          </a:prstGeom>
          <a:noFill/>
          <a:ln w="9525">
            <a:noFill/>
            <a:miter lim="800000"/>
            <a:headEnd/>
            <a:tailEnd/>
          </a:ln>
        </p:spPr>
      </p:pic>
      <p:sp>
        <p:nvSpPr>
          <p:cNvPr id="6" name="Title 1"/>
          <p:cNvSpPr>
            <a:spLocks noGrp="1"/>
          </p:cNvSpPr>
          <p:nvPr>
            <p:ph type="title"/>
          </p:nvPr>
        </p:nvSpPr>
        <p:spPr>
          <a:xfrm>
            <a:off x="459106" y="274320"/>
            <a:ext cx="10056494" cy="498598"/>
          </a:xfrm>
        </p:spPr>
        <p:txBody>
          <a:bodyPr/>
          <a:lstStyle/>
          <a:p>
            <a:r>
              <a:rPr lang="en-US" sz="3600" dirty="0" smtClean="0"/>
              <a:t>Example: Tips to Customize the Solution</a:t>
            </a:r>
            <a:endParaRPr lang="en-US" sz="3600" dirty="0"/>
          </a:p>
        </p:txBody>
      </p:sp>
      <p:graphicFrame>
        <p:nvGraphicFramePr>
          <p:cNvPr id="12" name="Table 11"/>
          <p:cNvGraphicFramePr>
            <a:graphicFrameLocks noGrp="1"/>
          </p:cNvGraphicFramePr>
          <p:nvPr/>
        </p:nvGraphicFramePr>
        <p:xfrm>
          <a:off x="9418320" y="4389120"/>
          <a:ext cx="1371600" cy="3276600"/>
        </p:xfrm>
        <a:graphic>
          <a:graphicData uri="http://schemas.openxmlformats.org/drawingml/2006/table">
            <a:tbl>
              <a:tblPr firstRow="1" bandRow="1">
                <a:tableStyleId>{5C22544A-7EE6-4342-B048-85BDC9FD1C3A}</a:tableStyleId>
              </a:tblPr>
              <a:tblGrid>
                <a:gridCol w="1371600"/>
              </a:tblGrid>
              <a:tr h="3276600">
                <a:tc>
                  <a:txBody>
                    <a:bodyPr/>
                    <a:lstStyle/>
                    <a:p>
                      <a:pPr marL="0" algn="l" defTabSz="914400" rtl="0" eaLnBrk="1" latinLnBrk="0" hangingPunct="1"/>
                      <a:r>
                        <a:rPr lang="en-US" sz="1100" b="1" kern="1200" dirty="0" smtClean="0">
                          <a:solidFill>
                            <a:srgbClr val="A5E8FD"/>
                          </a:solidFill>
                          <a:latin typeface="+mn-lt"/>
                          <a:ea typeface="+mn-ea"/>
                          <a:cs typeface="+mn-cs"/>
                        </a:rPr>
                        <a:t>Server Security </a:t>
                      </a:r>
                      <a:r>
                        <a:rPr lang="en-US" sz="1100" b="0" kern="1200" dirty="0" smtClean="0">
                          <a:solidFill>
                            <a:srgbClr val="A5E8FD"/>
                          </a:solidFill>
                          <a:latin typeface="+mn-lt"/>
                          <a:ea typeface="+mn-ea"/>
                          <a:cs typeface="+mn-cs"/>
                        </a:rPr>
                        <a:t>helps protect and secure the server infrastructure at the data center from viruses, spam, malware, and other intrusions.</a:t>
                      </a:r>
                    </a:p>
                    <a:p>
                      <a:pPr marL="0" algn="l" defTabSz="914400" rtl="0" eaLnBrk="1" latinLnBrk="0" hangingPunct="1"/>
                      <a:r>
                        <a:rPr lang="en-US" sz="1100" b="0" kern="1200" dirty="0" smtClean="0">
                          <a:solidFill>
                            <a:srgbClr val="A5E8FD"/>
                          </a:solidFill>
                          <a:latin typeface="+mn-lt"/>
                          <a:ea typeface="+mn-ea"/>
                          <a:cs typeface="+mn-cs"/>
                        </a:rPr>
                        <a:t> </a:t>
                      </a:r>
                    </a:p>
                    <a:p>
                      <a:pPr marL="0" algn="l" defTabSz="914400" rtl="0" eaLnBrk="1" latinLnBrk="0" hangingPunct="1"/>
                      <a:r>
                        <a:rPr lang="en-US" sz="1100" b="1" kern="1200" dirty="0" smtClean="0">
                          <a:solidFill>
                            <a:srgbClr val="A5E8FD"/>
                          </a:solidFill>
                          <a:latin typeface="+mn-lt"/>
                          <a:ea typeface="+mn-ea"/>
                          <a:cs typeface="+mn-cs"/>
                        </a:rPr>
                        <a:t>Networking</a:t>
                      </a:r>
                      <a:r>
                        <a:rPr lang="en-US" sz="1100" b="0" kern="1200" dirty="0" smtClean="0">
                          <a:solidFill>
                            <a:srgbClr val="A5E8FD"/>
                          </a:solidFill>
                          <a:latin typeface="+mn-lt"/>
                          <a:ea typeface="+mn-ea"/>
                          <a:cs typeface="+mn-cs"/>
                        </a:rPr>
                        <a:t> helps manage the network and related configurations to ensure optimal utilization of network resources and business continuity.</a:t>
                      </a:r>
                      <a:endParaRPr lang="en-US" sz="1100" b="0" kern="1200" dirty="0">
                        <a:solidFill>
                          <a:srgbClr val="A5E8FD"/>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
        <p:nvSpPr>
          <p:cNvPr id="30" name="TextBox 29"/>
          <p:cNvSpPr txBox="1"/>
          <p:nvPr/>
        </p:nvSpPr>
        <p:spPr>
          <a:xfrm>
            <a:off x="285293" y="914401"/>
            <a:ext cx="10424160" cy="406265"/>
          </a:xfrm>
          <a:prstGeom prst="rect">
            <a:avLst/>
          </a:prstGeom>
          <a:noFill/>
        </p:spPr>
        <p:txBody>
          <a:bodyPr wrap="square" lIns="109723" tIns="54862" rIns="109723" bIns="54862" rtlCol="0">
            <a:spAutoFit/>
          </a:bodyPr>
          <a:lstStyle/>
          <a:p>
            <a:r>
              <a:rPr lang="en-US" sz="1900" dirty="0" smtClean="0">
                <a:solidFill>
                  <a:schemeClr val="tx1"/>
                </a:solidFill>
                <a:latin typeface="Segoe" pitchFamily="34" charset="0"/>
              </a:rPr>
              <a:t>Consider using an alternate maturity level that corresponds to your requirements</a:t>
            </a:r>
          </a:p>
        </p:txBody>
      </p:sp>
      <p:sp>
        <p:nvSpPr>
          <p:cNvPr id="39" name="TextBox 38"/>
          <p:cNvSpPr txBox="1"/>
          <p:nvPr/>
        </p:nvSpPr>
        <p:spPr>
          <a:xfrm>
            <a:off x="285293" y="4115401"/>
            <a:ext cx="10424160" cy="406265"/>
          </a:xfrm>
          <a:prstGeom prst="rect">
            <a:avLst/>
          </a:prstGeom>
          <a:noFill/>
        </p:spPr>
        <p:txBody>
          <a:bodyPr wrap="square" lIns="109723" tIns="54862" rIns="109723" bIns="54862" rtlCol="0">
            <a:spAutoFit/>
          </a:bodyPr>
          <a:lstStyle/>
          <a:p>
            <a:r>
              <a:rPr lang="en-US" sz="1900" dirty="0" smtClean="0">
                <a:solidFill>
                  <a:schemeClr val="tx1"/>
                </a:solidFill>
                <a:latin typeface="Segoe" pitchFamily="34" charset="0"/>
              </a:rPr>
              <a:t>Identify, document, and discuss how a capability may be relevant</a:t>
            </a:r>
          </a:p>
        </p:txBody>
      </p:sp>
      <p:grpSp>
        <p:nvGrpSpPr>
          <p:cNvPr id="4" name="Group 12"/>
          <p:cNvGrpSpPr/>
          <p:nvPr/>
        </p:nvGrpSpPr>
        <p:grpSpPr>
          <a:xfrm>
            <a:off x="9326880" y="1920242"/>
            <a:ext cx="1188720" cy="1107996"/>
            <a:chOff x="7848600" y="1600199"/>
            <a:chExt cx="990600" cy="923329"/>
          </a:xfrm>
        </p:grpSpPr>
        <p:sp>
          <p:nvSpPr>
            <p:cNvPr id="23" name="TextBox 22"/>
            <p:cNvSpPr txBox="1"/>
            <p:nvPr/>
          </p:nvSpPr>
          <p:spPr>
            <a:xfrm>
              <a:off x="7848600" y="1600200"/>
              <a:ext cx="271435" cy="256477"/>
            </a:xfrm>
            <a:prstGeom prst="rect">
              <a:avLst/>
            </a:prstGeom>
            <a:noFill/>
          </p:spPr>
          <p:txBody>
            <a:bodyPr wrap="none" lIns="91436" tIns="45718" rIns="91436" bIns="45718" rtlCol="0">
              <a:spAutoFit/>
            </a:bodyPr>
            <a:lstStyle/>
            <a:p>
              <a:r>
                <a:rPr lang="en-US" sz="1400" dirty="0">
                  <a:solidFill>
                    <a:srgbClr val="FF0000"/>
                  </a:solidFill>
                  <a:effectLst>
                    <a:outerShdw blurRad="38100" dist="38100" dir="2700000" algn="tl">
                      <a:srgbClr val="000000">
                        <a:alpha val="43137"/>
                      </a:srgbClr>
                    </a:outerShdw>
                  </a:effectLst>
                  <a:latin typeface="Segoe" pitchFamily="34" charset="0"/>
                  <a:sym typeface="Wingdings"/>
                </a:rPr>
                <a:t></a:t>
              </a:r>
              <a:endParaRPr lang="en-US" sz="1400" dirty="0">
                <a:solidFill>
                  <a:srgbClr val="FF0000"/>
                </a:solidFill>
                <a:effectLst>
                  <a:outerShdw blurRad="38100" dist="38100" dir="2700000" algn="tl">
                    <a:srgbClr val="000000">
                      <a:alpha val="43137"/>
                    </a:srgbClr>
                  </a:outerShdw>
                </a:effectLst>
                <a:latin typeface="Segoe" pitchFamily="34" charset="0"/>
              </a:endParaRPr>
            </a:p>
          </p:txBody>
        </p:sp>
        <p:sp>
          <p:nvSpPr>
            <p:cNvPr id="40" name="TextBox 39"/>
            <p:cNvSpPr txBox="1"/>
            <p:nvPr/>
          </p:nvSpPr>
          <p:spPr>
            <a:xfrm>
              <a:off x="8001000" y="1600199"/>
              <a:ext cx="838200" cy="923329"/>
            </a:xfrm>
            <a:prstGeom prst="rect">
              <a:avLst/>
            </a:prstGeom>
            <a:noFill/>
          </p:spPr>
          <p:txBody>
            <a:bodyPr wrap="square" rtlCol="0">
              <a:spAutoFit/>
            </a:bodyPr>
            <a:lstStyle/>
            <a:p>
              <a:r>
                <a:rPr lang="en-US" sz="1100" dirty="0">
                  <a:solidFill>
                    <a:srgbClr val="A5E8FD"/>
                  </a:solidFill>
                </a:rPr>
                <a:t>Keep a capability if you are unsure </a:t>
              </a:r>
              <a:r>
                <a:rPr lang="en-US" sz="1100" dirty="0" smtClean="0">
                  <a:solidFill>
                    <a:srgbClr val="A5E8FD"/>
                  </a:solidFill>
                </a:rPr>
                <a:t>whether you </a:t>
              </a:r>
              <a:r>
                <a:rPr lang="en-US" sz="1100" dirty="0">
                  <a:solidFill>
                    <a:srgbClr val="A5E8FD"/>
                  </a:solidFill>
                </a:rPr>
                <a:t>need it</a:t>
              </a:r>
            </a:p>
          </p:txBody>
        </p:sp>
      </p:grpSp>
      <p:pic>
        <p:nvPicPr>
          <p:cNvPr id="3" name="Picture 3"/>
          <p:cNvPicPr>
            <a:picLocks noChangeAspect="1" noChangeArrowheads="1"/>
          </p:cNvPicPr>
          <p:nvPr/>
        </p:nvPicPr>
        <p:blipFill>
          <a:blip r:embed="rId4" cstate="print"/>
          <a:srcRect/>
          <a:stretch>
            <a:fillRect/>
          </a:stretch>
        </p:blipFill>
        <p:spPr bwMode="auto">
          <a:xfrm>
            <a:off x="457200" y="4491992"/>
            <a:ext cx="8959978" cy="282321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13" name="Round Same Side Corner Rectangle 12"/>
          <p:cNvSpPr/>
          <p:nvPr/>
        </p:nvSpPr>
        <p:spPr bwMode="auto">
          <a:xfrm>
            <a:off x="414152" y="247414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sp>
        <p:nvSpPr>
          <p:cNvPr id="14" name="Rectangle 13"/>
          <p:cNvSpPr/>
          <p:nvPr/>
        </p:nvSpPr>
        <p:spPr>
          <a:xfrm>
            <a:off x="459449" y="2490930"/>
            <a:ext cx="4520704" cy="538597"/>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Recap Discussions to Date</a:t>
            </a:r>
            <a:endParaRPr lang="en-US" dirty="0">
              <a:solidFill>
                <a:srgbClr val="7DDDFF"/>
              </a:solidFill>
              <a:effectLst>
                <a:outerShdw blurRad="38100" dist="38100" dir="2700000" algn="tl">
                  <a:srgbClr val="000000">
                    <a:alpha val="43137"/>
                  </a:srgbClr>
                </a:outerShdw>
              </a:effectLst>
              <a:latin typeface="+mj-lt"/>
            </a:endParaRPr>
          </a:p>
        </p:txBody>
      </p:sp>
      <p:sp>
        <p:nvSpPr>
          <p:cNvPr id="16" name="Round Same Side Corner Rectangle 15"/>
          <p:cNvSpPr/>
          <p:nvPr/>
        </p:nvSpPr>
        <p:spPr bwMode="auto">
          <a:xfrm>
            <a:off x="429392" y="6790064"/>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18" name="Straight Connector 17"/>
          <p:cNvCxnSpPr/>
          <p:nvPr/>
        </p:nvCxnSpPr>
        <p:spPr bwMode="auto">
          <a:xfrm>
            <a:off x="429390" y="7386471"/>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9" name="Rectangle 18"/>
          <p:cNvSpPr/>
          <p:nvPr/>
        </p:nvSpPr>
        <p:spPr>
          <a:xfrm>
            <a:off x="474691" y="6849450"/>
            <a:ext cx="1960892" cy="535514"/>
          </a:xfrm>
          <a:prstGeom prst="rect">
            <a:avLst/>
          </a:prstGeom>
        </p:spPr>
        <p:txBody>
          <a:bodyPr wrap="none" lIns="91422" tIns="45710" rIns="91422" bIns="45710">
            <a:spAutoFit/>
          </a:bodyPr>
          <a:lstStyle/>
          <a:p>
            <a:pPr marL="514248" indent="-514248"/>
            <a:r>
              <a:rPr lang="en-US" dirty="0">
                <a:solidFill>
                  <a:schemeClr val="tx2"/>
                </a:solidFill>
                <a:effectLst>
                  <a:outerShdw blurRad="38100" dist="38100" dir="2700000" algn="tl">
                    <a:srgbClr val="000000">
                      <a:alpha val="43137"/>
                    </a:srgbClr>
                  </a:outerShdw>
                </a:effectLst>
                <a:latin typeface="+mj-lt"/>
              </a:rPr>
              <a:t>Next</a:t>
            </a:r>
            <a:r>
              <a:rPr lang="en-US" dirty="0">
                <a:solidFill>
                  <a:srgbClr val="7DDDFF"/>
                </a:solidFill>
                <a:effectLst>
                  <a:outerShdw blurRad="38100" dist="38100" dir="2700000" algn="tl">
                    <a:srgbClr val="000000">
                      <a:alpha val="43137"/>
                    </a:srgbClr>
                  </a:outerShdw>
                </a:effectLst>
                <a:latin typeface="+mj-lt"/>
              </a:rPr>
              <a:t> </a:t>
            </a:r>
            <a:r>
              <a:rPr lang="en-US" dirty="0">
                <a:solidFill>
                  <a:schemeClr val="tx2"/>
                </a:solidFill>
                <a:effectLst>
                  <a:outerShdw blurRad="38100" dist="38100" dir="2700000" algn="tl">
                    <a:srgbClr val="000000">
                      <a:alpha val="43137"/>
                    </a:srgbClr>
                  </a:outerShdw>
                </a:effectLst>
                <a:latin typeface="+mj-lt"/>
              </a:rPr>
              <a:t>Steps</a:t>
            </a:r>
          </a:p>
        </p:txBody>
      </p:sp>
      <p:sp>
        <p:nvSpPr>
          <p:cNvPr id="20" name="Round Same Side Corner Rectangle 19"/>
          <p:cNvSpPr/>
          <p:nvPr/>
        </p:nvSpPr>
        <p:spPr bwMode="auto">
          <a:xfrm>
            <a:off x="414152" y="359413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24" name="Straight Connector 23"/>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5" name="Rectangle 24"/>
          <p:cNvSpPr/>
          <p:nvPr/>
        </p:nvSpPr>
        <p:spPr>
          <a:xfrm>
            <a:off x="459449" y="3672575"/>
            <a:ext cx="3267220" cy="1774825"/>
          </a:xfrm>
          <a:prstGeom prst="rect">
            <a:avLst/>
          </a:prstGeom>
        </p:spPr>
        <p:txBody>
          <a:bodyPr wrap="square" lIns="91422" tIns="45710" rIns="91422" bIns="45710">
            <a:spAutoFit/>
          </a:bodyPr>
          <a:lstStyle/>
          <a:p>
            <a:pPr marL="514248" indent="-514248">
              <a:spcAft>
                <a:spcPts val="1000"/>
              </a:spcAft>
            </a:pPr>
            <a:r>
              <a:rPr lang="en-US" dirty="0">
                <a:solidFill>
                  <a:srgbClr val="7DDDFF"/>
                </a:solidFill>
                <a:effectLst>
                  <a:outerShdw blurRad="38100" dist="38100" dir="2700000" algn="tl">
                    <a:srgbClr val="000000">
                      <a:alpha val="43137"/>
                    </a:srgbClr>
                  </a:outerShdw>
                </a:effectLst>
                <a:latin typeface="+mj-lt"/>
              </a:rPr>
              <a:t>Solution Guidance</a:t>
            </a:r>
          </a:p>
          <a:p>
            <a:pPr marL="228581" indent="-228581">
              <a:buFont typeface="Arial" pitchFamily="34" charset="0"/>
              <a:buChar char="•"/>
            </a:pPr>
            <a:r>
              <a:rPr lang="en-US" sz="2400" dirty="0" smtClean="0">
                <a:solidFill>
                  <a:srgbClr val="7DDDFF"/>
                </a:solidFill>
              </a:rPr>
              <a:t>Phase 1</a:t>
            </a:r>
            <a:endParaRPr lang="en-US" sz="2400" dirty="0">
              <a:solidFill>
                <a:srgbClr val="7DDDFF"/>
              </a:solidFill>
            </a:endParaRPr>
          </a:p>
          <a:p>
            <a:pPr marL="228581" indent="-228581">
              <a:buFont typeface="Arial" pitchFamily="34" charset="0"/>
              <a:buChar char="•"/>
            </a:pPr>
            <a:r>
              <a:rPr lang="en-US" sz="2400" dirty="0" smtClean="0">
                <a:solidFill>
                  <a:srgbClr val="7DDDFF"/>
                </a:solidFill>
              </a:rPr>
              <a:t>Phase 2</a:t>
            </a:r>
            <a:endParaRPr lang="en-US" sz="2400" dirty="0">
              <a:solidFill>
                <a:srgbClr val="7DDDFF"/>
              </a:solidFill>
            </a:endParaRPr>
          </a:p>
          <a:p>
            <a:pPr marL="228581" indent="-228581">
              <a:buFont typeface="Arial" pitchFamily="34" charset="0"/>
              <a:buChar char="•"/>
            </a:pPr>
            <a:r>
              <a:rPr lang="en-US" sz="2400" dirty="0" smtClean="0">
                <a:solidFill>
                  <a:srgbClr val="7DDDFF"/>
                </a:solidFill>
              </a:rPr>
              <a:t>Phase 3</a:t>
            </a:r>
            <a:endParaRPr lang="en-US" dirty="0">
              <a:solidFill>
                <a:srgbClr val="7DDDFF"/>
              </a:solidFill>
              <a:effectLst>
                <a:outerShdw blurRad="38100" dist="38100" dir="2700000" algn="tl">
                  <a:srgbClr val="000000">
                    <a:alpha val="43137"/>
                  </a:srgbClr>
                </a:outerShdw>
              </a:effectLst>
              <a:latin typeface="+mj-lt"/>
            </a:endParaRPr>
          </a:p>
        </p:txBody>
      </p:sp>
      <p:sp>
        <p:nvSpPr>
          <p:cNvPr id="27" name="Freeform 26"/>
          <p:cNvSpPr/>
          <p:nvPr/>
        </p:nvSpPr>
        <p:spPr bwMode="auto">
          <a:xfrm rot="5400000">
            <a:off x="2985754" y="3798988"/>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18" tIns="54860" rIns="109718" bIns="54860" numCol="1" rtlCol="0" anchor="ctr" anchorCtr="0" compatLnSpc="1">
            <a:prstTxWarp prst="textNoShape">
              <a:avLst/>
            </a:prstTxWarp>
          </a:bodyPr>
          <a:lstStyle/>
          <a:p>
            <a:pPr algn="ctr" defTabSz="1096876"/>
            <a:endParaRPr lang="en-US" dirty="0">
              <a:solidFill>
                <a:schemeClr val="tx1"/>
              </a:solidFill>
              <a:latin typeface="Segoe" pitchFamily="34" charset="0"/>
            </a:endParaRPr>
          </a:p>
        </p:txBody>
      </p:sp>
      <p:cxnSp>
        <p:nvCxnSpPr>
          <p:cNvPr id="28" name="Straight Connector 27"/>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9" name="Round Same Side Corner Rectangle 28"/>
          <p:cNvSpPr/>
          <p:nvPr/>
        </p:nvSpPr>
        <p:spPr bwMode="auto">
          <a:xfrm>
            <a:off x="402177" y="583212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82" tIns="54844" rIns="109682" bIns="54844" numCol="1" rtlCol="0" anchor="ctr" anchorCtr="0" compatLnSpc="1">
            <a:prstTxWarp prst="textNoShape">
              <a:avLst/>
            </a:prstTxWarp>
          </a:bodyPr>
          <a:lstStyle/>
          <a:p>
            <a:pPr algn="ctr" defTabSz="1096524"/>
            <a:endParaRPr lang="en-US" dirty="0">
              <a:solidFill>
                <a:schemeClr val="tx1"/>
              </a:solidFill>
              <a:latin typeface="Segoe" pitchFamily="34" charset="0"/>
            </a:endParaRPr>
          </a:p>
        </p:txBody>
      </p:sp>
      <p:cxnSp>
        <p:nvCxnSpPr>
          <p:cNvPr id="30" name="Straight Connector 29"/>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31" name="Rectangle 30"/>
          <p:cNvSpPr/>
          <p:nvPr/>
        </p:nvSpPr>
        <p:spPr>
          <a:xfrm>
            <a:off x="447476" y="5891508"/>
            <a:ext cx="6765222" cy="538594"/>
          </a:xfrm>
          <a:prstGeom prst="rect">
            <a:avLst/>
          </a:prstGeom>
        </p:spPr>
        <p:txBody>
          <a:bodyPr wrap="none" lIns="91422" tIns="45710" rIns="91422" bIns="45710">
            <a:spAutoFit/>
          </a:bodyPr>
          <a:lstStyle/>
          <a:p>
            <a:pPr marL="514248" indent="-514248"/>
            <a:r>
              <a:rPr lang="en-US" dirty="0" smtClean="0">
                <a:solidFill>
                  <a:srgbClr val="7DDDFF"/>
                </a:solidFill>
                <a:effectLst>
                  <a:outerShdw blurRad="38100" dist="38100" dir="2700000" algn="tl">
                    <a:srgbClr val="000000">
                      <a:alpha val="43137"/>
                    </a:srgbClr>
                  </a:outerShdw>
                </a:effectLst>
                <a:latin typeface="+mj-lt"/>
              </a:rPr>
              <a:t>Customize the Capability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Rounded Rectangle 129">
            <a:hlinkClick r:id="" action="ppaction://noaction"/>
          </p:cNvPr>
          <p:cNvSpPr/>
          <p:nvPr/>
        </p:nvSpPr>
        <p:spPr bwMode="auto">
          <a:xfrm rot="16200000">
            <a:off x="4526361" y="-676856"/>
            <a:ext cx="1378424" cy="8047362"/>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115" name="Rounded Rectangle 114">
            <a:hlinkClick r:id="" action="ppaction://noaction"/>
          </p:cNvPr>
          <p:cNvSpPr/>
          <p:nvPr/>
        </p:nvSpPr>
        <p:spPr bwMode="auto">
          <a:xfrm rot="16200000">
            <a:off x="4542417" y="2795785"/>
            <a:ext cx="1378424" cy="8015249"/>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2" name="Title 1"/>
          <p:cNvSpPr>
            <a:spLocks noGrp="1"/>
          </p:cNvSpPr>
          <p:nvPr>
            <p:ph type="title"/>
          </p:nvPr>
        </p:nvSpPr>
        <p:spPr/>
        <p:txBody>
          <a:bodyPr/>
          <a:lstStyle/>
          <a:p>
            <a:r>
              <a:rPr lang="en-US" dirty="0" smtClean="0"/>
              <a:t>Engagement Approach</a:t>
            </a:r>
            <a:endParaRPr lang="en-US" dirty="0"/>
          </a:p>
        </p:txBody>
      </p:sp>
      <p:sp>
        <p:nvSpPr>
          <p:cNvPr id="84" name="TextBox 83"/>
          <p:cNvSpPr txBox="1"/>
          <p:nvPr/>
        </p:nvSpPr>
        <p:spPr>
          <a:xfrm>
            <a:off x="1214854" y="2322010"/>
            <a:ext cx="1295400" cy="279085"/>
          </a:xfrm>
          <a:prstGeom prst="rect">
            <a:avLst/>
          </a:prstGeom>
          <a:noFill/>
        </p:spPr>
        <p:txBody>
          <a:bodyPr wrap="square" lIns="91183" tIns="45580" rIns="91183" bIns="45580" rtlCol="0">
            <a:spAutoFit/>
          </a:bodyPr>
          <a:lstStyle/>
          <a:p>
            <a:pPr defTabSz="911879"/>
            <a:r>
              <a:rPr lang="en-US" sz="1200" b="1" dirty="0">
                <a:solidFill>
                  <a:prstClr val="white"/>
                </a:solidFill>
                <a:latin typeface="Segoe" pitchFamily="34" charset="0"/>
              </a:rPr>
              <a:t>Audience</a:t>
            </a:r>
          </a:p>
        </p:txBody>
      </p:sp>
      <p:sp>
        <p:nvSpPr>
          <p:cNvPr id="96" name="Rectangle 95">
            <a:hlinkClick r:id="" action="ppaction://noaction"/>
          </p:cNvPr>
          <p:cNvSpPr/>
          <p:nvPr/>
        </p:nvSpPr>
        <p:spPr bwMode="auto">
          <a:xfrm>
            <a:off x="2698207" y="6919416"/>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algn="ctr" defTabSz="1093722">
              <a:defRPr/>
            </a:pPr>
            <a:r>
              <a:rPr lang="en-US" sz="1800" dirty="0">
                <a:solidFill>
                  <a:srgbClr val="FFFFFF"/>
                </a:solidFill>
                <a:latin typeface="Segoe" pitchFamily="34" charset="0"/>
              </a:rPr>
              <a:t>Solution road map</a:t>
            </a:r>
          </a:p>
        </p:txBody>
      </p:sp>
      <p:grpSp>
        <p:nvGrpSpPr>
          <p:cNvPr id="3" name="Group 68"/>
          <p:cNvGrpSpPr/>
          <p:nvPr/>
        </p:nvGrpSpPr>
        <p:grpSpPr>
          <a:xfrm>
            <a:off x="5021557" y="2140967"/>
            <a:ext cx="830930" cy="548854"/>
            <a:chOff x="3961160" y="1822929"/>
            <a:chExt cx="830930" cy="548854"/>
          </a:xfrm>
        </p:grpSpPr>
        <p:pic>
          <p:nvPicPr>
            <p:cNvPr id="98" name="Picture 14" descr="Gold_Arrow_fade"/>
            <p:cNvPicPr>
              <a:picLocks noChangeAspect="1" noChangeArrowheads="1"/>
            </p:cNvPicPr>
            <p:nvPr/>
          </p:nvPicPr>
          <p:blipFill>
            <a:blip r:embed="rId3" cstate="print"/>
            <a:srcRect/>
            <a:stretch>
              <a:fillRect/>
            </a:stretch>
          </p:blipFill>
          <p:spPr bwMode="auto">
            <a:xfrm rot="5400000">
              <a:off x="4172534" y="1974965"/>
              <a:ext cx="419902" cy="373734"/>
            </a:xfrm>
            <a:prstGeom prst="rect">
              <a:avLst/>
            </a:prstGeom>
            <a:noFill/>
          </p:spPr>
        </p:pic>
        <p:pic>
          <p:nvPicPr>
            <p:cNvPr id="99" name="Picture 14" descr="Gold_Arrow_fade"/>
            <p:cNvPicPr>
              <a:picLocks noChangeAspect="1" noChangeArrowheads="1"/>
            </p:cNvPicPr>
            <p:nvPr/>
          </p:nvPicPr>
          <p:blipFill>
            <a:blip r:embed="rId3" cstate="print"/>
            <a:srcRect/>
            <a:stretch>
              <a:fillRect/>
            </a:stretch>
          </p:blipFill>
          <p:spPr bwMode="auto">
            <a:xfrm rot="2802019">
              <a:off x="4395272" y="1846013"/>
              <a:ext cx="419902" cy="373734"/>
            </a:xfrm>
            <a:prstGeom prst="rect">
              <a:avLst/>
            </a:prstGeom>
            <a:noFill/>
          </p:spPr>
        </p:pic>
        <p:pic>
          <p:nvPicPr>
            <p:cNvPr id="100" name="Picture 14" descr="Gold_Arrow_fade"/>
            <p:cNvPicPr>
              <a:picLocks noChangeAspect="1" noChangeArrowheads="1"/>
            </p:cNvPicPr>
            <p:nvPr/>
          </p:nvPicPr>
          <p:blipFill>
            <a:blip r:embed="rId3" cstate="print"/>
            <a:srcRect/>
            <a:stretch>
              <a:fillRect/>
            </a:stretch>
          </p:blipFill>
          <p:spPr bwMode="auto">
            <a:xfrm rot="18797981" flipH="1">
              <a:off x="3938076" y="1846013"/>
              <a:ext cx="419902" cy="373734"/>
            </a:xfrm>
            <a:prstGeom prst="rect">
              <a:avLst/>
            </a:prstGeom>
            <a:noFill/>
          </p:spPr>
        </p:pic>
      </p:grpSp>
      <p:grpSp>
        <p:nvGrpSpPr>
          <p:cNvPr id="4" name="Group 60"/>
          <p:cNvGrpSpPr/>
          <p:nvPr/>
        </p:nvGrpSpPr>
        <p:grpSpPr>
          <a:xfrm>
            <a:off x="2854094" y="1842107"/>
            <a:ext cx="5166023" cy="433753"/>
            <a:chOff x="1629500" y="1336431"/>
            <a:chExt cx="5462962" cy="433753"/>
          </a:xfrm>
        </p:grpSpPr>
        <p:sp>
          <p:nvSpPr>
            <p:cNvPr id="102" name="Rectangle 101">
              <a:hlinkClick r:id="" action="ppaction://noaction"/>
            </p:cNvPr>
            <p:cNvSpPr/>
            <p:nvPr/>
          </p:nvSpPr>
          <p:spPr bwMode="auto">
            <a:xfrm>
              <a:off x="1629500" y="1336431"/>
              <a:ext cx="5462962" cy="433753"/>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marL="117144" defTabSz="1093722">
                <a:defRPr/>
              </a:pPr>
              <a:r>
                <a:rPr lang="en-US" sz="1600" dirty="0">
                  <a:solidFill>
                    <a:srgbClr val="FFFFFF"/>
                  </a:solidFill>
                  <a:latin typeface="Segoe" pitchFamily="34" charset="0"/>
                </a:rPr>
                <a:t>Solution areas</a:t>
              </a:r>
            </a:p>
          </p:txBody>
        </p:sp>
        <p:sp>
          <p:nvSpPr>
            <p:cNvPr id="103" name="Rectangle 102">
              <a:hlinkClick r:id="" action="ppaction://noaction"/>
            </p:cNvPr>
            <p:cNvSpPr/>
            <p:nvPr/>
          </p:nvSpPr>
          <p:spPr bwMode="auto">
            <a:xfrm>
              <a:off x="4155846" y="1418492"/>
              <a:ext cx="1201613" cy="269631"/>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22">
                <a:defRPr/>
              </a:pPr>
              <a:r>
                <a:rPr lang="en-US" sz="1400" dirty="0">
                  <a:solidFill>
                    <a:srgbClr val="FFFFFF"/>
                  </a:solidFill>
                  <a:latin typeface="Segoe" pitchFamily="34" charset="0"/>
                </a:rPr>
                <a:t>Industry</a:t>
              </a:r>
            </a:p>
          </p:txBody>
        </p:sp>
        <p:sp>
          <p:nvSpPr>
            <p:cNvPr id="104" name="Rectangle 103">
              <a:hlinkClick r:id="" action="ppaction://noaction"/>
            </p:cNvPr>
            <p:cNvSpPr/>
            <p:nvPr/>
          </p:nvSpPr>
          <p:spPr bwMode="auto">
            <a:xfrm>
              <a:off x="5539167" y="1418491"/>
              <a:ext cx="1201614" cy="26963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22">
                <a:defRPr/>
              </a:pPr>
              <a:r>
                <a:rPr lang="en-US" sz="1400" dirty="0">
                  <a:solidFill>
                    <a:srgbClr val="FFFFFF"/>
                  </a:solidFill>
                  <a:latin typeface="Segoe" pitchFamily="34" charset="0"/>
                </a:rPr>
                <a:t>Horizontal</a:t>
              </a:r>
            </a:p>
          </p:txBody>
        </p:sp>
      </p:grpSp>
      <p:pic>
        <p:nvPicPr>
          <p:cNvPr id="105" name="Picture 14" descr="Gold_Arrow_fade"/>
          <p:cNvPicPr>
            <a:picLocks noChangeAspect="1" noChangeArrowheads="1"/>
          </p:cNvPicPr>
          <p:nvPr/>
        </p:nvPicPr>
        <p:blipFill>
          <a:blip r:embed="rId3" cstate="print"/>
          <a:srcRect/>
          <a:stretch>
            <a:fillRect/>
          </a:stretch>
        </p:blipFill>
        <p:spPr bwMode="auto">
          <a:xfrm rot="5400000">
            <a:off x="5227071" y="1494652"/>
            <a:ext cx="419902" cy="373734"/>
          </a:xfrm>
          <a:prstGeom prst="rect">
            <a:avLst/>
          </a:prstGeom>
          <a:noFill/>
        </p:spPr>
      </p:pic>
      <p:sp>
        <p:nvSpPr>
          <p:cNvPr id="106" name="Rectangle 105">
            <a:hlinkClick r:id="" action="ppaction://noaction"/>
          </p:cNvPr>
          <p:cNvSpPr/>
          <p:nvPr/>
        </p:nvSpPr>
        <p:spPr bwMode="auto">
          <a:xfrm>
            <a:off x="2851243" y="1348229"/>
            <a:ext cx="5171558" cy="35446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Business strategy</a:t>
            </a:r>
          </a:p>
        </p:txBody>
      </p:sp>
      <p:sp>
        <p:nvSpPr>
          <p:cNvPr id="117" name="Rectangle 116">
            <a:hlinkClick r:id="" action="ppaction://noaction"/>
          </p:cNvPr>
          <p:cNvSpPr/>
          <p:nvPr/>
        </p:nvSpPr>
        <p:spPr bwMode="auto">
          <a:xfrm>
            <a:off x="2700481" y="6225653"/>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117144" defTabSz="1093722">
              <a:defRPr/>
            </a:pPr>
            <a:r>
              <a:rPr lang="en-US" sz="1400" dirty="0">
                <a:solidFill>
                  <a:srgbClr val="FFFFFF"/>
                </a:solidFill>
                <a:latin typeface="Segoe" pitchFamily="34" charset="0"/>
              </a:rPr>
              <a:t>Integrated Capability Analysis  &gt;  Projects, architecture, products</a:t>
            </a:r>
          </a:p>
        </p:txBody>
      </p:sp>
      <p:sp>
        <p:nvSpPr>
          <p:cNvPr id="118" name="Rounded Rectangle 117">
            <a:hlinkClick r:id="" action="ppaction://noaction"/>
          </p:cNvPr>
          <p:cNvSpPr/>
          <p:nvPr/>
        </p:nvSpPr>
        <p:spPr bwMode="auto">
          <a:xfrm rot="16200000">
            <a:off x="4523085" y="977217"/>
            <a:ext cx="1378424" cy="8053916"/>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124" name="Rectangle 123">
            <a:hlinkClick r:id="" action="ppaction://noaction"/>
          </p:cNvPr>
          <p:cNvSpPr/>
          <p:nvPr/>
        </p:nvSpPr>
        <p:spPr bwMode="auto">
          <a:xfrm>
            <a:off x="2680867" y="442642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459132" indent="-341969" defTabSz="1093722">
              <a:spcAft>
                <a:spcPts val="600"/>
              </a:spcAft>
              <a:buFont typeface="+mj-lt"/>
              <a:buAutoNum type="arabicPeriod"/>
              <a:defRPr/>
            </a:pPr>
            <a:r>
              <a:rPr lang="en-US" sz="1800" dirty="0">
                <a:solidFill>
                  <a:srgbClr val="FFFFFF"/>
                </a:solidFill>
                <a:latin typeface="Segoe" pitchFamily="34" charset="0"/>
              </a:rPr>
              <a:t>Present relevant integrated capabilities</a:t>
            </a:r>
          </a:p>
          <a:p>
            <a:pPr marL="459132" indent="-341969" defTabSz="1093722">
              <a:spcAft>
                <a:spcPts val="600"/>
              </a:spcAft>
              <a:buFont typeface="+mj-lt"/>
              <a:buAutoNum type="arabicPeriod"/>
              <a:defRPr/>
            </a:pPr>
            <a:r>
              <a:rPr lang="en-US" sz="1800" dirty="0">
                <a:solidFill>
                  <a:srgbClr val="FFFFFF"/>
                </a:solidFill>
                <a:latin typeface="Segoe" pitchFamily="34" charset="0"/>
              </a:rPr>
              <a:t>Position the Integrated Capability approach</a:t>
            </a:r>
          </a:p>
        </p:txBody>
      </p:sp>
      <p:pic>
        <p:nvPicPr>
          <p:cNvPr id="128" name="Picture 14" descr="Gold_Arrow_fade"/>
          <p:cNvPicPr>
            <a:picLocks noChangeAspect="1" noChangeArrowheads="1"/>
          </p:cNvPicPr>
          <p:nvPr/>
        </p:nvPicPr>
        <p:blipFill>
          <a:blip r:embed="rId4" cstate="print"/>
          <a:srcRect/>
          <a:stretch>
            <a:fillRect/>
          </a:stretch>
        </p:blipFill>
        <p:spPr bwMode="auto">
          <a:xfrm rot="5400000">
            <a:off x="4194005" y="6576521"/>
            <a:ext cx="397926" cy="373734"/>
          </a:xfrm>
          <a:prstGeom prst="rect">
            <a:avLst/>
          </a:prstGeom>
          <a:noFill/>
        </p:spPr>
      </p:pic>
      <p:pic>
        <p:nvPicPr>
          <p:cNvPr id="129" name="Picture 14" descr="Gold_Arrow_fade"/>
          <p:cNvPicPr>
            <a:picLocks noChangeAspect="1" noChangeArrowheads="1"/>
          </p:cNvPicPr>
          <p:nvPr/>
        </p:nvPicPr>
        <p:blipFill>
          <a:blip r:embed="rId4" cstate="print"/>
          <a:srcRect/>
          <a:stretch>
            <a:fillRect/>
          </a:stretch>
        </p:blipFill>
        <p:spPr bwMode="auto">
          <a:xfrm rot="5400000">
            <a:off x="6632692" y="6644764"/>
            <a:ext cx="397926" cy="373734"/>
          </a:xfrm>
          <a:prstGeom prst="rect">
            <a:avLst/>
          </a:prstGeom>
          <a:noFill/>
          <a:scene3d>
            <a:camera prst="orthographicFront">
              <a:rot lat="0" lon="0" rev="10800000"/>
            </a:camera>
            <a:lightRig rig="threePt" dir="t"/>
          </a:scene3d>
        </p:spPr>
      </p:pic>
      <p:pic>
        <p:nvPicPr>
          <p:cNvPr id="112" name="Picture 14" descr="Gold_Arrow_fade"/>
          <p:cNvPicPr>
            <a:picLocks noChangeAspect="1" noChangeArrowheads="1"/>
          </p:cNvPicPr>
          <p:nvPr/>
        </p:nvPicPr>
        <p:blipFill>
          <a:blip r:embed="rId5" cstate="print"/>
          <a:srcRect/>
          <a:stretch>
            <a:fillRect/>
          </a:stretch>
        </p:blipFill>
        <p:spPr bwMode="auto">
          <a:xfrm rot="5400000">
            <a:off x="5125004" y="5636710"/>
            <a:ext cx="534684" cy="502178"/>
          </a:xfrm>
          <a:prstGeom prst="rect">
            <a:avLst/>
          </a:prstGeom>
          <a:noFill/>
        </p:spPr>
      </p:pic>
      <p:sp>
        <p:nvSpPr>
          <p:cNvPr id="134" name="Rectangle 133">
            <a:hlinkClick r:id="" action="ppaction://noaction"/>
          </p:cNvPr>
          <p:cNvSpPr/>
          <p:nvPr/>
        </p:nvSpPr>
        <p:spPr bwMode="auto">
          <a:xfrm rot="16200000">
            <a:off x="1086227" y="3091310"/>
            <a:ext cx="1124812" cy="513214"/>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Business executives</a:t>
            </a:r>
          </a:p>
        </p:txBody>
      </p:sp>
      <p:sp>
        <p:nvSpPr>
          <p:cNvPr id="135" name="Rectangle 134">
            <a:hlinkClick r:id="" action="ppaction://noaction"/>
          </p:cNvPr>
          <p:cNvSpPr/>
          <p:nvPr/>
        </p:nvSpPr>
        <p:spPr bwMode="auto">
          <a:xfrm>
            <a:off x="2687419" y="276907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459132" indent="-341969" defTabSz="1093722">
              <a:spcAft>
                <a:spcPts val="600"/>
              </a:spcAft>
              <a:buFont typeface="+mj-lt"/>
              <a:buAutoNum type="arabicPeriod"/>
              <a:defRPr/>
            </a:pPr>
            <a:r>
              <a:rPr lang="en-US" sz="1800" dirty="0">
                <a:solidFill>
                  <a:srgbClr val="FFFFFF"/>
                </a:solidFill>
                <a:latin typeface="Segoe" pitchFamily="34" charset="0"/>
              </a:rPr>
              <a:t>Understand business needs and priorities</a:t>
            </a:r>
          </a:p>
          <a:p>
            <a:pPr marL="459132" indent="-341969" defTabSz="1093722">
              <a:spcAft>
                <a:spcPts val="600"/>
              </a:spcAft>
              <a:buFont typeface="+mj-lt"/>
              <a:buAutoNum type="arabicPeriod"/>
              <a:defRPr/>
            </a:pPr>
            <a:r>
              <a:rPr lang="en-US" sz="1800" dirty="0">
                <a:solidFill>
                  <a:srgbClr val="FFFFFF"/>
                </a:solidFill>
                <a:latin typeface="Segoe" pitchFamily="34" charset="0"/>
              </a:rPr>
              <a:t>Discuss range of potential solution capabilities</a:t>
            </a:r>
          </a:p>
        </p:txBody>
      </p:sp>
      <p:pic>
        <p:nvPicPr>
          <p:cNvPr id="136" name="Picture 14" descr="Gold_Arrow_fade"/>
          <p:cNvPicPr>
            <a:picLocks noChangeAspect="1" noChangeArrowheads="1"/>
          </p:cNvPicPr>
          <p:nvPr/>
        </p:nvPicPr>
        <p:blipFill>
          <a:blip r:embed="rId5" cstate="print"/>
          <a:srcRect/>
          <a:stretch>
            <a:fillRect/>
          </a:stretch>
        </p:blipFill>
        <p:spPr bwMode="auto">
          <a:xfrm rot="5400000">
            <a:off x="5099984" y="3878423"/>
            <a:ext cx="534684" cy="502178"/>
          </a:xfrm>
          <a:prstGeom prst="rect">
            <a:avLst/>
          </a:prstGeom>
          <a:noFill/>
        </p:spPr>
      </p:pic>
      <p:sp>
        <p:nvSpPr>
          <p:cNvPr id="39" name="Rectangle 38">
            <a:hlinkClick r:id="" action="ppaction://noaction"/>
          </p:cNvPr>
          <p:cNvSpPr/>
          <p:nvPr/>
        </p:nvSpPr>
        <p:spPr bwMode="auto">
          <a:xfrm rot="16200000">
            <a:off x="1124327" y="4767711"/>
            <a:ext cx="1124812" cy="513214"/>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IT</a:t>
            </a:r>
          </a:p>
          <a:p>
            <a:pPr algn="ctr" defTabSz="1093722">
              <a:defRPr/>
            </a:pPr>
            <a:r>
              <a:rPr lang="en-US" sz="1600" dirty="0">
                <a:solidFill>
                  <a:srgbClr val="FFFFFF"/>
                </a:solidFill>
                <a:latin typeface="Segoe" pitchFamily="34" charset="0"/>
              </a:rPr>
              <a:t>executives</a:t>
            </a:r>
          </a:p>
        </p:txBody>
      </p:sp>
      <p:sp>
        <p:nvSpPr>
          <p:cNvPr id="40" name="Rectangle 39">
            <a:hlinkClick r:id="" action="ppaction://noaction"/>
          </p:cNvPr>
          <p:cNvSpPr/>
          <p:nvPr/>
        </p:nvSpPr>
        <p:spPr bwMode="auto">
          <a:xfrm rot="16200000">
            <a:off x="1209935" y="6472804"/>
            <a:ext cx="1124812" cy="684428"/>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Architects IT pro/dev executives</a:t>
            </a: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3" name="Text Box 3"/>
          <p:cNvSpPr txBox="1">
            <a:spLocks noChangeArrowheads="1"/>
          </p:cNvSpPr>
          <p:nvPr/>
        </p:nvSpPr>
        <p:spPr bwMode="auto">
          <a:xfrm>
            <a:off x="361950" y="7391400"/>
            <a:ext cx="10239376" cy="603186"/>
          </a:xfrm>
          <a:prstGeom prst="rect">
            <a:avLst/>
          </a:prstGeom>
          <a:noFill/>
          <a:ln w="12700">
            <a:noFill/>
            <a:miter lim="800000"/>
            <a:headEnd type="none" w="sm" len="sm"/>
            <a:tailEnd type="none" w="sm" len="sm"/>
          </a:ln>
          <a:effectLst/>
        </p:spPr>
        <p:txBody>
          <a:bodyPr vert="horz" wrap="square" lIns="109664" tIns="54836" rIns="109664" bIns="54836" numCol="1" anchor="t" anchorCtr="0" compatLnSpc="1">
            <a:prstTxWarp prst="textNoShape">
              <a:avLst/>
            </a:prstTxWarp>
            <a:spAutoFit/>
          </a:bodyPr>
          <a:lstStyle/>
          <a:p>
            <a:pPr defTabSz="1096480" eaLnBrk="0" hangingPunct="0"/>
            <a:r>
              <a:rPr lang="en-US" sz="800" dirty="0">
                <a:solidFill>
                  <a:schemeClr val="tx2"/>
                </a:solidFill>
                <a:effectLst>
                  <a:outerShdw blurRad="38100" dist="38100" dir="2700000" algn="tl">
                    <a:srgbClr val="000000">
                      <a:alpha val="43137"/>
                    </a:srgbClr>
                  </a:outerShdw>
                </a:effectLst>
                <a:cs typeface="Arial" charset="0"/>
              </a:rPr>
              <a:t>© </a:t>
            </a:r>
            <a:r>
              <a:rPr lang="en-US" sz="800" dirty="0" smtClean="0">
                <a:solidFill>
                  <a:schemeClr val="tx2"/>
                </a:solidFill>
                <a:effectLst>
                  <a:outerShdw blurRad="38100" dist="38100" dir="2700000" algn="tl">
                    <a:srgbClr val="000000">
                      <a:alpha val="43137"/>
                    </a:srgbClr>
                  </a:outerShdw>
                </a:effectLst>
                <a:cs typeface="Arial" charset="0"/>
              </a:rPr>
              <a:t>2010 Microsoft </a:t>
            </a:r>
            <a:r>
              <a:rPr lang="en-US" sz="800" dirty="0">
                <a:solidFill>
                  <a:schemeClr val="tx2"/>
                </a:solidFill>
                <a:effectLst>
                  <a:outerShdw blurRad="38100" dist="38100" dir="2700000" algn="tl">
                    <a:srgbClr val="000000">
                      <a:alpha val="43137"/>
                    </a:srgbClr>
                  </a:outerShdw>
                </a:effectLst>
                <a:cs typeface="Arial" charset="0"/>
              </a:rPr>
              <a:t>Corporation. All rights reserved. Microsoft, Windows, Windows Vista and other product names are or may be registered trademarks and/or trademarks in the U.S. and/or other countries.</a:t>
            </a:r>
          </a:p>
          <a:p>
            <a:pPr algn="ctr" defTabSz="1096480" eaLnBrk="0" hangingPunct="0"/>
            <a:r>
              <a:rPr lang="en-US" sz="800" dirty="0" smtClean="0">
                <a:solidFill>
                  <a:schemeClr val="tx2"/>
                </a:solidFill>
                <a:effectLst>
                  <a:outerShdw blurRad="38100" dist="38100" dir="2700000" algn="tl">
                    <a:srgbClr val="000000">
                      <a:alpha val="43137"/>
                    </a:srgbClr>
                  </a:outerShdw>
                </a:effectLst>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800" dirty="0">
              <a:solidFill>
                <a:schemeClr val="tx2"/>
              </a:solidFill>
              <a:effectLst>
                <a:outerShdw blurRad="38100" dist="38100" dir="2700000" algn="tl">
                  <a:srgbClr val="000000">
                    <a:alpha val="43137"/>
                  </a:srgbClr>
                </a:outerShdw>
              </a:effectLst>
              <a:cs typeface="Arial" charset="0"/>
            </a:endParaRPr>
          </a:p>
        </p:txBody>
      </p:sp>
      <p:pic>
        <p:nvPicPr>
          <p:cNvPr id="4" name="Picture 3" descr="ms-logo-YPOP-BR_r.png"/>
          <p:cNvPicPr>
            <a:picLocks noChangeAspect="1"/>
          </p:cNvPicPr>
          <p:nvPr/>
        </p:nvPicPr>
        <p:blipFill>
          <a:blip r:embed="rId3" cstate="print"/>
          <a:stretch>
            <a:fillRect/>
          </a:stretch>
        </p:blipFill>
        <p:spPr>
          <a:xfrm>
            <a:off x="2057400" y="3048000"/>
            <a:ext cx="7207898" cy="1371600"/>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Licensing Management</a:t>
            </a:r>
            <a:endParaRPr lang="en-US" sz="2400" dirty="0">
              <a:solidFill>
                <a:schemeClr val="tx1"/>
              </a:solidFill>
            </a:endParaRPr>
          </a:p>
        </p:txBody>
      </p:sp>
      <p:sp>
        <p:nvSpPr>
          <p:cNvPr id="3" name="Content Placeholder 2"/>
          <p:cNvSpPr>
            <a:spLocks noGrp="1"/>
          </p:cNvSpPr>
          <p:nvPr>
            <p:ph idx="1"/>
          </p:nvPr>
        </p:nvSpPr>
        <p:spPr>
          <a:xfrm>
            <a:off x="459106" y="1697358"/>
            <a:ext cx="10056494" cy="3107928"/>
          </a:xfrm>
        </p:spPr>
        <p:txBody>
          <a:bodyPr/>
          <a:lstStyle/>
          <a:p>
            <a:pPr>
              <a:buFont typeface="Arial" pitchFamily="34" charset="0"/>
              <a:buChar char="•"/>
            </a:pPr>
            <a:r>
              <a:rPr lang="en-US" dirty="0" smtClean="0">
                <a:solidFill>
                  <a:schemeClr val="tx1"/>
                </a:solidFill>
              </a:rPr>
              <a:t>Use road maps</a:t>
            </a:r>
          </a:p>
          <a:p>
            <a:pPr lvl="1">
              <a:buFont typeface="Arial" pitchFamily="34" charset="0"/>
              <a:buChar char="•"/>
            </a:pPr>
            <a:r>
              <a:rPr lang="en-US" dirty="0" smtClean="0">
                <a:solidFill>
                  <a:schemeClr val="tx1"/>
                </a:solidFill>
              </a:rPr>
              <a:t>Prioritizes license purchases and timing in consistent terms of client value</a:t>
            </a:r>
          </a:p>
          <a:p>
            <a:pPr lvl="1">
              <a:buFont typeface="Arial" pitchFamily="34" charset="0"/>
              <a:buChar char="•"/>
            </a:pPr>
            <a:r>
              <a:rPr lang="en-US" dirty="0" smtClean="0">
                <a:solidFill>
                  <a:schemeClr val="tx1"/>
                </a:solidFill>
              </a:rPr>
              <a:t>Don’t stop at the initial Optimization gap analysis </a:t>
            </a:r>
          </a:p>
          <a:p>
            <a:pPr lvl="2">
              <a:buFont typeface="Arial" pitchFamily="34" charset="0"/>
              <a:buChar char="•"/>
            </a:pPr>
            <a:r>
              <a:rPr lang="en-US" sz="1800" dirty="0" smtClean="0">
                <a:solidFill>
                  <a:schemeClr val="tx1"/>
                </a:solidFill>
              </a:rPr>
              <a:t>Push road map development</a:t>
            </a:r>
          </a:p>
          <a:p>
            <a:pPr lvl="2">
              <a:buFont typeface="Arial" pitchFamily="34" charset="0"/>
              <a:buChar char="•"/>
            </a:pPr>
            <a:r>
              <a:rPr lang="en-US" sz="1800" dirty="0" smtClean="0">
                <a:solidFill>
                  <a:schemeClr val="tx1"/>
                </a:solidFill>
              </a:rPr>
              <a:t>Position initial solution deployment in the context of the road map </a:t>
            </a:r>
            <a:r>
              <a:rPr lang="en-US" sz="1800" i="1" dirty="0" smtClean="0">
                <a:solidFill>
                  <a:schemeClr val="tx1"/>
                </a:solidFill>
              </a:rPr>
              <a:t>at all times</a:t>
            </a:r>
          </a:p>
          <a:p>
            <a:pPr lvl="1">
              <a:buFont typeface="Arial" pitchFamily="34" charset="0"/>
              <a:buChar char="•"/>
            </a:pPr>
            <a:r>
              <a:rPr lang="en-US" dirty="0" smtClean="0">
                <a:solidFill>
                  <a:schemeClr val="tx1"/>
                </a:solidFill>
              </a:rPr>
              <a:t>Use the Optimization model to pool value articulation across solution road maps</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402336" y="4543981"/>
            <a:ext cx="10572746" cy="498598"/>
          </a:xfrm>
        </p:spPr>
        <p:txBody>
          <a:bodyPr/>
          <a:lstStyle/>
          <a:p>
            <a:r>
              <a:rPr lang="en-US" sz="3600" dirty="0" smtClean="0">
                <a:solidFill>
                  <a:srgbClr val="FFFFFF"/>
                </a:solidFill>
                <a:latin typeface="Segoe Semibold"/>
              </a:rPr>
              <a:t>Optimizing Your Infrastructure for Sustainability</a:t>
            </a:r>
            <a:endParaRPr lang="en-US" sz="3600" dirty="0">
              <a:solidFill>
                <a:srgbClr val="FFFFFF"/>
              </a:solidFill>
              <a:latin typeface="Segoe Semibold"/>
            </a:endParaRPr>
          </a:p>
        </p:txBody>
      </p:sp>
      <p:sp>
        <p:nvSpPr>
          <p:cNvPr id="8" name="Subtitle 7"/>
          <p:cNvSpPr>
            <a:spLocks noGrp="1"/>
          </p:cNvSpPr>
          <p:nvPr>
            <p:ph type="subTitle" idx="1"/>
          </p:nvPr>
        </p:nvSpPr>
        <p:spPr>
          <a:xfrm>
            <a:off x="400055" y="6791805"/>
            <a:ext cx="7207906" cy="484748"/>
          </a:xfrm>
        </p:spPr>
        <p:txBody>
          <a:bodyPr/>
          <a:lstStyle/>
          <a:p>
            <a:r>
              <a:rPr lang="en-US" sz="3500" dirty="0" smtClean="0"/>
              <a:t>Solution Implementer Guide</a:t>
            </a:r>
            <a:endParaRPr lang="en-US" sz="3500"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6" name="Round Same Side Corner Rectangle 5"/>
          <p:cNvSpPr/>
          <p:nvPr/>
        </p:nvSpPr>
        <p:spPr bwMode="auto">
          <a:xfrm>
            <a:off x="414166" y="247416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28" tIns="54820" rIns="109628" bIns="54820" numCol="1" rtlCol="0" anchor="ctr" anchorCtr="0" compatLnSpc="1">
            <a:prstTxWarp prst="textNoShape">
              <a:avLst/>
            </a:prstTxWarp>
          </a:bodyPr>
          <a:lstStyle/>
          <a:p>
            <a:pPr algn="ctr" defTabSz="1095996"/>
            <a:endParaRPr lang="en-US" dirty="0">
              <a:solidFill>
                <a:schemeClr val="tx1"/>
              </a:solidFill>
              <a:latin typeface="Segoe" pitchFamily="34" charset="0"/>
            </a:endParaRPr>
          </a:p>
        </p:txBody>
      </p:sp>
      <p:sp>
        <p:nvSpPr>
          <p:cNvPr id="15" name="Rectangle 14"/>
          <p:cNvSpPr/>
          <p:nvPr/>
        </p:nvSpPr>
        <p:spPr>
          <a:xfrm>
            <a:off x="459451" y="2490929"/>
            <a:ext cx="4520616" cy="538548"/>
          </a:xfrm>
          <a:prstGeom prst="rect">
            <a:avLst/>
          </a:prstGeom>
        </p:spPr>
        <p:txBody>
          <a:bodyPr wrap="none" lIns="91379" tIns="45686" rIns="91379" bIns="45686">
            <a:spAutoFit/>
          </a:bodyPr>
          <a:lstStyle/>
          <a:p>
            <a:pPr marL="514003" indent="-514003"/>
            <a:r>
              <a:rPr lang="en-US" dirty="0" smtClean="0">
                <a:solidFill>
                  <a:srgbClr val="FFFFFF"/>
                </a:solidFill>
                <a:effectLst>
                  <a:outerShdw blurRad="38100" dist="38100" dir="2700000" algn="tl">
                    <a:srgbClr val="000000">
                      <a:alpha val="43137"/>
                    </a:srgbClr>
                  </a:outerShdw>
                </a:effectLst>
                <a:latin typeface="+mj-lt"/>
              </a:rPr>
              <a:t>Recap Discussions to Date</a:t>
            </a:r>
            <a:endParaRPr lang="en-US" dirty="0">
              <a:solidFill>
                <a:srgbClr val="FFFFFF"/>
              </a:solidFill>
              <a:effectLst>
                <a:outerShdw blurRad="38100" dist="38100" dir="2700000" algn="tl">
                  <a:srgbClr val="000000">
                    <a:alpha val="43137"/>
                  </a:srgbClr>
                </a:outerShdw>
              </a:effectLst>
              <a:latin typeface="+mj-lt"/>
            </a:endParaRPr>
          </a:p>
        </p:txBody>
      </p:sp>
      <p:sp>
        <p:nvSpPr>
          <p:cNvPr id="8" name="Round Same Side Corner Rectangle 7"/>
          <p:cNvSpPr/>
          <p:nvPr/>
        </p:nvSpPr>
        <p:spPr bwMode="auto">
          <a:xfrm>
            <a:off x="429406" y="6790078"/>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28" tIns="54820" rIns="109628" bIns="54820" numCol="1" rtlCol="0" anchor="ctr" anchorCtr="0" compatLnSpc="1">
            <a:prstTxWarp prst="textNoShape">
              <a:avLst/>
            </a:prstTxWarp>
          </a:bodyPr>
          <a:lstStyle/>
          <a:p>
            <a:pPr algn="ctr" defTabSz="1095996"/>
            <a:endParaRPr lang="en-US" dirty="0">
              <a:solidFill>
                <a:schemeClr val="tx1"/>
              </a:solidFill>
              <a:latin typeface="Segoe" pitchFamily="34" charset="0"/>
            </a:endParaRPr>
          </a:p>
        </p:txBody>
      </p:sp>
      <p:cxnSp>
        <p:nvCxnSpPr>
          <p:cNvPr id="9" name="Straight Connector 8"/>
          <p:cNvCxnSpPr/>
          <p:nvPr/>
        </p:nvCxnSpPr>
        <p:spPr bwMode="auto">
          <a:xfrm>
            <a:off x="429390" y="7386473"/>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7" name="Rectangle 16"/>
          <p:cNvSpPr/>
          <p:nvPr/>
        </p:nvSpPr>
        <p:spPr>
          <a:xfrm>
            <a:off x="474689" y="6875813"/>
            <a:ext cx="1969108" cy="538548"/>
          </a:xfrm>
          <a:prstGeom prst="rect">
            <a:avLst/>
          </a:prstGeom>
        </p:spPr>
        <p:txBody>
          <a:bodyPr wrap="square" lIns="91379" tIns="45686" rIns="91379" bIns="45686">
            <a:spAutoFit/>
          </a:bodyPr>
          <a:lstStyle/>
          <a:p>
            <a:pPr marL="514003" indent="-514003"/>
            <a:r>
              <a:rPr lang="en-US" dirty="0">
                <a:solidFill>
                  <a:srgbClr val="7DDDFF"/>
                </a:solidFill>
                <a:effectLst>
                  <a:outerShdw blurRad="38100" dist="38100" dir="2700000" algn="tl">
                    <a:srgbClr val="000000">
                      <a:alpha val="43137"/>
                    </a:srgbClr>
                  </a:outerShdw>
                </a:effectLst>
                <a:latin typeface="+mj-lt"/>
              </a:rPr>
              <a:t>Next Steps</a:t>
            </a:r>
          </a:p>
        </p:txBody>
      </p:sp>
      <p:sp>
        <p:nvSpPr>
          <p:cNvPr id="21" name="Round Same Side Corner Rectangle 20"/>
          <p:cNvSpPr/>
          <p:nvPr/>
        </p:nvSpPr>
        <p:spPr bwMode="auto">
          <a:xfrm>
            <a:off x="414166" y="3594152"/>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28" tIns="54820" rIns="109628" bIns="54820" numCol="1" rtlCol="0" anchor="ctr" anchorCtr="0" compatLnSpc="1">
            <a:prstTxWarp prst="textNoShape">
              <a:avLst/>
            </a:prstTxWarp>
          </a:bodyPr>
          <a:lstStyle/>
          <a:p>
            <a:pPr algn="ctr" defTabSz="1095996"/>
            <a:endParaRPr lang="en-US" dirty="0">
              <a:solidFill>
                <a:schemeClr val="tx1"/>
              </a:solidFill>
              <a:latin typeface="Segoe" pitchFamily="34" charset="0"/>
            </a:endParaRPr>
          </a:p>
        </p:txBody>
      </p:sp>
      <p:cxnSp>
        <p:nvCxnSpPr>
          <p:cNvPr id="22" name="Straight Connector 21"/>
          <p:cNvCxnSpPr/>
          <p:nvPr/>
        </p:nvCxnSpPr>
        <p:spPr bwMode="auto">
          <a:xfrm>
            <a:off x="414150" y="4185672"/>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23" name="Rectangle 22"/>
          <p:cNvSpPr/>
          <p:nvPr/>
        </p:nvSpPr>
        <p:spPr>
          <a:xfrm>
            <a:off x="459449" y="3672586"/>
            <a:ext cx="3267220" cy="1774776"/>
          </a:xfrm>
          <a:prstGeom prst="rect">
            <a:avLst/>
          </a:prstGeom>
        </p:spPr>
        <p:txBody>
          <a:bodyPr wrap="square" lIns="91379" tIns="45686" rIns="91379" bIns="45686">
            <a:spAutoFit/>
          </a:bodyPr>
          <a:lstStyle/>
          <a:p>
            <a:pPr marL="514003" indent="-514003">
              <a:spcAft>
                <a:spcPts val="1000"/>
              </a:spcAft>
            </a:pPr>
            <a:r>
              <a:rPr lang="en-US" dirty="0">
                <a:solidFill>
                  <a:srgbClr val="7DDDFF"/>
                </a:solidFill>
                <a:effectLst>
                  <a:outerShdw blurRad="38100" dist="38100" dir="2700000" algn="tl">
                    <a:srgbClr val="000000">
                      <a:alpha val="43137"/>
                    </a:srgbClr>
                  </a:outerShdw>
                </a:effectLst>
                <a:latin typeface="+mj-lt"/>
              </a:rPr>
              <a:t>Solution Guidance</a:t>
            </a:r>
          </a:p>
          <a:p>
            <a:pPr marL="228473" indent="-228473">
              <a:buFont typeface="Arial" pitchFamily="34" charset="0"/>
              <a:buChar char="•"/>
            </a:pPr>
            <a:r>
              <a:rPr lang="en-US" sz="2400" dirty="0">
                <a:solidFill>
                  <a:srgbClr val="7DDDFF"/>
                </a:solidFill>
              </a:rPr>
              <a:t>Phase 1</a:t>
            </a:r>
          </a:p>
          <a:p>
            <a:pPr marL="228473" indent="-228473">
              <a:buFont typeface="Arial" pitchFamily="34" charset="0"/>
              <a:buChar char="•"/>
            </a:pPr>
            <a:r>
              <a:rPr lang="en-US" sz="2400" dirty="0">
                <a:solidFill>
                  <a:srgbClr val="7DDDFF"/>
                </a:solidFill>
              </a:rPr>
              <a:t>Phase 2</a:t>
            </a:r>
          </a:p>
          <a:p>
            <a:pPr marL="228473" indent="-228473">
              <a:buFont typeface="Arial" pitchFamily="34" charset="0"/>
              <a:buChar char="•"/>
            </a:pPr>
            <a:r>
              <a:rPr lang="en-US" sz="2400" dirty="0">
                <a:solidFill>
                  <a:srgbClr val="7DDDFF"/>
                </a:solidFill>
              </a:rPr>
              <a:t>Phase 3</a:t>
            </a:r>
            <a:endParaRPr lang="en-US" dirty="0">
              <a:solidFill>
                <a:srgbClr val="7DDDFF"/>
              </a:solidFill>
              <a:effectLst>
                <a:outerShdw blurRad="38100" dist="38100" dir="2700000" algn="tl">
                  <a:srgbClr val="000000">
                    <a:alpha val="43137"/>
                  </a:srgbClr>
                </a:outerShdw>
              </a:effectLst>
              <a:latin typeface="+mj-lt"/>
            </a:endParaRPr>
          </a:p>
        </p:txBody>
      </p:sp>
      <p:sp>
        <p:nvSpPr>
          <p:cNvPr id="26" name="Freeform 25"/>
          <p:cNvSpPr/>
          <p:nvPr/>
        </p:nvSpPr>
        <p:spPr bwMode="auto">
          <a:xfrm rot="5400000">
            <a:off x="2985755" y="-544414"/>
            <a:ext cx="609604" cy="6581107"/>
          </a:xfrm>
          <a:custGeom>
            <a:avLst/>
            <a:gdLst>
              <a:gd name="connsiteX0" fmla="*/ 101603 w 609603"/>
              <a:gd name="connsiteY0" fmla="*/ 0 h 5543548"/>
              <a:gd name="connsiteX1" fmla="*/ 508000 w 609603"/>
              <a:gd name="connsiteY1" fmla="*/ 0 h 5543548"/>
              <a:gd name="connsiteX2" fmla="*/ 579844 w 609603"/>
              <a:gd name="connsiteY2" fmla="*/ 29759 h 5543548"/>
              <a:gd name="connsiteX3" fmla="*/ 609603 w 609603"/>
              <a:gd name="connsiteY3" fmla="*/ 101603 h 5543548"/>
              <a:gd name="connsiteX4" fmla="*/ 609603 w 609603"/>
              <a:gd name="connsiteY4" fmla="*/ 5543548 h 5543548"/>
              <a:gd name="connsiteX5" fmla="*/ 609603 w 609603"/>
              <a:gd name="connsiteY5" fmla="*/ 5543548 h 5543548"/>
              <a:gd name="connsiteX6" fmla="*/ 609603 w 609603"/>
              <a:gd name="connsiteY6" fmla="*/ 5543548 h 5543548"/>
              <a:gd name="connsiteX7" fmla="*/ 0 w 609603"/>
              <a:gd name="connsiteY7" fmla="*/ 5543548 h 5543548"/>
              <a:gd name="connsiteX8" fmla="*/ 0 w 609603"/>
              <a:gd name="connsiteY8" fmla="*/ 5543548 h 5543548"/>
              <a:gd name="connsiteX9" fmla="*/ 0 w 609603"/>
              <a:gd name="connsiteY9" fmla="*/ 5543548 h 5543548"/>
              <a:gd name="connsiteX10" fmla="*/ 0 w 609603"/>
              <a:gd name="connsiteY10" fmla="*/ 101603 h 5543548"/>
              <a:gd name="connsiteX11" fmla="*/ 29759 w 609603"/>
              <a:gd name="connsiteY11" fmla="*/ 29759 h 5543548"/>
              <a:gd name="connsiteX12" fmla="*/ 101603 w 609603"/>
              <a:gd name="connsiteY12" fmla="*/ 0 h 5543548"/>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5562597"/>
              <a:gd name="connsiteX1" fmla="*/ 508000 w 609603"/>
              <a:gd name="connsiteY1" fmla="*/ 0 h 5562597"/>
              <a:gd name="connsiteX2" fmla="*/ 579844 w 609603"/>
              <a:gd name="connsiteY2" fmla="*/ 29759 h 5562597"/>
              <a:gd name="connsiteX3" fmla="*/ 609603 w 609603"/>
              <a:gd name="connsiteY3" fmla="*/ 101603 h 5562597"/>
              <a:gd name="connsiteX4" fmla="*/ 609603 w 609603"/>
              <a:gd name="connsiteY4" fmla="*/ 5543548 h 5562597"/>
              <a:gd name="connsiteX5" fmla="*/ 609603 w 609603"/>
              <a:gd name="connsiteY5" fmla="*/ 5543548 h 5562597"/>
              <a:gd name="connsiteX6" fmla="*/ 609603 w 609603"/>
              <a:gd name="connsiteY6" fmla="*/ 5543548 h 5562597"/>
              <a:gd name="connsiteX7" fmla="*/ 285750 w 609603"/>
              <a:gd name="connsiteY7" fmla="*/ 5562597 h 5562597"/>
              <a:gd name="connsiteX8" fmla="*/ 0 w 609603"/>
              <a:gd name="connsiteY8" fmla="*/ 5543548 h 5562597"/>
              <a:gd name="connsiteX9" fmla="*/ 0 w 609603"/>
              <a:gd name="connsiteY9" fmla="*/ 5543548 h 5562597"/>
              <a:gd name="connsiteX10" fmla="*/ 0 w 609603"/>
              <a:gd name="connsiteY10" fmla="*/ 5543548 h 5562597"/>
              <a:gd name="connsiteX11" fmla="*/ 0 w 609603"/>
              <a:gd name="connsiteY11" fmla="*/ 101603 h 5562597"/>
              <a:gd name="connsiteX12" fmla="*/ 29759 w 609603"/>
              <a:gd name="connsiteY12" fmla="*/ 29759 h 5562597"/>
              <a:gd name="connsiteX13" fmla="*/ 101603 w 609603"/>
              <a:gd name="connsiteY13" fmla="*/ 0 h 5562597"/>
              <a:gd name="connsiteX0" fmla="*/ 101603 w 609603"/>
              <a:gd name="connsiteY0" fmla="*/ 0 h 6480171"/>
              <a:gd name="connsiteX1" fmla="*/ 508000 w 609603"/>
              <a:gd name="connsiteY1" fmla="*/ 0 h 6480171"/>
              <a:gd name="connsiteX2" fmla="*/ 579844 w 609603"/>
              <a:gd name="connsiteY2" fmla="*/ 29759 h 6480171"/>
              <a:gd name="connsiteX3" fmla="*/ 609603 w 609603"/>
              <a:gd name="connsiteY3" fmla="*/ 101603 h 6480171"/>
              <a:gd name="connsiteX4" fmla="*/ 609603 w 609603"/>
              <a:gd name="connsiteY4" fmla="*/ 5543548 h 6480171"/>
              <a:gd name="connsiteX5" fmla="*/ 609603 w 609603"/>
              <a:gd name="connsiteY5" fmla="*/ 5543548 h 6480171"/>
              <a:gd name="connsiteX6" fmla="*/ 609603 w 609603"/>
              <a:gd name="connsiteY6" fmla="*/ 5543548 h 6480171"/>
              <a:gd name="connsiteX7" fmla="*/ 285750 w 609603"/>
              <a:gd name="connsiteY7" fmla="*/ 5562597 h 6480171"/>
              <a:gd name="connsiteX8" fmla="*/ 285750 w 609603"/>
              <a:gd name="connsiteY8" fmla="*/ 6476996 h 6480171"/>
              <a:gd name="connsiteX9" fmla="*/ 0 w 609603"/>
              <a:gd name="connsiteY9" fmla="*/ 5543548 h 6480171"/>
              <a:gd name="connsiteX10" fmla="*/ 0 w 609603"/>
              <a:gd name="connsiteY10" fmla="*/ 5543548 h 6480171"/>
              <a:gd name="connsiteX11" fmla="*/ 0 w 609603"/>
              <a:gd name="connsiteY11" fmla="*/ 5543548 h 6480171"/>
              <a:gd name="connsiteX12" fmla="*/ 0 w 609603"/>
              <a:gd name="connsiteY12" fmla="*/ 101603 h 6480171"/>
              <a:gd name="connsiteX13" fmla="*/ 29759 w 609603"/>
              <a:gd name="connsiteY13" fmla="*/ 29759 h 6480171"/>
              <a:gd name="connsiteX14" fmla="*/ 101603 w 609603"/>
              <a:gd name="connsiteY14" fmla="*/ 0 h 6480171"/>
              <a:gd name="connsiteX0" fmla="*/ 101603 w 723900"/>
              <a:gd name="connsiteY0" fmla="*/ 0 h 6819896"/>
              <a:gd name="connsiteX1" fmla="*/ 508000 w 723900"/>
              <a:gd name="connsiteY1" fmla="*/ 0 h 6819896"/>
              <a:gd name="connsiteX2" fmla="*/ 579844 w 723900"/>
              <a:gd name="connsiteY2" fmla="*/ 29759 h 6819896"/>
              <a:gd name="connsiteX3" fmla="*/ 609603 w 723900"/>
              <a:gd name="connsiteY3" fmla="*/ 101603 h 6819896"/>
              <a:gd name="connsiteX4" fmla="*/ 609603 w 723900"/>
              <a:gd name="connsiteY4" fmla="*/ 5543548 h 6819896"/>
              <a:gd name="connsiteX5" fmla="*/ 609603 w 723900"/>
              <a:gd name="connsiteY5" fmla="*/ 5543548 h 6819896"/>
              <a:gd name="connsiteX6" fmla="*/ 609603 w 723900"/>
              <a:gd name="connsiteY6" fmla="*/ 5543548 h 6819896"/>
              <a:gd name="connsiteX7" fmla="*/ 285750 w 723900"/>
              <a:gd name="connsiteY7" fmla="*/ 5562597 h 6819896"/>
              <a:gd name="connsiteX8" fmla="*/ 723900 w 723900"/>
              <a:gd name="connsiteY8" fmla="*/ 6667496 h 6819896"/>
              <a:gd name="connsiteX9" fmla="*/ 285750 w 723900"/>
              <a:gd name="connsiteY9" fmla="*/ 6476996 h 6819896"/>
              <a:gd name="connsiteX10" fmla="*/ 0 w 723900"/>
              <a:gd name="connsiteY10" fmla="*/ 5543548 h 6819896"/>
              <a:gd name="connsiteX11" fmla="*/ 0 w 723900"/>
              <a:gd name="connsiteY11" fmla="*/ 5543548 h 6819896"/>
              <a:gd name="connsiteX12" fmla="*/ 0 w 723900"/>
              <a:gd name="connsiteY12" fmla="*/ 5543548 h 6819896"/>
              <a:gd name="connsiteX13" fmla="*/ 0 w 723900"/>
              <a:gd name="connsiteY13" fmla="*/ 101603 h 6819896"/>
              <a:gd name="connsiteX14" fmla="*/ 29759 w 723900"/>
              <a:gd name="connsiteY14" fmla="*/ 29759 h 6819896"/>
              <a:gd name="connsiteX15" fmla="*/ 101603 w 723900"/>
              <a:gd name="connsiteY15" fmla="*/ 0 h 6819896"/>
              <a:gd name="connsiteX0" fmla="*/ 285750 w 815340"/>
              <a:gd name="connsiteY0" fmla="*/ 6476996 h 6758936"/>
              <a:gd name="connsiteX1" fmla="*/ 0 w 815340"/>
              <a:gd name="connsiteY1" fmla="*/ 5543548 h 6758936"/>
              <a:gd name="connsiteX2" fmla="*/ 0 w 815340"/>
              <a:gd name="connsiteY2" fmla="*/ 5543548 h 6758936"/>
              <a:gd name="connsiteX3" fmla="*/ 0 w 815340"/>
              <a:gd name="connsiteY3" fmla="*/ 5543548 h 6758936"/>
              <a:gd name="connsiteX4" fmla="*/ 0 w 815340"/>
              <a:gd name="connsiteY4" fmla="*/ 101603 h 6758936"/>
              <a:gd name="connsiteX5" fmla="*/ 29759 w 815340"/>
              <a:gd name="connsiteY5" fmla="*/ 29759 h 6758936"/>
              <a:gd name="connsiteX6" fmla="*/ 101603 w 815340"/>
              <a:gd name="connsiteY6" fmla="*/ 0 h 6758936"/>
              <a:gd name="connsiteX7" fmla="*/ 508000 w 815340"/>
              <a:gd name="connsiteY7" fmla="*/ 0 h 6758936"/>
              <a:gd name="connsiteX8" fmla="*/ 579844 w 815340"/>
              <a:gd name="connsiteY8" fmla="*/ 29759 h 6758936"/>
              <a:gd name="connsiteX9" fmla="*/ 609603 w 815340"/>
              <a:gd name="connsiteY9" fmla="*/ 101603 h 6758936"/>
              <a:gd name="connsiteX10" fmla="*/ 609603 w 815340"/>
              <a:gd name="connsiteY10" fmla="*/ 5543548 h 6758936"/>
              <a:gd name="connsiteX11" fmla="*/ 609603 w 815340"/>
              <a:gd name="connsiteY11" fmla="*/ 5543548 h 6758936"/>
              <a:gd name="connsiteX12" fmla="*/ 609603 w 815340"/>
              <a:gd name="connsiteY12" fmla="*/ 5543548 h 6758936"/>
              <a:gd name="connsiteX13" fmla="*/ 285750 w 815340"/>
              <a:gd name="connsiteY13" fmla="*/ 5562597 h 6758936"/>
              <a:gd name="connsiteX14" fmla="*/ 815340 w 815340"/>
              <a:gd name="connsiteY14" fmla="*/ 6758936 h 6758936"/>
              <a:gd name="connsiteX0" fmla="*/ 0 w 815340"/>
              <a:gd name="connsiteY0" fmla="*/ 5543548 h 6758936"/>
              <a:gd name="connsiteX1" fmla="*/ 0 w 815340"/>
              <a:gd name="connsiteY1" fmla="*/ 5543548 h 6758936"/>
              <a:gd name="connsiteX2" fmla="*/ 0 w 815340"/>
              <a:gd name="connsiteY2" fmla="*/ 5543548 h 6758936"/>
              <a:gd name="connsiteX3" fmla="*/ 0 w 815340"/>
              <a:gd name="connsiteY3" fmla="*/ 101603 h 6758936"/>
              <a:gd name="connsiteX4" fmla="*/ 29759 w 815340"/>
              <a:gd name="connsiteY4" fmla="*/ 29759 h 6758936"/>
              <a:gd name="connsiteX5" fmla="*/ 101603 w 815340"/>
              <a:gd name="connsiteY5" fmla="*/ 0 h 6758936"/>
              <a:gd name="connsiteX6" fmla="*/ 508000 w 815340"/>
              <a:gd name="connsiteY6" fmla="*/ 0 h 6758936"/>
              <a:gd name="connsiteX7" fmla="*/ 579844 w 815340"/>
              <a:gd name="connsiteY7" fmla="*/ 29759 h 6758936"/>
              <a:gd name="connsiteX8" fmla="*/ 609603 w 815340"/>
              <a:gd name="connsiteY8" fmla="*/ 101603 h 6758936"/>
              <a:gd name="connsiteX9" fmla="*/ 609603 w 815340"/>
              <a:gd name="connsiteY9" fmla="*/ 5543548 h 6758936"/>
              <a:gd name="connsiteX10" fmla="*/ 609603 w 815340"/>
              <a:gd name="connsiteY10" fmla="*/ 5543548 h 6758936"/>
              <a:gd name="connsiteX11" fmla="*/ 609603 w 815340"/>
              <a:gd name="connsiteY11" fmla="*/ 5543548 h 6758936"/>
              <a:gd name="connsiteX12" fmla="*/ 285750 w 815340"/>
              <a:gd name="connsiteY12" fmla="*/ 5562597 h 6758936"/>
              <a:gd name="connsiteX13" fmla="*/ 815340 w 815340"/>
              <a:gd name="connsiteY13" fmla="*/ 6758936 h 6758936"/>
              <a:gd name="connsiteX0" fmla="*/ 0 w 609603"/>
              <a:gd name="connsiteY0" fmla="*/ 5543548 h 5562597"/>
              <a:gd name="connsiteX1" fmla="*/ 0 w 609603"/>
              <a:gd name="connsiteY1" fmla="*/ 5543548 h 5562597"/>
              <a:gd name="connsiteX2" fmla="*/ 0 w 609603"/>
              <a:gd name="connsiteY2" fmla="*/ 5543548 h 5562597"/>
              <a:gd name="connsiteX3" fmla="*/ 0 w 609603"/>
              <a:gd name="connsiteY3" fmla="*/ 101603 h 5562597"/>
              <a:gd name="connsiteX4" fmla="*/ 29759 w 609603"/>
              <a:gd name="connsiteY4" fmla="*/ 29759 h 5562597"/>
              <a:gd name="connsiteX5" fmla="*/ 101603 w 609603"/>
              <a:gd name="connsiteY5" fmla="*/ 0 h 5562597"/>
              <a:gd name="connsiteX6" fmla="*/ 508000 w 609603"/>
              <a:gd name="connsiteY6" fmla="*/ 0 h 5562597"/>
              <a:gd name="connsiteX7" fmla="*/ 579844 w 609603"/>
              <a:gd name="connsiteY7" fmla="*/ 29759 h 5562597"/>
              <a:gd name="connsiteX8" fmla="*/ 609603 w 609603"/>
              <a:gd name="connsiteY8" fmla="*/ 101603 h 5562597"/>
              <a:gd name="connsiteX9" fmla="*/ 609603 w 609603"/>
              <a:gd name="connsiteY9" fmla="*/ 5543548 h 5562597"/>
              <a:gd name="connsiteX10" fmla="*/ 609603 w 609603"/>
              <a:gd name="connsiteY10" fmla="*/ 5543548 h 5562597"/>
              <a:gd name="connsiteX11" fmla="*/ 609603 w 609603"/>
              <a:gd name="connsiteY11" fmla="*/ 5543548 h 5562597"/>
              <a:gd name="connsiteX12" fmla="*/ 285750 w 609603"/>
              <a:gd name="connsiteY12" fmla="*/ 5562597 h 5562597"/>
              <a:gd name="connsiteX0" fmla="*/ 0 w 609603"/>
              <a:gd name="connsiteY0" fmla="*/ 5543548 h 5543548"/>
              <a:gd name="connsiteX1" fmla="*/ 0 w 609603"/>
              <a:gd name="connsiteY1" fmla="*/ 5543548 h 5543548"/>
              <a:gd name="connsiteX2" fmla="*/ 0 w 609603"/>
              <a:gd name="connsiteY2" fmla="*/ 5543548 h 5543548"/>
              <a:gd name="connsiteX3" fmla="*/ 0 w 609603"/>
              <a:gd name="connsiteY3" fmla="*/ 101603 h 5543548"/>
              <a:gd name="connsiteX4" fmla="*/ 29759 w 609603"/>
              <a:gd name="connsiteY4" fmla="*/ 29759 h 5543548"/>
              <a:gd name="connsiteX5" fmla="*/ 101603 w 609603"/>
              <a:gd name="connsiteY5" fmla="*/ 0 h 5543548"/>
              <a:gd name="connsiteX6" fmla="*/ 508000 w 609603"/>
              <a:gd name="connsiteY6" fmla="*/ 0 h 5543548"/>
              <a:gd name="connsiteX7" fmla="*/ 579844 w 609603"/>
              <a:gd name="connsiteY7" fmla="*/ 29759 h 5543548"/>
              <a:gd name="connsiteX8" fmla="*/ 609603 w 609603"/>
              <a:gd name="connsiteY8" fmla="*/ 101603 h 5543548"/>
              <a:gd name="connsiteX9" fmla="*/ 609603 w 609603"/>
              <a:gd name="connsiteY9" fmla="*/ 5543548 h 5543548"/>
              <a:gd name="connsiteX10" fmla="*/ 609603 w 609603"/>
              <a:gd name="connsiteY10" fmla="*/ 5543548 h 5543548"/>
              <a:gd name="connsiteX11" fmla="*/ 609603 w 609603"/>
              <a:gd name="connsiteY11" fmla="*/ 5543548 h 55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3" h="5543548">
                <a:moveTo>
                  <a:pt x="0" y="5543548"/>
                </a:moveTo>
                <a:lnTo>
                  <a:pt x="0" y="5543548"/>
                </a:lnTo>
                <a:lnTo>
                  <a:pt x="0" y="5543548"/>
                </a:lnTo>
                <a:lnTo>
                  <a:pt x="0" y="101603"/>
                </a:lnTo>
                <a:cubicBezTo>
                  <a:pt x="0" y="74656"/>
                  <a:pt x="10705" y="48813"/>
                  <a:pt x="29759" y="29759"/>
                </a:cubicBezTo>
                <a:cubicBezTo>
                  <a:pt x="48813" y="10705"/>
                  <a:pt x="74656" y="0"/>
                  <a:pt x="101603" y="0"/>
                </a:cubicBezTo>
                <a:lnTo>
                  <a:pt x="508000" y="0"/>
                </a:lnTo>
                <a:cubicBezTo>
                  <a:pt x="534947" y="0"/>
                  <a:pt x="560790" y="10705"/>
                  <a:pt x="579844" y="29759"/>
                </a:cubicBezTo>
                <a:cubicBezTo>
                  <a:pt x="598898" y="48813"/>
                  <a:pt x="609603" y="74656"/>
                  <a:pt x="609603" y="101603"/>
                </a:cubicBezTo>
                <a:lnTo>
                  <a:pt x="609603" y="5543548"/>
                </a:lnTo>
                <a:lnTo>
                  <a:pt x="609603" y="5543548"/>
                </a:lnTo>
                <a:lnTo>
                  <a:pt x="609603" y="5543548"/>
                </a:lnTo>
              </a:path>
            </a:pathLst>
          </a:custGeom>
          <a:noFill/>
          <a:ln w="28575">
            <a:solidFill>
              <a:srgbClr val="92D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664" tIns="54836" rIns="109664" bIns="54836" numCol="1" rtlCol="0" anchor="ctr" anchorCtr="0" compatLnSpc="1">
            <a:prstTxWarp prst="textNoShape">
              <a:avLst/>
            </a:prstTxWarp>
          </a:bodyPr>
          <a:lstStyle/>
          <a:p>
            <a:pPr algn="ctr" defTabSz="1096348"/>
            <a:endParaRPr lang="en-US" dirty="0">
              <a:solidFill>
                <a:schemeClr val="tx1"/>
              </a:solidFill>
              <a:latin typeface="Segoe" pitchFamily="34" charset="0"/>
            </a:endParaRPr>
          </a:p>
        </p:txBody>
      </p:sp>
      <p:cxnSp>
        <p:nvCxnSpPr>
          <p:cNvPr id="14" name="Straight Connector 13"/>
          <p:cNvCxnSpPr/>
          <p:nvPr/>
        </p:nvCxnSpPr>
        <p:spPr bwMode="auto">
          <a:xfrm>
            <a:off x="414150" y="3049355"/>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3" name="Round Same Side Corner Rectangle 12"/>
          <p:cNvSpPr/>
          <p:nvPr/>
        </p:nvSpPr>
        <p:spPr bwMode="auto">
          <a:xfrm>
            <a:off x="402191" y="5832136"/>
            <a:ext cx="4979773" cy="593125"/>
          </a:xfrm>
          <a:prstGeom prst="round2SameRect">
            <a:avLst/>
          </a:prstGeom>
          <a:gradFill>
            <a:gsLst>
              <a:gs pos="0">
                <a:srgbClr val="81D5FF">
                  <a:alpha val="32000"/>
                </a:srgbClr>
              </a:gs>
              <a:gs pos="16000">
                <a:srgbClr val="66CCFF">
                  <a:alpha val="16000"/>
                </a:srgbClr>
              </a:gs>
              <a:gs pos="100000">
                <a:srgbClr val="81D5FF">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628" tIns="54820" rIns="109628" bIns="54820" numCol="1" rtlCol="0" anchor="ctr" anchorCtr="0" compatLnSpc="1">
            <a:prstTxWarp prst="textNoShape">
              <a:avLst/>
            </a:prstTxWarp>
          </a:bodyPr>
          <a:lstStyle/>
          <a:p>
            <a:pPr algn="ctr" defTabSz="1095996"/>
            <a:endParaRPr lang="en-US" dirty="0">
              <a:solidFill>
                <a:schemeClr val="tx1"/>
              </a:solidFill>
              <a:latin typeface="Segoe" pitchFamily="34" charset="0"/>
            </a:endParaRPr>
          </a:p>
        </p:txBody>
      </p:sp>
      <p:cxnSp>
        <p:nvCxnSpPr>
          <p:cNvPr id="16" name="Straight Connector 15"/>
          <p:cNvCxnSpPr/>
          <p:nvPr/>
        </p:nvCxnSpPr>
        <p:spPr bwMode="auto">
          <a:xfrm>
            <a:off x="402175" y="6412199"/>
            <a:ext cx="7315200" cy="1588"/>
          </a:xfrm>
          <a:prstGeom prst="line">
            <a:avLst/>
          </a:prstGeom>
          <a:gradFill rotWithShape="0">
            <a:gsLst>
              <a:gs pos="0">
                <a:srgbClr val="800080">
                  <a:gamma/>
                  <a:tint val="72941"/>
                  <a:invGamma/>
                </a:srgbClr>
              </a:gs>
              <a:gs pos="50000">
                <a:srgbClr val="800080"/>
              </a:gs>
              <a:gs pos="100000">
                <a:srgbClr val="800080">
                  <a:gamma/>
                  <a:tint val="72941"/>
                  <a:invGamma/>
                </a:srgbClr>
              </a:gs>
            </a:gsLst>
            <a:lin ang="2700000" scaled="1"/>
          </a:gradFill>
          <a:ln w="12700" cap="flat" cmpd="sng" algn="ctr">
            <a:gradFill>
              <a:gsLst>
                <a:gs pos="0">
                  <a:srgbClr val="00B0F0"/>
                </a:gs>
                <a:gs pos="50000">
                  <a:srgbClr val="00B0F0"/>
                </a:gs>
                <a:gs pos="100000">
                  <a:srgbClr val="9BBB59">
                    <a:lumMod val="75000"/>
                    <a:alpha val="99000"/>
                  </a:srgbClr>
                </a:gs>
              </a:gsLst>
              <a:lin ang="0" scaled="0"/>
            </a:gradFill>
            <a:prstDash val="sysDot"/>
            <a:round/>
            <a:headEnd type="none" w="med" len="med"/>
            <a:tailEnd type="oval" w="med" len="med"/>
          </a:ln>
          <a:effectLst/>
        </p:spPr>
      </p:cxnSp>
      <p:sp>
        <p:nvSpPr>
          <p:cNvPr id="18" name="Rectangle 17"/>
          <p:cNvSpPr/>
          <p:nvPr/>
        </p:nvSpPr>
        <p:spPr>
          <a:xfrm>
            <a:off x="447479" y="5891513"/>
            <a:ext cx="6765142" cy="538548"/>
          </a:xfrm>
          <a:prstGeom prst="rect">
            <a:avLst/>
          </a:prstGeom>
        </p:spPr>
        <p:txBody>
          <a:bodyPr wrap="none" lIns="91379" tIns="45686" rIns="91379" bIns="45686">
            <a:spAutoFit/>
          </a:bodyPr>
          <a:lstStyle/>
          <a:p>
            <a:pPr marL="514003" indent="-514003"/>
            <a:r>
              <a:rPr lang="en-US" dirty="0" smtClean="0">
                <a:solidFill>
                  <a:srgbClr val="7DDDFF"/>
                </a:solidFill>
                <a:effectLst>
                  <a:outerShdw blurRad="38100" dist="38100" dir="2700000" algn="tl">
                    <a:srgbClr val="000000">
                      <a:alpha val="43137"/>
                    </a:srgbClr>
                  </a:outerShdw>
                </a:effectLst>
                <a:latin typeface="+mj-lt"/>
              </a:rPr>
              <a:t>Customize the Capability Requirements</a:t>
            </a:r>
            <a:endParaRPr lang="en-US" dirty="0">
              <a:solidFill>
                <a:srgbClr val="7DDDFF"/>
              </a:solidFill>
              <a:effectLst>
                <a:outerShdw blurRad="38100" dist="38100" dir="2700000" algn="tl">
                  <a:srgbClr val="000000">
                    <a:alpha val="43137"/>
                  </a:srgbClr>
                </a:outerShdw>
              </a:effectLst>
              <a:latin typeface="+mj-l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Rounded Rectangle 129">
            <a:hlinkClick r:id="" action="ppaction://noaction"/>
          </p:cNvPr>
          <p:cNvSpPr/>
          <p:nvPr/>
        </p:nvSpPr>
        <p:spPr bwMode="auto">
          <a:xfrm rot="16200000">
            <a:off x="4526361" y="-676856"/>
            <a:ext cx="1378424" cy="8047362"/>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115" name="Rounded Rectangle 114">
            <a:hlinkClick r:id="" action="ppaction://noaction"/>
          </p:cNvPr>
          <p:cNvSpPr/>
          <p:nvPr/>
        </p:nvSpPr>
        <p:spPr bwMode="auto">
          <a:xfrm rot="16200000">
            <a:off x="4542417" y="2795785"/>
            <a:ext cx="1378424" cy="8015249"/>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2" name="Title 1"/>
          <p:cNvSpPr>
            <a:spLocks noGrp="1"/>
          </p:cNvSpPr>
          <p:nvPr>
            <p:ph type="title"/>
          </p:nvPr>
        </p:nvSpPr>
        <p:spPr/>
        <p:txBody>
          <a:bodyPr/>
          <a:lstStyle/>
          <a:p>
            <a:r>
              <a:rPr lang="en-US" dirty="0" smtClean="0"/>
              <a:t>Engagement Approach</a:t>
            </a:r>
            <a:endParaRPr lang="en-US" dirty="0"/>
          </a:p>
        </p:txBody>
      </p:sp>
      <p:sp>
        <p:nvSpPr>
          <p:cNvPr id="84" name="TextBox 83"/>
          <p:cNvSpPr txBox="1"/>
          <p:nvPr/>
        </p:nvSpPr>
        <p:spPr>
          <a:xfrm>
            <a:off x="1214854" y="2322010"/>
            <a:ext cx="1295400" cy="279085"/>
          </a:xfrm>
          <a:prstGeom prst="rect">
            <a:avLst/>
          </a:prstGeom>
          <a:noFill/>
        </p:spPr>
        <p:txBody>
          <a:bodyPr wrap="square" lIns="91183" tIns="45580" rIns="91183" bIns="45580" rtlCol="0">
            <a:spAutoFit/>
          </a:bodyPr>
          <a:lstStyle/>
          <a:p>
            <a:pPr defTabSz="911879"/>
            <a:r>
              <a:rPr lang="en-US" sz="1200" b="1" dirty="0">
                <a:solidFill>
                  <a:prstClr val="white"/>
                </a:solidFill>
                <a:latin typeface="Segoe" pitchFamily="34" charset="0"/>
              </a:rPr>
              <a:t>Audience</a:t>
            </a:r>
          </a:p>
        </p:txBody>
      </p:sp>
      <p:sp>
        <p:nvSpPr>
          <p:cNvPr id="96" name="Rectangle 95">
            <a:hlinkClick r:id="" action="ppaction://noaction"/>
          </p:cNvPr>
          <p:cNvSpPr/>
          <p:nvPr/>
        </p:nvSpPr>
        <p:spPr bwMode="auto">
          <a:xfrm>
            <a:off x="2698207" y="6919416"/>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algn="ctr" defTabSz="1093722">
              <a:defRPr/>
            </a:pPr>
            <a:r>
              <a:rPr lang="en-US" sz="1800" dirty="0">
                <a:solidFill>
                  <a:srgbClr val="FFFFFF"/>
                </a:solidFill>
                <a:latin typeface="Segoe" pitchFamily="34" charset="0"/>
              </a:rPr>
              <a:t>Solution road map</a:t>
            </a:r>
          </a:p>
        </p:txBody>
      </p:sp>
      <p:grpSp>
        <p:nvGrpSpPr>
          <p:cNvPr id="3" name="Group 68"/>
          <p:cNvGrpSpPr/>
          <p:nvPr/>
        </p:nvGrpSpPr>
        <p:grpSpPr>
          <a:xfrm>
            <a:off x="5021557" y="2140967"/>
            <a:ext cx="830930" cy="548854"/>
            <a:chOff x="3961160" y="1822929"/>
            <a:chExt cx="830930" cy="548854"/>
          </a:xfrm>
        </p:grpSpPr>
        <p:pic>
          <p:nvPicPr>
            <p:cNvPr id="98" name="Picture 14" descr="Gold_Arrow_fade"/>
            <p:cNvPicPr>
              <a:picLocks noChangeAspect="1" noChangeArrowheads="1"/>
            </p:cNvPicPr>
            <p:nvPr/>
          </p:nvPicPr>
          <p:blipFill>
            <a:blip r:embed="rId3" cstate="print"/>
            <a:srcRect/>
            <a:stretch>
              <a:fillRect/>
            </a:stretch>
          </p:blipFill>
          <p:spPr bwMode="auto">
            <a:xfrm rot="5400000">
              <a:off x="4172534" y="1974965"/>
              <a:ext cx="419902" cy="373734"/>
            </a:xfrm>
            <a:prstGeom prst="rect">
              <a:avLst/>
            </a:prstGeom>
            <a:noFill/>
          </p:spPr>
        </p:pic>
        <p:pic>
          <p:nvPicPr>
            <p:cNvPr id="99" name="Picture 14" descr="Gold_Arrow_fade"/>
            <p:cNvPicPr>
              <a:picLocks noChangeAspect="1" noChangeArrowheads="1"/>
            </p:cNvPicPr>
            <p:nvPr/>
          </p:nvPicPr>
          <p:blipFill>
            <a:blip r:embed="rId3" cstate="print"/>
            <a:srcRect/>
            <a:stretch>
              <a:fillRect/>
            </a:stretch>
          </p:blipFill>
          <p:spPr bwMode="auto">
            <a:xfrm rot="2802019">
              <a:off x="4395272" y="1846013"/>
              <a:ext cx="419902" cy="373734"/>
            </a:xfrm>
            <a:prstGeom prst="rect">
              <a:avLst/>
            </a:prstGeom>
            <a:noFill/>
          </p:spPr>
        </p:pic>
        <p:pic>
          <p:nvPicPr>
            <p:cNvPr id="100" name="Picture 14" descr="Gold_Arrow_fade"/>
            <p:cNvPicPr>
              <a:picLocks noChangeAspect="1" noChangeArrowheads="1"/>
            </p:cNvPicPr>
            <p:nvPr/>
          </p:nvPicPr>
          <p:blipFill>
            <a:blip r:embed="rId3" cstate="print"/>
            <a:srcRect/>
            <a:stretch>
              <a:fillRect/>
            </a:stretch>
          </p:blipFill>
          <p:spPr bwMode="auto">
            <a:xfrm rot="18797981" flipH="1">
              <a:off x="3938076" y="1846013"/>
              <a:ext cx="419902" cy="373734"/>
            </a:xfrm>
            <a:prstGeom prst="rect">
              <a:avLst/>
            </a:prstGeom>
            <a:noFill/>
          </p:spPr>
        </p:pic>
      </p:grpSp>
      <p:grpSp>
        <p:nvGrpSpPr>
          <p:cNvPr id="4" name="Group 60"/>
          <p:cNvGrpSpPr/>
          <p:nvPr/>
        </p:nvGrpSpPr>
        <p:grpSpPr>
          <a:xfrm>
            <a:off x="2854094" y="1842107"/>
            <a:ext cx="5166023" cy="433753"/>
            <a:chOff x="1629500" y="1336431"/>
            <a:chExt cx="5462962" cy="433753"/>
          </a:xfrm>
        </p:grpSpPr>
        <p:sp>
          <p:nvSpPr>
            <p:cNvPr id="102" name="Rectangle 101">
              <a:hlinkClick r:id="" action="ppaction://noaction"/>
            </p:cNvPr>
            <p:cNvSpPr/>
            <p:nvPr/>
          </p:nvSpPr>
          <p:spPr bwMode="auto">
            <a:xfrm>
              <a:off x="1629500" y="1336431"/>
              <a:ext cx="5462962" cy="433753"/>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marL="117144" defTabSz="1093722">
                <a:defRPr/>
              </a:pPr>
              <a:r>
                <a:rPr lang="en-US" sz="1600" dirty="0">
                  <a:solidFill>
                    <a:srgbClr val="FFFFFF"/>
                  </a:solidFill>
                  <a:latin typeface="Segoe" pitchFamily="34" charset="0"/>
                </a:rPr>
                <a:t>Solution areas</a:t>
              </a:r>
            </a:p>
          </p:txBody>
        </p:sp>
        <p:sp>
          <p:nvSpPr>
            <p:cNvPr id="103" name="Rectangle 102">
              <a:hlinkClick r:id="" action="ppaction://noaction"/>
            </p:cNvPr>
            <p:cNvSpPr/>
            <p:nvPr/>
          </p:nvSpPr>
          <p:spPr bwMode="auto">
            <a:xfrm>
              <a:off x="4155846" y="1418492"/>
              <a:ext cx="1201613" cy="269631"/>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22">
                <a:defRPr/>
              </a:pPr>
              <a:r>
                <a:rPr lang="en-US" sz="1400" dirty="0">
                  <a:solidFill>
                    <a:srgbClr val="FFFFFF"/>
                  </a:solidFill>
                  <a:latin typeface="Segoe" pitchFamily="34" charset="0"/>
                </a:rPr>
                <a:t>Industry</a:t>
              </a:r>
            </a:p>
          </p:txBody>
        </p:sp>
        <p:sp>
          <p:nvSpPr>
            <p:cNvPr id="104" name="Rectangle 103">
              <a:hlinkClick r:id="" action="ppaction://noaction"/>
            </p:cNvPr>
            <p:cNvSpPr/>
            <p:nvPr/>
          </p:nvSpPr>
          <p:spPr bwMode="auto">
            <a:xfrm>
              <a:off x="5539167" y="1418491"/>
              <a:ext cx="1201614" cy="26963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706" tIns="0" rIns="109706" bIns="0" numCol="1" rtlCol="0" anchor="ctr" anchorCtr="0" compatLnSpc="1">
              <a:prstTxWarp prst="textNoShape">
                <a:avLst/>
              </a:prstTxWarp>
            </a:bodyPr>
            <a:lstStyle/>
            <a:p>
              <a:pPr algn="ctr" defTabSz="1093722">
                <a:defRPr/>
              </a:pPr>
              <a:r>
                <a:rPr lang="en-US" sz="1400" dirty="0">
                  <a:solidFill>
                    <a:srgbClr val="FFFFFF"/>
                  </a:solidFill>
                  <a:latin typeface="Segoe" pitchFamily="34" charset="0"/>
                </a:rPr>
                <a:t>Horizontal</a:t>
              </a:r>
            </a:p>
          </p:txBody>
        </p:sp>
      </p:grpSp>
      <p:pic>
        <p:nvPicPr>
          <p:cNvPr id="105" name="Picture 14" descr="Gold_Arrow_fade"/>
          <p:cNvPicPr>
            <a:picLocks noChangeAspect="1" noChangeArrowheads="1"/>
          </p:cNvPicPr>
          <p:nvPr/>
        </p:nvPicPr>
        <p:blipFill>
          <a:blip r:embed="rId3" cstate="print"/>
          <a:srcRect/>
          <a:stretch>
            <a:fillRect/>
          </a:stretch>
        </p:blipFill>
        <p:spPr bwMode="auto">
          <a:xfrm rot="5400000">
            <a:off x="5227071" y="1494652"/>
            <a:ext cx="419902" cy="373734"/>
          </a:xfrm>
          <a:prstGeom prst="rect">
            <a:avLst/>
          </a:prstGeom>
          <a:noFill/>
        </p:spPr>
      </p:pic>
      <p:sp>
        <p:nvSpPr>
          <p:cNvPr id="106" name="Rectangle 105">
            <a:hlinkClick r:id="" action="ppaction://noaction"/>
          </p:cNvPr>
          <p:cNvSpPr/>
          <p:nvPr/>
        </p:nvSpPr>
        <p:spPr bwMode="auto">
          <a:xfrm>
            <a:off x="2851243" y="1348229"/>
            <a:ext cx="5171558" cy="354462"/>
          </a:xfrm>
          <a:prstGeom prst="rect">
            <a:avLst/>
          </a:prstGeom>
          <a:gradFill rotWithShape="1">
            <a:gsLst>
              <a:gs pos="3000">
                <a:srgbClr val="00246E"/>
              </a:gs>
              <a:gs pos="51000">
                <a:srgbClr val="B9D0FF">
                  <a:lumMod val="25000"/>
                </a:srgbClr>
              </a:gs>
              <a:gs pos="100000">
                <a:srgbClr val="B9D0FF">
                  <a:lumMod val="25000"/>
                </a:srgbClr>
              </a:gs>
            </a:gsLst>
            <a:lin ang="5400000" scaled="0"/>
          </a:gra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Business strategy</a:t>
            </a:r>
          </a:p>
        </p:txBody>
      </p:sp>
      <p:sp>
        <p:nvSpPr>
          <p:cNvPr id="117" name="Rectangle 116">
            <a:hlinkClick r:id="" action="ppaction://noaction"/>
          </p:cNvPr>
          <p:cNvSpPr/>
          <p:nvPr/>
        </p:nvSpPr>
        <p:spPr bwMode="auto">
          <a:xfrm>
            <a:off x="2700481" y="6225653"/>
            <a:ext cx="5849273" cy="45852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117144" defTabSz="1093722">
              <a:defRPr/>
            </a:pPr>
            <a:r>
              <a:rPr lang="en-US" sz="1400" dirty="0">
                <a:solidFill>
                  <a:srgbClr val="FFFFFF"/>
                </a:solidFill>
                <a:latin typeface="Segoe" pitchFamily="34" charset="0"/>
              </a:rPr>
              <a:t>Integrated Capability Analysis  &gt;  Projects, architecture, products</a:t>
            </a:r>
          </a:p>
        </p:txBody>
      </p:sp>
      <p:sp>
        <p:nvSpPr>
          <p:cNvPr id="118" name="Rounded Rectangle 117">
            <a:hlinkClick r:id="" action="ppaction://noaction"/>
          </p:cNvPr>
          <p:cNvSpPr/>
          <p:nvPr/>
        </p:nvSpPr>
        <p:spPr bwMode="auto">
          <a:xfrm rot="16200000">
            <a:off x="4523085" y="977217"/>
            <a:ext cx="1378424" cy="8053916"/>
          </a:xfrm>
          <a:prstGeom prst="roundRect">
            <a:avLst>
              <a:gd name="adj" fmla="val 3018"/>
            </a:avLst>
          </a:prstGeom>
          <a:solidFill>
            <a:srgbClr val="002060"/>
          </a:solidFill>
          <a:ln w="25400" cap="flat" cmpd="sng" algn="ctr">
            <a:noFill/>
            <a:prstDash val="solid"/>
            <a:headEnd type="none" w="med" len="med"/>
            <a:tailEnd type="none" w="med" len="med"/>
          </a:ln>
          <a:effectLst>
            <a:outerShdw blurRad="63500" sx="101000" sy="101000" algn="ctr" rotWithShape="0">
              <a:prstClr val="black">
                <a:alpha val="64000"/>
              </a:prstClr>
            </a:outerShdw>
          </a:effectLst>
        </p:spPr>
        <p:txBody>
          <a:bodyPr vert="horz" wrap="square" lIns="45582" tIns="182347" rIns="109396" bIns="0" numCol="1" rtlCol="0" anchor="ctr" anchorCtr="0" compatLnSpc="1">
            <a:prstTxWarp prst="textNoShape">
              <a:avLst/>
            </a:prstTxWarp>
          </a:bodyPr>
          <a:lstStyle/>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a:p>
            <a:pPr algn="ctr" defTabSz="1093722">
              <a:defRPr/>
            </a:pPr>
            <a:endParaRPr lang="en-US" b="1" kern="1200" dirty="0">
              <a:solidFill>
                <a:srgbClr val="FFFFFF"/>
              </a:solidFill>
              <a:latin typeface="Segoe" pitchFamily="34" charset="0"/>
              <a:ea typeface="+mn-ea"/>
              <a:cs typeface="+mn-cs"/>
            </a:endParaRPr>
          </a:p>
        </p:txBody>
      </p:sp>
      <p:sp>
        <p:nvSpPr>
          <p:cNvPr id="124" name="Rectangle 123">
            <a:hlinkClick r:id="" action="ppaction://noaction"/>
          </p:cNvPr>
          <p:cNvSpPr/>
          <p:nvPr/>
        </p:nvSpPr>
        <p:spPr bwMode="auto">
          <a:xfrm>
            <a:off x="2680867" y="442642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459132" indent="-341969" defTabSz="1093722">
              <a:spcAft>
                <a:spcPts val="600"/>
              </a:spcAft>
              <a:buFont typeface="+mj-lt"/>
              <a:buAutoNum type="arabicPeriod"/>
              <a:defRPr/>
            </a:pPr>
            <a:r>
              <a:rPr lang="en-US" sz="1800" dirty="0">
                <a:solidFill>
                  <a:srgbClr val="FFFFFF"/>
                </a:solidFill>
                <a:latin typeface="Segoe" pitchFamily="34" charset="0"/>
              </a:rPr>
              <a:t>Present relevant integrated capabilities</a:t>
            </a:r>
          </a:p>
          <a:p>
            <a:pPr marL="459132" indent="-341969" defTabSz="1093722">
              <a:spcAft>
                <a:spcPts val="600"/>
              </a:spcAft>
              <a:buFont typeface="+mj-lt"/>
              <a:buAutoNum type="arabicPeriod"/>
              <a:defRPr/>
            </a:pPr>
            <a:r>
              <a:rPr lang="en-US" sz="1800" dirty="0">
                <a:solidFill>
                  <a:srgbClr val="FFFFFF"/>
                </a:solidFill>
                <a:latin typeface="Segoe" pitchFamily="34" charset="0"/>
              </a:rPr>
              <a:t>Position the Integrated Capability approach</a:t>
            </a:r>
          </a:p>
        </p:txBody>
      </p:sp>
      <p:pic>
        <p:nvPicPr>
          <p:cNvPr id="128" name="Picture 14" descr="Gold_Arrow_fade"/>
          <p:cNvPicPr>
            <a:picLocks noChangeAspect="1" noChangeArrowheads="1"/>
          </p:cNvPicPr>
          <p:nvPr/>
        </p:nvPicPr>
        <p:blipFill>
          <a:blip r:embed="rId4" cstate="print"/>
          <a:srcRect/>
          <a:stretch>
            <a:fillRect/>
          </a:stretch>
        </p:blipFill>
        <p:spPr bwMode="auto">
          <a:xfrm rot="5400000">
            <a:off x="4194005" y="6576521"/>
            <a:ext cx="397926" cy="373734"/>
          </a:xfrm>
          <a:prstGeom prst="rect">
            <a:avLst/>
          </a:prstGeom>
          <a:noFill/>
        </p:spPr>
      </p:pic>
      <p:pic>
        <p:nvPicPr>
          <p:cNvPr id="129" name="Picture 14" descr="Gold_Arrow_fade"/>
          <p:cNvPicPr>
            <a:picLocks noChangeAspect="1" noChangeArrowheads="1"/>
          </p:cNvPicPr>
          <p:nvPr/>
        </p:nvPicPr>
        <p:blipFill>
          <a:blip r:embed="rId4" cstate="print"/>
          <a:srcRect/>
          <a:stretch>
            <a:fillRect/>
          </a:stretch>
        </p:blipFill>
        <p:spPr bwMode="auto">
          <a:xfrm rot="5400000">
            <a:off x="6632692" y="6644764"/>
            <a:ext cx="397926" cy="373734"/>
          </a:xfrm>
          <a:prstGeom prst="rect">
            <a:avLst/>
          </a:prstGeom>
          <a:noFill/>
          <a:scene3d>
            <a:camera prst="orthographicFront">
              <a:rot lat="0" lon="0" rev="10800000"/>
            </a:camera>
            <a:lightRig rig="threePt" dir="t"/>
          </a:scene3d>
        </p:spPr>
      </p:pic>
      <p:pic>
        <p:nvPicPr>
          <p:cNvPr id="112" name="Picture 14" descr="Gold_Arrow_fade"/>
          <p:cNvPicPr>
            <a:picLocks noChangeAspect="1" noChangeArrowheads="1"/>
          </p:cNvPicPr>
          <p:nvPr/>
        </p:nvPicPr>
        <p:blipFill>
          <a:blip r:embed="rId5" cstate="print"/>
          <a:srcRect/>
          <a:stretch>
            <a:fillRect/>
          </a:stretch>
        </p:blipFill>
        <p:spPr bwMode="auto">
          <a:xfrm rot="5400000">
            <a:off x="5125004" y="5636710"/>
            <a:ext cx="534684" cy="502178"/>
          </a:xfrm>
          <a:prstGeom prst="rect">
            <a:avLst/>
          </a:prstGeom>
          <a:noFill/>
        </p:spPr>
      </p:pic>
      <p:sp>
        <p:nvSpPr>
          <p:cNvPr id="134" name="Rectangle 133">
            <a:hlinkClick r:id="" action="ppaction://noaction"/>
          </p:cNvPr>
          <p:cNvSpPr/>
          <p:nvPr/>
        </p:nvSpPr>
        <p:spPr bwMode="auto">
          <a:xfrm rot="16200000">
            <a:off x="1086227" y="3091310"/>
            <a:ext cx="1124812" cy="513214"/>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Business executives</a:t>
            </a:r>
          </a:p>
        </p:txBody>
      </p:sp>
      <p:sp>
        <p:nvSpPr>
          <p:cNvPr id="135" name="Rectangle 134">
            <a:hlinkClick r:id="" action="ppaction://noaction"/>
          </p:cNvPr>
          <p:cNvSpPr/>
          <p:nvPr/>
        </p:nvSpPr>
        <p:spPr bwMode="auto">
          <a:xfrm>
            <a:off x="2687419" y="2769071"/>
            <a:ext cx="5849273" cy="1141864"/>
          </a:xfrm>
          <a:prstGeom prst="rect">
            <a:avLst/>
          </a:prstGeom>
          <a:solidFill>
            <a:srgbClr val="00246E"/>
          </a:solidFill>
          <a:ln w="2540" cap="flat" cmpd="sng" algn="ctr">
            <a:solidFill>
              <a:srgbClr val="969696"/>
            </a:solidFill>
            <a:prstDash val="solid"/>
            <a:headEnd type="none" w="med" len="med"/>
            <a:tailEnd type="none" w="med" len="med"/>
          </a:ln>
          <a:effectLst>
            <a:outerShdw blurRad="44450" dist="27940" dir="5400000" algn="ctr">
              <a:srgbClr val="000000">
                <a:alpha val="32000"/>
              </a:srgbClr>
            </a:outerShdw>
          </a:effectLst>
        </p:spPr>
        <p:txBody>
          <a:bodyPr vert="horz" wrap="square" lIns="109396" tIns="0" rIns="109396" bIns="0" numCol="1" rtlCol="0" anchor="ctr" anchorCtr="0" compatLnSpc="1">
            <a:prstTxWarp prst="textNoShape">
              <a:avLst/>
            </a:prstTxWarp>
          </a:bodyPr>
          <a:lstStyle/>
          <a:p>
            <a:pPr marL="459132" indent="-341969" defTabSz="1093722">
              <a:spcAft>
                <a:spcPts val="600"/>
              </a:spcAft>
              <a:buFont typeface="+mj-lt"/>
              <a:buAutoNum type="arabicPeriod"/>
              <a:defRPr/>
            </a:pPr>
            <a:r>
              <a:rPr lang="en-US" sz="1800" dirty="0">
                <a:solidFill>
                  <a:srgbClr val="FFFFFF"/>
                </a:solidFill>
                <a:latin typeface="Segoe" pitchFamily="34" charset="0"/>
              </a:rPr>
              <a:t>Understand business needs and priorities</a:t>
            </a:r>
          </a:p>
          <a:p>
            <a:pPr marL="459132" indent="-341969" defTabSz="1093722">
              <a:spcAft>
                <a:spcPts val="600"/>
              </a:spcAft>
              <a:buFont typeface="+mj-lt"/>
              <a:buAutoNum type="arabicPeriod"/>
              <a:defRPr/>
            </a:pPr>
            <a:r>
              <a:rPr lang="en-US" sz="1800" dirty="0">
                <a:solidFill>
                  <a:srgbClr val="FFFFFF"/>
                </a:solidFill>
                <a:latin typeface="Segoe" pitchFamily="34" charset="0"/>
              </a:rPr>
              <a:t>Discuss range of potential solution capabilities</a:t>
            </a:r>
          </a:p>
        </p:txBody>
      </p:sp>
      <p:pic>
        <p:nvPicPr>
          <p:cNvPr id="136" name="Picture 14" descr="Gold_Arrow_fade"/>
          <p:cNvPicPr>
            <a:picLocks noChangeAspect="1" noChangeArrowheads="1"/>
          </p:cNvPicPr>
          <p:nvPr/>
        </p:nvPicPr>
        <p:blipFill>
          <a:blip r:embed="rId5" cstate="print"/>
          <a:srcRect/>
          <a:stretch>
            <a:fillRect/>
          </a:stretch>
        </p:blipFill>
        <p:spPr bwMode="auto">
          <a:xfrm rot="5400000">
            <a:off x="5099984" y="3878423"/>
            <a:ext cx="534684" cy="502178"/>
          </a:xfrm>
          <a:prstGeom prst="rect">
            <a:avLst/>
          </a:prstGeom>
          <a:noFill/>
        </p:spPr>
      </p:pic>
      <p:sp>
        <p:nvSpPr>
          <p:cNvPr id="39" name="Rectangle 38">
            <a:hlinkClick r:id="" action="ppaction://noaction"/>
          </p:cNvPr>
          <p:cNvSpPr/>
          <p:nvPr/>
        </p:nvSpPr>
        <p:spPr bwMode="auto">
          <a:xfrm rot="16200000">
            <a:off x="1124327" y="4767711"/>
            <a:ext cx="1124812" cy="513214"/>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IT</a:t>
            </a:r>
          </a:p>
          <a:p>
            <a:pPr algn="ctr" defTabSz="1093722">
              <a:defRPr/>
            </a:pPr>
            <a:r>
              <a:rPr lang="en-US" sz="1600" dirty="0">
                <a:solidFill>
                  <a:srgbClr val="FFFFFF"/>
                </a:solidFill>
                <a:latin typeface="Segoe" pitchFamily="34" charset="0"/>
              </a:rPr>
              <a:t>executives</a:t>
            </a:r>
          </a:p>
        </p:txBody>
      </p:sp>
      <p:sp>
        <p:nvSpPr>
          <p:cNvPr id="40" name="Rectangle 39">
            <a:hlinkClick r:id="" action="ppaction://noaction"/>
          </p:cNvPr>
          <p:cNvSpPr/>
          <p:nvPr/>
        </p:nvSpPr>
        <p:spPr bwMode="auto">
          <a:xfrm rot="16200000">
            <a:off x="1209935" y="6472804"/>
            <a:ext cx="1124812" cy="684428"/>
          </a:xfrm>
          <a:prstGeom prst="rect">
            <a:avLst/>
          </a:prstGeom>
          <a:no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45582" tIns="54714" rIns="109396" bIns="54714" numCol="1" rtlCol="0" anchor="ctr" anchorCtr="0" compatLnSpc="1">
            <a:prstTxWarp prst="textNoShape">
              <a:avLst/>
            </a:prstTxWarp>
          </a:bodyPr>
          <a:lstStyle/>
          <a:p>
            <a:pPr algn="ctr" defTabSz="1093722">
              <a:defRPr/>
            </a:pPr>
            <a:r>
              <a:rPr lang="en-US" sz="1600" dirty="0">
                <a:solidFill>
                  <a:srgbClr val="FFFFFF"/>
                </a:solidFill>
                <a:latin typeface="Segoe" pitchFamily="34" charset="0"/>
              </a:rPr>
              <a:t>Architects IT pro/dev executives</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2_Microsoft_IO_Presentation_Template">
  <a:themeElements>
    <a:clrScheme name="Custom 80">
      <a:dk1>
        <a:srgbClr val="FFFFFF"/>
      </a:dk1>
      <a:lt1>
        <a:srgbClr val="FFFFFF"/>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0070C0"/>
      </a:hlink>
      <a:folHlink>
        <a:srgbClr val="003BB2"/>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7_Microsoft_IO_Presentation_Template">
  <a:themeElements>
    <a:clrScheme name="Custom 29">
      <a:dk1>
        <a:srgbClr val="FFFFFF"/>
      </a:dk1>
      <a:lt1>
        <a:srgbClr val="FAFE6A"/>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0070C0"/>
      </a:hlink>
      <a:folHlink>
        <a:srgbClr val="003BB2"/>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8_Microsoft_IO_Presentation_Template">
  <a:themeElements>
    <a:clrScheme name="Custom 187">
      <a:dk1>
        <a:srgbClr val="FFFFFF"/>
      </a:dk1>
      <a:lt1>
        <a:srgbClr val="FFFFFF"/>
      </a:lt1>
      <a:dk2>
        <a:srgbClr val="FFFFFF"/>
      </a:dk2>
      <a:lt2>
        <a:srgbClr val="FFFFFF"/>
      </a:lt2>
      <a:accent1>
        <a:srgbClr val="00246C"/>
      </a:accent1>
      <a:accent2>
        <a:srgbClr val="0046D2"/>
      </a:accent2>
      <a:accent3>
        <a:srgbClr val="6699FF"/>
      </a:accent3>
      <a:accent4>
        <a:srgbClr val="B9D0FF"/>
      </a:accent4>
      <a:accent5>
        <a:srgbClr val="FFB601"/>
      </a:accent5>
      <a:accent6>
        <a:srgbClr val="FAFE6A"/>
      </a:accent6>
      <a:hlink>
        <a:srgbClr val="0070C0"/>
      </a:hlink>
      <a:folHlink>
        <a:srgbClr val="003BB2"/>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Microsoft_IO_Presentation_Template">
  <a:themeElements>
    <a:clrScheme name="Custom 30">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70C0"/>
      </a:hlink>
      <a:folHlink>
        <a:srgbClr val="0070C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marL="1150938" indent="-1150938">
          <a:tabLst>
            <a:tab pos="1150938" algn="l"/>
          </a:tabLst>
          <a:defRPr sz="2400" b="1" dirty="0" smtClean="0">
            <a:solidFill>
              <a:srgbClr val="92D050"/>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Microsoft_IO_Presentation_Template">
  <a:themeElements>
    <a:clrScheme name="Custom 32">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70C0"/>
      </a:hlink>
      <a:folHlink>
        <a:srgbClr val="00B0F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Office Theme">
  <a:themeElements>
    <a:clrScheme name="Custom 184">
      <a:dk1>
        <a:srgbClr val="FFFFFF"/>
      </a:dk1>
      <a:lt1>
        <a:sysClr val="window" lastClr="FFFFFF"/>
      </a:lt1>
      <a:dk2>
        <a:srgbClr val="FFFFFF"/>
      </a:dk2>
      <a:lt2>
        <a:srgbClr val="FFFFFF"/>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Microsoft_IO_Presentation_Template">
  <a:themeElements>
    <a:clrScheme name="Custom 30">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70C0"/>
      </a:hlink>
      <a:folHlink>
        <a:srgbClr val="0070C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marL="1150938" indent="-1150938">
          <a:tabLst>
            <a:tab pos="1150938" algn="l"/>
          </a:tabLst>
          <a:defRPr sz="2400" b="1" dirty="0" smtClean="0">
            <a:solidFill>
              <a:srgbClr val="92D050"/>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4_Microsoft_IO_Presentation_Template">
  <a:themeElements>
    <a:clrScheme name="Custom 10">
      <a:dk1>
        <a:srgbClr val="FFFFFF"/>
      </a:dk1>
      <a:lt1>
        <a:srgbClr val="FFFFFF"/>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37A307"/>
      </a:hlink>
      <a:folHlink>
        <a:srgbClr val="00000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0_Microsoft_IO_Presentation_Template">
  <a:themeElements>
    <a:clrScheme name="Custom 18">
      <a:dk1>
        <a:srgbClr val="FFFFFF"/>
      </a:dk1>
      <a:lt1>
        <a:srgbClr val="FFFFFF"/>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37A307"/>
      </a:hlink>
      <a:folHlink>
        <a:srgbClr val="00000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Microsoft_IO_Presentation_Template">
  <a:themeElements>
    <a:clrScheme name="Custom 73">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C000"/>
      </a:hlink>
      <a:folHlink>
        <a:srgbClr val="80008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Microsoft_IO_Presentation_Template">
  <a:themeElements>
    <a:clrScheme name="IO Color Theme">
      <a:dk1>
        <a:srgbClr val="FFB601"/>
      </a:dk1>
      <a:lt1>
        <a:srgbClr val="FAFE6A"/>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37A307"/>
      </a:hlink>
      <a:folHlink>
        <a:srgbClr val="00000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Theme">
  <a:themeElements>
    <a:clrScheme name="Custom 186">
      <a:dk1>
        <a:srgbClr val="FFFFFF"/>
      </a:dk1>
      <a:lt1>
        <a:sysClr val="window" lastClr="FFFFFF"/>
      </a:lt1>
      <a:dk2>
        <a:srgbClr val="FFFFFF"/>
      </a:dk2>
      <a:lt2>
        <a:srgbClr val="FFFFFF"/>
      </a:lt2>
      <a:accent1>
        <a:srgbClr val="FFFFFF"/>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Microsoft_IO_Presentation_Template">
  <a:themeElements>
    <a:clrScheme name="Custom 20">
      <a:dk1>
        <a:srgbClr val="FFFFFF"/>
      </a:dk1>
      <a:lt1>
        <a:srgbClr val="FFFFFF"/>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37A307"/>
      </a:hlink>
      <a:folHlink>
        <a:srgbClr val="00000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Microsoft_IO_Presentation_Template">
  <a:themeElements>
    <a:clrScheme name="IO Color Theme">
      <a:dk1>
        <a:srgbClr val="FFB601"/>
      </a:dk1>
      <a:lt1>
        <a:srgbClr val="FAFE6A"/>
      </a:lt1>
      <a:dk2>
        <a:srgbClr val="000000"/>
      </a:dk2>
      <a:lt2>
        <a:srgbClr val="FFFFFF"/>
      </a:lt2>
      <a:accent1>
        <a:srgbClr val="00246C"/>
      </a:accent1>
      <a:accent2>
        <a:srgbClr val="0046D2"/>
      </a:accent2>
      <a:accent3>
        <a:srgbClr val="6699FF"/>
      </a:accent3>
      <a:accent4>
        <a:srgbClr val="B9D0FF"/>
      </a:accent4>
      <a:accent5>
        <a:srgbClr val="FFB601"/>
      </a:accent5>
      <a:accent6>
        <a:srgbClr val="FAFE6A"/>
      </a:accent6>
      <a:hlink>
        <a:srgbClr val="37A307"/>
      </a:hlink>
      <a:folHlink>
        <a:srgbClr val="000000"/>
      </a:folHlink>
    </a:clrScheme>
    <a:fontScheme name="Business Value launch template">
      <a:majorFont>
        <a:latin typeface="Segoe Semibold"/>
        <a:ea typeface=""/>
        <a:cs typeface=""/>
      </a:majorFont>
      <a:minorFont>
        <a:latin typeface="Segoe"/>
        <a:ea typeface=""/>
        <a:cs typeface=""/>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900" b="0" i="0" u="none" strike="noStrike" cap="none" normalizeH="0" baseline="0" dirty="0" smtClean="0">
            <a:solidFill>
              <a:schemeClr val="tx1"/>
            </a:solidFill>
            <a:effectLst/>
            <a:latin typeface="Segoe" pitchFamily="34" charset="0"/>
          </a:defRPr>
        </a:defPPr>
      </a:lstStyle>
      <a:style>
        <a:lnRef idx="1">
          <a:schemeClr val="accent2"/>
        </a:lnRef>
        <a:fillRef idx="3">
          <a:schemeClr val="accent2"/>
        </a:fillRef>
        <a:effectRef idx="2">
          <a:schemeClr val="accent2"/>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2800" dirty="0" err="1" smtClean="0">
            <a:solidFill>
              <a:schemeClr val="tx1"/>
            </a:solidFill>
            <a:latin typeface="Segoe"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162C64C6049C34A9795163401E09978" ma:contentTypeVersion="0" ma:contentTypeDescription="Create a new document." ma:contentTypeScope="" ma:versionID="f19223407dc6e94b2327205f3f0722f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D3F3287-992F-4584-9D7C-D067C7C67B5D}"/>
</file>

<file path=customXml/itemProps2.xml><?xml version="1.0" encoding="utf-8"?>
<ds:datastoreItem xmlns:ds="http://schemas.openxmlformats.org/officeDocument/2006/customXml" ds:itemID="{17A5AAAD-55A9-4E25-8FAB-2BC117B1D027}"/>
</file>

<file path=customXml/itemProps3.xml><?xml version="1.0" encoding="utf-8"?>
<ds:datastoreItem xmlns:ds="http://schemas.openxmlformats.org/officeDocument/2006/customXml" ds:itemID="{F5FDC141-AD1C-46F7-8BFF-45C0800E8294}"/>
</file>

<file path=docProps/app.xml><?xml version="1.0" encoding="utf-8"?>
<Properties xmlns="http://schemas.openxmlformats.org/officeDocument/2006/extended-properties" xmlns:vt="http://schemas.openxmlformats.org/officeDocument/2006/docPropsVTypes">
  <Template/>
  <TotalTime>0</TotalTime>
  <Words>17369</Words>
  <Application>Microsoft Office PowerPoint</Application>
  <PresentationFormat>Custom</PresentationFormat>
  <Paragraphs>1793</Paragraphs>
  <Slides>54</Slides>
  <Notes>52</Notes>
  <HiddenSlides>12</HiddenSlides>
  <MMClips>0</MMClips>
  <ScaleCrop>false</ScaleCrop>
  <HeadingPairs>
    <vt:vector size="6" baseType="variant">
      <vt:variant>
        <vt:lpstr>Fonts Used</vt:lpstr>
      </vt:variant>
      <vt:variant>
        <vt:i4>7</vt:i4>
      </vt:variant>
      <vt:variant>
        <vt:lpstr>Theme</vt:lpstr>
      </vt:variant>
      <vt:variant>
        <vt:i4>14</vt:i4>
      </vt:variant>
      <vt:variant>
        <vt:lpstr>Slide Titles</vt:lpstr>
      </vt:variant>
      <vt:variant>
        <vt:i4>54</vt:i4>
      </vt:variant>
    </vt:vector>
  </HeadingPairs>
  <TitlesOfParts>
    <vt:vector size="75" baseType="lpstr">
      <vt:lpstr>Arial</vt:lpstr>
      <vt:lpstr>Calibri</vt:lpstr>
      <vt:lpstr>Times New Roman</vt:lpstr>
      <vt:lpstr>Wingdings</vt:lpstr>
      <vt:lpstr>Segoe Semibold</vt:lpstr>
      <vt:lpstr>Segoe UI</vt:lpstr>
      <vt:lpstr>Segoe</vt:lpstr>
      <vt:lpstr>2_Microsoft_IO_Presentation_Template</vt:lpstr>
      <vt:lpstr>Microsoft_IO_Presentation_Template</vt:lpstr>
      <vt:lpstr>14_Microsoft_IO_Presentation_Template</vt:lpstr>
      <vt:lpstr>20_Microsoft_IO_Presentation_Template</vt:lpstr>
      <vt:lpstr>10_Microsoft_IO_Presentation_Template</vt:lpstr>
      <vt:lpstr>3_Microsoft_IO_Presentation_Template</vt:lpstr>
      <vt:lpstr>1_Office Theme</vt:lpstr>
      <vt:lpstr>5_Microsoft_IO_Presentation_Template</vt:lpstr>
      <vt:lpstr>6_Microsoft_IO_Presentation_Template</vt:lpstr>
      <vt:lpstr>7_Microsoft_IO_Presentation_Template</vt:lpstr>
      <vt:lpstr>8_Microsoft_IO_Presentation_Template</vt:lpstr>
      <vt:lpstr>1_Microsoft_IO_Presentation_Template</vt:lpstr>
      <vt:lpstr>11_Microsoft_IO_Presentation_Template</vt:lpstr>
      <vt:lpstr>2_Office Theme</vt:lpstr>
      <vt:lpstr>Using this presentation</vt:lpstr>
      <vt:lpstr>The IT Pro Conversation</vt:lpstr>
      <vt:lpstr>Infrastructure Optimization Sales Approach</vt:lpstr>
      <vt:lpstr>Why Position the Optimization Model? Maturity Model &amp; Road Maps</vt:lpstr>
      <vt:lpstr>Road Map Selling</vt:lpstr>
      <vt:lpstr>Licensing Management</vt:lpstr>
      <vt:lpstr>Optimizing Your Infrastructure for Sustainability</vt:lpstr>
      <vt:lpstr>Agenda</vt:lpstr>
      <vt:lpstr>Engagement Approach</vt:lpstr>
      <vt:lpstr>Recap BDM/TDM Conversation</vt:lpstr>
      <vt:lpstr>Integrated Capability Analysis</vt:lpstr>
      <vt:lpstr>Business Priorities Guide</vt:lpstr>
      <vt:lpstr>Capability Discussion Guide</vt:lpstr>
      <vt:lpstr>Integrated Capability Support for Priority Business Capabilities</vt:lpstr>
      <vt:lpstr>Integrated Capability Support for Priority Business Capabilities</vt:lpstr>
      <vt:lpstr>Integrated Capability Support for Priority Business Capabilities</vt:lpstr>
      <vt:lpstr>Integrated Capability Support for Priority Business Capabilities</vt:lpstr>
      <vt:lpstr>Integrated Capability Support for Priority Business Capabilities</vt:lpstr>
      <vt:lpstr>PowerPoint Presentation</vt:lpstr>
      <vt:lpstr>PowerPoint Presentation</vt:lpstr>
      <vt:lpstr>Solution Guidance</vt:lpstr>
      <vt:lpstr>Agenda</vt:lpstr>
      <vt:lpstr>Phase 1 </vt:lpstr>
      <vt:lpstr>Phase 1 </vt:lpstr>
      <vt:lpstr>PowerPoint Presentation</vt:lpstr>
      <vt:lpstr>Technology Guidance</vt:lpstr>
      <vt:lpstr>PowerPoint Presentation</vt:lpstr>
      <vt:lpstr>Phase 1</vt:lpstr>
      <vt:lpstr>Phase 1</vt:lpstr>
      <vt:lpstr>Agenda</vt:lpstr>
      <vt:lpstr>PowerPoint Presentation</vt:lpstr>
      <vt:lpstr>PowerPoint Presentation</vt:lpstr>
      <vt:lpstr>PowerPoint Presentation</vt:lpstr>
      <vt:lpstr>Technology Guidance</vt:lpstr>
      <vt:lpstr>PowerPoint Presentation</vt:lpstr>
      <vt:lpstr>PowerPoint Presentation</vt:lpstr>
      <vt:lpstr>PowerPoint Presentation</vt:lpstr>
      <vt:lpstr>PowerPoint Presentation</vt:lpstr>
      <vt:lpstr>Agenda</vt:lpstr>
      <vt:lpstr>Phase 3</vt:lpstr>
      <vt:lpstr>Phase 3</vt:lpstr>
      <vt:lpstr>PowerPoint Presentation</vt:lpstr>
      <vt:lpstr>Technology Guidance</vt:lpstr>
      <vt:lpstr>PowerPoint Presentation</vt:lpstr>
      <vt:lpstr>PowerPoint Presentation</vt:lpstr>
      <vt:lpstr>Phase 3</vt:lpstr>
      <vt:lpstr>Phase 3</vt:lpstr>
      <vt:lpstr>Agenda</vt:lpstr>
      <vt:lpstr>Example: Steps to Customize the Solution</vt:lpstr>
      <vt:lpstr>Example: Customized Solution Requirements</vt:lpstr>
      <vt:lpstr>Example: Tips to Customize the Solution</vt:lpstr>
      <vt:lpstr>Agenda</vt:lpstr>
      <vt:lpstr>Engagement Approach</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Solution Implementer Guide</dc:title>
  <dc:subject>Optimizing Your Infrastructure for Sustainability</dc:subject>
  <dc:creator/>
  <cp:lastModifiedBy/>
  <cp:revision>1</cp:revision>
  <dcterms:created xsi:type="dcterms:W3CDTF">2009-07-17T22:22:50Z</dcterms:created>
  <dcterms:modified xsi:type="dcterms:W3CDTF">2011-08-12T09:57:19Z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0x010100E162C64C6049C34A9795163401E09978</vt:lpwstr>
  </property>
</Properties>
</file>