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23"/>
  </p:notesMasterIdLst>
  <p:sldIdLst>
    <p:sldId id="256" r:id="rId2"/>
    <p:sldId id="274" r:id="rId3"/>
    <p:sldId id="259" r:id="rId4"/>
    <p:sldId id="282" r:id="rId5"/>
    <p:sldId id="267" r:id="rId6"/>
    <p:sldId id="262" r:id="rId7"/>
    <p:sldId id="276" r:id="rId8"/>
    <p:sldId id="277" r:id="rId9"/>
    <p:sldId id="278" r:id="rId10"/>
    <p:sldId id="266" r:id="rId11"/>
    <p:sldId id="279" r:id="rId12"/>
    <p:sldId id="280" r:id="rId13"/>
    <p:sldId id="281" r:id="rId14"/>
    <p:sldId id="275" r:id="rId15"/>
    <p:sldId id="283" r:id="rId16"/>
    <p:sldId id="284" r:id="rId17"/>
    <p:sldId id="285" r:id="rId18"/>
    <p:sldId id="286" r:id="rId19"/>
    <p:sldId id="287" r:id="rId20"/>
    <p:sldId id="270" r:id="rId21"/>
    <p:sldId id="258"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E3C34B3-9296-438D-9699-90126DC48118}">
          <p14:sldIdLst>
            <p14:sldId id="256"/>
            <p14:sldId id="274"/>
            <p14:sldId id="259"/>
            <p14:sldId id="282"/>
            <p14:sldId id="267"/>
          </p14:sldIdLst>
        </p14:section>
        <p14:section name="Import data" id="{9EB4F1C4-9ECE-4BE5-8E90-872B72B2B9B5}">
          <p14:sldIdLst>
            <p14:sldId id="262"/>
            <p14:sldId id="276"/>
            <p14:sldId id="277"/>
            <p14:sldId id="278"/>
          </p14:sldIdLst>
        </p14:section>
        <p14:section name="Apply data graphics" id="{227DE165-93DC-4B52-AA28-74DDD8972393}">
          <p14:sldIdLst>
            <p14:sldId id="266"/>
            <p14:sldId id="279"/>
            <p14:sldId id="280"/>
            <p14:sldId id="281"/>
          </p14:sldIdLst>
        </p14:section>
        <p14:section name="Create web part" id="{EB218657-933C-4F70-9F8B-40701591E2AA}">
          <p14:sldIdLst>
            <p14:sldId id="275"/>
            <p14:sldId id="283"/>
            <p14:sldId id="284"/>
            <p14:sldId id="285"/>
            <p14:sldId id="286"/>
            <p14:sldId id="287"/>
          </p14:sldIdLst>
        </p14:section>
        <p14:section name="Appendices" id="{0653553D-2108-41CC-8227-E3E6DD33DF65}">
          <p14:sldIdLst>
            <p14:sldId id="270"/>
            <p14:sldId id="25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374C"/>
    <a:srgbClr val="1E3350"/>
    <a:srgbClr val="F0F0F0"/>
    <a:srgbClr val="1A3147"/>
    <a:srgbClr val="2B4256"/>
    <a:srgbClr val="647A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2" autoAdjust="0"/>
    <p:restoredTop sz="84369" autoAdjust="0"/>
  </p:normalViewPr>
  <p:slideViewPr>
    <p:cSldViewPr>
      <p:cViewPr varScale="1">
        <p:scale>
          <a:sx n="82" d="100"/>
          <a:sy n="82" d="100"/>
        </p:scale>
        <p:origin x="-1397" y="-86"/>
      </p:cViewPr>
      <p:guideLst>
        <p:guide orient="horz" pos="2160"/>
        <p:guide orient="horz" pos="240"/>
        <p:guide orient="horz" pos="96"/>
        <p:guide orient="horz" pos="1056"/>
        <p:guide pos="384"/>
        <p:guide pos="1776"/>
        <p:guide/>
        <p:guide pos="2640"/>
      </p:guideLst>
    </p:cSldViewPr>
  </p:slideViewPr>
  <p:outlineViewPr>
    <p:cViewPr>
      <p:scale>
        <a:sx n="33" d="100"/>
        <a:sy n="33" d="100"/>
      </p:scale>
      <p:origin x="0" y="461"/>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43E154-DA6C-4580-907D-A9FA066393BE}" type="datetimeFigureOut">
              <a:rPr lang="en-US" smtClean="0"/>
              <a:t>10/8/2010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F57EB2-BE48-40CE-B67A-986CD853A7B4}" type="slidenum">
              <a:rPr lang="en-US" smtClean="0"/>
              <a:t>‹#›</a:t>
            </a:fld>
            <a:endParaRPr lang="en-US" dirty="0"/>
          </a:p>
        </p:txBody>
      </p:sp>
    </p:spTree>
    <p:extLst>
      <p:ext uri="{BB962C8B-B14F-4D97-AF65-F5344CB8AC3E}">
        <p14:creationId xmlns:p14="http://schemas.microsoft.com/office/powerpoint/2010/main" val="23646940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BFF57EB2-BE48-40CE-B67A-986CD853A7B4}" type="slidenum">
              <a:rPr lang="en-US" smtClean="0"/>
              <a:t>6</a:t>
            </a:fld>
            <a:endParaRPr lang="en-US" dirty="0"/>
          </a:p>
        </p:txBody>
      </p:sp>
    </p:spTree>
    <p:extLst>
      <p:ext uri="{BB962C8B-B14F-4D97-AF65-F5344CB8AC3E}">
        <p14:creationId xmlns:p14="http://schemas.microsoft.com/office/powerpoint/2010/main" val="3126053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BFF57EB2-BE48-40CE-B67A-986CD853A7B4}" type="slidenum">
              <a:rPr lang="en-US" smtClean="0"/>
              <a:t>15</a:t>
            </a:fld>
            <a:endParaRPr lang="en-US" dirty="0"/>
          </a:p>
        </p:txBody>
      </p:sp>
    </p:spTree>
    <p:extLst>
      <p:ext uri="{BB962C8B-B14F-4D97-AF65-F5344CB8AC3E}">
        <p14:creationId xmlns:p14="http://schemas.microsoft.com/office/powerpoint/2010/main" val="31260537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BFF57EB2-BE48-40CE-B67A-986CD853A7B4}" type="slidenum">
              <a:rPr lang="en-US" smtClean="0"/>
              <a:t>16</a:t>
            </a:fld>
            <a:endParaRPr lang="en-US" dirty="0"/>
          </a:p>
        </p:txBody>
      </p:sp>
    </p:spTree>
    <p:extLst>
      <p:ext uri="{BB962C8B-B14F-4D97-AF65-F5344CB8AC3E}">
        <p14:creationId xmlns:p14="http://schemas.microsoft.com/office/powerpoint/2010/main" val="3126053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BFF57EB2-BE48-40CE-B67A-986CD853A7B4}" type="slidenum">
              <a:rPr lang="en-US" smtClean="0"/>
              <a:t>17</a:t>
            </a:fld>
            <a:endParaRPr lang="en-US" dirty="0"/>
          </a:p>
        </p:txBody>
      </p:sp>
    </p:spTree>
    <p:extLst>
      <p:ext uri="{BB962C8B-B14F-4D97-AF65-F5344CB8AC3E}">
        <p14:creationId xmlns:p14="http://schemas.microsoft.com/office/powerpoint/2010/main" val="3126053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BFF57EB2-BE48-40CE-B67A-986CD853A7B4}" type="slidenum">
              <a:rPr lang="en-US" smtClean="0"/>
              <a:t>18</a:t>
            </a:fld>
            <a:endParaRPr lang="en-US" dirty="0"/>
          </a:p>
        </p:txBody>
      </p:sp>
    </p:spTree>
    <p:extLst>
      <p:ext uri="{BB962C8B-B14F-4D97-AF65-F5344CB8AC3E}">
        <p14:creationId xmlns:p14="http://schemas.microsoft.com/office/powerpoint/2010/main" val="31260537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BFF57EB2-BE48-40CE-B67A-986CD853A7B4}" type="slidenum">
              <a:rPr lang="en-US" smtClean="0"/>
              <a:t>19</a:t>
            </a:fld>
            <a:endParaRPr lang="en-US" dirty="0"/>
          </a:p>
        </p:txBody>
      </p:sp>
    </p:spTree>
    <p:extLst>
      <p:ext uri="{BB962C8B-B14F-4D97-AF65-F5344CB8AC3E}">
        <p14:creationId xmlns:p14="http://schemas.microsoft.com/office/powerpoint/2010/main" val="3126053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64673-09D3-4026-B557-DF027E13193F}" type="slidenum">
              <a:rPr lang="en-US" smtClean="0">
                <a:solidFill>
                  <a:prstClr val="black"/>
                </a:solidFill>
              </a:rPr>
              <a:pPr/>
              <a:t>21</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smtClean="0">
                <a:solidFill>
                  <a:schemeClr val="bg1"/>
                </a:solidFill>
              </a:rPr>
              <a:t>The wizard guides you through the process of importing data. The wizard may be different depending on the type of data source that you select.</a:t>
            </a:r>
          </a:p>
          <a:p>
            <a:pPr marL="0" indent="0">
              <a:buFont typeface="Arial" pitchFamily="34" charset="0"/>
              <a:buNone/>
            </a:pPr>
            <a:endParaRPr lang="en-US" b="0" baseline="0" dirty="0" smtClean="0">
              <a:solidFill>
                <a:schemeClr val="bg1"/>
              </a:solidFill>
            </a:endParaRPr>
          </a:p>
          <a:p>
            <a:pPr marL="0" indent="0">
              <a:buFont typeface="Arial" pitchFamily="34" charset="0"/>
              <a:buNone/>
            </a:pPr>
            <a:r>
              <a:rPr lang="en-US" b="0" baseline="0" dirty="0" smtClean="0">
                <a:solidFill>
                  <a:schemeClr val="bg1"/>
                </a:solidFill>
              </a:rPr>
              <a:t>In this example, the data source is an Excel 2010 spreadsheet that is located on the same SharePoint site as the Visio Web Drawing.</a:t>
            </a:r>
          </a:p>
          <a:p>
            <a:pPr marL="0" indent="0">
              <a:buFont typeface="Arial" pitchFamily="34" charset="0"/>
              <a:buNone/>
            </a:pPr>
            <a:endParaRPr lang="en-US" b="0" baseline="0" dirty="0" smtClean="0">
              <a:solidFill>
                <a:schemeClr val="bg1"/>
              </a:solidFill>
            </a:endParaRPr>
          </a:p>
          <a:p>
            <a:pPr marL="0" indent="0">
              <a:buFont typeface="Arial" pitchFamily="34" charset="0"/>
              <a:buNone/>
            </a:pPr>
            <a:r>
              <a:rPr lang="en-US" b="0" baseline="0" dirty="0" smtClean="0">
                <a:solidFill>
                  <a:schemeClr val="bg1"/>
                </a:solidFill>
              </a:rPr>
              <a:t>The Excel 2010 spreadsheet has column headings that match the data fields in the shapes in the drawing.</a:t>
            </a:r>
            <a:endParaRPr lang="en-US" b="0" baseline="0" dirty="0" smtClean="0"/>
          </a:p>
        </p:txBody>
      </p:sp>
      <p:sp>
        <p:nvSpPr>
          <p:cNvPr id="4" name="Slide Number Placeholder 3"/>
          <p:cNvSpPr>
            <a:spLocks noGrp="1"/>
          </p:cNvSpPr>
          <p:nvPr>
            <p:ph type="sldNum" sz="quarter" idx="10"/>
          </p:nvPr>
        </p:nvSpPr>
        <p:spPr/>
        <p:txBody>
          <a:bodyPr/>
          <a:lstStyle/>
          <a:p>
            <a:fld id="{BFF57EB2-BE48-40CE-B67A-986CD853A7B4}" type="slidenum">
              <a:rPr lang="en-US" smtClean="0"/>
              <a:t>7</a:t>
            </a:fld>
            <a:endParaRPr lang="en-US" dirty="0"/>
          </a:p>
        </p:txBody>
      </p:sp>
    </p:spTree>
    <p:extLst>
      <p:ext uri="{BB962C8B-B14F-4D97-AF65-F5344CB8AC3E}">
        <p14:creationId xmlns:p14="http://schemas.microsoft.com/office/powerpoint/2010/main" val="1823999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BFF57EB2-BE48-40CE-B67A-986CD853A7B4}" type="slidenum">
              <a:rPr lang="en-US" smtClean="0"/>
              <a:t>8</a:t>
            </a:fld>
            <a:endParaRPr lang="en-US" dirty="0"/>
          </a:p>
        </p:txBody>
      </p:sp>
    </p:spTree>
    <p:extLst>
      <p:ext uri="{BB962C8B-B14F-4D97-AF65-F5344CB8AC3E}">
        <p14:creationId xmlns:p14="http://schemas.microsoft.com/office/powerpoint/2010/main" val="3680245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F57EB2-BE48-40CE-B67A-986CD853A7B4}" type="slidenum">
              <a:rPr lang="en-US" smtClean="0"/>
              <a:t>9</a:t>
            </a:fld>
            <a:endParaRPr lang="en-US"/>
          </a:p>
        </p:txBody>
      </p:sp>
    </p:spTree>
    <p:extLst>
      <p:ext uri="{BB962C8B-B14F-4D97-AF65-F5344CB8AC3E}">
        <p14:creationId xmlns:p14="http://schemas.microsoft.com/office/powerpoint/2010/main" val="3262106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F57EB2-BE48-40CE-B67A-986CD853A7B4}" type="slidenum">
              <a:rPr lang="en-US" smtClean="0"/>
              <a:t>10</a:t>
            </a:fld>
            <a:endParaRPr lang="en-US" dirty="0"/>
          </a:p>
        </p:txBody>
      </p:sp>
    </p:spTree>
    <p:extLst>
      <p:ext uri="{BB962C8B-B14F-4D97-AF65-F5344CB8AC3E}">
        <p14:creationId xmlns:p14="http://schemas.microsoft.com/office/powerpoint/2010/main" val="1575050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BFF57EB2-BE48-40CE-B67A-986CD853A7B4}" type="slidenum">
              <a:rPr lang="en-US" smtClean="0"/>
              <a:t>11</a:t>
            </a:fld>
            <a:endParaRPr lang="en-US" dirty="0"/>
          </a:p>
        </p:txBody>
      </p:sp>
    </p:spTree>
    <p:extLst>
      <p:ext uri="{BB962C8B-B14F-4D97-AF65-F5344CB8AC3E}">
        <p14:creationId xmlns:p14="http://schemas.microsoft.com/office/powerpoint/2010/main" val="1575050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BFF57EB2-BE48-40CE-B67A-986CD853A7B4}" type="slidenum">
              <a:rPr lang="en-US" smtClean="0"/>
              <a:t>12</a:t>
            </a:fld>
            <a:endParaRPr lang="en-US" dirty="0"/>
          </a:p>
        </p:txBody>
      </p:sp>
    </p:spTree>
    <p:extLst>
      <p:ext uri="{BB962C8B-B14F-4D97-AF65-F5344CB8AC3E}">
        <p14:creationId xmlns:p14="http://schemas.microsoft.com/office/powerpoint/2010/main" val="15750507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apply data graphics</a:t>
            </a:r>
            <a:r>
              <a:rPr lang="en-US" baseline="0" dirty="0" smtClean="0"/>
              <a:t> to multiple shapes, press and hold CTRL, and select all of the shapes that you want to apply the data graphic to, and then apply the data graphic.</a:t>
            </a:r>
            <a:endParaRPr lang="en-US" dirty="0"/>
          </a:p>
        </p:txBody>
      </p:sp>
      <p:sp>
        <p:nvSpPr>
          <p:cNvPr id="4" name="Slide Number Placeholder 3"/>
          <p:cNvSpPr>
            <a:spLocks noGrp="1"/>
          </p:cNvSpPr>
          <p:nvPr>
            <p:ph type="sldNum" sz="quarter" idx="10"/>
          </p:nvPr>
        </p:nvSpPr>
        <p:spPr/>
        <p:txBody>
          <a:bodyPr/>
          <a:lstStyle/>
          <a:p>
            <a:fld id="{BFF57EB2-BE48-40CE-B67A-986CD853A7B4}" type="slidenum">
              <a:rPr lang="en-US" smtClean="0"/>
              <a:t>13</a:t>
            </a:fld>
            <a:endParaRPr lang="en-US" dirty="0"/>
          </a:p>
        </p:txBody>
      </p:sp>
    </p:spTree>
    <p:extLst>
      <p:ext uri="{BB962C8B-B14F-4D97-AF65-F5344CB8AC3E}">
        <p14:creationId xmlns:p14="http://schemas.microsoft.com/office/powerpoint/2010/main" val="1575050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BFF57EB2-BE48-40CE-B67A-986CD853A7B4}" type="slidenum">
              <a:rPr lang="en-US" smtClean="0"/>
              <a:t>14</a:t>
            </a:fld>
            <a:endParaRPr lang="en-US" dirty="0"/>
          </a:p>
        </p:txBody>
      </p:sp>
    </p:spTree>
    <p:extLst>
      <p:ext uri="{BB962C8B-B14F-4D97-AF65-F5344CB8AC3E}">
        <p14:creationId xmlns:p14="http://schemas.microsoft.com/office/powerpoint/2010/main" val="12430001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Legal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86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1_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rot="5400000">
            <a:off x="2373761" y="-67469"/>
            <a:ext cx="2321471" cy="7065818"/>
          </a:xfrm>
          <a:prstGeom prst="round2SameRect">
            <a:avLst>
              <a:gd name="adj1" fmla="val 5814"/>
              <a:gd name="adj2" fmla="val 0"/>
            </a:avLst>
          </a:prstGeom>
          <a:gradFill>
            <a:gsLst>
              <a:gs pos="0">
                <a:sysClr val="window" lastClr="FFFFFF">
                  <a:alpha val="0"/>
                </a:sysClr>
              </a:gs>
              <a:gs pos="50000">
                <a:srgbClr val="1F497D">
                  <a:lumMod val="60000"/>
                  <a:lumOff val="40000"/>
                  <a:alpha val="0"/>
                </a:srgbClr>
              </a:gs>
              <a:gs pos="100000">
                <a:schemeClr val="accent1"/>
              </a:gs>
            </a:gsLst>
            <a:lin ang="21000000" scaled="0"/>
          </a:gradFill>
          <a:ln w="25400" cap="rnd" cmpd="sng" algn="ctr">
            <a:noFill/>
            <a:prstDash val="solid"/>
          </a:ln>
          <a:effectLst>
            <a:outerShdw blurRad="50800" dist="38100" dir="5400000" algn="t" rotWithShape="0">
              <a:prstClr val="black">
                <a:alpha val="14000"/>
              </a:prstClr>
            </a:outerShdw>
          </a:effectLst>
        </p:spPr>
        <p:txBody>
          <a:bodyPr rtlCol="0" anchor="ctr"/>
          <a:lstStyle/>
          <a:p>
            <a:pPr algn="ctr">
              <a:defRPr/>
            </a:pPr>
            <a:endParaRPr lang="en-US" kern="0" dirty="0">
              <a:solidFill>
                <a:sysClr val="window" lastClr="FFFFFF"/>
              </a:solidFill>
            </a:endParaRPr>
          </a:p>
        </p:txBody>
      </p:sp>
      <p:pic>
        <p:nvPicPr>
          <p:cNvPr id="18" name="Picture 17" descr="Visio2010_bL.png"/>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494127" y="297544"/>
            <a:ext cx="1395872" cy="444900"/>
          </a:xfrm>
          <a:prstGeom prst="rect">
            <a:avLst/>
          </a:prstGeom>
        </p:spPr>
      </p:pic>
      <p:sp>
        <p:nvSpPr>
          <p:cNvPr id="11" name="Text Placeholder 9"/>
          <p:cNvSpPr>
            <a:spLocks noGrp="1"/>
          </p:cNvSpPr>
          <p:nvPr>
            <p:ph type="body" sz="quarter" idx="13" hasCustomPrompt="1"/>
          </p:nvPr>
        </p:nvSpPr>
        <p:spPr>
          <a:xfrm>
            <a:off x="740229" y="4013200"/>
            <a:ext cx="6088970" cy="544286"/>
          </a:xfrm>
        </p:spPr>
        <p:txBody>
          <a:bodyPr anchor="b">
            <a:normAutofit/>
          </a:bodyPr>
          <a:lstStyle>
            <a:lvl1pPr algn="r">
              <a:spcBef>
                <a:spcPts val="0"/>
              </a:spcBef>
              <a:buFontTx/>
              <a:buNone/>
              <a:defRPr sz="2800" i="1">
                <a:solidFill>
                  <a:schemeClr val="accent4"/>
                </a:solidFill>
                <a:effectLst>
                  <a:outerShdw blurRad="38100" dist="38100" dir="2700000" algn="tl">
                    <a:srgbClr val="000000">
                      <a:alpha val="43137"/>
                    </a:srgbClr>
                  </a:outerShdw>
                </a:effectLst>
              </a:defRPr>
            </a:lvl1pPr>
          </a:lstStyle>
          <a:p>
            <a:pPr lvl="0"/>
            <a:r>
              <a:rPr lang="en-US" dirty="0" smtClean="0"/>
              <a:t>Demo Title</a:t>
            </a:r>
            <a:endParaRPr lang="en-US" dirty="0"/>
          </a:p>
        </p:txBody>
      </p:sp>
      <p:sp>
        <p:nvSpPr>
          <p:cNvPr id="13" name="Text Placeholder 19"/>
          <p:cNvSpPr>
            <a:spLocks noGrp="1"/>
          </p:cNvSpPr>
          <p:nvPr>
            <p:ph type="body" sz="quarter" idx="15"/>
          </p:nvPr>
        </p:nvSpPr>
        <p:spPr>
          <a:xfrm>
            <a:off x="740230" y="3019425"/>
            <a:ext cx="6089196" cy="971550"/>
          </a:xfrm>
        </p:spPr>
        <p:txBody>
          <a:bodyPr anchor="b">
            <a:noAutofit/>
          </a:bodyPr>
          <a:lstStyle>
            <a:lvl1pPr marL="0" marR="0" indent="0" algn="r" defTabSz="914400" rtl="0" eaLnBrk="1" fontAlgn="auto" latinLnBrk="0" hangingPunct="1">
              <a:lnSpc>
                <a:spcPct val="100000"/>
              </a:lnSpc>
              <a:spcBef>
                <a:spcPct val="0"/>
              </a:spcBef>
              <a:spcAft>
                <a:spcPts val="0"/>
              </a:spcAft>
              <a:buClrTx/>
              <a:buSzTx/>
              <a:buFontTx/>
              <a:buNone/>
              <a:tabLst/>
              <a:defRPr kumimoji="0" lang="en-US" sz="32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smtClean="0">
                <a:ln>
                  <a:noFill/>
                </a:ln>
                <a:solidFill>
                  <a:schemeClr val="bg1"/>
                </a:solidFill>
                <a:effectLst>
                  <a:outerShdw blurRad="38100" dist="38100" dir="2700000" algn="tl">
                    <a:srgbClr val="000000">
                      <a:alpha val="43137"/>
                    </a:srgbClr>
                  </a:outerShdw>
                </a:effectLst>
                <a:uLnTx/>
                <a:uFillTx/>
                <a:latin typeface="+mj-lt"/>
                <a:ea typeface="+mj-ea"/>
                <a:cs typeface="+mj-cs"/>
              </a:rPr>
              <a:t>Click to edit Master text styles</a:t>
            </a:r>
          </a:p>
        </p:txBody>
      </p:sp>
      <p:pic>
        <p:nvPicPr>
          <p:cNvPr id="14" name="Picture 13" descr="3.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5438775" cy="3219450"/>
          </a:xfrm>
          <a:prstGeom prst="rect">
            <a:avLst/>
          </a:prstGeom>
          <a:noFill/>
          <a:ln>
            <a:noFill/>
          </a:ln>
        </p:spPr>
      </p:pic>
    </p:spTree>
    <p:extLst>
      <p:ext uri="{BB962C8B-B14F-4D97-AF65-F5344CB8AC3E}">
        <p14:creationId xmlns:p14="http://schemas.microsoft.com/office/powerpoint/2010/main" val="24158357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rot="5400000">
            <a:off x="2373761" y="-67469"/>
            <a:ext cx="2321471" cy="7065818"/>
          </a:xfrm>
          <a:prstGeom prst="round2SameRect">
            <a:avLst>
              <a:gd name="adj1" fmla="val 5814"/>
              <a:gd name="adj2" fmla="val 0"/>
            </a:avLst>
          </a:prstGeom>
          <a:gradFill>
            <a:gsLst>
              <a:gs pos="0">
                <a:sysClr val="window" lastClr="FFFFFF">
                  <a:alpha val="0"/>
                </a:sysClr>
              </a:gs>
              <a:gs pos="50000">
                <a:srgbClr val="1F497D">
                  <a:lumMod val="60000"/>
                  <a:lumOff val="40000"/>
                  <a:alpha val="0"/>
                </a:srgbClr>
              </a:gs>
              <a:gs pos="100000">
                <a:schemeClr val="accent1"/>
              </a:gs>
            </a:gsLst>
            <a:lin ang="21000000" scaled="0"/>
          </a:gradFill>
          <a:ln w="25400" cap="rnd" cmpd="sng" algn="ctr">
            <a:noFill/>
            <a:prstDash val="solid"/>
          </a:ln>
          <a:effectLst>
            <a:outerShdw blurRad="50800" dist="38100" dir="5400000" algn="t" rotWithShape="0">
              <a:prstClr val="black">
                <a:alpha val="14000"/>
              </a:prstClr>
            </a:outerShdw>
          </a:effectLst>
        </p:spPr>
        <p:txBody>
          <a:bodyPr rtlCol="0" anchor="ctr"/>
          <a:lstStyle/>
          <a:p>
            <a:pPr algn="ctr">
              <a:defRPr/>
            </a:pPr>
            <a:endParaRPr lang="en-US" kern="0" dirty="0">
              <a:solidFill>
                <a:sysClr val="window" lastClr="FFFFFF"/>
              </a:solidFill>
            </a:endParaRPr>
          </a:p>
        </p:txBody>
      </p:sp>
      <p:pic>
        <p:nvPicPr>
          <p:cNvPr id="18" name="Picture 17" descr="Visio2010_bL.png"/>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494127" y="297544"/>
            <a:ext cx="1395872" cy="444900"/>
          </a:xfrm>
          <a:prstGeom prst="rect">
            <a:avLst/>
          </a:prstGeom>
        </p:spPr>
      </p:pic>
      <p:sp>
        <p:nvSpPr>
          <p:cNvPr id="11" name="Text Placeholder 9"/>
          <p:cNvSpPr>
            <a:spLocks noGrp="1"/>
          </p:cNvSpPr>
          <p:nvPr>
            <p:ph type="body" sz="quarter" idx="13" hasCustomPrompt="1"/>
          </p:nvPr>
        </p:nvSpPr>
        <p:spPr>
          <a:xfrm>
            <a:off x="740229" y="4013200"/>
            <a:ext cx="6088970" cy="544286"/>
          </a:xfrm>
        </p:spPr>
        <p:txBody>
          <a:bodyPr anchor="b">
            <a:normAutofit/>
          </a:bodyPr>
          <a:lstStyle>
            <a:lvl1pPr algn="r">
              <a:spcBef>
                <a:spcPts val="0"/>
              </a:spcBef>
              <a:buFontTx/>
              <a:buNone/>
              <a:defRPr sz="2800" i="1" baseline="0">
                <a:solidFill>
                  <a:schemeClr val="accent4"/>
                </a:solidFill>
                <a:effectLst>
                  <a:outerShdw blurRad="38100" dist="38100" dir="2700000" algn="tl">
                    <a:srgbClr val="000000">
                      <a:alpha val="43137"/>
                    </a:srgbClr>
                  </a:outerShdw>
                </a:effectLst>
              </a:defRPr>
            </a:lvl1pPr>
          </a:lstStyle>
          <a:p>
            <a:pPr lvl="0"/>
            <a:r>
              <a:rPr lang="en-US" dirty="0" smtClean="0"/>
              <a:t>Scenario/ Lesson title</a:t>
            </a:r>
            <a:endParaRPr lang="en-US" dirty="0"/>
          </a:p>
        </p:txBody>
      </p:sp>
      <p:sp>
        <p:nvSpPr>
          <p:cNvPr id="13" name="Text Placeholder 19"/>
          <p:cNvSpPr>
            <a:spLocks noGrp="1"/>
          </p:cNvSpPr>
          <p:nvPr>
            <p:ph type="body" sz="quarter" idx="15"/>
          </p:nvPr>
        </p:nvSpPr>
        <p:spPr>
          <a:xfrm>
            <a:off x="740230" y="3019425"/>
            <a:ext cx="6089196" cy="971550"/>
          </a:xfrm>
        </p:spPr>
        <p:txBody>
          <a:bodyPr anchor="b">
            <a:noAutofit/>
          </a:bodyPr>
          <a:lstStyle>
            <a:lvl1pPr marL="0" marR="0" indent="0" algn="r" defTabSz="914400" rtl="0" eaLnBrk="1" fontAlgn="auto" latinLnBrk="0" hangingPunct="1">
              <a:lnSpc>
                <a:spcPct val="100000"/>
              </a:lnSpc>
              <a:spcBef>
                <a:spcPct val="0"/>
              </a:spcBef>
              <a:spcAft>
                <a:spcPts val="0"/>
              </a:spcAft>
              <a:buClrTx/>
              <a:buSzTx/>
              <a:buFontTx/>
              <a:buNone/>
              <a:tabLst/>
              <a:defRPr kumimoji="0" lang="en-US" sz="32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smtClean="0">
                <a:ln>
                  <a:noFill/>
                </a:ln>
                <a:solidFill>
                  <a:schemeClr val="bg1"/>
                </a:solidFill>
                <a:effectLst>
                  <a:outerShdw blurRad="38100" dist="38100" dir="2700000" algn="tl">
                    <a:srgbClr val="000000">
                      <a:alpha val="43137"/>
                    </a:srgbClr>
                  </a:outerShdw>
                </a:effectLst>
                <a:uLnTx/>
                <a:uFillTx/>
                <a:latin typeface="+mj-lt"/>
                <a:ea typeface="+mj-ea"/>
                <a:cs typeface="+mj-cs"/>
              </a:rPr>
              <a:t>Click to edit Master text styles</a:t>
            </a:r>
          </a:p>
        </p:txBody>
      </p:sp>
    </p:spTree>
    <p:extLst>
      <p:ext uri="{BB962C8B-B14F-4D97-AF65-F5344CB8AC3E}">
        <p14:creationId xmlns:p14="http://schemas.microsoft.com/office/powerpoint/2010/main" val="3252384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pPr algn="l"/>
            <a:fld id="{0E3FD99C-B34B-4A94-B48B-DDD52BF86808}" type="slidenum">
              <a:rPr lang="en-US" smtClean="0">
                <a:solidFill>
                  <a:srgbClr val="2A4182"/>
                </a:solidFill>
              </a:rPr>
              <a:pPr algn="l"/>
              <a:t>‹#›</a:t>
            </a:fld>
            <a:endParaRPr lang="en-US" dirty="0">
              <a:solidFill>
                <a:srgbClr val="2A4182"/>
              </a:solidFill>
            </a:endParaRPr>
          </a:p>
        </p:txBody>
      </p:sp>
      <p:sp>
        <p:nvSpPr>
          <p:cNvPr id="5" name="Content Placeholder 4"/>
          <p:cNvSpPr>
            <a:spLocks noGrp="1"/>
          </p:cNvSpPr>
          <p:nvPr>
            <p:ph sz="quarter" idx="11"/>
          </p:nvPr>
        </p:nvSpPr>
        <p:spPr>
          <a:xfrm>
            <a:off x="4778375" y="1093788"/>
            <a:ext cx="3922712" cy="46291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Picture Placeholder 6"/>
          <p:cNvSpPr>
            <a:spLocks noGrp="1"/>
          </p:cNvSpPr>
          <p:nvPr>
            <p:ph type="pic" sz="quarter" idx="12"/>
          </p:nvPr>
        </p:nvSpPr>
        <p:spPr>
          <a:xfrm>
            <a:off x="477838" y="1100932"/>
            <a:ext cx="3914775" cy="4628356"/>
          </a:xfrm>
        </p:spPr>
        <p:txBody>
          <a:bodyPr/>
          <a:lstStyle/>
          <a:p>
            <a:r>
              <a:rPr lang="en-US" smtClean="0"/>
              <a:t>Click icon to add picture</a:t>
            </a:r>
            <a:endParaRPr lang="en-US" dirty="0"/>
          </a:p>
        </p:txBody>
      </p:sp>
      <p:pic>
        <p:nvPicPr>
          <p:cNvPr id="6" name="Picture 5" descr="Visio2010_bL.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686649" y="6398293"/>
            <a:ext cx="971121" cy="309521"/>
          </a:xfrm>
          <a:prstGeom prst="rect">
            <a:avLst/>
          </a:prstGeom>
        </p:spPr>
      </p:pic>
    </p:spTree>
    <p:extLst>
      <p:ext uri="{BB962C8B-B14F-4D97-AF65-F5344CB8AC3E}">
        <p14:creationId xmlns:p14="http://schemas.microsoft.com/office/powerpoint/2010/main" val="176836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64457" y="6356350"/>
            <a:ext cx="3846286" cy="365125"/>
          </a:xfrm>
          <a:prstGeom prst="rect">
            <a:avLst/>
          </a:prstGeom>
          <a:noFill/>
        </p:spPr>
        <p:txBody>
          <a:bodyPr vert="horz" lIns="91440" tIns="45720" rIns="91440" bIns="45720" rtlCol="0" anchor="ctr"/>
          <a:lstStyle>
            <a:lvl1pPr algn="r" rtl="0" fontAlgn="base">
              <a:spcBef>
                <a:spcPct val="0"/>
              </a:spcBef>
              <a:spcAft>
                <a:spcPct val="0"/>
              </a:spcAft>
              <a:defRPr sz="1200">
                <a:solidFill>
                  <a:schemeClr val="accent1"/>
                </a:solidFill>
              </a:defRPr>
            </a:lvl1pPr>
          </a:lstStyle>
          <a:p>
            <a:pPr algn="l"/>
            <a:fld id="{0E3FD99C-B34B-4A94-B48B-DDD52BF86808}" type="slidenum">
              <a:rPr lang="en-US" smtClean="0">
                <a:solidFill>
                  <a:srgbClr val="2A4182"/>
                </a:solidFill>
              </a:rPr>
              <a:pPr algn="l"/>
              <a:t>‹#›</a:t>
            </a:fld>
            <a:endParaRPr lang="en-US" dirty="0">
              <a:solidFill>
                <a:srgbClr val="2A4182"/>
              </a:solidFill>
            </a:endParaRPr>
          </a:p>
        </p:txBody>
      </p:sp>
      <p:pic>
        <p:nvPicPr>
          <p:cNvPr id="7" name="Picture 6" descr="Visio2010_bL.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686649" y="6398293"/>
            <a:ext cx="971121" cy="309521"/>
          </a:xfrm>
          <a:prstGeom prst="rect">
            <a:avLst/>
          </a:prstGeom>
        </p:spPr>
      </p:pic>
      <p:sp>
        <p:nvSpPr>
          <p:cNvPr id="10" name="Title 1"/>
          <p:cNvSpPr>
            <a:spLocks noGrp="1"/>
          </p:cNvSpPr>
          <p:nvPr>
            <p:ph type="title"/>
          </p:nvPr>
        </p:nvSpPr>
        <p:spPr>
          <a:xfrm>
            <a:off x="457200" y="146304"/>
            <a:ext cx="8229600" cy="683305"/>
          </a:xfrm>
        </p:spPr>
        <p:txBody>
          <a:bodyPr rtlCol="0" anchor="ctr"/>
          <a:lstStyle>
            <a:lvl1pPr>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365236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cstate="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44011"/>
            <a:ext cx="8229600" cy="683305"/>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464457" y="6356350"/>
            <a:ext cx="414432" cy="365125"/>
          </a:xfrm>
          <a:prstGeom prst="rect">
            <a:avLst/>
          </a:prstGeom>
          <a:noFill/>
        </p:spPr>
        <p:txBody>
          <a:bodyPr vert="horz" lIns="91440" tIns="45720" rIns="91440" bIns="45720" rtlCol="0" anchor="ctr"/>
          <a:lstStyle>
            <a:lvl1pPr algn="r" rtl="0" fontAlgn="base">
              <a:spcBef>
                <a:spcPct val="0"/>
              </a:spcBef>
              <a:spcAft>
                <a:spcPct val="0"/>
              </a:spcAft>
              <a:defRPr sz="1200">
                <a:solidFill>
                  <a:schemeClr val="accent1"/>
                </a:solidFill>
              </a:defRPr>
            </a:lvl1pPr>
          </a:lstStyle>
          <a:p>
            <a:pPr algn="l" defTabSz="914363"/>
            <a:fld id="{0E3FD99C-B34B-4A94-B48B-DDD52BF86808}" type="slidenum">
              <a:rPr lang="en-US" smtClean="0">
                <a:solidFill>
                  <a:srgbClr val="2A4182"/>
                </a:solidFill>
              </a:rPr>
              <a:pPr algn="l" defTabSz="914363"/>
              <a:t>‹#›</a:t>
            </a:fld>
            <a:endParaRPr lang="en-US" dirty="0">
              <a:solidFill>
                <a:srgbClr val="2A4182"/>
              </a:solidFill>
            </a:endParaRPr>
          </a:p>
        </p:txBody>
      </p:sp>
    </p:spTree>
    <p:extLst>
      <p:ext uri="{BB962C8B-B14F-4D97-AF65-F5344CB8AC3E}">
        <p14:creationId xmlns:p14="http://schemas.microsoft.com/office/powerpoint/2010/main" val="25133961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txStyles>
    <p:titleStyle>
      <a:lvl1pPr algn="l" defTabSz="914400" rtl="0" eaLnBrk="1" latinLnBrk="0" hangingPunct="1">
        <a:spcBef>
          <a:spcPct val="0"/>
        </a:spcBef>
        <a:buNone/>
        <a:defRPr sz="4000" kern="1200">
          <a:solidFill>
            <a:schemeClr val="accent1"/>
          </a:solidFill>
          <a:latin typeface="+mj-lt"/>
          <a:ea typeface="+mj-ea"/>
          <a:cs typeface="+mj-cs"/>
        </a:defRPr>
      </a:lvl1pPr>
    </p:titleStyle>
    <p:bodyStyle>
      <a:lvl1pPr marL="342900" indent="-342900" algn="l" defTabSz="914400" rtl="0" eaLnBrk="1" latinLnBrk="0" hangingPunct="1">
        <a:spcBef>
          <a:spcPct val="20000"/>
        </a:spcBef>
        <a:buClr>
          <a:schemeClr val="tx2"/>
        </a:buClr>
        <a:buSzPct val="98000"/>
        <a:buFont typeface="Arial" pitchFamily="34" charset="0"/>
        <a:buChar char="•"/>
        <a:defRPr sz="32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Clr>
          <a:schemeClr val="tx2"/>
        </a:buClr>
        <a:buSzPct val="98000"/>
        <a:buFont typeface="Arial" pitchFamily="34" charset="0"/>
        <a:buChar char="•"/>
        <a:defRPr sz="2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Clr>
          <a:schemeClr val="tx2"/>
        </a:buClr>
        <a:buSzPct val="98000"/>
        <a:buFont typeface="Arial" pitchFamily="34" charset="0"/>
        <a:buChar char="•"/>
        <a:defRPr sz="24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Clr>
          <a:schemeClr val="tx2"/>
        </a:buClr>
        <a:buSzPct val="98000"/>
        <a:buFont typeface="Arial" pitchFamily="34" charset="0"/>
        <a:buChar char="•"/>
        <a:defRPr sz="20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Clr>
          <a:schemeClr val="tx2"/>
        </a:buClr>
        <a:buSzPct val="98000"/>
        <a:buFont typeface="Arial" pitchFamily="34" charset="0"/>
        <a:buChar char="•"/>
        <a:defRPr sz="20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4.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40.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43.pn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48.png"/><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http://technet.microsoft.com/en-us/library/ff356849.aspx" TargetMode="External"/><Relationship Id="rId7" Type="http://schemas.openxmlformats.org/officeDocument/2006/relationships/hyperlink" Target="http://technet.microsoft.com/en-us/library/ee524059.aspx" TargetMode="External"/><Relationship Id="rId2" Type="http://schemas.openxmlformats.org/officeDocument/2006/relationships/hyperlink" Target="http://office.microsoft.com/en-us/visio-help/roadmap-publish-visio-drawings-to-a-sharepoint-site-HA101835144.aspxhttp:/office.microsoft.com/en-us/visio-help/roadmap-publish-visio-drawings-to-a-sharepoint-site-HA101835144.aspx" TargetMode="External"/><Relationship Id="rId1" Type="http://schemas.openxmlformats.org/officeDocument/2006/relationships/slideLayout" Target="../slideLayouts/slideLayout5.xml"/><Relationship Id="rId6" Type="http://schemas.openxmlformats.org/officeDocument/2006/relationships/hyperlink" Target="http://office.microsoft.com/en-us/sharepoint-server-help/view-a-visio-web-drawing-in-a-web-part-HA101793680.aspx" TargetMode="External"/><Relationship Id="rId5" Type="http://schemas.openxmlformats.org/officeDocument/2006/relationships/hyperlink" Target="http://office.microsoft.com/en-us/visio-help/enhance-your-data-with-data-graphics-HA010379394.aspx" TargetMode="External"/><Relationship Id="rId4" Type="http://schemas.openxmlformats.org/officeDocument/2006/relationships/hyperlink" Target="http://office.microsoft.com/en-us/visio-help/import-data-from-excel-sql-server-sharepoint-sites-and-other-external-sources-HA010378172.aspx"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2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 Target="slide6.xml"/><Relationship Id="rId7" Type="http://schemas.openxmlformats.org/officeDocument/2006/relationships/slide" Target="slide14.xml"/><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slide" Target="slide10.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4.emf"/><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a:spLocks noGrp="1"/>
          </p:cNvSpPr>
          <p:nvPr>
            <p:ph type="body" sz="quarter" idx="13"/>
          </p:nvPr>
        </p:nvSpPr>
        <p:spPr/>
        <p:txBody>
          <a:bodyPr>
            <a:noAutofit/>
          </a:bodyPr>
          <a:lstStyle/>
          <a:p>
            <a:r>
              <a:rPr lang="en-US" sz="3200" b="1" dirty="0" smtClean="0">
                <a:solidFill>
                  <a:schemeClr val="bg1"/>
                </a:solidFill>
              </a:rPr>
              <a:t>Visual Guide</a:t>
            </a:r>
            <a:endParaRPr lang="en-US" sz="3200" b="1" dirty="0">
              <a:solidFill>
                <a:schemeClr val="bg1"/>
              </a:solidFill>
            </a:endParaRPr>
          </a:p>
        </p:txBody>
      </p:sp>
      <p:sp>
        <p:nvSpPr>
          <p:cNvPr id="8" name="Text Placeholder 5"/>
          <p:cNvSpPr>
            <a:spLocks noGrp="1"/>
          </p:cNvSpPr>
          <p:nvPr>
            <p:ph type="body" sz="quarter" idx="15"/>
          </p:nvPr>
        </p:nvSpPr>
        <p:spPr/>
        <p:txBody>
          <a:bodyPr/>
          <a:lstStyle/>
          <a:p>
            <a:r>
              <a:rPr lang="en-US" sz="4400" dirty="0" smtClean="0"/>
              <a:t>Create a data-connected Visio Services web part</a:t>
            </a:r>
            <a:endParaRPr sz="4400" dirty="0" smtClean="0"/>
          </a:p>
        </p:txBody>
      </p:sp>
    </p:spTree>
    <p:extLst>
      <p:ext uri="{BB962C8B-B14F-4D97-AF65-F5344CB8AC3E}">
        <p14:creationId xmlns:p14="http://schemas.microsoft.com/office/powerpoint/2010/main" val="79311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38200"/>
            <a:ext cx="7619652" cy="5422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6544" y="1219200"/>
            <a:ext cx="413630" cy="47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6545" y="1689885"/>
            <a:ext cx="2251055" cy="2119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6545" y="1694121"/>
            <a:ext cx="2252629" cy="2121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6" descr="curso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4113" y="4101756"/>
            <a:ext cx="342857" cy="393651"/>
          </a:xfrm>
          <a:prstGeom prst="rect">
            <a:avLst/>
          </a:prstGeom>
          <a:noFill/>
          <a:ln>
            <a:noFill/>
          </a:ln>
          <a:effectLst>
            <a:glow rad="101600">
              <a:schemeClr val="accent2">
                <a:satMod val="175000"/>
                <a:alpha val="40000"/>
              </a:schemeClr>
            </a:glow>
            <a:outerShdw dist="35921" dir="2700000" algn="ctr" rotWithShape="0">
              <a:srgbClr val="EEECE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
        <p:nvSpPr>
          <p:cNvPr id="3" name="Rectangle 2"/>
          <p:cNvSpPr/>
          <p:nvPr/>
        </p:nvSpPr>
        <p:spPr>
          <a:xfrm>
            <a:off x="0" y="0"/>
            <a:ext cx="9144000" cy="8382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4" name="Title 3"/>
          <p:cNvSpPr>
            <a:spLocks noGrp="1"/>
          </p:cNvSpPr>
          <p:nvPr>
            <p:ph type="title"/>
          </p:nvPr>
        </p:nvSpPr>
        <p:spPr/>
        <p:txBody>
          <a:bodyPr/>
          <a:lstStyle/>
          <a:p>
            <a:r>
              <a:rPr lang="en-US" sz="2800" dirty="0" smtClean="0">
                <a:solidFill>
                  <a:schemeClr val="bg1"/>
                </a:solidFill>
              </a:rPr>
              <a:t>Apply data graphics to the shapes</a:t>
            </a:r>
            <a:endParaRPr lang="en-US" sz="2800" dirty="0">
              <a:solidFill>
                <a:schemeClr val="bg1"/>
              </a:solidFill>
            </a:endParaRPr>
          </a:p>
        </p:txBody>
      </p:sp>
      <p:sp>
        <p:nvSpPr>
          <p:cNvPr id="5" name="Rectangle 4"/>
          <p:cNvSpPr/>
          <p:nvPr/>
        </p:nvSpPr>
        <p:spPr>
          <a:xfrm>
            <a:off x="4191000" y="838200"/>
            <a:ext cx="4953000" cy="5413248"/>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9" name="TextBox 8"/>
          <p:cNvSpPr txBox="1"/>
          <p:nvPr/>
        </p:nvSpPr>
        <p:spPr>
          <a:xfrm>
            <a:off x="4343400" y="1520041"/>
            <a:ext cx="4343400" cy="3970318"/>
          </a:xfrm>
          <a:prstGeom prst="rect">
            <a:avLst/>
          </a:prstGeom>
          <a:noFill/>
        </p:spPr>
        <p:txBody>
          <a:bodyPr wrap="square" rtlCol="0">
            <a:spAutoFit/>
          </a:bodyPr>
          <a:lstStyle/>
          <a:p>
            <a:r>
              <a:rPr lang="en-US" sz="3600" dirty="0" smtClean="0">
                <a:solidFill>
                  <a:schemeClr val="bg1"/>
                </a:solidFill>
              </a:rPr>
              <a:t>In Visio, on the </a:t>
            </a:r>
            <a:r>
              <a:rPr lang="en-US" sz="3600" b="1" dirty="0" smtClean="0">
                <a:solidFill>
                  <a:schemeClr val="bg1"/>
                </a:solidFill>
              </a:rPr>
              <a:t>Data</a:t>
            </a:r>
            <a:r>
              <a:rPr lang="en-US" sz="3600" dirty="0" smtClean="0">
                <a:solidFill>
                  <a:schemeClr val="bg1"/>
                </a:solidFill>
              </a:rPr>
              <a:t> tab, in the </a:t>
            </a:r>
            <a:r>
              <a:rPr lang="en-US" sz="3600" b="1" dirty="0" smtClean="0">
                <a:solidFill>
                  <a:schemeClr val="bg1"/>
                </a:solidFill>
              </a:rPr>
              <a:t>Display Data</a:t>
            </a:r>
            <a:r>
              <a:rPr lang="en-US" sz="3600" dirty="0" smtClean="0">
                <a:solidFill>
                  <a:schemeClr val="bg1"/>
                </a:solidFill>
              </a:rPr>
              <a:t> group, click </a:t>
            </a:r>
            <a:r>
              <a:rPr lang="en-US" sz="3600" b="1" dirty="0" smtClean="0">
                <a:solidFill>
                  <a:schemeClr val="bg1"/>
                </a:solidFill>
              </a:rPr>
              <a:t>Data Graphics</a:t>
            </a:r>
            <a:r>
              <a:rPr lang="en-US" sz="3600" dirty="0" smtClean="0">
                <a:solidFill>
                  <a:schemeClr val="bg1"/>
                </a:solidFill>
              </a:rPr>
              <a:t>, and then click </a:t>
            </a:r>
            <a:br>
              <a:rPr lang="en-US" sz="3600" dirty="0" smtClean="0">
                <a:solidFill>
                  <a:schemeClr val="bg1"/>
                </a:solidFill>
              </a:rPr>
            </a:br>
            <a:r>
              <a:rPr lang="en-US" sz="3600" b="1" dirty="0" smtClean="0">
                <a:solidFill>
                  <a:schemeClr val="bg1"/>
                </a:solidFill>
              </a:rPr>
              <a:t>Create New Data Graphic</a:t>
            </a:r>
            <a:r>
              <a:rPr lang="en-US" sz="3600" dirty="0" smtClean="0">
                <a:solidFill>
                  <a:schemeClr val="bg1"/>
                </a:solidFill>
              </a:rPr>
              <a:t>.</a:t>
            </a:r>
            <a:endParaRPr lang="en-US" sz="3600" dirty="0">
              <a:solidFill>
                <a:schemeClr val="bg1"/>
              </a:solidFill>
            </a:endParaRPr>
          </a:p>
        </p:txBody>
      </p:sp>
      <p:sp useBgFill="1">
        <p:nvSpPr>
          <p:cNvPr id="7" name="Rectangle 6"/>
          <p:cNvSpPr/>
          <p:nvPr/>
        </p:nvSpPr>
        <p:spPr>
          <a:xfrm>
            <a:off x="0" y="6253406"/>
            <a:ext cx="9144000" cy="118819"/>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Tree>
    <p:extLst>
      <p:ext uri="{BB962C8B-B14F-4D97-AF65-F5344CB8AC3E}">
        <p14:creationId xmlns:p14="http://schemas.microsoft.com/office/powerpoint/2010/main" val="11316579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22222E-6 -1.85185E-6 L 0.08472 -0.38241 " pathEditMode="relative" rAng="0" ptsTypes="AA">
                                      <p:cBhvr>
                                        <p:cTn id="6" dur="1500" fill="hold"/>
                                        <p:tgtEl>
                                          <p:spTgt spid="10"/>
                                        </p:tgtEl>
                                        <p:attrNameLst>
                                          <p:attrName>ppt_x</p:attrName>
                                          <p:attrName>ppt_y</p:attrName>
                                        </p:attrNameLst>
                                      </p:cBhvr>
                                      <p:rCtr x="4236" y="-19120"/>
                                    </p:animMotion>
                                  </p:childTnLst>
                                </p:cTn>
                              </p:par>
                              <p:par>
                                <p:cTn id="7" presetID="1" presetClass="entr" presetSubtype="0" fill="hold" nodeType="withEffect">
                                  <p:stCondLst>
                                    <p:cond delay="1250"/>
                                  </p:stCondLst>
                                  <p:childTnLst>
                                    <p:set>
                                      <p:cBhvr>
                                        <p:cTn id="8" dur="1" fill="hold">
                                          <p:stCondLst>
                                            <p:cond delay="0"/>
                                          </p:stCondLst>
                                        </p:cTn>
                                        <p:tgtEl>
                                          <p:spTgt spid="1028"/>
                                        </p:tgtEl>
                                        <p:attrNameLst>
                                          <p:attrName>style.visibility</p:attrName>
                                        </p:attrNameLst>
                                      </p:cBhvr>
                                      <p:to>
                                        <p:strVal val="visible"/>
                                      </p:to>
                                    </p:set>
                                  </p:childTnLst>
                                </p:cTn>
                              </p:par>
                            </p:childTnLst>
                          </p:cTn>
                        </p:par>
                        <p:par>
                          <p:cTn id="9" fill="hold">
                            <p:stCondLst>
                              <p:cond delay="1500"/>
                            </p:stCondLst>
                            <p:childTnLst>
                              <p:par>
                                <p:cTn id="10" presetID="1" presetClass="entr" presetSubtype="0" fill="hold" nodeType="afterEffect">
                                  <p:stCondLst>
                                    <p:cond delay="0"/>
                                  </p:stCondLst>
                                  <p:childTnLst>
                                    <p:set>
                                      <p:cBhvr>
                                        <p:cTn id="11" dur="1" fill="hold">
                                          <p:stCondLst>
                                            <p:cond delay="0"/>
                                          </p:stCondLst>
                                        </p:cTn>
                                        <p:tgtEl>
                                          <p:spTgt spid="1029"/>
                                        </p:tgtEl>
                                        <p:attrNameLst>
                                          <p:attrName>style.visibility</p:attrName>
                                        </p:attrNameLst>
                                      </p:cBhvr>
                                      <p:to>
                                        <p:strVal val="visible"/>
                                      </p:to>
                                    </p:set>
                                  </p:childTnLst>
                                </p:cTn>
                              </p:par>
                            </p:childTnLst>
                          </p:cTn>
                        </p:par>
                        <p:par>
                          <p:cTn id="12" fill="hold">
                            <p:stCondLst>
                              <p:cond delay="1500"/>
                            </p:stCondLst>
                            <p:childTnLst>
                              <p:par>
                                <p:cTn id="13" presetID="42" presetClass="path" presetSubtype="0" accel="50000" decel="50000" fill="hold" nodeType="afterEffect">
                                  <p:stCondLst>
                                    <p:cond delay="0"/>
                                  </p:stCondLst>
                                  <p:childTnLst>
                                    <p:animMotion origin="layout" path="M 0.08472 -0.38241 L 0.21805 -0.12685 " pathEditMode="relative" rAng="0" ptsTypes="AA">
                                      <p:cBhvr>
                                        <p:cTn id="14" dur="1500" fill="hold"/>
                                        <p:tgtEl>
                                          <p:spTgt spid="10"/>
                                        </p:tgtEl>
                                        <p:attrNameLst>
                                          <p:attrName>ppt_x</p:attrName>
                                          <p:attrName>ppt_y</p:attrName>
                                        </p:attrNameLst>
                                      </p:cBhvr>
                                      <p:rCtr x="6667" y="12778"/>
                                    </p:animMotion>
                                  </p:childTnLst>
                                </p:cTn>
                              </p:par>
                              <p:par>
                                <p:cTn id="15" presetID="1" presetClass="entr" presetSubtype="0" fill="hold" nodeType="withEffect">
                                  <p:stCondLst>
                                    <p:cond delay="1250"/>
                                  </p:stCondLst>
                                  <p:childTnLst>
                                    <p:set>
                                      <p:cBhvr>
                                        <p:cTn id="1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831014"/>
            <a:ext cx="4191000" cy="5422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0"/>
            <a:ext cx="9144000" cy="8382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63110"/>
            <a:ext cx="4191000" cy="3447080"/>
          </a:xfrm>
          <a:prstGeom prst="roundRect">
            <a:avLst>
              <a:gd name="adj" fmla="val 1106"/>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6" descr="curs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4113" y="4101756"/>
            <a:ext cx="342857" cy="393651"/>
          </a:xfrm>
          <a:prstGeom prst="rect">
            <a:avLst/>
          </a:prstGeom>
          <a:noFill/>
          <a:ln>
            <a:noFill/>
          </a:ln>
          <a:effectLst>
            <a:glow rad="101600">
              <a:schemeClr val="accent2">
                <a:satMod val="175000"/>
                <a:alpha val="40000"/>
              </a:schemeClr>
            </a:glow>
            <a:outerShdw dist="35921" dir="2700000" algn="ctr" rotWithShape="0">
              <a:srgbClr val="EEECE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
        <p:nvSpPr>
          <p:cNvPr id="4" name="Title 3"/>
          <p:cNvSpPr>
            <a:spLocks noGrp="1"/>
          </p:cNvSpPr>
          <p:nvPr>
            <p:ph type="title"/>
          </p:nvPr>
        </p:nvSpPr>
        <p:spPr/>
        <p:txBody>
          <a:bodyPr/>
          <a:lstStyle/>
          <a:p>
            <a:r>
              <a:rPr lang="en-US" sz="2800" dirty="0" smtClean="0">
                <a:solidFill>
                  <a:schemeClr val="bg1"/>
                </a:solidFill>
              </a:rPr>
              <a:t>Apply data graphics to the shapes</a:t>
            </a:r>
            <a:endParaRPr lang="en-US" sz="2800" dirty="0">
              <a:solidFill>
                <a:schemeClr val="bg1"/>
              </a:solidFill>
            </a:endParaRPr>
          </a:p>
        </p:txBody>
      </p:sp>
      <p:sp>
        <p:nvSpPr>
          <p:cNvPr id="5" name="Rectangle 4"/>
          <p:cNvSpPr/>
          <p:nvPr/>
        </p:nvSpPr>
        <p:spPr>
          <a:xfrm>
            <a:off x="4191000" y="838200"/>
            <a:ext cx="4953000" cy="544068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9" name="TextBox 8"/>
          <p:cNvSpPr txBox="1"/>
          <p:nvPr/>
        </p:nvSpPr>
        <p:spPr>
          <a:xfrm>
            <a:off x="4343400" y="1524000"/>
            <a:ext cx="4343400" cy="2862322"/>
          </a:xfrm>
          <a:prstGeom prst="rect">
            <a:avLst/>
          </a:prstGeom>
          <a:noFill/>
        </p:spPr>
        <p:txBody>
          <a:bodyPr wrap="square" rtlCol="0">
            <a:spAutoFit/>
          </a:bodyPr>
          <a:lstStyle/>
          <a:p>
            <a:r>
              <a:rPr lang="en-US" sz="3600" dirty="0" smtClean="0">
                <a:solidFill>
                  <a:schemeClr val="bg1"/>
                </a:solidFill>
              </a:rPr>
              <a:t>To create a new data graphic item, in the </a:t>
            </a:r>
            <a:r>
              <a:rPr lang="en-US" sz="3600" b="1" dirty="0" smtClean="0">
                <a:solidFill>
                  <a:schemeClr val="bg1"/>
                </a:solidFill>
              </a:rPr>
              <a:t>New Data Graphic </a:t>
            </a:r>
            <a:r>
              <a:rPr lang="en-US" sz="3600" dirty="0" smtClean="0">
                <a:solidFill>
                  <a:schemeClr val="bg1"/>
                </a:solidFill>
              </a:rPr>
              <a:t>dialog box, click </a:t>
            </a:r>
            <a:r>
              <a:rPr lang="en-US" sz="3600" b="1" dirty="0" smtClean="0">
                <a:solidFill>
                  <a:schemeClr val="bg1"/>
                </a:solidFill>
              </a:rPr>
              <a:t>New Item</a:t>
            </a:r>
            <a:r>
              <a:rPr lang="en-US" sz="3600" dirty="0" smtClean="0">
                <a:solidFill>
                  <a:schemeClr val="bg1"/>
                </a:solidFill>
              </a:rPr>
              <a:t>.</a:t>
            </a:r>
            <a:endParaRPr lang="en-US" sz="3600" dirty="0">
              <a:solidFill>
                <a:schemeClr val="bg1"/>
              </a:solidFill>
            </a:endParaRPr>
          </a:p>
        </p:txBody>
      </p:sp>
      <p:sp useBgFill="1">
        <p:nvSpPr>
          <p:cNvPr id="8" name="Rectangle 7"/>
          <p:cNvSpPr/>
          <p:nvPr/>
        </p:nvSpPr>
        <p:spPr>
          <a:xfrm>
            <a:off x="0" y="6253406"/>
            <a:ext cx="9144000" cy="118819"/>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Tree>
    <p:extLst>
      <p:ext uri="{BB962C8B-B14F-4D97-AF65-F5344CB8AC3E}">
        <p14:creationId xmlns:p14="http://schemas.microsoft.com/office/powerpoint/2010/main" val="3340881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22222E-6 -1.85185E-6 L -0.02361 -0.23796 " pathEditMode="relative" rAng="0" ptsTypes="AA">
                                      <p:cBhvr>
                                        <p:cTn id="6" dur="1500" fill="hold"/>
                                        <p:tgtEl>
                                          <p:spTgt spid="12"/>
                                        </p:tgtEl>
                                        <p:attrNameLst>
                                          <p:attrName>ppt_x</p:attrName>
                                          <p:attrName>ppt_y</p:attrName>
                                        </p:attrNameLst>
                                      </p:cBhvr>
                                      <p:rCtr x="-1181" y="-11898"/>
                                    </p:animMotion>
                                  </p:childTnLst>
                                </p:cTn>
                              </p:par>
                            </p:childTnLst>
                          </p:cTn>
                        </p:par>
                        <p:par>
                          <p:cTn id="7" fill="hold">
                            <p:stCondLst>
                              <p:cond delay="1500"/>
                            </p:stCondLst>
                            <p:childTnLst>
                              <p:par>
                                <p:cTn id="8" presetID="1" presetClass="entr" presetSubtype="0" fill="hold" nodeType="afterEffect">
                                  <p:stCondLst>
                                    <p:cond delay="0"/>
                                  </p:stCondLst>
                                  <p:childTnLst>
                                    <p:set>
                                      <p:cBhvr>
                                        <p:cTn id="9" dur="1" fill="hold">
                                          <p:stCondLst>
                                            <p:cond delay="0"/>
                                          </p:stCondLst>
                                        </p:cTn>
                                        <p:tgtEl>
                                          <p:spTgt spid="20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838200"/>
            <a:ext cx="9144000" cy="5415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0"/>
            <a:ext cx="9144000" cy="8382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4" name="Title 3"/>
          <p:cNvSpPr>
            <a:spLocks noGrp="1"/>
          </p:cNvSpPr>
          <p:nvPr>
            <p:ph type="title"/>
          </p:nvPr>
        </p:nvSpPr>
        <p:spPr/>
        <p:txBody>
          <a:bodyPr/>
          <a:lstStyle/>
          <a:p>
            <a:r>
              <a:rPr lang="en-US" sz="2800" dirty="0" smtClean="0">
                <a:solidFill>
                  <a:schemeClr val="bg1"/>
                </a:solidFill>
              </a:rPr>
              <a:t>Apply data graphics to the shapes</a:t>
            </a:r>
            <a:endParaRPr lang="en-US" sz="2800" dirty="0">
              <a:solidFill>
                <a:schemeClr val="bg1"/>
              </a:solidFill>
            </a:endParaRPr>
          </a:p>
        </p:txBody>
      </p:sp>
      <p:sp>
        <p:nvSpPr>
          <p:cNvPr id="10" name="TextBox 9"/>
          <p:cNvSpPr txBox="1"/>
          <p:nvPr/>
        </p:nvSpPr>
        <p:spPr>
          <a:xfrm>
            <a:off x="152400" y="4419600"/>
            <a:ext cx="3200400" cy="1219200"/>
          </a:xfrm>
          <a:prstGeom prst="rect">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2800" dirty="0"/>
              <a:t>In </a:t>
            </a:r>
            <a:r>
              <a:rPr lang="en-US" sz="2800" dirty="0" smtClean="0"/>
              <a:t>the </a:t>
            </a:r>
            <a:r>
              <a:rPr lang="en-US" sz="2800" b="1" dirty="0" smtClean="0"/>
              <a:t>New Item </a:t>
            </a:r>
            <a:r>
              <a:rPr lang="en-US" sz="2800" dirty="0" smtClean="0"/>
              <a:t>dialog box, </a:t>
            </a:r>
            <a:r>
              <a:rPr lang="en-US" sz="2800" dirty="0"/>
              <a:t>…</a:t>
            </a:r>
          </a:p>
        </p:txBody>
      </p:sp>
      <p:sp>
        <p:nvSpPr>
          <p:cNvPr id="11" name="TextBox 10"/>
          <p:cNvSpPr txBox="1"/>
          <p:nvPr/>
        </p:nvSpPr>
        <p:spPr>
          <a:xfrm>
            <a:off x="5106542" y="990600"/>
            <a:ext cx="3808858" cy="1600200"/>
          </a:xfrm>
          <a:prstGeom prst="wedgeRectCallout">
            <a:avLst>
              <a:gd name="adj1" fmla="val -56884"/>
              <a:gd name="adj2" fmla="val 22908"/>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defRPr/>
            </a:pPr>
            <a:r>
              <a:rPr lang="en-US" sz="2800" dirty="0" smtClean="0"/>
              <a:t>select the type of data graphic element that you want, ...</a:t>
            </a:r>
            <a:endParaRPr lang="en-US" sz="2800" dirty="0"/>
          </a:p>
        </p:txBody>
      </p:sp>
      <p:sp>
        <p:nvSpPr>
          <p:cNvPr id="12" name="TextBox 11"/>
          <p:cNvSpPr txBox="1"/>
          <p:nvPr/>
        </p:nvSpPr>
        <p:spPr>
          <a:xfrm>
            <a:off x="152400" y="3108603"/>
            <a:ext cx="4815839" cy="957085"/>
          </a:xfrm>
          <a:prstGeom prst="wedgeRectCallout">
            <a:avLst>
              <a:gd name="adj1" fmla="val -299"/>
              <a:gd name="adj2" fmla="val -176785"/>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defRPr/>
            </a:pPr>
            <a:r>
              <a:rPr lang="en-US" sz="2800" dirty="0" smtClean="0"/>
              <a:t>select the data field that you want to represent visually, ...</a:t>
            </a:r>
            <a:endParaRPr lang="en-US" sz="2800" dirty="0"/>
          </a:p>
        </p:txBody>
      </p:sp>
      <p:sp>
        <p:nvSpPr>
          <p:cNvPr id="13" name="TextBox 12"/>
          <p:cNvSpPr txBox="1"/>
          <p:nvPr/>
        </p:nvSpPr>
        <p:spPr>
          <a:xfrm>
            <a:off x="5106542" y="3740718"/>
            <a:ext cx="3808858" cy="1357764"/>
          </a:xfrm>
          <a:prstGeom prst="rect">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2800" dirty="0" smtClean="0"/>
              <a:t>and select the type of formatting that you want.</a:t>
            </a:r>
            <a:endParaRPr lang="en-US" sz="2800" dirty="0"/>
          </a:p>
        </p:txBody>
      </p:sp>
      <p:sp useBgFill="1">
        <p:nvSpPr>
          <p:cNvPr id="14" name="Rectangle 13"/>
          <p:cNvSpPr/>
          <p:nvPr/>
        </p:nvSpPr>
        <p:spPr>
          <a:xfrm>
            <a:off x="0" y="6253406"/>
            <a:ext cx="9144000" cy="118819"/>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Tree>
    <p:extLst>
      <p:ext uri="{BB962C8B-B14F-4D97-AF65-F5344CB8AC3E}">
        <p14:creationId xmlns:p14="http://schemas.microsoft.com/office/powerpoint/2010/main" val="1529066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2" grpId="1"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838201"/>
            <a:ext cx="9144000" cy="5415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367" y="1311464"/>
            <a:ext cx="499890" cy="568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367" y="1908968"/>
            <a:ext cx="2720499" cy="2562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6367" y="1917298"/>
            <a:ext cx="2718690" cy="256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6" descr="curso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1000" y="4876800"/>
            <a:ext cx="414358" cy="475745"/>
          </a:xfrm>
          <a:prstGeom prst="rect">
            <a:avLst/>
          </a:prstGeom>
          <a:noFill/>
          <a:ln>
            <a:noFill/>
          </a:ln>
          <a:effectLst>
            <a:glow rad="101600">
              <a:schemeClr val="accent2">
                <a:satMod val="175000"/>
                <a:alpha val="40000"/>
              </a:schemeClr>
            </a:glow>
            <a:outerShdw dist="35921" dir="2700000" algn="ctr" rotWithShape="0">
              <a:srgbClr val="EEECE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
        <p:nvSpPr>
          <p:cNvPr id="3" name="Rectangle 2"/>
          <p:cNvSpPr/>
          <p:nvPr/>
        </p:nvSpPr>
        <p:spPr>
          <a:xfrm>
            <a:off x="0" y="0"/>
            <a:ext cx="9144000" cy="8382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4" name="Title 3"/>
          <p:cNvSpPr>
            <a:spLocks noGrp="1"/>
          </p:cNvSpPr>
          <p:nvPr>
            <p:ph type="title"/>
          </p:nvPr>
        </p:nvSpPr>
        <p:spPr/>
        <p:txBody>
          <a:bodyPr/>
          <a:lstStyle/>
          <a:p>
            <a:r>
              <a:rPr lang="en-US" sz="2800" dirty="0" smtClean="0">
                <a:solidFill>
                  <a:schemeClr val="bg1"/>
                </a:solidFill>
              </a:rPr>
              <a:t>Apply data graphics to the shapes</a:t>
            </a:r>
            <a:endParaRPr lang="en-US" sz="2800" dirty="0">
              <a:solidFill>
                <a:schemeClr val="bg1"/>
              </a:solidFill>
            </a:endParaRPr>
          </a:p>
        </p:txBody>
      </p:sp>
      <p:sp>
        <p:nvSpPr>
          <p:cNvPr id="10" name="TextBox 9"/>
          <p:cNvSpPr txBox="1"/>
          <p:nvPr/>
        </p:nvSpPr>
        <p:spPr>
          <a:xfrm>
            <a:off x="42657" y="2209800"/>
            <a:ext cx="4267200" cy="1219200"/>
          </a:xfrm>
          <a:prstGeom prst="rect">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2800" dirty="0" smtClean="0"/>
              <a:t>To apply a data graphic:</a:t>
            </a:r>
            <a:endParaRPr lang="en-US" sz="2800" dirty="0"/>
          </a:p>
        </p:txBody>
      </p:sp>
      <p:sp>
        <p:nvSpPr>
          <p:cNvPr id="11" name="TextBox 10"/>
          <p:cNvSpPr txBox="1"/>
          <p:nvPr/>
        </p:nvSpPr>
        <p:spPr>
          <a:xfrm>
            <a:off x="4597078" y="1032668"/>
            <a:ext cx="4335632" cy="1752600"/>
          </a:xfrm>
          <a:prstGeom prst="wedgeRectCallout">
            <a:avLst>
              <a:gd name="adj1" fmla="val -107254"/>
              <a:gd name="adj2" fmla="val -20389"/>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defRPr/>
            </a:pPr>
            <a:r>
              <a:rPr lang="en-US" sz="2800" dirty="0" smtClean="0"/>
              <a:t>On the </a:t>
            </a:r>
            <a:r>
              <a:rPr lang="en-US" sz="2800" b="1" dirty="0" smtClean="0"/>
              <a:t>Data</a:t>
            </a:r>
            <a:r>
              <a:rPr lang="en-US" sz="2800" dirty="0" smtClean="0"/>
              <a:t> tab, click </a:t>
            </a:r>
            <a:r>
              <a:rPr lang="en-US" sz="2800" b="1" dirty="0" smtClean="0"/>
              <a:t>Data Graphics</a:t>
            </a:r>
            <a:r>
              <a:rPr lang="en-US" sz="2800" dirty="0" smtClean="0"/>
              <a:t>, and then click the data graphic that you want.</a:t>
            </a:r>
            <a:endParaRPr lang="en-US" sz="2800" dirty="0"/>
          </a:p>
        </p:txBody>
      </p:sp>
      <p:sp>
        <p:nvSpPr>
          <p:cNvPr id="12" name="TextBox 11"/>
          <p:cNvSpPr txBox="1"/>
          <p:nvPr/>
        </p:nvSpPr>
        <p:spPr>
          <a:xfrm>
            <a:off x="4919870" y="4400441"/>
            <a:ext cx="4006214" cy="1806829"/>
          </a:xfrm>
          <a:prstGeom prst="wedgeRectCallout">
            <a:avLst>
              <a:gd name="adj1" fmla="val -89066"/>
              <a:gd name="adj2" fmla="val -88884"/>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defRPr/>
            </a:pPr>
            <a:r>
              <a:rPr lang="en-US" sz="2800" dirty="0" smtClean="0"/>
              <a:t>Select the shape that you want to apply the data graphic to.</a:t>
            </a:r>
            <a:endParaRPr lang="en-US" sz="2800" dirty="0"/>
          </a:p>
        </p:txBody>
      </p:sp>
      <p:sp useBgFill="1">
        <p:nvSpPr>
          <p:cNvPr id="14" name="Rectangle 13"/>
          <p:cNvSpPr/>
          <p:nvPr/>
        </p:nvSpPr>
        <p:spPr>
          <a:xfrm>
            <a:off x="0" y="6253406"/>
            <a:ext cx="9144000" cy="118819"/>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pic>
        <p:nvPicPr>
          <p:cNvPr id="3075" name="Picture 3"/>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0" y="838201"/>
            <a:ext cx="9144000" cy="5415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3912637" y="2936204"/>
            <a:ext cx="4267200" cy="1219200"/>
          </a:xfrm>
          <a:prstGeom prst="rect">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2800" dirty="0" smtClean="0"/>
              <a:t>The data graphic then appears on the shape.</a:t>
            </a:r>
            <a:endParaRPr lang="en-US" sz="2800" dirty="0"/>
          </a:p>
        </p:txBody>
      </p:sp>
    </p:spTree>
    <p:extLst>
      <p:ext uri="{BB962C8B-B14F-4D97-AF65-F5344CB8AC3E}">
        <p14:creationId xmlns:p14="http://schemas.microsoft.com/office/powerpoint/2010/main" val="445988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500"/>
                            </p:stCondLst>
                            <p:childTnLst>
                              <p:par>
                                <p:cTn id="17" presetID="63" presetClass="path" presetSubtype="0" accel="50000" decel="50000" fill="hold" nodeType="afterEffect">
                                  <p:stCondLst>
                                    <p:cond delay="0"/>
                                  </p:stCondLst>
                                  <p:childTnLst>
                                    <p:animMotion origin="layout" path="M -2.77778E-6 -3.33333E-6 L -0.13923 -0.19027 " pathEditMode="relative" rAng="0" ptsTypes="AA">
                                      <p:cBhvr>
                                        <p:cTn id="18" dur="1500" fill="hold"/>
                                        <p:tgtEl>
                                          <p:spTgt spid="16"/>
                                        </p:tgtEl>
                                        <p:attrNameLst>
                                          <p:attrName>ppt_x</p:attrName>
                                          <p:attrName>ppt_y</p:attrName>
                                        </p:attrNameLst>
                                      </p:cBhvr>
                                      <p:rCtr x="-6962" y="-9514"/>
                                    </p:animMotion>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par>
                          <p:cTn id="27" fill="hold">
                            <p:stCondLst>
                              <p:cond delay="500"/>
                            </p:stCondLst>
                            <p:childTnLst>
                              <p:par>
                                <p:cTn id="28" presetID="42" presetClass="path" presetSubtype="0" accel="50000" decel="50000" fill="hold" nodeType="afterEffect">
                                  <p:stCondLst>
                                    <p:cond delay="0"/>
                                  </p:stCondLst>
                                  <p:childTnLst>
                                    <p:animMotion origin="layout" path="M -0.13923 -0.19027 L -0.26423 -0.50139 " pathEditMode="relative" rAng="0" ptsTypes="AA">
                                      <p:cBhvr>
                                        <p:cTn id="29" dur="1500" fill="hold"/>
                                        <p:tgtEl>
                                          <p:spTgt spid="16"/>
                                        </p:tgtEl>
                                        <p:attrNameLst>
                                          <p:attrName>ppt_x</p:attrName>
                                          <p:attrName>ppt_y</p:attrName>
                                        </p:attrNameLst>
                                      </p:cBhvr>
                                      <p:rCtr x="-6250" y="-15556"/>
                                    </p:animMotion>
                                  </p:childTnLst>
                                </p:cTn>
                              </p:par>
                              <p:par>
                                <p:cTn id="30" presetID="1" presetClass="entr" presetSubtype="0" fill="hold" nodeType="withEffect">
                                  <p:stCondLst>
                                    <p:cond delay="1250"/>
                                  </p:stCondLst>
                                  <p:childTnLst>
                                    <p:set>
                                      <p:cBhvr>
                                        <p:cTn id="31" dur="1" fill="hold">
                                          <p:stCondLst>
                                            <p:cond delay="0"/>
                                          </p:stCondLst>
                                        </p:cTn>
                                        <p:tgtEl>
                                          <p:spTgt spid="13"/>
                                        </p:tgtEl>
                                        <p:attrNameLst>
                                          <p:attrName>style.visibility</p:attrName>
                                        </p:attrNameLst>
                                      </p:cBhvr>
                                      <p:to>
                                        <p:strVal val="visible"/>
                                      </p:to>
                                    </p:set>
                                  </p:childTnLst>
                                </p:cTn>
                              </p:par>
                            </p:childTnLst>
                          </p:cTn>
                        </p:par>
                        <p:par>
                          <p:cTn id="32" fill="hold">
                            <p:stCondLst>
                              <p:cond delay="2000"/>
                            </p:stCondLst>
                            <p:childTnLst>
                              <p:par>
                                <p:cTn id="33" presetID="1"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par>
                          <p:cTn id="35" fill="hold">
                            <p:stCondLst>
                              <p:cond delay="2000"/>
                            </p:stCondLst>
                            <p:childTnLst>
                              <p:par>
                                <p:cTn id="36" presetID="42" presetClass="path" presetSubtype="0" accel="50000" decel="50000" fill="hold" nodeType="afterEffect">
                                  <p:stCondLst>
                                    <p:cond delay="0"/>
                                  </p:stCondLst>
                                  <p:childTnLst>
                                    <p:animMotion origin="layout" path="M -0.26423 -0.50139 L -0.19757 -0.20139 " pathEditMode="relative" rAng="0" ptsTypes="AA">
                                      <p:cBhvr>
                                        <p:cTn id="37" dur="2000" fill="hold"/>
                                        <p:tgtEl>
                                          <p:spTgt spid="16"/>
                                        </p:tgtEl>
                                        <p:attrNameLst>
                                          <p:attrName>ppt_x</p:attrName>
                                          <p:attrName>ppt_y</p:attrName>
                                        </p:attrNameLst>
                                      </p:cBhvr>
                                      <p:rCtr x="3333" y="15000"/>
                                    </p:animMotion>
                                  </p:childTnLst>
                                </p:cTn>
                              </p:par>
                              <p:par>
                                <p:cTn id="38" presetID="1" presetClass="entr" presetSubtype="0" fill="hold" nodeType="withEffect">
                                  <p:stCondLst>
                                    <p:cond delay="1250"/>
                                  </p:stCondLst>
                                  <p:childTnLst>
                                    <p:set>
                                      <p:cBhvr>
                                        <p:cTn id="39" dur="1" fill="hold">
                                          <p:stCondLst>
                                            <p:cond delay="0"/>
                                          </p:stCondLst>
                                        </p:cTn>
                                        <p:tgtEl>
                                          <p:spTgt spid="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3075"/>
                                        </p:tgtEl>
                                        <p:attrNameLst>
                                          <p:attrName>style.visibility</p:attrName>
                                        </p:attrNameLst>
                                      </p:cBhvr>
                                      <p:to>
                                        <p:strVal val="visible"/>
                                      </p:to>
                                    </p:set>
                                  </p:childTnLst>
                                </p:cTn>
                              </p:par>
                            </p:childTnLst>
                          </p:cTn>
                        </p:par>
                        <p:par>
                          <p:cTn id="44" fill="hold">
                            <p:stCondLst>
                              <p:cond delay="0"/>
                            </p:stCondLst>
                            <p:childTnLst>
                              <p:par>
                                <p:cTn id="45" presetID="10" presetClass="entr" presetSubtype="0" fill="hold" grpId="1"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2" grpId="0" animBg="1"/>
      <p:bldP spid="12" grpId="1" animBg="1"/>
      <p:bldP spid="1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 y="838200"/>
            <a:ext cx="9144001" cy="5443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0"/>
            <a:ext cx="9144000" cy="838200"/>
          </a:xfrm>
          <a:prstGeom prst="rect">
            <a:avLst/>
          </a:prstGeom>
          <a:solidFill>
            <a:schemeClr val="accent2"/>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4" name="Title 3"/>
          <p:cNvSpPr>
            <a:spLocks noGrp="1"/>
          </p:cNvSpPr>
          <p:nvPr>
            <p:ph type="title"/>
          </p:nvPr>
        </p:nvSpPr>
        <p:spPr/>
        <p:txBody>
          <a:bodyPr/>
          <a:lstStyle/>
          <a:p>
            <a:r>
              <a:rPr lang="en-US" sz="2800" dirty="0" smtClean="0">
                <a:solidFill>
                  <a:schemeClr val="bg1"/>
                </a:solidFill>
              </a:rPr>
              <a:t>Create a Visio Services web part</a:t>
            </a:r>
            <a:endParaRPr lang="en-US" sz="2800" dirty="0">
              <a:solidFill>
                <a:schemeClr val="bg1"/>
              </a:solidFill>
            </a:endParaRPr>
          </a:p>
        </p:txBody>
      </p:sp>
      <p:sp>
        <p:nvSpPr>
          <p:cNvPr id="5" name="Rectangle 4"/>
          <p:cNvSpPr/>
          <p:nvPr/>
        </p:nvSpPr>
        <p:spPr>
          <a:xfrm>
            <a:off x="0" y="838200"/>
            <a:ext cx="9144000" cy="5443780"/>
          </a:xfrm>
          <a:prstGeom prst="rect">
            <a:avLst/>
          </a:prstGeom>
          <a:solidFill>
            <a:schemeClr val="tx1">
              <a:alpha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13" name="TextBox 12"/>
          <p:cNvSpPr txBox="1"/>
          <p:nvPr/>
        </p:nvSpPr>
        <p:spPr>
          <a:xfrm>
            <a:off x="457200" y="1020932"/>
            <a:ext cx="8001000" cy="5078313"/>
          </a:xfrm>
          <a:prstGeom prst="rect">
            <a:avLst/>
          </a:prstGeom>
          <a:noFill/>
        </p:spPr>
        <p:txBody>
          <a:bodyPr wrap="square" rtlCol="0">
            <a:spAutoFit/>
          </a:bodyPr>
          <a:lstStyle/>
          <a:p>
            <a:r>
              <a:rPr lang="en-US" sz="3600" dirty="0" smtClean="0">
                <a:solidFill>
                  <a:schemeClr val="bg1"/>
                </a:solidFill>
              </a:rPr>
              <a:t>Before you can use Visio Web Access web part to display your diagram, you need to publish the Visio file to the SharePoint site as a Web Drawing.</a:t>
            </a:r>
          </a:p>
          <a:p>
            <a:endParaRPr lang="en-US" sz="3600" dirty="0">
              <a:solidFill>
                <a:schemeClr val="bg1"/>
              </a:solidFill>
            </a:endParaRPr>
          </a:p>
          <a:p>
            <a:r>
              <a:rPr lang="en-US" sz="3600" dirty="0" smtClean="0">
                <a:solidFill>
                  <a:schemeClr val="bg1"/>
                </a:solidFill>
              </a:rPr>
              <a:t>For more information about how to publish a Visio Web Drawing to a SharePoint site, refer to the </a:t>
            </a:r>
            <a:r>
              <a:rPr lang="en-US" sz="3600" dirty="0" smtClean="0">
                <a:solidFill>
                  <a:schemeClr val="bg1"/>
                </a:solidFill>
                <a:hlinkClick r:id="rId4" action="ppaction://hlinksldjump"/>
              </a:rPr>
              <a:t>appendices</a:t>
            </a:r>
            <a:r>
              <a:rPr lang="en-US" sz="3600" dirty="0" smtClean="0">
                <a:solidFill>
                  <a:schemeClr val="bg1"/>
                </a:solidFill>
              </a:rPr>
              <a:t>.</a:t>
            </a:r>
            <a:endParaRPr lang="en-US" sz="3600" dirty="0">
              <a:solidFill>
                <a:schemeClr val="bg1"/>
              </a:solidFill>
            </a:endParaRPr>
          </a:p>
        </p:txBody>
      </p:sp>
      <p:sp useBgFill="1">
        <p:nvSpPr>
          <p:cNvPr id="2" name="Rectangle 1"/>
          <p:cNvSpPr/>
          <p:nvPr/>
        </p:nvSpPr>
        <p:spPr>
          <a:xfrm>
            <a:off x="0" y="6281980"/>
            <a:ext cx="9144000" cy="144005"/>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Tree>
    <p:extLst>
      <p:ext uri="{BB962C8B-B14F-4D97-AF65-F5344CB8AC3E}">
        <p14:creationId xmlns:p14="http://schemas.microsoft.com/office/powerpoint/2010/main" val="17090543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 presetClass="entr" presetSubtype="0" fill="hold" grpId="0" nodeType="afterEffect">
                                  <p:stCondLst>
                                    <p:cond delay="500"/>
                                  </p:stCondLst>
                                  <p:childTnLst>
                                    <p:set>
                                      <p:cBhvr>
                                        <p:cTn id="1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 y="838199"/>
            <a:ext cx="4191001" cy="5427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 y="847725"/>
            <a:ext cx="4191001" cy="5418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21" y="2047875"/>
            <a:ext cx="373222" cy="61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0"/>
            <a:ext cx="9144000" cy="8382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4" name="Title 3"/>
          <p:cNvSpPr>
            <a:spLocks noGrp="1"/>
          </p:cNvSpPr>
          <p:nvPr>
            <p:ph type="title"/>
          </p:nvPr>
        </p:nvSpPr>
        <p:spPr/>
        <p:txBody>
          <a:bodyPr/>
          <a:lstStyle/>
          <a:p>
            <a:r>
              <a:rPr lang="en-US" sz="2800" dirty="0">
                <a:solidFill>
                  <a:schemeClr val="bg1"/>
                </a:solidFill>
              </a:rPr>
              <a:t>Create a Visio Services web part</a:t>
            </a:r>
          </a:p>
        </p:txBody>
      </p:sp>
      <p:sp>
        <p:nvSpPr>
          <p:cNvPr id="13" name="TextBox 12"/>
          <p:cNvSpPr txBox="1"/>
          <p:nvPr/>
        </p:nvSpPr>
        <p:spPr>
          <a:xfrm>
            <a:off x="4200524" y="1997839"/>
            <a:ext cx="4943475" cy="2308324"/>
          </a:xfrm>
          <a:prstGeom prst="rect">
            <a:avLst/>
          </a:prstGeom>
          <a:noFill/>
        </p:spPr>
        <p:txBody>
          <a:bodyPr wrap="square" rtlCol="0">
            <a:spAutoFit/>
          </a:bodyPr>
          <a:lstStyle/>
          <a:p>
            <a:r>
              <a:rPr lang="en-US" sz="3600" dirty="0" smtClean="0">
                <a:solidFill>
                  <a:schemeClr val="bg1"/>
                </a:solidFill>
              </a:rPr>
              <a:t>In Visio, on the </a:t>
            </a:r>
            <a:r>
              <a:rPr lang="en-US" sz="3600" b="1" dirty="0" smtClean="0">
                <a:solidFill>
                  <a:schemeClr val="bg1"/>
                </a:solidFill>
              </a:rPr>
              <a:t>Data </a:t>
            </a:r>
            <a:r>
              <a:rPr lang="en-US" sz="3600" dirty="0" smtClean="0">
                <a:solidFill>
                  <a:schemeClr val="bg1"/>
                </a:solidFill>
              </a:rPr>
              <a:t>tab, in the </a:t>
            </a:r>
            <a:r>
              <a:rPr lang="en-US" sz="3600" b="1" dirty="0" smtClean="0">
                <a:solidFill>
                  <a:schemeClr val="bg1"/>
                </a:solidFill>
              </a:rPr>
              <a:t>External Data </a:t>
            </a:r>
            <a:r>
              <a:rPr lang="en-US" sz="3600" dirty="0" smtClean="0">
                <a:solidFill>
                  <a:schemeClr val="bg1"/>
                </a:solidFill>
              </a:rPr>
              <a:t>group, click</a:t>
            </a:r>
            <a:br>
              <a:rPr lang="en-US" sz="3600" dirty="0" smtClean="0">
                <a:solidFill>
                  <a:schemeClr val="bg1"/>
                </a:solidFill>
              </a:rPr>
            </a:br>
            <a:r>
              <a:rPr lang="en-US" sz="3600" b="1" dirty="0" smtClean="0">
                <a:solidFill>
                  <a:schemeClr val="bg1"/>
                </a:solidFill>
              </a:rPr>
              <a:t>Link Data to Shapes</a:t>
            </a:r>
            <a:r>
              <a:rPr lang="en-US" sz="3600" dirty="0" smtClean="0">
                <a:solidFill>
                  <a:schemeClr val="bg1"/>
                </a:solidFill>
              </a:rPr>
              <a:t>.</a:t>
            </a:r>
            <a:endParaRPr lang="en-US" sz="3600" dirty="0">
              <a:solidFill>
                <a:schemeClr val="bg1"/>
              </a:solidFill>
            </a:endParaRPr>
          </a:p>
        </p:txBody>
      </p:sp>
      <p:sp useBgFill="1">
        <p:nvSpPr>
          <p:cNvPr id="2" name="Rectangle 1"/>
          <p:cNvSpPr/>
          <p:nvPr/>
        </p:nvSpPr>
        <p:spPr>
          <a:xfrm>
            <a:off x="0" y="6256580"/>
            <a:ext cx="9144000" cy="144005"/>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9" name="Rectangle 8"/>
          <p:cNvSpPr/>
          <p:nvPr/>
        </p:nvSpPr>
        <p:spPr>
          <a:xfrm>
            <a:off x="4191000" y="824925"/>
            <a:ext cx="4953000" cy="544118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10" name="TextBox 9"/>
          <p:cNvSpPr txBox="1"/>
          <p:nvPr/>
        </p:nvSpPr>
        <p:spPr>
          <a:xfrm>
            <a:off x="4333875" y="1524000"/>
            <a:ext cx="4648200" cy="3416320"/>
          </a:xfrm>
          <a:prstGeom prst="rect">
            <a:avLst/>
          </a:prstGeom>
          <a:noFill/>
        </p:spPr>
        <p:txBody>
          <a:bodyPr wrap="square" rtlCol="0">
            <a:spAutoFit/>
          </a:bodyPr>
          <a:lstStyle/>
          <a:p>
            <a:r>
              <a:rPr lang="en-US" sz="3600" dirty="0" smtClean="0">
                <a:solidFill>
                  <a:schemeClr val="bg1"/>
                </a:solidFill>
              </a:rPr>
              <a:t>On the SharePoint site page that you want to add the web part to, on the </a:t>
            </a:r>
            <a:r>
              <a:rPr lang="en-US" sz="3600" b="1" dirty="0" smtClean="0">
                <a:solidFill>
                  <a:schemeClr val="bg1"/>
                </a:solidFill>
              </a:rPr>
              <a:t>Page</a:t>
            </a:r>
            <a:r>
              <a:rPr lang="en-US" sz="3600" dirty="0" smtClean="0">
                <a:solidFill>
                  <a:schemeClr val="bg1"/>
                </a:solidFill>
              </a:rPr>
              <a:t> tab, in the </a:t>
            </a:r>
            <a:r>
              <a:rPr lang="en-US" sz="3600" b="1" dirty="0" smtClean="0">
                <a:solidFill>
                  <a:schemeClr val="bg1"/>
                </a:solidFill>
              </a:rPr>
              <a:t>Edit</a:t>
            </a:r>
            <a:r>
              <a:rPr lang="en-US" sz="3600" dirty="0" smtClean="0">
                <a:solidFill>
                  <a:schemeClr val="bg1"/>
                </a:solidFill>
              </a:rPr>
              <a:t> group, click </a:t>
            </a:r>
            <a:r>
              <a:rPr lang="en-US" sz="3600" b="1" dirty="0" smtClean="0">
                <a:solidFill>
                  <a:schemeClr val="bg1"/>
                </a:solidFill>
              </a:rPr>
              <a:t>Edit</a:t>
            </a:r>
            <a:r>
              <a:rPr lang="en-US" sz="3600" dirty="0" smtClean="0">
                <a:solidFill>
                  <a:schemeClr val="bg1"/>
                </a:solidFill>
              </a:rPr>
              <a:t>.</a:t>
            </a:r>
          </a:p>
        </p:txBody>
      </p:sp>
      <p:pic>
        <p:nvPicPr>
          <p:cNvPr id="12" name="Picture 6" descr="curso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943" y="4178349"/>
            <a:ext cx="342857" cy="393651"/>
          </a:xfrm>
          <a:prstGeom prst="rect">
            <a:avLst/>
          </a:prstGeom>
          <a:noFill/>
          <a:ln>
            <a:noFill/>
          </a:ln>
          <a:effectLst>
            <a:glow rad="101600">
              <a:schemeClr val="accent2">
                <a:satMod val="175000"/>
                <a:alpha val="40000"/>
              </a:schemeClr>
            </a:glow>
            <a:outerShdw dist="35921" dir="2700000" algn="ctr" rotWithShape="0">
              <a:srgbClr val="EEECE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Tree>
    <p:extLst>
      <p:ext uri="{BB962C8B-B14F-4D97-AF65-F5344CB8AC3E}">
        <p14:creationId xmlns:p14="http://schemas.microsoft.com/office/powerpoint/2010/main" val="319858966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22222E-6 -1.85185E-6 L 0.11805 -0.33796 " pathEditMode="relative" rAng="0" ptsTypes="AA">
                                      <p:cBhvr>
                                        <p:cTn id="6" dur="1500" fill="hold"/>
                                        <p:tgtEl>
                                          <p:spTgt spid="12"/>
                                        </p:tgtEl>
                                        <p:attrNameLst>
                                          <p:attrName>ppt_x</p:attrName>
                                          <p:attrName>ppt_y</p:attrName>
                                        </p:attrNameLst>
                                      </p:cBhvr>
                                      <p:rCtr x="5903" y="-16898"/>
                                    </p:animMotion>
                                  </p:childTnLst>
                                </p:cTn>
                              </p:par>
                            </p:childTnLst>
                          </p:cTn>
                        </p:par>
                        <p:par>
                          <p:cTn id="7" fill="hold">
                            <p:stCondLst>
                              <p:cond delay="1500"/>
                            </p:stCondLst>
                            <p:childTnLst>
                              <p:par>
                                <p:cTn id="8" presetID="1" presetClass="entr" presetSubtype="0" fill="hold" nodeType="afterEffect">
                                  <p:stCondLst>
                                    <p:cond delay="0"/>
                                  </p:stCondLst>
                                  <p:childTnLst>
                                    <p:set>
                                      <p:cBhvr>
                                        <p:cTn id="9" dur="1" fill="hold">
                                          <p:stCondLst>
                                            <p:cond delay="0"/>
                                          </p:stCondLst>
                                        </p:cTn>
                                        <p:tgtEl>
                                          <p:spTgt spid="1027"/>
                                        </p:tgtEl>
                                        <p:attrNameLst>
                                          <p:attrName>style.visibility</p:attrName>
                                        </p:attrNameLst>
                                      </p:cBhvr>
                                      <p:to>
                                        <p:strVal val="visible"/>
                                      </p:to>
                                    </p:set>
                                  </p:childTnLst>
                                </p:cTn>
                              </p:par>
                            </p:childTnLst>
                          </p:cTn>
                        </p:par>
                        <p:par>
                          <p:cTn id="10" fill="hold">
                            <p:stCondLst>
                              <p:cond delay="1500"/>
                            </p:stCondLst>
                            <p:childTnLst>
                              <p:par>
                                <p:cTn id="11" presetID="35" presetClass="path" presetSubtype="0" accel="50000" decel="50000" fill="hold" nodeType="afterEffect">
                                  <p:stCondLst>
                                    <p:cond delay="0"/>
                                  </p:stCondLst>
                                  <p:childTnLst>
                                    <p:animMotion origin="layout" path="M 0.11805 -0.33796 L -0.05695 -0.29352 " pathEditMode="relative" rAng="0" ptsTypes="AA">
                                      <p:cBhvr>
                                        <p:cTn id="12" dur="2000" fill="hold"/>
                                        <p:tgtEl>
                                          <p:spTgt spid="12"/>
                                        </p:tgtEl>
                                        <p:attrNameLst>
                                          <p:attrName>ppt_x</p:attrName>
                                          <p:attrName>ppt_y</p:attrName>
                                        </p:attrNameLst>
                                      </p:cBhvr>
                                      <p:rCtr x="-8750" y="2222"/>
                                    </p:animMotion>
                                  </p:childTnLst>
                                </p:cTn>
                              </p:par>
                              <p:par>
                                <p:cTn id="13" presetID="1" presetClass="entr" presetSubtype="0" fill="hold" nodeType="withEffect">
                                  <p:stCondLst>
                                    <p:cond delay="1500"/>
                                  </p:stCondLst>
                                  <p:childTnLst>
                                    <p:set>
                                      <p:cBhvr>
                                        <p:cTn id="14" dur="1" fill="hold">
                                          <p:stCondLst>
                                            <p:cond delay="0"/>
                                          </p:stCondLst>
                                        </p:cTn>
                                        <p:tgtEl>
                                          <p:spTgt spid="10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 y="838200"/>
            <a:ext cx="4191001" cy="5418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 y="838200"/>
            <a:ext cx="4191001" cy="5422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7793" y="2039828"/>
            <a:ext cx="370439" cy="61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0"/>
            <a:ext cx="9144000" cy="8382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4" name="Title 3"/>
          <p:cNvSpPr>
            <a:spLocks noGrp="1"/>
          </p:cNvSpPr>
          <p:nvPr>
            <p:ph type="title"/>
          </p:nvPr>
        </p:nvSpPr>
        <p:spPr/>
        <p:txBody>
          <a:bodyPr/>
          <a:lstStyle/>
          <a:p>
            <a:r>
              <a:rPr lang="en-US" sz="2800" dirty="0">
                <a:solidFill>
                  <a:schemeClr val="bg1"/>
                </a:solidFill>
              </a:rPr>
              <a:t>Create a Visio Services web part</a:t>
            </a:r>
          </a:p>
        </p:txBody>
      </p:sp>
      <p:sp>
        <p:nvSpPr>
          <p:cNvPr id="13" name="TextBox 12"/>
          <p:cNvSpPr txBox="1"/>
          <p:nvPr/>
        </p:nvSpPr>
        <p:spPr>
          <a:xfrm>
            <a:off x="4200524" y="1997839"/>
            <a:ext cx="4943475" cy="2308324"/>
          </a:xfrm>
          <a:prstGeom prst="rect">
            <a:avLst/>
          </a:prstGeom>
          <a:noFill/>
        </p:spPr>
        <p:txBody>
          <a:bodyPr wrap="square" rtlCol="0">
            <a:spAutoFit/>
          </a:bodyPr>
          <a:lstStyle/>
          <a:p>
            <a:r>
              <a:rPr lang="en-US" sz="3600" dirty="0" smtClean="0">
                <a:solidFill>
                  <a:schemeClr val="bg1"/>
                </a:solidFill>
              </a:rPr>
              <a:t>In Visio, on the </a:t>
            </a:r>
            <a:r>
              <a:rPr lang="en-US" sz="3600" b="1" dirty="0" smtClean="0">
                <a:solidFill>
                  <a:schemeClr val="bg1"/>
                </a:solidFill>
              </a:rPr>
              <a:t>Data </a:t>
            </a:r>
            <a:r>
              <a:rPr lang="en-US" sz="3600" dirty="0" smtClean="0">
                <a:solidFill>
                  <a:schemeClr val="bg1"/>
                </a:solidFill>
              </a:rPr>
              <a:t>tab, in the </a:t>
            </a:r>
            <a:r>
              <a:rPr lang="en-US" sz="3600" b="1" dirty="0" smtClean="0">
                <a:solidFill>
                  <a:schemeClr val="bg1"/>
                </a:solidFill>
              </a:rPr>
              <a:t>External Data </a:t>
            </a:r>
            <a:r>
              <a:rPr lang="en-US" sz="3600" dirty="0" smtClean="0">
                <a:solidFill>
                  <a:schemeClr val="bg1"/>
                </a:solidFill>
              </a:rPr>
              <a:t>group, click</a:t>
            </a:r>
            <a:br>
              <a:rPr lang="en-US" sz="3600" dirty="0" smtClean="0">
                <a:solidFill>
                  <a:schemeClr val="bg1"/>
                </a:solidFill>
              </a:rPr>
            </a:br>
            <a:r>
              <a:rPr lang="en-US" sz="3600" b="1" dirty="0" smtClean="0">
                <a:solidFill>
                  <a:schemeClr val="bg1"/>
                </a:solidFill>
              </a:rPr>
              <a:t>Link Data to Shapes</a:t>
            </a:r>
            <a:r>
              <a:rPr lang="en-US" sz="3600" dirty="0" smtClean="0">
                <a:solidFill>
                  <a:schemeClr val="bg1"/>
                </a:solidFill>
              </a:rPr>
              <a:t>.</a:t>
            </a:r>
            <a:endParaRPr lang="en-US" sz="3600" dirty="0">
              <a:solidFill>
                <a:schemeClr val="bg1"/>
              </a:solidFill>
            </a:endParaRPr>
          </a:p>
        </p:txBody>
      </p:sp>
      <p:sp useBgFill="1">
        <p:nvSpPr>
          <p:cNvPr id="2" name="Rectangle 1"/>
          <p:cNvSpPr/>
          <p:nvPr/>
        </p:nvSpPr>
        <p:spPr>
          <a:xfrm>
            <a:off x="0" y="6256580"/>
            <a:ext cx="9144000" cy="144005"/>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9" name="Rectangle 8"/>
          <p:cNvSpPr/>
          <p:nvPr/>
        </p:nvSpPr>
        <p:spPr>
          <a:xfrm>
            <a:off x="4191000" y="824925"/>
            <a:ext cx="4953000" cy="544118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10" name="TextBox 9"/>
          <p:cNvSpPr txBox="1"/>
          <p:nvPr/>
        </p:nvSpPr>
        <p:spPr>
          <a:xfrm>
            <a:off x="4292600" y="1536700"/>
            <a:ext cx="4648200" cy="2308324"/>
          </a:xfrm>
          <a:prstGeom prst="rect">
            <a:avLst/>
          </a:prstGeom>
          <a:noFill/>
        </p:spPr>
        <p:txBody>
          <a:bodyPr wrap="square" rtlCol="0">
            <a:spAutoFit/>
          </a:bodyPr>
          <a:lstStyle/>
          <a:p>
            <a:r>
              <a:rPr lang="en-US" sz="3600" dirty="0" smtClean="0">
                <a:solidFill>
                  <a:schemeClr val="bg1"/>
                </a:solidFill>
              </a:rPr>
              <a:t>Under </a:t>
            </a:r>
            <a:r>
              <a:rPr lang="en-US" sz="3600" b="1" dirty="0" smtClean="0">
                <a:solidFill>
                  <a:schemeClr val="bg1"/>
                </a:solidFill>
              </a:rPr>
              <a:t>Editing Tools</a:t>
            </a:r>
            <a:r>
              <a:rPr lang="en-US" sz="3600" dirty="0" smtClean="0">
                <a:solidFill>
                  <a:schemeClr val="bg1"/>
                </a:solidFill>
              </a:rPr>
              <a:t>, on the </a:t>
            </a:r>
            <a:r>
              <a:rPr lang="en-US" sz="3600" b="1" dirty="0" smtClean="0">
                <a:solidFill>
                  <a:schemeClr val="bg1"/>
                </a:solidFill>
              </a:rPr>
              <a:t>Insert</a:t>
            </a:r>
            <a:r>
              <a:rPr lang="en-US" sz="3600" dirty="0" smtClean="0">
                <a:solidFill>
                  <a:schemeClr val="bg1"/>
                </a:solidFill>
              </a:rPr>
              <a:t> tab, in the </a:t>
            </a:r>
            <a:r>
              <a:rPr lang="en-US" sz="3600" b="1" dirty="0" smtClean="0">
                <a:solidFill>
                  <a:schemeClr val="bg1"/>
                </a:solidFill>
              </a:rPr>
              <a:t>Web Parts </a:t>
            </a:r>
            <a:r>
              <a:rPr lang="en-US" sz="3600" dirty="0" smtClean="0">
                <a:solidFill>
                  <a:schemeClr val="bg1"/>
                </a:solidFill>
              </a:rPr>
              <a:t>group, click </a:t>
            </a:r>
            <a:r>
              <a:rPr lang="en-US" sz="3600" b="1" dirty="0" smtClean="0">
                <a:solidFill>
                  <a:schemeClr val="bg1"/>
                </a:solidFill>
              </a:rPr>
              <a:t>Web Part</a:t>
            </a:r>
            <a:r>
              <a:rPr lang="en-US" sz="3600" dirty="0" smtClean="0">
                <a:solidFill>
                  <a:schemeClr val="bg1"/>
                </a:solidFill>
              </a:rPr>
              <a:t>.</a:t>
            </a:r>
          </a:p>
        </p:txBody>
      </p:sp>
      <p:pic>
        <p:nvPicPr>
          <p:cNvPr id="12" name="Picture 6" descr="curso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000" y="4483149"/>
            <a:ext cx="342857" cy="393651"/>
          </a:xfrm>
          <a:prstGeom prst="rect">
            <a:avLst/>
          </a:prstGeom>
          <a:noFill/>
          <a:ln>
            <a:noFill/>
          </a:ln>
          <a:effectLst>
            <a:glow rad="101600">
              <a:schemeClr val="accent2">
                <a:satMod val="175000"/>
                <a:alpha val="40000"/>
              </a:schemeClr>
            </a:glow>
            <a:outerShdw dist="35921" dir="2700000" algn="ctr" rotWithShape="0">
              <a:srgbClr val="EEECE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Tree>
    <p:extLst>
      <p:ext uri="{BB962C8B-B14F-4D97-AF65-F5344CB8AC3E}">
        <p14:creationId xmlns:p14="http://schemas.microsoft.com/office/powerpoint/2010/main" val="4277488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33333E-6 3.33333E-6 L -0.06041 -0.38889 " pathEditMode="relative" rAng="0" ptsTypes="AA">
                                      <p:cBhvr>
                                        <p:cTn id="6" dur="1500" fill="hold"/>
                                        <p:tgtEl>
                                          <p:spTgt spid="12"/>
                                        </p:tgtEl>
                                        <p:attrNameLst>
                                          <p:attrName>ppt_x</p:attrName>
                                          <p:attrName>ppt_y</p:attrName>
                                        </p:attrNameLst>
                                      </p:cBhvr>
                                      <p:rCtr x="-3021" y="-19444"/>
                                    </p:animMotion>
                                  </p:childTnLst>
                                </p:cTn>
                              </p:par>
                            </p:childTnLst>
                          </p:cTn>
                        </p:par>
                        <p:par>
                          <p:cTn id="7" fill="hold">
                            <p:stCondLst>
                              <p:cond delay="1500"/>
                            </p:stCondLst>
                            <p:childTnLst>
                              <p:par>
                                <p:cTn id="8" presetID="1" presetClass="entr" presetSubtype="0" fill="hold" nodeType="afterEffect">
                                  <p:stCondLst>
                                    <p:cond delay="0"/>
                                  </p:stCondLst>
                                  <p:childTnLst>
                                    <p:set>
                                      <p:cBhvr>
                                        <p:cTn id="9" dur="1" fill="hold">
                                          <p:stCondLst>
                                            <p:cond delay="0"/>
                                          </p:stCondLst>
                                        </p:cTn>
                                        <p:tgtEl>
                                          <p:spTgt spid="2051"/>
                                        </p:tgtEl>
                                        <p:attrNameLst>
                                          <p:attrName>style.visibility</p:attrName>
                                        </p:attrNameLst>
                                      </p:cBhvr>
                                      <p:to>
                                        <p:strVal val="visible"/>
                                      </p:to>
                                    </p:set>
                                  </p:childTnLst>
                                </p:cTn>
                              </p:par>
                            </p:childTnLst>
                          </p:cTn>
                        </p:par>
                        <p:par>
                          <p:cTn id="10" fill="hold">
                            <p:stCondLst>
                              <p:cond delay="1500"/>
                            </p:stCondLst>
                            <p:childTnLst>
                              <p:par>
                                <p:cTn id="11" presetID="35" presetClass="path" presetSubtype="0" accel="50000" decel="50000" fill="hold" nodeType="afterEffect">
                                  <p:stCondLst>
                                    <p:cond delay="0"/>
                                  </p:stCondLst>
                                  <p:childTnLst>
                                    <p:animMotion origin="layout" path="M -0.06041 -0.38889 L -0.11041 -0.30463 " pathEditMode="relative" rAng="0" ptsTypes="AA">
                                      <p:cBhvr>
                                        <p:cTn id="12" dur="2000" fill="hold"/>
                                        <p:tgtEl>
                                          <p:spTgt spid="12"/>
                                        </p:tgtEl>
                                        <p:attrNameLst>
                                          <p:attrName>ppt_x</p:attrName>
                                          <p:attrName>ppt_y</p:attrName>
                                        </p:attrNameLst>
                                      </p:cBhvr>
                                      <p:rCtr x="-2500" y="4213"/>
                                    </p:animMotion>
                                  </p:childTnLst>
                                </p:cTn>
                              </p:par>
                              <p:par>
                                <p:cTn id="13" presetID="1" presetClass="entr" presetSubtype="0" fill="hold" nodeType="withEffect">
                                  <p:stCondLst>
                                    <p:cond delay="125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8382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pic>
        <p:nvPicPr>
          <p:cNvPr id="3076"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9525" y="838201"/>
            <a:ext cx="9144000" cy="5418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sz="2800" dirty="0">
                <a:solidFill>
                  <a:schemeClr val="bg1"/>
                </a:solidFill>
              </a:rPr>
              <a:t>Create a Visio Services web part</a:t>
            </a:r>
          </a:p>
        </p:txBody>
      </p:sp>
      <p:sp useBgFill="1">
        <p:nvSpPr>
          <p:cNvPr id="2" name="Rectangle 1"/>
          <p:cNvSpPr/>
          <p:nvPr/>
        </p:nvSpPr>
        <p:spPr>
          <a:xfrm>
            <a:off x="0" y="6256580"/>
            <a:ext cx="9144000" cy="144005"/>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11" name="TextBox 10"/>
          <p:cNvSpPr txBox="1"/>
          <p:nvPr/>
        </p:nvSpPr>
        <p:spPr>
          <a:xfrm>
            <a:off x="381000" y="1295400"/>
            <a:ext cx="3657600" cy="1219200"/>
          </a:xfrm>
          <a:prstGeom prst="wedgeRectCallout">
            <a:avLst>
              <a:gd name="adj1" fmla="val -33135"/>
              <a:gd name="adj2" fmla="val 97917"/>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2800" dirty="0" smtClean="0"/>
              <a:t>Under </a:t>
            </a:r>
            <a:r>
              <a:rPr lang="en-US" sz="2800" b="1" dirty="0" smtClean="0"/>
              <a:t>Categories</a:t>
            </a:r>
            <a:r>
              <a:rPr lang="en-US" sz="2800" dirty="0" smtClean="0"/>
              <a:t>, click </a:t>
            </a:r>
            <a:r>
              <a:rPr lang="en-US" sz="2800" b="1" dirty="0" smtClean="0"/>
              <a:t>Business Data</a:t>
            </a:r>
            <a:r>
              <a:rPr lang="en-US" sz="2800" dirty="0" smtClean="0"/>
              <a:t>.</a:t>
            </a:r>
            <a:endParaRPr lang="en-US" sz="2800" dirty="0"/>
          </a:p>
        </p:txBody>
      </p:sp>
      <p:sp>
        <p:nvSpPr>
          <p:cNvPr id="12" name="TextBox 11"/>
          <p:cNvSpPr txBox="1"/>
          <p:nvPr/>
        </p:nvSpPr>
        <p:spPr>
          <a:xfrm>
            <a:off x="5562600" y="3962400"/>
            <a:ext cx="2984351" cy="960120"/>
          </a:xfrm>
          <a:prstGeom prst="wedgeRectCallout">
            <a:avLst>
              <a:gd name="adj1" fmla="val 14498"/>
              <a:gd name="adj2" fmla="val 113557"/>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defRPr/>
            </a:pPr>
            <a:r>
              <a:rPr lang="en-US" sz="2800" dirty="0" smtClean="0"/>
              <a:t>Click </a:t>
            </a:r>
            <a:r>
              <a:rPr lang="en-US" sz="2800" b="1" dirty="0" smtClean="0"/>
              <a:t>Add</a:t>
            </a:r>
            <a:r>
              <a:rPr lang="en-US" sz="2800" dirty="0" smtClean="0"/>
              <a:t>.</a:t>
            </a:r>
            <a:endParaRPr lang="en-US" sz="2800" dirty="0"/>
          </a:p>
        </p:txBody>
      </p:sp>
      <p:sp>
        <p:nvSpPr>
          <p:cNvPr id="14" name="TextBox 13"/>
          <p:cNvSpPr txBox="1"/>
          <p:nvPr/>
        </p:nvSpPr>
        <p:spPr>
          <a:xfrm>
            <a:off x="2011680" y="2813297"/>
            <a:ext cx="4815839" cy="957085"/>
          </a:xfrm>
          <a:prstGeom prst="wedgeRectCallout">
            <a:avLst>
              <a:gd name="adj1" fmla="val -34467"/>
              <a:gd name="adj2" fmla="val 207453"/>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defRPr/>
            </a:pPr>
            <a:r>
              <a:rPr lang="en-US" sz="2800" dirty="0" smtClean="0"/>
              <a:t>Under </a:t>
            </a:r>
            <a:r>
              <a:rPr lang="en-US" sz="2800" b="1" dirty="0" smtClean="0"/>
              <a:t>Web Parts</a:t>
            </a:r>
            <a:r>
              <a:rPr lang="en-US" sz="2800" dirty="0" smtClean="0"/>
              <a:t>, click </a:t>
            </a:r>
            <a:r>
              <a:rPr lang="en-US" sz="2800" b="1" dirty="0" smtClean="0"/>
              <a:t>Visio Web Access</a:t>
            </a:r>
            <a:r>
              <a:rPr lang="en-US" sz="2800" dirty="0" smtClean="0"/>
              <a:t>.</a:t>
            </a:r>
            <a:endParaRPr lang="en-US" sz="2800" dirty="0"/>
          </a:p>
        </p:txBody>
      </p:sp>
    </p:spTree>
    <p:extLst>
      <p:ext uri="{BB962C8B-B14F-4D97-AF65-F5344CB8AC3E}">
        <p14:creationId xmlns:p14="http://schemas.microsoft.com/office/powerpoint/2010/main" val="775234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4" grpId="0" animBg="1"/>
      <p:bldP spid="1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838200"/>
            <a:ext cx="4200524" cy="541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0"/>
            <a:ext cx="9144000" cy="838200"/>
          </a:xfrm>
          <a:prstGeom prst="rect">
            <a:avLst/>
          </a:prstGeom>
          <a:solidFill>
            <a:schemeClr val="accent2"/>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4" name="Title 3"/>
          <p:cNvSpPr>
            <a:spLocks noGrp="1"/>
          </p:cNvSpPr>
          <p:nvPr>
            <p:ph type="title"/>
          </p:nvPr>
        </p:nvSpPr>
        <p:spPr/>
        <p:txBody>
          <a:bodyPr/>
          <a:lstStyle/>
          <a:p>
            <a:r>
              <a:rPr lang="en-US" sz="2800" dirty="0">
                <a:solidFill>
                  <a:schemeClr val="bg1"/>
                </a:solidFill>
              </a:rPr>
              <a:t>Create a Visio Services web part</a:t>
            </a:r>
          </a:p>
        </p:txBody>
      </p:sp>
      <p:sp useBgFill="1">
        <p:nvSpPr>
          <p:cNvPr id="2" name="Rectangle 1"/>
          <p:cNvSpPr/>
          <p:nvPr/>
        </p:nvSpPr>
        <p:spPr>
          <a:xfrm>
            <a:off x="0" y="6256580"/>
            <a:ext cx="9144000" cy="144005"/>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9" name="Rectangle 8"/>
          <p:cNvSpPr/>
          <p:nvPr/>
        </p:nvSpPr>
        <p:spPr>
          <a:xfrm>
            <a:off x="4191000" y="824925"/>
            <a:ext cx="4953000" cy="544118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10" name="TextBox 9"/>
          <p:cNvSpPr txBox="1"/>
          <p:nvPr/>
        </p:nvSpPr>
        <p:spPr>
          <a:xfrm>
            <a:off x="4292600" y="1536700"/>
            <a:ext cx="4648200" cy="2308324"/>
          </a:xfrm>
          <a:prstGeom prst="rect">
            <a:avLst/>
          </a:prstGeom>
          <a:noFill/>
        </p:spPr>
        <p:txBody>
          <a:bodyPr wrap="square" rtlCol="0">
            <a:spAutoFit/>
          </a:bodyPr>
          <a:lstStyle/>
          <a:p>
            <a:r>
              <a:rPr lang="en-US" sz="3600" dirty="0" smtClean="0">
                <a:solidFill>
                  <a:schemeClr val="bg1"/>
                </a:solidFill>
              </a:rPr>
              <a:t>In the </a:t>
            </a:r>
            <a:r>
              <a:rPr lang="en-US" sz="3600" b="1" dirty="0" smtClean="0">
                <a:solidFill>
                  <a:schemeClr val="bg1"/>
                </a:solidFill>
              </a:rPr>
              <a:t>Visio Web Access</a:t>
            </a:r>
            <a:r>
              <a:rPr lang="en-US" sz="3600" dirty="0" smtClean="0">
                <a:solidFill>
                  <a:schemeClr val="bg1"/>
                </a:solidFill>
              </a:rPr>
              <a:t> web part, click the link to open the tool pane.</a:t>
            </a:r>
          </a:p>
        </p:txBody>
      </p:sp>
      <p:sp>
        <p:nvSpPr>
          <p:cNvPr id="5" name="Rectangle 4"/>
          <p:cNvSpPr/>
          <p:nvPr/>
        </p:nvSpPr>
        <p:spPr>
          <a:xfrm>
            <a:off x="1219200" y="3529446"/>
            <a:ext cx="1981200" cy="188285"/>
          </a:xfrm>
          <a:prstGeom prst="rect">
            <a:avLst/>
          </a:prstGeom>
          <a:noFill/>
          <a:ln w="381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Tree>
    <p:extLst>
      <p:ext uri="{BB962C8B-B14F-4D97-AF65-F5344CB8AC3E}">
        <p14:creationId xmlns:p14="http://schemas.microsoft.com/office/powerpoint/2010/main" val="3602313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838200"/>
            <a:ext cx="9143998" cy="5419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0"/>
            <a:ext cx="9144000" cy="8382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4" name="Title 3"/>
          <p:cNvSpPr>
            <a:spLocks noGrp="1"/>
          </p:cNvSpPr>
          <p:nvPr>
            <p:ph type="title"/>
          </p:nvPr>
        </p:nvSpPr>
        <p:spPr/>
        <p:txBody>
          <a:bodyPr/>
          <a:lstStyle/>
          <a:p>
            <a:r>
              <a:rPr lang="en-US" sz="2800" dirty="0">
                <a:solidFill>
                  <a:schemeClr val="bg1"/>
                </a:solidFill>
              </a:rPr>
              <a:t>Create a Visio Services web part</a:t>
            </a:r>
          </a:p>
        </p:txBody>
      </p:sp>
      <p:sp useBgFill="1">
        <p:nvSpPr>
          <p:cNvPr id="2" name="Rectangle 1"/>
          <p:cNvSpPr/>
          <p:nvPr/>
        </p:nvSpPr>
        <p:spPr>
          <a:xfrm>
            <a:off x="0" y="6256580"/>
            <a:ext cx="9144000" cy="144005"/>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11" name="TextBox 10"/>
          <p:cNvSpPr txBox="1"/>
          <p:nvPr/>
        </p:nvSpPr>
        <p:spPr>
          <a:xfrm>
            <a:off x="381000" y="1295400"/>
            <a:ext cx="3657600" cy="1219200"/>
          </a:xfrm>
          <a:prstGeom prst="rect">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2800" dirty="0" smtClean="0"/>
              <a:t>In the tool pane, ...</a:t>
            </a:r>
            <a:endParaRPr lang="en-US" sz="2800" dirty="0"/>
          </a:p>
        </p:txBody>
      </p:sp>
      <p:sp>
        <p:nvSpPr>
          <p:cNvPr id="14" name="TextBox 13"/>
          <p:cNvSpPr txBox="1"/>
          <p:nvPr/>
        </p:nvSpPr>
        <p:spPr>
          <a:xfrm>
            <a:off x="2011680" y="2813297"/>
            <a:ext cx="4815839" cy="957085"/>
          </a:xfrm>
          <a:prstGeom prst="wedgeRectCallout">
            <a:avLst>
              <a:gd name="adj1" fmla="val 62843"/>
              <a:gd name="adj2" fmla="val 21681"/>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defRPr/>
            </a:pPr>
            <a:r>
              <a:rPr lang="en-US" sz="2800" dirty="0" smtClean="0"/>
              <a:t>type or browse to the URL for your Web Drawing, …</a:t>
            </a:r>
            <a:endParaRPr lang="en-US" sz="2800" dirty="0"/>
          </a:p>
        </p:txBody>
      </p:sp>
      <p:pic>
        <p:nvPicPr>
          <p:cNvPr id="4100"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 y="838201"/>
            <a:ext cx="9144000" cy="5418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5029200" y="3548062"/>
            <a:ext cx="2984351" cy="960120"/>
          </a:xfrm>
          <a:prstGeom prst="wedgeRectCallout">
            <a:avLst>
              <a:gd name="adj1" fmla="val 58847"/>
              <a:gd name="adj2" fmla="val 143974"/>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defRPr/>
            </a:pPr>
            <a:r>
              <a:rPr lang="en-US" sz="2800" dirty="0" smtClean="0"/>
              <a:t>and then click </a:t>
            </a:r>
            <a:r>
              <a:rPr lang="en-US" sz="2800" b="1" dirty="0" smtClean="0"/>
              <a:t>Apply</a:t>
            </a:r>
            <a:r>
              <a:rPr lang="en-US" sz="2800" dirty="0" smtClean="0"/>
              <a:t>.</a:t>
            </a:r>
            <a:endParaRPr lang="en-US" sz="2800" dirty="0"/>
          </a:p>
        </p:txBody>
      </p:sp>
      <p:pic>
        <p:nvPicPr>
          <p:cNvPr id="410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13" y="719138"/>
            <a:ext cx="9120187" cy="541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3852693" y="3886200"/>
            <a:ext cx="4141808" cy="1676400"/>
          </a:xfrm>
          <a:prstGeom prst="rect">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defRPr/>
            </a:pPr>
            <a:r>
              <a:rPr lang="en-US" sz="2800" dirty="0" smtClean="0"/>
              <a:t>The web part now appears on the SharePoint site.</a:t>
            </a:r>
            <a:endParaRPr lang="en-US" sz="2800" dirty="0"/>
          </a:p>
        </p:txBody>
      </p:sp>
    </p:spTree>
    <p:extLst>
      <p:ext uri="{BB962C8B-B14F-4D97-AF65-F5344CB8AC3E}">
        <p14:creationId xmlns:p14="http://schemas.microsoft.com/office/powerpoint/2010/main" val="803573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fade">
                                      <p:cBhvr>
                                        <p:cTn id="24" dur="500"/>
                                        <p:tgtEl>
                                          <p:spTgt spid="410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104"/>
                                        </p:tgtEl>
                                        <p:attrNameLst>
                                          <p:attrName>style.visibility</p:attrName>
                                        </p:attrNameLst>
                                      </p:cBhvr>
                                      <p:to>
                                        <p:strVal val="visible"/>
                                      </p:to>
                                    </p:set>
                                    <p:animEffect transition="in" filter="fade">
                                      <p:cBhvr>
                                        <p:cTn id="32" dur="500"/>
                                        <p:tgtEl>
                                          <p:spTgt spid="410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4" grpId="0" animBg="1"/>
      <p:bldP spid="14" grpId="1" animBg="1"/>
      <p:bldP spid="12"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algn="l"/>
            <a:fld id="{0E3FD99C-B34B-4A94-B48B-DDD52BF86808}" type="slidenum">
              <a:rPr lang="en-US" smtClean="0">
                <a:solidFill>
                  <a:srgbClr val="2A4182"/>
                </a:solidFill>
              </a:rPr>
              <a:pPr algn="l"/>
              <a:t>2</a:t>
            </a:fld>
            <a:endParaRPr lang="en-US" dirty="0">
              <a:solidFill>
                <a:srgbClr val="2A4182"/>
              </a:solidFill>
            </a:endParaRPr>
          </a:p>
        </p:txBody>
      </p:sp>
      <p:sp>
        <p:nvSpPr>
          <p:cNvPr id="3" name="Title 2"/>
          <p:cNvSpPr>
            <a:spLocks noGrp="1"/>
          </p:cNvSpPr>
          <p:nvPr>
            <p:ph type="title"/>
          </p:nvPr>
        </p:nvSpPr>
        <p:spPr/>
        <p:txBody>
          <a:bodyPr/>
          <a:lstStyle/>
          <a:p>
            <a:r>
              <a:rPr lang="en-US" dirty="0" smtClean="0"/>
              <a:t>Using the visual guide</a:t>
            </a:r>
            <a:endParaRPr lang="en-US" dirty="0"/>
          </a:p>
        </p:txBody>
      </p:sp>
      <p:sp>
        <p:nvSpPr>
          <p:cNvPr id="4" name="TextBox 3"/>
          <p:cNvSpPr txBox="1"/>
          <p:nvPr/>
        </p:nvSpPr>
        <p:spPr>
          <a:xfrm>
            <a:off x="495300" y="1219200"/>
            <a:ext cx="8039100" cy="2677656"/>
          </a:xfrm>
          <a:prstGeom prst="rect">
            <a:avLst/>
          </a:prstGeom>
          <a:noFill/>
        </p:spPr>
        <p:txBody>
          <a:bodyPr wrap="square" rtlCol="0">
            <a:spAutoFit/>
          </a:bodyPr>
          <a:lstStyle/>
          <a:p>
            <a:r>
              <a:rPr lang="en-US" sz="2400" dirty="0" smtClean="0"/>
              <a:t>This guide contains animated sequences that are best viewed in Slide Show view.</a:t>
            </a:r>
          </a:p>
          <a:p>
            <a:endParaRPr lang="en-US" sz="2400" dirty="0"/>
          </a:p>
          <a:p>
            <a:r>
              <a:rPr lang="en-US" sz="2400" dirty="0" smtClean="0"/>
              <a:t>To begin a slide show, on the </a:t>
            </a:r>
            <a:r>
              <a:rPr lang="en-US" sz="2400" b="1" dirty="0" smtClean="0"/>
              <a:t>Slide Show</a:t>
            </a:r>
            <a:r>
              <a:rPr lang="en-US" sz="2400" dirty="0" smtClean="0"/>
              <a:t> tab, in the </a:t>
            </a:r>
            <a:r>
              <a:rPr lang="en-US" sz="2400" b="1" dirty="0" smtClean="0"/>
              <a:t>Start Slide Show</a:t>
            </a:r>
            <a:r>
              <a:rPr lang="en-US" sz="2400" dirty="0" smtClean="0"/>
              <a:t> group, click </a:t>
            </a:r>
            <a:r>
              <a:rPr lang="en-US" sz="2400" b="1" dirty="0" smtClean="0"/>
              <a:t>From Beginning</a:t>
            </a:r>
            <a:r>
              <a:rPr lang="en-US" sz="2400" dirty="0" smtClean="0"/>
              <a:t>.</a:t>
            </a:r>
          </a:p>
          <a:p>
            <a:endParaRPr lang="en-US" sz="2400" dirty="0"/>
          </a:p>
          <a:p>
            <a:r>
              <a:rPr lang="en-US" sz="2400" dirty="0" smtClean="0"/>
              <a:t>You can also press F5 to begin the slide show.</a:t>
            </a:r>
            <a:endParaRPr lang="en-US" sz="2400" dirty="0"/>
          </a:p>
        </p:txBody>
      </p:sp>
      <p:grpSp>
        <p:nvGrpSpPr>
          <p:cNvPr id="6" name="Group 5"/>
          <p:cNvGrpSpPr/>
          <p:nvPr/>
        </p:nvGrpSpPr>
        <p:grpSpPr>
          <a:xfrm>
            <a:off x="609600" y="4352925"/>
            <a:ext cx="6191250" cy="1295400"/>
            <a:chOff x="0" y="4352925"/>
            <a:chExt cx="6191250" cy="1295400"/>
          </a:xfrm>
        </p:grpSpPr>
        <p:pic>
          <p:nvPicPr>
            <p:cNvPr id="512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0" y="4352925"/>
              <a:ext cx="6191250" cy="1295400"/>
            </a:xfrm>
            <a:prstGeom prst="rect">
              <a:avLst/>
            </a:prstGeom>
            <a:noFill/>
            <a:ln>
              <a:noFill/>
            </a:ln>
            <a:effectLst/>
          </p:spPr>
        </p:pic>
        <p:sp>
          <p:nvSpPr>
            <p:cNvPr id="5" name="Rectangle 4"/>
            <p:cNvSpPr/>
            <p:nvPr/>
          </p:nvSpPr>
          <p:spPr>
            <a:xfrm>
              <a:off x="0" y="4648200"/>
              <a:ext cx="1371600" cy="1000125"/>
            </a:xfrm>
            <a:prstGeom prst="rect">
              <a:avLst/>
            </a:prstGeom>
            <a:noFill/>
            <a:ln w="2857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grpSp>
    </p:spTree>
    <p:extLst>
      <p:ext uri="{BB962C8B-B14F-4D97-AF65-F5344CB8AC3E}">
        <p14:creationId xmlns:p14="http://schemas.microsoft.com/office/powerpoint/2010/main" val="12591278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smtClean="0">
                <a:solidFill>
                  <a:schemeClr val="tx1"/>
                </a:solidFill>
              </a:rPr>
              <a:t>For more information</a:t>
            </a:r>
            <a:endParaRPr lang="en-US" sz="2800" dirty="0">
              <a:solidFill>
                <a:schemeClr val="tx1"/>
              </a:solidFill>
            </a:endParaRPr>
          </a:p>
        </p:txBody>
      </p:sp>
      <p:sp>
        <p:nvSpPr>
          <p:cNvPr id="4" name="TextBox 3"/>
          <p:cNvSpPr txBox="1"/>
          <p:nvPr/>
        </p:nvSpPr>
        <p:spPr>
          <a:xfrm>
            <a:off x="457200" y="1066800"/>
            <a:ext cx="8305800" cy="4524315"/>
          </a:xfrm>
          <a:prstGeom prst="rect">
            <a:avLst/>
          </a:prstGeom>
          <a:noFill/>
        </p:spPr>
        <p:txBody>
          <a:bodyPr wrap="square" rtlCol="0">
            <a:spAutoFit/>
          </a:bodyPr>
          <a:lstStyle/>
          <a:p>
            <a:pPr marL="285750" indent="-285750">
              <a:lnSpc>
                <a:spcPct val="200000"/>
              </a:lnSpc>
              <a:buFont typeface="Arial" pitchFamily="34" charset="0"/>
              <a:buChar char="•"/>
            </a:pPr>
            <a:r>
              <a:rPr lang="en-US" sz="2400" dirty="0" smtClean="0">
                <a:hlinkClick r:id="rId2"/>
              </a:rPr>
              <a:t>“Publish Visio drawings to a SharePoint site” </a:t>
            </a:r>
            <a:r>
              <a:rPr lang="en-US" sz="2400" dirty="0"/>
              <a:t>(article</a:t>
            </a:r>
            <a:r>
              <a:rPr lang="en-US" sz="2400" dirty="0" smtClean="0"/>
              <a:t>)</a:t>
            </a:r>
            <a:endParaRPr lang="en-US" sz="2400" dirty="0" smtClean="0">
              <a:hlinkClick r:id="rId3"/>
            </a:endParaRPr>
          </a:p>
          <a:p>
            <a:pPr marL="285750" indent="-285750">
              <a:lnSpc>
                <a:spcPct val="200000"/>
              </a:lnSpc>
              <a:buFont typeface="Arial" pitchFamily="34" charset="0"/>
              <a:buChar char="•"/>
            </a:pPr>
            <a:r>
              <a:rPr lang="en-US" sz="2400" dirty="0" smtClean="0">
                <a:hlinkClick r:id="rId4"/>
              </a:rPr>
              <a:t>“Import data from Excel, SQL Server, SharePoint sites, and other external sources”</a:t>
            </a:r>
            <a:r>
              <a:rPr lang="en-US" sz="2400" dirty="0" smtClean="0"/>
              <a:t> </a:t>
            </a:r>
            <a:r>
              <a:rPr lang="en-US" sz="2400" dirty="0"/>
              <a:t>(article)</a:t>
            </a:r>
          </a:p>
          <a:p>
            <a:pPr marL="285750" indent="-285750">
              <a:lnSpc>
                <a:spcPct val="200000"/>
              </a:lnSpc>
              <a:buFont typeface="Arial" pitchFamily="34" charset="0"/>
              <a:buChar char="•"/>
            </a:pPr>
            <a:r>
              <a:rPr lang="en-US" sz="2400" dirty="0" smtClean="0">
                <a:hlinkClick r:id="rId5"/>
              </a:rPr>
              <a:t>“Enhance your data with data graphics</a:t>
            </a:r>
            <a:r>
              <a:rPr lang="en-US" sz="2400" dirty="0" smtClean="0">
                <a:hlinkClick r:id="rId3"/>
              </a:rPr>
              <a:t>” </a:t>
            </a:r>
            <a:r>
              <a:rPr lang="en-US" sz="2400" dirty="0" smtClean="0"/>
              <a:t>(article)</a:t>
            </a:r>
          </a:p>
          <a:p>
            <a:pPr marL="285750" indent="-285750">
              <a:lnSpc>
                <a:spcPct val="200000"/>
              </a:lnSpc>
              <a:buFont typeface="Arial" pitchFamily="34" charset="0"/>
              <a:buChar char="•"/>
            </a:pPr>
            <a:r>
              <a:rPr lang="en-US" sz="2400" dirty="0" smtClean="0">
                <a:hlinkClick r:id="rId6"/>
              </a:rPr>
              <a:t>“View a Visio Web Drawing in a Web Part” </a:t>
            </a:r>
            <a:r>
              <a:rPr lang="en-US" sz="2400" dirty="0"/>
              <a:t>(article)</a:t>
            </a:r>
          </a:p>
          <a:p>
            <a:pPr marL="285750" indent="-285750">
              <a:lnSpc>
                <a:spcPct val="200000"/>
              </a:lnSpc>
              <a:buFont typeface="Arial" pitchFamily="34" charset="0"/>
              <a:buChar char="•"/>
            </a:pPr>
            <a:r>
              <a:rPr lang="en-US" sz="2400" dirty="0" smtClean="0">
                <a:hlinkClick r:id="rId7"/>
              </a:rPr>
              <a:t>“Visio Graphic Services administration”</a:t>
            </a:r>
            <a:r>
              <a:rPr lang="en-US" sz="2400" dirty="0" smtClean="0"/>
              <a:t> (article)</a:t>
            </a:r>
          </a:p>
        </p:txBody>
      </p:sp>
    </p:spTree>
    <p:extLst>
      <p:ext uri="{BB962C8B-B14F-4D97-AF65-F5344CB8AC3E}">
        <p14:creationId xmlns:p14="http://schemas.microsoft.com/office/powerpoint/2010/main" val="15327136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1688307" y="5545622"/>
            <a:ext cx="5314013" cy="1061815"/>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defTabSz="914099" eaLnBrk="0" hangingPunct="0"/>
            <a:r>
              <a:rPr lang="en-US" sz="700" dirty="0">
                <a:solidFill>
                  <a:srgbClr val="2A4182">
                    <a:lumMod val="50000"/>
                  </a:srgbClr>
                </a:solidFill>
                <a:cs typeface="Arial" charset="0"/>
              </a:rPr>
              <a:t>© 2009 Microsoft Corporation. All rights reserved. Microsoft, Windows, Windows Vista and other product names are or may be registered trademarks and/or trademarks in the U.S. and/or other countries.</a:t>
            </a:r>
          </a:p>
          <a:p>
            <a:pPr defTabSz="914099" eaLnBrk="0" hangingPunct="0"/>
            <a:endParaRPr lang="en-US" sz="700" dirty="0">
              <a:solidFill>
                <a:srgbClr val="2A4182">
                  <a:lumMod val="50000"/>
                </a:srgbClr>
              </a:solidFill>
              <a:cs typeface="Arial" charset="0"/>
            </a:endParaRPr>
          </a:p>
          <a:p>
            <a:pPr defTabSz="914099" eaLnBrk="0" hangingPunct="0"/>
            <a:r>
              <a:rPr lang="en-US" sz="700" dirty="0">
                <a:solidFill>
                  <a:srgbClr val="2A4182">
                    <a:lumMod val="50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solidFill>
                  <a:srgbClr val="2A4182">
                    <a:lumMod val="50000"/>
                  </a:srgbClr>
                </a:solidFill>
                <a:cs typeface="Arial" charset="0"/>
              </a:rPr>
            </a:br>
            <a:endParaRPr lang="en-US" sz="700" dirty="0">
              <a:solidFill>
                <a:srgbClr val="2A4182">
                  <a:lumMod val="50000"/>
                </a:srgbClr>
              </a:solidFill>
              <a:cs typeface="Arial" charset="0"/>
            </a:endParaRPr>
          </a:p>
          <a:p>
            <a:pPr defTabSz="914099" eaLnBrk="0" hangingPunct="0"/>
            <a:r>
              <a:rPr lang="en-US" sz="700" dirty="0">
                <a:solidFill>
                  <a:srgbClr val="2A4182">
                    <a:lumMod val="50000"/>
                  </a:srgbClr>
                </a:solidFill>
                <a:cs typeface="Arial" charset="0"/>
              </a:rPr>
              <a:t>MICROSOFT MAKES NO WARRANTIES, EXPRESS, IMPLIED OR STATUTORY, AS TO THE INFORMATION IN THIS PRESENTATION.</a:t>
            </a:r>
          </a:p>
        </p:txBody>
      </p:sp>
      <p:pic>
        <p:nvPicPr>
          <p:cNvPr id="4" name="Rectangle 17408"/>
          <p:cNvPicPr>
            <a:picLocks noChangeAspect="1" noChangeArrowheads="1"/>
          </p:cNvPicPr>
          <p:nvPr/>
        </p:nvPicPr>
        <p:blipFill>
          <a:blip r:embed="rId3">
            <a:lum bright="50000"/>
            <a:extLst>
              <a:ext uri="{28A0092B-C50C-407E-A947-70E740481C1C}">
                <a14:useLocalDpi xmlns:a14="http://schemas.microsoft.com/office/drawing/2010/main" val="0"/>
              </a:ext>
            </a:extLst>
          </a:blip>
          <a:srcRect/>
          <a:stretch>
            <a:fillRect/>
          </a:stretch>
        </p:blipFill>
        <p:spPr bwMode="black">
          <a:xfrm>
            <a:off x="1688307" y="2819400"/>
            <a:ext cx="5767387" cy="1243013"/>
          </a:xfrm>
          <a:prstGeom prst="rect">
            <a:avLst/>
          </a:prstGeom>
          <a:noFill/>
          <a:ln w="9525">
            <a:noFill/>
            <a:miter lim="800000"/>
            <a:headEnd/>
            <a:tailEnd/>
          </a:ln>
          <a:effectLst>
            <a:outerShdw blurRad="50800" dist="38100" dir="5400000" algn="t" rotWithShape="0">
              <a:prstClr val="black">
                <a:alpha val="40000"/>
              </a:prstClr>
            </a:outerShdw>
          </a:effectLst>
        </p:spPr>
      </p:pic>
      <p:cxnSp>
        <p:nvCxnSpPr>
          <p:cNvPr id="7" name="Straight Connector 6"/>
          <p:cNvCxnSpPr/>
          <p:nvPr/>
        </p:nvCxnSpPr>
        <p:spPr>
          <a:xfrm rot="5400000">
            <a:off x="937474" y="6135757"/>
            <a:ext cx="1371600" cy="1588"/>
          </a:xfrm>
          <a:prstGeom prst="line">
            <a:avLst/>
          </a:prstGeom>
          <a:noFill/>
          <a:ln w="6350" cap="rnd" cmpd="sng" algn="ctr">
            <a:gradFill>
              <a:gsLst>
                <a:gs pos="0">
                  <a:srgbClr val="4F81BD">
                    <a:tint val="66000"/>
                    <a:satMod val="160000"/>
                    <a:alpha val="0"/>
                  </a:srgbClr>
                </a:gs>
                <a:gs pos="50000">
                  <a:srgbClr val="1F497D"/>
                </a:gs>
                <a:gs pos="100000">
                  <a:srgbClr val="4F81BD">
                    <a:tint val="23500"/>
                    <a:satMod val="160000"/>
                    <a:alpha val="0"/>
                  </a:srgbClr>
                </a:gs>
              </a:gsLst>
              <a:lin ang="0" scaled="0"/>
            </a:gradFill>
            <a:prstDash val="solid"/>
          </a:ln>
          <a:effectLst/>
        </p:spPr>
      </p:cxnSp>
    </p:spTree>
    <p:extLst>
      <p:ext uri="{BB962C8B-B14F-4D97-AF65-F5344CB8AC3E}">
        <p14:creationId xmlns:p14="http://schemas.microsoft.com/office/powerpoint/2010/main" val="3255480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Before you begin</a:t>
            </a:r>
            <a:endParaRPr lang="en-US" dirty="0"/>
          </a:p>
        </p:txBody>
      </p:sp>
      <p:sp>
        <p:nvSpPr>
          <p:cNvPr id="10" name="Content Placeholder 9"/>
          <p:cNvSpPr>
            <a:spLocks noGrp="1"/>
          </p:cNvSpPr>
          <p:nvPr>
            <p:ph sz="quarter" idx="11"/>
          </p:nvPr>
        </p:nvSpPr>
        <p:spPr/>
        <p:txBody>
          <a:bodyPr>
            <a:noAutofit/>
          </a:bodyPr>
          <a:lstStyle/>
          <a:p>
            <a:pPr marL="457200" indent="-457200"/>
            <a:r>
              <a:rPr lang="en-US" sz="2000" b="1" dirty="0"/>
              <a:t>Contact your SharePoint site administrator if you have any questions.</a:t>
            </a:r>
          </a:p>
          <a:p>
            <a:pPr marL="457200" indent="-457200"/>
            <a:r>
              <a:rPr lang="en-US" sz="2000" dirty="0" smtClean="0"/>
              <a:t>Make </a:t>
            </a:r>
            <a:r>
              <a:rPr lang="en-US" sz="2000" dirty="0"/>
              <a:t>sure that you have SharePoint Server 2010 Enterprise Client Access License (ECAL) and that Visio </a:t>
            </a:r>
            <a:r>
              <a:rPr lang="en-US" sz="2000" dirty="0" smtClean="0"/>
              <a:t>Services </a:t>
            </a:r>
            <a:r>
              <a:rPr lang="en-US" sz="2000" dirty="0"/>
              <a:t>have been deployed.</a:t>
            </a:r>
          </a:p>
          <a:p>
            <a:pPr marL="457200" indent="-457200"/>
            <a:r>
              <a:rPr lang="en-US" sz="2000" dirty="0"/>
              <a:t>Enable Visio </a:t>
            </a:r>
            <a:r>
              <a:rPr lang="en-US" sz="2000" dirty="0" smtClean="0"/>
              <a:t>Services </a:t>
            </a:r>
            <a:r>
              <a:rPr lang="en-US" sz="2000" dirty="0"/>
              <a:t>on the SharePoint site where you want to publish the Visio web drawing. If you do </a:t>
            </a:r>
            <a:r>
              <a:rPr lang="en-US" sz="2000" dirty="0" smtClean="0"/>
              <a:t>not have Visio Services enabled, refer to the </a:t>
            </a:r>
            <a:r>
              <a:rPr lang="en-US" sz="2000" dirty="0" smtClean="0">
                <a:hlinkClick r:id="rId2" action="ppaction://hlinksldjump"/>
              </a:rPr>
              <a:t>appendices</a:t>
            </a:r>
            <a:r>
              <a:rPr lang="en-US" sz="2000" dirty="0" smtClean="0"/>
              <a:t>.</a:t>
            </a:r>
          </a:p>
        </p:txBody>
      </p:sp>
      <p:pic>
        <p:nvPicPr>
          <p:cNvPr id="14" name="Picture 3"/>
          <p:cNvPicPr>
            <a:picLocks noGrp="1" noChangeAspect="1" noChangeArrowheads="1"/>
          </p:cNvPicPr>
          <p:nvPr>
            <p:ph type="pic" sz="quarter" idx="12"/>
          </p:nvPr>
        </p:nvPicPr>
        <p:blipFill>
          <a:blip r:embed="rId3" cstate="print">
            <a:extLst>
              <a:ext uri="{28A0092B-C50C-407E-A947-70E740481C1C}">
                <a14:useLocalDpi xmlns:a14="http://schemas.microsoft.com/office/drawing/2010/main" val="0"/>
              </a:ext>
            </a:extLst>
          </a:blip>
          <a:srcRect/>
          <a:stretch>
            <a:fill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7016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Before you begin</a:t>
            </a:r>
            <a:endParaRPr lang="en-US" dirty="0"/>
          </a:p>
        </p:txBody>
      </p:sp>
      <p:sp>
        <p:nvSpPr>
          <p:cNvPr id="10" name="Content Placeholder 9"/>
          <p:cNvSpPr>
            <a:spLocks noGrp="1"/>
          </p:cNvSpPr>
          <p:nvPr>
            <p:ph sz="quarter" idx="11"/>
          </p:nvPr>
        </p:nvSpPr>
        <p:spPr/>
        <p:txBody>
          <a:bodyPr>
            <a:normAutofit fontScale="92500" lnSpcReduction="20000"/>
          </a:bodyPr>
          <a:lstStyle/>
          <a:p>
            <a:pPr marL="0" indent="0">
              <a:buNone/>
            </a:pPr>
            <a:r>
              <a:rPr lang="en-US" dirty="0" smtClean="0"/>
              <a:t>It is assumed that you know how to publish a Visio drawing to a SharePoint site as a Web Drawing.</a:t>
            </a:r>
          </a:p>
          <a:p>
            <a:pPr marL="0" indent="0">
              <a:buNone/>
            </a:pPr>
            <a:endParaRPr lang="en-US" dirty="0" smtClean="0"/>
          </a:p>
          <a:p>
            <a:pPr marL="0" indent="0">
              <a:buNone/>
            </a:pPr>
            <a:r>
              <a:rPr lang="en-US" dirty="0" smtClean="0"/>
              <a:t>To learn how to publish a Visio Web Drawing, refer to resources listed in the </a:t>
            </a:r>
            <a:r>
              <a:rPr lang="en-US" dirty="0" smtClean="0">
                <a:hlinkClick r:id="rId2" action="ppaction://hlinksldjump"/>
              </a:rPr>
              <a:t>appendices</a:t>
            </a:r>
            <a:r>
              <a:rPr lang="en-US" dirty="0" smtClean="0"/>
              <a:t>.</a:t>
            </a:r>
          </a:p>
        </p:txBody>
      </p:sp>
      <p:pic>
        <p:nvPicPr>
          <p:cNvPr id="6" name="Picture 2"/>
          <p:cNvPicPr>
            <a:picLocks noGrp="1" noChangeAspect="1" noChangeArrowheads="1"/>
          </p:cNvPicPr>
          <p:nvPr>
            <p:ph type="pic" sz="quarter" idx="12"/>
          </p:nvPr>
        </p:nvPicPr>
        <p:blipFill rotWithShape="1">
          <a:blip r:embed="rId3" cstate="print">
            <a:extLst>
              <a:ext uri="{28A0092B-C50C-407E-A947-70E740481C1C}">
                <a14:useLocalDpi xmlns:a14="http://schemas.microsoft.com/office/drawing/2010/main" val="0"/>
              </a:ext>
            </a:extLst>
          </a:blip>
          <a:srcRect t="-830"/>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5856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p:txBody>
          <a:bodyPr/>
          <a:lstStyle/>
          <a:p>
            <a:r>
              <a:rPr lang="en-US" dirty="0" smtClean="0">
                <a:solidFill>
                  <a:schemeClr val="bg1"/>
                </a:solidFill>
              </a:rPr>
              <a:t>In this guide</a:t>
            </a:r>
            <a:endParaRPr lang="en-US" dirty="0">
              <a:solidFill>
                <a:schemeClr val="bg1"/>
              </a:solidFill>
            </a:endParaRPr>
          </a:p>
        </p:txBody>
      </p:sp>
      <p:pic>
        <p:nvPicPr>
          <p:cNvPr id="24" name="Picture 23" descr="Visio2010_bL.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686649" y="6398293"/>
            <a:ext cx="971121" cy="309521"/>
          </a:xfrm>
          <a:prstGeom prst="rect">
            <a:avLst/>
          </a:prstGeom>
        </p:spPr>
      </p:pic>
      <p:pic>
        <p:nvPicPr>
          <p:cNvPr id="10242"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455" y="830263"/>
            <a:ext cx="7748587" cy="195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4630" y="2507457"/>
            <a:ext cx="7742237" cy="195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1455" y="4191000"/>
            <a:ext cx="7748587" cy="194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87269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38200"/>
            <a:ext cx="7229856" cy="5422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38200"/>
            <a:ext cx="7229856" cy="5422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 y="1272333"/>
            <a:ext cx="475861" cy="587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0"/>
            <a:ext cx="9144000" cy="8382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4" name="Title 3"/>
          <p:cNvSpPr>
            <a:spLocks noGrp="1"/>
          </p:cNvSpPr>
          <p:nvPr>
            <p:ph type="title"/>
          </p:nvPr>
        </p:nvSpPr>
        <p:spPr/>
        <p:txBody>
          <a:bodyPr/>
          <a:lstStyle/>
          <a:p>
            <a:r>
              <a:rPr lang="en-US" sz="2800" dirty="0" smtClean="0">
                <a:solidFill>
                  <a:schemeClr val="bg1"/>
                </a:solidFill>
              </a:rPr>
              <a:t>Import data into the Visio drawing</a:t>
            </a:r>
            <a:endParaRPr lang="en-US" sz="2800" dirty="0">
              <a:solidFill>
                <a:schemeClr val="bg1"/>
              </a:solidFill>
            </a:endParaRPr>
          </a:p>
        </p:txBody>
      </p:sp>
      <p:sp>
        <p:nvSpPr>
          <p:cNvPr id="13" name="TextBox 12"/>
          <p:cNvSpPr txBox="1"/>
          <p:nvPr/>
        </p:nvSpPr>
        <p:spPr>
          <a:xfrm>
            <a:off x="4200524" y="1997839"/>
            <a:ext cx="4943475" cy="2308324"/>
          </a:xfrm>
          <a:prstGeom prst="rect">
            <a:avLst/>
          </a:prstGeom>
          <a:noFill/>
        </p:spPr>
        <p:txBody>
          <a:bodyPr wrap="square" rtlCol="0">
            <a:spAutoFit/>
          </a:bodyPr>
          <a:lstStyle/>
          <a:p>
            <a:r>
              <a:rPr lang="en-US" sz="3600" dirty="0" smtClean="0">
                <a:solidFill>
                  <a:schemeClr val="bg1"/>
                </a:solidFill>
              </a:rPr>
              <a:t>In Visio, on the </a:t>
            </a:r>
            <a:r>
              <a:rPr lang="en-US" sz="3600" b="1" dirty="0" smtClean="0">
                <a:solidFill>
                  <a:schemeClr val="bg1"/>
                </a:solidFill>
              </a:rPr>
              <a:t>Data </a:t>
            </a:r>
            <a:r>
              <a:rPr lang="en-US" sz="3600" dirty="0" smtClean="0">
                <a:solidFill>
                  <a:schemeClr val="bg1"/>
                </a:solidFill>
              </a:rPr>
              <a:t>tab, in the </a:t>
            </a:r>
            <a:r>
              <a:rPr lang="en-US" sz="3600" b="1" dirty="0" smtClean="0">
                <a:solidFill>
                  <a:schemeClr val="bg1"/>
                </a:solidFill>
              </a:rPr>
              <a:t>External Data </a:t>
            </a:r>
            <a:r>
              <a:rPr lang="en-US" sz="3600" dirty="0" smtClean="0">
                <a:solidFill>
                  <a:schemeClr val="bg1"/>
                </a:solidFill>
              </a:rPr>
              <a:t>group, click</a:t>
            </a:r>
            <a:br>
              <a:rPr lang="en-US" sz="3600" dirty="0" smtClean="0">
                <a:solidFill>
                  <a:schemeClr val="bg1"/>
                </a:solidFill>
              </a:rPr>
            </a:br>
            <a:r>
              <a:rPr lang="en-US" sz="3600" b="1" dirty="0" smtClean="0">
                <a:solidFill>
                  <a:schemeClr val="bg1"/>
                </a:solidFill>
              </a:rPr>
              <a:t>Link Data to Shapes</a:t>
            </a:r>
            <a:r>
              <a:rPr lang="en-US" sz="3600" dirty="0" smtClean="0">
                <a:solidFill>
                  <a:schemeClr val="bg1"/>
                </a:solidFill>
              </a:rPr>
              <a:t>.</a:t>
            </a:r>
            <a:endParaRPr lang="en-US" sz="3600" dirty="0">
              <a:solidFill>
                <a:schemeClr val="bg1"/>
              </a:solidFill>
            </a:endParaRPr>
          </a:p>
        </p:txBody>
      </p:sp>
      <p:sp useBgFill="1">
        <p:nvSpPr>
          <p:cNvPr id="2" name="Rectangle 1"/>
          <p:cNvSpPr/>
          <p:nvPr/>
        </p:nvSpPr>
        <p:spPr>
          <a:xfrm>
            <a:off x="0" y="6256580"/>
            <a:ext cx="9144000" cy="144005"/>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pic>
        <p:nvPicPr>
          <p:cNvPr id="5126" name="Picture 6" descr="curso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852" y="2616149"/>
            <a:ext cx="342857" cy="393651"/>
          </a:xfrm>
          <a:prstGeom prst="rect">
            <a:avLst/>
          </a:prstGeom>
          <a:noFill/>
          <a:ln>
            <a:noFill/>
          </a:ln>
          <a:effectLst>
            <a:glow rad="101600">
              <a:schemeClr val="accent2">
                <a:satMod val="175000"/>
                <a:alpha val="40000"/>
              </a:schemeClr>
            </a:glow>
            <a:outerShdw dist="35921" dir="2700000" algn="ctr" rotWithShape="0">
              <a:srgbClr val="EEECE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
        <p:nvSpPr>
          <p:cNvPr id="9" name="Rectangle 8"/>
          <p:cNvSpPr/>
          <p:nvPr/>
        </p:nvSpPr>
        <p:spPr>
          <a:xfrm>
            <a:off x="4191000" y="824925"/>
            <a:ext cx="4953000" cy="5441180"/>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10" name="TextBox 9"/>
          <p:cNvSpPr txBox="1"/>
          <p:nvPr/>
        </p:nvSpPr>
        <p:spPr>
          <a:xfrm>
            <a:off x="4333875" y="1524000"/>
            <a:ext cx="4648200" cy="2862322"/>
          </a:xfrm>
          <a:prstGeom prst="rect">
            <a:avLst/>
          </a:prstGeom>
          <a:noFill/>
        </p:spPr>
        <p:txBody>
          <a:bodyPr wrap="square" rtlCol="0">
            <a:spAutoFit/>
          </a:bodyPr>
          <a:lstStyle/>
          <a:p>
            <a:r>
              <a:rPr lang="en-US" sz="3600" dirty="0" smtClean="0">
                <a:solidFill>
                  <a:schemeClr val="bg1"/>
                </a:solidFill>
              </a:rPr>
              <a:t>In Visio, on the </a:t>
            </a:r>
            <a:r>
              <a:rPr lang="en-US" sz="3600" b="1" dirty="0" smtClean="0">
                <a:solidFill>
                  <a:schemeClr val="bg1"/>
                </a:solidFill>
              </a:rPr>
              <a:t>Data</a:t>
            </a:r>
            <a:r>
              <a:rPr lang="en-US" sz="3600" dirty="0" smtClean="0">
                <a:solidFill>
                  <a:schemeClr val="bg1"/>
                </a:solidFill>
              </a:rPr>
              <a:t> tab, in the </a:t>
            </a:r>
            <a:r>
              <a:rPr lang="en-US" sz="3600" b="1" dirty="0" smtClean="0">
                <a:solidFill>
                  <a:schemeClr val="bg1"/>
                </a:solidFill>
              </a:rPr>
              <a:t>External Data</a:t>
            </a:r>
            <a:r>
              <a:rPr lang="en-US" sz="3600" dirty="0" smtClean="0">
                <a:solidFill>
                  <a:schemeClr val="bg1"/>
                </a:solidFill>
              </a:rPr>
              <a:t> group, click </a:t>
            </a:r>
            <a:r>
              <a:rPr lang="en-US" sz="3600" b="1" dirty="0" smtClean="0">
                <a:solidFill>
                  <a:schemeClr val="bg1"/>
                </a:solidFill>
              </a:rPr>
              <a:t>Link Data to Shapes</a:t>
            </a:r>
            <a:r>
              <a:rPr lang="en-US" sz="3600" dirty="0" smtClean="0">
                <a:solidFill>
                  <a:schemeClr val="bg1"/>
                </a:solidFill>
              </a:rPr>
              <a:t>.</a:t>
            </a:r>
          </a:p>
        </p:txBody>
      </p:sp>
    </p:spTree>
    <p:extLst>
      <p:ext uri="{BB962C8B-B14F-4D97-AF65-F5344CB8AC3E}">
        <p14:creationId xmlns:p14="http://schemas.microsoft.com/office/powerpoint/2010/main" val="313117077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1.94444E-6 4.81481E-6 L 0.0217 -0.21019 " pathEditMode="relative" rAng="0" ptsTypes="AA">
                                      <p:cBhvr>
                                        <p:cTn id="6" dur="2000" fill="hold"/>
                                        <p:tgtEl>
                                          <p:spTgt spid="5126"/>
                                        </p:tgtEl>
                                        <p:attrNameLst>
                                          <p:attrName>ppt_x</p:attrName>
                                          <p:attrName>ppt_y</p:attrName>
                                        </p:attrNameLst>
                                      </p:cBhvr>
                                      <p:rCtr x="1076" y="-10509"/>
                                    </p:animMotion>
                                  </p:childTnLst>
                                </p:cTn>
                              </p:par>
                            </p:childTnLst>
                          </p:cTn>
                        </p:par>
                        <p:par>
                          <p:cTn id="7" fill="hold">
                            <p:stCondLst>
                              <p:cond delay="2000"/>
                            </p:stCondLst>
                            <p:childTnLst>
                              <p:par>
                                <p:cTn id="8" presetID="1" presetClass="entr" presetSubtype="0" fill="hold" nodeType="afterEffect">
                                  <p:stCondLst>
                                    <p:cond delay="0"/>
                                  </p:stCondLst>
                                  <p:childTnLst>
                                    <p:set>
                                      <p:cBhvr>
                                        <p:cTn id="9" dur="1" fill="hold">
                                          <p:stCondLst>
                                            <p:cond delay="0"/>
                                          </p:stCondLst>
                                        </p:cTn>
                                        <p:tgtEl>
                                          <p:spTgt spid="1034"/>
                                        </p:tgtEl>
                                        <p:attrNameLst>
                                          <p:attrName>style.visibility</p:attrName>
                                        </p:attrNameLst>
                                      </p:cBhvr>
                                      <p:to>
                                        <p:strVal val="visible"/>
                                      </p:to>
                                    </p:set>
                                  </p:childTnLst>
                                </p:cTn>
                              </p:par>
                            </p:childTnLst>
                          </p:cTn>
                        </p:par>
                        <p:par>
                          <p:cTn id="10" fill="hold">
                            <p:stCondLst>
                              <p:cond delay="2000"/>
                            </p:stCondLst>
                            <p:childTnLst>
                              <p:par>
                                <p:cTn id="11" presetID="35" presetClass="path" presetSubtype="0" accel="50000" decel="50000" fill="hold" nodeType="afterEffect">
                                  <p:stCondLst>
                                    <p:cond delay="0"/>
                                  </p:stCondLst>
                                  <p:childTnLst>
                                    <p:animMotion origin="layout" path="M 0.0217 -0.21019 L -0.16996 -0.16575 " pathEditMode="relative" rAng="0" ptsTypes="AA">
                                      <p:cBhvr>
                                        <p:cTn id="12" dur="2000" fill="hold"/>
                                        <p:tgtEl>
                                          <p:spTgt spid="5126"/>
                                        </p:tgtEl>
                                        <p:attrNameLst>
                                          <p:attrName>ppt_x</p:attrName>
                                          <p:attrName>ppt_y</p:attrName>
                                        </p:attrNameLst>
                                      </p:cBhvr>
                                      <p:rCtr x="-9583" y="2222"/>
                                    </p:animMotion>
                                  </p:childTnLst>
                                </p:cTn>
                              </p:par>
                            </p:childTnLst>
                          </p:cTn>
                        </p:par>
                        <p:par>
                          <p:cTn id="13" fill="hold">
                            <p:stCondLst>
                              <p:cond delay="4000"/>
                            </p:stCondLst>
                            <p:childTnLst>
                              <p:par>
                                <p:cTn id="14" presetID="1" presetClass="entr" presetSubtype="0" fill="hold" nodeType="afterEffect">
                                  <p:stCondLst>
                                    <p:cond delay="0"/>
                                  </p:stCondLst>
                                  <p:childTnLst>
                                    <p:set>
                                      <p:cBhvr>
                                        <p:cTn id="15" dur="1" fill="hold">
                                          <p:stCondLst>
                                            <p:cond delay="0"/>
                                          </p:stCondLst>
                                        </p:cTn>
                                        <p:tgtEl>
                                          <p:spTgt spid="10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 y="838199"/>
            <a:ext cx="4191000" cy="5415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 y="838199"/>
            <a:ext cx="4191000" cy="5413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 y="840157"/>
            <a:ext cx="4190999" cy="5413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1" y="840157"/>
            <a:ext cx="4190999" cy="5413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1" y="840157"/>
            <a:ext cx="4190999" cy="5413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0"/>
            <a:ext cx="9144000" cy="8382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4" name="Title 3"/>
          <p:cNvSpPr>
            <a:spLocks noGrp="1"/>
          </p:cNvSpPr>
          <p:nvPr>
            <p:ph type="title"/>
          </p:nvPr>
        </p:nvSpPr>
        <p:spPr/>
        <p:txBody>
          <a:bodyPr/>
          <a:lstStyle/>
          <a:p>
            <a:r>
              <a:rPr lang="en-US" sz="2800" dirty="0" smtClean="0">
                <a:solidFill>
                  <a:schemeClr val="bg1"/>
                </a:solidFill>
              </a:rPr>
              <a:t>Import data into the Visio drawing</a:t>
            </a:r>
            <a:endParaRPr lang="en-US" sz="2800" dirty="0">
              <a:solidFill>
                <a:schemeClr val="bg1"/>
              </a:solidFill>
            </a:endParaRPr>
          </a:p>
        </p:txBody>
      </p:sp>
      <p:sp>
        <p:nvSpPr>
          <p:cNvPr id="5" name="Rectangle 4"/>
          <p:cNvSpPr/>
          <p:nvPr/>
        </p:nvSpPr>
        <p:spPr>
          <a:xfrm>
            <a:off x="4191000" y="838199"/>
            <a:ext cx="4953000" cy="5415205"/>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13" name="TextBox 12"/>
          <p:cNvSpPr txBox="1"/>
          <p:nvPr/>
        </p:nvSpPr>
        <p:spPr>
          <a:xfrm>
            <a:off x="4305300" y="1524000"/>
            <a:ext cx="4648200" cy="3046988"/>
          </a:xfrm>
          <a:prstGeom prst="rect">
            <a:avLst/>
          </a:prstGeom>
          <a:noFill/>
        </p:spPr>
        <p:txBody>
          <a:bodyPr wrap="square" rtlCol="0">
            <a:spAutoFit/>
          </a:bodyPr>
          <a:lstStyle/>
          <a:p>
            <a:r>
              <a:rPr lang="en-US" sz="3200" dirty="0" smtClean="0">
                <a:solidFill>
                  <a:schemeClr val="bg1"/>
                </a:solidFill>
              </a:rPr>
              <a:t>In the </a:t>
            </a:r>
            <a:r>
              <a:rPr lang="en-US" sz="3200" b="1" dirty="0" smtClean="0">
                <a:solidFill>
                  <a:schemeClr val="bg1"/>
                </a:solidFill>
              </a:rPr>
              <a:t>Data Selector </a:t>
            </a:r>
            <a:r>
              <a:rPr lang="en-US" sz="3200" dirty="0" smtClean="0">
                <a:solidFill>
                  <a:schemeClr val="bg1"/>
                </a:solidFill>
              </a:rPr>
              <a:t>wizard, select the data source that you want.</a:t>
            </a:r>
          </a:p>
          <a:p>
            <a:endParaRPr lang="en-US" sz="3200" dirty="0">
              <a:solidFill>
                <a:schemeClr val="bg1"/>
              </a:solidFill>
            </a:endParaRPr>
          </a:p>
          <a:p>
            <a:r>
              <a:rPr lang="en-US" sz="3200" dirty="0" smtClean="0">
                <a:solidFill>
                  <a:schemeClr val="bg1"/>
                </a:solidFill>
              </a:rPr>
              <a:t>Follow the instructions provided in the wizard*.</a:t>
            </a:r>
          </a:p>
        </p:txBody>
      </p:sp>
      <p:sp useBgFill="1">
        <p:nvSpPr>
          <p:cNvPr id="2" name="Rectangle 1"/>
          <p:cNvSpPr/>
          <p:nvPr/>
        </p:nvSpPr>
        <p:spPr>
          <a:xfrm>
            <a:off x="0" y="6253405"/>
            <a:ext cx="9144000" cy="144005"/>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6" name="TextBox 5"/>
          <p:cNvSpPr txBox="1"/>
          <p:nvPr/>
        </p:nvSpPr>
        <p:spPr>
          <a:xfrm>
            <a:off x="4343400" y="4953000"/>
            <a:ext cx="4648200" cy="369332"/>
          </a:xfrm>
          <a:prstGeom prst="rect">
            <a:avLst/>
          </a:prstGeom>
          <a:noFill/>
        </p:spPr>
        <p:txBody>
          <a:bodyPr wrap="square" rtlCol="0">
            <a:spAutoFit/>
          </a:bodyPr>
          <a:lstStyle/>
          <a:p>
            <a:r>
              <a:rPr lang="en-US" dirty="0" smtClean="0">
                <a:solidFill>
                  <a:schemeClr val="bg1"/>
                </a:solidFill>
              </a:rPr>
              <a:t>* See the slide notes for more information.</a:t>
            </a:r>
            <a:endParaRPr lang="en-US" dirty="0">
              <a:solidFill>
                <a:schemeClr val="bg1"/>
              </a:solidFill>
            </a:endParaRPr>
          </a:p>
        </p:txBody>
      </p:sp>
      <p:pic>
        <p:nvPicPr>
          <p:cNvPr id="14" name="Picture 6" descr="curso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0143" y="3348975"/>
            <a:ext cx="342857" cy="393651"/>
          </a:xfrm>
          <a:prstGeom prst="rect">
            <a:avLst/>
          </a:prstGeom>
          <a:noFill/>
          <a:ln>
            <a:noFill/>
          </a:ln>
          <a:effectLst>
            <a:glow rad="101600">
              <a:schemeClr val="accent2">
                <a:satMod val="175000"/>
                <a:alpha val="40000"/>
              </a:schemeClr>
            </a:glow>
            <a:outerShdw dist="35921" dir="2700000" algn="ctr" rotWithShape="0">
              <a:srgbClr val="EEECE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Tree>
    <p:extLst>
      <p:ext uri="{BB962C8B-B14F-4D97-AF65-F5344CB8AC3E}">
        <p14:creationId xmlns:p14="http://schemas.microsoft.com/office/powerpoint/2010/main" val="1714336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0.00834 3.7037E-7 L 0.07291 -0.11713 " pathEditMode="relative" rAng="0" ptsTypes="AA">
                                      <p:cBhvr>
                                        <p:cTn id="6" dur="2000" fill="hold"/>
                                        <p:tgtEl>
                                          <p:spTgt spid="14"/>
                                        </p:tgtEl>
                                        <p:attrNameLst>
                                          <p:attrName>ppt_x</p:attrName>
                                          <p:attrName>ppt_y</p:attrName>
                                        </p:attrNameLst>
                                      </p:cBhvr>
                                      <p:rCtr x="4062" y="-5856"/>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0.07292 -0.11713 L 0.18959 0.2162 " pathEditMode="relative" rAng="0" ptsTypes="AA">
                                      <p:cBhvr>
                                        <p:cTn id="9" dur="2000" fill="hold"/>
                                        <p:tgtEl>
                                          <p:spTgt spid="14"/>
                                        </p:tgtEl>
                                        <p:attrNameLst>
                                          <p:attrName>ppt_x</p:attrName>
                                          <p:attrName>ppt_y</p:attrName>
                                        </p:attrNameLst>
                                      </p:cBhvr>
                                      <p:rCtr x="5833" y="16667"/>
                                    </p:animMotion>
                                  </p:childTnLst>
                                </p:cTn>
                              </p:par>
                            </p:childTnLst>
                          </p:cTn>
                        </p:par>
                        <p:par>
                          <p:cTn id="10" fill="hold">
                            <p:stCondLst>
                              <p:cond delay="4000"/>
                            </p:stCondLst>
                            <p:childTnLst>
                              <p:par>
                                <p:cTn id="11" presetID="1" presetClass="entr" presetSubtype="0" fill="hold" nodeType="afterEffect">
                                  <p:stCondLst>
                                    <p:cond delay="0"/>
                                  </p:stCondLst>
                                  <p:childTnLst>
                                    <p:set>
                                      <p:cBhvr>
                                        <p:cTn id="12" dur="1" fill="hold">
                                          <p:stCondLst>
                                            <p:cond delay="0"/>
                                          </p:stCondLst>
                                        </p:cTn>
                                        <p:tgtEl>
                                          <p:spTgt spid="2051"/>
                                        </p:tgtEl>
                                        <p:attrNameLst>
                                          <p:attrName>style.visibility</p:attrName>
                                        </p:attrNameLst>
                                      </p:cBhvr>
                                      <p:to>
                                        <p:strVal val="visible"/>
                                      </p:to>
                                    </p:set>
                                  </p:childTnLst>
                                </p:cTn>
                              </p:par>
                            </p:childTnLst>
                          </p:cTn>
                        </p:par>
                        <p:par>
                          <p:cTn id="13" fill="hold">
                            <p:stCondLst>
                              <p:cond delay="4000"/>
                            </p:stCondLst>
                            <p:childTnLst>
                              <p:par>
                                <p:cTn id="14" presetID="1" presetClass="entr" presetSubtype="0" fill="hold" nodeType="afterEffect">
                                  <p:stCondLst>
                                    <p:cond delay="1500"/>
                                  </p:stCondLst>
                                  <p:childTnLst>
                                    <p:set>
                                      <p:cBhvr>
                                        <p:cTn id="15" dur="1" fill="hold">
                                          <p:stCondLst>
                                            <p:cond delay="0"/>
                                          </p:stCondLst>
                                        </p:cTn>
                                        <p:tgtEl>
                                          <p:spTgt spid="2052"/>
                                        </p:tgtEl>
                                        <p:attrNameLst>
                                          <p:attrName>style.visibility</p:attrName>
                                        </p:attrNameLst>
                                      </p:cBhvr>
                                      <p:to>
                                        <p:strVal val="visible"/>
                                      </p:to>
                                    </p:set>
                                  </p:childTnLst>
                                </p:cTn>
                              </p:par>
                            </p:childTnLst>
                          </p:cTn>
                        </p:par>
                        <p:par>
                          <p:cTn id="16" fill="hold">
                            <p:stCondLst>
                              <p:cond delay="5500"/>
                            </p:stCondLst>
                            <p:childTnLst>
                              <p:par>
                                <p:cTn id="17" presetID="1" presetClass="entr" presetSubtype="0" fill="hold" nodeType="afterEffect">
                                  <p:stCondLst>
                                    <p:cond delay="1500"/>
                                  </p:stCondLst>
                                  <p:childTnLst>
                                    <p:set>
                                      <p:cBhvr>
                                        <p:cTn id="18" dur="1" fill="hold">
                                          <p:stCondLst>
                                            <p:cond delay="0"/>
                                          </p:stCondLst>
                                        </p:cTn>
                                        <p:tgtEl>
                                          <p:spTgt spid="2053"/>
                                        </p:tgtEl>
                                        <p:attrNameLst>
                                          <p:attrName>style.visibility</p:attrName>
                                        </p:attrNameLst>
                                      </p:cBhvr>
                                      <p:to>
                                        <p:strVal val="visible"/>
                                      </p:to>
                                    </p:set>
                                  </p:childTnLst>
                                </p:cTn>
                              </p:par>
                            </p:childTnLst>
                          </p:cTn>
                        </p:par>
                        <p:par>
                          <p:cTn id="19" fill="hold">
                            <p:stCondLst>
                              <p:cond delay="7000"/>
                            </p:stCondLst>
                            <p:childTnLst>
                              <p:par>
                                <p:cTn id="20" presetID="1" presetClass="entr" presetSubtype="0" fill="hold" nodeType="afterEffect">
                                  <p:stCondLst>
                                    <p:cond delay="1500"/>
                                  </p:stCondLst>
                                  <p:childTnLst>
                                    <p:set>
                                      <p:cBhvr>
                                        <p:cTn id="21" dur="1" fill="hold">
                                          <p:stCondLst>
                                            <p:cond delay="0"/>
                                          </p:stCondLst>
                                        </p:cTn>
                                        <p:tgtEl>
                                          <p:spTgt spid="2054"/>
                                        </p:tgtEl>
                                        <p:attrNameLst>
                                          <p:attrName>style.visibility</p:attrName>
                                        </p:attrNameLst>
                                      </p:cBhvr>
                                      <p:to>
                                        <p:strVal val="visible"/>
                                      </p:to>
                                    </p:set>
                                  </p:childTnLst>
                                </p:cTn>
                              </p:par>
                            </p:childTnLst>
                          </p:cTn>
                        </p:par>
                        <p:par>
                          <p:cTn id="22" fill="hold">
                            <p:stCondLst>
                              <p:cond delay="8500"/>
                            </p:stCondLst>
                            <p:childTnLst>
                              <p:par>
                                <p:cTn id="23" presetID="63" presetClass="path" presetSubtype="0" accel="50000" decel="50000" fill="hold" nodeType="afterEffect">
                                  <p:stCondLst>
                                    <p:cond delay="0"/>
                                  </p:stCondLst>
                                  <p:childTnLst>
                                    <p:animMotion origin="layout" path="M 0.18959 0.2162 L 0.29792 0.2162 " pathEditMode="relative" rAng="0" ptsTypes="AA">
                                      <p:cBhvr>
                                        <p:cTn id="24" dur="2000" fill="hold"/>
                                        <p:tgtEl>
                                          <p:spTgt spid="14"/>
                                        </p:tgtEl>
                                        <p:attrNameLst>
                                          <p:attrName>ppt_x</p:attrName>
                                          <p:attrName>ppt_y</p:attrName>
                                        </p:attrNameLst>
                                      </p:cBhvr>
                                      <p:rCtr x="541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1532" y="793532"/>
            <a:ext cx="9187017" cy="544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2743200" y="4787900"/>
            <a:ext cx="6400800" cy="1452804"/>
          </a:xfrm>
          <a:prstGeom prst="rect">
            <a:avLst/>
          </a:prstGeom>
          <a:noFill/>
          <a:ln w="2857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3" name="Rectangle 2"/>
          <p:cNvSpPr/>
          <p:nvPr/>
        </p:nvSpPr>
        <p:spPr>
          <a:xfrm>
            <a:off x="0" y="0"/>
            <a:ext cx="9144000" cy="8382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4" name="Title 3"/>
          <p:cNvSpPr>
            <a:spLocks noGrp="1"/>
          </p:cNvSpPr>
          <p:nvPr>
            <p:ph type="title"/>
          </p:nvPr>
        </p:nvSpPr>
        <p:spPr/>
        <p:txBody>
          <a:bodyPr/>
          <a:lstStyle/>
          <a:p>
            <a:r>
              <a:rPr lang="en-US" sz="2800" dirty="0" smtClean="0">
                <a:solidFill>
                  <a:schemeClr val="bg1"/>
                </a:solidFill>
              </a:rPr>
              <a:t>Import data into the Visio drawing</a:t>
            </a:r>
            <a:endParaRPr lang="en-US" sz="2800" dirty="0">
              <a:solidFill>
                <a:schemeClr val="bg1"/>
              </a:solidFill>
            </a:endParaRPr>
          </a:p>
        </p:txBody>
      </p:sp>
      <p:sp>
        <p:nvSpPr>
          <p:cNvPr id="5" name="Rectangle 4"/>
          <p:cNvSpPr/>
          <p:nvPr/>
        </p:nvSpPr>
        <p:spPr>
          <a:xfrm>
            <a:off x="4191000" y="838199"/>
            <a:ext cx="4953000" cy="5415205"/>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13" name="TextBox 12"/>
          <p:cNvSpPr txBox="1"/>
          <p:nvPr/>
        </p:nvSpPr>
        <p:spPr>
          <a:xfrm>
            <a:off x="4343400" y="1541840"/>
            <a:ext cx="4648200" cy="1569660"/>
          </a:xfrm>
          <a:prstGeom prst="rect">
            <a:avLst/>
          </a:prstGeom>
          <a:noFill/>
        </p:spPr>
        <p:txBody>
          <a:bodyPr wrap="square" rtlCol="0">
            <a:spAutoFit/>
          </a:bodyPr>
          <a:lstStyle/>
          <a:p>
            <a:r>
              <a:rPr lang="en-US" sz="3200" dirty="0" smtClean="0">
                <a:solidFill>
                  <a:schemeClr val="bg1"/>
                </a:solidFill>
              </a:rPr>
              <a:t>After you click </a:t>
            </a:r>
            <a:r>
              <a:rPr lang="en-US" sz="3200" b="1" dirty="0" smtClean="0">
                <a:solidFill>
                  <a:schemeClr val="bg1"/>
                </a:solidFill>
              </a:rPr>
              <a:t>Finish</a:t>
            </a:r>
            <a:r>
              <a:rPr lang="en-US" sz="3200" dirty="0" smtClean="0">
                <a:solidFill>
                  <a:schemeClr val="bg1"/>
                </a:solidFill>
              </a:rPr>
              <a:t>, the </a:t>
            </a:r>
            <a:r>
              <a:rPr lang="en-US" sz="3200" b="1" dirty="0" smtClean="0">
                <a:solidFill>
                  <a:schemeClr val="bg1"/>
                </a:solidFill>
              </a:rPr>
              <a:t>External Data</a:t>
            </a:r>
            <a:r>
              <a:rPr lang="en-US" sz="3200" dirty="0" smtClean="0">
                <a:solidFill>
                  <a:schemeClr val="bg1"/>
                </a:solidFill>
              </a:rPr>
              <a:t> window opens.</a:t>
            </a:r>
          </a:p>
        </p:txBody>
      </p:sp>
      <p:sp useBgFill="1">
        <p:nvSpPr>
          <p:cNvPr id="2" name="Rectangle 1"/>
          <p:cNvSpPr/>
          <p:nvPr/>
        </p:nvSpPr>
        <p:spPr>
          <a:xfrm>
            <a:off x="0" y="6253405"/>
            <a:ext cx="9144000" cy="144005"/>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Tree>
    <p:extLst>
      <p:ext uri="{BB962C8B-B14F-4D97-AF65-F5344CB8AC3E}">
        <p14:creationId xmlns:p14="http://schemas.microsoft.com/office/powerpoint/2010/main" val="801111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3" name="Picture 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6576" y="838200"/>
            <a:ext cx="9180576" cy="5443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4" name="Picture 8"/>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5690" y="838199"/>
            <a:ext cx="9165666" cy="5422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7823" y="4951561"/>
            <a:ext cx="659553" cy="65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5"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98190" y="1698172"/>
            <a:ext cx="681037" cy="674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30843" y="838199"/>
            <a:ext cx="9180576" cy="5443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useBgFill="1">
        <p:nvSpPr>
          <p:cNvPr id="2" name="Rectangle 1"/>
          <p:cNvSpPr/>
          <p:nvPr/>
        </p:nvSpPr>
        <p:spPr>
          <a:xfrm>
            <a:off x="0" y="6281981"/>
            <a:ext cx="9144000" cy="118819"/>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3" name="Rectangle 2"/>
          <p:cNvSpPr/>
          <p:nvPr/>
        </p:nvSpPr>
        <p:spPr>
          <a:xfrm>
            <a:off x="-1" y="0"/>
            <a:ext cx="9144001" cy="8382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p:txBody>
      </p:sp>
      <p:sp>
        <p:nvSpPr>
          <p:cNvPr id="4" name="Title 3"/>
          <p:cNvSpPr>
            <a:spLocks noGrp="1"/>
          </p:cNvSpPr>
          <p:nvPr>
            <p:ph type="title"/>
          </p:nvPr>
        </p:nvSpPr>
        <p:spPr/>
        <p:txBody>
          <a:bodyPr/>
          <a:lstStyle/>
          <a:p>
            <a:r>
              <a:rPr lang="en-US" sz="2800" dirty="0">
                <a:solidFill>
                  <a:schemeClr val="bg1"/>
                </a:solidFill>
              </a:rPr>
              <a:t>Import data into the Visio drawing</a:t>
            </a:r>
          </a:p>
        </p:txBody>
      </p:sp>
      <p:sp>
        <p:nvSpPr>
          <p:cNvPr id="7" name="TextBox 6"/>
          <p:cNvSpPr txBox="1"/>
          <p:nvPr/>
        </p:nvSpPr>
        <p:spPr>
          <a:xfrm>
            <a:off x="457200" y="1036320"/>
            <a:ext cx="3200400" cy="1219200"/>
          </a:xfrm>
          <a:prstGeom prst="rect">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2800" dirty="0"/>
              <a:t>In </a:t>
            </a:r>
            <a:r>
              <a:rPr lang="en-US" sz="2800" dirty="0" smtClean="0"/>
              <a:t>Visio, </a:t>
            </a:r>
            <a:r>
              <a:rPr lang="en-US" sz="2800" dirty="0"/>
              <a:t>…</a:t>
            </a:r>
          </a:p>
        </p:txBody>
      </p:sp>
      <p:sp>
        <p:nvSpPr>
          <p:cNvPr id="19" name="TextBox 18"/>
          <p:cNvSpPr txBox="1"/>
          <p:nvPr/>
        </p:nvSpPr>
        <p:spPr>
          <a:xfrm>
            <a:off x="4419600" y="1219200"/>
            <a:ext cx="4648200" cy="1274090"/>
          </a:xfrm>
          <a:prstGeom prst="wedgeRectCallout">
            <a:avLst>
              <a:gd name="adj1" fmla="val -61598"/>
              <a:gd name="adj2" fmla="val 22628"/>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defRPr/>
            </a:pPr>
            <a:r>
              <a:rPr lang="en-US" sz="2800" dirty="0"/>
              <a:t>a</a:t>
            </a:r>
            <a:r>
              <a:rPr lang="en-US" sz="2800" dirty="0" smtClean="0"/>
              <a:t>nd then drag the row to a shape in the drawing.</a:t>
            </a:r>
            <a:endParaRPr lang="en-US" sz="2800" dirty="0"/>
          </a:p>
        </p:txBody>
      </p:sp>
      <p:sp>
        <p:nvSpPr>
          <p:cNvPr id="22" name="TextBox 21"/>
          <p:cNvSpPr txBox="1"/>
          <p:nvPr/>
        </p:nvSpPr>
        <p:spPr>
          <a:xfrm>
            <a:off x="447675" y="3095351"/>
            <a:ext cx="4815839" cy="957085"/>
          </a:xfrm>
          <a:prstGeom prst="wedgeRectCallout">
            <a:avLst>
              <a:gd name="adj1" fmla="val 12849"/>
              <a:gd name="adj2" fmla="val 149930"/>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defRPr/>
            </a:pPr>
            <a:r>
              <a:rPr lang="en-US" sz="2800" dirty="0" smtClean="0"/>
              <a:t>select a row of data in the External Data window, ...</a:t>
            </a:r>
            <a:endParaRPr lang="en-US" sz="2800" dirty="0"/>
          </a:p>
        </p:txBody>
      </p:sp>
      <p:sp>
        <p:nvSpPr>
          <p:cNvPr id="13" name="TextBox 12"/>
          <p:cNvSpPr txBox="1"/>
          <p:nvPr/>
        </p:nvSpPr>
        <p:spPr>
          <a:xfrm>
            <a:off x="5613400" y="4649032"/>
            <a:ext cx="3429000" cy="1219200"/>
          </a:xfrm>
          <a:prstGeom prst="rect">
            <a:avLst/>
          </a:prstGeom>
          <a:solidFill>
            <a:schemeClr val="tx1">
              <a:lumMod val="65000"/>
              <a:lumOff val="3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defPPr>
              <a:defRPr lang="en-US"/>
            </a:defPPr>
            <a:lvl1pPr algn="ctr">
              <a:defRPr sz="16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2800" dirty="0" smtClean="0"/>
              <a:t>The data is now linked to the shape.</a:t>
            </a:r>
            <a:endParaRPr lang="en-US" sz="2800" dirty="0"/>
          </a:p>
        </p:txBody>
      </p:sp>
      <p:pic>
        <p:nvPicPr>
          <p:cNvPr id="17" name="Picture 6" descr="curso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4113" y="4101756"/>
            <a:ext cx="342857" cy="393651"/>
          </a:xfrm>
          <a:prstGeom prst="rect">
            <a:avLst/>
          </a:prstGeom>
          <a:noFill/>
          <a:ln>
            <a:noFill/>
          </a:ln>
          <a:effectLst>
            <a:glow rad="101600">
              <a:schemeClr val="accent2">
                <a:satMod val="175000"/>
                <a:alpha val="40000"/>
              </a:schemeClr>
            </a:glow>
            <a:outerShdw dist="35921" dir="2700000" algn="ctr" rotWithShape="0">
              <a:srgbClr val="EEECE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Tree>
    <p:extLst>
      <p:ext uri="{BB962C8B-B14F-4D97-AF65-F5344CB8AC3E}">
        <p14:creationId xmlns:p14="http://schemas.microsoft.com/office/powerpoint/2010/main" val="323135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63" presetClass="path" presetSubtype="0" accel="50000" decel="50000" fill="hold" nodeType="afterEffect">
                                  <p:stCondLst>
                                    <p:cond delay="0"/>
                                  </p:stCondLst>
                                  <p:childTnLst>
                                    <p:animMotion origin="layout" path="M 2.22222E-6 -1.85185E-6 L 0.31805 0.15093 " pathEditMode="relative" rAng="0" ptsTypes="AA">
                                      <p:cBhvr>
                                        <p:cTn id="18" dur="2000" fill="hold"/>
                                        <p:tgtEl>
                                          <p:spTgt spid="17"/>
                                        </p:tgtEl>
                                        <p:attrNameLst>
                                          <p:attrName>ppt_x</p:attrName>
                                          <p:attrName>ppt_y</p:attrName>
                                        </p:attrNameLst>
                                      </p:cBhvr>
                                      <p:rCtr x="15903" y="7546"/>
                                    </p:animMotion>
                                  </p:childTnLst>
                                </p:cTn>
                              </p:par>
                            </p:childTnLst>
                          </p:cTn>
                        </p:par>
                        <p:par>
                          <p:cTn id="19" fill="hold">
                            <p:stCondLst>
                              <p:cond delay="2500"/>
                            </p:stCondLst>
                            <p:childTnLst>
                              <p:par>
                                <p:cTn id="20" presetID="1" presetClass="entr" presetSubtype="0" fill="hold" nodeType="afterEffect">
                                  <p:stCondLst>
                                    <p:cond delay="0"/>
                                  </p:stCondLst>
                                  <p:childTnLst>
                                    <p:set>
                                      <p:cBhvr>
                                        <p:cTn id="21" dur="1" fill="hold">
                                          <p:stCondLst>
                                            <p:cond delay="0"/>
                                          </p:stCondLst>
                                        </p:cTn>
                                        <p:tgtEl>
                                          <p:spTgt spid="410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22"/>
                                        </p:tgtEl>
                                      </p:cBhvr>
                                    </p:animEffect>
                                    <p:set>
                                      <p:cBhvr>
                                        <p:cTn id="26" dur="1" fill="hold">
                                          <p:stCondLst>
                                            <p:cond delay="499"/>
                                          </p:stCondLst>
                                        </p:cTn>
                                        <p:tgtEl>
                                          <p:spTgt spid="22"/>
                                        </p:tgtEl>
                                        <p:attrNameLst>
                                          <p:attrName>style.visibility</p:attrName>
                                        </p:attrNameLst>
                                      </p:cBhvr>
                                      <p:to>
                                        <p:strVal val="hidden"/>
                                      </p:to>
                                    </p:se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par>
                          <p:cTn id="30" fill="hold">
                            <p:stCondLst>
                              <p:cond delay="500"/>
                            </p:stCondLst>
                            <p:childTnLst>
                              <p:par>
                                <p:cTn id="31" presetID="1" presetClass="exit" presetSubtype="0" fill="hold" nodeType="afterEffect">
                                  <p:stCondLst>
                                    <p:cond delay="0"/>
                                  </p:stCondLst>
                                  <p:childTnLst>
                                    <p:set>
                                      <p:cBhvr>
                                        <p:cTn id="32" dur="1" fill="hold">
                                          <p:stCondLst>
                                            <p:cond delay="0"/>
                                          </p:stCondLst>
                                        </p:cTn>
                                        <p:tgtEl>
                                          <p:spTgt spid="17"/>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4100"/>
                                        </p:tgtEl>
                                        <p:attrNameLst>
                                          <p:attrName>style.visibility</p:attrName>
                                        </p:attrNameLst>
                                      </p:cBhvr>
                                      <p:to>
                                        <p:strVal val="visible"/>
                                      </p:to>
                                    </p:set>
                                  </p:childTnLst>
                                </p:cTn>
                              </p:par>
                            </p:childTnLst>
                          </p:cTn>
                        </p:par>
                        <p:par>
                          <p:cTn id="35" fill="hold">
                            <p:stCondLst>
                              <p:cond delay="500"/>
                            </p:stCondLst>
                            <p:childTnLst>
                              <p:par>
                                <p:cTn id="36" presetID="64" presetClass="path" presetSubtype="0" accel="50000" fill="hold" nodeType="afterEffect">
                                  <p:stCondLst>
                                    <p:cond delay="0"/>
                                  </p:stCondLst>
                                  <p:childTnLst>
                                    <p:animMotion origin="layout" path="M 0.00833 0.00833 L -0.025 -0.38333 " pathEditMode="relative" rAng="0" ptsTypes="AA">
                                      <p:cBhvr>
                                        <p:cTn id="37" dur="2000" fill="hold"/>
                                        <p:tgtEl>
                                          <p:spTgt spid="4100"/>
                                        </p:tgtEl>
                                        <p:attrNameLst>
                                          <p:attrName>ppt_x</p:attrName>
                                          <p:attrName>ppt_y</p:attrName>
                                        </p:attrNameLst>
                                      </p:cBhvr>
                                      <p:rCtr x="-1667" y="-19583"/>
                                    </p:animMotion>
                                  </p:childTnLst>
                                </p:cTn>
                              </p:par>
                            </p:childTnLst>
                          </p:cTn>
                        </p:par>
                        <p:par>
                          <p:cTn id="38" fill="hold">
                            <p:stCondLst>
                              <p:cond delay="2500"/>
                            </p:stCondLst>
                            <p:childTnLst>
                              <p:par>
                                <p:cTn id="39" presetID="1" presetClass="exit" presetSubtype="0" fill="hold" nodeType="afterEffect">
                                  <p:stCondLst>
                                    <p:cond delay="0"/>
                                  </p:stCondLst>
                                  <p:childTnLst>
                                    <p:set>
                                      <p:cBhvr>
                                        <p:cTn id="40" dur="1" fill="hold">
                                          <p:stCondLst>
                                            <p:cond delay="0"/>
                                          </p:stCondLst>
                                        </p:cTn>
                                        <p:tgtEl>
                                          <p:spTgt spid="4100"/>
                                        </p:tgtEl>
                                        <p:attrNameLst>
                                          <p:attrName>style.visibility</p:attrName>
                                        </p:attrNameLst>
                                      </p:cBhvr>
                                      <p:to>
                                        <p:strVal val="hidden"/>
                                      </p:to>
                                    </p:set>
                                  </p:childTnLst>
                                </p:cTn>
                              </p:par>
                            </p:childTnLst>
                          </p:cTn>
                        </p:par>
                        <p:par>
                          <p:cTn id="41" fill="hold">
                            <p:stCondLst>
                              <p:cond delay="2500"/>
                            </p:stCondLst>
                            <p:childTnLst>
                              <p:par>
                                <p:cTn id="42" presetID="1" presetClass="entr" presetSubtype="0" fill="hold" nodeType="afterEffect">
                                  <p:stCondLst>
                                    <p:cond delay="0"/>
                                  </p:stCondLst>
                                  <p:childTnLst>
                                    <p:set>
                                      <p:cBhvr>
                                        <p:cTn id="43" dur="1" fill="hold">
                                          <p:stCondLst>
                                            <p:cond delay="0"/>
                                          </p:stCondLst>
                                        </p:cTn>
                                        <p:tgtEl>
                                          <p:spTgt spid="410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19"/>
                                        </p:tgtEl>
                                      </p:cBhvr>
                                    </p:animEffect>
                                    <p:set>
                                      <p:cBhvr>
                                        <p:cTn id="48" dur="1" fill="hold">
                                          <p:stCondLst>
                                            <p:cond delay="499"/>
                                          </p:stCondLst>
                                        </p:cTn>
                                        <p:tgtEl>
                                          <p:spTgt spid="19"/>
                                        </p:tgtEl>
                                        <p:attrNameLst>
                                          <p:attrName>style.visibility</p:attrName>
                                        </p:attrNameLst>
                                      </p:cBhvr>
                                      <p:to>
                                        <p:strVal val="hidden"/>
                                      </p:to>
                                    </p:set>
                                  </p:childTnLst>
                                </p:cTn>
                              </p:par>
                              <p:par>
                                <p:cTn id="49" presetID="10"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 presetClass="entr" presetSubtype="0" fill="hold" nodeType="withEffect">
                                  <p:stCondLst>
                                    <p:cond delay="0"/>
                                  </p:stCondLst>
                                  <p:childTnLst>
                                    <p:set>
                                      <p:cBhvr>
                                        <p:cTn id="53" dur="1" fill="hold">
                                          <p:stCondLst>
                                            <p:cond delay="0"/>
                                          </p:stCondLst>
                                        </p:cTn>
                                        <p:tgtEl>
                                          <p:spTgt spid="4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9" grpId="0" animBg="1"/>
      <p:bldP spid="19" grpId="1" animBg="1"/>
      <p:bldP spid="22" grpId="0" animBg="1"/>
      <p:bldP spid="22" grpId="1" animBg="1"/>
      <p:bldP spid="13" grpId="0" animBg="1"/>
    </p:bldLst>
  </p:timing>
</p:sld>
</file>

<file path=ppt/theme/theme1.xml><?xml version="1.0" encoding="utf-8"?>
<a:theme xmlns:a="http://schemas.openxmlformats.org/drawingml/2006/main" name="Visio_VisualGuide">
  <a:themeElements>
    <a:clrScheme name="Custom 19">
      <a:dk1>
        <a:sysClr val="windowText" lastClr="000000"/>
      </a:dk1>
      <a:lt1>
        <a:sysClr val="window" lastClr="FFFFFF"/>
      </a:lt1>
      <a:dk2>
        <a:srgbClr val="5070C6"/>
      </a:dk2>
      <a:lt2>
        <a:srgbClr val="A1A1A1"/>
      </a:lt2>
      <a:accent1>
        <a:srgbClr val="2A4182"/>
      </a:accent1>
      <a:accent2>
        <a:srgbClr val="5070C6"/>
      </a:accent2>
      <a:accent3>
        <a:srgbClr val="FFC211"/>
      </a:accent3>
      <a:accent4>
        <a:srgbClr val="ABD9E9"/>
      </a:accent4>
      <a:accent5>
        <a:srgbClr val="4BACC6"/>
      </a:accent5>
      <a:accent6>
        <a:srgbClr val="F78F03"/>
      </a:accent6>
      <a:hlink>
        <a:srgbClr val="5070C6"/>
      </a:hlink>
      <a:folHlink>
        <a:srgbClr val="2A4182"/>
      </a:folHlink>
    </a:clrScheme>
    <a:fontScheme name="CommSector">
      <a:majorFont>
        <a:latin typeface="Segoe"/>
        <a:ea typeface=""/>
        <a:cs typeface=""/>
      </a:majorFont>
      <a:minorFont>
        <a:latin typeface="Sego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a:effectLst>
          <a:reflection blurRad="6350" stA="52000" endA="300" endPos="35000" dir="5400000" sy="-100000" algn="bl" rotWithShape="0"/>
        </a:effectLst>
      </a:spPr>
      <a:bodyPr rtlCol="0" anchor="ctr"/>
      <a:lstStyle>
        <a:defPPr algn="ctr">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Visio_VisualGuide</Template>
  <TotalTime>0</TotalTime>
  <Words>992</Words>
  <Application>Microsoft Office PowerPoint</Application>
  <PresentationFormat>On-screen Show (4:3)</PresentationFormat>
  <Paragraphs>99</Paragraphs>
  <Slides>21</Slides>
  <Notes>15</Notes>
  <HiddenSlides>1</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Visio_VisualGuide</vt:lpstr>
      <vt:lpstr>PowerPoint Presentation</vt:lpstr>
      <vt:lpstr>Using the visual guide</vt:lpstr>
      <vt:lpstr>Before you begin</vt:lpstr>
      <vt:lpstr>Before you begin</vt:lpstr>
      <vt:lpstr>In this guide</vt:lpstr>
      <vt:lpstr>Import data into the Visio drawing</vt:lpstr>
      <vt:lpstr>Import data into the Visio drawing</vt:lpstr>
      <vt:lpstr>Import data into the Visio drawing</vt:lpstr>
      <vt:lpstr>Import data into the Visio drawing</vt:lpstr>
      <vt:lpstr>Apply data graphics to the shapes</vt:lpstr>
      <vt:lpstr>Apply data graphics to the shapes</vt:lpstr>
      <vt:lpstr>Apply data graphics to the shapes</vt:lpstr>
      <vt:lpstr>Apply data graphics to the shapes</vt:lpstr>
      <vt:lpstr>Create a Visio Services web part</vt:lpstr>
      <vt:lpstr>Create a Visio Services web part</vt:lpstr>
      <vt:lpstr>Create a Visio Services web part</vt:lpstr>
      <vt:lpstr>Create a Visio Services web part</vt:lpstr>
      <vt:lpstr>Create a Visio Services web part</vt:lpstr>
      <vt:lpstr>Create a Visio Services web part</vt:lpstr>
      <vt:lpstr>For more information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2010-09-22T17:10:56Z</dcterms:created>
  <dcterms:modified xsi:type="dcterms:W3CDTF">2010-10-08T15:47:00Z</dcterms:modified>
</cp:coreProperties>
</file>