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handoutMasterIdLst>
    <p:handoutMasterId r:id="rId27"/>
  </p:handoutMasterIdLst>
  <p:sldIdLst>
    <p:sldId id="268" r:id="rId2"/>
    <p:sldId id="278" r:id="rId3"/>
    <p:sldId id="279" r:id="rId4"/>
    <p:sldId id="280" r:id="rId5"/>
    <p:sldId id="281" r:id="rId6"/>
    <p:sldId id="287" r:id="rId7"/>
    <p:sldId id="282" r:id="rId8"/>
    <p:sldId id="283" r:id="rId9"/>
    <p:sldId id="290" r:id="rId10"/>
    <p:sldId id="292" r:id="rId11"/>
    <p:sldId id="295" r:id="rId12"/>
    <p:sldId id="288" r:id="rId13"/>
    <p:sldId id="289" r:id="rId14"/>
    <p:sldId id="297" r:id="rId15"/>
    <p:sldId id="296" r:id="rId16"/>
    <p:sldId id="291" r:id="rId17"/>
    <p:sldId id="284" r:id="rId18"/>
    <p:sldId id="285" r:id="rId19"/>
    <p:sldId id="286" r:id="rId20"/>
    <p:sldId id="293" r:id="rId21"/>
    <p:sldId id="294" r:id="rId22"/>
    <p:sldId id="275" r:id="rId23"/>
    <p:sldId id="276" r:id="rId24"/>
    <p:sldId id="277"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CDD315F-7FEC-453B-8739-8B7A022847BA}">
          <p14:sldIdLst>
            <p14:sldId id="268"/>
            <p14:sldId id="278"/>
            <p14:sldId id="279"/>
            <p14:sldId id="280"/>
            <p14:sldId id="281"/>
            <p14:sldId id="287"/>
            <p14:sldId id="282"/>
            <p14:sldId id="283"/>
            <p14:sldId id="290"/>
            <p14:sldId id="292"/>
            <p14:sldId id="295"/>
            <p14:sldId id="288"/>
            <p14:sldId id="289"/>
            <p14:sldId id="297"/>
            <p14:sldId id="296"/>
            <p14:sldId id="291"/>
            <p14:sldId id="284"/>
            <p14:sldId id="285"/>
            <p14:sldId id="286"/>
            <p14:sldId id="293"/>
            <p14:sldId id="294"/>
          </p14:sldIdLst>
        </p14:section>
        <p14:section name="Belux info slides" id="{CCF83B47-D8C2-4A2F-84D9-3FEB31B6E4E8}">
          <p14:sldIdLst>
            <p14:sldId id="275"/>
            <p14:sldId id="276"/>
            <p14:sldId id="27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showGuides="1">
      <p:cViewPr varScale="1">
        <p:scale>
          <a:sx n="81" d="100"/>
          <a:sy n="81" d="100"/>
        </p:scale>
        <p:origin x="-186" y="-90"/>
      </p:cViewPr>
      <p:guideLst>
        <p:guide orient="horz" pos="791"/>
        <p:guide orient="horz" pos="98"/>
        <p:guide orient="horz" pos="641"/>
        <p:guide orient="horz" pos="4214"/>
        <p:guide pos="5581"/>
        <p:guide pos="154"/>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99B0905-96F6-A145-A924-99126C66A88E}" type="datetimeFigureOut">
              <a:rPr lang="en-US" smtClean="0"/>
              <a:pPr/>
              <a:t>4/26/2011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419B92B-3065-C249-8A2E-806C8E7C6F0C}" type="slidenum">
              <a:rPr lang="en-US" smtClean="0"/>
              <a:pPr/>
              <a:t>‹#›</a:t>
            </a:fld>
            <a:endParaRPr lang="en-US"/>
          </a:p>
        </p:txBody>
      </p:sp>
    </p:spTree>
    <p:extLst>
      <p:ext uri="{BB962C8B-B14F-4D97-AF65-F5344CB8AC3E}">
        <p14:creationId xmlns:p14="http://schemas.microsoft.com/office/powerpoint/2010/main" val="3510669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F5D0A5-D740-274F-B3C1-02C052A6262C}" type="datetimeFigureOut">
              <a:rPr lang="en-US" smtClean="0"/>
              <a:pPr/>
              <a:t>4/26/2011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E990E08-5260-8E49-984D-856E681064D2}" type="slidenum">
              <a:rPr lang="en-US" smtClean="0"/>
              <a:pPr/>
              <a:t>‹#›</a:t>
            </a:fld>
            <a:endParaRPr lang="en-US"/>
          </a:p>
        </p:txBody>
      </p:sp>
    </p:spTree>
    <p:extLst>
      <p:ext uri="{BB962C8B-B14F-4D97-AF65-F5344CB8AC3E}">
        <p14:creationId xmlns:p14="http://schemas.microsoft.com/office/powerpoint/2010/main" val="8293699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990E08-5260-8E49-984D-856E681064D2}" type="slidenum">
              <a:rPr lang="en-US" smtClean="0"/>
              <a:pPr/>
              <a:t>6</a:t>
            </a:fld>
            <a:endParaRPr lang="en-US"/>
          </a:p>
        </p:txBody>
      </p:sp>
    </p:spTree>
    <p:extLst>
      <p:ext uri="{BB962C8B-B14F-4D97-AF65-F5344CB8AC3E}">
        <p14:creationId xmlns:p14="http://schemas.microsoft.com/office/powerpoint/2010/main" val="31444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http://www.flickr.com/photos/thoth-god/4176731065/sizes/z/in/photostream/</a:t>
            </a:r>
            <a:endParaRPr lang="en-US" dirty="0"/>
          </a:p>
        </p:txBody>
      </p:sp>
      <p:sp>
        <p:nvSpPr>
          <p:cNvPr id="4" name="Slide Number Placeholder 3"/>
          <p:cNvSpPr>
            <a:spLocks noGrp="1"/>
          </p:cNvSpPr>
          <p:nvPr>
            <p:ph type="sldNum" sz="quarter" idx="10"/>
          </p:nvPr>
        </p:nvSpPr>
        <p:spPr/>
        <p:txBody>
          <a:bodyPr/>
          <a:lstStyle/>
          <a:p>
            <a:fld id="{CE990E08-5260-8E49-984D-856E681064D2}" type="slidenum">
              <a:rPr lang="en-US" smtClean="0"/>
              <a:pPr/>
              <a:t>10</a:t>
            </a:fld>
            <a:endParaRPr lang="en-US"/>
          </a:p>
        </p:txBody>
      </p:sp>
    </p:spTree>
    <p:extLst>
      <p:ext uri="{BB962C8B-B14F-4D97-AF65-F5344CB8AC3E}">
        <p14:creationId xmlns:p14="http://schemas.microsoft.com/office/powerpoint/2010/main" val="603476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http://www.flickr.com/photos/centralasian/4668006895/sizes/o/in/photostream/</a:t>
            </a:r>
            <a:endParaRPr lang="en-US" dirty="0"/>
          </a:p>
        </p:txBody>
      </p:sp>
      <p:sp>
        <p:nvSpPr>
          <p:cNvPr id="4" name="Slide Number Placeholder 3"/>
          <p:cNvSpPr>
            <a:spLocks noGrp="1"/>
          </p:cNvSpPr>
          <p:nvPr>
            <p:ph type="sldNum" sz="quarter" idx="10"/>
          </p:nvPr>
        </p:nvSpPr>
        <p:spPr/>
        <p:txBody>
          <a:bodyPr/>
          <a:lstStyle/>
          <a:p>
            <a:fld id="{CE990E08-5260-8E49-984D-856E681064D2}" type="slidenum">
              <a:rPr lang="en-US" smtClean="0"/>
              <a:pPr/>
              <a:t>11</a:t>
            </a:fld>
            <a:endParaRPr lang="en-US"/>
          </a:p>
        </p:txBody>
      </p:sp>
    </p:spTree>
    <p:extLst>
      <p:ext uri="{BB962C8B-B14F-4D97-AF65-F5344CB8AC3E}">
        <p14:creationId xmlns:p14="http://schemas.microsoft.com/office/powerpoint/2010/main" val="603476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http://www.flickr.com/photos/33403047@N00/4011759821/sizes/z/in/photostream/</a:t>
            </a:r>
            <a:endParaRPr lang="en-US" dirty="0"/>
          </a:p>
        </p:txBody>
      </p:sp>
      <p:sp>
        <p:nvSpPr>
          <p:cNvPr id="4" name="Slide Number Placeholder 3"/>
          <p:cNvSpPr>
            <a:spLocks noGrp="1"/>
          </p:cNvSpPr>
          <p:nvPr>
            <p:ph type="sldNum" sz="quarter" idx="10"/>
          </p:nvPr>
        </p:nvSpPr>
        <p:spPr/>
        <p:txBody>
          <a:bodyPr/>
          <a:lstStyle/>
          <a:p>
            <a:fld id="{CE990E08-5260-8E49-984D-856E681064D2}" type="slidenum">
              <a:rPr lang="en-US" smtClean="0"/>
              <a:pPr/>
              <a:t>13</a:t>
            </a:fld>
            <a:endParaRPr lang="en-US"/>
          </a:p>
        </p:txBody>
      </p:sp>
    </p:spTree>
    <p:extLst>
      <p:ext uri="{BB962C8B-B14F-4D97-AF65-F5344CB8AC3E}">
        <p14:creationId xmlns:p14="http://schemas.microsoft.com/office/powerpoint/2010/main" val="21987757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Specs are separately managed, they can get out of sync</a:t>
            </a:r>
          </a:p>
          <a:p>
            <a:r>
              <a:rPr lang="en-US" baseline="0" dirty="0" smtClean="0"/>
              <a:t>Microsoft is participating actively in both WGs providing input into the process</a:t>
            </a:r>
          </a:p>
          <a:p>
            <a:r>
              <a:rPr lang="en-US" baseline="0" dirty="0" smtClean="0"/>
              <a:t>	- Gabriel Montenegro is now co-char if </a:t>
            </a:r>
            <a:r>
              <a:rPr lang="en-US" baseline="0" dirty="0" err="1" smtClean="0"/>
              <a:t>HyBi</a:t>
            </a:r>
            <a:endParaRPr lang="en-US" baseline="0" dirty="0" smtClean="0"/>
          </a:p>
          <a:p>
            <a:endParaRPr lang="en-US" baseline="0" dirty="0" smtClean="0"/>
          </a:p>
          <a:p>
            <a:r>
              <a:rPr lang="en-US" baseline="0" dirty="0" smtClean="0"/>
              <a:t>Protocol can be outside the browser</a:t>
            </a:r>
          </a:p>
          <a:p>
            <a:endParaRPr lang="en-US" dirty="0" smtClean="0"/>
          </a:p>
          <a:p>
            <a:pPr lvl="0"/>
            <a:r>
              <a:rPr lang="en-US" sz="900" kern="1200" dirty="0" smtClean="0">
                <a:solidFill>
                  <a:schemeClr val="tx1"/>
                </a:solidFill>
                <a:effectLst/>
                <a:latin typeface="Segoe UI" pitchFamily="34" charset="0"/>
                <a:ea typeface="+mn-ea"/>
                <a:cs typeface="+mn-cs"/>
              </a:rPr>
              <a:t>Microsoft continues to offer feedback on areas that require additional detail to ensure interoperability by different implementations.</a:t>
            </a:r>
          </a:p>
          <a:p>
            <a:pPr lvl="0"/>
            <a:r>
              <a:rPr lang="en-US" sz="900" kern="1200" dirty="0" smtClean="0">
                <a:solidFill>
                  <a:schemeClr val="tx1"/>
                </a:solidFill>
                <a:effectLst/>
                <a:latin typeface="Segoe UI" pitchFamily="34" charset="0"/>
                <a:ea typeface="+mn-ea"/>
                <a:cs typeface="+mn-cs"/>
              </a:rPr>
              <a:t>Microsoft has recently offered an API proposal for Binary message support in WebSockets based on our API prototypes.</a:t>
            </a:r>
          </a:p>
          <a:p>
            <a:endParaRPr lang="en-US" dirty="0"/>
          </a:p>
        </p:txBody>
      </p:sp>
      <p:sp>
        <p:nvSpPr>
          <p:cNvPr id="4" name="Header Placeholder 3"/>
          <p:cNvSpPr>
            <a:spLocks noGrp="1"/>
          </p:cNvSpPr>
          <p:nvPr>
            <p:ph type="hdr" sz="quarter" idx="10"/>
          </p:nvPr>
        </p:nvSpPr>
        <p:spPr/>
        <p:txBody>
          <a:bodyPr/>
          <a:lstStyle/>
          <a:p>
            <a:r>
              <a:rPr lang="en-US" smtClean="0"/>
              <a:t>MIX 11</a:t>
            </a:r>
            <a:endParaRPr lang="en-US" dirty="0"/>
          </a:p>
        </p:txBody>
      </p:sp>
      <p:sp>
        <p:nvSpPr>
          <p:cNvPr id="5" name="Date Placeholder 4"/>
          <p:cNvSpPr>
            <a:spLocks noGrp="1"/>
          </p:cNvSpPr>
          <p:nvPr>
            <p:ph type="dt" idx="11"/>
          </p:nvPr>
        </p:nvSpPr>
        <p:spPr/>
        <p:txBody>
          <a:bodyPr/>
          <a:lstStyle/>
          <a:p>
            <a:fld id="{E9AC3455-1347-4B2F-9B13-D3D065DA7341}" type="datetime1">
              <a:rPr lang="en-US" smtClean="0"/>
              <a:t>4/26/2011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609344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smtClean="0"/>
              <a:t>Please keep this slide</a:t>
            </a:r>
            <a:endParaRPr lang="en-US" dirty="0"/>
          </a:p>
        </p:txBody>
      </p:sp>
      <p:sp>
        <p:nvSpPr>
          <p:cNvPr id="4" name="Slide Number Placeholder 3"/>
          <p:cNvSpPr>
            <a:spLocks noGrp="1"/>
          </p:cNvSpPr>
          <p:nvPr>
            <p:ph type="sldNum" sz="quarter" idx="10"/>
          </p:nvPr>
        </p:nvSpPr>
        <p:spPr/>
        <p:txBody>
          <a:bodyPr/>
          <a:lstStyle/>
          <a:p>
            <a:fld id="{CE990E08-5260-8E49-984D-856E681064D2}" type="slidenum">
              <a:rPr lang="en-US" smtClean="0"/>
              <a:pPr/>
              <a:t>22</a:t>
            </a:fld>
            <a:endParaRPr lang="en-US"/>
          </a:p>
        </p:txBody>
      </p:sp>
    </p:spTree>
    <p:extLst>
      <p:ext uri="{BB962C8B-B14F-4D97-AF65-F5344CB8AC3E}">
        <p14:creationId xmlns:p14="http://schemas.microsoft.com/office/powerpoint/2010/main" val="3574081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4475" y="1255713"/>
            <a:ext cx="8615363" cy="1995403"/>
          </a:xfrm>
        </p:spPr>
        <p:txBody>
          <a:bodyPr anchor="b">
            <a:normAutofit/>
          </a:bodyPr>
          <a:lstStyle>
            <a:lvl1pPr algn="l">
              <a:defRPr sz="5400"/>
            </a:lvl1pPr>
          </a:lstStyle>
          <a:p>
            <a:r>
              <a:rPr lang="nl-BE" dirty="0" smtClean="0"/>
              <a:t>Click to edit Master title style</a:t>
            </a:r>
            <a:endParaRPr lang="en-US" dirty="0"/>
          </a:p>
        </p:txBody>
      </p:sp>
      <p:sp>
        <p:nvSpPr>
          <p:cNvPr id="3" name="Subtitle 2"/>
          <p:cNvSpPr>
            <a:spLocks noGrp="1"/>
          </p:cNvSpPr>
          <p:nvPr>
            <p:ph type="subTitle" idx="1"/>
          </p:nvPr>
        </p:nvSpPr>
        <p:spPr>
          <a:xfrm>
            <a:off x="244475" y="3444665"/>
            <a:ext cx="8615363" cy="2927560"/>
          </a:xfrm>
        </p:spPr>
        <p:txBody>
          <a:bodyPr anchor="t">
            <a:normAutofit/>
          </a:bodyPr>
          <a:lstStyle>
            <a:lvl1pPr marL="0" indent="0" algn="l">
              <a:buNone/>
              <a:defRPr sz="32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BE" dirty="0" smtClean="0"/>
              <a:t>Click to edit Master subtitle style</a:t>
            </a:r>
            <a:endParaRPr lang="en-US" dirty="0"/>
          </a:p>
        </p:txBody>
      </p:sp>
      <p:cxnSp>
        <p:nvCxnSpPr>
          <p:cNvPr id="5" name="Straight Connector 4"/>
          <p:cNvCxnSpPr/>
          <p:nvPr userDrawn="1"/>
        </p:nvCxnSpPr>
        <p:spPr>
          <a:xfrm>
            <a:off x="244475" y="3417969"/>
            <a:ext cx="5107283"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44475" y="3444665"/>
            <a:ext cx="8615363" cy="2927560"/>
          </a:xfrm>
        </p:spPr>
        <p:txBody>
          <a:bodyPr anchor="t">
            <a:normAutofit/>
          </a:bodyPr>
          <a:lstStyle>
            <a:lvl1pPr marL="0" indent="0" algn="l">
              <a:buNone/>
              <a:defRPr sz="32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BE" dirty="0" smtClean="0"/>
              <a:t>Click to edit Master subtitle style</a:t>
            </a:r>
            <a:endParaRPr lang="en-US" dirty="0"/>
          </a:p>
        </p:txBody>
      </p:sp>
      <p:cxnSp>
        <p:nvCxnSpPr>
          <p:cNvPr id="5" name="Straight Connector 4"/>
          <p:cNvCxnSpPr/>
          <p:nvPr userDrawn="1"/>
        </p:nvCxnSpPr>
        <p:spPr>
          <a:xfrm>
            <a:off x="244475" y="3417969"/>
            <a:ext cx="5107283"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4" name="TextBox 3"/>
          <p:cNvSpPr txBox="1"/>
          <p:nvPr userDrawn="1"/>
        </p:nvSpPr>
        <p:spPr>
          <a:xfrm>
            <a:off x="66675" y="1409700"/>
            <a:ext cx="8404225" cy="2215991"/>
          </a:xfrm>
          <a:prstGeom prst="rect">
            <a:avLst/>
          </a:prstGeom>
          <a:noFill/>
        </p:spPr>
        <p:txBody>
          <a:bodyPr wrap="square" rtlCol="0">
            <a:spAutoFit/>
          </a:bodyPr>
          <a:lstStyle/>
          <a:p>
            <a:r>
              <a:rPr lang="nl-BE" sz="13800" b="0" dirty="0" smtClean="0">
                <a:solidFill>
                  <a:schemeClr val="bg2">
                    <a:lumMod val="75000"/>
                  </a:schemeClr>
                </a:solidFill>
              </a:rPr>
              <a:t>DEMO</a:t>
            </a:r>
            <a:endParaRPr lang="en-US" sz="13800" b="0" dirty="0">
              <a:solidFill>
                <a:schemeClr val="bg2">
                  <a:lumMod val="75000"/>
                </a:schemeClr>
              </a:solidFill>
            </a:endParaRPr>
          </a:p>
        </p:txBody>
      </p:sp>
    </p:spTree>
    <p:extLst>
      <p:ext uri="{BB962C8B-B14F-4D97-AF65-F5344CB8AC3E}">
        <p14:creationId xmlns:p14="http://schemas.microsoft.com/office/powerpoint/2010/main" val="995753788"/>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Click to edit Master title style</a:t>
            </a:r>
            <a:endParaRPr lang="en-US" dirty="0"/>
          </a:p>
        </p:txBody>
      </p:sp>
      <p:sp>
        <p:nvSpPr>
          <p:cNvPr id="3" name="Content Placeholder 2"/>
          <p:cNvSpPr>
            <a:spLocks noGrp="1"/>
          </p:cNvSpPr>
          <p:nvPr>
            <p:ph idx="1"/>
          </p:nvPr>
        </p:nvSpPr>
        <p:spPr/>
        <p:txBody>
          <a:bodyPr/>
          <a:lstStyle/>
          <a:p>
            <a:pPr lvl="0"/>
            <a:r>
              <a:rPr lang="nl-BE" dirty="0" smtClean="0"/>
              <a:t>Click to edit Master text styles</a:t>
            </a:r>
          </a:p>
          <a:p>
            <a:pPr lvl="1"/>
            <a:r>
              <a:rPr lang="nl-BE" dirty="0" smtClean="0"/>
              <a:t>Second level</a:t>
            </a:r>
          </a:p>
          <a:p>
            <a:pPr lvl="2"/>
            <a:r>
              <a:rPr lang="nl-BE" dirty="0" smtClean="0"/>
              <a:t>Third level</a:t>
            </a:r>
          </a:p>
          <a:p>
            <a:pPr lvl="3"/>
            <a:r>
              <a:rPr lang="nl-BE" dirty="0" smtClean="0"/>
              <a:t>Fourth level</a:t>
            </a:r>
          </a:p>
          <a:p>
            <a:pPr lvl="4"/>
            <a:r>
              <a:rPr lang="nl-BE" dirty="0" smtClean="0"/>
              <a:t>Fifth level</a:t>
            </a:r>
            <a:endParaRPr lang="en-US" dirty="0"/>
          </a:p>
        </p:txBody>
      </p:sp>
      <p:cxnSp>
        <p:nvCxnSpPr>
          <p:cNvPr id="5" name="Straight Connector 4"/>
          <p:cNvCxnSpPr/>
          <p:nvPr userDrawn="1"/>
        </p:nvCxnSpPr>
        <p:spPr>
          <a:xfrm>
            <a:off x="244475" y="1168153"/>
            <a:ext cx="2614267"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mtClean="0"/>
              <a:t>Click to edit Master title style</a:t>
            </a:r>
            <a:endParaRPr lang="en-US"/>
          </a:p>
        </p:txBody>
      </p:sp>
      <p:sp>
        <p:nvSpPr>
          <p:cNvPr id="7" name="Picture Placeholder 6"/>
          <p:cNvSpPr>
            <a:spLocks noGrp="1"/>
          </p:cNvSpPr>
          <p:nvPr>
            <p:ph type="pic" sz="quarter" idx="13"/>
          </p:nvPr>
        </p:nvSpPr>
        <p:spPr>
          <a:xfrm>
            <a:off x="244476" y="1255713"/>
            <a:ext cx="8615362" cy="5434012"/>
          </a:xfrm>
        </p:spPr>
        <p:txBody>
          <a:bodyPr/>
          <a:lstStyle/>
          <a:p>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44474" y="2658919"/>
            <a:ext cx="8615364" cy="1983926"/>
          </a:xfrm>
        </p:spPr>
        <p:txBody>
          <a:bodyPr anchor="t"/>
          <a:lstStyle>
            <a:lvl1pPr algn="l">
              <a:defRPr sz="4000" b="1" cap="all">
                <a:solidFill>
                  <a:schemeClr val="bg1"/>
                </a:solidFill>
              </a:defRPr>
            </a:lvl1pPr>
          </a:lstStyle>
          <a:p>
            <a:r>
              <a:rPr lang="nl-BE" dirty="0" smtClean="0"/>
              <a:t>Click to edit Master title style</a:t>
            </a:r>
            <a:endParaRPr lang="en-US" dirty="0"/>
          </a:p>
        </p:txBody>
      </p:sp>
      <p:sp>
        <p:nvSpPr>
          <p:cNvPr id="3" name="Text Placeholder 2"/>
          <p:cNvSpPr>
            <a:spLocks noGrp="1"/>
          </p:cNvSpPr>
          <p:nvPr>
            <p:ph type="body" idx="1"/>
          </p:nvPr>
        </p:nvSpPr>
        <p:spPr>
          <a:xfrm>
            <a:off x="244474" y="1436773"/>
            <a:ext cx="8615363" cy="1187887"/>
          </a:xfrm>
        </p:spPr>
        <p:txBody>
          <a:bodyPr anchor="b">
            <a:normAutofit/>
          </a:bodyPr>
          <a:lstStyle>
            <a:lvl1pPr marL="0" indent="0">
              <a:buNone/>
              <a:defRPr sz="28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BE" dirty="0" smtClean="0"/>
              <a:t>Click to edit Master text styles</a:t>
            </a:r>
          </a:p>
        </p:txBody>
      </p:sp>
      <p:cxnSp>
        <p:nvCxnSpPr>
          <p:cNvPr id="7" name="Straight Connector 6"/>
          <p:cNvCxnSpPr/>
          <p:nvPr userDrawn="1"/>
        </p:nvCxnSpPr>
        <p:spPr>
          <a:xfrm>
            <a:off x="244475" y="2630773"/>
            <a:ext cx="5107283"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mtClean="0"/>
              <a:t>Click to edit Master title style</a:t>
            </a:r>
            <a:endParaRPr lang="en-US"/>
          </a:p>
        </p:txBody>
      </p:sp>
      <p:sp>
        <p:nvSpPr>
          <p:cNvPr id="3" name="Content Placeholder 2"/>
          <p:cNvSpPr>
            <a:spLocks noGrp="1"/>
          </p:cNvSpPr>
          <p:nvPr>
            <p:ph sz="half" idx="1"/>
          </p:nvPr>
        </p:nvSpPr>
        <p:spPr>
          <a:xfrm>
            <a:off x="244475" y="1255713"/>
            <a:ext cx="4157663" cy="5045075"/>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nl-BE" dirty="0" smtClean="0"/>
              <a:t>Click to edit Master text styles</a:t>
            </a:r>
          </a:p>
          <a:p>
            <a:pPr lvl="1"/>
            <a:r>
              <a:rPr lang="nl-BE" dirty="0" smtClean="0"/>
              <a:t>Second level</a:t>
            </a:r>
          </a:p>
          <a:p>
            <a:pPr lvl="2"/>
            <a:r>
              <a:rPr lang="nl-BE" dirty="0" smtClean="0"/>
              <a:t>Third level</a:t>
            </a:r>
          </a:p>
          <a:p>
            <a:pPr lvl="3"/>
            <a:r>
              <a:rPr lang="nl-BE" dirty="0" smtClean="0"/>
              <a:t>Fourth level</a:t>
            </a:r>
          </a:p>
          <a:p>
            <a:pPr lvl="4"/>
            <a:r>
              <a:rPr lang="nl-BE" dirty="0" smtClean="0"/>
              <a:t>Fifth level</a:t>
            </a:r>
            <a:endParaRPr lang="en-US" dirty="0"/>
          </a:p>
        </p:txBody>
      </p:sp>
      <p:sp>
        <p:nvSpPr>
          <p:cNvPr id="4" name="Content Placeholder 3"/>
          <p:cNvSpPr>
            <a:spLocks noGrp="1"/>
          </p:cNvSpPr>
          <p:nvPr>
            <p:ph sz="half" idx="2"/>
          </p:nvPr>
        </p:nvSpPr>
        <p:spPr>
          <a:xfrm>
            <a:off x="4554537" y="1255713"/>
            <a:ext cx="4159250" cy="5045075"/>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cxnSp>
        <p:nvCxnSpPr>
          <p:cNvPr id="7" name="Straight Connector 6"/>
          <p:cNvCxnSpPr/>
          <p:nvPr userDrawn="1"/>
        </p:nvCxnSpPr>
        <p:spPr>
          <a:xfrm>
            <a:off x="244475" y="1168153"/>
            <a:ext cx="2614267"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mtClean="0"/>
              <a:t>Click to edit Master title style</a:t>
            </a:r>
            <a:endParaRPr lang="en-US"/>
          </a:p>
        </p:txBody>
      </p:sp>
      <p:cxnSp>
        <p:nvCxnSpPr>
          <p:cNvPr id="5" name="Straight Connector 4"/>
          <p:cNvCxnSpPr/>
          <p:nvPr userDrawn="1"/>
        </p:nvCxnSpPr>
        <p:spPr>
          <a:xfrm>
            <a:off x="244475" y="1168153"/>
            <a:ext cx="2614267"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447800"/>
            <a:ext cx="4115872"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33600"/>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447800"/>
            <a:ext cx="4115872"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1" y="2133601"/>
            <a:ext cx="4115872"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22280705"/>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Y:\Documents\WORK\11.01.006.0 - DDMC - Microsoft - TechDays 2011\03 edit\RV\picture general.jpg"/>
          <p:cNvPicPr>
            <a:picLocks noChangeAspect="1" noChangeArrowheads="1"/>
          </p:cNvPicPr>
          <p:nvPr userDrawn="1"/>
        </p:nvPicPr>
        <p:blipFill>
          <a:blip r:embed="rId11"/>
          <a:srcRect/>
          <a:stretch>
            <a:fillRect/>
          </a:stretch>
        </p:blipFill>
        <p:spPr bwMode="auto">
          <a:xfrm>
            <a:off x="0" y="0"/>
            <a:ext cx="9155266" cy="6858000"/>
          </a:xfrm>
          <a:prstGeom prst="rect">
            <a:avLst/>
          </a:prstGeom>
          <a:noFill/>
        </p:spPr>
      </p:pic>
      <p:sp>
        <p:nvSpPr>
          <p:cNvPr id="2" name="Title Placeholder 1"/>
          <p:cNvSpPr>
            <a:spLocks noGrp="1"/>
          </p:cNvSpPr>
          <p:nvPr>
            <p:ph type="title"/>
          </p:nvPr>
        </p:nvSpPr>
        <p:spPr>
          <a:xfrm>
            <a:off x="244476" y="155575"/>
            <a:ext cx="8615362" cy="849360"/>
          </a:xfrm>
          <a:prstGeom prst="rect">
            <a:avLst/>
          </a:prstGeom>
        </p:spPr>
        <p:txBody>
          <a:bodyPr vert="horz" lIns="0" tIns="0" rIns="91440" bIns="0" rtlCol="0" anchor="b">
            <a:noAutofit/>
          </a:bodyPr>
          <a:lstStyle/>
          <a:p>
            <a:r>
              <a:rPr lang="nl-BE" dirty="0" smtClean="0"/>
              <a:t>Click to edit Master title style</a:t>
            </a:r>
            <a:endParaRPr lang="en-US" dirty="0"/>
          </a:p>
        </p:txBody>
      </p:sp>
      <p:sp>
        <p:nvSpPr>
          <p:cNvPr id="3" name="Text Placeholder 2"/>
          <p:cNvSpPr>
            <a:spLocks noGrp="1"/>
          </p:cNvSpPr>
          <p:nvPr>
            <p:ph type="body" idx="1"/>
          </p:nvPr>
        </p:nvSpPr>
        <p:spPr>
          <a:xfrm>
            <a:off x="244476" y="1255713"/>
            <a:ext cx="8615362" cy="5434011"/>
          </a:xfrm>
          <a:prstGeom prst="rect">
            <a:avLst/>
          </a:prstGeom>
        </p:spPr>
        <p:txBody>
          <a:bodyPr vert="horz" lIns="0" tIns="45720" rIns="91440" bIns="45720" rtlCol="0">
            <a:normAutofit/>
          </a:bodyPr>
          <a:lstStyle/>
          <a:p>
            <a:pPr lvl="0"/>
            <a:r>
              <a:rPr lang="nl-BE" dirty="0" smtClean="0"/>
              <a:t>Click to edit Master text styles</a:t>
            </a:r>
          </a:p>
          <a:p>
            <a:pPr lvl="1"/>
            <a:r>
              <a:rPr lang="nl-BE" dirty="0" smtClean="0"/>
              <a:t>Second level</a:t>
            </a:r>
          </a:p>
          <a:p>
            <a:pPr lvl="2"/>
            <a:r>
              <a:rPr lang="nl-BE" dirty="0" smtClean="0"/>
              <a:t>Third level</a:t>
            </a:r>
          </a:p>
          <a:p>
            <a:pPr lvl="3"/>
            <a:r>
              <a:rPr lang="nl-BE" dirty="0" smtClean="0"/>
              <a:t>Fourth level</a:t>
            </a:r>
          </a:p>
          <a:p>
            <a:pPr lvl="4"/>
            <a:r>
              <a:rPr lang="nl-BE" dirty="0" smtClean="0"/>
              <a:t>Fifth level</a:t>
            </a:r>
            <a:endParaRPr lang="en-US" dirty="0"/>
          </a:p>
        </p:txBody>
      </p:sp>
      <p:sp>
        <p:nvSpPr>
          <p:cNvPr id="8" name="Slide Number Placeholder 7"/>
          <p:cNvSpPr>
            <a:spLocks noGrp="1"/>
          </p:cNvSpPr>
          <p:nvPr>
            <p:ph type="sldNum" sz="quarter" idx="4"/>
          </p:nvPr>
        </p:nvSpPr>
        <p:spPr>
          <a:xfrm>
            <a:off x="8736594" y="6451341"/>
            <a:ext cx="407405" cy="365125"/>
          </a:xfrm>
          <a:prstGeom prst="rect">
            <a:avLst/>
          </a:prstGeom>
        </p:spPr>
        <p:txBody>
          <a:bodyPr vert="horz" lIns="0" tIns="0" rIns="0" bIns="0" rtlCol="0" anchor="ctr"/>
          <a:lstStyle>
            <a:lvl1pPr algn="ctr">
              <a:defRPr sz="1100">
                <a:solidFill>
                  <a:schemeClr val="bg1"/>
                </a:solidFill>
              </a:defRPr>
            </a:lvl1pPr>
          </a:lstStyle>
          <a:p>
            <a:fld id="{A8773671-FDA4-4210-BCE0-E89C7D69BD2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7" r:id="rId2"/>
    <p:sldLayoutId id="2147483650" r:id="rId3"/>
    <p:sldLayoutId id="2147483656" r:id="rId4"/>
    <p:sldLayoutId id="2147483651" r:id="rId5"/>
    <p:sldLayoutId id="2147483652" r:id="rId6"/>
    <p:sldLayoutId id="2147483654" r:id="rId7"/>
    <p:sldLayoutId id="2147483655" r:id="rId8"/>
    <p:sldLayoutId id="2147483658" r:id="rId9"/>
  </p:sldLayoutIdLst>
  <p:transition>
    <p:fade/>
  </p:transition>
  <p:timing>
    <p:tnLst>
      <p:par>
        <p:cTn id="1" dur="indefinite" restart="never" nodeType="tmRoot"/>
      </p:par>
    </p:tnLst>
  </p:timing>
  <p:hf hdr="0" ftr="0" dt="0"/>
  <p:txStyles>
    <p:titleStyle>
      <a:lvl1pPr algn="l" defTabSz="457200" rtl="0" eaLnBrk="1" latinLnBrk="0" hangingPunct="1">
        <a:spcBef>
          <a:spcPct val="0"/>
        </a:spcBef>
        <a:buNone/>
        <a:defRPr sz="2800" kern="1200">
          <a:solidFill>
            <a:schemeClr val="bg1"/>
          </a:solidFill>
          <a:latin typeface="+mj-lt"/>
          <a:ea typeface="+mj-ea"/>
          <a:cs typeface="+mj-cs"/>
        </a:defRPr>
      </a:lvl1pPr>
    </p:titleStyle>
    <p:bodyStyle>
      <a:lvl1pPr marL="342900" indent="-3429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1pPr>
      <a:lvl2pPr marL="742950" indent="-28575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2pPr>
      <a:lvl3pPr marL="11430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4pPr>
      <a:lvl5pPr marL="20574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ervices.odata.org/website/odata.svc" TargetMode="Externa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42.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3.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5.xml.rels><?xml version="1.0" encoding="UTF-8" standalone="yes"?>
<Relationships xmlns="http://schemas.openxmlformats.org/package/2006/relationships"><Relationship Id="rId3" Type="http://schemas.openxmlformats.org/officeDocument/2006/relationships/image" Target="../media/image24.tmp"/><Relationship Id="rId2" Type="http://schemas.openxmlformats.org/officeDocument/2006/relationships/image" Target="../media/image23.emf"/><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tmp"/></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WCF Web API, HTTP </a:t>
            </a:r>
            <a:r>
              <a:rPr lang="en-US" i="1" dirty="0" smtClean="0"/>
              <a:t>your</a:t>
            </a:r>
            <a:r>
              <a:rPr lang="en-US" dirty="0" smtClean="0"/>
              <a:t> way</a:t>
            </a:r>
            <a:endParaRPr lang="en-US" dirty="0"/>
          </a:p>
        </p:txBody>
      </p:sp>
      <p:sp>
        <p:nvSpPr>
          <p:cNvPr id="5" name="Subtitle 4"/>
          <p:cNvSpPr>
            <a:spLocks noGrp="1"/>
          </p:cNvSpPr>
          <p:nvPr>
            <p:ph type="subTitle" idx="1"/>
          </p:nvPr>
        </p:nvSpPr>
        <p:spPr/>
        <p:txBody>
          <a:bodyPr/>
          <a:lstStyle/>
          <a:p>
            <a:r>
              <a:rPr lang="en-US" dirty="0" smtClean="0"/>
              <a:t>Glenn Block</a:t>
            </a:r>
          </a:p>
          <a:p>
            <a:r>
              <a:rPr lang="nl-BE" dirty="0" smtClean="0"/>
              <a:t>blogs.msdn.com/gblock</a:t>
            </a:r>
          </a:p>
          <a:p>
            <a:r>
              <a:rPr lang="nl-BE" smtClean="0"/>
              <a:t>twitter.com/gblock</a:t>
            </a:r>
            <a:endParaRPr lang="en-US" dirty="0" smtClean="0"/>
          </a:p>
        </p:txBody>
      </p:sp>
    </p:spTree>
    <p:extLst>
      <p:ext uri="{BB962C8B-B14F-4D97-AF65-F5344CB8AC3E}">
        <p14:creationId xmlns:p14="http://schemas.microsoft.com/office/powerpoint/2010/main" val="285311704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2" descr="http://farm3.static.flickr.com/2784/4176731065_6f1e9fdd31_z.jpg?zz=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414" y="1591830"/>
            <a:ext cx="8800984" cy="350664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03199" y="0"/>
            <a:ext cx="9814410" cy="1200329"/>
          </a:xfrm>
          <a:prstGeom prst="rect">
            <a:avLst/>
          </a:prstGeom>
          <a:solidFill>
            <a:schemeClr val="tx2">
              <a:alpha val="90000"/>
            </a:schemeClr>
          </a:solidFill>
        </p:spPr>
        <p:txBody>
          <a:bodyPr wrap="square" rtlCol="0">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lgn="ctr"/>
            <a:r>
              <a:rPr lang="en-US" sz="7200" b="1" dirty="0" smtClean="0">
                <a:ln/>
                <a:solidFill>
                  <a:schemeClr val="accent5">
                    <a:tint val="50000"/>
                    <a:satMod val="180000"/>
                  </a:schemeClr>
                </a:solidFill>
              </a:rPr>
              <a:t>Flexibility</a:t>
            </a:r>
            <a:endParaRPr lang="en-US" sz="7200" b="1" dirty="0">
              <a:ln/>
              <a:solidFill>
                <a:schemeClr val="accent5">
                  <a:tint val="50000"/>
                  <a:satMod val="180000"/>
                </a:schemeClr>
              </a:solidFill>
            </a:endParaRPr>
          </a:p>
        </p:txBody>
      </p:sp>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199" y="2553834"/>
            <a:ext cx="9786532" cy="179546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1659600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p:cTn id="7" dur="500" fill="hold"/>
                                        <p:tgtEl>
                                          <p:spTgt spid="4100"/>
                                        </p:tgtEl>
                                        <p:attrNameLst>
                                          <p:attrName>ppt_w</p:attrName>
                                        </p:attrNameLst>
                                      </p:cBhvr>
                                      <p:tavLst>
                                        <p:tav tm="0">
                                          <p:val>
                                            <p:fltVal val="0"/>
                                          </p:val>
                                        </p:tav>
                                        <p:tav tm="100000">
                                          <p:val>
                                            <p:strVal val="#ppt_w"/>
                                          </p:val>
                                        </p:tav>
                                      </p:tavLst>
                                    </p:anim>
                                    <p:anim calcmode="lin" valueType="num">
                                      <p:cBhvr>
                                        <p:cTn id="8" dur="500" fill="hold"/>
                                        <p:tgtEl>
                                          <p:spTgt spid="4100"/>
                                        </p:tgtEl>
                                        <p:attrNameLst>
                                          <p:attrName>ppt_h</p:attrName>
                                        </p:attrNameLst>
                                      </p:cBhvr>
                                      <p:tavLst>
                                        <p:tav tm="0">
                                          <p:val>
                                            <p:fltVal val="0"/>
                                          </p:val>
                                        </p:tav>
                                        <p:tav tm="100000">
                                          <p:val>
                                            <p:strVal val="#ppt_h"/>
                                          </p:val>
                                        </p:tav>
                                      </p:tavLst>
                                    </p:anim>
                                    <p:animEffect transition="in" filter="fade">
                                      <p:cBhvr>
                                        <p:cTn id="9" dur="500"/>
                                        <p:tgtEl>
                                          <p:spTgt spid="4100"/>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03199" y="0"/>
            <a:ext cx="9814410" cy="1200329"/>
          </a:xfrm>
          <a:prstGeom prst="rect">
            <a:avLst/>
          </a:prstGeom>
          <a:solidFill>
            <a:schemeClr val="tx2">
              <a:alpha val="90000"/>
            </a:schemeClr>
          </a:solidFill>
        </p:spPr>
        <p:txBody>
          <a:bodyPr wrap="square" rtlCol="0">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lgn="ctr"/>
            <a:r>
              <a:rPr lang="en-US" sz="7200" b="1" dirty="0" smtClean="0">
                <a:ln/>
                <a:solidFill>
                  <a:schemeClr val="accent5">
                    <a:tint val="50000"/>
                    <a:satMod val="180000"/>
                  </a:schemeClr>
                </a:solidFill>
              </a:rPr>
              <a:t>Flexibility</a:t>
            </a:r>
            <a:endParaRPr lang="en-US" sz="7200" b="1" dirty="0">
              <a:ln/>
              <a:solidFill>
                <a:schemeClr val="accent5">
                  <a:tint val="50000"/>
                  <a:satMod val="180000"/>
                </a:schemeClr>
              </a:solidFill>
            </a:endParaRPr>
          </a:p>
        </p:txBody>
      </p:sp>
      <p:pic>
        <p:nvPicPr>
          <p:cNvPr id="6146" name="Picture 2" descr="http://farm2.static.flickr.com/1292/4668006895_c2fa212f92_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693" y="1600201"/>
            <a:ext cx="3483476" cy="464463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49368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3042277" y="2352759"/>
            <a:ext cx="1829604" cy="523220"/>
          </a:xfrm>
          <a:prstGeom prst="rect">
            <a:avLst/>
          </a:prstGeom>
        </p:spPr>
        <p:txBody>
          <a:bodyPr wrap="none">
            <a:spAutoFit/>
          </a:bodyPr>
          <a:lstStyle/>
          <a:p>
            <a:pPr algn="ctr"/>
            <a:r>
              <a:rPr lang="en-US" sz="2800" dirty="0" smtClean="0">
                <a:solidFill>
                  <a:schemeClr val="tx2">
                    <a:lumMod val="75000"/>
                    <a:lumOff val="25000"/>
                  </a:schemeClr>
                </a:solidFill>
              </a:rPr>
              <a:t>image/jpeg</a:t>
            </a:r>
            <a:endParaRPr lang="en-US" sz="2800" dirty="0">
              <a:solidFill>
                <a:schemeClr val="tx2">
                  <a:lumMod val="75000"/>
                  <a:lumOff val="25000"/>
                </a:schemeClr>
              </a:solidFill>
            </a:endParaRPr>
          </a:p>
        </p:txBody>
      </p:sp>
      <p:sp>
        <p:nvSpPr>
          <p:cNvPr id="2" name="Rectangle 1"/>
          <p:cNvSpPr/>
          <p:nvPr/>
        </p:nvSpPr>
        <p:spPr>
          <a:xfrm>
            <a:off x="6079968" y="2797584"/>
            <a:ext cx="2541208" cy="523220"/>
          </a:xfrm>
          <a:prstGeom prst="rect">
            <a:avLst/>
          </a:prstGeom>
        </p:spPr>
        <p:txBody>
          <a:bodyPr wrap="none">
            <a:spAutoFit/>
          </a:bodyPr>
          <a:lstStyle/>
          <a:p>
            <a:pPr algn="ctr"/>
            <a:r>
              <a:rPr lang="en-US" sz="2800" dirty="0">
                <a:solidFill>
                  <a:schemeClr val="tx2">
                    <a:lumMod val="75000"/>
                    <a:lumOff val="25000"/>
                  </a:schemeClr>
                </a:solidFill>
              </a:rPr>
              <a:t>a</a:t>
            </a:r>
            <a:r>
              <a:rPr lang="en-US" sz="2800" dirty="0" smtClean="0">
                <a:solidFill>
                  <a:schemeClr val="tx2">
                    <a:lumMod val="75000"/>
                    <a:lumOff val="25000"/>
                  </a:schemeClr>
                </a:solidFill>
              </a:rPr>
              <a:t>pplication/</a:t>
            </a:r>
            <a:r>
              <a:rPr lang="en-US" sz="2800" dirty="0" err="1" smtClean="0">
                <a:solidFill>
                  <a:schemeClr val="tx2">
                    <a:lumMod val="75000"/>
                    <a:lumOff val="25000"/>
                  </a:schemeClr>
                </a:solidFill>
              </a:rPr>
              <a:t>json</a:t>
            </a:r>
            <a:endParaRPr lang="en-US" sz="2800" dirty="0">
              <a:solidFill>
                <a:schemeClr val="tx2">
                  <a:lumMod val="75000"/>
                  <a:lumOff val="25000"/>
                </a:schemeClr>
              </a:solidFill>
            </a:endParaRPr>
          </a:p>
        </p:txBody>
      </p:sp>
      <p:sp>
        <p:nvSpPr>
          <p:cNvPr id="3" name="Rectangle 2"/>
          <p:cNvSpPr/>
          <p:nvPr/>
        </p:nvSpPr>
        <p:spPr>
          <a:xfrm>
            <a:off x="1497623" y="3548625"/>
            <a:ext cx="2459456" cy="523220"/>
          </a:xfrm>
          <a:prstGeom prst="rect">
            <a:avLst/>
          </a:prstGeom>
        </p:spPr>
        <p:txBody>
          <a:bodyPr wrap="none">
            <a:spAutoFit/>
          </a:bodyPr>
          <a:lstStyle/>
          <a:p>
            <a:pPr algn="ctr"/>
            <a:r>
              <a:rPr lang="en-US" sz="2800" dirty="0" smtClean="0">
                <a:solidFill>
                  <a:schemeClr val="tx2">
                    <a:lumMod val="75000"/>
                    <a:lumOff val="25000"/>
                  </a:schemeClr>
                </a:solidFill>
              </a:rPr>
              <a:t>application/xml</a:t>
            </a:r>
            <a:endParaRPr lang="en-US" sz="2800" dirty="0">
              <a:solidFill>
                <a:schemeClr val="tx2">
                  <a:lumMod val="75000"/>
                  <a:lumOff val="25000"/>
                </a:schemeClr>
              </a:solidFill>
            </a:endParaRPr>
          </a:p>
        </p:txBody>
      </p:sp>
      <p:sp>
        <p:nvSpPr>
          <p:cNvPr id="4" name="Rectangle 3"/>
          <p:cNvSpPr/>
          <p:nvPr/>
        </p:nvSpPr>
        <p:spPr>
          <a:xfrm>
            <a:off x="3957079" y="210205"/>
            <a:ext cx="3393493" cy="523220"/>
          </a:xfrm>
          <a:prstGeom prst="rect">
            <a:avLst/>
          </a:prstGeom>
        </p:spPr>
        <p:txBody>
          <a:bodyPr wrap="none">
            <a:spAutoFit/>
          </a:bodyPr>
          <a:lstStyle/>
          <a:p>
            <a:pPr algn="ctr"/>
            <a:r>
              <a:rPr lang="en-US" sz="2800" dirty="0" smtClean="0">
                <a:solidFill>
                  <a:schemeClr val="tx2">
                    <a:lumMod val="75000"/>
                    <a:lumOff val="25000"/>
                  </a:schemeClr>
                </a:solidFill>
              </a:rPr>
              <a:t>application/</a:t>
            </a:r>
            <a:r>
              <a:rPr lang="en-US" sz="2800" dirty="0" err="1" smtClean="0">
                <a:solidFill>
                  <a:schemeClr val="tx2">
                    <a:lumMod val="75000"/>
                    <a:lumOff val="25000"/>
                  </a:schemeClr>
                </a:solidFill>
              </a:rPr>
              <a:t>atom+xml</a:t>
            </a:r>
            <a:endParaRPr lang="en-US" sz="2800" dirty="0">
              <a:solidFill>
                <a:schemeClr val="tx2">
                  <a:lumMod val="75000"/>
                  <a:lumOff val="25000"/>
                </a:schemeClr>
              </a:solidFill>
            </a:endParaRPr>
          </a:p>
        </p:txBody>
      </p:sp>
      <p:sp>
        <p:nvSpPr>
          <p:cNvPr id="5" name="Rectangle 4"/>
          <p:cNvSpPr/>
          <p:nvPr/>
        </p:nvSpPr>
        <p:spPr>
          <a:xfrm>
            <a:off x="6654966" y="5202890"/>
            <a:ext cx="1754263" cy="523220"/>
          </a:xfrm>
          <a:prstGeom prst="rect">
            <a:avLst/>
          </a:prstGeom>
        </p:spPr>
        <p:txBody>
          <a:bodyPr wrap="none">
            <a:spAutoFit/>
          </a:bodyPr>
          <a:lstStyle/>
          <a:p>
            <a:pPr algn="ctr"/>
            <a:r>
              <a:rPr lang="en-US" sz="2800" dirty="0" smtClean="0">
                <a:solidFill>
                  <a:schemeClr val="tx2">
                    <a:lumMod val="75000"/>
                    <a:lumOff val="25000"/>
                  </a:schemeClr>
                </a:solidFill>
              </a:rPr>
              <a:t>image/</a:t>
            </a:r>
            <a:r>
              <a:rPr lang="en-US" sz="2800" dirty="0" err="1" smtClean="0">
                <a:solidFill>
                  <a:schemeClr val="tx2">
                    <a:lumMod val="75000"/>
                    <a:lumOff val="25000"/>
                  </a:schemeClr>
                </a:solidFill>
              </a:rPr>
              <a:t>png</a:t>
            </a:r>
            <a:endParaRPr lang="en-US" sz="2800" dirty="0">
              <a:solidFill>
                <a:schemeClr val="tx2">
                  <a:lumMod val="75000"/>
                  <a:lumOff val="25000"/>
                </a:schemeClr>
              </a:solidFill>
            </a:endParaRPr>
          </a:p>
        </p:txBody>
      </p:sp>
      <p:sp>
        <p:nvSpPr>
          <p:cNvPr id="6" name="Rectangle 5"/>
          <p:cNvSpPr/>
          <p:nvPr/>
        </p:nvSpPr>
        <p:spPr>
          <a:xfrm>
            <a:off x="4281534" y="4289555"/>
            <a:ext cx="2205668" cy="523220"/>
          </a:xfrm>
          <a:prstGeom prst="rect">
            <a:avLst/>
          </a:prstGeom>
        </p:spPr>
        <p:txBody>
          <a:bodyPr wrap="none">
            <a:spAutoFit/>
          </a:bodyPr>
          <a:lstStyle/>
          <a:p>
            <a:pPr algn="ctr"/>
            <a:r>
              <a:rPr lang="en-US" sz="2800" dirty="0">
                <a:solidFill>
                  <a:schemeClr val="tx2">
                    <a:lumMod val="75000"/>
                    <a:lumOff val="25000"/>
                  </a:schemeClr>
                </a:solidFill>
              </a:rPr>
              <a:t>t</a:t>
            </a:r>
            <a:r>
              <a:rPr lang="en-US" sz="2800" dirty="0" smtClean="0">
                <a:solidFill>
                  <a:schemeClr val="tx2">
                    <a:lumMod val="75000"/>
                    <a:lumOff val="25000"/>
                  </a:schemeClr>
                </a:solidFill>
              </a:rPr>
              <a:t>ext/directory</a:t>
            </a:r>
            <a:endParaRPr lang="en-US" sz="2800" dirty="0">
              <a:solidFill>
                <a:schemeClr val="tx2">
                  <a:lumMod val="75000"/>
                  <a:lumOff val="25000"/>
                </a:schemeClr>
              </a:solidFill>
            </a:endParaRPr>
          </a:p>
        </p:txBody>
      </p:sp>
      <p:sp>
        <p:nvSpPr>
          <p:cNvPr id="7" name="Rectangle 6"/>
          <p:cNvSpPr/>
          <p:nvPr/>
        </p:nvSpPr>
        <p:spPr>
          <a:xfrm>
            <a:off x="2117629" y="1142525"/>
            <a:ext cx="2138663" cy="523220"/>
          </a:xfrm>
          <a:prstGeom prst="rect">
            <a:avLst/>
          </a:prstGeom>
        </p:spPr>
        <p:txBody>
          <a:bodyPr wrap="none">
            <a:spAutoFit/>
          </a:bodyPr>
          <a:lstStyle/>
          <a:p>
            <a:pPr algn="ctr"/>
            <a:r>
              <a:rPr lang="en-US" sz="2800" dirty="0" smtClean="0">
                <a:solidFill>
                  <a:schemeClr val="tx2">
                    <a:lumMod val="75000"/>
                    <a:lumOff val="25000"/>
                  </a:schemeClr>
                </a:solidFill>
              </a:rPr>
              <a:t>text/calendar</a:t>
            </a:r>
            <a:endParaRPr lang="en-US" sz="2800" dirty="0">
              <a:solidFill>
                <a:schemeClr val="tx2">
                  <a:lumMod val="75000"/>
                  <a:lumOff val="25000"/>
                </a:schemeClr>
              </a:solidFill>
            </a:endParaRPr>
          </a:p>
        </p:txBody>
      </p:sp>
      <p:sp>
        <p:nvSpPr>
          <p:cNvPr id="8" name="Rectangle 7"/>
          <p:cNvSpPr/>
          <p:nvPr/>
        </p:nvSpPr>
        <p:spPr>
          <a:xfrm>
            <a:off x="2447" y="4985535"/>
            <a:ext cx="3328219" cy="523220"/>
          </a:xfrm>
          <a:prstGeom prst="rect">
            <a:avLst/>
          </a:prstGeom>
        </p:spPr>
        <p:txBody>
          <a:bodyPr wrap="none">
            <a:spAutoFit/>
          </a:bodyPr>
          <a:lstStyle/>
          <a:p>
            <a:pPr algn="ctr"/>
            <a:r>
              <a:rPr lang="en-US" sz="2800" dirty="0" smtClean="0">
                <a:solidFill>
                  <a:schemeClr val="tx2">
                    <a:lumMod val="75000"/>
                    <a:lumOff val="25000"/>
                  </a:schemeClr>
                </a:solidFill>
              </a:rPr>
              <a:t>application/</a:t>
            </a:r>
            <a:r>
              <a:rPr lang="en-US" sz="2800" dirty="0" err="1" smtClean="0">
                <a:solidFill>
                  <a:schemeClr val="tx2">
                    <a:lumMod val="75000"/>
                    <a:lumOff val="25000"/>
                  </a:schemeClr>
                </a:solidFill>
              </a:rPr>
              <a:t>xaml+xml</a:t>
            </a:r>
            <a:endParaRPr lang="en-US" sz="2800" dirty="0">
              <a:solidFill>
                <a:schemeClr val="tx2">
                  <a:lumMod val="75000"/>
                  <a:lumOff val="25000"/>
                </a:schemeClr>
              </a:solidFill>
            </a:endParaRPr>
          </a:p>
        </p:txBody>
      </p:sp>
      <p:sp>
        <p:nvSpPr>
          <p:cNvPr id="9" name="Rectangle 8"/>
          <p:cNvSpPr/>
          <p:nvPr/>
        </p:nvSpPr>
        <p:spPr>
          <a:xfrm>
            <a:off x="166520" y="2566839"/>
            <a:ext cx="1564467" cy="523220"/>
          </a:xfrm>
          <a:prstGeom prst="rect">
            <a:avLst/>
          </a:prstGeom>
        </p:spPr>
        <p:txBody>
          <a:bodyPr wrap="none">
            <a:spAutoFit/>
          </a:bodyPr>
          <a:lstStyle/>
          <a:p>
            <a:pPr algn="ctr"/>
            <a:r>
              <a:rPr lang="en-US" sz="2800" dirty="0" smtClean="0">
                <a:solidFill>
                  <a:schemeClr val="tx2">
                    <a:lumMod val="75000"/>
                    <a:lumOff val="25000"/>
                  </a:schemeClr>
                </a:solidFill>
              </a:rPr>
              <a:t>text/html</a:t>
            </a:r>
            <a:endParaRPr lang="en-US" sz="2800" dirty="0">
              <a:solidFill>
                <a:schemeClr val="tx2">
                  <a:lumMod val="75000"/>
                  <a:lumOff val="25000"/>
                </a:schemeClr>
              </a:solidFill>
            </a:endParaRPr>
          </a:p>
        </p:txBody>
      </p:sp>
      <p:sp>
        <p:nvSpPr>
          <p:cNvPr id="10" name="Rectangle 9"/>
          <p:cNvSpPr/>
          <p:nvPr/>
        </p:nvSpPr>
        <p:spPr>
          <a:xfrm>
            <a:off x="6641767" y="1404135"/>
            <a:ext cx="2365391" cy="523220"/>
          </a:xfrm>
          <a:prstGeom prst="rect">
            <a:avLst/>
          </a:prstGeom>
        </p:spPr>
        <p:txBody>
          <a:bodyPr wrap="none">
            <a:spAutoFit/>
          </a:bodyPr>
          <a:lstStyle/>
          <a:p>
            <a:pPr algn="ctr"/>
            <a:r>
              <a:rPr lang="en-US" sz="2800" dirty="0">
                <a:solidFill>
                  <a:schemeClr val="tx2">
                    <a:lumMod val="75000"/>
                    <a:lumOff val="25000"/>
                  </a:schemeClr>
                </a:solidFill>
              </a:rPr>
              <a:t>i</a:t>
            </a:r>
            <a:r>
              <a:rPr lang="en-US" sz="2800" dirty="0" smtClean="0">
                <a:solidFill>
                  <a:schemeClr val="tx2">
                    <a:lumMod val="75000"/>
                    <a:lumOff val="25000"/>
                  </a:schemeClr>
                </a:solidFill>
              </a:rPr>
              <a:t>mage/</a:t>
            </a:r>
            <a:r>
              <a:rPr lang="en-US" sz="2800" dirty="0" err="1" smtClean="0">
                <a:solidFill>
                  <a:schemeClr val="tx2">
                    <a:lumMod val="75000"/>
                    <a:lumOff val="25000"/>
                  </a:schemeClr>
                </a:solidFill>
              </a:rPr>
              <a:t>svg+xml</a:t>
            </a:r>
            <a:endParaRPr lang="en-US" sz="2800" dirty="0">
              <a:solidFill>
                <a:schemeClr val="tx2">
                  <a:lumMod val="75000"/>
                  <a:lumOff val="25000"/>
                </a:schemeClr>
              </a:solidFill>
            </a:endParaRPr>
          </a:p>
        </p:txBody>
      </p:sp>
      <p:sp>
        <p:nvSpPr>
          <p:cNvPr id="11" name="Rectangle 10"/>
          <p:cNvSpPr/>
          <p:nvPr/>
        </p:nvSpPr>
        <p:spPr>
          <a:xfrm>
            <a:off x="92664" y="210205"/>
            <a:ext cx="3147785" cy="523220"/>
          </a:xfrm>
          <a:prstGeom prst="rect">
            <a:avLst/>
          </a:prstGeom>
        </p:spPr>
        <p:txBody>
          <a:bodyPr wrap="none">
            <a:spAutoFit/>
          </a:bodyPr>
          <a:lstStyle/>
          <a:p>
            <a:pPr algn="ctr"/>
            <a:r>
              <a:rPr lang="en-US" sz="2800" dirty="0">
                <a:solidFill>
                  <a:schemeClr val="tx2">
                    <a:lumMod val="75000"/>
                    <a:lumOff val="25000"/>
                  </a:schemeClr>
                </a:solidFill>
              </a:rPr>
              <a:t>m</a:t>
            </a:r>
            <a:r>
              <a:rPr lang="en-US" sz="2800" dirty="0" smtClean="0">
                <a:solidFill>
                  <a:schemeClr val="tx2">
                    <a:lumMod val="75000"/>
                    <a:lumOff val="25000"/>
                  </a:schemeClr>
                </a:solidFill>
              </a:rPr>
              <a:t>ultipart/form-data</a:t>
            </a:r>
            <a:endParaRPr lang="en-US" sz="2800" dirty="0">
              <a:solidFill>
                <a:schemeClr val="tx2">
                  <a:lumMod val="75000"/>
                  <a:lumOff val="25000"/>
                </a:schemeClr>
              </a:solidFill>
            </a:endParaRPr>
          </a:p>
        </p:txBody>
      </p:sp>
      <p:sp>
        <p:nvSpPr>
          <p:cNvPr id="12" name="Rectangle 11"/>
          <p:cNvSpPr/>
          <p:nvPr/>
        </p:nvSpPr>
        <p:spPr>
          <a:xfrm>
            <a:off x="2606781" y="6059776"/>
            <a:ext cx="5555175" cy="523220"/>
          </a:xfrm>
          <a:prstGeom prst="rect">
            <a:avLst/>
          </a:prstGeom>
        </p:spPr>
        <p:txBody>
          <a:bodyPr wrap="none">
            <a:spAutoFit/>
          </a:bodyPr>
          <a:lstStyle/>
          <a:p>
            <a:pPr algn="ctr"/>
            <a:r>
              <a:rPr lang="en-US" sz="2800" dirty="0" smtClean="0">
                <a:solidFill>
                  <a:schemeClr val="tx2">
                    <a:lumMod val="75000"/>
                    <a:lumOff val="25000"/>
                  </a:schemeClr>
                </a:solidFill>
              </a:rPr>
              <a:t>application/x-www-form-</a:t>
            </a:r>
            <a:r>
              <a:rPr lang="en-US" sz="2800" dirty="0" err="1" smtClean="0">
                <a:solidFill>
                  <a:schemeClr val="tx2">
                    <a:lumMod val="75000"/>
                    <a:lumOff val="25000"/>
                  </a:schemeClr>
                </a:solidFill>
              </a:rPr>
              <a:t>urlencoded</a:t>
            </a:r>
            <a:endParaRPr lang="en-US" sz="2800" dirty="0">
              <a:solidFill>
                <a:schemeClr val="tx2">
                  <a:lumMod val="75000"/>
                  <a:lumOff val="25000"/>
                </a:schemeClr>
              </a:solidFill>
            </a:endParaRPr>
          </a:p>
        </p:txBody>
      </p:sp>
      <p:pic>
        <p:nvPicPr>
          <p:cNvPr id="1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0928" y="937374"/>
            <a:ext cx="7959619" cy="4797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768644" y="2370084"/>
            <a:ext cx="7873722" cy="1846659"/>
          </a:xfrm>
          <a:prstGeom prst="rect">
            <a:avLst/>
          </a:prstGeom>
          <a:solidFill>
            <a:schemeClr val="bg1"/>
          </a:solidFill>
        </p:spPr>
        <p:txBody>
          <a:bodyPr wrap="square" lIns="0" tIns="0" rIns="0" bIns="0" rtlCol="0">
            <a:spAutoFit/>
          </a:bodyPr>
          <a:lstStyle/>
          <a:p>
            <a:pPr algn="ctr"/>
            <a:r>
              <a:rPr lang="en-US" sz="6000" dirty="0" err="1" smtClean="0">
                <a:solidFill>
                  <a:schemeClr val="tx2">
                    <a:lumMod val="75000"/>
                    <a:lumOff val="25000"/>
                  </a:schemeClr>
                </a:solidFill>
              </a:rPr>
              <a:t>Approx</a:t>
            </a:r>
            <a:r>
              <a:rPr lang="en-US" sz="6000" dirty="0" smtClean="0">
                <a:solidFill>
                  <a:schemeClr val="tx2">
                    <a:lumMod val="75000"/>
                    <a:lumOff val="25000"/>
                  </a:schemeClr>
                </a:solidFill>
              </a:rPr>
              <a:t> 900 </a:t>
            </a:r>
          </a:p>
          <a:p>
            <a:pPr algn="ctr"/>
            <a:r>
              <a:rPr lang="en-US" sz="6000" dirty="0" smtClean="0">
                <a:solidFill>
                  <a:schemeClr val="tx2">
                    <a:lumMod val="75000"/>
                    <a:lumOff val="25000"/>
                  </a:schemeClr>
                </a:solidFill>
              </a:rPr>
              <a:t>App media types!</a:t>
            </a:r>
          </a:p>
        </p:txBody>
      </p:sp>
    </p:spTree>
    <p:extLst>
      <p:ext uri="{BB962C8B-B14F-4D97-AF65-F5344CB8AC3E}">
        <p14:creationId xmlns:p14="http://schemas.microsoft.com/office/powerpoint/2010/main" val="19825919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farm3.static.flickr.com/2423/4011759821_ab5ee68494_z.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9486" y="-317727"/>
            <a:ext cx="6008914" cy="7511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816217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farm2.static.flickr.com/1272/4688777018_682c97b9fc_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3053" y="1"/>
            <a:ext cx="1029705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0456352"/>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0676" y="2543912"/>
            <a:ext cx="8815753" cy="140676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026" name="Picture 2" descr="odata">
            <a:hlinkClick r:id="rId2" tooltip="O Data"/>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528" y="2742348"/>
            <a:ext cx="8536859" cy="1044210"/>
          </a:xfrm>
          <a:prstGeom prst="rect">
            <a:avLst/>
          </a:prstGeom>
          <a:solidFill>
            <a:schemeClr val="bg1"/>
          </a:solidFill>
        </p:spPr>
      </p:pic>
    </p:spTree>
    <p:extLst>
      <p:ext uri="{BB962C8B-B14F-4D97-AF65-F5344CB8AC3E}">
        <p14:creationId xmlns:p14="http://schemas.microsoft.com/office/powerpoint/2010/main" val="229907510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279994" cy="6959996"/>
          </a:xfrm>
          <a:prstGeom prst="rect">
            <a:avLst/>
          </a:prstGeom>
        </p:spPr>
      </p:pic>
      <p:sp>
        <p:nvSpPr>
          <p:cNvPr id="9" name="TextBox 8"/>
          <p:cNvSpPr txBox="1"/>
          <p:nvPr/>
        </p:nvSpPr>
        <p:spPr>
          <a:xfrm>
            <a:off x="-203199" y="5800081"/>
            <a:ext cx="9814410" cy="1200329"/>
          </a:xfrm>
          <a:prstGeom prst="rect">
            <a:avLst/>
          </a:prstGeom>
          <a:solidFill>
            <a:schemeClr val="tx2">
              <a:alpha val="90000"/>
            </a:schemeClr>
          </a:solidFill>
        </p:spPr>
        <p:txBody>
          <a:bodyPr wrap="square" rtlCol="0">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lgn="ctr"/>
            <a:r>
              <a:rPr lang="en-US" sz="7200" b="1" dirty="0" smtClean="0">
                <a:ln/>
                <a:solidFill>
                  <a:schemeClr val="accent5">
                    <a:tint val="50000"/>
                    <a:satMod val="180000"/>
                  </a:schemeClr>
                </a:solidFill>
              </a:rPr>
              <a:t>Security</a:t>
            </a:r>
            <a:endParaRPr lang="en-US" sz="7200" b="1" dirty="0">
              <a:ln/>
              <a:solidFill>
                <a:schemeClr val="accent5">
                  <a:tint val="50000"/>
                  <a:satMod val="180000"/>
                </a:schemeClr>
              </a:solidFill>
            </a:endParaRPr>
          </a:p>
        </p:txBody>
      </p:sp>
    </p:spTree>
    <p:extLst>
      <p:ext uri="{BB962C8B-B14F-4D97-AF65-F5344CB8AC3E}">
        <p14:creationId xmlns:p14="http://schemas.microsoft.com/office/powerpoint/2010/main" val="35636907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w3.org/html/logo/downloads/HTML5_Logo_5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4085" y="907481"/>
            <a:ext cx="5791200" cy="5206590"/>
          </a:xfrm>
          <a:prstGeom prst="rect">
            <a:avLst/>
          </a:prstGeom>
          <a:solidFill>
            <a:schemeClr val="bg2"/>
          </a:solidFill>
          <a:extLst/>
        </p:spPr>
      </p:pic>
    </p:spTree>
    <p:extLst>
      <p:ext uri="{BB962C8B-B14F-4D97-AF65-F5344CB8AC3E}">
        <p14:creationId xmlns:p14="http://schemas.microsoft.com/office/powerpoint/2010/main" val="236156929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9459" y="624030"/>
            <a:ext cx="6542953" cy="5451041"/>
          </a:xfrm>
          <a:prstGeom prst="rect">
            <a:avLst/>
          </a:prstGeom>
          <a:ln>
            <a:noFill/>
          </a:ln>
          <a:effectLst>
            <a:softEdge rad="112500"/>
          </a:effectLst>
        </p:spPr>
      </p:pic>
      <p:sp>
        <p:nvSpPr>
          <p:cNvPr id="6" name="TextBox 5"/>
          <p:cNvSpPr txBox="1"/>
          <p:nvPr/>
        </p:nvSpPr>
        <p:spPr>
          <a:xfrm>
            <a:off x="-453921" y="0"/>
            <a:ext cx="9814410" cy="1200329"/>
          </a:xfrm>
          <a:prstGeom prst="rect">
            <a:avLst/>
          </a:prstGeom>
          <a:solidFill>
            <a:schemeClr val="tx2">
              <a:alpha val="90000"/>
            </a:schemeClr>
          </a:solidFill>
        </p:spPr>
        <p:txBody>
          <a:bodyPr wrap="square" rtlCol="0">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lgn="ctr"/>
            <a:r>
              <a:rPr lang="en-US" sz="7200" b="1" dirty="0" err="1" smtClean="0">
                <a:ln/>
                <a:solidFill>
                  <a:schemeClr val="accent5">
                    <a:tint val="50000"/>
                    <a:satMod val="180000"/>
                  </a:schemeClr>
                </a:solidFill>
              </a:rPr>
              <a:t>WebSockets</a:t>
            </a:r>
            <a:endParaRPr lang="en-US" sz="7200" b="1" dirty="0">
              <a:ln/>
              <a:solidFill>
                <a:schemeClr val="accent5">
                  <a:tint val="50000"/>
                  <a:satMod val="180000"/>
                </a:schemeClr>
              </a:solidFill>
            </a:endParaRPr>
          </a:p>
        </p:txBody>
      </p:sp>
    </p:spTree>
    <p:extLst>
      <p:ext uri="{BB962C8B-B14F-4D97-AF65-F5344CB8AC3E}">
        <p14:creationId xmlns:p14="http://schemas.microsoft.com/office/powerpoint/2010/main" val="10157329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3"/>
          </p:nvPr>
        </p:nvSpPr>
        <p:spPr>
          <a:xfrm>
            <a:off x="4894760" y="4966861"/>
            <a:ext cx="3830047" cy="692497"/>
          </a:xfrm>
        </p:spPr>
        <p:txBody>
          <a:bodyPr>
            <a:normAutofit fontScale="85000" lnSpcReduction="10000"/>
          </a:bodyPr>
          <a:lstStyle/>
          <a:p>
            <a:pPr algn="ctr"/>
            <a:r>
              <a:rPr lang="en-US" dirty="0" smtClean="0"/>
              <a:t>W3C WebSockets API</a:t>
            </a:r>
          </a:p>
          <a:p>
            <a:pPr algn="ctr"/>
            <a:r>
              <a:rPr lang="en-US" dirty="0" smtClean="0"/>
              <a:t>Web Applications Working Group</a:t>
            </a:r>
            <a:endParaRPr lang="en-US" dirty="0"/>
          </a:p>
        </p:txBody>
      </p:sp>
      <p:pic>
        <p:nvPicPr>
          <p:cNvPr id="5124" name="Picture 4" descr="http://www.ietf.org/logo/ietf-logo.gif"/>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9802" y1="20889" x2="9802" y2="20889"/>
                        <a14:foregroundMark x1="9237" y1="32533" x2="9237" y2="32533"/>
                        <a14:foregroundMark x1="5985" y1="32533" x2="10886" y2="33244"/>
                        <a14:foregroundMark x1="20641" y1="25156" x2="26956" y2="30756"/>
                        <a14:foregroundMark x1="30302" y1="38844" x2="36098" y2="45778"/>
                        <a14:foregroundMark x1="29830" y1="9689" x2="37795" y2="13244"/>
                        <a14:foregroundMark x1="40151" y1="19733" x2="40292" y2="35022"/>
                        <a14:foregroundMark x1="48256" y1="4978" x2="48162" y2="20889"/>
                        <a14:foregroundMark x1="48728" y1="33422" x2="48728" y2="53689"/>
                        <a14:foregroundMark x1="56126" y1="21067" x2="56739" y2="37067"/>
                        <a14:foregroundMark x1="64467" y1="32978" x2="64326" y2="51822"/>
                        <a14:foregroundMark x1="72196" y1="19111" x2="72667" y2="36800"/>
                        <a14:foregroundMark x1="86004" y1="22222" x2="91612" y2="22667"/>
                        <a14:foregroundMark x1="86098" y1="32089" x2="91140" y2="32089"/>
                        <a14:foregroundMark x1="94109" y1="29422" x2="96136" y2="25778"/>
                        <a14:foregroundMark x1="5042" y1="24889" x2="9237" y2="21067"/>
                        <a14:foregroundMark x1="754" y1="26044" x2="3252" y2="29156"/>
                        <a14:foregroundMark x1="4807" y1="81689" x2="4948" y2="95822"/>
                        <a14:foregroundMark x1="30066" y1="80622" x2="29689" y2="97244"/>
                        <a14:foregroundMark x1="61734" y1="80800" x2="60980" y2="97244"/>
                        <a14:foregroundMark x1="87418" y1="81244" x2="88360" y2="97867"/>
                        <a14:foregroundMark x1="97549" y1="83289" x2="97408" y2="81244"/>
                        <a14:foregroundMark x1="14515" y1="29156" x2="16117" y2="29156"/>
                        <a14:foregroundMark x1="16400" y1="29867" x2="24364" y2="44711"/>
                        <a14:foregroundMark x1="24976" y1="44267" x2="32375" y2="29956"/>
                        <a14:foregroundMark x1="34213" y1="33156" x2="40292" y2="44889"/>
                        <a14:foregroundMark x1="40528" y1="44711" x2="52451" y2="22578"/>
                        <a14:foregroundMark x1="63996" y1="24889" x2="64515" y2="25956"/>
                        <a14:foregroundMark x1="65598" y1="23556" x2="71206" y2="13156"/>
                      </a14:backgroundRemoval>
                    </a14:imgEffect>
                  </a14:imgLayer>
                </a14:imgProps>
              </a:ext>
              <a:ext uri="{28A0092B-C50C-407E-A947-70E740481C1C}">
                <a14:useLocalDpi xmlns:a14="http://schemas.microsoft.com/office/drawing/2010/main" val="0"/>
              </a:ext>
            </a:extLst>
          </a:blip>
          <a:srcRect/>
          <a:stretch>
            <a:fillRect/>
          </a:stretch>
        </p:blipFill>
        <p:spPr bwMode="auto">
          <a:xfrm>
            <a:off x="325223" y="1752600"/>
            <a:ext cx="3806010" cy="2690196"/>
          </a:xfrm>
          <a:prstGeom prst="rect">
            <a:avLst/>
          </a:prstGeom>
          <a:solidFill>
            <a:schemeClr val="bg2"/>
          </a:solidFill>
          <a:extLst/>
        </p:spPr>
      </p:pic>
      <p:pic>
        <p:nvPicPr>
          <p:cNvPr id="5126" name="Picture 6" descr="http://upload.wikimedia.org/wikipedia/en/thumb/e/ec/W3C_logo.svg/512px-W3C_logo.svg.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4606" y="1324422"/>
            <a:ext cx="4401696" cy="3628578"/>
          </a:xfrm>
          <a:prstGeom prst="rect">
            <a:avLst/>
          </a:prstGeom>
          <a:solidFill>
            <a:schemeClr val="bg2"/>
          </a:solidFill>
          <a:extLst/>
        </p:spPr>
      </p:pic>
      <p:sp>
        <p:nvSpPr>
          <p:cNvPr id="9" name="Text Placeholder 8"/>
          <p:cNvSpPr>
            <a:spLocks noGrp="1"/>
          </p:cNvSpPr>
          <p:nvPr>
            <p:ph type="body" idx="1"/>
          </p:nvPr>
        </p:nvSpPr>
        <p:spPr>
          <a:xfrm>
            <a:off x="67067" y="4966861"/>
            <a:ext cx="4115872" cy="692497"/>
          </a:xfrm>
        </p:spPr>
        <p:txBody>
          <a:bodyPr>
            <a:normAutofit fontScale="92500" lnSpcReduction="10000"/>
          </a:bodyPr>
          <a:lstStyle/>
          <a:p>
            <a:pPr algn="ctr"/>
            <a:r>
              <a:rPr lang="en-US" dirty="0" smtClean="0"/>
              <a:t>WebSockets Protocol</a:t>
            </a:r>
          </a:p>
          <a:p>
            <a:pPr algn="ctr"/>
            <a:r>
              <a:rPr lang="en-US" dirty="0" err="1" smtClean="0"/>
              <a:t>HyBi</a:t>
            </a:r>
            <a:r>
              <a:rPr lang="en-US" dirty="0" smtClean="0"/>
              <a:t> Working Group</a:t>
            </a: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915316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From web sites to web </a:t>
            </a:r>
            <a:r>
              <a:rPr lang="en-US" dirty="0" err="1" smtClean="0"/>
              <a:t>apis</a:t>
            </a:r>
            <a:endParaRPr lang="en-US" dirty="0"/>
          </a:p>
        </p:txBody>
      </p:sp>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680788">
            <a:off x="2244177" y="1055555"/>
            <a:ext cx="2400853" cy="154281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088869">
            <a:off x="5499541" y="977561"/>
            <a:ext cx="2389190" cy="121678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65004">
            <a:off x="-128990" y="1891340"/>
            <a:ext cx="3370584" cy="199357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203020">
            <a:off x="6261102" y="2041339"/>
            <a:ext cx="2304457" cy="139070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673158">
            <a:off x="-86069" y="3619623"/>
            <a:ext cx="3542722" cy="200559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42206">
            <a:off x="40836" y="5501194"/>
            <a:ext cx="3362933" cy="127868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477027">
            <a:off x="2034204" y="3300257"/>
            <a:ext cx="2461724" cy="152669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0486394">
            <a:off x="4300752" y="3181640"/>
            <a:ext cx="3055740" cy="1591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1098465">
            <a:off x="6214241" y="4216458"/>
            <a:ext cx="2995927" cy="153919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20852208">
            <a:off x="4553900" y="5185533"/>
            <a:ext cx="2741536" cy="139192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 name="Group 13"/>
          <p:cNvGrpSpPr>
            <a:grpSpLocks noChangeAspect="1"/>
          </p:cNvGrpSpPr>
          <p:nvPr/>
        </p:nvGrpSpPr>
        <p:grpSpPr>
          <a:xfrm>
            <a:off x="207465" y="1796332"/>
            <a:ext cx="8803359" cy="3347284"/>
            <a:chOff x="1394085" y="1675567"/>
            <a:chExt cx="9844287" cy="3743074"/>
          </a:xfrm>
        </p:grpSpPr>
        <p:pic>
          <p:nvPicPr>
            <p:cNvPr id="15"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42206">
              <a:off x="1394085" y="1675567"/>
              <a:ext cx="9844287" cy="374307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Oval 15"/>
            <p:cNvSpPr/>
            <p:nvPr/>
          </p:nvSpPr>
          <p:spPr bwMode="auto">
            <a:xfrm>
              <a:off x="1856104" y="2985566"/>
              <a:ext cx="3657600" cy="1367039"/>
            </a:xfrm>
            <a:prstGeom prst="ellipse">
              <a:avLst/>
            </a:prstGeom>
            <a:noFill/>
            <a:ln w="50800">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solidFill>
                  <a:schemeClr val="accent1"/>
                </a:solidFill>
              </a:endParaRPr>
            </a:p>
          </p:txBody>
        </p:sp>
      </p:grpSp>
    </p:spTree>
    <p:extLst>
      <p:ext uri="{BB962C8B-B14F-4D97-AF65-F5344CB8AC3E}">
        <p14:creationId xmlns:p14="http://schemas.microsoft.com/office/powerpoint/2010/main" val="9309653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4366" y="1295400"/>
            <a:ext cx="8069634" cy="448596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Group 11"/>
          <p:cNvGrpSpPr/>
          <p:nvPr/>
        </p:nvGrpSpPr>
        <p:grpSpPr>
          <a:xfrm>
            <a:off x="450568" y="2905290"/>
            <a:ext cx="8241187" cy="2743326"/>
            <a:chOff x="-109857" y="2285874"/>
            <a:chExt cx="12188825" cy="3124200"/>
          </a:xfrm>
        </p:grpSpPr>
        <p:sp>
          <p:nvSpPr>
            <p:cNvPr id="10" name="Rectangle 9"/>
            <p:cNvSpPr/>
            <p:nvPr/>
          </p:nvSpPr>
          <p:spPr bwMode="auto">
            <a:xfrm>
              <a:off x="-109857" y="2285874"/>
              <a:ext cx="12188825" cy="3124200"/>
            </a:xfrm>
            <a:prstGeom prst="rect">
              <a:avLst/>
            </a:prstGeom>
            <a:solidFill>
              <a:schemeClr val="bg1"/>
            </a:solidFill>
            <a:ln>
              <a:noFill/>
              <a:headEnd type="none" w="med" len="med"/>
              <a:tailEnd type="none" w="med" len="med"/>
            </a:ln>
            <a:effectLst>
              <a:softEdge rad="317500"/>
            </a:effectLst>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 name="TextBox 10"/>
            <p:cNvSpPr txBox="1"/>
            <p:nvPr/>
          </p:nvSpPr>
          <p:spPr>
            <a:xfrm>
              <a:off x="1078864" y="3075008"/>
              <a:ext cx="9968548" cy="2313347"/>
            </a:xfrm>
            <a:prstGeom prst="rect">
              <a:avLst/>
            </a:prstGeom>
            <a:noFill/>
          </p:spPr>
          <p:txBody>
            <a:bodyPr wrap="square" lIns="0" tIns="0" rIns="0" bIns="0" rtlCol="0">
              <a:spAutoFit/>
            </a:bodyPr>
            <a:lstStyle/>
            <a:p>
              <a:pPr algn="ctr"/>
              <a:r>
                <a:rPr lang="en-US" sz="6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wcf.codeplex.com 	</a:t>
              </a:r>
            </a:p>
          </p:txBody>
        </p:sp>
      </p:grpSp>
    </p:spTree>
    <p:extLst>
      <p:ext uri="{BB962C8B-B14F-4D97-AF65-F5344CB8AC3E}">
        <p14:creationId xmlns:p14="http://schemas.microsoft.com/office/powerpoint/2010/main" val="30943709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gblock\AppData\Local\Temp\SNAGHTMLc6445b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380" y="425246"/>
            <a:ext cx="8591880" cy="610829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
        <p:nvSpPr>
          <p:cNvPr id="7" name="Rectangle 6"/>
          <p:cNvSpPr/>
          <p:nvPr/>
        </p:nvSpPr>
        <p:spPr bwMode="auto">
          <a:xfrm>
            <a:off x="317827" y="2474837"/>
            <a:ext cx="8241187" cy="2743326"/>
          </a:xfrm>
          <a:prstGeom prst="rect">
            <a:avLst/>
          </a:prstGeom>
          <a:solidFill>
            <a:schemeClr val="bg1"/>
          </a:solidFill>
          <a:ln>
            <a:noFill/>
            <a:headEnd type="none" w="med" len="med"/>
            <a:tailEnd type="none" w="med" len="med"/>
          </a:ln>
          <a:effectLst>
            <a:softEdge rad="317500"/>
          </a:effectLst>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 name="TextBox 7"/>
          <p:cNvSpPr txBox="1"/>
          <p:nvPr/>
        </p:nvSpPr>
        <p:spPr>
          <a:xfrm>
            <a:off x="1121553" y="3153019"/>
            <a:ext cx="6739999" cy="1015663"/>
          </a:xfrm>
          <a:prstGeom prst="rect">
            <a:avLst/>
          </a:prstGeom>
          <a:noFill/>
        </p:spPr>
        <p:txBody>
          <a:bodyPr wrap="square" lIns="0" tIns="0" rIns="0" bIns="0" rtlCol="0">
            <a:spAutoFit/>
          </a:bodyPr>
          <a:lstStyle/>
          <a:p>
            <a:pPr algn="ctr"/>
            <a:r>
              <a:rPr lang="en-US" sz="6600" b="1"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w</a:t>
            </a:r>
            <a:r>
              <a:rPr lang="en-US" sz="6600" b="1" dirty="0" err="1"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ebapi.all</a:t>
            </a:r>
            <a:r>
              <a:rPr lang="en-US" sz="6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a:t>
            </a:r>
          </a:p>
        </p:txBody>
      </p:sp>
    </p:spTree>
    <p:extLst>
      <p:ext uri="{BB962C8B-B14F-4D97-AF65-F5344CB8AC3E}">
        <p14:creationId xmlns:p14="http://schemas.microsoft.com/office/powerpoint/2010/main" val="39165518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BE" dirty="0" smtClean="0"/>
              <a:t>Stay up to date with MSDN Belux</a:t>
            </a:r>
            <a:endParaRPr lang="en-US" dirty="0"/>
          </a:p>
        </p:txBody>
      </p:sp>
      <p:sp>
        <p:nvSpPr>
          <p:cNvPr id="4" name="Content Placeholder 3"/>
          <p:cNvSpPr>
            <a:spLocks noGrp="1"/>
          </p:cNvSpPr>
          <p:nvPr>
            <p:ph idx="1"/>
          </p:nvPr>
        </p:nvSpPr>
        <p:spPr/>
        <p:txBody>
          <a:bodyPr>
            <a:normAutofit/>
          </a:bodyPr>
          <a:lstStyle/>
          <a:p>
            <a:r>
              <a:rPr lang="nl-BE" sz="2000" dirty="0" smtClean="0"/>
              <a:t>Register for our newsletters and stay up to </a:t>
            </a:r>
            <a:r>
              <a:rPr lang="nl-BE" sz="2000" dirty="0"/>
              <a:t>date:</a:t>
            </a:r>
            <a:br>
              <a:rPr lang="nl-BE" sz="2000" dirty="0"/>
            </a:br>
            <a:r>
              <a:rPr lang="nl-BE" sz="2000" u="sng" dirty="0" smtClean="0"/>
              <a:t>http://www.msdn-newsletters.be</a:t>
            </a:r>
          </a:p>
          <a:p>
            <a:pPr lvl="1"/>
            <a:r>
              <a:rPr lang="nl-BE" sz="2000" dirty="0" smtClean="0"/>
              <a:t>Technical updates</a:t>
            </a:r>
          </a:p>
          <a:p>
            <a:pPr lvl="1"/>
            <a:r>
              <a:rPr lang="nl-BE" sz="2000" dirty="0" smtClean="0"/>
              <a:t>Event announcements and registration</a:t>
            </a:r>
          </a:p>
          <a:p>
            <a:pPr lvl="1"/>
            <a:r>
              <a:rPr lang="nl-BE" sz="2000" dirty="0" smtClean="0"/>
              <a:t>Top downloads</a:t>
            </a:r>
          </a:p>
          <a:p>
            <a:r>
              <a:rPr lang="nl-BE" sz="2000" dirty="0" smtClean="0"/>
              <a:t>Follow our blog</a:t>
            </a:r>
            <a:br>
              <a:rPr lang="nl-BE" sz="2000" dirty="0" smtClean="0"/>
            </a:br>
            <a:r>
              <a:rPr lang="nl-BE" sz="2000" u="sng" dirty="0" smtClean="0"/>
              <a:t>http://blogs.msdn.com/belux</a:t>
            </a:r>
          </a:p>
          <a:p>
            <a:r>
              <a:rPr lang="nl-BE" sz="2000" dirty="0" smtClean="0"/>
              <a:t>Join us </a:t>
            </a:r>
            <a:r>
              <a:rPr lang="nl-BE" sz="2000" dirty="0"/>
              <a:t>on Facebook</a:t>
            </a:r>
            <a:r>
              <a:rPr lang="nl-BE" sz="2000" u="sng" dirty="0"/>
              <a:t/>
            </a:r>
            <a:br>
              <a:rPr lang="nl-BE" sz="2000" u="sng" dirty="0"/>
            </a:br>
            <a:r>
              <a:rPr lang="nl-BE" sz="2000" u="sng" dirty="0"/>
              <a:t>http://</a:t>
            </a:r>
            <a:r>
              <a:rPr lang="nl-BE" sz="2000" u="sng" dirty="0" smtClean="0"/>
              <a:t>www.facebook.com/msdnbe</a:t>
            </a:r>
            <a:r>
              <a:rPr lang="nl-BE" sz="2000" u="sng" dirty="0"/>
              <a:t/>
            </a:r>
            <a:br>
              <a:rPr lang="nl-BE" sz="2000" u="sng" dirty="0"/>
            </a:br>
            <a:r>
              <a:rPr lang="nl-BE" sz="2000" u="sng" dirty="0"/>
              <a:t>http://www.facebook.com/msdnbelux</a:t>
            </a:r>
          </a:p>
          <a:p>
            <a:r>
              <a:rPr lang="nl-BE" sz="2000" dirty="0" smtClean="0"/>
              <a:t>LinkedIn: </a:t>
            </a:r>
            <a:r>
              <a:rPr lang="nl-BE" sz="2000" u="sng" dirty="0" smtClean="0"/>
              <a:t>http://linkd.in/msdnbelux/</a:t>
            </a:r>
            <a:r>
              <a:rPr lang="nl-BE" sz="2000" dirty="0" smtClean="0"/>
              <a:t> </a:t>
            </a:r>
          </a:p>
          <a:p>
            <a:r>
              <a:rPr lang="nl-BE" sz="2000" dirty="0" smtClean="0"/>
              <a:t>Twitter: </a:t>
            </a:r>
            <a:r>
              <a:rPr lang="nl-BE" sz="2000" u="sng" dirty="0" smtClean="0"/>
              <a:t>@msdnbelux</a:t>
            </a:r>
          </a:p>
          <a:p>
            <a:endParaRPr lang="nl-BE" sz="2000" u="sng" dirty="0" smtClean="0"/>
          </a:p>
          <a:p>
            <a:endParaRPr lang="en-US" sz="20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6797" y="4056083"/>
            <a:ext cx="2509837" cy="2378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672170" y="3132753"/>
            <a:ext cx="3187668" cy="923330"/>
          </a:xfrm>
          <a:prstGeom prst="rect">
            <a:avLst/>
          </a:prstGeom>
          <a:noFill/>
        </p:spPr>
        <p:txBody>
          <a:bodyPr wrap="none" rtlCol="0">
            <a:spAutoFit/>
          </a:bodyPr>
          <a:lstStyle/>
          <a:p>
            <a:pPr algn="ctr"/>
            <a:r>
              <a:rPr lang="nl-BE" b="1" dirty="0" smtClean="0">
                <a:solidFill>
                  <a:schemeClr val="bg1"/>
                </a:solidFill>
              </a:rPr>
              <a:t>Download</a:t>
            </a:r>
            <a:r>
              <a:rPr lang="nl-BE" dirty="0" smtClean="0">
                <a:solidFill>
                  <a:schemeClr val="bg1"/>
                </a:solidFill>
              </a:rPr>
              <a:t> </a:t>
            </a:r>
            <a:br>
              <a:rPr lang="nl-BE" dirty="0" smtClean="0">
                <a:solidFill>
                  <a:schemeClr val="bg1"/>
                </a:solidFill>
              </a:rPr>
            </a:br>
            <a:r>
              <a:rPr lang="nl-BE" dirty="0" smtClean="0">
                <a:solidFill>
                  <a:schemeClr val="bg1"/>
                </a:solidFill>
              </a:rPr>
              <a:t>MSDN/TechNet Desktop Gadget</a:t>
            </a:r>
            <a:br>
              <a:rPr lang="nl-BE" dirty="0" smtClean="0">
                <a:solidFill>
                  <a:schemeClr val="bg1"/>
                </a:solidFill>
              </a:rPr>
            </a:br>
            <a:r>
              <a:rPr lang="en-US" u="sng" dirty="0">
                <a:solidFill>
                  <a:schemeClr val="bg1"/>
                </a:solidFill>
              </a:rPr>
              <a:t>http://bit.ly/msdntngadget</a:t>
            </a:r>
            <a:endParaRPr lang="en-US" dirty="0">
              <a:solidFill>
                <a:schemeClr val="bg1"/>
              </a:solidFill>
            </a:endParaRPr>
          </a:p>
        </p:txBody>
      </p:sp>
    </p:spTree>
    <p:extLst>
      <p:ext uri="{BB962C8B-B14F-4D97-AF65-F5344CB8AC3E}">
        <p14:creationId xmlns:p14="http://schemas.microsoft.com/office/powerpoint/2010/main" val="110071737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TechDays  2011 On-Demand</a:t>
            </a:r>
            <a:endParaRPr lang="en-US" dirty="0"/>
          </a:p>
        </p:txBody>
      </p:sp>
      <p:sp>
        <p:nvSpPr>
          <p:cNvPr id="3" name="Content Placeholder 2"/>
          <p:cNvSpPr>
            <a:spLocks noGrp="1"/>
          </p:cNvSpPr>
          <p:nvPr>
            <p:ph idx="1"/>
          </p:nvPr>
        </p:nvSpPr>
        <p:spPr/>
        <p:txBody>
          <a:bodyPr/>
          <a:lstStyle/>
          <a:p>
            <a:r>
              <a:rPr lang="nl-BE" b="1" dirty="0"/>
              <a:t>Watch</a:t>
            </a:r>
            <a:r>
              <a:rPr lang="nl-BE" dirty="0"/>
              <a:t> </a:t>
            </a:r>
            <a:r>
              <a:rPr lang="nl-BE" dirty="0" smtClean="0"/>
              <a:t>this session </a:t>
            </a:r>
            <a:r>
              <a:rPr lang="nl-BE" dirty="0"/>
              <a:t>on-demand via Channel9</a:t>
            </a:r>
            <a:br>
              <a:rPr lang="nl-BE" dirty="0"/>
            </a:br>
            <a:r>
              <a:rPr lang="nl-BE" u="sng" dirty="0"/>
              <a:t>http://channel9.msdn.com/belux</a:t>
            </a:r>
          </a:p>
          <a:p>
            <a:r>
              <a:rPr lang="nl-BE" dirty="0" smtClean="0"/>
              <a:t>Download to your favorite MP3 or video player</a:t>
            </a:r>
          </a:p>
          <a:p>
            <a:r>
              <a:rPr lang="nl-BE" dirty="0" smtClean="0"/>
              <a:t>Get access to slides and recommended resources by the speakers</a:t>
            </a:r>
            <a:endParaRPr lang="en-US" dirty="0"/>
          </a:p>
        </p:txBody>
      </p:sp>
      <p:pic>
        <p:nvPicPr>
          <p:cNvPr id="1026" name="Picture 2" descr="http://ch9.danielfrost.dk/Content/ch9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7137" y="776865"/>
            <a:ext cx="1047750" cy="142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033023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nl-BE" dirty="0" smtClean="0"/>
              <a:t>THANK YOU</a:t>
            </a:r>
            <a:endParaRPr lang="en-US" dirty="0"/>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336065041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From web sites to web </a:t>
            </a:r>
            <a:r>
              <a:rPr lang="en-US" dirty="0" err="1" smtClean="0"/>
              <a:t>apis</a:t>
            </a:r>
            <a:endParaRPr lang="en-US"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598413">
            <a:off x="-363511" y="1528497"/>
            <a:ext cx="4566876" cy="237178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656764">
            <a:off x="-407700" y="4430813"/>
            <a:ext cx="4191000" cy="223923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419568">
            <a:off x="1246388" y="3319516"/>
            <a:ext cx="3937382" cy="180489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060650">
            <a:off x="5301605" y="1229003"/>
            <a:ext cx="3423372" cy="246877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258068">
            <a:off x="6057299" y="2964239"/>
            <a:ext cx="3603572" cy="22495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453318">
            <a:off x="5304971" y="4254971"/>
            <a:ext cx="3887498" cy="239322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935347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From PCs to devices</a:t>
            </a:r>
            <a:endParaRPr lang="en-US" dirty="0"/>
          </a:p>
        </p:txBody>
      </p:sp>
      <p:pic>
        <p:nvPicPr>
          <p:cNvPr id="4" name="Picture 3" descr="C:\Users\gblock\Pictures\5552926387_b07ea6b1a2_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909863">
            <a:off x="-138783" y="1448886"/>
            <a:ext cx="4673962" cy="219676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Picture 2" descr="http://farm3.static.flickr.com/2722/4486938191_55507a5a34_z.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524639">
            <a:off x="4758122" y="925844"/>
            <a:ext cx="4225796" cy="28194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 name="Picture 9" descr="http://farm5.static.flickr.com/4114/4932950992_c2c0220794_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834684">
            <a:off x="5594777" y="4172685"/>
            <a:ext cx="3266894" cy="212756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 name="Picture 13" descr="http://farm6.static.flickr.com/5030/5589642640_1746861166_z.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4632">
            <a:off x="121505" y="4640870"/>
            <a:ext cx="3188283" cy="17934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 name="Picture 11" descr="http://farm3.static.flickr.com/2623/3693649059_00ca4dac7f_b.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87453" y="3333272"/>
            <a:ext cx="1211703" cy="33901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73783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From on premise to the cloud</a:t>
            </a:r>
            <a:endParaRPr lang="en-US" dirty="0"/>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476" y="1816800"/>
            <a:ext cx="2662808" cy="400301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7998" y="3047870"/>
            <a:ext cx="3436262" cy="1315597"/>
          </a:xfrm>
          <a:prstGeom prst="rect">
            <a:avLst/>
          </a:prstGeom>
        </p:spPr>
      </p:pic>
      <p:pic>
        <p:nvPicPr>
          <p:cNvPr id="12" name="Picture 11"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1892" y="1787063"/>
            <a:ext cx="3453717" cy="990600"/>
          </a:xfrm>
          <a:prstGeom prst="rect">
            <a:avLst/>
          </a:prstGeom>
        </p:spPr>
      </p:pic>
      <p:sp>
        <p:nvSpPr>
          <p:cNvPr id="13" name="Rounded Rectangle 12"/>
          <p:cNvSpPr/>
          <p:nvPr/>
        </p:nvSpPr>
        <p:spPr bwMode="auto">
          <a:xfrm>
            <a:off x="4445277" y="4670756"/>
            <a:ext cx="4647314" cy="1188720"/>
          </a:xfrm>
          <a:prstGeom prst="roundRect">
            <a:avLst>
              <a:gd name="adj" fmla="val 23334"/>
            </a:avLst>
          </a:prstGeom>
          <a:solidFill>
            <a:srgbClr val="FFFFFF"/>
          </a:solidFill>
          <a:ln w="22225">
            <a:noFill/>
            <a:headEnd type="none" w="med" len="med"/>
            <a:tailEnd type="none" w="med" len="med"/>
          </a:ln>
          <a:effectLst>
            <a:outerShdw blurRad="12700" dist="25400" dir="18600000" algn="bl" rotWithShape="0">
              <a:prstClr val="black">
                <a:alpha val="42000"/>
              </a:prstClr>
            </a:outerShdw>
          </a:effectLst>
          <a:scene3d>
            <a:camera prst="orthographicFront">
              <a:rot lat="0" lon="0" rev="0"/>
            </a:camera>
            <a:lightRig rig="twoPt" dir="t">
              <a:rot lat="0" lon="0" rev="9600000"/>
            </a:lightRig>
          </a:scene3d>
          <a:sp3d extrusionH="76200" prstMaterial="softEdge">
            <a:bevelT w="19050" h="25400" prst="angle"/>
            <a:bevelB w="0" h="0" prst="angle"/>
            <a:extrusionClr>
              <a:srgbClr val="80F2F8"/>
            </a:extrusionClr>
            <a:contourClr>
              <a:srgbClr val="01CACA">
                <a:satMod val="300000"/>
              </a:srgbClr>
            </a:contourClr>
          </a:sp3d>
        </p:spPr>
        <p:txBody>
          <a:bodyPr vert="horz" wrap="square" lIns="121893" tIns="60947" rIns="121893" bIns="60947" numCol="1" rtlCol="0" anchor="ctr" anchorCtr="0" compatLnSpc="1">
            <a:prstTxWarp prst="textNoShape">
              <a:avLst/>
            </a:prstTxWarp>
          </a:bodyPr>
          <a:lstStyle/>
          <a:p>
            <a:pPr algn="ctr" defTabSz="1218585"/>
            <a:endParaRPr lang="en-US" dirty="0" smtClean="0">
              <a:solidFill>
                <a:srgbClr val="FFFFFF"/>
              </a:solidFill>
              <a:latin typeface="Segoe" pitchFamily="34" charset="0"/>
            </a:endParaRPr>
          </a:p>
        </p:txBody>
      </p:sp>
      <p:pic>
        <p:nvPicPr>
          <p:cNvPr id="14" name="Picture 13" descr="WinAzure_h_rgb.png"/>
          <p:cNvPicPr>
            <a:picLocks noChangeAspect="1"/>
          </p:cNvPicPr>
          <p:nvPr/>
        </p:nvPicPr>
        <p:blipFill>
          <a:blip r:embed="rId5"/>
          <a:stretch>
            <a:fillRect/>
          </a:stretch>
        </p:blipFill>
        <p:spPr>
          <a:xfrm>
            <a:off x="4750077" y="4905696"/>
            <a:ext cx="4109761" cy="767242"/>
          </a:xfrm>
          <a:prstGeom prst="rect">
            <a:avLst/>
          </a:prstGeom>
        </p:spPr>
      </p:pic>
      <p:sp>
        <p:nvSpPr>
          <p:cNvPr id="15" name="Right Arrow 14"/>
          <p:cNvSpPr/>
          <p:nvPr/>
        </p:nvSpPr>
        <p:spPr bwMode="auto">
          <a:xfrm>
            <a:off x="2907285" y="3410940"/>
            <a:ext cx="2016287" cy="777963"/>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24284684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2050" name="Picture 2" descr="C:\Users\gblock\AppData\Local\Temp\SNAGHTMLc19ba2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476" y="468084"/>
            <a:ext cx="8615362" cy="612498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Oval 4"/>
          <p:cNvSpPr/>
          <p:nvPr/>
        </p:nvSpPr>
        <p:spPr>
          <a:xfrm>
            <a:off x="1450240" y="1096025"/>
            <a:ext cx="3582080" cy="803564"/>
          </a:xfrm>
          <a:prstGeom prst="ellipse">
            <a:avLst/>
          </a:prstGeom>
          <a:noFill/>
          <a:ln w="4127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111588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DVD_ART36\Artwork_Imagery\Icons - Illustrations\Internet Clouds web\http ma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085" y="1606268"/>
            <a:ext cx="8381240" cy="34497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481485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gblock\Pictures\first clas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247" y="1634850"/>
            <a:ext cx="8162245" cy="3434115"/>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1222751" y="3235050"/>
            <a:ext cx="6885761" cy="1477328"/>
          </a:xfrm>
          <a:prstGeom prst="rect">
            <a:avLst/>
          </a:prstGeom>
          <a:solidFill>
            <a:schemeClr val="bg1"/>
          </a:solidFill>
        </p:spPr>
        <p:txBody>
          <a:bodyPr wrap="square" lIns="0" tIns="0" rIns="0" bIns="0" rtlCol="0">
            <a:spAutoFit/>
          </a:bodyPr>
          <a:lstStyle/>
          <a:p>
            <a:pPr algn="ctr"/>
            <a:r>
              <a:rPr lang="en-US" sz="9600" dirty="0" smtClean="0">
                <a:gradFill>
                  <a:gsLst>
                    <a:gs pos="0">
                      <a:schemeClr val="tx1"/>
                    </a:gs>
                    <a:gs pos="86000">
                      <a:schemeClr val="tx1"/>
                    </a:gs>
                  </a:gsLst>
                  <a:lin ang="5400000" scaled="0"/>
                </a:gradFill>
              </a:rPr>
              <a:t>WCF Web API</a:t>
            </a:r>
          </a:p>
        </p:txBody>
      </p:sp>
    </p:spTree>
    <p:extLst>
      <p:ext uri="{BB962C8B-B14F-4D97-AF65-F5344CB8AC3E}">
        <p14:creationId xmlns:p14="http://schemas.microsoft.com/office/powerpoint/2010/main" val="40223446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199" y="-88253"/>
            <a:ext cx="9814410" cy="7002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03199" y="5657671"/>
            <a:ext cx="9814410" cy="1200329"/>
          </a:xfrm>
          <a:prstGeom prst="rect">
            <a:avLst/>
          </a:prstGeom>
          <a:solidFill>
            <a:schemeClr val="tx2">
              <a:alpha val="90000"/>
            </a:schemeClr>
          </a:solidFill>
        </p:spPr>
        <p:txBody>
          <a:bodyPr wrap="square" rtlCol="0">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lgn="ctr"/>
            <a:r>
              <a:rPr lang="en-US" sz="7200" b="1" dirty="0" smtClean="0">
                <a:ln/>
                <a:solidFill>
                  <a:schemeClr val="accent5">
                    <a:tint val="50000"/>
                    <a:satMod val="180000"/>
                  </a:schemeClr>
                </a:solidFill>
              </a:rPr>
              <a:t>Simplicity</a:t>
            </a:r>
            <a:endParaRPr lang="en-US" sz="7200" b="1" dirty="0">
              <a:ln/>
              <a:solidFill>
                <a:schemeClr val="accent5">
                  <a:tint val="50000"/>
                  <a:satMod val="180000"/>
                </a:schemeClr>
              </a:solidFill>
            </a:endParaRPr>
          </a:p>
        </p:txBody>
      </p:sp>
    </p:spTree>
    <p:extLst>
      <p:ext uri="{BB962C8B-B14F-4D97-AF65-F5344CB8AC3E}">
        <p14:creationId xmlns:p14="http://schemas.microsoft.com/office/powerpoint/2010/main" val="36535952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550</TotalTime>
  <Words>250</Words>
  <Application>Microsoft Office PowerPoint</Application>
  <PresentationFormat>On-screen Show (4:3)</PresentationFormat>
  <Paragraphs>71</Paragraphs>
  <Slides>24</Slides>
  <Notes>6</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WCF Web API, HTTP your way</vt:lpstr>
      <vt:lpstr>From web sites to web apis</vt:lpstr>
      <vt:lpstr>From web sites to web apis</vt:lpstr>
      <vt:lpstr>From PCs to devices</vt:lpstr>
      <vt:lpstr>From on premise to the cloud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Stay up to date with MSDN Belux</vt:lpstr>
      <vt:lpstr>TechDays  2011 On-Demand</vt:lpstr>
      <vt:lpstr>THANK YOU</vt:lpstr>
    </vt:vector>
  </TitlesOfParts>
  <Company>manythink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Join &amp; Turn on 2010</dc:title>
  <dc:creator>Remy Venturini</dc:creator>
  <cp:lastModifiedBy>Glenn Block</cp:lastModifiedBy>
  <cp:revision>53</cp:revision>
  <dcterms:created xsi:type="dcterms:W3CDTF">2011-01-13T08:12:11Z</dcterms:created>
  <dcterms:modified xsi:type="dcterms:W3CDTF">2011-04-26T12:00:33Z</dcterms:modified>
</cp:coreProperties>
</file>