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282" r:id="rId4"/>
    <p:sldId id="283" r:id="rId5"/>
    <p:sldId id="284" r:id="rId6"/>
    <p:sldId id="267" r:id="rId7"/>
    <p:sldId id="285" r:id="rId8"/>
    <p:sldId id="286" r:id="rId9"/>
    <p:sldId id="287" r:id="rId10"/>
    <p:sldId id="268" r:id="rId11"/>
    <p:sldId id="290" r:id="rId12"/>
    <p:sldId id="288" r:id="rId13"/>
    <p:sldId id="269" r:id="rId14"/>
    <p:sldId id="291" r:id="rId15"/>
    <p:sldId id="292" r:id="rId16"/>
    <p:sldId id="293" r:id="rId17"/>
    <p:sldId id="294" r:id="rId18"/>
    <p:sldId id="289" r:id="rId19"/>
    <p:sldId id="274" r:id="rId20"/>
    <p:sldId id="295" r:id="rId21"/>
    <p:sldId id="296" r:id="rId22"/>
    <p:sldId id="297" r:id="rId23"/>
    <p:sldId id="275" r:id="rId24"/>
    <p:sldId id="298" r:id="rId25"/>
    <p:sldId id="299" r:id="rId26"/>
    <p:sldId id="276" r:id="rId27"/>
    <p:sldId id="277" r:id="rId28"/>
    <p:sldId id="278" r:id="rId29"/>
    <p:sldId id="279" r:id="rId30"/>
    <p:sldId id="303" r:id="rId31"/>
    <p:sldId id="302" r:id="rId32"/>
    <p:sldId id="301" r:id="rId33"/>
    <p:sldId id="300" r:id="rId34"/>
    <p:sldId id="280" r:id="rId35"/>
    <p:sldId id="281" r:id="rId36"/>
    <p:sldId id="307" r:id="rId37"/>
    <p:sldId id="308" r:id="rId38"/>
    <p:sldId id="304" r:id="rId39"/>
    <p:sldId id="309" r:id="rId40"/>
    <p:sldId id="310" r:id="rId41"/>
    <p:sldId id="311" r:id="rId42"/>
    <p:sldId id="262" r:id="rId43"/>
    <p:sldId id="305" r:id="rId44"/>
    <p:sldId id="306" r:id="rId45"/>
    <p:sldId id="264" r:id="rId46"/>
    <p:sldId id="265" r:id="rId47"/>
    <p:sldId id="263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68799-63DE-4D0D-9A69-ABAD00C21CAD}">
          <p14:sldIdLst>
            <p14:sldId id="256"/>
            <p14:sldId id="257"/>
            <p14:sldId id="282"/>
            <p14:sldId id="283"/>
            <p14:sldId id="284"/>
            <p14:sldId id="267"/>
            <p14:sldId id="285"/>
            <p14:sldId id="286"/>
            <p14:sldId id="287"/>
            <p14:sldId id="268"/>
            <p14:sldId id="290"/>
            <p14:sldId id="288"/>
            <p14:sldId id="269"/>
            <p14:sldId id="291"/>
            <p14:sldId id="292"/>
            <p14:sldId id="293"/>
            <p14:sldId id="294"/>
            <p14:sldId id="289"/>
            <p14:sldId id="274"/>
            <p14:sldId id="295"/>
            <p14:sldId id="296"/>
            <p14:sldId id="297"/>
            <p14:sldId id="275"/>
            <p14:sldId id="298"/>
            <p14:sldId id="299"/>
            <p14:sldId id="276"/>
            <p14:sldId id="277"/>
            <p14:sldId id="278"/>
            <p14:sldId id="279"/>
            <p14:sldId id="303"/>
            <p14:sldId id="302"/>
            <p14:sldId id="301"/>
            <p14:sldId id="300"/>
            <p14:sldId id="280"/>
            <p14:sldId id="281"/>
            <p14:sldId id="307"/>
            <p14:sldId id="308"/>
            <p14:sldId id="304"/>
            <p14:sldId id="309"/>
            <p14:sldId id="310"/>
            <p14:sldId id="311"/>
            <p14:sldId id="262"/>
            <p14:sldId id="305"/>
            <p14:sldId id="306"/>
          </p14:sldIdLst>
        </p14:section>
        <p14:section name="Belux info slides" id="{2BED94AB-ADF3-4F0C-A68B-D127047F0F88}">
          <p14:sldIdLst>
            <p14:sldId id="264"/>
            <p14:sldId id="265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 showGuides="1">
      <p:cViewPr>
        <p:scale>
          <a:sx n="116" d="100"/>
          <a:sy n="116" d="100"/>
        </p:scale>
        <p:origin x="-510" y="-72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DEMO: Show the Babylon Engine example at http://david.blob.core.windows.net/babylon/Babylon.html. Then show other 3D examples, including the </a:t>
            </a:r>
            <a:r>
              <a:rPr lang="en-US" dirty="0" err="1" smtClean="0"/>
              <a:t>SolarWind</a:t>
            </a:r>
            <a:r>
              <a:rPr lang="en-US" dirty="0" smtClean="0"/>
              <a:t> sample that comes with the beta SDK</a:t>
            </a:r>
            <a:r>
              <a:rPr lang="en-US" baseline="0" dirty="0" smtClean="0"/>
              <a:t> and Silverlight3DDemo, which is just about the simplest 3D application possible.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What's New in Silverlight 5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Jeff Prosise</a:t>
            </a:r>
          </a:p>
          <a:p>
            <a:r>
              <a:rPr lang="en-US" sz="2800" dirty="0"/>
              <a:t>http://</a:t>
            </a:r>
            <a:r>
              <a:rPr lang="en-US" sz="2800" dirty="0" smtClean="0"/>
              <a:t>www.wintellect.com/CS/blogs/jprosise/default.aspx</a:t>
            </a:r>
          </a:p>
          <a:p>
            <a:r>
              <a:rPr lang="en-US" sz="2800" dirty="0"/>
              <a:t>http://twitter.com/#!/jprosise</a:t>
            </a: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Threading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Dedicated composition thread</a:t>
            </a:r>
          </a:p>
          <a:p>
            <a:pPr lvl="1"/>
            <a:r>
              <a:rPr lang="en-US" dirty="0"/>
              <a:t>GPU animations no longer handled on UI thread</a:t>
            </a:r>
          </a:p>
          <a:p>
            <a:pPr lvl="1"/>
            <a:r>
              <a:rPr lang="en-US" dirty="0"/>
              <a:t>Adapted from Silverlight for Windows Phone</a:t>
            </a:r>
          </a:p>
          <a:p>
            <a:r>
              <a:rPr lang="en-US" dirty="0"/>
              <a:t>Decreased network latency</a:t>
            </a:r>
          </a:p>
          <a:p>
            <a:pPr lvl="1"/>
            <a:r>
              <a:rPr lang="en-US" dirty="0" err="1"/>
              <a:t>HttpWebRequest</a:t>
            </a:r>
            <a:r>
              <a:rPr lang="en-US" dirty="0"/>
              <a:t> calls removed from UI thread</a:t>
            </a:r>
          </a:p>
          <a:p>
            <a:pPr lvl="1"/>
            <a:r>
              <a:rPr lang="en-US" dirty="0"/>
              <a:t>Up to 90% less latency according to </a:t>
            </a:r>
            <a:r>
              <a:rPr lang="en-US" dirty="0" smtClean="0"/>
              <a:t>Microsoft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1207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Composition Thread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CacheMode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BitmapCache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...&gt;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RotateTransform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x:Name="Spin"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Rectangle.Resources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&lt;Storyboard&gt;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DoubleAnimation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Storyboard.TargetName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="Spin"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Storyboard.TargetProperty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="Angle" From="0" To="360"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Duration="0:0:1"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RepeatBehavior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="Forever"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&lt;/Storyboard&gt;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Rectangle.Resources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0900" y="5201244"/>
            <a:ext cx="445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1" dirty="0" smtClean="0">
                <a:solidFill>
                  <a:schemeClr val="bg1"/>
                </a:solidFill>
                <a:latin typeface="+mj-lt"/>
              </a:rPr>
              <a:t>Animation will run on the composition thread if GPU acceleration is enabled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4135395" y="3962400"/>
            <a:ext cx="531855" cy="1197364"/>
          </a:xfrm>
          <a:prstGeom prst="line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608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Composition Thread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881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Binding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Implicit data templates</a:t>
            </a:r>
          </a:p>
          <a:p>
            <a:r>
              <a:rPr lang="en-US" dirty="0" smtClean="0"/>
              <a:t>Ancestor </a:t>
            </a:r>
            <a:r>
              <a:rPr lang="en-US" dirty="0" err="1"/>
              <a:t>RelativeSource</a:t>
            </a:r>
            <a:endParaRPr lang="en-US" dirty="0"/>
          </a:p>
          <a:p>
            <a:r>
              <a:rPr lang="en-US" dirty="0" smtClean="0"/>
              <a:t>Style </a:t>
            </a:r>
            <a:r>
              <a:rPr lang="en-US" dirty="0"/>
              <a:t>data binding</a:t>
            </a:r>
          </a:p>
          <a:p>
            <a:r>
              <a:rPr lang="en-US" dirty="0"/>
              <a:t>Data binding </a:t>
            </a:r>
            <a:r>
              <a:rPr lang="en-US" dirty="0" smtClean="0"/>
              <a:t>debugging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833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Data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data templates by type rather than </a:t>
            </a:r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026509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DataTemplate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DataType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local:Audio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Foreground="Red" Text="{Binding Title}"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DataTemplate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DataTemplate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DataType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local:Video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Foreground="Blue" Text="{Binding Title}"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DataTemplate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ListBox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ItemsSource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="{Binding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AudiosAndVideos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 /&gt;</a:t>
            </a:r>
          </a:p>
        </p:txBody>
      </p:sp>
    </p:spTree>
    <p:extLst>
      <p:ext uri="{BB962C8B-B14F-4D97-AF65-F5344CB8AC3E}">
        <p14:creationId xmlns:p14="http://schemas.microsoft.com/office/powerpoint/2010/main" val="7202472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Ancestor </a:t>
            </a:r>
            <a:r>
              <a:rPr lang="en-US" dirty="0" err="1" smtClean="0"/>
              <a:t>RelativeSource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Bind to ancestors in the visual </a:t>
            </a:r>
            <a:r>
              <a:rPr lang="en-US" dirty="0" smtClean="0"/>
              <a:t>tree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026509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&lt;Grid Background="White"&gt;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&lt;Grid Background="Blue"&gt;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...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&lt;Ellipse Width="90" Height="90" Fill="Red" Stroke="White"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Grid.Row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="0"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Grid.Column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="0"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&lt;Ellipse Width="90" Height="90" Fill="Yellow" Stroke="White"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Grid.Row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="0"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Grid.Column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="1"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&lt;Ellipse Width="90" Height="90" Fill="{Binding Background,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RelativeSource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={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RelativeSource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AncestorType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=Grid}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Stroke="White"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Grid.Row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="1"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Grid.Column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="0"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&lt;Ellipse Width="90" Height="90" Fill="{Binding Background,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RelativeSource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={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RelativeSource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AncestorType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=Grid,</a:t>
            </a:r>
          </a:p>
          <a:p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AncestorLevel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=2}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 Stroke="White"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Grid.Row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1"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Grid.Column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="1"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&lt;/Grid&gt;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&lt;/Grid&gt;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29552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6819900" y="2286000"/>
            <a:ext cx="342900" cy="1752600"/>
          </a:xfrm>
          <a:prstGeom prst="line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V="1">
            <a:off x="6819900" y="2286000"/>
            <a:ext cx="1371600" cy="2780270"/>
          </a:xfrm>
          <a:prstGeom prst="line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09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Data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Data-bind Value properties in style </a:t>
            </a:r>
            <a:r>
              <a:rPr lang="en-US" dirty="0" smtClean="0"/>
              <a:t>setters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026509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local:ColorTheme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x:Key="Theme"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&lt;Style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TargetType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&lt;Setter Property="Foreground"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Value="{Binding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TextColor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Source={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StaticResource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Theme}}"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&lt;/Style&gt;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Width="200" Height="36"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2290" y="5684107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1" dirty="0" err="1" smtClean="0">
                <a:solidFill>
                  <a:schemeClr val="bg1"/>
                </a:solidFill>
                <a:latin typeface="+mj-lt"/>
              </a:rPr>
              <a:t>TextBlock's</a:t>
            </a:r>
            <a:r>
              <a:rPr lang="en-US" sz="1800" b="0" i="1" dirty="0" smtClean="0">
                <a:solidFill>
                  <a:schemeClr val="bg1"/>
                </a:solidFill>
                <a:latin typeface="+mj-lt"/>
              </a:rPr>
              <a:t> Foreground property comes from </a:t>
            </a:r>
            <a:r>
              <a:rPr lang="en-US" sz="1800" b="0" i="1" dirty="0" err="1" smtClean="0">
                <a:solidFill>
                  <a:schemeClr val="bg1"/>
                </a:solidFill>
                <a:latin typeface="+mj-lt"/>
              </a:rPr>
              <a:t>TextColor</a:t>
            </a:r>
            <a:r>
              <a:rPr lang="en-US" sz="1800" b="0" i="1" dirty="0" smtClean="0">
                <a:solidFill>
                  <a:schemeClr val="bg1"/>
                </a:solidFill>
                <a:latin typeface="+mj-lt"/>
              </a:rPr>
              <a:t> property of </a:t>
            </a:r>
            <a:r>
              <a:rPr lang="en-US" sz="1800" b="0" i="1" dirty="0" err="1" smtClean="0">
                <a:solidFill>
                  <a:schemeClr val="bg1"/>
                </a:solidFill>
                <a:latin typeface="+mj-lt"/>
              </a:rPr>
              <a:t>ColorTheme</a:t>
            </a:r>
            <a:r>
              <a:rPr lang="en-US" sz="1800" b="0" i="1" dirty="0" smtClean="0">
                <a:solidFill>
                  <a:schemeClr val="bg1"/>
                </a:solidFill>
                <a:latin typeface="+mj-lt"/>
              </a:rPr>
              <a:t> resource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1480364" y="4611831"/>
            <a:ext cx="630967" cy="1072275"/>
          </a:xfrm>
          <a:prstGeom prst="line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63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Binding 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known as "XAML Debugging"</a:t>
            </a:r>
          </a:p>
          <a:p>
            <a:r>
              <a:rPr lang="en-US" dirty="0"/>
              <a:t>Set breakpoints on {Binding} expressions in XAML</a:t>
            </a:r>
          </a:p>
          <a:p>
            <a:r>
              <a:rPr lang="en-US" dirty="0"/>
              <a:t>Analyze broken bindings, detect when target is updated, and </a:t>
            </a:r>
            <a:r>
              <a:rPr lang="en-US" dirty="0" smtClean="0"/>
              <a:t>more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3389870"/>
            <a:ext cx="79533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000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Style Data Binding and Data Binding Debugging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1209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Markup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Extend XAML with your own markup extensions</a:t>
            </a:r>
          </a:p>
          <a:p>
            <a:pPr lvl="1"/>
            <a:r>
              <a:rPr lang="en-US" dirty="0"/>
              <a:t>Finally supported in Silverlight!</a:t>
            </a:r>
          </a:p>
          <a:p>
            <a:r>
              <a:rPr lang="en-US" dirty="0"/>
              <a:t>Many practical uses in real-world projects</a:t>
            </a:r>
          </a:p>
          <a:p>
            <a:pPr lvl="1"/>
            <a:r>
              <a:rPr lang="en-US" dirty="0"/>
              <a:t>Use custom markup for localization</a:t>
            </a:r>
          </a:p>
          <a:p>
            <a:pPr lvl="1"/>
            <a:r>
              <a:rPr lang="en-US" dirty="0"/>
              <a:t>Use custom markup for MVVM commanding</a:t>
            </a:r>
          </a:p>
          <a:p>
            <a:pPr lvl="1"/>
            <a:r>
              <a:rPr lang="en-US" dirty="0"/>
              <a:t>Use custom markup for dependency injection</a:t>
            </a:r>
          </a:p>
          <a:p>
            <a:pPr lvl="1"/>
            <a:r>
              <a:rPr lang="en-US" dirty="0"/>
              <a:t>And on and on and on</a:t>
            </a:r>
          </a:p>
          <a:p>
            <a:r>
              <a:rPr lang="en-US" dirty="0"/>
              <a:t>Derive from </a:t>
            </a:r>
            <a:r>
              <a:rPr lang="en-US" dirty="0" err="1" smtClean="0"/>
              <a:t>System.Windows.Markup.MarkupExtension</a:t>
            </a:r>
            <a:r>
              <a:rPr lang="en-US" dirty="0" smtClean="0"/>
              <a:t> </a:t>
            </a:r>
            <a:r>
              <a:rPr lang="en-US" dirty="0"/>
              <a:t>and override </a:t>
            </a:r>
            <a:r>
              <a:rPr lang="en-US" dirty="0" err="1" smtClean="0"/>
              <a:t>ProvideValue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590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Improvements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overflow areas (multi-column text)</a:t>
            </a:r>
          </a:p>
          <a:p>
            <a:pPr lvl="1"/>
            <a:r>
              <a:rPr lang="en-US" dirty="0" err="1"/>
              <a:t>RichTextBoxOverflow</a:t>
            </a:r>
            <a:r>
              <a:rPr lang="en-US" dirty="0"/>
              <a:t> control</a:t>
            </a:r>
          </a:p>
          <a:p>
            <a:pPr lvl="1"/>
            <a:r>
              <a:rPr lang="en-US" dirty="0"/>
              <a:t>Link </a:t>
            </a:r>
            <a:r>
              <a:rPr lang="en-US" dirty="0" err="1"/>
              <a:t>RichTextBox</a:t>
            </a:r>
            <a:r>
              <a:rPr lang="en-US" dirty="0"/>
              <a:t> to one or more </a:t>
            </a:r>
            <a:r>
              <a:rPr lang="en-US" dirty="0" err="1"/>
              <a:t>RichTextBoxOverflow</a:t>
            </a:r>
            <a:r>
              <a:rPr lang="en-US" dirty="0"/>
              <a:t> controls and flow text from one to the other</a:t>
            </a:r>
          </a:p>
          <a:p>
            <a:r>
              <a:rPr lang="en-US" dirty="0"/>
              <a:t>Controllable character spacing (leading)</a:t>
            </a:r>
          </a:p>
          <a:p>
            <a:pPr lvl="1"/>
            <a:r>
              <a:rPr lang="en-US" dirty="0" err="1"/>
              <a:t>CharacterSpacing</a:t>
            </a:r>
            <a:r>
              <a:rPr lang="en-US" dirty="0"/>
              <a:t> property on text-input elements</a:t>
            </a:r>
          </a:p>
          <a:p>
            <a:r>
              <a:rPr lang="en-US" dirty="0"/>
              <a:t>Crisper text display via pixel snapping (post-beta)</a:t>
            </a:r>
          </a:p>
          <a:p>
            <a:r>
              <a:rPr lang="en-US" dirty="0"/>
              <a:t>Enhanced </a:t>
            </a:r>
            <a:r>
              <a:rPr lang="en-US" dirty="0" err="1"/>
              <a:t>OpenType</a:t>
            </a:r>
            <a:r>
              <a:rPr lang="en-US" dirty="0"/>
              <a:t> support (post-beta)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Custom Markup Extension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MVVM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ListBox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ListBox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SelectionChanged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custom:MethodInvoke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Path=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ItemSelected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MVVM Button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&lt;Button Name="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InvokeButton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Content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Save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Click="{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custom:MethodInvoke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Path=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SaveData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  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7936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Custom Markup Extension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HelloMarkupExtension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: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MarkupExtension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string Text { get; set;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override object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ProvideValue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IServiceProvider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provider)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return "Hello, " +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this.Text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747335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HelloMarkupExtension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Text="{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custom:HelloMarkup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Text='Silverlight 5'}" /&gt;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3014663"/>
            <a:ext cx="43338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583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IServiceProvider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GetService</a:t>
            </a:r>
            <a:r>
              <a:rPr lang="en-US" dirty="0"/>
              <a:t> method returns a service </a:t>
            </a:r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026509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IXamlTypeResolver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resolver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provider.GetService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typeof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IXamlTypeResolver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as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IXamlTypeResolver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690601"/>
              </p:ext>
            </p:extLst>
          </p:nvPr>
        </p:nvGraphicFramePr>
        <p:xfrm>
          <a:off x="477792" y="3316416"/>
          <a:ext cx="7916564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9592"/>
                <a:gridCol w="54369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Interface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Description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IProvideValueTarget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099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Enables markup extension to retrieve reference to target object and target property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099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IXamlTypeResolver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099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Enables markup extension to convert a named XAML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type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reference into a CLR type reference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099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IRootObjectProvider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854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Enables markup extension to retrieve reference to root element in visual tree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10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Querying the Target Property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IProvideValueTarget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ipvt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provider.GetService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typeof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IProvideValueTarget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as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IProvideValueTarget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PropertyInfo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pi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ipvt.TargetProperty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as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PropertyInfo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string type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pi.PropertyType.Name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 // Type name (e.g., "String")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string name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pi.Name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 // Property name (e.g., "Text")</a:t>
            </a:r>
          </a:p>
        </p:txBody>
      </p:sp>
    </p:spTree>
    <p:extLst>
      <p:ext uri="{BB962C8B-B14F-4D97-AF65-F5344CB8AC3E}">
        <p14:creationId xmlns:p14="http://schemas.microsoft.com/office/powerpoint/2010/main" val="16359549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 Markup 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6423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Application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now run inside the browser</a:t>
            </a:r>
          </a:p>
          <a:p>
            <a:pPr lvl="1"/>
            <a:r>
              <a:rPr lang="en-US" dirty="0"/>
              <a:t>Requires permissions (</a:t>
            </a:r>
            <a:r>
              <a:rPr lang="en-US" dirty="0" err="1"/>
              <a:t>localhost</a:t>
            </a:r>
            <a:r>
              <a:rPr lang="en-US" dirty="0"/>
              <a:t> excepted)</a:t>
            </a:r>
          </a:p>
          <a:p>
            <a:pPr lvl="1"/>
            <a:r>
              <a:rPr lang="en-US" dirty="0"/>
              <a:t>Can host </a:t>
            </a:r>
            <a:r>
              <a:rPr lang="en-US" dirty="0" err="1"/>
              <a:t>WebBrowser</a:t>
            </a:r>
            <a:r>
              <a:rPr lang="en-US" dirty="0"/>
              <a:t> controls in-browser, too</a:t>
            </a:r>
          </a:p>
          <a:p>
            <a:r>
              <a:rPr lang="en-US" dirty="0"/>
              <a:t>Can now create multiple windows</a:t>
            </a:r>
          </a:p>
          <a:p>
            <a:pPr lvl="1"/>
            <a:r>
              <a:rPr lang="en-US" dirty="0"/>
              <a:t>Modeless dialogs, tear-off windows, and more</a:t>
            </a:r>
          </a:p>
          <a:p>
            <a:pPr lvl="1"/>
            <a:r>
              <a:rPr lang="en-US" dirty="0"/>
              <a:t>Only available to trusted out-of-browser apps</a:t>
            </a:r>
          </a:p>
          <a:p>
            <a:r>
              <a:rPr lang="en-US" dirty="0"/>
              <a:t>Can now access entire file </a:t>
            </a:r>
            <a:r>
              <a:rPr lang="en-US" dirty="0" smtClean="0"/>
              <a:t>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08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Trusted Apps In-Browser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Registry requirements</a:t>
            </a:r>
          </a:p>
          <a:p>
            <a:pPr lvl="1"/>
            <a:r>
              <a:rPr lang="en-US" dirty="0"/>
              <a:t>32-bit: HKLM\Software\Microsoft\Silverlight\-</a:t>
            </a:r>
            <a:r>
              <a:rPr lang="en-US" dirty="0" err="1"/>
              <a:t>AllowElevatedTrustAppsInBrowser</a:t>
            </a:r>
            <a:r>
              <a:rPr lang="en-US" dirty="0"/>
              <a:t> = 1</a:t>
            </a:r>
          </a:p>
          <a:p>
            <a:pPr lvl="1"/>
            <a:r>
              <a:rPr lang="en-US" dirty="0"/>
              <a:t>64-bit: HKLM\Software\Wow6432Node\Microsoft\-Silverlight\</a:t>
            </a:r>
            <a:r>
              <a:rPr lang="en-US" dirty="0" err="1"/>
              <a:t>AllowElevatedTrustAppsInBrowser</a:t>
            </a:r>
            <a:r>
              <a:rPr lang="en-US" dirty="0"/>
              <a:t> = 1</a:t>
            </a:r>
          </a:p>
          <a:p>
            <a:r>
              <a:rPr lang="en-US" dirty="0"/>
              <a:t>XAP requirements</a:t>
            </a:r>
          </a:p>
          <a:p>
            <a:pPr lvl="1"/>
            <a:r>
              <a:rPr lang="en-US" dirty="0"/>
              <a:t>XAP must be signed</a:t>
            </a:r>
          </a:p>
          <a:p>
            <a:pPr lvl="1"/>
            <a:r>
              <a:rPr lang="en-US" dirty="0"/>
              <a:t>Certificate used for signing must be installed in Trusted Publishers certificate store on client machine</a:t>
            </a:r>
          </a:p>
          <a:p>
            <a:r>
              <a:rPr lang="en-US" dirty="0"/>
              <a:t>Requirements waived for XAPs from </a:t>
            </a:r>
            <a:r>
              <a:rPr lang="en-US" dirty="0" err="1"/>
              <a:t>localhost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43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Permissions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733800"/>
            <a:ext cx="4572000" cy="2322917"/>
          </a:xfrm>
          <a:prstGeom prst="rect">
            <a:avLst/>
          </a:prstGeom>
        </p:spPr>
      </p:pic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5486400" y="1894190"/>
            <a:ext cx="3200400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 algn="l"/>
            <a:r>
              <a:rPr lang="en-US" sz="1800" b="0" i="1" dirty="0" err="1" smtClean="0">
                <a:solidFill>
                  <a:schemeClr val="bg1"/>
                </a:solidFill>
                <a:latin typeface="+mn-lt"/>
              </a:rPr>
              <a:t>AllowElevatedTrustApps-InBrowser</a:t>
            </a:r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 added to registry and set to 1</a:t>
            </a:r>
            <a:endParaRPr lang="en-US" sz="1800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5486400" y="3644028"/>
            <a:ext cx="3200400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 algn="l"/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Certificate used to sign XAP installed in Trusted Publishers certificate store</a:t>
            </a:r>
            <a:endParaRPr lang="en-US" sz="1800" b="0" i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5667"/>
            <a:ext cx="4572000" cy="203066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 bwMode="auto">
          <a:xfrm rot="11404211">
            <a:off x="4747875" y="1936715"/>
            <a:ext cx="533400" cy="533400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9514698">
            <a:off x="4713612" y="4041382"/>
            <a:ext cx="533400" cy="533400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3745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Trusted Apps to Running In-Browser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AllowInstallOfElevatedTrustApps</a:t>
            </a:r>
            <a:r>
              <a:rPr lang="en-US" dirty="0"/>
              <a:t> = 0 prevents trusted apps from being installed and run outside the </a:t>
            </a:r>
            <a:r>
              <a:rPr lang="en-US" dirty="0" smtClean="0"/>
              <a:t>browser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112" y="2755254"/>
            <a:ext cx="5431445" cy="241556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 rot="9514698">
            <a:off x="6865857" y="3243581"/>
            <a:ext cx="533400" cy="533400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405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Overflow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RichTextBox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x:Name="Column1"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OverflowContentTarget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="{Binding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ElementName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=Column2}"&gt;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RichTextBox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RichTextBoxOverflow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x:Name="Column2"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1572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the File System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Application.Current.HasElevatedPermissions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List&lt;string&gt; list = new List&lt;string&gt;();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Enumerate files in C:\Windows\System32 directory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foreach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(string file in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Directory.EnumerateFiles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(@"C:\Windows\System32"))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list.Add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file.Substring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file.LastIndexOf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('\\') + 1));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Bind enumerated list to a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ListBox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FileListBox.ItemsSource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list;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756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Another Window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Application.Current.HasElevatedPermissions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&amp;&amp;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Application.Current.IsRunningOutOfBrowser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Window popup = new Window();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popup.Width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300;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popup.Height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400;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popup.Top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100;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popup.Left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200;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popup.Title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"Popup Window";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popup.Content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PopupWindowUserControl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popup.Visibility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Visibility.Visible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5486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1" dirty="0" smtClean="0">
                <a:solidFill>
                  <a:schemeClr val="bg1"/>
                </a:solidFill>
                <a:latin typeface="+mj-lt"/>
              </a:rPr>
              <a:t>User control containing content for popup window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6071285" y="4285735"/>
            <a:ext cx="434547" cy="1142996"/>
          </a:xfrm>
          <a:prstGeom prst="line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756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Enumerating Windows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foreach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(Window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window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in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Application.Current.Windows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(window ==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Application.Current.MainWindow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// Main window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else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// Another window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756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Trusted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68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Silverlight 5 includes robust 3D support</a:t>
            </a:r>
          </a:p>
          <a:p>
            <a:pPr lvl="1"/>
            <a:r>
              <a:rPr lang="en-US" dirty="0"/>
              <a:t>Hardware (GPU) accelerated</a:t>
            </a:r>
          </a:p>
          <a:p>
            <a:pPr lvl="1"/>
            <a:r>
              <a:rPr lang="en-US" dirty="0"/>
              <a:t>Immediate-mode XNA-based API</a:t>
            </a:r>
          </a:p>
          <a:p>
            <a:pPr lvl="1"/>
            <a:r>
              <a:rPr lang="en-US" dirty="0"/>
              <a:t>Built-in </a:t>
            </a:r>
            <a:r>
              <a:rPr lang="en-US" dirty="0" err="1"/>
              <a:t>shaders</a:t>
            </a:r>
            <a:r>
              <a:rPr lang="en-US" dirty="0"/>
              <a:t>/effects coming post-beta</a:t>
            </a:r>
          </a:p>
          <a:p>
            <a:pPr lvl="1"/>
            <a:r>
              <a:rPr lang="en-US" dirty="0"/>
              <a:t>Supports textures, bump mapping, etc.</a:t>
            </a:r>
          </a:p>
          <a:p>
            <a:r>
              <a:rPr lang="en-US" dirty="0" err="1"/>
              <a:t>DrawingSurface</a:t>
            </a:r>
            <a:r>
              <a:rPr lang="en-US" dirty="0"/>
              <a:t> control represents 3D canvas</a:t>
            </a:r>
          </a:p>
          <a:p>
            <a:pPr lvl="1"/>
            <a:r>
              <a:rPr lang="en-US" dirty="0"/>
              <a:t>Draw event signals opportunity to redraw</a:t>
            </a:r>
          </a:p>
          <a:p>
            <a:r>
              <a:rPr lang="en-US" dirty="0"/>
              <a:t>Requires </a:t>
            </a:r>
            <a:r>
              <a:rPr lang="en-US" dirty="0" err="1"/>
              <a:t>Shader</a:t>
            </a:r>
            <a:r>
              <a:rPr lang="en-US" dirty="0"/>
              <a:t> Model 2.0-compatible hardware</a:t>
            </a:r>
          </a:p>
          <a:p>
            <a:r>
              <a:rPr lang="en-US" dirty="0"/>
              <a:t>Requires consent or trust on Windows </a:t>
            </a:r>
            <a:r>
              <a:rPr lang="en-US" dirty="0" smtClean="0"/>
              <a:t>XP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32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GPU Acceleration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&lt;object data="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data:application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/x-silverlight-2,"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type="application/x-silverlight-2" width="100%" height="100%"&gt;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 name="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enableGPUAcceleration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" value="true"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name="source" value="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ClientBin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CubeSample.xap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name="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onError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value="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onSilverlightError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name="background" value="white"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name="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minRuntimeVersion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value="5.0.60211.0"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name="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autoUpgrade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value="true"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&lt;a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href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="..." style="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text-decoration:none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img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src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="..." alt="Get Microsoft Silverlight"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style="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border-style:none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&lt;/a&gt;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&lt;/object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8426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GPU Support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CanGpuRender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RenderMode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mode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GraphicsDeviceManager.Current.RenderMode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return (mode ==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RenderMode.Hardware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76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</a:t>
            </a:r>
            <a:r>
              <a:rPr lang="en-US" dirty="0" err="1" smtClean="0"/>
              <a:t>DrawingSurface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0999" y="1359244"/>
            <a:ext cx="86311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DrawingSurface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Draw="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OnDraw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OnDraw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DrawEventArgs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GraphicsDevice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args.GraphicsDevice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gd.Clear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(...);           // Clear the drawing surface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gd.SetVertexBuffer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(...); // Pass vertex buffer to GPU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gd.SetVertexShader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(...); // Pass vertex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to GPU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gd.SetVertexShaderConstantFloat4(...); // Pass transform matrix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gd.SetPixelShader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(...);  // Pass pixel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to GPU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gd.DrawPrimitives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(...);  // Draw contents of vertex buffer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gd.InvalidateSurface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 // Force another redraw (optional)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76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Models are formed from meshes of 3D triangles</a:t>
            </a:r>
          </a:p>
          <a:p>
            <a:pPr lvl="1"/>
            <a:r>
              <a:rPr lang="en-US" dirty="0"/>
              <a:t>Define vertices using X-Y-Z coordinates</a:t>
            </a:r>
          </a:p>
          <a:p>
            <a:pPr lvl="1"/>
            <a:r>
              <a:rPr lang="en-US" dirty="0"/>
              <a:t>Connect vertices to form triangles</a:t>
            </a:r>
          </a:p>
          <a:p>
            <a:pPr lvl="1"/>
            <a:r>
              <a:rPr lang="en-US" dirty="0"/>
              <a:t>Connect triangles to form meshes</a:t>
            </a:r>
          </a:p>
          <a:p>
            <a:r>
              <a:rPr lang="en-US" dirty="0"/>
              <a:t>Triangles can be shaded with colors or </a:t>
            </a:r>
            <a:r>
              <a:rPr lang="en-US" dirty="0" smtClean="0"/>
              <a:t>textures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53" y="3812058"/>
            <a:ext cx="4227785" cy="260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230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Vertex Buffer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VertexPositionColor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[] vertices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VertexPositionColor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[3];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vertices[0].Position = new Vector3(-1, -1, 0); // left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vertices[1].Position = new Vector3(0, 1, 0);   // top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vertices[2].Position = new Vector3(1, -1, 0);  // right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vertices[0].Color = new Color(255, 0, 0, 255); // red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vertices[1].Color = new Color(0, 255, 0, 255); // green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vertices[2].Color = new Color(0, 0, 255, 255); // blue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VertexBuffer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vb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VertexBuffer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GraphicsDeviceManager.Current.GraphicsDevice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VertexPositionColor.VertexDeclaration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vertices.Length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BufferUsage.WriteOnly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vb.SetData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(0, vertices, 0,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vertices.Length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0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628" y="4963363"/>
            <a:ext cx="1280678" cy="128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76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Spacing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Text="Hello, Silverlight"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CharacterSpacing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="100" /&gt;</a:t>
            </a:r>
          </a:p>
        </p:txBody>
      </p:sp>
    </p:spTree>
    <p:extLst>
      <p:ext uri="{BB962C8B-B14F-4D97-AF65-F5344CB8AC3E}">
        <p14:creationId xmlns:p14="http://schemas.microsoft.com/office/powerpoint/2010/main" val="3585263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Vertex and Pixel </a:t>
            </a:r>
            <a:r>
              <a:rPr lang="en-US" dirty="0" err="1" smtClean="0"/>
              <a:t>Shaders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GraphicsDevice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GraphicsDeviceManager.Current.GraphicsDevice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Initialize a vertex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shader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(new Uri(@"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ProjectName;component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VertexShader.vs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VertexShader.FromStream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stream);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Initialize a pixel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(new Uri(@"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ProjectName;component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/PixelShader.ps",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PixelShader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PixelShader.FromStream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stream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76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View/Projection Matrix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Initialize a view matrix for a fixed camera position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Matrix view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Matrix.CreateLookAt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new Vector3(0, 0, 5.0f), // Camera position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Vector3.Zero,            // Camera target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Vector3.Up               // Camera orientation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Initialize a perspective projection matrix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Matrix projection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Matrix.CreatePerspectiveFieldOfView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MathHelper.PiOver4, // Field of view, in radians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1.0f,               // Aspect ratio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1.0f,               // Distance to near view plane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100.0f              // Distance to far view plane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Calculate the final matrix for SetVertexShaderConstantFloat4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Matrix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viewproj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view * projection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76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3D Graphics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448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Numerous performance optimizations</a:t>
            </a:r>
          </a:p>
          <a:p>
            <a:pPr lvl="1"/>
            <a:r>
              <a:rPr lang="en-US" dirty="0"/>
              <a:t>Multi-core JIT compilation for faster startup</a:t>
            </a:r>
          </a:p>
          <a:p>
            <a:pPr lvl="1"/>
            <a:r>
              <a:rPr lang="en-US" dirty="0"/>
              <a:t>Faster XAML parser and improved graphics stack</a:t>
            </a:r>
          </a:p>
          <a:p>
            <a:pPr lvl="1"/>
            <a:r>
              <a:rPr lang="en-US" dirty="0"/>
              <a:t>Improved text-layout performance</a:t>
            </a:r>
          </a:p>
          <a:p>
            <a:r>
              <a:rPr lang="en-US" dirty="0" err="1"/>
              <a:t>MouseButtonEventArgs.ClickCount</a:t>
            </a:r>
            <a:r>
              <a:rPr lang="en-US" dirty="0"/>
              <a:t> property</a:t>
            </a:r>
          </a:p>
          <a:p>
            <a:r>
              <a:rPr lang="en-US" dirty="0" err="1"/>
              <a:t>ComboBox</a:t>
            </a:r>
            <a:r>
              <a:rPr lang="en-US" dirty="0"/>
              <a:t> type-ahead with text searching</a:t>
            </a:r>
          </a:p>
          <a:p>
            <a:r>
              <a:rPr lang="en-US" dirty="0"/>
              <a:t>Default file names in </a:t>
            </a:r>
            <a:r>
              <a:rPr lang="en-US" dirty="0" err="1" smtClean="0"/>
              <a:t>SaveFileDialog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1731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Not in the Beta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PostScript vector printing support</a:t>
            </a:r>
          </a:p>
          <a:p>
            <a:r>
              <a:rPr lang="en-US" dirty="0"/>
              <a:t>WS-Trust support</a:t>
            </a:r>
          </a:p>
          <a:p>
            <a:r>
              <a:rPr lang="en-US" dirty="0"/>
              <a:t>64-bit support</a:t>
            </a:r>
          </a:p>
          <a:p>
            <a:r>
              <a:rPr lang="en-US" dirty="0"/>
              <a:t>P/Invoke support</a:t>
            </a:r>
          </a:p>
          <a:p>
            <a:r>
              <a:rPr lang="en-US" dirty="0"/>
              <a:t>COM </a:t>
            </a:r>
            <a:r>
              <a:rPr lang="en-US" dirty="0" err="1"/>
              <a:t>interop</a:t>
            </a:r>
            <a:r>
              <a:rPr lang="en-US" dirty="0"/>
              <a:t> support for trusted in-browser apps</a:t>
            </a:r>
          </a:p>
          <a:p>
            <a:r>
              <a:rPr lang="en-US" dirty="0" err="1"/>
              <a:t>DataContextChanged</a:t>
            </a:r>
            <a:r>
              <a:rPr lang="en-US" dirty="0"/>
              <a:t> event</a:t>
            </a:r>
          </a:p>
          <a:p>
            <a:r>
              <a:rPr lang="en-US" dirty="0" err="1"/>
              <a:t>PivotViewer</a:t>
            </a:r>
            <a:r>
              <a:rPr lang="en-US" dirty="0"/>
              <a:t> </a:t>
            </a:r>
            <a:r>
              <a:rPr lang="en-US" dirty="0" smtClean="0"/>
              <a:t>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250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64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6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32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Overflow and Character Spacing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7200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Low-latency sound</a:t>
            </a:r>
          </a:p>
          <a:p>
            <a:pPr lvl="1"/>
            <a:r>
              <a:rPr lang="en-US" dirty="0"/>
              <a:t>XNA </a:t>
            </a:r>
            <a:r>
              <a:rPr lang="en-US" dirty="0" err="1"/>
              <a:t>SoundEffect</a:t>
            </a:r>
            <a:r>
              <a:rPr lang="en-US" dirty="0"/>
              <a:t> class</a:t>
            </a:r>
          </a:p>
          <a:p>
            <a:r>
              <a:rPr lang="en-US" dirty="0" err="1"/>
              <a:t>TrickPlay</a:t>
            </a:r>
            <a:endParaRPr lang="en-US" dirty="0"/>
          </a:p>
          <a:p>
            <a:pPr lvl="1"/>
            <a:r>
              <a:rPr lang="en-US" dirty="0"/>
              <a:t>Accessed through </a:t>
            </a:r>
            <a:r>
              <a:rPr lang="en-US" dirty="0" err="1"/>
              <a:t>MediaElement's</a:t>
            </a:r>
            <a:r>
              <a:rPr lang="en-US" dirty="0"/>
              <a:t> </a:t>
            </a:r>
            <a:r>
              <a:rPr lang="en-US" dirty="0" err="1"/>
              <a:t>PlaybackRate</a:t>
            </a:r>
            <a:r>
              <a:rPr lang="en-US" dirty="0"/>
              <a:t> property</a:t>
            </a:r>
          </a:p>
          <a:p>
            <a:pPr lvl="1"/>
            <a:r>
              <a:rPr lang="en-US" dirty="0"/>
              <a:t>Variable-rate video and audio playback</a:t>
            </a:r>
          </a:p>
          <a:p>
            <a:pPr lvl="1"/>
            <a:r>
              <a:rPr lang="en-US" dirty="0"/>
              <a:t>Audio pitch correction coming post-beta</a:t>
            </a:r>
          </a:p>
          <a:p>
            <a:r>
              <a:rPr lang="en-US" dirty="0"/>
              <a:t>Hardware (GPU) decoding of H.264 </a:t>
            </a:r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876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SoundEffect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using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Microsoft.Xna.Framework.Audio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Create a sound effect from Gong.wav (assumes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Gong.wav's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build action is "Content")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SoundEffect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se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SoundEffect.FromStream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(new Uri("Gong.wav",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Play the sound effect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se.Play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174601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TrickPlay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MediaElement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x:Name="Player" Source="..." 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Player.PlaybackRate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0.5; // Slow motion (half speed)</a:t>
            </a:r>
          </a:p>
        </p:txBody>
      </p:sp>
    </p:spTree>
    <p:extLst>
      <p:ext uri="{BB962C8B-B14F-4D97-AF65-F5344CB8AC3E}">
        <p14:creationId xmlns:p14="http://schemas.microsoft.com/office/powerpoint/2010/main" val="2174601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TrickPlay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290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2039</Words>
  <Application>Microsoft Office PowerPoint</Application>
  <PresentationFormat>On-screen Show (4:3)</PresentationFormat>
  <Paragraphs>399</Paragraphs>
  <Slides>47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What's New in Silverlight 5</vt:lpstr>
      <vt:lpstr>Text Improvements</vt:lpstr>
      <vt:lpstr>Text Overflow</vt:lpstr>
      <vt:lpstr>Character Spacing</vt:lpstr>
      <vt:lpstr>PowerPoint Presentation</vt:lpstr>
      <vt:lpstr>Media Improvements</vt:lpstr>
      <vt:lpstr>Using the SoundEffect Class</vt:lpstr>
      <vt:lpstr>Using TrickPlay</vt:lpstr>
      <vt:lpstr>PowerPoint Presentation</vt:lpstr>
      <vt:lpstr>Threading Improvements</vt:lpstr>
      <vt:lpstr>Using the Composition Thread</vt:lpstr>
      <vt:lpstr>PowerPoint Presentation</vt:lpstr>
      <vt:lpstr>Data Binding Improvements</vt:lpstr>
      <vt:lpstr>Implicit Data Templates</vt:lpstr>
      <vt:lpstr>Ancestor RelativeSource</vt:lpstr>
      <vt:lpstr>Style Data Binding</vt:lpstr>
      <vt:lpstr>Data Binding Debugging</vt:lpstr>
      <vt:lpstr>PowerPoint Presentation</vt:lpstr>
      <vt:lpstr>Custom Markup Extensions</vt:lpstr>
      <vt:lpstr>Using a Custom Markup Extension</vt:lpstr>
      <vt:lpstr>Writing a Custom Markup Extension</vt:lpstr>
      <vt:lpstr>Using HelloMarkupExtension</vt:lpstr>
      <vt:lpstr>IServiceProvider</vt:lpstr>
      <vt:lpstr>Querying the Target Property</vt:lpstr>
      <vt:lpstr>PowerPoint Presentation</vt:lpstr>
      <vt:lpstr>Trusted Application Improvements</vt:lpstr>
      <vt:lpstr>Running Trusted Apps In-Browser</vt:lpstr>
      <vt:lpstr>Setting Permissions</vt:lpstr>
      <vt:lpstr>Limiting Trusted Apps to Running In-Browser</vt:lpstr>
      <vt:lpstr>Accessing the File System</vt:lpstr>
      <vt:lpstr>Creating Another Window</vt:lpstr>
      <vt:lpstr>Enumerating Windows</vt:lpstr>
      <vt:lpstr>PowerPoint Presentation</vt:lpstr>
      <vt:lpstr>3D Graphics</vt:lpstr>
      <vt:lpstr>Enabling GPU Acceleration</vt:lpstr>
      <vt:lpstr>Detecting GPU Support</vt:lpstr>
      <vt:lpstr>Using a DrawingSurface</vt:lpstr>
      <vt:lpstr>3D Models</vt:lpstr>
      <vt:lpstr>Creating a Vertex Buffer</vt:lpstr>
      <vt:lpstr>Creating Vertex and Pixel Shaders</vt:lpstr>
      <vt:lpstr>Creating a View/Projection Matrix</vt:lpstr>
      <vt:lpstr>PowerPoint Presentation</vt:lpstr>
      <vt:lpstr>Other New Features</vt:lpstr>
      <vt:lpstr>Features Not in the Beta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What's New in Silverlight 5</dc:title>
  <dc:creator>Remy Venturini</dc:creator>
  <cp:lastModifiedBy>Jeff</cp:lastModifiedBy>
  <cp:revision>69</cp:revision>
  <dcterms:created xsi:type="dcterms:W3CDTF">2011-01-13T08:12:11Z</dcterms:created>
  <dcterms:modified xsi:type="dcterms:W3CDTF">2011-04-26T07:52:25Z</dcterms:modified>
</cp:coreProperties>
</file>