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67" r:id="rId4"/>
    <p:sldId id="268" r:id="rId5"/>
    <p:sldId id="272" r:id="rId6"/>
    <p:sldId id="276" r:id="rId7"/>
    <p:sldId id="273" r:id="rId8"/>
    <p:sldId id="277" r:id="rId9"/>
    <p:sldId id="278" r:id="rId10"/>
    <p:sldId id="274" r:id="rId11"/>
    <p:sldId id="279" r:id="rId12"/>
    <p:sldId id="281" r:id="rId13"/>
    <p:sldId id="283" r:id="rId14"/>
    <p:sldId id="284" r:id="rId15"/>
    <p:sldId id="285" r:id="rId16"/>
    <p:sldId id="282" r:id="rId17"/>
    <p:sldId id="280" r:id="rId18"/>
    <p:sldId id="269" r:id="rId19"/>
    <p:sldId id="286" r:id="rId20"/>
    <p:sldId id="270" r:id="rId21"/>
    <p:sldId id="293" r:id="rId22"/>
    <p:sldId id="294" r:id="rId23"/>
    <p:sldId id="295" r:id="rId24"/>
    <p:sldId id="287" r:id="rId25"/>
    <p:sldId id="296" r:id="rId26"/>
    <p:sldId id="297" r:id="rId27"/>
    <p:sldId id="288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289" r:id="rId36"/>
    <p:sldId id="305" r:id="rId37"/>
    <p:sldId id="308" r:id="rId38"/>
    <p:sldId id="290" r:id="rId39"/>
    <p:sldId id="307" r:id="rId40"/>
    <p:sldId id="291" r:id="rId41"/>
    <p:sldId id="309" r:id="rId42"/>
    <p:sldId id="310" r:id="rId43"/>
    <p:sldId id="262" r:id="rId44"/>
    <p:sldId id="264" r:id="rId45"/>
    <p:sldId id="265" r:id="rId46"/>
    <p:sldId id="263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68799-63DE-4D0D-9A69-ABAD00C21CAD}">
          <p14:sldIdLst>
            <p14:sldId id="256"/>
            <p14:sldId id="257"/>
            <p14:sldId id="267"/>
            <p14:sldId id="268"/>
            <p14:sldId id="272"/>
            <p14:sldId id="276"/>
            <p14:sldId id="273"/>
            <p14:sldId id="277"/>
            <p14:sldId id="278"/>
            <p14:sldId id="274"/>
            <p14:sldId id="279"/>
            <p14:sldId id="281"/>
            <p14:sldId id="283"/>
            <p14:sldId id="284"/>
            <p14:sldId id="285"/>
            <p14:sldId id="282"/>
            <p14:sldId id="280"/>
            <p14:sldId id="269"/>
            <p14:sldId id="286"/>
            <p14:sldId id="270"/>
            <p14:sldId id="293"/>
            <p14:sldId id="294"/>
            <p14:sldId id="295"/>
            <p14:sldId id="287"/>
            <p14:sldId id="296"/>
            <p14:sldId id="297"/>
            <p14:sldId id="288"/>
            <p14:sldId id="298"/>
            <p14:sldId id="299"/>
            <p14:sldId id="300"/>
            <p14:sldId id="301"/>
            <p14:sldId id="302"/>
            <p14:sldId id="303"/>
            <p14:sldId id="304"/>
            <p14:sldId id="289"/>
            <p14:sldId id="305"/>
            <p14:sldId id="308"/>
            <p14:sldId id="290"/>
            <p14:sldId id="307"/>
            <p14:sldId id="291"/>
            <p14:sldId id="309"/>
            <p14:sldId id="310"/>
            <p14:sldId id="262"/>
          </p14:sldIdLst>
        </p14:section>
        <p14:section name="Belux info slides" id="{2BED94AB-ADF3-4F0C-A68B-D127047F0F88}">
          <p14:sldIdLst>
            <p14:sldId id="264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>
        <p:scale>
          <a:sx n="116" d="100"/>
          <a:sy n="116" d="100"/>
        </p:scale>
        <p:origin x="-660" y="-7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Silverlight Developers Must Know to Build Great Mobile </a:t>
            </a:r>
            <a:r>
              <a:rPr lang="en-US" dirty="0" smtClean="0"/>
              <a:t>Apps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Jeff Prosise</a:t>
            </a:r>
          </a:p>
          <a:p>
            <a:r>
              <a:rPr lang="en-US" sz="2800" dirty="0"/>
              <a:t>http://www.wintellect.com/CS/blogs/jprosise/default.aspx</a:t>
            </a:r>
          </a:p>
          <a:p>
            <a:r>
              <a:rPr lang="en-US" sz="2800" dirty="0"/>
              <a:t>http://twitter.com/#!/jprosise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Font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Built-in </a:t>
            </a:r>
            <a:r>
              <a:rPr lang="en-US" dirty="0" err="1"/>
              <a:t>FontFamily</a:t>
            </a:r>
            <a:r>
              <a:rPr lang="en-US" dirty="0"/>
              <a:t> resources</a:t>
            </a:r>
          </a:p>
          <a:p>
            <a:pPr lvl="1"/>
            <a:r>
              <a:rPr lang="en-US" dirty="0" err="1"/>
              <a:t>PhoneFontFamilyNormal</a:t>
            </a:r>
            <a:r>
              <a:rPr lang="en-US" dirty="0"/>
              <a:t>, </a:t>
            </a:r>
            <a:r>
              <a:rPr lang="en-US" dirty="0" err="1"/>
              <a:t>PhoneFontFamilyLight</a:t>
            </a:r>
            <a:r>
              <a:rPr lang="en-US" dirty="0"/>
              <a:t>, </a:t>
            </a:r>
            <a:r>
              <a:rPr lang="en-US" dirty="0" err="1"/>
              <a:t>PhoneFontFamilySemiLight</a:t>
            </a:r>
            <a:r>
              <a:rPr lang="en-US" dirty="0"/>
              <a:t>, </a:t>
            </a:r>
            <a:r>
              <a:rPr lang="en-US" dirty="0" err="1"/>
              <a:t>PhoneFontFamilySemiBold</a:t>
            </a:r>
            <a:r>
              <a:rPr lang="en-US" dirty="0"/>
              <a:t> </a:t>
            </a:r>
          </a:p>
          <a:p>
            <a:r>
              <a:rPr lang="en-US" dirty="0"/>
              <a:t>Built-in </a:t>
            </a:r>
            <a:r>
              <a:rPr lang="en-US" dirty="0" err="1"/>
              <a:t>FontSize</a:t>
            </a:r>
            <a:r>
              <a:rPr lang="en-US" dirty="0"/>
              <a:t> resources</a:t>
            </a:r>
          </a:p>
          <a:p>
            <a:pPr lvl="1"/>
            <a:r>
              <a:rPr lang="en-US" dirty="0" err="1"/>
              <a:t>PhoneFontSizeSmall</a:t>
            </a:r>
            <a:r>
              <a:rPr lang="en-US" dirty="0"/>
              <a:t>, Normal, Medium, </a:t>
            </a:r>
            <a:r>
              <a:rPr lang="en-US" dirty="0" err="1"/>
              <a:t>MediumLarge</a:t>
            </a:r>
            <a:r>
              <a:rPr lang="en-US" dirty="0"/>
              <a:t>, Large, </a:t>
            </a:r>
            <a:r>
              <a:rPr lang="en-US" dirty="0" err="1"/>
              <a:t>ExtraLarge</a:t>
            </a:r>
            <a:r>
              <a:rPr lang="en-US" dirty="0"/>
              <a:t>, </a:t>
            </a:r>
            <a:r>
              <a:rPr lang="en-US" dirty="0" err="1"/>
              <a:t>ExtraExtraLarge</a:t>
            </a:r>
            <a:r>
              <a:rPr lang="en-US" dirty="0"/>
              <a:t>, Huge</a:t>
            </a:r>
          </a:p>
          <a:p>
            <a:r>
              <a:rPr lang="en-US" dirty="0"/>
              <a:t>Built-in Style resources</a:t>
            </a:r>
          </a:p>
          <a:p>
            <a:pPr lvl="1"/>
            <a:r>
              <a:rPr lang="en-US" dirty="0" err="1"/>
              <a:t>PhoneTextNormalStyle</a:t>
            </a:r>
            <a:r>
              <a:rPr lang="en-US" dirty="0"/>
              <a:t>, </a:t>
            </a:r>
            <a:r>
              <a:rPr lang="en-US" dirty="0" err="1"/>
              <a:t>PhoneTextAccentStyle</a:t>
            </a:r>
            <a:r>
              <a:rPr lang="en-US" dirty="0"/>
              <a:t>, </a:t>
            </a:r>
            <a:r>
              <a:rPr lang="en-US" dirty="0" err="1"/>
              <a:t>PhoneTextContrastStyle</a:t>
            </a:r>
            <a:r>
              <a:rPr lang="en-US" dirty="0"/>
              <a:t>, and many others</a:t>
            </a:r>
          </a:p>
          <a:p>
            <a:pPr lvl="1"/>
            <a:r>
              <a:rPr lang="en-US" dirty="0"/>
              <a:t>Combine </a:t>
            </a:r>
            <a:r>
              <a:rPr lang="en-US" dirty="0" err="1"/>
              <a:t>FontFamily</a:t>
            </a:r>
            <a:r>
              <a:rPr lang="en-US" dirty="0"/>
              <a:t>, </a:t>
            </a:r>
            <a:r>
              <a:rPr lang="en-US" dirty="0" err="1"/>
              <a:t>FontSize</a:t>
            </a:r>
            <a:r>
              <a:rPr lang="en-US" dirty="0"/>
              <a:t>, and </a:t>
            </a:r>
            <a:r>
              <a:rPr lang="en-US" dirty="0" smtClean="0"/>
              <a:t>Foreground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5642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Font Resources in 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62164"/>
            <a:ext cx="1853362" cy="3420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413" y="2057400"/>
            <a:ext cx="1853362" cy="3425622"/>
          </a:xfrm>
          <a:prstGeom prst="rect">
            <a:avLst/>
          </a:prstGeom>
        </p:spPr>
      </p:pic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428999" y="1972805"/>
            <a:ext cx="2362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b="0" i="1" dirty="0" err="1" smtClean="0">
                <a:solidFill>
                  <a:schemeClr val="bg1"/>
                </a:solidFill>
                <a:latin typeface="+mn-lt"/>
              </a:rPr>
              <a:t>PhoneTextNormalStyle</a:t>
            </a:r>
            <a:endParaRPr lang="en-US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1879179" y="2272843"/>
            <a:ext cx="1549820" cy="257175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5638799" y="2272843"/>
            <a:ext cx="762001" cy="257175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3478427" y="2488287"/>
            <a:ext cx="2362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b="0" i="1" dirty="0" smtClean="0">
                <a:solidFill>
                  <a:schemeClr val="bg1"/>
                </a:solidFill>
                <a:latin typeface="+mn-lt"/>
              </a:rPr>
              <a:t>PhoneTextTitle1Style</a:t>
            </a:r>
            <a:endParaRPr lang="en-US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2384635" y="2719148"/>
            <a:ext cx="1120565" cy="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5540165" y="2719148"/>
            <a:ext cx="860635" cy="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3227173" y="3131492"/>
            <a:ext cx="2613454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b="0" i="1" dirty="0" err="1" smtClean="0">
                <a:solidFill>
                  <a:schemeClr val="bg1"/>
                </a:solidFill>
                <a:latin typeface="+mn-lt"/>
              </a:rPr>
              <a:t>PhoneTextExtraLargeStyle</a:t>
            </a:r>
            <a:endParaRPr lang="en-US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791201" y="3352800"/>
            <a:ext cx="609600" cy="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>
            <a:off x="2057399" y="3352800"/>
            <a:ext cx="1219200" cy="9525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3478427" y="3786642"/>
            <a:ext cx="2362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b="0" i="1" dirty="0" err="1" smtClean="0">
                <a:solidFill>
                  <a:schemeClr val="bg1"/>
                </a:solidFill>
                <a:latin typeface="+mn-lt"/>
              </a:rPr>
              <a:t>PhoneTextSubtleStyle</a:t>
            </a:r>
            <a:endParaRPr lang="en-US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 flipH="1">
            <a:off x="2384635" y="4017503"/>
            <a:ext cx="1120565" cy="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3428999" y="4419600"/>
            <a:ext cx="23622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b="0" i="1" dirty="0" err="1" smtClean="0">
                <a:solidFill>
                  <a:schemeClr val="bg1"/>
                </a:solidFill>
                <a:latin typeface="+mn-lt"/>
              </a:rPr>
              <a:t>PhoneTextAccentStyle</a:t>
            </a:r>
            <a:endParaRPr lang="en-US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638799" y="4635043"/>
            <a:ext cx="762002" cy="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42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Stock Font 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...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Style="{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StaticResource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PhoneTextExtraLargeStyle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TextBlock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...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Style="{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StaticResource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PhoneTextAccentStyle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2057400" y="3684118"/>
            <a:ext cx="3962400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 algn="l"/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{</a:t>
            </a:r>
            <a:r>
              <a:rPr lang="en-US" sz="1800" b="0" i="1" dirty="0" err="1" smtClean="0">
                <a:solidFill>
                  <a:schemeClr val="bg1"/>
                </a:solidFill>
                <a:latin typeface="+mn-lt"/>
              </a:rPr>
              <a:t>StaticResource</a:t>
            </a:r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} markup extension loads the specified resource</a:t>
            </a:r>
            <a:endParaRPr lang="en-US" sz="1800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2819400" y="2559573"/>
            <a:ext cx="304800" cy="1124545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lg" len="lg"/>
          </a:ln>
        </p:spPr>
        <p:txBody>
          <a:bodyPr wrap="square" tIns="91440" bIns="91440" anchor="ctr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40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Brush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Approximately 25 built-in brush resources</a:t>
            </a:r>
          </a:p>
          <a:p>
            <a:pPr lvl="1"/>
            <a:r>
              <a:rPr lang="en-US" dirty="0" err="1"/>
              <a:t>PhoneAccentBrush</a:t>
            </a:r>
            <a:r>
              <a:rPr lang="en-US" dirty="0"/>
              <a:t> and </a:t>
            </a:r>
            <a:r>
              <a:rPr lang="en-US" dirty="0" err="1"/>
              <a:t>PhoneSubtleBrush</a:t>
            </a:r>
            <a:endParaRPr lang="en-US" dirty="0"/>
          </a:p>
          <a:p>
            <a:pPr lvl="1"/>
            <a:r>
              <a:rPr lang="en-US" dirty="0" err="1"/>
              <a:t>PhoneBackgroundBrush</a:t>
            </a:r>
            <a:r>
              <a:rPr lang="en-US" dirty="0"/>
              <a:t> and </a:t>
            </a:r>
            <a:r>
              <a:rPr lang="en-US" dirty="0" err="1"/>
              <a:t>PhoneForegroundBrush</a:t>
            </a:r>
            <a:endParaRPr lang="en-US" dirty="0"/>
          </a:p>
          <a:p>
            <a:pPr lvl="1"/>
            <a:r>
              <a:rPr lang="en-US" dirty="0" err="1"/>
              <a:t>PhoneChromeBrush</a:t>
            </a:r>
            <a:r>
              <a:rPr lang="en-US" dirty="0"/>
              <a:t> and </a:t>
            </a:r>
            <a:r>
              <a:rPr lang="en-US" dirty="0" err="1"/>
              <a:t>PhoneDisabledBrush</a:t>
            </a:r>
            <a:endParaRPr lang="en-US" dirty="0"/>
          </a:p>
          <a:p>
            <a:pPr lvl="1"/>
            <a:r>
              <a:rPr lang="en-US" dirty="0" err="1"/>
              <a:t>PhoneBorderBrush</a:t>
            </a:r>
            <a:r>
              <a:rPr lang="en-US" dirty="0"/>
              <a:t> and many others</a:t>
            </a:r>
          </a:p>
          <a:p>
            <a:r>
              <a:rPr lang="en-US" dirty="0"/>
              <a:t>Colors change with theme and accent colors</a:t>
            </a:r>
          </a:p>
          <a:p>
            <a:r>
              <a:rPr lang="en-US" dirty="0"/>
              <a:t>Complete list at http://msdn.microsoft.com/en-us/library/ff769552(v=vs.92).aspx</a:t>
            </a:r>
          </a:p>
          <a:p>
            <a:r>
              <a:rPr lang="en-US" dirty="0"/>
              <a:t>Also in </a:t>
            </a:r>
            <a:r>
              <a:rPr lang="en-US" dirty="0" err="1"/>
              <a:t>ThemeResources.xaml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565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Brush Resources in 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62200"/>
            <a:ext cx="1858126" cy="3420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06" y="2362200"/>
            <a:ext cx="1853362" cy="3416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681" y="2352671"/>
            <a:ext cx="1853362" cy="34351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1600200"/>
            <a:ext cx="185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Dark theme</a:t>
            </a:r>
          </a:p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Blue accent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79406" y="1600200"/>
            <a:ext cx="185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Light theme</a:t>
            </a:r>
          </a:p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Blue accent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36917" y="1600200"/>
            <a:ext cx="185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Dark theme</a:t>
            </a:r>
          </a:p>
          <a:p>
            <a:pPr algn="ctr"/>
            <a:r>
              <a:rPr lang="en-US" sz="2000" b="0" i="1" dirty="0" smtClean="0">
                <a:solidFill>
                  <a:schemeClr val="bg1"/>
                </a:solidFill>
                <a:latin typeface="+mj-lt"/>
              </a:rPr>
              <a:t>Orange accent</a:t>
            </a:r>
          </a:p>
        </p:txBody>
      </p:sp>
    </p:spTree>
    <p:extLst>
      <p:ext uri="{BB962C8B-B14F-4D97-AF65-F5344CB8AC3E}">
        <p14:creationId xmlns:p14="http://schemas.microsoft.com/office/powerpoint/2010/main" val="254069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Stock Brush Resources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Height="80"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Stroke="{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StaticResource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PhoneBorderBrush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Fill="{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StaticResource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PhoneAccentBrush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}"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26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Stock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600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Touch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Mouse events</a:t>
            </a:r>
          </a:p>
          <a:p>
            <a:pPr lvl="1"/>
            <a:r>
              <a:rPr lang="en-US" dirty="0"/>
              <a:t>Touch event promotion; single-touch only</a:t>
            </a:r>
          </a:p>
          <a:p>
            <a:r>
              <a:rPr lang="en-US" dirty="0" err="1"/>
              <a:t>Frame.TouchReported</a:t>
            </a:r>
            <a:r>
              <a:rPr lang="en-US" dirty="0"/>
              <a:t> events</a:t>
            </a:r>
          </a:p>
          <a:p>
            <a:pPr lvl="1"/>
            <a:r>
              <a:rPr lang="en-US" dirty="0"/>
              <a:t>Low-level, multi-touch capable</a:t>
            </a:r>
          </a:p>
          <a:p>
            <a:r>
              <a:rPr lang="en-US" dirty="0"/>
              <a:t>Manipulation events</a:t>
            </a:r>
          </a:p>
          <a:p>
            <a:pPr lvl="1"/>
            <a:r>
              <a:rPr lang="en-US" dirty="0"/>
              <a:t>Drag/pan gestures and pinch gestures</a:t>
            </a:r>
          </a:p>
          <a:p>
            <a:pPr lvl="1"/>
            <a:r>
              <a:rPr lang="en-US" dirty="0"/>
              <a:t>Built-in inertia support</a:t>
            </a:r>
          </a:p>
          <a:p>
            <a:r>
              <a:rPr lang="en-US" dirty="0" err="1"/>
              <a:t>GestureListener</a:t>
            </a:r>
            <a:r>
              <a:rPr lang="en-US" dirty="0"/>
              <a:t> events</a:t>
            </a:r>
          </a:p>
          <a:p>
            <a:pPr lvl="1"/>
            <a:r>
              <a:rPr lang="en-US" dirty="0" smtClean="0"/>
              <a:t>Included in Silverlight for Windows Phone Toolkit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ich </a:t>
            </a:r>
            <a:r>
              <a:rPr lang="en-US" dirty="0"/>
              <a:t>gesture </a:t>
            </a:r>
            <a:r>
              <a:rPr lang="en-US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4061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 touch events promoted to mouse events</a:t>
            </a:r>
          </a:p>
          <a:p>
            <a:pPr lvl="1"/>
            <a:r>
              <a:rPr lang="en-US" dirty="0" err="1"/>
              <a:t>MouseLeftButtonDown</a:t>
            </a:r>
            <a:r>
              <a:rPr lang="en-US" dirty="0"/>
              <a:t>, </a:t>
            </a:r>
            <a:r>
              <a:rPr lang="en-US" dirty="0" err="1"/>
              <a:t>MouseLeftButtonUp</a:t>
            </a:r>
            <a:r>
              <a:rPr lang="en-US" dirty="0"/>
              <a:t>, </a:t>
            </a:r>
            <a:r>
              <a:rPr lang="en-US" dirty="0" err="1"/>
              <a:t>MouseMove</a:t>
            </a:r>
            <a:r>
              <a:rPr lang="en-US" dirty="0"/>
              <a:t>, </a:t>
            </a:r>
            <a:r>
              <a:rPr lang="en-US" dirty="0" err="1"/>
              <a:t>MouseEnter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dirty="0" err="1" smtClean="0"/>
              <a:t>MouseLeave</a:t>
            </a:r>
            <a:endParaRPr lang="en-US" dirty="0"/>
          </a:p>
          <a:p>
            <a:pPr lvl="1"/>
            <a:r>
              <a:rPr lang="en-US" dirty="0"/>
              <a:t>"Primary" means first finger down</a:t>
            </a:r>
          </a:p>
          <a:p>
            <a:r>
              <a:rPr lang="en-US" dirty="0"/>
              <a:t>Build touch interfaces using mouse logic only</a:t>
            </a:r>
          </a:p>
          <a:p>
            <a:pPr lvl="1"/>
            <a:r>
              <a:rPr lang="en-US" dirty="0"/>
              <a:t>Same code works in Silverlight desktop apps</a:t>
            </a:r>
          </a:p>
          <a:p>
            <a:r>
              <a:rPr lang="en-US" dirty="0"/>
              <a:t>Single-touch only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175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Touch with Mouse Events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MouseLeftButtonDown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OnRectangleClicked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OnRectangleClicked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RoutedEventArgs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(sender as Rectangle).Fill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2148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Orientation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Display can rotate when orientation changes</a:t>
            </a:r>
          </a:p>
          <a:p>
            <a:r>
              <a:rPr lang="en-US" dirty="0" err="1"/>
              <a:t>PhoneApplicationPage.SupportedOrientations</a:t>
            </a:r>
            <a:r>
              <a:rPr lang="en-US" dirty="0"/>
              <a:t> controls behavior when orientation changes</a:t>
            </a:r>
          </a:p>
          <a:p>
            <a:pPr lvl="1"/>
            <a:r>
              <a:rPr lang="en-US" dirty="0"/>
              <a:t>Portrait – Display does not rotate</a:t>
            </a:r>
          </a:p>
          <a:p>
            <a:pPr lvl="1"/>
            <a:r>
              <a:rPr lang="en-US" dirty="0"/>
              <a:t>Landscape – Display does not rotate</a:t>
            </a:r>
          </a:p>
          <a:p>
            <a:pPr lvl="1"/>
            <a:r>
              <a:rPr lang="en-US" dirty="0" err="1"/>
              <a:t>PortraitOrLandscape</a:t>
            </a:r>
            <a:r>
              <a:rPr lang="en-US" dirty="0"/>
              <a:t> – Display rotates automatically</a:t>
            </a:r>
          </a:p>
          <a:p>
            <a:r>
              <a:rPr lang="en-US" dirty="0" err="1"/>
              <a:t>PhoneApplicationPage.OrientationChanged</a:t>
            </a:r>
            <a:r>
              <a:rPr lang="en-US" dirty="0"/>
              <a:t> events fire when orientation changes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SupportedOrientations</a:t>
            </a:r>
            <a:r>
              <a:rPr lang="en-US" dirty="0"/>
              <a:t> = "</a:t>
            </a:r>
            <a:r>
              <a:rPr lang="en-US" dirty="0" err="1"/>
              <a:t>PortraitOrLandscape</a:t>
            </a:r>
            <a:r>
              <a:rPr lang="en-US" dirty="0"/>
              <a:t>"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Touch.FrameReported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Low-level touch events fired by Silverlight</a:t>
            </a:r>
          </a:p>
          <a:p>
            <a:pPr lvl="1"/>
            <a:r>
              <a:rPr lang="en-US" dirty="0"/>
              <a:t>Up to four fingers at a time</a:t>
            </a:r>
          </a:p>
          <a:p>
            <a:pPr lvl="1"/>
            <a:r>
              <a:rPr lang="en-US" dirty="0"/>
              <a:t>Fired at application level, not by individual objects</a:t>
            </a:r>
          </a:p>
          <a:p>
            <a:r>
              <a:rPr lang="en-US" dirty="0"/>
              <a:t>Information regarding individual fingers conveyed in </a:t>
            </a:r>
            <a:r>
              <a:rPr lang="en-US" dirty="0" err="1"/>
              <a:t>TouchPoint</a:t>
            </a:r>
            <a:r>
              <a:rPr lang="en-US" dirty="0"/>
              <a:t> objects revealing:</a:t>
            </a:r>
          </a:p>
          <a:p>
            <a:pPr lvl="1"/>
            <a:r>
              <a:rPr lang="en-US" dirty="0"/>
              <a:t>Whether finger went down, moved, or lifted up</a:t>
            </a:r>
          </a:p>
          <a:p>
            <a:pPr lvl="1"/>
            <a:r>
              <a:rPr lang="en-US" dirty="0"/>
              <a:t>Finger position relative to specified UI element</a:t>
            </a:r>
          </a:p>
          <a:p>
            <a:pPr lvl="1"/>
            <a:r>
              <a:rPr lang="en-US" dirty="0"/>
              <a:t>Contact area size</a:t>
            </a:r>
          </a:p>
          <a:p>
            <a:pPr lvl="1"/>
            <a:r>
              <a:rPr lang="en-US" dirty="0"/>
              <a:t>Topmost element underneath finger and finger ID</a:t>
            </a:r>
          </a:p>
          <a:p>
            <a:r>
              <a:rPr lang="en-US" dirty="0"/>
              <a:t>Primary touch points promoted to mouse events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11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Touch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x:Name="Rect" Width="300" Height="200" Fill="Red"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Touch.FrameReported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...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TouchFrameEventArgs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Single touch only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TouchPoint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point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e.GetPrimaryTouchPoint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(null);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point.Action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TouchAction.Down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&amp;&amp;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point.TouchDevice.DirectlyOver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Rect.Fill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0934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Multi-Touch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x:Name="Rect" Width="300" Height="200" Fill="Red"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Touch.FrameReported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...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OnFrameReported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TouchFrameEventArgs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TouchPointCollection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points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e.GetTouchPoints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(null);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TouchPoint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point in points)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point.Action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TouchAction.Down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&amp;&amp;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point.TouchDevice.DirectlyOver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Rect.Fill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044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Multi-Touch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573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Manipulation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touch events fired by UI elements</a:t>
            </a:r>
          </a:p>
          <a:p>
            <a:pPr lvl="1"/>
            <a:r>
              <a:rPr lang="en-US" dirty="0"/>
              <a:t>Do not support simultaneous manipulation</a:t>
            </a:r>
          </a:p>
          <a:p>
            <a:pPr lvl="1"/>
            <a:r>
              <a:rPr lang="en-US" dirty="0"/>
              <a:t>Perform implicit capture when element is moved</a:t>
            </a:r>
          </a:p>
          <a:p>
            <a:r>
              <a:rPr lang="en-US" dirty="0"/>
              <a:t>Built-in inertia support</a:t>
            </a:r>
          </a:p>
          <a:p>
            <a:pPr lvl="1"/>
            <a:r>
              <a:rPr lang="en-US" dirty="0"/>
              <a:t>Velocity info in </a:t>
            </a:r>
            <a:r>
              <a:rPr lang="en-US" dirty="0" err="1"/>
              <a:t>ManipulationCompleted</a:t>
            </a:r>
            <a:r>
              <a:rPr lang="en-US" dirty="0"/>
              <a:t> events</a:t>
            </a:r>
          </a:p>
          <a:p>
            <a:pPr lvl="1"/>
            <a:r>
              <a:rPr lang="en-US" dirty="0"/>
              <a:t>You provide logic to use the velocity info</a:t>
            </a:r>
          </a:p>
          <a:p>
            <a:r>
              <a:rPr lang="en-US" dirty="0"/>
              <a:t>Consolidate interaction of two fingers into X and Y scaling factors for </a:t>
            </a:r>
            <a:r>
              <a:rPr lang="en-US" dirty="0" smtClean="0"/>
              <a:t>pinch-zooming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9644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 UI Element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... Fill="Red"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ManipulationDeltaEventArgs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Rectangle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sender as Rectangle;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transform =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as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transform.TranslateX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e.DeltaManipulation.Translation.X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transform.TranslateY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e.DeltaManipulation.Translation.Y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00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a UI Element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... Fill="Red"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OnManipulationDelta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sender,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7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ManipulationDeltaEventArgs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e.DeltaManipulation.Scale.X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&gt; 0.0 &amp;&amp;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e.DeltaManipulation.Scale.Y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&gt; 0.0)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Rectangle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sender as Rectangle;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transform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</a:t>
            </a:r>
            <a:r>
              <a:rPr lang="en-US" sz="17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rect.RenderTransform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transform.ScaleX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*=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e.DeltaManipulation.Scale.X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transform.ScaleY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*=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e.DeltaManipulation.Scale.Y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31758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ways to support gestures</a:t>
            </a:r>
          </a:p>
          <a:p>
            <a:pPr lvl="1"/>
            <a:r>
              <a:rPr lang="en-US" dirty="0"/>
              <a:t>Roll your own using </a:t>
            </a:r>
            <a:r>
              <a:rPr lang="en-US" dirty="0" err="1"/>
              <a:t>Touch.FrameReported</a:t>
            </a:r>
            <a:r>
              <a:rPr lang="en-US" dirty="0"/>
              <a:t> events</a:t>
            </a:r>
          </a:p>
          <a:p>
            <a:pPr lvl="1"/>
            <a:r>
              <a:rPr lang="en-US" dirty="0"/>
              <a:t>Use the XNA Framework's </a:t>
            </a:r>
            <a:r>
              <a:rPr lang="en-US" dirty="0" err="1"/>
              <a:t>TouchPanel</a:t>
            </a:r>
            <a:r>
              <a:rPr lang="en-US" dirty="0"/>
              <a:t> class</a:t>
            </a:r>
          </a:p>
          <a:p>
            <a:pPr lvl="1"/>
            <a:r>
              <a:rPr lang="en-US" dirty="0"/>
              <a:t>Use the Silverlight for Windows Phone Toolkit's </a:t>
            </a:r>
            <a:r>
              <a:rPr lang="en-US" dirty="0" err="1"/>
              <a:t>GestureListener</a:t>
            </a:r>
            <a:r>
              <a:rPr lang="en-US" dirty="0"/>
              <a:t> class</a:t>
            </a:r>
          </a:p>
          <a:p>
            <a:r>
              <a:rPr lang="en-US" dirty="0" err="1"/>
              <a:t>GestureListener</a:t>
            </a:r>
            <a:r>
              <a:rPr lang="en-US" dirty="0"/>
              <a:t> makes it easy</a:t>
            </a:r>
          </a:p>
          <a:p>
            <a:pPr lvl="1"/>
            <a:r>
              <a:rPr lang="en-US" dirty="0"/>
              <a:t>Event-based API recognizes six basic gestures</a:t>
            </a:r>
          </a:p>
          <a:p>
            <a:pPr lvl="1"/>
            <a:r>
              <a:rPr lang="en-US" dirty="0"/>
              <a:t>No simultaneous manipulation of UI elements</a:t>
            </a:r>
          </a:p>
          <a:p>
            <a:pPr lvl="1"/>
            <a:r>
              <a:rPr lang="en-US" dirty="0" err="1"/>
              <a:t>Microsoft.Phone.Controls.Toolkit</a:t>
            </a:r>
            <a:r>
              <a:rPr lang="en-US" dirty="0"/>
              <a:t> </a:t>
            </a:r>
            <a:r>
              <a:rPr lang="en-US" dirty="0" smtClean="0"/>
              <a:t>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3911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Taps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Tap="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OnTap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OnTap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(sender as Rectangle).Fill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878638" y="5447271"/>
            <a:ext cx="1981200" cy="1143000"/>
          </a:xfrm>
          <a:prstGeom prst="roundRect">
            <a:avLst/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Tap</a:t>
            </a: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Double Taps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DoubleTap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OnDoubleTap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OnDoubleTap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(sender as Rectangle).Fill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878638" y="4926227"/>
            <a:ext cx="1981200" cy="1676400"/>
          </a:xfrm>
          <a:prstGeom prst="roundRect">
            <a:avLst>
              <a:gd name="adj" fmla="val 10985"/>
            </a:avLst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Tap</a:t>
            </a:r>
          </a:p>
          <a:p>
            <a:pPr algn="l"/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DoubleTap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Preventing the Page from Rotating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 </a:t>
            </a:r>
            <a:r>
              <a:rPr lang="en-US" sz="1800" b="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MainPage.xaml</a:t>
            </a:r>
            <a:endParaRPr lang="en-US" sz="1800" b="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800" b="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SupportedOrientations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Portrait"</a:t>
            </a:r>
            <a:endParaRPr lang="en-US" sz="1800" b="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45" y="2341606"/>
            <a:ext cx="1783080" cy="332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18607"/>
            <a:ext cx="3324701" cy="177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3572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Holds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Hold="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OnHold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OnHold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(sender as Rectangle).Fill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SolidColorBrush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Colors.Blue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948617" y="5417408"/>
            <a:ext cx="1981200" cy="1143000"/>
          </a:xfrm>
          <a:prstGeom prst="roundRect">
            <a:avLst/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Hold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 UI Element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OnDragDelta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OnDragDelta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DragDeltaGestureEventArgs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Rectangle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sender as Rectangle;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transform =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as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e.HorizontalChange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e.VerticalChange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063946" y="4572000"/>
            <a:ext cx="1981200" cy="2209800"/>
          </a:xfrm>
          <a:prstGeom prst="roundRect">
            <a:avLst>
              <a:gd name="adj" fmla="val 10417"/>
            </a:avLst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DragStarted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...</a:t>
            </a: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DragCompleted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Flicks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Flick="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OnFlick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OnFlick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FlickEventArgs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Rectangle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sender as Rectangle;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transform =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as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TranslateTransform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InertiaAnimation.To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e.HorizontalVelocity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 10.0;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InertiaStoryboard.Begin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781800" y="1359244"/>
            <a:ext cx="1981200" cy="2057400"/>
          </a:xfrm>
          <a:prstGeom prst="roundRect">
            <a:avLst>
              <a:gd name="adj" fmla="val 10417"/>
            </a:avLst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DragStarted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...</a:t>
            </a: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Flick</a:t>
            </a: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DragCompleted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a UI Element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XAML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OnPinchDelta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toolkit:GestureService.GestureListener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Rectangle.RenderTransform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&lt;/Rectangle&gt;</a:t>
            </a:r>
          </a:p>
          <a:p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PinchGestureEventArgs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Rectangle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sender as Rectangle;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transform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</a:t>
            </a:r>
            <a:r>
              <a:rPr lang="en-US" sz="17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rect.RenderTransform</a:t>
            </a:r>
            <a:r>
              <a:rPr lang="en-US" sz="17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ScaleTransform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transform.ScaleX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_cx *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e.DistanceRatio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transform.ScaleY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_cy * </a:t>
            </a:r>
            <a:r>
              <a:rPr lang="en-US" sz="17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e.DistanceRatio</a:t>
            </a:r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7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7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063946" y="4563762"/>
            <a:ext cx="1981200" cy="2209800"/>
          </a:xfrm>
          <a:prstGeom prst="roundRect">
            <a:avLst>
              <a:gd name="adj" fmla="val 10417"/>
            </a:avLst>
          </a:prstGeom>
          <a:solidFill>
            <a:srgbClr val="3086B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91440" rIns="91440" bIns="9144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GestureBegin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PinchStarted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...</a:t>
            </a: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PinchDelta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PinchCompleted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GestureCompleted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64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Gesture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91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Tombstoning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Occurs when app is deactivated </a:t>
            </a:r>
            <a:r>
              <a:rPr lang="en-US" u="sng" dirty="0"/>
              <a:t>and</a:t>
            </a:r>
            <a:r>
              <a:rPr lang="en-US" dirty="0"/>
              <a:t> terminated</a:t>
            </a:r>
          </a:p>
          <a:p>
            <a:r>
              <a:rPr lang="en-US" dirty="0"/>
              <a:t>To restore app to same state when reactivated, persist state in application state or page state</a:t>
            </a:r>
          </a:p>
          <a:p>
            <a:pPr lvl="1"/>
            <a:r>
              <a:rPr lang="en-US" dirty="0"/>
              <a:t>Or use isolated storage if volume of data exceeds limits on application state and page state</a:t>
            </a:r>
          </a:p>
          <a:p>
            <a:pPr lvl="1"/>
            <a:r>
              <a:rPr lang="en-US" dirty="0"/>
              <a:t>Isolated storage is 30% to 50% slower</a:t>
            </a:r>
          </a:p>
          <a:p>
            <a:r>
              <a:rPr lang="en-US" dirty="0"/>
              <a:t>Use page's </a:t>
            </a:r>
            <a:r>
              <a:rPr lang="en-US" dirty="0" err="1"/>
              <a:t>OnNavigatedFrom</a:t>
            </a:r>
            <a:r>
              <a:rPr lang="en-US" dirty="0"/>
              <a:t> and </a:t>
            </a:r>
            <a:r>
              <a:rPr lang="en-US" dirty="0" err="1"/>
              <a:t>OnNavigatedTo</a:t>
            </a:r>
            <a:r>
              <a:rPr lang="en-US" dirty="0"/>
              <a:t> methods to save and restore page state</a:t>
            </a:r>
          </a:p>
          <a:p>
            <a:r>
              <a:rPr lang="en-US" dirty="0"/>
              <a:t>App is allowed 10 seconds to tombstone </a:t>
            </a:r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4" name="Picture 2" descr="C:\Users\Jeff\AppData\Local\Microsoft\Windows\Temporary Internet Files\Content.IE5\7FW4HNKV\MC9002386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473" y="308919"/>
            <a:ext cx="1757477" cy="123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57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Page State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protected override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OnNavigatedFrom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NavigationEventArgs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["x1"] = x1;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["y1"] = y1;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["x2"] = x2;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["y2"] = y2;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8594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Restoring Page State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protected override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OnNavigatedTo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NavigationEventArgs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this.State.ContainsKey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("x1"))    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x1 = (double)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["x1"];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this.State.ContainsKey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("y1"))    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y1 = (double)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["y1"];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this.State.ContainsKey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("x2"))    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x2 = (double)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["x2"];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this.State.ContainsKey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("y2"))            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y2 = (double)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this.State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["y2"];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67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Does </a:t>
            </a:r>
            <a:r>
              <a:rPr lang="en-US" dirty="0" err="1" smtClean="0"/>
              <a:t>Tombstoning</a:t>
            </a:r>
            <a:r>
              <a:rPr lang="en-US" dirty="0" smtClean="0"/>
              <a:t> Occur?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user presses Start button</a:t>
            </a:r>
          </a:p>
          <a:p>
            <a:pPr lvl="1"/>
            <a:r>
              <a:rPr lang="en-US" dirty="0"/>
              <a:t>Exception: Start and Back pressed in rapid succession</a:t>
            </a:r>
          </a:p>
          <a:p>
            <a:r>
              <a:rPr lang="en-US" dirty="0"/>
              <a:t>When app launches a launcher or chooser</a:t>
            </a:r>
          </a:p>
          <a:p>
            <a:pPr lvl="1"/>
            <a:r>
              <a:rPr lang="en-US" dirty="0" err="1"/>
              <a:t>PhotoChooserTask</a:t>
            </a:r>
            <a:r>
              <a:rPr lang="en-US" dirty="0"/>
              <a:t> and certain others excepted</a:t>
            </a:r>
          </a:p>
          <a:p>
            <a:r>
              <a:rPr lang="en-US" dirty="0"/>
              <a:t>When device time-out occurs</a:t>
            </a:r>
          </a:p>
          <a:p>
            <a:pPr lvl="1"/>
            <a:r>
              <a:rPr lang="en-US" dirty="0"/>
              <a:t>Screen locks due to inactivity</a:t>
            </a:r>
          </a:p>
          <a:p>
            <a:r>
              <a:rPr lang="en-US" dirty="0"/>
              <a:t>Always assume </a:t>
            </a:r>
            <a:r>
              <a:rPr lang="en-US" dirty="0" err="1"/>
              <a:t>tombstoning</a:t>
            </a:r>
            <a:r>
              <a:rPr lang="en-US" dirty="0"/>
              <a:t> will occur when app is deactivated, even though it may not</a:t>
            </a:r>
          </a:p>
          <a:p>
            <a:r>
              <a:rPr lang="en-US" dirty="0" err="1"/>
              <a:t>Tombstoning</a:t>
            </a:r>
            <a:r>
              <a:rPr lang="en-US" dirty="0"/>
              <a:t> will occur less often in future </a:t>
            </a:r>
            <a:r>
              <a:rPr lang="en-US" dirty="0" smtClean="0"/>
              <a:t>builds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810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Tombstoning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70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Rotating the Page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45" y="2358449"/>
            <a:ext cx="1783080" cy="332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32354"/>
            <a:ext cx="3324701" cy="177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000" y="1359244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MainPage.xaml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SupportedOrientations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PortraitOrLandscape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577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Location service provides location data</a:t>
            </a:r>
          </a:p>
          <a:p>
            <a:pPr lvl="1"/>
            <a:r>
              <a:rPr lang="en-US" dirty="0"/>
              <a:t>Latitude, longitude, altitude, speed, and course</a:t>
            </a:r>
          </a:p>
          <a:p>
            <a:r>
              <a:rPr lang="en-US" dirty="0" err="1"/>
              <a:t>System.Device.Location.GeoCoordinateWatcher</a:t>
            </a:r>
            <a:r>
              <a:rPr lang="en-US" dirty="0"/>
              <a:t> class provides core API</a:t>
            </a:r>
          </a:p>
          <a:p>
            <a:pPr lvl="1"/>
            <a:r>
              <a:rPr lang="en-US" dirty="0"/>
              <a:t>Data from multiple sources with varying accuracy</a:t>
            </a:r>
          </a:p>
          <a:p>
            <a:pPr lvl="2"/>
            <a:r>
              <a:rPr lang="en-US" dirty="0"/>
              <a:t>A-GPS (most accurate), Wi-Fi (WPS), and cell towers</a:t>
            </a:r>
          </a:p>
          <a:p>
            <a:pPr lvl="1"/>
            <a:r>
              <a:rPr lang="en-US" dirty="0" err="1"/>
              <a:t>System.Device</a:t>
            </a:r>
            <a:r>
              <a:rPr lang="en-US" dirty="0"/>
              <a:t> assembly</a:t>
            </a:r>
          </a:p>
          <a:p>
            <a:r>
              <a:rPr lang="en-US" dirty="0"/>
              <a:t>Be sensitive to battery drain</a:t>
            </a:r>
          </a:p>
          <a:p>
            <a:pPr lvl="1"/>
            <a:r>
              <a:rPr lang="en-US" dirty="0"/>
              <a:t>Only use location when needed</a:t>
            </a:r>
          </a:p>
          <a:p>
            <a:pPr lvl="1"/>
            <a:r>
              <a:rPr lang="en-US" dirty="0"/>
              <a:t>Higher accuracy = Higher power </a:t>
            </a:r>
            <a:r>
              <a:rPr lang="en-US" dirty="0" smtClean="0"/>
              <a:t>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311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the Location Service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Create and configure a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GeoCoordinateWatcher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GeoCoordinateWatcher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watcher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GeoCoordinateWatcher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GeoPositionAccuracy.High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watcher.MovementThreshold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20; // 20 meters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Register event handlers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watcher.StatusChanged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EventHandler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GeoPositionStatusChangedEventArgs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OnStatusChanged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watcher.PositionChanged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EventHandler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GeoPositionChangedEventArgs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GeoCoordinate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OnPositionChanged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Start the service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watcher.Start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623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Position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OnPositionChanged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GeoPositionChangedEventArgs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GeoCoordinate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 e)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Latitude, longitude, and altitude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Latitude.Text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e.Position.Location.Latitude.ToString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Longitude.Text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e.Position.Location.Longitude.ToString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e.Position.Location.Altitude.ToString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Direction and speed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e.Position.Location.Course.ToString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e.Position.Location.Speed.ToString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// Horizontal and vertical accuracy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e.Position.Location.HorizontalAccuracy.ToString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Altitude.Text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e.Position.Location.VerticalAccuracy.ToString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("0.000");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071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Location-Aware 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448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64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6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32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Customizing the Rotated Page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0999" y="1359244"/>
            <a:ext cx="87630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In the page constructor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this.OrientationChanged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+= new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EventHandler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OrientationChangedEventArgs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OnOrientationChanged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OnOrientationChanged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OrientationChangedEventArgs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e.Orientation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&amp;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PageOrientation.Landscape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 != 0)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// TODO: Adjust the page for landscape mode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else // Portrait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// TODO: Adjust the page for portrait mode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422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Page 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12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SIPs and Input Scopes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SIP = Software Input Panel</a:t>
            </a:r>
          </a:p>
          <a:p>
            <a:r>
              <a:rPr lang="en-US" dirty="0" err="1"/>
              <a:t>InputScope</a:t>
            </a:r>
            <a:r>
              <a:rPr lang="en-US" dirty="0"/>
              <a:t> property of text elements permits SIP to be tailored to input type</a:t>
            </a:r>
          </a:p>
          <a:p>
            <a:r>
              <a:rPr lang="en-US" dirty="0"/>
              <a:t>More than 60 input scopes </a:t>
            </a:r>
            <a:r>
              <a:rPr lang="en-US" dirty="0" smtClean="0"/>
              <a:t>available</a:t>
            </a:r>
          </a:p>
          <a:p>
            <a:pPr lvl="1"/>
            <a:r>
              <a:rPr lang="en-US" dirty="0" smtClean="0"/>
              <a:t>Text, Number, </a:t>
            </a:r>
            <a:r>
              <a:rPr lang="en-US" dirty="0" err="1" smtClean="0"/>
              <a:t>TelephoneNumber</a:t>
            </a:r>
            <a:r>
              <a:rPr lang="en-US" dirty="0" smtClean="0"/>
              <a:t>, </a:t>
            </a:r>
            <a:r>
              <a:rPr lang="en-US" dirty="0" err="1" smtClean="0"/>
              <a:t>EmailSmtpAddress</a:t>
            </a:r>
            <a:r>
              <a:rPr lang="en-US" dirty="0" smtClean="0"/>
              <a:t>, etc.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14800"/>
            <a:ext cx="2606040" cy="1836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114800"/>
            <a:ext cx="2598420" cy="1836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95400" y="3733800"/>
            <a:ext cx="260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i="1" dirty="0" err="1" smtClean="0">
                <a:solidFill>
                  <a:schemeClr val="bg1"/>
                </a:solidFill>
                <a:latin typeface="+mn-lt"/>
              </a:rPr>
              <a:t>InputScope</a:t>
            </a:r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="Default"</a:t>
            </a:r>
            <a:endParaRPr lang="en-US" sz="1800" b="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1" y="3733800"/>
            <a:ext cx="2598419" cy="64633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800" b="0" i="1" dirty="0" err="1" smtClean="0">
                <a:solidFill>
                  <a:schemeClr val="bg1"/>
                </a:solidFill>
                <a:latin typeface="+mn-lt"/>
              </a:rPr>
              <a:t>InputScope</a:t>
            </a:r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="</a:t>
            </a:r>
            <a:r>
              <a:rPr lang="en-US" sz="1800" b="0" i="1" dirty="0" err="1" smtClean="0">
                <a:solidFill>
                  <a:schemeClr val="bg1"/>
                </a:solidFill>
                <a:latin typeface="+mn-lt"/>
              </a:rPr>
              <a:t>TelephoneNumber</a:t>
            </a:r>
            <a:r>
              <a:rPr lang="en-US" sz="1800" b="0" i="1" dirty="0" smtClean="0">
                <a:solidFill>
                  <a:schemeClr val="bg1"/>
                </a:solidFill>
                <a:latin typeface="+mn-lt"/>
              </a:rPr>
              <a:t>"</a:t>
            </a:r>
            <a:endParaRPr lang="en-US" sz="1800" b="0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5870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an Input Scope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359244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Short form (XAML)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x:Name="Phone"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TelephoneNumber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Long form (XAML with IntelliSense)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x:Name="Phone"&gt;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TextBox.InputScope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NameValue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TelephoneNumber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TextBox.InputScope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TextBox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// C#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Phone.InputScope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 { Names =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InputScopeName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 {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NameValue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TelephoneNumber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 } }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8460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Input 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9639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2079</Words>
  <Application>Microsoft Office PowerPoint</Application>
  <PresentationFormat>On-screen Show (4:3)</PresentationFormat>
  <Paragraphs>478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What Silverlight Developers Must Know to Build Great Mobile Apps</vt:lpstr>
      <vt:lpstr>Page Orientation</vt:lpstr>
      <vt:lpstr>Preventing the Page from Rotating</vt:lpstr>
      <vt:lpstr>Rotating the Page</vt:lpstr>
      <vt:lpstr>Customizing the Rotated Page</vt:lpstr>
      <vt:lpstr>PowerPoint Presentation</vt:lpstr>
      <vt:lpstr>SIPs and Input Scopes</vt:lpstr>
      <vt:lpstr>Specifying an Input Scope</vt:lpstr>
      <vt:lpstr>PowerPoint Presentation</vt:lpstr>
      <vt:lpstr>Stock Font Resources</vt:lpstr>
      <vt:lpstr>Stock Font Resources in Action</vt:lpstr>
      <vt:lpstr>Using Stock Font Resources</vt:lpstr>
      <vt:lpstr>Stock Brush Resources</vt:lpstr>
      <vt:lpstr>Stock Brush Resources in Action</vt:lpstr>
      <vt:lpstr>Using Stock Brush Resources</vt:lpstr>
      <vt:lpstr>PowerPoint Presentation</vt:lpstr>
      <vt:lpstr>Touch Input</vt:lpstr>
      <vt:lpstr>Mouse Events</vt:lpstr>
      <vt:lpstr>Responding to Touch with Mouse Events</vt:lpstr>
      <vt:lpstr>Touch.FrameReported Events</vt:lpstr>
      <vt:lpstr>Responding to Touch</vt:lpstr>
      <vt:lpstr>Responding to Multi-Touch</vt:lpstr>
      <vt:lpstr>PowerPoint Presentation</vt:lpstr>
      <vt:lpstr>Manipulation Events</vt:lpstr>
      <vt:lpstr>Moving a UI Element</vt:lpstr>
      <vt:lpstr>Scaling a UI Element</vt:lpstr>
      <vt:lpstr>Gestures</vt:lpstr>
      <vt:lpstr>Responding to Taps</vt:lpstr>
      <vt:lpstr>Responding to Double Taps</vt:lpstr>
      <vt:lpstr>Responding to Holds</vt:lpstr>
      <vt:lpstr>Moving a UI Element</vt:lpstr>
      <vt:lpstr>Responding to Flicks</vt:lpstr>
      <vt:lpstr>Scaling a UI Element</vt:lpstr>
      <vt:lpstr>PowerPoint Presentation</vt:lpstr>
      <vt:lpstr>Tombstoning</vt:lpstr>
      <vt:lpstr>Saving Page State</vt:lpstr>
      <vt:lpstr>Restoring Page State</vt:lpstr>
      <vt:lpstr>When Does Tombstoning Occur?</vt:lpstr>
      <vt:lpstr>PowerPoint Presentation</vt:lpstr>
      <vt:lpstr>Location Awareness</vt:lpstr>
      <vt:lpstr>Starting the Location Service</vt:lpstr>
      <vt:lpstr>Tracking Position</vt:lpstr>
      <vt:lpstr>PowerPoint Presentation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Silverlight Developers Must Know to Build Great Mobile Apps</dc:title>
  <dc:creator>Remy Venturini</dc:creator>
  <cp:lastModifiedBy>Jeff</cp:lastModifiedBy>
  <cp:revision>51</cp:revision>
  <dcterms:created xsi:type="dcterms:W3CDTF">2011-01-13T08:12:11Z</dcterms:created>
  <dcterms:modified xsi:type="dcterms:W3CDTF">2011-04-11T17:48:06Z</dcterms:modified>
</cp:coreProperties>
</file>