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handoutMasterIdLst>
    <p:handoutMasterId r:id="rId65"/>
  </p:handoutMasterIdLst>
  <p:sldIdLst>
    <p:sldId id="268" r:id="rId2"/>
    <p:sldId id="351" r:id="rId3"/>
    <p:sldId id="344" r:id="rId4"/>
    <p:sldId id="345" r:id="rId5"/>
    <p:sldId id="346" r:id="rId6"/>
    <p:sldId id="278" r:id="rId7"/>
    <p:sldId id="299" r:id="rId8"/>
    <p:sldId id="287" r:id="rId9"/>
    <p:sldId id="288" r:id="rId10"/>
    <p:sldId id="298" r:id="rId11"/>
    <p:sldId id="279" r:id="rId12"/>
    <p:sldId id="281" r:id="rId13"/>
    <p:sldId id="280" r:id="rId14"/>
    <p:sldId id="335" r:id="rId15"/>
    <p:sldId id="282" r:id="rId16"/>
    <p:sldId id="283" r:id="rId17"/>
    <p:sldId id="284" r:id="rId18"/>
    <p:sldId id="285" r:id="rId19"/>
    <p:sldId id="286" r:id="rId20"/>
    <p:sldId id="289" r:id="rId21"/>
    <p:sldId id="290" r:id="rId22"/>
    <p:sldId id="291" r:id="rId23"/>
    <p:sldId id="338" r:id="rId24"/>
    <p:sldId id="292" r:id="rId25"/>
    <p:sldId id="294" r:id="rId26"/>
    <p:sldId id="357" r:id="rId27"/>
    <p:sldId id="339" r:id="rId28"/>
    <p:sldId id="352" r:id="rId29"/>
    <p:sldId id="306" r:id="rId30"/>
    <p:sldId id="307" r:id="rId31"/>
    <p:sldId id="310" r:id="rId32"/>
    <p:sldId id="311" r:id="rId33"/>
    <p:sldId id="308" r:id="rId34"/>
    <p:sldId id="309" r:id="rId35"/>
    <p:sldId id="354" r:id="rId36"/>
    <p:sldId id="318" r:id="rId37"/>
    <p:sldId id="319" r:id="rId38"/>
    <p:sldId id="355" r:id="rId39"/>
    <p:sldId id="295" r:id="rId40"/>
    <p:sldId id="315" r:id="rId41"/>
    <p:sldId id="314" r:id="rId42"/>
    <p:sldId id="303" r:id="rId43"/>
    <p:sldId id="334" r:id="rId44"/>
    <p:sldId id="297" r:id="rId45"/>
    <p:sldId id="340" r:id="rId46"/>
    <p:sldId id="341" r:id="rId47"/>
    <p:sldId id="342" r:id="rId48"/>
    <p:sldId id="336" r:id="rId49"/>
    <p:sldId id="316" r:id="rId50"/>
    <p:sldId id="325" r:id="rId51"/>
    <p:sldId id="356" r:id="rId52"/>
    <p:sldId id="328" r:id="rId53"/>
    <p:sldId id="329" r:id="rId54"/>
    <p:sldId id="313" r:id="rId55"/>
    <p:sldId id="327" r:id="rId56"/>
    <p:sldId id="326" r:id="rId57"/>
    <p:sldId id="331" r:id="rId58"/>
    <p:sldId id="347" r:id="rId59"/>
    <p:sldId id="274" r:id="rId60"/>
    <p:sldId id="275" r:id="rId61"/>
    <p:sldId id="276" r:id="rId62"/>
    <p:sldId id="277" r:id="rId6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CDD315F-7FEC-453B-8739-8B7A022847BA}">
          <p14:sldIdLst>
            <p14:sldId id="268"/>
            <p14:sldId id="351"/>
            <p14:sldId id="344"/>
            <p14:sldId id="345"/>
            <p14:sldId id="346"/>
            <p14:sldId id="278"/>
            <p14:sldId id="299"/>
            <p14:sldId id="287"/>
            <p14:sldId id="288"/>
            <p14:sldId id="298"/>
            <p14:sldId id="279"/>
            <p14:sldId id="281"/>
            <p14:sldId id="280"/>
            <p14:sldId id="335"/>
            <p14:sldId id="282"/>
            <p14:sldId id="283"/>
            <p14:sldId id="284"/>
            <p14:sldId id="285"/>
            <p14:sldId id="286"/>
            <p14:sldId id="289"/>
            <p14:sldId id="290"/>
            <p14:sldId id="291"/>
            <p14:sldId id="338"/>
            <p14:sldId id="292"/>
            <p14:sldId id="294"/>
            <p14:sldId id="357"/>
            <p14:sldId id="339"/>
            <p14:sldId id="352"/>
            <p14:sldId id="306"/>
            <p14:sldId id="307"/>
            <p14:sldId id="310"/>
            <p14:sldId id="311"/>
            <p14:sldId id="308"/>
            <p14:sldId id="309"/>
            <p14:sldId id="354"/>
            <p14:sldId id="318"/>
            <p14:sldId id="319"/>
            <p14:sldId id="355"/>
            <p14:sldId id="295"/>
            <p14:sldId id="315"/>
            <p14:sldId id="314"/>
            <p14:sldId id="303"/>
            <p14:sldId id="334"/>
            <p14:sldId id="297"/>
            <p14:sldId id="340"/>
            <p14:sldId id="341"/>
            <p14:sldId id="342"/>
            <p14:sldId id="336"/>
            <p14:sldId id="316"/>
            <p14:sldId id="325"/>
            <p14:sldId id="356"/>
            <p14:sldId id="328"/>
            <p14:sldId id="329"/>
            <p14:sldId id="313"/>
            <p14:sldId id="327"/>
            <p14:sldId id="326"/>
            <p14:sldId id="331"/>
            <p14:sldId id="347"/>
          </p14:sldIdLst>
        </p14:section>
        <p14:section name="Belux info slides" id="{CCF83B47-D8C2-4A2F-84D9-3FEB31B6E4E8}">
          <p14:sldIdLst>
            <p14:sldId id="274"/>
            <p14:sldId id="275"/>
            <p14:sldId id="276"/>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123" d="100"/>
          <a:sy n="123" d="100"/>
        </p:scale>
        <p:origin x="-1200" y="-90"/>
      </p:cViewPr>
      <p:guideLst>
        <p:guide orient="horz" pos="791"/>
        <p:guide orient="horz" pos="98"/>
        <p:guide orient="horz" pos="641"/>
        <p:guide orient="horz" pos="4214"/>
        <p:guide pos="5581"/>
        <p:guide pos="154"/>
      </p:guideLst>
    </p:cSldViewPr>
  </p:slideViewPr>
  <p:notesTextViewPr>
    <p:cViewPr>
      <p:scale>
        <a:sx n="100" d="100"/>
        <a:sy n="100" d="100"/>
      </p:scale>
      <p:origin x="0" y="0"/>
    </p:cViewPr>
  </p:notesTextViewPr>
  <p:sorterViewPr>
    <p:cViewPr>
      <p:scale>
        <a:sx n="75" d="100"/>
        <a:sy n="75" d="100"/>
      </p:scale>
      <p:origin x="0" y="234"/>
    </p:cViewPr>
  </p:sorterViewPr>
  <p:notesViewPr>
    <p:cSldViewPr snapToGrid="0" snapToObjects="1" showGuides="1">
      <p:cViewPr varScale="1">
        <p:scale>
          <a:sx n="98" d="100"/>
          <a:sy n="98" d="100"/>
        </p:scale>
        <p:origin x="-350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9B0905-96F6-A145-A924-99126C66A88E}" type="datetimeFigureOut">
              <a:rPr lang="en-US" smtClean="0"/>
              <a:pPr/>
              <a:t>4/25/2011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19B92B-3065-C249-8A2E-806C8E7C6F0C}" type="slidenum">
              <a:rPr lang="en-US" smtClean="0"/>
              <a:pPr/>
              <a:t>‹#›</a:t>
            </a:fld>
            <a:endParaRPr lang="en-US"/>
          </a:p>
        </p:txBody>
      </p:sp>
    </p:spTree>
    <p:extLst>
      <p:ext uri="{BB962C8B-B14F-4D97-AF65-F5344CB8AC3E}">
        <p14:creationId xmlns:p14="http://schemas.microsoft.com/office/powerpoint/2010/main" val="351066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F5D0A5-D740-274F-B3C1-02C052A6262C}" type="datetimeFigureOut">
              <a:rPr lang="en-US" smtClean="0"/>
              <a:pPr/>
              <a:t>4/25/2011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990E08-5260-8E49-984D-856E681064D2}" type="slidenum">
              <a:rPr lang="en-US" smtClean="0"/>
              <a:pPr/>
              <a:t>‹#›</a:t>
            </a:fld>
            <a:endParaRPr lang="en-US"/>
          </a:p>
        </p:txBody>
      </p:sp>
    </p:spTree>
    <p:extLst>
      <p:ext uri="{BB962C8B-B14F-4D97-AF65-F5344CB8AC3E}">
        <p14:creationId xmlns:p14="http://schemas.microsoft.com/office/powerpoint/2010/main" val="8293699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4/25/2011 1:56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3</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4/25/2011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23</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4/25/2011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27</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29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30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33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34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4/25/2011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48</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Longer</a:t>
            </a:r>
            <a:r>
              <a:rPr lang="en-US" baseline="0" dirty="0" smtClean="0"/>
              <a:t> </a:t>
            </a:r>
            <a:r>
              <a:rPr lang="en-US" baseline="0" smtClean="0"/>
              <a:t>term goal</a:t>
            </a:r>
            <a:r>
              <a:rPr lang="en-US" smtClean="0"/>
              <a:t>: </a:t>
            </a:r>
            <a:r>
              <a:rPr lang="en-US" dirty="0" smtClean="0"/>
              <a:t>Create new project and add it to the solution</a:t>
            </a:r>
          </a:p>
        </p:txBody>
      </p:sp>
      <p:sp>
        <p:nvSpPr>
          <p:cNvPr id="4" name="Slide Number Placeholder 3"/>
          <p:cNvSpPr>
            <a:spLocks noGrp="1"/>
          </p:cNvSpPr>
          <p:nvPr>
            <p:ph type="sldNum" sz="quarter" idx="10"/>
          </p:nvPr>
        </p:nvSpPr>
        <p:spPr/>
        <p:txBody>
          <a:bodyPr/>
          <a:lstStyle/>
          <a:p>
            <a:fld id="{E5B3BD65-B925-4486-8928-0043738B4108}" type="slidenum">
              <a:rPr lang="en-US" smtClean="0"/>
              <a:pPr/>
              <a:t>50</a:t>
            </a:fld>
            <a:endParaRPr lang="en-US"/>
          </a:p>
        </p:txBody>
      </p:sp>
    </p:spTree>
    <p:extLst>
      <p:ext uri="{BB962C8B-B14F-4D97-AF65-F5344CB8AC3E}">
        <p14:creationId xmlns:p14="http://schemas.microsoft.com/office/powerpoint/2010/main" val="3481493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4/25/2011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51</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Longer</a:t>
            </a:r>
            <a:r>
              <a:rPr lang="en-US" baseline="0" dirty="0" smtClean="0"/>
              <a:t> </a:t>
            </a:r>
            <a:r>
              <a:rPr lang="en-US" baseline="0" smtClean="0"/>
              <a:t>term goal</a:t>
            </a:r>
            <a:r>
              <a:rPr lang="en-US" smtClean="0"/>
              <a:t>: </a:t>
            </a:r>
            <a:r>
              <a:rPr lang="en-US" dirty="0" smtClean="0"/>
              <a:t>Create new project and add it to the solution</a:t>
            </a:r>
          </a:p>
        </p:txBody>
      </p:sp>
      <p:sp>
        <p:nvSpPr>
          <p:cNvPr id="4" name="Slide Number Placeholder 3"/>
          <p:cNvSpPr>
            <a:spLocks noGrp="1"/>
          </p:cNvSpPr>
          <p:nvPr>
            <p:ph type="sldNum" sz="quarter" idx="10"/>
          </p:nvPr>
        </p:nvSpPr>
        <p:spPr/>
        <p:txBody>
          <a:bodyPr/>
          <a:lstStyle/>
          <a:p>
            <a:fld id="{E5B3BD65-B925-4486-8928-0043738B4108}" type="slidenum">
              <a:rPr lang="en-US" smtClean="0"/>
              <a:pPr/>
              <a:t>55</a:t>
            </a:fld>
            <a:endParaRPr lang="en-US"/>
          </a:p>
        </p:txBody>
      </p:sp>
    </p:spTree>
    <p:extLst>
      <p:ext uri="{BB962C8B-B14F-4D97-AF65-F5344CB8AC3E}">
        <p14:creationId xmlns:p14="http://schemas.microsoft.com/office/powerpoint/2010/main" val="3481493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4/25/2011 1:56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4</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57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58</a:t>
            </a:fld>
            <a:endParaRPr lang="en-US" dirty="0"/>
          </a:p>
        </p:txBody>
      </p:sp>
    </p:spTree>
    <p:extLst>
      <p:ext uri="{BB962C8B-B14F-4D97-AF65-F5344CB8AC3E}">
        <p14:creationId xmlns:p14="http://schemas.microsoft.com/office/powerpoint/2010/main" val="3004209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Please keep this slide</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60</a:t>
            </a:fld>
            <a:endParaRPr lang="en-US"/>
          </a:p>
        </p:txBody>
      </p:sp>
    </p:spTree>
    <p:extLst>
      <p:ext uri="{BB962C8B-B14F-4D97-AF65-F5344CB8AC3E}">
        <p14:creationId xmlns:p14="http://schemas.microsoft.com/office/powerpoint/2010/main" val="3574081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4/25/2011 1:56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people happily made green windows apps with purple buttons that said</a:t>
            </a:r>
            <a:r>
              <a:rPr lang="en-US" baseline="0" dirty="0" smtClean="0"/>
              <a:t> “Do it!”</a:t>
            </a:r>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people happily made green windows apps with purple buttons that said</a:t>
            </a:r>
            <a:r>
              <a:rPr lang="en-US" baseline="0" dirty="0" smtClean="0"/>
              <a:t> “Do it!”</a:t>
            </a:r>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Ajax? ASP.NET?</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people happily made green windows apps with purple buttons that said</a:t>
            </a:r>
            <a:r>
              <a:rPr lang="en-US" baseline="0" dirty="0" smtClean="0"/>
              <a:t> “Do it!”</a:t>
            </a:r>
            <a:endParaRPr lang="en-US" dirty="0"/>
          </a:p>
        </p:txBody>
      </p:sp>
      <p:sp>
        <p:nvSpPr>
          <p:cNvPr id="4" name="Slide Number Placeholder 3"/>
          <p:cNvSpPr>
            <a:spLocks noGrp="1"/>
          </p:cNvSpPr>
          <p:nvPr>
            <p:ph type="sldNum" sz="quarter" idx="10"/>
          </p:nvPr>
        </p:nvSpPr>
        <p:spPr/>
        <p:txBody>
          <a:bodyPr/>
          <a:lstStyle/>
          <a:p>
            <a:fld id="{2F936ED9-D6CD-46EA-A33D-7989809A96A8}"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4/25/2011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14</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E990E08-5260-8E49-984D-856E681064D2}" type="slidenum">
              <a:rPr lang="en-US" smtClean="0"/>
              <a:pPr/>
              <a:t>22</a:t>
            </a:fld>
            <a:endParaRPr lang="en-US"/>
          </a:p>
        </p:txBody>
      </p:sp>
    </p:spTree>
    <p:extLst>
      <p:ext uri="{BB962C8B-B14F-4D97-AF65-F5344CB8AC3E}">
        <p14:creationId xmlns:p14="http://schemas.microsoft.com/office/powerpoint/2010/main" val="2346470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4475" y="1255713"/>
            <a:ext cx="8615363" cy="1995403"/>
          </a:xfrm>
        </p:spPr>
        <p:txBody>
          <a:bodyPr anchor="b">
            <a:normAutofit/>
          </a:bodyPr>
          <a:lstStyle>
            <a:lvl1pPr algn="l">
              <a:defRPr sz="5400"/>
            </a:lvl1pPr>
          </a:lstStyle>
          <a:p>
            <a:r>
              <a:rPr lang="nl-BE" dirty="0" smtClean="0"/>
              <a:t>Click to edit Master title style</a:t>
            </a:r>
            <a:endParaRPr lang="en-US" dirty="0"/>
          </a:p>
        </p:txBody>
      </p:sp>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3"/>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4" y="249237"/>
            <a:ext cx="8275875" cy="1143000"/>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2" y="1804988"/>
            <a:ext cx="7179371" cy="4138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95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0" name="Rectangle 19"/>
          <p:cNvSpPr/>
          <p:nvPr userDrawn="1"/>
        </p:nvSpPr>
        <p:spPr>
          <a:xfrm>
            <a:off x="-597"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grpSp>
        <p:nvGrpSpPr>
          <p:cNvPr id="2" name="Group 21"/>
          <p:cNvGrpSpPr/>
          <p:nvPr userDrawn="1"/>
        </p:nvGrpSpPr>
        <p:grpSpPr>
          <a:xfrm>
            <a:off x="-11338" y="0"/>
            <a:ext cx="9155339" cy="6858000"/>
            <a:chOff x="-11340" y="0"/>
            <a:chExt cx="9155340" cy="6858000"/>
          </a:xfrm>
        </p:grpSpPr>
        <p:sp>
          <p:nvSpPr>
            <p:cNvPr id="23" name="Rectangle 22"/>
            <p:cNvSpPr/>
            <p:nvPr userDrawn="1"/>
          </p:nvSpPr>
          <p:spPr>
            <a:xfrm>
              <a:off x="0" y="0"/>
              <a:ext cx="9144000" cy="6858000"/>
            </a:xfrm>
            <a:prstGeom prst="rect">
              <a:avLst/>
            </a:prstGeom>
            <a:gradFill flip="none" rotWithShape="1">
              <a:gsLst>
                <a:gs pos="0">
                  <a:schemeClr val="bg1">
                    <a:alpha val="0"/>
                  </a:schemeClr>
                </a:gs>
                <a:gs pos="63000">
                  <a:schemeClr val="bg1">
                    <a:alpha val="0"/>
                  </a:schemeClr>
                </a:gs>
                <a:gs pos="82000">
                  <a:schemeClr val="bg1">
                    <a:lumMod val="95000"/>
                    <a:alpha val="50000"/>
                  </a:schemeClr>
                </a:gs>
                <a:gs pos="100000">
                  <a:srgbClr val="E2E2E2">
                    <a:alpha val="50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grpSp>
          <p:nvGrpSpPr>
            <p:cNvPr id="3" name="Group 8"/>
            <p:cNvGrpSpPr/>
            <p:nvPr userDrawn="1"/>
          </p:nvGrpSpPr>
          <p:grpSpPr>
            <a:xfrm>
              <a:off x="-11340" y="0"/>
              <a:ext cx="9155340" cy="6858000"/>
              <a:chOff x="-11340" y="0"/>
              <a:chExt cx="9155340" cy="6858000"/>
            </a:xfrm>
          </p:grpSpPr>
          <p:sp>
            <p:nvSpPr>
              <p:cNvPr id="25" name="Rectangle 24"/>
              <p:cNvSpPr/>
              <p:nvPr userDrawn="1"/>
            </p:nvSpPr>
            <p:spPr>
              <a:xfrm>
                <a:off x="-11340" y="0"/>
                <a:ext cx="9144001" cy="6858000"/>
              </a:xfrm>
              <a:prstGeom prst="rect">
                <a:avLst/>
              </a:prstGeom>
              <a:gradFill flip="none" rotWithShape="1">
                <a:gsLst>
                  <a:gs pos="0">
                    <a:schemeClr val="bg1">
                      <a:alpha val="0"/>
                    </a:schemeClr>
                  </a:gs>
                  <a:gs pos="63000">
                    <a:schemeClr val="bg1">
                      <a:alpha val="0"/>
                    </a:schemeClr>
                  </a:gs>
                  <a:gs pos="82000">
                    <a:schemeClr val="bg1">
                      <a:lumMod val="95000"/>
                      <a:alpha val="50000"/>
                    </a:schemeClr>
                  </a:gs>
                  <a:gs pos="100000">
                    <a:srgbClr val="E2E2E2">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26" name="Rectangle 25"/>
              <p:cNvSpPr/>
              <p:nvPr userDrawn="1"/>
            </p:nvSpPr>
            <p:spPr>
              <a:xfrm>
                <a:off x="0" y="3581400"/>
                <a:ext cx="9144000" cy="3276600"/>
              </a:xfrm>
              <a:prstGeom prst="rect">
                <a:avLst/>
              </a:prstGeom>
              <a:gradFill flip="none" rotWithShape="1">
                <a:gsLst>
                  <a:gs pos="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grpSp>
      </p:grpSp>
      <p:sp>
        <p:nvSpPr>
          <p:cNvPr id="21" name="Rectangle 20"/>
          <p:cNvSpPr/>
          <p:nvPr userDrawn="1"/>
        </p:nvSpPr>
        <p:spPr>
          <a:xfrm>
            <a:off x="2" y="3581400"/>
            <a:ext cx="9143998" cy="3276600"/>
          </a:xfrm>
          <a:prstGeom prst="rect">
            <a:avLst/>
          </a:prstGeom>
          <a:gradFill flip="none" rotWithShape="1">
            <a:gsLst>
              <a:gs pos="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4"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85270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4" name="TextBox 3"/>
          <p:cNvSpPr txBox="1"/>
          <p:nvPr userDrawn="1"/>
        </p:nvSpPr>
        <p:spPr>
          <a:xfrm>
            <a:off x="66675" y="1409700"/>
            <a:ext cx="8404225" cy="2215991"/>
          </a:xfrm>
          <a:prstGeom prst="rect">
            <a:avLst/>
          </a:prstGeom>
          <a:noFill/>
        </p:spPr>
        <p:txBody>
          <a:bodyPr wrap="square" rtlCol="0">
            <a:spAutoFit/>
          </a:bodyPr>
          <a:lstStyle/>
          <a:p>
            <a:r>
              <a:rPr lang="nl-BE" sz="13800" b="0" dirty="0" smtClean="0">
                <a:solidFill>
                  <a:schemeClr val="bg2">
                    <a:lumMod val="75000"/>
                  </a:schemeClr>
                </a:solidFill>
              </a:rPr>
              <a:t>DEMO</a:t>
            </a:r>
            <a:endParaRPr lang="en-US" sz="13800" b="0" dirty="0">
              <a:solidFill>
                <a:schemeClr val="bg2">
                  <a:lumMod val="75000"/>
                </a:schemeClr>
              </a:solidFill>
            </a:endParaRPr>
          </a:p>
        </p:txBody>
      </p:sp>
    </p:spTree>
    <p:extLst>
      <p:ext uri="{BB962C8B-B14F-4D97-AF65-F5344CB8AC3E}">
        <p14:creationId xmlns:p14="http://schemas.microsoft.com/office/powerpoint/2010/main" val="995753788"/>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0627" y="1439009"/>
            <a:ext cx="8362746" cy="664797"/>
          </a:xfrm>
        </p:spPr>
        <p:txBody>
          <a:bodyPr wrap="square" anchor="t" anchorCtr="0">
            <a:spAutoFit/>
          </a:bodyPr>
          <a:lstStyle>
            <a:lvl1pPr>
              <a:lnSpc>
                <a:spcPct val="90000"/>
              </a:lnSpc>
              <a:defRPr sz="4800" baseline="0"/>
            </a:lvl1pPr>
          </a:lstStyle>
          <a:p>
            <a:r>
              <a:rPr lang="en-US" smtClean="0"/>
              <a:t>Click to edit Master title style</a:t>
            </a:r>
            <a:endParaRPr lang="en-US" dirty="0"/>
          </a:p>
        </p:txBody>
      </p:sp>
      <p:sp>
        <p:nvSpPr>
          <p:cNvPr id="3" name="Subtitle 2"/>
          <p:cNvSpPr>
            <a:spLocks noGrp="1"/>
          </p:cNvSpPr>
          <p:nvPr>
            <p:ph type="subTitle" idx="1"/>
          </p:nvPr>
        </p:nvSpPr>
        <p:spPr>
          <a:xfrm>
            <a:off x="389436" y="4299668"/>
            <a:ext cx="8363937" cy="424732"/>
          </a:xfrm>
        </p:spPr>
        <p:txBody>
          <a:bodyPr wrap="square" anchor="b" anchorCtr="0">
            <a:spAutoFit/>
          </a:bodyPr>
          <a:lstStyle>
            <a:lvl1pPr marL="0" indent="0" algn="l">
              <a:lnSpc>
                <a:spcPct val="90000"/>
              </a:lnSpc>
              <a:spcBef>
                <a:spcPts val="0"/>
              </a:spcBef>
              <a:buNone/>
              <a:defRPr>
                <a:gradFill>
                  <a:gsLst>
                    <a:gs pos="0">
                      <a:schemeClr val="accent2"/>
                    </a:gs>
                    <a:gs pos="86000">
                      <a:schemeClr val="accent2"/>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9436" y="5172808"/>
            <a:ext cx="8363937" cy="1378644"/>
          </a:xfrm>
        </p:spPr>
        <p:txBody>
          <a:bodyPr anchor="t" anchorCtr="0">
            <a:normAutofit/>
            <a:scene3d>
              <a:camera prst="orthographicFront"/>
              <a:lightRig rig="flat" dir="t"/>
            </a:scene3d>
            <a:sp3d>
              <a:contourClr>
                <a:schemeClr val="bg2"/>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0">
                      <a:schemeClr val="accent1"/>
                    </a:gs>
                    <a:gs pos="100000">
                      <a:schemeClr val="accent1"/>
                    </a:gs>
                  </a:gsLst>
                  <a:lin ang="540000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9858101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931866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0" name="Rectangle 19"/>
          <p:cNvSpPr/>
          <p:nvPr userDrawn="1"/>
        </p:nvSpPr>
        <p:spPr>
          <a:xfrm>
            <a:off x="-597"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grpSp>
        <p:nvGrpSpPr>
          <p:cNvPr id="2" name="Group 21"/>
          <p:cNvGrpSpPr/>
          <p:nvPr userDrawn="1"/>
        </p:nvGrpSpPr>
        <p:grpSpPr>
          <a:xfrm>
            <a:off x="-11338" y="0"/>
            <a:ext cx="9155339" cy="6858000"/>
            <a:chOff x="-11340" y="0"/>
            <a:chExt cx="9155340" cy="6858000"/>
          </a:xfrm>
        </p:grpSpPr>
        <p:sp>
          <p:nvSpPr>
            <p:cNvPr id="23" name="Rectangle 22"/>
            <p:cNvSpPr/>
            <p:nvPr userDrawn="1"/>
          </p:nvSpPr>
          <p:spPr>
            <a:xfrm>
              <a:off x="0" y="0"/>
              <a:ext cx="9144000" cy="6858000"/>
            </a:xfrm>
            <a:prstGeom prst="rect">
              <a:avLst/>
            </a:prstGeom>
            <a:gradFill flip="none" rotWithShape="1">
              <a:gsLst>
                <a:gs pos="0">
                  <a:schemeClr val="bg1">
                    <a:alpha val="0"/>
                  </a:schemeClr>
                </a:gs>
                <a:gs pos="63000">
                  <a:schemeClr val="bg1">
                    <a:alpha val="0"/>
                  </a:schemeClr>
                </a:gs>
                <a:gs pos="82000">
                  <a:schemeClr val="bg1">
                    <a:lumMod val="95000"/>
                    <a:alpha val="50000"/>
                  </a:schemeClr>
                </a:gs>
                <a:gs pos="100000">
                  <a:srgbClr val="E2E2E2">
                    <a:alpha val="50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grpSp>
          <p:nvGrpSpPr>
            <p:cNvPr id="3" name="Group 8"/>
            <p:cNvGrpSpPr/>
            <p:nvPr userDrawn="1"/>
          </p:nvGrpSpPr>
          <p:grpSpPr>
            <a:xfrm>
              <a:off x="-11340" y="0"/>
              <a:ext cx="9155340" cy="6858000"/>
              <a:chOff x="-11340" y="0"/>
              <a:chExt cx="9155340" cy="6858000"/>
            </a:xfrm>
          </p:grpSpPr>
          <p:sp>
            <p:nvSpPr>
              <p:cNvPr id="25" name="Rectangle 24"/>
              <p:cNvSpPr/>
              <p:nvPr userDrawn="1"/>
            </p:nvSpPr>
            <p:spPr>
              <a:xfrm>
                <a:off x="-11340" y="0"/>
                <a:ext cx="9144001" cy="6858000"/>
              </a:xfrm>
              <a:prstGeom prst="rect">
                <a:avLst/>
              </a:prstGeom>
              <a:gradFill flip="none" rotWithShape="1">
                <a:gsLst>
                  <a:gs pos="0">
                    <a:schemeClr val="bg1">
                      <a:alpha val="0"/>
                    </a:schemeClr>
                  </a:gs>
                  <a:gs pos="63000">
                    <a:schemeClr val="bg1">
                      <a:alpha val="0"/>
                    </a:schemeClr>
                  </a:gs>
                  <a:gs pos="82000">
                    <a:schemeClr val="bg1">
                      <a:lumMod val="95000"/>
                      <a:alpha val="50000"/>
                    </a:schemeClr>
                  </a:gs>
                  <a:gs pos="100000">
                    <a:srgbClr val="E2E2E2">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26" name="Rectangle 25"/>
              <p:cNvSpPr/>
              <p:nvPr userDrawn="1"/>
            </p:nvSpPr>
            <p:spPr>
              <a:xfrm>
                <a:off x="0" y="3581400"/>
                <a:ext cx="9144000" cy="3276600"/>
              </a:xfrm>
              <a:prstGeom prst="rect">
                <a:avLst/>
              </a:prstGeom>
              <a:gradFill flip="none" rotWithShape="1">
                <a:gsLst>
                  <a:gs pos="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grpSp>
      </p:grpSp>
      <p:sp>
        <p:nvSpPr>
          <p:cNvPr id="21" name="Rectangle 20"/>
          <p:cNvSpPr/>
          <p:nvPr userDrawn="1"/>
        </p:nvSpPr>
        <p:spPr>
          <a:xfrm>
            <a:off x="2" y="3581400"/>
            <a:ext cx="9143998" cy="3276600"/>
          </a:xfrm>
          <a:prstGeom prst="rect">
            <a:avLst/>
          </a:prstGeom>
          <a:gradFill flip="none" rotWithShape="1">
            <a:gsLst>
              <a:gs pos="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4"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4199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Click to edit Master title style</a:t>
            </a:r>
            <a:endParaRPr lang="en-US" dirty="0"/>
          </a:p>
        </p:txBody>
      </p:sp>
      <p:sp>
        <p:nvSpPr>
          <p:cNvPr id="3" name="Content Placeholder 2"/>
          <p:cNvSpPr>
            <a:spLocks noGrp="1"/>
          </p:cNvSpPr>
          <p:nvPr>
            <p:ph idx="1"/>
          </p:nvPr>
        </p:nvSpPr>
        <p:spPr/>
        <p:txBody>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7" name="Picture Placeholder 6"/>
          <p:cNvSpPr>
            <a:spLocks noGrp="1"/>
          </p:cNvSpPr>
          <p:nvPr>
            <p:ph type="pic" sz="quarter" idx="13"/>
          </p:nvPr>
        </p:nvSpPr>
        <p:spPr>
          <a:xfrm>
            <a:off x="244476" y="1255713"/>
            <a:ext cx="8615362" cy="5434012"/>
          </a:xfrm>
        </p:spPr>
        <p:txBody>
          <a:bodyPr/>
          <a:lstStyle/>
          <a:p>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4474" y="2658919"/>
            <a:ext cx="8615364" cy="1983926"/>
          </a:xfrm>
        </p:spPr>
        <p:txBody>
          <a:bodyPr anchor="t"/>
          <a:lstStyle>
            <a:lvl1pPr algn="l">
              <a:defRPr sz="4000" b="1" cap="all">
                <a:solidFill>
                  <a:schemeClr val="bg1"/>
                </a:solidFill>
              </a:defRPr>
            </a:lvl1pPr>
          </a:lstStyle>
          <a:p>
            <a:r>
              <a:rPr lang="nl-BE" dirty="0" smtClean="0"/>
              <a:t>Click to edit Master title style</a:t>
            </a:r>
            <a:endParaRPr lang="en-US" dirty="0"/>
          </a:p>
        </p:txBody>
      </p:sp>
      <p:sp>
        <p:nvSpPr>
          <p:cNvPr id="3" name="Text Placeholder 2"/>
          <p:cNvSpPr>
            <a:spLocks noGrp="1"/>
          </p:cNvSpPr>
          <p:nvPr>
            <p:ph type="body" idx="1"/>
          </p:nvPr>
        </p:nvSpPr>
        <p:spPr>
          <a:xfrm>
            <a:off x="244474" y="1436773"/>
            <a:ext cx="8615363" cy="1187887"/>
          </a:xfrm>
        </p:spPr>
        <p:txBody>
          <a:bodyPr anchor="b">
            <a:normAutofit/>
          </a:bodyPr>
          <a:lstStyle>
            <a:lvl1pPr marL="0" indent="0">
              <a:buNone/>
              <a:defRPr sz="2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dirty="0" smtClean="0"/>
              <a:t>Click to edit Master text styles</a:t>
            </a:r>
          </a:p>
        </p:txBody>
      </p:sp>
      <p:cxnSp>
        <p:nvCxnSpPr>
          <p:cNvPr id="7" name="Straight Connector 6"/>
          <p:cNvCxnSpPr/>
          <p:nvPr userDrawn="1"/>
        </p:nvCxnSpPr>
        <p:spPr>
          <a:xfrm>
            <a:off x="244475" y="2630773"/>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sz="half" idx="1"/>
          </p:nvPr>
        </p:nvSpPr>
        <p:spPr>
          <a:xfrm>
            <a:off x="244475" y="1255713"/>
            <a:ext cx="4157663"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4" name="Content Placeholder 3"/>
          <p:cNvSpPr>
            <a:spLocks noGrp="1"/>
          </p:cNvSpPr>
          <p:nvPr>
            <p:ph sz="half" idx="2"/>
          </p:nvPr>
        </p:nvSpPr>
        <p:spPr>
          <a:xfrm>
            <a:off x="4554537" y="1255713"/>
            <a:ext cx="4159250"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cxnSp>
        <p:nvCxnSpPr>
          <p:cNvPr id="7" name="Straight Connector 6"/>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2" name="Title 1"/>
          <p:cNvSpPr>
            <a:spLocks noGrp="1"/>
          </p:cNvSpPr>
          <p:nvPr>
            <p:ph type="ctrTitle"/>
          </p:nvPr>
        </p:nvSpPr>
        <p:spPr>
          <a:xfrm>
            <a:off x="0" y="2562225"/>
            <a:ext cx="9144000" cy="1924050"/>
          </a:xfrm>
        </p:spPr>
        <p:txBody>
          <a:bodyPr anchor="b" anchorCtr="1">
            <a:normAutofit/>
          </a:bodyPr>
          <a:lstStyle>
            <a:lvl1pPr algn="l">
              <a:lnSpc>
                <a:spcPts val="6000"/>
              </a:lnSpc>
              <a:defRPr kumimoji="0" lang="en-US" sz="6000" b="0" i="0" u="none" strike="noStrike" kern="1200" cap="none" spc="-300" normalizeH="0" baseline="0" noProof="0" dirty="0">
                <a:ln>
                  <a:noFill/>
                </a:ln>
                <a:solidFill>
                  <a:schemeClr val="bg1"/>
                </a:solidFill>
                <a:effectLst/>
                <a:uLnTx/>
                <a:uFillTx/>
                <a:latin typeface="Segoe UI" pitchFamily="34" charset="0"/>
                <a:ea typeface="Segoe UI" pitchFamily="34" charset="0"/>
                <a:cs typeface="Segoe UI"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dirty="0" smtClean="0"/>
              <a:t>Click to edit Master title style</a:t>
            </a:r>
            <a:endParaRPr lang="en-US" dirty="0"/>
          </a:p>
        </p:txBody>
      </p:sp>
      <p:sp>
        <p:nvSpPr>
          <p:cNvPr id="9" name="Subtitle 2"/>
          <p:cNvSpPr>
            <a:spLocks noGrp="1"/>
          </p:cNvSpPr>
          <p:nvPr>
            <p:ph type="subTitle" idx="1" hasCustomPrompt="1"/>
          </p:nvPr>
        </p:nvSpPr>
        <p:spPr>
          <a:xfrm>
            <a:off x="460721" y="5644122"/>
            <a:ext cx="7182892" cy="368301"/>
          </a:xfrm>
        </p:spPr>
        <p:txBody>
          <a:bodyPr lIns="0">
            <a:noAutofit/>
          </a:bodyPr>
          <a:lstStyle>
            <a:lvl1pPr marL="0" indent="0" algn="l">
              <a:buNone/>
              <a:defRPr sz="2000" b="1" cap="all" spc="0" baseline="0">
                <a:solidFill>
                  <a:schemeClr val="bg1"/>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1" name="Text Placeholder 8"/>
          <p:cNvSpPr>
            <a:spLocks noGrp="1"/>
          </p:cNvSpPr>
          <p:nvPr>
            <p:ph type="body" sz="quarter" idx="10" hasCustomPrompt="1"/>
          </p:nvPr>
        </p:nvSpPr>
        <p:spPr>
          <a:xfrm>
            <a:off x="460721" y="5970087"/>
            <a:ext cx="7182892" cy="623688"/>
          </a:xfr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bg1"/>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spTree>
    <p:extLst>
      <p:ext uri="{BB962C8B-B14F-4D97-AF65-F5344CB8AC3E}">
        <p14:creationId xmlns:p14="http://schemas.microsoft.com/office/powerpoint/2010/main" val="709446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Y:\Documents\WORK\11.01.006.0 - DDMC - Microsoft - TechDays 2011\03 edit\RV\picture general.jpg"/>
          <p:cNvPicPr>
            <a:picLocks noChangeAspect="1" noChangeArrowheads="1"/>
          </p:cNvPicPr>
          <p:nvPr userDrawn="1"/>
        </p:nvPicPr>
        <p:blipFill>
          <a:blip r:embed="rId24"/>
          <a:srcRect/>
          <a:stretch>
            <a:fillRect/>
          </a:stretch>
        </p:blipFill>
        <p:spPr bwMode="auto">
          <a:xfrm>
            <a:off x="0" y="0"/>
            <a:ext cx="9155266" cy="6858000"/>
          </a:xfrm>
          <a:prstGeom prst="rect">
            <a:avLst/>
          </a:prstGeom>
          <a:noFill/>
        </p:spPr>
      </p:pic>
      <p:sp>
        <p:nvSpPr>
          <p:cNvPr id="2" name="Title Placeholder 1"/>
          <p:cNvSpPr>
            <a:spLocks noGrp="1"/>
          </p:cNvSpPr>
          <p:nvPr>
            <p:ph type="title"/>
          </p:nvPr>
        </p:nvSpPr>
        <p:spPr>
          <a:xfrm>
            <a:off x="244476" y="155575"/>
            <a:ext cx="8615362" cy="849360"/>
          </a:xfrm>
          <a:prstGeom prst="rect">
            <a:avLst/>
          </a:prstGeom>
        </p:spPr>
        <p:txBody>
          <a:bodyPr vert="horz" lIns="0" tIns="0" rIns="91440" bIns="0" rtlCol="0" anchor="b">
            <a:noAutofit/>
          </a:bodyPr>
          <a:lstStyle/>
          <a:p>
            <a:r>
              <a:rPr lang="nl-BE" dirty="0" smtClean="0"/>
              <a:t>Click to edit Master title style</a:t>
            </a:r>
            <a:endParaRPr lang="en-US" dirty="0"/>
          </a:p>
        </p:txBody>
      </p:sp>
      <p:sp>
        <p:nvSpPr>
          <p:cNvPr id="3" name="Text Placeholder 2"/>
          <p:cNvSpPr>
            <a:spLocks noGrp="1"/>
          </p:cNvSpPr>
          <p:nvPr>
            <p:ph type="body" idx="1"/>
          </p:nvPr>
        </p:nvSpPr>
        <p:spPr>
          <a:xfrm>
            <a:off x="244476" y="1255713"/>
            <a:ext cx="8615362" cy="5434011"/>
          </a:xfrm>
          <a:prstGeom prst="rect">
            <a:avLst/>
          </a:prstGeom>
        </p:spPr>
        <p:txBody>
          <a:bodyPr vert="horz" lIns="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8" name="Slide Number Placeholder 7"/>
          <p:cNvSpPr>
            <a:spLocks noGrp="1"/>
          </p:cNvSpPr>
          <p:nvPr>
            <p:ph type="sldNum" sz="quarter" idx="4"/>
          </p:nvPr>
        </p:nvSpPr>
        <p:spPr>
          <a:xfrm>
            <a:off x="8736594" y="6451341"/>
            <a:ext cx="407405" cy="365125"/>
          </a:xfrm>
          <a:prstGeom prst="rect">
            <a:avLst/>
          </a:prstGeom>
        </p:spPr>
        <p:txBody>
          <a:bodyPr vert="horz" lIns="0" tIns="0" rIns="0" bIns="0" rtlCol="0" anchor="ctr"/>
          <a:lstStyle>
            <a:lvl1pPr algn="ctr">
              <a:defRPr sz="1100">
                <a:solidFill>
                  <a:schemeClr val="bg1"/>
                </a:solidFill>
              </a:defRPr>
            </a:lvl1pPr>
          </a:lstStyle>
          <a:p>
            <a:fld id="{A8773671-FDA4-4210-BCE0-E89C7D69BD2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56" r:id="rId4"/>
    <p:sldLayoutId id="2147483651" r:id="rId5"/>
    <p:sldLayoutId id="2147483652" r:id="rId6"/>
    <p:sldLayoutId id="2147483654" r:id="rId7"/>
    <p:sldLayoutId id="2147483655"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9" r:id="rId17"/>
    <p:sldLayoutId id="2147483670" r:id="rId18"/>
    <p:sldLayoutId id="2147483674" r:id="rId19"/>
    <p:sldLayoutId id="2147483676" r:id="rId20"/>
    <p:sldLayoutId id="2147483680" r:id="rId21"/>
    <p:sldLayoutId id="2147483681" r:id="rId22"/>
  </p:sldLayoutIdLst>
  <p:transition>
    <p:fade/>
  </p:transition>
  <p:timing>
    <p:tnLst>
      <p:par>
        <p:cTn id="1" dur="indefinite" restart="never" nodeType="tmRoot"/>
      </p:par>
    </p:tnLst>
  </p:timing>
  <p:hf hdr="0" ftr="0" dt="0"/>
  <p:txStyles>
    <p:titleStyle>
      <a:lvl1pPr algn="l" defTabSz="4572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0.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8.jpe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0.xml"/><Relationship Id="rId5" Type="http://schemas.openxmlformats.org/officeDocument/2006/relationships/image" Target="../media/image20.png"/><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5.png"/><Relationship Id="rId1" Type="http://schemas.openxmlformats.org/officeDocument/2006/relationships/slideLayout" Target="../slideLayouts/slideLayout21.xml"/><Relationship Id="rId4" Type="http://schemas.openxmlformats.org/officeDocument/2006/relationships/hyperlink" Target="http://www.xerox.com/information-overload/enus.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0.jpeg"/><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4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0.jpeg"/><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0.jpeg"/><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20.pn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microsoft.com/office/2007/relationships/hdphoto" Target="../media/hdphoto8.wdp"/></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4.gif"/><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Right </a:t>
            </a:r>
            <a:r>
              <a:rPr lang="en-US" dirty="0" smtClean="0"/>
              <a:t>Building Blocks</a:t>
            </a:r>
            <a:endParaRPr lang="en-US" dirty="0"/>
          </a:p>
        </p:txBody>
      </p:sp>
      <p:sp>
        <p:nvSpPr>
          <p:cNvPr id="5" name="Subtitle 4"/>
          <p:cNvSpPr>
            <a:spLocks noGrp="1"/>
          </p:cNvSpPr>
          <p:nvPr>
            <p:ph type="subTitle" idx="1"/>
          </p:nvPr>
        </p:nvSpPr>
        <p:spPr/>
        <p:txBody>
          <a:bodyPr/>
          <a:lstStyle/>
          <a:p>
            <a:r>
              <a:rPr lang="en-US" dirty="0" smtClean="0"/>
              <a:t>Scott Hanselman</a:t>
            </a:r>
            <a:endParaRPr lang="en-US" dirty="0" smtClean="0"/>
          </a:p>
          <a:p>
            <a:r>
              <a:rPr lang="nl-BE" dirty="0" smtClean="0"/>
              <a:t>@shanselman</a:t>
            </a:r>
            <a:endParaRPr lang="en-US" dirty="0" smtClean="0"/>
          </a:p>
        </p:txBody>
      </p:sp>
    </p:spTree>
    <p:extLst>
      <p:ext uri="{BB962C8B-B14F-4D97-AF65-F5344CB8AC3E}">
        <p14:creationId xmlns:p14="http://schemas.microsoft.com/office/powerpoint/2010/main" val="28531170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Developing in the 80’s and 90’s</a:t>
            </a:r>
            <a:endParaRPr lang="en-US" dirty="0"/>
          </a:p>
        </p:txBody>
      </p:sp>
      <p:pic>
        <p:nvPicPr>
          <p:cNvPr id="17410" name="Picture 2" descr="http://tvision.sourceforge.net/tvQNX-pterm-photon.jpg"/>
          <p:cNvPicPr>
            <a:picLocks noChangeAspect="1" noChangeArrowheads="1"/>
          </p:cNvPicPr>
          <p:nvPr/>
        </p:nvPicPr>
        <p:blipFill>
          <a:blip r:embed="rId2" cstate="print"/>
          <a:srcRect/>
          <a:stretch>
            <a:fillRect/>
          </a:stretch>
        </p:blipFill>
        <p:spPr bwMode="auto">
          <a:xfrm>
            <a:off x="244475" y="517060"/>
            <a:ext cx="8741044" cy="5813998"/>
          </a:xfrm>
          <a:prstGeom prst="rect">
            <a:avLst/>
          </a:prstGeom>
          <a:noFill/>
        </p:spPr>
      </p:pic>
    </p:spTree>
    <p:extLst>
      <p:ext uri="{BB962C8B-B14F-4D97-AF65-F5344CB8AC3E}">
        <p14:creationId xmlns:p14="http://schemas.microsoft.com/office/powerpoint/2010/main" val="11163473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When I was born…</a:t>
            </a:r>
            <a:endParaRPr lang="en-US" dirty="0"/>
          </a:p>
        </p:txBody>
      </p:sp>
      <p:sp>
        <p:nvSpPr>
          <p:cNvPr id="6" name="Rectangle 5"/>
          <p:cNvSpPr/>
          <p:nvPr/>
        </p:nvSpPr>
        <p:spPr>
          <a:xfrm>
            <a:off x="2057400" y="3505200"/>
            <a:ext cx="3810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810000" y="3810000"/>
            <a:ext cx="3810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42" name="Picture 2" descr="http://www.theminimba.info/Baby%20with%20Computer.JPG"/>
          <p:cNvPicPr>
            <a:picLocks noChangeAspect="1" noChangeArrowheads="1"/>
          </p:cNvPicPr>
          <p:nvPr/>
        </p:nvPicPr>
        <p:blipFill>
          <a:blip r:embed="rId3"/>
          <a:srcRect/>
          <a:stretch>
            <a:fillRect/>
          </a:stretch>
        </p:blipFill>
        <p:spPr bwMode="auto">
          <a:xfrm>
            <a:off x="0" y="-6126018"/>
            <a:ext cx="9144000" cy="13669818"/>
          </a:xfrm>
          <a:prstGeom prst="rect">
            <a:avLst/>
          </a:prstGeom>
          <a:noFill/>
        </p:spPr>
      </p:pic>
    </p:spTree>
    <p:extLst>
      <p:ext uri="{BB962C8B-B14F-4D97-AF65-F5344CB8AC3E}">
        <p14:creationId xmlns:p14="http://schemas.microsoft.com/office/powerpoint/2010/main" val="2340745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6" name="Content Placeholder 5" descr="stockxpertcom_id333595_size1.jpg"/>
          <p:cNvPicPr>
            <a:picLocks noChangeAspect="1"/>
          </p:cNvPicPr>
          <p:nvPr/>
        </p:nvPicPr>
        <p:blipFill>
          <a:blip r:embed="rId3"/>
          <a:srcRect t="8764" b="22157"/>
          <a:stretch>
            <a:fillRect/>
          </a:stretch>
        </p:blipFill>
        <p:spPr bwMode="ltGray">
          <a:xfrm>
            <a:off x="0" y="0"/>
            <a:ext cx="9144000" cy="6858000"/>
          </a:xfrm>
          <a:prstGeom prst="rect">
            <a:avLst/>
          </a:prstGeom>
        </p:spPr>
      </p:pic>
      <p:sp>
        <p:nvSpPr>
          <p:cNvPr id="7" name="Title 1"/>
          <p:cNvSpPr txBox="1">
            <a:spLocks/>
          </p:cNvSpPr>
          <p:nvPr/>
        </p:nvSpPr>
        <p:spPr>
          <a:xfrm>
            <a:off x="4267200" y="3581400"/>
            <a:ext cx="4419600" cy="1063625"/>
          </a:xfrm>
          <a:prstGeom prst="rect">
            <a:avLst/>
          </a:prstGeom>
          <a:noFill/>
        </p:spPr>
        <p:txBody>
          <a:bodyPr vert="horz" lIns="91440" tIns="45720" rIns="91440" bIns="45720" rtlCol="0" anchor="ctr">
            <a:normAutofit fontScale="975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smtClean="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rPr>
              <a:t> </a:t>
            </a:r>
            <a:r>
              <a:rPr kumimoji="0" lang="en-US" sz="4400" b="0" i="0" u="none" strike="noStrike" kern="1200" cap="none" spc="0" normalizeH="0" baseline="0" noProof="0" dirty="0" smtClean="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rPr>
              <a:t>with Visual</a:t>
            </a:r>
            <a:r>
              <a:rPr kumimoji="0" lang="en-US" sz="4400" b="0" i="0" u="none" strike="noStrike" kern="1200" cap="none" spc="0" normalizeH="0" noProof="0" dirty="0" smtClean="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rPr>
              <a:t> Basic!</a:t>
            </a:r>
            <a:endParaRPr kumimoji="0" lang="en-US" sz="4400" b="0" i="0" u="none" strike="noStrike" kern="1200" cap="none" spc="0" normalizeH="0" baseline="0" noProof="0" dirty="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endParaRPr>
          </a:p>
        </p:txBody>
      </p:sp>
      <p:sp>
        <p:nvSpPr>
          <p:cNvPr id="8" name="Title 1"/>
          <p:cNvSpPr txBox="1">
            <a:spLocks/>
          </p:cNvSpPr>
          <p:nvPr/>
        </p:nvSpPr>
        <p:spPr>
          <a:xfrm>
            <a:off x="152400" y="3584575"/>
            <a:ext cx="4419600" cy="1063625"/>
          </a:xfrm>
          <a:prstGeom prst="rect">
            <a:avLst/>
          </a:prstGeom>
          <a:noFill/>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rPr>
              <a:t>Get them young…</a:t>
            </a:r>
            <a:r>
              <a:rPr kumimoji="0" lang="en-US" sz="4400" b="0" i="0" u="none" strike="noStrike" kern="1200" cap="none" spc="0" normalizeH="0" noProof="0" dirty="0" smtClean="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rPr>
              <a:t>        </a:t>
            </a:r>
            <a:endParaRPr kumimoji="0" lang="en-US" sz="4400" b="0" i="0" u="none" strike="noStrike" kern="1200" cap="none" spc="0" normalizeH="0" baseline="0" noProof="0" dirty="0">
              <a:ln>
                <a:noFill/>
              </a:ln>
              <a:solidFill>
                <a:schemeClr val="bg1"/>
              </a:solidFill>
              <a:effectLst>
                <a:outerShdw blurRad="38100" dist="38100" dir="2700000" algn="tl">
                  <a:srgbClr val="000000">
                    <a:alpha val="43137"/>
                  </a:srgbClr>
                </a:outerShdw>
                <a:reflection blurRad="6350" stA="55000" endA="50" endPos="85000" dir="5400000" sy="-100000" algn="bl" rotWithShape="0"/>
              </a:effectLst>
              <a:uLnTx/>
              <a:uFillTx/>
              <a:latin typeface="+mj-lt"/>
              <a:ea typeface="+mj-ea"/>
              <a:cs typeface="+mj-cs"/>
            </a:endParaRPr>
          </a:p>
        </p:txBody>
      </p:sp>
    </p:spTree>
    <p:extLst>
      <p:ext uri="{BB962C8B-B14F-4D97-AF65-F5344CB8AC3E}">
        <p14:creationId xmlns:p14="http://schemas.microsoft.com/office/powerpoint/2010/main" val="20047562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www.guidebookgallery.org/pics/splashes/visualbasic/3.0.png"/>
          <p:cNvPicPr>
            <a:picLocks noChangeAspect="1" noChangeArrowheads="1"/>
          </p:cNvPicPr>
          <p:nvPr/>
        </p:nvPicPr>
        <p:blipFill>
          <a:blip r:embed="rId3"/>
          <a:srcRect/>
          <a:stretch>
            <a:fillRect/>
          </a:stretch>
        </p:blipFill>
        <p:spPr bwMode="auto">
          <a:xfrm>
            <a:off x="244474" y="601851"/>
            <a:ext cx="8615363" cy="5228634"/>
          </a:xfrm>
          <a:prstGeom prst="rect">
            <a:avLst/>
          </a:prstGeom>
          <a:noFill/>
        </p:spPr>
      </p:pic>
      <p:sp>
        <p:nvSpPr>
          <p:cNvPr id="6" name="Rectangle 5"/>
          <p:cNvSpPr/>
          <p:nvPr/>
        </p:nvSpPr>
        <p:spPr>
          <a:xfrm>
            <a:off x="2057400" y="3505200"/>
            <a:ext cx="3810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810000" y="3810000"/>
            <a:ext cx="3810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28789221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6392" y="1693623"/>
            <a:ext cx="6135837" cy="5124773"/>
          </a:xfrm>
          <a:prstGeom prst="rect">
            <a:avLst/>
          </a:prstGeom>
        </p:spPr>
      </p:pic>
      <p:sp>
        <p:nvSpPr>
          <p:cNvPr id="2" name="Title 1"/>
          <p:cNvSpPr>
            <a:spLocks noGrp="1"/>
          </p:cNvSpPr>
          <p:nvPr>
            <p:ph type="ctrTitle"/>
          </p:nvPr>
        </p:nvSpPr>
        <p:spPr/>
        <p:txBody>
          <a:bodyPr/>
          <a:lstStyle/>
          <a:p>
            <a:r>
              <a:rPr lang="en-US" dirty="0" smtClean="0"/>
              <a:t>Silly Demos, Baby.</a:t>
            </a:r>
            <a:endParaRPr lang="en-US" dirty="0"/>
          </a:p>
        </p:txBody>
      </p:sp>
      <p:sp>
        <p:nvSpPr>
          <p:cNvPr id="5" name="Title 1"/>
          <p:cNvSpPr txBox="1">
            <a:spLocks/>
          </p:cNvSpPr>
          <p:nvPr/>
        </p:nvSpPr>
        <p:spPr>
          <a:xfrm>
            <a:off x="398963" y="2133601"/>
            <a:ext cx="4138843" cy="443198"/>
          </a:xfrm>
          <a:prstGeom prst="rect">
            <a:avLst/>
          </a:prstGeom>
        </p:spPr>
        <p:txBody>
          <a:bodyPr vert="horz" wrap="square" lIns="0" tIns="0" rIns="0" bIns="0" rtlCol="0" anchor="t" anchorCtr="0">
            <a:sp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3200" dirty="0" smtClean="0">
                <a:solidFill>
                  <a:schemeClr val="bg1"/>
                </a:solidFill>
              </a:rPr>
              <a:t>a .clockwork{#8B4513</a:t>
            </a:r>
            <a:r>
              <a:rPr lang="en-US" sz="3200" dirty="0">
                <a:solidFill>
                  <a:schemeClr val="bg1"/>
                </a:solidFill>
              </a:rPr>
              <a:t>}</a:t>
            </a:r>
          </a:p>
        </p:txBody>
      </p:sp>
      <p:sp>
        <p:nvSpPr>
          <p:cNvPr id="7" name="Rectangle 6"/>
          <p:cNvSpPr/>
          <p:nvPr/>
        </p:nvSpPr>
        <p:spPr>
          <a:xfrm>
            <a:off x="4615733" y="6400800"/>
            <a:ext cx="4728346" cy="369332"/>
          </a:xfrm>
          <a:prstGeom prst="rect">
            <a:avLst/>
          </a:prstGeom>
        </p:spPr>
        <p:txBody>
          <a:bodyPr wrap="none">
            <a:spAutoFit/>
          </a:bodyPr>
          <a:lstStyle/>
          <a:p>
            <a:r>
              <a:rPr lang="en-US" dirty="0">
                <a:solidFill>
                  <a:schemeClr val="bg1"/>
                </a:solidFill>
                <a:effectLst>
                  <a:outerShdw blurRad="38100" dist="38100" dir="2700000" algn="tl">
                    <a:srgbClr val="000000">
                      <a:alpha val="43137"/>
                    </a:srgbClr>
                  </a:outerShdw>
                </a:effectLst>
              </a:rPr>
              <a:t>http</a:t>
            </a:r>
            <a:r>
              <a:rPr lang="en-US" dirty="0" smtClean="0">
                <a:solidFill>
                  <a:schemeClr val="bg1"/>
                </a:solidFill>
                <a:effectLst>
                  <a:outerShdw blurRad="38100" dist="38100" dir="2700000" algn="tl">
                    <a:srgbClr val="000000">
                      <a:alpha val="43137"/>
                    </a:srgbClr>
                  </a:outerShdw>
                </a:effectLst>
              </a:rPr>
              <a:t>://flic.kr/photos/hoyvinmayvin/5186568682</a:t>
            </a:r>
            <a:endParaRPr lang="en-US" dirty="0">
              <a:solidFill>
                <a:schemeClr val="bg1"/>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V="1">
            <a:off x="4446447" y="6469652"/>
            <a:ext cx="182718" cy="235949"/>
          </a:xfrm>
          <a:prstGeom prst="rect">
            <a:avLst/>
          </a:prstGeom>
        </p:spPr>
      </p:pic>
      <p:sp>
        <p:nvSpPr>
          <p:cNvPr id="6" name="Subtitle 5"/>
          <p:cNvSpPr>
            <a:spLocks noGrp="1"/>
          </p:cNvSpPr>
          <p:nvPr>
            <p:ph type="subTitle" idx="1"/>
          </p:nvPr>
        </p:nvSpPr>
        <p:spPr/>
        <p:txBody>
          <a:bodyPr/>
          <a:lstStyle/>
          <a:p>
            <a:endParaRPr lang="en-US"/>
          </a:p>
        </p:txBody>
      </p:sp>
      <p:sp>
        <p:nvSpPr>
          <p:cNvPr id="9" name="Text Placeholder 8"/>
          <p:cNvSpPr>
            <a:spLocks noGrp="1"/>
          </p:cNvSpPr>
          <p:nvPr>
            <p:ph type="body" sz="quarter" idx="10"/>
          </p:nvPr>
        </p:nvSpPr>
        <p:spPr/>
        <p:txBody>
          <a:bodyPr>
            <a:normAutofit fontScale="92500" lnSpcReduction="10000"/>
          </a:bodyPr>
          <a:lstStyle/>
          <a:p>
            <a:endParaRPr lang="en-US"/>
          </a:p>
        </p:txBody>
      </p:sp>
      <p:sp>
        <p:nvSpPr>
          <p:cNvPr id="11" name="Text Placeholder 3"/>
          <p:cNvSpPr txBox="1">
            <a:spLocks/>
          </p:cNvSpPr>
          <p:nvPr/>
        </p:nvSpPr>
        <p:spPr>
          <a:xfrm>
            <a:off x="244475" y="3782789"/>
            <a:ext cx="7652993" cy="1378644"/>
          </a:xfrm>
          <a:prstGeom prst="rect">
            <a:avLst/>
          </a:prstGeom>
        </p:spPr>
        <p:txBody>
          <a:bodyPr vert="horz" lIns="0" tIns="45720" rIns="91440" bIns="45720" rtlCol="0" anchor="t" anchorCtr="0">
            <a:normAutofit fontScale="92500" lnSpcReduction="10000"/>
            <a:scene3d>
              <a:camera prst="orthographicFront"/>
              <a:lightRig rig="flat" dir="t"/>
            </a:scene3d>
            <a:sp3d>
              <a:contourClr>
                <a:schemeClr val="bg2"/>
              </a:contourClr>
            </a:sp3d>
          </a:bodyPr>
          <a:lstStyle>
            <a:lvl1pPr marL="0" indent="0" algn="l" defTabSz="457200" rtl="0" eaLnBrk="1" latinLnBrk="0" hangingPunct="1">
              <a:spcBef>
                <a:spcPct val="20000"/>
              </a:spcBef>
              <a:buFont typeface="Arial" pitchFamily="34" charset="0"/>
              <a:buNone/>
              <a:defRPr kumimoji="0" lang="en-US" sz="10000" b="0" i="0" u="none" strike="noStrike" kern="1200" cap="none" spc="-642" normalizeH="0" baseline="0" noProof="0" dirty="0" smtClean="0">
                <a:ln w="11430"/>
                <a:gradFill>
                  <a:gsLst>
                    <a:gs pos="0">
                      <a:schemeClr val="accent1"/>
                    </a:gs>
                    <a:gs pos="100000">
                      <a:schemeClr val="accent1"/>
                    </a:gs>
                  </a:gsLst>
                  <a:lin ang="5400000"/>
                </a:gradFill>
                <a:effectLst/>
                <a:uLnTx/>
                <a:uFillTx/>
                <a:latin typeface="+mj-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mtClean="0"/>
              <a:t>demo </a:t>
            </a:r>
            <a:endParaRPr lang="en-US"/>
          </a:p>
        </p:txBody>
      </p:sp>
    </p:spTree>
    <p:extLst>
      <p:ext uri="{BB962C8B-B14F-4D97-AF65-F5344CB8AC3E}">
        <p14:creationId xmlns:p14="http://schemas.microsoft.com/office/powerpoint/2010/main" val="40660449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904998" y="0"/>
            <a:ext cx="11049000" cy="6858000"/>
          </a:xfrm>
          <a:prstGeom prst="rect">
            <a:avLst/>
          </a:prstGeom>
          <a:noFill/>
          <a:ln w="9525">
            <a:noFill/>
            <a:miter lim="800000"/>
            <a:headEnd/>
            <a:tailEnd/>
          </a:ln>
          <a:effectLst/>
        </p:spPr>
      </p:pic>
    </p:spTree>
    <p:extLst>
      <p:ext uri="{BB962C8B-B14F-4D97-AF65-F5344CB8AC3E}">
        <p14:creationId xmlns:p14="http://schemas.microsoft.com/office/powerpoint/2010/main" val="41677224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828800" y="0"/>
            <a:ext cx="10972800" cy="6858000"/>
          </a:xfrm>
          <a:prstGeom prst="rect">
            <a:avLst/>
          </a:prstGeom>
          <a:noFill/>
          <a:ln w="9525">
            <a:noFill/>
            <a:miter lim="800000"/>
            <a:headEnd/>
            <a:tailEnd/>
          </a:ln>
          <a:effectLst/>
        </p:spPr>
      </p:pic>
    </p:spTree>
    <p:extLst>
      <p:ext uri="{BB962C8B-B14F-4D97-AF65-F5344CB8AC3E}">
        <p14:creationId xmlns:p14="http://schemas.microsoft.com/office/powerpoint/2010/main" val="9716957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352196" y="0"/>
            <a:ext cx="10496196" cy="6858000"/>
          </a:xfrm>
          <a:prstGeom prst="rect">
            <a:avLst/>
          </a:prstGeom>
          <a:noFill/>
          <a:ln w="9525">
            <a:noFill/>
            <a:miter lim="800000"/>
            <a:headEnd/>
            <a:tailEnd/>
          </a:ln>
          <a:effectLst/>
        </p:spPr>
      </p:pic>
    </p:spTree>
    <p:extLst>
      <p:ext uri="{BB962C8B-B14F-4D97-AF65-F5344CB8AC3E}">
        <p14:creationId xmlns:p14="http://schemas.microsoft.com/office/powerpoint/2010/main" val="35560030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587843" y="0"/>
            <a:ext cx="10731843" cy="6858000"/>
          </a:xfrm>
          <a:prstGeom prst="rect">
            <a:avLst/>
          </a:prstGeom>
          <a:noFill/>
          <a:ln w="9525">
            <a:noFill/>
            <a:miter lim="800000"/>
            <a:headEnd/>
            <a:tailEnd/>
          </a:ln>
          <a:effectLst/>
        </p:spPr>
      </p:pic>
    </p:spTree>
    <p:extLst>
      <p:ext uri="{BB962C8B-B14F-4D97-AF65-F5344CB8AC3E}">
        <p14:creationId xmlns:p14="http://schemas.microsoft.com/office/powerpoint/2010/main" val="40503726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598341" y="0"/>
            <a:ext cx="10742341" cy="6858000"/>
          </a:xfrm>
          <a:prstGeom prst="rect">
            <a:avLst/>
          </a:prstGeom>
          <a:noFill/>
          <a:ln w="9525">
            <a:noFill/>
            <a:miter lim="800000"/>
            <a:headEnd/>
            <a:tailEnd/>
          </a:ln>
          <a:effectLst/>
        </p:spPr>
      </p:pic>
    </p:spTree>
    <p:extLst>
      <p:ext uri="{BB962C8B-B14F-4D97-AF65-F5344CB8AC3E}">
        <p14:creationId xmlns:p14="http://schemas.microsoft.com/office/powerpoint/2010/main" val="33264598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ff.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533400" y="2590800"/>
            <a:ext cx="8458200" cy="936625"/>
          </a:xfrm>
        </p:spPr>
        <p:txBody>
          <a:bodyPr>
            <a:noAutofit/>
          </a:bodyPr>
          <a:lstStyle/>
          <a:p>
            <a:pPr algn="l"/>
            <a:r>
              <a:rPr lang="en-US" sz="7200" dirty="0" smtClean="0"/>
              <a:t>Make Web, Not War</a:t>
            </a:r>
            <a:endParaRPr lang="en-US" sz="7200" dirty="0">
              <a:solidFill>
                <a:srgbClr val="0070C0"/>
              </a:solidFill>
            </a:endParaRPr>
          </a:p>
        </p:txBody>
      </p:sp>
      <p:sp>
        <p:nvSpPr>
          <p:cNvPr id="8" name="Subtitle 2"/>
          <p:cNvSpPr>
            <a:spLocks noGrp="1"/>
          </p:cNvSpPr>
          <p:nvPr>
            <p:ph type="subTitle" idx="1"/>
          </p:nvPr>
        </p:nvSpPr>
        <p:spPr>
          <a:xfrm>
            <a:off x="533400" y="3451223"/>
            <a:ext cx="5334000" cy="781050"/>
          </a:xfrm>
        </p:spPr>
        <p:txBody>
          <a:bodyPr>
            <a:noAutofit/>
          </a:bodyPr>
          <a:lstStyle/>
          <a:p>
            <a:pPr algn="l"/>
            <a:r>
              <a:rPr lang="en-US" sz="2400" dirty="0" smtClean="0"/>
              <a:t>Powered by The </a:t>
            </a:r>
            <a:r>
              <a:rPr lang="en-US" sz="2400" dirty="0" smtClean="0">
                <a:solidFill>
                  <a:srgbClr val="0070C0"/>
                </a:solidFill>
              </a:rPr>
              <a:t>Microsoft Web Platform</a:t>
            </a:r>
            <a:endParaRPr lang="en-US" sz="2400" dirty="0">
              <a:solidFill>
                <a:srgbClr val="0070C0"/>
              </a:solidFill>
            </a:endParaRPr>
          </a:p>
        </p:txBody>
      </p:sp>
      <p:sp>
        <p:nvSpPr>
          <p:cNvPr id="4" name="Subtitle 2"/>
          <p:cNvSpPr txBox="1">
            <a:spLocks/>
          </p:cNvSpPr>
          <p:nvPr/>
        </p:nvSpPr>
        <p:spPr>
          <a:xfrm>
            <a:off x="609600" y="5638801"/>
            <a:ext cx="4648200" cy="5524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900" b="0" i="0" u="none" strike="noStrike" kern="1200" cap="none" spc="0" normalizeH="0" baseline="0" noProof="0" dirty="0">
              <a:ln>
                <a:noFill/>
              </a:ln>
              <a:solidFill>
                <a:schemeClr val="tx1">
                  <a:tint val="75000"/>
                </a:schemeClr>
              </a:solidFill>
              <a:effectLst/>
              <a:uLnTx/>
              <a:uFillTx/>
              <a:latin typeface="Calibri" pitchFamily="34" charset="0"/>
              <a:ea typeface="+mn-ea"/>
              <a:cs typeface="+mn-cs"/>
            </a:endParaRPr>
          </a:p>
        </p:txBody>
      </p:sp>
      <p:pic>
        <p:nvPicPr>
          <p:cNvPr id="132098" name="Picture 2" descr="http://www.desktopextreme.com/photos/Star_Wars_Death_Star_38200545907PM743.jpg"/>
          <p:cNvPicPr>
            <a:picLocks noChangeAspect="1" noChangeArrowheads="1"/>
          </p:cNvPicPr>
          <p:nvPr/>
        </p:nvPicPr>
        <p:blipFill>
          <a:blip r:embed="rId3" cstate="print"/>
          <a:srcRect/>
          <a:stretch>
            <a:fillRect/>
          </a:stretch>
        </p:blipFill>
        <p:spPr bwMode="auto">
          <a:xfrm>
            <a:off x="63500" y="-136525"/>
            <a:ext cx="9601200" cy="7200900"/>
          </a:xfrm>
          <a:prstGeom prst="rect">
            <a:avLst/>
          </a:prstGeom>
          <a:noFill/>
        </p:spPr>
      </p:pic>
    </p:spTree>
    <p:extLst>
      <p:ext uri="{BB962C8B-B14F-4D97-AF65-F5344CB8AC3E}">
        <p14:creationId xmlns:p14="http://schemas.microsoft.com/office/powerpoint/2010/main" val="16793103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Community in 1990</a:t>
            </a:r>
            <a:endParaRPr lang="en-US" dirty="0"/>
          </a:p>
        </p:txBody>
      </p:sp>
      <p:sp>
        <p:nvSpPr>
          <p:cNvPr id="2" name="Subtitle 1"/>
          <p:cNvSpPr>
            <a:spLocks noGrp="1"/>
          </p:cNvSpPr>
          <p:nvPr>
            <p:ph type="subTitle" idx="1"/>
          </p:nvPr>
        </p:nvSpPr>
        <p:spPr/>
        <p:txBody>
          <a:bodyPr/>
          <a:lstStyle/>
          <a:p>
            <a:endParaRPr lang="en-US"/>
          </a:p>
        </p:txBody>
      </p:sp>
      <p:pic>
        <p:nvPicPr>
          <p:cNvPr id="7" name="Picture 2" descr="http://www.elsewhere.org/tmp/shiny-cds.jpg"/>
          <p:cNvPicPr>
            <a:picLocks noChangeAspect="1" noChangeArrowheads="1"/>
          </p:cNvPicPr>
          <p:nvPr/>
        </p:nvPicPr>
        <p:blipFill>
          <a:blip r:embed="rId2" cstate="print"/>
          <a:srcRect/>
          <a:stretch>
            <a:fillRect/>
          </a:stretch>
        </p:blipFill>
        <p:spPr bwMode="auto">
          <a:xfrm>
            <a:off x="0" y="0"/>
            <a:ext cx="9347200" cy="7010400"/>
          </a:xfrm>
          <a:prstGeom prst="rect">
            <a:avLst/>
          </a:prstGeom>
          <a:noFill/>
        </p:spPr>
      </p:pic>
    </p:spTree>
    <p:extLst>
      <p:ext uri="{BB962C8B-B14F-4D97-AF65-F5344CB8AC3E}">
        <p14:creationId xmlns:p14="http://schemas.microsoft.com/office/powerpoint/2010/main" val="35786104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www.elsewhere.org/tmp/shiny-cds.jpg"/>
          <p:cNvPicPr>
            <a:picLocks noChangeAspect="1" noChangeArrowheads="1"/>
          </p:cNvPicPr>
          <p:nvPr/>
        </p:nvPicPr>
        <p:blipFill>
          <a:blip r:embed="rId2" cstate="print"/>
          <a:srcRect/>
          <a:stretch>
            <a:fillRect/>
          </a:stretch>
        </p:blipFill>
        <p:spPr bwMode="auto">
          <a:xfrm>
            <a:off x="0" y="0"/>
            <a:ext cx="9347200" cy="7010400"/>
          </a:xfrm>
          <a:prstGeom prst="rect">
            <a:avLst/>
          </a:prstGeom>
          <a:noFill/>
        </p:spPr>
      </p:pic>
      <p:sp>
        <p:nvSpPr>
          <p:cNvPr id="2" name="Subtitle 1"/>
          <p:cNvSpPr>
            <a:spLocks noGrp="1"/>
          </p:cNvSpPr>
          <p:nvPr>
            <p:ph type="subTitle" idx="1"/>
          </p:nvPr>
        </p:nvSpPr>
        <p:spPr/>
        <p:txBody>
          <a:bodyPr/>
          <a:lstStyle/>
          <a:p>
            <a:endParaRPr lang="en-US"/>
          </a:p>
        </p:txBody>
      </p:sp>
      <p:pic>
        <p:nvPicPr>
          <p:cNvPr id="5" name="Picture 2" descr="http://ecx.images-amazon.com/images/I/41jZJq0HMcL._SS500_.jpg"/>
          <p:cNvPicPr>
            <a:picLocks noChangeAspect="1" noChangeArrowheads="1"/>
          </p:cNvPicPr>
          <p:nvPr/>
        </p:nvPicPr>
        <p:blipFill>
          <a:blip r:embed="rId3" cstate="print"/>
          <a:srcRect l="16000" t="3200" r="13600" b="4000"/>
          <a:stretch>
            <a:fillRect/>
          </a:stretch>
        </p:blipFill>
        <p:spPr bwMode="auto">
          <a:xfrm rot="20675842">
            <a:off x="1100931" y="1889885"/>
            <a:ext cx="3352800" cy="4419600"/>
          </a:xfrm>
          <a:prstGeom prst="rect">
            <a:avLst/>
          </a:prstGeom>
          <a:ln w="3175" cap="sq">
            <a:solidFill>
              <a:srgbClr val="000000"/>
            </a:solidFill>
            <a:miter lim="800000"/>
          </a:ln>
          <a:effectLst>
            <a:outerShdw blurRad="57150" dist="50800" dir="2700000" algn="tl" rotWithShape="0">
              <a:srgbClr val="000000">
                <a:alpha val="40000"/>
              </a:srgbClr>
            </a:outerShdw>
          </a:effectLst>
        </p:spPr>
      </p:pic>
      <p:pic>
        <p:nvPicPr>
          <p:cNvPr id="1026" name="Picture 2" descr="http://michaeldundas.com/wp-content/uploads/2009/05/windowsbooks-small.jp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Effect>
                      <a14:brightnessContrast bright="20000" contrast="20000"/>
                    </a14:imgEffect>
                  </a14:imgLayer>
                </a14:imgProps>
              </a:ext>
              <a:ext uri="{28A0092B-C50C-407E-A947-70E740481C1C}">
                <a14:useLocalDpi xmlns:a14="http://schemas.microsoft.com/office/drawing/2010/main" val="0"/>
              </a:ext>
            </a:extLst>
          </a:blip>
          <a:srcRect t="8834" r="53877" b="9757"/>
          <a:stretch/>
        </p:blipFill>
        <p:spPr bwMode="auto">
          <a:xfrm rot="907472">
            <a:off x="5173464" y="1887514"/>
            <a:ext cx="3380530" cy="447506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ctrTitle"/>
          </p:nvPr>
        </p:nvSpPr>
        <p:spPr/>
        <p:txBody>
          <a:bodyPr/>
          <a:lstStyle/>
          <a:p>
            <a:endParaRPr lang="en-US"/>
          </a:p>
        </p:txBody>
      </p:sp>
    </p:spTree>
    <p:extLst>
      <p:ext uri="{BB962C8B-B14F-4D97-AF65-F5344CB8AC3E}">
        <p14:creationId xmlns:p14="http://schemas.microsoft.com/office/powerpoint/2010/main" val="9929156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www.elsewhere.org/tmp/shiny-cds.jpg"/>
          <p:cNvPicPr>
            <a:picLocks noChangeAspect="1" noChangeArrowheads="1"/>
          </p:cNvPicPr>
          <p:nvPr/>
        </p:nvPicPr>
        <p:blipFill>
          <a:blip r:embed="rId3" cstate="print"/>
          <a:srcRect/>
          <a:stretch>
            <a:fillRect/>
          </a:stretch>
        </p:blipFill>
        <p:spPr bwMode="auto">
          <a:xfrm>
            <a:off x="0" y="0"/>
            <a:ext cx="9347200" cy="7010400"/>
          </a:xfrm>
          <a:prstGeom prst="rect">
            <a:avLst/>
          </a:prstGeom>
          <a:noFill/>
        </p:spPr>
      </p:pic>
      <p:sp>
        <p:nvSpPr>
          <p:cNvPr id="2" name="Subtitle 1"/>
          <p:cNvSpPr>
            <a:spLocks noGrp="1"/>
          </p:cNvSpPr>
          <p:nvPr>
            <p:ph type="subTitle" idx="1"/>
          </p:nvPr>
        </p:nvSpPr>
        <p:spPr/>
        <p:txBody>
          <a:bodyPr/>
          <a:lstStyle/>
          <a:p>
            <a:endParaRPr lang="en-US" dirty="0"/>
          </a:p>
        </p:txBody>
      </p:sp>
      <p:pic>
        <p:nvPicPr>
          <p:cNvPr id="5" name="Picture 2" descr="http://ecx.images-amazon.com/images/I/41jZJq0HMcL._SS500_.jpg"/>
          <p:cNvPicPr>
            <a:picLocks noChangeAspect="1" noChangeArrowheads="1"/>
          </p:cNvPicPr>
          <p:nvPr/>
        </p:nvPicPr>
        <p:blipFill>
          <a:blip r:embed="rId4" cstate="print"/>
          <a:srcRect l="16000" t="3200" r="13600" b="4000"/>
          <a:stretch>
            <a:fillRect/>
          </a:stretch>
        </p:blipFill>
        <p:spPr bwMode="auto">
          <a:xfrm rot="20675842">
            <a:off x="1100931" y="1889885"/>
            <a:ext cx="3352800" cy="4419600"/>
          </a:xfrm>
          <a:prstGeom prst="rect">
            <a:avLst/>
          </a:prstGeom>
          <a:ln w="3175" cap="sq">
            <a:solidFill>
              <a:srgbClr val="000000"/>
            </a:solidFill>
            <a:miter lim="800000"/>
          </a:ln>
          <a:effectLst>
            <a:outerShdw blurRad="57150" dist="50800" dir="2700000" algn="tl" rotWithShape="0">
              <a:srgbClr val="000000">
                <a:alpha val="40000"/>
              </a:srgbClr>
            </a:outerShdw>
          </a:effectLst>
        </p:spPr>
      </p:pic>
      <p:pic>
        <p:nvPicPr>
          <p:cNvPr id="1026" name="Picture 2" descr="http://michaeldundas.com/wp-content/uploads/2009/05/windowsbooks-small.jp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Effect>
                      <a14:brightnessContrast bright="20000" contrast="20000"/>
                    </a14:imgEffect>
                  </a14:imgLayer>
                </a14:imgProps>
              </a:ext>
              <a:ext uri="{28A0092B-C50C-407E-A947-70E740481C1C}">
                <a14:useLocalDpi xmlns:a14="http://schemas.microsoft.com/office/drawing/2010/main" val="0"/>
              </a:ext>
            </a:extLst>
          </a:blip>
          <a:srcRect t="8834" r="53877" b="9757"/>
          <a:stretch/>
        </p:blipFill>
        <p:spPr bwMode="auto">
          <a:xfrm rot="907472">
            <a:off x="5173464" y="1887514"/>
            <a:ext cx="3380530" cy="4475067"/>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http://www.atarimagazines.com/compute/issue123/209-1.jp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9527" y="1295400"/>
            <a:ext cx="6321075" cy="48006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p:txBody>
          <a:bodyPr/>
          <a:lstStyle/>
          <a:p>
            <a:endParaRPr lang="en-US"/>
          </a:p>
        </p:txBody>
      </p:sp>
    </p:spTree>
    <p:extLst>
      <p:ext uri="{BB962C8B-B14F-4D97-AF65-F5344CB8AC3E}">
        <p14:creationId xmlns:p14="http://schemas.microsoft.com/office/powerpoint/2010/main" val="32362048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artisticBlur radius="2"/>
                    </a14:imgEffect>
                  </a14:imgLayer>
                </a14:imgProps>
              </a:ext>
              <a:ext uri="{28A0092B-C50C-407E-A947-70E740481C1C}">
                <a14:useLocalDpi xmlns:a14="http://schemas.microsoft.com/office/drawing/2010/main" val="0"/>
              </a:ext>
            </a:extLst>
          </a:blip>
          <a:stretch>
            <a:fillRect/>
          </a:stretch>
        </p:blipFill>
        <p:spPr>
          <a:xfrm>
            <a:off x="1770920" y="1573078"/>
            <a:ext cx="7769662" cy="6961323"/>
          </a:xfrm>
          <a:prstGeom prst="rect">
            <a:avLst/>
          </a:prstGeom>
        </p:spPr>
      </p:pic>
      <p:sp>
        <p:nvSpPr>
          <p:cNvPr id="2" name="Title 1"/>
          <p:cNvSpPr>
            <a:spLocks noGrp="1"/>
          </p:cNvSpPr>
          <p:nvPr>
            <p:ph type="ctrTitle"/>
          </p:nvPr>
        </p:nvSpPr>
        <p:spPr/>
        <p:txBody>
          <a:bodyPr/>
          <a:lstStyle/>
          <a:p>
            <a:r>
              <a:rPr lang="en-US" dirty="0" smtClean="0"/>
              <a:t>“Classic” ASP</a:t>
            </a:r>
            <a:endParaRPr lang="en-US" dirty="0"/>
          </a:p>
        </p:txBody>
      </p:sp>
      <p:sp>
        <p:nvSpPr>
          <p:cNvPr id="4" name="Text Placeholder 3"/>
          <p:cNvSpPr>
            <a:spLocks noGrp="1"/>
          </p:cNvSpPr>
          <p:nvPr>
            <p:ph type="body" sz="quarter" idx="10"/>
          </p:nvPr>
        </p:nvSpPr>
        <p:spPr>
          <a:xfrm>
            <a:off x="244475" y="3782789"/>
            <a:ext cx="7652993" cy="1378644"/>
          </a:xfrm>
        </p:spPr>
        <p:txBody>
          <a:bodyPr>
            <a:normAutofit fontScale="92500" lnSpcReduction="10000"/>
          </a:bodyPr>
          <a:lstStyle/>
          <a:p>
            <a:r>
              <a:rPr lang="en-US" dirty="0" smtClean="0"/>
              <a:t>demo </a:t>
            </a:r>
            <a:endParaRPr lang="en-US" dirty="0"/>
          </a:p>
        </p:txBody>
      </p:sp>
      <p:sp>
        <p:nvSpPr>
          <p:cNvPr id="5" name="Title 1"/>
          <p:cNvSpPr txBox="1">
            <a:spLocks/>
          </p:cNvSpPr>
          <p:nvPr/>
        </p:nvSpPr>
        <p:spPr>
          <a:xfrm>
            <a:off x="398963" y="2133601"/>
            <a:ext cx="2743915" cy="387798"/>
          </a:xfrm>
          <a:prstGeom prst="rect">
            <a:avLst/>
          </a:prstGeom>
        </p:spPr>
        <p:txBody>
          <a:bodyPr vert="horz" wrap="square" lIns="0" tIns="0" rIns="0" bIns="0" rtlCol="0" anchor="t" anchorCtr="0">
            <a:sp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2800" dirty="0" err="1">
                <a:solidFill>
                  <a:schemeClr val="bg1"/>
                </a:solidFill>
              </a:rPr>
              <a:t>c</a:t>
            </a:r>
            <a:r>
              <a:rPr lang="en-US" sz="2800" dirty="0" err="1" smtClean="0">
                <a:solidFill>
                  <a:schemeClr val="bg1"/>
                </a:solidFill>
              </a:rPr>
              <a:t>hr</a:t>
            </a:r>
            <a:r>
              <a:rPr lang="en-US" sz="2800" dirty="0" smtClean="0">
                <a:solidFill>
                  <a:schemeClr val="bg1"/>
                </a:solidFill>
              </a:rPr>
              <a:t>$(</a:t>
            </a:r>
            <a:r>
              <a:rPr lang="en-US" sz="2800" dirty="0">
                <a:solidFill>
                  <a:schemeClr val="bg1"/>
                </a:solidFill>
              </a:rPr>
              <a:t>13) the Ninja</a:t>
            </a:r>
          </a:p>
        </p:txBody>
      </p:sp>
      <p:sp>
        <p:nvSpPr>
          <p:cNvPr id="9" name="TextBox 8"/>
          <p:cNvSpPr txBox="1"/>
          <p:nvPr/>
        </p:nvSpPr>
        <p:spPr>
          <a:xfrm>
            <a:off x="4514835" y="6581776"/>
            <a:ext cx="4573191" cy="276999"/>
          </a:xfrm>
          <a:prstGeom prst="rect">
            <a:avLst/>
          </a:prstGeom>
          <a:noFill/>
        </p:spPr>
        <p:txBody>
          <a:bodyPr wrap="square" lIns="0" tIns="0" rIns="0" bIns="0" rtlCol="0">
            <a:spAutoFit/>
          </a:bodyPr>
          <a:lstStyle/>
          <a:p>
            <a:r>
              <a:rPr lang="en-US" dirty="0">
                <a:solidFill>
                  <a:schemeClr val="bg1"/>
                </a:solidFill>
                <a:effectLst>
                  <a:outerShdw blurRad="38100" dist="38100" dir="2700000" algn="tl">
                    <a:srgbClr val="000000">
                      <a:alpha val="43137"/>
                    </a:srgbClr>
                  </a:outerShdw>
                </a:effectLst>
              </a:rPr>
              <a:t>http</a:t>
            </a:r>
            <a:r>
              <a:rPr lang="en-US" dirty="0" smtClean="0">
                <a:solidFill>
                  <a:schemeClr val="bg1"/>
                </a:solidFill>
                <a:effectLst>
                  <a:outerShdw blurRad="38100" dist="38100" dir="2700000" algn="tl">
                    <a:srgbClr val="000000">
                      <a:alpha val="43137"/>
                    </a:srgbClr>
                  </a:outerShdw>
                </a:effectLst>
              </a:rPr>
              <a:t>://flic.kr/photos/thekellyscope/5057877769</a:t>
            </a:r>
            <a:r>
              <a:rPr lang="en-US" dirty="0">
                <a:solidFill>
                  <a:schemeClr val="bg1"/>
                </a:solidFill>
                <a:effectLst>
                  <a:outerShdw blurRad="38100" dist="38100" dir="2700000" algn="tl">
                    <a:srgbClr val="000000">
                      <a:alpha val="43137"/>
                    </a:srgbClr>
                  </a:outerShdw>
                </a:effectLst>
              </a:rPr>
              <a:t>/</a:t>
            </a:r>
            <a:endParaRPr lang="en-US" dirty="0" smtClean="0">
              <a:solidFill>
                <a:schemeClr val="bg1"/>
              </a:solidFill>
              <a:effectLst>
                <a:outerShdw blurRad="38100" dist="38100" dir="2700000" algn="tl">
                  <a:srgbClr val="000000">
                    <a:alpha val="43137"/>
                  </a:srgbClr>
                </a:outerShdw>
              </a:effectLst>
            </a:endParaRPr>
          </a:p>
        </p:txBody>
      </p:sp>
      <p:pic>
        <p:nvPicPr>
          <p:cNvPr id="10" name="Picture 9"/>
          <p:cNvPicPr>
            <a:picLocks noChangeAspect="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flipV="1">
            <a:off x="4276305" y="6622826"/>
            <a:ext cx="182718" cy="235949"/>
          </a:xfrm>
          <a:prstGeom prst="rect">
            <a:avLst/>
          </a:prstGeom>
        </p:spPr>
      </p:pic>
    </p:spTree>
    <p:extLst>
      <p:ext uri="{BB962C8B-B14F-4D97-AF65-F5344CB8AC3E}">
        <p14:creationId xmlns:p14="http://schemas.microsoft.com/office/powerpoint/2010/main" val="22222115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http://www.apptranslator.com/blog/images/c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
            <a:ext cx="7772400" cy="7306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7455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http://www.apptranslator.com/blog/images/c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
            <a:ext cx="7772400" cy="73060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p:cNvPicPr>
            <a:picLocks noChangeAspect="1" noChangeArrowheads="1"/>
          </p:cNvPicPr>
          <p:nvPr/>
        </p:nvPicPr>
        <p:blipFill>
          <a:blip r:embed="rId3" cstate="print"/>
          <a:srcRect/>
          <a:stretch>
            <a:fillRect/>
          </a:stretch>
        </p:blipFill>
        <p:spPr bwMode="auto">
          <a:xfrm rot="519799">
            <a:off x="2460039" y="962805"/>
            <a:ext cx="4000682" cy="5049247"/>
          </a:xfrm>
          <a:prstGeom prst="rect">
            <a:avLst/>
          </a:prstGeom>
          <a:noFill/>
          <a:ln w="9525">
            <a:noFill/>
            <a:miter lim="800000"/>
            <a:headEnd/>
            <a:tailEnd/>
          </a:ln>
          <a:effectLst/>
        </p:spPr>
      </p:pic>
    </p:spTree>
    <p:extLst>
      <p:ext uri="{BB962C8B-B14F-4D97-AF65-F5344CB8AC3E}">
        <p14:creationId xmlns:p14="http://schemas.microsoft.com/office/powerpoint/2010/main" val="22609174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http://www.apptranslator.com/blog/images/c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
            <a:ext cx="7772400" cy="73060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p:cNvPicPr>
            <a:picLocks noChangeAspect="1" noChangeArrowheads="1"/>
          </p:cNvPicPr>
          <p:nvPr/>
        </p:nvPicPr>
        <p:blipFill>
          <a:blip r:embed="rId3" cstate="print"/>
          <a:srcRect/>
          <a:stretch>
            <a:fillRect/>
          </a:stretch>
        </p:blipFill>
        <p:spPr bwMode="auto">
          <a:xfrm rot="519799">
            <a:off x="2467787" y="986053"/>
            <a:ext cx="4000682" cy="5049247"/>
          </a:xfrm>
          <a:prstGeom prst="rect">
            <a:avLst/>
          </a:prstGeom>
          <a:noFill/>
          <a:ln w="9525">
            <a:noFill/>
            <a:miter lim="800000"/>
            <a:headEnd/>
            <a:tailEnd/>
          </a:ln>
          <a:effec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990600"/>
            <a:ext cx="8603836"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0727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ASP.NET </a:t>
            </a:r>
            <a:endParaRPr lang="en-US" dirty="0"/>
          </a:p>
        </p:txBody>
      </p:sp>
      <p:sp>
        <p:nvSpPr>
          <p:cNvPr id="5" name="Title 1"/>
          <p:cNvSpPr txBox="1">
            <a:spLocks/>
          </p:cNvSpPr>
          <p:nvPr/>
        </p:nvSpPr>
        <p:spPr>
          <a:xfrm>
            <a:off x="398962" y="2133601"/>
            <a:ext cx="4304773" cy="387798"/>
          </a:xfrm>
          <a:prstGeom prst="rect">
            <a:avLst/>
          </a:prstGeom>
        </p:spPr>
        <p:txBody>
          <a:bodyPr vert="horz" wrap="square" lIns="0" tIns="0" rIns="0" bIns="0" rtlCol="0" anchor="t" anchorCtr="0">
            <a:sp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2800" dirty="0" err="1" smtClean="0">
                <a:solidFill>
                  <a:schemeClr val="bg1"/>
                </a:solidFill>
              </a:rPr>
              <a:t>Airbender</a:t>
            </a:r>
            <a:r>
              <a:rPr lang="en-US" sz="2800" dirty="0" smtClean="0">
                <a:solidFill>
                  <a:schemeClr val="bg1"/>
                </a:solidFill>
              </a:rPr>
              <a:t>[Airbender.length-1]</a:t>
            </a:r>
            <a:endParaRPr lang="en-US" sz="2800" dirty="0">
              <a:solidFill>
                <a:schemeClr val="bg1"/>
              </a:solidFill>
            </a:endParaRPr>
          </a:p>
        </p:txBody>
      </p:sp>
      <p:pic>
        <p:nvPicPr>
          <p:cNvPr id="6146" name="Picture 2" descr="http://ecx.images-amazon.com/images/I/41cqm5lw1IL.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2400" b="97200" l="8543" r="93467"/>
                    </a14:imgEffect>
                  </a14:imgLayer>
                </a14:imgProps>
              </a:ext>
              <a:ext uri="{28A0092B-C50C-407E-A947-70E740481C1C}">
                <a14:useLocalDpi xmlns:a14="http://schemas.microsoft.com/office/drawing/2010/main" val="0"/>
              </a:ext>
            </a:extLst>
          </a:blip>
          <a:srcRect/>
          <a:stretch>
            <a:fillRect/>
          </a:stretch>
        </p:blipFill>
        <p:spPr bwMode="auto">
          <a:xfrm>
            <a:off x="5233717" y="2200758"/>
            <a:ext cx="2843953" cy="3642919"/>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3"/>
          <p:cNvSpPr>
            <a:spLocks noGrp="1"/>
          </p:cNvSpPr>
          <p:nvPr>
            <p:ph type="body" sz="quarter" idx="10"/>
          </p:nvPr>
        </p:nvSpPr>
        <p:spPr>
          <a:xfrm>
            <a:off x="244475" y="3782789"/>
            <a:ext cx="7652993" cy="1378644"/>
          </a:xfrm>
        </p:spPr>
        <p:txBody>
          <a:bodyPr>
            <a:normAutofit fontScale="92500" lnSpcReduction="10000"/>
          </a:bodyPr>
          <a:lstStyle/>
          <a:p>
            <a:r>
              <a:rPr lang="en-US" dirty="0" smtClean="0"/>
              <a:t>demo </a:t>
            </a:r>
            <a:endParaRPr lang="en-US" dirty="0"/>
          </a:p>
        </p:txBody>
      </p:sp>
    </p:spTree>
    <p:extLst>
      <p:ext uri="{BB962C8B-B14F-4D97-AF65-F5344CB8AC3E}">
        <p14:creationId xmlns:p14="http://schemas.microsoft.com/office/powerpoint/2010/main" val="2167790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trans="35000"/>
                    </a14:imgEffect>
                  </a14:imgLayer>
                </a14:imgProps>
              </a:ext>
            </a:extLst>
          </a:blip>
          <a:srcRect/>
          <a:stretch>
            <a:fillRect/>
          </a:stretch>
        </p:blipFill>
        <p:spPr bwMode="auto">
          <a:xfrm>
            <a:off x="0" y="0"/>
            <a:ext cx="9144000" cy="6858001"/>
          </a:xfrm>
          <a:prstGeom prst="rect">
            <a:avLst/>
          </a:prstGeom>
          <a:noFill/>
          <a:ln w="9525">
            <a:noFill/>
            <a:miter lim="800000"/>
            <a:headEnd/>
            <a:tailEnd/>
          </a:ln>
        </p:spPr>
      </p:pic>
      <p:sp>
        <p:nvSpPr>
          <p:cNvPr id="6" name="Rectangle 5"/>
          <p:cNvSpPr/>
          <p:nvPr/>
        </p:nvSpPr>
        <p:spPr bwMode="auto">
          <a:xfrm>
            <a:off x="-228600" y="658678"/>
            <a:ext cx="9372600" cy="2549471"/>
          </a:xfrm>
          <a:prstGeom prst="rect">
            <a:avLst/>
          </a:prstGeom>
          <a:solidFill>
            <a:schemeClr val="bg1">
              <a:alpha val="45000"/>
            </a:schemeClr>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62000">
                    <a:schemeClr val="tx1"/>
                  </a:gs>
                  <a:gs pos="88000">
                    <a:schemeClr val="tx1"/>
                  </a:gs>
                </a:gsLst>
                <a:lin ang="5400000" scaled="0"/>
              </a:gra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a:xfrm>
            <a:off x="394291" y="1797804"/>
            <a:ext cx="8615362" cy="1454386"/>
          </a:xfrm>
        </p:spPr>
        <p:txBody>
          <a:bodyPr/>
          <a:lstStyle/>
          <a:p>
            <a:pPr algn="ctr"/>
            <a:r>
              <a:rPr lang="en-US" sz="8800" b="1" dirty="0" smtClean="0"/>
              <a:t>Too Many Wrong-Sized Lego(s)</a:t>
            </a:r>
            <a:endParaRPr lang="en-US" sz="8800" b="1" dirty="0"/>
          </a:p>
        </p:txBody>
      </p:sp>
      <p:sp>
        <p:nvSpPr>
          <p:cNvPr id="4" name="TextBox 3"/>
          <p:cNvSpPr txBox="1"/>
          <p:nvPr/>
        </p:nvSpPr>
        <p:spPr>
          <a:xfrm>
            <a:off x="228600" y="6474023"/>
            <a:ext cx="5867400" cy="276999"/>
          </a:xfrm>
          <a:prstGeom prst="rect">
            <a:avLst/>
          </a:prstGeom>
          <a:noFill/>
        </p:spPr>
        <p:txBody>
          <a:bodyPr wrap="square" rtlCol="0">
            <a:spAutoFit/>
          </a:bodyPr>
          <a:lstStyle/>
          <a:p>
            <a:r>
              <a:rPr lang="en-US" sz="1200" dirty="0" smtClean="0">
                <a:gradFill>
                  <a:gsLst>
                    <a:gs pos="70000">
                      <a:schemeClr val="tx1"/>
                    </a:gs>
                    <a:gs pos="100000">
                      <a:schemeClr val="tx1"/>
                    </a:gs>
                  </a:gsLst>
                  <a:lin ang="16200000" scaled="0"/>
                </a:gradFill>
              </a:rPr>
              <a:t>*Xerox </a:t>
            </a:r>
            <a:r>
              <a:rPr lang="en-US" sz="1200" dirty="0">
                <a:hlinkClick r:id="rId4"/>
              </a:rPr>
              <a:t>http://www.xerox.com/information-overload/enus.html</a:t>
            </a:r>
            <a:endParaRPr lang="en-US" sz="1200" dirty="0" smtClean="0">
              <a:gradFill>
                <a:gsLst>
                  <a:gs pos="70000">
                    <a:schemeClr val="tx1"/>
                  </a:gs>
                  <a:gs pos="100000">
                    <a:schemeClr val="tx1"/>
                  </a:gs>
                </a:gsLst>
                <a:lin ang="16200000" scaled="0"/>
              </a:gradFill>
            </a:endParaRPr>
          </a:p>
        </p:txBody>
      </p:sp>
    </p:spTree>
    <p:extLst>
      <p:ext uri="{BB962C8B-B14F-4D97-AF65-F5344CB8AC3E}">
        <p14:creationId xmlns:p14="http://schemas.microsoft.com/office/powerpoint/2010/main" val="14547283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technology.automated.it/wp-content/uploads/HLIC/3e469fde9c52b35882c93ae91c05fb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28600"/>
            <a:ext cx="8458200" cy="6343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8152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a:p>
        </p:txBody>
      </p:sp>
      <p:sp>
        <p:nvSpPr>
          <p:cNvPr id="6" name="Subtitle 5"/>
          <p:cNvSpPr>
            <a:spLocks noGrp="1"/>
          </p:cNvSpPr>
          <p:nvPr>
            <p:ph type="subTitle" idx="1"/>
          </p:nvPr>
        </p:nvSpPr>
        <p:spPr/>
        <p:txBody>
          <a:bodyPr/>
          <a:lstStyle/>
          <a:p>
            <a:endParaRPr lang="en-US"/>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983" y="-254663"/>
            <a:ext cx="9229241" cy="8474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71953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http://upload.wikimedia.org/wikipedia/commons/3/33/Lego_helicop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92" y="402956"/>
            <a:ext cx="8996812" cy="5999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31195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1000steine.com/brickset/images/562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05298"/>
            <a:ext cx="8153400" cy="665270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1017219" y="0"/>
            <a:ext cx="8275875" cy="1143000"/>
          </a:xfrm>
        </p:spPr>
        <p:txBody>
          <a:bodyPr/>
          <a:lstStyle/>
          <a:p>
            <a:r>
              <a:rPr lang="en-US" sz="4800" dirty="0" err="1" smtClean="0">
                <a:solidFill>
                  <a:schemeClr val="tx1"/>
                </a:solidFill>
                <a:effectLst>
                  <a:outerShdw blurRad="38100" dist="38100" dir="2700000" algn="tl">
                    <a:srgbClr val="000000">
                      <a:alpha val="43137"/>
                    </a:srgbClr>
                  </a:outerShdw>
                </a:effectLst>
                <a:latin typeface="Segoe UI Light" pitchFamily="34" charset="0"/>
              </a:rPr>
              <a:t>Sharepoint</a:t>
            </a:r>
            <a:r>
              <a:rPr lang="en-US" sz="4800" dirty="0" smtClean="0">
                <a:solidFill>
                  <a:schemeClr val="tx1"/>
                </a:solidFill>
                <a:effectLst>
                  <a:outerShdw blurRad="38100" dist="38100" dir="2700000" algn="tl">
                    <a:srgbClr val="000000">
                      <a:alpha val="43137"/>
                    </a:srgbClr>
                  </a:outerShdw>
                </a:effectLst>
                <a:latin typeface="Segoe UI Light" pitchFamily="34" charset="0"/>
              </a:rPr>
              <a:t>?</a:t>
            </a:r>
            <a:endParaRPr lang="en-CA" sz="4800" dirty="0">
              <a:solidFill>
                <a:schemeClr val="tx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34796494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effectLst>
                  <a:outerShdw blurRad="38100" dist="38100" dir="2700000" algn="tl">
                    <a:srgbClr val="000000">
                      <a:alpha val="43137"/>
                    </a:srgbClr>
                  </a:outerShdw>
                </a:effectLst>
                <a:latin typeface="Segoe UI Light" pitchFamily="34" charset="0"/>
              </a:rPr>
              <a:t>WCF?</a:t>
            </a:r>
            <a:endParaRPr lang="en-US" sz="4800" dirty="0">
              <a:effectLst>
                <a:outerShdw blurRad="38100" dist="38100" dir="2700000" algn="tl">
                  <a:srgbClr val="000000">
                    <a:alpha val="43137"/>
                  </a:srgbClr>
                </a:outerShdw>
              </a:effectLst>
              <a:latin typeface="Segoe UI Light" pitchFamily="34" charset="0"/>
            </a:endParaRPr>
          </a:p>
        </p:txBody>
      </p:sp>
      <p:pic>
        <p:nvPicPr>
          <p:cNvPr id="2050" name="Picture 2" descr="http://file.vintageadbrowser.com/l-6rt8mt4s8nj38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0"/>
            <a:ext cx="4724400" cy="6800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0161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jezzbean.files.wordpress.com/2010/01/lego-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76200"/>
            <a:ext cx="6629400"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548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legomyphoto.files.wordpress.com/2009/02/day265.jpg?w=500&amp;h=3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381000"/>
            <a:ext cx="8956721" cy="6054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4643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http://www.slashfilm.com/wp/wp-content/images/legodeathsta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30142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0454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ego Stephen Hawk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81000"/>
            <a:ext cx="6919505" cy="61722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1371600" y="249237"/>
            <a:ext cx="7324809" cy="1143000"/>
          </a:xfrm>
        </p:spPr>
        <p:txBody>
          <a:bodyPr/>
          <a:lstStyle/>
          <a:p>
            <a:r>
              <a:rPr lang="en-US" sz="5400" dirty="0" smtClean="0">
                <a:effectLst>
                  <a:outerShdw blurRad="38100" dist="38100" dir="2700000" algn="tl">
                    <a:srgbClr val="000000">
                      <a:alpha val="43137"/>
                    </a:srgbClr>
                  </a:outerShdw>
                </a:effectLst>
                <a:latin typeface="Segoe UI Light" pitchFamily="34" charset="0"/>
              </a:rPr>
              <a:t>Stephen Hawking</a:t>
            </a:r>
            <a:endParaRPr lang="en-US" sz="5400" dirty="0">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16192874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iles6.fliiby.com/images/_original/8qmzkvc4y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9220200" cy="887963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914400"/>
            <a:ext cx="6858000" cy="1676400"/>
          </a:xfrm>
        </p:spPr>
        <p:txBody>
          <a:bodyPr>
            <a:normAutofit/>
          </a:bodyPr>
          <a:lstStyle/>
          <a:p>
            <a:r>
              <a:rPr lang="en-US" sz="4800" dirty="0" err="1" smtClean="0">
                <a:solidFill>
                  <a:schemeClr val="tx1"/>
                </a:solidFill>
                <a:effectLst>
                  <a:outerShdw blurRad="38100" dist="38100" dir="2700000" algn="tl">
                    <a:srgbClr val="000000">
                      <a:alpha val="43137"/>
                    </a:srgbClr>
                  </a:outerShdw>
                </a:effectLst>
                <a:latin typeface="Segoe UI Light" pitchFamily="34" charset="0"/>
              </a:rPr>
              <a:t>ScottGu-inator</a:t>
            </a:r>
            <a:endParaRPr lang="en-US" sz="4800" dirty="0">
              <a:solidFill>
                <a:schemeClr val="tx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38065152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7200" dirty="0" smtClean="0">
                <a:latin typeface="Segoe UI Light" pitchFamily="34" charset="0"/>
              </a:rPr>
              <a:t>Hope is not a strategy</a:t>
            </a:r>
            <a:br>
              <a:rPr lang="en-US" sz="7200" dirty="0" smtClean="0">
                <a:latin typeface="Segoe UI Light" pitchFamily="34" charset="0"/>
              </a:rPr>
            </a:br>
            <a:r>
              <a:rPr lang="en-US" sz="7200" dirty="0" smtClean="0">
                <a:latin typeface="Segoe UI Light" pitchFamily="34" charset="0"/>
              </a:rPr>
              <a:t/>
            </a:r>
            <a:br>
              <a:rPr lang="en-US" sz="7200" dirty="0" smtClean="0">
                <a:latin typeface="Segoe UI Light" pitchFamily="34" charset="0"/>
              </a:rPr>
            </a:br>
            <a:endParaRPr lang="en-CA" sz="7200" dirty="0">
              <a:latin typeface="Segoe UI Light" pitchFamily="34" charset="0"/>
            </a:endParaRPr>
          </a:p>
        </p:txBody>
      </p:sp>
    </p:spTree>
    <p:extLst>
      <p:ext uri="{BB962C8B-B14F-4D97-AF65-F5344CB8AC3E}">
        <p14:creationId xmlns:p14="http://schemas.microsoft.com/office/powerpoint/2010/main" val="3785644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1"/>
            <a:ext cx="9144000" cy="8179593"/>
          </a:xfrm>
          <a:prstGeom prst="rect">
            <a:avLst/>
          </a:prstGeom>
          <a:noFill/>
          <a:ln w="9525">
            <a:noFill/>
            <a:miter lim="800000"/>
            <a:headEnd/>
            <a:tailEnd/>
          </a:ln>
        </p:spPr>
      </p:pic>
      <p:sp>
        <p:nvSpPr>
          <p:cNvPr id="4" name="Title 3"/>
          <p:cNvSpPr>
            <a:spLocks noGrp="1"/>
          </p:cNvSpPr>
          <p:nvPr>
            <p:ph type="ctrTitle"/>
          </p:nvPr>
        </p:nvSpPr>
        <p:spPr>
          <a:xfrm>
            <a:off x="685800" y="4419600"/>
            <a:ext cx="7772400" cy="803329"/>
          </a:xfrm>
        </p:spPr>
        <p:style>
          <a:lnRef idx="0">
            <a:schemeClr val="dk1"/>
          </a:lnRef>
          <a:fillRef idx="3">
            <a:schemeClr val="dk1"/>
          </a:fillRef>
          <a:effectRef idx="3">
            <a:schemeClr val="dk1"/>
          </a:effectRef>
          <a:fontRef idx="minor">
            <a:schemeClr val="lt1"/>
          </a:fontRef>
        </p:style>
        <p:txBody>
          <a:bodyPr>
            <a:normAutofit fontScale="90000"/>
          </a:bodyPr>
          <a:lstStyle/>
          <a:p>
            <a:pPr algn="ctr"/>
            <a:r>
              <a:rPr lang="en-US" sz="5400" dirty="0" smtClean="0">
                <a:solidFill>
                  <a:schemeClr val="bg1"/>
                </a:solidFill>
                <a:effectLst>
                  <a:outerShdw blurRad="38100" dist="38100" dir="2700000" algn="tl">
                    <a:srgbClr val="000000">
                      <a:alpha val="43137"/>
                    </a:srgbClr>
                  </a:outerShdw>
                </a:effectLst>
                <a:latin typeface="Segoe UI Light" pitchFamily="34" charset="0"/>
              </a:rPr>
              <a:t>Open Source?</a:t>
            </a:r>
            <a:endParaRPr lang="en-US" sz="5400" dirty="0">
              <a:solidFill>
                <a:schemeClr val="bg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14582986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a:p>
        </p:txBody>
      </p:sp>
      <p:sp>
        <p:nvSpPr>
          <p:cNvPr id="6" name="Subtitle 5"/>
          <p:cNvSpPr>
            <a:spLocks noGrp="1"/>
          </p:cNvSpPr>
          <p:nvPr>
            <p:ph type="subTitle" idx="1"/>
          </p:nvPr>
        </p:nvSpPr>
        <p:spPr/>
        <p:txBody>
          <a:bodyPr/>
          <a:lstStyle/>
          <a:p>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861" y="-1633343"/>
            <a:ext cx="14554200" cy="1366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58027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810875" cy="722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84320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legomyphoto.files.wordpress.com/2009/05/day342.jpg?w=500&amp;h=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206"/>
            <a:ext cx="1026646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7276966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52969"/>
            <a:ext cx="9144000" cy="1924050"/>
          </a:xfrm>
        </p:spPr>
        <p:txBody>
          <a:bodyPr/>
          <a:lstStyle/>
          <a:p>
            <a:r>
              <a:rPr lang="en-US" dirty="0" smtClean="0">
                <a:latin typeface="Segoe UI Light" pitchFamily="34" charset="0"/>
              </a:rPr>
              <a:t>what’s the happy state?</a:t>
            </a:r>
            <a:endParaRPr lang="en-CA" dirty="0">
              <a:latin typeface="Segoe UI Light" pitchFamily="34" charset="0"/>
            </a:endParaRPr>
          </a:p>
        </p:txBody>
      </p:sp>
    </p:spTree>
    <p:extLst>
      <p:ext uri="{BB962C8B-B14F-4D97-AF65-F5344CB8AC3E}">
        <p14:creationId xmlns:p14="http://schemas.microsoft.com/office/powerpoint/2010/main" val="23765579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cottha\Desktop\Dropbox\Presentations\TechDays Europe\happiness-flowchart-l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7420" y="-244371"/>
            <a:ext cx="5257242" cy="7434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96238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p:blipFill>
        <p:spPr bwMode="auto">
          <a:xfrm>
            <a:off x="0" y="0"/>
            <a:ext cx="9144000" cy="6858000"/>
          </a:xfrm>
          <a:prstGeom prst="rect">
            <a:avLst/>
          </a:prstGeom>
          <a:noFill/>
          <a:ln w="9525">
            <a:noFill/>
            <a:miter lim="800000"/>
            <a:headEnd/>
            <a:tailEnd/>
          </a:ln>
          <a:effectLst>
            <a:glow rad="127000">
              <a:schemeClr val="accent1"/>
            </a:glow>
          </a:effectLst>
        </p:spPr>
      </p:pic>
      <p:sp>
        <p:nvSpPr>
          <p:cNvPr id="6" name="Content Placeholder 5"/>
          <p:cNvSpPr>
            <a:spLocks noGrp="1"/>
          </p:cNvSpPr>
          <p:nvPr>
            <p:ph idx="1"/>
          </p:nvPr>
        </p:nvSpPr>
        <p:spPr/>
        <p:txBody>
          <a:bodyPr/>
          <a:lstStyle/>
          <a:p>
            <a:endParaRPr lang="en-US"/>
          </a:p>
        </p:txBody>
      </p:sp>
      <p:sp>
        <p:nvSpPr>
          <p:cNvPr id="7" name="Title 6"/>
          <p:cNvSpPr>
            <a:spLocks noGrp="1"/>
          </p:cNvSpPr>
          <p:nvPr>
            <p:ph type="title"/>
          </p:nvPr>
        </p:nvSpPr>
        <p:spPr/>
        <p:txBody>
          <a:bodyPr/>
          <a:lstStyle/>
          <a:p>
            <a:endParaRPr lang="en-US"/>
          </a:p>
        </p:txBody>
      </p:sp>
      <p:sp>
        <p:nvSpPr>
          <p:cNvPr id="8" name="Title 2"/>
          <p:cNvSpPr txBox="1">
            <a:spLocks/>
          </p:cNvSpPr>
          <p:nvPr/>
        </p:nvSpPr>
        <p:spPr>
          <a:xfrm>
            <a:off x="-304800" y="1371600"/>
            <a:ext cx="9753600" cy="685800"/>
          </a:xfrm>
          <a:prstGeom prst="rect">
            <a:avLst/>
          </a:prstGeom>
          <a:solidFill>
            <a:schemeClr val="bg1">
              <a:alpha val="72000"/>
            </a:schemeClr>
          </a:solidFill>
        </p:spPr>
        <p:txBody>
          <a:bodyPr vert="horz" lIns="0" tIns="0" rIns="91440" bIns="0" rtlCol="0" anchor="b">
            <a:noAutofit/>
          </a:bodyPr>
          <a:lstStyle>
            <a:lvl1pPr algn="l" defTabSz="457200" rtl="0" eaLnBrk="1" latinLnBrk="0" hangingPunct="1">
              <a:spcBef>
                <a:spcPct val="0"/>
              </a:spcBef>
              <a:buNone/>
              <a:defRPr sz="2800" kern="1200">
                <a:solidFill>
                  <a:schemeClr val="bg1"/>
                </a:solidFill>
                <a:latin typeface="+mj-lt"/>
                <a:ea typeface="+mj-ea"/>
                <a:cs typeface="+mj-cs"/>
              </a:defRPr>
            </a:lvl1pPr>
          </a:lstStyle>
          <a:p>
            <a:pPr algn="ctr"/>
            <a:r>
              <a:rPr lang="en-US" sz="4400" b="1" smtClean="0">
                <a:effectLst>
                  <a:outerShdw blurRad="38100" dist="38100" dir="2700000" algn="tl">
                    <a:srgbClr val="000000">
                      <a:alpha val="43137"/>
                    </a:srgbClr>
                  </a:outerShdw>
                </a:effectLst>
                <a:latin typeface="Segoe UI Light" pitchFamily="34" charset="0"/>
              </a:rPr>
              <a:t>Devs know what they want</a:t>
            </a:r>
            <a:br>
              <a:rPr lang="en-US" sz="4400" b="1" smtClean="0">
                <a:effectLst>
                  <a:outerShdw blurRad="38100" dist="38100" dir="2700000" algn="tl">
                    <a:srgbClr val="000000">
                      <a:alpha val="43137"/>
                    </a:srgbClr>
                  </a:outerShdw>
                </a:effectLst>
                <a:latin typeface="Segoe UI Light" pitchFamily="34" charset="0"/>
              </a:rPr>
            </a:br>
            <a:r>
              <a:rPr lang="en-US" sz="4400" b="1" smtClean="0">
                <a:effectLst>
                  <a:outerShdw blurRad="38100" dist="38100" dir="2700000" algn="tl">
                    <a:srgbClr val="000000">
                      <a:alpha val="43137"/>
                    </a:srgbClr>
                  </a:outerShdw>
                </a:effectLst>
                <a:latin typeface="Segoe UI Light" pitchFamily="34" charset="0"/>
              </a:rPr>
              <a:t/>
            </a:r>
            <a:br>
              <a:rPr lang="en-US" sz="4400" b="1" smtClean="0">
                <a:effectLst>
                  <a:outerShdw blurRad="38100" dist="38100" dir="2700000" algn="tl">
                    <a:srgbClr val="000000">
                      <a:alpha val="43137"/>
                    </a:srgbClr>
                  </a:outerShdw>
                </a:effectLst>
                <a:latin typeface="Segoe UI Light" pitchFamily="34" charset="0"/>
              </a:rPr>
            </a:br>
            <a:r>
              <a:rPr lang="en-US" sz="4400" b="1" smtClean="0">
                <a:solidFill>
                  <a:schemeClr val="tx1"/>
                </a:solidFill>
                <a:effectLst>
                  <a:outerShdw blurRad="38100" dist="38100" dir="2700000" algn="tl">
                    <a:srgbClr val="000000">
                      <a:alpha val="43137"/>
                    </a:srgbClr>
                  </a:outerShdw>
                </a:effectLst>
                <a:latin typeface="Segoe UI Light" pitchFamily="34" charset="0"/>
              </a:rPr>
              <a:t>I need to get it done.</a:t>
            </a:r>
            <a:endParaRPr lang="en-CA" sz="4400" b="1" dirty="0">
              <a:solidFill>
                <a:schemeClr val="tx1"/>
              </a:solidFill>
              <a:effectLst>
                <a:outerShdw blurRad="38100" dist="38100" dir="2700000" algn="tl">
                  <a:srgbClr val="000000">
                    <a:alpha val="43137"/>
                  </a:srgbClr>
                </a:outerShdw>
              </a:effectLst>
              <a:latin typeface="Segoe UI Light" pitchFamily="34" charset="0"/>
            </a:endParaRPr>
          </a:p>
        </p:txBody>
      </p:sp>
      <p:sp>
        <p:nvSpPr>
          <p:cNvPr id="9" name="Content Placeholder 4"/>
          <p:cNvSpPr txBox="1">
            <a:spLocks/>
          </p:cNvSpPr>
          <p:nvPr/>
        </p:nvSpPr>
        <p:spPr>
          <a:xfrm>
            <a:off x="152400" y="3352800"/>
            <a:ext cx="8915400" cy="2819400"/>
          </a:xfrm>
          <a:prstGeom prst="rect">
            <a:avLst/>
          </a:prstGeom>
          <a:solidFill>
            <a:schemeClr val="bg1">
              <a:alpha val="75000"/>
            </a:schemeClr>
          </a:solidFill>
        </p:spPr>
        <p:txBody>
          <a:bodyPr/>
          <a:lstStyle>
            <a:lvl1pPr marL="342900" indent="-3429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600" smtClean="0">
                <a:solidFill>
                  <a:schemeClr val="tx1"/>
                </a:solidFill>
                <a:effectLst>
                  <a:outerShdw blurRad="38100" dist="38100" dir="2700000" algn="tl">
                    <a:srgbClr val="000000">
                      <a:alpha val="43137"/>
                    </a:srgbClr>
                  </a:outerShdw>
                </a:effectLst>
                <a:latin typeface="Segoe UI Light" pitchFamily="34" charset="0"/>
              </a:rPr>
              <a:t>I want to enjoy writing code.</a:t>
            </a:r>
          </a:p>
          <a:p>
            <a:r>
              <a:rPr lang="en-US" sz="3600" smtClean="0">
                <a:solidFill>
                  <a:schemeClr val="tx1"/>
                </a:solidFill>
                <a:effectLst>
                  <a:outerShdw blurRad="38100" dist="38100" dir="2700000" algn="tl">
                    <a:srgbClr val="000000">
                      <a:alpha val="43137"/>
                    </a:srgbClr>
                  </a:outerShdw>
                </a:effectLst>
                <a:latin typeface="Segoe UI Light" pitchFamily="34" charset="0"/>
              </a:rPr>
              <a:t>I want to be able to live with myself.</a:t>
            </a:r>
          </a:p>
          <a:p>
            <a:r>
              <a:rPr lang="en-US" sz="3600" smtClean="0">
                <a:solidFill>
                  <a:schemeClr val="tx1"/>
                </a:solidFill>
                <a:effectLst>
                  <a:outerShdw blurRad="38100" dist="38100" dir="2700000" algn="tl">
                    <a:srgbClr val="000000">
                      <a:alpha val="43137"/>
                    </a:srgbClr>
                  </a:outerShdw>
                </a:effectLst>
                <a:latin typeface="Segoe UI Light" pitchFamily="34" charset="0"/>
              </a:rPr>
              <a:t>I want to feel good about my code, my libraries, and hopefully, Microsoft as well.</a:t>
            </a:r>
            <a:endParaRPr lang="en-US" sz="3200" dirty="0">
              <a:solidFill>
                <a:schemeClr val="tx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26135232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arm3.static.flickr.com/2431/3875936992_348d6dd86b_b.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flipH="1">
            <a:off x="-115522" y="0"/>
            <a:ext cx="925952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304800" y="381000"/>
            <a:ext cx="12152466" cy="1143000"/>
          </a:xfrm>
        </p:spPr>
        <p:txBody>
          <a:bodyPr>
            <a:noAutofit/>
          </a:bodyPr>
          <a:lstStyle/>
          <a:p>
            <a:r>
              <a:rPr lang="en-US" sz="8000" dirty="0" smtClean="0">
                <a:effectLst>
                  <a:outerShdw blurRad="38100" dist="38100" dir="2700000" algn="tl">
                    <a:srgbClr val="000000">
                      <a:alpha val="43137"/>
                    </a:srgbClr>
                  </a:outerShdw>
                </a:effectLst>
                <a:latin typeface="Segoe UI Light" pitchFamily="34" charset="0"/>
              </a:rPr>
              <a:t>Cool software lately</a:t>
            </a:r>
            <a:endParaRPr lang="en-CA" sz="8000" dirty="0">
              <a:effectLst>
                <a:outerShdw blurRad="38100" dist="38100" dir="2700000" algn="tl">
                  <a:srgbClr val="000000">
                    <a:alpha val="43137"/>
                  </a:srgbClr>
                </a:outerShdw>
              </a:effectLst>
              <a:latin typeface="Segoe UI Light" pitchFamily="34" charset="0"/>
            </a:endParaRPr>
          </a:p>
        </p:txBody>
      </p:sp>
      <p:sp>
        <p:nvSpPr>
          <p:cNvPr id="5" name="Content Placeholder 4"/>
          <p:cNvSpPr>
            <a:spLocks noGrp="1"/>
          </p:cNvSpPr>
          <p:nvPr>
            <p:ph sz="quarter" idx="18"/>
          </p:nvPr>
        </p:nvSpPr>
        <p:spPr>
          <a:xfrm>
            <a:off x="460722" y="1804989"/>
            <a:ext cx="7692678" cy="5847755"/>
          </a:xfrm>
        </p:spPr>
        <p:txBody>
          <a:bodyPr/>
          <a:lstStyle/>
          <a:p>
            <a:r>
              <a:rPr lang="en-US" sz="3600" dirty="0">
                <a:solidFill>
                  <a:schemeClr val="bg1"/>
                </a:solidFill>
                <a:effectLst>
                  <a:outerShdw blurRad="38100" dist="38100" dir="2700000" algn="tl">
                    <a:srgbClr val="000000">
                      <a:alpha val="43137"/>
                    </a:srgbClr>
                  </a:outerShdw>
                </a:effectLst>
                <a:latin typeface="Segoe UI Light" pitchFamily="34" charset="0"/>
              </a:rPr>
              <a:t>ASP.NET MVC </a:t>
            </a:r>
            <a:r>
              <a:rPr lang="en-US" sz="3600" dirty="0" smtClean="0">
                <a:solidFill>
                  <a:schemeClr val="bg1"/>
                </a:solidFill>
                <a:effectLst>
                  <a:outerShdw blurRad="38100" dist="38100" dir="2700000" algn="tl">
                    <a:srgbClr val="000000">
                      <a:alpha val="43137"/>
                    </a:srgbClr>
                  </a:outerShdw>
                </a:effectLst>
                <a:latin typeface="Segoe UI Light" pitchFamily="34" charset="0"/>
              </a:rPr>
              <a:t>3 + New Tools</a:t>
            </a:r>
          </a:p>
          <a:p>
            <a:pPr lvl="1"/>
            <a:r>
              <a:rPr lang="en-US" dirty="0" err="1" smtClean="0">
                <a:solidFill>
                  <a:schemeClr val="bg1"/>
                </a:solidFill>
                <a:effectLst>
                  <a:outerShdw blurRad="38100" dist="38100" dir="2700000" algn="tl">
                    <a:srgbClr val="000000">
                      <a:alpha val="43137"/>
                    </a:srgbClr>
                  </a:outerShdw>
                </a:effectLst>
                <a:latin typeface="Segoe UI Light" pitchFamily="34" charset="0"/>
              </a:rPr>
              <a:t>MvcScaffolding</a:t>
            </a:r>
            <a:r>
              <a:rPr lang="en-US" dirty="0" smtClean="0">
                <a:solidFill>
                  <a:schemeClr val="bg1"/>
                </a:solidFill>
                <a:effectLst>
                  <a:outerShdw blurRad="38100" dist="38100" dir="2700000" algn="tl">
                    <a:srgbClr val="000000">
                      <a:alpha val="43137"/>
                    </a:srgbClr>
                  </a:outerShdw>
                </a:effectLst>
                <a:latin typeface="Segoe UI Light" pitchFamily="34" charset="0"/>
              </a:rPr>
              <a:t>	</a:t>
            </a:r>
            <a:endParaRPr lang="en-US" dirty="0">
              <a:solidFill>
                <a:schemeClr val="bg1"/>
              </a:solidFill>
              <a:effectLst>
                <a:outerShdw blurRad="38100" dist="38100" dir="2700000" algn="tl">
                  <a:srgbClr val="000000">
                    <a:alpha val="43137"/>
                  </a:srgbClr>
                </a:outerShdw>
              </a:effectLst>
              <a:latin typeface="Segoe UI Light" pitchFamily="34" charset="0"/>
            </a:endParaRPr>
          </a:p>
          <a:p>
            <a:r>
              <a:rPr lang="en-US" sz="3600" dirty="0" smtClean="0">
                <a:solidFill>
                  <a:schemeClr val="bg1"/>
                </a:solidFill>
                <a:effectLst>
                  <a:outerShdw blurRad="38100" dist="38100" dir="2700000" algn="tl">
                    <a:srgbClr val="000000">
                      <a:alpha val="43137"/>
                    </a:srgbClr>
                  </a:outerShdw>
                </a:effectLst>
                <a:latin typeface="Segoe UI Light" pitchFamily="34" charset="0"/>
              </a:rPr>
              <a:t>IIS Express</a:t>
            </a:r>
          </a:p>
          <a:p>
            <a:r>
              <a:rPr lang="en-US" sz="3600" dirty="0" smtClean="0">
                <a:solidFill>
                  <a:schemeClr val="bg1"/>
                </a:solidFill>
                <a:effectLst>
                  <a:outerShdw blurRad="38100" dist="38100" dir="2700000" algn="tl">
                    <a:srgbClr val="000000">
                      <a:alpha val="43137"/>
                    </a:srgbClr>
                  </a:outerShdw>
                </a:effectLst>
                <a:latin typeface="Segoe UI Light" pitchFamily="34" charset="0"/>
              </a:rPr>
              <a:t>SQL Compact Edition 4</a:t>
            </a:r>
          </a:p>
          <a:p>
            <a:r>
              <a:rPr lang="en-US" sz="3600" dirty="0" err="1" smtClean="0">
                <a:solidFill>
                  <a:schemeClr val="bg1"/>
                </a:solidFill>
                <a:effectLst>
                  <a:outerShdw blurRad="38100" dist="38100" dir="2700000" algn="tl">
                    <a:srgbClr val="000000">
                      <a:alpha val="43137"/>
                    </a:srgbClr>
                  </a:outerShdw>
                </a:effectLst>
                <a:latin typeface="Segoe UI Light" pitchFamily="34" charset="0"/>
              </a:rPr>
              <a:t>NuGet</a:t>
            </a:r>
            <a:endParaRPr lang="en-US" sz="3600" dirty="0" smtClean="0">
              <a:solidFill>
                <a:schemeClr val="bg1"/>
              </a:solidFill>
              <a:effectLst>
                <a:outerShdw blurRad="38100" dist="38100" dir="2700000" algn="tl">
                  <a:srgbClr val="000000">
                    <a:alpha val="43137"/>
                  </a:srgbClr>
                </a:outerShdw>
              </a:effectLst>
              <a:latin typeface="Segoe UI Light" pitchFamily="34" charset="0"/>
            </a:endParaRPr>
          </a:p>
          <a:p>
            <a:r>
              <a:rPr lang="en-US" sz="3600" dirty="0">
                <a:solidFill>
                  <a:schemeClr val="bg1"/>
                </a:solidFill>
                <a:effectLst>
                  <a:outerShdw blurRad="38100" dist="38100" dir="2700000" algn="tl">
                    <a:srgbClr val="000000">
                      <a:alpha val="43137"/>
                    </a:srgbClr>
                  </a:outerShdw>
                </a:effectLst>
                <a:latin typeface="Segoe UI Light" pitchFamily="34" charset="0"/>
              </a:rPr>
              <a:t>Entity Framework 4.1 Magic Unicorn</a:t>
            </a:r>
          </a:p>
          <a:p>
            <a:r>
              <a:rPr lang="en-US" sz="3600" dirty="0" smtClean="0">
                <a:solidFill>
                  <a:schemeClr val="bg1"/>
                </a:solidFill>
                <a:effectLst>
                  <a:outerShdw blurRad="38100" dist="38100" dir="2700000" algn="tl">
                    <a:srgbClr val="000000">
                      <a:alpha val="43137"/>
                    </a:srgbClr>
                  </a:outerShdw>
                </a:effectLst>
                <a:latin typeface="Segoe UI Light" pitchFamily="34" charset="0"/>
              </a:rPr>
              <a:t>jQuery Templates, </a:t>
            </a:r>
            <a:r>
              <a:rPr lang="en-US" sz="3600" dirty="0" err="1" smtClean="0">
                <a:solidFill>
                  <a:schemeClr val="bg1"/>
                </a:solidFill>
                <a:effectLst>
                  <a:outerShdw blurRad="38100" dist="38100" dir="2700000" algn="tl">
                    <a:srgbClr val="000000">
                      <a:alpha val="43137"/>
                    </a:srgbClr>
                  </a:outerShdw>
                </a:effectLst>
                <a:latin typeface="Segoe UI Light" pitchFamily="34" charset="0"/>
              </a:rPr>
              <a:t>Databinding</a:t>
            </a:r>
            <a:endParaRPr lang="en-US" sz="3600" dirty="0" smtClean="0">
              <a:solidFill>
                <a:schemeClr val="bg1"/>
              </a:solidFill>
              <a:effectLst>
                <a:outerShdw blurRad="38100" dist="38100" dir="2700000" algn="tl">
                  <a:srgbClr val="000000">
                    <a:alpha val="43137"/>
                  </a:srgbClr>
                </a:outerShdw>
              </a:effectLst>
              <a:latin typeface="Segoe UI Light" pitchFamily="34" charset="0"/>
            </a:endParaRPr>
          </a:p>
          <a:p>
            <a:r>
              <a:rPr lang="en-US" sz="3600" dirty="0" err="1" smtClean="0">
                <a:solidFill>
                  <a:schemeClr val="bg1"/>
                </a:solidFill>
                <a:effectLst>
                  <a:outerShdw blurRad="38100" dist="38100" dir="2700000" algn="tl">
                    <a:srgbClr val="000000">
                      <a:alpha val="43137"/>
                    </a:srgbClr>
                  </a:outerShdw>
                </a:effectLst>
                <a:latin typeface="Segoe UI Light" pitchFamily="34" charset="0"/>
              </a:rPr>
              <a:t>WebMatrix</a:t>
            </a:r>
            <a:endParaRPr lang="en-US" sz="3600" dirty="0" smtClean="0">
              <a:solidFill>
                <a:schemeClr val="bg1"/>
              </a:solidFill>
              <a:effectLst>
                <a:outerShdw blurRad="38100" dist="38100" dir="2700000" algn="tl">
                  <a:srgbClr val="000000">
                    <a:alpha val="43137"/>
                  </a:srgbClr>
                </a:outerShdw>
              </a:effectLst>
              <a:latin typeface="Segoe UI Light" pitchFamily="34" charset="0"/>
            </a:endParaRPr>
          </a:p>
          <a:p>
            <a:endParaRPr lang="en-US" sz="3600" dirty="0">
              <a:solidFill>
                <a:schemeClr val="bg1"/>
              </a:solidFill>
              <a:effectLst>
                <a:outerShdw blurRad="38100" dist="38100" dir="2700000" algn="tl">
                  <a:srgbClr val="000000">
                    <a:alpha val="43137"/>
                  </a:srgbClr>
                </a:outerShdw>
              </a:effectLst>
              <a:latin typeface="Segoe UI Light" pitchFamily="34" charset="0"/>
            </a:endParaRPr>
          </a:p>
          <a:p>
            <a:endParaRPr lang="en-US" sz="3600" dirty="0">
              <a:solidFill>
                <a:schemeClr val="bg1"/>
              </a:solidFill>
              <a:effectLst>
                <a:outerShdw blurRad="38100" dist="38100" dir="2700000" algn="tl">
                  <a:srgbClr val="000000">
                    <a:alpha val="43137"/>
                  </a:srgbClr>
                </a:outerShdw>
              </a:effectLst>
              <a:latin typeface="Segoe UI Light" pitchFamily="34" charset="0"/>
            </a:endParaRPr>
          </a:p>
        </p:txBody>
      </p:sp>
      <p:sp>
        <p:nvSpPr>
          <p:cNvPr id="2" name="Rectangle 1"/>
          <p:cNvSpPr/>
          <p:nvPr/>
        </p:nvSpPr>
        <p:spPr>
          <a:xfrm>
            <a:off x="5376631" y="6465927"/>
            <a:ext cx="3838295" cy="369332"/>
          </a:xfrm>
          <a:prstGeom prst="rect">
            <a:avLst/>
          </a:prstGeom>
        </p:spPr>
        <p:txBody>
          <a:bodyPr wrap="none">
            <a:spAutoFit/>
          </a:bodyPr>
          <a:lstStyle/>
          <a:p>
            <a:r>
              <a:rPr lang="en-US" dirty="0">
                <a:solidFill>
                  <a:schemeClr val="bg1"/>
                </a:solidFill>
              </a:rPr>
              <a:t>http</a:t>
            </a:r>
            <a:r>
              <a:rPr lang="en-US" dirty="0" smtClean="0">
                <a:solidFill>
                  <a:schemeClr val="bg1"/>
                </a:solidFill>
              </a:rPr>
              <a:t>://flic.kr/photos/kwl/3875936992</a:t>
            </a:r>
            <a:r>
              <a:rPr lang="en-US" dirty="0">
                <a:solidFill>
                  <a:schemeClr val="bg1"/>
                </a:solidFill>
              </a:rPr>
              <a:t>/</a:t>
            </a:r>
          </a:p>
        </p:txBody>
      </p:sp>
      <p:pic>
        <p:nvPicPr>
          <p:cNvPr id="7" name="Picture 6"/>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V="1">
            <a:off x="5246755" y="6540050"/>
            <a:ext cx="182718" cy="235949"/>
          </a:xfrm>
          <a:prstGeom prst="rect">
            <a:avLst/>
          </a:prstGeom>
        </p:spPr>
      </p:pic>
    </p:spTree>
    <p:extLst>
      <p:ext uri="{BB962C8B-B14F-4D97-AF65-F5344CB8AC3E}">
        <p14:creationId xmlns:p14="http://schemas.microsoft.com/office/powerpoint/2010/main" val="23422123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farm3.static.flickr.com/2431/3875936992_348d6dd86b_b.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flipH="1">
            <a:off x="-115522" y="0"/>
            <a:ext cx="925952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304800" y="381000"/>
            <a:ext cx="12152466" cy="1143000"/>
          </a:xfrm>
        </p:spPr>
        <p:txBody>
          <a:bodyPr>
            <a:noAutofit/>
          </a:bodyPr>
          <a:lstStyle/>
          <a:p>
            <a:r>
              <a:rPr lang="en-US" sz="9200" dirty="0" smtClean="0">
                <a:effectLst>
                  <a:outerShdw blurRad="38100" dist="38100" dir="2700000" algn="tl">
                    <a:srgbClr val="000000">
                      <a:alpha val="43137"/>
                    </a:srgbClr>
                  </a:outerShdw>
                </a:effectLst>
                <a:latin typeface="Segoe UI Light" pitchFamily="34" charset="0"/>
              </a:rPr>
              <a:t>Cool software lately</a:t>
            </a:r>
            <a:endParaRPr lang="en-CA" sz="9200" dirty="0">
              <a:effectLst>
                <a:outerShdw blurRad="38100" dist="38100" dir="2700000" algn="tl">
                  <a:srgbClr val="000000">
                    <a:alpha val="43137"/>
                  </a:srgbClr>
                </a:outerShdw>
              </a:effectLst>
              <a:latin typeface="Segoe UI Light" pitchFamily="34" charset="0"/>
            </a:endParaRPr>
          </a:p>
        </p:txBody>
      </p:sp>
      <p:sp>
        <p:nvSpPr>
          <p:cNvPr id="5" name="Content Placeholder 4"/>
          <p:cNvSpPr>
            <a:spLocks noGrp="1"/>
          </p:cNvSpPr>
          <p:nvPr>
            <p:ph sz="quarter" idx="18"/>
          </p:nvPr>
        </p:nvSpPr>
        <p:spPr>
          <a:xfrm>
            <a:off x="460722" y="1804989"/>
            <a:ext cx="7692678" cy="5847755"/>
          </a:xfrm>
        </p:spPr>
        <p:txBody>
          <a:bodyPr/>
          <a:lstStyle/>
          <a:p>
            <a:r>
              <a:rPr lang="en-US" sz="3600" dirty="0">
                <a:solidFill>
                  <a:schemeClr val="bg1"/>
                </a:solidFill>
                <a:effectLst>
                  <a:outerShdw blurRad="38100" dist="38100" dir="2700000" algn="tl">
                    <a:srgbClr val="000000">
                      <a:alpha val="43137"/>
                    </a:srgbClr>
                  </a:outerShdw>
                </a:effectLst>
                <a:latin typeface="Segoe UI Light" pitchFamily="34" charset="0"/>
              </a:rPr>
              <a:t>ASP.NET MVC 3 + New Tools</a:t>
            </a:r>
          </a:p>
          <a:p>
            <a:pPr lvl="1"/>
            <a:r>
              <a:rPr lang="en-US" dirty="0" err="1">
                <a:solidFill>
                  <a:schemeClr val="bg1"/>
                </a:solidFill>
                <a:effectLst>
                  <a:outerShdw blurRad="38100" dist="38100" dir="2700000" algn="tl">
                    <a:srgbClr val="000000">
                      <a:alpha val="43137"/>
                    </a:srgbClr>
                  </a:outerShdw>
                </a:effectLst>
                <a:latin typeface="Segoe UI Light" pitchFamily="34" charset="0"/>
              </a:rPr>
              <a:t>MvcScaffolding</a:t>
            </a:r>
            <a:r>
              <a:rPr lang="en-US" dirty="0">
                <a:solidFill>
                  <a:schemeClr val="bg1"/>
                </a:solidFill>
                <a:effectLst>
                  <a:outerShdw blurRad="38100" dist="38100" dir="2700000" algn="tl">
                    <a:srgbClr val="000000">
                      <a:alpha val="43137"/>
                    </a:srgbClr>
                  </a:outerShdw>
                </a:effectLst>
                <a:latin typeface="Segoe UI Light" pitchFamily="34" charset="0"/>
              </a:rPr>
              <a:t>	</a:t>
            </a:r>
          </a:p>
          <a:p>
            <a:r>
              <a:rPr lang="en-US" sz="3600" dirty="0">
                <a:solidFill>
                  <a:schemeClr val="bg1"/>
                </a:solidFill>
                <a:effectLst>
                  <a:outerShdw blurRad="38100" dist="38100" dir="2700000" algn="tl">
                    <a:srgbClr val="000000">
                      <a:alpha val="43137"/>
                    </a:srgbClr>
                  </a:outerShdw>
                </a:effectLst>
                <a:latin typeface="Segoe UI Light" pitchFamily="34" charset="0"/>
              </a:rPr>
              <a:t>IIS Express</a:t>
            </a:r>
          </a:p>
          <a:p>
            <a:r>
              <a:rPr lang="en-US" sz="3600" dirty="0">
                <a:solidFill>
                  <a:schemeClr val="bg1"/>
                </a:solidFill>
                <a:effectLst>
                  <a:outerShdw blurRad="38100" dist="38100" dir="2700000" algn="tl">
                    <a:srgbClr val="000000">
                      <a:alpha val="43137"/>
                    </a:srgbClr>
                  </a:outerShdw>
                </a:effectLst>
                <a:latin typeface="Segoe UI Light" pitchFamily="34" charset="0"/>
              </a:rPr>
              <a:t>SQL Compact Edition 4</a:t>
            </a:r>
          </a:p>
          <a:p>
            <a:r>
              <a:rPr lang="en-US" sz="3600" dirty="0" err="1">
                <a:solidFill>
                  <a:schemeClr val="bg1"/>
                </a:solidFill>
                <a:effectLst>
                  <a:outerShdw blurRad="38100" dist="38100" dir="2700000" algn="tl">
                    <a:srgbClr val="000000">
                      <a:alpha val="43137"/>
                    </a:srgbClr>
                  </a:outerShdw>
                </a:effectLst>
                <a:latin typeface="Segoe UI Light" pitchFamily="34" charset="0"/>
              </a:rPr>
              <a:t>NuGet</a:t>
            </a:r>
            <a:endParaRPr lang="en-US" sz="3600" dirty="0">
              <a:solidFill>
                <a:schemeClr val="bg1"/>
              </a:solidFill>
              <a:effectLst>
                <a:outerShdw blurRad="38100" dist="38100" dir="2700000" algn="tl">
                  <a:srgbClr val="000000">
                    <a:alpha val="43137"/>
                  </a:srgbClr>
                </a:outerShdw>
              </a:effectLst>
              <a:latin typeface="Segoe UI Light" pitchFamily="34" charset="0"/>
            </a:endParaRPr>
          </a:p>
          <a:p>
            <a:r>
              <a:rPr lang="en-US" sz="3600" dirty="0">
                <a:solidFill>
                  <a:schemeClr val="bg1"/>
                </a:solidFill>
                <a:effectLst>
                  <a:outerShdw blurRad="38100" dist="38100" dir="2700000" algn="tl">
                    <a:srgbClr val="000000">
                      <a:alpha val="43137"/>
                    </a:srgbClr>
                  </a:outerShdw>
                </a:effectLst>
                <a:latin typeface="Segoe UI Light" pitchFamily="34" charset="0"/>
              </a:rPr>
              <a:t>Entity Framework 4.1 Magic Unicorn</a:t>
            </a:r>
          </a:p>
          <a:p>
            <a:r>
              <a:rPr lang="en-US" sz="3600" dirty="0">
                <a:solidFill>
                  <a:schemeClr val="bg1"/>
                </a:solidFill>
                <a:effectLst>
                  <a:outerShdw blurRad="38100" dist="38100" dir="2700000" algn="tl">
                    <a:srgbClr val="000000">
                      <a:alpha val="43137"/>
                    </a:srgbClr>
                  </a:outerShdw>
                </a:effectLst>
                <a:latin typeface="Segoe UI Light" pitchFamily="34" charset="0"/>
              </a:rPr>
              <a:t>jQuery Templates, </a:t>
            </a:r>
            <a:r>
              <a:rPr lang="en-US" sz="3600" dirty="0" err="1">
                <a:solidFill>
                  <a:schemeClr val="bg1"/>
                </a:solidFill>
                <a:effectLst>
                  <a:outerShdw blurRad="38100" dist="38100" dir="2700000" algn="tl">
                    <a:srgbClr val="000000">
                      <a:alpha val="43137"/>
                    </a:srgbClr>
                  </a:outerShdw>
                </a:effectLst>
                <a:latin typeface="Segoe UI Light" pitchFamily="34" charset="0"/>
              </a:rPr>
              <a:t>Databinding</a:t>
            </a:r>
            <a:endParaRPr lang="en-US" sz="3600" dirty="0">
              <a:solidFill>
                <a:schemeClr val="bg1"/>
              </a:solidFill>
              <a:effectLst>
                <a:outerShdw blurRad="38100" dist="38100" dir="2700000" algn="tl">
                  <a:srgbClr val="000000">
                    <a:alpha val="43137"/>
                  </a:srgbClr>
                </a:outerShdw>
              </a:effectLst>
              <a:latin typeface="Segoe UI Light" pitchFamily="34" charset="0"/>
            </a:endParaRPr>
          </a:p>
          <a:p>
            <a:r>
              <a:rPr lang="en-US" sz="3600" dirty="0" err="1">
                <a:solidFill>
                  <a:schemeClr val="bg1"/>
                </a:solidFill>
                <a:effectLst>
                  <a:outerShdw blurRad="38100" dist="38100" dir="2700000" algn="tl">
                    <a:srgbClr val="000000">
                      <a:alpha val="43137"/>
                    </a:srgbClr>
                  </a:outerShdw>
                </a:effectLst>
                <a:latin typeface="Segoe UI Light" pitchFamily="34" charset="0"/>
              </a:rPr>
              <a:t>WebMatrix</a:t>
            </a:r>
            <a:endParaRPr lang="en-US" sz="3600" dirty="0">
              <a:solidFill>
                <a:schemeClr val="bg1"/>
              </a:solidFill>
              <a:effectLst>
                <a:outerShdw blurRad="38100" dist="38100" dir="2700000" algn="tl">
                  <a:srgbClr val="000000">
                    <a:alpha val="43137"/>
                  </a:srgbClr>
                </a:outerShdw>
              </a:effectLst>
              <a:latin typeface="Segoe UI Light" pitchFamily="34" charset="0"/>
            </a:endParaRPr>
          </a:p>
          <a:p>
            <a:endParaRPr lang="en-US" sz="3600" dirty="0">
              <a:solidFill>
                <a:schemeClr val="bg1"/>
              </a:solidFill>
              <a:effectLst>
                <a:outerShdw blurRad="38100" dist="38100" dir="2700000" algn="tl">
                  <a:srgbClr val="000000">
                    <a:alpha val="43137"/>
                  </a:srgbClr>
                </a:outerShdw>
              </a:effectLst>
              <a:latin typeface="Segoe UI Light" pitchFamily="34" charset="0"/>
            </a:endParaRPr>
          </a:p>
          <a:p>
            <a:endParaRPr lang="en-US" sz="3600" dirty="0">
              <a:solidFill>
                <a:schemeClr val="bg1"/>
              </a:solidFill>
              <a:effectLst>
                <a:outerShdw blurRad="38100" dist="38100" dir="2700000" algn="tl">
                  <a:srgbClr val="000000">
                    <a:alpha val="43137"/>
                  </a:srgbClr>
                </a:outerShdw>
              </a:effectLst>
              <a:latin typeface="Segoe UI Light" pitchFamily="34" charset="0"/>
            </a:endParaRPr>
          </a:p>
        </p:txBody>
      </p:sp>
      <p:sp>
        <p:nvSpPr>
          <p:cNvPr id="8" name="Rectangle 7"/>
          <p:cNvSpPr/>
          <p:nvPr/>
        </p:nvSpPr>
        <p:spPr>
          <a:xfrm>
            <a:off x="5376631" y="6465927"/>
            <a:ext cx="3838295" cy="369332"/>
          </a:xfrm>
          <a:prstGeom prst="rect">
            <a:avLst/>
          </a:prstGeom>
        </p:spPr>
        <p:txBody>
          <a:bodyPr wrap="none">
            <a:spAutoFit/>
          </a:bodyPr>
          <a:lstStyle/>
          <a:p>
            <a:r>
              <a:rPr lang="en-US" dirty="0">
                <a:solidFill>
                  <a:schemeClr val="bg1"/>
                </a:solidFill>
              </a:rPr>
              <a:t>http</a:t>
            </a:r>
            <a:r>
              <a:rPr lang="en-US" dirty="0" smtClean="0">
                <a:solidFill>
                  <a:schemeClr val="bg1"/>
                </a:solidFill>
              </a:rPr>
              <a:t>://flic.kr/photos/kwl/3875936992</a:t>
            </a:r>
            <a:r>
              <a:rPr lang="en-US" dirty="0">
                <a:solidFill>
                  <a:schemeClr val="bg1"/>
                </a:solidFill>
              </a:rPr>
              <a:t>/</a:t>
            </a:r>
          </a:p>
        </p:txBody>
      </p:sp>
      <p:pic>
        <p:nvPicPr>
          <p:cNvPr id="9" name="Picture 8"/>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V="1">
            <a:off x="5246755" y="6540050"/>
            <a:ext cx="182718" cy="235949"/>
          </a:xfrm>
          <a:prstGeom prst="rect">
            <a:avLst/>
          </a:prstGeom>
        </p:spPr>
      </p:pic>
    </p:spTree>
    <p:extLst>
      <p:ext uri="{BB962C8B-B14F-4D97-AF65-F5344CB8AC3E}">
        <p14:creationId xmlns:p14="http://schemas.microsoft.com/office/powerpoint/2010/main" val="22798089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arm3.static.flickr.com/2431/3875936992_348d6dd86b_b.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flipH="1">
            <a:off x="-115522" y="0"/>
            <a:ext cx="925952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304800" y="381000"/>
            <a:ext cx="12449092" cy="1143000"/>
          </a:xfrm>
        </p:spPr>
        <p:txBody>
          <a:bodyPr>
            <a:noAutofit/>
          </a:bodyPr>
          <a:lstStyle/>
          <a:p>
            <a:r>
              <a:rPr lang="en-US" sz="10800" dirty="0" smtClean="0">
                <a:effectLst>
                  <a:outerShdw blurRad="38100" dist="38100" dir="2700000" algn="tl">
                    <a:srgbClr val="000000">
                      <a:alpha val="43137"/>
                    </a:srgbClr>
                  </a:outerShdw>
                </a:effectLst>
                <a:latin typeface="Segoe UI Light" pitchFamily="34" charset="0"/>
              </a:rPr>
              <a:t>Cool software lately</a:t>
            </a:r>
            <a:endParaRPr lang="en-CA" sz="10800" dirty="0">
              <a:effectLst>
                <a:outerShdw blurRad="38100" dist="38100" dir="2700000" algn="tl">
                  <a:srgbClr val="000000">
                    <a:alpha val="43137"/>
                  </a:srgbClr>
                </a:outerShdw>
              </a:effectLst>
              <a:latin typeface="Segoe UI Light" pitchFamily="34" charset="0"/>
            </a:endParaRPr>
          </a:p>
        </p:txBody>
      </p:sp>
      <p:sp>
        <p:nvSpPr>
          <p:cNvPr id="5" name="Content Placeholder 4"/>
          <p:cNvSpPr>
            <a:spLocks noGrp="1"/>
          </p:cNvSpPr>
          <p:nvPr>
            <p:ph sz="quarter" idx="18"/>
          </p:nvPr>
        </p:nvSpPr>
        <p:spPr>
          <a:xfrm>
            <a:off x="460722" y="1804989"/>
            <a:ext cx="7692678" cy="5847755"/>
          </a:xfrm>
        </p:spPr>
        <p:txBody>
          <a:bodyPr/>
          <a:lstStyle/>
          <a:p>
            <a:r>
              <a:rPr lang="en-US" sz="3600" dirty="0">
                <a:solidFill>
                  <a:schemeClr val="bg1"/>
                </a:solidFill>
                <a:effectLst>
                  <a:outerShdw blurRad="38100" dist="38100" dir="2700000" algn="tl">
                    <a:srgbClr val="000000">
                      <a:alpha val="43137"/>
                    </a:srgbClr>
                  </a:outerShdw>
                </a:effectLst>
                <a:latin typeface="Segoe UI Light" pitchFamily="34" charset="0"/>
              </a:rPr>
              <a:t>ASP.NET MVC 3 + New Tools</a:t>
            </a:r>
          </a:p>
          <a:p>
            <a:pPr lvl="1"/>
            <a:r>
              <a:rPr lang="en-US" dirty="0" err="1">
                <a:solidFill>
                  <a:schemeClr val="bg1"/>
                </a:solidFill>
                <a:effectLst>
                  <a:outerShdw blurRad="38100" dist="38100" dir="2700000" algn="tl">
                    <a:srgbClr val="000000">
                      <a:alpha val="43137"/>
                    </a:srgbClr>
                  </a:outerShdw>
                </a:effectLst>
                <a:latin typeface="Segoe UI Light" pitchFamily="34" charset="0"/>
              </a:rPr>
              <a:t>MvcScaffolding</a:t>
            </a:r>
            <a:r>
              <a:rPr lang="en-US" dirty="0">
                <a:solidFill>
                  <a:schemeClr val="bg1"/>
                </a:solidFill>
                <a:effectLst>
                  <a:outerShdw blurRad="38100" dist="38100" dir="2700000" algn="tl">
                    <a:srgbClr val="000000">
                      <a:alpha val="43137"/>
                    </a:srgbClr>
                  </a:outerShdw>
                </a:effectLst>
                <a:latin typeface="Segoe UI Light" pitchFamily="34" charset="0"/>
              </a:rPr>
              <a:t>	</a:t>
            </a:r>
          </a:p>
          <a:p>
            <a:r>
              <a:rPr lang="en-US" sz="3600" dirty="0">
                <a:solidFill>
                  <a:schemeClr val="bg1"/>
                </a:solidFill>
                <a:effectLst>
                  <a:outerShdw blurRad="38100" dist="38100" dir="2700000" algn="tl">
                    <a:srgbClr val="000000">
                      <a:alpha val="43137"/>
                    </a:srgbClr>
                  </a:outerShdw>
                </a:effectLst>
                <a:latin typeface="Segoe UI Light" pitchFamily="34" charset="0"/>
              </a:rPr>
              <a:t>IIS Express</a:t>
            </a:r>
          </a:p>
          <a:p>
            <a:r>
              <a:rPr lang="en-US" sz="3600" dirty="0">
                <a:solidFill>
                  <a:schemeClr val="bg1"/>
                </a:solidFill>
                <a:effectLst>
                  <a:outerShdw blurRad="38100" dist="38100" dir="2700000" algn="tl">
                    <a:srgbClr val="000000">
                      <a:alpha val="43137"/>
                    </a:srgbClr>
                  </a:outerShdw>
                </a:effectLst>
                <a:latin typeface="Segoe UI Light" pitchFamily="34" charset="0"/>
              </a:rPr>
              <a:t>SQL Compact Edition 4</a:t>
            </a:r>
          </a:p>
          <a:p>
            <a:r>
              <a:rPr lang="en-US" sz="3600" dirty="0" err="1">
                <a:solidFill>
                  <a:schemeClr val="bg1"/>
                </a:solidFill>
                <a:effectLst>
                  <a:outerShdw blurRad="38100" dist="38100" dir="2700000" algn="tl">
                    <a:srgbClr val="000000">
                      <a:alpha val="43137"/>
                    </a:srgbClr>
                  </a:outerShdw>
                </a:effectLst>
                <a:latin typeface="Segoe UI Light" pitchFamily="34" charset="0"/>
              </a:rPr>
              <a:t>NuGet</a:t>
            </a:r>
            <a:endParaRPr lang="en-US" sz="3600" dirty="0">
              <a:solidFill>
                <a:schemeClr val="bg1"/>
              </a:solidFill>
              <a:effectLst>
                <a:outerShdw blurRad="38100" dist="38100" dir="2700000" algn="tl">
                  <a:srgbClr val="000000">
                    <a:alpha val="43137"/>
                  </a:srgbClr>
                </a:outerShdw>
              </a:effectLst>
              <a:latin typeface="Segoe UI Light" pitchFamily="34" charset="0"/>
            </a:endParaRPr>
          </a:p>
          <a:p>
            <a:r>
              <a:rPr lang="en-US" sz="3600" dirty="0">
                <a:solidFill>
                  <a:schemeClr val="bg1"/>
                </a:solidFill>
                <a:effectLst>
                  <a:outerShdw blurRad="38100" dist="38100" dir="2700000" algn="tl">
                    <a:srgbClr val="000000">
                      <a:alpha val="43137"/>
                    </a:srgbClr>
                  </a:outerShdw>
                </a:effectLst>
                <a:latin typeface="Segoe UI Light" pitchFamily="34" charset="0"/>
              </a:rPr>
              <a:t>Entity Framework 4.1 Magic Unicorn</a:t>
            </a:r>
          </a:p>
          <a:p>
            <a:r>
              <a:rPr lang="en-US" sz="3600" dirty="0">
                <a:solidFill>
                  <a:schemeClr val="bg1"/>
                </a:solidFill>
                <a:effectLst>
                  <a:outerShdw blurRad="38100" dist="38100" dir="2700000" algn="tl">
                    <a:srgbClr val="000000">
                      <a:alpha val="43137"/>
                    </a:srgbClr>
                  </a:outerShdw>
                </a:effectLst>
                <a:latin typeface="Segoe UI Light" pitchFamily="34" charset="0"/>
              </a:rPr>
              <a:t>jQuery Templates, </a:t>
            </a:r>
            <a:r>
              <a:rPr lang="en-US" sz="3600" dirty="0" err="1">
                <a:solidFill>
                  <a:schemeClr val="bg1"/>
                </a:solidFill>
                <a:effectLst>
                  <a:outerShdw blurRad="38100" dist="38100" dir="2700000" algn="tl">
                    <a:srgbClr val="000000">
                      <a:alpha val="43137"/>
                    </a:srgbClr>
                  </a:outerShdw>
                </a:effectLst>
                <a:latin typeface="Segoe UI Light" pitchFamily="34" charset="0"/>
              </a:rPr>
              <a:t>Databinding</a:t>
            </a:r>
            <a:endParaRPr lang="en-US" sz="3600" dirty="0">
              <a:solidFill>
                <a:schemeClr val="bg1"/>
              </a:solidFill>
              <a:effectLst>
                <a:outerShdw blurRad="38100" dist="38100" dir="2700000" algn="tl">
                  <a:srgbClr val="000000">
                    <a:alpha val="43137"/>
                  </a:srgbClr>
                </a:outerShdw>
              </a:effectLst>
              <a:latin typeface="Segoe UI Light" pitchFamily="34" charset="0"/>
            </a:endParaRPr>
          </a:p>
          <a:p>
            <a:r>
              <a:rPr lang="en-US" sz="3600" dirty="0" err="1">
                <a:solidFill>
                  <a:schemeClr val="bg1"/>
                </a:solidFill>
                <a:effectLst>
                  <a:outerShdw blurRad="38100" dist="38100" dir="2700000" algn="tl">
                    <a:srgbClr val="000000">
                      <a:alpha val="43137"/>
                    </a:srgbClr>
                  </a:outerShdw>
                </a:effectLst>
                <a:latin typeface="Segoe UI Light" pitchFamily="34" charset="0"/>
              </a:rPr>
              <a:t>WebMatrix</a:t>
            </a:r>
            <a:endParaRPr lang="en-US" sz="3600" dirty="0">
              <a:solidFill>
                <a:schemeClr val="bg1"/>
              </a:solidFill>
              <a:effectLst>
                <a:outerShdw blurRad="38100" dist="38100" dir="2700000" algn="tl">
                  <a:srgbClr val="000000">
                    <a:alpha val="43137"/>
                  </a:srgbClr>
                </a:outerShdw>
              </a:effectLst>
              <a:latin typeface="Segoe UI Light" pitchFamily="34" charset="0"/>
            </a:endParaRPr>
          </a:p>
          <a:p>
            <a:endParaRPr lang="en-US" sz="3600" dirty="0">
              <a:solidFill>
                <a:schemeClr val="bg1"/>
              </a:solidFill>
              <a:effectLst>
                <a:outerShdw blurRad="38100" dist="38100" dir="2700000" algn="tl">
                  <a:srgbClr val="000000">
                    <a:alpha val="43137"/>
                  </a:srgbClr>
                </a:outerShdw>
              </a:effectLst>
              <a:latin typeface="Segoe UI Light" pitchFamily="34" charset="0"/>
            </a:endParaRPr>
          </a:p>
          <a:p>
            <a:endParaRPr lang="en-US" sz="3600" dirty="0">
              <a:solidFill>
                <a:schemeClr val="bg1"/>
              </a:solidFill>
              <a:effectLst>
                <a:outerShdw blurRad="38100" dist="38100" dir="2700000" algn="tl">
                  <a:srgbClr val="000000">
                    <a:alpha val="43137"/>
                  </a:srgbClr>
                </a:outerShdw>
              </a:effectLst>
              <a:latin typeface="Segoe UI Light" pitchFamily="34" charset="0"/>
            </a:endParaRPr>
          </a:p>
        </p:txBody>
      </p:sp>
      <p:sp>
        <p:nvSpPr>
          <p:cNvPr id="10" name="Rectangle 9"/>
          <p:cNvSpPr/>
          <p:nvPr/>
        </p:nvSpPr>
        <p:spPr>
          <a:xfrm>
            <a:off x="5376631" y="6465927"/>
            <a:ext cx="3838295" cy="369332"/>
          </a:xfrm>
          <a:prstGeom prst="rect">
            <a:avLst/>
          </a:prstGeom>
        </p:spPr>
        <p:txBody>
          <a:bodyPr wrap="none">
            <a:spAutoFit/>
          </a:bodyPr>
          <a:lstStyle/>
          <a:p>
            <a:r>
              <a:rPr lang="en-US" dirty="0">
                <a:solidFill>
                  <a:schemeClr val="bg1"/>
                </a:solidFill>
              </a:rPr>
              <a:t>http</a:t>
            </a:r>
            <a:r>
              <a:rPr lang="en-US" dirty="0" smtClean="0">
                <a:solidFill>
                  <a:schemeClr val="bg1"/>
                </a:solidFill>
              </a:rPr>
              <a:t>://flic.kr/photos/kwl/3875936992</a:t>
            </a:r>
            <a:r>
              <a:rPr lang="en-US" dirty="0">
                <a:solidFill>
                  <a:schemeClr val="bg1"/>
                </a:solidFill>
              </a:rPr>
              <a:t>/</a:t>
            </a:r>
          </a:p>
        </p:txBody>
      </p:sp>
      <p:pic>
        <p:nvPicPr>
          <p:cNvPr id="11" name="Picture 1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V="1">
            <a:off x="5246755" y="6540050"/>
            <a:ext cx="182718" cy="235949"/>
          </a:xfrm>
          <a:prstGeom prst="rect">
            <a:avLst/>
          </a:prstGeom>
        </p:spPr>
      </p:pic>
    </p:spTree>
    <p:extLst>
      <p:ext uri="{BB962C8B-B14F-4D97-AF65-F5344CB8AC3E}">
        <p14:creationId xmlns:p14="http://schemas.microsoft.com/office/powerpoint/2010/main" val="32216573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134" y="1439009"/>
            <a:ext cx="5925486" cy="5990123"/>
          </a:xfrm>
          <a:prstGeom prst="rect">
            <a:avLst/>
          </a:prstGeom>
        </p:spPr>
      </p:pic>
      <p:sp>
        <p:nvSpPr>
          <p:cNvPr id="2" name="Title 1"/>
          <p:cNvSpPr>
            <a:spLocks noGrp="1"/>
          </p:cNvSpPr>
          <p:nvPr>
            <p:ph type="ctrTitle"/>
          </p:nvPr>
        </p:nvSpPr>
        <p:spPr/>
        <p:txBody>
          <a:bodyPr/>
          <a:lstStyle/>
          <a:p>
            <a:r>
              <a:rPr lang="en-US" dirty="0" smtClean="0"/>
              <a:t>MVC3+NuGet</a:t>
            </a:r>
            <a:endParaRPr lang="en-US" dirty="0"/>
          </a:p>
        </p:txBody>
      </p:sp>
      <p:sp>
        <p:nvSpPr>
          <p:cNvPr id="5" name="Title 1"/>
          <p:cNvSpPr txBox="1">
            <a:spLocks/>
          </p:cNvSpPr>
          <p:nvPr/>
        </p:nvSpPr>
        <p:spPr>
          <a:xfrm>
            <a:off x="398962" y="2133601"/>
            <a:ext cx="5653125" cy="276999"/>
          </a:xfrm>
          <a:prstGeom prst="rect">
            <a:avLst/>
          </a:prstGeom>
        </p:spPr>
        <p:txBody>
          <a:bodyPr vert="horz" wrap="square" lIns="0" tIns="0" rIns="0" bIns="0" rtlCol="0" anchor="t" anchorCtr="0">
            <a:sp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2000" dirty="0">
                <a:solidFill>
                  <a:schemeClr val="bg1"/>
                </a:solidFill>
              </a:rPr>
              <a:t>public </a:t>
            </a:r>
            <a:r>
              <a:rPr lang="en-US" sz="2000" dirty="0" err="1" smtClean="0">
                <a:solidFill>
                  <a:schemeClr val="bg1"/>
                </a:solidFill>
              </a:rPr>
              <a:t>ActionResult</a:t>
            </a:r>
            <a:r>
              <a:rPr lang="en-US" sz="2000" dirty="0" smtClean="0">
                <a:solidFill>
                  <a:schemeClr val="bg1"/>
                </a:solidFill>
              </a:rPr>
              <a:t> Inception</a:t>
            </a:r>
            <a:r>
              <a:rPr lang="en-US" sz="2000" dirty="0">
                <a:solidFill>
                  <a:schemeClr val="bg1"/>
                </a:solidFill>
              </a:rPr>
              <a:t>() </a:t>
            </a:r>
            <a:r>
              <a:rPr lang="en-US" sz="2000" dirty="0" smtClean="0">
                <a:solidFill>
                  <a:schemeClr val="bg1"/>
                </a:solidFill>
              </a:rPr>
              <a:t>{ </a:t>
            </a:r>
            <a:r>
              <a:rPr lang="en-US" sz="2000" dirty="0" smtClean="0">
                <a:solidFill>
                  <a:schemeClr val="bg1"/>
                </a:solidFill>
              </a:rPr>
              <a:t>return Inception</a:t>
            </a:r>
            <a:r>
              <a:rPr lang="en-US" sz="2000" dirty="0">
                <a:solidFill>
                  <a:schemeClr val="bg1"/>
                </a:solidFill>
              </a:rPr>
              <a:t>(); }</a:t>
            </a:r>
          </a:p>
        </p:txBody>
      </p:sp>
      <p:sp>
        <p:nvSpPr>
          <p:cNvPr id="7" name="Rectangle 6"/>
          <p:cNvSpPr/>
          <p:nvPr/>
        </p:nvSpPr>
        <p:spPr>
          <a:xfrm>
            <a:off x="4662719" y="6477000"/>
            <a:ext cx="4818114" cy="369332"/>
          </a:xfrm>
          <a:prstGeom prst="rect">
            <a:avLst/>
          </a:prstGeom>
        </p:spPr>
        <p:txBody>
          <a:bodyPr wrap="none">
            <a:spAutoFit/>
          </a:bodyPr>
          <a:lstStyle/>
          <a:p>
            <a:r>
              <a:rPr lang="en-US" dirty="0">
                <a:solidFill>
                  <a:schemeClr val="bg1"/>
                </a:solidFill>
                <a:effectLst>
                  <a:outerShdw blurRad="38100" dist="38100" dir="2700000" algn="tl">
                    <a:srgbClr val="000000">
                      <a:alpha val="43137"/>
                    </a:srgbClr>
                  </a:outerShdw>
                </a:effectLst>
              </a:rPr>
              <a:t>http</a:t>
            </a:r>
            <a:r>
              <a:rPr lang="en-US" dirty="0" smtClean="0">
                <a:solidFill>
                  <a:schemeClr val="bg1"/>
                </a:solidFill>
                <a:effectLst>
                  <a:outerShdw blurRad="38100" dist="38100" dir="2700000" algn="tl">
                    <a:srgbClr val="000000">
                      <a:alpha val="43137"/>
                    </a:srgbClr>
                  </a:outerShdw>
                </a:effectLst>
              </a:rPr>
              <a:t>://flic.kr/photos/hoyvinmayvin/4829301976</a:t>
            </a:r>
            <a:r>
              <a:rPr lang="en-US" dirty="0">
                <a:solidFill>
                  <a:schemeClr val="bg1"/>
                </a:solidFill>
                <a:effectLst>
                  <a:outerShdw blurRad="38100" dist="38100" dir="2700000" algn="tl">
                    <a:srgbClr val="000000">
                      <a:alpha val="43137"/>
                    </a:srgbClr>
                  </a:outerShdw>
                </a:effectLst>
              </a:rPr>
              <a:t>/</a:t>
            </a:r>
          </a:p>
        </p:txBody>
      </p:sp>
      <p:pic>
        <p:nvPicPr>
          <p:cNvPr id="9" name="Picture 8"/>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V="1">
            <a:off x="4446447" y="6553201"/>
            <a:ext cx="182718" cy="235949"/>
          </a:xfrm>
          <a:prstGeom prst="rect">
            <a:avLst/>
          </a:prstGeom>
        </p:spPr>
      </p:pic>
      <p:sp>
        <p:nvSpPr>
          <p:cNvPr id="10" name="Text Placeholder 9"/>
          <p:cNvSpPr>
            <a:spLocks noGrp="1"/>
          </p:cNvSpPr>
          <p:nvPr>
            <p:ph type="body" sz="quarter" idx="10"/>
          </p:nvPr>
        </p:nvSpPr>
        <p:spPr/>
        <p:txBody>
          <a:bodyPr>
            <a:normAutofit fontScale="92500" lnSpcReduction="10000"/>
          </a:bodyPr>
          <a:lstStyle/>
          <a:p>
            <a:endParaRPr lang="en-US"/>
          </a:p>
        </p:txBody>
      </p:sp>
      <p:sp>
        <p:nvSpPr>
          <p:cNvPr id="11" name="Text Placeholder 3"/>
          <p:cNvSpPr txBox="1">
            <a:spLocks/>
          </p:cNvSpPr>
          <p:nvPr/>
        </p:nvSpPr>
        <p:spPr>
          <a:xfrm>
            <a:off x="244475" y="3782789"/>
            <a:ext cx="7652993" cy="1378644"/>
          </a:xfrm>
          <a:prstGeom prst="rect">
            <a:avLst/>
          </a:prstGeom>
        </p:spPr>
        <p:txBody>
          <a:bodyPr vert="horz" lIns="0" tIns="45720" rIns="91440" bIns="45720" rtlCol="0" anchor="t" anchorCtr="0">
            <a:normAutofit fontScale="92500" lnSpcReduction="10000"/>
            <a:scene3d>
              <a:camera prst="orthographicFront"/>
              <a:lightRig rig="flat" dir="t"/>
            </a:scene3d>
            <a:sp3d>
              <a:contourClr>
                <a:schemeClr val="bg2"/>
              </a:contourClr>
            </a:sp3d>
          </a:bodyPr>
          <a:lstStyle>
            <a:lvl1pPr marL="0" indent="0" algn="l" defTabSz="457200" rtl="0" eaLnBrk="1" latinLnBrk="0" hangingPunct="1">
              <a:spcBef>
                <a:spcPct val="20000"/>
              </a:spcBef>
              <a:buFont typeface="Arial" pitchFamily="34" charset="0"/>
              <a:buNone/>
              <a:defRPr kumimoji="0" lang="en-US" sz="10000" b="0" i="0" u="none" strike="noStrike" kern="1200" cap="none" spc="-642" normalizeH="0" baseline="0" noProof="0" dirty="0" smtClean="0">
                <a:ln w="11430"/>
                <a:gradFill>
                  <a:gsLst>
                    <a:gs pos="0">
                      <a:schemeClr val="accent1"/>
                    </a:gs>
                    <a:gs pos="100000">
                      <a:schemeClr val="accent1"/>
                    </a:gs>
                  </a:gsLst>
                  <a:lin ang="5400000"/>
                </a:gradFill>
                <a:effectLst/>
                <a:uLnTx/>
                <a:uFillTx/>
                <a:latin typeface="+mj-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mtClean="0"/>
              <a:t>demo </a:t>
            </a:r>
            <a:endParaRPr lang="en-US"/>
          </a:p>
        </p:txBody>
      </p:sp>
    </p:spTree>
    <p:extLst>
      <p:ext uri="{BB962C8B-B14F-4D97-AF65-F5344CB8AC3E}">
        <p14:creationId xmlns:p14="http://schemas.microsoft.com/office/powerpoint/2010/main" val="18582883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8674" name="Picture 2" descr="http://legomyphoto.files.wordpress.com/2008/10/day1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0380539" cy="693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6373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a:p>
        </p:txBody>
      </p:sp>
      <p:sp>
        <p:nvSpPr>
          <p:cNvPr id="6" name="Subtitle 5"/>
          <p:cNvSpPr>
            <a:spLocks noGrp="1"/>
          </p:cNvSpPr>
          <p:nvPr>
            <p:ph type="subTitle" idx="1"/>
          </p:nvPr>
        </p:nvSpPr>
        <p:spPr/>
        <p:txBody>
          <a:bodyPr/>
          <a:lstStyle/>
          <a:p>
            <a:endParaRPr lang="en-US"/>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6" y="0"/>
            <a:ext cx="9407472" cy="916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373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marL="0" indent="0"/>
            <a:r>
              <a:rPr lang="en-US" sz="4400" dirty="0" smtClean="0">
                <a:latin typeface="Segoe UI Light" pitchFamily="34" charset="0"/>
              </a:rPr>
              <a:t>We’ve all changed.</a:t>
            </a:r>
            <a:endParaRPr lang="en-US" sz="4400" i="1" dirty="0">
              <a:latin typeface="Segoe UI Light" pitchFamily="34" charset="0"/>
            </a:endParaRPr>
          </a:p>
        </p:txBody>
      </p:sp>
      <p:sp>
        <p:nvSpPr>
          <p:cNvPr id="2" name="Picture Placeholder 1"/>
          <p:cNvSpPr>
            <a:spLocks noGrp="1"/>
          </p:cNvSpPr>
          <p:nvPr>
            <p:ph type="pic" sz="quarter" idx="13"/>
          </p:nvPr>
        </p:nvSpPr>
        <p:spPr/>
      </p:sp>
      <p:pic>
        <p:nvPicPr>
          <p:cNvPr id="35842" name="Picture 2" descr="http://thisisindexed.com/wp-content/uploads/2010/04/card25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371600"/>
            <a:ext cx="8121580"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7983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3218257" y="1086700"/>
            <a:ext cx="6754901" cy="6739943"/>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90627" y="1439009"/>
            <a:ext cx="8362746" cy="1994392"/>
          </a:xfrm>
        </p:spPr>
        <p:txBody>
          <a:bodyPr/>
          <a:lstStyle/>
          <a:p>
            <a:r>
              <a:rPr lang="en-US" dirty="0" smtClean="0"/>
              <a:t>Right-sized </a:t>
            </a:r>
            <a:br>
              <a:rPr lang="en-US" dirty="0" smtClean="0"/>
            </a:br>
            <a:r>
              <a:rPr lang="en-US" dirty="0" smtClean="0"/>
              <a:t>Building </a:t>
            </a:r>
            <a:br>
              <a:rPr lang="en-US" dirty="0" smtClean="0"/>
            </a:br>
            <a:r>
              <a:rPr lang="en-US" dirty="0" smtClean="0"/>
              <a:t>Blocks</a:t>
            </a:r>
            <a:endParaRPr lang="en-US" dirty="0"/>
          </a:p>
        </p:txBody>
      </p:sp>
      <p:sp>
        <p:nvSpPr>
          <p:cNvPr id="4" name="Text Placeholder 3"/>
          <p:cNvSpPr>
            <a:spLocks noGrp="1"/>
          </p:cNvSpPr>
          <p:nvPr>
            <p:ph type="body" sz="quarter" idx="10"/>
          </p:nvPr>
        </p:nvSpPr>
        <p:spPr>
          <a:xfrm>
            <a:off x="389436" y="3610346"/>
            <a:ext cx="8363937" cy="1378644"/>
          </a:xfrm>
        </p:spPr>
        <p:txBody>
          <a:bodyPr>
            <a:normAutofit fontScale="92500" lnSpcReduction="10000"/>
          </a:bodyPr>
          <a:lstStyle/>
          <a:p>
            <a:r>
              <a:rPr lang="en-US" dirty="0" smtClean="0"/>
              <a:t>demo </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5136" y="2133600"/>
            <a:ext cx="4855017" cy="4724399"/>
          </a:xfrm>
          <a:prstGeom prst="rect">
            <a:avLst/>
          </a:prstGeom>
        </p:spPr>
      </p:pic>
      <p:sp>
        <p:nvSpPr>
          <p:cNvPr id="8" name="Rectangle 7"/>
          <p:cNvSpPr/>
          <p:nvPr/>
        </p:nvSpPr>
        <p:spPr>
          <a:xfrm>
            <a:off x="4320159" y="6477000"/>
            <a:ext cx="3720506" cy="369332"/>
          </a:xfrm>
          <a:prstGeom prst="rect">
            <a:avLst/>
          </a:prstGeom>
        </p:spPr>
        <p:txBody>
          <a:bodyPr wrap="none">
            <a:spAutoFit/>
          </a:bodyPr>
          <a:lstStyle/>
          <a:p>
            <a:r>
              <a:rPr lang="en-US" dirty="0" err="1" smtClean="0"/>
              <a:t>SirNadroj</a:t>
            </a:r>
            <a:r>
              <a:rPr lang="en-US" dirty="0"/>
              <a:t> http://www.fineclonier.com</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083803" y="6543690"/>
            <a:ext cx="258135" cy="235949"/>
          </a:xfrm>
          <a:prstGeom prst="rect">
            <a:avLst/>
          </a:prstGeom>
        </p:spPr>
      </p:pic>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312244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blogs.thepublicopinion.com/mousepotato/wp-content/uploads/2009/05/minifig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24" y="762000"/>
            <a:ext cx="9193424" cy="6096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2"/>
          <p:cNvSpPr txBox="1">
            <a:spLocks/>
          </p:cNvSpPr>
          <p:nvPr/>
        </p:nvSpPr>
        <p:spPr>
          <a:xfrm>
            <a:off x="-1524000" y="0"/>
            <a:ext cx="11506200" cy="914400"/>
          </a:xfrm>
          <a:prstGeom prst="rect">
            <a:avLst/>
          </a:prstGeom>
          <a:solidFill>
            <a:schemeClr val="bg1">
              <a:alpha val="60000"/>
            </a:schemeClr>
          </a:solidFill>
        </p:spPr>
        <p:txBody>
          <a:bodyPr vert="horz" lIns="91440" tIns="91440" rIns="91440" bIns="91440" rtlCol="0">
            <a:spAutoFit/>
          </a:bodyPr>
          <a:lstStyle>
            <a:lvl1pPr marL="460375" indent="-460375" algn="l" defTabSz="914363" rtl="0" eaLnBrk="1" latinLnBrk="0" hangingPunct="1">
              <a:lnSpc>
                <a:spcPct val="90000"/>
              </a:lnSpc>
              <a:spcBef>
                <a:spcPct val="20000"/>
              </a:spcBef>
              <a:buFontTx/>
              <a:buBlip>
                <a:blip r:embed="rId3"/>
              </a:buBlip>
              <a:defRPr sz="3200" kern="1200">
                <a:gradFill>
                  <a:gsLst>
                    <a:gs pos="3600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4"/>
              </a:buBlip>
              <a:defRPr sz="2800" kern="1200">
                <a:gradFill>
                  <a:gsLst>
                    <a:gs pos="3600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4"/>
              </a:buBlip>
              <a:defRPr sz="2400" kern="1200">
                <a:gradFill>
                  <a:gsLst>
                    <a:gs pos="3600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4"/>
              </a:buBlip>
              <a:defRPr sz="2000" kern="1200">
                <a:gradFill>
                  <a:gsLst>
                    <a:gs pos="3600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4"/>
              </a:buBlip>
              <a:defRPr sz="2000" kern="1200">
                <a:gradFill>
                  <a:gsLst>
                    <a:gs pos="3600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endParaRPr lang="en-US" sz="4000" b="1" dirty="0"/>
          </a:p>
          <a:p>
            <a:pPr marL="0" indent="0" algn="ctr">
              <a:buFontTx/>
              <a:buNone/>
            </a:pPr>
            <a:endParaRPr lang="en-US" sz="4000" b="1" dirty="0" smtClean="0"/>
          </a:p>
          <a:p>
            <a:pPr marL="0" indent="0" algn="ctr">
              <a:buFontTx/>
              <a:buNone/>
            </a:pPr>
            <a:endParaRPr lang="en-US" sz="4000" b="1" dirty="0"/>
          </a:p>
          <a:p>
            <a:pPr marL="0" indent="0" algn="ctr">
              <a:buFontTx/>
              <a:buNone/>
            </a:pPr>
            <a:endParaRPr lang="en-US" sz="4000" b="1" dirty="0" smtClean="0"/>
          </a:p>
          <a:p>
            <a:pPr marL="0" indent="0" algn="ctr">
              <a:buFontTx/>
              <a:buNone/>
            </a:pPr>
            <a:endParaRPr lang="en-US" sz="4000" b="1" dirty="0"/>
          </a:p>
          <a:p>
            <a:pPr marL="0" indent="0" algn="ctr">
              <a:buFontTx/>
              <a:buNone/>
            </a:pPr>
            <a:endParaRPr lang="en-US" sz="4000" b="1" dirty="0" smtClean="0"/>
          </a:p>
          <a:p>
            <a:pPr marL="0" indent="0" algn="ctr">
              <a:buFontTx/>
              <a:buNone/>
            </a:pPr>
            <a:endParaRPr lang="en-US" sz="4000" b="1" dirty="0"/>
          </a:p>
          <a:p>
            <a:pPr marL="0" indent="0" algn="ctr">
              <a:buFontTx/>
              <a:buNone/>
            </a:pPr>
            <a:endParaRPr lang="en-US" sz="4000" b="1" dirty="0" smtClean="0"/>
          </a:p>
        </p:txBody>
      </p:sp>
      <p:sp>
        <p:nvSpPr>
          <p:cNvPr id="6" name="Title 5"/>
          <p:cNvSpPr>
            <a:spLocks noGrp="1"/>
          </p:cNvSpPr>
          <p:nvPr>
            <p:ph type="title"/>
          </p:nvPr>
        </p:nvSpPr>
        <p:spPr>
          <a:xfrm>
            <a:off x="457200" y="-381000"/>
            <a:ext cx="8274921" cy="1143000"/>
          </a:xfrm>
        </p:spPr>
        <p:txBody>
          <a:bodyPr/>
          <a:lstStyle/>
          <a:p>
            <a:pPr algn="ctr"/>
            <a:r>
              <a:rPr lang="en-US" sz="5400" dirty="0" smtClean="0">
                <a:solidFill>
                  <a:schemeClr val="tx1"/>
                </a:solidFill>
                <a:effectLst>
                  <a:outerShdw blurRad="38100" dist="38100" dir="2700000" algn="tl">
                    <a:srgbClr val="000000">
                      <a:alpha val="43137"/>
                    </a:srgbClr>
                  </a:outerShdw>
                </a:effectLst>
                <a:latin typeface="Segoe UI Light" pitchFamily="34" charset="0"/>
              </a:rPr>
              <a:t>You are powerful</a:t>
            </a:r>
            <a:endParaRPr lang="en-US" sz="5400" dirty="0">
              <a:solidFill>
                <a:schemeClr val="tx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22381438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35013" y="1590675"/>
            <a:ext cx="8408987" cy="1195388"/>
          </a:xfrm>
        </p:spPr>
        <p:txBody>
          <a:bodyPr>
            <a:normAutofit/>
          </a:bodyPr>
          <a:lstStyle/>
          <a:p>
            <a:r>
              <a:rPr lang="en-US" dirty="0" smtClean="0"/>
              <a:t>STO Big Bets</a:t>
            </a:r>
            <a:br>
              <a:rPr lang="en-US" dirty="0" smtClean="0"/>
            </a:br>
            <a:r>
              <a:rPr lang="en-US" dirty="0" smtClean="0"/>
              <a:t>FY11 – Solution Focus</a:t>
            </a:r>
            <a:endParaRPr lang="en-CA" dirty="0"/>
          </a:p>
        </p:txBody>
      </p:sp>
      <p:pic>
        <p:nvPicPr>
          <p:cNvPr id="37890" name="Picture 2" descr="[card8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28650"/>
            <a:ext cx="8704965"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40603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11266" name="Picture 2" descr="http://wfn.typepad.com/.a/6a0105364cdc73970c0115701db0b0970b-800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00767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224721" y="411976"/>
            <a:ext cx="8274050" cy="893762"/>
          </a:xfrm>
        </p:spPr>
        <p:txBody>
          <a:bodyPr>
            <a:noAutofit/>
          </a:bodyPr>
          <a:lstStyle/>
          <a:p>
            <a:pPr marL="0" indent="0"/>
            <a:r>
              <a:rPr lang="en-US" sz="4800" dirty="0" smtClean="0">
                <a:effectLst>
                  <a:outerShdw blurRad="38100" dist="38100" dir="2700000" algn="tl">
                    <a:srgbClr val="000000">
                      <a:alpha val="43137"/>
                    </a:srgbClr>
                  </a:outerShdw>
                </a:effectLst>
                <a:latin typeface="Segoe UI Light" pitchFamily="34" charset="0"/>
              </a:rPr>
              <a:t>Love OSS</a:t>
            </a:r>
            <a:endParaRPr lang="en-US" sz="4800" i="1" dirty="0">
              <a:effectLst>
                <a:outerShdw blurRad="38100" dist="38100" dir="2700000" algn="tl">
                  <a:srgbClr val="000000">
                    <a:alpha val="43137"/>
                  </a:srgbClr>
                </a:outerShdw>
              </a:effectLst>
              <a:latin typeface="Segoe UI Light" pitchFamily="34" charset="0"/>
            </a:endParaRPr>
          </a:p>
        </p:txBody>
      </p:sp>
      <p:pic>
        <p:nvPicPr>
          <p:cNvPr id="31746" name="Picture 2" descr="http://i.dailymail.co.uk/i/pix/2008/04/03/article-1007321-00C8383C00000578-213_224x423_popu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0"/>
            <a:ext cx="4548505" cy="69342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38204" y="1870898"/>
            <a:ext cx="4572000" cy="4401205"/>
          </a:xfrm>
          <a:prstGeom prst="rect">
            <a:avLst/>
          </a:prstGeom>
        </p:spPr>
        <p:txBody>
          <a:bodyPr>
            <a:spAutoFit/>
          </a:bodyPr>
          <a:lstStyle/>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Try </a:t>
            </a:r>
            <a:r>
              <a:rPr lang="en-US" sz="4000" dirty="0" err="1">
                <a:solidFill>
                  <a:schemeClr val="bg1"/>
                </a:solidFill>
                <a:effectLst>
                  <a:outerShdw blurRad="38100" dist="38100" dir="2700000" algn="tl">
                    <a:srgbClr val="000000">
                      <a:alpha val="43137"/>
                    </a:srgbClr>
                  </a:outerShdw>
                </a:effectLst>
                <a:latin typeface="Segoe UI Light" pitchFamily="34" charset="0"/>
              </a:rPr>
              <a:t>NuGet</a:t>
            </a:r>
            <a:endParaRPr lang="en-US" sz="4000" dirty="0">
              <a:solidFill>
                <a:schemeClr val="bg1"/>
              </a:solidFill>
              <a:effectLst>
                <a:outerShdw blurRad="38100" dist="38100" dir="2700000" algn="tl">
                  <a:srgbClr val="000000">
                    <a:alpha val="43137"/>
                  </a:srgbClr>
                </a:outerShdw>
              </a:effectLst>
              <a:latin typeface="Segoe UI Light" pitchFamily="34" charset="0"/>
            </a:endParaRPr>
          </a:p>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Participate</a:t>
            </a:r>
          </a:p>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Replace </a:t>
            </a:r>
          </a:p>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Support</a:t>
            </a:r>
          </a:p>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Identify</a:t>
            </a:r>
          </a:p>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Package </a:t>
            </a:r>
          </a:p>
          <a:p>
            <a:pPr marL="285750" indent="-285750">
              <a:buFont typeface="Arial" pitchFamily="34" charset="0"/>
              <a:buChar char="•"/>
            </a:pPr>
            <a:r>
              <a:rPr lang="en-US" sz="4000" dirty="0">
                <a:solidFill>
                  <a:schemeClr val="bg1"/>
                </a:solidFill>
                <a:effectLst>
                  <a:outerShdw blurRad="38100" dist="38100" dir="2700000" algn="tl">
                    <a:srgbClr val="000000">
                      <a:alpha val="43137"/>
                    </a:srgbClr>
                  </a:outerShdw>
                </a:effectLst>
                <a:latin typeface="Segoe UI Light" pitchFamily="34" charset="0"/>
              </a:rPr>
              <a:t>Share</a:t>
            </a:r>
          </a:p>
        </p:txBody>
      </p:sp>
    </p:spTree>
    <p:extLst>
      <p:ext uri="{BB962C8B-B14F-4D97-AF65-F5344CB8AC3E}">
        <p14:creationId xmlns:p14="http://schemas.microsoft.com/office/powerpoint/2010/main" val="14923975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LightScreen trans="35000"/>
                    </a14:imgEffect>
                    <a14:imgEffect>
                      <a14:brightnessContrast bright="-40000" contrast="40000"/>
                    </a14:imgEffect>
                  </a14:imgLayer>
                </a14:imgProps>
              </a:ext>
            </a:extLst>
          </a:blip>
          <a:srcRect/>
          <a:stretch>
            <a:fillRect/>
          </a:stretch>
        </p:blipFill>
        <p:spPr bwMode="auto">
          <a:xfrm>
            <a:off x="0" y="0"/>
            <a:ext cx="9144000" cy="6858001"/>
          </a:xfrm>
          <a:prstGeom prst="rect">
            <a:avLst/>
          </a:prstGeom>
          <a:noFill/>
          <a:ln w="9525">
            <a:noFill/>
            <a:miter lim="800000"/>
            <a:headEnd/>
            <a:tailEnd/>
          </a:ln>
        </p:spPr>
      </p:pic>
      <p:sp>
        <p:nvSpPr>
          <p:cNvPr id="2" name="Title 1"/>
          <p:cNvSpPr>
            <a:spLocks noGrp="1"/>
          </p:cNvSpPr>
          <p:nvPr>
            <p:ph type="ctrTitle"/>
          </p:nvPr>
        </p:nvSpPr>
        <p:spPr>
          <a:xfrm>
            <a:off x="381000" y="1600200"/>
            <a:ext cx="8686800" cy="4267200"/>
          </a:xfrm>
        </p:spPr>
        <p:txBody>
          <a:bodyPr anchor="t">
            <a:normAutofit fontScale="90000"/>
          </a:bodyPr>
          <a:lstStyle/>
          <a:p>
            <a:pPr algn="ctr">
              <a:tabLst>
                <a:tab pos="512763" algn="l"/>
              </a:tabLst>
            </a:pPr>
            <a:r>
              <a:rPr lang="en-US" sz="5400" dirty="0" smtClean="0">
                <a:effectLst>
                  <a:outerShdw blurRad="38100" dist="38100" dir="2700000" algn="tl">
                    <a:srgbClr val="000000">
                      <a:alpha val="43137"/>
                    </a:srgbClr>
                  </a:outerShdw>
                </a:effectLst>
                <a:latin typeface="Segoe UI Light" pitchFamily="34" charset="0"/>
              </a:rPr>
              <a:t>Read code.</a:t>
            </a:r>
            <a:br>
              <a:rPr lang="en-US" sz="5400" dirty="0" smtClean="0">
                <a:effectLst>
                  <a:outerShdw blurRad="38100" dist="38100" dir="2700000" algn="tl">
                    <a:srgbClr val="000000">
                      <a:alpha val="43137"/>
                    </a:srgbClr>
                  </a:outerShdw>
                </a:effectLst>
                <a:latin typeface="Segoe UI Light" pitchFamily="34" charset="0"/>
              </a:rPr>
            </a:br>
            <a:r>
              <a:rPr lang="en-US" sz="5400" dirty="0" smtClean="0">
                <a:effectLst>
                  <a:outerShdw blurRad="38100" dist="38100" dir="2700000" algn="tl">
                    <a:srgbClr val="000000">
                      <a:alpha val="43137"/>
                    </a:srgbClr>
                  </a:outerShdw>
                </a:effectLst>
                <a:latin typeface="Segoe UI Light" pitchFamily="34" charset="0"/>
              </a:rPr>
              <a:t>Help Open Source Projects.</a:t>
            </a:r>
            <a:br>
              <a:rPr lang="en-US" sz="5400" dirty="0" smtClean="0">
                <a:effectLst>
                  <a:outerShdw blurRad="38100" dist="38100" dir="2700000" algn="tl">
                    <a:srgbClr val="000000">
                      <a:alpha val="43137"/>
                    </a:srgbClr>
                  </a:outerShdw>
                </a:effectLst>
                <a:latin typeface="Segoe UI Light" pitchFamily="34" charset="0"/>
              </a:rPr>
            </a:br>
            <a:r>
              <a:rPr lang="en-US" sz="5400" dirty="0" smtClean="0">
                <a:effectLst>
                  <a:outerShdw blurRad="38100" dist="38100" dir="2700000" algn="tl">
                    <a:srgbClr val="000000">
                      <a:alpha val="43137"/>
                    </a:srgbClr>
                  </a:outerShdw>
                </a:effectLst>
                <a:latin typeface="Segoe UI Light" pitchFamily="34" charset="0"/>
              </a:rPr>
              <a:t>Help MSFT do the right thing.</a:t>
            </a:r>
            <a:br>
              <a:rPr lang="en-US" sz="5400" dirty="0" smtClean="0">
                <a:effectLst>
                  <a:outerShdw blurRad="38100" dist="38100" dir="2700000" algn="tl">
                    <a:srgbClr val="000000">
                      <a:alpha val="43137"/>
                    </a:srgbClr>
                  </a:outerShdw>
                </a:effectLst>
                <a:latin typeface="Segoe UI Light" pitchFamily="34" charset="0"/>
              </a:rPr>
            </a:br>
            <a:r>
              <a:rPr lang="en-US" sz="5400" dirty="0" smtClean="0">
                <a:effectLst>
                  <a:outerShdw blurRad="38100" dist="38100" dir="2700000" algn="tl">
                    <a:srgbClr val="000000">
                      <a:alpha val="43137"/>
                    </a:srgbClr>
                  </a:outerShdw>
                </a:effectLst>
                <a:latin typeface="Segoe UI Light" pitchFamily="34" charset="0"/>
              </a:rPr>
              <a:t>Encourage community.</a:t>
            </a:r>
            <a:br>
              <a:rPr lang="en-US" sz="5400" dirty="0" smtClean="0">
                <a:effectLst>
                  <a:outerShdw blurRad="38100" dist="38100" dir="2700000" algn="tl">
                    <a:srgbClr val="000000">
                      <a:alpha val="43137"/>
                    </a:srgbClr>
                  </a:outerShdw>
                </a:effectLst>
                <a:latin typeface="Segoe UI Light" pitchFamily="34" charset="0"/>
              </a:rPr>
            </a:br>
            <a:r>
              <a:rPr lang="en-US" sz="5400" dirty="0" smtClean="0">
                <a:effectLst>
                  <a:outerShdw blurRad="38100" dist="38100" dir="2700000" algn="tl">
                    <a:srgbClr val="000000">
                      <a:alpha val="43137"/>
                    </a:srgbClr>
                  </a:outerShdw>
                </a:effectLst>
                <a:latin typeface="Segoe UI Light" pitchFamily="34" charset="0"/>
              </a:rPr>
              <a:t>Write code.</a:t>
            </a:r>
            <a:br>
              <a:rPr lang="en-US" sz="5400" dirty="0" smtClean="0">
                <a:effectLst>
                  <a:outerShdw blurRad="38100" dist="38100" dir="2700000" algn="tl">
                    <a:srgbClr val="000000">
                      <a:alpha val="43137"/>
                    </a:srgbClr>
                  </a:outerShdw>
                </a:effectLst>
                <a:latin typeface="Segoe UI Light" pitchFamily="34" charset="0"/>
              </a:rPr>
            </a:br>
            <a:r>
              <a:rPr lang="en-US" sz="5400" dirty="0">
                <a:effectLst>
                  <a:outerShdw blurRad="38100" dist="38100" dir="2700000" algn="tl">
                    <a:srgbClr val="000000">
                      <a:alpha val="43137"/>
                    </a:srgbClr>
                  </a:outerShdw>
                </a:effectLst>
                <a:latin typeface="Segoe UI Light" pitchFamily="34" charset="0"/>
              </a:rPr>
              <a:t>Use right-sized LEGO(s).</a:t>
            </a:r>
            <a:br>
              <a:rPr lang="en-US" sz="5400" dirty="0">
                <a:effectLst>
                  <a:outerShdw blurRad="38100" dist="38100" dir="2700000" algn="tl">
                    <a:srgbClr val="000000">
                      <a:alpha val="43137"/>
                    </a:srgbClr>
                  </a:outerShdw>
                </a:effectLst>
                <a:latin typeface="Segoe UI Light" pitchFamily="34" charset="0"/>
              </a:rPr>
            </a:br>
            <a:r>
              <a:rPr lang="en-US" sz="5400" dirty="0" smtClean="0">
                <a:effectLst>
                  <a:outerShdw blurRad="38100" dist="38100" dir="2700000" algn="tl">
                    <a:srgbClr val="000000">
                      <a:alpha val="43137"/>
                    </a:srgbClr>
                  </a:outerShdw>
                </a:effectLst>
                <a:latin typeface="Segoe UI Light" pitchFamily="34" charset="0"/>
              </a:rPr>
              <a:t/>
            </a:r>
            <a:br>
              <a:rPr lang="en-US" sz="5400" dirty="0" smtClean="0">
                <a:effectLst>
                  <a:outerShdw blurRad="38100" dist="38100" dir="2700000" algn="tl">
                    <a:srgbClr val="000000">
                      <a:alpha val="43137"/>
                    </a:srgbClr>
                  </a:outerShdw>
                </a:effectLst>
                <a:latin typeface="Segoe UI Light" pitchFamily="34" charset="0"/>
              </a:rPr>
            </a:br>
            <a:endParaRPr lang="en-CA" sz="5400" dirty="0">
              <a:effectLst>
                <a:outerShdw blurRad="38100" dist="38100" dir="2700000" algn="tl">
                  <a:srgbClr val="000000">
                    <a:alpha val="43137"/>
                  </a:srgbClr>
                </a:outerShdw>
              </a:effectLst>
              <a:latin typeface="Segoe UI Light" pitchFamily="34" charset="0"/>
            </a:endParaRPr>
          </a:p>
        </p:txBody>
      </p:sp>
      <p:sp>
        <p:nvSpPr>
          <p:cNvPr id="3" name="Title 1"/>
          <p:cNvSpPr txBox="1">
            <a:spLocks/>
          </p:cNvSpPr>
          <p:nvPr/>
        </p:nvSpPr>
        <p:spPr>
          <a:xfrm>
            <a:off x="-9525" y="0"/>
            <a:ext cx="9144000" cy="1066800"/>
          </a:xfrm>
          <a:prstGeom prst="rect">
            <a:avLst/>
          </a:prstGeom>
          <a:solidFill>
            <a:schemeClr val="bg1"/>
          </a:solidFill>
        </p:spPr>
        <p:txBody>
          <a:bodyPr vert="horz" lIns="0" tIns="45720" rIns="91440" bIns="45720" rtlCol="0" anchor="b" anchorCtr="1">
            <a:normAutofit/>
          </a:bodyPr>
          <a:lstStyle>
            <a:lvl1pPr algn="l" defTabSz="914400" rtl="0" eaLnBrk="1" latinLnBrk="0" hangingPunct="1">
              <a:lnSpc>
                <a:spcPts val="6000"/>
              </a:lnSpc>
              <a:spcBef>
                <a:spcPct val="0"/>
              </a:spcBef>
              <a:buNone/>
              <a:defRPr kumimoji="0" lang="en-US" sz="6000" b="0" i="0" u="none" strike="noStrike" kern="1200" cap="none" spc="-300" normalizeH="0" baseline="0" noProof="0" dirty="0">
                <a:ln>
                  <a:noFill/>
                </a:ln>
                <a:solidFill>
                  <a:schemeClr val="bg1"/>
                </a:solidFill>
                <a:effectLst/>
                <a:uLnTx/>
                <a:uFillTx/>
                <a:latin typeface="Segoe UI" pitchFamily="34" charset="0"/>
                <a:ea typeface="Segoe UI" pitchFamily="34" charset="0"/>
                <a:cs typeface="Segoe UI" pitchFamily="34" charset="0"/>
              </a:defRPr>
            </a:lvl1pPr>
          </a:lstStyle>
          <a:p>
            <a:r>
              <a:rPr lang="en-US" dirty="0" smtClean="0">
                <a:solidFill>
                  <a:schemeClr val="accent1"/>
                </a:solidFill>
              </a:rPr>
              <a:t>What can you do?</a:t>
            </a:r>
            <a:endParaRPr lang="en-US" dirty="0">
              <a:solidFill>
                <a:schemeClr val="accent1"/>
              </a:solidFill>
            </a:endParaRPr>
          </a:p>
        </p:txBody>
      </p:sp>
    </p:spTree>
    <p:extLst>
      <p:ext uri="{BB962C8B-B14F-4D97-AF65-F5344CB8AC3E}">
        <p14:creationId xmlns:p14="http://schemas.microsoft.com/office/powerpoint/2010/main" val="14956699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208.106.250.72/_media/imgs/articles2/a96790_a498_legomon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599" y="152400"/>
            <a:ext cx="4806461"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6313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147234" y="0"/>
            <a:ext cx="9144000" cy="6858000"/>
          </a:xfrm>
          <a:prstGeom prst="rect">
            <a:avLst/>
          </a:prstGeom>
        </p:spPr>
      </p:pic>
      <p:sp>
        <p:nvSpPr>
          <p:cNvPr id="2" name="Title 1"/>
          <p:cNvSpPr>
            <a:spLocks noGrp="1"/>
          </p:cNvSpPr>
          <p:nvPr>
            <p:ph type="title" idx="4294967295"/>
          </p:nvPr>
        </p:nvSpPr>
        <p:spPr>
          <a:xfrm rot="-120000">
            <a:off x="1937288" y="2057400"/>
            <a:ext cx="5270500" cy="2805113"/>
          </a:xfrm>
        </p:spPr>
        <p:txBody>
          <a:bodyPr>
            <a:noAutofit/>
          </a:bodyPr>
          <a:lstStyle/>
          <a:p>
            <a:pPr algn="ctr"/>
            <a:r>
              <a:rPr lang="en-US" sz="3000" dirty="0" smtClean="0">
                <a:solidFill>
                  <a:schemeClr val="tx1"/>
                </a:solidFill>
                <a:effectLst>
                  <a:outerShdw blurRad="38100" dist="38100" dir="2700000" algn="tl">
                    <a:srgbClr val="000000">
                      <a:alpha val="43137"/>
                    </a:srgbClr>
                  </a:outerShdw>
                </a:effectLst>
              </a:rPr>
              <a:t>Be well,</a:t>
            </a:r>
            <a:br>
              <a:rPr lang="en-US" sz="3000" dirty="0" smtClean="0">
                <a:solidFill>
                  <a:schemeClr val="tx1"/>
                </a:solidFill>
                <a:effectLst>
                  <a:outerShdw blurRad="38100" dist="38100" dir="2700000" algn="tl">
                    <a:srgbClr val="000000">
                      <a:alpha val="43137"/>
                    </a:srgbClr>
                  </a:outerShdw>
                </a:effectLst>
              </a:rPr>
            </a:br>
            <a:r>
              <a:rPr lang="en-US" sz="3000" i="1" dirty="0" smtClean="0">
                <a:solidFill>
                  <a:schemeClr val="tx1"/>
                </a:solidFill>
                <a:effectLst>
                  <a:outerShdw blurRad="38100" dist="38100" dir="2700000" algn="tl">
                    <a:srgbClr val="000000">
                      <a:alpha val="43137"/>
                    </a:srgbClr>
                  </a:outerShdw>
                </a:effectLst>
              </a:rPr>
              <a:t>write good code,</a:t>
            </a:r>
            <a:r>
              <a:rPr lang="en-US" sz="3000" dirty="0" smtClean="0">
                <a:solidFill>
                  <a:schemeClr val="tx1"/>
                </a:solidFill>
                <a:effectLst>
                  <a:outerShdw blurRad="38100" dist="38100" dir="2700000" algn="tl">
                    <a:srgbClr val="000000">
                      <a:alpha val="43137"/>
                    </a:srgbClr>
                  </a:outerShdw>
                </a:effectLst>
              </a:rPr>
              <a:t/>
            </a:r>
            <a:br>
              <a:rPr lang="en-US" sz="3000" dirty="0" smtClean="0">
                <a:solidFill>
                  <a:schemeClr val="tx1"/>
                </a:solidFill>
                <a:effectLst>
                  <a:outerShdw blurRad="38100" dist="38100" dir="2700000" algn="tl">
                    <a:srgbClr val="000000">
                      <a:alpha val="43137"/>
                    </a:srgbClr>
                  </a:outerShdw>
                </a:effectLst>
              </a:rPr>
            </a:br>
            <a:r>
              <a:rPr lang="en-US" sz="3000" dirty="0" smtClean="0">
                <a:solidFill>
                  <a:schemeClr val="tx1"/>
                </a:solidFill>
                <a:effectLst>
                  <a:outerShdw blurRad="38100" dist="38100" dir="2700000" algn="tl">
                    <a:srgbClr val="000000">
                      <a:alpha val="43137"/>
                    </a:srgbClr>
                  </a:outerShdw>
                </a:effectLst>
              </a:rPr>
              <a:t>and stay in touch</a:t>
            </a:r>
            <a:br>
              <a:rPr lang="en-US" sz="3000" dirty="0" smtClean="0">
                <a:solidFill>
                  <a:schemeClr val="tx1"/>
                </a:solidFill>
                <a:effectLst>
                  <a:outerShdw blurRad="38100" dist="38100" dir="2700000" algn="tl">
                    <a:srgbClr val="000000">
                      <a:alpha val="43137"/>
                    </a:srgbClr>
                  </a:outerShdw>
                </a:effectLst>
              </a:rPr>
            </a:br>
            <a:r>
              <a:rPr lang="en-US" sz="3000" dirty="0" smtClean="0">
                <a:solidFill>
                  <a:schemeClr val="tx1"/>
                </a:solidFill>
                <a:effectLst>
                  <a:outerShdw blurRad="38100" dist="38100" dir="2700000" algn="tl">
                    <a:srgbClr val="000000">
                      <a:alpha val="43137"/>
                    </a:srgbClr>
                  </a:outerShdw>
                </a:effectLst>
              </a:rPr>
              <a:t/>
            </a:r>
            <a:br>
              <a:rPr lang="en-US" sz="3000" dirty="0" smtClean="0">
                <a:solidFill>
                  <a:schemeClr val="tx1"/>
                </a:solidFill>
                <a:effectLst>
                  <a:outerShdw blurRad="38100" dist="38100" dir="2700000" algn="tl">
                    <a:srgbClr val="000000">
                      <a:alpha val="43137"/>
                    </a:srgbClr>
                  </a:outerShdw>
                </a:effectLst>
              </a:rPr>
            </a:br>
            <a:r>
              <a:rPr lang="en-US" sz="3000" dirty="0" smtClean="0">
                <a:solidFill>
                  <a:schemeClr val="tx1"/>
                </a:solidFill>
                <a:effectLst>
                  <a:outerShdw blurRad="38100" dist="38100" dir="2700000" algn="tl">
                    <a:srgbClr val="000000">
                      <a:alpha val="43137"/>
                    </a:srgbClr>
                  </a:outerShdw>
                </a:effectLst>
              </a:rPr>
              <a:t>scottha@microsoft.com</a:t>
            </a:r>
            <a:br>
              <a:rPr lang="en-US" sz="3000" dirty="0" smtClean="0">
                <a:solidFill>
                  <a:schemeClr val="tx1"/>
                </a:solidFill>
                <a:effectLst>
                  <a:outerShdw blurRad="38100" dist="38100" dir="2700000" algn="tl">
                    <a:srgbClr val="000000">
                      <a:alpha val="43137"/>
                    </a:srgbClr>
                  </a:outerShdw>
                </a:effectLst>
              </a:rPr>
            </a:br>
            <a:r>
              <a:rPr lang="en-US" sz="3000" dirty="0" smtClean="0">
                <a:solidFill>
                  <a:schemeClr val="tx1"/>
                </a:solidFill>
                <a:effectLst>
                  <a:outerShdw blurRad="38100" dist="38100" dir="2700000" algn="tl">
                    <a:srgbClr val="000000">
                      <a:alpha val="43137"/>
                    </a:srgbClr>
                  </a:outerShdw>
                </a:effectLst>
              </a:rPr>
              <a:t>@</a:t>
            </a:r>
            <a:r>
              <a:rPr lang="en-US" sz="3000" dirty="0" err="1" smtClean="0">
                <a:solidFill>
                  <a:schemeClr val="tx1"/>
                </a:solidFill>
                <a:effectLst>
                  <a:outerShdw blurRad="38100" dist="38100" dir="2700000" algn="tl">
                    <a:srgbClr val="000000">
                      <a:alpha val="43137"/>
                    </a:srgbClr>
                  </a:outerShdw>
                </a:effectLst>
              </a:rPr>
              <a:t>shanselman</a:t>
            </a:r>
            <a:r>
              <a:rPr lang="en-US" sz="3000" dirty="0" smtClean="0">
                <a:solidFill>
                  <a:schemeClr val="tx1"/>
                </a:solidFill>
                <a:effectLst>
                  <a:outerShdw blurRad="38100" dist="38100" dir="2700000" algn="tl">
                    <a:srgbClr val="000000">
                      <a:alpha val="43137"/>
                    </a:srgbClr>
                  </a:outerShdw>
                </a:effectLst>
              </a:rPr>
              <a:t> </a:t>
            </a:r>
            <a:r>
              <a:rPr lang="en-US" sz="3000" dirty="0" smtClean="0">
                <a:solidFill>
                  <a:schemeClr val="tx1"/>
                </a:solidFill>
                <a:effectLst>
                  <a:outerShdw blurRad="38100" dist="38100" dir="2700000" algn="tl">
                    <a:srgbClr val="000000">
                      <a:alpha val="43137"/>
                    </a:srgbClr>
                  </a:outerShdw>
                </a:effectLst>
              </a:rPr>
              <a:t/>
            </a:r>
            <a:br>
              <a:rPr lang="en-US" sz="3000" dirty="0" smtClean="0">
                <a:solidFill>
                  <a:schemeClr val="tx1"/>
                </a:solidFill>
                <a:effectLst>
                  <a:outerShdw blurRad="38100" dist="38100" dir="2700000" algn="tl">
                    <a:srgbClr val="000000">
                      <a:alpha val="43137"/>
                    </a:srgbClr>
                  </a:outerShdw>
                </a:effectLst>
              </a:rPr>
            </a:br>
            <a:r>
              <a:rPr lang="en-US" sz="3000" dirty="0" smtClean="0">
                <a:solidFill>
                  <a:schemeClr val="tx1"/>
                </a:solidFill>
                <a:effectLst>
                  <a:outerShdw blurRad="38100" dist="38100" dir="2700000" algn="tl">
                    <a:srgbClr val="000000">
                      <a:alpha val="43137"/>
                    </a:srgbClr>
                  </a:outerShdw>
                </a:effectLst>
              </a:rPr>
              <a:t>http://hanselman.com</a:t>
            </a:r>
            <a:endParaRPr lang="en-US" sz="3000"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523901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BE" dirty="0" smtClean="0"/>
              <a:t>Speaker info: please do not delete the slides in this section</a:t>
            </a:r>
            <a:endParaRPr lang="en-US" dirty="0"/>
          </a:p>
        </p:txBody>
      </p:sp>
      <p:sp>
        <p:nvSpPr>
          <p:cNvPr id="4" name="Content Placeholder 3"/>
          <p:cNvSpPr>
            <a:spLocks noGrp="1"/>
          </p:cNvSpPr>
          <p:nvPr>
            <p:ph idx="1"/>
          </p:nvPr>
        </p:nvSpPr>
        <p:spPr/>
        <p:txBody>
          <a:bodyPr/>
          <a:lstStyle/>
          <a:p>
            <a:r>
              <a:rPr lang="nl-BE" dirty="0" smtClean="0"/>
              <a:t>Show these slides at the end of your session before going to Thank you page.</a:t>
            </a:r>
          </a:p>
          <a:p>
            <a:endParaRPr lang="en-US" dirty="0"/>
          </a:p>
        </p:txBody>
      </p:sp>
    </p:spTree>
    <p:extLst>
      <p:ext uri="{BB962C8B-B14F-4D97-AF65-F5344CB8AC3E}">
        <p14:creationId xmlns:p14="http://schemas.microsoft.com/office/powerpoint/2010/main" val="23669252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When I was born…</a:t>
            </a:r>
            <a:endParaRPr lang="en-US" dirty="0"/>
          </a:p>
        </p:txBody>
      </p:sp>
      <p:sp>
        <p:nvSpPr>
          <p:cNvPr id="3" name="Content Placeholder 2"/>
          <p:cNvSpPr>
            <a:spLocks noGrp="1"/>
          </p:cNvSpPr>
          <p:nvPr>
            <p:ph idx="1"/>
          </p:nvPr>
        </p:nvSpPr>
        <p:spPr/>
        <p:txBody>
          <a:bodyPr/>
          <a:lstStyle/>
          <a:p>
            <a:r>
              <a:rPr lang="en-US" dirty="0" smtClean="0"/>
              <a:t>OCXs?</a:t>
            </a:r>
          </a:p>
        </p:txBody>
      </p:sp>
      <p:sp>
        <p:nvSpPr>
          <p:cNvPr id="6" name="Rectangle 5"/>
          <p:cNvSpPr/>
          <p:nvPr/>
        </p:nvSpPr>
        <p:spPr>
          <a:xfrm>
            <a:off x="2057400" y="3505200"/>
            <a:ext cx="3810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810000" y="3810000"/>
            <a:ext cx="3810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62" name="Picture 2" descr="http://a.abcnews.com/images/Health/pd_baby_computer_070622_ms.jpg"/>
          <p:cNvPicPr>
            <a:picLocks noChangeAspect="1" noChangeArrowheads="1"/>
          </p:cNvPicPr>
          <p:nvPr/>
        </p:nvPicPr>
        <p:blipFill>
          <a:blip r:embed="rId3"/>
          <a:srcRect/>
          <a:stretch>
            <a:fillRect/>
          </a:stretch>
        </p:blipFill>
        <p:spPr bwMode="auto">
          <a:xfrm>
            <a:off x="0" y="0"/>
            <a:ext cx="9144000" cy="6863535"/>
          </a:xfrm>
          <a:prstGeom prst="rect">
            <a:avLst/>
          </a:prstGeom>
          <a:noFill/>
        </p:spPr>
      </p:pic>
    </p:spTree>
    <p:extLst>
      <p:ext uri="{BB962C8B-B14F-4D97-AF65-F5344CB8AC3E}">
        <p14:creationId xmlns:p14="http://schemas.microsoft.com/office/powerpoint/2010/main" val="30274895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BE" dirty="0" smtClean="0"/>
              <a:t>Stay up to date with MSDN Belux</a:t>
            </a:r>
            <a:endParaRPr lang="en-US" dirty="0"/>
          </a:p>
        </p:txBody>
      </p:sp>
      <p:sp>
        <p:nvSpPr>
          <p:cNvPr id="4" name="Content Placeholder 3"/>
          <p:cNvSpPr>
            <a:spLocks noGrp="1"/>
          </p:cNvSpPr>
          <p:nvPr>
            <p:ph idx="1"/>
          </p:nvPr>
        </p:nvSpPr>
        <p:spPr/>
        <p:txBody>
          <a:bodyPr>
            <a:normAutofit/>
          </a:bodyPr>
          <a:lstStyle/>
          <a:p>
            <a:r>
              <a:rPr lang="nl-BE" sz="2000" dirty="0" smtClean="0"/>
              <a:t>Register for our newsletters and stay up to </a:t>
            </a:r>
            <a:r>
              <a:rPr lang="nl-BE" sz="2000" dirty="0"/>
              <a:t>date:</a:t>
            </a:r>
            <a:br>
              <a:rPr lang="nl-BE" sz="2000" dirty="0"/>
            </a:br>
            <a:r>
              <a:rPr lang="nl-BE" sz="2000" u="sng" dirty="0" smtClean="0"/>
              <a:t>http://www.msdn-newsletters.be</a:t>
            </a:r>
          </a:p>
          <a:p>
            <a:pPr lvl="1"/>
            <a:r>
              <a:rPr lang="nl-BE" sz="2000" dirty="0" smtClean="0"/>
              <a:t>Technical updates</a:t>
            </a:r>
          </a:p>
          <a:p>
            <a:pPr lvl="1"/>
            <a:r>
              <a:rPr lang="nl-BE" sz="2000" dirty="0" smtClean="0"/>
              <a:t>Event announcements and registration</a:t>
            </a:r>
          </a:p>
          <a:p>
            <a:pPr lvl="1"/>
            <a:r>
              <a:rPr lang="nl-BE" sz="2000" dirty="0" smtClean="0"/>
              <a:t>Top downloads</a:t>
            </a:r>
          </a:p>
          <a:p>
            <a:r>
              <a:rPr lang="nl-BE" sz="2000" dirty="0" smtClean="0"/>
              <a:t>Follow our blog</a:t>
            </a:r>
            <a:br>
              <a:rPr lang="nl-BE" sz="2000" dirty="0" smtClean="0"/>
            </a:br>
            <a:r>
              <a:rPr lang="nl-BE" sz="2000" u="sng" dirty="0" smtClean="0"/>
              <a:t>http://blogs.msdn.com/belux</a:t>
            </a:r>
          </a:p>
          <a:p>
            <a:r>
              <a:rPr lang="nl-BE" sz="2000" dirty="0" smtClean="0"/>
              <a:t>Join us </a:t>
            </a:r>
            <a:r>
              <a:rPr lang="nl-BE" sz="2000" dirty="0"/>
              <a:t>on Facebook</a:t>
            </a:r>
            <a:r>
              <a:rPr lang="nl-BE" sz="2000" u="sng" dirty="0"/>
              <a:t/>
            </a:r>
            <a:br>
              <a:rPr lang="nl-BE" sz="2000" u="sng" dirty="0"/>
            </a:br>
            <a:r>
              <a:rPr lang="nl-BE" sz="2000" u="sng" dirty="0"/>
              <a:t>http://</a:t>
            </a:r>
            <a:r>
              <a:rPr lang="nl-BE" sz="2000" u="sng" dirty="0" smtClean="0"/>
              <a:t>www.facebook.com/msdnbe</a:t>
            </a:r>
            <a:r>
              <a:rPr lang="nl-BE" sz="2000" u="sng" dirty="0"/>
              <a:t/>
            </a:r>
            <a:br>
              <a:rPr lang="nl-BE" sz="2000" u="sng" dirty="0"/>
            </a:br>
            <a:r>
              <a:rPr lang="nl-BE" sz="2000" u="sng" dirty="0"/>
              <a:t>http://www.facebook.com/msdnbelux</a:t>
            </a:r>
          </a:p>
          <a:p>
            <a:r>
              <a:rPr lang="nl-BE" sz="2000" dirty="0" smtClean="0"/>
              <a:t>LinkedIn: </a:t>
            </a:r>
            <a:r>
              <a:rPr lang="nl-BE" sz="2000" u="sng" dirty="0" smtClean="0"/>
              <a:t>http://linkd.in/msdnbelux/</a:t>
            </a:r>
            <a:r>
              <a:rPr lang="nl-BE" sz="2000" dirty="0" smtClean="0"/>
              <a:t> </a:t>
            </a:r>
          </a:p>
          <a:p>
            <a:r>
              <a:rPr lang="nl-BE" sz="2000" dirty="0" smtClean="0"/>
              <a:t>Twitter: </a:t>
            </a:r>
            <a:r>
              <a:rPr lang="nl-BE" sz="2000" u="sng" dirty="0" smtClean="0"/>
              <a:t>@msdnbelux</a:t>
            </a:r>
          </a:p>
          <a:p>
            <a:endParaRPr lang="nl-BE" sz="2000" u="sng" dirty="0" smtClean="0"/>
          </a:p>
          <a:p>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797" y="4056083"/>
            <a:ext cx="2509837" cy="2378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72170" y="3132753"/>
            <a:ext cx="3187668" cy="923330"/>
          </a:xfrm>
          <a:prstGeom prst="rect">
            <a:avLst/>
          </a:prstGeom>
          <a:noFill/>
        </p:spPr>
        <p:txBody>
          <a:bodyPr wrap="none" rtlCol="0">
            <a:spAutoFit/>
          </a:bodyPr>
          <a:lstStyle/>
          <a:p>
            <a:pPr algn="ctr"/>
            <a:r>
              <a:rPr lang="nl-BE" b="1" dirty="0" smtClean="0">
                <a:solidFill>
                  <a:schemeClr val="bg1"/>
                </a:solidFill>
              </a:rPr>
              <a:t>Download</a:t>
            </a:r>
            <a:r>
              <a:rPr lang="nl-BE" dirty="0" smtClean="0">
                <a:solidFill>
                  <a:schemeClr val="bg1"/>
                </a:solidFill>
              </a:rPr>
              <a:t> </a:t>
            </a:r>
            <a:br>
              <a:rPr lang="nl-BE" dirty="0" smtClean="0">
                <a:solidFill>
                  <a:schemeClr val="bg1"/>
                </a:solidFill>
              </a:rPr>
            </a:br>
            <a:r>
              <a:rPr lang="nl-BE" dirty="0" smtClean="0">
                <a:solidFill>
                  <a:schemeClr val="bg1"/>
                </a:solidFill>
              </a:rPr>
              <a:t>MSDN/TechNet Desktop Gadget</a:t>
            </a:r>
            <a:br>
              <a:rPr lang="nl-BE" dirty="0" smtClean="0">
                <a:solidFill>
                  <a:schemeClr val="bg1"/>
                </a:solidFill>
              </a:rPr>
            </a:br>
            <a:r>
              <a:rPr lang="en-US" u="sng" dirty="0">
                <a:solidFill>
                  <a:schemeClr val="bg1"/>
                </a:solidFill>
              </a:rPr>
              <a:t>http://bit.ly/msdntngadget</a:t>
            </a:r>
            <a:endParaRPr lang="en-US" dirty="0">
              <a:solidFill>
                <a:schemeClr val="bg1"/>
              </a:solidFill>
            </a:endParaRPr>
          </a:p>
        </p:txBody>
      </p:sp>
    </p:spTree>
    <p:extLst>
      <p:ext uri="{BB962C8B-B14F-4D97-AF65-F5344CB8AC3E}">
        <p14:creationId xmlns:p14="http://schemas.microsoft.com/office/powerpoint/2010/main" val="11007173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TechDays  2011 On-Demand</a:t>
            </a:r>
            <a:endParaRPr lang="en-US" dirty="0"/>
          </a:p>
        </p:txBody>
      </p:sp>
      <p:sp>
        <p:nvSpPr>
          <p:cNvPr id="3" name="Content Placeholder 2"/>
          <p:cNvSpPr>
            <a:spLocks noGrp="1"/>
          </p:cNvSpPr>
          <p:nvPr>
            <p:ph idx="1"/>
          </p:nvPr>
        </p:nvSpPr>
        <p:spPr/>
        <p:txBody>
          <a:bodyPr/>
          <a:lstStyle/>
          <a:p>
            <a:r>
              <a:rPr lang="nl-BE" b="1" dirty="0"/>
              <a:t>Watch</a:t>
            </a:r>
            <a:r>
              <a:rPr lang="nl-BE" dirty="0"/>
              <a:t> </a:t>
            </a:r>
            <a:r>
              <a:rPr lang="nl-BE" dirty="0" smtClean="0"/>
              <a:t>this session </a:t>
            </a:r>
            <a:r>
              <a:rPr lang="nl-BE" dirty="0"/>
              <a:t>on-demand via Channel9</a:t>
            </a:r>
            <a:br>
              <a:rPr lang="nl-BE" dirty="0"/>
            </a:br>
            <a:r>
              <a:rPr lang="nl-BE" u="sng" dirty="0"/>
              <a:t>http://channel9.msdn.com/belux</a:t>
            </a:r>
          </a:p>
          <a:p>
            <a:r>
              <a:rPr lang="nl-BE" dirty="0" smtClean="0"/>
              <a:t>Download to your favorite MP3 or video player</a:t>
            </a:r>
          </a:p>
          <a:p>
            <a:r>
              <a:rPr lang="nl-BE" dirty="0" smtClean="0"/>
              <a:t>Get access to slides and recommended resources by the speakers</a:t>
            </a:r>
            <a:endParaRPr lang="en-US" dirty="0"/>
          </a:p>
        </p:txBody>
      </p:sp>
      <p:pic>
        <p:nvPicPr>
          <p:cNvPr id="1026" name="Picture 2" descr="http://ch9.danielfrost.dk/Content/ch9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137" y="776865"/>
            <a:ext cx="1047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3302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nl-BE" dirty="0" smtClean="0"/>
              <a:t>THANK YOU</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606504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slackbook.org/html/vi/vim-splitedit.png"/>
          <p:cNvPicPr>
            <a:picLocks noChangeAspect="1" noChangeArrowheads="1"/>
          </p:cNvPicPr>
          <p:nvPr/>
        </p:nvPicPr>
        <p:blipFill>
          <a:blip r:embed="rId2" cstate="print"/>
          <a:srcRect/>
          <a:stretch>
            <a:fillRect/>
          </a:stretch>
        </p:blipFill>
        <p:spPr bwMode="auto">
          <a:xfrm>
            <a:off x="0" y="0"/>
            <a:ext cx="11216640" cy="7010400"/>
          </a:xfrm>
          <a:prstGeom prst="rect">
            <a:avLst/>
          </a:prstGeom>
          <a:noFill/>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9524637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Who am I?</a:t>
            </a:r>
            <a:endParaRPr lang="en-US" dirty="0"/>
          </a:p>
        </p:txBody>
      </p:sp>
      <p:sp>
        <p:nvSpPr>
          <p:cNvPr id="6" name="Subtitle 5"/>
          <p:cNvSpPr>
            <a:spLocks noGrp="1"/>
          </p:cNvSpPr>
          <p:nvPr>
            <p:ph type="subTitle" idx="1"/>
          </p:nvPr>
        </p:nvSpPr>
        <p:spPr/>
        <p:txBody>
          <a:bodyPr/>
          <a:lstStyle/>
          <a:p>
            <a:endParaRPr lang="en-US"/>
          </a:p>
        </p:txBody>
      </p:sp>
      <p:pic>
        <p:nvPicPr>
          <p:cNvPr id="5" name="Picture 2" descr="http://www.slackbook.org/html/vi/vim-splitedit.png"/>
          <p:cNvPicPr>
            <a:picLocks noChangeAspect="1" noChangeArrowheads="1"/>
          </p:cNvPicPr>
          <p:nvPr/>
        </p:nvPicPr>
        <p:blipFill>
          <a:blip r:embed="rId2" cstate="print"/>
          <a:srcRect/>
          <a:stretch>
            <a:fillRect/>
          </a:stretch>
        </p:blipFill>
        <p:spPr bwMode="auto">
          <a:xfrm>
            <a:off x="0" y="0"/>
            <a:ext cx="11216640" cy="7010400"/>
          </a:xfrm>
          <a:prstGeom prst="rect">
            <a:avLst/>
          </a:prstGeom>
          <a:noFill/>
        </p:spPr>
      </p:pic>
      <p:pic>
        <p:nvPicPr>
          <p:cNvPr id="2054" name="Picture 6" descr="http://upload.wikimedia.org/wikipedia/en/e/e9/DESQview_386_v2.4_manual_cov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15535">
            <a:off x="914400" y="1143000"/>
            <a:ext cx="3526612" cy="42672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upload.wikimedia.org/wikipedia/en/2/24/OS2_2.0_upgrade_bo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0573">
            <a:off x="4453778" y="1050728"/>
            <a:ext cx="3604481"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06343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Who am I?</a:t>
            </a:r>
            <a:endParaRPr lang="en-US" dirty="0"/>
          </a:p>
        </p:txBody>
      </p:sp>
      <p:sp>
        <p:nvSpPr>
          <p:cNvPr id="6" name="Subtitle 5"/>
          <p:cNvSpPr>
            <a:spLocks noGrp="1"/>
          </p:cNvSpPr>
          <p:nvPr>
            <p:ph type="subTitle" idx="1"/>
          </p:nvPr>
        </p:nvSpPr>
        <p:spPr/>
        <p:txBody>
          <a:bodyPr/>
          <a:lstStyle/>
          <a:p>
            <a:endParaRPr lang="en-US"/>
          </a:p>
        </p:txBody>
      </p:sp>
      <p:pic>
        <p:nvPicPr>
          <p:cNvPr id="5" name="Picture 2" descr="http://www.slackbook.org/html/vi/vim-splitedit.png"/>
          <p:cNvPicPr>
            <a:picLocks noChangeAspect="1" noChangeArrowheads="1"/>
          </p:cNvPicPr>
          <p:nvPr/>
        </p:nvPicPr>
        <p:blipFill>
          <a:blip r:embed="rId2" cstate="print"/>
          <a:srcRect/>
          <a:stretch>
            <a:fillRect/>
          </a:stretch>
        </p:blipFill>
        <p:spPr bwMode="auto">
          <a:xfrm>
            <a:off x="0" y="0"/>
            <a:ext cx="11216640" cy="7010400"/>
          </a:xfrm>
          <a:prstGeom prst="rect">
            <a:avLst/>
          </a:prstGeom>
          <a:noFill/>
        </p:spPr>
      </p:pic>
      <p:pic>
        <p:nvPicPr>
          <p:cNvPr id="2050" name="Picture 2" descr="http://www.emsps.com/oldtools/photos/ms/sql/421enterprise.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20792267">
            <a:off x="894739" y="1179049"/>
            <a:ext cx="3419475" cy="41624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forum.sysinternals.com/uploads/EPX0FF/2006-06-28_124626_nt31logocut.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854666">
            <a:off x="4682495" y="1075617"/>
            <a:ext cx="3725819" cy="4460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8005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613</TotalTime>
  <Words>1235</Words>
  <Application>Microsoft Office PowerPoint</Application>
  <PresentationFormat>On-screen Show (4:3)</PresentationFormat>
  <Paragraphs>170</Paragraphs>
  <Slides>62</Slides>
  <Notes>22</Notes>
  <HiddenSlides>1</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The Right Building Blocks</vt:lpstr>
      <vt:lpstr>Make Web, Not War</vt:lpstr>
      <vt:lpstr>PowerPoint Presentation</vt:lpstr>
      <vt:lpstr>PowerPoint Presentation</vt:lpstr>
      <vt:lpstr>PowerPoint Presentation</vt:lpstr>
      <vt:lpstr>When I was born…</vt:lpstr>
      <vt:lpstr>PowerPoint Presentation</vt:lpstr>
      <vt:lpstr>Who am I?</vt:lpstr>
      <vt:lpstr>Who am I?</vt:lpstr>
      <vt:lpstr>Developing in the 80’s and 90’s</vt:lpstr>
      <vt:lpstr>When I was born…</vt:lpstr>
      <vt:lpstr>PowerPoint Presentation</vt:lpstr>
      <vt:lpstr>PowerPoint Presentation</vt:lpstr>
      <vt:lpstr>Silly Demos, Baby.</vt:lpstr>
      <vt:lpstr>PowerPoint Presentation</vt:lpstr>
      <vt:lpstr>PowerPoint Presentation</vt:lpstr>
      <vt:lpstr>PowerPoint Presentation</vt:lpstr>
      <vt:lpstr>PowerPoint Presentation</vt:lpstr>
      <vt:lpstr>PowerPoint Presentation</vt:lpstr>
      <vt:lpstr>Community in 1990</vt:lpstr>
      <vt:lpstr>PowerPoint Presentation</vt:lpstr>
      <vt:lpstr>PowerPoint Presentation</vt:lpstr>
      <vt:lpstr>“Classic” ASP</vt:lpstr>
      <vt:lpstr>PowerPoint Presentation</vt:lpstr>
      <vt:lpstr>PowerPoint Presentation</vt:lpstr>
      <vt:lpstr>PowerPoint Presentation</vt:lpstr>
      <vt:lpstr>ASP.NET </vt:lpstr>
      <vt:lpstr>Too Many Wrong-Sized Lego(s)</vt:lpstr>
      <vt:lpstr>PowerPoint Presentation</vt:lpstr>
      <vt:lpstr>PowerPoint Presentation</vt:lpstr>
      <vt:lpstr>Sharepoint?</vt:lpstr>
      <vt:lpstr>WCF?</vt:lpstr>
      <vt:lpstr>PowerPoint Presentation</vt:lpstr>
      <vt:lpstr>PowerPoint Presentation</vt:lpstr>
      <vt:lpstr>PowerPoint Presentation</vt:lpstr>
      <vt:lpstr>Stephen Hawking</vt:lpstr>
      <vt:lpstr>ScottGu-inator</vt:lpstr>
      <vt:lpstr>Hope is not a strategy  </vt:lpstr>
      <vt:lpstr>Open Source?</vt:lpstr>
      <vt:lpstr>PowerPoint Presentation</vt:lpstr>
      <vt:lpstr>PowerPoint Presentation</vt:lpstr>
      <vt:lpstr>what’s the happy state?</vt:lpstr>
      <vt:lpstr>PowerPoint Presentation</vt:lpstr>
      <vt:lpstr>PowerPoint Presentation</vt:lpstr>
      <vt:lpstr>Cool software lately</vt:lpstr>
      <vt:lpstr>Cool software lately</vt:lpstr>
      <vt:lpstr>Cool software lately</vt:lpstr>
      <vt:lpstr>MVC3+NuGet</vt:lpstr>
      <vt:lpstr>PowerPoint Presentation</vt:lpstr>
      <vt:lpstr>We’ve all changed.</vt:lpstr>
      <vt:lpstr>Right-sized  Building  Blocks</vt:lpstr>
      <vt:lpstr>You are powerful</vt:lpstr>
      <vt:lpstr>STO Big Bets FY11 – Solution Focus</vt:lpstr>
      <vt:lpstr>PowerPoint Presentation</vt:lpstr>
      <vt:lpstr>Love OSS</vt:lpstr>
      <vt:lpstr>Read code. Help Open Source Projects. Help MSFT do the right thing. Encourage community. Write code. Use right-sized LEGO(s).  </vt:lpstr>
      <vt:lpstr>PowerPoint Presentation</vt:lpstr>
      <vt:lpstr>Be well, write good code, and stay in touch  scottha@microsoft.com @shanselman  http://hanselman.com</vt:lpstr>
      <vt:lpstr>Speaker info: please do not delete the slides in this section</vt:lpstr>
      <vt:lpstr>Stay up to date with MSDN Belux</vt:lpstr>
      <vt:lpstr>TechDays  2011 On-Demand</vt:lpstr>
      <vt:lpstr>THANK YOU</vt:lpstr>
    </vt:vector>
  </TitlesOfParts>
  <Company>manythink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 &amp; Turn on 2010</dc:title>
  <dc:creator>Remy Venturini</dc:creator>
  <cp:lastModifiedBy>Scott Hanselman</cp:lastModifiedBy>
  <cp:revision>60</cp:revision>
  <dcterms:created xsi:type="dcterms:W3CDTF">2011-01-13T08:12:11Z</dcterms:created>
  <dcterms:modified xsi:type="dcterms:W3CDTF">2011-04-25T22:32:41Z</dcterms:modified>
</cp:coreProperties>
</file>