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8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</p14:sldIdLst>
        </p14:section>
        <p14:section name="Belux info slides" id="{CCF83B47-D8C2-4A2F-84D9-3FEB31B6E4E8}">
          <p14:sldIdLst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1" d="100"/>
          <a:sy n="81" d="100"/>
        </p:scale>
        <p:origin x="-180" y="-90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F7C600-BAE8-435B-ABA0-62E1697490E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37411EEF-124D-4D50-8222-4E985FF059A7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Hypermedia</a:t>
          </a:r>
          <a:endParaRPr lang="en-US" dirty="0">
            <a:solidFill>
              <a:srgbClr val="FF0000"/>
            </a:solidFill>
          </a:endParaRPr>
        </a:p>
      </dgm:t>
    </dgm:pt>
    <dgm:pt modelId="{CAFEC6EA-DA7B-47E4-90FD-D1ED7D0BF599}" type="parTrans" cxnId="{599047DB-6AA1-4CDD-9D3F-8FE50054A9F2}">
      <dgm:prSet/>
      <dgm:spPr/>
      <dgm:t>
        <a:bodyPr/>
        <a:lstStyle/>
        <a:p>
          <a:endParaRPr lang="en-US"/>
        </a:p>
      </dgm:t>
    </dgm:pt>
    <dgm:pt modelId="{8D7D0EEA-792C-46BD-BAB9-5F1DBE1AB383}" type="sibTrans" cxnId="{599047DB-6AA1-4CDD-9D3F-8FE50054A9F2}">
      <dgm:prSet/>
      <dgm:spPr/>
      <dgm:t>
        <a:bodyPr/>
        <a:lstStyle/>
        <a:p>
          <a:endParaRPr lang="en-US"/>
        </a:p>
      </dgm:t>
    </dgm:pt>
    <dgm:pt modelId="{6D4EF79D-66DE-41B9-8D14-33DE9B86F987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HTTP</a:t>
          </a:r>
          <a:endParaRPr lang="en-US" dirty="0">
            <a:solidFill>
              <a:srgbClr val="FF0000"/>
            </a:solidFill>
          </a:endParaRPr>
        </a:p>
      </dgm:t>
    </dgm:pt>
    <dgm:pt modelId="{0F09A4B6-CCD7-4560-9B0F-CE0D17B8E08D}" type="parTrans" cxnId="{3A9D4B49-B4E5-4D14-8B58-6758B380DAC7}">
      <dgm:prSet/>
      <dgm:spPr/>
      <dgm:t>
        <a:bodyPr/>
        <a:lstStyle/>
        <a:p>
          <a:endParaRPr lang="en-US"/>
        </a:p>
      </dgm:t>
    </dgm:pt>
    <dgm:pt modelId="{C5A8AF96-5763-4E8E-97B8-C4EBAAAD47C7}" type="sibTrans" cxnId="{3A9D4B49-B4E5-4D14-8B58-6758B380DAC7}">
      <dgm:prSet/>
      <dgm:spPr/>
      <dgm:t>
        <a:bodyPr/>
        <a:lstStyle/>
        <a:p>
          <a:endParaRPr lang="en-US"/>
        </a:p>
      </dgm:t>
    </dgm:pt>
    <dgm:pt modelId="{E322DE08-7371-4413-928A-75F09644DFAD}">
      <dgm:prSet phldrT="[Text]"/>
      <dgm:spPr/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URI</a:t>
          </a:r>
          <a:endParaRPr lang="en-US" dirty="0">
            <a:solidFill>
              <a:srgbClr val="FF0000"/>
            </a:solidFill>
          </a:endParaRPr>
        </a:p>
      </dgm:t>
    </dgm:pt>
    <dgm:pt modelId="{380BB85E-1393-4893-B092-E9E574BDAA14}" type="parTrans" cxnId="{468DA468-8444-4770-B14F-DA211336D001}">
      <dgm:prSet/>
      <dgm:spPr/>
      <dgm:t>
        <a:bodyPr/>
        <a:lstStyle/>
        <a:p>
          <a:endParaRPr lang="en-US"/>
        </a:p>
      </dgm:t>
    </dgm:pt>
    <dgm:pt modelId="{895BE7FD-11E2-4E91-9E9B-D2FABB400580}" type="sibTrans" cxnId="{468DA468-8444-4770-B14F-DA211336D001}">
      <dgm:prSet/>
      <dgm:spPr/>
      <dgm:t>
        <a:bodyPr/>
        <a:lstStyle/>
        <a:p>
          <a:endParaRPr lang="en-US"/>
        </a:p>
      </dgm:t>
    </dgm:pt>
    <dgm:pt modelId="{5C2D10AD-55F8-457A-BBF5-B8264F5A7E42}" type="pres">
      <dgm:prSet presAssocID="{F1F7C600-BAE8-435B-ABA0-62E1697490E8}" presName="compositeShape" presStyleCnt="0">
        <dgm:presLayoutVars>
          <dgm:dir/>
          <dgm:resizeHandles/>
        </dgm:presLayoutVars>
      </dgm:prSet>
      <dgm:spPr/>
    </dgm:pt>
    <dgm:pt modelId="{D0855968-B4C7-470A-B82F-E25A35DFE69F}" type="pres">
      <dgm:prSet presAssocID="{F1F7C600-BAE8-435B-ABA0-62E1697490E8}" presName="pyramid" presStyleLbl="node1" presStyleIdx="0" presStyleCn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</dgm:pt>
    <dgm:pt modelId="{66BF05D8-3351-411D-A5EE-F753B4D53293}" type="pres">
      <dgm:prSet presAssocID="{F1F7C600-BAE8-435B-ABA0-62E1697490E8}" presName="theList" presStyleCnt="0"/>
      <dgm:spPr/>
    </dgm:pt>
    <dgm:pt modelId="{B51EAA59-1139-42D8-9B0A-F8C09D03637D}" type="pres">
      <dgm:prSet presAssocID="{37411EEF-124D-4D50-8222-4E985FF059A7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323262-9FB6-467B-98A2-70237DD5C0AD}" type="pres">
      <dgm:prSet presAssocID="{37411EEF-124D-4D50-8222-4E985FF059A7}" presName="aSpace" presStyleCnt="0"/>
      <dgm:spPr/>
    </dgm:pt>
    <dgm:pt modelId="{141C34A3-3EBE-46FF-8364-E9BE95A86F88}" type="pres">
      <dgm:prSet presAssocID="{6D4EF79D-66DE-41B9-8D14-33DE9B86F987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8C12D4-4387-4726-A90B-2EF1D715D995}" type="pres">
      <dgm:prSet presAssocID="{6D4EF79D-66DE-41B9-8D14-33DE9B86F987}" presName="aSpace" presStyleCnt="0"/>
      <dgm:spPr/>
    </dgm:pt>
    <dgm:pt modelId="{E066B8F6-0A44-486F-A830-1540ED7D18CB}" type="pres">
      <dgm:prSet presAssocID="{E322DE08-7371-4413-928A-75F09644DFAD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520DFC-5366-4F88-A3BF-200A95A6963A}" type="pres">
      <dgm:prSet presAssocID="{E322DE08-7371-4413-928A-75F09644DFAD}" presName="aSpace" presStyleCnt="0"/>
      <dgm:spPr/>
    </dgm:pt>
  </dgm:ptLst>
  <dgm:cxnLst>
    <dgm:cxn modelId="{468DA468-8444-4770-B14F-DA211336D001}" srcId="{F1F7C600-BAE8-435B-ABA0-62E1697490E8}" destId="{E322DE08-7371-4413-928A-75F09644DFAD}" srcOrd="2" destOrd="0" parTransId="{380BB85E-1393-4893-B092-E9E574BDAA14}" sibTransId="{895BE7FD-11E2-4E91-9E9B-D2FABB400580}"/>
    <dgm:cxn modelId="{D352B97A-799E-4EE6-9842-90BA5FAF3167}" type="presOf" srcId="{37411EEF-124D-4D50-8222-4E985FF059A7}" destId="{B51EAA59-1139-42D8-9B0A-F8C09D03637D}" srcOrd="0" destOrd="0" presId="urn:microsoft.com/office/officeart/2005/8/layout/pyramid2"/>
    <dgm:cxn modelId="{C1BAE805-96E5-4202-AF5D-B57062FA9730}" type="presOf" srcId="{E322DE08-7371-4413-928A-75F09644DFAD}" destId="{E066B8F6-0A44-486F-A830-1540ED7D18CB}" srcOrd="0" destOrd="0" presId="urn:microsoft.com/office/officeart/2005/8/layout/pyramid2"/>
    <dgm:cxn modelId="{C24C7922-C45A-4E1A-A14C-F98F51E6CFD2}" type="presOf" srcId="{F1F7C600-BAE8-435B-ABA0-62E1697490E8}" destId="{5C2D10AD-55F8-457A-BBF5-B8264F5A7E42}" srcOrd="0" destOrd="0" presId="urn:microsoft.com/office/officeart/2005/8/layout/pyramid2"/>
    <dgm:cxn modelId="{A1C2EBCC-7CA9-4793-8890-D6EB220311D1}" type="presOf" srcId="{6D4EF79D-66DE-41B9-8D14-33DE9B86F987}" destId="{141C34A3-3EBE-46FF-8364-E9BE95A86F88}" srcOrd="0" destOrd="0" presId="urn:microsoft.com/office/officeart/2005/8/layout/pyramid2"/>
    <dgm:cxn modelId="{599047DB-6AA1-4CDD-9D3F-8FE50054A9F2}" srcId="{F1F7C600-BAE8-435B-ABA0-62E1697490E8}" destId="{37411EEF-124D-4D50-8222-4E985FF059A7}" srcOrd="0" destOrd="0" parTransId="{CAFEC6EA-DA7B-47E4-90FD-D1ED7D0BF599}" sibTransId="{8D7D0EEA-792C-46BD-BAB9-5F1DBE1AB383}"/>
    <dgm:cxn modelId="{3A9D4B49-B4E5-4D14-8B58-6758B380DAC7}" srcId="{F1F7C600-BAE8-435B-ABA0-62E1697490E8}" destId="{6D4EF79D-66DE-41B9-8D14-33DE9B86F987}" srcOrd="1" destOrd="0" parTransId="{0F09A4B6-CCD7-4560-9B0F-CE0D17B8E08D}" sibTransId="{C5A8AF96-5763-4E8E-97B8-C4EBAAAD47C7}"/>
    <dgm:cxn modelId="{3ACAC310-3C74-414E-95A1-FB8EED665D57}" type="presParOf" srcId="{5C2D10AD-55F8-457A-BBF5-B8264F5A7E42}" destId="{D0855968-B4C7-470A-B82F-E25A35DFE69F}" srcOrd="0" destOrd="0" presId="urn:microsoft.com/office/officeart/2005/8/layout/pyramid2"/>
    <dgm:cxn modelId="{7C636607-9579-41DD-9798-784EC966903D}" type="presParOf" srcId="{5C2D10AD-55F8-457A-BBF5-B8264F5A7E42}" destId="{66BF05D8-3351-411D-A5EE-F753B4D53293}" srcOrd="1" destOrd="0" presId="urn:microsoft.com/office/officeart/2005/8/layout/pyramid2"/>
    <dgm:cxn modelId="{D28079C1-023D-40F2-A1B2-92A24F9F1DB7}" type="presParOf" srcId="{66BF05D8-3351-411D-A5EE-F753B4D53293}" destId="{B51EAA59-1139-42D8-9B0A-F8C09D03637D}" srcOrd="0" destOrd="0" presId="urn:microsoft.com/office/officeart/2005/8/layout/pyramid2"/>
    <dgm:cxn modelId="{E7FF31B4-F639-4303-8F73-972D7E39A842}" type="presParOf" srcId="{66BF05D8-3351-411D-A5EE-F753B4D53293}" destId="{12323262-9FB6-467B-98A2-70237DD5C0AD}" srcOrd="1" destOrd="0" presId="urn:microsoft.com/office/officeart/2005/8/layout/pyramid2"/>
    <dgm:cxn modelId="{56769ACE-9FEF-49D8-8CE4-9F43E35001D8}" type="presParOf" srcId="{66BF05D8-3351-411D-A5EE-F753B4D53293}" destId="{141C34A3-3EBE-46FF-8364-E9BE95A86F88}" srcOrd="2" destOrd="0" presId="urn:microsoft.com/office/officeart/2005/8/layout/pyramid2"/>
    <dgm:cxn modelId="{03E1E46F-10E8-4455-9AF0-EE9EAB62C5C2}" type="presParOf" srcId="{66BF05D8-3351-411D-A5EE-F753B4D53293}" destId="{C58C12D4-4387-4726-A90B-2EF1D715D995}" srcOrd="3" destOrd="0" presId="urn:microsoft.com/office/officeart/2005/8/layout/pyramid2"/>
    <dgm:cxn modelId="{94A7BEC8-A455-422F-BE40-D83CAABDE6CB}" type="presParOf" srcId="{66BF05D8-3351-411D-A5EE-F753B4D53293}" destId="{E066B8F6-0A44-486F-A830-1540ED7D18CB}" srcOrd="4" destOrd="0" presId="urn:microsoft.com/office/officeart/2005/8/layout/pyramid2"/>
    <dgm:cxn modelId="{312B18C2-CD59-4045-9B33-686E0E786F26}" type="presParOf" srcId="{66BF05D8-3351-411D-A5EE-F753B4D53293}" destId="{84520DFC-5366-4F88-A3BF-200A95A6963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55968-B4C7-470A-B82F-E25A35DFE69F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B51EAA59-1139-42D8-9B0A-F8C09D03637D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Hypermedia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2790161" y="455544"/>
        <a:ext cx="2547676" cy="868101"/>
      </dsp:txXfrm>
    </dsp:sp>
    <dsp:sp modelId="{141C34A3-3EBE-46FF-8364-E9BE95A86F88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HTTP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2790161" y="1537822"/>
        <a:ext cx="2547676" cy="868101"/>
      </dsp:txXfrm>
    </dsp:sp>
    <dsp:sp modelId="{E066B8F6-0A44-486F-A830-1540ED7D18CB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rgbClr val="FF0000"/>
              </a:solidFill>
            </a:rPr>
            <a:t>URI</a:t>
          </a:r>
          <a:endParaRPr lang="en-US" sz="3300" kern="1200" dirty="0">
            <a:solidFill>
              <a:srgbClr val="FF0000"/>
            </a:solidFill>
          </a:endParaRPr>
        </a:p>
      </dsp:txBody>
      <dsp:txXfrm>
        <a:off x="2790161" y="2620101"/>
        <a:ext cx="2547676" cy="868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FF565-98DB-4463-88C6-739180733D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46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WCF already supports exposing</a:t>
            </a:r>
            <a:r>
              <a:rPr lang="en-US" baseline="0" dirty="0" smtClean="0"/>
              <a:t> services over HTTP.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have heard for you that is a good start but you want us to go further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49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4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49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uds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none"/>
        </p:style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4825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  <p:sldLayoutId id="2147483658" r:id="rId9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Unlocking the secrets of REST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/>
              <a:t>WCF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Glenn Block	</a:t>
            </a:r>
          </a:p>
          <a:p>
            <a:r>
              <a:rPr lang="nl-BE" dirty="0" smtClean="0"/>
              <a:t>Blogs/msdn.com/gblock</a:t>
            </a:r>
          </a:p>
          <a:p>
            <a:r>
              <a:rPr lang="nl-BE" dirty="0" smtClean="0"/>
              <a:t>@gblock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914161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3257207" y="1887765"/>
            <a:ext cx="2115101" cy="1447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Service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3263374" y="4343401"/>
            <a:ext cx="2115101" cy="123643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HTTP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Concerns</a:t>
            </a:r>
          </a:p>
        </p:txBody>
      </p:sp>
      <p:sp>
        <p:nvSpPr>
          <p:cNvPr id="10" name="Down Arrow 9"/>
          <p:cNvSpPr/>
          <p:nvPr/>
        </p:nvSpPr>
        <p:spPr bwMode="auto">
          <a:xfrm>
            <a:off x="3714526" y="3335565"/>
            <a:ext cx="400154" cy="9906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11" name="Down Arrow 10"/>
          <p:cNvSpPr/>
          <p:nvPr/>
        </p:nvSpPr>
        <p:spPr bwMode="auto">
          <a:xfrm rot="10800000">
            <a:off x="4457670" y="3335565"/>
            <a:ext cx="400154" cy="99060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5658132" y="2362200"/>
            <a:ext cx="571649" cy="29718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6291698" y="3427810"/>
            <a:ext cx="1200463" cy="9155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"Raw"</a:t>
            </a: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HTTP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182310" y="2201183"/>
            <a:ext cx="1886441" cy="9155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Separation of concerns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170303" y="3420383"/>
            <a:ext cx="1886441" cy="9155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Testability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191933" y="4648200"/>
            <a:ext cx="1886441" cy="91559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Simplified Configuration</a:t>
            </a:r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389436" y="228600"/>
            <a:ext cx="8363938" cy="609398"/>
          </a:xfrm>
        </p:spPr>
        <p:txBody>
          <a:bodyPr/>
          <a:lstStyle/>
          <a:p>
            <a:r>
              <a:rPr lang="en-US" dirty="0" smtClean="0"/>
              <a:t>Code is easier to maintain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863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9141619"/>
          </a:xfrm>
          <a:prstGeom prst="rect">
            <a:avLst/>
          </a:prstGeom>
        </p:spPr>
      </p:pic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227469" y="424774"/>
            <a:ext cx="8363938" cy="609398"/>
          </a:xfrm>
        </p:spPr>
        <p:txBody>
          <a:bodyPr/>
          <a:lstStyle/>
          <a:p>
            <a:r>
              <a:rPr lang="en-US" dirty="0" smtClean="0"/>
              <a:t>Separating out HTTP and other concerns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56128" y="3733800"/>
            <a:ext cx="8231744" cy="213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Low Level HTTP specific concerns / HTTP Only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627623" y="4191000"/>
            <a:ext cx="6296932" cy="762000"/>
            <a:chOff x="2044089" y="1981200"/>
            <a:chExt cx="8393723" cy="762000"/>
          </a:xfrm>
        </p:grpSpPr>
        <p:sp>
          <p:nvSpPr>
            <p:cNvPr id="33" name="Rectangle 32"/>
            <p:cNvSpPr/>
            <p:nvPr/>
          </p:nvSpPr>
          <p:spPr bwMode="auto">
            <a:xfrm>
              <a:off x="4177689" y="1981200"/>
              <a:ext cx="6260123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044089" y="1981200"/>
              <a:ext cx="8393723" cy="762000"/>
              <a:chOff x="2044089" y="1981200"/>
              <a:chExt cx="8393723" cy="762000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4177689" y="1981200"/>
                <a:ext cx="1447800" cy="762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Http </a:t>
                </a:r>
              </a:p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Channel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5777889" y="1981200"/>
                <a:ext cx="1447800" cy="762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Http </a:t>
                </a:r>
                <a:endParaRPr lang="en-US" sz="20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Channel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7378089" y="1981200"/>
                <a:ext cx="1447800" cy="762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Http</a:t>
                </a:r>
              </a:p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Channel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8990012" y="1981200"/>
                <a:ext cx="1447800" cy="762000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Http</a:t>
                </a:r>
              </a:p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Channel</a:t>
                </a:r>
              </a:p>
            </p:txBody>
          </p:sp>
          <p:sp>
            <p:nvSpPr>
              <p:cNvPr id="38" name="Rounded Rectangle 37"/>
              <p:cNvSpPr/>
              <p:nvPr/>
            </p:nvSpPr>
            <p:spPr bwMode="auto">
              <a:xfrm>
                <a:off x="2044089" y="2129832"/>
                <a:ext cx="1219200" cy="533400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HTTP</a:t>
                </a:r>
              </a:p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Message</a:t>
                </a:r>
              </a:p>
            </p:txBody>
          </p:sp>
          <p:sp>
            <p:nvSpPr>
              <p:cNvPr id="39" name="Right Arrow 38"/>
              <p:cNvSpPr/>
              <p:nvPr/>
            </p:nvSpPr>
            <p:spPr bwMode="auto">
              <a:xfrm>
                <a:off x="3339489" y="2167932"/>
                <a:ext cx="799263" cy="457200"/>
              </a:xfrm>
              <a:prstGeom prst="right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914099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</p:grpSp>
      <p:sp>
        <p:nvSpPr>
          <p:cNvPr id="55" name="Rectangle 54"/>
          <p:cNvSpPr/>
          <p:nvPr/>
        </p:nvSpPr>
        <p:spPr bwMode="auto">
          <a:xfrm>
            <a:off x="456128" y="1600200"/>
            <a:ext cx="8231744" cy="213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Application concerns / CLR Objects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627623" y="1981200"/>
            <a:ext cx="7907809" cy="762000"/>
            <a:chOff x="1420812" y="3962400"/>
            <a:chExt cx="10541000" cy="762000"/>
          </a:xfrm>
        </p:grpSpPr>
        <p:sp>
          <p:nvSpPr>
            <p:cNvPr id="57" name="Rectangle 56"/>
            <p:cNvSpPr/>
            <p:nvPr/>
          </p:nvSpPr>
          <p:spPr bwMode="auto">
            <a:xfrm>
              <a:off x="3554412" y="3962400"/>
              <a:ext cx="6260123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3554412" y="3962400"/>
              <a:ext cx="1447800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Handler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5154612" y="3962400"/>
              <a:ext cx="1447800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Handler</a:t>
              </a: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6754812" y="3962400"/>
              <a:ext cx="1447800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Handler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8366735" y="3962400"/>
              <a:ext cx="1447800" cy="7620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Handler</a:t>
              </a:r>
            </a:p>
          </p:txBody>
        </p:sp>
        <p:sp>
          <p:nvSpPr>
            <p:cNvPr id="62" name="Rounded Rectangle 61"/>
            <p:cNvSpPr/>
            <p:nvPr/>
          </p:nvSpPr>
          <p:spPr bwMode="auto">
            <a:xfrm>
              <a:off x="1420812" y="4111032"/>
              <a:ext cx="1219200" cy="533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HTTP</a:t>
              </a:r>
            </a:p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Message</a:t>
              </a:r>
            </a:p>
          </p:txBody>
        </p:sp>
        <p:sp>
          <p:nvSpPr>
            <p:cNvPr id="63" name="Right Arrow 62"/>
            <p:cNvSpPr/>
            <p:nvPr/>
          </p:nvSpPr>
          <p:spPr bwMode="auto">
            <a:xfrm>
              <a:off x="2716212" y="4149132"/>
              <a:ext cx="799263" cy="4572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64" name="Rounded Rectangle 63"/>
            <p:cNvSpPr/>
            <p:nvPr/>
          </p:nvSpPr>
          <p:spPr bwMode="auto">
            <a:xfrm>
              <a:off x="10491527" y="4086998"/>
              <a:ext cx="1470285" cy="5334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smtClean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Operation</a:t>
              </a:r>
            </a:p>
          </p:txBody>
        </p:sp>
        <p:sp>
          <p:nvSpPr>
            <p:cNvPr id="65" name="Right Arrow 64"/>
            <p:cNvSpPr/>
            <p:nvPr/>
          </p:nvSpPr>
          <p:spPr bwMode="auto">
            <a:xfrm>
              <a:off x="9867149" y="4149132"/>
              <a:ext cx="799263" cy="4572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425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REST, Definition </a:t>
            </a:r>
            <a:r>
              <a:rPr lang="en-US" dirty="0" err="1" smtClean="0"/>
              <a:t>vs</a:t>
            </a:r>
            <a:r>
              <a:rPr lang="en-US" dirty="0" smtClean="0"/>
              <a:t> Practice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36" y="1447799"/>
            <a:ext cx="8363938" cy="1526572"/>
          </a:xfrm>
        </p:spPr>
        <p:txBody>
          <a:bodyPr/>
          <a:lstStyle/>
          <a:p>
            <a:r>
              <a:rPr lang="en-US" dirty="0" smtClean="0"/>
              <a:t>REST by definition is clear</a:t>
            </a:r>
          </a:p>
          <a:p>
            <a:r>
              <a:rPr lang="en-US" dirty="0" smtClean="0"/>
              <a:t>In practice REST is a highly overloaded term</a:t>
            </a:r>
          </a:p>
          <a:p>
            <a:r>
              <a:rPr lang="en-US" dirty="0" smtClean="0"/>
              <a:t>REST in practice means over HTTP</a:t>
            </a:r>
          </a:p>
        </p:txBody>
      </p:sp>
    </p:spTree>
    <p:extLst>
      <p:ext uri="{BB962C8B-B14F-4D97-AF65-F5344CB8AC3E}">
        <p14:creationId xmlns:p14="http://schemas.microsoft.com/office/powerpoint/2010/main" val="698764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Richardson’s HTTP Maturity model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0830653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76201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 0 – Single URI / Single Ver</a:t>
            </a:r>
            <a:r>
              <a:rPr lang="en-US" dirty="0"/>
              <a:t>b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3557933"/>
            <a:ext cx="1828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Order 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67401" y="3468939"/>
            <a:ext cx="2895600" cy="1636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\</a:t>
            </a:r>
            <a:r>
              <a:rPr lang="en-US" dirty="0" err="1" smtClean="0"/>
              <a:t>OrderService.svc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48001" y="3181640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81400" y="281230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50519" y="3984705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83919" y="361537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50519" y="3557933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3919" y="31886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048001" y="4354037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81400" y="398470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050519" y="4691103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83919" y="432177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Cancel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048001" y="5086640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81400" y="471730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Approve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971800" y="2286002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SOAP Envelope (POST)</a:t>
            </a:r>
            <a:endParaRPr lang="en-US" sz="24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050519" y="54747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583919" y="5105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8444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– Multi URI / Single Ver</a:t>
            </a:r>
            <a:r>
              <a:rPr lang="en-US" dirty="0"/>
              <a:t>b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1" y="3557933"/>
            <a:ext cx="1828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Order System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58584" y="2968255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</a:t>
            </a:r>
            <a:r>
              <a:rPr lang="en-US" dirty="0" smtClean="0"/>
              <a:t> Orders/Create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48001" y="3112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81400" y="2743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050519" y="40269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83919" y="3657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Submit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050519" y="3581400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3919" y="31886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048001" y="44841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81400" y="4114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050519" y="49413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83919" y="4572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Cancel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048001" y="5398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81400" y="5029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Approve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124200" y="2286002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XML/JSON – GET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5858584" y="3425455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Orders/Update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858584" y="3886202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Orders/Submit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5858584" y="4339855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Orders/Delete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858584" y="4800602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Orders/Cancel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858584" y="5254255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Orders/Approve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050519" y="58557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83919" y="5486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858584" y="5711455"/>
            <a:ext cx="1913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Orders/Find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9344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– Multi URI / Multi Verb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62000" y="3806453"/>
            <a:ext cx="1828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Order System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858584" y="29682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</a:t>
            </a:r>
            <a:r>
              <a:rPr lang="en-US" dirty="0" smtClean="0"/>
              <a:t> Orders/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048001" y="3112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81400" y="2743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PUT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050519" y="40269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583919" y="3657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050519" y="3581400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83919" y="31886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048001" y="44841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581400" y="4114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050519" y="49413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583919" y="4572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048001" y="5398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81400" y="5029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858584" y="34254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5858584" y="3886202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Orders/Submitted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858584" y="43398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5858584" y="4800602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Orders/Cancelled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858584" y="52542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Orders/Approved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050519" y="58557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83919" y="5486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5858584" y="57114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52800" y="2286000"/>
            <a:ext cx="1818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XML/JSON/ATOM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781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– Hypermedia aware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62000" y="3806453"/>
            <a:ext cx="1828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Order System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5858584" y="29682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 </a:t>
            </a:r>
            <a:r>
              <a:rPr lang="en-US" dirty="0" smtClean="0"/>
              <a:t> Orders/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048001" y="3112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581400" y="2743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050519" y="40269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050519" y="3581400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971800" y="318860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=“Update” …/&gt;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048001" y="44841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050519" y="49413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048001" y="53985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858584" y="34254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5858584" y="3886202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Orders/Submitted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858584" y="43398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5858584" y="4800602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Orders/Cancelled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858584" y="52542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Orders/Approved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050519" y="5855732"/>
            <a:ext cx="2514600" cy="0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858584" y="5711455"/>
            <a:ext cx="2675817" cy="308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 Orders/1234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24201" y="2209800"/>
            <a:ext cx="2097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Custom media types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71800" y="369354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=“Submit” …/&gt;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971800" y="41264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=“Delete” …/&gt;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971800" y="4572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=“Cancel” …/&gt;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2971800" y="50408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=“Approve” …/&gt;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971800" y="548777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&lt;link </a:t>
            </a:r>
            <a:r>
              <a:rPr lang="en-US" dirty="0" err="1" smtClean="0"/>
              <a:t>rel</a:t>
            </a:r>
            <a:r>
              <a:rPr lang="en-US" dirty="0" smtClean="0"/>
              <a:t>=“View” …/&gt;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039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Hypermedia what?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18288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HTTP/1.1 200 OK</a:t>
            </a:r>
          </a:p>
          <a:p>
            <a:r>
              <a:rPr lang="en-US" sz="1600" dirty="0">
                <a:solidFill>
                  <a:schemeClr val="bg1"/>
                </a:solidFill>
              </a:rPr>
              <a:t>Content-Length: 421</a:t>
            </a:r>
          </a:p>
          <a:p>
            <a:r>
              <a:rPr lang="en-US" sz="1600" dirty="0">
                <a:solidFill>
                  <a:schemeClr val="bg1"/>
                </a:solidFill>
              </a:rPr>
              <a:t>Content-Type: </a:t>
            </a:r>
            <a:r>
              <a:rPr lang="en-US" sz="1600" dirty="0" smtClean="0">
                <a:solidFill>
                  <a:schemeClr val="bg1"/>
                </a:solidFill>
              </a:rPr>
              <a:t>application/</a:t>
            </a:r>
            <a:r>
              <a:rPr lang="en-US" sz="1600" dirty="0" err="1" smtClean="0">
                <a:solidFill>
                  <a:schemeClr val="bg1"/>
                </a:solidFill>
              </a:rPr>
              <a:t>vnd.ConstosoOrders+xml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Date: Sun, 3 May 2009 18:22:11 </a:t>
            </a:r>
            <a:r>
              <a:rPr lang="en-US" sz="1600" dirty="0" smtClean="0">
                <a:solidFill>
                  <a:schemeClr val="bg1"/>
                </a:solidFill>
              </a:rPr>
              <a:t>GMT</a:t>
            </a:r>
          </a:p>
          <a:p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&lt;order </a:t>
            </a:r>
            <a:r>
              <a:rPr lang="en-US" sz="1600" dirty="0" err="1">
                <a:solidFill>
                  <a:schemeClr val="bg1"/>
                </a:solidFill>
              </a:rPr>
              <a:t>xmlns</a:t>
            </a:r>
            <a:r>
              <a:rPr lang="en-US" sz="1600" dirty="0">
                <a:solidFill>
                  <a:schemeClr val="bg1"/>
                </a:solidFill>
              </a:rPr>
              <a:t>="http</a:t>
            </a:r>
            <a:r>
              <a:rPr lang="en-US" sz="1600" dirty="0" smtClean="0">
                <a:solidFill>
                  <a:schemeClr val="bg1"/>
                </a:solidFill>
              </a:rPr>
              <a:t>://contoso.com</a:t>
            </a:r>
            <a:r>
              <a:rPr lang="en-US" sz="1600" dirty="0">
                <a:solidFill>
                  <a:schemeClr val="bg1"/>
                </a:solidFill>
              </a:rPr>
              <a:t>" </a:t>
            </a:r>
            <a:r>
              <a:rPr lang="en-US" sz="1600" dirty="0" err="1" smtClean="0">
                <a:solidFill>
                  <a:schemeClr val="bg1"/>
                </a:solidFill>
              </a:rPr>
              <a:t>xlmns:atom</a:t>
            </a:r>
            <a:r>
              <a:rPr lang="en-US" sz="1600" dirty="0">
                <a:solidFill>
                  <a:schemeClr val="bg1"/>
                </a:solidFill>
              </a:rPr>
              <a:t>="http://www.w3.org/2005/Atom</a:t>
            </a:r>
            <a:r>
              <a:rPr lang="en-US" sz="1600" dirty="0" smtClean="0">
                <a:solidFill>
                  <a:schemeClr val="bg1"/>
                </a:solidFill>
              </a:rPr>
              <a:t>"&gt;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</a:t>
            </a:r>
            <a:r>
              <a:rPr lang="en-US" sz="1600" dirty="0" err="1" smtClean="0">
                <a:solidFill>
                  <a:schemeClr val="bg1"/>
                </a:solidFill>
              </a:rPr>
              <a:t>OrderID</a:t>
            </a:r>
            <a:r>
              <a:rPr lang="en-US" sz="1600" dirty="0" smtClean="0">
                <a:solidFill>
                  <a:schemeClr val="bg1"/>
                </a:solidFill>
              </a:rPr>
              <a:t>&gt;1234&lt;/</a:t>
            </a:r>
            <a:r>
              <a:rPr lang="en-US" sz="1600" dirty="0" err="1" smtClean="0">
                <a:solidFill>
                  <a:schemeClr val="bg1"/>
                </a:solidFill>
              </a:rPr>
              <a:t>OrderID</a:t>
            </a:r>
            <a:r>
              <a:rPr lang="en-US" sz="16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&lt;-- Order details --/&gt;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  &lt;link </a:t>
            </a:r>
            <a:r>
              <a:rPr lang="en-US" sz="1600" dirty="0" err="1" smtClean="0">
                <a:solidFill>
                  <a:schemeClr val="bg1"/>
                </a:solidFill>
              </a:rPr>
              <a:t>rel</a:t>
            </a:r>
            <a:r>
              <a:rPr lang="en-US" sz="1600" dirty="0" smtClean="0">
                <a:solidFill>
                  <a:schemeClr val="bg1"/>
                </a:solidFill>
              </a:rPr>
              <a:t>=“Submit” </a:t>
            </a:r>
            <a:r>
              <a:rPr lang="en-US" sz="1600" dirty="0" err="1" smtClean="0">
                <a:solidFill>
                  <a:schemeClr val="bg1"/>
                </a:solidFill>
              </a:rPr>
              <a:t>href</a:t>
            </a:r>
            <a:r>
              <a:rPr lang="en-US" sz="1600" dirty="0" smtClean="0">
                <a:solidFill>
                  <a:schemeClr val="bg1"/>
                </a:solidFill>
              </a:rPr>
              <a:t>=“http://contoso.com/Orders/1234/Submitted”/&gt;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&lt;link </a:t>
            </a:r>
            <a:r>
              <a:rPr lang="en-US" sz="1600" dirty="0" err="1" smtClean="0">
                <a:solidFill>
                  <a:schemeClr val="bg1"/>
                </a:solidFill>
              </a:rPr>
              <a:t>rel</a:t>
            </a:r>
            <a:r>
              <a:rPr lang="en-US" sz="1600" dirty="0" smtClean="0">
                <a:solidFill>
                  <a:schemeClr val="bg1"/>
                </a:solidFill>
              </a:rPr>
              <a:t>=“Delete” </a:t>
            </a:r>
            <a:r>
              <a:rPr lang="en-US" sz="1600" dirty="0" err="1" smtClean="0">
                <a:solidFill>
                  <a:schemeClr val="bg1"/>
                </a:solidFill>
              </a:rPr>
              <a:t>href</a:t>
            </a:r>
            <a:r>
              <a:rPr lang="en-US" sz="1600" dirty="0" smtClean="0">
                <a:solidFill>
                  <a:schemeClr val="bg1"/>
                </a:solidFill>
              </a:rPr>
              <a:t>=“http://contoso.com/Orders/1234”/&gt;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&lt;link </a:t>
            </a:r>
            <a:r>
              <a:rPr lang="en-US" sz="1600" dirty="0" err="1" smtClean="0">
                <a:solidFill>
                  <a:schemeClr val="bg1"/>
                </a:solidFill>
              </a:rPr>
              <a:t>rel</a:t>
            </a:r>
            <a:r>
              <a:rPr lang="en-US" sz="1600" dirty="0" smtClean="0">
                <a:solidFill>
                  <a:schemeClr val="bg1"/>
                </a:solidFill>
              </a:rPr>
              <a:t>=“Cancel” </a:t>
            </a:r>
            <a:r>
              <a:rPr lang="en-US" sz="1600" dirty="0" err="1" smtClean="0">
                <a:solidFill>
                  <a:schemeClr val="bg1"/>
                </a:solidFill>
              </a:rPr>
              <a:t>href</a:t>
            </a:r>
            <a:r>
              <a:rPr lang="en-US" sz="1600" dirty="0" smtClean="0">
                <a:solidFill>
                  <a:schemeClr val="bg1"/>
                </a:solidFill>
              </a:rPr>
              <a:t>=“http://contoso.com/Orders/1234/Cancelled”/&gt;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&lt;link </a:t>
            </a:r>
            <a:r>
              <a:rPr lang="en-US" sz="1600" dirty="0" err="1" smtClean="0">
                <a:solidFill>
                  <a:schemeClr val="bg1"/>
                </a:solidFill>
              </a:rPr>
              <a:t>rel</a:t>
            </a:r>
            <a:r>
              <a:rPr lang="en-US" sz="1600" dirty="0" smtClean="0">
                <a:solidFill>
                  <a:schemeClr val="bg1"/>
                </a:solidFill>
              </a:rPr>
              <a:t>=“Approve” </a:t>
            </a:r>
            <a:r>
              <a:rPr lang="en-US" sz="1600" dirty="0" err="1" smtClean="0">
                <a:solidFill>
                  <a:schemeClr val="bg1"/>
                </a:solidFill>
              </a:rPr>
              <a:t>href</a:t>
            </a:r>
            <a:r>
              <a:rPr lang="en-US" sz="1600" dirty="0" smtClean="0">
                <a:solidFill>
                  <a:schemeClr val="bg1"/>
                </a:solidFill>
              </a:rPr>
              <a:t>=“http://contoso.com/Orders/1234/Approved”/&gt;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&lt;link </a:t>
            </a:r>
            <a:r>
              <a:rPr lang="en-US" sz="1600" dirty="0" err="1" smtClean="0">
                <a:solidFill>
                  <a:schemeClr val="bg1"/>
                </a:solidFill>
              </a:rPr>
              <a:t>rel</a:t>
            </a:r>
            <a:r>
              <a:rPr lang="en-US" sz="1600" dirty="0" smtClean="0">
                <a:solidFill>
                  <a:schemeClr val="bg1"/>
                </a:solidFill>
              </a:rPr>
              <a:t>=“View” </a:t>
            </a:r>
            <a:r>
              <a:rPr lang="en-US" sz="1600" dirty="0" err="1" smtClean="0">
                <a:solidFill>
                  <a:schemeClr val="bg1"/>
                </a:solidFill>
              </a:rPr>
              <a:t>href</a:t>
            </a:r>
            <a:r>
              <a:rPr lang="en-US" sz="1600" dirty="0" smtClean="0">
                <a:solidFill>
                  <a:schemeClr val="bg1"/>
                </a:solidFill>
              </a:rPr>
              <a:t>=“http://contoso.com/Orders/1234”/&gt;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&lt;/order&gt;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22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914161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4857824" y="2895600"/>
            <a:ext cx="2115101" cy="1447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WCF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1529124" y="1219200"/>
            <a:ext cx="2063358" cy="838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Browser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1529124" y="3810000"/>
            <a:ext cx="2063358" cy="838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Silverlight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1505859" y="5105400"/>
            <a:ext cx="2063358" cy="838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Desktop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1509744" y="2514600"/>
            <a:ext cx="2063358" cy="8382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rPr>
              <a:t>Devices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4114681" y="1219200"/>
            <a:ext cx="514484" cy="4724400"/>
          </a:xfrm>
          <a:prstGeom prst="rightBrac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712" y="1850099"/>
            <a:ext cx="847241" cy="41460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each any client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51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436</Words>
  <Application>Microsoft Office PowerPoint</Application>
  <PresentationFormat>On-screen Show (4:3)</PresentationFormat>
  <Paragraphs>156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Unlocking the secrets of REST with WCF</vt:lpstr>
      <vt:lpstr>REST, Definition vs Practice </vt:lpstr>
      <vt:lpstr>Richardson’s HTTP Maturity model</vt:lpstr>
      <vt:lpstr>Level 0 – Single URI / Single Verb</vt:lpstr>
      <vt:lpstr>Level 1 – Multi URI / Single Verb</vt:lpstr>
      <vt:lpstr>Level 2 – Multi URI / Multi Verb</vt:lpstr>
      <vt:lpstr>Level 2 – Hypermedia aware</vt:lpstr>
      <vt:lpstr>Hypermedia what?</vt:lpstr>
      <vt:lpstr>Reach any client </vt:lpstr>
      <vt:lpstr>Code is easier to maintain</vt:lpstr>
      <vt:lpstr>Separating out HTTP and other concerns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Glenn Block</cp:lastModifiedBy>
  <cp:revision>37</cp:revision>
  <dcterms:created xsi:type="dcterms:W3CDTF">2011-01-13T08:12:11Z</dcterms:created>
  <dcterms:modified xsi:type="dcterms:W3CDTF">2011-04-27T08:38:13Z</dcterms:modified>
</cp:coreProperties>
</file>