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handoutMasterIdLst>
    <p:handoutMasterId r:id="rId42"/>
  </p:handoutMasterIdLst>
  <p:sldIdLst>
    <p:sldId id="256" r:id="rId2"/>
    <p:sldId id="306" r:id="rId3"/>
    <p:sldId id="257" r:id="rId4"/>
    <p:sldId id="267" r:id="rId5"/>
    <p:sldId id="268" r:id="rId6"/>
    <p:sldId id="269" r:id="rId7"/>
    <p:sldId id="270" r:id="rId8"/>
    <p:sldId id="271" r:id="rId9"/>
    <p:sldId id="272" r:id="rId10"/>
    <p:sldId id="273" r:id="rId11"/>
    <p:sldId id="274" r:id="rId12"/>
    <p:sldId id="275" r:id="rId13"/>
    <p:sldId id="276" r:id="rId14"/>
    <p:sldId id="277" r:id="rId15"/>
    <p:sldId id="278" r:id="rId16"/>
    <p:sldId id="316" r:id="rId17"/>
    <p:sldId id="290" r:id="rId18"/>
    <p:sldId id="281" r:id="rId19"/>
    <p:sldId id="282" r:id="rId20"/>
    <p:sldId id="283" r:id="rId21"/>
    <p:sldId id="291" r:id="rId22"/>
    <p:sldId id="307" r:id="rId23"/>
    <p:sldId id="308" r:id="rId24"/>
    <p:sldId id="309" r:id="rId25"/>
    <p:sldId id="310" r:id="rId26"/>
    <p:sldId id="311" r:id="rId27"/>
    <p:sldId id="287" r:id="rId28"/>
    <p:sldId id="312" r:id="rId29"/>
    <p:sldId id="313" r:id="rId30"/>
    <p:sldId id="298" r:id="rId31"/>
    <p:sldId id="300" r:id="rId32"/>
    <p:sldId id="301" r:id="rId33"/>
    <p:sldId id="302" r:id="rId34"/>
    <p:sldId id="314" r:id="rId35"/>
    <p:sldId id="305" r:id="rId36"/>
    <p:sldId id="315" r:id="rId37"/>
    <p:sldId id="264" r:id="rId38"/>
    <p:sldId id="265" r:id="rId39"/>
    <p:sldId id="263"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4168799-63DE-4D0D-9A69-ABAD00C21CAD}">
          <p14:sldIdLst>
            <p14:sldId id="256"/>
            <p14:sldId id="306"/>
            <p14:sldId id="257"/>
            <p14:sldId id="267"/>
            <p14:sldId id="268"/>
            <p14:sldId id="269"/>
            <p14:sldId id="270"/>
            <p14:sldId id="271"/>
            <p14:sldId id="272"/>
            <p14:sldId id="273"/>
            <p14:sldId id="274"/>
            <p14:sldId id="275"/>
            <p14:sldId id="276"/>
            <p14:sldId id="277"/>
            <p14:sldId id="278"/>
            <p14:sldId id="316"/>
            <p14:sldId id="290"/>
            <p14:sldId id="281"/>
            <p14:sldId id="282"/>
            <p14:sldId id="283"/>
            <p14:sldId id="291"/>
            <p14:sldId id="307"/>
            <p14:sldId id="308"/>
            <p14:sldId id="309"/>
            <p14:sldId id="310"/>
            <p14:sldId id="311"/>
            <p14:sldId id="287"/>
            <p14:sldId id="312"/>
            <p14:sldId id="313"/>
            <p14:sldId id="298"/>
            <p14:sldId id="300"/>
            <p14:sldId id="301"/>
            <p14:sldId id="302"/>
            <p14:sldId id="314"/>
            <p14:sldId id="305"/>
            <p14:sldId id="315"/>
          </p14:sldIdLst>
        </p14:section>
        <p14:section name="Belux info slides" id="{2BED94AB-ADF3-4F0C-A68B-D127047F0F88}">
          <p14:sldIdLst>
            <p14:sldId id="264"/>
            <p14:sldId id="265"/>
            <p14:sldId id="26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95" autoAdjust="0"/>
    <p:restoredTop sz="81705" autoAdjust="0"/>
  </p:normalViewPr>
  <p:slideViewPr>
    <p:cSldViewPr snapToGrid="0" snapToObjects="1" showGuides="1">
      <p:cViewPr>
        <p:scale>
          <a:sx n="76" d="100"/>
          <a:sy n="76" d="100"/>
        </p:scale>
        <p:origin x="-126" y="594"/>
      </p:cViewPr>
      <p:guideLst>
        <p:guide orient="horz" pos="791"/>
        <p:guide orient="horz" pos="98"/>
        <p:guide orient="horz" pos="641"/>
        <p:guide orient="horz" pos="4214"/>
        <p:guide pos="5581"/>
        <p:guide pos="15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9B0905-96F6-A145-A924-99126C66A88E}" type="datetimeFigureOut">
              <a:rPr lang="en-US" smtClean="0"/>
              <a:pPr/>
              <a:t>4/26/2011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19B92B-3065-C249-8A2E-806C8E7C6F0C}" type="slidenum">
              <a:rPr lang="en-US" smtClean="0"/>
              <a:pPr/>
              <a:t>‹#›</a:t>
            </a:fld>
            <a:endParaRPr lang="en-US"/>
          </a:p>
        </p:txBody>
      </p:sp>
    </p:spTree>
    <p:extLst>
      <p:ext uri="{BB962C8B-B14F-4D97-AF65-F5344CB8AC3E}">
        <p14:creationId xmlns:p14="http://schemas.microsoft.com/office/powerpoint/2010/main" val="351066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5D0A5-D740-274F-B3C1-02C052A6262C}" type="datetimeFigureOut">
              <a:rPr lang="en-US" smtClean="0"/>
              <a:pPr/>
              <a:t>4/26/2011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0E08-5260-8E49-984D-856E681064D2}" type="slidenum">
              <a:rPr lang="en-US" smtClean="0"/>
              <a:pPr/>
              <a:t>‹#›</a:t>
            </a:fld>
            <a:endParaRPr lang="en-US"/>
          </a:p>
        </p:txBody>
      </p:sp>
    </p:spTree>
    <p:extLst>
      <p:ext uri="{BB962C8B-B14F-4D97-AF65-F5344CB8AC3E}">
        <p14:creationId xmlns:p14="http://schemas.microsoft.com/office/powerpoint/2010/main" val="8293699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Subset of the dependency injection pattern; decouple your</a:t>
            </a:r>
            <a:r>
              <a:rPr lang="en-US" baseline="0" dirty="0" smtClean="0"/>
              <a:t> code from </a:t>
            </a:r>
            <a:r>
              <a:rPr lang="en-US" baseline="0" dirty="0" err="1" smtClean="0"/>
              <a:t>denpencies</a:t>
            </a:r>
            <a:endParaRPr lang="en-US" baseline="0" dirty="0" smtClean="0"/>
          </a:p>
          <a:p>
            <a:r>
              <a:rPr lang="en-US" baseline="0" dirty="0" smtClean="0"/>
              <a:t>Encourage usage of interface</a:t>
            </a:r>
          </a:p>
          <a:p>
            <a:r>
              <a:rPr lang="en-US" baseline="0" dirty="0" smtClean="0"/>
              <a:t>Centralize </a:t>
            </a:r>
            <a:r>
              <a:rPr lang="en-US" baseline="0" dirty="0" err="1" smtClean="0"/>
              <a:t>depencies</a:t>
            </a:r>
            <a:r>
              <a:rPr lang="en-US" baseline="0" dirty="0" smtClean="0"/>
              <a:t> management in the locator</a:t>
            </a:r>
          </a:p>
          <a:p>
            <a:r>
              <a:rPr lang="en-US" baseline="0" dirty="0" smtClean="0"/>
              <a:t>Can return Mock objects instead of real objects</a:t>
            </a:r>
            <a:endParaRPr lang="en-US" dirty="0" smtClean="0"/>
          </a:p>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9</a:t>
            </a:fld>
            <a:endParaRPr lang="en-US"/>
          </a:p>
        </p:txBody>
      </p:sp>
    </p:spTree>
    <p:extLst>
      <p:ext uri="{BB962C8B-B14F-4D97-AF65-F5344CB8AC3E}">
        <p14:creationId xmlns:p14="http://schemas.microsoft.com/office/powerpoint/2010/main" val="871554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Developers translate their understanding of the specification into unit tests and/or code. Developers who use test-driven development start by writing unit tests before they start to write code and therefore use the unit tests to drive the design.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 test suite that achieves high code coverage and checks many assertions is a good indicator of code quality.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Unit tests are usually small tests that run fast and give a quick feedback on effects of code changes. Several tools exist to automate the execution of a suite of unit tests on each code change that is committed to the source code repository. One of these tools is Team Foundation Server.</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 unit test should test the code in isolation. This means that the developer must hide all environment dependencies such as database and file I/O behind an abstraction layer.  The abstraction layer should provide a fake implementation, also referred as mocks. When developing for SharePoint, you should be able to mock your SharePoint environment. </a:t>
            </a:r>
          </a:p>
          <a:p>
            <a:endParaRPr lang="nl-BE" dirty="0" smtClean="0"/>
          </a:p>
          <a:p>
            <a:r>
              <a:rPr lang="nl-BE" dirty="0" smtClean="0"/>
              <a:t>Problem:</a:t>
            </a:r>
          </a:p>
          <a:p>
            <a:pPr marL="0" marR="0" lvl="1" indent="0" algn="l" defTabSz="457200" rtl="0" eaLnBrk="1" fontAlgn="auto" latinLnBrk="0" hangingPunct="1">
              <a:lnSpc>
                <a:spcPct val="100000"/>
              </a:lnSpc>
              <a:spcBef>
                <a:spcPts val="0"/>
              </a:spcBef>
              <a:spcAft>
                <a:spcPts val="0"/>
              </a:spcAft>
              <a:buClrTx/>
              <a:buSzTx/>
              <a:buFontTx/>
              <a:buChar char="-"/>
              <a:tabLst/>
              <a:defRPr/>
            </a:pPr>
            <a:r>
              <a:rPr lang="en-US" dirty="0" smtClean="0"/>
              <a:t>You cannot execute the functions of the underlying SharePoint Object Model without being connected to a live SharePoint Server.</a:t>
            </a:r>
          </a:p>
          <a:p>
            <a:pPr marL="0" marR="0" lvl="1" indent="0" algn="l" defTabSz="457200" rtl="0" eaLnBrk="1" fontAlgn="auto" latinLnBrk="0" hangingPunct="1">
              <a:lnSpc>
                <a:spcPct val="100000"/>
              </a:lnSpc>
              <a:spcBef>
                <a:spcPts val="0"/>
              </a:spcBef>
              <a:spcAft>
                <a:spcPts val="0"/>
              </a:spcAft>
              <a:buClrTx/>
              <a:buSzTx/>
              <a:buFontTx/>
              <a:buChar char="-"/>
              <a:tabLst/>
              <a:defRPr/>
            </a:pPr>
            <a:r>
              <a:rPr lang="en-US" dirty="0" smtClean="0"/>
              <a:t>A</a:t>
            </a:r>
            <a:r>
              <a:rPr lang="en-US" baseline="0" dirty="0" smtClean="0"/>
              <a:t> lot of SharePoint object classes are sealed types with non-public constructors.</a:t>
            </a:r>
          </a:p>
          <a:p>
            <a:pPr marL="0" marR="0" lvl="1" indent="0" algn="l" defTabSz="457200" rtl="0" eaLnBrk="1" fontAlgn="auto" latinLnBrk="0" hangingPunct="1">
              <a:lnSpc>
                <a:spcPct val="100000"/>
              </a:lnSpc>
              <a:spcBef>
                <a:spcPts val="0"/>
              </a:spcBef>
              <a:spcAft>
                <a:spcPts val="0"/>
              </a:spcAft>
              <a:buClrTx/>
              <a:buSzTx/>
              <a:buFontTx/>
              <a:buChar char="-"/>
              <a:tabLst/>
              <a:defRPr/>
            </a:pPr>
            <a:r>
              <a:rPr lang="en-US" baseline="0" dirty="0" err="1" smtClean="0"/>
              <a:t>SPSite</a:t>
            </a:r>
            <a:r>
              <a:rPr lang="en-US" baseline="0" dirty="0" smtClean="0"/>
              <a:t> for instance cannot be instantiated without a working URL.</a:t>
            </a:r>
            <a:endParaRPr lang="en-US" dirty="0" smtClean="0"/>
          </a:p>
          <a:p>
            <a:endParaRPr lang="nl-BE"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A behaved type provides a way to instantiate an instance of a type in a particular state and provides a set of behaviors that mimic the behaviors of that instance</a:t>
            </a:r>
            <a:endParaRPr lang="nl-BE"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r>
              <a:rPr lang="en-US" sz="1200" kern="1200" baseline="0" dirty="0" smtClean="0">
                <a:solidFill>
                  <a:schemeClr val="tx1"/>
                </a:solidFill>
                <a:latin typeface="+mn-lt"/>
                <a:ea typeface="+mn-ea"/>
                <a:cs typeface="+mn-cs"/>
              </a:rPr>
              <a:t>A unit test is a method without parameters that represents a test case that typically executes a method of a class-under-test with fixed arguments and verifies that it returns the expected result. </a:t>
            </a:r>
          </a:p>
          <a:p>
            <a:pPr rtl="0"/>
            <a:endParaRPr lang="en-US" sz="1200" kern="1200" baseline="0" dirty="0" smtClean="0">
              <a:solidFill>
                <a:schemeClr val="tx1"/>
              </a:solidFill>
              <a:latin typeface="+mn-lt"/>
              <a:ea typeface="+mn-ea"/>
              <a:cs typeface="+mn-cs"/>
            </a:endParaRPr>
          </a:p>
          <a:p>
            <a:pPr rtl="0"/>
            <a:r>
              <a:rPr lang="en-US" sz="1200" kern="1200" baseline="0" dirty="0" smtClean="0">
                <a:solidFill>
                  <a:schemeClr val="tx1"/>
                </a:solidFill>
                <a:latin typeface="+mn-lt"/>
                <a:ea typeface="+mn-ea"/>
                <a:cs typeface="+mn-cs"/>
              </a:rPr>
              <a:t>A parameterized unit test is the straightforward generalization of a unit test by allowing parameters. Parameterized unit tests make statements about the code’s behavior for an entire set of possible input values, instead of just a single exemplary input value. </a:t>
            </a:r>
          </a:p>
          <a:p>
            <a:pPr rtl="0"/>
            <a:endParaRPr lang="en-US" sz="1200" kern="1200" baseline="0" dirty="0" smtClean="0">
              <a:solidFill>
                <a:schemeClr val="tx1"/>
              </a:solidFill>
              <a:latin typeface="+mn-lt"/>
              <a:ea typeface="+mn-ea"/>
              <a:cs typeface="+mn-cs"/>
            </a:endParaRPr>
          </a:p>
          <a:p>
            <a:pPr rtl="0"/>
            <a:r>
              <a:rPr lang="en-US" sz="1200" kern="1200" baseline="0" dirty="0" smtClean="0">
                <a:solidFill>
                  <a:schemeClr val="tx1"/>
                </a:solidFill>
                <a:latin typeface="+mn-lt"/>
                <a:ea typeface="+mn-ea"/>
                <a:cs typeface="+mn-cs"/>
              </a:rPr>
              <a:t>Explain that running this method with </a:t>
            </a:r>
            <a:r>
              <a:rPr lang="en-US" sz="1200" kern="1200" baseline="0" dirty="0" err="1" smtClean="0">
                <a:solidFill>
                  <a:schemeClr val="tx1"/>
                </a:solidFill>
                <a:latin typeface="+mn-lt"/>
                <a:ea typeface="+mn-ea"/>
                <a:cs typeface="+mn-cs"/>
              </a:rPr>
              <a:t>Pex</a:t>
            </a:r>
            <a:r>
              <a:rPr lang="en-US" sz="1200" kern="1200" baseline="0" dirty="0" smtClean="0">
                <a:solidFill>
                  <a:schemeClr val="tx1"/>
                </a:solidFill>
                <a:latin typeface="+mn-lt"/>
                <a:ea typeface="+mn-ea"/>
                <a:cs typeface="+mn-cs"/>
              </a:rPr>
              <a:t>, the method will run with a null value and an instantiated item.</a:t>
            </a:r>
          </a:p>
          <a:p>
            <a:pPr rtl="0"/>
            <a:endParaRPr lang="en-US" sz="1200" kern="1200" baseline="0" dirty="0" smtClean="0">
              <a:solidFill>
                <a:schemeClr val="tx1"/>
              </a:solidFill>
              <a:latin typeface="+mn-lt"/>
              <a:ea typeface="+mn-ea"/>
              <a:cs typeface="+mn-cs"/>
            </a:endParaRPr>
          </a:p>
          <a:p>
            <a:pPr rtl="0"/>
            <a:r>
              <a:rPr lang="en-US" sz="1200" kern="1200" baseline="0" dirty="0" smtClean="0">
                <a:solidFill>
                  <a:schemeClr val="tx1"/>
                </a:solidFill>
                <a:latin typeface="+mn-lt"/>
                <a:ea typeface="+mn-ea"/>
                <a:cs typeface="+mn-cs"/>
              </a:rPr>
              <a:t>With </a:t>
            </a:r>
            <a:r>
              <a:rPr lang="en-US" sz="1200" kern="1200" baseline="0" dirty="0" err="1" smtClean="0">
                <a:solidFill>
                  <a:schemeClr val="tx1"/>
                </a:solidFill>
                <a:latin typeface="+mn-lt"/>
                <a:ea typeface="+mn-ea"/>
                <a:cs typeface="+mn-cs"/>
              </a:rPr>
              <a:t>Pex</a:t>
            </a:r>
            <a:r>
              <a:rPr lang="en-US" sz="1200" kern="1200" baseline="0" dirty="0" smtClean="0">
                <a:solidFill>
                  <a:schemeClr val="tx1"/>
                </a:solidFill>
                <a:latin typeface="+mn-lt"/>
                <a:ea typeface="+mn-ea"/>
                <a:cs typeface="+mn-cs"/>
              </a:rPr>
              <a:t> you can add an extra section: </a:t>
            </a:r>
            <a:r>
              <a:rPr lang="en-US" sz="1200" kern="1200" baseline="0" dirty="0" err="1" smtClean="0">
                <a:solidFill>
                  <a:schemeClr val="tx1"/>
                </a:solidFill>
                <a:latin typeface="+mn-lt"/>
                <a:ea typeface="+mn-ea"/>
                <a:cs typeface="+mn-cs"/>
              </a:rPr>
              <a:t>PexAssume</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f.e</a:t>
            </a:r>
            <a:r>
              <a:rPr lang="en-US" sz="1200" kern="1200" baseline="0" dirty="0" smtClean="0">
                <a:solidFill>
                  <a:schemeClr val="tx1"/>
                </a:solidFill>
                <a:latin typeface="+mn-lt"/>
                <a:ea typeface="+mn-ea"/>
                <a:cs typeface="+mn-cs"/>
              </a:rPr>
              <a:t>. assume that </a:t>
            </a:r>
            <a:r>
              <a:rPr lang="en-US" sz="1200" kern="1200" baseline="0" smtClean="0">
                <a:solidFill>
                  <a:schemeClr val="tx1"/>
                </a:solidFill>
                <a:latin typeface="+mn-lt"/>
                <a:ea typeface="+mn-ea"/>
                <a:cs typeface="+mn-cs"/>
              </a:rPr>
              <a:t>the object is not null.</a:t>
            </a:r>
          </a:p>
          <a:p>
            <a:pPr rtl="0"/>
            <a:endParaRPr lang="en-US" sz="1200" kern="1200" baseline="0" dirty="0" smtClean="0">
              <a:solidFill>
                <a:schemeClr val="tx1"/>
              </a:solidFill>
              <a:latin typeface="+mn-lt"/>
              <a:ea typeface="+mn-ea"/>
              <a:cs typeface="+mn-cs"/>
            </a:endParaRPr>
          </a:p>
          <a:p>
            <a:endParaRPr lang="nl-BE"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30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We will create parameterized unit tests and demonstrate that all possibilities are tested.</a:t>
            </a:r>
          </a:p>
        </p:txBody>
      </p:sp>
      <p:sp>
        <p:nvSpPr>
          <p:cNvPr id="4" name="Slide Number Placeholder 3"/>
          <p:cNvSpPr>
            <a:spLocks noGrp="1"/>
          </p:cNvSpPr>
          <p:nvPr>
            <p:ph type="sldNum" sz="quarter" idx="10"/>
          </p:nvPr>
        </p:nvSpPr>
        <p:spPr/>
        <p:txBody>
          <a:bodyPr/>
          <a:lstStyle/>
          <a:p>
            <a:fld id="{CE990E08-5260-8E49-984D-856E681064D2}" type="slidenum">
              <a:rPr lang="en-US" smtClean="0"/>
              <a:pPr/>
              <a:t>31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We will create parameterized unit tests and demonstrate that all possibilities are tested.</a:t>
            </a:r>
          </a:p>
        </p:txBody>
      </p:sp>
      <p:sp>
        <p:nvSpPr>
          <p:cNvPr id="4" name="Slide Number Placeholder 3"/>
          <p:cNvSpPr>
            <a:spLocks noGrp="1"/>
          </p:cNvSpPr>
          <p:nvPr>
            <p:ph type="sldNum" sz="quarter" idx="10"/>
          </p:nvPr>
        </p:nvSpPr>
        <p:spPr/>
        <p:txBody>
          <a:bodyPr/>
          <a:lstStyle/>
          <a:p>
            <a:fld id="{CE990E08-5260-8E49-984D-856E681064D2}" type="slidenum">
              <a:rPr lang="en-US" smtClean="0"/>
              <a:pPr/>
              <a:t>33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Moles ask for a </a:t>
            </a:r>
            <a:r>
              <a:rPr lang="en-US" dirty="0" smtClean="0"/>
              <a:t>lot of coding to </a:t>
            </a:r>
            <a:r>
              <a:rPr lang="en-US" dirty="0" err="1" smtClean="0"/>
              <a:t>fullfill</a:t>
            </a:r>
            <a:r>
              <a:rPr lang="en-US" dirty="0" smtClean="0"/>
              <a:t> all the expectations that you use in the method to be tested.</a:t>
            </a:r>
          </a:p>
          <a:p>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Behaved</a:t>
            </a:r>
            <a:r>
              <a:rPr lang="en-US" baseline="0" dirty="0" smtClean="0"/>
              <a:t> types </a:t>
            </a:r>
            <a:r>
              <a:rPr lang="en-US" sz="1200" dirty="0" smtClean="0">
                <a:solidFill>
                  <a:schemeClr val="bg1"/>
                </a:solidFill>
              </a:rPr>
              <a:t>offer stubs with predefined behaviors against you can unit test your code.</a:t>
            </a:r>
            <a:endParaRPr lang="en-US" dirty="0" smtClean="0"/>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 behaved type provides a way to instantiate an instance of a type in a particular state and provides a set of behaviors that mimic the behaviors of that instance</a:t>
            </a:r>
            <a:endParaRPr lang="nl-BE"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34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We will create parameterized unit tests and demonstrate that all possibilities are tested.</a:t>
            </a:r>
          </a:p>
        </p:txBody>
      </p:sp>
      <p:sp>
        <p:nvSpPr>
          <p:cNvPr id="4" name="Slide Number Placeholder 3"/>
          <p:cNvSpPr>
            <a:spLocks noGrp="1"/>
          </p:cNvSpPr>
          <p:nvPr>
            <p:ph type="sldNum" sz="quarter" idx="10"/>
          </p:nvPr>
        </p:nvSpPr>
        <p:spPr/>
        <p:txBody>
          <a:bodyPr/>
          <a:lstStyle/>
          <a:p>
            <a:fld id="{CE990E08-5260-8E49-984D-856E681064D2}" type="slidenum">
              <a:rPr lang="en-US" smtClean="0"/>
              <a:pPr/>
              <a:t>35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BE"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36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Please keep this slide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37</a:t>
            </a:fld>
            <a:endParaRPr lang="en-US"/>
          </a:p>
        </p:txBody>
      </p:sp>
    </p:spTree>
    <p:extLst>
      <p:ext uri="{BB962C8B-B14F-4D97-AF65-F5344CB8AC3E}">
        <p14:creationId xmlns:p14="http://schemas.microsoft.com/office/powerpoint/2010/main" val="3574081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folder </a:t>
            </a:r>
            <a:r>
              <a:rPr lang="en-US" dirty="0" err="1" smtClean="0"/>
              <a:t>Canada_demos</a:t>
            </a:r>
            <a:r>
              <a:rPr lang="en-US" dirty="0" smtClean="0"/>
              <a:t>\demo1_servicelocator</a:t>
            </a:r>
          </a:p>
          <a:p>
            <a:r>
              <a:rPr lang="en-US" dirty="0" smtClean="0"/>
              <a:t>Demo 1 : without Service locator</a:t>
            </a:r>
          </a:p>
          <a:p>
            <a:r>
              <a:rPr lang="en-US" dirty="0" smtClean="0"/>
              <a:t>Demo 2 : with Service locator; </a:t>
            </a:r>
          </a:p>
          <a:p>
            <a:pPr lvl="1"/>
            <a:r>
              <a:rPr lang="en-US" dirty="0" smtClean="0"/>
              <a:t>explain that the settings</a:t>
            </a:r>
            <a:r>
              <a:rPr lang="en-US" baseline="0" dirty="0" smtClean="0"/>
              <a:t> are stored in the farm property bag (</a:t>
            </a:r>
            <a:r>
              <a:rPr lang="en-US" baseline="0" dirty="0" err="1" smtClean="0"/>
              <a:t>SPSite</a:t>
            </a:r>
            <a:r>
              <a:rPr lang="en-US" baseline="0" dirty="0" smtClean="0"/>
              <a:t> context or if access to </a:t>
            </a:r>
            <a:r>
              <a:rPr lang="en-US" baseline="0" dirty="0" err="1" smtClean="0"/>
              <a:t>SPFarm</a:t>
            </a:r>
            <a:r>
              <a:rPr lang="en-US" baseline="0" dirty="0" smtClean="0"/>
              <a:t> like a job) or in the Site Collection property bag</a:t>
            </a:r>
          </a:p>
          <a:p>
            <a:pPr lvl="1"/>
            <a:r>
              <a:rPr lang="en-US" baseline="0" dirty="0" smtClean="0"/>
              <a:t>Explain that it can be used in sandbox mode -&gt;in the cloud</a:t>
            </a:r>
            <a:endParaRPr lang="en-US" dirty="0" smtClean="0"/>
          </a:p>
          <a:p>
            <a:pPr marL="233363" lvl="1" indent="0">
              <a:buNone/>
            </a:pPr>
            <a:endParaRPr lang="en-US" baseline="0" dirty="0" smtClean="0"/>
          </a:p>
          <a:p>
            <a:pPr marL="233363" lvl="1" indent="0">
              <a:buNone/>
            </a:pPr>
            <a:r>
              <a:rPr lang="en-US" baseline="0" dirty="0" smtClean="0"/>
              <a:t>Note http://blogs.msdn.com/b/chriskeyser/archive/2011/01/20/handling-sharepointservicelocator-failures-due-to-caching.aspx</a:t>
            </a:r>
          </a:p>
          <a:p>
            <a:pPr marL="233363" lvl="1" indent="0">
              <a:buNone/>
            </a:pPr>
            <a:r>
              <a:rPr lang="en-US" baseline="0" dirty="0" smtClean="0"/>
              <a:t>The type mapping is stored in the Cache-&gt;if a new type is added, we must delete the cache</a:t>
            </a:r>
          </a:p>
          <a:p>
            <a:pPr marL="233363" lvl="1" indent="0">
              <a:buNone/>
            </a:pPr>
            <a:endParaRPr lang="en-US" baseline="0" dirty="0" smtClean="0"/>
          </a:p>
          <a:p>
            <a:pPr marL="233363" lvl="1" indent="0">
              <a:buNone/>
            </a:pPr>
            <a:r>
              <a:rPr lang="en-US" baseline="0" dirty="0" err="1" smtClean="0"/>
              <a:t>D’autres</a:t>
            </a:r>
            <a:r>
              <a:rPr lang="en-US" baseline="0" dirty="0" smtClean="0"/>
              <a:t> classes </a:t>
            </a:r>
            <a:r>
              <a:rPr lang="en-US" baseline="0" dirty="0" err="1" smtClean="0"/>
              <a:t>utilitaires</a:t>
            </a:r>
            <a:r>
              <a:rPr lang="en-US" baseline="0" dirty="0" smtClean="0"/>
              <a:t> existent </a:t>
            </a:r>
            <a:r>
              <a:rPr lang="en-US" baseline="0" dirty="0" err="1" smtClean="0"/>
              <a:t>comme</a:t>
            </a:r>
            <a:r>
              <a:rPr lang="en-US" baseline="0" dirty="0" smtClean="0"/>
              <a:t> </a:t>
            </a:r>
            <a:r>
              <a:rPr lang="en-US" baseline="0" dirty="0" err="1" smtClean="0"/>
              <a:t>SharePointEnvironment.InSandBox</a:t>
            </a:r>
            <a:endParaRPr lang="en-US" dirty="0" smtClean="0"/>
          </a:p>
        </p:txBody>
      </p:sp>
      <p:sp>
        <p:nvSpPr>
          <p:cNvPr id="4" name="Slide Number Placeholder 3"/>
          <p:cNvSpPr>
            <a:spLocks noGrp="1"/>
          </p:cNvSpPr>
          <p:nvPr>
            <p:ph type="sldNum" sz="quarter" idx="10"/>
          </p:nvPr>
        </p:nvSpPr>
        <p:spPr/>
        <p:txBody>
          <a:bodyPr/>
          <a:lstStyle/>
          <a:p>
            <a:fld id="{CE990E08-5260-8E49-984D-856E681064D2}" type="slidenum">
              <a:rPr lang="en-US" smtClean="0"/>
              <a:pPr/>
              <a:t>10</a:t>
            </a:fld>
            <a:endParaRPr lang="en-US"/>
          </a:p>
        </p:txBody>
      </p:sp>
    </p:spTree>
    <p:extLst>
      <p:ext uri="{BB962C8B-B14F-4D97-AF65-F5344CB8AC3E}">
        <p14:creationId xmlns:p14="http://schemas.microsoft.com/office/powerpoint/2010/main" val="690059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Uses the Sandbox reference application \sources\</a:t>
            </a:r>
            <a:r>
              <a:rPr lang="en-US" dirty="0" err="1" smtClean="0"/>
              <a:t>executionModels</a:t>
            </a:r>
            <a:r>
              <a:rPr lang="en-US" dirty="0" smtClean="0"/>
              <a:t>\sandboxed</a:t>
            </a:r>
          </a:p>
          <a:p>
            <a:r>
              <a:rPr lang="en-US" dirty="0" smtClean="0"/>
              <a:t>Run the install file that install the sandbox and populate data</a:t>
            </a:r>
          </a:p>
          <a:p>
            <a:r>
              <a:rPr lang="en-US" dirty="0" smtClean="0"/>
              <a:t>Illustrate the patterns with the help file :</a:t>
            </a:r>
          </a:p>
          <a:p>
            <a:pPr lvl="1"/>
            <a:r>
              <a:rPr lang="en-US" dirty="0" smtClean="0"/>
              <a:t>1.what the app does : “solution overview”</a:t>
            </a:r>
          </a:p>
          <a:p>
            <a:pPr lvl="1"/>
            <a:r>
              <a:rPr lang="en-US" dirty="0" smtClean="0"/>
              <a:t>2.”web part design” section</a:t>
            </a:r>
          </a:p>
          <a:p>
            <a:pPr lvl="1"/>
            <a:r>
              <a:rPr lang="en-US" dirty="0" smtClean="0"/>
              <a:t>3.go through the code , show that content types are created by code (</a:t>
            </a:r>
            <a:r>
              <a:rPr lang="en-US" dirty="0" err="1" smtClean="0"/>
              <a:t>EstimateCT</a:t>
            </a:r>
            <a:r>
              <a:rPr lang="en-US" dirty="0" smtClean="0"/>
              <a:t> feature event receiver)</a:t>
            </a:r>
          </a:p>
          <a:p>
            <a:pPr lvl="1"/>
            <a:r>
              <a:rPr lang="en-US" dirty="0" smtClean="0"/>
              <a:t>The </a:t>
            </a:r>
            <a:r>
              <a:rPr lang="en-US" dirty="0" err="1" smtClean="0"/>
              <a:t>affregateview</a:t>
            </a:r>
            <a:r>
              <a:rPr lang="en-US" dirty="0" smtClean="0"/>
              <a:t> pass a pointer of the Model and the View to the presenter = dependency injection</a:t>
            </a:r>
          </a:p>
          <a:p>
            <a:pPr lvl="1"/>
            <a:r>
              <a:rPr lang="en-US" dirty="0" smtClean="0"/>
              <a:t>Show that content type are created by code in feature receiver</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12</a:t>
            </a:fld>
            <a:endParaRPr lang="en-US"/>
          </a:p>
        </p:txBody>
      </p:sp>
    </p:spTree>
    <p:extLst>
      <p:ext uri="{BB962C8B-B14F-4D97-AF65-F5344CB8AC3E}">
        <p14:creationId xmlns:p14="http://schemas.microsoft.com/office/powerpoint/2010/main" val="2485076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Serge, can you explain what is weakly typed and strongly</a:t>
            </a:r>
            <a:r>
              <a:rPr lang="en-US" baseline="0" dirty="0" smtClean="0"/>
              <a:t> typed? Not all developers know the difference</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a:xfrm>
            <a:off x="3884414" y="1"/>
            <a:ext cx="2972098" cy="456595"/>
          </a:xfrm>
          <a:prstGeom prst="rect">
            <a:avLst/>
          </a:prstGeom>
        </p:spPr>
        <p:txBody>
          <a:bodyPr lIns="86493" tIns="43247" rIns="86493" bIns="43247"/>
          <a:lstStyle/>
          <a:p>
            <a:fld id="{81331B57-0BE5-4F82-AA58-76F53EFF3ADA}" type="datetime8">
              <a:rPr lang="en-US" smtClean="0"/>
              <a:pPr/>
              <a:t>4/26/2011 7:51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Install</a:t>
            </a:r>
            <a:r>
              <a:rPr lang="en-US" baseline="0" dirty="0" smtClean="0"/>
              <a:t> the application in sources\</a:t>
            </a:r>
            <a:r>
              <a:rPr lang="en-US" baseline="0" dirty="0" err="1" smtClean="0"/>
              <a:t>datamodels</a:t>
            </a:r>
            <a:r>
              <a:rPr lang="en-US" baseline="0" dirty="0" smtClean="0"/>
              <a:t>\</a:t>
            </a:r>
            <a:r>
              <a:rPr lang="en-US" baseline="0" dirty="0" err="1" smtClean="0"/>
              <a:t>datamodels.sharepointlist</a:t>
            </a:r>
            <a:r>
              <a:rPr lang="en-US" baseline="0" dirty="0" smtClean="0"/>
              <a:t>\setup</a:t>
            </a:r>
          </a:p>
          <a:p>
            <a:r>
              <a:rPr lang="en-US" baseline="0" dirty="0" smtClean="0"/>
              <a:t>The </a:t>
            </a:r>
            <a:r>
              <a:rPr lang="en-US" baseline="0" dirty="0" err="1" smtClean="0"/>
              <a:t>url</a:t>
            </a:r>
            <a:r>
              <a:rPr lang="en-US" baseline="0" dirty="0" smtClean="0"/>
              <a:t> is http://demo2010a/sites/sharepointlist</a:t>
            </a:r>
          </a:p>
          <a:p>
            <a:r>
              <a:rPr lang="en-US" baseline="0" dirty="0" smtClean="0"/>
              <a:t>Choose Manage Machine; test with </a:t>
            </a:r>
            <a:r>
              <a:rPr lang="en-US" baseline="0" dirty="0" err="1" smtClean="0"/>
              <a:t>machien</a:t>
            </a:r>
            <a:r>
              <a:rPr lang="en-US" baseline="0" dirty="0" smtClean="0"/>
              <a:t> MN0 (don’t’ click on suppliers)</a:t>
            </a:r>
          </a:p>
          <a:p>
            <a:pPr marL="0" indent="0">
              <a:buNone/>
            </a:pPr>
            <a:endParaRPr lang="en-US" baseline="0" dirty="0" smtClean="0"/>
          </a:p>
          <a:p>
            <a:r>
              <a:rPr lang="en-US" baseline="0" dirty="0" smtClean="0"/>
              <a:t>In the Model project, we have </a:t>
            </a:r>
          </a:p>
          <a:p>
            <a:pPr lvl="1"/>
            <a:r>
              <a:rPr lang="en-US" baseline="0" dirty="0" smtClean="0"/>
              <a:t>the class </a:t>
            </a:r>
            <a:r>
              <a:rPr lang="en-US" baseline="0" dirty="0" err="1" smtClean="0"/>
              <a:t>PartSite</a:t>
            </a:r>
            <a:r>
              <a:rPr lang="en-US" baseline="0" dirty="0" smtClean="0"/>
              <a:t> (</a:t>
            </a:r>
            <a:r>
              <a:rPr lang="en-US" baseline="0" dirty="0" err="1" smtClean="0"/>
              <a:t>SPMetal</a:t>
            </a:r>
            <a:r>
              <a:rPr lang="en-US" baseline="0" dirty="0" smtClean="0"/>
              <a:t> generated)</a:t>
            </a:r>
          </a:p>
          <a:p>
            <a:pPr lvl="1"/>
            <a:r>
              <a:rPr lang="en-US" baseline="0" dirty="0" smtClean="0"/>
              <a:t>In the </a:t>
            </a:r>
            <a:r>
              <a:rPr lang="en-US" baseline="0" dirty="0" err="1" smtClean="0"/>
              <a:t>PartsMgmmt</a:t>
            </a:r>
            <a:r>
              <a:rPr lang="en-US" baseline="0" dirty="0" smtClean="0"/>
              <a:t> project we have </a:t>
            </a:r>
            <a:r>
              <a:rPr lang="en-US" baseline="0" dirty="0" err="1" smtClean="0"/>
              <a:t>IPartManagementRepository.cs</a:t>
            </a:r>
            <a:r>
              <a:rPr lang="en-US" baseline="0" dirty="0" smtClean="0"/>
              <a:t> and </a:t>
            </a:r>
            <a:r>
              <a:rPr lang="en-US" baseline="0" dirty="0" err="1" smtClean="0"/>
              <a:t>PartManagementRepository.cs</a:t>
            </a:r>
            <a:r>
              <a:rPr lang="en-US" baseline="0" dirty="0" smtClean="0"/>
              <a:t> that implements the interface</a:t>
            </a:r>
          </a:p>
          <a:p>
            <a:pPr lvl="1"/>
            <a:r>
              <a:rPr lang="en-US" baseline="0" dirty="0" err="1" smtClean="0"/>
              <a:t>Uset</a:t>
            </a:r>
            <a:r>
              <a:rPr lang="en-US" baseline="0" dirty="0" smtClean="0"/>
              <a:t> the UI by going to “Search Administration” in the Machine model search with MN0</a:t>
            </a:r>
          </a:p>
          <a:p>
            <a:pPr lvl="1"/>
            <a:r>
              <a:rPr lang="en-US" baseline="0" dirty="0" smtClean="0"/>
              <a:t>Show the </a:t>
            </a:r>
            <a:r>
              <a:rPr lang="en-US" baseline="0" dirty="0" err="1" smtClean="0"/>
              <a:t>ManageMachine</a:t>
            </a:r>
            <a:r>
              <a:rPr lang="en-US" baseline="0" dirty="0" smtClean="0"/>
              <a:t> web part</a:t>
            </a:r>
          </a:p>
          <a:p>
            <a:pPr lvl="1"/>
            <a:r>
              <a:rPr lang="en-US" baseline="0" dirty="0" smtClean="0"/>
              <a:t>Show the DTO folder (Data Transfer object): in </a:t>
            </a:r>
            <a:r>
              <a:rPr lang="en-US" baseline="0" dirty="0" err="1" smtClean="0"/>
              <a:t>PartManagementRepository.cs</a:t>
            </a:r>
            <a:r>
              <a:rPr lang="en-US" baseline="0" dirty="0" smtClean="0"/>
              <a:t> , show the function </a:t>
            </a:r>
            <a:r>
              <a:rPr lang="en-US" baseline="0" dirty="0" err="1" smtClean="0"/>
              <a:t>GetMachineByCategory</a:t>
            </a:r>
            <a:r>
              <a:rPr lang="en-US" baseline="0" dirty="0" smtClean="0"/>
              <a:t>()</a:t>
            </a:r>
          </a:p>
          <a:p>
            <a:pPr lvl="1"/>
            <a:r>
              <a:rPr lang="en-US" baseline="0" dirty="0" smtClean="0"/>
              <a:t>Explain role of DTO by showing the </a:t>
            </a:r>
            <a:r>
              <a:rPr lang="en-US" baseline="0" dirty="0" err="1" smtClean="0"/>
              <a:t>MachineDTO</a:t>
            </a:r>
            <a:r>
              <a:rPr lang="en-US" baseline="0" dirty="0" smtClean="0"/>
              <a:t> et the function </a:t>
            </a:r>
            <a:r>
              <a:rPr lang="en-US" baseline="0" dirty="0" err="1" smtClean="0"/>
              <a:t>GetMachineByCategory</a:t>
            </a:r>
            <a:r>
              <a:rPr lang="en-US" baseline="0" dirty="0" smtClean="0"/>
              <a:t>() in </a:t>
            </a:r>
            <a:r>
              <a:rPr lang="en-US" baseline="0" dirty="0" err="1" smtClean="0"/>
              <a:t>PartManagementRepository.cs</a:t>
            </a:r>
            <a:endParaRPr lang="en-US" baseline="0" dirty="0" smtClean="0"/>
          </a:p>
          <a:p>
            <a:pPr lvl="1"/>
            <a:r>
              <a:rPr lang="en-US" baseline="0" dirty="0" smtClean="0"/>
              <a:t>Show the </a:t>
            </a:r>
            <a:r>
              <a:rPr lang="en-US" baseline="0" dirty="0" err="1" smtClean="0"/>
              <a:t>spg</a:t>
            </a:r>
            <a:r>
              <a:rPr lang="en-US" baseline="0" dirty="0" smtClean="0"/>
              <a:t> doc = the data </a:t>
            </a:r>
            <a:r>
              <a:rPr lang="en-US" baseline="0" dirty="0" err="1" smtClean="0"/>
              <a:t>ùodel</a:t>
            </a:r>
            <a:r>
              <a:rPr lang="en-US" baseline="0" dirty="0" smtClean="0"/>
              <a:t> + explain many to many implement  reverse lookup problem</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15</a:t>
            </a:fld>
            <a:endParaRPr lang="en-US"/>
          </a:p>
        </p:txBody>
      </p:sp>
    </p:spTree>
    <p:extLst>
      <p:ext uri="{BB962C8B-B14F-4D97-AF65-F5344CB8AC3E}">
        <p14:creationId xmlns:p14="http://schemas.microsoft.com/office/powerpoint/2010/main" val="2124735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16</a:t>
            </a:fld>
            <a:endParaRPr lang="en-US"/>
          </a:p>
        </p:txBody>
      </p:sp>
    </p:spTree>
    <p:extLst>
      <p:ext uri="{BB962C8B-B14F-4D97-AF65-F5344CB8AC3E}">
        <p14:creationId xmlns:p14="http://schemas.microsoft.com/office/powerpoint/2010/main" val="138984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Client</a:t>
            </a:r>
          </a:p>
          <a:p>
            <a:r>
              <a:rPr lang="en-US" baseline="0" dirty="0" smtClean="0"/>
              <a:t>The View </a:t>
            </a:r>
            <a:r>
              <a:rPr lang="en-US" baseline="0" dirty="0" err="1" smtClean="0"/>
              <a:t>dataContext</a:t>
            </a:r>
            <a:r>
              <a:rPr lang="en-US" baseline="0" dirty="0" smtClean="0"/>
              <a:t> is set to the </a:t>
            </a:r>
            <a:r>
              <a:rPr lang="en-US" baseline="0" dirty="0" err="1" smtClean="0"/>
              <a:t>ViewModel</a:t>
            </a:r>
            <a:endParaRPr lang="en-US" baseline="0" dirty="0" smtClean="0"/>
          </a:p>
          <a:p>
            <a:r>
              <a:rPr lang="en-US" baseline="0" dirty="0" smtClean="0"/>
              <a:t>Test with value sku1</a:t>
            </a:r>
          </a:p>
          <a:p>
            <a:pPr marL="233363" lvl="1" indent="0">
              <a:buNone/>
            </a:pPr>
            <a:endParaRPr lang="en-US" dirty="0" smtClean="0"/>
          </a:p>
          <a:p>
            <a:pPr marL="233363" lvl="1" indent="0">
              <a:buNone/>
            </a:pPr>
            <a:r>
              <a:rPr lang="en-US" dirty="0" smtClean="0"/>
              <a:t>Note that in the project </a:t>
            </a:r>
            <a:r>
              <a:rPr lang="en-US" dirty="0" err="1" smtClean="0"/>
              <a:t>client.SharePoint</a:t>
            </a:r>
            <a:r>
              <a:rPr lang="en-US" dirty="0" smtClean="0"/>
              <a:t> we have the </a:t>
            </a:r>
            <a:r>
              <a:rPr lang="en-US" dirty="0" err="1" smtClean="0"/>
              <a:t>javacsript</a:t>
            </a:r>
            <a:r>
              <a:rPr lang="en-US" dirty="0" smtClean="0"/>
              <a:t> code (in \scripts folder)</a:t>
            </a:r>
          </a:p>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18</a:t>
            </a:fld>
            <a:endParaRPr lang="en-US"/>
          </a:p>
        </p:txBody>
      </p:sp>
    </p:spTree>
    <p:extLst>
      <p:ext uri="{BB962C8B-B14F-4D97-AF65-F5344CB8AC3E}">
        <p14:creationId xmlns:p14="http://schemas.microsoft.com/office/powerpoint/2010/main" val="99778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nl-BE" dirty="0" smtClean="0"/>
              <a:t>http://blogs.msdn.com/b/sharepointdeveloperdocs/archive/2010/11/17/application-lifecycle-management-in-microsoft-sharepoint-2010.aspx</a:t>
            </a:r>
            <a:endParaRPr lang="nl-BE"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BE" dirty="0" smtClean="0"/>
              <a:t>Activities</a:t>
            </a:r>
            <a:r>
              <a:rPr lang="nl-BE" baseline="0" dirty="0" smtClean="0"/>
              <a:t> in TFS:</a:t>
            </a:r>
          </a:p>
          <a:p>
            <a:pPr>
              <a:buFontTx/>
              <a:buChar char="-"/>
            </a:pPr>
            <a:r>
              <a:rPr lang="nl-BE" baseline="0" dirty="0" smtClean="0"/>
              <a:t>Functional analyst must describe user stories</a:t>
            </a:r>
          </a:p>
          <a:p>
            <a:pPr>
              <a:buFontTx/>
              <a:buChar char="-"/>
            </a:pPr>
            <a:r>
              <a:rPr lang="nl-BE" baseline="0" dirty="0" smtClean="0"/>
              <a:t>Technical analyst must split it up in activities</a:t>
            </a:r>
          </a:p>
          <a:p>
            <a:pPr>
              <a:buFontTx/>
              <a:buChar char="-"/>
            </a:pPr>
            <a:r>
              <a:rPr lang="nl-BE" baseline="0" dirty="0" smtClean="0"/>
              <a:t>Test managers should enter detailed test scenarios</a:t>
            </a:r>
          </a:p>
          <a:p>
            <a:pPr>
              <a:buFontTx/>
              <a:buChar char="-"/>
            </a:pPr>
            <a:r>
              <a:rPr lang="nl-BE" baseline="0" dirty="0" smtClean="0"/>
              <a:t>Developer should write the unit tests based on the test scenarios (= test driven development)</a:t>
            </a:r>
          </a:p>
          <a:p>
            <a:pPr>
              <a:buFontTx/>
              <a:buChar char="-"/>
            </a:pPr>
            <a:endParaRPr lang="nl-BE"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475" y="1255713"/>
            <a:ext cx="8615363" cy="1995403"/>
          </a:xfrm>
        </p:spPr>
        <p:txBody>
          <a:bodyPr anchor="b">
            <a:normAutofit/>
          </a:bodyPr>
          <a:lstStyle>
            <a:lvl1pPr algn="l">
              <a:defRPr sz="5400"/>
            </a:lvl1pPr>
          </a:lstStyle>
          <a:p>
            <a:r>
              <a:rPr lang="nl-BE" dirty="0" smtClean="0"/>
              <a:t>Click to edit Master title style</a:t>
            </a:r>
            <a:endParaRPr lang="en-US" dirty="0"/>
          </a:p>
        </p:txBody>
      </p:sp>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6675" y="1409700"/>
            <a:ext cx="8404225" cy="2215991"/>
          </a:xfrm>
          <a:prstGeom prst="rect">
            <a:avLst/>
          </a:prstGeom>
          <a:noFill/>
        </p:spPr>
        <p:txBody>
          <a:bodyPr wrap="square" rtlCol="0">
            <a:spAutoFit/>
          </a:bodyPr>
          <a:lstStyle/>
          <a:p>
            <a:r>
              <a:rPr lang="nl-BE" sz="13800" b="0" dirty="0" smtClean="0">
                <a:solidFill>
                  <a:schemeClr val="bg2">
                    <a:lumMod val="75000"/>
                  </a:schemeClr>
                </a:solidFill>
              </a:rPr>
              <a:t>DEMO</a:t>
            </a:r>
            <a:endParaRPr lang="en-US" sz="13800" b="0" dirty="0">
              <a:solidFill>
                <a:schemeClr val="bg2">
                  <a:lumMod val="75000"/>
                </a:schemeClr>
              </a:solidFill>
            </a:endParaRPr>
          </a:p>
        </p:txBody>
      </p:sp>
    </p:spTree>
    <p:extLst>
      <p:ext uri="{BB962C8B-B14F-4D97-AF65-F5344CB8AC3E}">
        <p14:creationId xmlns:p14="http://schemas.microsoft.com/office/powerpoint/2010/main" val="99575378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3" name="Content Placeholder 2"/>
          <p:cNvSpPr>
            <a:spLocks noGrp="1"/>
          </p:cNvSpPr>
          <p:nvPr>
            <p:ph idx="1"/>
          </p:nvPr>
        </p:nvSpPr>
        <p:spPr/>
        <p:txBody>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7" name="Picture Placeholder 6"/>
          <p:cNvSpPr>
            <a:spLocks noGrp="1"/>
          </p:cNvSpPr>
          <p:nvPr>
            <p:ph type="pic" sz="quarter" idx="13"/>
          </p:nvPr>
        </p:nvSpPr>
        <p:spPr>
          <a:xfrm>
            <a:off x="244476" y="1255713"/>
            <a:ext cx="8615362" cy="5434012"/>
          </a:xfrm>
        </p:spPr>
        <p:txBody>
          <a:bodyPr/>
          <a:lstStyle/>
          <a:p>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4474" y="2658919"/>
            <a:ext cx="8615364" cy="1983926"/>
          </a:xfrm>
        </p:spPr>
        <p:txBody>
          <a:bodyPr anchor="t"/>
          <a:lstStyle>
            <a:lvl1pPr algn="l">
              <a:defRPr sz="4000" b="1" cap="all">
                <a:solidFill>
                  <a:schemeClr val="bg1"/>
                </a:solidFill>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244474" y="1436773"/>
            <a:ext cx="8615363" cy="1187887"/>
          </a:xfrm>
        </p:spPr>
        <p:txBody>
          <a:bodyPr anchor="b">
            <a:normAutofit/>
          </a:bodyPr>
          <a:lstStyle>
            <a:lvl1pPr marL="0" indent="0">
              <a:buNone/>
              <a:defRPr sz="2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dirty="0" smtClean="0"/>
              <a:t>Click to edit Master text styles</a:t>
            </a:r>
          </a:p>
        </p:txBody>
      </p:sp>
      <p:cxnSp>
        <p:nvCxnSpPr>
          <p:cNvPr id="7" name="Straight Connector 6"/>
          <p:cNvCxnSpPr/>
          <p:nvPr userDrawn="1"/>
        </p:nvCxnSpPr>
        <p:spPr>
          <a:xfrm>
            <a:off x="244475" y="2630773"/>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3" name="Content Placeholder 2"/>
          <p:cNvSpPr>
            <a:spLocks noGrp="1"/>
          </p:cNvSpPr>
          <p:nvPr>
            <p:ph sz="half" idx="1"/>
          </p:nvPr>
        </p:nvSpPr>
        <p:spPr>
          <a:xfrm>
            <a:off x="244475" y="1255713"/>
            <a:ext cx="4157663"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4" name="Content Placeholder 3"/>
          <p:cNvSpPr>
            <a:spLocks noGrp="1"/>
          </p:cNvSpPr>
          <p:nvPr>
            <p:ph sz="half" idx="2"/>
          </p:nvPr>
        </p:nvSpPr>
        <p:spPr>
          <a:xfrm>
            <a:off x="4554537" y="1255713"/>
            <a:ext cx="4159250"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cxnSp>
        <p:nvCxnSpPr>
          <p:cNvPr id="7" name="Straight Connector 6"/>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lvl1pPr>
              <a:defRPr sz="3600"/>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1000" y="1447800"/>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4465488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Y:\Documents\WORK\11.01.006.0 - DDMC - Microsoft - TechDays 2011\03 edit\RV\picture general.jpg"/>
          <p:cNvPicPr>
            <a:picLocks noChangeAspect="1" noChangeArrowheads="1"/>
          </p:cNvPicPr>
          <p:nvPr userDrawn="1"/>
        </p:nvPicPr>
        <p:blipFill>
          <a:blip r:embed="rId11"/>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244476" y="155575"/>
            <a:ext cx="8615362" cy="849360"/>
          </a:xfrm>
          <a:prstGeom prst="rect">
            <a:avLst/>
          </a:prstGeom>
        </p:spPr>
        <p:txBody>
          <a:bodyPr vert="horz" lIns="0" tIns="0" rIns="91440" bIns="0" rtlCol="0" anchor="b">
            <a:no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244476" y="1255713"/>
            <a:ext cx="8615362" cy="5434011"/>
          </a:xfrm>
          <a:prstGeom prst="rect">
            <a:avLst/>
          </a:prstGeom>
        </p:spPr>
        <p:txBody>
          <a:bodyPr vert="horz" lIns="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8" name="Slide Number Placeholder 7"/>
          <p:cNvSpPr>
            <a:spLocks noGrp="1"/>
          </p:cNvSpPr>
          <p:nvPr>
            <p:ph type="sldNum" sz="quarter" idx="4"/>
          </p:nvPr>
        </p:nvSpPr>
        <p:spPr>
          <a:xfrm>
            <a:off x="8736594" y="6451341"/>
            <a:ext cx="407405" cy="365125"/>
          </a:xfrm>
          <a:prstGeom prst="rect">
            <a:avLst/>
          </a:prstGeom>
        </p:spPr>
        <p:txBody>
          <a:bodyPr vert="horz" lIns="0" tIns="0" rIns="0" bIns="0" rtlCol="0" anchor="ctr"/>
          <a:lstStyle>
            <a:lvl1pPr algn="ctr">
              <a:defRPr sz="1100">
                <a:solidFill>
                  <a:schemeClr val="bg1"/>
                </a:solidFill>
              </a:defRPr>
            </a:lvl1pPr>
          </a:lstStyle>
          <a:p>
            <a:fld id="{A8773671-FDA4-4210-BCE0-E89C7D69BD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1" r:id="rId5"/>
    <p:sldLayoutId id="2147483652" r:id="rId6"/>
    <p:sldLayoutId id="2147483654" r:id="rId7"/>
    <p:sldLayoutId id="2147483655" r:id="rId8"/>
    <p:sldLayoutId id="2147483658" r:id="rId9"/>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social.msdn.microsoft.com/Forums/en/pex/threads"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SharePoint 2010 </a:t>
            </a:r>
            <a:br>
              <a:rPr lang="en-US" dirty="0" smtClean="0"/>
            </a:br>
            <a:r>
              <a:rPr lang="en-US" dirty="0" smtClean="0"/>
              <a:t>Patterns &amp; Practices</a:t>
            </a:r>
            <a:endParaRPr lang="en-US" dirty="0"/>
          </a:p>
        </p:txBody>
      </p:sp>
      <p:sp>
        <p:nvSpPr>
          <p:cNvPr id="5" name="Subtitle 4"/>
          <p:cNvSpPr>
            <a:spLocks noGrp="1"/>
          </p:cNvSpPr>
          <p:nvPr>
            <p:ph type="subTitle" idx="1"/>
          </p:nvPr>
        </p:nvSpPr>
        <p:spPr/>
        <p:txBody>
          <a:bodyPr/>
          <a:lstStyle/>
          <a:p>
            <a:r>
              <a:rPr lang="en-US" dirty="0" smtClean="0"/>
              <a:t>Serge Luca</a:t>
            </a:r>
          </a:p>
          <a:p>
            <a:r>
              <a:rPr lang="nl-BE" sz="2800" u="sng" dirty="0" smtClean="0"/>
              <a:t>http://redwood.be</a:t>
            </a:r>
          </a:p>
          <a:p>
            <a:r>
              <a:rPr lang="nl-BE" dirty="0" smtClean="0"/>
              <a:t>Karine Bosch</a:t>
            </a:r>
          </a:p>
          <a:p>
            <a:r>
              <a:rPr lang="nl-BE" sz="2800" u="sng" dirty="0" smtClean="0"/>
              <a:t>http://karinebosch.wordpress.com</a:t>
            </a:r>
          </a:p>
          <a:p>
            <a:endParaRPr lang="en-US"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The Service Locator Pattern</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2295" y="1784677"/>
            <a:ext cx="1938337"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525462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MVP (Model View Presenter) pattern</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294967295"/>
          </p:nvPr>
        </p:nvSpPr>
        <p:spPr>
          <a:xfrm>
            <a:off x="8534400" y="6638925"/>
            <a:ext cx="381000" cy="219075"/>
          </a:xfrm>
          <a:prstGeom prst="rect">
            <a:avLst/>
          </a:prstGeom>
        </p:spPr>
        <p:txBody>
          <a:bodyPr/>
          <a:lstStyle/>
          <a:p>
            <a:fld id="{83956ABB-99F7-4D04-BDC4-054BB97B8E32}" type="slidenum">
              <a:rPr lang="en-US" smtClean="0"/>
              <a:pPr/>
              <a:t>11</a:t>
            </a:fld>
            <a:endParaRPr lang="en-US" dirty="0"/>
          </a:p>
        </p:txBody>
      </p:sp>
      <p:sp>
        <p:nvSpPr>
          <p:cNvPr id="10" name="Rounded Rectangle 9"/>
          <p:cNvSpPr/>
          <p:nvPr/>
        </p:nvSpPr>
        <p:spPr bwMode="auto">
          <a:xfrm>
            <a:off x="4429008" y="4529599"/>
            <a:ext cx="1206832" cy="720595"/>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sp>
        <p:nvSpPr>
          <p:cNvPr id="6" name="Rounded Rectangle 5"/>
          <p:cNvSpPr/>
          <p:nvPr/>
        </p:nvSpPr>
        <p:spPr bwMode="auto">
          <a:xfrm>
            <a:off x="1749473" y="2134569"/>
            <a:ext cx="1206833" cy="720594"/>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sp>
        <p:nvSpPr>
          <p:cNvPr id="8" name="TextBox 7"/>
          <p:cNvSpPr txBox="1"/>
          <p:nvPr/>
        </p:nvSpPr>
        <p:spPr>
          <a:xfrm>
            <a:off x="1713978" y="2294299"/>
            <a:ext cx="1277822" cy="341632"/>
          </a:xfrm>
          <a:prstGeom prst="rect">
            <a:avLst/>
          </a:prstGeom>
          <a:noFill/>
        </p:spPr>
        <p:txBody>
          <a:bodyPr wrap="square" rtlCol="0">
            <a:spAutoFit/>
          </a:bodyPr>
          <a:lstStyle/>
          <a:p>
            <a:r>
              <a:rPr lang="en-US" sz="1800" b="1" dirty="0" smtClean="0">
                <a:solidFill>
                  <a:schemeClr val="bg1"/>
                </a:solidFill>
              </a:rPr>
              <a:t>View</a:t>
            </a:r>
            <a:endParaRPr lang="en-US" sz="1800" b="1" dirty="0">
              <a:solidFill>
                <a:schemeClr val="bg1"/>
              </a:solidFill>
            </a:endParaRPr>
          </a:p>
        </p:txBody>
      </p:sp>
      <p:sp>
        <p:nvSpPr>
          <p:cNvPr id="9" name="Rounded Rectangle 8"/>
          <p:cNvSpPr/>
          <p:nvPr/>
        </p:nvSpPr>
        <p:spPr bwMode="auto">
          <a:xfrm>
            <a:off x="4429008" y="2158392"/>
            <a:ext cx="1206832" cy="720595"/>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Futura Lt" pitchFamily="34" charset="0"/>
            </a:endParaRPr>
          </a:p>
        </p:txBody>
      </p:sp>
      <p:cxnSp>
        <p:nvCxnSpPr>
          <p:cNvPr id="11" name="Straight Arrow Connector 10"/>
          <p:cNvCxnSpPr/>
          <p:nvPr/>
        </p:nvCxnSpPr>
        <p:spPr bwMode="auto">
          <a:xfrm>
            <a:off x="2983433" y="2607651"/>
            <a:ext cx="1445575" cy="0"/>
          </a:xfrm>
          <a:prstGeom prst="straightConnector1">
            <a:avLst/>
          </a:prstGeom>
          <a:solidFill>
            <a:srgbClr val="6699CC"/>
          </a:solidFill>
          <a:ln w="25400" cap="flat" cmpd="sng" algn="ctr">
            <a:solidFill>
              <a:schemeClr val="bg1"/>
            </a:solidFill>
            <a:prstDash val="solid"/>
            <a:round/>
            <a:headEnd type="none" w="med" len="med"/>
            <a:tailEnd type="arrow" w="lg" len="lg"/>
          </a:ln>
          <a:effectLst/>
        </p:spPr>
      </p:cxnSp>
      <p:cxnSp>
        <p:nvCxnSpPr>
          <p:cNvPr id="12" name="Straight Arrow Connector 11"/>
          <p:cNvCxnSpPr/>
          <p:nvPr/>
        </p:nvCxnSpPr>
        <p:spPr bwMode="auto">
          <a:xfrm flipH="1">
            <a:off x="4981835" y="2926267"/>
            <a:ext cx="8743" cy="1603332"/>
          </a:xfrm>
          <a:prstGeom prst="straightConnector1">
            <a:avLst/>
          </a:prstGeom>
          <a:solidFill>
            <a:srgbClr val="6699CC"/>
          </a:solidFill>
          <a:ln w="25400" cap="flat" cmpd="sng" algn="ctr">
            <a:solidFill>
              <a:schemeClr val="bg1"/>
            </a:solidFill>
            <a:prstDash val="solid"/>
            <a:round/>
            <a:headEnd type="none" w="med" len="med"/>
            <a:tailEnd type="arrow"/>
          </a:ln>
          <a:effectLst/>
        </p:spPr>
      </p:cxnSp>
      <p:sp>
        <p:nvSpPr>
          <p:cNvPr id="14" name="TextBox 13"/>
          <p:cNvSpPr txBox="1"/>
          <p:nvPr/>
        </p:nvSpPr>
        <p:spPr>
          <a:xfrm>
            <a:off x="4429008" y="2324050"/>
            <a:ext cx="1277822" cy="341632"/>
          </a:xfrm>
          <a:prstGeom prst="rect">
            <a:avLst/>
          </a:prstGeom>
          <a:noFill/>
        </p:spPr>
        <p:txBody>
          <a:bodyPr wrap="square" rtlCol="0">
            <a:spAutoFit/>
          </a:bodyPr>
          <a:lstStyle/>
          <a:p>
            <a:r>
              <a:rPr lang="en-US" sz="1800" b="1" dirty="0" smtClean="0">
                <a:solidFill>
                  <a:schemeClr val="bg1"/>
                </a:solidFill>
              </a:rPr>
              <a:t>Presenter</a:t>
            </a:r>
            <a:endParaRPr lang="en-US" sz="1800" b="1" dirty="0">
              <a:solidFill>
                <a:schemeClr val="bg1"/>
              </a:solidFill>
            </a:endParaRPr>
          </a:p>
        </p:txBody>
      </p:sp>
      <p:sp>
        <p:nvSpPr>
          <p:cNvPr id="18" name="TextBox 17"/>
          <p:cNvSpPr txBox="1"/>
          <p:nvPr/>
        </p:nvSpPr>
        <p:spPr>
          <a:xfrm>
            <a:off x="4437751" y="4719081"/>
            <a:ext cx="1277822" cy="341632"/>
          </a:xfrm>
          <a:prstGeom prst="rect">
            <a:avLst/>
          </a:prstGeom>
          <a:noFill/>
        </p:spPr>
        <p:txBody>
          <a:bodyPr wrap="square" rtlCol="0">
            <a:spAutoFit/>
          </a:bodyPr>
          <a:lstStyle/>
          <a:p>
            <a:r>
              <a:rPr lang="en-US" sz="1800" b="1" dirty="0" smtClean="0">
                <a:solidFill>
                  <a:schemeClr val="bg1"/>
                </a:solidFill>
              </a:rPr>
              <a:t>Model</a:t>
            </a:r>
            <a:endParaRPr lang="en-US" sz="1800" b="1" dirty="0">
              <a:solidFill>
                <a:schemeClr val="bg1"/>
              </a:solidFill>
            </a:endParaRPr>
          </a:p>
        </p:txBody>
      </p:sp>
      <p:cxnSp>
        <p:nvCxnSpPr>
          <p:cNvPr id="35" name="Straight Arrow Connector 34"/>
          <p:cNvCxnSpPr/>
          <p:nvPr/>
        </p:nvCxnSpPr>
        <p:spPr bwMode="auto">
          <a:xfrm flipH="1">
            <a:off x="5142978" y="2878987"/>
            <a:ext cx="9883" cy="1603332"/>
          </a:xfrm>
          <a:prstGeom prst="straightConnector1">
            <a:avLst/>
          </a:prstGeom>
          <a:solidFill>
            <a:srgbClr val="6699CC"/>
          </a:solidFill>
          <a:ln w="25400" cap="flat" cmpd="sng" algn="ctr">
            <a:solidFill>
              <a:schemeClr val="bg1"/>
            </a:solidFill>
            <a:prstDash val="sysDash"/>
            <a:round/>
            <a:headEnd type="triangle" w="med" len="med"/>
            <a:tailEnd type="none"/>
          </a:ln>
          <a:effectLst/>
        </p:spPr>
      </p:cxnSp>
      <p:cxnSp>
        <p:nvCxnSpPr>
          <p:cNvPr id="37" name="Straight Arrow Connector 36"/>
          <p:cNvCxnSpPr/>
          <p:nvPr/>
        </p:nvCxnSpPr>
        <p:spPr bwMode="auto">
          <a:xfrm>
            <a:off x="3695178" y="2388621"/>
            <a:ext cx="742573" cy="0"/>
          </a:xfrm>
          <a:prstGeom prst="straightConnector1">
            <a:avLst/>
          </a:prstGeom>
          <a:solidFill>
            <a:srgbClr val="6699CC"/>
          </a:solidFill>
          <a:ln w="25400" cap="flat" cmpd="sng" algn="ctr">
            <a:solidFill>
              <a:schemeClr val="bg1"/>
            </a:solidFill>
            <a:prstDash val="solid"/>
            <a:round/>
            <a:headEnd type="triangle" w="lg" len="lg"/>
            <a:tailEnd type="none" w="lg" len="med"/>
          </a:ln>
          <a:effectLst/>
        </p:spPr>
      </p:cxnSp>
      <p:grpSp>
        <p:nvGrpSpPr>
          <p:cNvPr id="53" name="Group 52"/>
          <p:cNvGrpSpPr/>
          <p:nvPr/>
        </p:nvGrpSpPr>
        <p:grpSpPr>
          <a:xfrm>
            <a:off x="2983433" y="2339115"/>
            <a:ext cx="711745" cy="126000"/>
            <a:chOff x="1025756" y="3252911"/>
            <a:chExt cx="711745" cy="126000"/>
          </a:xfrm>
        </p:grpSpPr>
        <p:cxnSp>
          <p:nvCxnSpPr>
            <p:cNvPr id="46" name="Straight Arrow Connector 45"/>
            <p:cNvCxnSpPr/>
            <p:nvPr/>
          </p:nvCxnSpPr>
          <p:spPr bwMode="auto">
            <a:xfrm>
              <a:off x="1025756" y="3297911"/>
              <a:ext cx="597929" cy="0"/>
            </a:xfrm>
            <a:prstGeom prst="straightConnector1">
              <a:avLst/>
            </a:prstGeom>
            <a:solidFill>
              <a:srgbClr val="6699CC"/>
            </a:solidFill>
            <a:ln w="25400" cap="flat" cmpd="sng" algn="ctr">
              <a:solidFill>
                <a:schemeClr val="bg1"/>
              </a:solidFill>
              <a:prstDash val="solid"/>
              <a:round/>
              <a:headEnd type="none" w="med" len="med"/>
              <a:tailEnd type="none"/>
            </a:ln>
            <a:effectLst/>
          </p:spPr>
        </p:cxnSp>
        <p:sp>
          <p:nvSpPr>
            <p:cNvPr id="47" name="Oval 46"/>
            <p:cNvSpPr/>
            <p:nvPr/>
          </p:nvSpPr>
          <p:spPr bwMode="auto">
            <a:xfrm>
              <a:off x="1611501" y="3252911"/>
              <a:ext cx="126000" cy="126000"/>
            </a:xfrm>
            <a:prstGeom prst="ellipse">
              <a:avLst/>
            </a:prstGeom>
            <a:solidFill>
              <a:schemeClr val="tx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grpSp>
    </p:spTree>
    <p:extLst>
      <p:ext uri="{BB962C8B-B14F-4D97-AF65-F5344CB8AC3E}">
        <p14:creationId xmlns:p14="http://schemas.microsoft.com/office/powerpoint/2010/main" val="314369068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The MVP Pattern</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3201" y="3972399"/>
            <a:ext cx="3987800"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1462" y="1615865"/>
            <a:ext cx="1938337"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20307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Repository pattern</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294967295"/>
          </p:nvPr>
        </p:nvSpPr>
        <p:spPr>
          <a:xfrm>
            <a:off x="8534400" y="6638925"/>
            <a:ext cx="381000" cy="219075"/>
          </a:xfrm>
          <a:prstGeom prst="rect">
            <a:avLst/>
          </a:prstGeom>
        </p:spPr>
        <p:txBody>
          <a:bodyPr/>
          <a:lstStyle/>
          <a:p>
            <a:fld id="{83956ABB-99F7-4D04-BDC4-054BB97B8E32}" type="slidenum">
              <a:rPr lang="en-US" smtClean="0"/>
              <a:pPr/>
              <a:t>13</a:t>
            </a:fld>
            <a:endParaRPr lang="en-US" dirty="0"/>
          </a:p>
        </p:txBody>
      </p:sp>
      <p:sp>
        <p:nvSpPr>
          <p:cNvPr id="5" name="Rounded Rectangle 4"/>
          <p:cNvSpPr/>
          <p:nvPr/>
        </p:nvSpPr>
        <p:spPr bwMode="auto">
          <a:xfrm>
            <a:off x="797495" y="2634170"/>
            <a:ext cx="1206833" cy="999960"/>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sp>
        <p:nvSpPr>
          <p:cNvPr id="6" name="TextBox 5"/>
          <p:cNvSpPr txBox="1"/>
          <p:nvPr/>
        </p:nvSpPr>
        <p:spPr>
          <a:xfrm>
            <a:off x="787052" y="2731270"/>
            <a:ext cx="1277822" cy="840230"/>
          </a:xfrm>
          <a:prstGeom prst="rect">
            <a:avLst/>
          </a:prstGeom>
          <a:noFill/>
        </p:spPr>
        <p:txBody>
          <a:bodyPr wrap="square" rtlCol="0">
            <a:spAutoFit/>
          </a:bodyPr>
          <a:lstStyle/>
          <a:p>
            <a:r>
              <a:rPr lang="en-US" sz="1800" b="1" dirty="0" smtClean="0">
                <a:solidFill>
                  <a:schemeClr val="bg1"/>
                </a:solidFill>
              </a:rPr>
              <a:t>Client Business Logic</a:t>
            </a:r>
            <a:endParaRPr lang="en-US" sz="1800" b="1" dirty="0">
              <a:solidFill>
                <a:schemeClr val="bg1"/>
              </a:solidFill>
            </a:endParaRPr>
          </a:p>
        </p:txBody>
      </p:sp>
      <p:sp>
        <p:nvSpPr>
          <p:cNvPr id="8" name="Rounded Rectangle 7"/>
          <p:cNvSpPr/>
          <p:nvPr/>
        </p:nvSpPr>
        <p:spPr bwMode="auto">
          <a:xfrm>
            <a:off x="3048000" y="2337715"/>
            <a:ext cx="2201164" cy="1752600"/>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sp>
        <p:nvSpPr>
          <p:cNvPr id="9" name="TextBox 8"/>
          <p:cNvSpPr txBox="1"/>
          <p:nvPr/>
        </p:nvSpPr>
        <p:spPr>
          <a:xfrm>
            <a:off x="3352800" y="2895600"/>
            <a:ext cx="1600200" cy="590931"/>
          </a:xfrm>
          <a:prstGeom prst="rect">
            <a:avLst/>
          </a:prstGeom>
          <a:noFill/>
        </p:spPr>
        <p:txBody>
          <a:bodyPr wrap="square" rtlCol="0">
            <a:spAutoFit/>
          </a:bodyPr>
          <a:lstStyle/>
          <a:p>
            <a:r>
              <a:rPr lang="en-US" sz="1800" b="1" dirty="0" smtClean="0">
                <a:solidFill>
                  <a:schemeClr val="bg1"/>
                </a:solidFill>
              </a:rPr>
              <a:t>Your list repository</a:t>
            </a:r>
            <a:endParaRPr lang="en-US" sz="1800" b="1" dirty="0">
              <a:solidFill>
                <a:schemeClr val="bg1"/>
              </a:solidFill>
            </a:endParaRPr>
          </a:p>
        </p:txBody>
      </p:sp>
      <p:sp>
        <p:nvSpPr>
          <p:cNvPr id="10" name="Rounded Rectangle 9"/>
          <p:cNvSpPr/>
          <p:nvPr/>
        </p:nvSpPr>
        <p:spPr bwMode="auto">
          <a:xfrm>
            <a:off x="6324600" y="2057400"/>
            <a:ext cx="1350391" cy="2286000"/>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sp>
        <p:nvSpPr>
          <p:cNvPr id="13" name="TextBox 12"/>
          <p:cNvSpPr txBox="1"/>
          <p:nvPr/>
        </p:nvSpPr>
        <p:spPr>
          <a:xfrm>
            <a:off x="6360090" y="2738852"/>
            <a:ext cx="1600200" cy="1200329"/>
          </a:xfrm>
          <a:prstGeom prst="rect">
            <a:avLst/>
          </a:prstGeom>
          <a:noFill/>
        </p:spPr>
        <p:txBody>
          <a:bodyPr wrap="square" rtlCol="0">
            <a:spAutoFit/>
          </a:bodyPr>
          <a:lstStyle/>
          <a:p>
            <a:r>
              <a:rPr lang="en-US" sz="1800" b="1" dirty="0">
                <a:solidFill>
                  <a:schemeClr val="bg1"/>
                </a:solidFill>
              </a:rPr>
              <a:t>Y</a:t>
            </a:r>
            <a:r>
              <a:rPr lang="en-US" sz="1800" b="1" dirty="0" smtClean="0">
                <a:solidFill>
                  <a:schemeClr val="bg1"/>
                </a:solidFill>
              </a:rPr>
              <a:t>our</a:t>
            </a:r>
          </a:p>
          <a:p>
            <a:r>
              <a:rPr lang="en-US" sz="1800" b="1" dirty="0" smtClean="0">
                <a:solidFill>
                  <a:schemeClr val="bg1"/>
                </a:solidFill>
              </a:rPr>
              <a:t>SharePoint</a:t>
            </a:r>
          </a:p>
          <a:p>
            <a:r>
              <a:rPr lang="en-US" sz="1800" b="1" dirty="0" smtClean="0">
                <a:solidFill>
                  <a:schemeClr val="bg1"/>
                </a:solidFill>
              </a:rPr>
              <a:t>Lists + other storages…</a:t>
            </a:r>
            <a:endParaRPr lang="en-US" sz="1800" b="1" dirty="0">
              <a:solidFill>
                <a:schemeClr val="bg1"/>
              </a:solidFill>
            </a:endParaRPr>
          </a:p>
        </p:txBody>
      </p:sp>
      <p:cxnSp>
        <p:nvCxnSpPr>
          <p:cNvPr id="14" name="Straight Arrow Connector 13"/>
          <p:cNvCxnSpPr/>
          <p:nvPr/>
        </p:nvCxnSpPr>
        <p:spPr bwMode="auto">
          <a:xfrm>
            <a:off x="2039822" y="3034317"/>
            <a:ext cx="1043672" cy="0"/>
          </a:xfrm>
          <a:prstGeom prst="straightConnector1">
            <a:avLst/>
          </a:prstGeom>
          <a:solidFill>
            <a:srgbClr val="6699CC"/>
          </a:solidFill>
          <a:ln w="25400" cap="flat" cmpd="sng" algn="ctr">
            <a:solidFill>
              <a:schemeClr val="bg1"/>
            </a:solidFill>
            <a:prstDash val="solid"/>
            <a:round/>
            <a:headEnd type="none" w="med" len="med"/>
            <a:tailEnd type="arrow" w="lg" len="lg"/>
          </a:ln>
          <a:effectLst/>
        </p:spPr>
      </p:cxnSp>
      <p:cxnSp>
        <p:nvCxnSpPr>
          <p:cNvPr id="15" name="Straight Arrow Connector 14"/>
          <p:cNvCxnSpPr/>
          <p:nvPr/>
        </p:nvCxnSpPr>
        <p:spPr bwMode="auto">
          <a:xfrm>
            <a:off x="5249164" y="3034317"/>
            <a:ext cx="1043672" cy="0"/>
          </a:xfrm>
          <a:prstGeom prst="straightConnector1">
            <a:avLst/>
          </a:prstGeom>
          <a:solidFill>
            <a:srgbClr val="6699CC"/>
          </a:solidFill>
          <a:ln w="25400" cap="flat" cmpd="sng" algn="ctr">
            <a:solidFill>
              <a:schemeClr val="bg1"/>
            </a:solidFill>
            <a:prstDash val="solid"/>
            <a:round/>
            <a:headEnd type="none" w="med" len="med"/>
            <a:tailEnd type="arrow" w="lg" len="lg"/>
          </a:ln>
          <a:effectLst/>
        </p:spPr>
      </p:cxnSp>
      <p:cxnSp>
        <p:nvCxnSpPr>
          <p:cNvPr id="18" name="Straight Arrow Connector 17"/>
          <p:cNvCxnSpPr/>
          <p:nvPr/>
        </p:nvCxnSpPr>
        <p:spPr bwMode="auto">
          <a:xfrm flipH="1">
            <a:off x="2039822" y="3334780"/>
            <a:ext cx="1008179" cy="0"/>
          </a:xfrm>
          <a:prstGeom prst="straightConnector1">
            <a:avLst/>
          </a:prstGeom>
          <a:solidFill>
            <a:srgbClr val="6699CC"/>
          </a:solidFill>
          <a:ln w="25400" cap="flat" cmpd="sng" algn="ctr">
            <a:solidFill>
              <a:schemeClr val="bg1"/>
            </a:solidFill>
            <a:prstDash val="solid"/>
            <a:round/>
            <a:headEnd type="none" w="med" len="med"/>
            <a:tailEnd type="arrow" w="lg" len="lg"/>
          </a:ln>
          <a:effectLst/>
        </p:spPr>
      </p:cxnSp>
      <p:cxnSp>
        <p:nvCxnSpPr>
          <p:cNvPr id="21" name="Straight Arrow Connector 20"/>
          <p:cNvCxnSpPr/>
          <p:nvPr/>
        </p:nvCxnSpPr>
        <p:spPr bwMode="auto">
          <a:xfrm flipH="1">
            <a:off x="5249164" y="3319258"/>
            <a:ext cx="1008179" cy="0"/>
          </a:xfrm>
          <a:prstGeom prst="straightConnector1">
            <a:avLst/>
          </a:prstGeom>
          <a:solidFill>
            <a:srgbClr val="6699CC"/>
          </a:solidFill>
          <a:ln w="25400" cap="flat" cmpd="sng" algn="ctr">
            <a:solidFill>
              <a:schemeClr val="bg1"/>
            </a:solidFill>
            <a:prstDash val="solid"/>
            <a:round/>
            <a:headEnd type="none" w="med" len="med"/>
            <a:tailEnd type="arrow" w="lg" len="lg"/>
          </a:ln>
          <a:effectLst/>
        </p:spPr>
      </p:cxnSp>
      <p:sp>
        <p:nvSpPr>
          <p:cNvPr id="26" name="TextBox 25"/>
          <p:cNvSpPr txBox="1"/>
          <p:nvPr/>
        </p:nvSpPr>
        <p:spPr>
          <a:xfrm>
            <a:off x="1905000" y="2627534"/>
            <a:ext cx="1277822" cy="258532"/>
          </a:xfrm>
          <a:prstGeom prst="rect">
            <a:avLst/>
          </a:prstGeom>
          <a:solidFill>
            <a:schemeClr val="bg1"/>
          </a:solidFill>
          <a:ln>
            <a:solidFill>
              <a:schemeClr val="tx1"/>
            </a:solidFill>
          </a:ln>
        </p:spPr>
        <p:txBody>
          <a:bodyPr wrap="square" rtlCol="0">
            <a:spAutoFit/>
          </a:bodyPr>
          <a:lstStyle/>
          <a:p>
            <a:r>
              <a:rPr lang="en-US" sz="1200" dirty="0" smtClean="0"/>
              <a:t>Business Entity</a:t>
            </a:r>
            <a:endParaRPr lang="en-US" sz="1200" dirty="0"/>
          </a:p>
        </p:txBody>
      </p:sp>
      <p:sp>
        <p:nvSpPr>
          <p:cNvPr id="27" name="TextBox 26"/>
          <p:cNvSpPr txBox="1"/>
          <p:nvPr/>
        </p:nvSpPr>
        <p:spPr>
          <a:xfrm>
            <a:off x="1922578" y="3429000"/>
            <a:ext cx="1277822" cy="258532"/>
          </a:xfrm>
          <a:prstGeom prst="rect">
            <a:avLst/>
          </a:prstGeom>
          <a:solidFill>
            <a:schemeClr val="bg1"/>
          </a:solidFill>
          <a:ln>
            <a:solidFill>
              <a:schemeClr val="tx1"/>
            </a:solidFill>
          </a:ln>
        </p:spPr>
        <p:txBody>
          <a:bodyPr wrap="square" rtlCol="0">
            <a:spAutoFit/>
          </a:bodyPr>
          <a:lstStyle/>
          <a:p>
            <a:r>
              <a:rPr lang="en-US" sz="1200" dirty="0" smtClean="0"/>
              <a:t>Business Entity</a:t>
            </a:r>
            <a:endParaRPr lang="en-US" sz="1200" dirty="0"/>
          </a:p>
        </p:txBody>
      </p:sp>
      <p:sp>
        <p:nvSpPr>
          <p:cNvPr id="7" name="Rectangle 6"/>
          <p:cNvSpPr/>
          <p:nvPr/>
        </p:nvSpPr>
        <p:spPr>
          <a:xfrm>
            <a:off x="4042840" y="2790265"/>
            <a:ext cx="910160" cy="8402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9" name="Rectangle 18"/>
          <p:cNvSpPr/>
          <p:nvPr/>
        </p:nvSpPr>
        <p:spPr>
          <a:xfrm>
            <a:off x="5249164" y="2793900"/>
            <a:ext cx="910160" cy="8402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792716837"/>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382000" cy="666385"/>
          </a:xfrm>
        </p:spPr>
        <p:txBody>
          <a:bodyPr/>
          <a:lstStyle/>
          <a:p>
            <a:r>
              <a:rPr lang="en-US" sz="2800" dirty="0" smtClean="0"/>
              <a:t>Choosing a SharePoint Data Access Technology</a:t>
            </a:r>
            <a:endParaRPr lang="en-US" sz="2800" dirty="0"/>
          </a:p>
        </p:txBody>
      </p:sp>
      <p:sp>
        <p:nvSpPr>
          <p:cNvPr id="44" name="Rounded Rectangle 43"/>
          <p:cNvSpPr/>
          <p:nvPr/>
        </p:nvSpPr>
        <p:spPr bwMode="auto">
          <a:xfrm>
            <a:off x="381000" y="5016891"/>
            <a:ext cx="1905000" cy="914400"/>
          </a:xfrm>
          <a:prstGeom prst="roundRect">
            <a:avLst>
              <a:gd name="adj" fmla="val 7226"/>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80235" tIns="40118" rIns="80235" bIns="40118" numCol="1" rtlCol="0" anchor="ctr" anchorCtr="0" compatLnSpc="1">
            <a:prstTxWarp prst="textNoShape">
              <a:avLst/>
            </a:prstTxWarp>
          </a:bodyPr>
          <a:lstStyle/>
          <a:p>
            <a:pPr defTabSz="802122"/>
            <a:endParaRPr lang="en-NZ" dirty="0" smtClean="0"/>
          </a:p>
        </p:txBody>
      </p:sp>
      <p:sp>
        <p:nvSpPr>
          <p:cNvPr id="47" name="Rounded Rectangle 46"/>
          <p:cNvSpPr/>
          <p:nvPr/>
        </p:nvSpPr>
        <p:spPr bwMode="auto">
          <a:xfrm>
            <a:off x="3427269" y="4963391"/>
            <a:ext cx="2209800" cy="609600"/>
          </a:xfrm>
          <a:prstGeom prst="roundRect">
            <a:avLst>
              <a:gd name="adj" fmla="val 9849"/>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80235" tIns="40118" rIns="80235" bIns="40118" numCol="1" rtlCol="0" anchor="ctr" anchorCtr="0" compatLnSpc="1">
            <a:prstTxWarp prst="textNoShape">
              <a:avLst/>
            </a:prstTxWarp>
          </a:bodyPr>
          <a:lstStyle/>
          <a:p>
            <a:pPr defTabSz="802122"/>
            <a:r>
              <a:rPr lang="en-NZ" sz="2100" dirty="0">
                <a:solidFill>
                  <a:schemeClr val="tx2"/>
                </a:solidFill>
                <a:effectLst>
                  <a:outerShdw blurRad="50800" dist="38100" dir="5400000" algn="ctr" rotWithShape="0">
                    <a:srgbClr val="000000">
                      <a:alpha val="47000"/>
                    </a:srgbClr>
                  </a:outerShdw>
                </a:effectLst>
                <a:latin typeface="Segoe UI" pitchFamily="34" charset="0"/>
              </a:rPr>
              <a:t>LINQ</a:t>
            </a:r>
          </a:p>
        </p:txBody>
      </p:sp>
      <p:sp>
        <p:nvSpPr>
          <p:cNvPr id="48" name="Rounded Rectangle 47"/>
          <p:cNvSpPr/>
          <p:nvPr/>
        </p:nvSpPr>
        <p:spPr bwMode="auto">
          <a:xfrm>
            <a:off x="2057402" y="2885209"/>
            <a:ext cx="5105399" cy="1143000"/>
          </a:xfrm>
          <a:prstGeom prst="roundRect">
            <a:avLst>
              <a:gd name="adj" fmla="val 9394"/>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80235" tIns="40118" rIns="80235" bIns="40118" numCol="1" rtlCol="0" anchor="ctr" anchorCtr="0" compatLnSpc="1">
            <a:prstTxWarp prst="textNoShape">
              <a:avLst/>
            </a:prstTxWarp>
          </a:bodyPr>
          <a:lstStyle/>
          <a:p>
            <a:pPr defTabSz="802122"/>
            <a:endParaRPr lang="en-NZ" sz="2100" dirty="0">
              <a:solidFill>
                <a:schemeClr val="tx1"/>
              </a:solidFill>
            </a:endParaRPr>
          </a:p>
        </p:txBody>
      </p:sp>
      <p:sp>
        <p:nvSpPr>
          <p:cNvPr id="53" name="Rounded Rectangle 52"/>
          <p:cNvSpPr/>
          <p:nvPr/>
        </p:nvSpPr>
        <p:spPr bwMode="auto">
          <a:xfrm>
            <a:off x="2209801" y="3494809"/>
            <a:ext cx="8382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80235" tIns="40118" rIns="80235" bIns="40118" numCol="1" rtlCol="0" anchor="ctr" anchorCtr="0" compatLnSpc="1">
            <a:prstTxWarp prst="textNoShape">
              <a:avLst/>
            </a:prstTxWarp>
          </a:bodyPr>
          <a:lstStyle/>
          <a:p>
            <a:pPr defTabSz="802122"/>
            <a:r>
              <a:rPr lang="en-NZ" sz="1800" dirty="0">
                <a:solidFill>
                  <a:schemeClr val="tx1"/>
                </a:solidFill>
              </a:rPr>
              <a:t>Farm</a:t>
            </a:r>
          </a:p>
        </p:txBody>
      </p:sp>
      <p:sp>
        <p:nvSpPr>
          <p:cNvPr id="54" name="Rounded Rectangle 53"/>
          <p:cNvSpPr/>
          <p:nvPr/>
        </p:nvSpPr>
        <p:spPr bwMode="auto">
          <a:xfrm>
            <a:off x="3124200" y="3494809"/>
            <a:ext cx="685800"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80235" tIns="40118" rIns="80235" bIns="40118" numCol="1" rtlCol="0" anchor="ctr" anchorCtr="0" compatLnSpc="1">
            <a:prstTxWarp prst="textNoShape">
              <a:avLst/>
            </a:prstTxWarp>
          </a:bodyPr>
          <a:lstStyle/>
          <a:p>
            <a:pPr defTabSz="802122"/>
            <a:r>
              <a:rPr lang="en-NZ" sz="1800" dirty="0">
                <a:solidFill>
                  <a:schemeClr val="tx1"/>
                </a:solidFill>
              </a:rPr>
              <a:t>Site</a:t>
            </a:r>
          </a:p>
        </p:txBody>
      </p:sp>
      <p:sp>
        <p:nvSpPr>
          <p:cNvPr id="56" name="Rounded Rectangle 55"/>
          <p:cNvSpPr/>
          <p:nvPr/>
        </p:nvSpPr>
        <p:spPr bwMode="auto">
          <a:xfrm>
            <a:off x="3886201" y="3494809"/>
            <a:ext cx="1295401"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80235" tIns="40118" rIns="80235" bIns="40118" numCol="1" rtlCol="0" anchor="ctr" anchorCtr="0" compatLnSpc="1">
            <a:prstTxWarp prst="textNoShape">
              <a:avLst/>
            </a:prstTxWarp>
          </a:bodyPr>
          <a:lstStyle/>
          <a:p>
            <a:pPr defTabSz="802122"/>
            <a:r>
              <a:rPr lang="en-NZ" sz="1800" dirty="0">
                <a:solidFill>
                  <a:schemeClr val="tx1"/>
                </a:solidFill>
              </a:rPr>
              <a:t>List Data</a:t>
            </a:r>
          </a:p>
        </p:txBody>
      </p:sp>
      <p:sp>
        <p:nvSpPr>
          <p:cNvPr id="59" name="Rounded Rectangle 58"/>
          <p:cNvSpPr/>
          <p:nvPr/>
        </p:nvSpPr>
        <p:spPr bwMode="auto">
          <a:xfrm>
            <a:off x="5257800" y="3494809"/>
            <a:ext cx="1762992" cy="3810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80235" tIns="40118" rIns="80235" bIns="40118" numCol="1" rtlCol="0" anchor="ctr" anchorCtr="0" compatLnSpc="1">
            <a:prstTxWarp prst="textNoShape">
              <a:avLst/>
            </a:prstTxWarp>
          </a:bodyPr>
          <a:lstStyle/>
          <a:p>
            <a:pPr defTabSz="802122"/>
            <a:r>
              <a:rPr lang="en-NZ" sz="1800" dirty="0">
                <a:solidFill>
                  <a:schemeClr val="tx1"/>
                </a:solidFill>
              </a:rPr>
              <a:t>External Lists</a:t>
            </a:r>
          </a:p>
        </p:txBody>
      </p:sp>
      <p:sp>
        <p:nvSpPr>
          <p:cNvPr id="66" name="TextBox 65"/>
          <p:cNvSpPr txBox="1"/>
          <p:nvPr/>
        </p:nvSpPr>
        <p:spPr>
          <a:xfrm>
            <a:off x="3604280" y="2961409"/>
            <a:ext cx="2011642" cy="290849"/>
          </a:xfrm>
          <a:prstGeom prst="rect">
            <a:avLst/>
          </a:prstGeom>
          <a:noFill/>
        </p:spPr>
        <p:txBody>
          <a:bodyPr wrap="square" lIns="0" tIns="0" rIns="0" bIns="0" rtlCol="0">
            <a:spAutoFit/>
          </a:bodyPr>
          <a:lstStyle/>
          <a:p>
            <a:pPr algn="ctr"/>
            <a:r>
              <a:rPr lang="en-NZ" sz="2100" dirty="0">
                <a:gradFill>
                  <a:gsLst>
                    <a:gs pos="0">
                      <a:srgbClr val="FFFFFF"/>
                    </a:gs>
                    <a:gs pos="100000">
                      <a:srgbClr val="FFFFFF"/>
                    </a:gs>
                  </a:gsLst>
                  <a:lin ang="5400000" scaled="0"/>
                </a:gradFill>
                <a:effectLst>
                  <a:outerShdw blurRad="50800" dist="38100" dir="5400000" algn="ctr" rotWithShape="0">
                    <a:srgbClr val="000000">
                      <a:alpha val="47000"/>
                    </a:srgbClr>
                  </a:outerShdw>
                </a:effectLst>
                <a:latin typeface="Segoe UI" pitchFamily="34" charset="0"/>
              </a:rPr>
              <a:t>Data Platform</a:t>
            </a:r>
          </a:p>
        </p:txBody>
      </p:sp>
      <p:sp>
        <p:nvSpPr>
          <p:cNvPr id="71" name="TextBox 70"/>
          <p:cNvSpPr txBox="1"/>
          <p:nvPr/>
        </p:nvSpPr>
        <p:spPr>
          <a:xfrm>
            <a:off x="393866" y="2254829"/>
            <a:ext cx="1007776" cy="276999"/>
          </a:xfrm>
          <a:prstGeom prst="rect">
            <a:avLst/>
          </a:prstGeom>
          <a:noFill/>
        </p:spPr>
        <p:txBody>
          <a:bodyPr wrap="none" lIns="0" tIns="0" rIns="0" bIns="0" rtlCol="0">
            <a:spAutoFit/>
          </a:bodyPr>
          <a:lstStyle/>
          <a:p>
            <a:r>
              <a:rPr lang="en-US" sz="1800" b="1" dirty="0">
                <a:solidFill>
                  <a:schemeClr val="bg1"/>
                </a:solidFill>
                <a:effectLst>
                  <a:outerShdw blurRad="38100" dist="38100" dir="2700000" algn="tl">
                    <a:srgbClr val="000000">
                      <a:alpha val="43137"/>
                    </a:srgbClr>
                  </a:outerShdw>
                </a:effectLst>
              </a:rPr>
              <a:t>Client-side</a:t>
            </a:r>
          </a:p>
        </p:txBody>
      </p:sp>
      <p:sp>
        <p:nvSpPr>
          <p:cNvPr id="72" name="TextBox 71"/>
          <p:cNvSpPr txBox="1"/>
          <p:nvPr/>
        </p:nvSpPr>
        <p:spPr>
          <a:xfrm>
            <a:off x="376013" y="4333011"/>
            <a:ext cx="1069139" cy="276999"/>
          </a:xfrm>
          <a:prstGeom prst="rect">
            <a:avLst/>
          </a:prstGeom>
          <a:noFill/>
        </p:spPr>
        <p:txBody>
          <a:bodyPr wrap="none" lIns="0" tIns="0" rIns="0" bIns="0" rtlCol="0">
            <a:spAutoFit/>
          </a:bodyPr>
          <a:lstStyle/>
          <a:p>
            <a:r>
              <a:rPr lang="en-US" sz="1800" b="1" dirty="0">
                <a:solidFill>
                  <a:schemeClr val="bg1"/>
                </a:solidFill>
                <a:effectLst>
                  <a:outerShdw blurRad="38100" dist="38100" dir="2700000" algn="tl">
                    <a:srgbClr val="000000">
                      <a:alpha val="43137"/>
                    </a:srgbClr>
                  </a:outerShdw>
                </a:effectLst>
              </a:rPr>
              <a:t>Server-side</a:t>
            </a:r>
          </a:p>
        </p:txBody>
      </p:sp>
      <p:sp>
        <p:nvSpPr>
          <p:cNvPr id="73" name="TextBox 72"/>
          <p:cNvSpPr txBox="1"/>
          <p:nvPr/>
        </p:nvSpPr>
        <p:spPr>
          <a:xfrm>
            <a:off x="6910216" y="1465212"/>
            <a:ext cx="1368965" cy="276999"/>
          </a:xfrm>
          <a:prstGeom prst="rect">
            <a:avLst/>
          </a:prstGeom>
          <a:noFill/>
        </p:spPr>
        <p:txBody>
          <a:bodyPr wrap="none" lIns="0" tIns="0" rIns="0" bIns="0" rtlCol="0">
            <a:spAutoFit/>
          </a:bodyPr>
          <a:lstStyle/>
          <a:p>
            <a:r>
              <a:rPr lang="en-US" i="1" dirty="0" smtClean="0">
                <a:solidFill>
                  <a:schemeClr val="bg1"/>
                </a:solidFill>
                <a:effectLst>
                  <a:outerShdw blurRad="38100" dist="38100" dir="2700000" algn="tl">
                    <a:srgbClr val="000000">
                      <a:alpha val="43137"/>
                    </a:srgbClr>
                  </a:outerShdw>
                </a:effectLst>
              </a:rPr>
              <a:t>Strongly-typed</a:t>
            </a:r>
          </a:p>
        </p:txBody>
      </p:sp>
      <p:sp>
        <p:nvSpPr>
          <p:cNvPr id="74" name="TextBox 73"/>
          <p:cNvSpPr txBox="1"/>
          <p:nvPr/>
        </p:nvSpPr>
        <p:spPr>
          <a:xfrm>
            <a:off x="6994545" y="2244437"/>
            <a:ext cx="1282787" cy="276999"/>
          </a:xfrm>
          <a:prstGeom prst="rect">
            <a:avLst/>
          </a:prstGeom>
          <a:noFill/>
        </p:spPr>
        <p:txBody>
          <a:bodyPr wrap="none" lIns="0" tIns="0" rIns="0" bIns="0" rtlCol="0">
            <a:spAutoFit/>
          </a:bodyPr>
          <a:lstStyle/>
          <a:p>
            <a:r>
              <a:rPr lang="en-US" i="1" dirty="0" smtClean="0">
                <a:solidFill>
                  <a:schemeClr val="bg1"/>
                </a:solidFill>
                <a:effectLst>
                  <a:outerShdw blurRad="38100" dist="38100" dir="2700000" algn="tl">
                    <a:srgbClr val="000000">
                      <a:alpha val="43137"/>
                    </a:srgbClr>
                  </a:outerShdw>
                </a:effectLst>
              </a:rPr>
              <a:t>Weakly-typed</a:t>
            </a:r>
          </a:p>
        </p:txBody>
      </p:sp>
      <p:sp>
        <p:nvSpPr>
          <p:cNvPr id="75" name="TextBox 74"/>
          <p:cNvSpPr txBox="1"/>
          <p:nvPr/>
        </p:nvSpPr>
        <p:spPr>
          <a:xfrm>
            <a:off x="6921604" y="5136667"/>
            <a:ext cx="1368965" cy="276999"/>
          </a:xfrm>
          <a:prstGeom prst="rect">
            <a:avLst/>
          </a:prstGeom>
          <a:noFill/>
        </p:spPr>
        <p:txBody>
          <a:bodyPr wrap="none" lIns="0" tIns="0" rIns="0" bIns="0" rtlCol="0">
            <a:spAutoFit/>
          </a:bodyPr>
          <a:lstStyle/>
          <a:p>
            <a:r>
              <a:rPr lang="en-US" i="1" dirty="0" smtClean="0">
                <a:solidFill>
                  <a:schemeClr val="bg1"/>
                </a:solidFill>
                <a:effectLst>
                  <a:outerShdw blurRad="38100" dist="38100" dir="2700000" algn="tl">
                    <a:srgbClr val="000000">
                      <a:alpha val="43137"/>
                    </a:srgbClr>
                  </a:outerShdw>
                </a:effectLst>
              </a:rPr>
              <a:t>Strongly-typed</a:t>
            </a:r>
          </a:p>
        </p:txBody>
      </p:sp>
      <p:sp>
        <p:nvSpPr>
          <p:cNvPr id="76" name="TextBox 75"/>
          <p:cNvSpPr txBox="1"/>
          <p:nvPr/>
        </p:nvSpPr>
        <p:spPr>
          <a:xfrm>
            <a:off x="6994545" y="4367739"/>
            <a:ext cx="1282787" cy="276999"/>
          </a:xfrm>
          <a:prstGeom prst="rect">
            <a:avLst/>
          </a:prstGeom>
          <a:noFill/>
        </p:spPr>
        <p:txBody>
          <a:bodyPr wrap="none" lIns="0" tIns="0" rIns="0" bIns="0" rtlCol="0">
            <a:spAutoFit/>
          </a:bodyPr>
          <a:lstStyle/>
          <a:p>
            <a:r>
              <a:rPr lang="en-US" i="1" dirty="0" smtClean="0">
                <a:solidFill>
                  <a:schemeClr val="bg1"/>
                </a:solidFill>
                <a:effectLst>
                  <a:outerShdw blurRad="38100" dist="38100" dir="2700000" algn="tl">
                    <a:srgbClr val="000000">
                      <a:alpha val="43137"/>
                    </a:srgbClr>
                  </a:outerShdw>
                </a:effectLst>
              </a:rPr>
              <a:t>Weakly-typed</a:t>
            </a:r>
          </a:p>
        </p:txBody>
      </p:sp>
      <p:grpSp>
        <p:nvGrpSpPr>
          <p:cNvPr id="3" name="Group 76"/>
          <p:cNvGrpSpPr/>
          <p:nvPr/>
        </p:nvGrpSpPr>
        <p:grpSpPr>
          <a:xfrm>
            <a:off x="457201" y="2805261"/>
            <a:ext cx="8143009" cy="1288474"/>
            <a:chOff x="370609" y="3196652"/>
            <a:chExt cx="8229600" cy="1288474"/>
          </a:xfrm>
        </p:grpSpPr>
        <p:cxnSp>
          <p:nvCxnSpPr>
            <p:cNvPr id="78" name="Straight Connector 77"/>
            <p:cNvCxnSpPr/>
            <p:nvPr/>
          </p:nvCxnSpPr>
          <p:spPr>
            <a:xfrm>
              <a:off x="370609" y="4485126"/>
              <a:ext cx="8229600" cy="0"/>
            </a:xfrm>
            <a:prstGeom prst="line">
              <a:avLst/>
            </a:prstGeom>
            <a:ln w="38100">
              <a:solidFill>
                <a:schemeClr val="bg1"/>
              </a:solidFill>
              <a:prstDash val="sysDot"/>
            </a:ln>
            <a:effectLst/>
          </p:spPr>
          <p:style>
            <a:lnRef idx="1">
              <a:schemeClr val="accent2"/>
            </a:lnRef>
            <a:fillRef idx="0">
              <a:schemeClr val="accent2"/>
            </a:fillRef>
            <a:effectRef idx="0">
              <a:schemeClr val="accent2"/>
            </a:effectRef>
            <a:fontRef idx="minor">
              <a:schemeClr val="tx1"/>
            </a:fontRef>
          </p:style>
        </p:cxnSp>
        <p:cxnSp>
          <p:nvCxnSpPr>
            <p:cNvPr id="79" name="Straight Connector 78"/>
            <p:cNvCxnSpPr/>
            <p:nvPr/>
          </p:nvCxnSpPr>
          <p:spPr>
            <a:xfrm>
              <a:off x="370609" y="3196652"/>
              <a:ext cx="8229600" cy="0"/>
            </a:xfrm>
            <a:prstGeom prst="line">
              <a:avLst/>
            </a:prstGeom>
            <a:ln w="38100">
              <a:solidFill>
                <a:schemeClr val="bg1"/>
              </a:solidFill>
              <a:prstDash val="sysDot"/>
            </a:ln>
            <a:effectLst/>
          </p:spPr>
          <p:style>
            <a:lnRef idx="1">
              <a:schemeClr val="accent2"/>
            </a:lnRef>
            <a:fillRef idx="0">
              <a:schemeClr val="accent2"/>
            </a:fillRef>
            <a:effectRef idx="0">
              <a:schemeClr val="accent2"/>
            </a:effectRef>
            <a:fontRef idx="minor">
              <a:schemeClr val="tx1"/>
            </a:fontRef>
          </p:style>
        </p:cxnSp>
      </p:grpSp>
      <p:sp>
        <p:nvSpPr>
          <p:cNvPr id="80" name="Rounded Rectangle 79"/>
          <p:cNvSpPr/>
          <p:nvPr/>
        </p:nvSpPr>
        <p:spPr bwMode="auto">
          <a:xfrm>
            <a:off x="2590801" y="4180609"/>
            <a:ext cx="3886200" cy="609600"/>
          </a:xfrm>
          <a:prstGeom prst="roundRect">
            <a:avLst>
              <a:gd name="adj" fmla="val 11553"/>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80235" tIns="40118" rIns="80235" bIns="40118" numCol="1" rtlCol="0" anchor="ctr" anchorCtr="0" compatLnSpc="1">
            <a:prstTxWarp prst="textNoShape">
              <a:avLst/>
            </a:prstTxWarp>
          </a:bodyPr>
          <a:lstStyle/>
          <a:p>
            <a:pPr defTabSz="802122"/>
            <a:r>
              <a:rPr lang="en-NZ" sz="2100" dirty="0">
                <a:solidFill>
                  <a:schemeClr val="tx2"/>
                </a:solidFill>
                <a:effectLst>
                  <a:outerShdw blurRad="50800" dist="38100" dir="5400000" algn="ctr" rotWithShape="0">
                    <a:srgbClr val="000000">
                      <a:alpha val="47000"/>
                    </a:srgbClr>
                  </a:outerShdw>
                </a:effectLst>
                <a:latin typeface="Segoe UI" pitchFamily="34" charset="0"/>
              </a:rPr>
              <a:t>Server</a:t>
            </a:r>
            <a:r>
              <a:rPr lang="en-NZ" sz="2100" dirty="0">
                <a:solidFill>
                  <a:schemeClr val="tx2"/>
                </a:solidFill>
              </a:rPr>
              <a:t> </a:t>
            </a:r>
            <a:r>
              <a:rPr lang="en-NZ" sz="2100" dirty="0">
                <a:solidFill>
                  <a:schemeClr val="tx2"/>
                </a:solidFill>
                <a:effectLst>
                  <a:outerShdw blurRad="50800" dist="38100" dir="5400000" algn="ctr" rotWithShape="0">
                    <a:srgbClr val="000000">
                      <a:alpha val="47000"/>
                    </a:srgbClr>
                  </a:outerShdw>
                </a:effectLst>
                <a:latin typeface="Segoe UI" pitchFamily="34" charset="0"/>
              </a:rPr>
              <a:t>OM</a:t>
            </a:r>
          </a:p>
        </p:txBody>
      </p:sp>
      <p:sp>
        <p:nvSpPr>
          <p:cNvPr id="85" name="Rounded Rectangle 84"/>
          <p:cNvSpPr/>
          <p:nvPr/>
        </p:nvSpPr>
        <p:spPr bwMode="auto">
          <a:xfrm>
            <a:off x="3124201" y="2092037"/>
            <a:ext cx="2819400" cy="619991"/>
          </a:xfrm>
          <a:prstGeom prst="roundRect">
            <a:avLst>
              <a:gd name="adj" fmla="val 11213"/>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80235" tIns="40118" rIns="80235" bIns="40118" numCol="1" rtlCol="0" anchor="ctr" anchorCtr="0" compatLnSpc="1">
            <a:prstTxWarp prst="textNoShape">
              <a:avLst/>
            </a:prstTxWarp>
          </a:bodyPr>
          <a:lstStyle/>
          <a:p>
            <a:pPr defTabSz="802122"/>
            <a:r>
              <a:rPr lang="en-NZ" sz="2100" dirty="0">
                <a:solidFill>
                  <a:schemeClr val="tx1"/>
                </a:solidFill>
                <a:effectLst>
                  <a:outerShdw blurRad="50800" dist="38100" dir="5400000" algn="ctr" rotWithShape="0">
                    <a:srgbClr val="000000">
                      <a:alpha val="47000"/>
                    </a:srgbClr>
                  </a:outerShdw>
                </a:effectLst>
                <a:latin typeface="Segoe UI" pitchFamily="34" charset="0"/>
              </a:rPr>
              <a:t>Client</a:t>
            </a:r>
            <a:r>
              <a:rPr lang="en-NZ" sz="2100" dirty="0">
                <a:solidFill>
                  <a:schemeClr val="tx1"/>
                </a:solidFill>
              </a:rPr>
              <a:t> </a:t>
            </a:r>
            <a:r>
              <a:rPr lang="en-NZ" sz="2100" dirty="0">
                <a:solidFill>
                  <a:schemeClr val="tx1"/>
                </a:solidFill>
                <a:effectLst>
                  <a:outerShdw blurRad="50800" dist="38100" dir="5400000" algn="ctr" rotWithShape="0">
                    <a:srgbClr val="000000">
                      <a:alpha val="47000"/>
                    </a:srgbClr>
                  </a:outerShdw>
                </a:effectLst>
                <a:latin typeface="Segoe UI" pitchFamily="34" charset="0"/>
              </a:rPr>
              <a:t>OM</a:t>
            </a:r>
          </a:p>
        </p:txBody>
      </p:sp>
      <p:sp>
        <p:nvSpPr>
          <p:cNvPr id="86" name="Rounded Rectangle 85"/>
          <p:cNvSpPr/>
          <p:nvPr/>
        </p:nvSpPr>
        <p:spPr bwMode="auto">
          <a:xfrm>
            <a:off x="3427269" y="1295402"/>
            <a:ext cx="2209800" cy="616527"/>
          </a:xfrm>
          <a:prstGeom prst="roundRect">
            <a:avLst>
              <a:gd name="adj" fmla="val 9926"/>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80235" tIns="40118" rIns="80235" bIns="40118" numCol="1" rtlCol="0" anchor="ctr" anchorCtr="0" compatLnSpc="1">
            <a:prstTxWarp prst="textNoShape">
              <a:avLst/>
            </a:prstTxWarp>
          </a:bodyPr>
          <a:lstStyle/>
          <a:p>
            <a:pPr defTabSz="802122"/>
            <a:r>
              <a:rPr lang="en-NZ" sz="2100" dirty="0">
                <a:solidFill>
                  <a:schemeClr val="tx1"/>
                </a:solidFill>
                <a:effectLst>
                  <a:outerShdw blurRad="50800" dist="38100" dir="5400000" algn="ctr" rotWithShape="0">
                    <a:srgbClr val="000000">
                      <a:alpha val="47000"/>
                    </a:srgbClr>
                  </a:outerShdw>
                </a:effectLst>
                <a:latin typeface="Segoe UI" pitchFamily="34" charset="0"/>
              </a:rPr>
              <a:t>REST APIs</a:t>
            </a:r>
          </a:p>
        </p:txBody>
      </p:sp>
      <p:grpSp>
        <p:nvGrpSpPr>
          <p:cNvPr id="4" name="Group 86"/>
          <p:cNvGrpSpPr/>
          <p:nvPr/>
        </p:nvGrpSpPr>
        <p:grpSpPr>
          <a:xfrm>
            <a:off x="4495799" y="2008626"/>
            <a:ext cx="4104409" cy="2867891"/>
            <a:chOff x="370609" y="2400017"/>
            <a:chExt cx="8229600" cy="2867891"/>
          </a:xfrm>
        </p:grpSpPr>
        <p:cxnSp>
          <p:nvCxnSpPr>
            <p:cNvPr id="88" name="Straight Connector 87"/>
            <p:cNvCxnSpPr/>
            <p:nvPr/>
          </p:nvCxnSpPr>
          <p:spPr>
            <a:xfrm>
              <a:off x="370609" y="5267908"/>
              <a:ext cx="8229600" cy="0"/>
            </a:xfrm>
            <a:prstGeom prst="line">
              <a:avLst/>
            </a:prstGeom>
            <a:ln w="38100">
              <a:solidFill>
                <a:schemeClr val="bg1"/>
              </a:solidFill>
              <a:prstDash val="sysDot"/>
            </a:ln>
            <a:effectLst/>
          </p:spPr>
          <p:style>
            <a:lnRef idx="1">
              <a:schemeClr val="accent2"/>
            </a:lnRef>
            <a:fillRef idx="0">
              <a:schemeClr val="accent2"/>
            </a:fillRef>
            <a:effectRef idx="0">
              <a:schemeClr val="accent2"/>
            </a:effectRef>
            <a:fontRef idx="minor">
              <a:schemeClr val="tx1"/>
            </a:fontRef>
          </p:style>
        </p:cxnSp>
        <p:cxnSp>
          <p:nvCxnSpPr>
            <p:cNvPr id="89" name="Straight Connector 88"/>
            <p:cNvCxnSpPr/>
            <p:nvPr/>
          </p:nvCxnSpPr>
          <p:spPr>
            <a:xfrm>
              <a:off x="370609" y="2400017"/>
              <a:ext cx="8229600" cy="0"/>
            </a:xfrm>
            <a:prstGeom prst="line">
              <a:avLst/>
            </a:prstGeom>
            <a:ln w="38100">
              <a:solidFill>
                <a:schemeClr val="bg1"/>
              </a:solidFill>
              <a:prstDash val="sysDot"/>
            </a:ln>
            <a:effectLst/>
          </p:spPr>
          <p:style>
            <a:lnRef idx="1">
              <a:schemeClr val="accent2"/>
            </a:lnRef>
            <a:fillRef idx="0">
              <a:schemeClr val="accent2"/>
            </a:fillRef>
            <a:effectRef idx="0">
              <a:schemeClr val="accent2"/>
            </a:effectRef>
            <a:fontRef idx="minor">
              <a:schemeClr val="tx1"/>
            </a:fontRef>
          </p:style>
        </p:cxnSp>
      </p:grpSp>
      <p:sp>
        <p:nvSpPr>
          <p:cNvPr id="92" name="TextBox 91"/>
          <p:cNvSpPr txBox="1"/>
          <p:nvPr/>
        </p:nvSpPr>
        <p:spPr>
          <a:xfrm>
            <a:off x="582434" y="5034486"/>
            <a:ext cx="1192634" cy="830997"/>
          </a:xfrm>
          <a:prstGeom prst="rect">
            <a:avLst/>
          </a:prstGeom>
          <a:noFill/>
        </p:spPr>
        <p:txBody>
          <a:bodyPr wrap="none" lIns="0" tIns="0" rIns="0" bIns="0" rtlCol="0">
            <a:spAutoFit/>
          </a:bodyPr>
          <a:lstStyle/>
          <a:p>
            <a:pPr>
              <a:lnSpc>
                <a:spcPct val="150000"/>
              </a:lnSpc>
            </a:pPr>
            <a:r>
              <a:rPr lang="en-US" sz="1800" dirty="0" smtClean="0">
                <a:gradFill>
                  <a:gsLst>
                    <a:gs pos="0">
                      <a:schemeClr val="tx1"/>
                    </a:gs>
                    <a:gs pos="86000">
                      <a:schemeClr val="tx1"/>
                    </a:gs>
                  </a:gsLst>
                  <a:lin ang="5400000" scaled="0"/>
                </a:gradFill>
                <a:effectLst>
                  <a:outerShdw blurRad="38100" dist="38100" dir="2700000" algn="tl">
                    <a:srgbClr val="000000">
                      <a:alpha val="43137"/>
                    </a:srgbClr>
                  </a:outerShdw>
                </a:effectLst>
                <a:latin typeface="Times New Roman" pitchFamily="18" charset="0"/>
                <a:cs typeface="Times New Roman" pitchFamily="18" charset="0"/>
              </a:rPr>
              <a:t>New in 2010</a:t>
            </a:r>
          </a:p>
          <a:p>
            <a:pPr>
              <a:lnSpc>
                <a:spcPct val="150000"/>
              </a:lnSpc>
            </a:pPr>
            <a:r>
              <a:rPr lang="en-US" sz="1800" dirty="0" smtClean="0">
                <a:gradFill>
                  <a:gsLst>
                    <a:gs pos="0">
                      <a:schemeClr val="tx1"/>
                    </a:gs>
                    <a:gs pos="86000">
                      <a:schemeClr val="tx1"/>
                    </a:gs>
                  </a:gsLst>
                  <a:lin ang="5400000" scaled="0"/>
                </a:gradFill>
                <a:effectLst>
                  <a:outerShdw blurRad="38100" dist="38100" dir="2700000" algn="tl">
                    <a:srgbClr val="000000">
                      <a:alpha val="43137"/>
                    </a:srgbClr>
                  </a:outerShdw>
                </a:effectLst>
                <a:latin typeface="Times New Roman" pitchFamily="18" charset="0"/>
                <a:cs typeface="Times New Roman" pitchFamily="18" charset="0"/>
              </a:rPr>
              <a:t>Improved</a:t>
            </a:r>
          </a:p>
        </p:txBody>
      </p:sp>
      <p:cxnSp>
        <p:nvCxnSpPr>
          <p:cNvPr id="93" name="Straight Connector 92"/>
          <p:cNvCxnSpPr/>
          <p:nvPr/>
        </p:nvCxnSpPr>
        <p:spPr>
          <a:xfrm>
            <a:off x="509155" y="5477272"/>
            <a:ext cx="1600200" cy="0"/>
          </a:xfrm>
          <a:prstGeom prst="line">
            <a:avLst/>
          </a:prstGeom>
          <a:ln w="19050">
            <a:solidFill>
              <a:schemeClr val="accent1">
                <a:lumMod val="50000"/>
              </a:schemeClr>
            </a:solidFill>
            <a:prstDash val="sysDot"/>
          </a:ln>
          <a:effectLst/>
        </p:spPr>
        <p:style>
          <a:lnRef idx="1">
            <a:schemeClr val="accent2"/>
          </a:lnRef>
          <a:fillRef idx="0">
            <a:schemeClr val="accent2"/>
          </a:fillRef>
          <a:effectRef idx="0">
            <a:schemeClr val="accent2"/>
          </a:effectRef>
          <a:fontRef idx="minor">
            <a:schemeClr val="tx1"/>
          </a:fontRef>
        </p:style>
      </p:cxnSp>
      <p:sp>
        <p:nvSpPr>
          <p:cNvPr id="35" name="Rounded Rectangle 34"/>
          <p:cNvSpPr/>
          <p:nvPr/>
        </p:nvSpPr>
        <p:spPr bwMode="auto">
          <a:xfrm>
            <a:off x="2057402" y="2895600"/>
            <a:ext cx="5105399" cy="1143000"/>
          </a:xfrm>
          <a:prstGeom prst="roundRect">
            <a:avLst>
              <a:gd name="adj" fmla="val 9394"/>
            </a:avLst>
          </a:prstGeom>
          <a:noFill/>
          <a:ln w="57150">
            <a:solidFill>
              <a:srgbClr val="FFFF00"/>
            </a:solidFill>
            <a:headEnd type="none" w="med" len="med"/>
            <a:tailEnd type="none" w="med" len="med"/>
          </a:ln>
          <a:effectLst/>
          <a:scene3d>
            <a:camera prst="orthographicFront" fov="0">
              <a:rot lat="0" lon="0" rev="0"/>
            </a:camera>
            <a:lightRig rig="contrasting" dir="t">
              <a:rot lat="0" lon="0" rev="12000000"/>
            </a:lightRig>
          </a:scene3d>
          <a:sp3d prstMaterial="powder"/>
        </p:spPr>
        <p:style>
          <a:lnRef idx="0">
            <a:schemeClr val="accent6"/>
          </a:lnRef>
          <a:fillRef idx="3">
            <a:schemeClr val="accent6"/>
          </a:fillRef>
          <a:effectRef idx="3">
            <a:schemeClr val="accent6"/>
          </a:effectRef>
          <a:fontRef idx="minor">
            <a:schemeClr val="lt1"/>
          </a:fontRef>
        </p:style>
        <p:txBody>
          <a:bodyPr vert="horz" wrap="square" lIns="80235" tIns="40118" rIns="80235" bIns="40118" numCol="1" rtlCol="0" anchor="ctr" anchorCtr="0" compatLnSpc="1">
            <a:prstTxWarp prst="textNoShape">
              <a:avLst/>
            </a:prstTxWarp>
          </a:bodyPr>
          <a:lstStyle/>
          <a:p>
            <a:pPr defTabSz="802122"/>
            <a:endParaRPr lang="en-NZ" sz="2100" dirty="0">
              <a:solidFill>
                <a:schemeClr val="tx1"/>
              </a:solidFill>
            </a:endParaRPr>
          </a:p>
        </p:txBody>
      </p:sp>
      <p:sp>
        <p:nvSpPr>
          <p:cNvPr id="37" name="Oval 36"/>
          <p:cNvSpPr/>
          <p:nvPr/>
        </p:nvSpPr>
        <p:spPr bwMode="auto">
          <a:xfrm>
            <a:off x="5406832" y="1367832"/>
            <a:ext cx="171495" cy="225902"/>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80235" tIns="40118" rIns="80235" bIns="40118" numCol="1" rtlCol="0" anchor="ctr" anchorCtr="0" compatLnSpc="1">
            <a:prstTxWarp prst="textNoShape">
              <a:avLst/>
            </a:prstTxWarp>
          </a:bodyPr>
          <a:lstStyle/>
          <a:p>
            <a:pPr defTabSz="802122"/>
            <a:endParaRPr lang="en-NZ" sz="2100" dirty="0">
              <a:solidFill>
                <a:schemeClr val="tx1"/>
              </a:solidFill>
            </a:endParaRPr>
          </a:p>
        </p:txBody>
      </p:sp>
      <p:sp>
        <p:nvSpPr>
          <p:cNvPr id="43" name="Oval 42"/>
          <p:cNvSpPr/>
          <p:nvPr/>
        </p:nvSpPr>
        <p:spPr bwMode="auto">
          <a:xfrm>
            <a:off x="5713596" y="2166798"/>
            <a:ext cx="171495" cy="225902"/>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80235" tIns="40118" rIns="80235" bIns="40118" numCol="1" rtlCol="0" anchor="ctr" anchorCtr="0" compatLnSpc="1">
            <a:prstTxWarp prst="textNoShape">
              <a:avLst/>
            </a:prstTxWarp>
          </a:bodyPr>
          <a:lstStyle/>
          <a:p>
            <a:pPr defTabSz="802122"/>
            <a:endParaRPr lang="en-NZ" sz="2100" dirty="0">
              <a:solidFill>
                <a:schemeClr val="tx1"/>
              </a:solidFill>
            </a:endParaRPr>
          </a:p>
        </p:txBody>
      </p:sp>
      <p:sp>
        <p:nvSpPr>
          <p:cNvPr id="45" name="Oval 44"/>
          <p:cNvSpPr/>
          <p:nvPr/>
        </p:nvSpPr>
        <p:spPr bwMode="auto">
          <a:xfrm>
            <a:off x="5409658" y="5034486"/>
            <a:ext cx="171495" cy="225902"/>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80235" tIns="40118" rIns="80235" bIns="40118" numCol="1" rtlCol="0" anchor="ctr" anchorCtr="0" compatLnSpc="1">
            <a:prstTxWarp prst="textNoShape">
              <a:avLst/>
            </a:prstTxWarp>
          </a:bodyPr>
          <a:lstStyle/>
          <a:p>
            <a:pPr defTabSz="802122"/>
            <a:endParaRPr lang="en-NZ" sz="2100" dirty="0">
              <a:solidFill>
                <a:schemeClr val="tx1"/>
              </a:solidFill>
            </a:endParaRPr>
          </a:p>
        </p:txBody>
      </p:sp>
      <p:sp>
        <p:nvSpPr>
          <p:cNvPr id="46" name="Oval 45"/>
          <p:cNvSpPr/>
          <p:nvPr/>
        </p:nvSpPr>
        <p:spPr bwMode="auto">
          <a:xfrm>
            <a:off x="6248456" y="4251360"/>
            <a:ext cx="171495" cy="225902"/>
          </a:xfrm>
          <a:prstGeom prst="ellipse">
            <a:avLst/>
          </a:prstGeom>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60000"/>
              </a:srgbClr>
            </a:outerShdw>
          </a:effectLst>
        </p:spPr>
        <p:style>
          <a:lnRef idx="0">
            <a:schemeClr val="accent3"/>
          </a:lnRef>
          <a:fillRef idx="3">
            <a:schemeClr val="accent3"/>
          </a:fillRef>
          <a:effectRef idx="3">
            <a:schemeClr val="accent3"/>
          </a:effectRef>
          <a:fontRef idx="minor">
            <a:schemeClr val="lt1"/>
          </a:fontRef>
        </p:style>
        <p:txBody>
          <a:bodyPr vert="horz" wrap="square" lIns="80235" tIns="40118" rIns="80235" bIns="40118" numCol="1" rtlCol="0" anchor="ctr" anchorCtr="0" compatLnSpc="1">
            <a:prstTxWarp prst="textNoShape">
              <a:avLst/>
            </a:prstTxWarp>
          </a:bodyPr>
          <a:lstStyle/>
          <a:p>
            <a:pPr defTabSz="802122"/>
            <a:endParaRPr lang="en-NZ" sz="2100" dirty="0">
              <a:solidFill>
                <a:schemeClr val="tx1"/>
              </a:solidFill>
            </a:endParaRPr>
          </a:p>
        </p:txBody>
      </p:sp>
      <p:sp>
        <p:nvSpPr>
          <p:cNvPr id="50" name="Oval 49"/>
          <p:cNvSpPr/>
          <p:nvPr/>
        </p:nvSpPr>
        <p:spPr bwMode="auto">
          <a:xfrm>
            <a:off x="6916323" y="2998642"/>
            <a:ext cx="171495" cy="225902"/>
          </a:xfrm>
          <a:prstGeom prst="ellipse">
            <a:avLst/>
          </a:prstGeom>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60000"/>
              </a:srgbClr>
            </a:outerShdw>
          </a:effectLst>
        </p:spPr>
        <p:style>
          <a:lnRef idx="0">
            <a:schemeClr val="accent3"/>
          </a:lnRef>
          <a:fillRef idx="3">
            <a:schemeClr val="accent3"/>
          </a:fillRef>
          <a:effectRef idx="3">
            <a:schemeClr val="accent3"/>
          </a:effectRef>
          <a:fontRef idx="minor">
            <a:schemeClr val="lt1"/>
          </a:fontRef>
        </p:style>
        <p:txBody>
          <a:bodyPr vert="horz" wrap="square" lIns="80235" tIns="40118" rIns="80235" bIns="40118" numCol="1" rtlCol="0" anchor="ctr" anchorCtr="0" compatLnSpc="1">
            <a:prstTxWarp prst="textNoShape">
              <a:avLst/>
            </a:prstTxWarp>
          </a:bodyPr>
          <a:lstStyle/>
          <a:p>
            <a:pPr defTabSz="802122"/>
            <a:endParaRPr lang="en-NZ" sz="2100" dirty="0">
              <a:solidFill>
                <a:schemeClr val="tx1"/>
              </a:solidFill>
            </a:endParaRPr>
          </a:p>
        </p:txBody>
      </p:sp>
      <p:sp>
        <p:nvSpPr>
          <p:cNvPr id="51" name="Oval 50"/>
          <p:cNvSpPr/>
          <p:nvPr/>
        </p:nvSpPr>
        <p:spPr bwMode="auto">
          <a:xfrm>
            <a:off x="1928964" y="5562108"/>
            <a:ext cx="171495" cy="225902"/>
          </a:xfrm>
          <a:prstGeom prst="ellipse">
            <a:avLst/>
          </a:prstGeom>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60000"/>
              </a:srgbClr>
            </a:outerShdw>
          </a:effectLst>
        </p:spPr>
        <p:style>
          <a:lnRef idx="0">
            <a:schemeClr val="accent3"/>
          </a:lnRef>
          <a:fillRef idx="3">
            <a:schemeClr val="accent3"/>
          </a:fillRef>
          <a:effectRef idx="3">
            <a:schemeClr val="accent3"/>
          </a:effectRef>
          <a:fontRef idx="minor">
            <a:schemeClr val="lt1"/>
          </a:fontRef>
        </p:style>
        <p:txBody>
          <a:bodyPr vert="horz" wrap="square" lIns="80235" tIns="40118" rIns="80235" bIns="40118" numCol="1" rtlCol="0" anchor="ctr" anchorCtr="0" compatLnSpc="1">
            <a:prstTxWarp prst="textNoShape">
              <a:avLst/>
            </a:prstTxWarp>
          </a:bodyPr>
          <a:lstStyle/>
          <a:p>
            <a:pPr defTabSz="802122"/>
            <a:endParaRPr lang="en-NZ" sz="2100" dirty="0">
              <a:solidFill>
                <a:schemeClr val="tx1"/>
              </a:solidFill>
            </a:endParaRPr>
          </a:p>
        </p:txBody>
      </p:sp>
      <p:sp>
        <p:nvSpPr>
          <p:cNvPr id="52" name="Oval 51"/>
          <p:cNvSpPr/>
          <p:nvPr/>
        </p:nvSpPr>
        <p:spPr bwMode="auto">
          <a:xfrm>
            <a:off x="1928964" y="5122838"/>
            <a:ext cx="171495" cy="225902"/>
          </a:xfrm>
          <a:prstGeom prst="ellipse">
            <a:avLst/>
          </a:prstGeom>
          <a:gradFill>
            <a:gsLst>
              <a:gs pos="0">
                <a:srgbClr val="C00000"/>
              </a:gs>
              <a:gs pos="60000">
                <a:srgbClr val="FF0000"/>
              </a:gs>
              <a:gs pos="100000">
                <a:srgbClr val="FF5B5B"/>
              </a:gs>
            </a:gsLst>
          </a:gradFill>
          <a:ln w="25400">
            <a:gradFill>
              <a:gsLst>
                <a:gs pos="0">
                  <a:schemeClr val="tx1">
                    <a:lumMod val="75000"/>
                  </a:schemeClr>
                </a:gs>
                <a:gs pos="50000">
                  <a:schemeClr val="tx1">
                    <a:lumMod val="95000"/>
                  </a:schemeClr>
                </a:gs>
                <a:gs pos="100000">
                  <a:schemeClr val="tx1"/>
                </a:gs>
              </a:gsLst>
              <a:lin ang="5400000" scaled="0"/>
            </a:gradFill>
            <a:headEnd type="none" w="med" len="med"/>
            <a:tailEnd type="none" w="med" len="med"/>
          </a:ln>
          <a:effectLst>
            <a:outerShdw blurRad="25400" dist="12700" dir="5400000" rotWithShape="0">
              <a:srgbClr val="000000">
                <a:alpha val="70000"/>
              </a:srgbClr>
            </a:outerShdw>
          </a:effectLst>
        </p:spPr>
        <p:style>
          <a:lnRef idx="0">
            <a:schemeClr val="accent2"/>
          </a:lnRef>
          <a:fillRef idx="3">
            <a:schemeClr val="accent2"/>
          </a:fillRef>
          <a:effectRef idx="3">
            <a:schemeClr val="accent2"/>
          </a:effectRef>
          <a:fontRef idx="minor">
            <a:schemeClr val="lt1"/>
          </a:fontRef>
        </p:style>
        <p:txBody>
          <a:bodyPr vert="horz" wrap="square" lIns="80235" tIns="40118" rIns="80235" bIns="40118" numCol="1" rtlCol="0" anchor="ctr" anchorCtr="0" compatLnSpc="1">
            <a:prstTxWarp prst="textNoShape">
              <a:avLst/>
            </a:prstTxWarp>
          </a:bodyPr>
          <a:lstStyle/>
          <a:p>
            <a:pPr defTabSz="802122"/>
            <a:endParaRPr lang="en-NZ" sz="2100" dirty="0">
              <a:solidFill>
                <a:schemeClr val="tx1"/>
              </a:solidFill>
            </a:endParaRPr>
          </a:p>
        </p:txBody>
      </p:sp>
    </p:spTree>
    <p:custDataLst>
      <p:tags r:id="rId1"/>
    </p:custDataLst>
    <p:extLst>
      <p:ext uri="{BB962C8B-B14F-4D97-AF65-F5344CB8AC3E}">
        <p14:creationId xmlns:p14="http://schemas.microsoft.com/office/powerpoint/2010/main" val="2288555326"/>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The Repository Pattern</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0203" y="3893811"/>
            <a:ext cx="3657600"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9834" y="1615865"/>
            <a:ext cx="1938337"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591829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Linq</a:t>
            </a:r>
            <a:r>
              <a:rPr lang="en-US" dirty="0" smtClean="0"/>
              <a:t> To SharePoint DSL extension</a:t>
            </a:r>
            <a:endParaRPr lang="en-US" dirty="0"/>
          </a:p>
        </p:txBody>
      </p:sp>
      <p:sp>
        <p:nvSpPr>
          <p:cNvPr id="3" name="Content Placeholder 2"/>
          <p:cNvSpPr>
            <a:spLocks noGrp="1"/>
          </p:cNvSpPr>
          <p:nvPr>
            <p:ph idx="1"/>
          </p:nvPr>
        </p:nvSpPr>
        <p:spPr/>
        <p:txBody>
          <a:bodyPr/>
          <a:lstStyle/>
          <a:p>
            <a:r>
              <a:rPr lang="en-US" dirty="0" smtClean="0"/>
              <a:t>To automatically generate a Repository, you can try</a:t>
            </a:r>
          </a:p>
          <a:p>
            <a:pPr marL="457200" lvl="1" indent="0">
              <a:buNone/>
            </a:pPr>
            <a:r>
              <a:rPr lang="en-US" dirty="0" err="1" smtClean="0">
                <a:solidFill>
                  <a:srgbClr val="FFFF00"/>
                </a:solidFill>
              </a:rPr>
              <a:t>Linq</a:t>
            </a:r>
            <a:r>
              <a:rPr lang="en-US" dirty="0" smtClean="0">
                <a:solidFill>
                  <a:srgbClr val="FFFF00"/>
                </a:solidFill>
              </a:rPr>
              <a:t> To SharePoint DSL </a:t>
            </a:r>
            <a:r>
              <a:rPr lang="en-US" dirty="0" smtClean="0"/>
              <a:t>Extension from Olivier </a:t>
            </a:r>
            <a:r>
              <a:rPr lang="en-US" dirty="0" err="1" smtClean="0"/>
              <a:t>Carpentier</a:t>
            </a:r>
            <a:r>
              <a:rPr lang="en-US" dirty="0" smtClean="0"/>
              <a:t> (MCS France)</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6899" y="2544722"/>
            <a:ext cx="5957148" cy="3627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814911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MVVM (Model View </a:t>
            </a:r>
            <a:r>
              <a:rPr lang="en-US" dirty="0" err="1"/>
              <a:t>ViewModel</a:t>
            </a:r>
            <a:r>
              <a:rPr lang="en-US" dirty="0"/>
              <a:t>) pattern</a:t>
            </a:r>
          </a:p>
        </p:txBody>
      </p:sp>
      <p:sp>
        <p:nvSpPr>
          <p:cNvPr id="3" name="Content Placeholder 2"/>
          <p:cNvSpPr>
            <a:spLocks noGrp="1"/>
          </p:cNvSpPr>
          <p:nvPr>
            <p:ph idx="1"/>
          </p:nvPr>
        </p:nvSpPr>
        <p:spPr>
          <a:xfrm>
            <a:off x="152400" y="990600"/>
            <a:ext cx="8610600" cy="4800600"/>
          </a:xfrm>
        </p:spPr>
        <p:txBody>
          <a:bodyPr>
            <a:normAutofit fontScale="92500" lnSpcReduction="10000"/>
          </a:bodyPr>
          <a:lstStyle/>
          <a:p>
            <a:endParaRPr lang="en-US" dirty="0" smtClean="0"/>
          </a:p>
          <a:p>
            <a:endParaRPr lang="en-US" dirty="0" smtClean="0"/>
          </a:p>
          <a:p>
            <a:endParaRPr lang="en-US" dirty="0"/>
          </a:p>
          <a:p>
            <a:endParaRPr lang="en-US" dirty="0" smtClean="0"/>
          </a:p>
          <a:p>
            <a:endParaRPr lang="en-US" dirty="0" smtClean="0"/>
          </a:p>
          <a:p>
            <a:endParaRPr lang="en-US" dirty="0"/>
          </a:p>
          <a:p>
            <a:r>
              <a:rPr lang="en-US" dirty="0" smtClean="0"/>
              <a:t>Model : entities</a:t>
            </a:r>
          </a:p>
          <a:p>
            <a:r>
              <a:rPr lang="en-US" dirty="0" smtClean="0"/>
              <a:t>View Model : bind model</a:t>
            </a:r>
          </a:p>
          <a:p>
            <a:r>
              <a:rPr lang="en-US" dirty="0" smtClean="0"/>
              <a:t>Well adapted to RIA :</a:t>
            </a:r>
          </a:p>
          <a:p>
            <a:pPr lvl="1"/>
            <a:r>
              <a:rPr lang="en-US" dirty="0" smtClean="0"/>
              <a:t>Optimize benefits of Silverlight &amp; WPF (</a:t>
            </a:r>
            <a:r>
              <a:rPr lang="en-US" dirty="0" err="1" smtClean="0"/>
              <a:t>statefull</a:t>
            </a:r>
            <a:r>
              <a:rPr lang="en-US" dirty="0" smtClean="0"/>
              <a:t>, 2 ways </a:t>
            </a:r>
            <a:r>
              <a:rPr lang="en-US" dirty="0" err="1" smtClean="0"/>
              <a:t>databinding</a:t>
            </a:r>
            <a:r>
              <a:rPr lang="en-US" dirty="0" smtClean="0"/>
              <a:t>)</a:t>
            </a:r>
          </a:p>
          <a:p>
            <a:pPr lvl="1"/>
            <a:r>
              <a:rPr lang="en-US" dirty="0" smtClean="0"/>
              <a:t>Data changed-&gt;one or several views should be updated </a:t>
            </a:r>
          </a:p>
          <a:p>
            <a:pPr lvl="1"/>
            <a:r>
              <a:rPr lang="en-US" dirty="0" smtClean="0"/>
              <a:t>Data stays in memory for longer in RIA-&gt;interesting to notify that data changes</a:t>
            </a:r>
            <a:endParaRPr lang="en-US" dirty="0"/>
          </a:p>
        </p:txBody>
      </p:sp>
      <p:sp>
        <p:nvSpPr>
          <p:cNvPr id="4" name="Slide Number Placeholder 3"/>
          <p:cNvSpPr>
            <a:spLocks noGrp="1"/>
          </p:cNvSpPr>
          <p:nvPr>
            <p:ph type="sldNum" sz="quarter" idx="4294967295"/>
          </p:nvPr>
        </p:nvSpPr>
        <p:spPr>
          <a:xfrm>
            <a:off x="8534400" y="6638925"/>
            <a:ext cx="381000" cy="219075"/>
          </a:xfrm>
          <a:prstGeom prst="rect">
            <a:avLst/>
          </a:prstGeom>
        </p:spPr>
        <p:txBody>
          <a:bodyPr/>
          <a:lstStyle/>
          <a:p>
            <a:fld id="{83956ABB-99F7-4D04-BDC4-054BB97B8E32}" type="slidenum">
              <a:rPr lang="en-US" smtClean="0"/>
              <a:pPr/>
              <a:t>17</a:t>
            </a:fld>
            <a:endParaRPr lang="en-US" dirty="0"/>
          </a:p>
        </p:txBody>
      </p:sp>
      <p:sp>
        <p:nvSpPr>
          <p:cNvPr id="10" name="Rounded Rectangle 9"/>
          <p:cNvSpPr/>
          <p:nvPr/>
        </p:nvSpPr>
        <p:spPr bwMode="auto">
          <a:xfrm>
            <a:off x="6474348" y="1591193"/>
            <a:ext cx="1831452" cy="1304407"/>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sp>
        <p:nvSpPr>
          <p:cNvPr id="6" name="Rounded Rectangle 5"/>
          <p:cNvSpPr/>
          <p:nvPr/>
        </p:nvSpPr>
        <p:spPr bwMode="auto">
          <a:xfrm>
            <a:off x="152400" y="1611568"/>
            <a:ext cx="1905000" cy="1284032"/>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sp>
        <p:nvSpPr>
          <p:cNvPr id="8" name="TextBox 7"/>
          <p:cNvSpPr txBox="1"/>
          <p:nvPr/>
        </p:nvSpPr>
        <p:spPr>
          <a:xfrm>
            <a:off x="304800" y="2096768"/>
            <a:ext cx="1277822" cy="341632"/>
          </a:xfrm>
          <a:prstGeom prst="rect">
            <a:avLst/>
          </a:prstGeom>
          <a:noFill/>
        </p:spPr>
        <p:txBody>
          <a:bodyPr wrap="square" rtlCol="0">
            <a:spAutoFit/>
          </a:bodyPr>
          <a:lstStyle/>
          <a:p>
            <a:r>
              <a:rPr lang="en-US" sz="1800" b="1" dirty="0" smtClean="0">
                <a:solidFill>
                  <a:schemeClr val="bg1"/>
                </a:solidFill>
              </a:rPr>
              <a:t>View</a:t>
            </a:r>
            <a:endParaRPr lang="en-US" sz="1800" b="1" dirty="0">
              <a:solidFill>
                <a:schemeClr val="bg1"/>
              </a:solidFill>
            </a:endParaRPr>
          </a:p>
        </p:txBody>
      </p:sp>
      <p:sp>
        <p:nvSpPr>
          <p:cNvPr id="9" name="Rounded Rectangle 8"/>
          <p:cNvSpPr/>
          <p:nvPr/>
        </p:nvSpPr>
        <p:spPr bwMode="auto">
          <a:xfrm>
            <a:off x="3477029" y="1591193"/>
            <a:ext cx="1845743" cy="1304407"/>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Futura Lt" pitchFamily="34" charset="0"/>
            </a:endParaRPr>
          </a:p>
        </p:txBody>
      </p:sp>
      <p:cxnSp>
        <p:nvCxnSpPr>
          <p:cNvPr id="11" name="Straight Arrow Connector 10"/>
          <p:cNvCxnSpPr/>
          <p:nvPr/>
        </p:nvCxnSpPr>
        <p:spPr bwMode="auto">
          <a:xfrm>
            <a:off x="2057400" y="1777652"/>
            <a:ext cx="1419630" cy="0"/>
          </a:xfrm>
          <a:prstGeom prst="straightConnector1">
            <a:avLst/>
          </a:prstGeom>
          <a:solidFill>
            <a:srgbClr val="6699CC"/>
          </a:solidFill>
          <a:ln w="25400" cap="flat" cmpd="sng" algn="ctr">
            <a:solidFill>
              <a:schemeClr val="bg1"/>
            </a:solidFill>
            <a:prstDash val="sysDash"/>
            <a:round/>
            <a:headEnd type="none" w="med" len="med"/>
            <a:tailEnd type="stealth" w="lg" len="lg"/>
          </a:ln>
          <a:effectLst/>
        </p:spPr>
      </p:cxnSp>
      <p:sp>
        <p:nvSpPr>
          <p:cNvPr id="14" name="TextBox 13"/>
          <p:cNvSpPr txBox="1"/>
          <p:nvPr/>
        </p:nvSpPr>
        <p:spPr>
          <a:xfrm>
            <a:off x="3675178" y="1923669"/>
            <a:ext cx="1277822" cy="590931"/>
          </a:xfrm>
          <a:prstGeom prst="rect">
            <a:avLst/>
          </a:prstGeom>
          <a:noFill/>
        </p:spPr>
        <p:txBody>
          <a:bodyPr wrap="square" rtlCol="0">
            <a:spAutoFit/>
          </a:bodyPr>
          <a:lstStyle/>
          <a:p>
            <a:r>
              <a:rPr lang="en-US" sz="1800" b="1" dirty="0" smtClean="0">
                <a:solidFill>
                  <a:schemeClr val="bg1"/>
                </a:solidFill>
              </a:rPr>
              <a:t>View Model</a:t>
            </a:r>
            <a:endParaRPr lang="en-US" sz="1800" b="1" dirty="0">
              <a:solidFill>
                <a:schemeClr val="bg1"/>
              </a:solidFill>
            </a:endParaRPr>
          </a:p>
        </p:txBody>
      </p:sp>
      <p:sp>
        <p:nvSpPr>
          <p:cNvPr id="18" name="TextBox 17"/>
          <p:cNvSpPr txBox="1"/>
          <p:nvPr/>
        </p:nvSpPr>
        <p:spPr>
          <a:xfrm>
            <a:off x="6617978" y="2032403"/>
            <a:ext cx="1616454" cy="341632"/>
          </a:xfrm>
          <a:prstGeom prst="rect">
            <a:avLst/>
          </a:prstGeom>
          <a:noFill/>
        </p:spPr>
        <p:txBody>
          <a:bodyPr wrap="square" rtlCol="0">
            <a:spAutoFit/>
          </a:bodyPr>
          <a:lstStyle/>
          <a:p>
            <a:r>
              <a:rPr lang="en-US" sz="1800" b="1" dirty="0" smtClean="0">
                <a:solidFill>
                  <a:schemeClr val="bg1"/>
                </a:solidFill>
              </a:rPr>
              <a:t>Model</a:t>
            </a:r>
            <a:endParaRPr lang="en-US" sz="1800" b="1" dirty="0">
              <a:solidFill>
                <a:schemeClr val="bg1"/>
              </a:solidFill>
            </a:endParaRPr>
          </a:p>
        </p:txBody>
      </p:sp>
      <p:cxnSp>
        <p:nvCxnSpPr>
          <p:cNvPr id="24" name="Straight Arrow Connector 23"/>
          <p:cNvCxnSpPr/>
          <p:nvPr/>
        </p:nvCxnSpPr>
        <p:spPr bwMode="auto">
          <a:xfrm>
            <a:off x="5327378" y="1783830"/>
            <a:ext cx="1146970" cy="0"/>
          </a:xfrm>
          <a:prstGeom prst="straightConnector1">
            <a:avLst/>
          </a:prstGeom>
          <a:solidFill>
            <a:srgbClr val="6699CC"/>
          </a:solidFill>
          <a:ln w="25400" cap="flat" cmpd="sng" algn="ctr">
            <a:solidFill>
              <a:schemeClr val="bg1"/>
            </a:solidFill>
            <a:prstDash val="sysDash"/>
            <a:round/>
            <a:headEnd type="stealth" w="med" len="med"/>
            <a:tailEnd type="none" w="lg" len="lg"/>
          </a:ln>
          <a:effectLst/>
        </p:spPr>
      </p:cxnSp>
      <p:sp>
        <p:nvSpPr>
          <p:cNvPr id="22" name="TextBox 21"/>
          <p:cNvSpPr txBox="1"/>
          <p:nvPr/>
        </p:nvSpPr>
        <p:spPr>
          <a:xfrm>
            <a:off x="2057400" y="1447800"/>
            <a:ext cx="1277822" cy="276999"/>
          </a:xfrm>
          <a:prstGeom prst="rect">
            <a:avLst/>
          </a:prstGeom>
          <a:noFill/>
        </p:spPr>
        <p:txBody>
          <a:bodyPr wrap="square" rtlCol="0">
            <a:spAutoFit/>
          </a:bodyPr>
          <a:lstStyle/>
          <a:p>
            <a:r>
              <a:rPr lang="en-US" sz="1200" b="1" dirty="0" smtClean="0">
                <a:solidFill>
                  <a:schemeClr val="bg1"/>
                </a:solidFill>
              </a:rPr>
              <a:t>UI Events</a:t>
            </a:r>
            <a:endParaRPr lang="en-US" sz="1200" b="1" dirty="0">
              <a:solidFill>
                <a:schemeClr val="bg1"/>
              </a:solidFill>
            </a:endParaRPr>
          </a:p>
        </p:txBody>
      </p:sp>
      <p:sp>
        <p:nvSpPr>
          <p:cNvPr id="28" name="TextBox 27"/>
          <p:cNvSpPr txBox="1"/>
          <p:nvPr/>
        </p:nvSpPr>
        <p:spPr>
          <a:xfrm>
            <a:off x="5305816" y="1327868"/>
            <a:ext cx="1277822" cy="461665"/>
          </a:xfrm>
          <a:prstGeom prst="rect">
            <a:avLst/>
          </a:prstGeom>
          <a:noFill/>
        </p:spPr>
        <p:txBody>
          <a:bodyPr wrap="square" rtlCol="0">
            <a:spAutoFit/>
          </a:bodyPr>
          <a:lstStyle/>
          <a:p>
            <a:r>
              <a:rPr lang="en-US" sz="1200" b="1" dirty="0" smtClean="0">
                <a:solidFill>
                  <a:schemeClr val="bg1"/>
                </a:solidFill>
              </a:rPr>
              <a:t>Model change Events</a:t>
            </a:r>
            <a:endParaRPr lang="en-US" sz="1200" b="1" dirty="0">
              <a:solidFill>
                <a:schemeClr val="bg1"/>
              </a:solidFill>
            </a:endParaRPr>
          </a:p>
        </p:txBody>
      </p:sp>
      <p:sp>
        <p:nvSpPr>
          <p:cNvPr id="30" name="TextBox 29"/>
          <p:cNvSpPr txBox="1"/>
          <p:nvPr/>
        </p:nvSpPr>
        <p:spPr>
          <a:xfrm>
            <a:off x="2057400" y="2013668"/>
            <a:ext cx="2062696" cy="461665"/>
          </a:xfrm>
          <a:prstGeom prst="rect">
            <a:avLst/>
          </a:prstGeom>
          <a:noFill/>
        </p:spPr>
        <p:txBody>
          <a:bodyPr wrap="square" rtlCol="0">
            <a:spAutoFit/>
          </a:bodyPr>
          <a:lstStyle/>
          <a:p>
            <a:pPr algn="l"/>
            <a:r>
              <a:rPr lang="en-US" sz="1200" b="1" dirty="0" smtClean="0">
                <a:solidFill>
                  <a:schemeClr val="bg1"/>
                </a:solidFill>
              </a:rPr>
              <a:t>Property </a:t>
            </a:r>
          </a:p>
          <a:p>
            <a:pPr algn="l"/>
            <a:r>
              <a:rPr lang="en-US" sz="1200" b="1" dirty="0" err="1" smtClean="0">
                <a:solidFill>
                  <a:schemeClr val="bg1"/>
                </a:solidFill>
              </a:rPr>
              <a:t>changedI</a:t>
            </a:r>
            <a:r>
              <a:rPr lang="en-US" sz="1200" b="1" dirty="0" smtClean="0">
                <a:solidFill>
                  <a:schemeClr val="bg1"/>
                </a:solidFill>
              </a:rPr>
              <a:t> Events</a:t>
            </a:r>
            <a:endParaRPr lang="en-US" sz="1200" b="1" dirty="0">
              <a:solidFill>
                <a:schemeClr val="bg1"/>
              </a:solidFill>
            </a:endParaRPr>
          </a:p>
        </p:txBody>
      </p:sp>
      <p:cxnSp>
        <p:nvCxnSpPr>
          <p:cNvPr id="31" name="Straight Arrow Connector 30"/>
          <p:cNvCxnSpPr/>
          <p:nvPr/>
        </p:nvCxnSpPr>
        <p:spPr bwMode="auto">
          <a:xfrm>
            <a:off x="2057400" y="2514600"/>
            <a:ext cx="1419630" cy="0"/>
          </a:xfrm>
          <a:prstGeom prst="straightConnector1">
            <a:avLst/>
          </a:prstGeom>
          <a:solidFill>
            <a:srgbClr val="6699CC"/>
          </a:solidFill>
          <a:ln w="25400" cap="flat" cmpd="sng" algn="ctr">
            <a:solidFill>
              <a:schemeClr val="bg1"/>
            </a:solidFill>
            <a:prstDash val="solid"/>
            <a:round/>
            <a:headEnd type="stealth" w="med" len="med"/>
            <a:tailEnd type="none" w="lg" len="lg"/>
          </a:ln>
          <a:effectLst/>
        </p:spPr>
      </p:cxnSp>
      <p:cxnSp>
        <p:nvCxnSpPr>
          <p:cNvPr id="33" name="Straight Arrow Connector 32"/>
          <p:cNvCxnSpPr/>
          <p:nvPr/>
        </p:nvCxnSpPr>
        <p:spPr bwMode="auto">
          <a:xfrm>
            <a:off x="5327378" y="2438400"/>
            <a:ext cx="1146970" cy="0"/>
          </a:xfrm>
          <a:prstGeom prst="straightConnector1">
            <a:avLst/>
          </a:prstGeom>
          <a:solidFill>
            <a:srgbClr val="6699CC"/>
          </a:solidFill>
          <a:ln w="25400" cap="flat" cmpd="sng" algn="ctr">
            <a:solidFill>
              <a:schemeClr val="bg1"/>
            </a:solidFill>
            <a:prstDash val="solid"/>
            <a:round/>
            <a:headEnd type="stealth" w="med" len="med"/>
            <a:tailEnd type="none" w="lg" len="lg"/>
          </a:ln>
          <a:effectLst/>
        </p:spPr>
      </p:cxnSp>
      <p:sp>
        <p:nvSpPr>
          <p:cNvPr id="34" name="TextBox 33"/>
          <p:cNvSpPr txBox="1"/>
          <p:nvPr/>
        </p:nvSpPr>
        <p:spPr>
          <a:xfrm>
            <a:off x="5351744" y="2096768"/>
            <a:ext cx="2062696" cy="276999"/>
          </a:xfrm>
          <a:prstGeom prst="rect">
            <a:avLst/>
          </a:prstGeom>
          <a:noFill/>
        </p:spPr>
        <p:txBody>
          <a:bodyPr wrap="square" rtlCol="0">
            <a:spAutoFit/>
          </a:bodyPr>
          <a:lstStyle/>
          <a:p>
            <a:r>
              <a:rPr lang="en-US" sz="1200" b="1" dirty="0" smtClean="0">
                <a:solidFill>
                  <a:schemeClr val="bg1"/>
                </a:solidFill>
              </a:rPr>
              <a:t>Update</a:t>
            </a:r>
            <a:endParaRPr lang="en-US" sz="1200" b="1" dirty="0">
              <a:solidFill>
                <a:schemeClr val="bg1"/>
              </a:solidFill>
            </a:endParaRPr>
          </a:p>
        </p:txBody>
      </p:sp>
      <p:cxnSp>
        <p:nvCxnSpPr>
          <p:cNvPr id="36" name="Straight Arrow Connector 35"/>
          <p:cNvCxnSpPr/>
          <p:nvPr/>
        </p:nvCxnSpPr>
        <p:spPr bwMode="auto">
          <a:xfrm>
            <a:off x="5327378" y="2057400"/>
            <a:ext cx="1155714" cy="0"/>
          </a:xfrm>
          <a:prstGeom prst="straightConnector1">
            <a:avLst/>
          </a:prstGeom>
          <a:solidFill>
            <a:srgbClr val="6699CC"/>
          </a:solidFill>
          <a:ln w="25400" cap="flat" cmpd="sng" algn="ctr">
            <a:solidFill>
              <a:schemeClr val="bg1"/>
            </a:solidFill>
            <a:prstDash val="solid"/>
            <a:round/>
            <a:headEnd type="none" w="med" len="med"/>
            <a:tailEnd type="stealth" w="lg" len="lg"/>
          </a:ln>
          <a:effectLst/>
        </p:spPr>
      </p:cxnSp>
      <p:sp>
        <p:nvSpPr>
          <p:cNvPr id="38" name="TextBox 37"/>
          <p:cNvSpPr txBox="1"/>
          <p:nvPr/>
        </p:nvSpPr>
        <p:spPr>
          <a:xfrm>
            <a:off x="5363226" y="2560868"/>
            <a:ext cx="2062696" cy="276999"/>
          </a:xfrm>
          <a:prstGeom prst="rect">
            <a:avLst/>
          </a:prstGeom>
          <a:noFill/>
        </p:spPr>
        <p:txBody>
          <a:bodyPr wrap="square" rtlCol="0">
            <a:spAutoFit/>
          </a:bodyPr>
          <a:lstStyle/>
          <a:p>
            <a:r>
              <a:rPr lang="en-US" sz="1200" b="1" dirty="0" smtClean="0">
                <a:solidFill>
                  <a:schemeClr val="bg1"/>
                </a:solidFill>
              </a:rPr>
              <a:t>Read</a:t>
            </a:r>
            <a:endParaRPr lang="en-US" sz="1200" b="1" dirty="0">
              <a:solidFill>
                <a:schemeClr val="bg1"/>
              </a:solidFill>
            </a:endParaRPr>
          </a:p>
        </p:txBody>
      </p:sp>
      <p:sp>
        <p:nvSpPr>
          <p:cNvPr id="39" name="TextBox 38"/>
          <p:cNvSpPr txBox="1"/>
          <p:nvPr/>
        </p:nvSpPr>
        <p:spPr>
          <a:xfrm>
            <a:off x="2039654" y="2609538"/>
            <a:ext cx="2062696" cy="276999"/>
          </a:xfrm>
          <a:prstGeom prst="rect">
            <a:avLst/>
          </a:prstGeom>
          <a:noFill/>
        </p:spPr>
        <p:txBody>
          <a:bodyPr wrap="square" rtlCol="0">
            <a:spAutoFit/>
          </a:bodyPr>
          <a:lstStyle/>
          <a:p>
            <a:r>
              <a:rPr lang="en-US" sz="1200" b="1" dirty="0" err="1" smtClean="0">
                <a:solidFill>
                  <a:schemeClr val="bg1"/>
                </a:solidFill>
              </a:rPr>
              <a:t>ViewModel</a:t>
            </a:r>
            <a:r>
              <a:rPr lang="en-US" sz="1200" b="1" dirty="0" smtClean="0">
                <a:solidFill>
                  <a:schemeClr val="bg1"/>
                </a:solidFill>
              </a:rPr>
              <a:t> data</a:t>
            </a:r>
            <a:endParaRPr lang="en-US" sz="1200" b="1" dirty="0">
              <a:solidFill>
                <a:schemeClr val="bg1"/>
              </a:solidFill>
            </a:endParaRPr>
          </a:p>
        </p:txBody>
      </p:sp>
      <p:cxnSp>
        <p:nvCxnSpPr>
          <p:cNvPr id="46" name="Straight Arrow Connector 45"/>
          <p:cNvCxnSpPr/>
          <p:nvPr/>
        </p:nvCxnSpPr>
        <p:spPr bwMode="auto">
          <a:xfrm>
            <a:off x="2057400" y="2057400"/>
            <a:ext cx="1419630" cy="0"/>
          </a:xfrm>
          <a:prstGeom prst="straightConnector1">
            <a:avLst/>
          </a:prstGeom>
          <a:solidFill>
            <a:srgbClr val="6699CC"/>
          </a:solidFill>
          <a:ln w="25400" cap="flat" cmpd="sng" algn="ctr">
            <a:solidFill>
              <a:schemeClr val="bg1"/>
            </a:solidFill>
            <a:prstDash val="sysDash"/>
            <a:round/>
            <a:headEnd type="stealth" w="med" len="med"/>
            <a:tailEnd type="none" w="lg" len="lg"/>
          </a:ln>
          <a:effectLst/>
        </p:spPr>
      </p:cxnSp>
    </p:spTree>
    <p:extLst>
      <p:ext uri="{BB962C8B-B14F-4D97-AF65-F5344CB8AC3E}">
        <p14:creationId xmlns:p14="http://schemas.microsoft.com/office/powerpoint/2010/main" val="272726460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MVVM</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2788" y="2117638"/>
            <a:ext cx="3067050" cy="236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9502439"/>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Topics</a:t>
            </a:r>
            <a:endParaRPr lang="en-US" dirty="0"/>
          </a:p>
        </p:txBody>
      </p:sp>
      <p:sp>
        <p:nvSpPr>
          <p:cNvPr id="7" name="Content Placeholder 6"/>
          <p:cNvSpPr>
            <a:spLocks noGrp="1"/>
          </p:cNvSpPr>
          <p:nvPr>
            <p:ph idx="1"/>
          </p:nvPr>
        </p:nvSpPr>
        <p:spPr>
          <a:xfrm>
            <a:off x="419840" y="1255713"/>
            <a:ext cx="8615362" cy="5434011"/>
          </a:xfrm>
        </p:spPr>
        <p:txBody>
          <a:bodyPr/>
          <a:lstStyle/>
          <a:p>
            <a:r>
              <a:rPr lang="en-US" dirty="0" smtClean="0"/>
              <a:t>Introduction to SharePoint Patterns and Practices Guidance (SPG)</a:t>
            </a:r>
          </a:p>
          <a:p>
            <a:r>
              <a:rPr lang="en-US" dirty="0" smtClean="0"/>
              <a:t>Patterns covered by the SPG</a:t>
            </a:r>
          </a:p>
          <a:p>
            <a:r>
              <a:rPr lang="en-US" dirty="0" smtClean="0"/>
              <a:t>Reusable libraries</a:t>
            </a:r>
          </a:p>
          <a:p>
            <a:r>
              <a:rPr lang="en-US" dirty="0"/>
              <a:t>Application Lifecycle Management for SharePoint 2010</a:t>
            </a:r>
          </a:p>
          <a:p>
            <a:r>
              <a:rPr lang="en-US" dirty="0"/>
              <a:t>Unit testing with </a:t>
            </a:r>
            <a:r>
              <a:rPr lang="en-US" dirty="0" err="1"/>
              <a:t>Pex</a:t>
            </a:r>
            <a:r>
              <a:rPr lang="en-US" dirty="0"/>
              <a:t> &amp; Moles </a:t>
            </a:r>
            <a:endParaRPr lang="en-US" dirty="0" smtClean="0"/>
          </a:p>
          <a:p>
            <a:r>
              <a:rPr lang="en-US" dirty="0" smtClean="0"/>
              <a:t>Conclusions</a:t>
            </a:r>
            <a:endParaRPr lang="en-US"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19</a:t>
            </a:fld>
            <a:endParaRPr lang="en-US" dirty="0"/>
          </a:p>
        </p:txBody>
      </p:sp>
      <p:sp>
        <p:nvSpPr>
          <p:cNvPr id="2" name="Right Arrow 1"/>
          <p:cNvSpPr/>
          <p:nvPr/>
        </p:nvSpPr>
        <p:spPr>
          <a:xfrm>
            <a:off x="25052" y="2094956"/>
            <a:ext cx="526093" cy="51045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7085466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a:t>
            </a:r>
            <a:endParaRPr lang="en-US" dirty="0"/>
          </a:p>
        </p:txBody>
      </p:sp>
      <p:sp>
        <p:nvSpPr>
          <p:cNvPr id="3" name="Content Placeholder 2"/>
          <p:cNvSpPr>
            <a:spLocks noGrp="1"/>
          </p:cNvSpPr>
          <p:nvPr>
            <p:ph idx="1"/>
          </p:nvPr>
        </p:nvSpPr>
        <p:spPr/>
        <p:txBody>
          <a:bodyPr/>
          <a:lstStyle/>
          <a:p>
            <a:endParaRPr lang="en-US" dirty="0"/>
          </a:p>
          <a:p>
            <a:endParaRPr lang="en-US" dirty="0" smtClean="0"/>
          </a:p>
          <a:p>
            <a:pPr marL="0" indent="0">
              <a:buNone/>
            </a:pPr>
            <a:endParaRPr lang="en-US" dirty="0"/>
          </a:p>
          <a:p>
            <a:r>
              <a:rPr lang="en-US" dirty="0" smtClean="0"/>
              <a:t>Audience : SharePoint developers &amp; architects</a:t>
            </a:r>
          </a:p>
          <a:p>
            <a:r>
              <a:rPr lang="en-US" dirty="0" smtClean="0"/>
              <a:t>Level : 300</a:t>
            </a:r>
          </a:p>
          <a:p>
            <a:endParaRPr lang="en-US" dirty="0"/>
          </a:p>
        </p:txBody>
      </p:sp>
    </p:spTree>
    <p:extLst>
      <p:ext uri="{BB962C8B-B14F-4D97-AF65-F5344CB8AC3E}">
        <p14:creationId xmlns:p14="http://schemas.microsoft.com/office/powerpoint/2010/main" val="373152912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SPG Reusable libraries</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dirty="0" smtClean="0"/>
              <a:t>Service Locator</a:t>
            </a:r>
          </a:p>
          <a:p>
            <a:r>
              <a:rPr lang="en-US" dirty="0" smtClean="0"/>
              <a:t>Settings Manager</a:t>
            </a:r>
          </a:p>
          <a:p>
            <a:r>
              <a:rPr lang="en-US" dirty="0" smtClean="0"/>
              <a:t>SharePoint Logger</a:t>
            </a:r>
            <a:endParaRPr lang="en-US" dirty="0"/>
          </a:p>
        </p:txBody>
      </p:sp>
      <p:sp>
        <p:nvSpPr>
          <p:cNvPr id="4" name="Slide Number Placeholder 3"/>
          <p:cNvSpPr>
            <a:spLocks noGrp="1"/>
          </p:cNvSpPr>
          <p:nvPr>
            <p:ph type="sldNum" sz="quarter" idx="4294967295"/>
          </p:nvPr>
        </p:nvSpPr>
        <p:spPr>
          <a:xfrm>
            <a:off x="8534400" y="6638925"/>
            <a:ext cx="381000" cy="219075"/>
          </a:xfrm>
          <a:prstGeom prst="rect">
            <a:avLst/>
          </a:prstGeom>
        </p:spPr>
        <p:txBody>
          <a:bodyPr/>
          <a:lstStyle/>
          <a:p>
            <a:fld id="{83956ABB-99F7-4D04-BDC4-054BB97B8E32}" type="slidenum">
              <a:rPr lang="en-US" smtClean="0"/>
              <a:pPr/>
              <a:t>20</a:t>
            </a:fld>
            <a:endParaRPr lang="en-US" dirty="0"/>
          </a:p>
        </p:txBody>
      </p:sp>
    </p:spTree>
    <p:extLst>
      <p:ext uri="{BB962C8B-B14F-4D97-AF65-F5344CB8AC3E}">
        <p14:creationId xmlns:p14="http://schemas.microsoft.com/office/powerpoint/2010/main" val="798092945"/>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Topics</a:t>
            </a:r>
            <a:endParaRPr lang="en-US" dirty="0"/>
          </a:p>
        </p:txBody>
      </p:sp>
      <p:sp>
        <p:nvSpPr>
          <p:cNvPr id="7" name="Content Placeholder 6"/>
          <p:cNvSpPr>
            <a:spLocks noGrp="1"/>
          </p:cNvSpPr>
          <p:nvPr>
            <p:ph idx="1"/>
          </p:nvPr>
        </p:nvSpPr>
        <p:spPr>
          <a:xfrm>
            <a:off x="419840" y="1255713"/>
            <a:ext cx="8615362" cy="5434011"/>
          </a:xfrm>
        </p:spPr>
        <p:txBody>
          <a:bodyPr/>
          <a:lstStyle/>
          <a:p>
            <a:r>
              <a:rPr lang="en-US" dirty="0" smtClean="0"/>
              <a:t>Introduction to SharePoint Patterns and Practices Guidance (SPG)</a:t>
            </a:r>
          </a:p>
          <a:p>
            <a:r>
              <a:rPr lang="en-US" dirty="0" smtClean="0"/>
              <a:t>Patterns covered by the SPG</a:t>
            </a:r>
          </a:p>
          <a:p>
            <a:r>
              <a:rPr lang="en-US" dirty="0" smtClean="0"/>
              <a:t>Reusable libraries</a:t>
            </a:r>
          </a:p>
          <a:p>
            <a:r>
              <a:rPr lang="en-US" dirty="0"/>
              <a:t>Application Lifecycle Management for SharePoint 2010</a:t>
            </a:r>
          </a:p>
          <a:p>
            <a:r>
              <a:rPr lang="en-US" dirty="0"/>
              <a:t>Unit testing with </a:t>
            </a:r>
            <a:r>
              <a:rPr lang="en-US" dirty="0" err="1"/>
              <a:t>Pex</a:t>
            </a:r>
            <a:r>
              <a:rPr lang="en-US" dirty="0"/>
              <a:t> &amp; Moles </a:t>
            </a:r>
            <a:endParaRPr lang="en-US" dirty="0" smtClean="0"/>
          </a:p>
          <a:p>
            <a:r>
              <a:rPr lang="en-US" dirty="0" smtClean="0"/>
              <a:t>Conclusions</a:t>
            </a:r>
            <a:endParaRPr lang="en-US"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21</a:t>
            </a:fld>
            <a:endParaRPr lang="en-US" dirty="0"/>
          </a:p>
        </p:txBody>
      </p:sp>
      <p:sp>
        <p:nvSpPr>
          <p:cNvPr id="2" name="Right Arrow 1"/>
          <p:cNvSpPr/>
          <p:nvPr/>
        </p:nvSpPr>
        <p:spPr>
          <a:xfrm>
            <a:off x="0" y="2508315"/>
            <a:ext cx="526093" cy="51045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349064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Application Lifecycle Management</a:t>
            </a:r>
            <a:endParaRPr lang="en-US" dirty="0"/>
          </a:p>
        </p:txBody>
      </p:sp>
      <p:sp>
        <p:nvSpPr>
          <p:cNvPr id="7" name="Content Placeholder 6"/>
          <p:cNvSpPr>
            <a:spLocks noGrp="1"/>
          </p:cNvSpPr>
          <p:nvPr>
            <p:ph idx="1"/>
          </p:nvPr>
        </p:nvSpPr>
        <p:spPr/>
        <p:txBody>
          <a:bodyPr>
            <a:normAutofit/>
          </a:bodyPr>
          <a:lstStyle/>
          <a:p>
            <a:pPr lvl="2">
              <a:buNone/>
            </a:pPr>
            <a:endParaRPr lang="en-US" dirty="0" smtClean="0"/>
          </a:p>
          <a:p>
            <a:r>
              <a:rPr lang="en-US" b="1" dirty="0" smtClean="0"/>
              <a:t>Collect and analyze business requirements</a:t>
            </a:r>
          </a:p>
          <a:p>
            <a:r>
              <a:rPr lang="en-US" b="1" dirty="0" smtClean="0"/>
              <a:t>Establish the technical design</a:t>
            </a:r>
          </a:p>
          <a:p>
            <a:r>
              <a:rPr lang="en-US" b="1" dirty="0" smtClean="0"/>
              <a:t>Develop the application in iterations</a:t>
            </a:r>
          </a:p>
          <a:p>
            <a:r>
              <a:rPr lang="en-US" b="1" dirty="0" smtClean="0"/>
              <a:t>Deploy to test environment</a:t>
            </a:r>
          </a:p>
          <a:p>
            <a:pPr lvl="1"/>
            <a:r>
              <a:rPr lang="en-US" b="1" dirty="0" smtClean="0"/>
              <a:t>Perform integration tests and performance test</a:t>
            </a:r>
          </a:p>
          <a:p>
            <a:r>
              <a:rPr lang="en-US" b="1" dirty="0" smtClean="0"/>
              <a:t>Deploy to user acceptance test environment</a:t>
            </a:r>
          </a:p>
          <a:p>
            <a:pPr lvl="1"/>
            <a:r>
              <a:rPr lang="en-US" b="1" dirty="0" smtClean="0"/>
              <a:t>Perform functional tests</a:t>
            </a:r>
          </a:p>
          <a:p>
            <a:r>
              <a:rPr lang="en-US" b="1" dirty="0" smtClean="0"/>
              <a:t>Deploy to production</a:t>
            </a:r>
          </a:p>
          <a:p>
            <a:r>
              <a:rPr lang="en-US" b="1" dirty="0" smtClean="0"/>
              <a:t>Manage bug fixes and change requests</a:t>
            </a:r>
          </a:p>
          <a:p>
            <a:pPr>
              <a:buNone/>
            </a:pPr>
            <a:endParaRPr lang="en-US" b="1" dirty="0" smtClean="0"/>
          </a:p>
          <a:p>
            <a:pPr>
              <a:buNone/>
            </a:pPr>
            <a:endParaRPr lang="en-US" dirty="0" smtClean="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22</a:t>
            </a:fld>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Manage Application Lifecycle Management with </a:t>
            </a:r>
            <a:br>
              <a:rPr lang="en-US" dirty="0" smtClean="0"/>
            </a:br>
            <a:r>
              <a:rPr lang="en-US" dirty="0" smtClean="0"/>
              <a:t>Team Foundation Server  2010</a:t>
            </a:r>
            <a:endParaRPr lang="en-US" dirty="0"/>
          </a:p>
        </p:txBody>
      </p:sp>
      <p:sp>
        <p:nvSpPr>
          <p:cNvPr id="7" name="Content Placeholder 6"/>
          <p:cNvSpPr>
            <a:spLocks noGrp="1"/>
          </p:cNvSpPr>
          <p:nvPr>
            <p:ph idx="1"/>
          </p:nvPr>
        </p:nvSpPr>
        <p:spPr/>
        <p:txBody>
          <a:bodyPr>
            <a:normAutofit fontScale="92500" lnSpcReduction="20000"/>
          </a:bodyPr>
          <a:lstStyle/>
          <a:p>
            <a:pPr lvl="2">
              <a:buNone/>
            </a:pPr>
            <a:endParaRPr lang="en-US" dirty="0" smtClean="0"/>
          </a:p>
          <a:p>
            <a:r>
              <a:rPr lang="en-US" dirty="0" smtClean="0"/>
              <a:t>Analyze business requirements</a:t>
            </a:r>
          </a:p>
          <a:p>
            <a:pPr lvl="2">
              <a:buFont typeface="Wingdings" pitchFamily="2" charset="2"/>
              <a:buChar char="Ø"/>
            </a:pPr>
            <a:r>
              <a:rPr lang="en-US" dirty="0" smtClean="0"/>
              <a:t>Enter use cases and split into work items</a:t>
            </a:r>
          </a:p>
          <a:p>
            <a:pPr lvl="2">
              <a:buFont typeface="Wingdings" pitchFamily="2" charset="2"/>
              <a:buChar char="Ø"/>
            </a:pPr>
            <a:r>
              <a:rPr lang="en-US" dirty="0" smtClean="0"/>
              <a:t>Enter test scenarios and link to work items</a:t>
            </a:r>
          </a:p>
          <a:p>
            <a:r>
              <a:rPr lang="en-US" dirty="0" smtClean="0"/>
              <a:t>Develop the application in iterations</a:t>
            </a:r>
          </a:p>
          <a:p>
            <a:pPr lvl="2">
              <a:buFont typeface="Wingdings" pitchFamily="2" charset="2"/>
              <a:buChar char="Ø"/>
            </a:pPr>
            <a:r>
              <a:rPr lang="en-US" dirty="0" smtClean="0"/>
              <a:t>Develop iteration and link to work items</a:t>
            </a:r>
          </a:p>
          <a:p>
            <a:pPr lvl="2">
              <a:buFont typeface="Wingdings" pitchFamily="2" charset="2"/>
              <a:buChar char="Ø"/>
            </a:pPr>
            <a:r>
              <a:rPr lang="en-US" dirty="0" smtClean="0"/>
              <a:t>Branching/merging</a:t>
            </a:r>
          </a:p>
          <a:p>
            <a:r>
              <a:rPr lang="en-US" dirty="0" smtClean="0"/>
              <a:t>Test the application</a:t>
            </a:r>
          </a:p>
          <a:p>
            <a:pPr lvl="2">
              <a:buFont typeface="Wingdings" pitchFamily="2" charset="2"/>
              <a:buChar char="Ø"/>
            </a:pPr>
            <a:r>
              <a:rPr lang="en-US" dirty="0" smtClean="0"/>
              <a:t>Nightly builds</a:t>
            </a:r>
          </a:p>
          <a:p>
            <a:pPr lvl="2">
              <a:buFont typeface="Wingdings" pitchFamily="2" charset="2"/>
              <a:buChar char="Ø"/>
            </a:pPr>
            <a:r>
              <a:rPr lang="en-US" dirty="0" smtClean="0"/>
              <a:t>Innovation: Lab Management</a:t>
            </a:r>
          </a:p>
          <a:p>
            <a:pPr lvl="2">
              <a:buFont typeface="Wingdings" pitchFamily="2" charset="2"/>
              <a:buChar char="Ø"/>
            </a:pPr>
            <a:r>
              <a:rPr lang="en-US" dirty="0" smtClean="0"/>
              <a:t>Unit Tests</a:t>
            </a:r>
          </a:p>
          <a:p>
            <a:pPr lvl="3"/>
            <a:r>
              <a:rPr lang="en-US" dirty="0" smtClean="0"/>
              <a:t>Write complete test suite or use parameterized tests</a:t>
            </a:r>
          </a:p>
          <a:p>
            <a:pPr lvl="3"/>
            <a:r>
              <a:rPr lang="en-US" dirty="0" smtClean="0"/>
              <a:t> mock SharePoint objects</a:t>
            </a:r>
          </a:p>
          <a:p>
            <a:pPr lvl="2">
              <a:buFont typeface="Wingdings" pitchFamily="2" charset="2"/>
              <a:buChar char="Ø"/>
            </a:pPr>
            <a:r>
              <a:rPr lang="en-US" dirty="0" smtClean="0"/>
              <a:t>Integration tests</a:t>
            </a:r>
          </a:p>
          <a:p>
            <a:pPr lvl="2">
              <a:buFont typeface="Wingdings" pitchFamily="2" charset="2"/>
              <a:buChar char="Ø"/>
            </a:pPr>
            <a:r>
              <a:rPr lang="en-US" dirty="0" smtClean="0"/>
              <a:t>Performance tests</a:t>
            </a:r>
          </a:p>
          <a:p>
            <a:r>
              <a:rPr lang="en-US" dirty="0" smtClean="0"/>
              <a:t> Tools for Code Coverage and Code metrics</a:t>
            </a:r>
            <a:endParaRPr lang="en-US"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23</a:t>
            </a:fld>
            <a:endParaRPr 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Application Lifecycle Management for SharePoint 2010</a:t>
            </a:r>
            <a:endParaRPr lang="nl-BE" dirty="0"/>
          </a:p>
        </p:txBody>
      </p:sp>
      <p:sp>
        <p:nvSpPr>
          <p:cNvPr id="3" name="Content Placeholder 2"/>
          <p:cNvSpPr>
            <a:spLocks noGrp="1"/>
          </p:cNvSpPr>
          <p:nvPr>
            <p:ph idx="1"/>
          </p:nvPr>
        </p:nvSpPr>
        <p:spPr/>
        <p:txBody>
          <a:bodyPr/>
          <a:lstStyle/>
          <a:p>
            <a:r>
              <a:rPr lang="nl-BE" dirty="0" smtClean="0"/>
              <a:t>Develop Features and Solutions</a:t>
            </a:r>
          </a:p>
          <a:p>
            <a:r>
              <a:rPr lang="nl-BE" dirty="0" smtClean="0"/>
              <a:t>Feature dependencies</a:t>
            </a:r>
          </a:p>
          <a:p>
            <a:r>
              <a:rPr lang="nl-BE" dirty="0" smtClean="0"/>
              <a:t>Solution dependencies</a:t>
            </a:r>
          </a:p>
          <a:p>
            <a:r>
              <a:rPr lang="nl-BE" dirty="0" smtClean="0"/>
              <a:t>Feature versioning</a:t>
            </a:r>
          </a:p>
          <a:p>
            <a:r>
              <a:rPr lang="nl-BE" dirty="0" smtClean="0"/>
              <a:t>Feature.xml changes</a:t>
            </a:r>
          </a:p>
          <a:p>
            <a:pPr lvl="1"/>
            <a:r>
              <a:rPr lang="nl-BE" dirty="0" smtClean="0"/>
              <a:t>&lt;VersionRange&gt;</a:t>
            </a:r>
          </a:p>
          <a:p>
            <a:pPr lvl="1"/>
            <a:r>
              <a:rPr lang="nl-BE" dirty="0" smtClean="0"/>
              <a:t>&lt;AddContentTypeField&gt;</a:t>
            </a:r>
          </a:p>
          <a:p>
            <a:pPr lvl="1"/>
            <a:r>
              <a:rPr lang="nl-BE" dirty="0" smtClean="0"/>
              <a:t>&lt;ApplyElementManifest&gt;</a:t>
            </a:r>
          </a:p>
          <a:p>
            <a:pPr lvl="1"/>
            <a:r>
              <a:rPr lang="nl-BE" dirty="0" smtClean="0"/>
              <a:t>&lt;CustomAction&gt;</a:t>
            </a:r>
          </a:p>
          <a:p>
            <a:r>
              <a:rPr lang="nl-BE" dirty="0" smtClean="0"/>
              <a:t>FeatureUpgrading event</a:t>
            </a:r>
          </a:p>
          <a:p>
            <a:endParaRPr lang="nl-BE"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Unit Testing SharePoint 2010</a:t>
            </a:r>
            <a:endParaRPr lang="en-US" dirty="0"/>
          </a:p>
        </p:txBody>
      </p:sp>
      <p:sp>
        <p:nvSpPr>
          <p:cNvPr id="7" name="Content Placeholder 6"/>
          <p:cNvSpPr>
            <a:spLocks noGrp="1"/>
          </p:cNvSpPr>
          <p:nvPr>
            <p:ph idx="1"/>
          </p:nvPr>
        </p:nvSpPr>
        <p:spPr/>
        <p:txBody>
          <a:bodyPr/>
          <a:lstStyle/>
          <a:p>
            <a:r>
              <a:rPr lang="en-US" dirty="0" smtClean="0">
                <a:solidFill>
                  <a:srgbClr val="FFFF00"/>
                </a:solidFill>
              </a:rPr>
              <a:t>What?</a:t>
            </a:r>
          </a:p>
          <a:p>
            <a:pPr lvl="1"/>
            <a:r>
              <a:rPr lang="en-US" dirty="0" smtClean="0"/>
              <a:t>Isolate testable pieces of code  </a:t>
            </a:r>
          </a:p>
          <a:p>
            <a:pPr lvl="1"/>
            <a:r>
              <a:rPr lang="en-US" dirty="0" smtClean="0"/>
              <a:t>Determine whether it behaves exactly as you expect</a:t>
            </a:r>
          </a:p>
          <a:p>
            <a:pPr lvl="1"/>
            <a:r>
              <a:rPr lang="en-US" dirty="0" smtClean="0"/>
              <a:t>Tedious to write</a:t>
            </a:r>
          </a:p>
          <a:p>
            <a:pPr lvl="1"/>
            <a:r>
              <a:rPr lang="en-US" dirty="0" smtClean="0"/>
              <a:t>Large percentage of defects are identified during its use</a:t>
            </a:r>
          </a:p>
          <a:p>
            <a:pPr lvl="1"/>
            <a:r>
              <a:rPr lang="en-US" dirty="0" smtClean="0"/>
              <a:t>Rerun after bug fixes can detect newly introduced bugs</a:t>
            </a:r>
          </a:p>
          <a:p>
            <a:pPr lvl="1">
              <a:buNone/>
            </a:pPr>
            <a:endParaRPr lang="en-US" dirty="0" smtClean="0"/>
          </a:p>
          <a:p>
            <a:r>
              <a:rPr lang="en-US" dirty="0" smtClean="0">
                <a:solidFill>
                  <a:srgbClr val="FFFF00"/>
                </a:solidFill>
              </a:rPr>
              <a:t>Problem with SharePoint:</a:t>
            </a:r>
            <a:r>
              <a:rPr lang="en-US" dirty="0" smtClean="0"/>
              <a:t> </a:t>
            </a:r>
          </a:p>
          <a:p>
            <a:pPr lvl="1"/>
            <a:r>
              <a:rPr lang="en-US" dirty="0" smtClean="0"/>
              <a:t>Unit test should run isolated</a:t>
            </a:r>
          </a:p>
          <a:p>
            <a:pPr lvl="1"/>
            <a:r>
              <a:rPr lang="en-US" dirty="0" smtClean="0"/>
              <a:t>SharePoint objects like </a:t>
            </a:r>
            <a:r>
              <a:rPr lang="en-US" dirty="0" err="1" smtClean="0"/>
              <a:t>SPSite</a:t>
            </a:r>
            <a:r>
              <a:rPr lang="en-US" dirty="0" smtClean="0"/>
              <a:t> need connection to SharePoint</a:t>
            </a:r>
          </a:p>
          <a:p>
            <a:pPr lvl="1"/>
            <a:r>
              <a:rPr lang="en-US" dirty="0" smtClean="0"/>
              <a:t>A lot of SharePoint object classes are sealed types with non-public constructors</a:t>
            </a:r>
            <a:endParaRPr lang="en-US"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25</a:t>
            </a:fld>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Unit Testing with Visual Studio 2010 </a:t>
            </a:r>
            <a:endParaRPr lang="en-US" dirty="0"/>
          </a:p>
        </p:txBody>
      </p:sp>
      <p:sp>
        <p:nvSpPr>
          <p:cNvPr id="7" name="Content Placeholder 6"/>
          <p:cNvSpPr>
            <a:spLocks noGrp="1"/>
          </p:cNvSpPr>
          <p:nvPr>
            <p:ph idx="1"/>
          </p:nvPr>
        </p:nvSpPr>
        <p:spPr/>
        <p:txBody>
          <a:bodyPr/>
          <a:lstStyle/>
          <a:p>
            <a:r>
              <a:rPr lang="en-US" dirty="0" smtClean="0">
                <a:solidFill>
                  <a:srgbClr val="FFFF00"/>
                </a:solidFill>
              </a:rPr>
              <a:t>Visual Studio 2010 </a:t>
            </a:r>
          </a:p>
          <a:p>
            <a:pPr lvl="1"/>
            <a:r>
              <a:rPr lang="en-US" dirty="0" smtClean="0"/>
              <a:t>Provide test project template for .NET Framework 4 applications</a:t>
            </a:r>
          </a:p>
          <a:p>
            <a:endParaRPr lang="en-US" dirty="0" smtClean="0"/>
          </a:p>
          <a:p>
            <a:r>
              <a:rPr lang="en-US" dirty="0" smtClean="0">
                <a:solidFill>
                  <a:srgbClr val="FFFF00"/>
                </a:solidFill>
              </a:rPr>
              <a:t>SP1</a:t>
            </a:r>
          </a:p>
          <a:p>
            <a:pPr lvl="1"/>
            <a:r>
              <a:rPr lang="en-US" dirty="0" smtClean="0"/>
              <a:t>Unit test projects that target the  .NET Framework 3.5</a:t>
            </a:r>
          </a:p>
          <a:p>
            <a:pPr lvl="1"/>
            <a:r>
              <a:rPr lang="en-US" dirty="0" smtClean="0"/>
              <a:t>Support for 64 bits </a:t>
            </a:r>
            <a:r>
              <a:rPr lang="en-US" dirty="0" err="1" smtClean="0"/>
              <a:t>Intellitrace</a:t>
            </a:r>
            <a:r>
              <a:rPr lang="en-US" dirty="0" smtClean="0"/>
              <a:t> for SharePoint 2010 </a:t>
            </a:r>
          </a:p>
          <a:p>
            <a:pPr lvl="1"/>
            <a:r>
              <a:rPr lang="en-US" dirty="0" smtClean="0"/>
              <a:t>Unit Test Host for SharePoint 2010</a:t>
            </a:r>
          </a:p>
          <a:p>
            <a:pPr>
              <a:buNone/>
            </a:pPr>
            <a:r>
              <a:rPr lang="en-US" dirty="0" smtClean="0"/>
              <a:t> </a:t>
            </a:r>
            <a:endParaRPr lang="en-US"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26</a:t>
            </a:fld>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Topics</a:t>
            </a:r>
            <a:endParaRPr lang="en-US" dirty="0"/>
          </a:p>
        </p:txBody>
      </p:sp>
      <p:sp>
        <p:nvSpPr>
          <p:cNvPr id="7" name="Content Placeholder 6"/>
          <p:cNvSpPr>
            <a:spLocks noGrp="1"/>
          </p:cNvSpPr>
          <p:nvPr>
            <p:ph idx="1"/>
          </p:nvPr>
        </p:nvSpPr>
        <p:spPr>
          <a:xfrm>
            <a:off x="419840" y="1255713"/>
            <a:ext cx="8615362" cy="5434011"/>
          </a:xfrm>
        </p:spPr>
        <p:txBody>
          <a:bodyPr/>
          <a:lstStyle/>
          <a:p>
            <a:r>
              <a:rPr lang="en-US" dirty="0" smtClean="0"/>
              <a:t>Introduction to SharePoint Patterns and Practices Guidance (SPG)</a:t>
            </a:r>
          </a:p>
          <a:p>
            <a:r>
              <a:rPr lang="en-US" dirty="0" smtClean="0"/>
              <a:t>Patterns covered by the SPG</a:t>
            </a:r>
          </a:p>
          <a:p>
            <a:r>
              <a:rPr lang="en-US" dirty="0" smtClean="0"/>
              <a:t>Reusable libraries</a:t>
            </a:r>
          </a:p>
          <a:p>
            <a:r>
              <a:rPr lang="en-US" dirty="0"/>
              <a:t>Application Lifecycle Management for SharePoint 2010</a:t>
            </a:r>
          </a:p>
          <a:p>
            <a:r>
              <a:rPr lang="en-US" dirty="0"/>
              <a:t>Unit testing with </a:t>
            </a:r>
            <a:r>
              <a:rPr lang="en-US" dirty="0" err="1"/>
              <a:t>Pex</a:t>
            </a:r>
            <a:r>
              <a:rPr lang="en-US" dirty="0"/>
              <a:t> &amp; Moles </a:t>
            </a:r>
            <a:endParaRPr lang="en-US" dirty="0" smtClean="0"/>
          </a:p>
          <a:p>
            <a:r>
              <a:rPr lang="en-US" dirty="0" smtClean="0"/>
              <a:t>Conclusions</a:t>
            </a:r>
            <a:endParaRPr lang="en-US"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27</a:t>
            </a:fld>
            <a:endParaRPr lang="en-US" dirty="0"/>
          </a:p>
        </p:txBody>
      </p:sp>
      <p:sp>
        <p:nvSpPr>
          <p:cNvPr id="2" name="Right Arrow 1"/>
          <p:cNvSpPr/>
          <p:nvPr/>
        </p:nvSpPr>
        <p:spPr>
          <a:xfrm>
            <a:off x="25052" y="2971778"/>
            <a:ext cx="526093" cy="51045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950088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Unit testing SharePoint 2010 using </a:t>
            </a:r>
            <a:r>
              <a:rPr lang="en-US" dirty="0" err="1" smtClean="0"/>
              <a:t>Pex</a:t>
            </a:r>
            <a:r>
              <a:rPr lang="en-US" dirty="0" smtClean="0"/>
              <a:t> and Moles</a:t>
            </a:r>
            <a:endParaRPr lang="en-US" dirty="0"/>
          </a:p>
        </p:txBody>
      </p:sp>
      <p:sp>
        <p:nvSpPr>
          <p:cNvPr id="4" name="Slide Number Placeholder 3"/>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28</a:t>
            </a:fld>
            <a:endParaRPr lang="en-US"/>
          </a:p>
        </p:txBody>
      </p:sp>
      <p:sp>
        <p:nvSpPr>
          <p:cNvPr id="5" name="Content Placeholder 6"/>
          <p:cNvSpPr txBox="1">
            <a:spLocks/>
          </p:cNvSpPr>
          <p:nvPr/>
        </p:nvSpPr>
        <p:spPr>
          <a:xfrm>
            <a:off x="244476" y="1255713"/>
            <a:ext cx="8615362" cy="5434011"/>
          </a:xfrm>
          <a:prstGeom prst="rect">
            <a:avLst/>
          </a:prstGeom>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pitchFamily="34" charset="0"/>
              <a:buChar char="•"/>
              <a:tabLst/>
              <a:defRPr/>
            </a:pPr>
            <a:r>
              <a:rPr lang="en-US" sz="2400" noProof="0" dirty="0" smtClean="0">
                <a:solidFill>
                  <a:srgbClr val="FFFF00"/>
                </a:solidFill>
              </a:rPr>
              <a:t>Microsoft </a:t>
            </a:r>
            <a:r>
              <a:rPr lang="en-US" sz="2400" noProof="0" dirty="0" err="1" smtClean="0">
                <a:solidFill>
                  <a:srgbClr val="FFFF00"/>
                </a:solidFill>
              </a:rPr>
              <a:t>Pex</a:t>
            </a:r>
            <a:r>
              <a:rPr lang="en-US" sz="2400" noProof="0" dirty="0" smtClean="0">
                <a:solidFill>
                  <a:schemeClr val="bg1"/>
                </a:solidFill>
              </a:rPr>
              <a:t>:</a:t>
            </a:r>
          </a:p>
          <a:p>
            <a:pPr marL="800100" lvl="1" indent="-342900">
              <a:spcBef>
                <a:spcPct val="20000"/>
              </a:spcBef>
              <a:buFont typeface="Arial" pitchFamily="34" charset="0"/>
              <a:buChar char="•"/>
              <a:defRPr/>
            </a:pPr>
            <a:r>
              <a:rPr kumimoji="0" lang="en-US" sz="2400" b="0" i="0" u="none" strike="noStrike" kern="1200" cap="none" spc="0" normalizeH="0" baseline="0" dirty="0" smtClean="0">
                <a:ln>
                  <a:noFill/>
                </a:ln>
                <a:solidFill>
                  <a:schemeClr val="bg1"/>
                </a:solidFill>
                <a:effectLst/>
                <a:uLnTx/>
                <a:uFillTx/>
                <a:latin typeface="+mn-lt"/>
                <a:ea typeface="+mn-ea"/>
                <a:cs typeface="+mn-cs"/>
              </a:rPr>
              <a:t>Visual Studio </a:t>
            </a:r>
            <a:r>
              <a:rPr lang="en-US" sz="2400" dirty="0" smtClean="0">
                <a:solidFill>
                  <a:schemeClr val="bg1"/>
                </a:solidFill>
              </a:rPr>
              <a:t>2010 add-in Visual Studio add-in for testing .NET applications</a:t>
            </a:r>
            <a:r>
              <a:rPr kumimoji="0" lang="en-US" sz="2400" b="0" i="0" u="none" strike="noStrike" kern="1200" cap="none" spc="0" normalizeH="0" baseline="0" dirty="0" smtClean="0">
                <a:ln>
                  <a:noFill/>
                </a:ln>
                <a:solidFill>
                  <a:schemeClr val="bg1"/>
                </a:solidFill>
                <a:effectLst/>
                <a:uLnTx/>
                <a:uFillTx/>
                <a:latin typeface="+mn-lt"/>
                <a:ea typeface="+mn-ea"/>
                <a:cs typeface="+mn-cs"/>
              </a:rPr>
              <a:t>	</a:t>
            </a:r>
          </a:p>
          <a:p>
            <a:pPr marL="800100" lvl="1" indent="-342900">
              <a:spcBef>
                <a:spcPct val="20000"/>
              </a:spcBef>
              <a:buFont typeface="Arial" pitchFamily="34" charset="0"/>
              <a:buChar char="•"/>
              <a:defRPr/>
            </a:pPr>
            <a:r>
              <a:rPr lang="en-US" sz="2400" dirty="0" smtClean="0">
                <a:solidFill>
                  <a:schemeClr val="bg1"/>
                </a:solidFill>
              </a:rPr>
              <a:t>Parameterized </a:t>
            </a:r>
            <a:r>
              <a:rPr kumimoji="0" lang="en-US" sz="2400" b="0" i="0" u="none" strike="noStrike" kern="1200" cap="none" spc="0" normalizeH="0" baseline="0" dirty="0" smtClean="0">
                <a:ln>
                  <a:noFill/>
                </a:ln>
                <a:solidFill>
                  <a:schemeClr val="bg1"/>
                </a:solidFill>
                <a:effectLst/>
                <a:uLnTx/>
                <a:uFillTx/>
                <a:latin typeface="+mn-lt"/>
                <a:ea typeface="+mn-ea"/>
                <a:cs typeface="+mn-cs"/>
              </a:rPr>
              <a:t>test suites </a:t>
            </a:r>
          </a:p>
          <a:p>
            <a:pPr marL="800100" lvl="1" indent="-342900">
              <a:spcBef>
                <a:spcPct val="20000"/>
              </a:spcBef>
              <a:buFont typeface="Arial" pitchFamily="34" charset="0"/>
              <a:buChar char="•"/>
              <a:defRPr/>
            </a:pPr>
            <a:r>
              <a:rPr kumimoji="0" lang="en-US" sz="2400" b="0" i="0" u="none" strike="noStrike" kern="1200" cap="none" spc="0" normalizeH="0" baseline="0" dirty="0" smtClean="0">
                <a:ln>
                  <a:noFill/>
                </a:ln>
                <a:solidFill>
                  <a:schemeClr val="bg1"/>
                </a:solidFill>
                <a:effectLst/>
                <a:uLnTx/>
                <a:uFillTx/>
                <a:latin typeface="+mn-lt"/>
                <a:ea typeface="+mn-ea"/>
                <a:cs typeface="+mn-cs"/>
              </a:rPr>
              <a:t>High code coverage</a:t>
            </a:r>
          </a:p>
          <a:p>
            <a:pPr marL="800100" lvl="1" indent="-342900">
              <a:spcBef>
                <a:spcPct val="20000"/>
              </a:spcBef>
              <a:buFont typeface="Arial" pitchFamily="34" charset="0"/>
              <a:buChar char="•"/>
              <a:defRPr/>
            </a:pPr>
            <a:r>
              <a:rPr lang="en-US" sz="2400" dirty="0" smtClean="0">
                <a:solidFill>
                  <a:schemeClr val="bg1"/>
                </a:solidFill>
              </a:rPr>
              <a:t>Can be included in nightly builds because of command line utility</a:t>
            </a:r>
            <a:endParaRPr kumimoji="0" lang="en-US" sz="2400" b="0" i="0" u="none" strike="noStrike" kern="1200" cap="none" spc="0" normalizeH="0" baseline="0" dirty="0" smtClean="0">
              <a:ln>
                <a:noFill/>
              </a:ln>
              <a:solidFill>
                <a:schemeClr val="bg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dirty="0" smtClean="0">
                <a:ln>
                  <a:noFill/>
                </a:ln>
                <a:solidFill>
                  <a:schemeClr val="bg1"/>
                </a:solidFill>
                <a:effectLst/>
                <a:uLnTx/>
                <a:uFillTx/>
                <a:latin typeface="+mn-lt"/>
                <a:ea typeface="+mn-ea"/>
                <a:cs typeface="+mn-cs"/>
              </a:rPr>
              <a:t> </a:t>
            </a:r>
            <a:endParaRPr kumimoji="0" lang="en-US" sz="2400" b="0" i="0" u="none" strike="noStrike" kern="1200" cap="none" spc="0" normalizeH="0" baseline="0" noProof="0" dirty="0" smtClean="0">
              <a:ln>
                <a:noFill/>
              </a:ln>
              <a:solidFill>
                <a:schemeClr val="bg1"/>
              </a:solidFill>
              <a:effectLst/>
              <a:uLnTx/>
              <a:uFillTx/>
              <a:latin typeface="+mn-lt"/>
              <a:ea typeface="+mn-ea"/>
              <a:cs typeface="+mn-cs"/>
            </a:endParaRPr>
          </a:p>
          <a:p>
            <a:pPr marL="342900" lvl="0" indent="-342900">
              <a:spcBef>
                <a:spcPct val="20000"/>
              </a:spcBef>
              <a:buFont typeface="Arial" pitchFamily="34" charset="0"/>
              <a:buChar char="•"/>
              <a:defRPr/>
            </a:pPr>
            <a:r>
              <a:rPr lang="en-US" sz="2400" dirty="0" smtClean="0">
                <a:solidFill>
                  <a:srgbClr val="FFFF00"/>
                </a:solidFill>
              </a:rPr>
              <a:t>Microsoft Moles</a:t>
            </a:r>
            <a:r>
              <a:rPr lang="en-US" sz="2400" dirty="0" smtClean="0">
                <a:solidFill>
                  <a:schemeClr val="bg1"/>
                </a:solidFill>
              </a:rPr>
              <a:t>:</a:t>
            </a:r>
          </a:p>
          <a:p>
            <a:pPr marL="800100" lvl="1" indent="-342900">
              <a:spcBef>
                <a:spcPct val="20000"/>
              </a:spcBef>
              <a:buFont typeface="Arial" pitchFamily="34" charset="0"/>
              <a:buChar char="•"/>
              <a:defRPr/>
            </a:pPr>
            <a:r>
              <a:rPr lang="en-US" sz="2400" dirty="0" smtClean="0">
                <a:solidFill>
                  <a:schemeClr val="bg1"/>
                </a:solidFill>
              </a:rPr>
              <a:t>Allows you to mock objects</a:t>
            </a:r>
          </a:p>
          <a:p>
            <a:pPr marL="800100" lvl="1" indent="-342900">
              <a:spcBef>
                <a:spcPct val="20000"/>
              </a:spcBef>
              <a:buFont typeface="Arial" pitchFamily="34" charset="0"/>
              <a:buChar char="•"/>
              <a:defRPr/>
            </a:pPr>
            <a:r>
              <a:rPr lang="en-US" sz="2400" dirty="0" smtClean="0">
                <a:solidFill>
                  <a:schemeClr val="bg1"/>
                </a:solidFill>
              </a:rPr>
              <a:t>Behaviors</a:t>
            </a:r>
          </a:p>
          <a:p>
            <a:pPr marL="800100" lvl="1" indent="-342900">
              <a:spcBef>
                <a:spcPct val="20000"/>
              </a:spcBef>
              <a:buFont typeface="Courier New" pitchFamily="49" charset="0"/>
              <a:buChar char="o"/>
              <a:defRPr/>
            </a:pPr>
            <a:endParaRPr lang="en-US" sz="2400"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 </a:t>
            </a:r>
            <a:endParaRPr kumimoji="0" lang="en-US" sz="24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Getting started with </a:t>
            </a:r>
            <a:r>
              <a:rPr lang="en-US" dirty="0" err="1" smtClean="0"/>
              <a:t>Pex</a:t>
            </a:r>
            <a:r>
              <a:rPr lang="en-US" dirty="0" smtClean="0"/>
              <a:t> and Moles…</a:t>
            </a:r>
            <a:endParaRPr lang="en-US" dirty="0"/>
          </a:p>
        </p:txBody>
      </p:sp>
      <p:sp>
        <p:nvSpPr>
          <p:cNvPr id="4" name="Slide Number Placeholder 3"/>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29</a:t>
            </a:fld>
            <a:endParaRPr lang="en-US"/>
          </a:p>
        </p:txBody>
      </p:sp>
      <p:sp>
        <p:nvSpPr>
          <p:cNvPr id="5" name="Content Placeholder 6"/>
          <p:cNvSpPr txBox="1">
            <a:spLocks/>
          </p:cNvSpPr>
          <p:nvPr/>
        </p:nvSpPr>
        <p:spPr>
          <a:xfrm>
            <a:off x="244476" y="1255713"/>
            <a:ext cx="8615362" cy="5434011"/>
          </a:xfrm>
          <a:prstGeom prst="rect">
            <a:avLst/>
          </a:prstGeom>
        </p:spPr>
        <p:txBody>
          <a:bodyPr/>
          <a:lstStyle/>
          <a:p>
            <a:pPr marL="342900" lvl="0" indent="-342900">
              <a:spcBef>
                <a:spcPct val="20000"/>
              </a:spcBef>
              <a:buFont typeface="Arial" pitchFamily="34" charset="0"/>
              <a:buChar char="•"/>
              <a:defRPr/>
            </a:pPr>
            <a:r>
              <a:rPr lang="en-US" sz="2400" dirty="0" smtClean="0">
                <a:solidFill>
                  <a:srgbClr val="FFFF00"/>
                </a:solidFill>
              </a:rPr>
              <a:t>Download</a:t>
            </a:r>
          </a:p>
          <a:p>
            <a:pPr marL="800100" lvl="1" indent="-342900">
              <a:spcBef>
                <a:spcPct val="20000"/>
              </a:spcBef>
              <a:buFont typeface="Arial" pitchFamily="34" charset="0"/>
              <a:buChar char="•"/>
              <a:defRPr/>
            </a:pPr>
            <a:r>
              <a:rPr lang="en-US" sz="2400" dirty="0" smtClean="0">
                <a:solidFill>
                  <a:schemeClr val="bg1"/>
                </a:solidFill>
              </a:rPr>
              <a:t>Using your MSDN Subscription</a:t>
            </a:r>
          </a:p>
          <a:p>
            <a:pPr marL="800100" lvl="1" indent="-342900">
              <a:spcBef>
                <a:spcPct val="20000"/>
              </a:spcBef>
              <a:buFont typeface="Arial" pitchFamily="34" charset="0"/>
              <a:buChar char="•"/>
              <a:defRPr/>
            </a:pPr>
            <a:r>
              <a:rPr lang="en-US" sz="2400" dirty="0" smtClean="0">
                <a:solidFill>
                  <a:schemeClr val="bg1"/>
                </a:solidFill>
              </a:rPr>
              <a:t>Microsoft Research site: </a:t>
            </a:r>
          </a:p>
          <a:p>
            <a:pPr marL="800100" lvl="1" indent="-342900">
              <a:spcBef>
                <a:spcPct val="20000"/>
              </a:spcBef>
              <a:defRPr/>
            </a:pPr>
            <a:r>
              <a:rPr lang="en-US" sz="2400" dirty="0" smtClean="0">
                <a:solidFill>
                  <a:schemeClr val="bg1"/>
                </a:solidFill>
              </a:rPr>
              <a:t>	</a:t>
            </a:r>
            <a:r>
              <a:rPr lang="en-US" sz="2000" u="sng" dirty="0" smtClean="0">
                <a:solidFill>
                  <a:schemeClr val="bg1"/>
                </a:solidFill>
              </a:rPr>
              <a:t>http://research.microsoft.com/en-us/projects/pex/downloads.aspx</a:t>
            </a:r>
          </a:p>
          <a:p>
            <a:pPr marL="800100" lvl="1" indent="-342900">
              <a:spcBef>
                <a:spcPct val="20000"/>
              </a:spcBef>
              <a:buFont typeface="Arial" pitchFamily="34" charset="0"/>
              <a:buChar char="•"/>
              <a:defRPr/>
            </a:pPr>
            <a:r>
              <a:rPr lang="en-US" sz="2400" dirty="0" smtClean="0">
                <a:solidFill>
                  <a:schemeClr val="bg1"/>
                </a:solidFill>
              </a:rPr>
              <a:t>MSDN forum</a:t>
            </a:r>
            <a:r>
              <a:rPr lang="en-US" sz="2000" dirty="0" smtClean="0">
                <a:solidFill>
                  <a:schemeClr val="bg1"/>
                </a:solidFill>
              </a:rPr>
              <a:t>: </a:t>
            </a:r>
          </a:p>
          <a:p>
            <a:pPr marL="800100" lvl="1" indent="-342900">
              <a:spcBef>
                <a:spcPct val="20000"/>
              </a:spcBef>
              <a:defRPr/>
            </a:pPr>
            <a:r>
              <a:rPr lang="en-US" sz="2000" dirty="0" smtClean="0">
                <a:solidFill>
                  <a:schemeClr val="bg1"/>
                </a:solidFill>
              </a:rPr>
              <a:t>	</a:t>
            </a:r>
            <a:r>
              <a:rPr lang="en-US" sz="2000" u="sng" dirty="0" smtClean="0">
                <a:solidFill>
                  <a:schemeClr val="bg1"/>
                </a:solidFill>
                <a:hlinkClick r:id="rId3"/>
              </a:rPr>
              <a:t>http://social.msdn.microsoft.com/Forums/en/pex/threads</a:t>
            </a:r>
            <a:endParaRPr lang="en-US" sz="2000" u="sng" dirty="0" smtClean="0">
              <a:solidFill>
                <a:schemeClr val="bg1"/>
              </a:solidFill>
            </a:endParaRPr>
          </a:p>
          <a:p>
            <a:pPr marL="800100" lvl="1" indent="-342900">
              <a:spcBef>
                <a:spcPct val="20000"/>
              </a:spcBef>
              <a:defRPr/>
            </a:pPr>
            <a:r>
              <a:rPr lang="en-US" sz="2000" u="sng" dirty="0" err="1" smtClean="0">
                <a:solidFill>
                  <a:schemeClr val="bg1"/>
                </a:solidFill>
              </a:rPr>
              <a:t>Peli</a:t>
            </a:r>
            <a:r>
              <a:rPr lang="en-US" sz="2000" u="sng" dirty="0" smtClean="0">
                <a:solidFill>
                  <a:schemeClr val="bg1"/>
                </a:solidFill>
              </a:rPr>
              <a:t> de </a:t>
            </a:r>
            <a:r>
              <a:rPr lang="en-US" sz="2000" u="sng" dirty="0" err="1" smtClean="0">
                <a:solidFill>
                  <a:schemeClr val="bg1"/>
                </a:solidFill>
              </a:rPr>
              <a:t>Halleux</a:t>
            </a:r>
            <a:r>
              <a:rPr lang="en-US" sz="2000" u="sng" dirty="0" smtClean="0">
                <a:solidFill>
                  <a:schemeClr val="bg1"/>
                </a:solidFill>
              </a:rPr>
              <a:t> rocks !!!</a:t>
            </a:r>
          </a:p>
          <a:p>
            <a:pPr marL="800100" lvl="1" indent="-342900">
              <a:spcBef>
                <a:spcPct val="20000"/>
              </a:spcBef>
              <a:defRPr/>
            </a:pPr>
            <a:endParaRPr lang="en-US" sz="2000" dirty="0" smtClean="0">
              <a:solidFill>
                <a:schemeClr val="bg1"/>
              </a:solidFill>
            </a:endParaRPr>
          </a:p>
          <a:p>
            <a:pPr marL="342900" lvl="0" indent="-342900">
              <a:spcBef>
                <a:spcPct val="20000"/>
              </a:spcBef>
              <a:buFont typeface="Arial" pitchFamily="34" charset="0"/>
              <a:buChar char="•"/>
              <a:defRPr/>
            </a:pPr>
            <a:r>
              <a:rPr kumimoji="0" lang="en-US" sz="2400" b="0" i="0" u="none" strike="noStrike" kern="1200" cap="none" spc="0" normalizeH="0" baseline="0" noProof="0" dirty="0" smtClean="0">
                <a:ln>
                  <a:noFill/>
                </a:ln>
                <a:solidFill>
                  <a:srgbClr val="FFFF00"/>
                </a:solidFill>
                <a:effectLst/>
                <a:uLnTx/>
                <a:uFillTx/>
                <a:latin typeface="+mn-lt"/>
                <a:ea typeface="+mn-ea"/>
                <a:cs typeface="+mn-cs"/>
              </a:rPr>
              <a:t>Install </a:t>
            </a:r>
          </a:p>
          <a:p>
            <a:pPr marL="800100" lvl="1" indent="-342900">
              <a:spcBef>
                <a:spcPct val="20000"/>
              </a:spcBef>
              <a:buFont typeface="Arial" pitchFamily="34" charset="0"/>
              <a:buChar char="•"/>
              <a:defRPr/>
            </a:pPr>
            <a:r>
              <a:rPr lang="en-US" sz="2400" dirty="0" smtClean="0">
                <a:solidFill>
                  <a:schemeClr val="bg1"/>
                </a:solidFill>
              </a:rPr>
              <a:t>Documentation, source code and binaries can be found</a:t>
            </a:r>
          </a:p>
          <a:p>
            <a:pPr marL="1257300" lvl="2" indent="-342900">
              <a:spcBef>
                <a:spcPct val="20000"/>
              </a:spcBef>
              <a:buFont typeface="Arial" pitchFamily="34" charset="0"/>
              <a:buChar char="•"/>
              <a:defRPr/>
            </a:pPr>
            <a:r>
              <a:rPr lang="en-US" sz="2400" dirty="0" smtClean="0">
                <a:solidFill>
                  <a:schemeClr val="bg1"/>
                </a:solidFill>
              </a:rPr>
              <a:t>C:\Program Files\Microsoft </a:t>
            </a:r>
            <a:r>
              <a:rPr lang="en-US" sz="2400" dirty="0" err="1" smtClean="0">
                <a:solidFill>
                  <a:schemeClr val="bg1"/>
                </a:solidFill>
              </a:rPr>
              <a:t>Pex</a:t>
            </a:r>
            <a:endParaRPr lang="en-US" sz="2400" dirty="0" smtClean="0">
              <a:solidFill>
                <a:schemeClr val="bg1"/>
              </a:solidFill>
            </a:endParaRPr>
          </a:p>
          <a:p>
            <a:pPr marL="1257300" lvl="2" indent="-342900">
              <a:spcBef>
                <a:spcPct val="20000"/>
              </a:spcBef>
              <a:buFont typeface="Arial" pitchFamily="34" charset="0"/>
              <a:buChar char="•"/>
              <a:defRPr/>
            </a:pPr>
            <a:r>
              <a:rPr lang="en-US" sz="2400" dirty="0" smtClean="0">
                <a:solidFill>
                  <a:schemeClr val="bg1"/>
                </a:solidFill>
              </a:rPr>
              <a:t>C:\Program Files\Microsoft Moles</a:t>
            </a:r>
            <a:endParaRPr kumimoji="0" lang="en-US" sz="2400" b="0" i="0" u="none" strike="noStrike" kern="1200" cap="none" spc="0" normalizeH="0" baseline="0" noProof="0" dirty="0" smtClean="0">
              <a:ln>
                <a:noFill/>
              </a:ln>
              <a:solidFill>
                <a:schemeClr val="bg1"/>
              </a:solidFill>
              <a:effectLst/>
              <a:uLnTx/>
              <a:uFillTx/>
              <a:latin typeface="+mn-lt"/>
              <a:ea typeface="+mn-ea"/>
              <a:cs typeface="+mn-cs"/>
            </a:endParaRPr>
          </a:p>
          <a:p>
            <a:pPr marL="800100" lvl="1" indent="-342900">
              <a:spcBef>
                <a:spcPct val="20000"/>
              </a:spcBef>
              <a:buFont typeface="Courier New" pitchFamily="49" charset="0"/>
              <a:buChar char="o"/>
              <a:defRPr/>
            </a:pPr>
            <a:endParaRPr lang="en-US" sz="2400"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 </a:t>
            </a:r>
            <a:endParaRPr kumimoji="0" lang="en-US" sz="2400" b="0" i="0" u="none" strike="noStrike" kern="1200" cap="none" spc="0" normalizeH="0" baseline="0" noProof="0" dirty="0">
              <a:ln>
                <a:noFill/>
              </a:ln>
              <a:solidFill>
                <a:schemeClr val="bg1"/>
              </a:solidFill>
              <a:effectLst/>
              <a:uLnTx/>
              <a:uFillTx/>
              <a:latin typeface="+mn-lt"/>
              <a:ea typeface="+mn-ea"/>
              <a:cs typeface="+mn-cs"/>
            </a:endParaRPr>
          </a:p>
        </p:txBody>
      </p:sp>
      <p:pic>
        <p:nvPicPr>
          <p:cNvPr id="1026" name="Picture 2"/>
          <p:cNvPicPr>
            <a:picLocks noChangeAspect="1" noChangeArrowheads="1"/>
          </p:cNvPicPr>
          <p:nvPr/>
        </p:nvPicPr>
        <p:blipFill>
          <a:blip r:embed="rId4"/>
          <a:srcRect/>
          <a:stretch>
            <a:fillRect/>
          </a:stretch>
        </p:blipFill>
        <p:spPr bwMode="auto">
          <a:xfrm>
            <a:off x="6691571" y="5211763"/>
            <a:ext cx="1914525" cy="11620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Topics</a:t>
            </a:r>
            <a:endParaRPr lang="en-US" dirty="0"/>
          </a:p>
        </p:txBody>
      </p:sp>
      <p:sp>
        <p:nvSpPr>
          <p:cNvPr id="7" name="Content Placeholder 6"/>
          <p:cNvSpPr>
            <a:spLocks noGrp="1"/>
          </p:cNvSpPr>
          <p:nvPr>
            <p:ph idx="1"/>
          </p:nvPr>
        </p:nvSpPr>
        <p:spPr/>
        <p:txBody>
          <a:bodyPr/>
          <a:lstStyle/>
          <a:p>
            <a:r>
              <a:rPr lang="en-US" dirty="0" smtClean="0"/>
              <a:t>Introduction to SharePoint Patterns and Practices Guidance (SPG)</a:t>
            </a:r>
          </a:p>
          <a:p>
            <a:r>
              <a:rPr lang="en-US" dirty="0" smtClean="0"/>
              <a:t>Main Patterns covered by the SPG</a:t>
            </a:r>
          </a:p>
          <a:p>
            <a:r>
              <a:rPr lang="en-US" dirty="0" smtClean="0"/>
              <a:t>Reusable libraries</a:t>
            </a:r>
          </a:p>
          <a:p>
            <a:r>
              <a:rPr lang="en-US" dirty="0" smtClean="0"/>
              <a:t>Application Lifecycle Management for SharePoint 2010</a:t>
            </a:r>
          </a:p>
          <a:p>
            <a:r>
              <a:rPr lang="en-US" dirty="0" smtClean="0"/>
              <a:t>Unit testing with </a:t>
            </a:r>
            <a:r>
              <a:rPr lang="en-US" dirty="0" err="1" smtClean="0"/>
              <a:t>Pex</a:t>
            </a:r>
            <a:r>
              <a:rPr lang="en-US" dirty="0" smtClean="0"/>
              <a:t> &amp; Moles</a:t>
            </a:r>
          </a:p>
          <a:p>
            <a:r>
              <a:rPr lang="en-US" dirty="0" smtClean="0"/>
              <a:t>Conclusions</a:t>
            </a:r>
            <a:endParaRPr lang="en-US"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3</a:t>
            </a:fld>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Create Parameterized Unit Tests with Microsoft </a:t>
            </a:r>
            <a:r>
              <a:rPr lang="en-US" dirty="0" err="1" smtClean="0"/>
              <a:t>Pex</a:t>
            </a:r>
            <a:endParaRPr lang="en-US" dirty="0"/>
          </a:p>
        </p:txBody>
      </p:sp>
      <p:sp>
        <p:nvSpPr>
          <p:cNvPr id="4" name="Slide Number Placeholder 3"/>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30</a:t>
            </a:fld>
            <a:endParaRPr lang="en-US"/>
          </a:p>
        </p:txBody>
      </p:sp>
      <p:sp>
        <p:nvSpPr>
          <p:cNvPr id="5" name="Content Placeholder 6"/>
          <p:cNvSpPr txBox="1">
            <a:spLocks/>
          </p:cNvSpPr>
          <p:nvPr/>
        </p:nvSpPr>
        <p:spPr>
          <a:xfrm>
            <a:off x="244476" y="1255713"/>
            <a:ext cx="8615362" cy="1821119"/>
          </a:xfrm>
          <a:prstGeom prst="rect">
            <a:avLst/>
          </a:prstGeom>
        </p:spPr>
        <p:txBody>
          <a:bodyPr/>
          <a:lstStyle/>
          <a:p>
            <a:pPr marL="342900" indent="-342900">
              <a:spcBef>
                <a:spcPct val="20000"/>
              </a:spcBef>
              <a:buFont typeface="Arial" pitchFamily="34" charset="0"/>
              <a:buChar char="•"/>
              <a:defRPr/>
            </a:pPr>
            <a:r>
              <a:rPr lang="en-US" sz="2400" dirty="0" smtClean="0">
                <a:solidFill>
                  <a:schemeClr val="bg1"/>
                </a:solidFill>
              </a:rPr>
              <a:t>What is a parameterized unit test?</a:t>
            </a:r>
          </a:p>
          <a:p>
            <a:pPr marL="800100" lvl="1" indent="-342900">
              <a:spcBef>
                <a:spcPct val="20000"/>
              </a:spcBef>
              <a:buFont typeface="Arial" pitchFamily="34" charset="0"/>
              <a:buChar char="•"/>
              <a:defRPr/>
            </a:pPr>
            <a:r>
              <a:rPr lang="en-US" sz="2400" dirty="0" smtClean="0">
                <a:solidFill>
                  <a:schemeClr val="bg1"/>
                </a:solidFill>
              </a:rPr>
              <a:t>A unit test allowing parameters</a:t>
            </a:r>
          </a:p>
          <a:p>
            <a:pPr marL="800100" lvl="1" indent="-342900">
              <a:spcBef>
                <a:spcPct val="20000"/>
              </a:spcBef>
              <a:buFont typeface="Arial" pitchFamily="34" charset="0"/>
              <a:buChar char="•"/>
              <a:defRPr/>
            </a:pPr>
            <a:endParaRPr lang="en-US" sz="2400" dirty="0" smtClean="0">
              <a:solidFill>
                <a:schemeClr val="bg1"/>
              </a:solidFill>
            </a:endParaRPr>
          </a:p>
          <a:p>
            <a:pPr marL="342900" indent="-342900">
              <a:spcBef>
                <a:spcPct val="20000"/>
              </a:spcBef>
              <a:buFont typeface="Arial" pitchFamily="34" charset="0"/>
              <a:buChar char="•"/>
              <a:defRPr/>
            </a:pPr>
            <a:r>
              <a:rPr lang="en-US" sz="2400" dirty="0" smtClean="0">
                <a:solidFill>
                  <a:schemeClr val="bg1"/>
                </a:solidFill>
              </a:rPr>
              <a:t>A parameterized unit test is organized in 3 sections:</a:t>
            </a:r>
          </a:p>
          <a:p>
            <a:pPr marL="342900" indent="-342900">
              <a:spcBef>
                <a:spcPct val="20000"/>
              </a:spcBef>
              <a:buFont typeface="Arial" pitchFamily="34" charset="0"/>
              <a:buChar char="•"/>
              <a:defRPr/>
            </a:pPr>
            <a:endParaRPr lang="en-US" sz="2400" dirty="0" smtClean="0">
              <a:solidFill>
                <a:schemeClr val="bg1"/>
              </a:solidFill>
            </a:endParaRPr>
          </a:p>
          <a:p>
            <a:pPr marL="800100" lvl="1" indent="-342900">
              <a:spcBef>
                <a:spcPct val="20000"/>
              </a:spcBef>
              <a:buFont typeface="Arial" pitchFamily="34" charset="0"/>
              <a:buChar char="•"/>
              <a:defRPr/>
            </a:pPr>
            <a:endParaRPr lang="en-US" sz="2400" dirty="0" smtClean="0">
              <a:solidFill>
                <a:schemeClr val="bg1"/>
              </a:solidFill>
            </a:endParaRPr>
          </a:p>
        </p:txBody>
      </p:sp>
      <p:sp>
        <p:nvSpPr>
          <p:cNvPr id="7" name="Content Placeholder 6"/>
          <p:cNvSpPr txBox="1">
            <a:spLocks/>
          </p:cNvSpPr>
          <p:nvPr/>
        </p:nvSpPr>
        <p:spPr>
          <a:xfrm>
            <a:off x="244476" y="3076832"/>
            <a:ext cx="5365492" cy="3662106"/>
          </a:xfrm>
          <a:prstGeom prst="rect">
            <a:avLst/>
          </a:prstGeom>
        </p:spPr>
        <p:txBody>
          <a:bodyPr/>
          <a:lstStyle/>
          <a:p>
            <a:pPr marL="800100" lvl="1" indent="-342900">
              <a:spcBef>
                <a:spcPct val="20000"/>
              </a:spcBef>
              <a:buFont typeface="Arial" pitchFamily="34" charset="0"/>
              <a:buChar char="•"/>
              <a:defRPr/>
            </a:pPr>
            <a:r>
              <a:rPr lang="en-US" sz="2400" dirty="0" smtClean="0">
                <a:solidFill>
                  <a:srgbClr val="FFFF00"/>
                </a:solidFill>
              </a:rPr>
              <a:t>Arrange</a:t>
            </a:r>
          </a:p>
          <a:p>
            <a:pPr marL="1257300" lvl="2" indent="-342900">
              <a:spcBef>
                <a:spcPct val="20000"/>
              </a:spcBef>
              <a:buFont typeface="Arial" pitchFamily="34" charset="0"/>
              <a:buChar char="•"/>
              <a:defRPr/>
            </a:pPr>
            <a:r>
              <a:rPr lang="en-US" sz="2400" dirty="0" smtClean="0">
                <a:solidFill>
                  <a:schemeClr val="bg1"/>
                </a:solidFill>
              </a:rPr>
              <a:t>Set up the unit under test</a:t>
            </a:r>
          </a:p>
          <a:p>
            <a:pPr marL="800100" lvl="1" indent="-342900">
              <a:spcBef>
                <a:spcPct val="20000"/>
              </a:spcBef>
              <a:buFont typeface="Arial" pitchFamily="34" charset="0"/>
              <a:buChar char="•"/>
              <a:defRPr/>
            </a:pPr>
            <a:r>
              <a:rPr lang="en-US" sz="2400" dirty="0" smtClean="0">
                <a:solidFill>
                  <a:srgbClr val="FFFF00"/>
                </a:solidFill>
              </a:rPr>
              <a:t>Act</a:t>
            </a:r>
          </a:p>
          <a:p>
            <a:pPr marL="1257300" lvl="2" indent="-342900">
              <a:spcBef>
                <a:spcPct val="20000"/>
              </a:spcBef>
              <a:buFont typeface="Arial" pitchFamily="34" charset="0"/>
              <a:buChar char="•"/>
              <a:defRPr/>
            </a:pPr>
            <a:r>
              <a:rPr lang="en-US" sz="2400" dirty="0" smtClean="0">
                <a:solidFill>
                  <a:schemeClr val="bg1"/>
                </a:solidFill>
              </a:rPr>
              <a:t>Exercise the unit under test, capturing any resulting state</a:t>
            </a:r>
          </a:p>
          <a:p>
            <a:pPr marL="800100" lvl="1" indent="-342900">
              <a:spcBef>
                <a:spcPct val="20000"/>
              </a:spcBef>
              <a:buFont typeface="Arial" pitchFamily="34" charset="0"/>
              <a:buChar char="•"/>
              <a:defRPr/>
            </a:pPr>
            <a:r>
              <a:rPr lang="en-US" sz="2400" dirty="0" smtClean="0">
                <a:solidFill>
                  <a:srgbClr val="FFFF00"/>
                </a:solidFill>
              </a:rPr>
              <a:t>Assert</a:t>
            </a:r>
          </a:p>
          <a:p>
            <a:pPr marL="1257300" lvl="2" indent="-342900">
              <a:spcBef>
                <a:spcPct val="20000"/>
              </a:spcBef>
              <a:buFont typeface="Arial" pitchFamily="34" charset="0"/>
              <a:buChar char="•"/>
              <a:defRPr/>
            </a:pPr>
            <a:r>
              <a:rPr lang="en-US" sz="2400" dirty="0" smtClean="0">
                <a:solidFill>
                  <a:schemeClr val="bg1"/>
                </a:solidFill>
              </a:rPr>
              <a:t>Verify the behavior through assertions</a:t>
            </a:r>
          </a:p>
          <a:p>
            <a:pPr marL="800100" lvl="1" indent="-342900">
              <a:spcBef>
                <a:spcPct val="20000"/>
              </a:spcBef>
              <a:buFont typeface="Arial" pitchFamily="34" charset="0"/>
              <a:buChar char="•"/>
              <a:defRPr/>
            </a:pPr>
            <a:endParaRPr lang="en-US" sz="2400" dirty="0" smtClean="0">
              <a:solidFill>
                <a:schemeClr val="bg1"/>
              </a:solidFill>
            </a:endParaRPr>
          </a:p>
          <a:p>
            <a:pPr marL="342900" indent="-342900">
              <a:spcBef>
                <a:spcPct val="20000"/>
              </a:spcBef>
              <a:buFont typeface="Arial" pitchFamily="34" charset="0"/>
              <a:buChar char="•"/>
              <a:defRPr/>
            </a:pPr>
            <a:endParaRPr lang="en-US" sz="2400" dirty="0" smtClean="0">
              <a:solidFill>
                <a:schemeClr val="bg1"/>
              </a:solidFill>
            </a:endParaRPr>
          </a:p>
          <a:p>
            <a:pPr marL="800100" lvl="1" indent="-342900">
              <a:spcBef>
                <a:spcPct val="20000"/>
              </a:spcBef>
              <a:buFont typeface="Arial" pitchFamily="34" charset="0"/>
              <a:buChar char="•"/>
              <a:defRPr/>
            </a:pPr>
            <a:endParaRPr lang="en-US" sz="2400"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 </a:t>
            </a:r>
            <a:endParaRPr kumimoji="0" lang="en-US" sz="2400" b="0" i="0" u="none" strike="noStrike" kern="1200" cap="none" spc="0" normalizeH="0" baseline="0" noProof="0" dirty="0">
              <a:ln>
                <a:noFill/>
              </a:ln>
              <a:solidFill>
                <a:schemeClr val="bg1"/>
              </a:solidFill>
              <a:effectLst/>
              <a:uLnTx/>
              <a:uFillTx/>
              <a:latin typeface="+mn-lt"/>
              <a:ea typeface="+mn-ea"/>
              <a:cs typeface="+mn-cs"/>
            </a:endParaRPr>
          </a:p>
        </p:txBody>
      </p:sp>
      <p:pic>
        <p:nvPicPr>
          <p:cNvPr id="2050" name="Picture 2"/>
          <p:cNvPicPr>
            <a:picLocks noChangeAspect="1" noChangeArrowheads="1"/>
          </p:cNvPicPr>
          <p:nvPr/>
        </p:nvPicPr>
        <p:blipFill>
          <a:blip r:embed="rId3"/>
          <a:srcRect/>
          <a:stretch>
            <a:fillRect/>
          </a:stretch>
        </p:blipFill>
        <p:spPr bwMode="auto">
          <a:xfrm>
            <a:off x="5609969" y="3657589"/>
            <a:ext cx="3085070" cy="2253547"/>
          </a:xfrm>
          <a:prstGeom prst="rect">
            <a:avLst/>
          </a:prstGeom>
          <a:noFill/>
          <a:ln w="9525">
            <a:noFill/>
            <a:miter lim="800000"/>
            <a:headEnd/>
            <a:tailEnd/>
          </a:ln>
        </p:spPr>
      </p:pic>
    </p:spTree>
    <p:extLst>
      <p:ext uri="{BB962C8B-B14F-4D97-AF65-F5344CB8AC3E}">
        <p14:creationId xmlns:p14="http://schemas.microsoft.com/office/powerpoint/2010/main" val="10417956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Unit testing SharePoint 2010 with Microsoft </a:t>
            </a:r>
            <a:r>
              <a:rPr lang="en-US" dirty="0" err="1" smtClean="0"/>
              <a:t>Pex</a:t>
            </a:r>
            <a:endParaRPr lang="en-US" dirty="0" smtClean="0"/>
          </a:p>
        </p:txBody>
      </p:sp>
    </p:spTree>
    <p:extLst>
      <p:ext uri="{BB962C8B-B14F-4D97-AF65-F5344CB8AC3E}">
        <p14:creationId xmlns:p14="http://schemas.microsoft.com/office/powerpoint/2010/main" val="3181816043"/>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Unit testing SharePoint 2010 using Microsoft Moles</a:t>
            </a:r>
            <a:endParaRPr lang="en-US" dirty="0"/>
          </a:p>
        </p:txBody>
      </p:sp>
      <p:sp>
        <p:nvSpPr>
          <p:cNvPr id="4" name="Slide Number Placeholder 3"/>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32</a:t>
            </a:fld>
            <a:endParaRPr lang="en-US"/>
          </a:p>
        </p:txBody>
      </p:sp>
      <p:sp>
        <p:nvSpPr>
          <p:cNvPr id="5" name="Content Placeholder 6"/>
          <p:cNvSpPr txBox="1">
            <a:spLocks/>
          </p:cNvSpPr>
          <p:nvPr/>
        </p:nvSpPr>
        <p:spPr>
          <a:xfrm>
            <a:off x="244476" y="1255713"/>
            <a:ext cx="8615362" cy="5434011"/>
          </a:xfrm>
          <a:prstGeom prst="rect">
            <a:avLst/>
          </a:prstGeom>
        </p:spPr>
        <p:txBody>
          <a:bodyPr/>
          <a:lstStyle/>
          <a:p>
            <a:pPr marL="342900" indent="-342900">
              <a:spcBef>
                <a:spcPct val="20000"/>
              </a:spcBef>
              <a:buFont typeface="Arial" pitchFamily="34" charset="0"/>
              <a:buChar char="•"/>
              <a:defRPr/>
            </a:pPr>
            <a:r>
              <a:rPr lang="en-US" sz="2400" dirty="0" smtClean="0">
                <a:solidFill>
                  <a:schemeClr val="bg1"/>
                </a:solidFill>
              </a:rPr>
              <a:t>Visual Studio 2010 add-in	</a:t>
            </a:r>
          </a:p>
          <a:p>
            <a:pPr marL="342900" indent="-342900">
              <a:spcBef>
                <a:spcPct val="20000"/>
              </a:spcBef>
              <a:buFont typeface="Arial" pitchFamily="34" charset="0"/>
              <a:buChar char="•"/>
              <a:defRPr/>
            </a:pPr>
            <a:r>
              <a:rPr lang="en-US" sz="2400" dirty="0" smtClean="0">
                <a:solidFill>
                  <a:schemeClr val="bg1"/>
                </a:solidFill>
              </a:rPr>
              <a:t>Provides isolation using stubs </a:t>
            </a:r>
          </a:p>
          <a:p>
            <a:pPr marL="342900" indent="-342900">
              <a:spcBef>
                <a:spcPct val="20000"/>
              </a:spcBef>
              <a:buFont typeface="Arial" pitchFamily="34" charset="0"/>
              <a:buChar char="•"/>
              <a:defRPr/>
            </a:pPr>
            <a:r>
              <a:rPr lang="en-US" sz="2400" dirty="0" smtClean="0">
                <a:solidFill>
                  <a:schemeClr val="bg1"/>
                </a:solidFill>
              </a:rPr>
              <a:t>Can be used together with Microsoft </a:t>
            </a:r>
            <a:r>
              <a:rPr lang="en-US" sz="2400" dirty="0" err="1" smtClean="0">
                <a:solidFill>
                  <a:schemeClr val="bg1"/>
                </a:solidFill>
              </a:rPr>
              <a:t>Pex</a:t>
            </a:r>
            <a:endParaRPr lang="en-US" sz="2400" dirty="0" smtClean="0">
              <a:solidFill>
                <a:schemeClr val="bg1"/>
              </a:solidFill>
            </a:endParaRPr>
          </a:p>
          <a:p>
            <a:pPr marL="342900" indent="-342900">
              <a:spcBef>
                <a:spcPct val="20000"/>
              </a:spcBef>
              <a:buFont typeface="Arial" pitchFamily="34" charset="0"/>
              <a:buChar char="•"/>
              <a:defRPr/>
            </a:pPr>
            <a:r>
              <a:rPr lang="en-US" sz="2400" dirty="0" smtClean="0">
                <a:solidFill>
                  <a:schemeClr val="bg1"/>
                </a:solidFill>
              </a:rPr>
              <a:t>Creates a mole for each SharePoint class</a:t>
            </a:r>
          </a:p>
          <a:p>
            <a:pPr marL="342900" indent="-342900">
              <a:spcBef>
                <a:spcPct val="20000"/>
              </a:spcBef>
              <a:buFont typeface="Arial" pitchFamily="34" charset="0"/>
              <a:buChar char="•"/>
              <a:defRPr/>
            </a:pPr>
            <a:endParaRPr lang="en-US" sz="2400" dirty="0" smtClean="0">
              <a:solidFill>
                <a:schemeClr val="bg1"/>
              </a:solidFill>
            </a:endParaRPr>
          </a:p>
          <a:p>
            <a:pPr marL="342900" indent="-342900">
              <a:spcBef>
                <a:spcPct val="20000"/>
              </a:spcBef>
              <a:defRPr/>
            </a:pPr>
            <a:endParaRPr lang="en-US" sz="2400" dirty="0" smtClean="0">
              <a:solidFill>
                <a:schemeClr val="bg1"/>
              </a:solidFill>
            </a:endParaRPr>
          </a:p>
          <a:p>
            <a:pPr marL="800100" lvl="1" indent="-342900">
              <a:spcBef>
                <a:spcPct val="20000"/>
              </a:spcBef>
              <a:buFont typeface="Arial" pitchFamily="34" charset="0"/>
              <a:buChar char="•"/>
              <a:defRPr/>
            </a:pPr>
            <a:endParaRPr lang="en-US" sz="2400"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 </a:t>
            </a:r>
            <a:endParaRPr kumimoji="0" lang="en-US" sz="2400" b="0" i="0" u="none" strike="noStrike" kern="1200" cap="none" spc="0" normalizeH="0" baseline="0" noProof="0" dirty="0">
              <a:ln>
                <a:noFill/>
              </a:ln>
              <a:solidFill>
                <a:schemeClr val="bg1"/>
              </a:solidFill>
              <a:effectLst/>
              <a:uLnTx/>
              <a:uFillTx/>
              <a:latin typeface="+mn-lt"/>
              <a:ea typeface="+mn-ea"/>
              <a:cs typeface="+mn-cs"/>
            </a:endParaRPr>
          </a:p>
        </p:txBody>
      </p:sp>
      <p:pic>
        <p:nvPicPr>
          <p:cNvPr id="1026" name="Picture 2"/>
          <p:cNvPicPr>
            <a:picLocks noChangeAspect="1" noChangeArrowheads="1"/>
          </p:cNvPicPr>
          <p:nvPr/>
        </p:nvPicPr>
        <p:blipFill>
          <a:blip r:embed="rId2"/>
          <a:srcRect/>
          <a:stretch>
            <a:fillRect/>
          </a:stretch>
        </p:blipFill>
        <p:spPr bwMode="auto">
          <a:xfrm>
            <a:off x="3628124" y="3726849"/>
            <a:ext cx="4581525" cy="2419350"/>
          </a:xfrm>
          <a:prstGeom prst="rect">
            <a:avLst/>
          </a:prstGeom>
          <a:noFill/>
          <a:ln w="9525">
            <a:noFill/>
            <a:miter lim="800000"/>
            <a:headEnd/>
            <a:tailEnd/>
          </a:ln>
        </p:spPr>
      </p:pic>
    </p:spTree>
    <p:extLst>
      <p:ext uri="{BB962C8B-B14F-4D97-AF65-F5344CB8AC3E}">
        <p14:creationId xmlns:p14="http://schemas.microsoft.com/office/powerpoint/2010/main" val="1661201124"/>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Unit testing SharePoint 2010 with </a:t>
            </a:r>
          </a:p>
          <a:p>
            <a:r>
              <a:rPr lang="en-US" dirty="0" smtClean="0"/>
              <a:t>Microsoft </a:t>
            </a:r>
            <a:r>
              <a:rPr lang="en-US" dirty="0" err="1" smtClean="0"/>
              <a:t>Pex</a:t>
            </a:r>
            <a:r>
              <a:rPr lang="en-US" dirty="0" smtClean="0"/>
              <a:t> and Moles</a:t>
            </a:r>
          </a:p>
        </p:txBody>
      </p:sp>
    </p:spTree>
    <p:extLst>
      <p:ext uri="{BB962C8B-B14F-4D97-AF65-F5344CB8AC3E}">
        <p14:creationId xmlns:p14="http://schemas.microsoft.com/office/powerpoint/2010/main" val="3657744877"/>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Behaved Types for SharePoint</a:t>
            </a:r>
            <a:endParaRPr lang="en-US" dirty="0"/>
          </a:p>
        </p:txBody>
      </p:sp>
      <p:sp>
        <p:nvSpPr>
          <p:cNvPr id="4" name="Slide Number Placeholder 3"/>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34</a:t>
            </a:fld>
            <a:endParaRPr lang="en-US"/>
          </a:p>
        </p:txBody>
      </p:sp>
      <p:sp>
        <p:nvSpPr>
          <p:cNvPr id="5" name="Content Placeholder 6"/>
          <p:cNvSpPr txBox="1">
            <a:spLocks/>
          </p:cNvSpPr>
          <p:nvPr/>
        </p:nvSpPr>
        <p:spPr>
          <a:xfrm>
            <a:off x="244476" y="1255713"/>
            <a:ext cx="8615362" cy="5434011"/>
          </a:xfrm>
          <a:prstGeom prst="rect">
            <a:avLst/>
          </a:prstGeom>
        </p:spPr>
        <p:txBody>
          <a:bodyPr/>
          <a:lstStyle/>
          <a:p>
            <a:pPr marL="342900" lvl="0" indent="-342900">
              <a:spcBef>
                <a:spcPct val="20000"/>
              </a:spcBef>
              <a:buFont typeface="Arial" pitchFamily="34" charset="0"/>
              <a:buChar char="•"/>
              <a:defRPr/>
            </a:pPr>
            <a:r>
              <a:rPr lang="en-US" sz="2400" dirty="0" smtClean="0">
                <a:solidFill>
                  <a:schemeClr val="bg1"/>
                </a:solidFill>
              </a:rPr>
              <a:t>Moles ask for a lot of coding</a:t>
            </a:r>
          </a:p>
          <a:p>
            <a:pPr marL="342900" lvl="0" indent="-342900">
              <a:spcBef>
                <a:spcPct val="20000"/>
              </a:spcBef>
              <a:buFont typeface="Arial" pitchFamily="34" charset="0"/>
              <a:buChar char="•"/>
              <a:defRPr/>
            </a:pPr>
            <a:endParaRPr lang="en-US" sz="2400" dirty="0" smtClean="0">
              <a:solidFill>
                <a:schemeClr val="bg1"/>
              </a:solidFill>
            </a:endParaRPr>
          </a:p>
          <a:p>
            <a:pPr marL="342900" lvl="0" indent="-342900">
              <a:spcBef>
                <a:spcPct val="20000"/>
              </a:spcBef>
              <a:buFont typeface="Arial" pitchFamily="34" charset="0"/>
              <a:buChar char="•"/>
              <a:defRPr/>
            </a:pPr>
            <a:r>
              <a:rPr lang="en-US" sz="2400" dirty="0" smtClean="0">
                <a:solidFill>
                  <a:schemeClr val="bg1"/>
                </a:solidFill>
              </a:rPr>
              <a:t>Behaved types provide an in-memory model of SharePoint that can be used in the context of unit testing</a:t>
            </a:r>
          </a:p>
          <a:p>
            <a:pPr marL="342900" lvl="0" indent="-342900">
              <a:spcBef>
                <a:spcPct val="20000"/>
              </a:spcBef>
              <a:buFont typeface="Arial" pitchFamily="34" charset="0"/>
              <a:buChar char="•"/>
              <a:defRPr/>
            </a:pPr>
            <a:r>
              <a:rPr lang="en-US" sz="2400" dirty="0" smtClean="0">
                <a:solidFill>
                  <a:schemeClr val="bg1"/>
                </a:solidFill>
              </a:rPr>
              <a:t>Provides a set of behaviors that mimic the behavior of that instance</a:t>
            </a:r>
          </a:p>
          <a:p>
            <a:pPr marL="342900" lvl="0" indent="-342900">
              <a:spcBef>
                <a:spcPct val="20000"/>
              </a:spcBef>
              <a:buFont typeface="Arial" pitchFamily="34" charset="0"/>
              <a:buChar char="•"/>
              <a:defRPr/>
            </a:pPr>
            <a:r>
              <a:rPr lang="en-US" sz="2400" dirty="0" smtClean="0">
                <a:solidFill>
                  <a:schemeClr val="bg1"/>
                </a:solidFill>
              </a:rPr>
              <a:t>Provides a way to instantiate an instance of a type</a:t>
            </a:r>
          </a:p>
          <a:p>
            <a:pPr marL="342900" indent="-342900">
              <a:spcBef>
                <a:spcPct val="20000"/>
              </a:spcBef>
              <a:buFont typeface="Arial" pitchFamily="34" charset="0"/>
              <a:buChar char="•"/>
              <a:defRPr/>
            </a:pPr>
            <a:r>
              <a:rPr lang="en-US" sz="2400" dirty="0" smtClean="0">
                <a:solidFill>
                  <a:schemeClr val="bg1"/>
                </a:solidFill>
              </a:rPr>
              <a:t>Part of the Moles project: </a:t>
            </a:r>
          </a:p>
          <a:p>
            <a:pPr marL="800100" lvl="1" indent="-342900">
              <a:spcBef>
                <a:spcPct val="20000"/>
              </a:spcBef>
              <a:buFont typeface="Arial" pitchFamily="34" charset="0"/>
              <a:buChar char="•"/>
              <a:defRPr/>
            </a:pPr>
            <a:r>
              <a:rPr lang="nl-BE" sz="2400" dirty="0" smtClean="0">
                <a:solidFill>
                  <a:schemeClr val="bg1"/>
                </a:solidFill>
              </a:rPr>
              <a:t>behaviors.samples.zip</a:t>
            </a:r>
          </a:p>
          <a:p>
            <a:pPr marL="800100" lvl="1" indent="-342900">
              <a:spcBef>
                <a:spcPct val="20000"/>
              </a:spcBef>
              <a:buFont typeface="Arial" pitchFamily="34" charset="0"/>
              <a:buChar char="•"/>
              <a:defRPr/>
            </a:pPr>
            <a:r>
              <a:rPr lang="en-US" sz="2400" dirty="0" err="1" smtClean="0">
                <a:solidFill>
                  <a:schemeClr val="bg1"/>
                </a:solidFill>
              </a:rPr>
              <a:t>Microsoft.SharePoint.Behaviors.dll</a:t>
            </a:r>
            <a:r>
              <a:rPr lang="en-US" sz="2400" dirty="0" smtClean="0">
                <a:solidFill>
                  <a:schemeClr val="bg1"/>
                </a:solidFill>
              </a:rPr>
              <a:t> </a:t>
            </a:r>
          </a:p>
          <a:p>
            <a:pPr marL="342900" indent="-342900">
              <a:spcBef>
                <a:spcPct val="20000"/>
              </a:spcBef>
              <a:buFont typeface="Arial" pitchFamily="34" charset="0"/>
              <a:buChar char="•"/>
              <a:defRPr/>
            </a:pPr>
            <a:endParaRPr lang="en-US" sz="2400" dirty="0" smtClean="0">
              <a:solidFill>
                <a:schemeClr val="bg1"/>
              </a:solidFill>
            </a:endParaRPr>
          </a:p>
          <a:p>
            <a:pPr marL="342900" indent="-342900">
              <a:spcBef>
                <a:spcPct val="20000"/>
              </a:spcBef>
              <a:buFont typeface="Arial" pitchFamily="34" charset="0"/>
              <a:buChar char="•"/>
              <a:defRPr/>
            </a:pPr>
            <a:r>
              <a:rPr lang="en-US" sz="2400" dirty="0" smtClean="0">
                <a:solidFill>
                  <a:schemeClr val="bg1"/>
                </a:solidFill>
              </a:rPr>
              <a:t>Extend behaved types using Moles</a:t>
            </a:r>
          </a:p>
          <a:p>
            <a:pPr marL="342900" lvl="0" indent="-342900">
              <a:spcBef>
                <a:spcPct val="20000"/>
              </a:spcBef>
              <a:buFont typeface="Arial" pitchFamily="34" charset="0"/>
              <a:buChar char="•"/>
              <a:defRPr/>
            </a:pPr>
            <a:endParaRPr lang="en-US" sz="2400" dirty="0" smtClean="0">
              <a:solidFill>
                <a:schemeClr val="bg1"/>
              </a:solidFill>
            </a:endParaRPr>
          </a:p>
          <a:p>
            <a:pPr marL="342900" lvl="0" indent="-342900">
              <a:spcBef>
                <a:spcPct val="20000"/>
              </a:spcBef>
              <a:buFont typeface="Arial" pitchFamily="34" charset="0"/>
              <a:buChar char="•"/>
              <a:defRPr/>
            </a:pPr>
            <a:endParaRPr kumimoji="0" lang="en-US" sz="2400" b="0" i="0" u="none" strike="noStrike" kern="1200" cap="none" spc="0" normalizeH="0" baseline="0" noProof="0" dirty="0" smtClean="0">
              <a:ln>
                <a:noFill/>
              </a:ln>
              <a:solidFill>
                <a:schemeClr val="bg1"/>
              </a:solidFill>
              <a:effectLst/>
              <a:uLnTx/>
              <a:uFillTx/>
              <a:latin typeface="+mn-lt"/>
              <a:ea typeface="+mn-ea"/>
              <a:cs typeface="+mn-cs"/>
            </a:endParaRPr>
          </a:p>
          <a:p>
            <a:pPr marL="800100" lvl="1" indent="-342900">
              <a:spcBef>
                <a:spcPct val="20000"/>
              </a:spcBef>
              <a:buFont typeface="Courier New" pitchFamily="49" charset="0"/>
              <a:buChar char="o"/>
              <a:defRPr/>
            </a:pPr>
            <a:endParaRPr lang="en-US" sz="2400"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 </a:t>
            </a:r>
            <a:endParaRPr kumimoji="0" lang="en-US" sz="24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Unit testing SharePoint 2010 with Behaved Types</a:t>
            </a:r>
          </a:p>
        </p:txBody>
      </p:sp>
    </p:spTree>
    <p:extLst>
      <p:ext uri="{BB962C8B-B14F-4D97-AF65-F5344CB8AC3E}">
        <p14:creationId xmlns:p14="http://schemas.microsoft.com/office/powerpoint/2010/main" val="2523682731"/>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Conclusion</a:t>
            </a:r>
            <a:endParaRPr lang="en-US" dirty="0"/>
          </a:p>
        </p:txBody>
      </p:sp>
      <p:sp>
        <p:nvSpPr>
          <p:cNvPr id="4" name="Slide Number Placeholder 3"/>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36</a:t>
            </a:fld>
            <a:endParaRPr lang="en-US"/>
          </a:p>
        </p:txBody>
      </p:sp>
      <p:sp>
        <p:nvSpPr>
          <p:cNvPr id="5" name="Content Placeholder 6"/>
          <p:cNvSpPr txBox="1">
            <a:spLocks/>
          </p:cNvSpPr>
          <p:nvPr/>
        </p:nvSpPr>
        <p:spPr>
          <a:xfrm>
            <a:off x="244476" y="1255713"/>
            <a:ext cx="8615362" cy="5434011"/>
          </a:xfrm>
          <a:prstGeom prst="rect">
            <a:avLst/>
          </a:prstGeom>
        </p:spPr>
        <p:txBody>
          <a:bodyPr/>
          <a:lstStyle/>
          <a:p>
            <a:pPr marL="342900" lvl="0" indent="-342900">
              <a:spcBef>
                <a:spcPct val="20000"/>
              </a:spcBef>
              <a:buFont typeface="Arial" pitchFamily="34" charset="0"/>
              <a:buChar char="•"/>
              <a:defRPr/>
            </a:pPr>
            <a:r>
              <a:rPr lang="en-US" sz="2400" dirty="0" smtClean="0">
                <a:solidFill>
                  <a:schemeClr val="bg1"/>
                </a:solidFill>
              </a:rPr>
              <a:t>More layered approach in SharePoint development needed</a:t>
            </a:r>
          </a:p>
          <a:p>
            <a:pPr marL="342900" lvl="0" indent="-342900">
              <a:spcBef>
                <a:spcPct val="20000"/>
              </a:spcBef>
              <a:buFont typeface="Arial" pitchFamily="34" charset="0"/>
              <a:buChar char="•"/>
              <a:defRPr/>
            </a:pPr>
            <a:r>
              <a:rPr lang="en-US" sz="2400" dirty="0" smtClean="0">
                <a:solidFill>
                  <a:schemeClr val="bg1"/>
                </a:solidFill>
              </a:rPr>
              <a:t>Accustom yourself with the SPG</a:t>
            </a:r>
          </a:p>
          <a:p>
            <a:pPr marL="342900" lvl="0" indent="-342900">
              <a:spcBef>
                <a:spcPct val="20000"/>
              </a:spcBef>
              <a:buFont typeface="Arial" pitchFamily="34" charset="0"/>
              <a:buChar char="•"/>
              <a:defRPr/>
            </a:pPr>
            <a:r>
              <a:rPr lang="en-US" sz="2400" dirty="0" smtClean="0">
                <a:solidFill>
                  <a:schemeClr val="bg1"/>
                </a:solidFill>
              </a:rPr>
              <a:t>Focus on the main patterns</a:t>
            </a:r>
          </a:p>
          <a:p>
            <a:pPr marL="342900" lvl="0" indent="-342900">
              <a:spcBef>
                <a:spcPct val="20000"/>
              </a:spcBef>
              <a:buFont typeface="Arial" pitchFamily="34" charset="0"/>
              <a:buChar char="•"/>
              <a:defRPr/>
            </a:pPr>
            <a:r>
              <a:rPr lang="en-US" sz="2400" dirty="0" smtClean="0">
                <a:solidFill>
                  <a:schemeClr val="bg1"/>
                </a:solidFill>
              </a:rPr>
              <a:t>Include </a:t>
            </a:r>
            <a:r>
              <a:rPr lang="en-US" sz="2400" b="1" i="1" dirty="0" err="1" smtClean="0">
                <a:solidFill>
                  <a:schemeClr val="bg1"/>
                </a:solidFill>
              </a:rPr>
              <a:t>FeatureUpgrading</a:t>
            </a:r>
            <a:r>
              <a:rPr lang="en-US" sz="2400" dirty="0" smtClean="0">
                <a:solidFill>
                  <a:schemeClr val="bg1"/>
                </a:solidFill>
              </a:rPr>
              <a:t> event in your deployment procedure</a:t>
            </a:r>
          </a:p>
          <a:p>
            <a:pPr marL="342900" lvl="0" indent="-342900">
              <a:spcBef>
                <a:spcPct val="20000"/>
              </a:spcBef>
              <a:buFont typeface="Arial" pitchFamily="34" charset="0"/>
              <a:buChar char="•"/>
              <a:defRPr/>
            </a:pPr>
            <a:r>
              <a:rPr lang="en-US" sz="2400" dirty="0" smtClean="0">
                <a:solidFill>
                  <a:schemeClr val="bg1"/>
                </a:solidFill>
              </a:rPr>
              <a:t>Use Microsoft </a:t>
            </a:r>
            <a:r>
              <a:rPr lang="en-US" sz="2400" dirty="0" err="1" smtClean="0">
                <a:solidFill>
                  <a:schemeClr val="bg1"/>
                </a:solidFill>
              </a:rPr>
              <a:t>Pex</a:t>
            </a:r>
            <a:r>
              <a:rPr lang="en-US" sz="2400" dirty="0" smtClean="0">
                <a:solidFill>
                  <a:schemeClr val="bg1"/>
                </a:solidFill>
              </a:rPr>
              <a:t> to reduce the number of unit tests</a:t>
            </a:r>
          </a:p>
          <a:p>
            <a:pPr marL="342900" lvl="0" indent="-342900">
              <a:spcBef>
                <a:spcPct val="20000"/>
              </a:spcBef>
              <a:buFont typeface="Arial" pitchFamily="34" charset="0"/>
              <a:buChar char="•"/>
              <a:defRPr/>
            </a:pPr>
            <a:r>
              <a:rPr lang="en-US" sz="2400" dirty="0" smtClean="0">
                <a:solidFill>
                  <a:schemeClr val="bg1"/>
                </a:solidFill>
              </a:rPr>
              <a:t>Use Microsoft Moles to </a:t>
            </a:r>
            <a:r>
              <a:rPr lang="en-US" sz="2400" dirty="0" err="1" smtClean="0">
                <a:solidFill>
                  <a:schemeClr val="bg1"/>
                </a:solidFill>
              </a:rPr>
              <a:t>typeMock</a:t>
            </a:r>
            <a:r>
              <a:rPr lang="en-US" sz="2400" dirty="0" smtClean="0">
                <a:solidFill>
                  <a:schemeClr val="bg1"/>
                </a:solidFill>
              </a:rPr>
              <a:t> (your SharePoint OM…)</a:t>
            </a:r>
          </a:p>
          <a:p>
            <a:pPr marL="342900" lvl="0" indent="-342900">
              <a:spcBef>
                <a:spcPct val="20000"/>
              </a:spcBef>
              <a:buFont typeface="Arial" pitchFamily="34" charset="0"/>
              <a:buChar char="•"/>
              <a:defRPr/>
            </a:pPr>
            <a:r>
              <a:rPr lang="en-US" sz="2400" dirty="0" smtClean="0">
                <a:solidFill>
                  <a:schemeClr val="bg1"/>
                </a:solidFill>
              </a:rPr>
              <a:t>Integrate the Cloud                     in your governance plan</a:t>
            </a:r>
          </a:p>
          <a:p>
            <a:pPr marL="342900" lvl="0" indent="-342900">
              <a:spcBef>
                <a:spcPct val="20000"/>
              </a:spcBef>
              <a:buFont typeface="Arial" pitchFamily="34" charset="0"/>
              <a:buChar char="•"/>
              <a:defRPr/>
            </a:pPr>
            <a:endParaRPr lang="en-US" sz="2400" dirty="0" smtClean="0">
              <a:solidFill>
                <a:schemeClr val="bg1"/>
              </a:solidFill>
            </a:endParaRPr>
          </a:p>
          <a:p>
            <a:pPr marL="342900" lvl="0" indent="-342900">
              <a:spcBef>
                <a:spcPct val="20000"/>
              </a:spcBef>
              <a:buFont typeface="Arial" pitchFamily="34" charset="0"/>
              <a:buChar char="•"/>
              <a:defRPr/>
            </a:pPr>
            <a:endParaRPr lang="en-US" sz="2400" dirty="0" smtClean="0">
              <a:solidFill>
                <a:schemeClr val="bg1"/>
              </a:solidFill>
            </a:endParaRPr>
          </a:p>
          <a:p>
            <a:pPr marL="342900" lvl="0" indent="-342900">
              <a:spcBef>
                <a:spcPct val="20000"/>
              </a:spcBef>
              <a:buFont typeface="Arial" pitchFamily="34" charset="0"/>
              <a:buChar char="•"/>
              <a:defRPr/>
            </a:pPr>
            <a:endParaRPr kumimoji="0" lang="en-US" sz="2400" b="0" i="0" u="none" strike="noStrike" kern="1200" cap="none" spc="0" normalizeH="0" baseline="0" noProof="0" dirty="0" smtClean="0">
              <a:ln>
                <a:noFill/>
              </a:ln>
              <a:solidFill>
                <a:schemeClr val="bg1"/>
              </a:solidFill>
              <a:effectLst/>
              <a:uLnTx/>
              <a:uFillTx/>
              <a:latin typeface="+mn-lt"/>
              <a:ea typeface="+mn-ea"/>
              <a:cs typeface="+mn-cs"/>
            </a:endParaRPr>
          </a:p>
          <a:p>
            <a:pPr marL="800100" lvl="1" indent="-342900">
              <a:spcBef>
                <a:spcPct val="20000"/>
              </a:spcBef>
              <a:buFont typeface="Courier New" pitchFamily="49" charset="0"/>
              <a:buChar char="o"/>
              <a:defRPr/>
            </a:pPr>
            <a:endParaRPr lang="en-US" sz="2400" dirty="0" smtClean="0">
              <a:solidFill>
                <a:schemeClr val="bg1"/>
              </a:solidFill>
            </a:endParaRPr>
          </a:p>
          <a:p>
            <a:pPr marL="342900" marR="0" lvl="0" indent="-342900" algn="l" defTabSz="4572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 </a:t>
            </a:r>
            <a:endParaRPr kumimoji="0" lang="en-US" sz="2400" b="0" i="0" u="none" strike="noStrike" kern="1200" cap="none" spc="0" normalizeH="0" baseline="0" noProof="0" dirty="0">
              <a:ln>
                <a:noFill/>
              </a:ln>
              <a:solidFill>
                <a:schemeClr val="bg1"/>
              </a:solidFill>
              <a:effectLst/>
              <a:uLnTx/>
              <a:uFillTx/>
              <a:latin typeface="+mn-lt"/>
              <a:ea typeface="+mn-ea"/>
              <a:cs typeface="+mn-cs"/>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2798" y="3977848"/>
            <a:ext cx="10001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Stay up to date with MSDN Belux</a:t>
            </a:r>
            <a:endParaRPr lang="en-US" dirty="0"/>
          </a:p>
        </p:txBody>
      </p:sp>
      <p:sp>
        <p:nvSpPr>
          <p:cNvPr id="4" name="Content Placeholder 3"/>
          <p:cNvSpPr>
            <a:spLocks noGrp="1"/>
          </p:cNvSpPr>
          <p:nvPr>
            <p:ph idx="1"/>
          </p:nvPr>
        </p:nvSpPr>
        <p:spPr/>
        <p:txBody>
          <a:bodyPr>
            <a:normAutofit/>
          </a:bodyPr>
          <a:lstStyle/>
          <a:p>
            <a:r>
              <a:rPr lang="nl-BE" sz="2000" dirty="0" smtClean="0"/>
              <a:t>Register for our newsletters and stay up to </a:t>
            </a:r>
            <a:r>
              <a:rPr lang="nl-BE" sz="2000" dirty="0"/>
              <a:t>date:</a:t>
            </a:r>
            <a:br>
              <a:rPr lang="nl-BE" sz="2000" dirty="0"/>
            </a:br>
            <a:r>
              <a:rPr lang="nl-BE" sz="2000" u="sng" dirty="0" smtClean="0"/>
              <a:t>http://www.msdn-newsletters.be</a:t>
            </a:r>
          </a:p>
          <a:p>
            <a:pPr lvl="1"/>
            <a:r>
              <a:rPr lang="nl-BE" sz="2000" dirty="0" smtClean="0"/>
              <a:t>Technical updates</a:t>
            </a:r>
          </a:p>
          <a:p>
            <a:pPr lvl="1"/>
            <a:r>
              <a:rPr lang="nl-BE" sz="2000" dirty="0" smtClean="0"/>
              <a:t>Event announcements and registration</a:t>
            </a:r>
          </a:p>
          <a:p>
            <a:pPr lvl="1"/>
            <a:r>
              <a:rPr lang="nl-BE" sz="2000" dirty="0" smtClean="0"/>
              <a:t>Top downloads</a:t>
            </a:r>
          </a:p>
          <a:p>
            <a:r>
              <a:rPr lang="nl-BE" sz="2000" dirty="0" smtClean="0"/>
              <a:t>Follow our blog</a:t>
            </a:r>
            <a:br>
              <a:rPr lang="nl-BE" sz="2000" dirty="0" smtClean="0"/>
            </a:br>
            <a:r>
              <a:rPr lang="nl-BE" sz="2000" u="sng" dirty="0" smtClean="0"/>
              <a:t>http://blogs.msdn.com/belux</a:t>
            </a:r>
          </a:p>
          <a:p>
            <a:r>
              <a:rPr lang="nl-BE" sz="2000" dirty="0" smtClean="0"/>
              <a:t>Join us </a:t>
            </a:r>
            <a:r>
              <a:rPr lang="nl-BE" sz="2000" dirty="0"/>
              <a:t>on Facebook</a:t>
            </a:r>
            <a:r>
              <a:rPr lang="nl-BE" sz="2000" u="sng" dirty="0"/>
              <a:t/>
            </a:r>
            <a:br>
              <a:rPr lang="nl-BE" sz="2000" u="sng" dirty="0"/>
            </a:br>
            <a:r>
              <a:rPr lang="nl-BE" sz="2000" u="sng" dirty="0"/>
              <a:t>http://</a:t>
            </a:r>
            <a:r>
              <a:rPr lang="nl-BE" sz="2000" u="sng" dirty="0" smtClean="0"/>
              <a:t>www.facebook.com/msdnbe</a:t>
            </a:r>
            <a:r>
              <a:rPr lang="nl-BE" sz="2000" u="sng" dirty="0"/>
              <a:t/>
            </a:r>
            <a:br>
              <a:rPr lang="nl-BE" sz="2000" u="sng" dirty="0"/>
            </a:br>
            <a:r>
              <a:rPr lang="nl-BE" sz="2000" u="sng" dirty="0"/>
              <a:t>http://www.facebook.com/msdnbelux</a:t>
            </a:r>
          </a:p>
          <a:p>
            <a:r>
              <a:rPr lang="nl-BE" sz="2000" dirty="0" smtClean="0"/>
              <a:t>LinkedIn: </a:t>
            </a:r>
            <a:r>
              <a:rPr lang="nl-BE" sz="2000" u="sng" dirty="0" smtClean="0"/>
              <a:t>http://linkd.in/msdnbelux/</a:t>
            </a:r>
            <a:r>
              <a:rPr lang="nl-BE" sz="2000" dirty="0" smtClean="0"/>
              <a:t> </a:t>
            </a:r>
          </a:p>
          <a:p>
            <a:r>
              <a:rPr lang="nl-BE" sz="2000" dirty="0" smtClean="0"/>
              <a:t>Twitter: </a:t>
            </a:r>
            <a:r>
              <a:rPr lang="nl-BE" sz="2000" u="sng" dirty="0" smtClean="0"/>
              <a:t>@msdnbelux</a:t>
            </a:r>
          </a:p>
          <a:p>
            <a:endParaRPr lang="nl-BE" sz="2000" u="sng" dirty="0" smtClean="0"/>
          </a:p>
          <a:p>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797" y="4056083"/>
            <a:ext cx="2509837" cy="237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72170" y="3132753"/>
            <a:ext cx="3187668" cy="923330"/>
          </a:xfrm>
          <a:prstGeom prst="rect">
            <a:avLst/>
          </a:prstGeom>
          <a:noFill/>
        </p:spPr>
        <p:txBody>
          <a:bodyPr wrap="none" rtlCol="0">
            <a:spAutoFit/>
          </a:bodyPr>
          <a:lstStyle/>
          <a:p>
            <a:pPr algn="ctr"/>
            <a:r>
              <a:rPr lang="nl-BE" b="1" dirty="0" smtClean="0">
                <a:solidFill>
                  <a:schemeClr val="bg1"/>
                </a:solidFill>
              </a:rPr>
              <a:t>Download</a:t>
            </a:r>
            <a:r>
              <a:rPr lang="nl-BE" dirty="0" smtClean="0">
                <a:solidFill>
                  <a:schemeClr val="bg1"/>
                </a:solidFill>
              </a:rPr>
              <a:t> </a:t>
            </a:r>
            <a:br>
              <a:rPr lang="nl-BE" dirty="0" smtClean="0">
                <a:solidFill>
                  <a:schemeClr val="bg1"/>
                </a:solidFill>
              </a:rPr>
            </a:br>
            <a:r>
              <a:rPr lang="nl-BE" dirty="0" smtClean="0">
                <a:solidFill>
                  <a:schemeClr val="bg1"/>
                </a:solidFill>
              </a:rPr>
              <a:t>MSDN/TechNet Desktop Gadget</a:t>
            </a:r>
            <a:br>
              <a:rPr lang="nl-BE" dirty="0" smtClean="0">
                <a:solidFill>
                  <a:schemeClr val="bg1"/>
                </a:solidFill>
              </a:rPr>
            </a:br>
            <a:r>
              <a:rPr lang="en-US" u="sng" dirty="0">
                <a:solidFill>
                  <a:schemeClr val="bg1"/>
                </a:solidFill>
              </a:rPr>
              <a:t>http://bit.ly/msdntngadget</a:t>
            </a:r>
            <a:endParaRPr lang="en-US" dirty="0">
              <a:solidFill>
                <a:schemeClr val="bg1"/>
              </a:solidFill>
            </a:endParaRPr>
          </a:p>
        </p:txBody>
      </p:sp>
    </p:spTree>
    <p:extLst>
      <p:ext uri="{BB962C8B-B14F-4D97-AF65-F5344CB8AC3E}">
        <p14:creationId xmlns:p14="http://schemas.microsoft.com/office/powerpoint/2010/main" val="3013064928"/>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TechDays  2011 On-Demand</a:t>
            </a:r>
            <a:endParaRPr lang="en-US" dirty="0"/>
          </a:p>
        </p:txBody>
      </p:sp>
      <p:sp>
        <p:nvSpPr>
          <p:cNvPr id="3" name="Content Placeholder 2"/>
          <p:cNvSpPr>
            <a:spLocks noGrp="1"/>
          </p:cNvSpPr>
          <p:nvPr>
            <p:ph idx="1"/>
          </p:nvPr>
        </p:nvSpPr>
        <p:spPr/>
        <p:txBody>
          <a:bodyPr/>
          <a:lstStyle/>
          <a:p>
            <a:r>
              <a:rPr lang="nl-BE" b="1" dirty="0"/>
              <a:t>Watch</a:t>
            </a:r>
            <a:r>
              <a:rPr lang="nl-BE" dirty="0"/>
              <a:t> </a:t>
            </a:r>
            <a:r>
              <a:rPr lang="nl-BE" dirty="0" smtClean="0"/>
              <a:t>this session </a:t>
            </a:r>
            <a:r>
              <a:rPr lang="nl-BE" dirty="0"/>
              <a:t>on-demand via Channel9</a:t>
            </a:r>
            <a:br>
              <a:rPr lang="nl-BE" dirty="0"/>
            </a:br>
            <a:r>
              <a:rPr lang="nl-BE" u="sng" dirty="0"/>
              <a:t>http://channel9.msdn.com/belux</a:t>
            </a:r>
          </a:p>
          <a:p>
            <a:r>
              <a:rPr lang="nl-BE" dirty="0" smtClean="0"/>
              <a:t>Download to your favorite MP3 or video player</a:t>
            </a:r>
          </a:p>
          <a:p>
            <a:r>
              <a:rPr lang="nl-BE" dirty="0" smtClean="0"/>
              <a:t>Get access to slides and recommended resources by the speakers</a:t>
            </a:r>
            <a:endParaRPr lang="en-US" dirty="0"/>
          </a:p>
        </p:txBody>
      </p:sp>
      <p:pic>
        <p:nvPicPr>
          <p:cNvPr id="1026" name="Picture 2" descr="http://ch9.danielfrost.dk/Content/ch9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37" y="776865"/>
            <a:ext cx="1047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66916"/>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BE" dirty="0" smtClean="0"/>
              <a:t>THANK YOU</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2893280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Topics</a:t>
            </a:r>
            <a:endParaRPr lang="en-US" dirty="0"/>
          </a:p>
        </p:txBody>
      </p:sp>
      <p:sp>
        <p:nvSpPr>
          <p:cNvPr id="7" name="Content Placeholder 6"/>
          <p:cNvSpPr>
            <a:spLocks noGrp="1"/>
          </p:cNvSpPr>
          <p:nvPr>
            <p:ph idx="1"/>
          </p:nvPr>
        </p:nvSpPr>
        <p:spPr/>
        <p:txBody>
          <a:bodyPr/>
          <a:lstStyle/>
          <a:p>
            <a:r>
              <a:rPr lang="en-US" dirty="0" smtClean="0"/>
              <a:t>Introduction to SharePoint Patterns and Practices Guidance (SPG)</a:t>
            </a:r>
          </a:p>
          <a:p>
            <a:r>
              <a:rPr lang="en-US" dirty="0" smtClean="0"/>
              <a:t>Patterns covered by the SPG</a:t>
            </a:r>
          </a:p>
          <a:p>
            <a:r>
              <a:rPr lang="en-US" dirty="0" smtClean="0"/>
              <a:t>Reusable libraries</a:t>
            </a:r>
          </a:p>
          <a:p>
            <a:r>
              <a:rPr lang="en-US" dirty="0"/>
              <a:t>Application Lifecycle Management for SharePoint 2010</a:t>
            </a:r>
          </a:p>
          <a:p>
            <a:r>
              <a:rPr lang="en-US" dirty="0"/>
              <a:t>Unit testing with </a:t>
            </a:r>
            <a:r>
              <a:rPr lang="en-US" dirty="0" err="1"/>
              <a:t>Pex</a:t>
            </a:r>
            <a:r>
              <a:rPr lang="en-US" dirty="0"/>
              <a:t> &amp; Moles </a:t>
            </a:r>
            <a:endParaRPr lang="en-US" dirty="0" smtClean="0"/>
          </a:p>
          <a:p>
            <a:r>
              <a:rPr lang="en-US" dirty="0" smtClean="0"/>
              <a:t>Conclusions</a:t>
            </a:r>
            <a:endParaRPr lang="en-US"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4</a:t>
            </a:fld>
            <a:endParaRPr lang="en-US" dirty="0"/>
          </a:p>
        </p:txBody>
      </p:sp>
      <p:sp>
        <p:nvSpPr>
          <p:cNvPr id="2" name="Right Arrow 1"/>
          <p:cNvSpPr/>
          <p:nvPr/>
        </p:nvSpPr>
        <p:spPr>
          <a:xfrm>
            <a:off x="0" y="1255713"/>
            <a:ext cx="526093" cy="51045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056963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Introduction to SharePoint </a:t>
            </a:r>
            <a:r>
              <a:rPr lang="en-US" dirty="0" smtClean="0"/>
              <a:t>2010 Patterns </a:t>
            </a:r>
            <a:r>
              <a:rPr lang="en-US" dirty="0"/>
              <a:t>and Practices Guidance (SPG</a:t>
            </a:r>
            <a:r>
              <a:rPr lang="en-US" dirty="0" smtClean="0"/>
              <a:t>)</a:t>
            </a:r>
            <a:endParaRPr lang="en-US" dirty="0"/>
          </a:p>
        </p:txBody>
      </p:sp>
      <p:sp>
        <p:nvSpPr>
          <p:cNvPr id="3" name="Content Placeholder 2"/>
          <p:cNvSpPr>
            <a:spLocks noGrp="1"/>
          </p:cNvSpPr>
          <p:nvPr>
            <p:ph idx="1"/>
          </p:nvPr>
        </p:nvSpPr>
        <p:spPr/>
        <p:txBody>
          <a:bodyPr/>
          <a:lstStyle/>
          <a:p>
            <a:r>
              <a:rPr lang="en-US" dirty="0" smtClean="0"/>
              <a:t>Team for Microsoft and others (MDSN &amp; </a:t>
            </a:r>
            <a:r>
              <a:rPr lang="en-US" dirty="0" err="1" smtClean="0"/>
              <a:t>CodePlex</a:t>
            </a:r>
            <a:r>
              <a:rPr lang="en-US" dirty="0" smtClean="0"/>
              <a:t>)</a:t>
            </a:r>
          </a:p>
          <a:p>
            <a:r>
              <a:rPr lang="en-US" dirty="0" smtClean="0"/>
              <a:t>Provides:</a:t>
            </a:r>
          </a:p>
          <a:p>
            <a:pPr lvl="1"/>
            <a:r>
              <a:rPr lang="en-US" dirty="0" smtClean="0"/>
              <a:t>Guidance &amp; documentation</a:t>
            </a:r>
          </a:p>
          <a:p>
            <a:pPr lvl="1"/>
            <a:r>
              <a:rPr lang="en-US" dirty="0" smtClean="0"/>
              <a:t>Patterns &amp; reference implementations</a:t>
            </a:r>
          </a:p>
          <a:p>
            <a:pPr lvl="1"/>
            <a:r>
              <a:rPr lang="en-US" dirty="0" smtClean="0"/>
              <a:t>Reusable Libraries</a:t>
            </a:r>
          </a:p>
          <a:p>
            <a:pPr lvl="1"/>
            <a:r>
              <a:rPr lang="en-US" dirty="0" smtClean="0"/>
              <a:t>Discussions lists</a:t>
            </a:r>
          </a:p>
          <a:p>
            <a:pPr lvl="1"/>
            <a:r>
              <a:rPr lang="en-US" dirty="0" smtClean="0"/>
              <a:t>Hands –on Labs</a:t>
            </a:r>
          </a:p>
          <a:p>
            <a:pPr lvl="1"/>
            <a:endParaRPr lang="en-US" dirty="0" smtClean="0"/>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1751" y="4170123"/>
            <a:ext cx="5018087" cy="2103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7099" y="4831317"/>
            <a:ext cx="1485900"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362742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(Coding)Challenges when creating enterprise applications</a:t>
            </a:r>
            <a:endParaRPr lang="en-US" dirty="0"/>
          </a:p>
        </p:txBody>
      </p:sp>
      <p:sp>
        <p:nvSpPr>
          <p:cNvPr id="3" name="Content Placeholder 2"/>
          <p:cNvSpPr>
            <a:spLocks noGrp="1"/>
          </p:cNvSpPr>
          <p:nvPr>
            <p:ph idx="1"/>
          </p:nvPr>
        </p:nvSpPr>
        <p:spPr/>
        <p:txBody>
          <a:bodyPr/>
          <a:lstStyle/>
          <a:p>
            <a:r>
              <a:rPr lang="en-US" dirty="0" smtClean="0"/>
              <a:t>Testability </a:t>
            </a:r>
          </a:p>
          <a:p>
            <a:pPr lvl="1"/>
            <a:r>
              <a:rPr lang="en-US" dirty="0" smtClean="0"/>
              <a:t>Can you isolate your  classes </a:t>
            </a:r>
          </a:p>
          <a:p>
            <a:r>
              <a:rPr lang="en-US" dirty="0" smtClean="0"/>
              <a:t>Flexibility</a:t>
            </a:r>
          </a:p>
          <a:p>
            <a:pPr lvl="1"/>
            <a:r>
              <a:rPr lang="en-US" dirty="0" smtClean="0"/>
              <a:t>Can you update or replace code without recompiling</a:t>
            </a:r>
          </a:p>
          <a:p>
            <a:r>
              <a:rPr lang="en-US" dirty="0" smtClean="0"/>
              <a:t>Configuration</a:t>
            </a:r>
          </a:p>
          <a:p>
            <a:pPr lvl="1"/>
            <a:r>
              <a:rPr lang="en-US" dirty="0" smtClean="0"/>
              <a:t>How do you manage configuration settings ? Scalability ?</a:t>
            </a:r>
          </a:p>
          <a:p>
            <a:r>
              <a:rPr lang="en-US" dirty="0" smtClean="0"/>
              <a:t>Logging and Exception handling</a:t>
            </a:r>
          </a:p>
          <a:p>
            <a:pPr lvl="1"/>
            <a:r>
              <a:rPr lang="en-US" dirty="0" smtClean="0"/>
              <a:t>How do you log ? Consistent across the team</a:t>
            </a:r>
          </a:p>
          <a:p>
            <a:r>
              <a:rPr lang="en-US" dirty="0" smtClean="0"/>
              <a:t>Maintainability</a:t>
            </a:r>
          </a:p>
          <a:p>
            <a:pPr lvl="1"/>
            <a:r>
              <a:rPr lang="en-US" dirty="0" smtClean="0"/>
              <a:t>How can you maintain code that is always evolving</a:t>
            </a:r>
          </a:p>
          <a:p>
            <a:r>
              <a:rPr lang="en-US" dirty="0" smtClean="0"/>
              <a:t>Can your code run in the Cloud? (Office 365 &amp; the Sandbox)</a:t>
            </a:r>
          </a:p>
          <a:p>
            <a:pPr lvl="1"/>
            <a:r>
              <a:rPr lang="en-US" dirty="0" smtClean="0"/>
              <a:t>Without Full trust proxy</a:t>
            </a:r>
            <a:endParaRPr lang="en-US" dirty="0"/>
          </a:p>
        </p:txBody>
      </p:sp>
    </p:spTree>
    <p:extLst>
      <p:ext uri="{BB962C8B-B14F-4D97-AF65-F5344CB8AC3E}">
        <p14:creationId xmlns:p14="http://schemas.microsoft.com/office/powerpoint/2010/main" val="102908860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Topics</a:t>
            </a:r>
            <a:endParaRPr lang="en-US" dirty="0"/>
          </a:p>
        </p:txBody>
      </p:sp>
      <p:sp>
        <p:nvSpPr>
          <p:cNvPr id="7" name="Content Placeholder 6"/>
          <p:cNvSpPr>
            <a:spLocks noGrp="1"/>
          </p:cNvSpPr>
          <p:nvPr>
            <p:ph idx="1"/>
          </p:nvPr>
        </p:nvSpPr>
        <p:spPr>
          <a:xfrm>
            <a:off x="419840" y="1255713"/>
            <a:ext cx="8615362" cy="5434011"/>
          </a:xfrm>
        </p:spPr>
        <p:txBody>
          <a:bodyPr/>
          <a:lstStyle/>
          <a:p>
            <a:r>
              <a:rPr lang="en-US" dirty="0" smtClean="0"/>
              <a:t>Introduction to SharePoint Patterns and Practices Guidance (SPG)</a:t>
            </a:r>
          </a:p>
          <a:p>
            <a:r>
              <a:rPr lang="en-US" dirty="0" smtClean="0"/>
              <a:t>Patterns covered by the SPG</a:t>
            </a:r>
          </a:p>
          <a:p>
            <a:r>
              <a:rPr lang="en-US" dirty="0" smtClean="0"/>
              <a:t>Reusable libraries</a:t>
            </a:r>
          </a:p>
          <a:p>
            <a:r>
              <a:rPr lang="en-US" dirty="0"/>
              <a:t>Application Lifecycle Management for SharePoint 2010</a:t>
            </a:r>
          </a:p>
          <a:p>
            <a:r>
              <a:rPr lang="en-US" dirty="0"/>
              <a:t>Unit testing with </a:t>
            </a:r>
            <a:r>
              <a:rPr lang="en-US" dirty="0" err="1"/>
              <a:t>Pex</a:t>
            </a:r>
            <a:r>
              <a:rPr lang="en-US" dirty="0"/>
              <a:t> &amp; Moles </a:t>
            </a:r>
            <a:endParaRPr lang="en-US" dirty="0" smtClean="0"/>
          </a:p>
          <a:p>
            <a:r>
              <a:rPr lang="en-US" dirty="0" smtClean="0"/>
              <a:t>Conclusions</a:t>
            </a:r>
            <a:endParaRPr lang="en-US" dirty="0"/>
          </a:p>
        </p:txBody>
      </p:sp>
      <p:sp>
        <p:nvSpPr>
          <p:cNvPr id="11" name="Slide Number Placeholder 10"/>
          <p:cNvSpPr>
            <a:spLocks noGrp="1"/>
          </p:cNvSpPr>
          <p:nvPr>
            <p:ph type="sldNum" sz="quarter" idx="4294967295"/>
          </p:nvPr>
        </p:nvSpPr>
        <p:spPr>
          <a:xfrm>
            <a:off x="8451779" y="6373813"/>
            <a:ext cx="487434" cy="365125"/>
          </a:xfrm>
          <a:prstGeom prst="rect">
            <a:avLst/>
          </a:prstGeom>
        </p:spPr>
        <p:txBody>
          <a:bodyPr/>
          <a:lstStyle/>
          <a:p>
            <a:fld id="{E12D2A76-5301-6C47-8C1D-787442ADAD0B}" type="slidenum">
              <a:rPr lang="en-US" smtClean="0"/>
              <a:pPr/>
              <a:t>7</a:t>
            </a:fld>
            <a:endParaRPr lang="en-US" dirty="0"/>
          </a:p>
        </p:txBody>
      </p:sp>
      <p:sp>
        <p:nvSpPr>
          <p:cNvPr id="2" name="Right Arrow 1"/>
          <p:cNvSpPr/>
          <p:nvPr/>
        </p:nvSpPr>
        <p:spPr>
          <a:xfrm>
            <a:off x="0" y="1656546"/>
            <a:ext cx="526093" cy="51045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500637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Patterns covered by the </a:t>
            </a:r>
            <a:r>
              <a:rPr lang="en-US" dirty="0" smtClean="0"/>
              <a:t>SPG</a:t>
            </a:r>
            <a:endParaRPr lang="en-US" dirty="0"/>
          </a:p>
        </p:txBody>
      </p:sp>
      <p:sp>
        <p:nvSpPr>
          <p:cNvPr id="3" name="Content Placeholder 2"/>
          <p:cNvSpPr>
            <a:spLocks noGrp="1"/>
          </p:cNvSpPr>
          <p:nvPr>
            <p:ph idx="1"/>
          </p:nvPr>
        </p:nvSpPr>
        <p:spPr/>
        <p:txBody>
          <a:bodyPr/>
          <a:lstStyle/>
          <a:p>
            <a:endParaRPr lang="en-US" dirty="0" smtClean="0"/>
          </a:p>
          <a:p>
            <a:r>
              <a:rPr lang="en-US" dirty="0" smtClean="0"/>
              <a:t>Mains patterns illustrated (with reference applications in the SPG)</a:t>
            </a:r>
            <a:endParaRPr lang="en-US" dirty="0"/>
          </a:p>
          <a:p>
            <a:pPr lvl="1"/>
            <a:r>
              <a:rPr lang="en-US" dirty="0" smtClean="0"/>
              <a:t>Service </a:t>
            </a:r>
            <a:r>
              <a:rPr lang="en-US" dirty="0"/>
              <a:t>Locator pattern</a:t>
            </a:r>
          </a:p>
          <a:p>
            <a:pPr lvl="1"/>
            <a:r>
              <a:rPr lang="en-US" dirty="0"/>
              <a:t>MVP pattern (Model View Presenter)</a:t>
            </a:r>
          </a:p>
          <a:p>
            <a:pPr lvl="1"/>
            <a:r>
              <a:rPr lang="en-US" dirty="0"/>
              <a:t>Repository pattern</a:t>
            </a:r>
          </a:p>
          <a:p>
            <a:pPr lvl="1"/>
            <a:r>
              <a:rPr lang="en-US" dirty="0"/>
              <a:t>MVVM pattern (Model View </a:t>
            </a:r>
            <a:r>
              <a:rPr lang="en-US" dirty="0" err="1"/>
              <a:t>View</a:t>
            </a:r>
            <a:r>
              <a:rPr lang="en-US" dirty="0"/>
              <a:t> Model)</a:t>
            </a:r>
          </a:p>
          <a:p>
            <a:endParaRPr lang="en-US" dirty="0"/>
          </a:p>
        </p:txBody>
      </p:sp>
    </p:spTree>
    <p:extLst>
      <p:ext uri="{BB962C8B-B14F-4D97-AF65-F5344CB8AC3E}">
        <p14:creationId xmlns:p14="http://schemas.microsoft.com/office/powerpoint/2010/main" val="7422469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bwMode="auto">
          <a:xfrm>
            <a:off x="3095180" y="4894723"/>
            <a:ext cx="1219905" cy="825163"/>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sp>
        <p:nvSpPr>
          <p:cNvPr id="33" name="Rounded Rectangle 32"/>
          <p:cNvSpPr/>
          <p:nvPr/>
        </p:nvSpPr>
        <p:spPr bwMode="auto">
          <a:xfrm>
            <a:off x="1086990" y="4894723"/>
            <a:ext cx="1219905" cy="825163"/>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sp>
        <p:nvSpPr>
          <p:cNvPr id="2" name="Title 1"/>
          <p:cNvSpPr>
            <a:spLocks noGrp="1"/>
          </p:cNvSpPr>
          <p:nvPr>
            <p:ph type="title"/>
          </p:nvPr>
        </p:nvSpPr>
        <p:spPr/>
        <p:txBody>
          <a:bodyPr/>
          <a:lstStyle/>
          <a:p>
            <a:r>
              <a:rPr lang="en-US" dirty="0" smtClean="0"/>
              <a:t>The Service Locator Pattern</a:t>
            </a:r>
            <a:endParaRPr lang="en-US" dirty="0"/>
          </a:p>
        </p:txBody>
      </p:sp>
      <p:sp>
        <p:nvSpPr>
          <p:cNvPr id="4" name="Slide Number Placeholder 3"/>
          <p:cNvSpPr>
            <a:spLocks noGrp="1"/>
          </p:cNvSpPr>
          <p:nvPr>
            <p:ph type="sldNum" sz="quarter" idx="4294967295"/>
          </p:nvPr>
        </p:nvSpPr>
        <p:spPr>
          <a:xfrm>
            <a:off x="8534400" y="6638925"/>
            <a:ext cx="381000" cy="219075"/>
          </a:xfrm>
          <a:prstGeom prst="rect">
            <a:avLst/>
          </a:prstGeom>
        </p:spPr>
        <p:txBody>
          <a:bodyPr/>
          <a:lstStyle/>
          <a:p>
            <a:fld id="{83956ABB-99F7-4D04-BDC4-054BB97B8E32}" type="slidenum">
              <a:rPr lang="en-US" smtClean="0"/>
              <a:pPr/>
              <a:t>9</a:t>
            </a:fld>
            <a:endParaRPr lang="en-US" dirty="0"/>
          </a:p>
        </p:txBody>
      </p:sp>
      <p:sp>
        <p:nvSpPr>
          <p:cNvPr id="5" name="Rounded Rectangle 4"/>
          <p:cNvSpPr/>
          <p:nvPr/>
        </p:nvSpPr>
        <p:spPr bwMode="auto">
          <a:xfrm>
            <a:off x="3134732" y="2090975"/>
            <a:ext cx="1206832" cy="720594"/>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cxnSp>
        <p:nvCxnSpPr>
          <p:cNvPr id="13" name="Straight Connector 12"/>
          <p:cNvCxnSpPr/>
          <p:nvPr/>
        </p:nvCxnSpPr>
        <p:spPr bwMode="auto">
          <a:xfrm>
            <a:off x="3738148" y="1682888"/>
            <a:ext cx="0" cy="408086"/>
          </a:xfrm>
          <a:prstGeom prst="line">
            <a:avLst/>
          </a:prstGeom>
          <a:solidFill>
            <a:srgbClr val="6699CC"/>
          </a:solidFill>
          <a:ln w="25400" cap="flat" cmpd="sng" algn="ctr">
            <a:solidFill>
              <a:schemeClr val="bg1"/>
            </a:solidFill>
            <a:prstDash val="solid"/>
            <a:round/>
            <a:headEnd type="none" w="med" len="med"/>
            <a:tailEnd type="none" w="med" len="med"/>
          </a:ln>
          <a:effectLst/>
        </p:spPr>
      </p:cxnSp>
      <p:sp>
        <p:nvSpPr>
          <p:cNvPr id="16" name="TextBox 15"/>
          <p:cNvSpPr txBox="1"/>
          <p:nvPr/>
        </p:nvSpPr>
        <p:spPr>
          <a:xfrm>
            <a:off x="3099237" y="2304422"/>
            <a:ext cx="1277822" cy="293698"/>
          </a:xfrm>
          <a:prstGeom prst="rect">
            <a:avLst/>
          </a:prstGeom>
          <a:noFill/>
        </p:spPr>
        <p:txBody>
          <a:bodyPr wrap="square" rtlCol="0">
            <a:spAutoFit/>
          </a:bodyPr>
          <a:lstStyle/>
          <a:p>
            <a:r>
              <a:rPr lang="en-US" sz="1800" b="1" dirty="0" smtClean="0">
                <a:solidFill>
                  <a:schemeClr val="bg1"/>
                </a:solidFill>
              </a:rPr>
              <a:t>Class A</a:t>
            </a:r>
            <a:endParaRPr lang="en-US" sz="1800" b="1" dirty="0">
              <a:solidFill>
                <a:schemeClr val="bg1"/>
              </a:solidFill>
            </a:endParaRPr>
          </a:p>
        </p:txBody>
      </p:sp>
      <p:sp>
        <p:nvSpPr>
          <p:cNvPr id="6" name="Rounded Rectangle 5"/>
          <p:cNvSpPr/>
          <p:nvPr/>
        </p:nvSpPr>
        <p:spPr bwMode="auto">
          <a:xfrm>
            <a:off x="5098015" y="1370381"/>
            <a:ext cx="1206832" cy="720594"/>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Futura Lt" pitchFamily="34" charset="0"/>
            </a:endParaRPr>
          </a:p>
        </p:txBody>
      </p:sp>
      <p:sp>
        <p:nvSpPr>
          <p:cNvPr id="8" name="Rounded Rectangle 7"/>
          <p:cNvSpPr/>
          <p:nvPr/>
        </p:nvSpPr>
        <p:spPr bwMode="auto">
          <a:xfrm>
            <a:off x="5098015" y="2877077"/>
            <a:ext cx="1206832" cy="720594"/>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cxnSp>
        <p:nvCxnSpPr>
          <p:cNvPr id="10" name="Straight Arrow Connector 9"/>
          <p:cNvCxnSpPr/>
          <p:nvPr/>
        </p:nvCxnSpPr>
        <p:spPr bwMode="auto">
          <a:xfrm>
            <a:off x="3738148" y="1682888"/>
            <a:ext cx="1384307" cy="0"/>
          </a:xfrm>
          <a:prstGeom prst="straightConnector1">
            <a:avLst/>
          </a:prstGeom>
          <a:solidFill>
            <a:srgbClr val="6699CC"/>
          </a:solidFill>
          <a:ln w="25400" cap="flat" cmpd="sng" algn="ctr">
            <a:solidFill>
              <a:schemeClr val="bg1"/>
            </a:solidFill>
            <a:prstDash val="solid"/>
            <a:round/>
            <a:headEnd type="none" w="med" len="med"/>
            <a:tailEnd type="arrow"/>
          </a:ln>
          <a:effectLst/>
        </p:spPr>
      </p:cxnSp>
      <p:cxnSp>
        <p:nvCxnSpPr>
          <p:cNvPr id="14" name="Straight Arrow Connector 13"/>
          <p:cNvCxnSpPr/>
          <p:nvPr/>
        </p:nvCxnSpPr>
        <p:spPr bwMode="auto">
          <a:xfrm>
            <a:off x="3762587" y="3219654"/>
            <a:ext cx="1359867" cy="0"/>
          </a:xfrm>
          <a:prstGeom prst="straightConnector1">
            <a:avLst/>
          </a:prstGeom>
          <a:solidFill>
            <a:srgbClr val="6699CC"/>
          </a:solidFill>
          <a:ln w="25400" cap="flat" cmpd="sng" algn="ctr">
            <a:solidFill>
              <a:schemeClr val="bg1"/>
            </a:solidFill>
            <a:prstDash val="solid"/>
            <a:round/>
            <a:headEnd type="none" w="med" len="med"/>
            <a:tailEnd type="arrow"/>
          </a:ln>
          <a:effectLst/>
        </p:spPr>
      </p:cxnSp>
      <p:cxnSp>
        <p:nvCxnSpPr>
          <p:cNvPr id="15" name="Straight Connector 14"/>
          <p:cNvCxnSpPr/>
          <p:nvPr/>
        </p:nvCxnSpPr>
        <p:spPr bwMode="auto">
          <a:xfrm>
            <a:off x="3762587" y="2811568"/>
            <a:ext cx="0" cy="408086"/>
          </a:xfrm>
          <a:prstGeom prst="line">
            <a:avLst/>
          </a:prstGeom>
          <a:solidFill>
            <a:srgbClr val="6699CC"/>
          </a:solidFill>
          <a:ln w="25400" cap="flat" cmpd="sng" algn="ctr">
            <a:solidFill>
              <a:schemeClr val="bg1"/>
            </a:solidFill>
            <a:prstDash val="solid"/>
            <a:round/>
            <a:headEnd type="none" w="med" len="med"/>
            <a:tailEnd type="none" w="med" len="med"/>
          </a:ln>
          <a:effectLst/>
        </p:spPr>
      </p:cxnSp>
      <p:sp>
        <p:nvSpPr>
          <p:cNvPr id="17" name="TextBox 16"/>
          <p:cNvSpPr txBox="1"/>
          <p:nvPr/>
        </p:nvSpPr>
        <p:spPr>
          <a:xfrm>
            <a:off x="5098015" y="1536039"/>
            <a:ext cx="1277822" cy="293698"/>
          </a:xfrm>
          <a:prstGeom prst="rect">
            <a:avLst/>
          </a:prstGeom>
          <a:noFill/>
        </p:spPr>
        <p:txBody>
          <a:bodyPr wrap="square" rtlCol="0">
            <a:spAutoFit/>
          </a:bodyPr>
          <a:lstStyle/>
          <a:p>
            <a:r>
              <a:rPr lang="en-US" sz="1800" b="1" dirty="0" smtClean="0">
                <a:solidFill>
                  <a:schemeClr val="bg1"/>
                </a:solidFill>
              </a:rPr>
              <a:t>Service A</a:t>
            </a:r>
            <a:endParaRPr lang="en-US" sz="1800" b="1" dirty="0">
              <a:solidFill>
                <a:schemeClr val="bg1"/>
              </a:solidFill>
            </a:endParaRPr>
          </a:p>
        </p:txBody>
      </p:sp>
      <p:sp>
        <p:nvSpPr>
          <p:cNvPr id="18" name="TextBox 17"/>
          <p:cNvSpPr txBox="1"/>
          <p:nvPr/>
        </p:nvSpPr>
        <p:spPr>
          <a:xfrm>
            <a:off x="5098015" y="3072805"/>
            <a:ext cx="1277822" cy="293698"/>
          </a:xfrm>
          <a:prstGeom prst="rect">
            <a:avLst/>
          </a:prstGeom>
          <a:noFill/>
        </p:spPr>
        <p:txBody>
          <a:bodyPr wrap="square" rtlCol="0">
            <a:spAutoFit/>
          </a:bodyPr>
          <a:lstStyle/>
          <a:p>
            <a:r>
              <a:rPr lang="en-US" sz="1800" b="1" dirty="0" smtClean="0">
                <a:solidFill>
                  <a:schemeClr val="bg1"/>
                </a:solidFill>
              </a:rPr>
              <a:t>Service </a:t>
            </a:r>
            <a:r>
              <a:rPr lang="en-US" sz="1800" b="1" dirty="0">
                <a:solidFill>
                  <a:schemeClr val="bg1"/>
                </a:solidFill>
              </a:rPr>
              <a:t>B</a:t>
            </a:r>
          </a:p>
        </p:txBody>
      </p:sp>
      <p:cxnSp>
        <p:nvCxnSpPr>
          <p:cNvPr id="24" name="Straight Connector 23"/>
          <p:cNvCxnSpPr/>
          <p:nvPr/>
        </p:nvCxnSpPr>
        <p:spPr bwMode="auto">
          <a:xfrm>
            <a:off x="3705132" y="4427417"/>
            <a:ext cx="0" cy="467306"/>
          </a:xfrm>
          <a:prstGeom prst="line">
            <a:avLst/>
          </a:prstGeom>
          <a:solidFill>
            <a:srgbClr val="6699CC"/>
          </a:solidFill>
          <a:ln w="25400" cap="flat" cmpd="sng" algn="ctr">
            <a:solidFill>
              <a:schemeClr val="bg1"/>
            </a:solidFill>
            <a:prstDash val="solid"/>
            <a:round/>
            <a:headEnd type="none" w="med" len="med"/>
            <a:tailEnd type="none" w="med" len="med"/>
          </a:ln>
          <a:effectLst/>
        </p:spPr>
      </p:cxnSp>
      <p:sp>
        <p:nvSpPr>
          <p:cNvPr id="25" name="TextBox 24"/>
          <p:cNvSpPr txBox="1"/>
          <p:nvPr/>
        </p:nvSpPr>
        <p:spPr>
          <a:xfrm>
            <a:off x="1015230" y="5185364"/>
            <a:ext cx="1291665" cy="336318"/>
          </a:xfrm>
          <a:prstGeom prst="rect">
            <a:avLst/>
          </a:prstGeom>
          <a:noFill/>
        </p:spPr>
        <p:txBody>
          <a:bodyPr wrap="square" rtlCol="0">
            <a:spAutoFit/>
          </a:bodyPr>
          <a:lstStyle/>
          <a:p>
            <a:r>
              <a:rPr lang="en-US" sz="1800" b="1" dirty="0" smtClean="0">
                <a:solidFill>
                  <a:schemeClr val="bg1"/>
                </a:solidFill>
              </a:rPr>
              <a:t>Class A</a:t>
            </a:r>
            <a:endParaRPr lang="en-US" sz="1800" b="1" dirty="0">
              <a:solidFill>
                <a:schemeClr val="bg1"/>
              </a:solidFill>
            </a:endParaRPr>
          </a:p>
        </p:txBody>
      </p:sp>
      <p:sp>
        <p:nvSpPr>
          <p:cNvPr id="26" name="Rounded Rectangle 25"/>
          <p:cNvSpPr/>
          <p:nvPr/>
        </p:nvSpPr>
        <p:spPr bwMode="auto">
          <a:xfrm>
            <a:off x="5079731" y="4044508"/>
            <a:ext cx="1219905" cy="825163"/>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Futura Lt" pitchFamily="34" charset="0"/>
            </a:endParaRPr>
          </a:p>
        </p:txBody>
      </p:sp>
      <p:sp>
        <p:nvSpPr>
          <p:cNvPr id="27" name="Rounded Rectangle 26"/>
          <p:cNvSpPr/>
          <p:nvPr/>
        </p:nvSpPr>
        <p:spPr bwMode="auto">
          <a:xfrm>
            <a:off x="5072236" y="5809395"/>
            <a:ext cx="1219905" cy="825163"/>
          </a:xfrm>
          <a:prstGeom prst="roundRect">
            <a:avLst/>
          </a:prstGeom>
          <a:solidFill>
            <a:srgbClr val="6699CC"/>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cxnSp>
        <p:nvCxnSpPr>
          <p:cNvPr id="28" name="Straight Arrow Connector 27"/>
          <p:cNvCxnSpPr/>
          <p:nvPr/>
        </p:nvCxnSpPr>
        <p:spPr bwMode="auto">
          <a:xfrm>
            <a:off x="3705132" y="4427417"/>
            <a:ext cx="1399303" cy="0"/>
          </a:xfrm>
          <a:prstGeom prst="straightConnector1">
            <a:avLst/>
          </a:prstGeom>
          <a:solidFill>
            <a:srgbClr val="6699CC"/>
          </a:solidFill>
          <a:ln w="25400" cap="flat" cmpd="sng" algn="ctr">
            <a:solidFill>
              <a:schemeClr val="bg1"/>
            </a:solidFill>
            <a:prstDash val="solid"/>
            <a:round/>
            <a:headEnd type="none" w="med" len="med"/>
            <a:tailEnd type="arrow"/>
          </a:ln>
          <a:effectLst/>
        </p:spPr>
      </p:cxnSp>
      <p:cxnSp>
        <p:nvCxnSpPr>
          <p:cNvPr id="29" name="Straight Arrow Connector 28"/>
          <p:cNvCxnSpPr/>
          <p:nvPr/>
        </p:nvCxnSpPr>
        <p:spPr bwMode="auto">
          <a:xfrm>
            <a:off x="3729836" y="6187192"/>
            <a:ext cx="1374599" cy="0"/>
          </a:xfrm>
          <a:prstGeom prst="straightConnector1">
            <a:avLst/>
          </a:prstGeom>
          <a:solidFill>
            <a:srgbClr val="6699CC"/>
          </a:solidFill>
          <a:ln w="25400" cap="flat" cmpd="sng" algn="ctr">
            <a:solidFill>
              <a:schemeClr val="bg1"/>
            </a:solidFill>
            <a:prstDash val="solid"/>
            <a:round/>
            <a:headEnd type="none" w="med" len="med"/>
            <a:tailEnd type="arrow"/>
          </a:ln>
          <a:effectLst/>
        </p:spPr>
      </p:cxnSp>
      <p:cxnSp>
        <p:nvCxnSpPr>
          <p:cNvPr id="30" name="Straight Connector 29"/>
          <p:cNvCxnSpPr/>
          <p:nvPr/>
        </p:nvCxnSpPr>
        <p:spPr bwMode="auto">
          <a:xfrm>
            <a:off x="3729836" y="5719886"/>
            <a:ext cx="0" cy="467306"/>
          </a:xfrm>
          <a:prstGeom prst="line">
            <a:avLst/>
          </a:prstGeom>
          <a:solidFill>
            <a:srgbClr val="6699CC"/>
          </a:solidFill>
          <a:ln w="25400" cap="flat" cmpd="sng" algn="ctr">
            <a:solidFill>
              <a:schemeClr val="bg1"/>
            </a:solidFill>
            <a:prstDash val="solid"/>
            <a:round/>
            <a:headEnd type="none" w="med" len="med"/>
            <a:tailEnd type="none" w="med" len="med"/>
          </a:ln>
          <a:effectLst/>
        </p:spPr>
      </p:cxnSp>
      <p:sp>
        <p:nvSpPr>
          <p:cNvPr id="31" name="TextBox 30"/>
          <p:cNvSpPr txBox="1"/>
          <p:nvPr/>
        </p:nvSpPr>
        <p:spPr>
          <a:xfrm>
            <a:off x="5079731" y="4259258"/>
            <a:ext cx="1291665" cy="336318"/>
          </a:xfrm>
          <a:prstGeom prst="rect">
            <a:avLst/>
          </a:prstGeom>
          <a:noFill/>
        </p:spPr>
        <p:txBody>
          <a:bodyPr wrap="square" rtlCol="0">
            <a:spAutoFit/>
          </a:bodyPr>
          <a:lstStyle/>
          <a:p>
            <a:r>
              <a:rPr lang="en-US" sz="1800" b="1" dirty="0" smtClean="0">
                <a:solidFill>
                  <a:schemeClr val="bg1"/>
                </a:solidFill>
              </a:rPr>
              <a:t>Service A</a:t>
            </a:r>
            <a:endParaRPr lang="en-US" sz="1800" b="1" dirty="0">
              <a:solidFill>
                <a:schemeClr val="bg1"/>
              </a:solidFill>
            </a:endParaRPr>
          </a:p>
        </p:txBody>
      </p:sp>
      <p:sp>
        <p:nvSpPr>
          <p:cNvPr id="32" name="TextBox 31"/>
          <p:cNvSpPr txBox="1"/>
          <p:nvPr/>
        </p:nvSpPr>
        <p:spPr>
          <a:xfrm>
            <a:off x="5079731" y="6019033"/>
            <a:ext cx="1291665" cy="336318"/>
          </a:xfrm>
          <a:prstGeom prst="rect">
            <a:avLst/>
          </a:prstGeom>
          <a:noFill/>
        </p:spPr>
        <p:txBody>
          <a:bodyPr wrap="square" rtlCol="0">
            <a:spAutoFit/>
          </a:bodyPr>
          <a:lstStyle/>
          <a:p>
            <a:r>
              <a:rPr lang="en-US" sz="1800" b="1" dirty="0" smtClean="0">
                <a:solidFill>
                  <a:schemeClr val="bg1"/>
                </a:solidFill>
              </a:rPr>
              <a:t>Service </a:t>
            </a:r>
            <a:r>
              <a:rPr lang="en-US" sz="1800" b="1" dirty="0">
                <a:solidFill>
                  <a:schemeClr val="bg1"/>
                </a:solidFill>
              </a:rPr>
              <a:t>B</a:t>
            </a:r>
          </a:p>
        </p:txBody>
      </p:sp>
      <p:sp>
        <p:nvSpPr>
          <p:cNvPr id="35" name="TextBox 34"/>
          <p:cNvSpPr txBox="1"/>
          <p:nvPr/>
        </p:nvSpPr>
        <p:spPr>
          <a:xfrm>
            <a:off x="3099237" y="5139145"/>
            <a:ext cx="1291665" cy="341632"/>
          </a:xfrm>
          <a:prstGeom prst="rect">
            <a:avLst/>
          </a:prstGeom>
          <a:noFill/>
        </p:spPr>
        <p:txBody>
          <a:bodyPr wrap="square" rtlCol="0">
            <a:spAutoFit/>
          </a:bodyPr>
          <a:lstStyle/>
          <a:p>
            <a:r>
              <a:rPr lang="en-US" sz="1800" b="1" dirty="0" smtClean="0">
                <a:solidFill>
                  <a:schemeClr val="bg1"/>
                </a:solidFill>
              </a:rPr>
              <a:t>Locator</a:t>
            </a:r>
            <a:endParaRPr lang="en-US" sz="1800" b="1" dirty="0">
              <a:solidFill>
                <a:schemeClr val="bg1"/>
              </a:solidFill>
            </a:endParaRPr>
          </a:p>
        </p:txBody>
      </p:sp>
      <p:sp>
        <p:nvSpPr>
          <p:cNvPr id="38" name="TextBox 37"/>
          <p:cNvSpPr txBox="1"/>
          <p:nvPr/>
        </p:nvSpPr>
        <p:spPr>
          <a:xfrm>
            <a:off x="3704291" y="1362456"/>
            <a:ext cx="1484385" cy="338554"/>
          </a:xfrm>
          <a:prstGeom prst="rect">
            <a:avLst/>
          </a:prstGeom>
          <a:noFill/>
          <a:ln>
            <a:noFill/>
          </a:ln>
        </p:spPr>
        <p:txBody>
          <a:bodyPr wrap="square" rtlCol="0">
            <a:spAutoFit/>
          </a:bodyPr>
          <a:lstStyle/>
          <a:p>
            <a:r>
              <a:rPr lang="en-US" sz="1600" dirty="0" smtClean="0">
                <a:solidFill>
                  <a:schemeClr val="bg1"/>
                </a:solidFill>
              </a:rPr>
              <a:t>Uses</a:t>
            </a:r>
            <a:endParaRPr lang="en-US" sz="1600" dirty="0">
              <a:solidFill>
                <a:schemeClr val="bg1"/>
              </a:solidFill>
            </a:endParaRPr>
          </a:p>
        </p:txBody>
      </p:sp>
      <p:sp>
        <p:nvSpPr>
          <p:cNvPr id="39" name="TextBox 38"/>
          <p:cNvSpPr txBox="1"/>
          <p:nvPr/>
        </p:nvSpPr>
        <p:spPr>
          <a:xfrm>
            <a:off x="3762209" y="2858645"/>
            <a:ext cx="1484385" cy="338554"/>
          </a:xfrm>
          <a:prstGeom prst="rect">
            <a:avLst/>
          </a:prstGeom>
          <a:noFill/>
        </p:spPr>
        <p:txBody>
          <a:bodyPr wrap="square" rtlCol="0">
            <a:spAutoFit/>
          </a:bodyPr>
          <a:lstStyle/>
          <a:p>
            <a:r>
              <a:rPr lang="en-US" sz="1600" dirty="0" smtClean="0">
                <a:solidFill>
                  <a:schemeClr val="bg1"/>
                </a:solidFill>
              </a:rPr>
              <a:t>Uses</a:t>
            </a:r>
            <a:endParaRPr lang="en-US" sz="1600" dirty="0">
              <a:solidFill>
                <a:schemeClr val="bg1"/>
              </a:solidFill>
            </a:endParaRPr>
          </a:p>
        </p:txBody>
      </p:sp>
      <p:sp>
        <p:nvSpPr>
          <p:cNvPr id="40" name="TextBox 39"/>
          <p:cNvSpPr txBox="1"/>
          <p:nvPr/>
        </p:nvSpPr>
        <p:spPr>
          <a:xfrm>
            <a:off x="2205202" y="4982179"/>
            <a:ext cx="1484385" cy="338554"/>
          </a:xfrm>
          <a:prstGeom prst="rect">
            <a:avLst/>
          </a:prstGeom>
          <a:noFill/>
        </p:spPr>
        <p:txBody>
          <a:bodyPr wrap="square" rtlCol="0">
            <a:spAutoFit/>
          </a:bodyPr>
          <a:lstStyle/>
          <a:p>
            <a:r>
              <a:rPr lang="en-US" sz="1600" dirty="0" smtClean="0">
                <a:solidFill>
                  <a:schemeClr val="bg1"/>
                </a:solidFill>
              </a:rPr>
              <a:t>Uses</a:t>
            </a:r>
            <a:endParaRPr lang="en-US" sz="1600" dirty="0">
              <a:solidFill>
                <a:schemeClr val="bg1"/>
              </a:solidFill>
            </a:endParaRPr>
          </a:p>
        </p:txBody>
      </p:sp>
      <p:sp>
        <p:nvSpPr>
          <p:cNvPr id="41" name="TextBox 40"/>
          <p:cNvSpPr txBox="1"/>
          <p:nvPr/>
        </p:nvSpPr>
        <p:spPr>
          <a:xfrm>
            <a:off x="3740602" y="6221976"/>
            <a:ext cx="1484385" cy="338554"/>
          </a:xfrm>
          <a:prstGeom prst="rect">
            <a:avLst/>
          </a:prstGeom>
          <a:noFill/>
        </p:spPr>
        <p:txBody>
          <a:bodyPr wrap="square" rtlCol="0">
            <a:spAutoFit/>
          </a:bodyPr>
          <a:lstStyle/>
          <a:p>
            <a:r>
              <a:rPr lang="en-US" sz="1600" dirty="0" smtClean="0">
                <a:solidFill>
                  <a:schemeClr val="bg1"/>
                </a:solidFill>
              </a:rPr>
              <a:t>Locates</a:t>
            </a:r>
            <a:endParaRPr lang="en-US" sz="1600" dirty="0">
              <a:solidFill>
                <a:schemeClr val="bg1"/>
              </a:solidFill>
            </a:endParaRPr>
          </a:p>
        </p:txBody>
      </p:sp>
      <p:sp>
        <p:nvSpPr>
          <p:cNvPr id="42" name="TextBox 41"/>
          <p:cNvSpPr txBox="1"/>
          <p:nvPr/>
        </p:nvSpPr>
        <p:spPr>
          <a:xfrm>
            <a:off x="3745068" y="4044508"/>
            <a:ext cx="1484385" cy="338554"/>
          </a:xfrm>
          <a:prstGeom prst="rect">
            <a:avLst/>
          </a:prstGeom>
          <a:noFill/>
        </p:spPr>
        <p:txBody>
          <a:bodyPr wrap="square" rtlCol="0">
            <a:spAutoFit/>
          </a:bodyPr>
          <a:lstStyle/>
          <a:p>
            <a:r>
              <a:rPr lang="en-US" sz="1600" dirty="0" smtClean="0">
                <a:solidFill>
                  <a:schemeClr val="bg1"/>
                </a:solidFill>
              </a:rPr>
              <a:t>Locates</a:t>
            </a:r>
            <a:endParaRPr lang="en-US" sz="1600" dirty="0">
              <a:solidFill>
                <a:schemeClr val="bg1"/>
              </a:solidFill>
            </a:endParaRPr>
          </a:p>
        </p:txBody>
      </p:sp>
      <p:grpSp>
        <p:nvGrpSpPr>
          <p:cNvPr id="34" name="Group 33"/>
          <p:cNvGrpSpPr/>
          <p:nvPr/>
        </p:nvGrpSpPr>
        <p:grpSpPr>
          <a:xfrm rot="10800000">
            <a:off x="2342989" y="5256487"/>
            <a:ext cx="741678" cy="149133"/>
            <a:chOff x="1025756" y="3252911"/>
            <a:chExt cx="711745" cy="126000"/>
          </a:xfrm>
        </p:grpSpPr>
        <p:cxnSp>
          <p:nvCxnSpPr>
            <p:cNvPr id="37" name="Straight Arrow Connector 36"/>
            <p:cNvCxnSpPr/>
            <p:nvPr/>
          </p:nvCxnSpPr>
          <p:spPr bwMode="auto">
            <a:xfrm>
              <a:off x="1025756" y="3297911"/>
              <a:ext cx="597929" cy="0"/>
            </a:xfrm>
            <a:prstGeom prst="straightConnector1">
              <a:avLst/>
            </a:prstGeom>
            <a:solidFill>
              <a:srgbClr val="6699CC"/>
            </a:solidFill>
            <a:ln w="25400" cap="flat" cmpd="sng" algn="ctr">
              <a:solidFill>
                <a:schemeClr val="bg1"/>
              </a:solidFill>
              <a:prstDash val="solid"/>
              <a:round/>
              <a:headEnd type="none" w="med" len="med"/>
              <a:tailEnd type="none"/>
            </a:ln>
            <a:effectLst/>
          </p:spPr>
        </p:cxnSp>
        <p:sp>
          <p:nvSpPr>
            <p:cNvPr id="43" name="Oval 42"/>
            <p:cNvSpPr/>
            <p:nvPr/>
          </p:nvSpPr>
          <p:spPr bwMode="auto">
            <a:xfrm>
              <a:off x="1611501" y="3252911"/>
              <a:ext cx="126000" cy="126000"/>
            </a:xfrm>
            <a:prstGeom prst="ellipse">
              <a:avLst/>
            </a:prstGeom>
            <a:solidFill>
              <a:schemeClr val="tx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Futura Lt" pitchFamily="34" charset="0"/>
              </a:endParaRPr>
            </a:p>
          </p:txBody>
        </p:sp>
      </p:grpSp>
      <p:sp>
        <p:nvSpPr>
          <p:cNvPr id="3" name="Curved Right Arrow 2"/>
          <p:cNvSpPr/>
          <p:nvPr/>
        </p:nvSpPr>
        <p:spPr>
          <a:xfrm>
            <a:off x="814192" y="2451272"/>
            <a:ext cx="1719907" cy="2144304"/>
          </a:xfrm>
          <a:prstGeom prst="curvedRight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379288021"/>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1.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2008</TotalTime>
  <Words>2146</Words>
  <Application>Microsoft Office PowerPoint</Application>
  <PresentationFormat>On-screen Show (4:3)</PresentationFormat>
  <Paragraphs>438</Paragraphs>
  <Slides>39</Slides>
  <Notes>18</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SharePoint 2010  Patterns &amp; Practices</vt:lpstr>
      <vt:lpstr>Audience</vt:lpstr>
      <vt:lpstr>Topics</vt:lpstr>
      <vt:lpstr>Topics</vt:lpstr>
      <vt:lpstr>Introduction to SharePoint 2010 Patterns and Practices Guidance (SPG)</vt:lpstr>
      <vt:lpstr>(Coding)Challenges when creating enterprise applications</vt:lpstr>
      <vt:lpstr>Topics</vt:lpstr>
      <vt:lpstr>Patterns covered by the SPG</vt:lpstr>
      <vt:lpstr>The Service Locator Pattern</vt:lpstr>
      <vt:lpstr>PowerPoint Presentation</vt:lpstr>
      <vt:lpstr>MVP (Model View Presenter) pattern</vt:lpstr>
      <vt:lpstr>PowerPoint Presentation</vt:lpstr>
      <vt:lpstr>The Repository pattern</vt:lpstr>
      <vt:lpstr>Choosing a SharePoint Data Access Technology</vt:lpstr>
      <vt:lpstr>PowerPoint Presentation</vt:lpstr>
      <vt:lpstr>Linq To SharePoint DSL extension</vt:lpstr>
      <vt:lpstr>MVVM (Model View ViewModel) pattern</vt:lpstr>
      <vt:lpstr>PowerPoint Presentation</vt:lpstr>
      <vt:lpstr>Topics</vt:lpstr>
      <vt:lpstr>SPG Reusable libraries</vt:lpstr>
      <vt:lpstr>Topics</vt:lpstr>
      <vt:lpstr>Application Lifecycle Management</vt:lpstr>
      <vt:lpstr>Manage Application Lifecycle Management with  Team Foundation Server  2010</vt:lpstr>
      <vt:lpstr>Application Lifecycle Management for SharePoint 2010</vt:lpstr>
      <vt:lpstr>Unit Testing SharePoint 2010</vt:lpstr>
      <vt:lpstr>Unit Testing with Visual Studio 2010 </vt:lpstr>
      <vt:lpstr>Topics</vt:lpstr>
      <vt:lpstr>Unit testing SharePoint 2010 using Pex and Moles</vt:lpstr>
      <vt:lpstr>Getting started with Pex and Moles…</vt:lpstr>
      <vt:lpstr>Create Parameterized Unit Tests with Microsoft Pex</vt:lpstr>
      <vt:lpstr>PowerPoint Presentation</vt:lpstr>
      <vt:lpstr>Unit testing SharePoint 2010 using Microsoft Moles</vt:lpstr>
      <vt:lpstr>PowerPoint Presentation</vt:lpstr>
      <vt:lpstr>Behaved Types for SharePoint</vt:lpstr>
      <vt:lpstr>PowerPoint Presentation</vt:lpstr>
      <vt:lpstr>Conclusion</vt:lpstr>
      <vt:lpstr>Stay up to date with MSDN Belux</vt:lpstr>
      <vt:lpstr>TechDays  2011 On-Demand</vt:lpstr>
      <vt:lpstr>THANK YOU</vt:lpstr>
    </vt:vector>
  </TitlesOfParts>
  <Company>manythink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 &amp; Turn on 2010</dc:title>
  <dc:creator>Remy Venturini</dc:creator>
  <cp:lastModifiedBy>Serge Luca</cp:lastModifiedBy>
  <cp:revision>95</cp:revision>
  <dcterms:created xsi:type="dcterms:W3CDTF">2011-01-13T08:12:11Z</dcterms:created>
  <dcterms:modified xsi:type="dcterms:W3CDTF">2011-04-26T18:59:51Z</dcterms:modified>
</cp:coreProperties>
</file>