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8" r:id="rId2"/>
    <p:sldId id="278" r:id="rId3"/>
    <p:sldId id="279" r:id="rId4"/>
    <p:sldId id="280" r:id="rId5"/>
    <p:sldId id="281" r:id="rId6"/>
    <p:sldId id="282" r:id="rId7"/>
    <p:sldId id="288" r:id="rId8"/>
    <p:sldId id="289" r:id="rId9"/>
    <p:sldId id="283" r:id="rId10"/>
    <p:sldId id="284" r:id="rId11"/>
    <p:sldId id="301" r:id="rId12"/>
    <p:sldId id="285" r:id="rId13"/>
    <p:sldId id="286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287" r:id="rId26"/>
    <p:sldId id="275" r:id="rId27"/>
    <p:sldId id="276" r:id="rId28"/>
    <p:sldId id="277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DD315F-7FEC-453B-8739-8B7A022847BA}">
          <p14:sldIdLst>
            <p14:sldId id="268"/>
          </p14:sldIdLst>
        </p14:section>
        <p14:section name="Belux info slides" id="{CCF83B47-D8C2-4A2F-84D9-3FEB31B6E4E8}">
          <p14:sldIdLst>
            <p14:sldId id="278"/>
            <p14:sldId id="279"/>
            <p14:sldId id="280"/>
            <p14:sldId id="281"/>
            <p14:sldId id="282"/>
            <p14:sldId id="288"/>
            <p14:sldId id="289"/>
            <p14:sldId id="283"/>
            <p14:sldId id="284"/>
            <p14:sldId id="301"/>
            <p14:sldId id="285"/>
            <p14:sldId id="286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287"/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38" d="100"/>
          <a:sy n="138" d="100"/>
        </p:scale>
        <p:origin x="-852" y="-102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really</a:t>
            </a:r>
            <a:r>
              <a:rPr lang="en-US" baseline="0" dirty="0" smtClean="0"/>
              <a:t> three concepts you need to understand with MEF</a:t>
            </a:r>
          </a:p>
          <a:p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Export It – Components (we call them Parts) provide capabilities to other parts called Exports. To Export you decorate your class with an Export attribute essentially saying, “Here I am providing this”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Import It – To use the capabilities of another part, you Import it. To import your decorate a property on your part with an Import attribute which means “I need this”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Compose It – The last step is putting the pieces together. The container (</a:t>
            </a:r>
            <a:r>
              <a:rPr lang="en-US" baseline="0" dirty="0" err="1" smtClean="0"/>
              <a:t>CompositionContainer</a:t>
            </a:r>
            <a:r>
              <a:rPr lang="en-US" baseline="0" dirty="0" smtClean="0"/>
              <a:t>) is responsible for that job. We’ll see how that works soon.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8</a:t>
            </a:fld>
            <a:endParaRPr lang="en-US" dirty="0"/>
          </a:p>
        </p:txBody>
      </p:sp>
    </p:spTree>
    <p:extLst/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503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66638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1447799"/>
            <a:ext cx="8382000" cy="2000548"/>
          </a:xfrm>
        </p:spPr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3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3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MSconfidential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46805" y="6495198"/>
            <a:ext cx="2450390" cy="36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11795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66638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1447799"/>
            <a:ext cx="8382000" cy="2000548"/>
          </a:xfrm>
        </p:spPr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3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3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MSconfidential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46805" y="6495198"/>
            <a:ext cx="2450390" cy="36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39922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23850"/>
            <a:ext cx="8382000" cy="66638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1447799"/>
            <a:ext cx="8382000" cy="19735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104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66638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1447799"/>
            <a:ext cx="8382000" cy="2000548"/>
          </a:xfrm>
        </p:spPr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3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3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MSconfidential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46805" y="6495198"/>
            <a:ext cx="2450390" cy="36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11795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  <p:sldLayoutId id="2147483658" r:id="rId9"/>
    <p:sldLayoutId id="2147483659" r:id="rId10"/>
    <p:sldLayoutId id="2147483660" r:id="rId11"/>
    <p:sldLayoutId id="2147483661" r:id="rId12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MEF in the real world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Glenn Block	</a:t>
            </a:r>
          </a:p>
          <a:p>
            <a:r>
              <a:rPr lang="nl-BE" dirty="0" smtClean="0"/>
              <a:t>Blogs/msdn.com/gblock</a:t>
            </a:r>
          </a:p>
          <a:p>
            <a:r>
              <a:rPr lang="nl-BE" dirty="0" smtClean="0"/>
              <a:t>@gblock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3117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your flavor!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733032" y="1447799"/>
            <a:ext cx="3432544" cy="4179606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MEF .NET 4.0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MEF Silverlight 4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/>
              <a:t>MEF .NET 3.5</a:t>
            </a:r>
          </a:p>
          <a:p>
            <a:pPr>
              <a:buFont typeface="Courier New" pitchFamily="49" charset="0"/>
              <a:buChar char="o"/>
            </a:pPr>
            <a:r>
              <a:rPr lang="en-US" dirty="0"/>
              <a:t>MEF Silverlight 3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MEF on Mono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MEF on Moonlight</a:t>
            </a:r>
          </a:p>
          <a:p>
            <a:pPr>
              <a:buFont typeface="Courier New" pitchFamily="49" charset="0"/>
              <a:buChar char="o"/>
            </a:pPr>
            <a:r>
              <a:rPr lang="en-US" dirty="0" err="1"/>
              <a:t>PocketMEF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074" name="Picture 2" descr="20 ice-cream and sorbet flavours - French Riviera Sweet Food by avlxyz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8" y="1009988"/>
            <a:ext cx="3466509" cy="5189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8041" y="62885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http://www.flickr.com/photos/avlxyz/3579578625/</a:t>
            </a:r>
          </a:p>
        </p:txBody>
      </p:sp>
    </p:spTree>
    <p:extLst>
      <p:ext uri="{BB962C8B-B14F-4D97-AF65-F5344CB8AC3E}">
        <p14:creationId xmlns:p14="http://schemas.microsoft.com/office/powerpoint/2010/main" val="12163039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learned / recommend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47799"/>
            <a:ext cx="8382000" cy="284711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MEF is NOT a UI framework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You don’t have to build entirely on MEF / you can use it </a:t>
            </a:r>
            <a:r>
              <a:rPr lang="en-US" smtClean="0"/>
              <a:t>for existing systems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Don’t expose the container directly, use services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Create custom attributes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 Inherited Export for invisibility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 property exports for legacy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9402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people like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116018" y="1660447"/>
            <a:ext cx="4070498" cy="1957459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Simple to use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Powerful/Flexible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Solves the problem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Extensible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MEF on </a:t>
            </a:r>
            <a:r>
              <a:rPr lang="en-US" sz="2400" dirty="0" err="1" smtClean="0"/>
              <a:t>Codeplex</a:t>
            </a:r>
            <a:r>
              <a:rPr lang="en-US" sz="2400" dirty="0" smtClean="0"/>
              <a:t> / MSPL</a:t>
            </a:r>
          </a:p>
        </p:txBody>
      </p:sp>
      <p:pic>
        <p:nvPicPr>
          <p:cNvPr id="4098" name="Picture 2" descr="thumbs up by TheTruthAbout.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24" y="1645244"/>
            <a:ext cx="4705689" cy="3529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-1020" y="628849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http://www.flickr.com/photos/thetruthabout/2842830409/</a:t>
            </a:r>
          </a:p>
        </p:txBody>
      </p:sp>
    </p:spTree>
    <p:extLst>
      <p:ext uri="{BB962C8B-B14F-4D97-AF65-F5344CB8AC3E}">
        <p14:creationId xmlns:p14="http://schemas.microsoft.com/office/powerpoint/2010/main" val="28734507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664797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i="1" dirty="0" smtClean="0"/>
              <a:t>some </a:t>
            </a:r>
            <a:r>
              <a:rPr lang="en-US" dirty="0" smtClean="0"/>
              <a:t>people don’t like*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302102" y="1625001"/>
            <a:ext cx="3579628" cy="3477875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Hard to debug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Hard to know what to extend / how to extend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Hard to use in ASP.NET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.</a:t>
            </a:r>
            <a:r>
              <a:rPr lang="en-US" sz="2000" dirty="0"/>
              <a:t>NET Platform not compositionally friendly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Versioning issues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Attribute noise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Lack of AOP support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No support for open generics</a:t>
            </a:r>
          </a:p>
        </p:txBody>
      </p:sp>
      <p:pic>
        <p:nvPicPr>
          <p:cNvPr id="4" name="Picture 2" descr="thumbs up by TheTruthAbout.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8324" y="1496396"/>
            <a:ext cx="4705689" cy="3529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3921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Products/projects using MEF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Visual Studio 2010</a:t>
            </a:r>
          </a:p>
          <a:p>
            <a:r>
              <a:rPr lang="en-US" dirty="0" err="1" smtClean="0"/>
              <a:t>RavenDB</a:t>
            </a:r>
            <a:endParaRPr lang="en-US" dirty="0" smtClean="0"/>
          </a:p>
          <a:p>
            <a:r>
              <a:rPr lang="en-US" dirty="0" err="1" smtClean="0"/>
              <a:t>Caliburn</a:t>
            </a:r>
            <a:endParaRPr lang="en-US" dirty="0" smtClean="0"/>
          </a:p>
          <a:p>
            <a:r>
              <a:rPr lang="en-US" dirty="0" smtClean="0"/>
              <a:t>Jounce</a:t>
            </a:r>
          </a:p>
          <a:p>
            <a:r>
              <a:rPr lang="en-US" dirty="0" err="1" smtClean="0"/>
              <a:t>ILSpy</a:t>
            </a:r>
            <a:endParaRPr lang="en-US" dirty="0" smtClean="0"/>
          </a:p>
          <a:p>
            <a:r>
              <a:rPr lang="en-US" dirty="0" smtClean="0"/>
              <a:t>Glimpse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Prism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50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/>
        </p:nvSpPr>
        <p:spPr>
          <a:xfrm>
            <a:off x="1333500" y="452162"/>
            <a:ext cx="6477000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>
                <a:solidFill>
                  <a:schemeClr val="bg1"/>
                </a:solidFill>
                <a:cs typeface="Consolas" pitchFamily="49" charset="0"/>
              </a:rPr>
              <a:t>Provisioner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/>
        </p:nvSpPr>
        <p:spPr>
          <a:xfrm>
            <a:off x="1333500" y="1376639"/>
            <a:ext cx="6476999" cy="502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MetadataAttribute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]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AttributeUsage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AttributeTargets.Class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AllowMultiple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true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)]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class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ExportWithContextAttribute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: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ExportAttribute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object Context { get; set;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ExportWithContextAttribute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(Type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contractType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object context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: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base(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contractType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 {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this.Context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 context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public interface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IProvisioner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{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// Methods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List&lt;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GetApplicationPool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applicationName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CreateApplicationPool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void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UpdateApplicationPool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DeleteApplicationPool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applicationName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DeleteApplicationPool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ApplicationPoolExists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applicationName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List&lt;Contact&gt;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GetContacts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applicationName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Contact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GetContact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applicationName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string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uri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AddContact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Contact contact);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UpdateContact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Contact contact);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DeleteContact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Contact contact);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string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GetApplicationPoolGRUU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endParaRPr lang="en-US" sz="14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2300" dirty="0" smtClean="0">
                <a:solidFill>
                  <a:schemeClr val="bg1"/>
                </a:solidFill>
                <a:latin typeface="+mj-lt"/>
                <a:cs typeface="Consolas" pitchFamily="49" charset="0"/>
              </a:rPr>
              <a:t>OCS2007 R2 and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  <a:cs typeface="Consolas" pitchFamily="49" charset="0"/>
              </a:rPr>
              <a:t>Lync</a:t>
            </a:r>
            <a:r>
              <a:rPr lang="en-US" sz="2300" dirty="0" smtClean="0">
                <a:solidFill>
                  <a:schemeClr val="bg1"/>
                </a:solidFill>
                <a:latin typeface="+mj-lt"/>
                <a:cs typeface="Consolas" pitchFamily="49" charset="0"/>
              </a:rPr>
              <a:t> 2010 Implementations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ExportWithContext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typeof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IProvisioner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),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CommunicationsServerVersion.LyncServer2010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)]</a:t>
            </a:r>
            <a:b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class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LyncPool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: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IProvisioner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IPartImportsSatisfiedNotification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 }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ExportWithContext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typeof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IProvisioner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), 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CommunicationsServerVersion.OCS2007R2)]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OCSFrontEnd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: 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IProvisioner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IPartImportsSatisfiedNotification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{ }</a:t>
            </a:r>
          </a:p>
          <a:p>
            <a:pPr marL="0" indent="0">
              <a:buNone/>
            </a:pPr>
            <a:endParaRPr lang="en-US" sz="105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4837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19484" y="0"/>
            <a:ext cx="722451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75724"/>
            <a:ext cx="6477000" cy="9244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Contact Center for Microsoft </a:t>
            </a:r>
            <a:r>
              <a:rPr lang="en-US" dirty="0" err="1" smtClean="0">
                <a:solidFill>
                  <a:schemeClr val="tx1"/>
                </a:solidFill>
              </a:rPr>
              <a:t>Lync</a:t>
            </a:r>
            <a:r>
              <a:rPr lang="en-US" dirty="0" smtClean="0">
                <a:solidFill>
                  <a:schemeClr val="tx1"/>
                </a:solidFill>
              </a:rPr>
              <a:t> 2010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807361"/>
            <a:ext cx="6476999" cy="405143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Modular, integrated software suite that provides sophisticated contact center functionality on the </a:t>
            </a:r>
            <a:r>
              <a:rPr lang="nn-NO" dirty="0" smtClean="0">
                <a:solidFill>
                  <a:schemeClr val="tx1"/>
                </a:solidFill>
              </a:rPr>
              <a:t>Microsoft</a:t>
            </a:r>
            <a:r>
              <a:rPr lang="nn-NO" dirty="0">
                <a:solidFill>
                  <a:schemeClr val="tx1"/>
                </a:solidFill>
              </a:rPr>
              <a:t>© Lync™ Server 2010 </a:t>
            </a:r>
            <a:r>
              <a:rPr lang="nn-NO" dirty="0" smtClean="0">
                <a:solidFill>
                  <a:schemeClr val="tx1"/>
                </a:solidFill>
              </a:rPr>
              <a:t>platform.</a:t>
            </a:r>
          </a:p>
          <a:p>
            <a:endParaRPr lang="nn-NO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Receives Customer Interaction Solutions Magazine’s 2010 Product of the Year Award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905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 descr="C:\TFS\Root-Releases\5.10\Source\Applications\Ignite\AgentCommunicator\Resources\Images\SideBar\prairieFy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3" y="152400"/>
            <a:ext cx="1676134" cy="150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1302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19484" y="0"/>
            <a:ext cx="722451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75724"/>
            <a:ext cx="6477000" cy="924475"/>
          </a:xfrm>
        </p:spPr>
        <p:txBody>
          <a:bodyPr/>
          <a:lstStyle/>
          <a:p>
            <a:r>
              <a:rPr lang="en-US" dirty="0" smtClean="0"/>
              <a:t>Where we use MEF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807361"/>
            <a:ext cx="6476999" cy="40514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prairieFyre</a:t>
            </a:r>
            <a:r>
              <a:rPr lang="en-US" dirty="0" smtClean="0">
                <a:solidFill>
                  <a:schemeClr val="tx1"/>
                </a:solidFill>
              </a:rPr>
              <a:t> uses MEF in:</a:t>
            </a:r>
          </a:p>
          <a:p>
            <a:r>
              <a:rPr lang="en-US" dirty="0">
                <a:solidFill>
                  <a:schemeClr val="tx1"/>
                </a:solidFill>
              </a:rPr>
              <a:t>Our Ignite client </a:t>
            </a:r>
            <a:r>
              <a:rPr lang="en-US" dirty="0" smtClean="0">
                <a:solidFill>
                  <a:schemeClr val="tx1"/>
                </a:solidFill>
              </a:rPr>
              <a:t>application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Our </a:t>
            </a:r>
            <a:r>
              <a:rPr lang="en-US" dirty="0" err="1" smtClean="0">
                <a:solidFill>
                  <a:schemeClr val="tx1"/>
                </a:solidFill>
              </a:rPr>
              <a:t>Lync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Provisioner</a:t>
            </a:r>
            <a:r>
              <a:rPr lang="en-US" dirty="0" smtClean="0">
                <a:solidFill>
                  <a:schemeClr val="tx1"/>
                </a:solidFill>
              </a:rPr>
              <a:t> service </a:t>
            </a:r>
          </a:p>
          <a:p>
            <a:endParaRPr lang="nn-NO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As time goes on our use of MEF continues to grow. MEF has significant roles in our </a:t>
            </a:r>
            <a:r>
              <a:rPr lang="en-US" dirty="0" err="1" smtClean="0">
                <a:solidFill>
                  <a:schemeClr val="tx1"/>
                </a:solidFill>
              </a:rPr>
              <a:t>v.Next</a:t>
            </a:r>
            <a:r>
              <a:rPr lang="en-US" dirty="0" smtClean="0">
                <a:solidFill>
                  <a:schemeClr val="tx1"/>
                </a:solidFill>
              </a:rPr>
              <a:t> planning.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MEF allows us to decouple components in our applications/services and enables a great extensibility story.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905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:\TFS\Root-Releases\5.10\Source\Applications\Ignite\AgentCommunicator\Resources\Images\SideBar\prairieFy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3" y="152400"/>
            <a:ext cx="1676134" cy="150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0326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19484" y="0"/>
            <a:ext cx="722451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75724"/>
            <a:ext cx="6477000" cy="9244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Ignite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807361"/>
            <a:ext cx="6476999" cy="139303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The call center agent client application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MVVM with WPF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905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:\TFS\Root-Releases\5.10\Source\Applications\Ignite\AgentCommunicator\Resources\Images\SideBar\prairieFy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3" y="152400"/>
            <a:ext cx="1676134" cy="150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486" y="2895600"/>
            <a:ext cx="6259114" cy="3703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3241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19484" y="0"/>
            <a:ext cx="722451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75724"/>
            <a:ext cx="6477000" cy="9244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MEF does for Ignite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807361"/>
            <a:ext cx="6476999" cy="40514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Ignite’s</a:t>
            </a:r>
            <a:r>
              <a:rPr lang="en-US" dirty="0" smtClean="0">
                <a:solidFill>
                  <a:schemeClr val="tx1"/>
                </a:solidFill>
              </a:rPr>
              <a:t> MVVM framework was written with MEF at the base.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MEF resolves Views and </a:t>
            </a:r>
            <a:r>
              <a:rPr lang="en-US" dirty="0" err="1" smtClean="0">
                <a:solidFill>
                  <a:schemeClr val="tx1"/>
                </a:solidFill>
              </a:rPr>
              <a:t>ViewModels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MEF resolves dependencies that Views and </a:t>
            </a:r>
            <a:r>
              <a:rPr lang="en-US" dirty="0" err="1" smtClean="0">
                <a:solidFill>
                  <a:schemeClr val="tx1"/>
                </a:solidFill>
              </a:rPr>
              <a:t>ViewModels</a:t>
            </a:r>
            <a:r>
              <a:rPr lang="en-US" dirty="0" smtClean="0">
                <a:solidFill>
                  <a:schemeClr val="tx1"/>
                </a:solidFill>
              </a:rPr>
              <a:t> require for core functionality.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Communications to our real time streams.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Event Aggregator</a:t>
            </a:r>
          </a:p>
          <a:p>
            <a:endParaRPr lang="nn-NO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By building the base on MEF for Views, </a:t>
            </a:r>
            <a:r>
              <a:rPr lang="en-US" dirty="0" err="1" smtClean="0">
                <a:solidFill>
                  <a:schemeClr val="tx1"/>
                </a:solidFill>
              </a:rPr>
              <a:t>ViewModels</a:t>
            </a:r>
            <a:r>
              <a:rPr lang="en-US" dirty="0" smtClean="0">
                <a:solidFill>
                  <a:schemeClr val="tx1"/>
                </a:solidFill>
              </a:rPr>
              <a:t> and Event Aggregator we now have a rich plugin extensibility model available for </a:t>
            </a:r>
            <a:r>
              <a:rPr lang="en-US" dirty="0" err="1" smtClean="0">
                <a:solidFill>
                  <a:schemeClr val="tx1"/>
                </a:solidFill>
              </a:rPr>
              <a:t>v.Next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905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:\TFS\Root-Releases\5.10\Source\Applications\Ignite\AgentCommunicator\Resources\Images\SideBar\prairieFy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3" y="152400"/>
            <a:ext cx="1676134" cy="150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1334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 Manager on the MEF team for V1</a:t>
            </a:r>
          </a:p>
          <a:p>
            <a:endParaRPr lang="en-US" dirty="0" smtClean="0"/>
          </a:p>
          <a:p>
            <a:r>
              <a:rPr lang="en-US" dirty="0" smtClean="0"/>
              <a:t>Drove the design of many key features</a:t>
            </a:r>
          </a:p>
          <a:p>
            <a:endParaRPr lang="en-US" dirty="0" smtClean="0"/>
          </a:p>
          <a:p>
            <a:r>
              <a:rPr lang="en-US" dirty="0" smtClean="0"/>
              <a:t>Worked with many customers building systems on MEF</a:t>
            </a:r>
          </a:p>
          <a:p>
            <a:endParaRPr lang="en-US" dirty="0"/>
          </a:p>
          <a:p>
            <a:r>
              <a:rPr lang="en-US" dirty="0" smtClean="0"/>
              <a:t>Truly believe that MEF can dramatically improve your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57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19484" y="0"/>
            <a:ext cx="722451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75724"/>
            <a:ext cx="6477000" cy="924475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BaseViewModel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600201"/>
            <a:ext cx="6476999" cy="50292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class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BaseViewModel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TViewModel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&gt; :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IViewModel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INotifyPropertyChanged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sz="20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IPartImportsSatisfiedNotification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{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// 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Composed Dependencies from 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MEF</a:t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[Import]</a:t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IEventAggregator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Events { get; set; 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}</a:t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BaseViewModel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() {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  if 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DesignHelpers.DesignMode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== 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false)</a:t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sz="20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ApplicationHost.Container.SatisfyImportsOnce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(this);</a:t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}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virtual void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OnImportsSatisfied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() {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20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Events.Subscribe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(this);</a:t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}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event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PropertyChangedEventHandler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PropertyChanged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;</a:t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protected 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OnPropertyChanged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propertyName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 {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20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OnPropertyChanged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(this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propertyName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}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protected 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OnPropertyChanged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(object sender, string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propertyName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 {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20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OnPropertyChanged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(sender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new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PropertyChangedEventArgs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propertyName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));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}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protected 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OnPropertyChanged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PropertyChangedEventArgs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e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 {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  if 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PropertyChanged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!= 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null)</a:t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sz="20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PropertyChanged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(sender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e</a:t>
            </a: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}</a:t>
            </a:r>
            <a: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905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:\TFS\Root-Releases\5.10\Source\Applications\Ignite\AgentCommunicator\Resources\Images\SideBar\prairieFy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3" y="152400"/>
            <a:ext cx="1676134" cy="150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5991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919484" y="0"/>
            <a:ext cx="722451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75724"/>
            <a:ext cx="6477000" cy="924475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Provisioner</a:t>
            </a:r>
            <a:r>
              <a:rPr lang="en-US" dirty="0" smtClean="0">
                <a:solidFill>
                  <a:schemeClr val="tx1"/>
                </a:solidFill>
              </a:rPr>
              <a:t> Service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807361"/>
            <a:ext cx="6476999" cy="1012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Configures OCS 2007 or </a:t>
            </a:r>
            <a:r>
              <a:rPr lang="en-US" dirty="0" err="1" smtClean="0">
                <a:solidFill>
                  <a:schemeClr val="tx1"/>
                </a:solidFill>
              </a:rPr>
              <a:t>Lync</a:t>
            </a:r>
            <a:r>
              <a:rPr lang="en-US" dirty="0" smtClean="0">
                <a:solidFill>
                  <a:schemeClr val="tx1"/>
                </a:solidFill>
              </a:rPr>
              <a:t> based on what the customer has installed.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905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:\TFS\Root-Releases\5.10\Source\Applications\Ignite\AgentCommunicator\Resources\Images\SideBar\prairieFy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3" y="152400"/>
            <a:ext cx="1676134" cy="150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n 5"/>
          <p:cNvSpPr/>
          <p:nvPr/>
        </p:nvSpPr>
        <p:spPr>
          <a:xfrm>
            <a:off x="2209800" y="3771900"/>
            <a:ext cx="1600200" cy="1828800"/>
          </a:xfrm>
          <a:prstGeom prst="can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Enterprise </a:t>
            </a:r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724400" y="4159197"/>
            <a:ext cx="1752600" cy="1017639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Provisioner</a:t>
            </a:r>
            <a:r>
              <a:rPr lang="en-US" dirty="0" smtClean="0"/>
              <a:t> Service</a:t>
            </a:r>
            <a:endParaRPr lang="en-US" dirty="0"/>
          </a:p>
        </p:txBody>
      </p:sp>
      <p:sp>
        <p:nvSpPr>
          <p:cNvPr id="8" name="Flowchart: Preparation 7"/>
          <p:cNvSpPr/>
          <p:nvPr/>
        </p:nvSpPr>
        <p:spPr>
          <a:xfrm>
            <a:off x="6934200" y="2715611"/>
            <a:ext cx="1828800" cy="1056289"/>
          </a:xfrm>
          <a:prstGeom prst="flowChartPreparation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OCS 2007</a:t>
            </a:r>
            <a:endParaRPr lang="en-US" dirty="0"/>
          </a:p>
        </p:txBody>
      </p:sp>
      <p:sp>
        <p:nvSpPr>
          <p:cNvPr id="10" name="Flowchart: Preparation 9"/>
          <p:cNvSpPr/>
          <p:nvPr/>
        </p:nvSpPr>
        <p:spPr>
          <a:xfrm>
            <a:off x="6934200" y="5512535"/>
            <a:ext cx="1828800" cy="1056290"/>
          </a:xfrm>
          <a:prstGeom prst="flowChartPreparation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Lync</a:t>
            </a:r>
            <a:r>
              <a:rPr lang="en-US" dirty="0" smtClean="0"/>
              <a:t> 2010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3886200" y="4495800"/>
            <a:ext cx="762000" cy="3810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8900000">
            <a:off x="6347712" y="3604511"/>
            <a:ext cx="762000" cy="3810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2700000">
            <a:off x="6374162" y="5280911"/>
            <a:ext cx="762000" cy="3810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048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19484" y="0"/>
            <a:ext cx="722451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75724"/>
            <a:ext cx="6477000" cy="9244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MEF does for the </a:t>
            </a:r>
            <a:r>
              <a:rPr lang="en-US" dirty="0" err="1" smtClean="0">
                <a:solidFill>
                  <a:schemeClr val="tx1"/>
                </a:solidFill>
              </a:rPr>
              <a:t>Provisioner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981200"/>
            <a:ext cx="6476999" cy="4495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err="1" smtClean="0">
                <a:solidFill>
                  <a:schemeClr val="tx1"/>
                </a:solidFill>
              </a:rPr>
              <a:t>Provisioner</a:t>
            </a:r>
            <a:r>
              <a:rPr lang="en-US" dirty="0" smtClean="0">
                <a:solidFill>
                  <a:schemeClr val="tx1"/>
                </a:solidFill>
              </a:rPr>
              <a:t> needs to support configuring OCS 2007 and </a:t>
            </a:r>
            <a:r>
              <a:rPr lang="en-US" dirty="0" err="1" smtClean="0">
                <a:solidFill>
                  <a:schemeClr val="tx1"/>
                </a:solidFill>
              </a:rPr>
              <a:t>Lync</a:t>
            </a:r>
            <a:r>
              <a:rPr lang="en-US" dirty="0" smtClean="0">
                <a:solidFill>
                  <a:schemeClr val="tx1"/>
                </a:solidFill>
              </a:rPr>
              <a:t> 2010 and future </a:t>
            </a:r>
            <a:r>
              <a:rPr lang="en-US" dirty="0" err="1" smtClean="0">
                <a:solidFill>
                  <a:schemeClr val="tx1"/>
                </a:solidFill>
              </a:rPr>
              <a:t>Lync</a:t>
            </a:r>
            <a:r>
              <a:rPr lang="en-US" dirty="0" smtClean="0">
                <a:solidFill>
                  <a:schemeClr val="tx1"/>
                </a:solidFill>
              </a:rPr>
              <a:t> releases.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We decoupled the service in 3 parts.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Model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Audit Controller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IProvisioner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nn-NO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By detecting if the service is running against OCS 2007 or </a:t>
            </a:r>
            <a:r>
              <a:rPr lang="en-US" dirty="0" err="1" smtClean="0">
                <a:solidFill>
                  <a:schemeClr val="tx1"/>
                </a:solidFill>
              </a:rPr>
              <a:t>Lync</a:t>
            </a:r>
            <a:r>
              <a:rPr lang="en-US" dirty="0" smtClean="0">
                <a:solidFill>
                  <a:schemeClr val="tx1"/>
                </a:solidFill>
              </a:rPr>
              <a:t> we use MEF to resolve which implementation of </a:t>
            </a:r>
            <a:r>
              <a:rPr lang="en-US" dirty="0" err="1" smtClean="0">
                <a:solidFill>
                  <a:schemeClr val="tx1"/>
                </a:solidFill>
              </a:rPr>
              <a:t>IProvisioner</a:t>
            </a:r>
            <a:r>
              <a:rPr lang="en-US" dirty="0" smtClean="0">
                <a:solidFill>
                  <a:schemeClr val="tx1"/>
                </a:solidFill>
              </a:rPr>
              <a:t> to audit against.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MEF helps us going forward for swapping out </a:t>
            </a:r>
            <a:r>
              <a:rPr lang="en-US" dirty="0" err="1" smtClean="0">
                <a:solidFill>
                  <a:schemeClr val="tx1"/>
                </a:solidFill>
              </a:rPr>
              <a:t>IProvisioner</a:t>
            </a:r>
            <a:r>
              <a:rPr lang="en-US" dirty="0" smtClean="0">
                <a:solidFill>
                  <a:schemeClr val="tx1"/>
                </a:solidFill>
              </a:rPr>
              <a:t> implementations as </a:t>
            </a:r>
            <a:r>
              <a:rPr lang="en-US" dirty="0" err="1" smtClean="0">
                <a:solidFill>
                  <a:schemeClr val="tx1"/>
                </a:solidFill>
              </a:rPr>
              <a:t>Lync</a:t>
            </a:r>
            <a:r>
              <a:rPr lang="en-US" dirty="0" smtClean="0">
                <a:solidFill>
                  <a:schemeClr val="tx1"/>
                </a:solidFill>
              </a:rPr>
              <a:t> evolves.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905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:\TFS\Root-Releases\5.10\Source\Applications\Ignite\AgentCommunicator\Resources\Images\SideBar\prairieFy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3" y="152400"/>
            <a:ext cx="1676134" cy="150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7863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19484" y="0"/>
            <a:ext cx="722451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75724"/>
            <a:ext cx="6477000" cy="924475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  <a:cs typeface="Consolas" pitchFamily="49" charset="0"/>
              </a:rPr>
              <a:t>Provisioner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600201"/>
            <a:ext cx="6476999" cy="50292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MetadataAttribute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]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AttributeUsage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AttributeTargets.Class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AllowMultiple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= true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)]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class 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ExportWithContextAttribute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: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ExportAttribute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{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object Context { get; set; 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}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ExportWithContextAttribute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(Type 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contractType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object context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  : 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base(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contractType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 {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this.Context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= context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}</a:t>
            </a:r>
            <a:endParaRPr lang="en-US" sz="1400" dirty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public interface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IProvisioner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{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// Methods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List&lt;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&gt;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GetApplicationPool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applicationName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CreateApplicationPool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void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UpdateApplicationPool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DeleteApplicationPool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applicationName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DeleteApplicationPool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ApplicationPoolExists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applicationName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List&lt;Contact&gt;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GetContacts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applicationName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Contact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GetContact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(string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applicationName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string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uri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AddContact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Contact contact);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UpdateContact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Contact contact);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DeleteContact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Contact contact);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string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GetApplicationPoolGRUU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applicationPool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);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400" dirty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endParaRPr lang="en-US" sz="14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2300" dirty="0" smtClean="0">
                <a:solidFill>
                  <a:schemeClr val="tx1"/>
                </a:solidFill>
                <a:latin typeface="+mj-lt"/>
                <a:cs typeface="Consolas" pitchFamily="49" charset="0"/>
              </a:rPr>
              <a:t>OCS2007 R2 and </a:t>
            </a:r>
            <a:r>
              <a:rPr lang="en-US" sz="2300" dirty="0" err="1" smtClean="0">
                <a:solidFill>
                  <a:schemeClr val="tx1"/>
                </a:solidFill>
                <a:latin typeface="+mj-lt"/>
                <a:cs typeface="Consolas" pitchFamily="49" charset="0"/>
              </a:rPr>
              <a:t>Lync</a:t>
            </a:r>
            <a:r>
              <a:rPr lang="en-US" sz="2300" dirty="0" smtClean="0">
                <a:solidFill>
                  <a:schemeClr val="tx1"/>
                </a:solidFill>
                <a:latin typeface="+mj-lt"/>
                <a:cs typeface="Consolas" pitchFamily="49" charset="0"/>
              </a:rPr>
              <a:t> 2010 Implementations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ExportWithContext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typeof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IProvisioner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), 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CommunicationsServerVersion.LyncServer2010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)]</a:t>
            </a:r>
            <a:b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public 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class 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LyncPool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: 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IProvisioner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IPartImportsSatisfiedNotification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{ }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ExportWithContext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typeof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IProvisioner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), 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CommunicationsServerVersion.OCS2007R2)]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OCSFrontEnd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: </a:t>
            </a:r>
            <a:r>
              <a:rPr lang="en-US" sz="14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IProvisioner</a:t>
            </a:r>
            <a:r>
              <a:rPr lang="en-US" sz="14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IPartImportsSatisfiedNotification</a:t>
            </a:r>
            <a:r>
              <a:rPr lang="en-US" sz="14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{ }</a:t>
            </a:r>
          </a:p>
          <a:p>
            <a:pPr marL="0" indent="0">
              <a:buNone/>
            </a:pPr>
            <a:endParaRPr lang="en-US" sz="1050" dirty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84" y="0"/>
            <a:ext cx="1905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:\TFS\Root-Releases\5.10\Source\Applications\Ignite\AgentCommunicator\Resources\Images\SideBar\prairieFy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3" y="152400"/>
            <a:ext cx="1676134" cy="150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2710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19484" y="0"/>
            <a:ext cx="722451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75724"/>
            <a:ext cx="6477000" cy="9244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Our Future MEF Use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981200"/>
            <a:ext cx="6476999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We plan to increase our use of MEF in both Ignite and the </a:t>
            </a:r>
            <a:r>
              <a:rPr lang="en-US" dirty="0" err="1" smtClean="0">
                <a:solidFill>
                  <a:schemeClr val="tx1"/>
                </a:solidFill>
              </a:rPr>
              <a:t>Lync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Provisioner</a:t>
            </a:r>
            <a:r>
              <a:rPr lang="en-US" dirty="0" smtClean="0">
                <a:solidFill>
                  <a:schemeClr val="tx1"/>
                </a:solidFill>
              </a:rPr>
              <a:t> service.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Planning has begun to use MEF as the base for new products we are working on now to release to market soon.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905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:\TFS\Root-Releases\5.10\Source\Applications\Ignite\AgentCommunicator\Resources\Images\SideBar\prairieFy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3" y="152400"/>
            <a:ext cx="1676134" cy="150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049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 for MEF?</a:t>
            </a:r>
            <a:endParaRPr lang="en-US" dirty="0"/>
          </a:p>
        </p:txBody>
      </p:sp>
      <p:pic>
        <p:nvPicPr>
          <p:cNvPr id="6145" name="Picture 1" descr="http://ecx.images-amazon.com/images/I/41lOP-pBJWL._SS500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042" y="1027818"/>
            <a:ext cx="5124007" cy="5124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-1" y="6300673"/>
            <a:ext cx="70387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http://</a:t>
            </a:r>
            <a:r>
              <a:rPr lang="en-US" sz="1000" dirty="0" smtClean="0"/>
              <a:t>www.amazon.com/gp/product/images/0453009212/sr=8-2/qid=1266438061/ref=dp_image_text_0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151789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get from this?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857" y="1530926"/>
            <a:ext cx="6313725" cy="4738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06602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To this</a:t>
            </a:r>
            <a:endParaRPr lang="en-US" dirty="0"/>
          </a:p>
        </p:txBody>
      </p:sp>
      <p:pic>
        <p:nvPicPr>
          <p:cNvPr id="2050" name="Picture 2" descr="C:\Users\gblock\Pictures\2329405081_9e0bb17ecb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90600"/>
            <a:ext cx="7315200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2893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from here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1372586"/>
            <a:ext cx="3333750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23815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here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117" y="1133216"/>
            <a:ext cx="7248546" cy="4841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22310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MEF quick glance</a:t>
            </a:r>
            <a:endParaRPr lang="en-US" dirty="0"/>
          </a:p>
        </p:txBody>
      </p:sp>
      <p:sp>
        <p:nvSpPr>
          <p:cNvPr id="4" name="Cube 3"/>
          <p:cNvSpPr>
            <a:spLocks noChangeAspect="1"/>
          </p:cNvSpPr>
          <p:nvPr/>
        </p:nvSpPr>
        <p:spPr bwMode="auto">
          <a:xfrm>
            <a:off x="2514600" y="2286000"/>
            <a:ext cx="3352800" cy="3352800"/>
          </a:xfrm>
          <a:prstGeom prst="cube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 smtClean="0"/>
              <a:t>Main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</a:rPr>
              <a:t>Window</a:t>
            </a:r>
            <a:endParaRPr kumimoji="0" lang="en-US" sz="4800" b="0" i="0" u="none" strike="noStrike" cap="none" normalizeH="0" baseline="0" dirty="0" smtClean="0">
              <a:ln>
                <a:noFill/>
              </a:ln>
              <a:effectLst/>
              <a:latin typeface="Tahoma" pitchFamily="34" charset="0"/>
            </a:endParaRPr>
          </a:p>
        </p:txBody>
      </p:sp>
      <p:sp>
        <p:nvSpPr>
          <p:cNvPr id="5" name="Left Arrow 4"/>
          <p:cNvSpPr/>
          <p:nvPr/>
        </p:nvSpPr>
        <p:spPr bwMode="auto">
          <a:xfrm flipH="1">
            <a:off x="457200" y="3276600"/>
            <a:ext cx="2227934" cy="914400"/>
          </a:xfrm>
          <a:prstGeom prst="leftArrow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tx1"/>
                </a:solidFill>
                <a:latin typeface="Tahoma" pitchFamily="34" charset="0"/>
              </a:rPr>
              <a:t>1. Import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Left Arrow 5"/>
          <p:cNvSpPr/>
          <p:nvPr/>
        </p:nvSpPr>
        <p:spPr bwMode="auto">
          <a:xfrm>
            <a:off x="399134" y="4648200"/>
            <a:ext cx="2133600" cy="914400"/>
          </a:xfrm>
          <a:prstGeom prst="leftArrow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solidFill>
                  <a:schemeClr val="tx1"/>
                </a:solidFill>
                <a:latin typeface="Tahoma" pitchFamily="34" charset="0"/>
              </a:rPr>
              <a:t>2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. Export</a:t>
            </a:r>
          </a:p>
        </p:txBody>
      </p:sp>
      <p:sp>
        <p:nvSpPr>
          <p:cNvPr id="8" name="Cube 7"/>
          <p:cNvSpPr>
            <a:spLocks noChangeAspect="1"/>
          </p:cNvSpPr>
          <p:nvPr/>
        </p:nvSpPr>
        <p:spPr bwMode="auto">
          <a:xfrm>
            <a:off x="7974692" y="4427735"/>
            <a:ext cx="399134" cy="399134"/>
          </a:xfrm>
          <a:prstGeom prst="cube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9" name="Cube 8"/>
          <p:cNvSpPr>
            <a:spLocks noChangeAspect="1"/>
          </p:cNvSpPr>
          <p:nvPr/>
        </p:nvSpPr>
        <p:spPr bwMode="auto">
          <a:xfrm>
            <a:off x="7162800" y="4011546"/>
            <a:ext cx="399134" cy="399134"/>
          </a:xfrm>
          <a:prstGeom prst="cube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10" name="Cube 9"/>
          <p:cNvSpPr>
            <a:spLocks noChangeAspect="1"/>
          </p:cNvSpPr>
          <p:nvPr/>
        </p:nvSpPr>
        <p:spPr bwMode="auto">
          <a:xfrm>
            <a:off x="7874382" y="3687249"/>
            <a:ext cx="399134" cy="399134"/>
          </a:xfrm>
          <a:prstGeom prst="cube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12" name="Cube 11"/>
          <p:cNvSpPr>
            <a:spLocks noChangeAspect="1"/>
          </p:cNvSpPr>
          <p:nvPr/>
        </p:nvSpPr>
        <p:spPr bwMode="auto">
          <a:xfrm>
            <a:off x="7398919" y="5084502"/>
            <a:ext cx="399134" cy="399134"/>
          </a:xfrm>
          <a:prstGeom prst="cube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13" name="Cube 12"/>
          <p:cNvSpPr>
            <a:spLocks noChangeAspect="1"/>
          </p:cNvSpPr>
          <p:nvPr/>
        </p:nvSpPr>
        <p:spPr bwMode="auto">
          <a:xfrm>
            <a:off x="6878859" y="3253697"/>
            <a:ext cx="399134" cy="399134"/>
          </a:xfrm>
          <a:prstGeom prst="cube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cxnSp>
        <p:nvCxnSpPr>
          <p:cNvPr id="46" name="Straight Connector 45"/>
          <p:cNvCxnSpPr>
            <a:stCxn id="9" idx="5"/>
            <a:endCxn id="10" idx="2"/>
          </p:cNvCxnSpPr>
          <p:nvPr/>
        </p:nvCxnSpPr>
        <p:spPr>
          <a:xfrm flipV="1">
            <a:off x="7561934" y="3936708"/>
            <a:ext cx="312448" cy="224513"/>
          </a:xfrm>
          <a:prstGeom prst="line">
            <a:avLst/>
          </a:prstGeom>
          <a:ln>
            <a:tailEnd type="stealt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9" idx="3"/>
            <a:endCxn id="64" idx="0"/>
          </p:cNvCxnSpPr>
          <p:nvPr/>
        </p:nvCxnSpPr>
        <p:spPr>
          <a:xfrm flipH="1">
            <a:off x="6729184" y="4410680"/>
            <a:ext cx="583291" cy="169455"/>
          </a:xfrm>
          <a:prstGeom prst="line">
            <a:avLst/>
          </a:prstGeom>
          <a:ln>
            <a:headEnd type="stealt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8" idx="0"/>
            <a:endCxn id="10" idx="3"/>
          </p:cNvCxnSpPr>
          <p:nvPr/>
        </p:nvCxnSpPr>
        <p:spPr>
          <a:xfrm flipH="1" flipV="1">
            <a:off x="8024057" y="4086383"/>
            <a:ext cx="200094" cy="341352"/>
          </a:xfrm>
          <a:prstGeom prst="line">
            <a:avLst/>
          </a:prstGeom>
          <a:ln>
            <a:headEnd type="stealt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4" name="Cube 53"/>
          <p:cNvSpPr>
            <a:spLocks noChangeAspect="1"/>
          </p:cNvSpPr>
          <p:nvPr/>
        </p:nvSpPr>
        <p:spPr bwMode="auto">
          <a:xfrm>
            <a:off x="8073949" y="5101441"/>
            <a:ext cx="399134" cy="399134"/>
          </a:xfrm>
          <a:prstGeom prst="cube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cxnSp>
        <p:nvCxnSpPr>
          <p:cNvPr id="55" name="Straight Connector 54"/>
          <p:cNvCxnSpPr>
            <a:stCxn id="12" idx="0"/>
            <a:endCxn id="8" idx="3"/>
          </p:cNvCxnSpPr>
          <p:nvPr/>
        </p:nvCxnSpPr>
        <p:spPr>
          <a:xfrm flipV="1">
            <a:off x="7648378" y="4826869"/>
            <a:ext cx="475989" cy="257633"/>
          </a:xfrm>
          <a:prstGeom prst="line">
            <a:avLst/>
          </a:prstGeom>
          <a:ln>
            <a:headEnd type="none"/>
            <a:tailEnd type="stealt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54" idx="0"/>
            <a:endCxn id="8" idx="3"/>
          </p:cNvCxnSpPr>
          <p:nvPr/>
        </p:nvCxnSpPr>
        <p:spPr>
          <a:xfrm flipH="1" flipV="1">
            <a:off x="8124367" y="4826869"/>
            <a:ext cx="199041" cy="274572"/>
          </a:xfrm>
          <a:prstGeom prst="line">
            <a:avLst/>
          </a:prstGeom>
          <a:ln>
            <a:tailEnd type="stealt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9" idx="3"/>
            <a:endCxn id="12" idx="0"/>
          </p:cNvCxnSpPr>
          <p:nvPr/>
        </p:nvCxnSpPr>
        <p:spPr>
          <a:xfrm>
            <a:off x="7312475" y="4410680"/>
            <a:ext cx="335903" cy="673822"/>
          </a:xfrm>
          <a:prstGeom prst="line">
            <a:avLst/>
          </a:prstGeom>
          <a:ln>
            <a:headEnd type="none" w="lg" len="lg"/>
            <a:tailEnd type="stealth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4" name="Cube 63"/>
          <p:cNvSpPr>
            <a:spLocks noChangeAspect="1"/>
          </p:cNvSpPr>
          <p:nvPr/>
        </p:nvSpPr>
        <p:spPr bwMode="auto">
          <a:xfrm>
            <a:off x="6479725" y="4580135"/>
            <a:ext cx="399134" cy="399134"/>
          </a:xfrm>
          <a:prstGeom prst="cube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cxnSp>
        <p:nvCxnSpPr>
          <p:cNvPr id="65" name="Straight Connector 64"/>
          <p:cNvCxnSpPr>
            <a:stCxn id="64" idx="0"/>
            <a:endCxn id="13" idx="3"/>
          </p:cNvCxnSpPr>
          <p:nvPr/>
        </p:nvCxnSpPr>
        <p:spPr>
          <a:xfrm flipV="1">
            <a:off x="6729184" y="3652831"/>
            <a:ext cx="299350" cy="927304"/>
          </a:xfrm>
          <a:prstGeom prst="line">
            <a:avLst/>
          </a:prstGeom>
          <a:ln>
            <a:headEnd type="none"/>
            <a:tailEnd type="stealt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6248400" y="2438400"/>
            <a:ext cx="23622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 Compose</a:t>
            </a:r>
            <a:endParaRPr lang="en-US" sz="3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955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MEF Basics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-300341" y="1290005"/>
            <a:ext cx="7983071" cy="3914918"/>
          </a:xfrm>
        </p:spPr>
        <p:txBody>
          <a:bodyPr anchor="ctr">
            <a:normAutofit fontScale="92500" lnSpcReduction="10000"/>
          </a:bodyPr>
          <a:lstStyle/>
          <a:p>
            <a:pPr algn="r">
              <a:buNone/>
            </a:pPr>
            <a:r>
              <a:rPr lang="en-US" sz="4800" dirty="0" smtClean="0">
                <a:solidFill>
                  <a:schemeClr val="accent4"/>
                </a:solidFill>
              </a:rPr>
              <a:t>Export</a:t>
            </a:r>
            <a:r>
              <a:rPr lang="en-US" sz="4800" dirty="0" smtClean="0"/>
              <a:t> it.</a:t>
            </a:r>
          </a:p>
          <a:p>
            <a:pPr algn="r">
              <a:buNone/>
            </a:pPr>
            <a:endParaRPr lang="en-US" sz="4800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</a:rPr>
              <a:t>Import it.</a:t>
            </a:r>
          </a:p>
          <a:p>
            <a:pPr algn="r">
              <a:buNone/>
            </a:pPr>
            <a:endParaRPr lang="en-US" sz="4800" dirty="0" smtClean="0">
              <a:solidFill>
                <a:schemeClr val="accent2"/>
              </a:solidFill>
            </a:endParaRPr>
          </a:p>
          <a:p>
            <a:pPr algn="r">
              <a:buNone/>
            </a:pPr>
            <a:r>
              <a:rPr lang="en-US" sz="4800" dirty="0" smtClean="0">
                <a:solidFill>
                  <a:srgbClr val="92D050"/>
                </a:solidFill>
              </a:rPr>
              <a:t>Compose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smtClean="0">
                <a:solidFill>
                  <a:schemeClr val="tx1"/>
                </a:solidFill>
              </a:rPr>
              <a:t>it.</a:t>
            </a:r>
          </a:p>
        </p:txBody>
      </p:sp>
      <p:pic>
        <p:nvPicPr>
          <p:cNvPr id="18" name="Picture 2" descr="microserfs lego man by freezelight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3124200" cy="4488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4137801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ur.com/c2XB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12" y="559132"/>
            <a:ext cx="7787569" cy="5395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4941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721</Words>
  <Application>Microsoft Office PowerPoint</Application>
  <PresentationFormat>On-screen Show (4:3)</PresentationFormat>
  <Paragraphs>158</Paragraphs>
  <Slides>28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MEF in the real world</vt:lpstr>
      <vt:lpstr>Who am I?</vt:lpstr>
      <vt:lpstr>How can we get from this?</vt:lpstr>
      <vt:lpstr>To this</vt:lpstr>
      <vt:lpstr>And from here</vt:lpstr>
      <vt:lpstr>To here</vt:lpstr>
      <vt:lpstr>MEF quick glance</vt:lpstr>
      <vt:lpstr>MEF Basics…</vt:lpstr>
      <vt:lpstr>PowerPoint Presentation</vt:lpstr>
      <vt:lpstr>Choose your flavor!</vt:lpstr>
      <vt:lpstr>What we learned / recommend</vt:lpstr>
      <vt:lpstr>What people like</vt:lpstr>
      <vt:lpstr>What some people don’t like*</vt:lpstr>
      <vt:lpstr>Products/projects using MEF</vt:lpstr>
      <vt:lpstr>PowerPoint Presentation</vt:lpstr>
      <vt:lpstr>Contact Center for Microsoft Lync 2010</vt:lpstr>
      <vt:lpstr>Where we use MEF</vt:lpstr>
      <vt:lpstr>Ignite</vt:lpstr>
      <vt:lpstr>What MEF does for Ignite</vt:lpstr>
      <vt:lpstr>BaseViewModel</vt:lpstr>
      <vt:lpstr>Provisioner Service</vt:lpstr>
      <vt:lpstr>What MEF does for the Provisioner</vt:lpstr>
      <vt:lpstr>Provisioner</vt:lpstr>
      <vt:lpstr>Our Future MEF Use</vt:lpstr>
      <vt:lpstr>What’s next for MEF?</vt:lpstr>
      <vt:lpstr>Stay up to date with MSDN Belux</vt:lpstr>
      <vt:lpstr>TechDays  2011 On-Demand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&amp; Turn on 2010</dc:title>
  <dc:creator>Remy Venturini</dc:creator>
  <cp:lastModifiedBy>Glenn Block</cp:lastModifiedBy>
  <cp:revision>44</cp:revision>
  <dcterms:created xsi:type="dcterms:W3CDTF">2011-01-13T08:12:11Z</dcterms:created>
  <dcterms:modified xsi:type="dcterms:W3CDTF">2011-04-29T10:50:10Z</dcterms:modified>
</cp:coreProperties>
</file>