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412" r:id="rId4"/>
    <p:sldId id="432" r:id="rId5"/>
    <p:sldId id="406" r:id="rId6"/>
    <p:sldId id="414" r:id="rId7"/>
    <p:sldId id="431" r:id="rId8"/>
    <p:sldId id="415" r:id="rId9"/>
    <p:sldId id="420" r:id="rId10"/>
    <p:sldId id="421" r:id="rId11"/>
    <p:sldId id="422" r:id="rId12"/>
    <p:sldId id="416" r:id="rId13"/>
    <p:sldId id="423" r:id="rId14"/>
    <p:sldId id="424" r:id="rId15"/>
    <p:sldId id="425" r:id="rId16"/>
    <p:sldId id="417" r:id="rId17"/>
    <p:sldId id="429" r:id="rId18"/>
    <p:sldId id="418" r:id="rId19"/>
    <p:sldId id="426" r:id="rId20"/>
    <p:sldId id="427" r:id="rId21"/>
    <p:sldId id="430" r:id="rId22"/>
    <p:sldId id="419" r:id="rId23"/>
    <p:sldId id="401" r:id="rId24"/>
    <p:sldId id="433" r:id="rId25"/>
    <p:sldId id="434" r:id="rId26"/>
    <p:sldId id="435" r:id="rId2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52" autoAdjust="0"/>
    <p:restoredTop sz="94605" autoAdjust="0"/>
  </p:normalViewPr>
  <p:slideViewPr>
    <p:cSldViewPr>
      <p:cViewPr varScale="1">
        <p:scale>
          <a:sx n="83" d="100"/>
          <a:sy n="83" d="100"/>
        </p:scale>
        <p:origin x="-8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50"/>
    </p:cViewPr>
  </p:sorterViewPr>
  <p:notesViewPr>
    <p:cSldViewPr>
      <p:cViewPr varScale="1">
        <p:scale>
          <a:sx n="96" d="100"/>
          <a:sy n="96" d="100"/>
        </p:scale>
        <p:origin x="-356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4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t" anchorCtr="0" compatLnSpc="1">
            <a:prstTxWarp prst="textNoShape">
              <a:avLst/>
            </a:prstTxWarp>
          </a:bodyPr>
          <a:lstStyle>
            <a:lvl1pPr defTabSz="931561"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388" y="4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t" anchorCtr="0" compatLnSpc="1">
            <a:prstTxWarp prst="textNoShape">
              <a:avLst/>
            </a:prstTxWarp>
          </a:bodyPr>
          <a:lstStyle>
            <a:lvl1pPr algn="r" defTabSz="931561">
              <a:defRPr sz="1200"/>
            </a:lvl1pPr>
          </a:lstStyle>
          <a:p>
            <a:r>
              <a:rPr lang="en-US" smtClean="0"/>
              <a:t>4/19/2008</a:t>
            </a: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0623"/>
            <a:ext cx="6543040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b" anchorCtr="0" compatLnSpc="1">
            <a:prstTxWarp prst="textNoShape">
              <a:avLst/>
            </a:prstTxWarp>
          </a:bodyPr>
          <a:lstStyle>
            <a:lvl1pPr defTabSz="931561">
              <a:defRPr sz="1200"/>
            </a:lvl1pPr>
          </a:lstStyle>
          <a:p>
            <a:r>
              <a:rPr lang="en-US" smtClean="0"/>
              <a:t>Pinnacle Solutions Group, Inc • 9122 Montgomery Rd • Suite 201 • Cincinnati, OH • 45242 Phone: 513-619-6323 • Fax: 513-791-5202 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543043" y="8830623"/>
            <a:ext cx="465757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b" anchorCtr="0" compatLnSpc="1">
            <a:prstTxWarp prst="textNoShape">
              <a:avLst/>
            </a:prstTxWarp>
          </a:bodyPr>
          <a:lstStyle>
            <a:lvl1pPr algn="r" defTabSz="931561">
              <a:defRPr sz="1200"/>
            </a:lvl1pPr>
          </a:lstStyle>
          <a:p>
            <a:fld id="{F1B82B13-DC3F-4358-A059-C0F1C29764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512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4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t" anchorCtr="0" compatLnSpc="1">
            <a:prstTxWarp prst="textNoShape">
              <a:avLst/>
            </a:prstTxWarp>
          </a:bodyPr>
          <a:lstStyle>
            <a:lvl1pPr defTabSz="931561"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388" y="4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t" anchorCtr="0" compatLnSpc="1">
            <a:prstTxWarp prst="textNoShape">
              <a:avLst/>
            </a:prstTxWarp>
          </a:bodyPr>
          <a:lstStyle>
            <a:lvl1pPr algn="r" defTabSz="931561">
              <a:defRPr sz="1200"/>
            </a:lvl1pPr>
          </a:lstStyle>
          <a:p>
            <a:r>
              <a:rPr lang="en-US" smtClean="0"/>
              <a:t>4/19/2008</a:t>
            </a: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81" y="4416115"/>
            <a:ext cx="5607038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623"/>
            <a:ext cx="4863876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b" anchorCtr="0" compatLnSpc="1">
            <a:prstTxWarp prst="textNoShape">
              <a:avLst/>
            </a:prstTxWarp>
          </a:bodyPr>
          <a:lstStyle>
            <a:lvl1pPr defTabSz="931561">
              <a:defRPr sz="1200"/>
            </a:lvl1pPr>
          </a:lstStyle>
          <a:p>
            <a:r>
              <a:rPr lang="en-US" smtClean="0"/>
              <a:t>Pinnacle Solutions Group, Inc • 9122 Montgomery Rd • Suite 201 • Cincinnati, OH • 45242 Phone: 513-619-6323 • Fax: 513-791-5202 </a:t>
            </a: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63877" y="8830623"/>
            <a:ext cx="2144922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6" tIns="46572" rIns="93146" bIns="46572" numCol="1" anchor="b" anchorCtr="0" compatLnSpc="1">
            <a:prstTxWarp prst="textNoShape">
              <a:avLst/>
            </a:prstTxWarp>
          </a:bodyPr>
          <a:lstStyle>
            <a:lvl1pPr algn="r" defTabSz="931561">
              <a:defRPr sz="1200"/>
            </a:lvl1pPr>
          </a:lstStyle>
          <a:p>
            <a:fld id="{283964FF-7389-404F-A404-1D37E00828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7730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6C7943-1E60-45B5-8A0C-95ED51028F00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4/19/2008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Pinnacle Solutions Group, Inc • 9122 Montgomery Rd • Suite 201 • Cincinnati, OH • 45242 Phone: 513-619-6323 • Fax: 513-791-5202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61DD4A-DD2A-4C25-8C38-F7966D1E05EE}" type="slidenum">
              <a:rPr lang="en-US"/>
              <a:pPr/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4/19/2008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Pinnacle Solutions Group, Inc • 9122 Montgomery Rd • Suite 201 • Cincinnati, OH • 45242 Phone: 513-619-6323 • Fax: 513-791-5202 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61DD4A-DD2A-4C25-8C38-F7966D1E05EE}" type="slidenum">
              <a:rPr lang="en-US"/>
              <a:pPr/>
              <a:t>5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4/19/2008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Pinnacle Solutions Group, Inc • 9122 Montgomery Rd • Suite 201 • Cincinnati, OH • 45242 Phone: 513-619-6323 • Fax: 513-791-5202 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4/19/2008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Pinnacle Solutions Group, Inc • 9122 Montgomery Rd • Suite 201 • Cincinnati, OH • 45242 Phone: 513-619-6323 • Fax: 513-791-5202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64FF-7389-404F-A404-1D37E008287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3050"/>
            <a:ext cx="6705600" cy="1143000"/>
          </a:xfrm>
        </p:spPr>
        <p:txBody>
          <a:bodyPr anchor="ctr"/>
          <a:lstStyle>
            <a:lvl1pPr algn="r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200" y="6407944"/>
            <a:ext cx="83820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3D1A52ED-6E68-44E6-BE47-DFAB77460C53}" type="datetime1">
              <a:rPr lang="en-US" smtClean="0"/>
              <a:t>4/26/2011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69E29E33-B620-47F9-BB04-8846C2A5A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JQuery and </a:t>
            </a:r>
            <a:r>
              <a:rPr lang="en-US" dirty="0" err="1" smtClean="0"/>
              <a:t>JSSpec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Making the Web Developer Friendly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4475" y="4190999"/>
            <a:ext cx="8615363" cy="2181225"/>
          </a:xfrm>
        </p:spPr>
        <p:txBody>
          <a:bodyPr>
            <a:noAutofit/>
          </a:bodyPr>
          <a:lstStyle>
            <a:lvl1pPr marL="109728" indent="0" algn="r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ts val="200"/>
              </a:spcBef>
            </a:pPr>
            <a:r>
              <a:rPr lang="en-US" sz="2400" dirty="0" smtClean="0"/>
              <a:t>Philip Japikse</a:t>
            </a:r>
          </a:p>
          <a:p>
            <a:pPr>
              <a:spcBef>
                <a:spcPts val="200"/>
              </a:spcBef>
            </a:pPr>
            <a:r>
              <a:rPr lang="en-US" sz="2400" dirty="0" smtClean="0"/>
              <a:t>phil.japikse@telerik.com</a:t>
            </a:r>
          </a:p>
          <a:p>
            <a:pPr>
              <a:spcBef>
                <a:spcPts val="200"/>
              </a:spcBef>
            </a:pPr>
            <a:r>
              <a:rPr lang="en-US" sz="2400" dirty="0" smtClean="0"/>
              <a:t>MVP, MCSD.Net, MCDBA, CSM, CSP</a:t>
            </a:r>
          </a:p>
          <a:p>
            <a:pPr>
              <a:spcBef>
                <a:spcPts val="200"/>
              </a:spcBef>
            </a:pPr>
            <a:r>
              <a:rPr lang="en-US" sz="2400" dirty="0" smtClean="0"/>
              <a:t>Patterns &amp; Practices Evangelist</a:t>
            </a:r>
          </a:p>
          <a:p>
            <a:pPr>
              <a:spcBef>
                <a:spcPts val="200"/>
              </a:spcBef>
            </a:pPr>
            <a:r>
              <a:rPr lang="en-US" sz="2400" dirty="0" smtClean="0"/>
              <a:t>Telerik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finally…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 </a:t>
            </a:r>
            <a:r>
              <a:rPr lang="en-US" dirty="0" err="1" smtClean="0"/>
              <a:t>calcs</a:t>
            </a:r>
            <a:endParaRPr lang="en-US" dirty="0" smtClean="0"/>
          </a:p>
          <a:p>
            <a:pPr lvl="1"/>
            <a:r>
              <a:rPr lang="en-US" dirty="0" smtClean="0"/>
              <a:t>First Child (</a:t>
            </a:r>
            <a:r>
              <a:rPr lang="en-US" dirty="0" err="1" smtClean="0"/>
              <a:t>e:first-child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Last child (</a:t>
            </a:r>
            <a:r>
              <a:rPr lang="en-US" dirty="0" err="1" smtClean="0"/>
              <a:t>tr:last-child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Only Child (</a:t>
            </a:r>
            <a:r>
              <a:rPr lang="en-US" dirty="0" err="1"/>
              <a:t>E:only-child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Nth child (</a:t>
            </a:r>
            <a:r>
              <a:rPr lang="en-US" dirty="0" err="1" smtClean="0"/>
              <a:t>tr:nth-child</a:t>
            </a:r>
            <a:r>
              <a:rPr lang="en-US" dirty="0" smtClean="0"/>
              <a:t>(n))</a:t>
            </a:r>
          </a:p>
          <a:p>
            <a:pPr lvl="1"/>
            <a:r>
              <a:rPr lang="en-US" dirty="0" smtClean="0"/>
              <a:t>Even/Odd (</a:t>
            </a:r>
            <a:r>
              <a:rPr lang="en-US" dirty="0" err="1" smtClean="0"/>
              <a:t>tr:nth-child</a:t>
            </a:r>
            <a:r>
              <a:rPr lang="en-US" dirty="0" smtClean="0"/>
              <a:t>(even))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7861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JQuery Selector Additions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Element Type</a:t>
            </a:r>
          </a:p>
          <a:p>
            <a:pPr lvl="1"/>
            <a:r>
              <a:rPr lang="en-US" dirty="0" smtClean="0"/>
              <a:t>:button</a:t>
            </a:r>
          </a:p>
          <a:p>
            <a:pPr lvl="1"/>
            <a:r>
              <a:rPr lang="en-US" dirty="0" smtClean="0"/>
              <a:t>:submit</a:t>
            </a:r>
          </a:p>
          <a:p>
            <a:pPr lvl="1"/>
            <a:r>
              <a:rPr lang="en-US" dirty="0" smtClean="0"/>
              <a:t>:checkbox</a:t>
            </a:r>
          </a:p>
          <a:p>
            <a:pPr lvl="1"/>
            <a:r>
              <a:rPr lang="en-US" dirty="0" smtClean="0"/>
              <a:t>:radio</a:t>
            </a:r>
          </a:p>
          <a:p>
            <a:pPr lvl="1"/>
            <a:r>
              <a:rPr lang="en-US" dirty="0" smtClean="0"/>
              <a:t>:text</a:t>
            </a:r>
          </a:p>
          <a:p>
            <a:pPr lvl="1"/>
            <a:r>
              <a:rPr lang="en-US" dirty="0" smtClean="0"/>
              <a:t>:input</a:t>
            </a:r>
          </a:p>
          <a:p>
            <a:pPr lvl="1"/>
            <a:r>
              <a:rPr lang="en-US" dirty="0" smtClean="0"/>
              <a:t>:header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</a:p>
          <a:p>
            <a:pPr lvl="1"/>
            <a:r>
              <a:rPr lang="en-US" dirty="0" smtClean="0"/>
              <a:t>:contains</a:t>
            </a:r>
          </a:p>
          <a:p>
            <a:pPr lvl="1"/>
            <a:r>
              <a:rPr lang="en-US" dirty="0" smtClean="0"/>
              <a:t>:checked</a:t>
            </a:r>
          </a:p>
          <a:p>
            <a:pPr lvl="1"/>
            <a:r>
              <a:rPr lang="en-US" dirty="0" smtClean="0"/>
              <a:t>:parent</a:t>
            </a:r>
          </a:p>
          <a:p>
            <a:pPr lvl="1"/>
            <a:r>
              <a:rPr lang="en-US" dirty="0" smtClean="0"/>
              <a:t>:hidden/:visible</a:t>
            </a:r>
          </a:p>
          <a:p>
            <a:pPr lvl="1"/>
            <a:r>
              <a:rPr lang="en-US" dirty="0" smtClean="0"/>
              <a:t>:disabled/:enabled</a:t>
            </a:r>
          </a:p>
          <a:p>
            <a:pPr lvl="1"/>
            <a:r>
              <a:rPr lang="en-US" dirty="0" smtClean="0"/>
              <a:t>:not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8738"/>
            <a:ext cx="8382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6013" y="6451600"/>
            <a:ext cx="407987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49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Wrapped Sets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.size() – Count of items</a:t>
            </a:r>
          </a:p>
          <a:p>
            <a:r>
              <a:rPr lang="en-US" dirty="0" smtClean="0"/>
              <a:t>.get(x)/.get() – return item/all items</a:t>
            </a:r>
          </a:p>
          <a:p>
            <a:r>
              <a:rPr lang="en-US" dirty="0" smtClean="0"/>
              <a:t>.index(</a:t>
            </a:r>
            <a:r>
              <a:rPr lang="en-US" dirty="0" err="1" smtClean="0"/>
              <a:t>elem</a:t>
            </a:r>
            <a:r>
              <a:rPr lang="en-US" dirty="0" smtClean="0"/>
              <a:t>) – Position of item in set</a:t>
            </a:r>
          </a:p>
          <a:p>
            <a:r>
              <a:rPr lang="en-US" dirty="0" smtClean="0"/>
              <a:t>.add(&lt;selector&gt;) – Include into set</a:t>
            </a:r>
          </a:p>
          <a:p>
            <a:pPr lvl="1"/>
            <a:r>
              <a:rPr lang="en-US" dirty="0" smtClean="0"/>
              <a:t>$(&lt;selector1&gt;,&lt;selector2&gt;)</a:t>
            </a:r>
          </a:p>
          <a:p>
            <a:pPr lvl="1"/>
            <a:r>
              <a:rPr lang="en-US" dirty="0" smtClean="0"/>
              <a:t>$(&lt;selector1&gt;).add(&lt;selector2&gt;)</a:t>
            </a:r>
          </a:p>
          <a:p>
            <a:r>
              <a:rPr lang="en-US" dirty="0" smtClean="0"/>
              <a:t>.not(&lt;selector&gt;) - Exclude from set</a:t>
            </a:r>
          </a:p>
          <a:p>
            <a:r>
              <a:rPr lang="en-US" dirty="0" smtClean="0"/>
              <a:t>.filter(function(){})</a:t>
            </a:r>
          </a:p>
          <a:p>
            <a:pPr lvl="1"/>
            <a:r>
              <a:rPr lang="en-US" dirty="0"/>
              <a:t>$('</a:t>
            </a:r>
            <a:r>
              <a:rPr lang="en-US" dirty="0" err="1"/>
              <a:t>tr</a:t>
            </a:r>
            <a:r>
              <a:rPr lang="en-US" dirty="0"/>
              <a:t>').filter(function() { return </a:t>
            </a:r>
            <a:r>
              <a:rPr lang="en-US" dirty="0" err="1"/>
              <a:t>this.innerHTML.match</a:t>
            </a:r>
            <a:r>
              <a:rPr lang="en-US" dirty="0"/>
              <a:t>('Row 1') </a:t>
            </a:r>
            <a:r>
              <a:rPr lang="en-US" dirty="0" smtClean="0"/>
              <a:t>})</a:t>
            </a:r>
          </a:p>
          <a:p>
            <a:r>
              <a:rPr lang="en-US" dirty="0" smtClean="0"/>
              <a:t>.slice(</a:t>
            </a:r>
            <a:r>
              <a:rPr lang="en-US" dirty="0" err="1" smtClean="0"/>
              <a:t>start,finish</a:t>
            </a:r>
            <a:r>
              <a:rPr lang="en-US" dirty="0" smtClean="0"/>
              <a:t>) </a:t>
            </a:r>
            <a:r>
              <a:rPr lang="en-US" dirty="0"/>
              <a:t>- create a new </a:t>
            </a:r>
            <a:r>
              <a:rPr lang="en-US" dirty="0" smtClean="0"/>
              <a:t>set from range of elements in original set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512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Wrapped Set Fun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.children() – get unique children of all items</a:t>
            </a:r>
          </a:p>
          <a:p>
            <a:r>
              <a:rPr lang="en-US" dirty="0" smtClean="0"/>
              <a:t>.contents() – get contents of all items</a:t>
            </a:r>
          </a:p>
          <a:p>
            <a:r>
              <a:rPr lang="en-US" dirty="0" smtClean="0"/>
              <a:t>.next() – get unique next siblings</a:t>
            </a:r>
          </a:p>
          <a:p>
            <a:r>
              <a:rPr lang="en-US" dirty="0"/>
              <a:t>.</a:t>
            </a:r>
            <a:r>
              <a:rPr lang="en-US" dirty="0" err="1" smtClean="0"/>
              <a:t>nextAll</a:t>
            </a:r>
            <a:r>
              <a:rPr lang="en-US" dirty="0" smtClean="0"/>
              <a:t>() – get all following siblings</a:t>
            </a:r>
          </a:p>
          <a:p>
            <a:r>
              <a:rPr lang="en-US" dirty="0" smtClean="0"/>
              <a:t>.</a:t>
            </a:r>
            <a:r>
              <a:rPr lang="en-US" dirty="0" err="1" smtClean="0"/>
              <a:t>prev</a:t>
            </a:r>
            <a:r>
              <a:rPr lang="en-US" dirty="0" smtClean="0"/>
              <a:t>() </a:t>
            </a:r>
            <a:r>
              <a:rPr lang="en-US" dirty="0"/>
              <a:t>– get unique next siblings</a:t>
            </a:r>
          </a:p>
          <a:p>
            <a:r>
              <a:rPr lang="en-US" dirty="0" smtClean="0"/>
              <a:t>.</a:t>
            </a:r>
            <a:r>
              <a:rPr lang="en-US" dirty="0" err="1" smtClean="0"/>
              <a:t>prevAllAll</a:t>
            </a:r>
            <a:r>
              <a:rPr lang="en-US" dirty="0"/>
              <a:t>() – get all following siblings</a:t>
            </a:r>
          </a:p>
          <a:p>
            <a:r>
              <a:rPr lang="en-US" dirty="0" smtClean="0"/>
              <a:t>.parent() – get immediate parent of items</a:t>
            </a:r>
          </a:p>
          <a:p>
            <a:r>
              <a:rPr lang="en-US" dirty="0" smtClean="0"/>
              <a:t>.parents() – get all parents of items</a:t>
            </a:r>
          </a:p>
          <a:p>
            <a:r>
              <a:rPr lang="en-US" dirty="0" smtClean="0"/>
              <a:t>.siblings() – get all siblings of items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833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 More Wrapped Set Fun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.find(&lt;selector&gt;) – new set with search</a:t>
            </a:r>
          </a:p>
          <a:p>
            <a:r>
              <a:rPr lang="en-US" dirty="0" smtClean="0"/>
              <a:t>.contains(&lt;text&gt;) – set from current where items contain &lt;text&gt;</a:t>
            </a:r>
          </a:p>
          <a:p>
            <a:r>
              <a:rPr lang="en-US" dirty="0" smtClean="0"/>
              <a:t>.clone() – create new wrapped set</a:t>
            </a:r>
          </a:p>
          <a:p>
            <a:r>
              <a:rPr lang="en-US" dirty="0" smtClean="0"/>
              <a:t>.end() – back up in chain to previous set</a:t>
            </a:r>
          </a:p>
          <a:p>
            <a:r>
              <a:rPr lang="en-US" dirty="0" smtClean="0"/>
              <a:t>.</a:t>
            </a:r>
            <a:r>
              <a:rPr lang="en-US" dirty="0" err="1" smtClean="0"/>
              <a:t>andSelf</a:t>
            </a:r>
            <a:r>
              <a:rPr lang="en-US" dirty="0" smtClean="0"/>
              <a:t>() – merges two sets in method chain into one wrapped set</a:t>
            </a:r>
          </a:p>
          <a:p>
            <a:r>
              <a:rPr lang="en-US" dirty="0" smtClean="0"/>
              <a:t>.is(&lt;selector&gt;) – validates that at least one item passes selection criteria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0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Reading/Changing Set Elements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JS iterator </a:t>
            </a:r>
          </a:p>
          <a:p>
            <a:pPr lvl="1"/>
            <a:r>
              <a:rPr lang="en-US" dirty="0"/>
              <a:t>.each(function() </a:t>
            </a:r>
            <a:r>
              <a:rPr lang="en-US" dirty="0" smtClean="0"/>
              <a:t>{</a:t>
            </a:r>
            <a:r>
              <a:rPr lang="en-US" dirty="0"/>
              <a:t>$(this).html(&lt;html&gt;);</a:t>
            </a:r>
            <a:r>
              <a:rPr lang="en-US" dirty="0" smtClean="0"/>
              <a:t>});</a:t>
            </a:r>
          </a:p>
          <a:p>
            <a:r>
              <a:rPr lang="en-US" dirty="0" smtClean="0"/>
              <a:t>Getting/Changing Element Values</a:t>
            </a:r>
            <a:endParaRPr lang="en-US" dirty="0"/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val</a:t>
            </a:r>
            <a:r>
              <a:rPr lang="en-US" dirty="0" smtClean="0"/>
              <a:t>() - Get’s value of first element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val</a:t>
            </a:r>
            <a:r>
              <a:rPr lang="en-US" dirty="0" smtClean="0"/>
              <a:t>(&lt;value&gt;) </a:t>
            </a:r>
            <a:r>
              <a:rPr lang="en-US" dirty="0"/>
              <a:t>- </a:t>
            </a:r>
            <a:r>
              <a:rPr lang="en-US" dirty="0" smtClean="0"/>
              <a:t>Set’s </a:t>
            </a:r>
            <a:r>
              <a:rPr lang="en-US" dirty="0"/>
              <a:t>value of </a:t>
            </a:r>
            <a:r>
              <a:rPr lang="en-US" dirty="0" smtClean="0"/>
              <a:t>all elements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val</a:t>
            </a:r>
            <a:r>
              <a:rPr lang="en-US" dirty="0" smtClean="0"/>
              <a:t>(&lt;values&gt;) – set all wrapped Check/Radio/Options to be set if match found with values passed in</a:t>
            </a:r>
          </a:p>
          <a:p>
            <a:r>
              <a:rPr lang="en-US" dirty="0" smtClean="0"/>
              <a:t>Getting/Changing Element HTML</a:t>
            </a:r>
            <a:endParaRPr lang="en-US" dirty="0"/>
          </a:p>
          <a:p>
            <a:pPr lvl="1"/>
            <a:r>
              <a:rPr lang="en-US" dirty="0"/>
              <a:t>.html() – returns html from first item in set</a:t>
            </a:r>
          </a:p>
          <a:p>
            <a:pPr lvl="1"/>
            <a:r>
              <a:rPr lang="en-US" dirty="0"/>
              <a:t>.html(&lt;html&gt;) – sets html for all items in set</a:t>
            </a:r>
          </a:p>
          <a:p>
            <a:r>
              <a:rPr lang="en-US" dirty="0" smtClean="0"/>
              <a:t>Clearing Content</a:t>
            </a:r>
          </a:p>
          <a:p>
            <a:pPr lvl="1"/>
            <a:r>
              <a:rPr lang="en-US" dirty="0" smtClean="0"/>
              <a:t>.remove() – removes all elements from the DOM</a:t>
            </a:r>
          </a:p>
          <a:p>
            <a:pPr lvl="1"/>
            <a:r>
              <a:rPr lang="en-US" dirty="0" smtClean="0"/>
              <a:t>.empty() – removes contents of elements from the DOM  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53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Manipulation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Append Elements</a:t>
            </a:r>
            <a:endParaRPr lang="en-US" dirty="0"/>
          </a:p>
          <a:p>
            <a:pPr lvl="1"/>
            <a:r>
              <a:rPr lang="en-US" dirty="0"/>
              <a:t>.append(&lt;html&gt;|&lt;selector&gt;|object) 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appendTo</a:t>
            </a:r>
            <a:r>
              <a:rPr lang="en-US" dirty="0"/>
              <a:t>(&lt;html&gt;|&lt;selector&gt;)  </a:t>
            </a:r>
          </a:p>
          <a:p>
            <a:r>
              <a:rPr lang="en-US" dirty="0" smtClean="0"/>
              <a:t>Wrapping </a:t>
            </a:r>
            <a:r>
              <a:rPr lang="en-US" dirty="0"/>
              <a:t>Elements</a:t>
            </a:r>
          </a:p>
          <a:p>
            <a:pPr lvl="1"/>
            <a:r>
              <a:rPr lang="en-US" dirty="0"/>
              <a:t>.wrap(&lt;html&gt;|&lt;selector&gt;)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wrapAll</a:t>
            </a:r>
            <a:r>
              <a:rPr lang="en-US" dirty="0"/>
              <a:t>(&lt;html&gt;|&lt;selector&gt;)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wrapInner</a:t>
            </a:r>
            <a:r>
              <a:rPr lang="en-US" dirty="0"/>
              <a:t>(&lt;html&gt;|&lt;selector&gt;)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239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CSS/Attribute Options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Attributes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attr</a:t>
            </a:r>
            <a:r>
              <a:rPr lang="en-US" dirty="0" smtClean="0"/>
              <a:t>(&lt;attribute name&gt;,value || &lt;list&gt;,value)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removeAttr</a:t>
            </a:r>
            <a:r>
              <a:rPr lang="en-US" dirty="0" smtClean="0"/>
              <a:t>(&lt;attribute name&gt;)</a:t>
            </a:r>
          </a:p>
          <a:p>
            <a:r>
              <a:rPr lang="en-US" dirty="0"/>
              <a:t>CSS Styles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css</a:t>
            </a:r>
            <a:r>
              <a:rPr lang="en-US" dirty="0"/>
              <a:t>(&lt;property&gt;,&lt;value&gt;)</a:t>
            </a:r>
          </a:p>
          <a:p>
            <a:r>
              <a:rPr lang="en-US" dirty="0" smtClean="0"/>
              <a:t>CSS Classes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addClass</a:t>
            </a:r>
            <a:r>
              <a:rPr lang="en-US" dirty="0" smtClean="0"/>
              <a:t>(&lt;class name&gt;)</a:t>
            </a:r>
            <a:endParaRPr lang="en-US" dirty="0"/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hasClass</a:t>
            </a:r>
            <a:r>
              <a:rPr lang="en-US" dirty="0" smtClean="0"/>
              <a:t>(&lt;class name&gt;)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toggleClass</a:t>
            </a:r>
            <a:r>
              <a:rPr lang="en-US" dirty="0" smtClean="0"/>
              <a:t>(&lt;class name&gt;)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removeClass</a:t>
            </a:r>
            <a:r>
              <a:rPr lang="en-US" dirty="0" smtClean="0"/>
              <a:t>(&lt;class name&gt;)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67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Handling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wrapped sets to bind | unbind events</a:t>
            </a:r>
          </a:p>
          <a:p>
            <a:pPr lvl="1"/>
            <a:r>
              <a:rPr lang="en-US" dirty="0" smtClean="0"/>
              <a:t>No more mixing Code + Markup</a:t>
            </a:r>
          </a:p>
          <a:p>
            <a:r>
              <a:rPr lang="en-US" dirty="0" smtClean="0"/>
              <a:t>General format</a:t>
            </a:r>
          </a:p>
          <a:p>
            <a:pPr lvl="1"/>
            <a:r>
              <a:rPr lang="en-US" dirty="0" smtClean="0"/>
              <a:t>.bind(&lt;event&gt;,optional &lt;data&gt;,function(e) {} );</a:t>
            </a:r>
          </a:p>
          <a:p>
            <a:pPr lvl="2"/>
            <a:r>
              <a:rPr lang="en-US" dirty="0" smtClean="0"/>
              <a:t>$(‘table’).bind(‘click’, function(e) { alert(‘foo’);});</a:t>
            </a:r>
          </a:p>
          <a:p>
            <a:pPr lvl="1"/>
            <a:r>
              <a:rPr lang="en-US" dirty="0" smtClean="0"/>
              <a:t>.unbind(&lt;event&gt;)</a:t>
            </a:r>
          </a:p>
          <a:p>
            <a:r>
              <a:rPr lang="en-US" dirty="0" smtClean="0"/>
              <a:t>Shortcuts (just a few of them)</a:t>
            </a:r>
          </a:p>
          <a:p>
            <a:pPr lvl="1"/>
            <a:r>
              <a:rPr lang="en-US" dirty="0" smtClean="0"/>
              <a:t>mouse</a:t>
            </a:r>
          </a:p>
          <a:p>
            <a:pPr lvl="2"/>
            <a:r>
              <a:rPr lang="en-US" dirty="0" smtClean="0"/>
              <a:t>over/out/down/up/move</a:t>
            </a:r>
          </a:p>
          <a:p>
            <a:pPr lvl="1"/>
            <a:r>
              <a:rPr lang="en-US" dirty="0" smtClean="0"/>
              <a:t>blur/focus/change/(</a:t>
            </a:r>
            <a:r>
              <a:rPr lang="en-US" dirty="0" err="1" smtClean="0"/>
              <a:t>dbl</a:t>
            </a:r>
            <a:r>
              <a:rPr lang="en-US" dirty="0" smtClean="0"/>
              <a:t>)click/select</a:t>
            </a:r>
          </a:p>
          <a:p>
            <a:pPr lvl="1"/>
            <a:r>
              <a:rPr lang="en-US" dirty="0" smtClean="0"/>
              <a:t>(un)load/submit/error</a:t>
            </a:r>
          </a:p>
          <a:p>
            <a:pPr lvl="1"/>
            <a:r>
              <a:rPr lang="en-US" dirty="0" err="1" smtClean="0"/>
              <a:t>keydown</a:t>
            </a:r>
            <a:r>
              <a:rPr lang="en-US" dirty="0" smtClean="0"/>
              <a:t>/</a:t>
            </a:r>
            <a:r>
              <a:rPr lang="en-US" dirty="0" err="1" smtClean="0"/>
              <a:t>keypress</a:t>
            </a:r>
            <a:r>
              <a:rPr lang="en-US" dirty="0" smtClean="0"/>
              <a:t>/</a:t>
            </a:r>
            <a:r>
              <a:rPr lang="en-US" dirty="0" err="1" smtClean="0"/>
              <a:t>keyup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8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Event Handling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Special</a:t>
            </a:r>
          </a:p>
          <a:p>
            <a:pPr lvl="1"/>
            <a:r>
              <a:rPr lang="en-US" dirty="0" smtClean="0"/>
              <a:t>.</a:t>
            </a:r>
            <a:r>
              <a:rPr lang="en-US" dirty="0"/>
              <a:t>hover(&lt;</a:t>
            </a:r>
            <a:r>
              <a:rPr lang="en-US" dirty="0" err="1"/>
              <a:t>Func</a:t>
            </a:r>
            <a:r>
              <a:rPr lang="en-US" dirty="0"/>
              <a:t>&gt;,&lt;</a:t>
            </a:r>
            <a:r>
              <a:rPr lang="en-US" dirty="0" err="1"/>
              <a:t>Func</a:t>
            </a:r>
            <a:r>
              <a:rPr lang="en-US" dirty="0"/>
              <a:t>&gt;) </a:t>
            </a:r>
          </a:p>
          <a:p>
            <a:pPr lvl="2"/>
            <a:r>
              <a:rPr lang="en-US" dirty="0"/>
              <a:t>replaces </a:t>
            </a:r>
            <a:r>
              <a:rPr lang="en-US" dirty="0" err="1"/>
              <a:t>mouseover</a:t>
            </a:r>
            <a:r>
              <a:rPr lang="en-US" dirty="0"/>
              <a:t>/</a:t>
            </a:r>
            <a:r>
              <a:rPr lang="en-US" dirty="0" err="1"/>
              <a:t>mouseout</a:t>
            </a:r>
            <a:endParaRPr lang="en-US" dirty="0"/>
          </a:p>
          <a:p>
            <a:pPr lvl="1"/>
            <a:r>
              <a:rPr lang="en-US" dirty="0"/>
              <a:t>.one(&lt;event</a:t>
            </a:r>
            <a:r>
              <a:rPr lang="en-US" dirty="0" smtClean="0"/>
              <a:t>&gt;,optional &lt;data&gt;, &lt;</a:t>
            </a:r>
            <a:r>
              <a:rPr lang="en-US" dirty="0" err="1" smtClean="0"/>
              <a:t>func</a:t>
            </a:r>
            <a:r>
              <a:rPr lang="en-US" dirty="0"/>
              <a:t>&gt;) </a:t>
            </a:r>
          </a:p>
          <a:p>
            <a:pPr lvl="2"/>
            <a:r>
              <a:rPr lang="en-US" dirty="0"/>
              <a:t>Unbind after first </a:t>
            </a:r>
            <a:r>
              <a:rPr lang="en-US" dirty="0" smtClean="0"/>
              <a:t>execution</a:t>
            </a:r>
          </a:p>
          <a:p>
            <a:pPr lvl="1"/>
            <a:r>
              <a:rPr lang="en-US" dirty="0" smtClean="0"/>
              <a:t>trigger(&lt;event&gt;)</a:t>
            </a:r>
          </a:p>
          <a:p>
            <a:pPr lvl="1"/>
            <a:r>
              <a:rPr lang="en-US" dirty="0" smtClean="0"/>
              <a:t>toggle(&lt;</a:t>
            </a:r>
            <a:r>
              <a:rPr lang="en-US" dirty="0" err="1" smtClean="0"/>
              <a:t>Func</a:t>
            </a:r>
            <a:r>
              <a:rPr lang="en-US" dirty="0" smtClean="0"/>
              <a:t> Even&gt;,&lt;</a:t>
            </a:r>
            <a:r>
              <a:rPr lang="en-US" dirty="0" err="1" smtClean="0"/>
              <a:t>Func</a:t>
            </a:r>
            <a:r>
              <a:rPr lang="en-US" dirty="0" smtClean="0"/>
              <a:t> Odd&gt;)</a:t>
            </a:r>
          </a:p>
          <a:p>
            <a:pPr lvl="2"/>
            <a:r>
              <a:rPr lang="en-US" dirty="0" smtClean="0"/>
              <a:t>Each click switches the event handler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181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Patterns &amp; Practices Evangelist, Telerik, Inc.</a:t>
            </a:r>
          </a:p>
          <a:p>
            <a:r>
              <a:rPr lang="en-US" sz="3600" dirty="0"/>
              <a:t>Microsoft MVP</a:t>
            </a:r>
          </a:p>
          <a:p>
            <a:r>
              <a:rPr lang="en-US" sz="3600" dirty="0"/>
              <a:t>MCSD, MCDBA, CSM, CSP</a:t>
            </a:r>
          </a:p>
          <a:p>
            <a:r>
              <a:rPr lang="en-US" sz="3600" dirty="0"/>
              <a:t>Coder/Speaker/Writer</a:t>
            </a:r>
          </a:p>
          <a:p>
            <a:r>
              <a:rPr lang="en-US" sz="3600" dirty="0" smtClean="0"/>
              <a:t>Lead </a:t>
            </a:r>
            <a:r>
              <a:rPr lang="en-US" sz="3600" dirty="0"/>
              <a:t>Director, Cincinnati .NET User’s Group</a:t>
            </a:r>
          </a:p>
          <a:p>
            <a:r>
              <a:rPr lang="en-US" sz="3600" dirty="0"/>
              <a:t>Founder, Agile Conferences, Inc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209466EA-98CA-45B0-8010-9AE782DFC4A8}" type="datetime1">
              <a:rPr lang="en-US" smtClean="0"/>
              <a:t>4/26/2011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Speed</a:t>
            </a:r>
          </a:p>
          <a:p>
            <a:pPr lvl="1"/>
            <a:r>
              <a:rPr lang="en-US" dirty="0" smtClean="0"/>
              <a:t>“slow”, ”normal”, ”fast”, # milliseconds</a:t>
            </a:r>
          </a:p>
          <a:p>
            <a:r>
              <a:rPr lang="en-US" dirty="0" smtClean="0"/>
              <a:t>Callback</a:t>
            </a:r>
          </a:p>
          <a:p>
            <a:pPr lvl="1"/>
            <a:r>
              <a:rPr lang="en-US" dirty="0" smtClean="0"/>
              <a:t>Called when animation completes</a:t>
            </a:r>
          </a:p>
          <a:p>
            <a:pPr lvl="1"/>
            <a:r>
              <a:rPr lang="en-US" dirty="0" smtClean="0"/>
              <a:t>Context (this) set to the element target for animation</a:t>
            </a:r>
          </a:p>
          <a:p>
            <a:r>
              <a:rPr lang="en-US" dirty="0" smtClean="0"/>
              <a:t>Opacity</a:t>
            </a:r>
          </a:p>
          <a:p>
            <a:pPr lvl="1"/>
            <a:r>
              <a:rPr lang="en-US" dirty="0" smtClean="0"/>
              <a:t>Value from 0 (invisible) to 1 (visible)</a:t>
            </a:r>
          </a:p>
          <a:p>
            <a:r>
              <a:rPr lang="en-US" dirty="0" smtClean="0"/>
              <a:t>Forcing a stop</a:t>
            </a:r>
          </a:p>
          <a:p>
            <a:pPr lvl="1"/>
            <a:r>
              <a:rPr lang="en-US" smtClean="0"/>
              <a:t>.stop()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290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Visibility</a:t>
            </a:r>
          </a:p>
          <a:p>
            <a:pPr lvl="1"/>
            <a:r>
              <a:rPr lang="en-US" dirty="0" smtClean="0"/>
              <a:t>Hide/Show</a:t>
            </a:r>
          </a:p>
          <a:p>
            <a:pPr lvl="2"/>
            <a:r>
              <a:rPr lang="en-US" dirty="0" smtClean="0"/>
              <a:t>.hide(&lt;speed&gt;, &lt;callback&gt;)</a:t>
            </a:r>
          </a:p>
          <a:p>
            <a:pPr lvl="2"/>
            <a:r>
              <a:rPr lang="en-US" dirty="0" smtClean="0"/>
              <a:t>.show(</a:t>
            </a:r>
            <a:r>
              <a:rPr lang="en-US" dirty="0"/>
              <a:t>&lt;speed&gt;, &lt;callback</a:t>
            </a:r>
            <a:r>
              <a:rPr lang="en-US" dirty="0" smtClean="0"/>
              <a:t>&gt;)</a:t>
            </a:r>
          </a:p>
          <a:p>
            <a:pPr lvl="2"/>
            <a:r>
              <a:rPr lang="en-US" dirty="0" smtClean="0"/>
              <a:t>.toggle(</a:t>
            </a:r>
            <a:r>
              <a:rPr lang="en-US" dirty="0"/>
              <a:t>&lt;speed&gt;, &lt;callback</a:t>
            </a:r>
            <a:r>
              <a:rPr lang="en-US" dirty="0" smtClean="0"/>
              <a:t>&gt;)</a:t>
            </a:r>
          </a:p>
          <a:p>
            <a:pPr lvl="1"/>
            <a:r>
              <a:rPr lang="en-US" dirty="0" smtClean="0"/>
              <a:t>Fades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fadeOut</a:t>
            </a:r>
            <a:r>
              <a:rPr lang="en-US" dirty="0" smtClean="0"/>
              <a:t>(</a:t>
            </a:r>
            <a:r>
              <a:rPr lang="en-US" dirty="0"/>
              <a:t>&lt;speed&gt;, &lt;callback</a:t>
            </a:r>
            <a:r>
              <a:rPr lang="en-US" dirty="0" smtClean="0"/>
              <a:t>&gt;)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fadeIn</a:t>
            </a:r>
            <a:r>
              <a:rPr lang="en-US" dirty="0"/>
              <a:t> (&lt;speed&gt;, &lt;callback</a:t>
            </a:r>
            <a:r>
              <a:rPr lang="en-US" dirty="0" smtClean="0"/>
              <a:t>&gt;)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fadeTo</a:t>
            </a:r>
            <a:r>
              <a:rPr lang="en-US" dirty="0"/>
              <a:t> (&lt;speed&gt;, </a:t>
            </a:r>
            <a:r>
              <a:rPr lang="en-US" dirty="0" smtClean="0"/>
              <a:t>&lt;opacity&gt;, &lt;callback&gt;)</a:t>
            </a:r>
            <a:endParaRPr lang="en-US" dirty="0"/>
          </a:p>
          <a:p>
            <a:pPr lvl="1"/>
            <a:r>
              <a:rPr lang="en-US" dirty="0" smtClean="0"/>
              <a:t>Slides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slideDown</a:t>
            </a:r>
            <a:r>
              <a:rPr lang="en-US" dirty="0" smtClean="0"/>
              <a:t>(&lt;</a:t>
            </a:r>
            <a:r>
              <a:rPr lang="en-US" dirty="0"/>
              <a:t>speed&gt;, &lt;callback&gt;)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slideUp</a:t>
            </a:r>
            <a:r>
              <a:rPr lang="en-US" dirty="0" smtClean="0"/>
              <a:t>(&lt;</a:t>
            </a:r>
            <a:r>
              <a:rPr lang="en-US" dirty="0"/>
              <a:t>speed&gt;, &lt;callback&gt;)</a:t>
            </a:r>
          </a:p>
          <a:p>
            <a:pPr lvl="2"/>
            <a:r>
              <a:rPr lang="en-US" dirty="0" smtClean="0"/>
              <a:t>.</a:t>
            </a:r>
            <a:r>
              <a:rPr lang="en-US" dirty="0" err="1" smtClean="0"/>
              <a:t>slideToggle</a:t>
            </a:r>
            <a:r>
              <a:rPr lang="en-US" dirty="0"/>
              <a:t>(&lt;speed&gt;, &lt;callback&gt;)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58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Extensibility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www.plugins.jquery.com</a:t>
            </a:r>
          </a:p>
          <a:p>
            <a:r>
              <a:rPr lang="en-US" dirty="0" smtClean="0"/>
              <a:t>UI Plug-in </a:t>
            </a:r>
          </a:p>
          <a:p>
            <a:pPr lvl="1"/>
            <a:r>
              <a:rPr lang="en-US" dirty="0" smtClean="0"/>
              <a:t>http://jqueryui.com/download</a:t>
            </a:r>
          </a:p>
          <a:p>
            <a:r>
              <a:rPr lang="en-US" dirty="0" smtClean="0"/>
              <a:t>Form Plug-in</a:t>
            </a:r>
          </a:p>
          <a:p>
            <a:pPr lvl="1"/>
            <a:r>
              <a:rPr lang="en-US" dirty="0" smtClean="0"/>
              <a:t>http://plugins.jquery.com/project/form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12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Contact Me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phil@telerik.com</a:t>
            </a:r>
          </a:p>
          <a:p>
            <a:r>
              <a:rPr lang="en-US" dirty="0"/>
              <a:t>www.skimedic.com/blog</a:t>
            </a:r>
          </a:p>
          <a:p>
            <a:r>
              <a:rPr lang="en-US" dirty="0"/>
              <a:t>www.twitter.com/skimedic</a:t>
            </a:r>
          </a:p>
          <a:p>
            <a:endParaRPr lang="en-US" dirty="0"/>
          </a:p>
          <a:p>
            <a:r>
              <a:rPr lang="en-US" dirty="0"/>
              <a:t>Telerik</a:t>
            </a:r>
          </a:p>
          <a:p>
            <a:r>
              <a:rPr lang="en-US" dirty="0"/>
              <a:t>www.twitter.com/Telerik</a:t>
            </a:r>
          </a:p>
          <a:p>
            <a:r>
              <a:rPr lang="en-US" dirty="0"/>
              <a:t>www.facebook.com/Telerik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3E8B4D44-E57E-415E-9BA6-97BD396804B4}" type="datetime1">
              <a:rPr lang="en-US" smtClean="0">
                <a:solidFill>
                  <a:schemeClr val="tx1">
                    <a:shade val="50000"/>
                  </a:schemeClr>
                </a:solidFill>
              </a:rPr>
              <a:t>4/26/2011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23</a:t>
            </a:fld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5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766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Stop by the Telerik Booth and say “hi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02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Browsers stink</a:t>
            </a:r>
            <a:endParaRPr lang="en-US" sz="4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04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JSSpec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Behavior Driven Development style test Framework for JavaScript</a:t>
            </a:r>
          </a:p>
          <a:p>
            <a:pPr lvl="1"/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jania.pe.kr/aw/moin.cgi/JSSpec</a:t>
            </a:r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diff_match_patch.js</a:t>
            </a:r>
            <a:endParaRPr lang="en-US" dirty="0"/>
          </a:p>
          <a:p>
            <a:pPr lvl="1"/>
            <a:r>
              <a:rPr lang="en-US" dirty="0" smtClean="0"/>
              <a:t>JSSpec.css</a:t>
            </a:r>
            <a:endParaRPr lang="en-US" dirty="0"/>
          </a:p>
          <a:p>
            <a:pPr lvl="1"/>
            <a:r>
              <a:rPr lang="en-US" dirty="0" smtClean="0"/>
              <a:t>JSSpec.js</a:t>
            </a:r>
          </a:p>
          <a:p>
            <a:pPr marL="109728" indent="0">
              <a:buNone/>
            </a:pPr>
            <a:r>
              <a:rPr lang="en-US" sz="2000" dirty="0" smtClean="0">
                <a:latin typeface="Consolas"/>
              </a:rPr>
              <a:t>&lt;</a:t>
            </a:r>
            <a:r>
              <a:rPr lang="en-US" sz="2000" dirty="0">
                <a:latin typeface="Consolas"/>
              </a:rPr>
              <a:t>script type="text/</a:t>
            </a:r>
            <a:r>
              <a:rPr lang="en-US" sz="2000" dirty="0" err="1">
                <a:latin typeface="Consolas"/>
              </a:rPr>
              <a:t>javascript</a:t>
            </a:r>
            <a:r>
              <a:rPr lang="en-US" sz="2000" dirty="0">
                <a:latin typeface="Consolas"/>
              </a:rPr>
              <a:t>"&gt; // &lt;![CDATA[ </a:t>
            </a:r>
            <a:br>
              <a:rPr lang="en-US" sz="2000" dirty="0">
                <a:latin typeface="Consolas"/>
              </a:rPr>
            </a:br>
            <a:r>
              <a:rPr lang="en-US" sz="2000" dirty="0">
                <a:latin typeface="Consolas"/>
              </a:rPr>
              <a:t>describe('When selecting by id (#I)', </a:t>
            </a:r>
            <a:br>
              <a:rPr lang="en-US" sz="2000" dirty="0">
                <a:latin typeface="Consolas"/>
              </a:rPr>
            </a:br>
            <a:r>
              <a:rPr lang="en-US" sz="2000" dirty="0">
                <a:latin typeface="Consolas"/>
              </a:rPr>
              <a:t>  </a:t>
            </a:r>
            <a:r>
              <a:rPr lang="en-US" sz="2000" dirty="0" smtClean="0">
                <a:latin typeface="Consolas"/>
              </a:rPr>
              <a:t>{ </a:t>
            </a:r>
            <a:r>
              <a:rPr lang="en-US" sz="2000" dirty="0">
                <a:latin typeface="Consolas"/>
              </a:rPr>
              <a:t/>
            </a:r>
            <a:br>
              <a:rPr lang="en-US" sz="2000" dirty="0">
                <a:latin typeface="Consolas"/>
              </a:rPr>
            </a:br>
            <a:r>
              <a:rPr lang="en-US" sz="2000" dirty="0" smtClean="0">
                <a:latin typeface="Consolas"/>
              </a:rPr>
              <a:t>  'Should </a:t>
            </a:r>
            <a:r>
              <a:rPr lang="en-US" sz="2000" dirty="0">
                <a:latin typeface="Consolas"/>
              </a:rPr>
              <a:t>Return one element in wrapped set with id I': function () </a:t>
            </a:r>
            <a:br>
              <a:rPr lang="en-US" sz="2000" dirty="0">
                <a:latin typeface="Consolas"/>
              </a:rPr>
            </a:br>
            <a:r>
              <a:rPr lang="en-US" sz="2000" dirty="0">
                <a:latin typeface="Consolas"/>
              </a:rPr>
              <a:t>  </a:t>
            </a:r>
            <a:r>
              <a:rPr lang="en-US" sz="2000" dirty="0" smtClean="0">
                <a:latin typeface="Consolas"/>
              </a:rPr>
              <a:t>{ </a:t>
            </a:r>
            <a:r>
              <a:rPr lang="en-US" sz="2000" dirty="0">
                <a:latin typeface="Consolas"/>
              </a:rPr>
              <a:t/>
            </a:r>
            <a:br>
              <a:rPr lang="en-US" sz="2000" dirty="0">
                <a:latin typeface="Consolas"/>
              </a:rPr>
            </a:br>
            <a:r>
              <a:rPr lang="en-US" sz="2000" dirty="0">
                <a:latin typeface="Consolas"/>
              </a:rPr>
              <a:t>   </a:t>
            </a:r>
            <a:r>
              <a:rPr lang="en-US" sz="2000" dirty="0" smtClean="0">
                <a:latin typeface="Consolas"/>
              </a:rPr>
              <a:t>  (</a:t>
            </a:r>
            <a:r>
              <a:rPr lang="en-US" sz="2000" dirty="0">
                <a:latin typeface="Consolas"/>
              </a:rPr>
              <a:t>expect$('#</a:t>
            </a:r>
            <a:r>
              <a:rPr lang="en-US" sz="2000" dirty="0" err="1">
                <a:latin typeface="Consolas"/>
              </a:rPr>
              <a:t>fieldSetID</a:t>
            </a:r>
            <a:r>
              <a:rPr lang="en-US" sz="2000" dirty="0">
                <a:latin typeface="Consolas"/>
              </a:rPr>
              <a:t>').size()).</a:t>
            </a:r>
            <a:r>
              <a:rPr lang="en-US" sz="2000" dirty="0" err="1">
                <a:latin typeface="Consolas"/>
              </a:rPr>
              <a:t>toEqual</a:t>
            </a:r>
            <a:r>
              <a:rPr lang="en-US" sz="2000" dirty="0">
                <a:latin typeface="Consolas"/>
              </a:rPr>
              <a:t>(1); 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Consolas"/>
              </a:rPr>
            </a:br>
            <a:r>
              <a:rPr lang="en-US" sz="2000" dirty="0">
                <a:solidFill>
                  <a:srgbClr val="000000"/>
                </a:solidFill>
                <a:latin typeface="Consolas"/>
              </a:rPr>
              <a:t>  </a:t>
            </a:r>
            <a:r>
              <a:rPr lang="en-US" sz="2000" dirty="0" smtClean="0">
                <a:solidFill>
                  <a:srgbClr val="000000"/>
                </a:solidFill>
                <a:latin typeface="Consolas"/>
              </a:rPr>
              <a:t>} 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Consolas"/>
              </a:rPr>
            </a:br>
            <a:r>
              <a:rPr lang="en-US" sz="2000" dirty="0" smtClean="0">
                <a:solidFill>
                  <a:srgbClr val="000000"/>
                </a:solidFill>
                <a:latin typeface="Consolas"/>
              </a:rPr>
              <a:t>}); 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</a:rPr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64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JQuery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Unobtrusive JavaScript</a:t>
            </a:r>
          </a:p>
          <a:p>
            <a:r>
              <a:rPr lang="en-US" dirty="0" smtClean="0"/>
              <a:t>CSS Selectors (plus more)</a:t>
            </a:r>
          </a:p>
          <a:p>
            <a:pPr lvl="1"/>
            <a:r>
              <a:rPr lang="en-US" dirty="0" smtClean="0"/>
              <a:t>http://docs.jquery.com/Selectors</a:t>
            </a:r>
          </a:p>
          <a:p>
            <a:r>
              <a:rPr lang="en-US" dirty="0" smtClean="0"/>
              <a:t>Managing Wrapped Sets</a:t>
            </a:r>
          </a:p>
          <a:p>
            <a:r>
              <a:rPr lang="en-US" dirty="0" smtClean="0"/>
              <a:t>DOM Manipulation</a:t>
            </a:r>
          </a:p>
          <a:p>
            <a:r>
              <a:rPr lang="en-US" dirty="0" smtClean="0"/>
              <a:t>Event Handling</a:t>
            </a:r>
          </a:p>
          <a:p>
            <a:r>
              <a:rPr lang="en-US" dirty="0" smtClean="0"/>
              <a:t>Extensible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7EDAB366-75F0-4284-863B-369993B71DD9}" type="datetime1">
              <a:rPr lang="en-US" smtClean="0">
                <a:solidFill>
                  <a:schemeClr val="tx1">
                    <a:shade val="50000"/>
                  </a:schemeClr>
                </a:solidFill>
              </a:rPr>
              <a:t>4/26/2011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5</a:t>
            </a:fld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Unobtrusive JavaScript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Ready Function</a:t>
            </a:r>
          </a:p>
          <a:p>
            <a:pPr lvl="1"/>
            <a:r>
              <a:rPr lang="en-US" dirty="0"/>
              <a:t>Fires when the DOM is loaded (doesn’t wait for media)</a:t>
            </a:r>
          </a:p>
          <a:p>
            <a:pPr lvl="1"/>
            <a:r>
              <a:rPr lang="en-US" sz="1900" dirty="0">
                <a:latin typeface="Consolas"/>
              </a:rPr>
              <a:t>$(document).ready(function() {}); </a:t>
            </a:r>
            <a:endParaRPr lang="en-US" sz="1900" dirty="0" smtClean="0">
              <a:latin typeface="Consolas"/>
            </a:endParaRPr>
          </a:p>
          <a:p>
            <a:pPr lvl="1"/>
            <a:r>
              <a:rPr lang="en-US" dirty="0" smtClean="0">
                <a:latin typeface="Consolas"/>
              </a:rPr>
              <a:t>$(</a:t>
            </a:r>
            <a:r>
              <a:rPr lang="en-US" dirty="0">
                <a:latin typeface="Consolas"/>
              </a:rPr>
              <a:t>function(){}); </a:t>
            </a:r>
          </a:p>
          <a:p>
            <a:r>
              <a:rPr lang="en-US" dirty="0" smtClean="0"/>
              <a:t>Separates markup from programming</a:t>
            </a:r>
          </a:p>
          <a:p>
            <a:pPr lvl="1"/>
            <a:r>
              <a:rPr lang="en-US" dirty="0" smtClean="0"/>
              <a:t>(wrapped set).action</a:t>
            </a:r>
          </a:p>
          <a:p>
            <a:pPr lvl="2"/>
            <a:r>
              <a:rPr lang="en-US" dirty="0" smtClean="0"/>
              <a:t>click</a:t>
            </a:r>
          </a:p>
          <a:p>
            <a:pPr lvl="2"/>
            <a:r>
              <a:rPr lang="en-US" dirty="0" smtClean="0"/>
              <a:t>toggle</a:t>
            </a:r>
          </a:p>
          <a:p>
            <a:pPr lvl="2"/>
            <a:r>
              <a:rPr lang="en-US" dirty="0" smtClean="0"/>
              <a:t>hover</a:t>
            </a:r>
          </a:p>
          <a:p>
            <a:pPr lvl="2"/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98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Browser?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browser type and version are needed</a:t>
            </a:r>
          </a:p>
          <a:p>
            <a:pPr lvl="1"/>
            <a:r>
              <a:rPr lang="en-US" dirty="0" smtClean="0"/>
              <a:t>Browser Check</a:t>
            </a:r>
          </a:p>
          <a:p>
            <a:pPr lvl="2"/>
            <a:r>
              <a:rPr lang="en-US" dirty="0" smtClean="0"/>
              <a:t>$.</a:t>
            </a:r>
            <a:r>
              <a:rPr lang="en-US" dirty="0" err="1" smtClean="0"/>
              <a:t>browser.msie</a:t>
            </a:r>
            <a:endParaRPr lang="en-US" dirty="0"/>
          </a:p>
          <a:p>
            <a:pPr lvl="2"/>
            <a:r>
              <a:rPr lang="en-US" dirty="0" smtClean="0"/>
              <a:t>$.</a:t>
            </a:r>
            <a:r>
              <a:rPr lang="en-US" dirty="0" err="1" smtClean="0"/>
              <a:t>browser.mozilla</a:t>
            </a:r>
            <a:endParaRPr lang="en-US" dirty="0"/>
          </a:p>
          <a:p>
            <a:pPr lvl="2"/>
            <a:r>
              <a:rPr lang="en-US" dirty="0" smtClean="0"/>
              <a:t>$.</a:t>
            </a:r>
            <a:r>
              <a:rPr lang="en-US" dirty="0" err="1" smtClean="0"/>
              <a:t>browser.safari</a:t>
            </a:r>
            <a:r>
              <a:rPr lang="en-US" dirty="0" smtClean="0"/>
              <a:t> || $.</a:t>
            </a:r>
            <a:r>
              <a:rPr lang="en-US" dirty="0" err="1" smtClean="0"/>
              <a:t>browser.webkit</a:t>
            </a:r>
            <a:endParaRPr lang="en-US" dirty="0"/>
          </a:p>
          <a:p>
            <a:pPr lvl="2"/>
            <a:r>
              <a:rPr lang="en-US" dirty="0" smtClean="0"/>
              <a:t>$.</a:t>
            </a:r>
            <a:r>
              <a:rPr lang="en-US" dirty="0" err="1" smtClean="0"/>
              <a:t>browser.opera</a:t>
            </a:r>
            <a:endParaRPr lang="en-US" dirty="0" smtClean="0"/>
          </a:p>
          <a:p>
            <a:pPr lvl="1"/>
            <a:r>
              <a:rPr lang="en-US" dirty="0" smtClean="0"/>
              <a:t>Version Check</a:t>
            </a:r>
            <a:endParaRPr lang="en-US" dirty="0"/>
          </a:p>
          <a:p>
            <a:pPr lvl="2"/>
            <a:r>
              <a:rPr lang="en-US" dirty="0" smtClean="0"/>
              <a:t>$.</a:t>
            </a:r>
            <a:r>
              <a:rPr lang="en-US" dirty="0" err="1" smtClean="0"/>
              <a:t>browser.version</a:t>
            </a:r>
            <a:endParaRPr lang="en-US" dirty="0" smtClean="0"/>
          </a:p>
          <a:p>
            <a:r>
              <a:rPr lang="en-US" dirty="0" smtClean="0"/>
              <a:t>Better method</a:t>
            </a:r>
          </a:p>
          <a:p>
            <a:pPr lvl="1"/>
            <a:r>
              <a:rPr lang="en-US" dirty="0" smtClean="0"/>
              <a:t>$.support</a:t>
            </a:r>
          </a:p>
          <a:p>
            <a:pPr marL="109728" indent="0">
              <a:buNone/>
            </a:pPr>
            <a:r>
              <a:rPr lang="en-US" sz="2100" dirty="0">
                <a:latin typeface="Consolas"/>
              </a:rPr>
              <a:t>$("p").html("This frame uses the W3C box model: &lt;span&gt;" +</a:t>
            </a:r>
            <a:br>
              <a:rPr lang="en-US" sz="2100" dirty="0">
                <a:latin typeface="Consolas"/>
              </a:rPr>
            </a:br>
            <a:r>
              <a:rPr lang="en-US" sz="2100" dirty="0">
                <a:latin typeface="Consolas"/>
              </a:rPr>
              <a:t>                </a:t>
            </a:r>
            <a:r>
              <a:rPr lang="en-US" sz="2100" dirty="0" err="1">
                <a:latin typeface="Consolas"/>
              </a:rPr>
              <a:t>jQuery.support.boxModel</a:t>
            </a:r>
            <a:r>
              <a:rPr lang="en-US" sz="2100" dirty="0">
                <a:latin typeface="Consolas"/>
              </a:rPr>
              <a:t> + "&lt;/span</a:t>
            </a:r>
            <a:r>
              <a:rPr lang="en-US" sz="2100" dirty="0" smtClean="0">
                <a:latin typeface="Consolas"/>
              </a:rPr>
              <a:t>&gt;");</a:t>
            </a:r>
            <a:r>
              <a:rPr lang="en-US" sz="2100" dirty="0">
                <a:latin typeface="Consolas"/>
              </a:rPr>
              <a:t/>
            </a:r>
            <a:br>
              <a:rPr lang="en-US" sz="2100" dirty="0">
                <a:latin typeface="Consolas"/>
              </a:rPr>
            </a:br>
            <a:endParaRPr lang="en-US" sz="2100" dirty="0">
              <a:latin typeface="Consolas"/>
            </a:endParaRP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28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Selectors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 (#foo)</a:t>
            </a:r>
          </a:p>
          <a:p>
            <a:r>
              <a:rPr lang="en-US" dirty="0" smtClean="0"/>
              <a:t>Element (</a:t>
            </a:r>
            <a:r>
              <a:rPr lang="en-US" dirty="0" err="1" smtClean="0"/>
              <a:t>table#foo</a:t>
            </a:r>
            <a:r>
              <a:rPr lang="en-US" dirty="0" smtClean="0"/>
              <a:t>)</a:t>
            </a:r>
          </a:p>
          <a:p>
            <a:r>
              <a:rPr lang="en-US" dirty="0" smtClean="0"/>
              <a:t>Element Type (a)</a:t>
            </a:r>
          </a:p>
          <a:p>
            <a:r>
              <a:rPr lang="en-US" dirty="0" smtClean="0"/>
              <a:t>Parent child* (table </a:t>
            </a:r>
            <a:r>
              <a:rPr lang="en-US" u="sng" dirty="0" err="1" smtClean="0"/>
              <a:t>tr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Parent (direct)child* (table &gt; </a:t>
            </a:r>
            <a:r>
              <a:rPr lang="en-US" u="sng" dirty="0" err="1" smtClean="0"/>
              <a:t>tbody</a:t>
            </a:r>
            <a:r>
              <a:rPr lang="en-US" dirty="0" smtClean="0"/>
              <a:t>)</a:t>
            </a:r>
          </a:p>
          <a:p>
            <a:r>
              <a:rPr lang="en-US" dirty="0" smtClean="0"/>
              <a:t>sibling(immediately preceded by) (</a:t>
            </a:r>
            <a:r>
              <a:rPr lang="en-US" dirty="0" err="1" smtClean="0"/>
              <a:t>td+</a:t>
            </a:r>
            <a:r>
              <a:rPr lang="en-US" u="sng" dirty="0" err="1" smtClean="0"/>
              <a:t>a</a:t>
            </a:r>
            <a:r>
              <a:rPr lang="en-US" dirty="0" smtClean="0"/>
              <a:t>) </a:t>
            </a:r>
          </a:p>
          <a:p>
            <a:r>
              <a:rPr lang="en-US" dirty="0" smtClean="0"/>
              <a:t>Sibling (preceded by) (td ~ </a:t>
            </a:r>
            <a:r>
              <a:rPr lang="en-US" u="sng" dirty="0" smtClean="0"/>
              <a:t>a</a:t>
            </a:r>
            <a:r>
              <a:rPr lang="en-US" dirty="0" smtClean="0"/>
              <a:t>)</a:t>
            </a:r>
          </a:p>
          <a:p>
            <a:r>
              <a:rPr lang="en-US" dirty="0" smtClean="0"/>
              <a:t>Element </a:t>
            </a:r>
            <a:r>
              <a:rPr lang="en-US" dirty="0"/>
              <a:t>h</a:t>
            </a:r>
            <a:r>
              <a:rPr lang="en-US" dirty="0" smtClean="0"/>
              <a:t>as descendent (</a:t>
            </a:r>
            <a:r>
              <a:rPr lang="en-US" u="sng" dirty="0" err="1" smtClean="0"/>
              <a:t>tr</a:t>
            </a:r>
            <a:r>
              <a:rPr lang="en-US" dirty="0" err="1" smtClean="0"/>
              <a:t>:has</a:t>
            </a:r>
            <a:r>
              <a:rPr lang="en-US" dirty="0" smtClean="0"/>
              <a:t>(a))</a:t>
            </a:r>
          </a:p>
          <a:p>
            <a:r>
              <a:rPr lang="en-US" dirty="0" smtClean="0"/>
              <a:t>Element has class (</a:t>
            </a:r>
            <a:r>
              <a:rPr lang="en-US" u="sng" dirty="0" err="1" smtClean="0"/>
              <a:t>a</a:t>
            </a:r>
            <a:r>
              <a:rPr lang="en-US" dirty="0" err="1" smtClean="0"/>
              <a:t>.classname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All that has class (.</a:t>
            </a:r>
            <a:r>
              <a:rPr lang="en-US" dirty="0" err="1" smtClean="0"/>
              <a:t>classname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8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CSS Selectors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has attribute (a[style])</a:t>
            </a:r>
          </a:p>
          <a:p>
            <a:r>
              <a:rPr lang="en-US" dirty="0" smtClean="0"/>
              <a:t>Element has attribute  (case sensitive)</a:t>
            </a:r>
          </a:p>
          <a:p>
            <a:pPr lvl="1"/>
            <a:r>
              <a:rPr lang="en-US" dirty="0" smtClean="0"/>
              <a:t>With value (a[style=“height: 100%”])</a:t>
            </a:r>
          </a:p>
          <a:p>
            <a:pPr lvl="1"/>
            <a:r>
              <a:rPr lang="en-US" dirty="0" smtClean="0"/>
              <a:t>Value begins with  (a[style^=“height”]</a:t>
            </a:r>
          </a:p>
          <a:p>
            <a:pPr lvl="1"/>
            <a:r>
              <a:rPr lang="en-US" dirty="0" smtClean="0"/>
              <a:t>Value ends with (a[style$=“100%”])</a:t>
            </a:r>
          </a:p>
          <a:p>
            <a:pPr lvl="1"/>
            <a:r>
              <a:rPr lang="en-US" dirty="0" smtClean="0"/>
              <a:t>Value contains (a[style*=“10”])</a:t>
            </a:r>
          </a:p>
          <a:p>
            <a:r>
              <a:rPr lang="en-US" dirty="0" smtClean="0"/>
              <a:t>Positional</a:t>
            </a:r>
          </a:p>
          <a:p>
            <a:pPr lvl="1"/>
            <a:r>
              <a:rPr lang="en-US" dirty="0" smtClean="0"/>
              <a:t>First (</a:t>
            </a:r>
            <a:r>
              <a:rPr lang="en-US" dirty="0" err="1" smtClean="0"/>
              <a:t>E:first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Last (</a:t>
            </a:r>
            <a:r>
              <a:rPr lang="en-US" dirty="0" err="1" smtClean="0"/>
              <a:t>E:last</a:t>
            </a:r>
            <a:r>
              <a:rPr lang="en-US" dirty="0" smtClean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337D02-29FC-4D77-A4E7-A84090A2D06A}" type="datetime1">
              <a:rPr lang="en-US" smtClean="0"/>
              <a:t>4/26/2011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6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- Microsoft - Tech Days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Microsoft - Tech Days 2011</Template>
  <TotalTime>0</TotalTime>
  <Words>1296</Words>
  <Application>Microsoft Office PowerPoint</Application>
  <PresentationFormat>On-screen Show (4:3)</PresentationFormat>
  <Paragraphs>294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Template - Microsoft - Tech Days 2011</vt:lpstr>
      <vt:lpstr>JQuery and JSSpec Making the Web Developer Friendly</vt:lpstr>
      <vt:lpstr>Who am I?</vt:lpstr>
      <vt:lpstr>Motivation</vt:lpstr>
      <vt:lpstr>JSSpec</vt:lpstr>
      <vt:lpstr>JQuery</vt:lpstr>
      <vt:lpstr>Unobtrusive JavaScript</vt:lpstr>
      <vt:lpstr>Which Browser?</vt:lpstr>
      <vt:lpstr>CSS Selectors</vt:lpstr>
      <vt:lpstr>More CSS Selectors</vt:lpstr>
      <vt:lpstr>And finally…</vt:lpstr>
      <vt:lpstr>JQuery Selector Additions</vt:lpstr>
      <vt:lpstr>Managing Wrapped Sets</vt:lpstr>
      <vt:lpstr>More Wrapped Set Fun</vt:lpstr>
      <vt:lpstr>Even More Wrapped Set Fun</vt:lpstr>
      <vt:lpstr>Reading/Changing Set Elements</vt:lpstr>
      <vt:lpstr>DOM Manipulation</vt:lpstr>
      <vt:lpstr>CSS/Attribute Options</vt:lpstr>
      <vt:lpstr>Event Handling</vt:lpstr>
      <vt:lpstr>More Event Handling</vt:lpstr>
      <vt:lpstr>Effects</vt:lpstr>
      <vt:lpstr>Effects</vt:lpstr>
      <vt:lpstr>Extensibility</vt:lpstr>
      <vt:lpstr>Contact Me</vt:lpstr>
      <vt:lpstr>Stay up to date with MSDN Belux</vt:lpstr>
      <vt:lpstr>TechDays  2011 On-Demand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2007-03-18T18:10:32Z</dcterms:created>
  <dcterms:modified xsi:type="dcterms:W3CDTF">2011-04-26T11:45:39Z</dcterms:modified>
</cp:coreProperties>
</file>