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658" r:id="rId2"/>
  </p:sldMasterIdLst>
  <p:notesMasterIdLst>
    <p:notesMasterId r:id="rId76"/>
  </p:notesMasterIdLst>
  <p:handoutMasterIdLst>
    <p:handoutMasterId r:id="rId77"/>
  </p:handoutMasterIdLst>
  <p:sldIdLst>
    <p:sldId id="256" r:id="rId3"/>
    <p:sldId id="342" r:id="rId4"/>
    <p:sldId id="268" r:id="rId5"/>
    <p:sldId id="343" r:id="rId6"/>
    <p:sldId id="271" r:id="rId7"/>
    <p:sldId id="272" r:id="rId8"/>
    <p:sldId id="273" r:id="rId9"/>
    <p:sldId id="274" r:id="rId10"/>
    <p:sldId id="275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350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4" r:id="rId28"/>
    <p:sldId id="351" r:id="rId29"/>
    <p:sldId id="296" r:id="rId30"/>
    <p:sldId id="297" r:id="rId31"/>
    <p:sldId id="360" r:id="rId32"/>
    <p:sldId id="298" r:id="rId33"/>
    <p:sldId id="299" r:id="rId34"/>
    <p:sldId id="352" r:id="rId35"/>
    <p:sldId id="302" r:id="rId36"/>
    <p:sldId id="303" r:id="rId37"/>
    <p:sldId id="353" r:id="rId38"/>
    <p:sldId id="305" r:id="rId39"/>
    <p:sldId id="306" r:id="rId40"/>
    <p:sldId id="307" r:id="rId41"/>
    <p:sldId id="308" r:id="rId42"/>
    <p:sldId id="309" r:id="rId43"/>
    <p:sldId id="354" r:id="rId44"/>
    <p:sldId id="311" r:id="rId45"/>
    <p:sldId id="361" r:id="rId46"/>
    <p:sldId id="312" r:id="rId47"/>
    <p:sldId id="355" r:id="rId48"/>
    <p:sldId id="315" r:id="rId49"/>
    <p:sldId id="316" r:id="rId50"/>
    <p:sldId id="344" r:id="rId51"/>
    <p:sldId id="345" r:id="rId52"/>
    <p:sldId id="346" r:id="rId53"/>
    <p:sldId id="320" r:id="rId54"/>
    <p:sldId id="356" r:id="rId55"/>
    <p:sldId id="322" r:id="rId56"/>
    <p:sldId id="323" r:id="rId57"/>
    <p:sldId id="324" r:id="rId58"/>
    <p:sldId id="328" r:id="rId59"/>
    <p:sldId id="329" r:id="rId60"/>
    <p:sldId id="330" r:id="rId61"/>
    <p:sldId id="331" r:id="rId62"/>
    <p:sldId id="332" r:id="rId63"/>
    <p:sldId id="333" r:id="rId64"/>
    <p:sldId id="334" r:id="rId65"/>
    <p:sldId id="357" r:id="rId66"/>
    <p:sldId id="336" r:id="rId67"/>
    <p:sldId id="347" r:id="rId68"/>
    <p:sldId id="358" r:id="rId69"/>
    <p:sldId id="339" r:id="rId70"/>
    <p:sldId id="348" r:id="rId71"/>
    <p:sldId id="349" r:id="rId72"/>
    <p:sldId id="264" r:id="rId73"/>
    <p:sldId id="265" r:id="rId74"/>
    <p:sldId id="359" r:id="rId7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32" autoAdjust="0"/>
  </p:normalViewPr>
  <p:slideViewPr>
    <p:cSldViewPr snapToGrid="0" snapToObjects="1" showGuides="1">
      <p:cViewPr varScale="1">
        <p:scale>
          <a:sx n="82" d="100"/>
          <a:sy n="82" d="100"/>
        </p:scale>
        <p:origin x="-474" y="-90"/>
      </p:cViewPr>
      <p:guideLst>
        <p:guide orient="horz" pos="791"/>
        <p:guide orient="horz" pos="98"/>
        <p:guide orient="horz" pos="641"/>
        <p:guide orient="horz" pos="4214"/>
        <p:guide pos="5581"/>
        <p:guide pos="15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76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viewProps" Target="viewProp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presProps" Target="presProps.xml"/><Relationship Id="rId8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handoutMaster" Target="handoutMasters/handout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80" Type="http://schemas.openxmlformats.org/officeDocument/2006/relationships/theme" Target="theme/theme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9D263-97E0-406F-B1D2-8A78ED618469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3B58E2-198C-47C8-9B3D-F0F63DD8BE7C}">
      <dgm:prSet phldrT="[Text]"/>
      <dgm:spPr/>
      <dgm:t>
        <a:bodyPr/>
        <a:lstStyle/>
        <a:p>
          <a:r>
            <a:rPr lang="en-US" dirty="0" smtClean="0"/>
            <a:t>Start</a:t>
          </a:r>
          <a:endParaRPr lang="en-US" dirty="0"/>
        </a:p>
      </dgm:t>
    </dgm:pt>
    <dgm:pt modelId="{F46997EC-126D-480C-A659-6D4EF6B333F7}" type="parTrans" cxnId="{C68DC6A1-DD39-4263-AB2A-B62549ED77F3}">
      <dgm:prSet/>
      <dgm:spPr/>
      <dgm:t>
        <a:bodyPr/>
        <a:lstStyle/>
        <a:p>
          <a:endParaRPr lang="en-US"/>
        </a:p>
      </dgm:t>
    </dgm:pt>
    <dgm:pt modelId="{9124540E-9A9E-4265-9386-9364C8AA909F}" type="sibTrans" cxnId="{C68DC6A1-DD39-4263-AB2A-B62549ED77F3}">
      <dgm:prSet/>
      <dgm:spPr/>
      <dgm:t>
        <a:bodyPr/>
        <a:lstStyle/>
        <a:p>
          <a:endParaRPr lang="en-US"/>
        </a:p>
      </dgm:t>
    </dgm:pt>
    <dgm:pt modelId="{A5AA85FE-6BAD-4229-8437-5291FAB65902}">
      <dgm:prSet phldrT="[Text]"/>
      <dgm:spPr/>
      <dgm:t>
        <a:bodyPr/>
        <a:lstStyle/>
        <a:p>
          <a:r>
            <a:rPr lang="en-US" dirty="0" smtClean="0"/>
            <a:t>Refine</a:t>
          </a:r>
          <a:endParaRPr lang="en-US" dirty="0"/>
        </a:p>
      </dgm:t>
    </dgm:pt>
    <dgm:pt modelId="{6F151516-8FDC-4CCE-BD07-1734DA6DAE14}" type="parTrans" cxnId="{E63BF07F-1127-433E-8DAD-63E00848DC01}">
      <dgm:prSet/>
      <dgm:spPr/>
      <dgm:t>
        <a:bodyPr/>
        <a:lstStyle/>
        <a:p>
          <a:endParaRPr lang="en-US"/>
        </a:p>
      </dgm:t>
    </dgm:pt>
    <dgm:pt modelId="{B7D70271-0D7A-44FF-B410-13AF0F19996E}" type="sibTrans" cxnId="{E63BF07F-1127-433E-8DAD-63E00848DC01}">
      <dgm:prSet/>
      <dgm:spPr/>
      <dgm:t>
        <a:bodyPr/>
        <a:lstStyle/>
        <a:p>
          <a:endParaRPr lang="en-US"/>
        </a:p>
      </dgm:t>
    </dgm:pt>
    <dgm:pt modelId="{646EA24E-BCAC-43C6-9586-B7E288002B4E}">
      <dgm:prSet phldrT="[Text]"/>
      <dgm:spPr/>
      <dgm:t>
        <a:bodyPr/>
        <a:lstStyle/>
        <a:p>
          <a:r>
            <a:rPr lang="en-US" dirty="0" smtClean="0"/>
            <a:t>Describe your data</a:t>
          </a:r>
          <a:endParaRPr lang="en-US" dirty="0"/>
        </a:p>
      </dgm:t>
    </dgm:pt>
    <dgm:pt modelId="{069DAACF-9DF1-4E95-ACEF-EAAD3D22C3E6}" type="parTrans" cxnId="{94CE3AA3-E403-413F-B2DA-3EEEC60D233A}">
      <dgm:prSet/>
      <dgm:spPr/>
      <dgm:t>
        <a:bodyPr/>
        <a:lstStyle/>
        <a:p>
          <a:endParaRPr lang="en-US"/>
        </a:p>
      </dgm:t>
    </dgm:pt>
    <dgm:pt modelId="{2DC770C5-30E3-4ACB-92AC-41453B9C82DF}" type="sibTrans" cxnId="{94CE3AA3-E403-413F-B2DA-3EEEC60D233A}">
      <dgm:prSet/>
      <dgm:spPr/>
      <dgm:t>
        <a:bodyPr/>
        <a:lstStyle/>
        <a:p>
          <a:endParaRPr lang="en-US"/>
        </a:p>
      </dgm:t>
    </dgm:pt>
    <dgm:pt modelId="{C30AE411-FCCD-49D5-BB24-199C9B78F225}">
      <dgm:prSet phldrT="[Text]"/>
      <dgm:spPr/>
      <dgm:t>
        <a:bodyPr/>
        <a:lstStyle/>
        <a:p>
          <a:r>
            <a:rPr lang="en-US" dirty="0" smtClean="0"/>
            <a:t>Create screens for common tasks</a:t>
          </a:r>
          <a:endParaRPr lang="en-US" dirty="0"/>
        </a:p>
      </dgm:t>
    </dgm:pt>
    <dgm:pt modelId="{CE2AD8D2-3204-44A8-ABFD-0D7EE8FD8F77}" type="parTrans" cxnId="{2019963A-1896-4C32-98EA-20307F5F382B}">
      <dgm:prSet/>
      <dgm:spPr/>
      <dgm:t>
        <a:bodyPr/>
        <a:lstStyle/>
        <a:p>
          <a:endParaRPr lang="en-US"/>
        </a:p>
      </dgm:t>
    </dgm:pt>
    <dgm:pt modelId="{928171FA-5426-476C-B752-E0BAD6A56037}" type="sibTrans" cxnId="{2019963A-1896-4C32-98EA-20307F5F382B}">
      <dgm:prSet/>
      <dgm:spPr/>
      <dgm:t>
        <a:bodyPr/>
        <a:lstStyle/>
        <a:p>
          <a:endParaRPr lang="en-US"/>
        </a:p>
      </dgm:t>
    </dgm:pt>
    <dgm:pt modelId="{D31478FF-3D59-42D5-96E7-63A0B77F7102}">
      <dgm:prSet phldrT="[Text]"/>
      <dgm:spPr/>
      <dgm:t>
        <a:bodyPr/>
        <a:lstStyle/>
        <a:p>
          <a:r>
            <a:rPr lang="en-US" dirty="0" smtClean="0"/>
            <a:t>Author business logic</a:t>
          </a:r>
          <a:endParaRPr lang="en-US" dirty="0"/>
        </a:p>
      </dgm:t>
    </dgm:pt>
    <dgm:pt modelId="{9EC6D7A0-F370-43F3-ADC1-32C143FBB5E7}" type="parTrans" cxnId="{2B2D854A-11F9-48D5-AE24-D2AFA6C2FDE8}">
      <dgm:prSet/>
      <dgm:spPr/>
      <dgm:t>
        <a:bodyPr/>
        <a:lstStyle/>
        <a:p>
          <a:endParaRPr lang="en-US"/>
        </a:p>
      </dgm:t>
    </dgm:pt>
    <dgm:pt modelId="{31E8CDA9-FCFB-4E72-B087-0194019CC816}" type="sibTrans" cxnId="{2B2D854A-11F9-48D5-AE24-D2AFA6C2FDE8}">
      <dgm:prSet/>
      <dgm:spPr/>
      <dgm:t>
        <a:bodyPr/>
        <a:lstStyle/>
        <a:p>
          <a:endParaRPr lang="en-US"/>
        </a:p>
      </dgm:t>
    </dgm:pt>
    <dgm:pt modelId="{171F3562-D014-4BDE-8389-A5DA8C295338}">
      <dgm:prSet phldrT="[Text]"/>
      <dgm:spPr/>
      <dgm:t>
        <a:bodyPr/>
        <a:lstStyle/>
        <a:p>
          <a:r>
            <a:rPr lang="en-US" dirty="0" smtClean="0"/>
            <a:t>Customize screen layouts</a:t>
          </a:r>
          <a:endParaRPr lang="en-US" dirty="0"/>
        </a:p>
      </dgm:t>
    </dgm:pt>
    <dgm:pt modelId="{23D8A075-49B3-46ED-8EDE-7C63632FA834}" type="parTrans" cxnId="{611BCF7A-6CA9-40F8-994D-99C6123143C8}">
      <dgm:prSet/>
      <dgm:spPr/>
      <dgm:t>
        <a:bodyPr/>
        <a:lstStyle/>
        <a:p>
          <a:endParaRPr lang="en-US"/>
        </a:p>
      </dgm:t>
    </dgm:pt>
    <dgm:pt modelId="{495B7504-C595-4DBB-B4F4-F0C682FB8C26}" type="sibTrans" cxnId="{611BCF7A-6CA9-40F8-994D-99C6123143C8}">
      <dgm:prSet/>
      <dgm:spPr/>
      <dgm:t>
        <a:bodyPr/>
        <a:lstStyle/>
        <a:p>
          <a:endParaRPr lang="en-US"/>
        </a:p>
      </dgm:t>
    </dgm:pt>
    <dgm:pt modelId="{337CF9C9-455D-4171-8830-79C7978C3221}">
      <dgm:prSet phldrT="[Text]"/>
      <dgm:spPr/>
      <dgm:t>
        <a:bodyPr/>
        <a:lstStyle/>
        <a:p>
          <a:r>
            <a:rPr lang="en-US" dirty="0" smtClean="0"/>
            <a:t>Define custom queries </a:t>
          </a:r>
          <a:endParaRPr lang="en-US" dirty="0"/>
        </a:p>
      </dgm:t>
    </dgm:pt>
    <dgm:pt modelId="{91E8D839-8B29-4D39-80AF-8F14C1065B0E}" type="parTrans" cxnId="{1395D999-C608-4FA8-B79D-A6518486A85D}">
      <dgm:prSet/>
      <dgm:spPr/>
      <dgm:t>
        <a:bodyPr/>
        <a:lstStyle/>
        <a:p>
          <a:endParaRPr lang="en-US"/>
        </a:p>
      </dgm:t>
    </dgm:pt>
    <dgm:pt modelId="{9EC95A5A-167F-439D-84FA-AB0B4C505774}" type="sibTrans" cxnId="{1395D999-C608-4FA8-B79D-A6518486A85D}">
      <dgm:prSet/>
      <dgm:spPr/>
      <dgm:t>
        <a:bodyPr/>
        <a:lstStyle/>
        <a:p>
          <a:endParaRPr lang="en-US"/>
        </a:p>
      </dgm:t>
    </dgm:pt>
    <dgm:pt modelId="{8F3D8C98-21E7-4AE2-9706-ECE7972FC95B}" type="pres">
      <dgm:prSet presAssocID="{AAD9D263-97E0-406F-B1D2-8A78ED6184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38887F-92A7-43A1-87A9-E97A6C451CDC}" type="pres">
      <dgm:prSet presAssocID="{543B58E2-198C-47C8-9B3D-F0F63DD8BE7C}" presName="vertFlow" presStyleCnt="0"/>
      <dgm:spPr/>
    </dgm:pt>
    <dgm:pt modelId="{42BF9A23-E2E5-49F1-9688-32A75C2198EE}" type="pres">
      <dgm:prSet presAssocID="{543B58E2-198C-47C8-9B3D-F0F63DD8BE7C}" presName="header" presStyleLbl="node1" presStyleIdx="0" presStyleCnt="2"/>
      <dgm:spPr/>
      <dgm:t>
        <a:bodyPr/>
        <a:lstStyle/>
        <a:p>
          <a:endParaRPr lang="en-US"/>
        </a:p>
      </dgm:t>
    </dgm:pt>
    <dgm:pt modelId="{56E4648D-0994-4780-834B-55FFB987E237}" type="pres">
      <dgm:prSet presAssocID="{069DAACF-9DF1-4E95-ACEF-EAAD3D22C3E6}" presName="parTrans" presStyleLbl="sibTrans2D1" presStyleIdx="0" presStyleCnt="5"/>
      <dgm:spPr/>
      <dgm:t>
        <a:bodyPr/>
        <a:lstStyle/>
        <a:p>
          <a:endParaRPr lang="en-US"/>
        </a:p>
      </dgm:t>
    </dgm:pt>
    <dgm:pt modelId="{85753C2D-E6BB-43EA-A729-4F4456DA198B}" type="pres">
      <dgm:prSet presAssocID="{646EA24E-BCAC-43C6-9586-B7E288002B4E}" presName="child" presStyleLbl="alignAccFollow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AFBA3-5DFA-4FE2-9F34-AA0948F4EB07}" type="pres">
      <dgm:prSet presAssocID="{2DC770C5-30E3-4ACB-92AC-41453B9C82DF}" presName="sibTrans" presStyleLbl="sibTrans2D1" presStyleIdx="1" presStyleCnt="5"/>
      <dgm:spPr/>
      <dgm:t>
        <a:bodyPr/>
        <a:lstStyle/>
        <a:p>
          <a:endParaRPr lang="en-US"/>
        </a:p>
      </dgm:t>
    </dgm:pt>
    <dgm:pt modelId="{11D4DB3A-71A5-4F15-A7B2-8F29D30936F3}" type="pres">
      <dgm:prSet presAssocID="{C30AE411-FCCD-49D5-BB24-199C9B78F225}" presName="child" presStyleLbl="alignAccFollow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DE1BBF-82FA-4FB6-9A18-C6C353B8F011}" type="pres">
      <dgm:prSet presAssocID="{543B58E2-198C-47C8-9B3D-F0F63DD8BE7C}" presName="hSp" presStyleCnt="0"/>
      <dgm:spPr/>
    </dgm:pt>
    <dgm:pt modelId="{1B85E0B3-E721-47C8-AE69-DEA7A10789AA}" type="pres">
      <dgm:prSet presAssocID="{A5AA85FE-6BAD-4229-8437-5291FAB65902}" presName="vertFlow" presStyleCnt="0"/>
      <dgm:spPr/>
    </dgm:pt>
    <dgm:pt modelId="{2A947BB4-AC17-4975-8897-FB887821262B}" type="pres">
      <dgm:prSet presAssocID="{A5AA85FE-6BAD-4229-8437-5291FAB65902}" presName="header" presStyleLbl="node1" presStyleIdx="1" presStyleCnt="2"/>
      <dgm:spPr/>
      <dgm:t>
        <a:bodyPr/>
        <a:lstStyle/>
        <a:p>
          <a:endParaRPr lang="en-US"/>
        </a:p>
      </dgm:t>
    </dgm:pt>
    <dgm:pt modelId="{7A92974C-7C0D-4E34-A446-DAFB8E47612E}" type="pres">
      <dgm:prSet presAssocID="{9EC6D7A0-F370-43F3-ADC1-32C143FBB5E7}" presName="parTrans" presStyleLbl="sibTrans2D1" presStyleIdx="2" presStyleCnt="5"/>
      <dgm:spPr/>
      <dgm:t>
        <a:bodyPr/>
        <a:lstStyle/>
        <a:p>
          <a:endParaRPr lang="en-US"/>
        </a:p>
      </dgm:t>
    </dgm:pt>
    <dgm:pt modelId="{0B6B8FB9-4D6A-46D4-965E-7FD570CC5B36}" type="pres">
      <dgm:prSet presAssocID="{D31478FF-3D59-42D5-96E7-63A0B77F7102}" presName="child" presStyleLbl="alignAccFollow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0BE8057-F519-475A-966B-B86F92E97CD5}" type="pres">
      <dgm:prSet presAssocID="{31E8CDA9-FCFB-4E72-B087-0194019CC816}" presName="sibTrans" presStyleLbl="sibTrans2D1" presStyleIdx="3" presStyleCnt="5"/>
      <dgm:spPr/>
      <dgm:t>
        <a:bodyPr/>
        <a:lstStyle/>
        <a:p>
          <a:endParaRPr lang="en-US"/>
        </a:p>
      </dgm:t>
    </dgm:pt>
    <dgm:pt modelId="{874218D1-DDD2-4346-82E1-CED69FD5C36F}" type="pres">
      <dgm:prSet presAssocID="{171F3562-D014-4BDE-8389-A5DA8C295338}" presName="child" presStyleLbl="alignAccFollow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897954-A3C0-4804-87E9-FC5EEC755849}" type="pres">
      <dgm:prSet presAssocID="{495B7504-C595-4DBB-B4F4-F0C682FB8C26}" presName="sibTrans" presStyleLbl="sibTrans2D1" presStyleIdx="4" presStyleCnt="5"/>
      <dgm:spPr/>
      <dgm:t>
        <a:bodyPr/>
        <a:lstStyle/>
        <a:p>
          <a:endParaRPr lang="en-US"/>
        </a:p>
      </dgm:t>
    </dgm:pt>
    <dgm:pt modelId="{B6D4891B-47F9-4C07-A1DF-2012EEC2F6DF}" type="pres">
      <dgm:prSet presAssocID="{337CF9C9-455D-4171-8830-79C7978C3221}" presName="child" presStyleLbl="alignAccFollow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38E4E2-0F69-4DF0-AE94-1B0F11639935}" type="presOf" srcId="{AAD9D263-97E0-406F-B1D2-8A78ED618469}" destId="{8F3D8C98-21E7-4AE2-9706-ECE7972FC95B}" srcOrd="0" destOrd="0" presId="urn:microsoft.com/office/officeart/2005/8/layout/lProcess1"/>
    <dgm:cxn modelId="{B06744D3-FC75-4E1F-A1DA-4F9AC2144D28}" type="presOf" srcId="{A5AA85FE-6BAD-4229-8437-5291FAB65902}" destId="{2A947BB4-AC17-4975-8897-FB887821262B}" srcOrd="0" destOrd="0" presId="urn:microsoft.com/office/officeart/2005/8/layout/lProcess1"/>
    <dgm:cxn modelId="{4442D9E6-85F7-4D74-88BB-4D4A2DE4618C}" type="presOf" srcId="{2DC770C5-30E3-4ACB-92AC-41453B9C82DF}" destId="{0B1AFBA3-5DFA-4FE2-9F34-AA0948F4EB07}" srcOrd="0" destOrd="0" presId="urn:microsoft.com/office/officeart/2005/8/layout/lProcess1"/>
    <dgm:cxn modelId="{2B2D854A-11F9-48D5-AE24-D2AFA6C2FDE8}" srcId="{A5AA85FE-6BAD-4229-8437-5291FAB65902}" destId="{D31478FF-3D59-42D5-96E7-63A0B77F7102}" srcOrd="0" destOrd="0" parTransId="{9EC6D7A0-F370-43F3-ADC1-32C143FBB5E7}" sibTransId="{31E8CDA9-FCFB-4E72-B087-0194019CC816}"/>
    <dgm:cxn modelId="{764EF62B-4165-406A-BBD5-7520E6023419}" type="presOf" srcId="{495B7504-C595-4DBB-B4F4-F0C682FB8C26}" destId="{F4897954-A3C0-4804-87E9-FC5EEC755849}" srcOrd="0" destOrd="0" presId="urn:microsoft.com/office/officeart/2005/8/layout/lProcess1"/>
    <dgm:cxn modelId="{611BCF7A-6CA9-40F8-994D-99C6123143C8}" srcId="{A5AA85FE-6BAD-4229-8437-5291FAB65902}" destId="{171F3562-D014-4BDE-8389-A5DA8C295338}" srcOrd="1" destOrd="0" parTransId="{23D8A075-49B3-46ED-8EDE-7C63632FA834}" sibTransId="{495B7504-C595-4DBB-B4F4-F0C682FB8C26}"/>
    <dgm:cxn modelId="{84638B08-C5C3-4057-833F-3CA00FE1DC9C}" type="presOf" srcId="{D31478FF-3D59-42D5-96E7-63A0B77F7102}" destId="{0B6B8FB9-4D6A-46D4-965E-7FD570CC5B36}" srcOrd="0" destOrd="0" presId="urn:microsoft.com/office/officeart/2005/8/layout/lProcess1"/>
    <dgm:cxn modelId="{E63BF07F-1127-433E-8DAD-63E00848DC01}" srcId="{AAD9D263-97E0-406F-B1D2-8A78ED618469}" destId="{A5AA85FE-6BAD-4229-8437-5291FAB65902}" srcOrd="1" destOrd="0" parTransId="{6F151516-8FDC-4CCE-BD07-1734DA6DAE14}" sibTransId="{B7D70271-0D7A-44FF-B410-13AF0F19996E}"/>
    <dgm:cxn modelId="{4016B44F-677E-494E-872D-E5FE4EA342C7}" type="presOf" srcId="{C30AE411-FCCD-49D5-BB24-199C9B78F225}" destId="{11D4DB3A-71A5-4F15-A7B2-8F29D30936F3}" srcOrd="0" destOrd="0" presId="urn:microsoft.com/office/officeart/2005/8/layout/lProcess1"/>
    <dgm:cxn modelId="{5ACCE901-5BCD-495C-9447-3D5EE141F1D9}" type="presOf" srcId="{646EA24E-BCAC-43C6-9586-B7E288002B4E}" destId="{85753C2D-E6BB-43EA-A729-4F4456DA198B}" srcOrd="0" destOrd="0" presId="urn:microsoft.com/office/officeart/2005/8/layout/lProcess1"/>
    <dgm:cxn modelId="{94CE3AA3-E403-413F-B2DA-3EEEC60D233A}" srcId="{543B58E2-198C-47C8-9B3D-F0F63DD8BE7C}" destId="{646EA24E-BCAC-43C6-9586-B7E288002B4E}" srcOrd="0" destOrd="0" parTransId="{069DAACF-9DF1-4E95-ACEF-EAAD3D22C3E6}" sibTransId="{2DC770C5-30E3-4ACB-92AC-41453B9C82DF}"/>
    <dgm:cxn modelId="{2B9DD9C7-0412-46F3-B562-D84336BDD87A}" type="presOf" srcId="{9EC6D7A0-F370-43F3-ADC1-32C143FBB5E7}" destId="{7A92974C-7C0D-4E34-A446-DAFB8E47612E}" srcOrd="0" destOrd="0" presId="urn:microsoft.com/office/officeart/2005/8/layout/lProcess1"/>
    <dgm:cxn modelId="{1395D999-C608-4FA8-B79D-A6518486A85D}" srcId="{A5AA85FE-6BAD-4229-8437-5291FAB65902}" destId="{337CF9C9-455D-4171-8830-79C7978C3221}" srcOrd="2" destOrd="0" parTransId="{91E8D839-8B29-4D39-80AF-8F14C1065B0E}" sibTransId="{9EC95A5A-167F-439D-84FA-AB0B4C505774}"/>
    <dgm:cxn modelId="{C68DC6A1-DD39-4263-AB2A-B62549ED77F3}" srcId="{AAD9D263-97E0-406F-B1D2-8A78ED618469}" destId="{543B58E2-198C-47C8-9B3D-F0F63DD8BE7C}" srcOrd="0" destOrd="0" parTransId="{F46997EC-126D-480C-A659-6D4EF6B333F7}" sibTransId="{9124540E-9A9E-4265-9386-9364C8AA909F}"/>
    <dgm:cxn modelId="{916DE540-24E6-4ACE-B8B0-AE221256576C}" type="presOf" srcId="{069DAACF-9DF1-4E95-ACEF-EAAD3D22C3E6}" destId="{56E4648D-0994-4780-834B-55FFB987E237}" srcOrd="0" destOrd="0" presId="urn:microsoft.com/office/officeart/2005/8/layout/lProcess1"/>
    <dgm:cxn modelId="{952E2713-366D-48D1-B9AC-DAA4ED57BAD0}" type="presOf" srcId="{171F3562-D014-4BDE-8389-A5DA8C295338}" destId="{874218D1-DDD2-4346-82E1-CED69FD5C36F}" srcOrd="0" destOrd="0" presId="urn:microsoft.com/office/officeart/2005/8/layout/lProcess1"/>
    <dgm:cxn modelId="{7D708B17-95D9-4D52-9B4C-3891E50DF504}" type="presOf" srcId="{543B58E2-198C-47C8-9B3D-F0F63DD8BE7C}" destId="{42BF9A23-E2E5-49F1-9688-32A75C2198EE}" srcOrd="0" destOrd="0" presId="urn:microsoft.com/office/officeart/2005/8/layout/lProcess1"/>
    <dgm:cxn modelId="{2019963A-1896-4C32-98EA-20307F5F382B}" srcId="{543B58E2-198C-47C8-9B3D-F0F63DD8BE7C}" destId="{C30AE411-FCCD-49D5-BB24-199C9B78F225}" srcOrd="1" destOrd="0" parTransId="{CE2AD8D2-3204-44A8-ABFD-0D7EE8FD8F77}" sibTransId="{928171FA-5426-476C-B752-E0BAD6A56037}"/>
    <dgm:cxn modelId="{23832185-119A-4488-AEDE-63A5BBB664CB}" type="presOf" srcId="{337CF9C9-455D-4171-8830-79C7978C3221}" destId="{B6D4891B-47F9-4C07-A1DF-2012EEC2F6DF}" srcOrd="0" destOrd="0" presId="urn:microsoft.com/office/officeart/2005/8/layout/lProcess1"/>
    <dgm:cxn modelId="{9D6166E5-799F-46EE-8DB5-9BF9E8B6AC4A}" type="presOf" srcId="{31E8CDA9-FCFB-4E72-B087-0194019CC816}" destId="{A0BE8057-F519-475A-966B-B86F92E97CD5}" srcOrd="0" destOrd="0" presId="urn:microsoft.com/office/officeart/2005/8/layout/lProcess1"/>
    <dgm:cxn modelId="{90DF38F4-0D51-41A1-BC64-4C1CE77A2AD9}" type="presParOf" srcId="{8F3D8C98-21E7-4AE2-9706-ECE7972FC95B}" destId="{0C38887F-92A7-43A1-87A9-E97A6C451CDC}" srcOrd="0" destOrd="0" presId="urn:microsoft.com/office/officeart/2005/8/layout/lProcess1"/>
    <dgm:cxn modelId="{18FD4DE8-CE80-48E9-A996-AEEA0A374D82}" type="presParOf" srcId="{0C38887F-92A7-43A1-87A9-E97A6C451CDC}" destId="{42BF9A23-E2E5-49F1-9688-32A75C2198EE}" srcOrd="0" destOrd="0" presId="urn:microsoft.com/office/officeart/2005/8/layout/lProcess1"/>
    <dgm:cxn modelId="{E975D395-D0E2-48E7-9824-6E2FDEC644B1}" type="presParOf" srcId="{0C38887F-92A7-43A1-87A9-E97A6C451CDC}" destId="{56E4648D-0994-4780-834B-55FFB987E237}" srcOrd="1" destOrd="0" presId="urn:microsoft.com/office/officeart/2005/8/layout/lProcess1"/>
    <dgm:cxn modelId="{AC662680-31FD-400D-8F6A-2E70ED518C93}" type="presParOf" srcId="{0C38887F-92A7-43A1-87A9-E97A6C451CDC}" destId="{85753C2D-E6BB-43EA-A729-4F4456DA198B}" srcOrd="2" destOrd="0" presId="urn:microsoft.com/office/officeart/2005/8/layout/lProcess1"/>
    <dgm:cxn modelId="{690E596E-8A00-4EFB-8AAB-997B15DF604A}" type="presParOf" srcId="{0C38887F-92A7-43A1-87A9-E97A6C451CDC}" destId="{0B1AFBA3-5DFA-4FE2-9F34-AA0948F4EB07}" srcOrd="3" destOrd="0" presId="urn:microsoft.com/office/officeart/2005/8/layout/lProcess1"/>
    <dgm:cxn modelId="{54D7CF8D-4C6E-44C8-8204-09A7C345B570}" type="presParOf" srcId="{0C38887F-92A7-43A1-87A9-E97A6C451CDC}" destId="{11D4DB3A-71A5-4F15-A7B2-8F29D30936F3}" srcOrd="4" destOrd="0" presId="urn:microsoft.com/office/officeart/2005/8/layout/lProcess1"/>
    <dgm:cxn modelId="{2C4F890E-7546-49FB-85AE-1941F38CE93F}" type="presParOf" srcId="{8F3D8C98-21E7-4AE2-9706-ECE7972FC95B}" destId="{EADE1BBF-82FA-4FB6-9A18-C6C353B8F011}" srcOrd="1" destOrd="0" presId="urn:microsoft.com/office/officeart/2005/8/layout/lProcess1"/>
    <dgm:cxn modelId="{A176B3B3-85FA-4515-B0AC-07A6378D2EA6}" type="presParOf" srcId="{8F3D8C98-21E7-4AE2-9706-ECE7972FC95B}" destId="{1B85E0B3-E721-47C8-AE69-DEA7A10789AA}" srcOrd="2" destOrd="0" presId="urn:microsoft.com/office/officeart/2005/8/layout/lProcess1"/>
    <dgm:cxn modelId="{72057CB6-6B92-465E-A04D-FC9B6AE578D9}" type="presParOf" srcId="{1B85E0B3-E721-47C8-AE69-DEA7A10789AA}" destId="{2A947BB4-AC17-4975-8897-FB887821262B}" srcOrd="0" destOrd="0" presId="urn:microsoft.com/office/officeart/2005/8/layout/lProcess1"/>
    <dgm:cxn modelId="{5F0DA84A-769D-4F7D-A61D-3B4BDEF2007E}" type="presParOf" srcId="{1B85E0B3-E721-47C8-AE69-DEA7A10789AA}" destId="{7A92974C-7C0D-4E34-A446-DAFB8E47612E}" srcOrd="1" destOrd="0" presId="urn:microsoft.com/office/officeart/2005/8/layout/lProcess1"/>
    <dgm:cxn modelId="{42EA81A0-A896-4E1D-8BD4-2F741F6EA851}" type="presParOf" srcId="{1B85E0B3-E721-47C8-AE69-DEA7A10789AA}" destId="{0B6B8FB9-4D6A-46D4-965E-7FD570CC5B36}" srcOrd="2" destOrd="0" presId="urn:microsoft.com/office/officeart/2005/8/layout/lProcess1"/>
    <dgm:cxn modelId="{13009781-C088-4B7C-98FF-0ED94ED70BD3}" type="presParOf" srcId="{1B85E0B3-E721-47C8-AE69-DEA7A10789AA}" destId="{A0BE8057-F519-475A-966B-B86F92E97CD5}" srcOrd="3" destOrd="0" presId="urn:microsoft.com/office/officeart/2005/8/layout/lProcess1"/>
    <dgm:cxn modelId="{6B833EE5-B326-428E-8782-EEC310629BD1}" type="presParOf" srcId="{1B85E0B3-E721-47C8-AE69-DEA7A10789AA}" destId="{874218D1-DDD2-4346-82E1-CED69FD5C36F}" srcOrd="4" destOrd="0" presId="urn:microsoft.com/office/officeart/2005/8/layout/lProcess1"/>
    <dgm:cxn modelId="{16C614E6-6087-49FC-A4F7-0DF0D1338A79}" type="presParOf" srcId="{1B85E0B3-E721-47C8-AE69-DEA7A10789AA}" destId="{F4897954-A3C0-4804-87E9-FC5EEC755849}" srcOrd="5" destOrd="0" presId="urn:microsoft.com/office/officeart/2005/8/layout/lProcess1"/>
    <dgm:cxn modelId="{4CBC2038-7976-4AA4-9020-4F7E4847996A}" type="presParOf" srcId="{1B85E0B3-E721-47C8-AE69-DEA7A10789AA}" destId="{B6D4891B-47F9-4C07-A1DF-2012EEC2F6DF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AD9D263-97E0-406F-B1D2-8A78ED618469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43B58E2-198C-47C8-9B3D-F0F63DD8BE7C}">
      <dgm:prSet phldrT="[Text]"/>
      <dgm:spPr/>
      <dgm:t>
        <a:bodyPr/>
        <a:lstStyle/>
        <a:p>
          <a:r>
            <a:rPr lang="en-US" dirty="0" smtClean="0"/>
            <a:t>Extend</a:t>
          </a:r>
          <a:endParaRPr lang="en-US" dirty="0"/>
        </a:p>
      </dgm:t>
    </dgm:pt>
    <dgm:pt modelId="{F46997EC-126D-480C-A659-6D4EF6B333F7}" type="parTrans" cxnId="{C68DC6A1-DD39-4263-AB2A-B62549ED77F3}">
      <dgm:prSet/>
      <dgm:spPr/>
      <dgm:t>
        <a:bodyPr/>
        <a:lstStyle/>
        <a:p>
          <a:endParaRPr lang="en-US"/>
        </a:p>
      </dgm:t>
    </dgm:pt>
    <dgm:pt modelId="{9124540E-9A9E-4265-9386-9364C8AA909F}" type="sibTrans" cxnId="{C68DC6A1-DD39-4263-AB2A-B62549ED77F3}">
      <dgm:prSet/>
      <dgm:spPr/>
      <dgm:t>
        <a:bodyPr/>
        <a:lstStyle/>
        <a:p>
          <a:endParaRPr lang="en-US"/>
        </a:p>
      </dgm:t>
    </dgm:pt>
    <dgm:pt modelId="{646EA24E-BCAC-43C6-9586-B7E288002B4E}">
      <dgm:prSet phldrT="[Text]"/>
      <dgm:spPr/>
      <dgm:t>
        <a:bodyPr/>
        <a:lstStyle/>
        <a:p>
          <a:r>
            <a:rPr lang="en-US" dirty="0" smtClean="0"/>
            <a:t>Explore ecosystem components</a:t>
          </a:r>
          <a:endParaRPr lang="en-US" dirty="0"/>
        </a:p>
      </dgm:t>
    </dgm:pt>
    <dgm:pt modelId="{069DAACF-9DF1-4E95-ACEF-EAAD3D22C3E6}" type="parTrans" cxnId="{94CE3AA3-E403-413F-B2DA-3EEEC60D233A}">
      <dgm:prSet/>
      <dgm:spPr/>
      <dgm:t>
        <a:bodyPr/>
        <a:lstStyle/>
        <a:p>
          <a:endParaRPr lang="en-US"/>
        </a:p>
      </dgm:t>
    </dgm:pt>
    <dgm:pt modelId="{2DC770C5-30E3-4ACB-92AC-41453B9C82DF}" type="sibTrans" cxnId="{94CE3AA3-E403-413F-B2DA-3EEEC60D233A}">
      <dgm:prSet/>
      <dgm:spPr/>
      <dgm:t>
        <a:bodyPr/>
        <a:lstStyle/>
        <a:p>
          <a:endParaRPr lang="en-US"/>
        </a:p>
      </dgm:t>
    </dgm:pt>
    <dgm:pt modelId="{DEE2E446-DD6C-4971-A57F-961A3CA0F3ED}">
      <dgm:prSet phldrT="[Text]"/>
      <dgm:spPr/>
      <dgm:t>
        <a:bodyPr/>
        <a:lstStyle/>
        <a:p>
          <a:r>
            <a:rPr lang="en-US" dirty="0" smtClean="0"/>
            <a:t>Create custom Silverlight controls</a:t>
          </a:r>
          <a:endParaRPr lang="en-US" dirty="0"/>
        </a:p>
      </dgm:t>
    </dgm:pt>
    <dgm:pt modelId="{7E7C5F67-F9E5-4EB8-ACE6-4DC0E64A537C}" type="parTrans" cxnId="{93D37A71-B4E8-4014-98CE-A63A114FB915}">
      <dgm:prSet/>
      <dgm:spPr/>
      <dgm:t>
        <a:bodyPr/>
        <a:lstStyle/>
        <a:p>
          <a:endParaRPr lang="en-US"/>
        </a:p>
      </dgm:t>
    </dgm:pt>
    <dgm:pt modelId="{2993E196-067A-4327-A2C3-55C8AD3C9FB1}" type="sibTrans" cxnId="{93D37A71-B4E8-4014-98CE-A63A114FB915}">
      <dgm:prSet/>
      <dgm:spPr/>
      <dgm:t>
        <a:bodyPr/>
        <a:lstStyle/>
        <a:p>
          <a:endParaRPr lang="en-US"/>
        </a:p>
      </dgm:t>
    </dgm:pt>
    <dgm:pt modelId="{EDECDAF8-43B2-4A24-ADDC-4EB16DCD561B}">
      <dgm:prSet phldrT="[Text]"/>
      <dgm:spPr/>
      <dgm:t>
        <a:bodyPr/>
        <a:lstStyle/>
        <a:p>
          <a:r>
            <a:rPr lang="en-US" dirty="0" smtClean="0"/>
            <a:t>Integrate with custom data sources</a:t>
          </a:r>
          <a:endParaRPr lang="en-US" dirty="0"/>
        </a:p>
      </dgm:t>
    </dgm:pt>
    <dgm:pt modelId="{3BB79752-C0A0-4E5C-B4FF-A4446012CAEA}" type="parTrans" cxnId="{CA4BD53D-67BB-4801-B53D-28C58BC5479C}">
      <dgm:prSet/>
      <dgm:spPr/>
      <dgm:t>
        <a:bodyPr/>
        <a:lstStyle/>
        <a:p>
          <a:endParaRPr lang="en-US"/>
        </a:p>
      </dgm:t>
    </dgm:pt>
    <dgm:pt modelId="{59251DB4-6D1B-48BC-B2E9-025E30DE8812}" type="sibTrans" cxnId="{CA4BD53D-67BB-4801-B53D-28C58BC5479C}">
      <dgm:prSet/>
      <dgm:spPr/>
      <dgm:t>
        <a:bodyPr/>
        <a:lstStyle/>
        <a:p>
          <a:endParaRPr lang="en-US"/>
        </a:p>
      </dgm:t>
    </dgm:pt>
    <dgm:pt modelId="{8F3D8C98-21E7-4AE2-9706-ECE7972FC95B}" type="pres">
      <dgm:prSet presAssocID="{AAD9D263-97E0-406F-B1D2-8A78ED61846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C38887F-92A7-43A1-87A9-E97A6C451CDC}" type="pres">
      <dgm:prSet presAssocID="{543B58E2-198C-47C8-9B3D-F0F63DD8BE7C}" presName="vertFlow" presStyleCnt="0"/>
      <dgm:spPr/>
    </dgm:pt>
    <dgm:pt modelId="{42BF9A23-E2E5-49F1-9688-32A75C2198EE}" type="pres">
      <dgm:prSet presAssocID="{543B58E2-198C-47C8-9B3D-F0F63DD8BE7C}" presName="header" presStyleLbl="node1" presStyleIdx="0" presStyleCnt="1" custLinFactNeighborX="-609" custLinFactNeighborY="-79"/>
      <dgm:spPr/>
      <dgm:t>
        <a:bodyPr/>
        <a:lstStyle/>
        <a:p>
          <a:endParaRPr lang="en-US"/>
        </a:p>
      </dgm:t>
    </dgm:pt>
    <dgm:pt modelId="{56E4648D-0994-4780-834B-55FFB987E237}" type="pres">
      <dgm:prSet presAssocID="{069DAACF-9DF1-4E95-ACEF-EAAD3D22C3E6}" presName="parTrans" presStyleLbl="sibTrans2D1" presStyleIdx="0" presStyleCnt="3"/>
      <dgm:spPr/>
      <dgm:t>
        <a:bodyPr/>
        <a:lstStyle/>
        <a:p>
          <a:endParaRPr lang="en-US"/>
        </a:p>
      </dgm:t>
    </dgm:pt>
    <dgm:pt modelId="{85753C2D-E6BB-43EA-A729-4F4456DA198B}" type="pres">
      <dgm:prSet presAssocID="{646EA24E-BCAC-43C6-9586-B7E288002B4E}" presName="child" presStyleLbl="alignAccFollow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1AFBA3-5DFA-4FE2-9F34-AA0948F4EB07}" type="pres">
      <dgm:prSet presAssocID="{2DC770C5-30E3-4ACB-92AC-41453B9C82DF}" presName="sibTrans" presStyleLbl="sibTrans2D1" presStyleIdx="1" presStyleCnt="3"/>
      <dgm:spPr/>
      <dgm:t>
        <a:bodyPr/>
        <a:lstStyle/>
        <a:p>
          <a:endParaRPr lang="en-US"/>
        </a:p>
      </dgm:t>
    </dgm:pt>
    <dgm:pt modelId="{BE299BB3-D63B-4274-A9C7-1D15ACCEB5C2}" type="pres">
      <dgm:prSet presAssocID="{DEE2E446-DD6C-4971-A57F-961A3CA0F3ED}" presName="child" presStyleLbl="alignAccFollow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4026DD-CDF8-49B6-B319-11E61D3B738C}" type="pres">
      <dgm:prSet presAssocID="{2993E196-067A-4327-A2C3-55C8AD3C9FB1}" presName="sibTrans" presStyleLbl="sibTrans2D1" presStyleIdx="2" presStyleCnt="3"/>
      <dgm:spPr/>
      <dgm:t>
        <a:bodyPr/>
        <a:lstStyle/>
        <a:p>
          <a:endParaRPr lang="en-US"/>
        </a:p>
      </dgm:t>
    </dgm:pt>
    <dgm:pt modelId="{388577D7-9DD4-4C4A-8A92-566DFD969F8D}" type="pres">
      <dgm:prSet presAssocID="{EDECDAF8-43B2-4A24-ADDC-4EB16DCD561B}" presName="child" presStyleLbl="alignAccFollow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BFE34A3-8DE5-4650-8B39-E62B1E5BF4BE}" type="presOf" srcId="{069DAACF-9DF1-4E95-ACEF-EAAD3D22C3E6}" destId="{56E4648D-0994-4780-834B-55FFB987E237}" srcOrd="0" destOrd="0" presId="urn:microsoft.com/office/officeart/2005/8/layout/lProcess1"/>
    <dgm:cxn modelId="{13E17E6D-BFCB-4825-9176-79BFBF38E2A1}" type="presOf" srcId="{DEE2E446-DD6C-4971-A57F-961A3CA0F3ED}" destId="{BE299BB3-D63B-4274-A9C7-1D15ACCEB5C2}" srcOrd="0" destOrd="0" presId="urn:microsoft.com/office/officeart/2005/8/layout/lProcess1"/>
    <dgm:cxn modelId="{CB6AD557-09D9-451A-B8EB-204C84894845}" type="presOf" srcId="{EDECDAF8-43B2-4A24-ADDC-4EB16DCD561B}" destId="{388577D7-9DD4-4C4A-8A92-566DFD969F8D}" srcOrd="0" destOrd="0" presId="urn:microsoft.com/office/officeart/2005/8/layout/lProcess1"/>
    <dgm:cxn modelId="{93D37A71-B4E8-4014-98CE-A63A114FB915}" srcId="{543B58E2-198C-47C8-9B3D-F0F63DD8BE7C}" destId="{DEE2E446-DD6C-4971-A57F-961A3CA0F3ED}" srcOrd="1" destOrd="0" parTransId="{7E7C5F67-F9E5-4EB8-ACE6-4DC0E64A537C}" sibTransId="{2993E196-067A-4327-A2C3-55C8AD3C9FB1}"/>
    <dgm:cxn modelId="{1FEF33DF-9926-4A41-8456-3AFEDFD6B0B5}" type="presOf" srcId="{2DC770C5-30E3-4ACB-92AC-41453B9C82DF}" destId="{0B1AFBA3-5DFA-4FE2-9F34-AA0948F4EB07}" srcOrd="0" destOrd="0" presId="urn:microsoft.com/office/officeart/2005/8/layout/lProcess1"/>
    <dgm:cxn modelId="{066116C0-8D36-4B62-A319-2E4C07E9697E}" type="presOf" srcId="{2993E196-067A-4327-A2C3-55C8AD3C9FB1}" destId="{9D4026DD-CDF8-49B6-B319-11E61D3B738C}" srcOrd="0" destOrd="0" presId="urn:microsoft.com/office/officeart/2005/8/layout/lProcess1"/>
    <dgm:cxn modelId="{77C9AC55-05B6-47EC-B395-3DE21C1FE2C3}" type="presOf" srcId="{646EA24E-BCAC-43C6-9586-B7E288002B4E}" destId="{85753C2D-E6BB-43EA-A729-4F4456DA198B}" srcOrd="0" destOrd="0" presId="urn:microsoft.com/office/officeart/2005/8/layout/lProcess1"/>
    <dgm:cxn modelId="{94CE3AA3-E403-413F-B2DA-3EEEC60D233A}" srcId="{543B58E2-198C-47C8-9B3D-F0F63DD8BE7C}" destId="{646EA24E-BCAC-43C6-9586-B7E288002B4E}" srcOrd="0" destOrd="0" parTransId="{069DAACF-9DF1-4E95-ACEF-EAAD3D22C3E6}" sibTransId="{2DC770C5-30E3-4ACB-92AC-41453B9C82DF}"/>
    <dgm:cxn modelId="{F68F099C-0D35-4521-9408-A759BA93D2C5}" type="presOf" srcId="{AAD9D263-97E0-406F-B1D2-8A78ED618469}" destId="{8F3D8C98-21E7-4AE2-9706-ECE7972FC95B}" srcOrd="0" destOrd="0" presId="urn:microsoft.com/office/officeart/2005/8/layout/lProcess1"/>
    <dgm:cxn modelId="{C68DC6A1-DD39-4263-AB2A-B62549ED77F3}" srcId="{AAD9D263-97E0-406F-B1D2-8A78ED618469}" destId="{543B58E2-198C-47C8-9B3D-F0F63DD8BE7C}" srcOrd="0" destOrd="0" parTransId="{F46997EC-126D-480C-A659-6D4EF6B333F7}" sibTransId="{9124540E-9A9E-4265-9386-9364C8AA909F}"/>
    <dgm:cxn modelId="{70B5E698-3A3F-4852-821E-3AB8436C3280}" type="presOf" srcId="{543B58E2-198C-47C8-9B3D-F0F63DD8BE7C}" destId="{42BF9A23-E2E5-49F1-9688-32A75C2198EE}" srcOrd="0" destOrd="0" presId="urn:microsoft.com/office/officeart/2005/8/layout/lProcess1"/>
    <dgm:cxn modelId="{CA4BD53D-67BB-4801-B53D-28C58BC5479C}" srcId="{543B58E2-198C-47C8-9B3D-F0F63DD8BE7C}" destId="{EDECDAF8-43B2-4A24-ADDC-4EB16DCD561B}" srcOrd="2" destOrd="0" parTransId="{3BB79752-C0A0-4E5C-B4FF-A4446012CAEA}" sibTransId="{59251DB4-6D1B-48BC-B2E9-025E30DE8812}"/>
    <dgm:cxn modelId="{5C2A8141-BCD6-4A4C-8EAE-442CAB182509}" type="presParOf" srcId="{8F3D8C98-21E7-4AE2-9706-ECE7972FC95B}" destId="{0C38887F-92A7-43A1-87A9-E97A6C451CDC}" srcOrd="0" destOrd="0" presId="urn:microsoft.com/office/officeart/2005/8/layout/lProcess1"/>
    <dgm:cxn modelId="{D5C37B56-E188-4498-9A88-D553C1F0DD97}" type="presParOf" srcId="{0C38887F-92A7-43A1-87A9-E97A6C451CDC}" destId="{42BF9A23-E2E5-49F1-9688-32A75C2198EE}" srcOrd="0" destOrd="0" presId="urn:microsoft.com/office/officeart/2005/8/layout/lProcess1"/>
    <dgm:cxn modelId="{B01D91CA-DE7C-416D-9F48-1F034C67CD0F}" type="presParOf" srcId="{0C38887F-92A7-43A1-87A9-E97A6C451CDC}" destId="{56E4648D-0994-4780-834B-55FFB987E237}" srcOrd="1" destOrd="0" presId="urn:microsoft.com/office/officeart/2005/8/layout/lProcess1"/>
    <dgm:cxn modelId="{D4C4B327-5014-4E35-BA37-286FE2D85246}" type="presParOf" srcId="{0C38887F-92A7-43A1-87A9-E97A6C451CDC}" destId="{85753C2D-E6BB-43EA-A729-4F4456DA198B}" srcOrd="2" destOrd="0" presId="urn:microsoft.com/office/officeart/2005/8/layout/lProcess1"/>
    <dgm:cxn modelId="{5FCB3D5F-3251-4CDB-8943-FA1191085B99}" type="presParOf" srcId="{0C38887F-92A7-43A1-87A9-E97A6C451CDC}" destId="{0B1AFBA3-5DFA-4FE2-9F34-AA0948F4EB07}" srcOrd="3" destOrd="0" presId="urn:microsoft.com/office/officeart/2005/8/layout/lProcess1"/>
    <dgm:cxn modelId="{E61321FC-317E-49D8-83F0-425C87DEFD94}" type="presParOf" srcId="{0C38887F-92A7-43A1-87A9-E97A6C451CDC}" destId="{BE299BB3-D63B-4274-A9C7-1D15ACCEB5C2}" srcOrd="4" destOrd="0" presId="urn:microsoft.com/office/officeart/2005/8/layout/lProcess1"/>
    <dgm:cxn modelId="{7B4BC352-F290-42FF-959B-9A59C71B034F}" type="presParOf" srcId="{0C38887F-92A7-43A1-87A9-E97A6C451CDC}" destId="{9D4026DD-CDF8-49B6-B319-11E61D3B738C}" srcOrd="5" destOrd="0" presId="urn:microsoft.com/office/officeart/2005/8/layout/lProcess1"/>
    <dgm:cxn modelId="{5773106B-1F7D-4299-B8EB-884AFFCC4727}" type="presParOf" srcId="{0C38887F-92A7-43A1-87A9-E97A6C451CDC}" destId="{388577D7-9DD4-4C4A-8A92-566DFD969F8D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F9A23-E2E5-49F1-9688-32A75C2198EE}">
      <dsp:nvSpPr>
        <dsp:cNvPr id="0" name=""/>
        <dsp:cNvSpPr/>
      </dsp:nvSpPr>
      <dsp:spPr>
        <a:xfrm>
          <a:off x="270" y="715794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Start</a:t>
          </a:r>
          <a:endParaRPr lang="en-US" sz="3700" kern="1200" dirty="0"/>
        </a:p>
      </dsp:txBody>
      <dsp:txXfrm>
        <a:off x="19557" y="735081"/>
        <a:ext cx="2595460" cy="619934"/>
      </dsp:txXfrm>
    </dsp:sp>
    <dsp:sp modelId="{56E4648D-0994-4780-834B-55FFB987E237}">
      <dsp:nvSpPr>
        <dsp:cNvPr id="0" name=""/>
        <dsp:cNvSpPr/>
      </dsp:nvSpPr>
      <dsp:spPr>
        <a:xfrm rot="5400000">
          <a:off x="1259668" y="1431922"/>
          <a:ext cx="115239" cy="11523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53C2D-E6BB-43EA-A729-4F4456DA198B}">
      <dsp:nvSpPr>
        <dsp:cNvPr id="0" name=""/>
        <dsp:cNvSpPr/>
      </dsp:nvSpPr>
      <dsp:spPr>
        <a:xfrm>
          <a:off x="270" y="1604780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Describe your data</a:t>
          </a:r>
          <a:endParaRPr lang="en-US" sz="2000" kern="1200" dirty="0"/>
        </a:p>
      </dsp:txBody>
      <dsp:txXfrm>
        <a:off x="19557" y="1624067"/>
        <a:ext cx="2595460" cy="619934"/>
      </dsp:txXfrm>
    </dsp:sp>
    <dsp:sp modelId="{0B1AFBA3-5DFA-4FE2-9F34-AA0948F4EB07}">
      <dsp:nvSpPr>
        <dsp:cNvPr id="0" name=""/>
        <dsp:cNvSpPr/>
      </dsp:nvSpPr>
      <dsp:spPr>
        <a:xfrm rot="5400000">
          <a:off x="1259668" y="2320908"/>
          <a:ext cx="115239" cy="11523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D4DB3A-71A5-4F15-A7B2-8F29D30936F3}">
      <dsp:nvSpPr>
        <dsp:cNvPr id="0" name=""/>
        <dsp:cNvSpPr/>
      </dsp:nvSpPr>
      <dsp:spPr>
        <a:xfrm>
          <a:off x="270" y="2493767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Create screens for common tasks</a:t>
          </a:r>
          <a:endParaRPr lang="en-US" sz="2000" kern="1200" dirty="0"/>
        </a:p>
      </dsp:txBody>
      <dsp:txXfrm>
        <a:off x="19557" y="2513054"/>
        <a:ext cx="2595460" cy="619934"/>
      </dsp:txXfrm>
    </dsp:sp>
    <dsp:sp modelId="{2A947BB4-AC17-4975-8897-FB887821262B}">
      <dsp:nvSpPr>
        <dsp:cNvPr id="0" name=""/>
        <dsp:cNvSpPr/>
      </dsp:nvSpPr>
      <dsp:spPr>
        <a:xfrm>
          <a:off x="3003069" y="715794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Refine</a:t>
          </a:r>
          <a:endParaRPr lang="en-US" sz="3700" kern="1200" dirty="0"/>
        </a:p>
      </dsp:txBody>
      <dsp:txXfrm>
        <a:off x="3022356" y="735081"/>
        <a:ext cx="2595460" cy="619934"/>
      </dsp:txXfrm>
    </dsp:sp>
    <dsp:sp modelId="{7A92974C-7C0D-4E34-A446-DAFB8E47612E}">
      <dsp:nvSpPr>
        <dsp:cNvPr id="0" name=""/>
        <dsp:cNvSpPr/>
      </dsp:nvSpPr>
      <dsp:spPr>
        <a:xfrm rot="5400000">
          <a:off x="4262467" y="1431922"/>
          <a:ext cx="115239" cy="11523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6B8FB9-4D6A-46D4-965E-7FD570CC5B36}">
      <dsp:nvSpPr>
        <dsp:cNvPr id="0" name=""/>
        <dsp:cNvSpPr/>
      </dsp:nvSpPr>
      <dsp:spPr>
        <a:xfrm>
          <a:off x="3003069" y="1604780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Author business logic</a:t>
          </a:r>
          <a:endParaRPr lang="en-US" sz="2000" kern="1200" dirty="0"/>
        </a:p>
      </dsp:txBody>
      <dsp:txXfrm>
        <a:off x="3022356" y="1624067"/>
        <a:ext cx="2595460" cy="619934"/>
      </dsp:txXfrm>
    </dsp:sp>
    <dsp:sp modelId="{A0BE8057-F519-475A-966B-B86F92E97CD5}">
      <dsp:nvSpPr>
        <dsp:cNvPr id="0" name=""/>
        <dsp:cNvSpPr/>
      </dsp:nvSpPr>
      <dsp:spPr>
        <a:xfrm rot="5400000">
          <a:off x="4262467" y="2320908"/>
          <a:ext cx="115239" cy="11523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74218D1-DDD2-4346-82E1-CED69FD5C36F}">
      <dsp:nvSpPr>
        <dsp:cNvPr id="0" name=""/>
        <dsp:cNvSpPr/>
      </dsp:nvSpPr>
      <dsp:spPr>
        <a:xfrm>
          <a:off x="3003069" y="2493767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Customize screen layouts</a:t>
          </a:r>
          <a:endParaRPr lang="en-US" sz="2000" kern="1200" dirty="0"/>
        </a:p>
      </dsp:txBody>
      <dsp:txXfrm>
        <a:off x="3022356" y="2513054"/>
        <a:ext cx="2595460" cy="619934"/>
      </dsp:txXfrm>
    </dsp:sp>
    <dsp:sp modelId="{F4897954-A3C0-4804-87E9-FC5EEC755849}">
      <dsp:nvSpPr>
        <dsp:cNvPr id="0" name=""/>
        <dsp:cNvSpPr/>
      </dsp:nvSpPr>
      <dsp:spPr>
        <a:xfrm rot="5400000">
          <a:off x="4262467" y="3209895"/>
          <a:ext cx="115239" cy="115239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D4891B-47F9-4C07-A1DF-2012EEC2F6DF}">
      <dsp:nvSpPr>
        <dsp:cNvPr id="0" name=""/>
        <dsp:cNvSpPr/>
      </dsp:nvSpPr>
      <dsp:spPr>
        <a:xfrm>
          <a:off x="3003069" y="3382754"/>
          <a:ext cx="2634034" cy="658508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Define custom queries </a:t>
          </a:r>
          <a:endParaRPr lang="en-US" sz="2000" kern="1200" dirty="0"/>
        </a:p>
      </dsp:txBody>
      <dsp:txXfrm>
        <a:off x="3022356" y="3402041"/>
        <a:ext cx="2595460" cy="6199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BF9A23-E2E5-49F1-9688-32A75C2198EE}">
      <dsp:nvSpPr>
        <dsp:cNvPr id="0" name=""/>
        <dsp:cNvSpPr/>
      </dsp:nvSpPr>
      <dsp:spPr>
        <a:xfrm>
          <a:off x="0" y="431578"/>
          <a:ext cx="2825307" cy="7063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Extend</a:t>
          </a:r>
          <a:endParaRPr lang="en-US" sz="4000" kern="1200" dirty="0"/>
        </a:p>
      </dsp:txBody>
      <dsp:txXfrm>
        <a:off x="20688" y="452266"/>
        <a:ext cx="2783931" cy="664950"/>
      </dsp:txXfrm>
    </dsp:sp>
    <dsp:sp modelId="{56E4648D-0994-4780-834B-55FFB987E237}">
      <dsp:nvSpPr>
        <dsp:cNvPr id="0" name=""/>
        <dsp:cNvSpPr/>
      </dsp:nvSpPr>
      <dsp:spPr>
        <a:xfrm rot="5399510">
          <a:off x="1350869" y="1199806"/>
          <a:ext cx="123704" cy="123607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753C2D-E6BB-43EA-A729-4F4456DA198B}">
      <dsp:nvSpPr>
        <dsp:cNvPr id="0" name=""/>
        <dsp:cNvSpPr/>
      </dsp:nvSpPr>
      <dsp:spPr>
        <a:xfrm>
          <a:off x="135" y="1385314"/>
          <a:ext cx="2825307" cy="7063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Explore ecosystem components</a:t>
          </a:r>
          <a:endParaRPr lang="en-US" sz="2100" kern="1200" dirty="0"/>
        </a:p>
      </dsp:txBody>
      <dsp:txXfrm>
        <a:off x="20823" y="1406002"/>
        <a:ext cx="2783931" cy="664950"/>
      </dsp:txXfrm>
    </dsp:sp>
    <dsp:sp modelId="{0B1AFBA3-5DFA-4FE2-9F34-AA0948F4EB07}">
      <dsp:nvSpPr>
        <dsp:cNvPr id="0" name=""/>
        <dsp:cNvSpPr/>
      </dsp:nvSpPr>
      <dsp:spPr>
        <a:xfrm rot="5400000">
          <a:off x="1350985" y="2153444"/>
          <a:ext cx="123607" cy="123607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99BB3-D63B-4274-A9C7-1D15ACCEB5C2}">
      <dsp:nvSpPr>
        <dsp:cNvPr id="0" name=""/>
        <dsp:cNvSpPr/>
      </dsp:nvSpPr>
      <dsp:spPr>
        <a:xfrm>
          <a:off x="135" y="2338855"/>
          <a:ext cx="2825307" cy="7063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Create custom Silverlight controls</a:t>
          </a:r>
          <a:endParaRPr lang="en-US" sz="2100" kern="1200" dirty="0"/>
        </a:p>
      </dsp:txBody>
      <dsp:txXfrm>
        <a:off x="20823" y="2359543"/>
        <a:ext cx="2783931" cy="664950"/>
      </dsp:txXfrm>
    </dsp:sp>
    <dsp:sp modelId="{9D4026DD-CDF8-49B6-B319-11E61D3B738C}">
      <dsp:nvSpPr>
        <dsp:cNvPr id="0" name=""/>
        <dsp:cNvSpPr/>
      </dsp:nvSpPr>
      <dsp:spPr>
        <a:xfrm rot="5400000">
          <a:off x="1350985" y="3106986"/>
          <a:ext cx="123607" cy="123607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8577D7-9DD4-4C4A-8A92-566DFD969F8D}">
      <dsp:nvSpPr>
        <dsp:cNvPr id="0" name=""/>
        <dsp:cNvSpPr/>
      </dsp:nvSpPr>
      <dsp:spPr>
        <a:xfrm>
          <a:off x="135" y="3292396"/>
          <a:ext cx="2825307" cy="706326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Integrate with custom data sources</a:t>
          </a:r>
          <a:endParaRPr lang="en-US" sz="2100" kern="1200" dirty="0"/>
        </a:p>
      </dsp:txBody>
      <dsp:txXfrm>
        <a:off x="20823" y="3313084"/>
        <a:ext cx="2783931" cy="6649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9B0905-96F6-A145-A924-99126C66A88E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9B92B-3065-C249-8A2E-806C8E7C6F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6694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F5D0A5-D740-274F-B3C1-02C052A6262C}" type="datetimeFigureOut">
              <a:rPr lang="en-US" smtClean="0"/>
              <a:pPr/>
              <a:t>4/26/2011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90E08-5260-8E49-984D-856E681064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3699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712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20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0299117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21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087503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5465123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23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761571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5408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8727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74057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0186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60378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35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05435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061517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39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9843412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40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847649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41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0160494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42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45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54505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52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6517308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0245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40819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5712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862256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7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31834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63312-38AA-4E1E-B2B5-0F8F122B24FE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72298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9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2555676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10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28166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B23E37-9E74-43B8-A3FA-0F46A5470D40}" type="slidenum">
              <a:rPr lang="nl-BE" smtClean="0"/>
              <a:t>14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41326519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990E08-5260-8E49-984D-856E681064D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68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4476" y="1255715"/>
            <a:ext cx="8615363" cy="1995403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476" y="3444665"/>
            <a:ext cx="8615363" cy="292756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6" y="3417969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91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900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7066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5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8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549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897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5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180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2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0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7701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952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65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476" y="3444665"/>
            <a:ext cx="8615363" cy="2927560"/>
          </a:xfrm>
        </p:spPr>
        <p:txBody>
          <a:bodyPr anchor="t"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BE" dirty="0" smtClean="0"/>
              <a:t>Click to edit Master subtitle style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6" y="3417969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 userDrawn="1"/>
        </p:nvSpPr>
        <p:spPr>
          <a:xfrm>
            <a:off x="66676" y="1409702"/>
            <a:ext cx="840422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sz="13800" b="0" dirty="0" smtClean="0">
                <a:solidFill>
                  <a:schemeClr val="bg2">
                    <a:lumMod val="75000"/>
                  </a:schemeClr>
                </a:solidFill>
              </a:rPr>
              <a:t>DEMO</a:t>
            </a:r>
            <a:endParaRPr lang="en-US" sz="13800" b="0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57537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244476" y="1255713"/>
            <a:ext cx="8615362" cy="543401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474" y="2658919"/>
            <a:ext cx="8615364" cy="1983926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475" y="1436775"/>
            <a:ext cx="8615363" cy="1187887"/>
          </a:xfrm>
        </p:spPr>
        <p:txBody>
          <a:bodyPr anchor="b">
            <a:normAutofit/>
          </a:bodyPr>
          <a:lstStyle>
            <a:lvl1pPr marL="0" indent="0"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BE" dirty="0" smtClean="0"/>
              <a:t>Click to edit Master text styles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44476" y="2630773"/>
            <a:ext cx="5107283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4476" y="1255715"/>
            <a:ext cx="4157663" cy="5045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54537" y="1255715"/>
            <a:ext cx="4159250" cy="504507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BE" smtClean="0"/>
              <a:t>Click to edit Master text styles</a:t>
            </a:r>
          </a:p>
          <a:p>
            <a:pPr lvl="1"/>
            <a:r>
              <a:rPr lang="nl-BE" smtClean="0"/>
              <a:t>Second level</a:t>
            </a:r>
          </a:p>
          <a:p>
            <a:pPr lvl="2"/>
            <a:r>
              <a:rPr lang="nl-BE" smtClean="0"/>
              <a:t>Third level</a:t>
            </a:r>
          </a:p>
          <a:p>
            <a:pPr lvl="3"/>
            <a:r>
              <a:rPr lang="nl-BE" smtClean="0"/>
              <a:t>Fourth level</a:t>
            </a:r>
          </a:p>
          <a:p>
            <a:pPr lvl="4"/>
            <a:r>
              <a:rPr lang="nl-BE" smtClean="0"/>
              <a:t>Fifth level</a:t>
            </a:r>
            <a:endParaRPr lang="en-US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smtClean="0"/>
              <a:t>Click to edit Master title style</a:t>
            </a:r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244475" y="1168153"/>
            <a:ext cx="2614267" cy="1588"/>
          </a:xfrm>
          <a:prstGeom prst="line">
            <a:avLst/>
          </a:prstGeom>
          <a:ln w="31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431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Y:\Documents\WORK\11.01.006.0 - DDMC - Microsoft - TechDays 2011\03 edit\RV\picture general.jpg"/>
          <p:cNvPicPr>
            <a:picLocks noChangeAspect="1" noChangeArrowheads="1"/>
          </p:cNvPicPr>
          <p:nvPr userDrawn="1"/>
        </p:nvPicPr>
        <p:blipFill>
          <a:blip r:embed="rId10"/>
          <a:srcRect/>
          <a:stretch>
            <a:fillRect/>
          </a:stretch>
        </p:blipFill>
        <p:spPr bwMode="auto">
          <a:xfrm>
            <a:off x="0" y="0"/>
            <a:ext cx="9155266" cy="6858000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4476" y="155575"/>
            <a:ext cx="8615362" cy="849360"/>
          </a:xfrm>
          <a:prstGeom prst="rect">
            <a:avLst/>
          </a:prstGeom>
        </p:spPr>
        <p:txBody>
          <a:bodyPr vert="horz" lIns="0" tIns="0" rIns="91440" bIns="0" rtlCol="0" anchor="b">
            <a:noAutofit/>
          </a:bodyPr>
          <a:lstStyle/>
          <a:p>
            <a:r>
              <a:rPr lang="nl-BE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476" y="1255714"/>
            <a:ext cx="8615362" cy="5434011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/>
          <a:p>
            <a:pPr lvl="0"/>
            <a:r>
              <a:rPr lang="nl-BE" dirty="0" smtClean="0"/>
              <a:t>Click to edit Master text styles</a:t>
            </a:r>
          </a:p>
          <a:p>
            <a:pPr lvl="1"/>
            <a:r>
              <a:rPr lang="nl-BE" dirty="0" smtClean="0"/>
              <a:t>Second level</a:t>
            </a:r>
          </a:p>
          <a:p>
            <a:pPr lvl="2"/>
            <a:r>
              <a:rPr lang="nl-BE" dirty="0" smtClean="0"/>
              <a:t>Third level</a:t>
            </a:r>
          </a:p>
          <a:p>
            <a:pPr lvl="3"/>
            <a:r>
              <a:rPr lang="nl-BE" dirty="0" smtClean="0"/>
              <a:t>Fourth level</a:t>
            </a:r>
          </a:p>
          <a:p>
            <a:pPr lvl="4"/>
            <a:r>
              <a:rPr lang="nl-BE" dirty="0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8736595" y="6451343"/>
            <a:ext cx="40740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fld id="{A8773671-FDA4-4210-BCE0-E89C7D69BD2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50" r:id="rId3"/>
    <p:sldLayoutId id="2147483656" r:id="rId4"/>
    <p:sldLayoutId id="2147483651" r:id="rId5"/>
    <p:sldLayoutId id="2147483652" r:id="rId6"/>
    <p:sldLayoutId id="2147483654" r:id="rId7"/>
    <p:sldLayoutId id="2147483655" r:id="rId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8B0871B4-129C-4652-8A98-FE26E53AB7B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4/26/2011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1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26BEB9B9-4570-4F2C-8239-507B5BCAC97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739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hyperlink" Target="http://msdn.microsoft.com/en-gb/lightswitch/default.aspx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9.png"/><Relationship Id="rId4" Type="http://schemas.openxmlformats.org/officeDocument/2006/relationships/hyperlink" Target="http://msdn.microsoft.com/en-gb/lightswitch/default.aspx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emf"/><Relationship Id="rId13" Type="http://schemas.openxmlformats.org/officeDocument/2006/relationships/image" Target="../media/image42.jpe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12" Type="http://schemas.openxmlformats.org/officeDocument/2006/relationships/image" Target="../media/image41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5.emf"/><Relationship Id="rId11" Type="http://schemas.openxmlformats.org/officeDocument/2006/relationships/image" Target="../media/image40.jpeg"/><Relationship Id="rId5" Type="http://schemas.openxmlformats.org/officeDocument/2006/relationships/image" Target="../media/image34.png"/><Relationship Id="rId10" Type="http://schemas.openxmlformats.org/officeDocument/2006/relationships/image" Target="../media/image39.jpeg"/><Relationship Id="rId4" Type="http://schemas.openxmlformats.org/officeDocument/2006/relationships/image" Target="../media/image33.emf"/><Relationship Id="rId9" Type="http://schemas.openxmlformats.org/officeDocument/2006/relationships/image" Target="../media/image38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Switch on the LightSwitch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Gill Cleeren</a:t>
            </a:r>
            <a:br>
              <a:rPr lang="en-US" dirty="0" smtClean="0"/>
            </a:br>
            <a:r>
              <a:rPr lang="en-US" dirty="0" smtClean="0"/>
              <a:t>Microsoft Regional Director / Silverlight MVP</a:t>
            </a:r>
          </a:p>
          <a:p>
            <a:r>
              <a:rPr lang="nl-BE" dirty="0" smtClean="0"/>
              <a:t>Ordina Belgium</a:t>
            </a:r>
          </a:p>
          <a:p>
            <a:r>
              <a:rPr lang="nl-BE" dirty="0" smtClean="0"/>
              <a:t>www.snowball.be - @gillcleeren</a:t>
            </a:r>
            <a:endParaRPr lang="en-US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#1: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Data is the base of our application</a:t>
            </a:r>
          </a:p>
          <a:p>
            <a:r>
              <a:rPr lang="nl-BE" dirty="0" smtClean="0"/>
              <a:t>LS allows</a:t>
            </a:r>
          </a:p>
          <a:p>
            <a:pPr lvl="1"/>
            <a:r>
              <a:rPr lang="nl-BE" dirty="0" smtClean="0"/>
              <a:t>Connecting to existing data sources</a:t>
            </a:r>
          </a:p>
          <a:p>
            <a:pPr lvl="1"/>
            <a:r>
              <a:rPr lang="nl-BE" dirty="0" smtClean="0"/>
              <a:t>Newly created tables</a:t>
            </a:r>
          </a:p>
          <a:p>
            <a:pPr lvl="1"/>
            <a:r>
              <a:rPr lang="nl-BE" dirty="0" smtClean="0"/>
              <a:t>Creating relations between tables</a:t>
            </a:r>
          </a:p>
          <a:p>
            <a:pPr lvl="2"/>
            <a:r>
              <a:rPr lang="nl-BE" dirty="0" smtClean="0"/>
              <a:t>Even in one or more databases</a:t>
            </a:r>
          </a:p>
          <a:p>
            <a:r>
              <a:rPr lang="nl-BE" dirty="0" smtClean="0"/>
              <a:t>Based on data, LS will do</a:t>
            </a:r>
          </a:p>
          <a:p>
            <a:pPr lvl="1"/>
            <a:r>
              <a:rPr lang="nl-BE" dirty="0" smtClean="0"/>
              <a:t>Field validation</a:t>
            </a:r>
          </a:p>
          <a:p>
            <a:pPr lvl="1"/>
            <a:r>
              <a:rPr lang="nl-BE" dirty="0" smtClean="0"/>
              <a:t>Transactions processing</a:t>
            </a:r>
          </a:p>
          <a:p>
            <a:pPr lvl="1"/>
            <a:r>
              <a:rPr lang="nl-BE" dirty="0" smtClean="0"/>
              <a:t>Concurrency checking</a:t>
            </a: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7522834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#1: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LS can connect to</a:t>
            </a:r>
          </a:p>
          <a:p>
            <a:pPr lvl="1"/>
            <a:r>
              <a:rPr lang="nl-BE" dirty="0" smtClean="0"/>
              <a:t>Existing SQL Server data base</a:t>
            </a:r>
          </a:p>
          <a:p>
            <a:pPr lvl="1"/>
            <a:r>
              <a:rPr lang="nl-BE" dirty="0" smtClean="0"/>
              <a:t>SharePoint list</a:t>
            </a:r>
          </a:p>
          <a:p>
            <a:pPr lvl="1"/>
            <a:r>
              <a:rPr lang="nl-BE" dirty="0" smtClean="0"/>
              <a:t>WCF RIA Service</a:t>
            </a:r>
          </a:p>
          <a:p>
            <a:r>
              <a:rPr lang="nl-BE" dirty="0" smtClean="0"/>
              <a:t>LS has an internal database as well, used for</a:t>
            </a:r>
          </a:p>
          <a:p>
            <a:pPr lvl="1"/>
            <a:r>
              <a:rPr lang="nl-BE" dirty="0" smtClean="0"/>
              <a:t>Internal setting storage</a:t>
            </a:r>
          </a:p>
          <a:p>
            <a:pPr lvl="1"/>
            <a:r>
              <a:rPr lang="nl-BE" dirty="0" smtClean="0"/>
              <a:t>Custom entities</a:t>
            </a:r>
          </a:p>
          <a:p>
            <a:pPr lvl="1"/>
            <a:r>
              <a:rPr lang="nl-BE" dirty="0" smtClean="0"/>
              <a:t>LS allows changing internal fields, external can’t be changed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2571296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#1: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LS can create relations between data items</a:t>
            </a:r>
          </a:p>
          <a:p>
            <a:pPr lvl="1"/>
            <a:r>
              <a:rPr lang="nl-BE" dirty="0" smtClean="0"/>
              <a:t>If items are in internal database</a:t>
            </a:r>
          </a:p>
          <a:p>
            <a:pPr lvl="1"/>
            <a:r>
              <a:rPr lang="nl-BE" dirty="0" smtClean="0"/>
              <a:t>Doesn’t work between 2 external items</a:t>
            </a:r>
          </a:p>
          <a:p>
            <a:pPr lvl="1"/>
            <a:r>
              <a:rPr lang="nl-BE" dirty="0" smtClean="0"/>
              <a:t>Works between 2 different types (internal and SQL Server for example)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0349343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#2: Screens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Screens allow us to display data </a:t>
            </a:r>
          </a:p>
          <a:p>
            <a:pPr lvl="1"/>
            <a:r>
              <a:rPr lang="nl-BE" dirty="0" smtClean="0"/>
              <a:t>A LS app is made up of screens (which may seem logical)</a:t>
            </a:r>
          </a:p>
          <a:p>
            <a:r>
              <a:rPr lang="nl-BE" dirty="0" smtClean="0"/>
              <a:t>Creating a screen is done by:</a:t>
            </a:r>
          </a:p>
          <a:p>
            <a:pPr lvl="1"/>
            <a:r>
              <a:rPr lang="nl-BE" dirty="0" smtClean="0"/>
              <a:t>Selecting the type of screen you want</a:t>
            </a:r>
          </a:p>
          <a:p>
            <a:pPr lvl="1"/>
            <a:r>
              <a:rPr lang="nl-BE" dirty="0" smtClean="0"/>
              <a:t>Selecting the data you want </a:t>
            </a:r>
          </a:p>
          <a:p>
            <a:pPr lvl="1"/>
            <a:r>
              <a:rPr lang="nl-BE" dirty="0" smtClean="0"/>
              <a:t>Have LS generate it for you</a:t>
            </a:r>
          </a:p>
          <a:p>
            <a:r>
              <a:rPr lang="nl-BE" dirty="0" smtClean="0"/>
              <a:t>These screens can be tweaked:</a:t>
            </a:r>
          </a:p>
          <a:p>
            <a:pPr lvl="1"/>
            <a:r>
              <a:rPr lang="nl-BE" dirty="0" smtClean="0"/>
              <a:t>How they look</a:t>
            </a:r>
          </a:p>
          <a:p>
            <a:pPr lvl="1"/>
            <a:r>
              <a:rPr lang="nl-BE" dirty="0" smtClean="0"/>
              <a:t>What features they offer</a:t>
            </a:r>
          </a:p>
          <a:p>
            <a:pPr lvl="1"/>
            <a:r>
              <a:rPr lang="nl-BE" dirty="0" smtClean="0"/>
              <a:t>What commands they allow</a:t>
            </a:r>
          </a:p>
          <a:p>
            <a:pPr lvl="1"/>
            <a:r>
              <a:rPr lang="nl-BE" dirty="0" smtClean="0"/>
              <a:t>...</a:t>
            </a:r>
          </a:p>
          <a:p>
            <a:endParaRPr lang="nl-BE" dirty="0" smtClean="0"/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486613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#2: Screens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Types of screens that exist in LS:</a:t>
            </a:r>
          </a:p>
          <a:p>
            <a:pPr lvl="1"/>
            <a:r>
              <a:rPr lang="en-US" dirty="0" smtClean="0"/>
              <a:t>New Data Screen</a:t>
            </a:r>
          </a:p>
          <a:p>
            <a:pPr lvl="1"/>
            <a:r>
              <a:rPr lang="en-US" dirty="0" smtClean="0"/>
              <a:t>Search Data Screen</a:t>
            </a:r>
          </a:p>
          <a:p>
            <a:pPr lvl="1"/>
            <a:r>
              <a:rPr lang="en-US" dirty="0" smtClean="0"/>
              <a:t>Details Screen</a:t>
            </a:r>
          </a:p>
          <a:p>
            <a:pPr lvl="1"/>
            <a:r>
              <a:rPr lang="en-US" dirty="0" smtClean="0"/>
              <a:t>Editable Grid Screen</a:t>
            </a:r>
          </a:p>
          <a:p>
            <a:pPr lvl="1"/>
            <a:r>
              <a:rPr lang="en-US" dirty="0" smtClean="0"/>
              <a:t>List and Details Screen</a:t>
            </a:r>
          </a:p>
          <a:p>
            <a:pPr lvl="1"/>
            <a:r>
              <a:rPr lang="en-US" dirty="0" smtClean="0"/>
              <a:t>Your own!</a:t>
            </a:r>
          </a:p>
          <a:p>
            <a:endParaRPr lang="en-US" dirty="0" smtClean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01649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#2: Screens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Appearance of screens can be altered:</a:t>
            </a:r>
          </a:p>
          <a:p>
            <a:pPr lvl="1"/>
            <a:r>
              <a:rPr lang="nl-BE" dirty="0" smtClean="0"/>
              <a:t>Using the Screen Designer (Visual Studio)</a:t>
            </a:r>
          </a:p>
          <a:p>
            <a:pPr lvl="1"/>
            <a:r>
              <a:rPr lang="nl-BE" dirty="0" smtClean="0"/>
              <a:t>Customization Mode Screen (Run time, sends back the changes to Visual Studio)</a:t>
            </a: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460613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Basic #3: Queries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A query in LS returns data that matches some criteria</a:t>
            </a:r>
          </a:p>
          <a:p>
            <a:pPr lvl="1"/>
            <a:r>
              <a:rPr lang="nl-BE" dirty="0" smtClean="0"/>
              <a:t>Return all products in selected category</a:t>
            </a:r>
          </a:p>
          <a:p>
            <a:r>
              <a:rPr lang="nl-BE" dirty="0" smtClean="0"/>
              <a:t>LS has internal query designer</a:t>
            </a:r>
          </a:p>
          <a:p>
            <a:r>
              <a:rPr lang="nl-BE" dirty="0" smtClean="0"/>
              <a:t>A query becomes part of the model</a:t>
            </a:r>
          </a:p>
          <a:p>
            <a:r>
              <a:rPr lang="nl-BE" dirty="0" smtClean="0"/>
              <a:t>Can be used to create (part of) screens from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572387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The BookStore application</a:t>
            </a:r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58584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Deep Dive into LightSwitch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Part 2: 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9633064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More on data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487159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Glad to meet you!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/>
              <a:t>Gill Cleeren</a:t>
            </a:r>
          </a:p>
          <a:p>
            <a:r>
              <a:rPr lang="nl-BE" dirty="0"/>
              <a:t>Microsoft Regional Director</a:t>
            </a:r>
          </a:p>
          <a:p>
            <a:r>
              <a:rPr lang="nl-BE" dirty="0"/>
              <a:t>MVP Silverlight</a:t>
            </a:r>
          </a:p>
          <a:p>
            <a:r>
              <a:rPr lang="nl-BE" dirty="0"/>
              <a:t>.NET Architect @Ordina (www.ordina.be) </a:t>
            </a:r>
          </a:p>
          <a:p>
            <a:r>
              <a:rPr lang="nl-BE" dirty="0"/>
              <a:t>Speaker (TechDays, DevDays, NDC Norway, Spring Conference UK, SQL Server Saturday Switzerland...)</a:t>
            </a:r>
          </a:p>
          <a:p>
            <a:r>
              <a:rPr lang="nl-BE" dirty="0"/>
              <a:t>Visug user group lead (www.visug.be)</a:t>
            </a:r>
          </a:p>
          <a:p>
            <a:r>
              <a:rPr lang="nl-BE" dirty="0"/>
              <a:t>Author (Silverlight 4 Data and services cookbook)</a:t>
            </a:r>
          </a:p>
          <a:p>
            <a:r>
              <a:rPr lang="nl-BE" dirty="0"/>
              <a:t>www.snowball.be - gill@snowball.be - @gillcleeren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522876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Formatting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The Entity Designer is used to create and format data items</a:t>
            </a:r>
          </a:p>
          <a:p>
            <a:pPr lvl="1"/>
            <a:r>
              <a:rPr lang="nl-BE" dirty="0" smtClean="0"/>
              <a:t>Cool stuff such as adding space in camel-cased words</a:t>
            </a:r>
          </a:p>
          <a:p>
            <a:r>
              <a:rPr lang="nl-BE" dirty="0" smtClean="0"/>
              <a:t>Business types are a layer on top of “normal” data types</a:t>
            </a:r>
          </a:p>
          <a:p>
            <a:pPr lvl="1"/>
            <a:r>
              <a:rPr lang="nl-BE" dirty="0" smtClean="0"/>
              <a:t>Applies default validation</a:t>
            </a:r>
          </a:p>
          <a:p>
            <a:pPr lvl="1"/>
            <a:r>
              <a:rPr lang="nl-BE" dirty="0" smtClean="0"/>
              <a:t>More cool stuff such as default domain on Email field</a:t>
            </a:r>
          </a:p>
          <a:p>
            <a:r>
              <a:rPr lang="nl-BE" dirty="0"/>
              <a:t>Summary properties</a:t>
            </a:r>
          </a:p>
          <a:p>
            <a:pPr lvl="1"/>
            <a:r>
              <a:rPr lang="nl-BE" dirty="0" smtClean="0"/>
              <a:t>Can be  a “computed </a:t>
            </a:r>
            <a:r>
              <a:rPr lang="nl-BE" dirty="0"/>
              <a:t>property”</a:t>
            </a:r>
          </a:p>
          <a:p>
            <a:pPr lvl="2"/>
            <a:r>
              <a:rPr lang="nl-BE" dirty="0" smtClean="0"/>
              <a:t>Requires coding</a:t>
            </a:r>
          </a:p>
          <a:p>
            <a:r>
              <a:rPr lang="nl-BE" dirty="0" smtClean="0"/>
              <a:t>IDs are int by default</a:t>
            </a:r>
          </a:p>
          <a:p>
            <a:r>
              <a:rPr lang="nl-BE" dirty="0" smtClean="0"/>
              <a:t>Fields can have a choice list as values</a:t>
            </a:r>
          </a:p>
          <a:p>
            <a:r>
              <a:rPr lang="nl-BE" dirty="0" smtClean="0"/>
              <a:t>We can decide whether or not we want to show a data item</a:t>
            </a:r>
          </a:p>
          <a:p>
            <a:r>
              <a:rPr lang="nl-BE" dirty="0" smtClean="0"/>
              <a:t>Custom validation is done by code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368780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Sorting and Filtering data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nl-BE" dirty="0" smtClean="0"/>
              <a:t>For this, we need to change/create a query</a:t>
            </a:r>
          </a:p>
          <a:p>
            <a:pPr lvl="1"/>
            <a:r>
              <a:rPr lang="nl-BE" dirty="0" smtClean="0"/>
              <a:t>Can be created specifically for a screen or on entity level to be used throughout the application (global query)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5291883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Types of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Data can be mixed between</a:t>
            </a:r>
          </a:p>
          <a:p>
            <a:pPr lvl="1"/>
            <a:r>
              <a:rPr lang="nl-BE" dirty="0" smtClean="0"/>
              <a:t>Local (internal) data</a:t>
            </a:r>
          </a:p>
          <a:p>
            <a:pPr lvl="1"/>
            <a:r>
              <a:rPr lang="nl-BE" dirty="0" smtClean="0"/>
              <a:t>External data</a:t>
            </a:r>
          </a:p>
          <a:p>
            <a:r>
              <a:rPr lang="nl-BE" dirty="0" smtClean="0"/>
              <a:t>Relations can be created between</a:t>
            </a:r>
          </a:p>
          <a:p>
            <a:pPr lvl="1"/>
            <a:r>
              <a:rPr lang="nl-BE" dirty="0" smtClean="0"/>
              <a:t>Internal and internal</a:t>
            </a:r>
          </a:p>
          <a:p>
            <a:pPr lvl="1"/>
            <a:r>
              <a:rPr lang="nl-BE" dirty="0" smtClean="0"/>
              <a:t>Internal and external</a:t>
            </a:r>
          </a:p>
          <a:p>
            <a:r>
              <a:rPr lang="nl-BE" dirty="0" smtClean="0"/>
              <a:t>LS can’t change an external model</a:t>
            </a:r>
          </a:p>
          <a:p>
            <a:pPr lvl="1"/>
            <a:r>
              <a:rPr lang="nl-BE" dirty="0" smtClean="0"/>
              <a:t>Links to internal are visualized as dotted lines</a:t>
            </a:r>
          </a:p>
          <a:p>
            <a:pPr lvl="1"/>
            <a:r>
              <a:rPr lang="nl-BE" dirty="0" smtClean="0"/>
              <a:t>External data is linked through Foreign key</a:t>
            </a:r>
          </a:p>
          <a:p>
            <a:pPr lvl="2"/>
            <a:r>
              <a:rPr lang="nl-BE" dirty="0" smtClean="0"/>
              <a:t>This doens’t support transactions</a:t>
            </a: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03776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Coding the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LS generates objects and members that describe our data</a:t>
            </a:r>
          </a:p>
          <a:p>
            <a:pPr lvl="1"/>
            <a:r>
              <a:rPr lang="nl-BE" dirty="0" smtClean="0"/>
              <a:t>Customer table </a:t>
            </a:r>
            <a:r>
              <a:rPr lang="nl-BE" dirty="0" smtClean="0">
                <a:sym typeface="Wingdings" pitchFamily="2" charset="2"/>
              </a:rPr>
              <a:t> Customer entity</a:t>
            </a:r>
            <a:endParaRPr lang="nl-BE" dirty="0" smtClean="0"/>
          </a:p>
          <a:p>
            <a:pPr lvl="1"/>
            <a:endParaRPr lang="nl-BE" dirty="0"/>
          </a:p>
        </p:txBody>
      </p:sp>
      <p:pic>
        <p:nvPicPr>
          <p:cNvPr id="3074" name="Picture 2" descr="C:\Users\gill\Desktop\IC4487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41" y="2458138"/>
            <a:ext cx="7703145" cy="306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75120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Coding the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Application</a:t>
            </a:r>
          </a:p>
          <a:p>
            <a:pPr lvl="1"/>
            <a:r>
              <a:rPr lang="nl-BE" dirty="0" smtClean="0"/>
              <a:t>Top level object</a:t>
            </a:r>
          </a:p>
          <a:p>
            <a:pPr lvl="1"/>
            <a:r>
              <a:rPr lang="nl-BE" dirty="0" smtClean="0"/>
              <a:t>Allows access to objects within the app</a:t>
            </a:r>
          </a:p>
          <a:p>
            <a:pPr lvl="1"/>
            <a:r>
              <a:rPr lang="nl-BE" dirty="0" smtClean="0"/>
              <a:t>Can be used to retrieve active user</a:t>
            </a:r>
          </a:p>
          <a:p>
            <a:r>
              <a:rPr lang="nl-BE" dirty="0" smtClean="0"/>
              <a:t>Data Workspace</a:t>
            </a:r>
          </a:p>
          <a:p>
            <a:pPr lvl="1"/>
            <a:r>
              <a:rPr lang="nl-BE" dirty="0" smtClean="0"/>
              <a:t>DW is top level for all data-access within app</a:t>
            </a:r>
          </a:p>
          <a:p>
            <a:pPr lvl="1"/>
            <a:r>
              <a:rPr lang="nl-BE" dirty="0" smtClean="0"/>
              <a:t>Contains property for each data source</a:t>
            </a:r>
          </a:p>
          <a:p>
            <a:pPr lvl="2"/>
            <a:r>
              <a:rPr lang="nl-BE" dirty="0" smtClean="0"/>
              <a:t>Default: ApplicationData</a:t>
            </a:r>
          </a:p>
          <a:p>
            <a:pPr lvl="2"/>
            <a:r>
              <a:rPr lang="nl-BE" dirty="0" smtClean="0"/>
              <a:t>External: XXXData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1081376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Coding the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Data Source</a:t>
            </a:r>
          </a:p>
          <a:p>
            <a:pPr lvl="1"/>
            <a:r>
              <a:rPr lang="nl-BE" dirty="0" smtClean="0"/>
              <a:t>Object per data source in application</a:t>
            </a:r>
          </a:p>
          <a:p>
            <a:pPr lvl="1"/>
            <a:r>
              <a:rPr lang="nl-BE" dirty="0" smtClean="0"/>
              <a:t>Members contain entity set properties and query methods</a:t>
            </a:r>
          </a:p>
          <a:p>
            <a:pPr lvl="2"/>
            <a:r>
              <a:rPr lang="nl-BE" dirty="0" smtClean="0"/>
              <a:t>Entity Set returns collection of entities</a:t>
            </a:r>
          </a:p>
          <a:p>
            <a:pPr lvl="2"/>
            <a:r>
              <a:rPr lang="nl-BE" dirty="0" smtClean="0"/>
              <a:t>Query methods gets results of a query</a:t>
            </a:r>
          </a:p>
          <a:p>
            <a:pPr lvl="3"/>
            <a:r>
              <a:rPr lang="nl-BE" dirty="0" smtClean="0"/>
              <a:t>&lt;Entity Name&gt;_Single</a:t>
            </a:r>
          </a:p>
          <a:p>
            <a:pPr lvl="3"/>
            <a:r>
              <a:rPr lang="nl-BE" dirty="0" smtClean="0"/>
              <a:t>&lt;Entity Name&gt;_SingleOrDefault</a:t>
            </a:r>
          </a:p>
          <a:p>
            <a:r>
              <a:rPr lang="nl-BE" dirty="0"/>
              <a:t>EntityObject</a:t>
            </a:r>
          </a:p>
          <a:p>
            <a:pPr lvl="1"/>
            <a:r>
              <a:rPr lang="nl-BE" dirty="0"/>
              <a:t>Is generated for each entity in an entity collection</a:t>
            </a:r>
          </a:p>
          <a:p>
            <a:pPr lvl="1"/>
            <a:r>
              <a:rPr lang="nl-BE" dirty="0"/>
              <a:t>Contains members to delete or update an entity</a:t>
            </a:r>
          </a:p>
          <a:p>
            <a:pPr lvl="1"/>
            <a:r>
              <a:rPr lang="nl-BE" dirty="0"/>
              <a:t>Can be retrieved by calling query method that returns an entity</a:t>
            </a:r>
          </a:p>
          <a:p>
            <a:pPr lvl="3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4330311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Types of external data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nl-BE" dirty="0" smtClean="0"/>
              <a:t>LS can connect with</a:t>
            </a:r>
          </a:p>
          <a:p>
            <a:pPr lvl="1"/>
            <a:r>
              <a:rPr lang="nl-BE" dirty="0" smtClean="0"/>
              <a:t>SQL Server Database</a:t>
            </a:r>
          </a:p>
          <a:p>
            <a:pPr lvl="1"/>
            <a:r>
              <a:rPr lang="nl-BE" dirty="0" smtClean="0"/>
              <a:t>WCF RIA Services</a:t>
            </a:r>
          </a:p>
          <a:p>
            <a:pPr lvl="1"/>
            <a:r>
              <a:rPr lang="nl-BE" dirty="0" smtClean="0"/>
              <a:t>SharePoint List</a:t>
            </a:r>
          </a:p>
          <a:p>
            <a:pPr lvl="1"/>
            <a:r>
              <a:rPr lang="nl-BE" dirty="0" smtClean="0"/>
              <a:t>OData</a:t>
            </a:r>
          </a:p>
          <a:p>
            <a:pPr lvl="2"/>
            <a:r>
              <a:rPr lang="nl-BE" dirty="0" smtClean="0"/>
              <a:t>Not native, through workaround</a:t>
            </a:r>
          </a:p>
          <a:p>
            <a:pPr lvl="2"/>
            <a:endParaRPr lang="nl-BE" dirty="0"/>
          </a:p>
          <a:p>
            <a:pPr lvl="2"/>
            <a:endParaRPr lang="nl-BE" dirty="0" smtClean="0"/>
          </a:p>
          <a:p>
            <a:pPr lvl="2"/>
            <a:endParaRPr lang="nl-BE" dirty="0"/>
          </a:p>
          <a:p>
            <a:pPr lvl="2"/>
            <a:endParaRPr lang="nl-BE" dirty="0" smtClean="0"/>
          </a:p>
          <a:p>
            <a:pPr lvl="1"/>
            <a:r>
              <a:rPr lang="nl-BE" dirty="0" smtClean="0"/>
              <a:t>...</a:t>
            </a:r>
            <a:endParaRPr lang="nl-BE" dirty="0"/>
          </a:p>
        </p:txBody>
      </p:sp>
      <p:pic>
        <p:nvPicPr>
          <p:cNvPr id="4098" name="Picture 2" descr="C:\Users\gill\Desktop\untitle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9139" y="4005064"/>
            <a:ext cx="6111679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023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Working with data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48942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More on Screens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971393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Screen Designer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LS has no drag and drop interface!</a:t>
            </a:r>
          </a:p>
          <a:p>
            <a:pPr lvl="1"/>
            <a:r>
              <a:rPr lang="nl-BE" dirty="0" smtClean="0"/>
              <a:t>Screen Designer does the job</a:t>
            </a:r>
          </a:p>
          <a:p>
            <a:pPr lvl="1"/>
            <a:r>
              <a:rPr lang="nl-BE" dirty="0" smtClean="0"/>
              <a:t>Can be used to</a:t>
            </a:r>
          </a:p>
          <a:p>
            <a:pPr lvl="2"/>
            <a:r>
              <a:rPr lang="nl-BE" dirty="0" smtClean="0"/>
              <a:t>Add/remove items from a screen</a:t>
            </a:r>
          </a:p>
          <a:p>
            <a:pPr lvl="2"/>
            <a:r>
              <a:rPr lang="nl-BE" dirty="0" smtClean="0"/>
              <a:t>Add buttons</a:t>
            </a:r>
          </a:p>
          <a:p>
            <a:pPr lvl="2"/>
            <a:r>
              <a:rPr lang="nl-BE" dirty="0" smtClean="0"/>
              <a:t>Add items</a:t>
            </a:r>
          </a:p>
          <a:p>
            <a:pPr lvl="2"/>
            <a:r>
              <a:rPr lang="nl-BE" dirty="0" smtClean="0"/>
              <a:t>Add custom controls</a:t>
            </a:r>
          </a:p>
          <a:p>
            <a:pPr lvl="2"/>
            <a:r>
              <a:rPr lang="nl-BE" dirty="0" smtClean="0"/>
              <a:t>Change position</a:t>
            </a:r>
            <a:br>
              <a:rPr lang="nl-BE" dirty="0" smtClean="0"/>
            </a:br>
            <a:r>
              <a:rPr lang="nl-BE" dirty="0" smtClean="0"/>
              <a:t>of items</a:t>
            </a:r>
          </a:p>
          <a:p>
            <a:pPr lvl="2"/>
            <a:r>
              <a:rPr lang="nl-BE" dirty="0" smtClean="0"/>
              <a:t>...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050" y="3573020"/>
            <a:ext cx="4472462" cy="3260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957694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Agenda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BE" dirty="0" smtClean="0"/>
              <a:t>Introduction: what and why LightSwitch?</a:t>
            </a:r>
          </a:p>
          <a:p>
            <a:r>
              <a:rPr lang="nl-BE" dirty="0" smtClean="0"/>
              <a:t>Part 1: The basics</a:t>
            </a:r>
          </a:p>
          <a:p>
            <a:pPr lvl="1"/>
            <a:r>
              <a:rPr lang="nl-BE" dirty="0" smtClean="0"/>
              <a:t>Data</a:t>
            </a:r>
          </a:p>
          <a:p>
            <a:pPr lvl="1"/>
            <a:r>
              <a:rPr lang="nl-BE" dirty="0" smtClean="0"/>
              <a:t>Screens</a:t>
            </a:r>
          </a:p>
          <a:p>
            <a:pPr lvl="1"/>
            <a:r>
              <a:rPr lang="nl-BE" dirty="0" smtClean="0"/>
              <a:t>Queries</a:t>
            </a:r>
          </a:p>
          <a:p>
            <a:pPr lvl="1"/>
            <a:r>
              <a:rPr lang="nl-BE" dirty="0" smtClean="0"/>
              <a:t>Small demo</a:t>
            </a:r>
          </a:p>
          <a:p>
            <a:r>
              <a:rPr lang="nl-BE" dirty="0" smtClean="0"/>
              <a:t>Part 2: Deeper </a:t>
            </a:r>
            <a:r>
              <a:rPr lang="nl-BE" dirty="0"/>
              <a:t>dive</a:t>
            </a:r>
          </a:p>
          <a:p>
            <a:pPr lvl="1"/>
            <a:r>
              <a:rPr lang="nl-BE" dirty="0"/>
              <a:t>More on data</a:t>
            </a:r>
          </a:p>
          <a:p>
            <a:pPr lvl="1"/>
            <a:r>
              <a:rPr lang="nl-BE" dirty="0"/>
              <a:t>More on screens</a:t>
            </a:r>
          </a:p>
          <a:p>
            <a:pPr lvl="1"/>
            <a:r>
              <a:rPr lang="nl-BE" dirty="0"/>
              <a:t>More on queries</a:t>
            </a:r>
          </a:p>
          <a:p>
            <a:pPr lvl="1"/>
            <a:r>
              <a:rPr lang="nl-BE" dirty="0"/>
              <a:t>Writing code in LightSwitch</a:t>
            </a:r>
          </a:p>
          <a:p>
            <a:pPr lvl="1"/>
            <a:r>
              <a:rPr lang="nl-BE" dirty="0"/>
              <a:t>Security in LightSwitch</a:t>
            </a:r>
          </a:p>
          <a:p>
            <a:pPr lvl="1"/>
            <a:r>
              <a:rPr lang="nl-BE" dirty="0"/>
              <a:t>Deploying a LightSwitch application </a:t>
            </a:r>
            <a:endParaRPr lang="nl-BE" dirty="0" smtClean="0"/>
          </a:p>
          <a:p>
            <a:pPr lvl="1"/>
            <a:r>
              <a:rPr lang="nl-BE" dirty="0" smtClean="0"/>
              <a:t>Extending LightSwitch</a:t>
            </a:r>
            <a:endParaRPr lang="nl-BE" dirty="0"/>
          </a:p>
          <a:p>
            <a:endParaRPr lang="nl-BE" dirty="0"/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78748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Screen designer at runtime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Screens can be edited while running in the debugger</a:t>
            </a:r>
          </a:p>
          <a:p>
            <a:pPr lvl="1"/>
            <a:r>
              <a:rPr lang="nl-BE" dirty="0" smtClean="0"/>
              <a:t>Changes are sent back to Visual Studio</a:t>
            </a:r>
          </a:p>
          <a:p>
            <a:pPr lvl="1"/>
            <a:r>
              <a:rPr lang="nl-BE" dirty="0" smtClean="0"/>
              <a:t>Gives preview including data</a:t>
            </a:r>
          </a:p>
          <a:p>
            <a:endParaRPr lang="nl-B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769" y="3200400"/>
            <a:ext cx="6180231" cy="3657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48554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Search screen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By default, search is done over all fields</a:t>
            </a:r>
          </a:p>
          <a:p>
            <a:r>
              <a:rPr lang="nl-BE" dirty="0" smtClean="0"/>
              <a:t>Allows exporting to Excel</a:t>
            </a:r>
            <a:endParaRPr lang="nl-BE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61547"/>
            <a:ext cx="5753100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42994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Master-detail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On one or more screens, we can easily create an editable master-detail functionality</a:t>
            </a:r>
          </a:p>
          <a:p>
            <a:pPr lvl="1"/>
            <a:r>
              <a:rPr lang="nl-BE" dirty="0" smtClean="0"/>
              <a:t>Start with a search screen</a:t>
            </a:r>
          </a:p>
          <a:p>
            <a:pPr lvl="1"/>
            <a:r>
              <a:rPr lang="nl-BE" dirty="0" smtClean="0"/>
              <a:t>Create a detail screen</a:t>
            </a:r>
          </a:p>
          <a:p>
            <a:pPr lvl="1"/>
            <a:r>
              <a:rPr lang="nl-BE" dirty="0" smtClean="0"/>
              <a:t>Add the detail property as a summary on the search screen </a:t>
            </a:r>
          </a:p>
          <a:p>
            <a:pPr lvl="2"/>
            <a:r>
              <a:rPr lang="nl-BE" dirty="0" smtClean="0"/>
              <a:t>Clickable to detail</a:t>
            </a:r>
          </a:p>
          <a:p>
            <a:pPr lvl="1"/>
            <a:r>
              <a:rPr lang="nl-BE" dirty="0" smtClean="0"/>
              <a:t>On the child, include a summary back to the master</a:t>
            </a:r>
          </a:p>
          <a:p>
            <a:pPr marL="457200" lvl="1" indent="0">
              <a:buNone/>
            </a:pPr>
            <a:r>
              <a:rPr lang="nl-BE" dirty="0" smtClean="0">
                <a:sym typeface="Wingdings" pitchFamily="2" charset="2"/>
              </a:rPr>
              <a:t></a:t>
            </a:r>
            <a:r>
              <a:rPr lang="nl-BE" dirty="0" smtClean="0"/>
              <a:t>This is easy to work if the user has many screens open</a:t>
            </a:r>
          </a:p>
        </p:txBody>
      </p:sp>
    </p:spTree>
    <p:extLst>
      <p:ext uri="{BB962C8B-B14F-4D97-AF65-F5344CB8AC3E}">
        <p14:creationId xmlns:p14="http://schemas.microsoft.com/office/powerpoint/2010/main" val="7216963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Working with </a:t>
            </a:r>
            <a:r>
              <a:rPr lang="nl-BE" dirty="0" smtClean="0"/>
              <a:t>screens</a:t>
            </a:r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89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More on queries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2680707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Query designer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Visual design of queries</a:t>
            </a:r>
          </a:p>
          <a:p>
            <a:pPr lvl="1"/>
            <a:r>
              <a:rPr lang="nl-BE" dirty="0" smtClean="0"/>
              <a:t>Filters</a:t>
            </a:r>
          </a:p>
          <a:p>
            <a:pPr lvl="1"/>
            <a:r>
              <a:rPr lang="nl-BE" dirty="0" smtClean="0"/>
              <a:t>Sorting</a:t>
            </a:r>
          </a:p>
          <a:p>
            <a:pPr lvl="1"/>
            <a:r>
              <a:rPr lang="nl-BE" dirty="0" smtClean="0"/>
              <a:t>Parameters</a:t>
            </a:r>
          </a:p>
          <a:p>
            <a:r>
              <a:rPr lang="nl-BE" dirty="0" smtClean="0"/>
              <a:t>Not everything is possible</a:t>
            </a:r>
          </a:p>
          <a:p>
            <a:pPr lvl="1"/>
            <a:r>
              <a:rPr lang="nl-BE" dirty="0" smtClean="0"/>
              <a:t>We can code the</a:t>
            </a:r>
            <a:br>
              <a:rPr lang="nl-BE" dirty="0" smtClean="0"/>
            </a:br>
            <a:r>
              <a:rPr lang="nl-BE" dirty="0" smtClean="0"/>
              <a:t>queries</a:t>
            </a:r>
          </a:p>
          <a:p>
            <a:pPr lvl="2"/>
            <a:r>
              <a:rPr lang="nl-BE" dirty="0" smtClean="0"/>
              <a:t>Count(), Sum()...</a:t>
            </a:r>
          </a:p>
          <a:p>
            <a:pPr lvl="2"/>
            <a:r>
              <a:rPr lang="nl-BE" dirty="0" smtClean="0"/>
              <a:t>Navigating properties</a:t>
            </a:r>
            <a:endParaRPr lang="nl-BE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214076"/>
            <a:ext cx="4608512" cy="2643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13507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Working with </a:t>
            </a:r>
            <a:r>
              <a:rPr lang="nl-BE" dirty="0" smtClean="0"/>
              <a:t>queries</a:t>
            </a:r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89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Writing code in LightSwitch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4149119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Code in LightSwith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/>
          </a:bodyPr>
          <a:lstStyle/>
          <a:p>
            <a:r>
              <a:rPr lang="nl-BE" dirty="0" smtClean="0"/>
              <a:t>Code is required for</a:t>
            </a:r>
          </a:p>
          <a:p>
            <a:pPr lvl="1"/>
            <a:r>
              <a:rPr lang="nl-BE" dirty="0" smtClean="0"/>
              <a:t>Business rules</a:t>
            </a:r>
          </a:p>
          <a:p>
            <a:pPr lvl="1"/>
            <a:r>
              <a:rPr lang="nl-BE" dirty="0" smtClean="0"/>
              <a:t>Validation</a:t>
            </a:r>
          </a:p>
          <a:p>
            <a:pPr lvl="1"/>
            <a:r>
              <a:rPr lang="nl-BE" dirty="0" smtClean="0"/>
              <a:t>...</a:t>
            </a:r>
          </a:p>
          <a:p>
            <a:r>
              <a:rPr lang="nl-BE" dirty="0" smtClean="0"/>
              <a:t>LS has normal code editor (C# or VB, IntelliSense, Silverlight...)</a:t>
            </a:r>
          </a:p>
          <a:p>
            <a:r>
              <a:rPr lang="nl-BE" dirty="0" smtClean="0"/>
              <a:t>Most code will be in default methods</a:t>
            </a:r>
          </a:p>
          <a:p>
            <a:pPr lvl="1"/>
            <a:r>
              <a:rPr lang="nl-BE" dirty="0" smtClean="0"/>
              <a:t>Entities</a:t>
            </a:r>
          </a:p>
          <a:p>
            <a:pPr lvl="1"/>
            <a:r>
              <a:rPr lang="nl-BE" dirty="0" smtClean="0"/>
              <a:t>Queries</a:t>
            </a:r>
          </a:p>
          <a:p>
            <a:pPr lvl="1"/>
            <a:r>
              <a:rPr lang="nl-BE" dirty="0" smtClean="0"/>
              <a:t>Screens</a:t>
            </a:r>
          </a:p>
          <a:p>
            <a:pPr lvl="2"/>
            <a:r>
              <a:rPr lang="nl-BE" dirty="0" smtClean="0"/>
              <a:t>&lt;ScreenName&gt;_CanRun() can be used to check permissions on this screen from code</a:t>
            </a:r>
          </a:p>
          <a:p>
            <a:pPr lvl="1"/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8437404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Data events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en-US" dirty="0" smtClean="0"/>
              <a:t>General methods that are run when data is created, deleted, or modified.</a:t>
            </a:r>
          </a:p>
          <a:p>
            <a:r>
              <a:rPr lang="en-US" dirty="0" smtClean="0"/>
              <a:t>Access control methods that are run when data is created, deleted, or modified.</a:t>
            </a:r>
          </a:p>
          <a:p>
            <a:r>
              <a:rPr lang="en-US" dirty="0" smtClean="0"/>
              <a:t>Query methods that are run when a data source is queried.</a:t>
            </a:r>
          </a:p>
          <a:p>
            <a:r>
              <a:rPr lang="en-US" dirty="0" smtClean="0"/>
              <a:t>Query access control methods that are run prior to a query executing.</a:t>
            </a:r>
          </a:p>
          <a:p>
            <a:r>
              <a:rPr lang="en-US" dirty="0" smtClean="0"/>
              <a:t>Data source methods that are run when a data source is saved to.</a:t>
            </a:r>
          </a:p>
          <a:p>
            <a:r>
              <a:rPr lang="en-US" dirty="0" smtClean="0"/>
              <a:t>Property methods that are run when a property is modified.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406845326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What and Why LightSwitch?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Introduction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6082276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Screen events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Button methods that are called when a button is clicked.</a:t>
            </a:r>
          </a:p>
          <a:p>
            <a:r>
              <a:rPr lang="en-US" dirty="0" smtClean="0"/>
              <a:t>General methods that are called when data is loaded or saved, or when a screen is closed.</a:t>
            </a:r>
          </a:p>
          <a:p>
            <a:r>
              <a:rPr lang="en-US" dirty="0" smtClean="0"/>
              <a:t>Access control methods that are called to verify if a user has permission to perform a task.</a:t>
            </a:r>
          </a:p>
          <a:p>
            <a:r>
              <a:rPr lang="en-US" dirty="0" smtClean="0"/>
              <a:t>Collection methods that are called when a collection is modified.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2037734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Code and screens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We have access from code to change screens</a:t>
            </a:r>
          </a:p>
          <a:p>
            <a:pPr lvl="1"/>
            <a:r>
              <a:rPr lang="nl-BE" dirty="0" smtClean="0"/>
              <a:t>Hide/show/enable elements</a:t>
            </a:r>
          </a:p>
          <a:p>
            <a:pPr lvl="1"/>
            <a:r>
              <a:rPr lang="nl-BE" dirty="0" smtClean="0"/>
              <a:t>Set default values from code</a:t>
            </a:r>
          </a:p>
          <a:p>
            <a:pPr lvl="2"/>
            <a:endParaRPr lang="nl-BE" dirty="0" smtClean="0"/>
          </a:p>
          <a:p>
            <a:pPr lvl="1"/>
            <a:endParaRPr lang="nl-BE" dirty="0"/>
          </a:p>
        </p:txBody>
      </p:sp>
      <p:pic>
        <p:nvPicPr>
          <p:cNvPr id="8194" name="Picture 2" descr="C:\Users\gill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356992"/>
            <a:ext cx="5810250" cy="1733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gill\Desktop\untitle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5076829"/>
            <a:ext cx="581025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285600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 smtClean="0"/>
              <a:t>Writing code in LightSwitch</a:t>
            </a:r>
            <a:endParaRPr lang="nl-B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89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Security in LightSwitch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78559987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Authentication in LightSwitch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BE" dirty="0" smtClean="0"/>
              <a:t>3 options in beta 2:</a:t>
            </a:r>
          </a:p>
          <a:p>
            <a:pPr lvl="1"/>
            <a:r>
              <a:rPr lang="nl-BE" dirty="0" smtClean="0"/>
              <a:t>No authentication</a:t>
            </a:r>
          </a:p>
          <a:p>
            <a:pPr lvl="1"/>
            <a:r>
              <a:rPr lang="nl-BE" dirty="0" smtClean="0"/>
              <a:t>Forms authentication</a:t>
            </a:r>
          </a:p>
          <a:p>
            <a:pPr lvl="1"/>
            <a:r>
              <a:rPr lang="nl-BE" dirty="0" smtClean="0"/>
              <a:t>Windows authentication</a:t>
            </a:r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endParaRPr lang="nl-BE" dirty="0" smtClean="0"/>
          </a:p>
          <a:p>
            <a:r>
              <a:rPr lang="nl-BE" dirty="0" smtClean="0"/>
              <a:t>Specific user API built-in</a:t>
            </a:r>
          </a:p>
          <a:p>
            <a:pPr lvl="1"/>
            <a:r>
              <a:rPr lang="nl-BE" dirty="0" smtClean="0"/>
              <a:t>Available after deployment to user specified during deploy</a:t>
            </a:r>
          </a:p>
          <a:p>
            <a:pPr lvl="2"/>
            <a:r>
              <a:rPr lang="nl-BE" dirty="0"/>
              <a:t>SecurityAdministration </a:t>
            </a:r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  <a:p>
            <a:pPr lvl="1"/>
            <a:endParaRPr lang="nl-BE" dirty="0"/>
          </a:p>
          <a:p>
            <a:pPr lvl="1"/>
            <a:endParaRPr lang="nl-BE" dirty="0" smtClean="0"/>
          </a:p>
        </p:txBody>
      </p:sp>
      <p:pic>
        <p:nvPicPr>
          <p:cNvPr id="3074" name="Picture 2" descr="C:\Users\gill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50" y="2998125"/>
            <a:ext cx="8115300" cy="2152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526742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Permissions in LightSwitch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Securing an application starts with defining permissions</a:t>
            </a:r>
          </a:p>
          <a:p>
            <a:pPr lvl="1"/>
            <a:r>
              <a:rPr lang="nl-BE" dirty="0" smtClean="0"/>
              <a:t>Developer must create these</a:t>
            </a:r>
          </a:p>
          <a:p>
            <a:r>
              <a:rPr lang="nl-BE" dirty="0" smtClean="0"/>
              <a:t>In code, we can then check the permission</a:t>
            </a:r>
          </a:p>
          <a:p>
            <a:r>
              <a:rPr lang="nl-BE" dirty="0" smtClean="0"/>
              <a:t>Can be granted for debug mode</a:t>
            </a:r>
            <a:endParaRPr lang="nl-BE" dirty="0"/>
          </a:p>
        </p:txBody>
      </p:sp>
      <p:pic>
        <p:nvPicPr>
          <p:cNvPr id="9218" name="Picture 2" descr="C:\Users\gill\Desktop\untitle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352" y="4409728"/>
            <a:ext cx="6351649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703582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Security in a LightSwitch application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33899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Deploying </a:t>
            </a:r>
            <a:r>
              <a:rPr lang="nl-BE" dirty="0"/>
              <a:t/>
            </a:r>
            <a:br>
              <a:rPr lang="nl-BE" dirty="0"/>
            </a:br>
            <a:r>
              <a:rPr lang="nl-BE" dirty="0" smtClean="0"/>
              <a:t>a LightSwitch application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49092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Deployment options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Desktop client</a:t>
            </a:r>
          </a:p>
          <a:p>
            <a:pPr lvl="1"/>
            <a:r>
              <a:rPr lang="en-US" dirty="0" smtClean="0"/>
              <a:t>2-tier deployment creates an application that runs on the end-user’s Windows desktop; the database and server components run on a networked computer.</a:t>
            </a:r>
          </a:p>
          <a:p>
            <a:r>
              <a:rPr lang="en-US" dirty="0" smtClean="0"/>
              <a:t>Desktop client</a:t>
            </a:r>
          </a:p>
          <a:p>
            <a:pPr lvl="1"/>
            <a:r>
              <a:rPr lang="en-US" dirty="0" smtClean="0"/>
              <a:t>3-tier deployment creates an application that runs on the end-user’s Windows desktop; the database and server components run on a server that is running Internet Information Services (IIS) or on Windows Azure.</a:t>
            </a:r>
          </a:p>
          <a:p>
            <a:r>
              <a:rPr lang="en-US" dirty="0" smtClean="0"/>
              <a:t>Browser client</a:t>
            </a:r>
          </a:p>
          <a:p>
            <a:pPr lvl="1"/>
            <a:r>
              <a:rPr lang="en-US" dirty="0" smtClean="0"/>
              <a:t>3-tier deployment creates an application that runs in the end-user’s web browser; the database and server components run on a server that is running IIS or on Windows Azure.</a:t>
            </a:r>
          </a:p>
          <a:p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3592334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Desktop, </a:t>
            </a:r>
            <a:r>
              <a:rPr lang="en-US" dirty="0"/>
              <a:t>2 tier deployment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1816" y="2304868"/>
            <a:ext cx="3888984" cy="2584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15894" y="5171836"/>
            <a:ext cx="2994025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Silverlight 4  Out-Of-Browser App</a:t>
            </a:r>
          </a:p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.NET Framework 4.0</a:t>
            </a:r>
          </a:p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All </a:t>
            </a:r>
            <a:r>
              <a:rPr lang="fr-CH" sz="2000" spc="-15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LightSwitch</a:t>
            </a: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Components (</a:t>
            </a:r>
            <a:r>
              <a:rPr lang="fr-CH" sz="2000" spc="-15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DLLs</a:t>
            </a: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) </a:t>
            </a:r>
          </a:p>
          <a:p>
            <a:pPr algn="ctr"/>
            <a:endParaRPr lang="fr-CH" sz="2000" spc="-150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212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Not everyone is a developer...</a:t>
            </a:r>
            <a:endParaRPr lang="nl-BE" dirty="0"/>
          </a:p>
        </p:txBody>
      </p:sp>
      <p:pic>
        <p:nvPicPr>
          <p:cNvPr id="1026" name="Picture 2" descr="C:\Users\gill\Desktop\nerd-464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6" y="2219130"/>
            <a:ext cx="4714875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 rot="762576">
            <a:off x="5907676" y="4102855"/>
            <a:ext cx="2893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  <a:t>This guy at least looks like one...</a:t>
            </a:r>
            <a:endParaRPr lang="nl-BE" dirty="0">
              <a:solidFill>
                <a:schemeClr val="bg1"/>
              </a:solidFill>
              <a:latin typeface="Buxton Sketch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84787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Desktop, 3 tier deployment</a:t>
            </a:r>
            <a:endParaRPr lang="nl-BE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0770" y="1436991"/>
            <a:ext cx="8513064" cy="867875"/>
          </a:xfrm>
          <a:prstGeom prst="rect">
            <a:avLst/>
          </a:prstGeom>
        </p:spPr>
        <p:txBody>
          <a:bodyPr/>
          <a:lstStyle>
            <a:lvl1pPr marL="347663" indent="-34766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Tx/>
              <a:buBlip>
                <a:blip r:embed="rId2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1pPr>
            <a:lvl2pPr marL="744538" indent="-28416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2pPr>
            <a:lvl3pPr marL="1143000" indent="-28733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3pPr>
            <a:lvl4pPr marL="1490663" indent="-2317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4pPr>
            <a:lvl5pPr marL="1828800" indent="-22383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de-CH" dirty="0" smtClean="0">
                <a:solidFill>
                  <a:schemeClr val="bg1"/>
                </a:solidFill>
              </a:rPr>
              <a:t>Clients can be on the Internet or same network</a:t>
            </a:r>
            <a:endParaRPr lang="de-CH" dirty="0" smtClean="0">
              <a:solidFill>
                <a:schemeClr val="bg1"/>
              </a:solidFill>
              <a:hlinkClick r:id="rId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98" y="2101982"/>
            <a:ext cx="6561885" cy="292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76003" y="5318141"/>
            <a:ext cx="2337949" cy="9233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Silverlight 4</a:t>
            </a:r>
            <a:b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Out-Of-Browser App</a:t>
            </a:r>
          </a:p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(Office </a:t>
            </a:r>
            <a:r>
              <a:rPr lang="fr-CH" sz="2000" spc="-150" dirty="0" err="1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Integration</a:t>
            </a: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possible)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69041" y="5397393"/>
            <a:ext cx="3129768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defRPr sz="2000" spc="-150">
                <a:solidFill>
                  <a:srgbClr val="29292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fr-CH" dirty="0">
                <a:solidFill>
                  <a:schemeClr val="bg1"/>
                </a:solidFill>
              </a:rPr>
              <a:t>Internet Information Server (IIS)</a:t>
            </a:r>
          </a:p>
          <a:p>
            <a:r>
              <a:rPr lang="fr-CH" dirty="0">
                <a:solidFill>
                  <a:schemeClr val="bg1"/>
                </a:solidFill>
              </a:rPr>
              <a:t>NET Framework </a:t>
            </a:r>
            <a:r>
              <a:rPr lang="fr-CH" dirty="0" smtClean="0">
                <a:solidFill>
                  <a:schemeClr val="bg1"/>
                </a:solidFill>
              </a:rPr>
              <a:t>4.0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fr-CH" dirty="0" err="1">
                <a:solidFill>
                  <a:schemeClr val="bg1"/>
                </a:solidFill>
              </a:rPr>
              <a:t>LightSwitch</a:t>
            </a:r>
            <a:r>
              <a:rPr lang="fr-CH" dirty="0">
                <a:solidFill>
                  <a:schemeClr val="bg1"/>
                </a:solidFill>
              </a:rPr>
              <a:t> Middle-</a:t>
            </a:r>
            <a:r>
              <a:rPr lang="fr-CH" dirty="0" err="1">
                <a:solidFill>
                  <a:schemeClr val="bg1"/>
                </a:solidFill>
              </a:rPr>
              <a:t>tier</a:t>
            </a:r>
            <a:r>
              <a:rPr lang="fr-CH" dirty="0">
                <a:solidFill>
                  <a:schemeClr val="bg1"/>
                </a:solidFill>
              </a:rPr>
              <a:t> components</a:t>
            </a:r>
          </a:p>
          <a:p>
            <a:endParaRPr lang="fr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130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Browser, 3 tier deployment</a:t>
            </a:r>
            <a:endParaRPr lang="nl-BE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380770" y="1436991"/>
            <a:ext cx="8513064" cy="867875"/>
          </a:xfrm>
          <a:prstGeom prst="rect">
            <a:avLst/>
          </a:prstGeom>
        </p:spPr>
        <p:txBody>
          <a:bodyPr/>
          <a:lstStyle>
            <a:lvl1pPr marL="347663" indent="-34766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Tx/>
              <a:buBlip>
                <a:blip r:embed="rId2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1pPr>
            <a:lvl2pPr marL="744538" indent="-284163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2pPr>
            <a:lvl3pPr marL="1143000" indent="-28733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3pPr>
            <a:lvl4pPr marL="1490663" indent="-231775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4pPr>
            <a:lvl5pPr marL="1828800" indent="-223838" algn="l" defTabSz="914363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100000"/>
              <a:buFontTx/>
              <a:buBlip>
                <a:blip r:embed="rId3"/>
              </a:buBlip>
              <a:defRPr sz="3200" kern="1200" spc="-150">
                <a:solidFill>
                  <a:srgbClr val="000000"/>
                </a:solidFill>
                <a:latin typeface="Segoe Light" pitchFamily="34" charset="0"/>
                <a:ea typeface="+mn-ea"/>
                <a:cs typeface="+mn-cs"/>
              </a:defRPr>
            </a:lvl5pPr>
            <a:lvl6pPr marL="2514499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81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63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45" indent="-228591" algn="l" defTabSz="91436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de-CH" dirty="0" smtClean="0">
                <a:solidFill>
                  <a:schemeClr val="bg1"/>
                </a:solidFill>
              </a:rPr>
              <a:t>Clients can be on the Internet or same network</a:t>
            </a:r>
            <a:endParaRPr lang="de-CH" dirty="0" smtClean="0">
              <a:solidFill>
                <a:schemeClr val="bg1"/>
              </a:solidFill>
              <a:hlinkClick r:id="rId4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898" y="2101982"/>
            <a:ext cx="6561885" cy="2923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383602" y="5318145"/>
            <a:ext cx="1122743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Silverlight 4</a:t>
            </a:r>
            <a:b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</a:b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Browser </a:t>
            </a:r>
            <a:r>
              <a:rPr lang="fr-CH" sz="2000" spc="-150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</a:t>
            </a:r>
            <a:r>
              <a:rPr lang="fr-CH" sz="2000" spc="-15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pp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369041" y="5397393"/>
            <a:ext cx="3129768" cy="123110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defRPr sz="2000" spc="-150">
                <a:solidFill>
                  <a:srgbClr val="292929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r>
              <a:rPr lang="fr-CH" dirty="0">
                <a:solidFill>
                  <a:schemeClr val="bg1"/>
                </a:solidFill>
              </a:rPr>
              <a:t>Internet Information Server (IIS)</a:t>
            </a:r>
          </a:p>
          <a:p>
            <a:r>
              <a:rPr lang="fr-CH" dirty="0">
                <a:solidFill>
                  <a:schemeClr val="bg1"/>
                </a:solidFill>
              </a:rPr>
              <a:t>NET Framework </a:t>
            </a:r>
            <a:r>
              <a:rPr lang="fr-CH" dirty="0" smtClean="0">
                <a:solidFill>
                  <a:schemeClr val="bg1"/>
                </a:solidFill>
              </a:rPr>
              <a:t>4.0</a:t>
            </a:r>
            <a:endParaRPr lang="fr-CH" dirty="0">
              <a:solidFill>
                <a:schemeClr val="bg1"/>
              </a:solidFill>
            </a:endParaRPr>
          </a:p>
          <a:p>
            <a:r>
              <a:rPr lang="fr-CH" dirty="0" err="1">
                <a:solidFill>
                  <a:schemeClr val="bg1"/>
                </a:solidFill>
              </a:rPr>
              <a:t>LightSwitch</a:t>
            </a:r>
            <a:r>
              <a:rPr lang="fr-CH" dirty="0">
                <a:solidFill>
                  <a:schemeClr val="bg1"/>
                </a:solidFill>
              </a:rPr>
              <a:t> Middle-</a:t>
            </a:r>
            <a:r>
              <a:rPr lang="fr-CH" dirty="0" err="1">
                <a:solidFill>
                  <a:schemeClr val="bg1"/>
                </a:solidFill>
              </a:rPr>
              <a:t>tier</a:t>
            </a:r>
            <a:r>
              <a:rPr lang="fr-CH" dirty="0">
                <a:solidFill>
                  <a:schemeClr val="bg1"/>
                </a:solidFill>
              </a:rPr>
              <a:t> components</a:t>
            </a:r>
          </a:p>
          <a:p>
            <a:endParaRPr lang="fr-CH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543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Publishing to Windows Azure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0242" name="Picture 2" descr="C:\Users\gill\AppData\Local\Temp\SNAGHTML264026c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650" y="1340768"/>
            <a:ext cx="7143750" cy="509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124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Deploying a LightSwitch application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11459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Extending LightSwitch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824479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Diagram 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3412" b="-24236"/>
          <a:stretch>
            <a:fillRect/>
          </a:stretch>
        </p:blipFill>
        <p:spPr bwMode="auto">
          <a:xfrm>
            <a:off x="0" y="602878"/>
            <a:ext cx="9144000" cy="6264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Where to extend?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LightSwitch has 6 extensibility points</a:t>
            </a:r>
            <a:endParaRPr lang="nl-BE" dirty="0"/>
          </a:p>
        </p:txBody>
      </p:sp>
      <p:pic>
        <p:nvPicPr>
          <p:cNvPr id="11267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1058" y="4299949"/>
            <a:ext cx="3852047" cy="2299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01387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Extending LightSwitch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Possible to combine multiple extensions:</a:t>
            </a:r>
          </a:p>
          <a:p>
            <a:pPr lvl="1"/>
            <a:r>
              <a:rPr lang="en-US" dirty="0" smtClean="0"/>
              <a:t>An extension </a:t>
            </a:r>
            <a:r>
              <a:rPr lang="en-US" dirty="0"/>
              <a:t>provides a Money Market solution by using a Shell that has specific trading </a:t>
            </a:r>
            <a:r>
              <a:rPr lang="en-US" dirty="0" smtClean="0"/>
              <a:t>navigation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theme that is specific to the trading </a:t>
            </a:r>
            <a:r>
              <a:rPr lang="en-US" dirty="0" smtClean="0"/>
              <a:t>company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 </a:t>
            </a:r>
            <a:r>
              <a:rPr lang="en-US" dirty="0"/>
              <a:t>number of screen templates and controls that provide visualizations for trading </a:t>
            </a:r>
            <a:r>
              <a:rPr lang="en-US" dirty="0" smtClean="0"/>
              <a:t>data</a:t>
            </a:r>
            <a:endParaRPr lang="en-US" dirty="0"/>
          </a:p>
          <a:p>
            <a:pPr lvl="1"/>
            <a:r>
              <a:rPr lang="en-US" dirty="0" smtClean="0"/>
              <a:t>A custom </a:t>
            </a:r>
            <a:r>
              <a:rPr lang="en-US" dirty="0"/>
              <a:t>data source could be the extension that aggregates the data to the application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95764172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Extension hooks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291362029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Controls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nl-BE"/>
          </a:p>
        </p:txBody>
      </p:sp>
      <p:pic>
        <p:nvPicPr>
          <p:cNvPr id="14337" name="Picture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177280"/>
            <a:ext cx="6549327" cy="47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3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8055" y="4005064"/>
            <a:ext cx="5943600" cy="276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278509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Business types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Business type provides </a:t>
            </a:r>
            <a:r>
              <a:rPr lang="en-US" dirty="0"/>
              <a:t>a way to visualize, format, validate and store </a:t>
            </a:r>
            <a:r>
              <a:rPr lang="en-US" dirty="0" smtClean="0"/>
              <a:t>information/data</a:t>
            </a:r>
          </a:p>
          <a:p>
            <a:pPr lvl="1"/>
            <a:r>
              <a:rPr lang="en-US" dirty="0" smtClean="0"/>
              <a:t>Basically, this is just a visual formatting on data</a:t>
            </a:r>
            <a:endParaRPr lang="en-US" dirty="0"/>
          </a:p>
        </p:txBody>
      </p:sp>
      <p:pic>
        <p:nvPicPr>
          <p:cNvPr id="16386" name="Diagram 30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0564" b="-41269"/>
          <a:stretch>
            <a:fillRect/>
          </a:stretch>
        </p:blipFill>
        <p:spPr bwMode="auto">
          <a:xfrm>
            <a:off x="1403648" y="2996952"/>
            <a:ext cx="6536658" cy="1872208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4209994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BE" dirty="0" smtClean="0"/>
              <a:t>Developers like working fast as well</a:t>
            </a:r>
            <a:endParaRPr lang="nl-BE" dirty="0"/>
          </a:p>
        </p:txBody>
      </p:sp>
      <p:pic>
        <p:nvPicPr>
          <p:cNvPr id="2050" name="Picture 2" descr="C:\Users\gill\Desktop\blazing-computer-spee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132856"/>
            <a:ext cx="583264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 rot="762576">
            <a:off x="6475812" y="4102855"/>
            <a:ext cx="17575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  <a:t>This is not a Mac...</a:t>
            </a:r>
            <a:endParaRPr lang="nl-BE" dirty="0">
              <a:solidFill>
                <a:schemeClr val="bg1"/>
              </a:solidFill>
              <a:latin typeface="Buxton Sketch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026705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Screen templates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5362" name="Picture 3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8198" y="1484784"/>
            <a:ext cx="6676170" cy="4752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897050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Shell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 dirty="0"/>
          </a:p>
        </p:txBody>
      </p:sp>
      <p:pic>
        <p:nvPicPr>
          <p:cNvPr id="174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8842"/>
            <a:ext cx="4708525" cy="343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7" y="3629027"/>
            <a:ext cx="5408613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906562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Theme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BE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00809"/>
            <a:ext cx="6035420" cy="4406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14886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Custom data source</a:t>
            </a:r>
            <a:endParaRPr lang="nl-BE" dirty="0"/>
          </a:p>
        </p:txBody>
      </p:sp>
      <p:pic>
        <p:nvPicPr>
          <p:cNvPr id="19458" name="Picture 207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9" y="1772817"/>
            <a:ext cx="6002338" cy="4183063"/>
          </a:xfrm>
          <a:prstGeom prst="rect">
            <a:avLst/>
          </a:prstGeom>
          <a:ln/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1314812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Using extensions in LightSwitch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6339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Real-World LightSwitch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6183080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retinal cam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912" y="1392150"/>
            <a:ext cx="837392" cy="630868"/>
          </a:xfrm>
          <a:prstGeom prst="rect">
            <a:avLst/>
          </a:prstGeom>
        </p:spPr>
      </p:pic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38449" y="1801477"/>
            <a:ext cx="814892" cy="85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15" descr="retinal cam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23469" y="2603703"/>
            <a:ext cx="837392" cy="630868"/>
          </a:xfrm>
          <a:prstGeom prst="rect">
            <a:avLst/>
          </a:prstGeom>
        </p:spPr>
      </p:pic>
      <p:pic>
        <p:nvPicPr>
          <p:cNvPr id="17" name="Picture 2" descr="C:\Documents and Settings\Julia\My Documents\My Pictures\Microsoft Clip Organizer\j04339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58983" y="3114043"/>
            <a:ext cx="700308" cy="639543"/>
          </a:xfrm>
          <a:prstGeom prst="rect">
            <a:avLst/>
          </a:prstGeom>
          <a:noFill/>
        </p:spPr>
      </p:pic>
      <p:pic>
        <p:nvPicPr>
          <p:cNvPr id="18" name="Picture 17" descr="retinal camer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22872" y="2675916"/>
            <a:ext cx="837392" cy="630868"/>
          </a:xfrm>
          <a:prstGeom prst="rect">
            <a:avLst/>
          </a:prstGeom>
        </p:spPr>
      </p:pic>
      <p:pic>
        <p:nvPicPr>
          <p:cNvPr id="19" name="Picture 2" descr="C:\Documents and Settings\Julia\My Documents\My Pictures\Microsoft Clip Organizer\j04339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0264" y="5181612"/>
            <a:ext cx="700308" cy="639543"/>
          </a:xfrm>
          <a:prstGeom prst="rect">
            <a:avLst/>
          </a:prstGeom>
          <a:noFill/>
        </p:spPr>
      </p:pic>
      <p:pic>
        <p:nvPicPr>
          <p:cNvPr id="20" name="Picture 2" descr="C:\Documents and Settings\Julia\My Documents\My Pictures\Microsoft Clip Organizer\j04339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6647" y="2667244"/>
            <a:ext cx="700308" cy="639543"/>
          </a:xfrm>
          <a:prstGeom prst="rect">
            <a:avLst/>
          </a:prstGeom>
          <a:noFill/>
        </p:spPr>
      </p:pic>
      <p:pic>
        <p:nvPicPr>
          <p:cNvPr id="22" name="Picture 2" descr="C:\Documents and Settings\Julia\My Documents\My Pictures\Microsoft Clip Organizer\j04339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8423" y="1022636"/>
            <a:ext cx="700308" cy="639543"/>
          </a:xfrm>
          <a:prstGeom prst="rect">
            <a:avLst/>
          </a:prstGeom>
          <a:noFill/>
        </p:spPr>
      </p:pic>
      <p:pic>
        <p:nvPicPr>
          <p:cNvPr id="23" name="Picture 2" descr="C:\Documents and Settings\Julia\My Documents\My Pictures\Microsoft Clip Organizer\j0433944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1152" y="1227507"/>
            <a:ext cx="700308" cy="639543"/>
          </a:xfrm>
          <a:prstGeom prst="rect">
            <a:avLst/>
          </a:prstGeom>
          <a:noFill/>
        </p:spPr>
      </p:pic>
      <p:pic>
        <p:nvPicPr>
          <p:cNvPr id="24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08577" y="1514969"/>
            <a:ext cx="814892" cy="855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5" name="Group 24"/>
          <p:cNvGrpSpPr/>
          <p:nvPr/>
        </p:nvGrpSpPr>
        <p:grpSpPr>
          <a:xfrm>
            <a:off x="6185791" y="2532305"/>
            <a:ext cx="2151513" cy="2004409"/>
            <a:chOff x="6096000" y="1828799"/>
            <a:chExt cx="2362200" cy="2004409"/>
          </a:xfrm>
        </p:grpSpPr>
        <p:pic>
          <p:nvPicPr>
            <p:cNvPr id="26" name="Picture 5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96000" y="1828799"/>
              <a:ext cx="2362200" cy="2004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7" name="Picture 26" descr="SQL Azure.jpg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459054" y="2819400"/>
              <a:ext cx="1244082" cy="381000"/>
            </a:xfrm>
            <a:prstGeom prst="rect">
              <a:avLst/>
            </a:prstGeom>
          </p:spPr>
        </p:pic>
      </p:grpSp>
      <p:sp>
        <p:nvSpPr>
          <p:cNvPr id="28" name="Rounded Rectangle 27"/>
          <p:cNvSpPr/>
          <p:nvPr/>
        </p:nvSpPr>
        <p:spPr>
          <a:xfrm>
            <a:off x="4343400" y="4855029"/>
            <a:ext cx="4648200" cy="1828800"/>
          </a:xfrm>
          <a:prstGeom prst="roundRect">
            <a:avLst>
              <a:gd name="adj" fmla="val 10318"/>
            </a:avLst>
          </a:prstGeom>
          <a:solidFill>
            <a:srgbClr val="DCE6F2">
              <a:alpha val="45098"/>
            </a:srgb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Server products on-</a:t>
            </a:r>
            <a:r>
              <a:rPr lang="en-US" dirty="0" err="1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prem</a:t>
            </a:r>
            <a:endParaRPr lang="en-US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Easy application access through browser</a:t>
            </a:r>
          </a:p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Access to equipment (diagnostic, printers)</a:t>
            </a:r>
          </a:p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Office light up for printing, email, analysis</a:t>
            </a:r>
          </a:p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SharePoint integration for documents</a:t>
            </a:r>
          </a:p>
          <a:p>
            <a:pPr marL="342900" indent="-342900" defTabSz="914400">
              <a:buFont typeface="+mj-lt"/>
              <a:buAutoNum type="arabicPeriod"/>
            </a:pP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Easy access to off-</a:t>
            </a:r>
            <a:r>
              <a:rPr lang="en-US" dirty="0" err="1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prem</a:t>
            </a:r>
            <a:r>
              <a:rPr lang="en-US" dirty="0">
                <a:solidFill>
                  <a:prstClr val="black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cloud</a:t>
            </a:r>
          </a:p>
          <a:p>
            <a:pPr marL="342900" indent="-342900" defTabSz="914400"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marL="342900" indent="-342900" defTabSz="914400">
              <a:buFont typeface="+mj-lt"/>
              <a:buAutoNum type="arabicPeriod"/>
            </a:pPr>
            <a:endParaRPr lang="en-US" dirty="0">
              <a:solidFill>
                <a:prstClr val="black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588109" y="690221"/>
            <a:ext cx="1728875" cy="2165011"/>
            <a:chOff x="5638800" y="381000"/>
            <a:chExt cx="1766890" cy="1873073"/>
          </a:xfrm>
        </p:grpSpPr>
        <p:pic>
          <p:nvPicPr>
            <p:cNvPr id="5" name="Picture 8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096000" y="1219200"/>
              <a:ext cx="990600" cy="10348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7" descr="database icon.jpg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24652" y="381000"/>
              <a:ext cx="681038" cy="618028"/>
            </a:xfrm>
            <a:prstGeom prst="rect">
              <a:avLst/>
            </a:prstGeom>
          </p:spPr>
        </p:pic>
        <p:sp>
          <p:nvSpPr>
            <p:cNvPr id="29" name="Oval 28"/>
            <p:cNvSpPr/>
            <p:nvPr/>
          </p:nvSpPr>
          <p:spPr>
            <a:xfrm>
              <a:off x="5638800" y="1371600"/>
              <a:ext cx="381000" cy="304800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400"/>
              <a:r>
                <a:rPr lang="en-US" dirty="0">
                  <a:solidFill>
                    <a:prstClr val="black"/>
                  </a:solidFill>
                </a:rPr>
                <a:t>1</a:t>
              </a:r>
            </a:p>
          </p:txBody>
        </p:sp>
      </p:grpSp>
      <p:sp>
        <p:nvSpPr>
          <p:cNvPr id="31" name="Oval 30"/>
          <p:cNvSpPr/>
          <p:nvPr/>
        </p:nvSpPr>
        <p:spPr>
          <a:xfrm>
            <a:off x="1941568" y="870233"/>
            <a:ext cx="381000" cy="304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solidFill>
                  <a:prstClr val="black"/>
                </a:solidFill>
              </a:rPr>
              <a:t>2</a:t>
            </a:r>
          </a:p>
        </p:txBody>
      </p:sp>
      <p:sp>
        <p:nvSpPr>
          <p:cNvPr id="32" name="Oval 31"/>
          <p:cNvSpPr/>
          <p:nvPr/>
        </p:nvSpPr>
        <p:spPr>
          <a:xfrm>
            <a:off x="2519918" y="2766737"/>
            <a:ext cx="381000" cy="304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solidFill>
                  <a:prstClr val="black"/>
                </a:solidFill>
              </a:rPr>
              <a:t>3</a:t>
            </a:r>
          </a:p>
        </p:txBody>
      </p:sp>
      <p:sp>
        <p:nvSpPr>
          <p:cNvPr id="33" name="Oval 32"/>
          <p:cNvSpPr/>
          <p:nvPr/>
        </p:nvSpPr>
        <p:spPr>
          <a:xfrm>
            <a:off x="2703163" y="4855029"/>
            <a:ext cx="381000" cy="304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solidFill>
                  <a:prstClr val="black"/>
                </a:solidFill>
              </a:rPr>
              <a:t>4</a:t>
            </a:r>
          </a:p>
        </p:txBody>
      </p:sp>
      <p:sp>
        <p:nvSpPr>
          <p:cNvPr id="34" name="Oval 33"/>
          <p:cNvSpPr/>
          <p:nvPr/>
        </p:nvSpPr>
        <p:spPr>
          <a:xfrm>
            <a:off x="7456098" y="1849125"/>
            <a:ext cx="381000" cy="304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solidFill>
                  <a:prstClr val="black"/>
                </a:solidFill>
              </a:rPr>
              <a:t>5</a:t>
            </a:r>
          </a:p>
        </p:txBody>
      </p:sp>
      <p:sp>
        <p:nvSpPr>
          <p:cNvPr id="35" name="Oval 34"/>
          <p:cNvSpPr/>
          <p:nvPr/>
        </p:nvSpPr>
        <p:spPr>
          <a:xfrm>
            <a:off x="6286500" y="3117644"/>
            <a:ext cx="381000" cy="304800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400"/>
            <a:r>
              <a:rPr lang="en-US" dirty="0">
                <a:solidFill>
                  <a:prstClr val="black"/>
                </a:solidFill>
              </a:rPr>
              <a:t>6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132375"/>
            <a:ext cx="1257300" cy="3344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5742" y="1544330"/>
            <a:ext cx="1028700" cy="3047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6864" y="5007429"/>
            <a:ext cx="787400" cy="27324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893" y="801625"/>
            <a:ext cx="1088570" cy="357187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>Demo: Vision Clinic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986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BE" dirty="0"/>
              <a:t>Vision Clinic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5503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Summary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dirty="0" smtClean="0"/>
              <a:t>LightSwitch is a nice tool to build LOB app with</a:t>
            </a:r>
          </a:p>
          <a:p>
            <a:pPr lvl="1"/>
            <a:r>
              <a:rPr lang="nl-BE" dirty="0" smtClean="0"/>
              <a:t>Easy</a:t>
            </a:r>
          </a:p>
          <a:p>
            <a:pPr lvl="1"/>
            <a:r>
              <a:rPr lang="nl-BE" dirty="0" smtClean="0"/>
              <a:t>For developers and “non-developers”</a:t>
            </a:r>
          </a:p>
          <a:p>
            <a:pPr lvl="1"/>
            <a:r>
              <a:rPr lang="nl-BE" dirty="0" smtClean="0"/>
              <a:t>Fast</a:t>
            </a:r>
          </a:p>
          <a:p>
            <a:pPr lvl="1"/>
            <a:r>
              <a:rPr lang="nl-BE" dirty="0" smtClean="0"/>
              <a:t>Choice of deployment options</a:t>
            </a:r>
          </a:p>
          <a:p>
            <a:pPr lvl="1"/>
            <a:r>
              <a:rPr lang="nl-BE" dirty="0" smtClean="0"/>
              <a:t>Extensible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2053744181"/>
      </p:ext>
    </p:extLst>
  </p:cSld>
  <p:clrMapOvr>
    <a:masterClrMapping/>
  </p:clrMapOvr>
  <p:transition>
    <p:fade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 smtClean="0"/>
              <a:t>Q&amp;A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3185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What is LightSwitch?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476" y="1813687"/>
            <a:ext cx="8615362" cy="4876038"/>
          </a:xfrm>
        </p:spPr>
        <p:txBody>
          <a:bodyPr/>
          <a:lstStyle/>
          <a:p>
            <a:endParaRPr lang="nl-BE" dirty="0" smtClean="0"/>
          </a:p>
          <a:p>
            <a:endParaRPr lang="nl-BE" dirty="0"/>
          </a:p>
          <a:p>
            <a:pPr marL="0" indent="0" algn="ctr">
              <a:buNone/>
            </a:pPr>
            <a:r>
              <a:rPr lang="nl-BE" sz="4000" dirty="0" smtClean="0"/>
              <a:t>An easy way to build business apps </a:t>
            </a:r>
            <a:br>
              <a:rPr lang="nl-BE" sz="4000" dirty="0" smtClean="0"/>
            </a:br>
            <a:r>
              <a:rPr lang="nl-BE" sz="4000" dirty="0" smtClean="0"/>
              <a:t>for desktop and cloud applications</a:t>
            </a:r>
            <a:endParaRPr lang="nl-BE" sz="4000" dirty="0"/>
          </a:p>
        </p:txBody>
      </p:sp>
      <p:pic>
        <p:nvPicPr>
          <p:cNvPr id="4" name="Picture 3" descr="C:\Users\dseven\Documents\Visual Studio LightSwitch\Logos\VS2010-LightSwitch\Horizontal\online-rgb\VS2010-LightSwitch_h_rgb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383" y="1731328"/>
            <a:ext cx="1464395" cy="773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dseven\Documents\Visual Studio LightSwitch\Logos\VS2010-LightSwitch\Horizontal\online-rgb\VS2010-LightSwitch_h_rgb.png"/>
          <p:cNvPicPr>
            <a:picLocks noChangeAspect="1" noChangeArrowheads="1"/>
          </p:cNvPicPr>
          <p:nvPr/>
        </p:nvPicPr>
        <p:blipFill rotWithShape="1"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69018" y="1700812"/>
            <a:ext cx="6607439" cy="81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58308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 smtClean="0"/>
              <a:t>THANK YOU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1679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Stay up to date with MSDN Belux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BE" sz="2000" dirty="0" smtClean="0"/>
              <a:t>Register for our newsletters and stay up to </a:t>
            </a:r>
            <a:r>
              <a:rPr lang="nl-BE" sz="2000" dirty="0"/>
              <a:t>date:</a:t>
            </a:r>
            <a:br>
              <a:rPr lang="nl-BE" sz="2000" dirty="0"/>
            </a:br>
            <a:r>
              <a:rPr lang="nl-BE" sz="2000" u="sng" dirty="0" smtClean="0"/>
              <a:t>http://www.msdn-newsletters.be</a:t>
            </a:r>
          </a:p>
          <a:p>
            <a:pPr lvl="1"/>
            <a:r>
              <a:rPr lang="nl-BE" sz="2000" dirty="0" smtClean="0"/>
              <a:t>Technical updates</a:t>
            </a:r>
          </a:p>
          <a:p>
            <a:pPr lvl="1"/>
            <a:r>
              <a:rPr lang="nl-BE" sz="2000" dirty="0" smtClean="0"/>
              <a:t>Event announcements and registration</a:t>
            </a:r>
          </a:p>
          <a:p>
            <a:pPr lvl="1"/>
            <a:r>
              <a:rPr lang="nl-BE" sz="2000" dirty="0" smtClean="0"/>
              <a:t>Top downloads</a:t>
            </a:r>
          </a:p>
          <a:p>
            <a:r>
              <a:rPr lang="nl-BE" sz="2000" dirty="0" smtClean="0"/>
              <a:t>Follow our blog</a:t>
            </a:r>
            <a:br>
              <a:rPr lang="nl-BE" sz="2000" dirty="0" smtClean="0"/>
            </a:br>
            <a:r>
              <a:rPr lang="nl-BE" sz="2000" u="sng" dirty="0" smtClean="0"/>
              <a:t>http://blogs.msdn.com/belux</a:t>
            </a:r>
          </a:p>
          <a:p>
            <a:r>
              <a:rPr lang="nl-BE" sz="2000" dirty="0" smtClean="0"/>
              <a:t>Join us </a:t>
            </a:r>
            <a:r>
              <a:rPr lang="nl-BE" sz="2000" dirty="0"/>
              <a:t>on Facebook</a:t>
            </a:r>
            <a:r>
              <a:rPr lang="nl-BE" sz="2000" u="sng" dirty="0"/>
              <a:t/>
            </a:r>
            <a:br>
              <a:rPr lang="nl-BE" sz="2000" u="sng" dirty="0"/>
            </a:br>
            <a:r>
              <a:rPr lang="nl-BE" sz="2000" u="sng" dirty="0"/>
              <a:t>http://</a:t>
            </a:r>
            <a:r>
              <a:rPr lang="nl-BE" sz="2000" u="sng" dirty="0" smtClean="0"/>
              <a:t>www.facebook.com/msdnbe</a:t>
            </a:r>
            <a:r>
              <a:rPr lang="nl-BE" sz="2000" u="sng" dirty="0"/>
              <a:t/>
            </a:r>
            <a:br>
              <a:rPr lang="nl-BE" sz="2000" u="sng" dirty="0"/>
            </a:br>
            <a:r>
              <a:rPr lang="nl-BE" sz="2000" u="sng" dirty="0"/>
              <a:t>http://www.facebook.com/msdnbelux</a:t>
            </a:r>
          </a:p>
          <a:p>
            <a:r>
              <a:rPr lang="nl-BE" sz="2000" dirty="0" smtClean="0"/>
              <a:t>LinkedIn: </a:t>
            </a:r>
            <a:r>
              <a:rPr lang="nl-BE" sz="2000" u="sng" dirty="0" smtClean="0"/>
              <a:t>http://linkd.in/msdnbelux/</a:t>
            </a:r>
            <a:r>
              <a:rPr lang="nl-BE" sz="2000" dirty="0" smtClean="0"/>
              <a:t> </a:t>
            </a:r>
          </a:p>
          <a:p>
            <a:r>
              <a:rPr lang="nl-BE" sz="2000" dirty="0" smtClean="0"/>
              <a:t>Twitter: </a:t>
            </a:r>
            <a:r>
              <a:rPr lang="nl-BE" sz="2000" u="sng" dirty="0" smtClean="0"/>
              <a:t>@msdnbelux</a:t>
            </a:r>
          </a:p>
          <a:p>
            <a:endParaRPr lang="nl-BE" sz="2000" u="sng" dirty="0" smtClean="0"/>
          </a:p>
          <a:p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798" y="4056083"/>
            <a:ext cx="2509837" cy="2378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672170" y="3132753"/>
            <a:ext cx="31876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b="1" dirty="0" smtClean="0">
                <a:solidFill>
                  <a:schemeClr val="bg1"/>
                </a:solidFill>
              </a:rPr>
              <a:t>Download</a:t>
            </a:r>
            <a:r>
              <a:rPr lang="nl-BE" dirty="0" smtClean="0">
                <a:solidFill>
                  <a:schemeClr val="bg1"/>
                </a:solidFill>
              </a:rPr>
              <a:t> </a:t>
            </a:r>
            <a:br>
              <a:rPr lang="nl-BE" dirty="0" smtClean="0">
                <a:solidFill>
                  <a:schemeClr val="bg1"/>
                </a:solidFill>
              </a:rPr>
            </a:br>
            <a:r>
              <a:rPr lang="nl-BE" dirty="0" smtClean="0">
                <a:solidFill>
                  <a:schemeClr val="bg1"/>
                </a:solidFill>
              </a:rPr>
              <a:t>MSDN/TechNet Desktop Gadget</a:t>
            </a:r>
            <a:br>
              <a:rPr lang="nl-BE" dirty="0" smtClean="0">
                <a:solidFill>
                  <a:schemeClr val="bg1"/>
                </a:solidFill>
              </a:rPr>
            </a:br>
            <a:r>
              <a:rPr lang="en-US" u="sng" dirty="0">
                <a:solidFill>
                  <a:schemeClr val="bg1"/>
                </a:solidFill>
              </a:rPr>
              <a:t>http://bit.ly/msdntngadget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3064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TechDays  2011 On-Demand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BE" b="1" dirty="0"/>
              <a:t>Watch</a:t>
            </a:r>
            <a:r>
              <a:rPr lang="nl-BE" dirty="0"/>
              <a:t> </a:t>
            </a:r>
            <a:r>
              <a:rPr lang="nl-BE" dirty="0" smtClean="0"/>
              <a:t>this session </a:t>
            </a:r>
            <a:r>
              <a:rPr lang="nl-BE" dirty="0"/>
              <a:t>on-demand via Channel9</a:t>
            </a:r>
            <a:br>
              <a:rPr lang="nl-BE" dirty="0"/>
            </a:br>
            <a:r>
              <a:rPr lang="nl-BE" u="sng" dirty="0"/>
              <a:t>http://channel9.msdn.com/belux</a:t>
            </a:r>
          </a:p>
          <a:p>
            <a:r>
              <a:rPr lang="nl-BE" dirty="0" smtClean="0"/>
              <a:t>Download to your favorite MP3 or video player</a:t>
            </a:r>
          </a:p>
          <a:p>
            <a:r>
              <a:rPr lang="nl-BE" dirty="0" smtClean="0"/>
              <a:t>Get access to slides and recommended resources by the speakers</a:t>
            </a:r>
            <a:endParaRPr lang="en-US" dirty="0"/>
          </a:p>
        </p:txBody>
      </p:sp>
      <p:pic>
        <p:nvPicPr>
          <p:cNvPr id="1026" name="Picture 2" descr="http://ch9.danielfrost.dk/Content/ch9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7137" y="776865"/>
            <a:ext cx="10477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766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BE" dirty="0"/>
              <a:t>Switch on the LightSwitch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Gill Cleeren</a:t>
            </a:r>
            <a:br>
              <a:rPr lang="en-US" dirty="0" smtClean="0"/>
            </a:br>
            <a:r>
              <a:rPr lang="en-US" dirty="0" smtClean="0"/>
              <a:t>Microsoft Regional Director / Silverlight MVP</a:t>
            </a:r>
          </a:p>
          <a:p>
            <a:r>
              <a:rPr lang="nl-BE" dirty="0" smtClean="0"/>
              <a:t>Ordina Belgium</a:t>
            </a:r>
          </a:p>
          <a:p>
            <a:r>
              <a:rPr lang="nl-BE" dirty="0" smtClean="0"/>
              <a:t>www.snowball.be - @gillcleeren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3380486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436" y="228609"/>
            <a:ext cx="8382000" cy="920061"/>
          </a:xfrm>
        </p:spPr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 err="1" smtClean="0"/>
              <a:t>LightSwitch</a:t>
            </a:r>
            <a:r>
              <a:rPr lang="en-US" dirty="0" smtClean="0"/>
              <a:t> Development Experience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474234"/>
              </p:ext>
            </p:extLst>
          </p:nvPr>
        </p:nvGraphicFramePr>
        <p:xfrm>
          <a:off x="234274" y="1343297"/>
          <a:ext cx="5637375" cy="47570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8732120"/>
              </p:ext>
            </p:extLst>
          </p:nvPr>
        </p:nvGraphicFramePr>
        <p:xfrm>
          <a:off x="6171428" y="1611080"/>
          <a:ext cx="2825579" cy="44304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6" name="TextBox 5"/>
          <p:cNvSpPr txBox="1"/>
          <p:nvPr/>
        </p:nvSpPr>
        <p:spPr>
          <a:xfrm rot="21035874">
            <a:off x="184345" y="4796948"/>
            <a:ext cx="26452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  <a:t>At this point, we already have </a:t>
            </a:r>
            <a:b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</a:br>
            <a: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  <a:t>working app</a:t>
            </a:r>
            <a:b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</a:br>
            <a:r>
              <a:rPr lang="nl-BE" dirty="0" smtClean="0">
                <a:solidFill>
                  <a:schemeClr val="bg1"/>
                </a:solidFill>
                <a:latin typeface="Buxton Sketch" pitchFamily="66" charset="0"/>
              </a:rPr>
              <a:t> (SL, MVVM, RIA Services)</a:t>
            </a:r>
          </a:p>
        </p:txBody>
      </p:sp>
    </p:spTree>
    <p:extLst>
      <p:ext uri="{BB962C8B-B14F-4D97-AF65-F5344CB8AC3E}">
        <p14:creationId xmlns:p14="http://schemas.microsoft.com/office/powerpoint/2010/main" val="72748611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 smtClean="0"/>
              <a:t>The basics</a:t>
            </a:r>
            <a:endParaRPr lang="nl-B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BE" dirty="0" smtClean="0"/>
              <a:t>Part 1:</a:t>
            </a:r>
            <a:endParaRPr lang="nl-BE" dirty="0"/>
          </a:p>
        </p:txBody>
      </p:sp>
    </p:spTree>
    <p:extLst>
      <p:ext uri="{BB962C8B-B14F-4D97-AF65-F5344CB8AC3E}">
        <p14:creationId xmlns:p14="http://schemas.microsoft.com/office/powerpoint/2010/main" val="18964388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1735</Words>
  <Application>Microsoft Office PowerPoint</Application>
  <PresentationFormat>On-screen Show (4:3)</PresentationFormat>
  <Paragraphs>388</Paragraphs>
  <Slides>73</Slides>
  <Notes>28</Notes>
  <HiddenSlides>4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73</vt:i4>
      </vt:variant>
    </vt:vector>
  </HeadingPairs>
  <TitlesOfParts>
    <vt:vector size="75" baseType="lpstr">
      <vt:lpstr>Office Theme</vt:lpstr>
      <vt:lpstr>1_Office Theme</vt:lpstr>
      <vt:lpstr>Switch on the LightSwitch</vt:lpstr>
      <vt:lpstr>Glad to meet you!</vt:lpstr>
      <vt:lpstr>Agenda</vt:lpstr>
      <vt:lpstr>What and Why LightSwitch?</vt:lpstr>
      <vt:lpstr>Not everyone is a developer...</vt:lpstr>
      <vt:lpstr>Developers like working fast as well</vt:lpstr>
      <vt:lpstr>What is LightSwitch?</vt:lpstr>
      <vt:lpstr>The LightSwitch Development Experience</vt:lpstr>
      <vt:lpstr>The basics</vt:lpstr>
      <vt:lpstr>Basic #1: Data</vt:lpstr>
      <vt:lpstr>Basic #1: Data</vt:lpstr>
      <vt:lpstr>Basic #1: Data</vt:lpstr>
      <vt:lpstr>Basic #2: Screens</vt:lpstr>
      <vt:lpstr>Basic #2: Screens</vt:lpstr>
      <vt:lpstr>Basic #2: Screens</vt:lpstr>
      <vt:lpstr>Basic #3: Queries</vt:lpstr>
      <vt:lpstr>PowerPoint Presentation</vt:lpstr>
      <vt:lpstr>Deep Dive into LightSwitch</vt:lpstr>
      <vt:lpstr>More on data</vt:lpstr>
      <vt:lpstr>Formatting data</vt:lpstr>
      <vt:lpstr>Sorting and Filtering data</vt:lpstr>
      <vt:lpstr>Types of data</vt:lpstr>
      <vt:lpstr>Coding the data</vt:lpstr>
      <vt:lpstr>Coding the data</vt:lpstr>
      <vt:lpstr>Coding the data</vt:lpstr>
      <vt:lpstr>Types of external data</vt:lpstr>
      <vt:lpstr>PowerPoint Presentation</vt:lpstr>
      <vt:lpstr>More on Screens</vt:lpstr>
      <vt:lpstr>Screen Designer</vt:lpstr>
      <vt:lpstr>Screen designer at runtime</vt:lpstr>
      <vt:lpstr>Search screen</vt:lpstr>
      <vt:lpstr>Master-detail</vt:lpstr>
      <vt:lpstr>PowerPoint Presentation</vt:lpstr>
      <vt:lpstr>More on queries</vt:lpstr>
      <vt:lpstr>Query designer</vt:lpstr>
      <vt:lpstr>PowerPoint Presentation</vt:lpstr>
      <vt:lpstr>Writing code in LightSwitch</vt:lpstr>
      <vt:lpstr>Code in LightSwith</vt:lpstr>
      <vt:lpstr>Data events</vt:lpstr>
      <vt:lpstr>Screen events</vt:lpstr>
      <vt:lpstr>Code and screens</vt:lpstr>
      <vt:lpstr>PowerPoint Presentation</vt:lpstr>
      <vt:lpstr>Security in LightSwitch</vt:lpstr>
      <vt:lpstr>Authentication in LightSwitch</vt:lpstr>
      <vt:lpstr>Permissions in LightSwitch</vt:lpstr>
      <vt:lpstr>PowerPoint Presentation</vt:lpstr>
      <vt:lpstr>Deploying  a LightSwitch application</vt:lpstr>
      <vt:lpstr>Deployment options</vt:lpstr>
      <vt:lpstr>Desktop, 2 tier deployment</vt:lpstr>
      <vt:lpstr>Desktop, 3 tier deployment</vt:lpstr>
      <vt:lpstr>Browser, 3 tier deployment</vt:lpstr>
      <vt:lpstr>Publishing to Windows Azure</vt:lpstr>
      <vt:lpstr>PowerPoint Presentation</vt:lpstr>
      <vt:lpstr>Extending LightSwitch</vt:lpstr>
      <vt:lpstr>Where to extend?</vt:lpstr>
      <vt:lpstr>Extending LightSwitch</vt:lpstr>
      <vt:lpstr>Extension hooks</vt:lpstr>
      <vt:lpstr>Controls</vt:lpstr>
      <vt:lpstr>Business types</vt:lpstr>
      <vt:lpstr>Screen templates</vt:lpstr>
      <vt:lpstr>Shell</vt:lpstr>
      <vt:lpstr>Theme</vt:lpstr>
      <vt:lpstr>Custom data source</vt:lpstr>
      <vt:lpstr>PowerPoint Presentation</vt:lpstr>
      <vt:lpstr>Real-World LightSwitch</vt:lpstr>
      <vt:lpstr>Demo: Vision Clinic</vt:lpstr>
      <vt:lpstr>PowerPoint Presentation</vt:lpstr>
      <vt:lpstr>Summary</vt:lpstr>
      <vt:lpstr>Q&amp;A</vt:lpstr>
      <vt:lpstr>THANK YOU</vt:lpstr>
      <vt:lpstr>Stay up to date with MSDN Belux</vt:lpstr>
      <vt:lpstr>TechDays  2011 On-Demand</vt:lpstr>
      <vt:lpstr>Switch on the LightSwitch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2011-04-26T10:25:20Z</dcterms:created>
  <dcterms:modified xsi:type="dcterms:W3CDTF">2011-04-26T10:25:34Z</dcterms:modified>
</cp:coreProperties>
</file>