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80" r:id="rId4"/>
    <p:sldId id="281" r:id="rId5"/>
    <p:sldId id="282" r:id="rId6"/>
    <p:sldId id="284" r:id="rId7"/>
    <p:sldId id="285" r:id="rId8"/>
    <p:sldId id="286" r:id="rId9"/>
    <p:sldId id="287" r:id="rId10"/>
    <p:sldId id="289" r:id="rId11"/>
    <p:sldId id="288" r:id="rId12"/>
    <p:sldId id="290" r:id="rId13"/>
    <p:sldId id="301" r:id="rId14"/>
    <p:sldId id="291" r:id="rId15"/>
    <p:sldId id="273" r:id="rId16"/>
    <p:sldId id="292" r:id="rId17"/>
    <p:sldId id="293" r:id="rId18"/>
    <p:sldId id="294" r:id="rId19"/>
    <p:sldId id="295" r:id="rId20"/>
    <p:sldId id="296" r:id="rId21"/>
    <p:sldId id="302" r:id="rId22"/>
    <p:sldId id="297" r:id="rId23"/>
    <p:sldId id="299" r:id="rId24"/>
    <p:sldId id="300" r:id="rId25"/>
    <p:sldId id="279" r:id="rId26"/>
    <p:sldId id="274" r:id="rId27"/>
    <p:sldId id="278" r:id="rId28"/>
    <p:sldId id="275" r:id="rId29"/>
    <p:sldId id="276" r:id="rId30"/>
    <p:sldId id="27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70"/>
            <p14:sldId id="280"/>
            <p14:sldId id="281"/>
            <p14:sldId id="282"/>
            <p14:sldId id="284"/>
            <p14:sldId id="285"/>
            <p14:sldId id="286"/>
            <p14:sldId id="287"/>
            <p14:sldId id="289"/>
            <p14:sldId id="288"/>
            <p14:sldId id="290"/>
            <p14:sldId id="301"/>
            <p14:sldId id="291"/>
            <p14:sldId id="273"/>
            <p14:sldId id="292"/>
            <p14:sldId id="293"/>
            <p14:sldId id="294"/>
            <p14:sldId id="295"/>
            <p14:sldId id="296"/>
            <p14:sldId id="302"/>
            <p14:sldId id="297"/>
            <p14:sldId id="299"/>
            <p14:sldId id="300"/>
          </p14:sldIdLst>
        </p14:section>
        <p14:section name="Belux info slides" id="{CCF83B47-D8C2-4A2F-84D9-3FEB31B6E4E8}">
          <p14:sldIdLst>
            <p14:sldId id="279"/>
            <p14:sldId id="274"/>
            <p14:sldId id="278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5826" autoAdjust="0"/>
  </p:normalViewPr>
  <p:slideViewPr>
    <p:cSldViewPr snapToGrid="0" snapToObjects="1" showGuides="1">
      <p:cViewPr>
        <p:scale>
          <a:sx n="70" d="100"/>
          <a:sy n="70" d="100"/>
        </p:scale>
        <p:origin x="-510" y="-180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3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10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35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89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410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86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09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38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53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26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02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3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9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376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43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48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526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41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5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20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30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89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94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38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6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Tour Around the Windows Azure Platform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Wade Wegner</a:t>
            </a:r>
            <a:br>
              <a:rPr lang="en-US" dirty="0" smtClean="0"/>
            </a:br>
            <a:endParaRPr lang="en-US" sz="1200" dirty="0" smtClean="0"/>
          </a:p>
          <a:p>
            <a:r>
              <a:rPr lang="en-US" sz="2400" dirty="0" smtClean="0"/>
              <a:t>Windows Azure Technical Evangelist</a:t>
            </a:r>
          </a:p>
          <a:p>
            <a:r>
              <a:rPr lang="nl-BE" sz="2400" dirty="0" smtClean="0"/>
              <a:t>http://www.wadewegner.com/</a:t>
            </a:r>
          </a:p>
          <a:p>
            <a:r>
              <a:rPr lang="nl-BE" sz="2400" dirty="0" smtClean="0"/>
              <a:t>http://twitter.com/WadeWegner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Startup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2482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Content Delivery Network</a:t>
            </a:r>
            <a:endParaRPr lang="en-US" dirty="0"/>
          </a:p>
        </p:txBody>
      </p:sp>
      <p:pic>
        <p:nvPicPr>
          <p:cNvPr id="163" name="Picture 162" descr="\\server3\InternalBin\Resource DVD\DVD_ART36\Artwork_Imagery\Icons - Illustrations\Maps Globes\world map Transparent blue.png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5959" y="2307271"/>
            <a:ext cx="1770166" cy="3263545"/>
          </a:xfrm>
          <a:prstGeom prst="rect">
            <a:avLst/>
          </a:prstGeom>
          <a:noFill/>
        </p:spPr>
      </p:pic>
      <p:pic>
        <p:nvPicPr>
          <p:cNvPr id="164" name="Picture 6" descr="\\server3\InternalBin\Resource DVD\DVD_ART36\Artwork_Imagery\Icons - Illustrations\Maps Globes\world map Transparent blue.png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61" y="2299256"/>
            <a:ext cx="3278928" cy="3263545"/>
          </a:xfrm>
          <a:prstGeom prst="rect">
            <a:avLst/>
          </a:prstGeom>
          <a:noFill/>
        </p:spPr>
      </p:pic>
      <p:pic>
        <p:nvPicPr>
          <p:cNvPr id="165" name="Picture 6" descr="\\server3\InternalBin\Resource DVD\DVD_ART36\Artwork_Imagery\Icons - Illustrations\Maps Globes\world map Transparent blue.png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48"/>
          <a:stretch>
            <a:fillRect/>
          </a:stretch>
        </p:blipFill>
        <p:spPr bwMode="auto">
          <a:xfrm>
            <a:off x="5452632" y="2307271"/>
            <a:ext cx="3264828" cy="3263545"/>
          </a:xfrm>
          <a:prstGeom prst="rect">
            <a:avLst/>
          </a:prstGeom>
          <a:noFill/>
        </p:spPr>
      </p:pic>
      <p:sp>
        <p:nvSpPr>
          <p:cNvPr id="167" name="TextBox 8"/>
          <p:cNvSpPr txBox="1">
            <a:spLocks noChangeArrowheads="1"/>
          </p:cNvSpPr>
          <p:nvPr/>
        </p:nvSpPr>
        <p:spPr bwMode="auto">
          <a:xfrm>
            <a:off x="4232632" y="3749287"/>
            <a:ext cx="1399788" cy="3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"/>
            </a:endParaRPr>
          </a:p>
        </p:txBody>
      </p:sp>
      <p:sp>
        <p:nvSpPr>
          <p:cNvPr id="168" name="TextBox 13"/>
          <p:cNvSpPr txBox="1">
            <a:spLocks noChangeArrowheads="1"/>
          </p:cNvSpPr>
          <p:nvPr/>
        </p:nvSpPr>
        <p:spPr bwMode="auto">
          <a:xfrm>
            <a:off x="425351" y="3265614"/>
            <a:ext cx="754924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Seattle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, WA</a:t>
            </a:r>
          </a:p>
        </p:txBody>
      </p:sp>
      <p:cxnSp>
        <p:nvCxnSpPr>
          <p:cNvPr id="169" name="Straight Connector 168"/>
          <p:cNvCxnSpPr/>
          <p:nvPr/>
        </p:nvCxnSpPr>
        <p:spPr>
          <a:xfrm flipV="1">
            <a:off x="2263731" y="3769655"/>
            <a:ext cx="312382" cy="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0" name="TextBox 169"/>
          <p:cNvSpPr txBox="1">
            <a:spLocks noChangeArrowheads="1"/>
          </p:cNvSpPr>
          <p:nvPr/>
        </p:nvSpPr>
        <p:spPr bwMode="auto">
          <a:xfrm>
            <a:off x="3713156" y="2640935"/>
            <a:ext cx="675467" cy="31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Dublin, IE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London, GB</a:t>
            </a:r>
          </a:p>
        </p:txBody>
      </p:sp>
      <p:sp>
        <p:nvSpPr>
          <p:cNvPr id="171" name="TextBox 13"/>
          <p:cNvSpPr txBox="1">
            <a:spLocks noChangeArrowheads="1"/>
          </p:cNvSpPr>
          <p:nvPr/>
        </p:nvSpPr>
        <p:spPr bwMode="auto">
          <a:xfrm>
            <a:off x="2813134" y="3350364"/>
            <a:ext cx="647591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Newark, NJ</a:t>
            </a:r>
          </a:p>
        </p:txBody>
      </p:sp>
      <p:cxnSp>
        <p:nvCxnSpPr>
          <p:cNvPr id="172" name="Straight Connector 171"/>
          <p:cNvCxnSpPr/>
          <p:nvPr/>
        </p:nvCxnSpPr>
        <p:spPr>
          <a:xfrm flipV="1">
            <a:off x="2645801" y="3443542"/>
            <a:ext cx="167333" cy="896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3" name="TextBox 13"/>
          <p:cNvSpPr txBox="1">
            <a:spLocks noChangeArrowheads="1"/>
          </p:cNvSpPr>
          <p:nvPr/>
        </p:nvSpPr>
        <p:spPr bwMode="auto">
          <a:xfrm>
            <a:off x="4604720" y="2973111"/>
            <a:ext cx="806071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Amsterdam, NL</a:t>
            </a:r>
          </a:p>
        </p:txBody>
      </p:sp>
      <p:cxnSp>
        <p:nvCxnSpPr>
          <p:cNvPr id="174" name="Straight Connector 173"/>
          <p:cNvCxnSpPr/>
          <p:nvPr/>
        </p:nvCxnSpPr>
        <p:spPr>
          <a:xfrm flipH="1" flipV="1">
            <a:off x="4574237" y="3400774"/>
            <a:ext cx="143321" cy="243943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5" name="TextBox 13"/>
          <p:cNvSpPr txBox="1">
            <a:spLocks noChangeArrowheads="1"/>
          </p:cNvSpPr>
          <p:nvPr/>
        </p:nvSpPr>
        <p:spPr bwMode="auto">
          <a:xfrm>
            <a:off x="7640461" y="4843094"/>
            <a:ext cx="771115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Sydney, AU</a:t>
            </a:r>
          </a:p>
        </p:txBody>
      </p:sp>
      <p:sp>
        <p:nvSpPr>
          <p:cNvPr id="176" name="TextBox 13"/>
          <p:cNvSpPr txBox="1">
            <a:spLocks noChangeArrowheads="1"/>
          </p:cNvSpPr>
          <p:nvPr/>
        </p:nvSpPr>
        <p:spPr bwMode="auto">
          <a:xfrm>
            <a:off x="6923597" y="4005611"/>
            <a:ext cx="810755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Hong Kong, HK</a:t>
            </a:r>
          </a:p>
        </p:txBody>
      </p:sp>
      <p:sp>
        <p:nvSpPr>
          <p:cNvPr id="177" name="TextBox 13"/>
          <p:cNvSpPr txBox="1">
            <a:spLocks noChangeArrowheads="1"/>
          </p:cNvSpPr>
          <p:nvPr/>
        </p:nvSpPr>
        <p:spPr bwMode="auto">
          <a:xfrm>
            <a:off x="2577653" y="3721839"/>
            <a:ext cx="556598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Miami, FL</a:t>
            </a:r>
          </a:p>
        </p:txBody>
      </p:sp>
      <p:cxnSp>
        <p:nvCxnSpPr>
          <p:cNvPr id="178" name="Straight Connector 177"/>
          <p:cNvCxnSpPr/>
          <p:nvPr/>
        </p:nvCxnSpPr>
        <p:spPr>
          <a:xfrm flipV="1">
            <a:off x="1177032" y="3339406"/>
            <a:ext cx="193677" cy="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9" name="Straight Connector 178"/>
          <p:cNvCxnSpPr/>
          <p:nvPr/>
        </p:nvCxnSpPr>
        <p:spPr>
          <a:xfrm flipV="1">
            <a:off x="1204716" y="3699927"/>
            <a:ext cx="145476" cy="251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0" name="Straight Connector 179"/>
          <p:cNvCxnSpPr>
            <a:stCxn id="185" idx="3"/>
          </p:cNvCxnSpPr>
          <p:nvPr/>
        </p:nvCxnSpPr>
        <p:spPr>
          <a:xfrm flipH="1" flipV="1">
            <a:off x="1246066" y="3582303"/>
            <a:ext cx="31388" cy="79133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1" name="Straight Connector 180"/>
          <p:cNvCxnSpPr/>
          <p:nvPr/>
        </p:nvCxnSpPr>
        <p:spPr>
          <a:xfrm>
            <a:off x="1886268" y="3258999"/>
            <a:ext cx="12252" cy="136297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2" name="TextBox 13"/>
          <p:cNvSpPr txBox="1">
            <a:spLocks noChangeArrowheads="1"/>
          </p:cNvSpPr>
          <p:nvPr/>
        </p:nvSpPr>
        <p:spPr bwMode="auto">
          <a:xfrm>
            <a:off x="1690948" y="3093433"/>
            <a:ext cx="556598" cy="31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Chicago, IL</a:t>
            </a:r>
          </a:p>
        </p:txBody>
      </p:sp>
      <p:cxnSp>
        <p:nvCxnSpPr>
          <p:cNvPr id="183" name="Straight Connector 182"/>
          <p:cNvCxnSpPr/>
          <p:nvPr/>
        </p:nvCxnSpPr>
        <p:spPr>
          <a:xfrm>
            <a:off x="1839430" y="3732524"/>
            <a:ext cx="19685" cy="146906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4" name="TextBox 13"/>
          <p:cNvSpPr txBox="1">
            <a:spLocks noChangeArrowheads="1"/>
          </p:cNvSpPr>
          <p:nvPr/>
        </p:nvSpPr>
        <p:spPr bwMode="auto">
          <a:xfrm>
            <a:off x="1485544" y="3889407"/>
            <a:ext cx="832557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San Antonio, TX</a:t>
            </a:r>
          </a:p>
        </p:txBody>
      </p:sp>
      <p:sp>
        <p:nvSpPr>
          <p:cNvPr id="185" name="TextBox 13"/>
          <p:cNvSpPr txBox="1">
            <a:spLocks noChangeArrowheads="1"/>
          </p:cNvSpPr>
          <p:nvPr/>
        </p:nvSpPr>
        <p:spPr bwMode="auto">
          <a:xfrm>
            <a:off x="450627" y="3503686"/>
            <a:ext cx="826827" cy="31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Bay Area, 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Los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A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ngeles, CA</a:t>
            </a:r>
          </a:p>
        </p:txBody>
      </p:sp>
      <p:cxnSp>
        <p:nvCxnSpPr>
          <p:cNvPr id="186" name="Straight Connector 185"/>
          <p:cNvCxnSpPr/>
          <p:nvPr/>
        </p:nvCxnSpPr>
        <p:spPr>
          <a:xfrm>
            <a:off x="2300213" y="3612957"/>
            <a:ext cx="46838" cy="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7" name="TextBox 13"/>
          <p:cNvSpPr txBox="1">
            <a:spLocks noChangeArrowheads="1"/>
          </p:cNvSpPr>
          <p:nvPr/>
        </p:nvSpPr>
        <p:spPr bwMode="auto">
          <a:xfrm>
            <a:off x="3754610" y="3514529"/>
            <a:ext cx="625828" cy="31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Paris, FR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Zurich,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CH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algn="ctr" rotWithShape="0">
                  <a:srgbClr val="FFFFFF">
                    <a:alpha val="60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88" name="TextBox 13"/>
          <p:cNvSpPr txBox="1">
            <a:spLocks noChangeArrowheads="1"/>
          </p:cNvSpPr>
          <p:nvPr/>
        </p:nvSpPr>
        <p:spPr bwMode="auto">
          <a:xfrm>
            <a:off x="4688425" y="3470443"/>
            <a:ext cx="630824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Vienna, AT</a:t>
            </a:r>
          </a:p>
        </p:txBody>
      </p:sp>
      <p:sp>
        <p:nvSpPr>
          <p:cNvPr id="189" name="TextBox 13"/>
          <p:cNvSpPr txBox="1">
            <a:spLocks noChangeArrowheads="1"/>
          </p:cNvSpPr>
          <p:nvPr/>
        </p:nvSpPr>
        <p:spPr bwMode="auto">
          <a:xfrm>
            <a:off x="2419921" y="4630908"/>
            <a:ext cx="725206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São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Paulo,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BR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90" name="TextBox 13"/>
          <p:cNvSpPr txBox="1">
            <a:spLocks noChangeArrowheads="1"/>
          </p:cNvSpPr>
          <p:nvPr/>
        </p:nvSpPr>
        <p:spPr bwMode="auto">
          <a:xfrm>
            <a:off x="5494970" y="4331721"/>
            <a:ext cx="803492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Singapore, SG</a:t>
            </a:r>
          </a:p>
        </p:txBody>
      </p:sp>
      <p:cxnSp>
        <p:nvCxnSpPr>
          <p:cNvPr id="191" name="Straight Connector 190"/>
          <p:cNvCxnSpPr>
            <a:stCxn id="173" idx="1"/>
          </p:cNvCxnSpPr>
          <p:nvPr/>
        </p:nvCxnSpPr>
        <p:spPr>
          <a:xfrm flipH="1" flipV="1">
            <a:off x="4404822" y="3055445"/>
            <a:ext cx="199898" cy="13861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2" name="Straight Connector 191"/>
          <p:cNvCxnSpPr/>
          <p:nvPr/>
        </p:nvCxnSpPr>
        <p:spPr>
          <a:xfrm flipV="1">
            <a:off x="4158334" y="3422800"/>
            <a:ext cx="41565" cy="88729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3" name="Straight Connector 192"/>
          <p:cNvCxnSpPr/>
          <p:nvPr/>
        </p:nvCxnSpPr>
        <p:spPr>
          <a:xfrm flipV="1">
            <a:off x="4199899" y="3449983"/>
            <a:ext cx="78928" cy="61546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4" name="Straight Connector 193"/>
          <p:cNvCxnSpPr/>
          <p:nvPr/>
        </p:nvCxnSpPr>
        <p:spPr>
          <a:xfrm flipV="1">
            <a:off x="4805028" y="2805561"/>
            <a:ext cx="41565" cy="88729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5" name="Straight Connector 194"/>
          <p:cNvCxnSpPr>
            <a:stCxn id="190" idx="3"/>
          </p:cNvCxnSpPr>
          <p:nvPr/>
        </p:nvCxnSpPr>
        <p:spPr>
          <a:xfrm flipH="1" flipV="1">
            <a:off x="6279267" y="4373228"/>
            <a:ext cx="19195" cy="54688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6" name="Straight Connector 195"/>
          <p:cNvCxnSpPr/>
          <p:nvPr/>
        </p:nvCxnSpPr>
        <p:spPr>
          <a:xfrm>
            <a:off x="7550833" y="4953360"/>
            <a:ext cx="89627" cy="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7" name="Straight Connector 196"/>
          <p:cNvCxnSpPr>
            <a:endCxn id="207" idx="1"/>
          </p:cNvCxnSpPr>
          <p:nvPr/>
        </p:nvCxnSpPr>
        <p:spPr>
          <a:xfrm>
            <a:off x="7437740" y="3793971"/>
            <a:ext cx="1" cy="41084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8" name="Straight Connector 197"/>
          <p:cNvCxnSpPr/>
          <p:nvPr/>
        </p:nvCxnSpPr>
        <p:spPr>
          <a:xfrm>
            <a:off x="6861161" y="3970616"/>
            <a:ext cx="72200" cy="44362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99" name="Rectangle 198"/>
          <p:cNvSpPr/>
          <p:nvPr/>
        </p:nvSpPr>
        <p:spPr>
          <a:xfrm>
            <a:off x="1417214" y="5153364"/>
            <a:ext cx="6235857" cy="983374"/>
          </a:xfrm>
          <a:prstGeom prst="rect">
            <a:avLst/>
          </a:prstGeom>
          <a:effectLst/>
        </p:spPr>
        <p:txBody>
          <a:bodyPr wrap="square" lIns="68607" tIns="34304" rIns="68607" bIns="34304">
            <a:spAutoFit/>
          </a:bodyPr>
          <a:lstStyle/>
          <a:p>
            <a:pPr marL="0" marR="0" lvl="1" indent="0" algn="ctr" defTabSz="914304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solidFill>
                  <a:schemeClr val="bg1"/>
                </a:solidFill>
                <a:uLnTx/>
                <a:uFillTx/>
              </a:rPr>
              <a:t>Over 2 terabits per second of capacity is available at 99.95% availability from our </a:t>
            </a:r>
            <a:r>
              <a:rPr kumimoji="0" lang="en-US" sz="1800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</a:rPr>
              <a:t>24 </a:t>
            </a:r>
            <a:r>
              <a:rPr kumimoji="0" lang="en-US" sz="1800" i="0" u="none" strike="noStrike" kern="0" normalizeH="0" baseline="0" noProof="0" dirty="0">
                <a:solidFill>
                  <a:schemeClr val="bg1"/>
                </a:solidFill>
                <a:uLnTx/>
                <a:uFillTx/>
              </a:rPr>
              <a:t>global locations.  </a:t>
            </a:r>
            <a:r>
              <a:rPr kumimoji="0" lang="en-US" sz="1800" i="0" u="none" strike="noStrike" kern="0" normalizeH="0" baseline="0" noProof="0" dirty="0" err="1">
                <a:solidFill>
                  <a:schemeClr val="bg1"/>
                </a:solidFill>
                <a:uLnTx/>
                <a:uFillTx/>
              </a:rPr>
              <a:t>CDN</a:t>
            </a:r>
            <a:r>
              <a:rPr kumimoji="0" lang="en-US" sz="1800" i="0" u="none" strike="noStrike" kern="0" normalizeH="0" baseline="0" noProof="0" dirty="0">
                <a:solidFill>
                  <a:schemeClr val="bg1"/>
                </a:solidFill>
                <a:uLnTx/>
                <a:uFillTx/>
              </a:rPr>
              <a:t> service scales automatically without user intervention</a:t>
            </a:r>
          </a:p>
        </p:txBody>
      </p:sp>
      <p:sp>
        <p:nvSpPr>
          <p:cNvPr id="200" name="TextBox 13"/>
          <p:cNvSpPr txBox="1">
            <a:spLocks noChangeArrowheads="1"/>
          </p:cNvSpPr>
          <p:nvPr/>
        </p:nvSpPr>
        <p:spPr bwMode="auto">
          <a:xfrm>
            <a:off x="6858198" y="4380917"/>
            <a:ext cx="725206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Taipei, TWN</a:t>
            </a:r>
          </a:p>
        </p:txBody>
      </p:sp>
      <p:sp>
        <p:nvSpPr>
          <p:cNvPr id="201" name="TextBox 13"/>
          <p:cNvSpPr txBox="1">
            <a:spLocks noChangeArrowheads="1"/>
          </p:cNvSpPr>
          <p:nvPr/>
        </p:nvSpPr>
        <p:spPr bwMode="auto">
          <a:xfrm>
            <a:off x="6907455" y="3390352"/>
            <a:ext cx="593225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Seoul, KR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480665" y="1881652"/>
            <a:ext cx="3088266" cy="266157"/>
          </a:xfrm>
          <a:prstGeom prst="rect">
            <a:avLst/>
          </a:prstGeom>
          <a:gradFill rotWithShape="1">
            <a:gsLst>
              <a:gs pos="0">
                <a:srgbClr val="755DCB">
                  <a:shade val="51000"/>
                  <a:satMod val="130000"/>
                </a:srgbClr>
              </a:gs>
              <a:gs pos="80000">
                <a:srgbClr val="755DCB">
                  <a:shade val="93000"/>
                  <a:satMod val="130000"/>
                </a:srgbClr>
              </a:gs>
              <a:gs pos="100000">
                <a:srgbClr val="755DCB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txBody>
          <a:bodyPr vert="horz" wrap="square" lIns="68604" tIns="34302" rIns="68604" bIns="3430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4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38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North America Region </a:t>
            </a:r>
          </a:p>
        </p:txBody>
      </p:sp>
      <p:sp>
        <p:nvSpPr>
          <p:cNvPr id="203" name="Rectangle 202"/>
          <p:cNvSpPr/>
          <p:nvPr/>
        </p:nvSpPr>
        <p:spPr bwMode="auto">
          <a:xfrm>
            <a:off x="3720428" y="1881652"/>
            <a:ext cx="1681326" cy="266157"/>
          </a:xfrm>
          <a:prstGeom prst="rect">
            <a:avLst/>
          </a:prstGeom>
          <a:gradFill rotWithShape="1">
            <a:gsLst>
              <a:gs pos="0">
                <a:srgbClr val="2DA33B">
                  <a:shade val="51000"/>
                  <a:satMod val="130000"/>
                </a:srgbClr>
              </a:gs>
              <a:gs pos="80000">
                <a:srgbClr val="2DA33B">
                  <a:shade val="93000"/>
                  <a:satMod val="130000"/>
                </a:srgbClr>
              </a:gs>
              <a:gs pos="100000">
                <a:srgbClr val="2DA33B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txBody>
          <a:bodyPr vert="horz" wrap="square" lIns="68604" tIns="34302" rIns="68604" bIns="3430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4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38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Europe Region </a:t>
            </a:r>
          </a:p>
        </p:txBody>
      </p:sp>
      <p:sp>
        <p:nvSpPr>
          <p:cNvPr id="204" name="Rectangle 203"/>
          <p:cNvSpPr/>
          <p:nvPr/>
        </p:nvSpPr>
        <p:spPr bwMode="auto">
          <a:xfrm>
            <a:off x="5490595" y="1881652"/>
            <a:ext cx="3175425" cy="266157"/>
          </a:xfrm>
          <a:prstGeom prst="rect">
            <a:avLst/>
          </a:prstGeom>
          <a:gradFill rotWithShape="1">
            <a:gsLst>
              <a:gs pos="0">
                <a:srgbClr val="DF8045">
                  <a:shade val="51000"/>
                  <a:satMod val="130000"/>
                </a:srgbClr>
              </a:gs>
              <a:gs pos="80000">
                <a:srgbClr val="DF8045">
                  <a:shade val="93000"/>
                  <a:satMod val="130000"/>
                </a:srgbClr>
              </a:gs>
              <a:gs pos="100000">
                <a:srgbClr val="DF8045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txBody>
          <a:bodyPr vert="horz" wrap="square" lIns="68604" tIns="34302" rIns="68604" bIns="3430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4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38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Asia Pacific Region </a:t>
            </a:r>
          </a:p>
        </p:txBody>
      </p:sp>
      <p:sp>
        <p:nvSpPr>
          <p:cNvPr id="205" name="TextBox 13"/>
          <p:cNvSpPr txBox="1">
            <a:spLocks noChangeArrowheads="1"/>
          </p:cNvSpPr>
          <p:nvPr/>
        </p:nvSpPr>
        <p:spPr bwMode="auto">
          <a:xfrm>
            <a:off x="4645896" y="2662504"/>
            <a:ext cx="786100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Stockholm, SE</a:t>
            </a:r>
          </a:p>
        </p:txBody>
      </p:sp>
      <p:sp>
        <p:nvSpPr>
          <p:cNvPr id="206" name="TextBox 13"/>
          <p:cNvSpPr txBox="1">
            <a:spLocks noChangeArrowheads="1"/>
          </p:cNvSpPr>
          <p:nvPr/>
        </p:nvSpPr>
        <p:spPr bwMode="auto">
          <a:xfrm>
            <a:off x="2391801" y="3533596"/>
            <a:ext cx="669135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Ashburn, VA</a:t>
            </a:r>
          </a:p>
        </p:txBody>
      </p:sp>
      <p:sp>
        <p:nvSpPr>
          <p:cNvPr id="207" name="TextBox 13"/>
          <p:cNvSpPr txBox="1">
            <a:spLocks noChangeArrowheads="1"/>
          </p:cNvSpPr>
          <p:nvPr/>
        </p:nvSpPr>
        <p:spPr bwMode="auto">
          <a:xfrm>
            <a:off x="7437741" y="3738860"/>
            <a:ext cx="593225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Tokyo, JP</a:t>
            </a:r>
          </a:p>
        </p:txBody>
      </p:sp>
      <p:sp>
        <p:nvSpPr>
          <p:cNvPr id="208" name="TextBox 8"/>
          <p:cNvSpPr txBox="1">
            <a:spLocks noChangeArrowheads="1"/>
          </p:cNvSpPr>
          <p:nvPr/>
        </p:nvSpPr>
        <p:spPr bwMode="auto">
          <a:xfrm>
            <a:off x="4232632" y="3749287"/>
            <a:ext cx="1399788" cy="3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"/>
            </a:endParaRPr>
          </a:p>
        </p:txBody>
      </p:sp>
      <p:grpSp>
        <p:nvGrpSpPr>
          <p:cNvPr id="209" name="Group 208"/>
          <p:cNvGrpSpPr/>
          <p:nvPr/>
        </p:nvGrpSpPr>
        <p:grpSpPr>
          <a:xfrm>
            <a:off x="2239813" y="3258997"/>
            <a:ext cx="403494" cy="269704"/>
            <a:chOff x="1933575" y="510402"/>
            <a:chExt cx="590550" cy="394473"/>
          </a:xfrm>
        </p:grpSpPr>
        <p:sp>
          <p:nvSpPr>
            <p:cNvPr id="210" name="Oval 209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11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12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3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14" name="Group 213"/>
          <p:cNvGrpSpPr/>
          <p:nvPr/>
        </p:nvGrpSpPr>
        <p:grpSpPr>
          <a:xfrm>
            <a:off x="1886268" y="3539026"/>
            <a:ext cx="403494" cy="269704"/>
            <a:chOff x="1933575" y="510402"/>
            <a:chExt cx="590550" cy="394473"/>
          </a:xfrm>
        </p:grpSpPr>
        <p:sp>
          <p:nvSpPr>
            <p:cNvPr id="215" name="Oval 214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16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17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8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19" name="Group 218"/>
          <p:cNvGrpSpPr/>
          <p:nvPr/>
        </p:nvGrpSpPr>
        <p:grpSpPr>
          <a:xfrm>
            <a:off x="3740617" y="2992440"/>
            <a:ext cx="403494" cy="269704"/>
            <a:chOff x="1933575" y="510402"/>
            <a:chExt cx="590550" cy="394473"/>
          </a:xfrm>
        </p:grpSpPr>
        <p:sp>
          <p:nvSpPr>
            <p:cNvPr id="220" name="Oval 219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21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22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3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24" name="Group 223"/>
          <p:cNvGrpSpPr/>
          <p:nvPr/>
        </p:nvGrpSpPr>
        <p:grpSpPr>
          <a:xfrm>
            <a:off x="2511645" y="4297215"/>
            <a:ext cx="403494" cy="269704"/>
            <a:chOff x="1933575" y="510402"/>
            <a:chExt cx="590550" cy="394473"/>
          </a:xfrm>
        </p:grpSpPr>
        <p:sp>
          <p:nvSpPr>
            <p:cNvPr id="225" name="Oval 224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26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27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8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29" name="Group 228"/>
          <p:cNvGrpSpPr/>
          <p:nvPr/>
        </p:nvGrpSpPr>
        <p:grpSpPr>
          <a:xfrm>
            <a:off x="7057800" y="3559599"/>
            <a:ext cx="403494" cy="269704"/>
            <a:chOff x="1933575" y="510402"/>
            <a:chExt cx="590550" cy="394473"/>
          </a:xfrm>
        </p:grpSpPr>
        <p:sp>
          <p:nvSpPr>
            <p:cNvPr id="230" name="Oval 229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31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32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3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34" name="Group 233"/>
          <p:cNvGrpSpPr/>
          <p:nvPr/>
        </p:nvGrpSpPr>
        <p:grpSpPr>
          <a:xfrm>
            <a:off x="4525106" y="3113504"/>
            <a:ext cx="403494" cy="269704"/>
            <a:chOff x="1933575" y="510402"/>
            <a:chExt cx="590550" cy="394473"/>
          </a:xfrm>
        </p:grpSpPr>
        <p:sp>
          <p:nvSpPr>
            <p:cNvPr id="235" name="Oval 234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36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37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8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39" name="Group 238"/>
          <p:cNvGrpSpPr/>
          <p:nvPr/>
        </p:nvGrpSpPr>
        <p:grpSpPr>
          <a:xfrm>
            <a:off x="1943557" y="3363193"/>
            <a:ext cx="403494" cy="269704"/>
            <a:chOff x="1933575" y="510402"/>
            <a:chExt cx="590550" cy="394473"/>
          </a:xfrm>
        </p:grpSpPr>
        <p:sp>
          <p:nvSpPr>
            <p:cNvPr id="240" name="Oval 239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41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42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3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44" name="Group 243"/>
          <p:cNvGrpSpPr/>
          <p:nvPr/>
        </p:nvGrpSpPr>
        <p:grpSpPr>
          <a:xfrm>
            <a:off x="1246065" y="3404174"/>
            <a:ext cx="403494" cy="269704"/>
            <a:chOff x="1933575" y="510402"/>
            <a:chExt cx="590550" cy="394473"/>
          </a:xfrm>
        </p:grpSpPr>
        <p:sp>
          <p:nvSpPr>
            <p:cNvPr id="245" name="Oval 244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46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47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8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49" name="Group 248"/>
          <p:cNvGrpSpPr/>
          <p:nvPr/>
        </p:nvGrpSpPr>
        <p:grpSpPr>
          <a:xfrm>
            <a:off x="1350192" y="3508370"/>
            <a:ext cx="403494" cy="269704"/>
            <a:chOff x="1933575" y="510402"/>
            <a:chExt cx="590550" cy="394473"/>
          </a:xfrm>
        </p:grpSpPr>
        <p:sp>
          <p:nvSpPr>
            <p:cNvPr id="250" name="Oval 249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51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52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3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cxnSp>
        <p:nvCxnSpPr>
          <p:cNvPr id="254" name="Straight Connector 253"/>
          <p:cNvCxnSpPr/>
          <p:nvPr/>
        </p:nvCxnSpPr>
        <p:spPr>
          <a:xfrm>
            <a:off x="2300213" y="3612957"/>
            <a:ext cx="46838" cy="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255" name="Group 254"/>
          <p:cNvGrpSpPr/>
          <p:nvPr/>
        </p:nvGrpSpPr>
        <p:grpSpPr>
          <a:xfrm>
            <a:off x="6220177" y="4107927"/>
            <a:ext cx="403494" cy="269704"/>
            <a:chOff x="1933575" y="510402"/>
            <a:chExt cx="590550" cy="394473"/>
          </a:xfrm>
        </p:grpSpPr>
        <p:sp>
          <p:nvSpPr>
            <p:cNvPr id="256" name="Oval 255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57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58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9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60" name="Group 259"/>
          <p:cNvGrpSpPr/>
          <p:nvPr/>
        </p:nvGrpSpPr>
        <p:grpSpPr>
          <a:xfrm>
            <a:off x="7158673" y="4741731"/>
            <a:ext cx="403494" cy="269704"/>
            <a:chOff x="1933575" y="510402"/>
            <a:chExt cx="590550" cy="394473"/>
          </a:xfrm>
        </p:grpSpPr>
        <p:sp>
          <p:nvSpPr>
            <p:cNvPr id="261" name="Oval 260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62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63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4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65" name="Group 264"/>
          <p:cNvGrpSpPr/>
          <p:nvPr/>
        </p:nvGrpSpPr>
        <p:grpSpPr>
          <a:xfrm>
            <a:off x="4401533" y="2714725"/>
            <a:ext cx="403494" cy="269704"/>
            <a:chOff x="1933575" y="510402"/>
            <a:chExt cx="590550" cy="394473"/>
          </a:xfrm>
        </p:grpSpPr>
        <p:sp>
          <p:nvSpPr>
            <p:cNvPr id="266" name="Oval 265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67" name="Group 266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68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9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70" name="Group 269"/>
          <p:cNvGrpSpPr/>
          <p:nvPr/>
        </p:nvGrpSpPr>
        <p:grpSpPr>
          <a:xfrm>
            <a:off x="4108702" y="3172974"/>
            <a:ext cx="403494" cy="269704"/>
            <a:chOff x="1933575" y="510402"/>
            <a:chExt cx="590550" cy="394473"/>
          </a:xfrm>
        </p:grpSpPr>
        <p:sp>
          <p:nvSpPr>
            <p:cNvPr id="271" name="Oval 270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72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73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4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75" name="Group 274"/>
          <p:cNvGrpSpPr/>
          <p:nvPr/>
        </p:nvGrpSpPr>
        <p:grpSpPr>
          <a:xfrm>
            <a:off x="4268484" y="3156156"/>
            <a:ext cx="403494" cy="269704"/>
            <a:chOff x="1933575" y="510402"/>
            <a:chExt cx="590550" cy="394473"/>
          </a:xfrm>
        </p:grpSpPr>
        <p:sp>
          <p:nvSpPr>
            <p:cNvPr id="276" name="Oval 275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77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78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9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cxnSp>
        <p:nvCxnSpPr>
          <p:cNvPr id="280" name="Straight Connector 279"/>
          <p:cNvCxnSpPr>
            <a:stCxn id="230" idx="6"/>
          </p:cNvCxnSpPr>
          <p:nvPr/>
        </p:nvCxnSpPr>
        <p:spPr>
          <a:xfrm>
            <a:off x="7461294" y="3751157"/>
            <a:ext cx="0" cy="29060"/>
          </a:xfrm>
          <a:prstGeom prst="line">
            <a:avLst/>
          </a:prstGeom>
          <a:noFill/>
          <a:ln w="15875" cap="flat" cmpd="sng" algn="ctr">
            <a:solidFill>
              <a:srgbClr val="FFC000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281" name="Group 280"/>
          <p:cNvGrpSpPr/>
          <p:nvPr/>
        </p:nvGrpSpPr>
        <p:grpSpPr>
          <a:xfrm>
            <a:off x="6586051" y="4065464"/>
            <a:ext cx="403494" cy="269704"/>
            <a:chOff x="1933575" y="510402"/>
            <a:chExt cx="590550" cy="394473"/>
          </a:xfrm>
        </p:grpSpPr>
        <p:sp>
          <p:nvSpPr>
            <p:cNvPr id="282" name="Oval 281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83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84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5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86" name="Group 285"/>
          <p:cNvGrpSpPr/>
          <p:nvPr/>
        </p:nvGrpSpPr>
        <p:grpSpPr>
          <a:xfrm>
            <a:off x="6739706" y="3457905"/>
            <a:ext cx="403494" cy="269704"/>
            <a:chOff x="1933575" y="510402"/>
            <a:chExt cx="590550" cy="394473"/>
          </a:xfrm>
        </p:grpSpPr>
        <p:sp>
          <p:nvSpPr>
            <p:cNvPr id="287" name="Oval 286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288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289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0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91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352" y="3125444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4071" y="3245989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2008" y="3506482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4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938" y="2881301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5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129" y="2881301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" name="Picture 2" descr="C:\Users\Claudette\Documents\2010 jobs\amaxra\Azure\02-Azure October 2010\graphics\DDC Server Racks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0123" y="3725843"/>
            <a:ext cx="194980" cy="3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" name="Rectangle 296"/>
          <p:cNvSpPr/>
          <p:nvPr/>
        </p:nvSpPr>
        <p:spPr>
          <a:xfrm>
            <a:off x="389438" y="2194256"/>
            <a:ext cx="3276381" cy="38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$0.15 GB Ingress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  $0.01 per 10,000 transactions</a:t>
            </a:r>
          </a:p>
        </p:txBody>
      </p:sp>
      <p:sp>
        <p:nvSpPr>
          <p:cNvPr id="298" name="Rectangle 297"/>
          <p:cNvSpPr/>
          <p:nvPr/>
        </p:nvSpPr>
        <p:spPr>
          <a:xfrm>
            <a:off x="3673083" y="2194256"/>
            <a:ext cx="1772587" cy="38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$0.15 GB Ingress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$0.01 per 10,000 transactions</a:t>
            </a:r>
          </a:p>
        </p:txBody>
      </p:sp>
      <p:sp>
        <p:nvSpPr>
          <p:cNvPr id="299" name="Rectangle 298"/>
          <p:cNvSpPr/>
          <p:nvPr/>
        </p:nvSpPr>
        <p:spPr>
          <a:xfrm>
            <a:off x="5445669" y="2194256"/>
            <a:ext cx="3271790" cy="38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$0.20 GB Ingress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$0.01 per 10,000 transactions</a:t>
            </a:r>
          </a:p>
        </p:txBody>
      </p:sp>
      <p:sp>
        <p:nvSpPr>
          <p:cNvPr id="300" name="TextBox 299"/>
          <p:cNvSpPr txBox="1"/>
          <p:nvPr/>
        </p:nvSpPr>
        <p:spPr bwMode="invGray">
          <a:xfrm>
            <a:off x="-5992" y="1457072"/>
            <a:ext cx="9149993" cy="339638"/>
          </a:xfrm>
          <a:prstGeom prst="rect">
            <a:avLst/>
          </a:prstGeom>
          <a:noFill/>
        </p:spPr>
        <p:txBody>
          <a:bodyPr wrap="square" lIns="68607" tIns="137215" rIns="68607" bIns="34304" rtlCol="0">
            <a:spAutoFit/>
          </a:bodyPr>
          <a:lstStyle/>
          <a:p>
            <a:pPr marL="0" marR="0" lvl="1" indent="-116728" algn="ctr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srgbClr val="FFFFFF">
                      <a:alpha val="60000"/>
                    </a:srgbClr>
                  </a:outerShdw>
                </a:effectLst>
                <a:uLnTx/>
                <a:uFillTx/>
              </a:rPr>
              <a:t>Priced per GB transferred/month (prices shown in USD) </a:t>
            </a:r>
          </a:p>
        </p:txBody>
      </p:sp>
      <p:grpSp>
        <p:nvGrpSpPr>
          <p:cNvPr id="301" name="Group 300"/>
          <p:cNvGrpSpPr/>
          <p:nvPr/>
        </p:nvGrpSpPr>
        <p:grpSpPr>
          <a:xfrm>
            <a:off x="5158314" y="3095904"/>
            <a:ext cx="403494" cy="269704"/>
            <a:chOff x="1933575" y="510402"/>
            <a:chExt cx="590550" cy="394473"/>
          </a:xfrm>
        </p:grpSpPr>
        <p:sp>
          <p:nvSpPr>
            <p:cNvPr id="302" name="Oval 301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303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304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5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06" name="TextBox 13"/>
          <p:cNvSpPr txBox="1">
            <a:spLocks noChangeArrowheads="1"/>
          </p:cNvSpPr>
          <p:nvPr/>
        </p:nvSpPr>
        <p:spPr bwMode="auto">
          <a:xfrm>
            <a:off x="5605863" y="3143942"/>
            <a:ext cx="692600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Moscow, RU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307" name="Group 306"/>
          <p:cNvGrpSpPr/>
          <p:nvPr/>
        </p:nvGrpSpPr>
        <p:grpSpPr>
          <a:xfrm>
            <a:off x="5017602" y="3720733"/>
            <a:ext cx="403494" cy="269704"/>
            <a:chOff x="1933575" y="510402"/>
            <a:chExt cx="590550" cy="394473"/>
          </a:xfrm>
        </p:grpSpPr>
        <p:sp>
          <p:nvSpPr>
            <p:cNvPr id="308" name="Oval 307"/>
            <p:cNvSpPr/>
            <p:nvPr/>
          </p:nvSpPr>
          <p:spPr bwMode="auto">
            <a:xfrm>
              <a:off x="1933575" y="676274"/>
              <a:ext cx="590550" cy="228601"/>
            </a:xfrm>
            <a:prstGeom prst="ellipse">
              <a:avLst/>
            </a:prstGeom>
            <a:solidFill>
              <a:srgbClr val="FFFFFF">
                <a:alpha val="31000"/>
              </a:srgbClr>
            </a:solidFill>
            <a:ln w="1587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-38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309" name="Group 110"/>
            <p:cNvGrpSpPr/>
            <p:nvPr/>
          </p:nvGrpSpPr>
          <p:grpSpPr>
            <a:xfrm>
              <a:off x="2048154" y="510402"/>
              <a:ext cx="407419" cy="345058"/>
              <a:chOff x="-2293085" y="806266"/>
              <a:chExt cx="319677" cy="345058"/>
            </a:xfrm>
          </p:grpSpPr>
          <p:pic>
            <p:nvPicPr>
              <p:cNvPr id="310" name="Picture 29" descr="Server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293085" y="806266"/>
                <a:ext cx="170059" cy="3366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1" name="Picture 9" descr="D:\Aeshen\TechNet 2006\12-December\Msft-longhorn-papers\TDM Deck\Windows Illustration Icons\Internet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-2149651" y="914400"/>
                <a:ext cx="176243" cy="2369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12" name="TextBox 13"/>
          <p:cNvSpPr txBox="1">
            <a:spLocks noChangeArrowheads="1"/>
          </p:cNvSpPr>
          <p:nvPr/>
        </p:nvSpPr>
        <p:spPr bwMode="auto">
          <a:xfrm>
            <a:off x="5465151" y="3768771"/>
            <a:ext cx="692600" cy="1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607" tIns="34304" rIns="68607" bIns="3430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Doha, QT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42426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CDN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Enabled from the Windows Azure Platform portal</a:t>
            </a:r>
          </a:p>
          <a:p>
            <a:r>
              <a:rPr lang="en-US" dirty="0" smtClean="0"/>
              <a:t>Integrated with Storage</a:t>
            </a:r>
          </a:p>
          <a:p>
            <a:r>
              <a:rPr lang="en-US" dirty="0" smtClean="0"/>
              <a:t>Recent Enhancements:</a:t>
            </a:r>
          </a:p>
          <a:p>
            <a:pPr lvl="1"/>
            <a:r>
              <a:rPr lang="en-US" dirty="0" smtClean="0"/>
              <a:t>Delivery from Windows Azure Compute instances</a:t>
            </a:r>
          </a:p>
          <a:p>
            <a:pPr lvl="1"/>
            <a:r>
              <a:rPr lang="en-US" dirty="0" smtClean="0"/>
              <a:t>Https support</a:t>
            </a:r>
          </a:p>
          <a:p>
            <a:r>
              <a:rPr lang="en-US" dirty="0" smtClean="0"/>
              <a:t>CTP of Smooth Streaming (coming soon)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299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Content Delivery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25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Control Service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err="1" smtClean="0"/>
              <a:t>authn</a:t>
            </a:r>
            <a:r>
              <a:rPr lang="en-US" dirty="0" smtClean="0"/>
              <a:t> support using multiple identity providers</a:t>
            </a:r>
          </a:p>
          <a:p>
            <a:pPr lvl="1"/>
            <a:r>
              <a:rPr lang="en-US" dirty="0" smtClean="0"/>
              <a:t>Easily integrate Live ID, Facebook, Yahoo, Google, &amp; AD</a:t>
            </a:r>
          </a:p>
          <a:p>
            <a:pPr lvl="1"/>
            <a:r>
              <a:rPr lang="en-US" dirty="0" smtClean="0"/>
              <a:t>Support for WS-Federation, WS-Trust, </a:t>
            </a:r>
            <a:r>
              <a:rPr lang="en-US" dirty="0" err="1" smtClean="0"/>
              <a:t>OpenID</a:t>
            </a:r>
            <a:r>
              <a:rPr lang="en-US" dirty="0" smtClean="0"/>
              <a:t> 2.0, </a:t>
            </a:r>
            <a:r>
              <a:rPr lang="en-US" dirty="0" err="1" smtClean="0"/>
              <a:t>Oauth</a:t>
            </a:r>
            <a:r>
              <a:rPr lang="en-US" dirty="0" smtClean="0"/>
              <a:t> 2.0</a:t>
            </a:r>
          </a:p>
          <a:p>
            <a:r>
              <a:rPr lang="en-US" dirty="0" smtClean="0"/>
              <a:t>Familiar &amp; Consistent .NET Programming Model</a:t>
            </a:r>
          </a:p>
          <a:p>
            <a:pPr lvl="1"/>
            <a:r>
              <a:rPr lang="en-US" dirty="0" smtClean="0"/>
              <a:t>Use the existing Windows Identity Foundation SDK &amp; Runtime</a:t>
            </a:r>
          </a:p>
          <a:p>
            <a:r>
              <a:rPr lang="en-US" dirty="0" smtClean="0"/>
              <a:t>REST-based Service Management API</a:t>
            </a:r>
          </a:p>
          <a:p>
            <a:pPr lvl="1"/>
            <a:r>
              <a:rPr lang="en-US" dirty="0" smtClean="0"/>
              <a:t>Integrate into your existing applications and control panels</a:t>
            </a:r>
          </a:p>
          <a:p>
            <a:r>
              <a:rPr lang="en-US" dirty="0" smtClean="0"/>
              <a:t>Now Available</a:t>
            </a:r>
          </a:p>
          <a:p>
            <a:pPr lvl="1"/>
            <a:r>
              <a:rPr lang="en-US" dirty="0" smtClean="0"/>
              <a:t>No charge during promotion period ending January 1, 2012</a:t>
            </a:r>
          </a:p>
          <a:p>
            <a:pPr lvl="1"/>
            <a:r>
              <a:rPr lang="en-US" dirty="0" smtClean="0"/>
              <a:t>Low cost after the promotion: $1.99 per 100,000 transactions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49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Access Control Service 2.0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593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</a:t>
            </a:r>
            <a:r>
              <a:rPr lang="en-US" dirty="0" err="1" smtClean="0"/>
              <a:t>AppFabric</a:t>
            </a:r>
            <a:r>
              <a:rPr lang="en-US" dirty="0" smtClean="0"/>
              <a:t> Caching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in-memory cache for Windows Azure apps</a:t>
            </a:r>
          </a:p>
          <a:p>
            <a:pPr lvl="1"/>
            <a:r>
              <a:rPr lang="en-US" dirty="0" smtClean="0"/>
              <a:t>Integrate directly with the cache using a .NET client library</a:t>
            </a:r>
          </a:p>
          <a:p>
            <a:pPr lvl="1"/>
            <a:r>
              <a:rPr lang="en-US" dirty="0" smtClean="0"/>
              <a:t>Session state provider for Windows Azure applications</a:t>
            </a:r>
          </a:p>
          <a:p>
            <a:r>
              <a:rPr lang="en-US" dirty="0" smtClean="0"/>
              <a:t>Caching provided as a building block service</a:t>
            </a:r>
          </a:p>
          <a:p>
            <a:pPr lvl="1"/>
            <a:r>
              <a:rPr lang="en-US" dirty="0" smtClean="0"/>
              <a:t>Configure an </a:t>
            </a:r>
            <a:r>
              <a:rPr lang="en-US" dirty="0" err="1" smtClean="0"/>
              <a:t>AppFabric</a:t>
            </a:r>
            <a:r>
              <a:rPr lang="en-US" dirty="0" smtClean="0"/>
              <a:t> Namespace</a:t>
            </a:r>
          </a:p>
          <a:p>
            <a:pPr lvl="1"/>
            <a:r>
              <a:rPr lang="en-US" dirty="0" smtClean="0"/>
              <a:t>Choose your cache size</a:t>
            </a:r>
          </a:p>
          <a:p>
            <a:pPr lvl="1"/>
            <a:r>
              <a:rPr lang="en-US" dirty="0" smtClean="0"/>
              <a:t>Write code against the service</a:t>
            </a:r>
          </a:p>
          <a:p>
            <a:r>
              <a:rPr lang="en-US" dirty="0" smtClean="0"/>
              <a:t>Family &amp; Consistent .NET APIs</a:t>
            </a:r>
          </a:p>
          <a:p>
            <a:pPr lvl="1"/>
            <a:r>
              <a:rPr lang="en-US" dirty="0" smtClean="0"/>
              <a:t>Same APIs as Windows Server </a:t>
            </a:r>
            <a:r>
              <a:rPr lang="en-US" dirty="0" err="1" smtClean="0"/>
              <a:t>AppFabric</a:t>
            </a:r>
            <a:endParaRPr lang="en-US" dirty="0" smtClean="0"/>
          </a:p>
          <a:p>
            <a:r>
              <a:rPr lang="en-US" dirty="0" smtClean="0"/>
              <a:t>Available in production by end of April</a:t>
            </a:r>
          </a:p>
          <a:p>
            <a:pPr lvl="1"/>
            <a:r>
              <a:rPr lang="en-US" dirty="0" smtClean="0"/>
              <a:t>Start using the CTP today at http://portal.appfabriclabs.com/</a:t>
            </a:r>
          </a:p>
        </p:txBody>
      </p:sp>
    </p:spTree>
    <p:extLst>
      <p:ext uri="{BB962C8B-B14F-4D97-AF65-F5344CB8AC3E}">
        <p14:creationId xmlns:p14="http://schemas.microsoft.com/office/powerpoint/2010/main" val="2039371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Windows Azure </a:t>
            </a:r>
            <a:r>
              <a:rPr lang="en-US" dirty="0" err="1" smtClean="0"/>
              <a:t>AppFabric</a:t>
            </a:r>
            <a:r>
              <a:rPr lang="en-US" dirty="0" smtClean="0"/>
              <a:t> Caching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923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Data Services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17782"/>
              </p:ext>
            </p:extLst>
          </p:nvPr>
        </p:nvGraphicFramePr>
        <p:xfrm>
          <a:off x="490728" y="1255776"/>
          <a:ext cx="8287512" cy="4663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72697"/>
                <a:gridCol w="61148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SQL Azure Reporting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SQL Server Reporting provided as a service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Reports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authored using existing tools (BIDS) and deployed to SQL Azure Reporting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SQL Azure Data Sync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Data synchronization provided as a service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Sync to/from SQL Azure databases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Sync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between SQL Server and SQL Azure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Windows Azure 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DataMarket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Information marketplace for ISVs and IWs that provides trusted  public domain &amp; premium commercial data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Now commercially available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7068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ivcmedia.co.uk/flash/resources/world-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" y="1284290"/>
            <a:ext cx="8763000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55713"/>
            <a:ext cx="8615363" cy="543401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614580" y="1308100"/>
            <a:ext cx="2743200" cy="27432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300380" y="1993900"/>
            <a:ext cx="1371600" cy="13716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7" name="5-Point Star 6"/>
          <p:cNvSpPr/>
          <p:nvPr/>
        </p:nvSpPr>
        <p:spPr bwMode="auto">
          <a:xfrm>
            <a:off x="1833779" y="2527300"/>
            <a:ext cx="304801" cy="304800"/>
          </a:xfrm>
          <a:prstGeom prst="star5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00955" y="1536699"/>
            <a:ext cx="2743200" cy="27432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586755" y="2222499"/>
            <a:ext cx="1371600" cy="13716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10" name="5-Point Star 9"/>
          <p:cNvSpPr/>
          <p:nvPr/>
        </p:nvSpPr>
        <p:spPr bwMode="auto">
          <a:xfrm>
            <a:off x="7120154" y="2755899"/>
            <a:ext cx="304801" cy="304800"/>
          </a:xfrm>
          <a:prstGeom prst="star5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284753" y="1279524"/>
            <a:ext cx="2743200" cy="27432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70553" y="1965324"/>
            <a:ext cx="1371600" cy="1371600"/>
          </a:xfrm>
          <a:prstGeom prst="ellipse">
            <a:avLst/>
          </a:prstGeom>
          <a:solidFill>
            <a:schemeClr val="accent1">
              <a:alpha val="39000"/>
            </a:schemeClr>
          </a:solidFill>
          <a:ln>
            <a:solidFill>
              <a:schemeClr val="accent1">
                <a:lumMod val="10000"/>
              </a:schemeClr>
            </a:solidFill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13" name="5-Point Star 12"/>
          <p:cNvSpPr/>
          <p:nvPr/>
        </p:nvSpPr>
        <p:spPr bwMode="auto">
          <a:xfrm>
            <a:off x="4503953" y="2498724"/>
            <a:ext cx="304801" cy="304800"/>
          </a:xfrm>
          <a:prstGeom prst="star5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400" spc="-50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23178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review of core services and concepts</a:t>
            </a:r>
          </a:p>
          <a:p>
            <a:r>
              <a:rPr lang="en-US" dirty="0" smtClean="0"/>
              <a:t>Recent enhancements over the last 6 months</a:t>
            </a:r>
          </a:p>
          <a:p>
            <a:r>
              <a:rPr lang="en-US" dirty="0" smtClean="0"/>
              <a:t>Demos of new services &amp;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Traffic Manager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balancing across multiple Hosted Services</a:t>
            </a:r>
          </a:p>
          <a:p>
            <a:r>
              <a:rPr lang="en-US" dirty="0" smtClean="0"/>
              <a:t>Now available in CTP</a:t>
            </a:r>
          </a:p>
          <a:p>
            <a:r>
              <a:rPr lang="en-US" dirty="0" smtClean="0"/>
              <a:t>Three scenarios enabled: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2024" y="3112851"/>
            <a:ext cx="2304288" cy="171206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Performance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Directs the user to the best / closest deployment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62272" y="3112850"/>
            <a:ext cx="2304459" cy="171206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Fault Tolerance</a:t>
            </a:r>
            <a:endParaRPr lang="en-US" dirty="0" smtClean="0"/>
          </a:p>
          <a:p>
            <a:pPr algn="ctr"/>
            <a:endParaRPr lang="en-US" b="1" dirty="0"/>
          </a:p>
          <a:p>
            <a:pPr algn="ctr"/>
            <a:r>
              <a:rPr lang="en-US" dirty="0" smtClean="0"/>
              <a:t>Redirects </a:t>
            </a:r>
            <a:r>
              <a:rPr lang="en-US" dirty="0" err="1" smtClean="0"/>
              <a:t>Traffice</a:t>
            </a:r>
            <a:r>
              <a:rPr lang="en-US" dirty="0" smtClean="0"/>
              <a:t> to another deployment based on availability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12691" y="3112851"/>
            <a:ext cx="2304288" cy="171206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Round Robin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Traffic routed to deployments based on fixed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2863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Through the Portal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72" y="1446521"/>
            <a:ext cx="8206856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883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Azure Platform Access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0800000" flipH="1" flipV="1">
            <a:off x="4608576" y="1263446"/>
            <a:ext cx="44256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Introductory Trail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Available through September 30</a:t>
            </a:r>
            <a:r>
              <a:rPr lang="en-US" sz="2000" baseline="30000" dirty="0" smtClean="0">
                <a:solidFill>
                  <a:schemeClr val="bg1"/>
                </a:solidFill>
              </a:rPr>
              <a:t>th</a:t>
            </a:r>
            <a:r>
              <a:rPr lang="en-US" sz="2000" dirty="0" smtClean="0">
                <a:solidFill>
                  <a:schemeClr val="bg1"/>
                </a:solidFill>
              </a:rPr>
              <a:t> 2011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Includes: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Compute: 750 extra small hours + 25 small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Storage: 20GB + 50K transactions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 Transfer: 20GB in &amp; 20GB out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Database: 1GB Web Edition (90 days)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Sign-up: http://WindowsAzure.com/</a:t>
            </a:r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244476" y="1263446"/>
            <a:ext cx="418187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Windows Azure Pass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Free 30-day access to the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Includes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Compute: 3 Small Instances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Storage: 3GB + 250K transactions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 Transfer: 3 GB in &amp; 3GB out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Database: 2 x 1GB Web Edition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Sign-up: http://WindowsAzurePass.com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Enter code: </a:t>
            </a:r>
            <a:r>
              <a:rPr lang="en-US" sz="2000" dirty="0" err="1" smtClean="0">
                <a:solidFill>
                  <a:schemeClr val="bg1"/>
                </a:solidFill>
              </a:rPr>
              <a:t>CloudCover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858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&amp; Updated MSDN Benefits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1731071"/>
              </p:ext>
            </p:extLst>
          </p:nvPr>
        </p:nvGraphicFramePr>
        <p:xfrm>
          <a:off x="244474" y="1586453"/>
          <a:ext cx="8615364" cy="24942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153841"/>
                <a:gridCol w="2153841"/>
                <a:gridCol w="2153841"/>
                <a:gridCol w="215384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Ultimate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Premium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Compute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 </a:t>
                      </a:r>
                      <a:r>
                        <a:rPr lang="en-US" dirty="0" err="1" smtClean="0"/>
                        <a:t>hrs</a:t>
                      </a:r>
                      <a:r>
                        <a:rPr lang="en-US" dirty="0" smtClean="0"/>
                        <a:t> of small instances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 </a:t>
                      </a:r>
                      <a:r>
                        <a:rPr lang="en-US" dirty="0" err="1" smtClean="0"/>
                        <a:t>hrs</a:t>
                      </a:r>
                      <a:r>
                        <a:rPr lang="en-US" dirty="0" smtClean="0"/>
                        <a:t> of x-small instances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 </a:t>
                      </a:r>
                      <a:r>
                        <a:rPr lang="en-US" dirty="0" err="1" smtClean="0"/>
                        <a:t>hrs</a:t>
                      </a:r>
                      <a:r>
                        <a:rPr lang="en-US" dirty="0" smtClean="0"/>
                        <a:t> of x-small instances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Transactions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2M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1M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250K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35GB/35GB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30GB/30GB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25GB/25GB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Database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5GB</a:t>
                      </a:r>
                      <a:r>
                        <a:rPr lang="en-US" baseline="0" dirty="0" smtClean="0"/>
                        <a:t> Web Edition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1GB Web Edition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1GB Web Edition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4225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Azure Platform Training Kit April 2011 Update</a:t>
            </a:r>
          </a:p>
          <a:p>
            <a:pPr lvl="1"/>
            <a:r>
              <a:rPr lang="en-US" dirty="0" smtClean="0"/>
              <a:t>http://bit.ly/WAPTKApr11</a:t>
            </a:r>
          </a:p>
          <a:p>
            <a:r>
              <a:rPr lang="en-US" dirty="0" smtClean="0"/>
              <a:t>Windows Azure Accelerator for </a:t>
            </a:r>
            <a:r>
              <a:rPr lang="en-US" dirty="0" err="1" smtClean="0"/>
              <a:t>Umbraco</a:t>
            </a:r>
            <a:endParaRPr lang="en-US" dirty="0" smtClean="0"/>
          </a:p>
          <a:p>
            <a:pPr lvl="1"/>
            <a:r>
              <a:rPr lang="en-US" dirty="0" smtClean="0"/>
              <a:t>http://bit.ly/WAAUmbraco</a:t>
            </a:r>
          </a:p>
          <a:p>
            <a:r>
              <a:rPr lang="en-US" dirty="0" smtClean="0"/>
              <a:t>Windows Azure Toolkit for Windows Phone 7</a:t>
            </a:r>
          </a:p>
          <a:p>
            <a:pPr lvl="1"/>
            <a:r>
              <a:rPr lang="en-US" dirty="0"/>
              <a:t>http://bit.ly/WAToolkitWP7</a:t>
            </a:r>
            <a:endParaRPr lang="en-US" dirty="0" smtClean="0"/>
          </a:p>
          <a:p>
            <a:r>
              <a:rPr lang="en-US" dirty="0" err="1" smtClean="0"/>
              <a:t>BidNow</a:t>
            </a:r>
            <a:r>
              <a:rPr lang="en-US" dirty="0" smtClean="0"/>
              <a:t> Sample</a:t>
            </a:r>
          </a:p>
          <a:p>
            <a:pPr lvl="1"/>
            <a:r>
              <a:rPr lang="en-US" dirty="0"/>
              <a:t>http://</a:t>
            </a:r>
            <a:r>
              <a:rPr lang="en-US" dirty="0" smtClean="0"/>
              <a:t>bit.ly/BidNowSample</a:t>
            </a:r>
          </a:p>
        </p:txBody>
      </p:sp>
    </p:spTree>
    <p:extLst>
      <p:ext uri="{BB962C8B-B14F-4D97-AF65-F5344CB8AC3E}">
        <p14:creationId xmlns:p14="http://schemas.microsoft.com/office/powerpoint/2010/main" val="485912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Start Developing on the Windows Azure Platform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66" y="1255713"/>
            <a:ext cx="6895571" cy="54340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Activate your Benefits (see previous slide)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Get the Tools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tinyurl.com/toolsforazure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First learn how to create </a:t>
            </a:r>
            <a:r>
              <a:rPr lang="en-US" sz="2800" dirty="0" smtClean="0"/>
              <a:t>an application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tinyurl.com/deployazureapplication</a:t>
            </a:r>
            <a:endParaRPr lang="nl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9512"/>
            <a:ext cx="1820333" cy="56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824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Speaker info: please do not delete the slides in this 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Show these slides at the end of your session before going to Thank you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25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Get Started with Windows Azure For Free Today!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09" y="1255713"/>
            <a:ext cx="8615362" cy="5434011"/>
          </a:xfrm>
        </p:spPr>
        <p:txBody>
          <a:bodyPr>
            <a:noAutofit/>
          </a:bodyPr>
          <a:lstStyle/>
          <a:p>
            <a:r>
              <a:rPr lang="nl-BE" sz="2000" b="1" u="sng" dirty="0" smtClean="0"/>
              <a:t>MSDN Subscriber</a:t>
            </a:r>
            <a:endParaRPr lang="nl-BE" sz="2000" b="1" u="sng" dirty="0"/>
          </a:p>
          <a:p>
            <a:pPr lvl="1"/>
            <a:r>
              <a:rPr lang="nl-BE" sz="2000" dirty="0"/>
              <a:t>Activate Your </a:t>
            </a:r>
            <a:r>
              <a:rPr lang="nl-BE" sz="2000" dirty="0" smtClean="0"/>
              <a:t>Free Included MSDN </a:t>
            </a:r>
            <a:r>
              <a:rPr lang="nl-BE" sz="2000" dirty="0"/>
              <a:t>Benefits </a:t>
            </a:r>
            <a:r>
              <a:rPr lang="nl-BE" sz="2000" dirty="0" smtClean="0"/>
              <a:t>via </a:t>
            </a:r>
            <a:r>
              <a:rPr lang="nl-BE" sz="2000" b="1" dirty="0" smtClean="0"/>
              <a:t>http</a:t>
            </a:r>
            <a:r>
              <a:rPr lang="nl-BE" sz="2000" b="1" dirty="0"/>
              <a:t>://tinyurl.com/activatemsdnazurebenefits </a:t>
            </a:r>
          </a:p>
          <a:p>
            <a:endParaRPr lang="nl-BE" sz="2000" b="1" u="sng" dirty="0" smtClean="0"/>
          </a:p>
          <a:p>
            <a:r>
              <a:rPr lang="nl-BE" sz="2000" b="1" u="sng" dirty="0" smtClean="0"/>
              <a:t>Individual: </a:t>
            </a:r>
            <a:endParaRPr lang="nl-BE" sz="2000" b="1" u="sng" dirty="0"/>
          </a:p>
          <a:p>
            <a:pPr lvl="1"/>
            <a:r>
              <a:rPr lang="nl-BE" sz="2000" dirty="0" smtClean="0"/>
              <a:t>Get a Free Azure Introductory via </a:t>
            </a:r>
            <a:r>
              <a:rPr lang="nl-BE" sz="2000" b="1" dirty="0" smtClean="0"/>
              <a:t>http://tinyurl.com/freeintroazureoffer</a:t>
            </a:r>
            <a:r>
              <a:rPr lang="nl-BE" sz="2000" dirty="0" smtClean="0"/>
              <a:t> </a:t>
            </a:r>
          </a:p>
          <a:p>
            <a:pPr lvl="2"/>
            <a:r>
              <a:rPr lang="nl-BE" sz="2000" dirty="0" smtClean="0"/>
              <a:t>Free Computation hours and Storage</a:t>
            </a:r>
          </a:p>
          <a:p>
            <a:pPr lvl="2"/>
            <a:endParaRPr lang="nl-BE" sz="2000" dirty="0" smtClean="0"/>
          </a:p>
          <a:p>
            <a:pPr lvl="1"/>
            <a:r>
              <a:rPr lang="nl-BE" sz="2000" dirty="0" smtClean="0"/>
              <a:t>Get 30 Days Free </a:t>
            </a:r>
            <a:r>
              <a:rPr lang="nl-BE" sz="2000" dirty="0"/>
              <a:t>Windows Azure </a:t>
            </a:r>
            <a:r>
              <a:rPr lang="nl-BE" sz="2000" dirty="0" smtClean="0"/>
              <a:t>via </a:t>
            </a:r>
            <a:r>
              <a:rPr lang="nl-BE" sz="2000" b="1" dirty="0"/>
              <a:t>http://www.windowsazurepass.com</a:t>
            </a:r>
          </a:p>
          <a:p>
            <a:pPr lvl="2"/>
            <a:r>
              <a:rPr lang="en-US" sz="2000" dirty="0" smtClean="0"/>
              <a:t>Select </a:t>
            </a:r>
            <a:r>
              <a:rPr lang="en-US" sz="2000" dirty="0"/>
              <a:t>Belgium and enter Promo code: </a:t>
            </a:r>
            <a:r>
              <a:rPr lang="nl-BE" sz="2000" dirty="0" smtClean="0"/>
              <a:t>AZP001</a:t>
            </a:r>
          </a:p>
          <a:p>
            <a:pPr lvl="2"/>
            <a:endParaRPr lang="nl-BE" sz="2000" dirty="0" smtClean="0"/>
          </a:p>
          <a:p>
            <a:r>
              <a:rPr lang="nl-BE" sz="2000" b="1" u="sng" dirty="0" smtClean="0"/>
              <a:t>Partner</a:t>
            </a:r>
          </a:p>
          <a:p>
            <a:pPr lvl="1"/>
            <a:r>
              <a:rPr lang="nl-BE" sz="2000" dirty="0" smtClean="0"/>
              <a:t>Get free monthly access to Azure with Partner Cloud Essentials via </a:t>
            </a:r>
            <a:r>
              <a:rPr lang="nl-BE" sz="2000" b="1" dirty="0"/>
              <a:t>http://www.microsoftcloudpartner.com/ </a:t>
            </a:r>
            <a:endParaRPr lang="nl-BE" sz="2000" b="1" dirty="0" smtClean="0"/>
          </a:p>
          <a:p>
            <a:pPr lvl="1"/>
            <a:endParaRPr lang="nl-BE" sz="2000" dirty="0" smtClean="0"/>
          </a:p>
          <a:p>
            <a:pPr lvl="1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4207632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304" y="1662114"/>
            <a:ext cx="8464095" cy="22277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Provide the best and most comprehensive Platform as a Service offering for building, deploying, and running cloud applications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22182" y="3112851"/>
            <a:ext cx="2062264" cy="10700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Open and Flexible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3438403" y="3112850"/>
            <a:ext cx="2062264" cy="10700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Leverage Existing Investments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5954625" y="3112851"/>
            <a:ext cx="2062264" cy="10700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Next Generation Applications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914167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http://www.WadeWegner.com/</a:t>
            </a:r>
          </a:p>
          <a:p>
            <a:r>
              <a:rPr lang="en-US" dirty="0" smtClean="0"/>
              <a:t>http://twitter.com/WadeWegner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Platform Core Services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15464"/>
              </p:ext>
            </p:extLst>
          </p:nvPr>
        </p:nvGraphicFramePr>
        <p:xfrm>
          <a:off x="463296" y="1257808"/>
          <a:ext cx="8396542" cy="365572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53056"/>
                <a:gridCol w="6043486"/>
              </a:tblGrid>
              <a:tr h="135204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Compute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Scalable environment for running code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Enables .NET, C++, PHP, Ruby, Python, …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Automated service management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32070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Storage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Scalable and highly available cloud storage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Blobs, Tables, Queues, Drives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REST APIs</a:t>
                      </a:r>
                    </a:p>
                  </a:txBody>
                  <a:tcPr/>
                </a:tc>
              </a:tr>
              <a:tr h="98298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Database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SQL Relational Database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Familiar programming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model &amp; tools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21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Windows Azure Platform Core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06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Platform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-71196" y="3288987"/>
            <a:ext cx="9846851" cy="0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rgbClr val="755DCB">
                    <a:alpha val="0"/>
                  </a:srgbClr>
                </a:gs>
                <a:gs pos="50000">
                  <a:srgbClr val="755DCB"/>
                </a:gs>
                <a:gs pos="100000">
                  <a:srgbClr val="755DCB">
                    <a:alpha val="0"/>
                  </a:srgbClr>
                </a:gs>
              </a:gsLst>
              <a:lin ang="0" scaled="0"/>
            </a:gradFill>
            <a:prstDash val="solid"/>
          </a:ln>
          <a:effectLst>
            <a:outerShdw blurRad="63500" algn="ctr" rotWithShape="0">
              <a:srgbClr val="FFFFFF"/>
            </a:outerShdw>
          </a:effectLst>
        </p:spPr>
      </p:cxnSp>
      <p:sp>
        <p:nvSpPr>
          <p:cNvPr id="108" name="TextBox 107"/>
          <p:cNvSpPr txBox="1"/>
          <p:nvPr/>
        </p:nvSpPr>
        <p:spPr>
          <a:xfrm>
            <a:off x="-185250" y="2797876"/>
            <a:ext cx="1727511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z="1800" spc="-113" dirty="0">
                <a:solidFill>
                  <a:schemeClr val="bg1"/>
                </a:solidFill>
                <a:latin typeface="Segoe Semibold" pitchFamily="34" charset="0"/>
              </a:rPr>
              <a:t>October  2008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344111" y="2797876"/>
            <a:ext cx="1314792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  <a:latin typeface="Segoe Semibold" pitchFamily="34" charset="0"/>
              </a:rPr>
              <a:t>June 2010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2808298" y="2797876"/>
            <a:ext cx="2169659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z="1800" spc="-113" dirty="0">
                <a:solidFill>
                  <a:schemeClr val="bg1"/>
                </a:solidFill>
                <a:latin typeface="Segoe Semibold" pitchFamily="34" charset="0"/>
              </a:rPr>
              <a:t>November  2009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625909" y="3373257"/>
            <a:ext cx="1501815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z="1800" spc="-113" dirty="0">
                <a:solidFill>
                  <a:schemeClr val="bg1"/>
                </a:solidFill>
                <a:latin typeface="Segoe Semibold" pitchFamily="34" charset="0"/>
              </a:rPr>
              <a:t>February 2010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4014078" y="3147796"/>
            <a:ext cx="2934052" cy="2193532"/>
            <a:chOff x="5350709" y="3052465"/>
            <a:chExt cx="3911050" cy="2922003"/>
          </a:xfrm>
        </p:grpSpPr>
        <p:sp>
          <p:nvSpPr>
            <p:cNvPr id="113" name="Rounded Rectangle 112"/>
            <p:cNvSpPr/>
            <p:nvPr/>
          </p:nvSpPr>
          <p:spPr bwMode="auto">
            <a:xfrm flipH="1">
              <a:off x="6006435" y="3941750"/>
              <a:ext cx="2756724" cy="2003791"/>
            </a:xfrm>
            <a:prstGeom prst="roundRect">
              <a:avLst>
                <a:gd name="adj" fmla="val 0"/>
              </a:avLst>
            </a:prstGeom>
            <a:noFill/>
            <a:ln w="3175" cap="flat" cmpd="sng" algn="ctr">
              <a:gradFill flip="none" rotWithShape="1">
                <a:gsLst>
                  <a:gs pos="7300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-113" normalizeH="0" baseline="0" noProof="0" dirty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Semibold" pitchFamily="34" charset="0"/>
                <a:ea typeface="+mn-ea"/>
                <a:cs typeface="+mn-cs"/>
              </a:endParaRPr>
            </a:p>
          </p:txBody>
        </p:sp>
        <p:pic>
          <p:nvPicPr>
            <p:cNvPr id="114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350709" y="30524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Rectangle 114"/>
            <p:cNvSpPr/>
            <p:nvPr/>
          </p:nvSpPr>
          <p:spPr>
            <a:xfrm>
              <a:off x="6086503" y="3975771"/>
              <a:ext cx="3175256" cy="19986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Updated Windows Azure CTP</a:t>
              </a:r>
            </a:p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Announced VM Role, Project Sydney, and Windows Azure Platform pricing and SLAs</a:t>
              </a:r>
            </a:p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Enabled Full Trust &amp; PHP, Java, etc. applications</a:t>
              </a:r>
            </a:p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Project “Dallas” CTP</a:t>
              </a:r>
            </a:p>
          </p:txBody>
        </p:sp>
        <p:cxnSp>
          <p:nvCxnSpPr>
            <p:cNvPr id="116" name="Elbow Connector 115"/>
            <p:cNvCxnSpPr>
              <a:stCxn id="114" idx="2"/>
              <a:endCxn id="113" idx="3"/>
            </p:cNvCxnSpPr>
            <p:nvPr/>
          </p:nvCxnSpPr>
          <p:spPr>
            <a:xfrm rot="16200000" flipH="1">
              <a:off x="5007302" y="3944512"/>
              <a:ext cx="1525421" cy="472846"/>
            </a:xfrm>
            <a:prstGeom prst="bentConnector2">
              <a:avLst/>
            </a:prstGeom>
            <a:noFill/>
            <a:ln w="9525" cap="flat" cmpd="sng" algn="ctr">
              <a:solidFill>
                <a:srgbClr val="FFC000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17" name="Group 116"/>
          <p:cNvGrpSpPr/>
          <p:nvPr/>
        </p:nvGrpSpPr>
        <p:grpSpPr>
          <a:xfrm>
            <a:off x="6687102" y="3167837"/>
            <a:ext cx="2770111" cy="2151775"/>
            <a:chOff x="8913812" y="3079162"/>
            <a:chExt cx="3692520" cy="2866379"/>
          </a:xfrm>
        </p:grpSpPr>
        <p:sp>
          <p:nvSpPr>
            <p:cNvPr id="118" name="Rounded Rectangle 117"/>
            <p:cNvSpPr/>
            <p:nvPr/>
          </p:nvSpPr>
          <p:spPr bwMode="auto">
            <a:xfrm flipH="1">
              <a:off x="9603848" y="3361552"/>
              <a:ext cx="2256522" cy="2583989"/>
            </a:xfrm>
            <a:prstGeom prst="roundRect">
              <a:avLst>
                <a:gd name="adj" fmla="val 0"/>
              </a:avLst>
            </a:prstGeom>
            <a:noFill/>
            <a:ln w="3175" cap="flat" cmpd="sng" algn="ctr">
              <a:gradFill flip="none" rotWithShape="1">
                <a:gsLst>
                  <a:gs pos="7300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-113" normalizeH="0" baseline="0" noProof="0" dirty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Semibold" pitchFamily="34" charset="0"/>
                <a:ea typeface="+mn-ea"/>
                <a:cs typeface="+mn-cs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9682435" y="3460532"/>
              <a:ext cx="2923897" cy="24496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Windows Azure Update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  <a:p>
              <a:pPr marL="205822" marR="0" lvl="1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.NET Framework 4</a:t>
              </a:r>
            </a:p>
            <a:p>
              <a:pPr marL="205822" marR="0" lvl="1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OS Versioning</a:t>
              </a:r>
            </a:p>
            <a:p>
              <a:pPr marL="205822" marR="0" lvl="1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CDN</a:t>
              </a:r>
            </a:p>
            <a:p>
              <a:pPr marL="82329" marR="0" lvl="0" indent="-82329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SQL Azure Update</a:t>
              </a:r>
            </a:p>
            <a:p>
              <a:pPr marL="205822" marR="0" lvl="1" indent="-82329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50GB databases</a:t>
              </a:r>
            </a:p>
            <a:p>
              <a:pPr marL="205822" marR="0" lvl="1" indent="-82329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Spatial data support</a:t>
              </a:r>
            </a:p>
            <a:p>
              <a:pPr marL="205822" marR="0" lvl="1" indent="-82329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>
                  <a:tab pos="83377" algn="l"/>
                </a:tabLst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DAC support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pic>
          <p:nvPicPr>
            <p:cNvPr id="120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8913812" y="3079162"/>
              <a:ext cx="347948" cy="36576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1" name="Elbow Connector 120"/>
            <p:cNvCxnSpPr>
              <a:stCxn id="120" idx="2"/>
              <a:endCxn id="118" idx="3"/>
            </p:cNvCxnSpPr>
            <p:nvPr/>
          </p:nvCxnSpPr>
          <p:spPr>
            <a:xfrm rot="16200000" flipH="1">
              <a:off x="8741505" y="3791203"/>
              <a:ext cx="1208625" cy="516062"/>
            </a:xfrm>
            <a:prstGeom prst="bentConnector2">
              <a:avLst/>
            </a:prstGeom>
            <a:noFill/>
            <a:ln w="9525" cap="flat" cmpd="sng" algn="ctr">
              <a:solidFill>
                <a:srgbClr val="FFC000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22" name="Group 121"/>
          <p:cNvGrpSpPr/>
          <p:nvPr/>
        </p:nvGrpSpPr>
        <p:grpSpPr>
          <a:xfrm>
            <a:off x="5348717" y="1816734"/>
            <a:ext cx="3967968" cy="1586042"/>
            <a:chOff x="6656209" y="1279359"/>
            <a:chExt cx="5289246" cy="2112766"/>
          </a:xfrm>
        </p:grpSpPr>
        <p:sp>
          <p:nvSpPr>
            <p:cNvPr id="123" name="Rounded Rectangle 122"/>
            <p:cNvSpPr/>
            <p:nvPr/>
          </p:nvSpPr>
          <p:spPr bwMode="auto">
            <a:xfrm flipH="1">
              <a:off x="7347696" y="1279359"/>
              <a:ext cx="4216757" cy="442630"/>
            </a:xfrm>
            <a:prstGeom prst="roundRect">
              <a:avLst>
                <a:gd name="adj" fmla="val 0"/>
              </a:avLst>
            </a:prstGeom>
            <a:noFill/>
            <a:ln w="3175" cap="flat" cmpd="sng" algn="ctr">
              <a:gradFill flip="none" rotWithShape="1">
                <a:gsLst>
                  <a:gs pos="7300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-113" normalizeH="0" baseline="0" noProof="0" dirty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Semibold" pitchFamily="34" charset="0"/>
                <a:ea typeface="+mn-ea"/>
                <a:cs typeface="+mn-cs"/>
              </a:endParaRPr>
            </a:p>
          </p:txBody>
        </p:sp>
        <p:pic>
          <p:nvPicPr>
            <p:cNvPr id="124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656209" y="30263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Rectangle 124"/>
            <p:cNvSpPr/>
            <p:nvPr/>
          </p:nvSpPr>
          <p:spPr>
            <a:xfrm>
              <a:off x="7347700" y="1333915"/>
              <a:ext cx="4597755" cy="368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Windows Azure Platform generally available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cxnSp>
          <p:nvCxnSpPr>
            <p:cNvPr id="126" name="Elbow Connector 125"/>
            <p:cNvCxnSpPr>
              <a:stCxn id="124" idx="0"/>
              <a:endCxn id="123" idx="3"/>
            </p:cNvCxnSpPr>
            <p:nvPr/>
          </p:nvCxnSpPr>
          <p:spPr>
            <a:xfrm rot="5400000" flipH="1" flipV="1">
              <a:off x="6330547" y="2009216"/>
              <a:ext cx="1525691" cy="508606"/>
            </a:xfrm>
            <a:prstGeom prst="bentConnector2">
              <a:avLst/>
            </a:prstGeom>
            <a:noFill/>
            <a:ln w="9525" cap="flat" cmpd="sng" algn="ctr">
              <a:solidFill>
                <a:srgbClr val="FFC000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27" name="Group 126"/>
          <p:cNvGrpSpPr/>
          <p:nvPr/>
        </p:nvGrpSpPr>
        <p:grpSpPr>
          <a:xfrm>
            <a:off x="353233" y="3167096"/>
            <a:ext cx="3960674" cy="1357253"/>
            <a:chOff x="470853" y="3078176"/>
            <a:chExt cx="5279523" cy="1807996"/>
          </a:xfrm>
        </p:grpSpPr>
        <p:sp>
          <p:nvSpPr>
            <p:cNvPr id="128" name="Rounded Rectangle 127"/>
            <p:cNvSpPr/>
            <p:nvPr/>
          </p:nvSpPr>
          <p:spPr bwMode="auto">
            <a:xfrm flipH="1">
              <a:off x="871631" y="4083298"/>
              <a:ext cx="2554258" cy="802874"/>
            </a:xfrm>
            <a:prstGeom prst="roundRect">
              <a:avLst>
                <a:gd name="adj" fmla="val 0"/>
              </a:avLst>
            </a:prstGeom>
            <a:noFill/>
            <a:ln w="3175" cap="flat" cmpd="sng" algn="ctr">
              <a:gradFill flip="none" rotWithShape="1">
                <a:gsLst>
                  <a:gs pos="7300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-113" normalizeH="0" baseline="0" noProof="0" dirty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Semibold" pitchFamily="34" charset="0"/>
                <a:ea typeface="+mn-ea"/>
                <a:cs typeface="+mn-cs"/>
              </a:endParaRPr>
            </a:p>
          </p:txBody>
        </p:sp>
        <p:pic>
          <p:nvPicPr>
            <p:cNvPr id="129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70853" y="3078176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Rectangle 129"/>
            <p:cNvSpPr/>
            <p:nvPr/>
          </p:nvSpPr>
          <p:spPr>
            <a:xfrm>
              <a:off x="912813" y="4151161"/>
              <a:ext cx="4837563" cy="666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Announced the Windows Azure Platform</a:t>
              </a:r>
            </a:p>
            <a:p>
              <a:pPr marL="83377" marR="0" lvl="0" indent="-83377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First CTP of the Windows Azure Platform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cxnSp>
          <p:nvCxnSpPr>
            <p:cNvPr id="131" name="Elbow Connector 130"/>
            <p:cNvCxnSpPr>
              <a:stCxn id="129" idx="2"/>
              <a:endCxn id="128" idx="3"/>
            </p:cNvCxnSpPr>
            <p:nvPr/>
          </p:nvCxnSpPr>
          <p:spPr>
            <a:xfrm rot="16200000" flipH="1">
              <a:off x="242283" y="3855386"/>
              <a:ext cx="1040799" cy="217898"/>
            </a:xfrm>
            <a:prstGeom prst="bentConnector2">
              <a:avLst/>
            </a:prstGeom>
            <a:noFill/>
            <a:ln w="9525" cap="flat" cmpd="sng" algn="ctr">
              <a:solidFill>
                <a:srgbClr val="FFC000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32" name="Group 131"/>
          <p:cNvGrpSpPr/>
          <p:nvPr/>
        </p:nvGrpSpPr>
        <p:grpSpPr>
          <a:xfrm>
            <a:off x="2113909" y="1816734"/>
            <a:ext cx="3444312" cy="1554125"/>
            <a:chOff x="2975730" y="1321875"/>
            <a:chExt cx="4591220" cy="2070250"/>
          </a:xfrm>
        </p:grpSpPr>
        <p:sp>
          <p:nvSpPr>
            <p:cNvPr id="133" name="Rounded Rectangle 132"/>
            <p:cNvSpPr/>
            <p:nvPr/>
          </p:nvSpPr>
          <p:spPr bwMode="auto">
            <a:xfrm flipH="1">
              <a:off x="3667219" y="1321875"/>
              <a:ext cx="3645425" cy="426947"/>
            </a:xfrm>
            <a:prstGeom prst="roundRect">
              <a:avLst>
                <a:gd name="adj" fmla="val 0"/>
              </a:avLst>
            </a:prstGeom>
            <a:noFill/>
            <a:ln w="3175" cap="flat" cmpd="sng" algn="ctr">
              <a:gradFill flip="none" rotWithShape="1">
                <a:gsLst>
                  <a:gs pos="7300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-113" normalizeH="0" baseline="0" noProof="0" dirty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Semibold" pitchFamily="34" charset="0"/>
                <a:ea typeface="+mn-ea"/>
                <a:cs typeface="+mn-cs"/>
              </a:endParaRPr>
            </a:p>
          </p:txBody>
        </p:sp>
        <p:pic>
          <p:nvPicPr>
            <p:cNvPr id="134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975730" y="30263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" name="Rectangle 134"/>
            <p:cNvSpPr/>
            <p:nvPr/>
          </p:nvSpPr>
          <p:spPr>
            <a:xfrm>
              <a:off x="3743419" y="1371600"/>
              <a:ext cx="3823531" cy="368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Announced SQL Azure Relational DB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cxnSp>
          <p:nvCxnSpPr>
            <p:cNvPr id="136" name="Elbow Connector 135"/>
            <p:cNvCxnSpPr>
              <a:stCxn id="133" idx="3"/>
              <a:endCxn id="134" idx="0"/>
            </p:cNvCxnSpPr>
            <p:nvPr/>
          </p:nvCxnSpPr>
          <p:spPr>
            <a:xfrm rot="10800000" flipV="1">
              <a:off x="3158610" y="1535348"/>
              <a:ext cx="508609" cy="1491016"/>
            </a:xfrm>
            <a:prstGeom prst="bentConnector2">
              <a:avLst/>
            </a:prstGeom>
            <a:noFill/>
            <a:ln w="9525" cap="flat" cmpd="sng" algn="ctr">
              <a:solidFill>
                <a:srgbClr val="FFC000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137" name="TextBox 136"/>
          <p:cNvSpPr txBox="1"/>
          <p:nvPr/>
        </p:nvSpPr>
        <p:spPr>
          <a:xfrm>
            <a:off x="1719557" y="3369905"/>
            <a:ext cx="1251826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z="1800" spc="-113" dirty="0">
                <a:solidFill>
                  <a:schemeClr val="bg1"/>
                </a:solidFill>
                <a:latin typeface="Segoe Semibold" pitchFamily="34" charset="0"/>
              </a:rPr>
              <a:t>March 2009</a:t>
            </a:r>
          </a:p>
        </p:txBody>
      </p:sp>
    </p:spTree>
    <p:extLst>
      <p:ext uri="{BB962C8B-B14F-4D97-AF65-F5344CB8AC3E}">
        <p14:creationId xmlns:p14="http://schemas.microsoft.com/office/powerpoint/2010/main" val="33989919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November 2010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Windows Azure Platform Management Portal</a:t>
            </a:r>
          </a:p>
          <a:p>
            <a:r>
              <a:rPr lang="en-US" dirty="0" smtClean="0"/>
              <a:t>Multiple Service Administrators (co-admins)</a:t>
            </a:r>
          </a:p>
          <a:p>
            <a:r>
              <a:rPr lang="en-US" dirty="0" smtClean="0"/>
              <a:t>Remote Desktop</a:t>
            </a:r>
          </a:p>
          <a:p>
            <a:r>
              <a:rPr lang="en-US" dirty="0" smtClean="0"/>
              <a:t>Full IIS</a:t>
            </a:r>
          </a:p>
          <a:p>
            <a:r>
              <a:rPr lang="en-US" dirty="0" smtClean="0"/>
              <a:t>Windows Server 2008 R2</a:t>
            </a:r>
          </a:p>
          <a:p>
            <a:r>
              <a:rPr lang="en-US" dirty="0" smtClean="0"/>
              <a:t>Full IIS 7.0/7.5</a:t>
            </a:r>
          </a:p>
          <a:p>
            <a:r>
              <a:rPr lang="en-US" dirty="0" smtClean="0"/>
              <a:t>Elevated Privileges</a:t>
            </a:r>
          </a:p>
          <a:p>
            <a:r>
              <a:rPr lang="en-US" dirty="0" smtClean="0"/>
              <a:t>Windows Azure Connect (CTP)</a:t>
            </a:r>
          </a:p>
          <a:p>
            <a:r>
              <a:rPr lang="en-US" dirty="0" smtClean="0"/>
              <a:t>Windows Azure Virtual Machine Role (beta)</a:t>
            </a:r>
          </a:p>
          <a:p>
            <a:r>
              <a:rPr lang="en-US" dirty="0" smtClean="0"/>
              <a:t>Extra Small Instances (beta)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3544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IIS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Roles previously using Hosted Web Core</a:t>
            </a:r>
          </a:p>
          <a:p>
            <a:pPr lvl="1"/>
            <a:r>
              <a:rPr lang="en-US" dirty="0" smtClean="0"/>
              <a:t>Only supported a single HTTP or HTTP endpoint</a:t>
            </a:r>
          </a:p>
          <a:p>
            <a:r>
              <a:rPr lang="en-US" dirty="0" smtClean="0"/>
              <a:t>Web roles now support Full IIS 7.05/7.5</a:t>
            </a:r>
          </a:p>
          <a:p>
            <a:r>
              <a:rPr lang="en-US" dirty="0" smtClean="0"/>
              <a:t>Enables new scenarios</a:t>
            </a:r>
          </a:p>
          <a:p>
            <a:pPr lvl="1"/>
            <a:r>
              <a:rPr lang="en-US" dirty="0" smtClean="0"/>
              <a:t>Multiple IIS web sites</a:t>
            </a:r>
          </a:p>
          <a:p>
            <a:pPr lvl="1"/>
            <a:r>
              <a:rPr lang="en-US" dirty="0" smtClean="0"/>
              <a:t>Multiple virtual directories</a:t>
            </a:r>
          </a:p>
          <a:p>
            <a:pPr lvl="1"/>
            <a:r>
              <a:rPr lang="en-US" dirty="0" smtClean="0"/>
              <a:t>Configure IIS extensions</a:t>
            </a:r>
          </a:p>
          <a:p>
            <a:pPr lvl="1"/>
            <a:r>
              <a:rPr lang="en-US" dirty="0" smtClean="0"/>
              <a:t>Web Deploy for rapid development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6334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Startup Tasks &amp; Admin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short, unattended setups on role startup</a:t>
            </a:r>
          </a:p>
          <a:p>
            <a:r>
              <a:rPr lang="en-US" dirty="0" smtClean="0"/>
              <a:t>Silent MSIs, COM Components, Registry Keys, Configuring Windows Server, etc.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833688"/>
            <a:ext cx="74866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671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1189</Words>
  <Application>Microsoft Office PowerPoint</Application>
  <PresentationFormat>On-screen Show (4:3)</PresentationFormat>
  <Paragraphs>289</Paragraphs>
  <Slides>30</Slides>
  <Notes>26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 Tour Around the Windows Azure Platform</vt:lpstr>
      <vt:lpstr>Objectives</vt:lpstr>
      <vt:lpstr>Windows Azure Platform</vt:lpstr>
      <vt:lpstr>Windows Azure Platform Core Services</vt:lpstr>
      <vt:lpstr>PowerPoint Presentation</vt:lpstr>
      <vt:lpstr>Windows Azure Platform</vt:lpstr>
      <vt:lpstr>Windows Azure November 2010 Update</vt:lpstr>
      <vt:lpstr>Full IIS</vt:lpstr>
      <vt:lpstr>Startup Tasks &amp; Admin Mode</vt:lpstr>
      <vt:lpstr>PowerPoint Presentation</vt:lpstr>
      <vt:lpstr>Windows Azure Content Delivery Network</vt:lpstr>
      <vt:lpstr>Windows Azure CDN</vt:lpstr>
      <vt:lpstr>PowerPoint Presentation</vt:lpstr>
      <vt:lpstr>Access Control Service 2.0</vt:lpstr>
      <vt:lpstr>PowerPoint Presentation</vt:lpstr>
      <vt:lpstr>Windows Azure AppFabric Caching</vt:lpstr>
      <vt:lpstr>PowerPoint Presentation</vt:lpstr>
      <vt:lpstr>Cloud Data Services</vt:lpstr>
      <vt:lpstr>Performance Matters</vt:lpstr>
      <vt:lpstr>Windows Azure Traffic Manager</vt:lpstr>
      <vt:lpstr>Managed Through the Portal</vt:lpstr>
      <vt:lpstr>Windows Azure Platform Access</vt:lpstr>
      <vt:lpstr>New &amp; Updated MSDN Benefits</vt:lpstr>
      <vt:lpstr>Resources</vt:lpstr>
      <vt:lpstr>Start Developing on the Windows Azure Platform</vt:lpstr>
      <vt:lpstr>Speaker info: please do not delete the slides in this section</vt:lpstr>
      <vt:lpstr>Get Started with Windows Azure For Free Today!</vt:lpstr>
      <vt:lpstr>Stay up to date with MSDN Belux</vt:lpstr>
      <vt:lpstr>TechDays  2011 On-Demand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2011-04-26T08:20:36Z</dcterms:created>
  <dcterms:modified xsi:type="dcterms:W3CDTF">2011-04-26T08:20:50Z</dcterms:modified>
</cp:coreProperties>
</file>