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4"/>
  </p:notesMasterIdLst>
  <p:handoutMasterIdLst>
    <p:handoutMasterId r:id="rId35"/>
  </p:handoutMasterIdLst>
  <p:sldIdLst>
    <p:sldId id="268" r:id="rId2"/>
    <p:sldId id="269" r:id="rId3"/>
    <p:sldId id="303" r:id="rId4"/>
    <p:sldId id="302" r:id="rId5"/>
    <p:sldId id="289" r:id="rId6"/>
    <p:sldId id="280" r:id="rId7"/>
    <p:sldId id="283" r:id="rId8"/>
    <p:sldId id="284" r:id="rId9"/>
    <p:sldId id="285" r:id="rId10"/>
    <p:sldId id="273" r:id="rId11"/>
    <p:sldId id="305" r:id="rId12"/>
    <p:sldId id="306" r:id="rId13"/>
    <p:sldId id="286" r:id="rId14"/>
    <p:sldId id="287" r:id="rId15"/>
    <p:sldId id="288" r:id="rId16"/>
    <p:sldId id="290" r:id="rId17"/>
    <p:sldId id="300" r:id="rId18"/>
    <p:sldId id="293" r:id="rId19"/>
    <p:sldId id="294" r:id="rId20"/>
    <p:sldId id="295" r:id="rId21"/>
    <p:sldId id="297" r:id="rId22"/>
    <p:sldId id="296" r:id="rId23"/>
    <p:sldId id="304" r:id="rId24"/>
    <p:sldId id="291" r:id="rId25"/>
    <p:sldId id="299" r:id="rId26"/>
    <p:sldId id="292" r:id="rId27"/>
    <p:sldId id="278" r:id="rId28"/>
    <p:sldId id="279" r:id="rId29"/>
    <p:sldId id="274" r:id="rId30"/>
    <p:sldId id="275" r:id="rId31"/>
    <p:sldId id="276" r:id="rId32"/>
    <p:sldId id="277" r:id="rId3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DCDD315F-7FEC-453B-8739-8B7A022847BA}">
          <p14:sldIdLst>
            <p14:sldId id="268"/>
            <p14:sldId id="269"/>
            <p14:sldId id="303"/>
            <p14:sldId id="302"/>
            <p14:sldId id="289"/>
            <p14:sldId id="280"/>
            <p14:sldId id="283"/>
            <p14:sldId id="284"/>
            <p14:sldId id="285"/>
            <p14:sldId id="273"/>
            <p14:sldId id="305"/>
            <p14:sldId id="306"/>
            <p14:sldId id="286"/>
            <p14:sldId id="287"/>
            <p14:sldId id="288"/>
            <p14:sldId id="290"/>
            <p14:sldId id="300"/>
            <p14:sldId id="293"/>
            <p14:sldId id="294"/>
            <p14:sldId id="295"/>
            <p14:sldId id="297"/>
            <p14:sldId id="296"/>
            <p14:sldId id="304"/>
            <p14:sldId id="291"/>
            <p14:sldId id="299"/>
            <p14:sldId id="292"/>
          </p14:sldIdLst>
        </p14:section>
        <p14:section name="Belux info slides" id="{CCF83B47-D8C2-4A2F-84D9-3FEB31B6E4E8}">
          <p14:sldIdLst>
            <p14:sldId id="278"/>
            <p14:sldId id="279"/>
            <p14:sldId id="274"/>
            <p14:sldId id="275"/>
            <p14:sldId id="276"/>
            <p14:sldId id="277"/>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4676" autoAdjust="0"/>
  </p:normalViewPr>
  <p:slideViewPr>
    <p:cSldViewPr snapToGrid="0" snapToObjects="1" showGuides="1">
      <p:cViewPr varScale="1">
        <p:scale>
          <a:sx n="59" d="100"/>
          <a:sy n="59" d="100"/>
        </p:scale>
        <p:origin x="-132" y="-84"/>
      </p:cViewPr>
      <p:guideLst>
        <p:guide orient="horz" pos="791"/>
        <p:guide orient="horz" pos="98"/>
        <p:guide orient="horz" pos="641"/>
        <p:guide orient="horz" pos="4214"/>
        <p:guide pos="5581"/>
        <p:guide pos="154"/>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99B0905-96F6-A145-A924-99126C66A88E}" type="datetimeFigureOut">
              <a:rPr lang="en-US" smtClean="0"/>
              <a:pPr/>
              <a:t>4/26/2011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419B92B-3065-C249-8A2E-806C8E7C6F0C}" type="slidenum">
              <a:rPr lang="en-US" smtClean="0"/>
              <a:pPr/>
              <a:t>‹#›</a:t>
            </a:fld>
            <a:endParaRPr lang="en-US"/>
          </a:p>
        </p:txBody>
      </p:sp>
    </p:spTree>
    <p:extLst>
      <p:ext uri="{BB962C8B-B14F-4D97-AF65-F5344CB8AC3E}">
        <p14:creationId xmlns:p14="http://schemas.microsoft.com/office/powerpoint/2010/main" val="35106694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7F5D0A5-D740-274F-B3C1-02C052A6262C}" type="datetimeFigureOut">
              <a:rPr lang="en-US" smtClean="0"/>
              <a:pPr/>
              <a:t>4/26/2011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BE" smtClean="0"/>
              <a:t>Click to edit Master text styles</a:t>
            </a:r>
          </a:p>
          <a:p>
            <a:pPr lvl="1"/>
            <a:r>
              <a:rPr lang="nl-BE" smtClean="0"/>
              <a:t>Second level</a:t>
            </a:r>
          </a:p>
          <a:p>
            <a:pPr lvl="2"/>
            <a:r>
              <a:rPr lang="nl-BE" smtClean="0"/>
              <a:t>Third level</a:t>
            </a:r>
          </a:p>
          <a:p>
            <a:pPr lvl="3"/>
            <a:r>
              <a:rPr lang="nl-BE" smtClean="0"/>
              <a:t>Fourth level</a:t>
            </a:r>
          </a:p>
          <a:p>
            <a:pPr lvl="4"/>
            <a:r>
              <a:rPr lang="nl-BE"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E990E08-5260-8E49-984D-856E681064D2}" type="slidenum">
              <a:rPr lang="en-US" smtClean="0"/>
              <a:pPr/>
              <a:t>‹#›</a:t>
            </a:fld>
            <a:endParaRPr lang="en-US"/>
          </a:p>
        </p:txBody>
      </p:sp>
    </p:spTree>
    <p:extLst>
      <p:ext uri="{BB962C8B-B14F-4D97-AF65-F5344CB8AC3E}">
        <p14:creationId xmlns:p14="http://schemas.microsoft.com/office/powerpoint/2010/main" val="82936997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In addition to SQL Azure Database, new SQL Azure services will be available in the near future. In this session you’ll learn about the capabilities of these new services, in what scenarios they can be used and see them in action. Data movement capabilities are critical for cloud-based applications; with SQL Azure Data Sync you will be able to share data between on-premises SQL Server and SQL Azure databases as well as between multiple SQL Azure databases, allowing you to link on-premises and cloud-based applications and make data available to users around the world. Reporting and visualization of data stored in SQL Azure will be enabled with SQL Azure Reporting. See how reports can be authored, deployed and made available to users on the web or embedded in applications. </a:t>
            </a:r>
          </a:p>
          <a:p>
            <a:endParaRPr lang="en-US" dirty="0"/>
          </a:p>
        </p:txBody>
      </p:sp>
      <p:sp>
        <p:nvSpPr>
          <p:cNvPr id="4" name="Slide Number Placeholder 3"/>
          <p:cNvSpPr>
            <a:spLocks noGrp="1"/>
          </p:cNvSpPr>
          <p:nvPr>
            <p:ph type="sldNum" sz="quarter" idx="10"/>
          </p:nvPr>
        </p:nvSpPr>
        <p:spPr/>
        <p:txBody>
          <a:bodyPr/>
          <a:lstStyle/>
          <a:p>
            <a:fld id="{CE990E08-5260-8E49-984D-856E681064D2}" type="slidenum">
              <a:rPr lang="en-US" smtClean="0"/>
              <a:pPr/>
              <a:t>1</a:t>
            </a:fld>
            <a:endParaRPr lang="en-US"/>
          </a:p>
        </p:txBody>
      </p:sp>
    </p:spTree>
    <p:extLst>
      <p:ext uri="{BB962C8B-B14F-4D97-AF65-F5344CB8AC3E}">
        <p14:creationId xmlns:p14="http://schemas.microsoft.com/office/powerpoint/2010/main" val="18002762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1" dirty="0" smtClean="0"/>
              <a:t>Introduce SQL Azure as part of Microsoft’s Cloud Platform</a:t>
            </a:r>
          </a:p>
          <a:p>
            <a:endParaRPr lang="en-US" b="1" dirty="0" smtClean="0"/>
          </a:p>
          <a:p>
            <a:pPr marL="171430" indent="-171430">
              <a:buFont typeface="Arial" pitchFamily="34" charset="0"/>
              <a:buChar char="•"/>
            </a:pPr>
            <a:r>
              <a:rPr lang="en-US" b="0" dirty="0" smtClean="0"/>
              <a:t>When SQL Azure section expands, talk to the key platform</a:t>
            </a:r>
            <a:r>
              <a:rPr lang="en-US" b="0" baseline="0" dirty="0" smtClean="0"/>
              <a:t> capabilities provided by SQL Azure (Database, Reporting and </a:t>
            </a:r>
            <a:r>
              <a:rPr lang="en-US" b="0" baseline="0" dirty="0" err="1" smtClean="0"/>
              <a:t>DataSync</a:t>
            </a:r>
            <a:r>
              <a:rPr lang="en-US" b="0" baseline="0" dirty="0" smtClean="0"/>
              <a:t>)</a:t>
            </a:r>
          </a:p>
          <a:p>
            <a:pPr marL="171430" indent="-171430">
              <a:buFont typeface="Arial" pitchFamily="34" charset="0"/>
              <a:buChar char="•"/>
            </a:pPr>
            <a:r>
              <a:rPr lang="en-US" b="0" baseline="0" dirty="0" smtClean="0"/>
              <a:t>These capabilities and why and how we developed them will be covered in subsequent slides.</a:t>
            </a:r>
            <a:endParaRPr lang="en-US" b="0"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32172593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E990E08-5260-8E49-984D-856E681064D2}" type="slidenum">
              <a:rPr lang="en-US" smtClean="0"/>
              <a:pPr/>
              <a:t>26</a:t>
            </a:fld>
            <a:endParaRPr lang="en-US"/>
          </a:p>
        </p:txBody>
      </p:sp>
    </p:spTree>
    <p:extLst>
      <p:ext uri="{BB962C8B-B14F-4D97-AF65-F5344CB8AC3E}">
        <p14:creationId xmlns:p14="http://schemas.microsoft.com/office/powerpoint/2010/main" val="25153524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smtClean="0"/>
              <a:t>Please keep this slide</a:t>
            </a:r>
            <a:endParaRPr lang="en-US" dirty="0"/>
          </a:p>
        </p:txBody>
      </p:sp>
      <p:sp>
        <p:nvSpPr>
          <p:cNvPr id="4" name="Slide Number Placeholder 3"/>
          <p:cNvSpPr>
            <a:spLocks noGrp="1"/>
          </p:cNvSpPr>
          <p:nvPr>
            <p:ph type="sldNum" sz="quarter" idx="10"/>
          </p:nvPr>
        </p:nvSpPr>
        <p:spPr/>
        <p:txBody>
          <a:bodyPr/>
          <a:lstStyle/>
          <a:p>
            <a:fld id="{CE990E08-5260-8E49-984D-856E681064D2}" type="slidenum">
              <a:rPr lang="en-US" smtClean="0"/>
              <a:pPr/>
              <a:t>30</a:t>
            </a:fld>
            <a:endParaRPr lang="en-US"/>
          </a:p>
        </p:txBody>
      </p:sp>
    </p:spTree>
    <p:extLst>
      <p:ext uri="{BB962C8B-B14F-4D97-AF65-F5344CB8AC3E}">
        <p14:creationId xmlns:p14="http://schemas.microsoft.com/office/powerpoint/2010/main" val="35740819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4475" y="1255713"/>
            <a:ext cx="8615363" cy="1995403"/>
          </a:xfrm>
        </p:spPr>
        <p:txBody>
          <a:bodyPr anchor="b">
            <a:normAutofit/>
          </a:bodyPr>
          <a:lstStyle>
            <a:lvl1pPr algn="l">
              <a:defRPr sz="5400"/>
            </a:lvl1pPr>
          </a:lstStyle>
          <a:p>
            <a:r>
              <a:rPr lang="nl-BE" dirty="0" smtClean="0"/>
              <a:t>Click to edit Master title style</a:t>
            </a:r>
            <a:endParaRPr lang="en-US" dirty="0"/>
          </a:p>
        </p:txBody>
      </p:sp>
      <p:sp>
        <p:nvSpPr>
          <p:cNvPr id="3" name="Subtitle 2"/>
          <p:cNvSpPr>
            <a:spLocks noGrp="1"/>
          </p:cNvSpPr>
          <p:nvPr>
            <p:ph type="subTitle" idx="1"/>
          </p:nvPr>
        </p:nvSpPr>
        <p:spPr>
          <a:xfrm>
            <a:off x="244475" y="3444665"/>
            <a:ext cx="8615363" cy="2927560"/>
          </a:xfrm>
        </p:spPr>
        <p:txBody>
          <a:bodyPr anchor="t">
            <a:normAutofit/>
          </a:bodyPr>
          <a:lstStyle>
            <a:lvl1pPr marL="0" indent="0" algn="l">
              <a:buNone/>
              <a:defRPr sz="32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BE" dirty="0" smtClean="0"/>
              <a:t>Click to edit Master subtitle style</a:t>
            </a:r>
            <a:endParaRPr lang="en-US" dirty="0"/>
          </a:p>
        </p:txBody>
      </p:sp>
      <p:cxnSp>
        <p:nvCxnSpPr>
          <p:cNvPr id="5" name="Straight Connector 4"/>
          <p:cNvCxnSpPr/>
          <p:nvPr userDrawn="1"/>
        </p:nvCxnSpPr>
        <p:spPr>
          <a:xfrm>
            <a:off x="244475" y="3417969"/>
            <a:ext cx="5107283"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44475" y="3444665"/>
            <a:ext cx="8615363" cy="2927560"/>
          </a:xfrm>
        </p:spPr>
        <p:txBody>
          <a:bodyPr anchor="t">
            <a:normAutofit/>
          </a:bodyPr>
          <a:lstStyle>
            <a:lvl1pPr marL="0" indent="0" algn="l">
              <a:buNone/>
              <a:defRPr sz="32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BE" dirty="0" smtClean="0"/>
              <a:t>Click to edit Master subtitle style</a:t>
            </a:r>
            <a:endParaRPr lang="en-US" dirty="0"/>
          </a:p>
        </p:txBody>
      </p:sp>
      <p:cxnSp>
        <p:nvCxnSpPr>
          <p:cNvPr id="5" name="Straight Connector 4"/>
          <p:cNvCxnSpPr/>
          <p:nvPr userDrawn="1"/>
        </p:nvCxnSpPr>
        <p:spPr>
          <a:xfrm>
            <a:off x="244475" y="3417969"/>
            <a:ext cx="5107283"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4" name="TextBox 3"/>
          <p:cNvSpPr txBox="1"/>
          <p:nvPr userDrawn="1"/>
        </p:nvSpPr>
        <p:spPr>
          <a:xfrm>
            <a:off x="66675" y="1409700"/>
            <a:ext cx="8404225" cy="2215991"/>
          </a:xfrm>
          <a:prstGeom prst="rect">
            <a:avLst/>
          </a:prstGeom>
          <a:noFill/>
        </p:spPr>
        <p:txBody>
          <a:bodyPr wrap="square" rtlCol="0">
            <a:spAutoFit/>
          </a:bodyPr>
          <a:lstStyle/>
          <a:p>
            <a:r>
              <a:rPr lang="nl-BE" sz="13800" b="0" dirty="0" smtClean="0">
                <a:solidFill>
                  <a:schemeClr val="bg2">
                    <a:lumMod val="75000"/>
                  </a:schemeClr>
                </a:solidFill>
              </a:rPr>
              <a:t>DEMO</a:t>
            </a:r>
            <a:endParaRPr lang="en-US" sz="13800" b="0" dirty="0">
              <a:solidFill>
                <a:schemeClr val="bg2">
                  <a:lumMod val="75000"/>
                </a:schemeClr>
              </a:solidFill>
            </a:endParaRPr>
          </a:p>
        </p:txBody>
      </p:sp>
    </p:spTree>
    <p:extLst>
      <p:ext uri="{BB962C8B-B14F-4D97-AF65-F5344CB8AC3E}">
        <p14:creationId xmlns:p14="http://schemas.microsoft.com/office/powerpoint/2010/main" val="995753788"/>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Click to edit Master title style</a:t>
            </a:r>
            <a:endParaRPr lang="en-US" dirty="0"/>
          </a:p>
        </p:txBody>
      </p:sp>
      <p:sp>
        <p:nvSpPr>
          <p:cNvPr id="3" name="Content Placeholder 2"/>
          <p:cNvSpPr>
            <a:spLocks noGrp="1"/>
          </p:cNvSpPr>
          <p:nvPr>
            <p:ph idx="1"/>
          </p:nvPr>
        </p:nvSpPr>
        <p:spPr/>
        <p:txBody>
          <a:bodyPr/>
          <a:lstStyle/>
          <a:p>
            <a:pPr lvl="0"/>
            <a:r>
              <a:rPr lang="nl-BE" dirty="0" smtClean="0"/>
              <a:t>Click to edit Master text styles</a:t>
            </a:r>
          </a:p>
          <a:p>
            <a:pPr lvl="1"/>
            <a:r>
              <a:rPr lang="nl-BE" dirty="0" smtClean="0"/>
              <a:t>Second level</a:t>
            </a:r>
          </a:p>
          <a:p>
            <a:pPr lvl="2"/>
            <a:r>
              <a:rPr lang="nl-BE" dirty="0" smtClean="0"/>
              <a:t>Third level</a:t>
            </a:r>
          </a:p>
          <a:p>
            <a:pPr lvl="3"/>
            <a:r>
              <a:rPr lang="nl-BE" dirty="0" smtClean="0"/>
              <a:t>Fourth level</a:t>
            </a:r>
          </a:p>
          <a:p>
            <a:pPr lvl="4"/>
            <a:r>
              <a:rPr lang="nl-BE" dirty="0" smtClean="0"/>
              <a:t>Fifth level</a:t>
            </a:r>
            <a:endParaRPr lang="en-US" dirty="0"/>
          </a:p>
        </p:txBody>
      </p:sp>
      <p:cxnSp>
        <p:nvCxnSpPr>
          <p:cNvPr id="5" name="Straight Connector 4"/>
          <p:cNvCxnSpPr/>
          <p:nvPr userDrawn="1"/>
        </p:nvCxnSpPr>
        <p:spPr>
          <a:xfrm>
            <a:off x="244475" y="1168153"/>
            <a:ext cx="2614267"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Click to edit Master title style</a:t>
            </a:r>
            <a:endParaRPr lang="en-US" dirty="0"/>
          </a:p>
        </p:txBody>
      </p:sp>
      <p:sp>
        <p:nvSpPr>
          <p:cNvPr id="7" name="Picture Placeholder 6"/>
          <p:cNvSpPr>
            <a:spLocks noGrp="1"/>
          </p:cNvSpPr>
          <p:nvPr>
            <p:ph type="pic" sz="quarter" idx="13"/>
          </p:nvPr>
        </p:nvSpPr>
        <p:spPr>
          <a:xfrm>
            <a:off x="244476" y="1255713"/>
            <a:ext cx="8615362" cy="5434012"/>
          </a:xfrm>
        </p:spPr>
        <p:txBody>
          <a:bodyPr/>
          <a:lstStyle/>
          <a:p>
            <a:endParaRPr lang="en-US"/>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44474" y="2658919"/>
            <a:ext cx="8615364" cy="1983926"/>
          </a:xfrm>
        </p:spPr>
        <p:txBody>
          <a:bodyPr anchor="t"/>
          <a:lstStyle>
            <a:lvl1pPr algn="l">
              <a:defRPr sz="4000" b="1" cap="all">
                <a:solidFill>
                  <a:schemeClr val="bg1"/>
                </a:solidFill>
              </a:defRPr>
            </a:lvl1pPr>
          </a:lstStyle>
          <a:p>
            <a:r>
              <a:rPr lang="nl-BE" dirty="0" smtClean="0"/>
              <a:t>Click to edit Master title style</a:t>
            </a:r>
            <a:endParaRPr lang="en-US" dirty="0"/>
          </a:p>
        </p:txBody>
      </p:sp>
      <p:sp>
        <p:nvSpPr>
          <p:cNvPr id="3" name="Text Placeholder 2"/>
          <p:cNvSpPr>
            <a:spLocks noGrp="1"/>
          </p:cNvSpPr>
          <p:nvPr>
            <p:ph type="body" idx="1"/>
          </p:nvPr>
        </p:nvSpPr>
        <p:spPr>
          <a:xfrm>
            <a:off x="244474" y="1436773"/>
            <a:ext cx="8615363" cy="1187887"/>
          </a:xfrm>
        </p:spPr>
        <p:txBody>
          <a:bodyPr anchor="b">
            <a:normAutofit/>
          </a:bodyPr>
          <a:lstStyle>
            <a:lvl1pPr marL="0" indent="0">
              <a:buNone/>
              <a:defRPr sz="28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BE" dirty="0" smtClean="0"/>
              <a:t>Click to edit Master text styles</a:t>
            </a:r>
          </a:p>
        </p:txBody>
      </p:sp>
      <p:cxnSp>
        <p:nvCxnSpPr>
          <p:cNvPr id="7" name="Straight Connector 6"/>
          <p:cNvCxnSpPr/>
          <p:nvPr userDrawn="1"/>
        </p:nvCxnSpPr>
        <p:spPr>
          <a:xfrm>
            <a:off x="244475" y="2630773"/>
            <a:ext cx="5107283"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mtClean="0"/>
              <a:t>Click to edit Master title style</a:t>
            </a:r>
            <a:endParaRPr lang="en-US"/>
          </a:p>
        </p:txBody>
      </p:sp>
      <p:sp>
        <p:nvSpPr>
          <p:cNvPr id="3" name="Content Placeholder 2"/>
          <p:cNvSpPr>
            <a:spLocks noGrp="1"/>
          </p:cNvSpPr>
          <p:nvPr>
            <p:ph sz="half" idx="1"/>
          </p:nvPr>
        </p:nvSpPr>
        <p:spPr>
          <a:xfrm>
            <a:off x="244475" y="1255713"/>
            <a:ext cx="4157663" cy="5045075"/>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nl-BE" dirty="0" smtClean="0"/>
              <a:t>Click to edit Master text styles</a:t>
            </a:r>
          </a:p>
          <a:p>
            <a:pPr lvl="1"/>
            <a:r>
              <a:rPr lang="nl-BE" dirty="0" smtClean="0"/>
              <a:t>Second level</a:t>
            </a:r>
          </a:p>
          <a:p>
            <a:pPr lvl="2"/>
            <a:r>
              <a:rPr lang="nl-BE" dirty="0" smtClean="0"/>
              <a:t>Third level</a:t>
            </a:r>
          </a:p>
          <a:p>
            <a:pPr lvl="3"/>
            <a:r>
              <a:rPr lang="nl-BE" dirty="0" smtClean="0"/>
              <a:t>Fourth level</a:t>
            </a:r>
          </a:p>
          <a:p>
            <a:pPr lvl="4"/>
            <a:r>
              <a:rPr lang="nl-BE" dirty="0" smtClean="0"/>
              <a:t>Fifth level</a:t>
            </a:r>
            <a:endParaRPr lang="en-US" dirty="0"/>
          </a:p>
        </p:txBody>
      </p:sp>
      <p:sp>
        <p:nvSpPr>
          <p:cNvPr id="4" name="Content Placeholder 3"/>
          <p:cNvSpPr>
            <a:spLocks noGrp="1"/>
          </p:cNvSpPr>
          <p:nvPr>
            <p:ph sz="half" idx="2"/>
          </p:nvPr>
        </p:nvSpPr>
        <p:spPr>
          <a:xfrm>
            <a:off x="4554537" y="1255713"/>
            <a:ext cx="4159250" cy="5045075"/>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nl-BE" smtClean="0"/>
              <a:t>Click to edit Master text styles</a:t>
            </a:r>
          </a:p>
          <a:p>
            <a:pPr lvl="1"/>
            <a:r>
              <a:rPr lang="nl-BE" smtClean="0"/>
              <a:t>Second level</a:t>
            </a:r>
          </a:p>
          <a:p>
            <a:pPr lvl="2"/>
            <a:r>
              <a:rPr lang="nl-BE" smtClean="0"/>
              <a:t>Third level</a:t>
            </a:r>
          </a:p>
          <a:p>
            <a:pPr lvl="3"/>
            <a:r>
              <a:rPr lang="nl-BE" smtClean="0"/>
              <a:t>Fourth level</a:t>
            </a:r>
          </a:p>
          <a:p>
            <a:pPr lvl="4"/>
            <a:r>
              <a:rPr lang="nl-BE" smtClean="0"/>
              <a:t>Fifth level</a:t>
            </a:r>
            <a:endParaRPr lang="en-US"/>
          </a:p>
        </p:txBody>
      </p:sp>
      <p:cxnSp>
        <p:nvCxnSpPr>
          <p:cNvPr id="7" name="Straight Connector 6"/>
          <p:cNvCxnSpPr/>
          <p:nvPr userDrawn="1"/>
        </p:nvCxnSpPr>
        <p:spPr>
          <a:xfrm>
            <a:off x="244475" y="1168153"/>
            <a:ext cx="2614267"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mtClean="0"/>
              <a:t>Click to edit Master title style</a:t>
            </a:r>
            <a:endParaRPr lang="en-US"/>
          </a:p>
        </p:txBody>
      </p:sp>
      <p:cxnSp>
        <p:nvCxnSpPr>
          <p:cNvPr id="5" name="Straight Connector 4"/>
          <p:cNvCxnSpPr/>
          <p:nvPr userDrawn="1"/>
        </p:nvCxnSpPr>
        <p:spPr>
          <a:xfrm>
            <a:off x="244475" y="1168153"/>
            <a:ext cx="2614267"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2" descr="Y:\Documents\WORK\11.01.006.0 - DDMC - Microsoft - TechDays 2011\03 edit\RV\picture general.jpg"/>
          <p:cNvPicPr>
            <a:picLocks noChangeAspect="1" noChangeArrowheads="1"/>
          </p:cNvPicPr>
          <p:nvPr userDrawn="1"/>
        </p:nvPicPr>
        <p:blipFill>
          <a:blip r:embed="rId10"/>
          <a:srcRect/>
          <a:stretch>
            <a:fillRect/>
          </a:stretch>
        </p:blipFill>
        <p:spPr bwMode="auto">
          <a:xfrm>
            <a:off x="0" y="0"/>
            <a:ext cx="9155266" cy="6858000"/>
          </a:xfrm>
          <a:prstGeom prst="rect">
            <a:avLst/>
          </a:prstGeom>
          <a:noFill/>
        </p:spPr>
      </p:pic>
      <p:sp>
        <p:nvSpPr>
          <p:cNvPr id="2" name="Title Placeholder 1"/>
          <p:cNvSpPr>
            <a:spLocks noGrp="1"/>
          </p:cNvSpPr>
          <p:nvPr>
            <p:ph type="title"/>
          </p:nvPr>
        </p:nvSpPr>
        <p:spPr>
          <a:xfrm>
            <a:off x="244476" y="155575"/>
            <a:ext cx="8615362" cy="849360"/>
          </a:xfrm>
          <a:prstGeom prst="rect">
            <a:avLst/>
          </a:prstGeom>
        </p:spPr>
        <p:txBody>
          <a:bodyPr vert="horz" lIns="0" tIns="0" rIns="91440" bIns="0" rtlCol="0" anchor="b">
            <a:noAutofit/>
          </a:bodyPr>
          <a:lstStyle/>
          <a:p>
            <a:r>
              <a:rPr lang="nl-BE" dirty="0" smtClean="0"/>
              <a:t>Click to edit Master title style</a:t>
            </a:r>
            <a:endParaRPr lang="en-US" dirty="0"/>
          </a:p>
        </p:txBody>
      </p:sp>
      <p:sp>
        <p:nvSpPr>
          <p:cNvPr id="3" name="Text Placeholder 2"/>
          <p:cNvSpPr>
            <a:spLocks noGrp="1"/>
          </p:cNvSpPr>
          <p:nvPr>
            <p:ph type="body" idx="1"/>
          </p:nvPr>
        </p:nvSpPr>
        <p:spPr>
          <a:xfrm>
            <a:off x="244476" y="1255713"/>
            <a:ext cx="8615362" cy="5434011"/>
          </a:xfrm>
          <a:prstGeom prst="rect">
            <a:avLst/>
          </a:prstGeom>
        </p:spPr>
        <p:txBody>
          <a:bodyPr vert="horz" lIns="0" tIns="45720" rIns="91440" bIns="45720" rtlCol="0">
            <a:normAutofit/>
          </a:bodyPr>
          <a:lstStyle/>
          <a:p>
            <a:pPr lvl="0"/>
            <a:r>
              <a:rPr lang="nl-BE" dirty="0" smtClean="0"/>
              <a:t>Click to edit Master text styles</a:t>
            </a:r>
          </a:p>
          <a:p>
            <a:pPr lvl="1"/>
            <a:r>
              <a:rPr lang="nl-BE" dirty="0" smtClean="0"/>
              <a:t>Second level</a:t>
            </a:r>
          </a:p>
          <a:p>
            <a:pPr lvl="2"/>
            <a:r>
              <a:rPr lang="nl-BE" dirty="0" smtClean="0"/>
              <a:t>Third level</a:t>
            </a:r>
          </a:p>
          <a:p>
            <a:pPr lvl="3"/>
            <a:r>
              <a:rPr lang="nl-BE" dirty="0" smtClean="0"/>
              <a:t>Fourth level</a:t>
            </a:r>
          </a:p>
          <a:p>
            <a:pPr lvl="4"/>
            <a:r>
              <a:rPr lang="nl-BE" dirty="0" smtClean="0"/>
              <a:t>Fifth level</a:t>
            </a:r>
            <a:endParaRPr lang="en-US" dirty="0"/>
          </a:p>
        </p:txBody>
      </p:sp>
      <p:sp>
        <p:nvSpPr>
          <p:cNvPr id="8" name="Slide Number Placeholder 7"/>
          <p:cNvSpPr>
            <a:spLocks noGrp="1"/>
          </p:cNvSpPr>
          <p:nvPr>
            <p:ph type="sldNum" sz="quarter" idx="4"/>
          </p:nvPr>
        </p:nvSpPr>
        <p:spPr>
          <a:xfrm>
            <a:off x="8736594" y="6451341"/>
            <a:ext cx="407405" cy="365125"/>
          </a:xfrm>
          <a:prstGeom prst="rect">
            <a:avLst/>
          </a:prstGeom>
        </p:spPr>
        <p:txBody>
          <a:bodyPr vert="horz" lIns="0" tIns="0" rIns="0" bIns="0" rtlCol="0" anchor="ctr"/>
          <a:lstStyle>
            <a:lvl1pPr algn="ctr">
              <a:defRPr sz="1100">
                <a:solidFill>
                  <a:schemeClr val="bg1"/>
                </a:solidFill>
              </a:defRPr>
            </a:lvl1pPr>
          </a:lstStyle>
          <a:p>
            <a:fld id="{A8773671-FDA4-4210-BCE0-E89C7D69BD2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7" r:id="rId2"/>
    <p:sldLayoutId id="2147483650" r:id="rId3"/>
    <p:sldLayoutId id="2147483656" r:id="rId4"/>
    <p:sldLayoutId id="2147483651" r:id="rId5"/>
    <p:sldLayoutId id="2147483652" r:id="rId6"/>
    <p:sldLayoutId id="2147483654" r:id="rId7"/>
    <p:sldLayoutId id="2147483655" r:id="rId8"/>
  </p:sldLayoutIdLst>
  <p:transition>
    <p:fade/>
  </p:transition>
  <p:timing>
    <p:tnLst>
      <p:par>
        <p:cTn id="1" dur="indefinite" restart="never" nodeType="tmRoot"/>
      </p:par>
    </p:tnLst>
  </p:timing>
  <p:hf hdr="0" ftr="0" dt="0"/>
  <p:txStyles>
    <p:titleStyle>
      <a:lvl1pPr algn="l" defTabSz="457200" rtl="0" eaLnBrk="1" latinLnBrk="0" hangingPunct="1">
        <a:spcBef>
          <a:spcPct val="0"/>
        </a:spcBef>
        <a:buNone/>
        <a:defRPr sz="3600" kern="1200">
          <a:solidFill>
            <a:schemeClr val="bg1"/>
          </a:solidFill>
          <a:latin typeface="+mj-lt"/>
          <a:ea typeface="+mj-ea"/>
          <a:cs typeface="+mj-cs"/>
        </a:defRPr>
      </a:lvl1pPr>
    </p:titleStyle>
    <p:bodyStyle>
      <a:lvl1pPr marL="342900" indent="-3429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1pPr>
      <a:lvl2pPr marL="742950" indent="-28575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2pPr>
      <a:lvl3pPr marL="11430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4pPr>
      <a:lvl5pPr marL="20574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0.png"/><Relationship Id="rId1" Type="http://schemas.openxmlformats.org/officeDocument/2006/relationships/slideLayout" Target="../slideLayouts/slideLayout7.xml"/><Relationship Id="rId6" Type="http://schemas.openxmlformats.org/officeDocument/2006/relationships/image" Target="../media/image34.png"/><Relationship Id="rId5" Type="http://schemas.openxmlformats.org/officeDocument/2006/relationships/image" Target="../media/image32.png"/><Relationship Id="rId4" Type="http://schemas.openxmlformats.org/officeDocument/2006/relationships/image" Target="../media/image3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0.png"/><Relationship Id="rId1" Type="http://schemas.openxmlformats.org/officeDocument/2006/relationships/slideLayout" Target="../slideLayouts/slideLayout7.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jpeg"/></Relationships>
</file>

<file path=ppt/slides/_rels/slide1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jpe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8" Type="http://schemas.openxmlformats.org/officeDocument/2006/relationships/hyperlink" Target="mailto:Mark.scurrell@microsoft.com" TargetMode="External"/><Relationship Id="rId3" Type="http://schemas.openxmlformats.org/officeDocument/2006/relationships/hyperlink" Target="http://www.microsoft.com/windowsazure/sqlazure/datasync/" TargetMode="External"/><Relationship Id="rId7" Type="http://schemas.openxmlformats.org/officeDocument/2006/relationships/hyperlink" Target="http://www.mygreatwindowsazureidea.com/"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hyperlink" Target="http://blogs.msdn.com/b/sqlazure/" TargetMode="External"/><Relationship Id="rId5" Type="http://schemas.openxmlformats.org/officeDocument/2006/relationships/hyperlink" Target="http://social.msdn.microsoft.com/Forums/en-US/ssdsgetstarted/threads" TargetMode="External"/><Relationship Id="rId4" Type="http://schemas.openxmlformats.org/officeDocument/2006/relationships/hyperlink" Target="http://www.microsoft.com/en-us/sqlazure/reporting.aspx"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7.png"/><Relationship Id="rId18" Type="http://schemas.openxmlformats.org/officeDocument/2006/relationships/image" Target="../media/image22.png"/><Relationship Id="rId26" Type="http://schemas.openxmlformats.org/officeDocument/2006/relationships/image" Target="../media/image29.png"/><Relationship Id="rId3" Type="http://schemas.openxmlformats.org/officeDocument/2006/relationships/image" Target="../media/image8.png"/><Relationship Id="rId21" Type="http://schemas.microsoft.com/office/2007/relationships/hdphoto" Target="../media/hdphoto2.wdp"/><Relationship Id="rId7" Type="http://schemas.openxmlformats.org/officeDocument/2006/relationships/image" Target="../media/image12.png"/><Relationship Id="rId12" Type="http://schemas.openxmlformats.org/officeDocument/2006/relationships/image" Target="../media/image16.png"/><Relationship Id="rId17" Type="http://schemas.openxmlformats.org/officeDocument/2006/relationships/image" Target="../media/image21.png"/><Relationship Id="rId25" Type="http://schemas.openxmlformats.org/officeDocument/2006/relationships/image" Target="../media/image28.png"/><Relationship Id="rId2" Type="http://schemas.openxmlformats.org/officeDocument/2006/relationships/notesSlide" Target="../notesSlides/notesSlide2.xml"/><Relationship Id="rId16" Type="http://schemas.openxmlformats.org/officeDocument/2006/relationships/image" Target="../media/image20.png"/><Relationship Id="rId20" Type="http://schemas.openxmlformats.org/officeDocument/2006/relationships/image" Target="../media/image24.png"/><Relationship Id="rId1" Type="http://schemas.openxmlformats.org/officeDocument/2006/relationships/slideLayout" Target="../slideLayouts/slideLayout7.xml"/><Relationship Id="rId6" Type="http://schemas.openxmlformats.org/officeDocument/2006/relationships/image" Target="../media/image11.png"/><Relationship Id="rId11" Type="http://schemas.microsoft.com/office/2007/relationships/hdphoto" Target="../media/hdphoto1.wdp"/><Relationship Id="rId24" Type="http://schemas.openxmlformats.org/officeDocument/2006/relationships/image" Target="../media/image27.png"/><Relationship Id="rId5" Type="http://schemas.openxmlformats.org/officeDocument/2006/relationships/image" Target="../media/image10.emf"/><Relationship Id="rId15" Type="http://schemas.openxmlformats.org/officeDocument/2006/relationships/image" Target="../media/image19.png"/><Relationship Id="rId23" Type="http://schemas.openxmlformats.org/officeDocument/2006/relationships/image" Target="../media/image26.png"/><Relationship Id="rId10" Type="http://schemas.openxmlformats.org/officeDocument/2006/relationships/image" Target="../media/image15.png"/><Relationship Id="rId19" Type="http://schemas.openxmlformats.org/officeDocument/2006/relationships/image" Target="../media/image23.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8.png"/><Relationship Id="rId22" Type="http://schemas.openxmlformats.org/officeDocument/2006/relationships/image" Target="../media/image25.gi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image" Target="../media/image30.png"/><Relationship Id="rId1" Type="http://schemas.openxmlformats.org/officeDocument/2006/relationships/slideLayout" Target="../slideLayouts/slideLayout3.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0.png"/><Relationship Id="rId1" Type="http://schemas.openxmlformats.org/officeDocument/2006/relationships/slideLayout" Target="../slideLayouts/slideLayout3.xml"/><Relationship Id="rId4" Type="http://schemas.openxmlformats.org/officeDocument/2006/relationships/image" Target="../media/image32.png"/></Relationships>
</file>

<file path=ppt/slides/_rels/slide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44475" y="1255713"/>
            <a:ext cx="8899525" cy="1995403"/>
          </a:xfrm>
        </p:spPr>
        <p:txBody>
          <a:bodyPr>
            <a:noAutofit/>
          </a:bodyPr>
          <a:lstStyle/>
          <a:p>
            <a:r>
              <a:rPr lang="en-US" sz="4800" dirty="0" smtClean="0"/>
              <a:t>Forthcoming SQL Azure Services:</a:t>
            </a:r>
            <a:br>
              <a:rPr lang="en-US" sz="4800" dirty="0" smtClean="0"/>
            </a:br>
            <a:r>
              <a:rPr lang="en-US" sz="3600" dirty="0" smtClean="0"/>
              <a:t>SQL Azure Data Sync &amp; SQL Azure Reporting</a:t>
            </a:r>
            <a:br>
              <a:rPr lang="en-US" sz="3600" dirty="0" smtClean="0"/>
            </a:br>
            <a:endParaRPr lang="en-US" sz="4000" dirty="0"/>
          </a:p>
        </p:txBody>
      </p:sp>
      <p:sp>
        <p:nvSpPr>
          <p:cNvPr id="5" name="Subtitle 4"/>
          <p:cNvSpPr>
            <a:spLocks noGrp="1"/>
          </p:cNvSpPr>
          <p:nvPr>
            <p:ph type="subTitle" idx="1"/>
          </p:nvPr>
        </p:nvSpPr>
        <p:spPr/>
        <p:txBody>
          <a:bodyPr/>
          <a:lstStyle/>
          <a:p>
            <a:pPr>
              <a:spcBef>
                <a:spcPts val="0"/>
              </a:spcBef>
            </a:pPr>
            <a:r>
              <a:rPr lang="en-US" dirty="0" smtClean="0"/>
              <a:t>Mark Scurrell</a:t>
            </a:r>
          </a:p>
          <a:p>
            <a:pPr>
              <a:spcBef>
                <a:spcPts val="0"/>
              </a:spcBef>
            </a:pPr>
            <a:r>
              <a:rPr lang="nl-BE" dirty="0" smtClean="0"/>
              <a:t>Lead Program Manager</a:t>
            </a:r>
          </a:p>
          <a:p>
            <a:pPr>
              <a:spcBef>
                <a:spcPts val="0"/>
              </a:spcBef>
            </a:pPr>
            <a:r>
              <a:rPr lang="nl-BE" dirty="0" smtClean="0"/>
              <a:t>Microsoft</a:t>
            </a:r>
            <a:endParaRPr lang="en-US" dirty="0" smtClean="0"/>
          </a:p>
        </p:txBody>
      </p:sp>
    </p:spTree>
    <p:extLst>
      <p:ext uri="{BB962C8B-B14F-4D97-AF65-F5344CB8AC3E}">
        <p14:creationId xmlns:p14="http://schemas.microsoft.com/office/powerpoint/2010/main" val="2853117049"/>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SQL Azure Data Sync</a:t>
            </a:r>
            <a:endParaRPr lang="en-US" dirty="0"/>
          </a:p>
        </p:txBody>
      </p:sp>
    </p:spTree>
    <p:extLst>
      <p:ext uri="{BB962C8B-B14F-4D97-AF65-F5344CB8AC3E}">
        <p14:creationId xmlns:p14="http://schemas.microsoft.com/office/powerpoint/2010/main" val="1209593297"/>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SQL Azure Data Sync Components</a:t>
            </a:r>
            <a:endParaRPr lang="en-US" dirty="0"/>
          </a:p>
        </p:txBody>
      </p:sp>
      <p:pic>
        <p:nvPicPr>
          <p:cNvPr id="3" name="Rectangle 33861"/>
          <p:cNvPicPr>
            <a:picLocks noChangeAspect="1" noChangeArrowheads="1"/>
          </p:cNvPicPr>
          <p:nvPr/>
        </p:nvPicPr>
        <p:blipFill>
          <a:blip r:embed="rId2" cstate="print"/>
          <a:srcRect/>
          <a:stretch>
            <a:fillRect/>
          </a:stretch>
        </p:blipFill>
        <p:spPr bwMode="auto">
          <a:xfrm>
            <a:off x="2431552" y="962196"/>
            <a:ext cx="5486400" cy="5551311"/>
          </a:xfrm>
          <a:prstGeom prst="rect">
            <a:avLst/>
          </a:prstGeom>
          <a:noFill/>
          <a:ln w="9525">
            <a:noFill/>
            <a:miter lim="800000"/>
            <a:headEnd/>
            <a:tailEnd/>
          </a:ln>
        </p:spPr>
      </p:pic>
      <p:sp>
        <p:nvSpPr>
          <p:cNvPr id="4" name="Flowchart: Magnetic Disk 3"/>
          <p:cNvSpPr/>
          <p:nvPr/>
        </p:nvSpPr>
        <p:spPr>
          <a:xfrm>
            <a:off x="5884939" y="2809879"/>
            <a:ext cx="511215" cy="538856"/>
          </a:xfrm>
          <a:prstGeom prst="flowChartMagneticDisk">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1200" b="1" dirty="0"/>
          </a:p>
        </p:txBody>
      </p:sp>
      <p:sp>
        <p:nvSpPr>
          <p:cNvPr id="5" name="Rounded Rectangle 4"/>
          <p:cNvSpPr/>
          <p:nvPr/>
        </p:nvSpPr>
        <p:spPr>
          <a:xfrm>
            <a:off x="3270202" y="2800549"/>
            <a:ext cx="2027708" cy="20019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tIns="0" rtlCol="0" anchor="t" anchorCtr="0"/>
          <a:lstStyle/>
          <a:p>
            <a:pPr algn="ctr"/>
            <a:r>
              <a:rPr lang="en-US" sz="1600" b="1" dirty="0" smtClean="0"/>
              <a:t>Windows Azure</a:t>
            </a:r>
          </a:p>
          <a:p>
            <a:pPr algn="ctr"/>
            <a:endParaRPr lang="en-US" sz="1600" b="1" dirty="0"/>
          </a:p>
        </p:txBody>
      </p:sp>
      <p:sp>
        <p:nvSpPr>
          <p:cNvPr id="6" name="Flowchart: Magnetic Disk 5"/>
          <p:cNvSpPr/>
          <p:nvPr/>
        </p:nvSpPr>
        <p:spPr>
          <a:xfrm>
            <a:off x="5770609" y="2657479"/>
            <a:ext cx="511215" cy="538856"/>
          </a:xfrm>
          <a:prstGeom prst="flowChartMagneticDisk">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1050" b="1" dirty="0"/>
          </a:p>
        </p:txBody>
      </p:sp>
      <p:sp>
        <p:nvSpPr>
          <p:cNvPr id="7" name="TextBox 6"/>
          <p:cNvSpPr txBox="1"/>
          <p:nvPr/>
        </p:nvSpPr>
        <p:spPr>
          <a:xfrm>
            <a:off x="6528408" y="1493111"/>
            <a:ext cx="1667113" cy="800219"/>
          </a:xfrm>
          <a:prstGeom prst="rect">
            <a:avLst/>
          </a:prstGeom>
          <a:noFill/>
        </p:spPr>
        <p:txBody>
          <a:bodyPr wrap="square" rtlCol="0">
            <a:spAutoFit/>
          </a:bodyPr>
          <a:lstStyle/>
          <a:p>
            <a:r>
              <a:rPr lang="en-US" dirty="0" smtClean="0">
                <a:solidFill>
                  <a:schemeClr val="bg2"/>
                </a:solidFill>
              </a:rPr>
              <a:t>Service Data</a:t>
            </a:r>
          </a:p>
          <a:p>
            <a:r>
              <a:rPr lang="en-US" sz="1400" dirty="0" smtClean="0">
                <a:solidFill>
                  <a:schemeClr val="bg2"/>
                </a:solidFill>
              </a:rPr>
              <a:t>E.g. Configuration, Logs &amp; Diagnostics</a:t>
            </a:r>
            <a:endParaRPr lang="en-US" sz="1400" dirty="0">
              <a:solidFill>
                <a:schemeClr val="bg2"/>
              </a:solidFill>
            </a:endParaRPr>
          </a:p>
        </p:txBody>
      </p:sp>
      <p:pic>
        <p:nvPicPr>
          <p:cNvPr id="8" name="Picture 2" descr="C:\DVD_ART36\Artwork_Imagery\Icons - Illustrations\_ REAL VISTA STYLE\desktop computer.png"/>
          <p:cNvPicPr>
            <a:picLocks noChangeAspect="1" noChangeArrowheads="1"/>
          </p:cNvPicPr>
          <p:nvPr/>
        </p:nvPicPr>
        <p:blipFill>
          <a:blip r:embed="rId3" cstate="print"/>
          <a:srcRect/>
          <a:stretch>
            <a:fillRect/>
          </a:stretch>
        </p:blipFill>
        <p:spPr bwMode="auto">
          <a:xfrm>
            <a:off x="1913116" y="2101391"/>
            <a:ext cx="684777" cy="743164"/>
          </a:xfrm>
          <a:prstGeom prst="rect">
            <a:avLst/>
          </a:prstGeom>
          <a:noFill/>
        </p:spPr>
      </p:pic>
      <p:pic>
        <p:nvPicPr>
          <p:cNvPr id="9" name="Picture 5" descr="C:\Program Files\Microsoft Resource DVD Artwork\DVD_ART\Artwork_Imagery\Shapes and Graphics\Buidlings and dwellings\enterprise red.png"/>
          <p:cNvPicPr>
            <a:picLocks noChangeAspect="1" noChangeArrowheads="1"/>
          </p:cNvPicPr>
          <p:nvPr/>
        </p:nvPicPr>
        <p:blipFill>
          <a:blip r:embed="rId4" cstate="print"/>
          <a:srcRect/>
          <a:stretch>
            <a:fillRect/>
          </a:stretch>
        </p:blipFill>
        <p:spPr bwMode="auto">
          <a:xfrm>
            <a:off x="721418" y="3663469"/>
            <a:ext cx="613210" cy="939796"/>
          </a:xfrm>
          <a:prstGeom prst="rect">
            <a:avLst/>
          </a:prstGeom>
          <a:noFill/>
        </p:spPr>
      </p:pic>
      <p:pic>
        <p:nvPicPr>
          <p:cNvPr id="10" name="Picture 3" descr="C:\Program Files\Microsoft Resource DVD Artwork\DVD_ART\Artwork_Imagery\HARDWARE_IMAGERY\Illustration - Misc Hardware\XML Icons\Database blue.png"/>
          <p:cNvPicPr>
            <a:picLocks noChangeAspect="1" noChangeArrowheads="1"/>
          </p:cNvPicPr>
          <p:nvPr/>
        </p:nvPicPr>
        <p:blipFill>
          <a:blip r:embed="rId5" cstate="print"/>
          <a:srcRect/>
          <a:stretch>
            <a:fillRect/>
          </a:stretch>
        </p:blipFill>
        <p:spPr bwMode="auto">
          <a:xfrm>
            <a:off x="1230180" y="4320976"/>
            <a:ext cx="400486" cy="432461"/>
          </a:xfrm>
          <a:prstGeom prst="rect">
            <a:avLst/>
          </a:prstGeom>
          <a:noFill/>
        </p:spPr>
      </p:pic>
      <p:sp>
        <p:nvSpPr>
          <p:cNvPr id="11" name="Rounded Rectangle 10"/>
          <p:cNvSpPr/>
          <p:nvPr/>
        </p:nvSpPr>
        <p:spPr>
          <a:xfrm>
            <a:off x="1378886" y="3823184"/>
            <a:ext cx="723972" cy="430588"/>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chemeClr val="tx1"/>
                </a:solidFill>
              </a:rPr>
              <a:t>Sync Agent</a:t>
            </a:r>
          </a:p>
        </p:txBody>
      </p:sp>
      <p:sp>
        <p:nvSpPr>
          <p:cNvPr id="12" name="Left-Right Arrow 11"/>
          <p:cNvSpPr/>
          <p:nvPr/>
        </p:nvSpPr>
        <p:spPr>
          <a:xfrm>
            <a:off x="2203502" y="3903568"/>
            <a:ext cx="1099793" cy="262844"/>
          </a:xfrm>
          <a:prstGeom prst="leftRightArrow">
            <a:avLst/>
          </a:prstGeom>
          <a:ln/>
        </p:spPr>
        <p:style>
          <a:lnRef idx="0">
            <a:schemeClr val="accent6"/>
          </a:lnRef>
          <a:fillRef idx="3">
            <a:schemeClr val="accent6"/>
          </a:fillRef>
          <a:effectRef idx="3">
            <a:schemeClr val="accent6"/>
          </a:effectRef>
          <a:fontRef idx="minor">
            <a:schemeClr val="lt1"/>
          </a:fontRef>
        </p:style>
        <p:txBody>
          <a:bodyPr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chemeClr val="tx1">
                    <a:lumMod val="65000"/>
                    <a:lumOff val="35000"/>
                  </a:schemeClr>
                </a:solidFill>
                <a:effectLst/>
                <a:uLnTx/>
                <a:uFillTx/>
                <a:latin typeface="Segoe"/>
                <a:ea typeface="+mn-ea"/>
                <a:cs typeface="+mn-cs"/>
              </a:rPr>
              <a:t>HTTPS</a:t>
            </a:r>
            <a:endParaRPr kumimoji="0" lang="en-US" sz="1000" b="1" i="0" u="none" strike="noStrike" kern="0" cap="none" spc="0" normalizeH="0" baseline="0" noProof="0" dirty="0">
              <a:ln>
                <a:noFill/>
              </a:ln>
              <a:solidFill>
                <a:schemeClr val="tx1">
                  <a:lumMod val="65000"/>
                  <a:lumOff val="35000"/>
                </a:schemeClr>
              </a:solidFill>
              <a:effectLst/>
              <a:uLnTx/>
              <a:uFillTx/>
              <a:latin typeface="Segoe"/>
              <a:ea typeface="+mn-ea"/>
              <a:cs typeface="+mn-cs"/>
            </a:endParaRPr>
          </a:p>
        </p:txBody>
      </p:sp>
      <p:sp>
        <p:nvSpPr>
          <p:cNvPr id="13" name="TextBox 12"/>
          <p:cNvSpPr txBox="1"/>
          <p:nvPr/>
        </p:nvSpPr>
        <p:spPr>
          <a:xfrm>
            <a:off x="6632907" y="4122726"/>
            <a:ext cx="1948283" cy="800219"/>
          </a:xfrm>
          <a:prstGeom prst="rect">
            <a:avLst/>
          </a:prstGeom>
          <a:noFill/>
        </p:spPr>
        <p:txBody>
          <a:bodyPr wrap="square" rtlCol="0">
            <a:spAutoFit/>
          </a:bodyPr>
          <a:lstStyle/>
          <a:p>
            <a:r>
              <a:rPr lang="en-US" dirty="0" smtClean="0">
                <a:solidFill>
                  <a:schemeClr val="bg2"/>
                </a:solidFill>
              </a:rPr>
              <a:t>User Databases</a:t>
            </a:r>
          </a:p>
          <a:p>
            <a:r>
              <a:rPr lang="en-US" sz="1400" dirty="0" smtClean="0">
                <a:solidFill>
                  <a:schemeClr val="bg2"/>
                </a:solidFill>
              </a:rPr>
              <a:t>+ Change Tracking</a:t>
            </a:r>
          </a:p>
          <a:p>
            <a:r>
              <a:rPr lang="en-US" sz="1400" dirty="0" smtClean="0">
                <a:solidFill>
                  <a:schemeClr val="bg2"/>
                </a:solidFill>
              </a:rPr>
              <a:t>+ Sync meta-data</a:t>
            </a:r>
            <a:endParaRPr lang="en-US" sz="1400" dirty="0">
              <a:solidFill>
                <a:schemeClr val="bg2"/>
              </a:solidFill>
            </a:endParaRPr>
          </a:p>
        </p:txBody>
      </p:sp>
      <p:pic>
        <p:nvPicPr>
          <p:cNvPr id="14" name="Picture 3" descr="C:\Program Files\Microsoft Resource DVD Artwork\DVD_ART\Artwork_Imagery\HARDWARE_IMAGERY\Illustration - Misc Hardware\XML Icons\Database blue.png"/>
          <p:cNvPicPr>
            <a:picLocks noChangeAspect="1" noChangeArrowheads="1"/>
          </p:cNvPicPr>
          <p:nvPr/>
        </p:nvPicPr>
        <p:blipFill>
          <a:blip r:embed="rId5" cstate="print"/>
          <a:srcRect/>
          <a:stretch>
            <a:fillRect/>
          </a:stretch>
        </p:blipFill>
        <p:spPr bwMode="auto">
          <a:xfrm>
            <a:off x="6104552" y="3861848"/>
            <a:ext cx="354544" cy="382851"/>
          </a:xfrm>
          <a:prstGeom prst="rect">
            <a:avLst/>
          </a:prstGeom>
          <a:noFill/>
        </p:spPr>
      </p:pic>
      <p:pic>
        <p:nvPicPr>
          <p:cNvPr id="15" name="Picture 3" descr="C:\Program Files\Microsoft Resource DVD Artwork\DVD_ART\Artwork_Imagery\HARDWARE_IMAGERY\Illustration - Misc Hardware\XML Icons\Database blue.png"/>
          <p:cNvPicPr>
            <a:picLocks noChangeAspect="1" noChangeArrowheads="1"/>
          </p:cNvPicPr>
          <p:nvPr/>
        </p:nvPicPr>
        <p:blipFill>
          <a:blip r:embed="rId5" cstate="print"/>
          <a:srcRect/>
          <a:stretch>
            <a:fillRect/>
          </a:stretch>
        </p:blipFill>
        <p:spPr bwMode="auto">
          <a:xfrm>
            <a:off x="6173864" y="3978475"/>
            <a:ext cx="354544" cy="382851"/>
          </a:xfrm>
          <a:prstGeom prst="rect">
            <a:avLst/>
          </a:prstGeom>
          <a:noFill/>
        </p:spPr>
      </p:pic>
      <p:pic>
        <p:nvPicPr>
          <p:cNvPr id="16" name="Picture 3" descr="C:\Program Files\Microsoft Resource DVD Artwork\DVD_ART\Artwork_Imagery\HARDWARE_IMAGERY\Illustration - Misc Hardware\XML Icons\Database blue.png"/>
          <p:cNvPicPr>
            <a:picLocks noChangeAspect="1" noChangeArrowheads="1"/>
          </p:cNvPicPr>
          <p:nvPr/>
        </p:nvPicPr>
        <p:blipFill>
          <a:blip r:embed="rId5" cstate="print"/>
          <a:srcRect/>
          <a:stretch>
            <a:fillRect/>
          </a:stretch>
        </p:blipFill>
        <p:spPr bwMode="auto">
          <a:xfrm>
            <a:off x="6248880" y="4098880"/>
            <a:ext cx="354544" cy="382851"/>
          </a:xfrm>
          <a:prstGeom prst="rect">
            <a:avLst/>
          </a:prstGeom>
          <a:noFill/>
        </p:spPr>
      </p:pic>
      <p:pic>
        <p:nvPicPr>
          <p:cNvPr id="17" name="Picture 3" descr="C:\Program Files\Microsoft Resource DVD Artwork\DVD_ART\Artwork_Imagery\HARDWARE_IMAGERY\Illustration - Misc Hardware\XML Icons\Database blue.png"/>
          <p:cNvPicPr>
            <a:picLocks noChangeAspect="1" noChangeArrowheads="1"/>
          </p:cNvPicPr>
          <p:nvPr/>
        </p:nvPicPr>
        <p:blipFill>
          <a:blip r:embed="rId5" cstate="print"/>
          <a:srcRect/>
          <a:stretch>
            <a:fillRect/>
          </a:stretch>
        </p:blipFill>
        <p:spPr bwMode="auto">
          <a:xfrm>
            <a:off x="6096786" y="4575421"/>
            <a:ext cx="354544" cy="382851"/>
          </a:xfrm>
          <a:prstGeom prst="rect">
            <a:avLst/>
          </a:prstGeom>
          <a:noFill/>
        </p:spPr>
      </p:pic>
      <p:pic>
        <p:nvPicPr>
          <p:cNvPr id="18" name="Picture 3" descr="C:\Program Files\Microsoft Resource DVD Artwork\DVD_ART\Artwork_Imagery\HARDWARE_IMAGERY\Illustration - Misc Hardware\XML Icons\Database blue.png"/>
          <p:cNvPicPr>
            <a:picLocks noChangeAspect="1" noChangeArrowheads="1"/>
          </p:cNvPicPr>
          <p:nvPr/>
        </p:nvPicPr>
        <p:blipFill>
          <a:blip r:embed="rId5" cstate="print"/>
          <a:srcRect/>
          <a:stretch>
            <a:fillRect/>
          </a:stretch>
        </p:blipFill>
        <p:spPr bwMode="auto">
          <a:xfrm>
            <a:off x="6166098" y="4692048"/>
            <a:ext cx="354544" cy="382851"/>
          </a:xfrm>
          <a:prstGeom prst="rect">
            <a:avLst/>
          </a:prstGeom>
          <a:noFill/>
        </p:spPr>
      </p:pic>
      <p:pic>
        <p:nvPicPr>
          <p:cNvPr id="19" name="Picture 3" descr="C:\Program Files\Microsoft Resource DVD Artwork\DVD_ART\Artwork_Imagery\HARDWARE_IMAGERY\Illustration - Misc Hardware\XML Icons\Database blue.png"/>
          <p:cNvPicPr>
            <a:picLocks noChangeAspect="1" noChangeArrowheads="1"/>
          </p:cNvPicPr>
          <p:nvPr/>
        </p:nvPicPr>
        <p:blipFill>
          <a:blip r:embed="rId5" cstate="print"/>
          <a:srcRect/>
          <a:stretch>
            <a:fillRect/>
          </a:stretch>
        </p:blipFill>
        <p:spPr bwMode="auto">
          <a:xfrm>
            <a:off x="6241114" y="4812453"/>
            <a:ext cx="354544" cy="382851"/>
          </a:xfrm>
          <a:prstGeom prst="rect">
            <a:avLst/>
          </a:prstGeom>
          <a:noFill/>
        </p:spPr>
      </p:pic>
      <p:sp>
        <p:nvSpPr>
          <p:cNvPr id="20" name="Left-Right Arrow 19"/>
          <p:cNvSpPr/>
          <p:nvPr/>
        </p:nvSpPr>
        <p:spPr>
          <a:xfrm>
            <a:off x="5343169" y="4038478"/>
            <a:ext cx="632910" cy="262844"/>
          </a:xfrm>
          <a:prstGeom prst="leftRightArrow">
            <a:avLst/>
          </a:prstGeom>
          <a:ln/>
        </p:spPr>
        <p:style>
          <a:lnRef idx="0">
            <a:schemeClr val="accent6"/>
          </a:lnRef>
          <a:fillRef idx="3">
            <a:schemeClr val="accent6"/>
          </a:fillRef>
          <a:effectRef idx="3">
            <a:schemeClr val="accent6"/>
          </a:effectRef>
          <a:fontRef idx="minor">
            <a:schemeClr val="lt1"/>
          </a:fontRef>
        </p:style>
        <p:txBody>
          <a:bodyPr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00" b="1" i="0" u="none" strike="noStrike" kern="0" cap="none" spc="0" normalizeH="0" baseline="0" noProof="0" dirty="0">
              <a:ln>
                <a:noFill/>
              </a:ln>
              <a:solidFill>
                <a:schemeClr val="tx1">
                  <a:lumMod val="65000"/>
                  <a:lumOff val="35000"/>
                </a:schemeClr>
              </a:solidFill>
              <a:effectLst/>
              <a:uLnTx/>
              <a:uFillTx/>
              <a:latin typeface="Segoe"/>
              <a:ea typeface="+mn-ea"/>
              <a:cs typeface="+mn-cs"/>
            </a:endParaRPr>
          </a:p>
        </p:txBody>
      </p:sp>
      <p:sp>
        <p:nvSpPr>
          <p:cNvPr id="21" name="Left-Right Arrow 20"/>
          <p:cNvSpPr/>
          <p:nvPr/>
        </p:nvSpPr>
        <p:spPr>
          <a:xfrm>
            <a:off x="5362700" y="4527811"/>
            <a:ext cx="632910" cy="262844"/>
          </a:xfrm>
          <a:prstGeom prst="leftRightArrow">
            <a:avLst/>
          </a:prstGeom>
          <a:ln/>
        </p:spPr>
        <p:style>
          <a:lnRef idx="0">
            <a:schemeClr val="accent6"/>
          </a:lnRef>
          <a:fillRef idx="3">
            <a:schemeClr val="accent6"/>
          </a:fillRef>
          <a:effectRef idx="3">
            <a:schemeClr val="accent6"/>
          </a:effectRef>
          <a:fontRef idx="minor">
            <a:schemeClr val="lt1"/>
          </a:fontRef>
        </p:style>
        <p:txBody>
          <a:bodyPr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00" b="1" i="0" u="none" strike="noStrike" kern="0" cap="none" spc="0" normalizeH="0" baseline="0" noProof="0" dirty="0">
              <a:ln>
                <a:noFill/>
              </a:ln>
              <a:solidFill>
                <a:schemeClr val="tx1">
                  <a:lumMod val="65000"/>
                  <a:lumOff val="35000"/>
                </a:schemeClr>
              </a:solidFill>
              <a:effectLst/>
              <a:uLnTx/>
              <a:uFillTx/>
              <a:latin typeface="Segoe"/>
              <a:ea typeface="+mn-ea"/>
              <a:cs typeface="+mn-cs"/>
            </a:endParaRPr>
          </a:p>
        </p:txBody>
      </p:sp>
      <p:cxnSp>
        <p:nvCxnSpPr>
          <p:cNvPr id="22" name="Straight Arrow Connector 21"/>
          <p:cNvCxnSpPr/>
          <p:nvPr/>
        </p:nvCxnSpPr>
        <p:spPr>
          <a:xfrm flipH="1">
            <a:off x="5343170" y="3115877"/>
            <a:ext cx="396452" cy="102203"/>
          </a:xfrm>
          <a:prstGeom prst="straightConnector1">
            <a:avLst/>
          </a:prstGeom>
          <a:ln>
            <a:headEnd type="arrow"/>
            <a:tailEnd type="arrow"/>
          </a:ln>
        </p:spPr>
        <p:style>
          <a:lnRef idx="2">
            <a:schemeClr val="accent6"/>
          </a:lnRef>
          <a:fillRef idx="0">
            <a:schemeClr val="accent6"/>
          </a:fillRef>
          <a:effectRef idx="1">
            <a:schemeClr val="accent6"/>
          </a:effectRef>
          <a:fontRef idx="minor">
            <a:schemeClr val="tx1"/>
          </a:fontRef>
        </p:style>
      </p:cxnSp>
      <p:sp>
        <p:nvSpPr>
          <p:cNvPr id="23" name="TextBox 22"/>
          <p:cNvSpPr txBox="1"/>
          <p:nvPr/>
        </p:nvSpPr>
        <p:spPr>
          <a:xfrm>
            <a:off x="798513" y="2068465"/>
            <a:ext cx="1093158" cy="369332"/>
          </a:xfrm>
          <a:prstGeom prst="rect">
            <a:avLst/>
          </a:prstGeom>
          <a:noFill/>
        </p:spPr>
        <p:txBody>
          <a:bodyPr wrap="square" rtlCol="0">
            <a:spAutoFit/>
          </a:bodyPr>
          <a:lstStyle/>
          <a:p>
            <a:pPr algn="r"/>
            <a:r>
              <a:rPr lang="en-US" dirty="0" smtClean="0">
                <a:solidFill>
                  <a:schemeClr val="bg2"/>
                </a:solidFill>
              </a:rPr>
              <a:t>Admin UI</a:t>
            </a:r>
            <a:endParaRPr lang="en-US" dirty="0">
              <a:solidFill>
                <a:schemeClr val="bg2"/>
              </a:solidFill>
            </a:endParaRPr>
          </a:p>
        </p:txBody>
      </p:sp>
      <p:cxnSp>
        <p:nvCxnSpPr>
          <p:cNvPr id="24" name="Straight Arrow Connector 23"/>
          <p:cNvCxnSpPr/>
          <p:nvPr/>
        </p:nvCxnSpPr>
        <p:spPr>
          <a:xfrm flipH="1" flipV="1">
            <a:off x="2507752" y="2817970"/>
            <a:ext cx="703697" cy="493973"/>
          </a:xfrm>
          <a:prstGeom prst="straightConnector1">
            <a:avLst/>
          </a:prstGeom>
          <a:ln>
            <a:headEnd type="arrow"/>
            <a:tailEnd type="arrow"/>
          </a:ln>
        </p:spPr>
        <p:style>
          <a:lnRef idx="2">
            <a:schemeClr val="accent6"/>
          </a:lnRef>
          <a:fillRef idx="0">
            <a:schemeClr val="accent6"/>
          </a:fillRef>
          <a:effectRef idx="1">
            <a:schemeClr val="accent6"/>
          </a:effectRef>
          <a:fontRef idx="minor">
            <a:schemeClr val="tx1"/>
          </a:fontRef>
        </p:style>
      </p:cxnSp>
      <p:sp>
        <p:nvSpPr>
          <p:cNvPr id="25" name="TextBox 24"/>
          <p:cNvSpPr txBox="1"/>
          <p:nvPr/>
        </p:nvSpPr>
        <p:spPr>
          <a:xfrm>
            <a:off x="580560" y="4753437"/>
            <a:ext cx="2100213" cy="769441"/>
          </a:xfrm>
          <a:prstGeom prst="rect">
            <a:avLst/>
          </a:prstGeom>
          <a:noFill/>
        </p:spPr>
        <p:txBody>
          <a:bodyPr wrap="square" rtlCol="0">
            <a:spAutoFit/>
          </a:bodyPr>
          <a:lstStyle/>
          <a:p>
            <a:r>
              <a:rPr lang="en-US" sz="1600" dirty="0" smtClean="0">
                <a:solidFill>
                  <a:schemeClr val="bg2"/>
                </a:solidFill>
              </a:rPr>
              <a:t>User Databases</a:t>
            </a:r>
          </a:p>
          <a:p>
            <a:r>
              <a:rPr lang="en-US" sz="1400" dirty="0" smtClean="0">
                <a:solidFill>
                  <a:schemeClr val="bg2"/>
                </a:solidFill>
              </a:rPr>
              <a:t>+ Change Tracking</a:t>
            </a:r>
          </a:p>
          <a:p>
            <a:r>
              <a:rPr lang="en-US" sz="1400" dirty="0" smtClean="0">
                <a:solidFill>
                  <a:schemeClr val="bg2"/>
                </a:solidFill>
              </a:rPr>
              <a:t>+ Sync meta-data</a:t>
            </a:r>
            <a:endParaRPr lang="en-US" sz="1400" dirty="0">
              <a:solidFill>
                <a:schemeClr val="bg2"/>
              </a:solidFill>
            </a:endParaRPr>
          </a:p>
        </p:txBody>
      </p:sp>
      <p:sp>
        <p:nvSpPr>
          <p:cNvPr id="26" name="Rectangle 25"/>
          <p:cNvSpPr/>
          <p:nvPr/>
        </p:nvSpPr>
        <p:spPr>
          <a:xfrm>
            <a:off x="3375175" y="3202009"/>
            <a:ext cx="1813115" cy="1394029"/>
          </a:xfrm>
          <a:prstGeom prst="rect">
            <a:avLst/>
          </a:prstGeom>
        </p:spPr>
        <p:style>
          <a:lnRef idx="1">
            <a:schemeClr val="accent1"/>
          </a:lnRef>
          <a:fillRef idx="2">
            <a:schemeClr val="accent1"/>
          </a:fillRef>
          <a:effectRef idx="1">
            <a:schemeClr val="accent1"/>
          </a:effectRef>
          <a:fontRef idx="minor">
            <a:schemeClr val="dk1"/>
          </a:fontRef>
        </p:style>
        <p:txBody>
          <a:bodyPr tIns="45720" rtlCol="0" anchor="t" anchorCtr="0"/>
          <a:lstStyle/>
          <a:p>
            <a:pPr algn="ctr"/>
            <a:r>
              <a:rPr lang="en-US" sz="1200" b="1" dirty="0" smtClean="0"/>
              <a:t>SQL Azure Data Sync</a:t>
            </a:r>
            <a:endParaRPr lang="en-US" sz="1200" b="1" dirty="0"/>
          </a:p>
        </p:txBody>
      </p:sp>
      <p:pic>
        <p:nvPicPr>
          <p:cNvPr id="27" name="Picture 2" descr="C:\Program Files\Microsoft Resource DVD Artwork\DVD_ART\Artwork_Imagery\HARDWARE_IMAGERY\Illustration - Misc Hardware\Windows Vista Illustration Icons\Sync.png"/>
          <p:cNvPicPr>
            <a:picLocks noChangeAspect="1" noChangeArrowheads="1"/>
          </p:cNvPicPr>
          <p:nvPr/>
        </p:nvPicPr>
        <p:blipFill>
          <a:blip r:embed="rId6" cstate="print"/>
          <a:srcRect/>
          <a:stretch>
            <a:fillRect/>
          </a:stretch>
        </p:blipFill>
        <p:spPr bwMode="auto">
          <a:xfrm>
            <a:off x="4018993" y="3420415"/>
            <a:ext cx="530125" cy="558060"/>
          </a:xfrm>
          <a:prstGeom prst="rect">
            <a:avLst/>
          </a:prstGeom>
          <a:noFill/>
        </p:spPr>
      </p:pic>
      <p:sp>
        <p:nvSpPr>
          <p:cNvPr id="28" name="Rectangle 27"/>
          <p:cNvSpPr/>
          <p:nvPr/>
        </p:nvSpPr>
        <p:spPr bwMode="auto">
          <a:xfrm>
            <a:off x="3530472" y="4058189"/>
            <a:ext cx="1506013" cy="361244"/>
          </a:xfrm>
          <a:prstGeom prst="rect">
            <a:avLst/>
          </a:prstGeom>
          <a:solidFill>
            <a:schemeClr val="accent1">
              <a:lumMod val="40000"/>
              <a:lumOff val="60000"/>
            </a:schemeClr>
          </a:solidFill>
          <a:ln>
            <a:solidFill>
              <a:schemeClr val="bg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100" b="1" dirty="0" smtClean="0">
                <a:solidFill>
                  <a:schemeClr val="tx1"/>
                </a:solidFill>
              </a:rPr>
              <a:t>Sync Framework</a:t>
            </a:r>
          </a:p>
        </p:txBody>
      </p:sp>
      <p:cxnSp>
        <p:nvCxnSpPr>
          <p:cNvPr id="29" name="Straight Arrow Connector 28"/>
          <p:cNvCxnSpPr/>
          <p:nvPr/>
        </p:nvCxnSpPr>
        <p:spPr>
          <a:xfrm flipH="1">
            <a:off x="5308392" y="2682268"/>
            <a:ext cx="306685" cy="382688"/>
          </a:xfrm>
          <a:prstGeom prst="straightConnector1">
            <a:avLst/>
          </a:prstGeom>
          <a:ln>
            <a:headEnd type="arrow"/>
            <a:tailEnd type="arrow"/>
          </a:ln>
        </p:spPr>
        <p:style>
          <a:lnRef idx="2">
            <a:schemeClr val="accent6"/>
          </a:lnRef>
          <a:fillRef idx="0">
            <a:schemeClr val="accent6"/>
          </a:fillRef>
          <a:effectRef idx="1">
            <a:schemeClr val="accent6"/>
          </a:effectRef>
          <a:fontRef idx="minor">
            <a:schemeClr val="tx1"/>
          </a:fontRef>
        </p:style>
      </p:cxnSp>
      <p:sp>
        <p:nvSpPr>
          <p:cNvPr id="30" name="TextBox 29"/>
          <p:cNvSpPr txBox="1"/>
          <p:nvPr/>
        </p:nvSpPr>
        <p:spPr>
          <a:xfrm>
            <a:off x="5739622" y="3394825"/>
            <a:ext cx="912863" cy="184666"/>
          </a:xfrm>
          <a:prstGeom prst="rect">
            <a:avLst/>
          </a:prstGeom>
          <a:noFill/>
        </p:spPr>
        <p:txBody>
          <a:bodyPr wrap="square" lIns="0" tIns="0" rIns="0" bIns="0" rtlCol="0">
            <a:spAutoFit/>
          </a:bodyPr>
          <a:lstStyle/>
          <a:p>
            <a:r>
              <a:rPr lang="en-US" sz="1200" b="1" dirty="0" smtClean="0">
                <a:solidFill>
                  <a:schemeClr val="bg1"/>
                </a:solidFill>
              </a:rPr>
              <a:t>SQL Azure</a:t>
            </a:r>
          </a:p>
        </p:txBody>
      </p:sp>
      <p:sp>
        <p:nvSpPr>
          <p:cNvPr id="31" name="TextBox 30"/>
          <p:cNvSpPr txBox="1"/>
          <p:nvPr/>
        </p:nvSpPr>
        <p:spPr>
          <a:xfrm>
            <a:off x="5979496" y="1964746"/>
            <a:ext cx="523235" cy="553998"/>
          </a:xfrm>
          <a:prstGeom prst="rect">
            <a:avLst/>
          </a:prstGeom>
          <a:noFill/>
        </p:spPr>
        <p:txBody>
          <a:bodyPr wrap="square" lIns="0" tIns="0" rIns="0" bIns="0" rtlCol="0">
            <a:spAutoFit/>
          </a:bodyPr>
          <a:lstStyle/>
          <a:p>
            <a:r>
              <a:rPr lang="en-US" sz="1200" b="1" dirty="0" smtClean="0">
                <a:solidFill>
                  <a:schemeClr val="bg1"/>
                </a:solidFill>
              </a:rPr>
              <a:t>Win Azure Blob</a:t>
            </a:r>
          </a:p>
        </p:txBody>
      </p:sp>
      <p:sp>
        <p:nvSpPr>
          <p:cNvPr id="32" name="Rectangle 31"/>
          <p:cNvSpPr/>
          <p:nvPr/>
        </p:nvSpPr>
        <p:spPr bwMode="auto">
          <a:xfrm>
            <a:off x="5412184" y="2130594"/>
            <a:ext cx="533943" cy="464012"/>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cxnSp>
        <p:nvCxnSpPr>
          <p:cNvPr id="33" name="Straight Arrow Connector 32"/>
          <p:cNvCxnSpPr/>
          <p:nvPr/>
        </p:nvCxnSpPr>
        <p:spPr>
          <a:xfrm flipH="1">
            <a:off x="5028875" y="2362600"/>
            <a:ext cx="3805" cy="360881"/>
          </a:xfrm>
          <a:prstGeom prst="straightConnector1">
            <a:avLst/>
          </a:prstGeom>
          <a:ln>
            <a:headEnd type="arrow"/>
            <a:tailEnd type="arrow"/>
          </a:ln>
        </p:spPr>
        <p:style>
          <a:lnRef idx="2">
            <a:schemeClr val="accent6"/>
          </a:lnRef>
          <a:fillRef idx="0">
            <a:schemeClr val="accent6"/>
          </a:fillRef>
          <a:effectRef idx="1">
            <a:schemeClr val="accent6"/>
          </a:effectRef>
          <a:fontRef idx="minor">
            <a:schemeClr val="tx1"/>
          </a:fontRef>
        </p:style>
      </p:cxnSp>
      <p:sp>
        <p:nvSpPr>
          <p:cNvPr id="34" name="Rectangle 33"/>
          <p:cNvSpPr/>
          <p:nvPr/>
        </p:nvSpPr>
        <p:spPr bwMode="auto">
          <a:xfrm>
            <a:off x="4809226" y="1836459"/>
            <a:ext cx="533943" cy="464012"/>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36" name="TextBox 35"/>
          <p:cNvSpPr txBox="1"/>
          <p:nvPr/>
        </p:nvSpPr>
        <p:spPr>
          <a:xfrm>
            <a:off x="4279065" y="1840417"/>
            <a:ext cx="523235" cy="553998"/>
          </a:xfrm>
          <a:prstGeom prst="rect">
            <a:avLst/>
          </a:prstGeom>
          <a:noFill/>
        </p:spPr>
        <p:txBody>
          <a:bodyPr wrap="square" lIns="0" tIns="0" rIns="0" bIns="0" rtlCol="0">
            <a:spAutoFit/>
          </a:bodyPr>
          <a:lstStyle/>
          <a:p>
            <a:pPr algn="r"/>
            <a:r>
              <a:rPr lang="en-US" sz="1200" b="1" dirty="0" smtClean="0">
                <a:solidFill>
                  <a:schemeClr val="bg1"/>
                </a:solidFill>
              </a:rPr>
              <a:t>Win Azure Tables</a:t>
            </a:r>
          </a:p>
        </p:txBody>
      </p:sp>
    </p:spTree>
    <p:extLst>
      <p:ext uri="{BB962C8B-B14F-4D97-AF65-F5344CB8AC3E}">
        <p14:creationId xmlns:p14="http://schemas.microsoft.com/office/powerpoint/2010/main" val="217851076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childTnLst>
                                </p:cTn>
                              </p:par>
                              <p:par>
                                <p:cTn id="13" presetID="10"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500"/>
                                        <p:tgtEl>
                                          <p:spTgt spid="6"/>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childTnLst>
                                </p:cTn>
                              </p:par>
                              <p:par>
                                <p:cTn id="30" presetID="10" presetClass="entr" presetSubtype="0" fill="hold"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500"/>
                                        <p:tgtEl>
                                          <p:spTgt spid="22"/>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fade">
                                      <p:cBhvr>
                                        <p:cTn id="38" dur="500"/>
                                        <p:tgtEl>
                                          <p:spTgt spid="31"/>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500"/>
                                        <p:tgtEl>
                                          <p:spTgt spid="30"/>
                                        </p:tgtEl>
                                      </p:cBhvr>
                                    </p:animEffect>
                                  </p:childTnLst>
                                </p:cTn>
                              </p:par>
                              <p:par>
                                <p:cTn id="42" presetID="10" presetClass="entr" presetSubtype="0" fill="hold" nodeType="with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fade">
                                      <p:cBhvr>
                                        <p:cTn id="44" dur="500"/>
                                        <p:tgtEl>
                                          <p:spTgt spid="29"/>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fade">
                                      <p:cBhvr>
                                        <p:cTn id="47" dur="500"/>
                                        <p:tgtEl>
                                          <p:spTgt spid="34"/>
                                        </p:tgtEl>
                                      </p:cBhvr>
                                    </p:animEffect>
                                  </p:childTnLst>
                                </p:cTn>
                              </p:par>
                              <p:par>
                                <p:cTn id="48" presetID="10" presetClass="entr" presetSubtype="0" fill="hold" nodeType="with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fade">
                                      <p:cBhvr>
                                        <p:cTn id="50" dur="500"/>
                                        <p:tgtEl>
                                          <p:spTgt spid="33"/>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fade">
                                      <p:cBhvr>
                                        <p:cTn id="53" dur="500"/>
                                        <p:tgtEl>
                                          <p:spTgt spid="36"/>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fade">
                                      <p:cBhvr>
                                        <p:cTn id="58" dur="500"/>
                                        <p:tgtEl>
                                          <p:spTgt spid="13"/>
                                        </p:tgtEl>
                                      </p:cBhvr>
                                    </p:animEffect>
                                  </p:childTnLst>
                                </p:cTn>
                              </p:par>
                              <p:par>
                                <p:cTn id="59" presetID="10" presetClass="entr" presetSubtype="0" fill="hold" nodeType="with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fade">
                                      <p:cBhvr>
                                        <p:cTn id="61" dur="500"/>
                                        <p:tgtEl>
                                          <p:spTgt spid="14"/>
                                        </p:tgtEl>
                                      </p:cBhvr>
                                    </p:animEffect>
                                  </p:childTnLst>
                                </p:cTn>
                              </p:par>
                              <p:par>
                                <p:cTn id="62" presetID="10" presetClass="entr" presetSubtype="0" fill="hold" nodeType="withEffect">
                                  <p:stCondLst>
                                    <p:cond delay="0"/>
                                  </p:stCondLst>
                                  <p:childTnLst>
                                    <p:set>
                                      <p:cBhvr>
                                        <p:cTn id="63" dur="1" fill="hold">
                                          <p:stCondLst>
                                            <p:cond delay="0"/>
                                          </p:stCondLst>
                                        </p:cTn>
                                        <p:tgtEl>
                                          <p:spTgt spid="15"/>
                                        </p:tgtEl>
                                        <p:attrNameLst>
                                          <p:attrName>style.visibility</p:attrName>
                                        </p:attrNameLst>
                                      </p:cBhvr>
                                      <p:to>
                                        <p:strVal val="visible"/>
                                      </p:to>
                                    </p:set>
                                    <p:animEffect transition="in" filter="fade">
                                      <p:cBhvr>
                                        <p:cTn id="64" dur="500"/>
                                        <p:tgtEl>
                                          <p:spTgt spid="15"/>
                                        </p:tgtEl>
                                      </p:cBhvr>
                                    </p:animEffect>
                                  </p:childTnLst>
                                </p:cTn>
                              </p:par>
                              <p:par>
                                <p:cTn id="65" presetID="10" presetClass="entr" presetSubtype="0" fill="hold" nodeType="with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500"/>
                                        <p:tgtEl>
                                          <p:spTgt spid="16"/>
                                        </p:tgtEl>
                                      </p:cBhvr>
                                    </p:animEffect>
                                  </p:childTnLst>
                                </p:cTn>
                              </p:par>
                              <p:par>
                                <p:cTn id="68" presetID="10" presetClass="entr" presetSubtype="0" fill="hold" nodeType="withEffect">
                                  <p:stCondLst>
                                    <p:cond delay="0"/>
                                  </p:stCondLst>
                                  <p:childTnLst>
                                    <p:set>
                                      <p:cBhvr>
                                        <p:cTn id="69" dur="1" fill="hold">
                                          <p:stCondLst>
                                            <p:cond delay="0"/>
                                          </p:stCondLst>
                                        </p:cTn>
                                        <p:tgtEl>
                                          <p:spTgt spid="17"/>
                                        </p:tgtEl>
                                        <p:attrNameLst>
                                          <p:attrName>style.visibility</p:attrName>
                                        </p:attrNameLst>
                                      </p:cBhvr>
                                      <p:to>
                                        <p:strVal val="visible"/>
                                      </p:to>
                                    </p:set>
                                    <p:animEffect transition="in" filter="fade">
                                      <p:cBhvr>
                                        <p:cTn id="70" dur="500"/>
                                        <p:tgtEl>
                                          <p:spTgt spid="17"/>
                                        </p:tgtEl>
                                      </p:cBhvr>
                                    </p:animEffect>
                                  </p:childTnLst>
                                </p:cTn>
                              </p:par>
                              <p:par>
                                <p:cTn id="71" presetID="10" presetClass="entr" presetSubtype="0" fill="hold" nodeType="withEffect">
                                  <p:stCondLst>
                                    <p:cond delay="0"/>
                                  </p:stCondLst>
                                  <p:childTnLst>
                                    <p:set>
                                      <p:cBhvr>
                                        <p:cTn id="72" dur="1" fill="hold">
                                          <p:stCondLst>
                                            <p:cond delay="0"/>
                                          </p:stCondLst>
                                        </p:cTn>
                                        <p:tgtEl>
                                          <p:spTgt spid="18"/>
                                        </p:tgtEl>
                                        <p:attrNameLst>
                                          <p:attrName>style.visibility</p:attrName>
                                        </p:attrNameLst>
                                      </p:cBhvr>
                                      <p:to>
                                        <p:strVal val="visible"/>
                                      </p:to>
                                    </p:set>
                                    <p:animEffect transition="in" filter="fade">
                                      <p:cBhvr>
                                        <p:cTn id="73" dur="500"/>
                                        <p:tgtEl>
                                          <p:spTgt spid="18"/>
                                        </p:tgtEl>
                                      </p:cBhvr>
                                    </p:animEffect>
                                  </p:childTnLst>
                                </p:cTn>
                              </p:par>
                              <p:par>
                                <p:cTn id="74" presetID="10" presetClass="entr" presetSubtype="0" fill="hold" nodeType="withEffect">
                                  <p:stCondLst>
                                    <p:cond delay="0"/>
                                  </p:stCondLst>
                                  <p:childTnLst>
                                    <p:set>
                                      <p:cBhvr>
                                        <p:cTn id="75" dur="1" fill="hold">
                                          <p:stCondLst>
                                            <p:cond delay="0"/>
                                          </p:stCondLst>
                                        </p:cTn>
                                        <p:tgtEl>
                                          <p:spTgt spid="19"/>
                                        </p:tgtEl>
                                        <p:attrNameLst>
                                          <p:attrName>style.visibility</p:attrName>
                                        </p:attrNameLst>
                                      </p:cBhvr>
                                      <p:to>
                                        <p:strVal val="visible"/>
                                      </p:to>
                                    </p:set>
                                    <p:animEffect transition="in" filter="fade">
                                      <p:cBhvr>
                                        <p:cTn id="76" dur="500"/>
                                        <p:tgtEl>
                                          <p:spTgt spid="19"/>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20"/>
                                        </p:tgtEl>
                                        <p:attrNameLst>
                                          <p:attrName>style.visibility</p:attrName>
                                        </p:attrNameLst>
                                      </p:cBhvr>
                                      <p:to>
                                        <p:strVal val="visible"/>
                                      </p:to>
                                    </p:set>
                                    <p:animEffect transition="in" filter="fade">
                                      <p:cBhvr>
                                        <p:cTn id="79" dur="500"/>
                                        <p:tgtEl>
                                          <p:spTgt spid="20"/>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fade">
                                      <p:cBhvr>
                                        <p:cTn id="82" dur="500"/>
                                        <p:tgtEl>
                                          <p:spTgt spid="21"/>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nodeType="clickEffect">
                                  <p:stCondLst>
                                    <p:cond delay="0"/>
                                  </p:stCondLst>
                                  <p:childTnLst>
                                    <p:set>
                                      <p:cBhvr>
                                        <p:cTn id="86" dur="1" fill="hold">
                                          <p:stCondLst>
                                            <p:cond delay="0"/>
                                          </p:stCondLst>
                                        </p:cTn>
                                        <p:tgtEl>
                                          <p:spTgt spid="9"/>
                                        </p:tgtEl>
                                        <p:attrNameLst>
                                          <p:attrName>style.visibility</p:attrName>
                                        </p:attrNameLst>
                                      </p:cBhvr>
                                      <p:to>
                                        <p:strVal val="visible"/>
                                      </p:to>
                                    </p:set>
                                    <p:animEffect transition="in" filter="fade">
                                      <p:cBhvr>
                                        <p:cTn id="87" dur="500"/>
                                        <p:tgtEl>
                                          <p:spTgt spid="9"/>
                                        </p:tgtEl>
                                      </p:cBhvr>
                                    </p:animEffect>
                                  </p:childTnLst>
                                </p:cTn>
                              </p:par>
                              <p:par>
                                <p:cTn id="88" presetID="10" presetClass="entr" presetSubtype="0" fill="hold" nodeType="withEffect">
                                  <p:stCondLst>
                                    <p:cond delay="0"/>
                                  </p:stCondLst>
                                  <p:childTnLst>
                                    <p:set>
                                      <p:cBhvr>
                                        <p:cTn id="89" dur="1" fill="hold">
                                          <p:stCondLst>
                                            <p:cond delay="0"/>
                                          </p:stCondLst>
                                        </p:cTn>
                                        <p:tgtEl>
                                          <p:spTgt spid="10"/>
                                        </p:tgtEl>
                                        <p:attrNameLst>
                                          <p:attrName>style.visibility</p:attrName>
                                        </p:attrNameLst>
                                      </p:cBhvr>
                                      <p:to>
                                        <p:strVal val="visible"/>
                                      </p:to>
                                    </p:set>
                                    <p:animEffect transition="in" filter="fade">
                                      <p:cBhvr>
                                        <p:cTn id="90" dur="500"/>
                                        <p:tgtEl>
                                          <p:spTgt spid="10"/>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11"/>
                                        </p:tgtEl>
                                        <p:attrNameLst>
                                          <p:attrName>style.visibility</p:attrName>
                                        </p:attrNameLst>
                                      </p:cBhvr>
                                      <p:to>
                                        <p:strVal val="visible"/>
                                      </p:to>
                                    </p:set>
                                    <p:animEffect transition="in" filter="fade">
                                      <p:cBhvr>
                                        <p:cTn id="93" dur="500"/>
                                        <p:tgtEl>
                                          <p:spTgt spid="11"/>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12"/>
                                        </p:tgtEl>
                                        <p:attrNameLst>
                                          <p:attrName>style.visibility</p:attrName>
                                        </p:attrNameLst>
                                      </p:cBhvr>
                                      <p:to>
                                        <p:strVal val="visible"/>
                                      </p:to>
                                    </p:set>
                                    <p:animEffect transition="in" filter="fade">
                                      <p:cBhvr>
                                        <p:cTn id="96" dur="500"/>
                                        <p:tgtEl>
                                          <p:spTgt spid="12"/>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p:bldP spid="11" grpId="0" animBg="1"/>
      <p:bldP spid="12" grpId="0" animBg="1"/>
      <p:bldP spid="13" grpId="0"/>
      <p:bldP spid="20" grpId="0" animBg="1"/>
      <p:bldP spid="21" grpId="0" animBg="1"/>
      <p:bldP spid="23" grpId="0"/>
      <p:bldP spid="25" grpId="0"/>
      <p:bldP spid="28" grpId="0" animBg="1"/>
      <p:bldP spid="30" grpId="0"/>
      <p:bldP spid="31" grpId="0"/>
      <p:bldP spid="32" grpId="0" animBg="1"/>
      <p:bldP spid="34" grpId="0" animBg="1"/>
      <p:bldP spid="3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SQL Azure Data Sync – Behavior &amp; Overhead</a:t>
            </a:r>
            <a:endParaRPr lang="en-US" dirty="0"/>
          </a:p>
        </p:txBody>
      </p:sp>
      <p:sp>
        <p:nvSpPr>
          <p:cNvPr id="5" name="Content Placeholder 4"/>
          <p:cNvSpPr>
            <a:spLocks noGrp="1"/>
          </p:cNvSpPr>
          <p:nvPr>
            <p:ph sz="half" idx="1"/>
          </p:nvPr>
        </p:nvSpPr>
        <p:spPr/>
        <p:txBody>
          <a:bodyPr/>
          <a:lstStyle/>
          <a:p>
            <a:r>
              <a:rPr lang="en-US" dirty="0"/>
              <a:t>Sync Provisioning:</a:t>
            </a:r>
          </a:p>
          <a:p>
            <a:pPr lvl="1"/>
            <a:r>
              <a:rPr lang="en-US" dirty="0"/>
              <a:t>Change tracking via triggers and side-tables</a:t>
            </a:r>
          </a:p>
          <a:p>
            <a:pPr lvl="2"/>
            <a:r>
              <a:rPr lang="en-US" dirty="0"/>
              <a:t>Minimal DML overhead</a:t>
            </a:r>
          </a:p>
          <a:p>
            <a:pPr lvl="2"/>
            <a:r>
              <a:rPr lang="en-US" dirty="0"/>
              <a:t>No change to user tables</a:t>
            </a:r>
          </a:p>
          <a:p>
            <a:pPr lvl="1"/>
            <a:r>
              <a:rPr lang="en-US" dirty="0"/>
              <a:t>Stored </a:t>
            </a:r>
            <a:r>
              <a:rPr lang="en-US" dirty="0" err="1"/>
              <a:t>procs</a:t>
            </a:r>
            <a:r>
              <a:rPr lang="en-US" dirty="0"/>
              <a:t> and meta-data tables</a:t>
            </a:r>
          </a:p>
          <a:p>
            <a:pPr lvl="1"/>
            <a:r>
              <a:rPr lang="en-US" dirty="0"/>
              <a:t>Snapshot isolation enabled for SQL Server database</a:t>
            </a:r>
          </a:p>
          <a:p>
            <a:endParaRPr lang="en-US" dirty="0"/>
          </a:p>
        </p:txBody>
      </p:sp>
      <p:sp>
        <p:nvSpPr>
          <p:cNvPr id="6" name="Content Placeholder 5"/>
          <p:cNvSpPr>
            <a:spLocks noGrp="1"/>
          </p:cNvSpPr>
          <p:nvPr>
            <p:ph sz="half" idx="2"/>
          </p:nvPr>
        </p:nvSpPr>
        <p:spPr/>
        <p:txBody>
          <a:bodyPr/>
          <a:lstStyle/>
          <a:p>
            <a:r>
              <a:rPr lang="en-US" dirty="0"/>
              <a:t>Batching:</a:t>
            </a:r>
          </a:p>
          <a:p>
            <a:pPr lvl="1"/>
            <a:r>
              <a:rPr lang="en-US" dirty="0"/>
              <a:t>Data change split into batches for transfer</a:t>
            </a:r>
          </a:p>
          <a:p>
            <a:r>
              <a:rPr lang="en-US" dirty="0"/>
              <a:t>Transactional Consistency:</a:t>
            </a:r>
          </a:p>
          <a:p>
            <a:pPr lvl="1"/>
            <a:r>
              <a:rPr lang="en-US" dirty="0"/>
              <a:t>Batches split into transactions to apply</a:t>
            </a:r>
          </a:p>
          <a:p>
            <a:pPr lvl="1"/>
            <a:r>
              <a:rPr lang="en-US" dirty="0"/>
              <a:t>PK/FK ordering preserved</a:t>
            </a:r>
          </a:p>
          <a:p>
            <a:pPr lvl="1"/>
            <a:r>
              <a:rPr lang="en-US" dirty="0"/>
              <a:t>Transaction boundaries at source not preserved</a:t>
            </a:r>
          </a:p>
          <a:p>
            <a:pPr lvl="2"/>
            <a:r>
              <a:rPr lang="en-US" dirty="0"/>
              <a:t>E.g. Could get new Order applied in separate transaction to associated new </a:t>
            </a:r>
            <a:r>
              <a:rPr lang="en-US" dirty="0" err="1"/>
              <a:t>OrderDetails</a:t>
            </a:r>
            <a:endParaRPr lang="en-US" dirty="0"/>
          </a:p>
          <a:p>
            <a:endParaRPr lang="en-US" dirty="0"/>
          </a:p>
        </p:txBody>
      </p:sp>
    </p:spTree>
    <p:extLst>
      <p:ext uri="{BB962C8B-B14F-4D97-AF65-F5344CB8AC3E}">
        <p14:creationId xmlns:p14="http://schemas.microsoft.com/office/powerpoint/2010/main" val="1954934355"/>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Features</a:t>
            </a:r>
            <a:endParaRPr lang="en-US" dirty="0"/>
          </a:p>
        </p:txBody>
      </p:sp>
      <p:sp>
        <p:nvSpPr>
          <p:cNvPr id="3" name="Content Placeholder 2"/>
          <p:cNvSpPr>
            <a:spLocks noGrp="1"/>
          </p:cNvSpPr>
          <p:nvPr>
            <p:ph idx="1"/>
          </p:nvPr>
        </p:nvSpPr>
        <p:spPr>
          <a:xfrm>
            <a:off x="553156" y="1255713"/>
            <a:ext cx="8306682" cy="5434011"/>
          </a:xfrm>
        </p:spPr>
        <p:txBody>
          <a:bodyPr>
            <a:normAutofit lnSpcReduction="10000"/>
          </a:bodyPr>
          <a:lstStyle/>
          <a:p>
            <a:r>
              <a:rPr lang="en-US" sz="2800" dirty="0"/>
              <a:t>No-Code Sync Configuration</a:t>
            </a:r>
          </a:p>
          <a:p>
            <a:pPr lvl="1"/>
            <a:r>
              <a:rPr lang="en-US" dirty="0"/>
              <a:t>Easily define data to be synchronized and locations</a:t>
            </a:r>
          </a:p>
          <a:p>
            <a:pPr lvl="1"/>
            <a:r>
              <a:rPr lang="en-US" dirty="0"/>
              <a:t>Choose how often data is synchronized</a:t>
            </a:r>
          </a:p>
          <a:p>
            <a:r>
              <a:rPr lang="en-US" sz="2800" dirty="0"/>
              <a:t>Full Data Synchronization Capabilities</a:t>
            </a:r>
          </a:p>
          <a:p>
            <a:pPr lvl="1"/>
            <a:r>
              <a:rPr lang="en-US" dirty="0"/>
              <a:t>Two-way sync of same data, as well as one-way sync</a:t>
            </a:r>
          </a:p>
          <a:p>
            <a:r>
              <a:rPr lang="en-US" sz="2800" dirty="0"/>
              <a:t>Conflict Handling</a:t>
            </a:r>
          </a:p>
          <a:p>
            <a:pPr lvl="1"/>
            <a:r>
              <a:rPr lang="en-US" dirty="0"/>
              <a:t>Detect and resolve conflicts caused by the same data being changed in multiple locations</a:t>
            </a:r>
          </a:p>
          <a:p>
            <a:r>
              <a:rPr lang="en-US" sz="2800" dirty="0"/>
              <a:t>Logging and Monitoring</a:t>
            </a:r>
          </a:p>
          <a:p>
            <a:pPr lvl="1"/>
            <a:r>
              <a:rPr lang="en-US" dirty="0"/>
              <a:t>Administration capabilities for tracking usage</a:t>
            </a:r>
          </a:p>
          <a:p>
            <a:r>
              <a:rPr lang="en-US" sz="2800" dirty="0"/>
              <a:t>Scale</a:t>
            </a:r>
          </a:p>
          <a:p>
            <a:pPr lvl="1"/>
            <a:r>
              <a:rPr lang="en-US" dirty="0"/>
              <a:t>Service scales as resources requirements grow</a:t>
            </a:r>
          </a:p>
          <a:p>
            <a:endParaRPr lang="en-US" dirty="0"/>
          </a:p>
        </p:txBody>
      </p:sp>
    </p:spTree>
    <p:extLst>
      <p:ext uri="{BB962C8B-B14F-4D97-AF65-F5344CB8AC3E}">
        <p14:creationId xmlns:p14="http://schemas.microsoft.com/office/powerpoint/2010/main" val="2017075570"/>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V1 Planned </a:t>
            </a:r>
            <a:r>
              <a:rPr lang="en-US" dirty="0" smtClean="0"/>
              <a:t>UI</a:t>
            </a:r>
            <a:endParaRPr lang="en-US"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6864" y="1295318"/>
            <a:ext cx="7375334" cy="5446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32043119"/>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Planned V1 </a:t>
            </a:r>
            <a:r>
              <a:rPr lang="en-US" dirty="0"/>
              <a:t>Features </a:t>
            </a:r>
            <a:r>
              <a:rPr lang="en-US" dirty="0" smtClean="0"/>
              <a:t>not </a:t>
            </a:r>
            <a:r>
              <a:rPr lang="en-US" dirty="0"/>
              <a:t>in </a:t>
            </a:r>
            <a:r>
              <a:rPr lang="en-US" dirty="0" smtClean="0"/>
              <a:t>CTP2</a:t>
            </a:r>
            <a:endParaRPr lang="en-US" dirty="0"/>
          </a:p>
        </p:txBody>
      </p:sp>
      <p:sp>
        <p:nvSpPr>
          <p:cNvPr id="3" name="Content Placeholder 2"/>
          <p:cNvSpPr>
            <a:spLocks noGrp="1"/>
          </p:cNvSpPr>
          <p:nvPr>
            <p:ph idx="1"/>
          </p:nvPr>
        </p:nvSpPr>
        <p:spPr/>
        <p:txBody>
          <a:bodyPr/>
          <a:lstStyle/>
          <a:p>
            <a:r>
              <a:rPr lang="en-US" dirty="0"/>
              <a:t>Improved UI &amp; Windows Azure portal integration</a:t>
            </a:r>
          </a:p>
          <a:p>
            <a:r>
              <a:rPr lang="en-US" dirty="0"/>
              <a:t>Column filtering – allow selection of columns</a:t>
            </a:r>
          </a:p>
          <a:p>
            <a:r>
              <a:rPr lang="en-US" dirty="0"/>
              <a:t>Row filtering – filter specification per table</a:t>
            </a:r>
          </a:p>
          <a:p>
            <a:r>
              <a:rPr lang="en-US" dirty="0"/>
              <a:t>Specify conflict resolution policy</a:t>
            </a:r>
          </a:p>
          <a:p>
            <a:r>
              <a:rPr lang="en-US" dirty="0"/>
              <a:t>Specify sync direction per member pair</a:t>
            </a:r>
          </a:p>
          <a:p>
            <a:r>
              <a:rPr lang="en-US" dirty="0" smtClean="0"/>
              <a:t>More </a:t>
            </a:r>
            <a:r>
              <a:rPr lang="en-US" dirty="0"/>
              <a:t>robust database schema provisioning</a:t>
            </a:r>
          </a:p>
          <a:p>
            <a:r>
              <a:rPr lang="en-US" dirty="0"/>
              <a:t>Cater for schema updates and/or schema </a:t>
            </a:r>
            <a:r>
              <a:rPr lang="en-US" dirty="0" smtClean="0"/>
              <a:t>sync</a:t>
            </a:r>
          </a:p>
          <a:p>
            <a:r>
              <a:rPr lang="en-US" dirty="0" smtClean="0"/>
              <a:t>Billing</a:t>
            </a:r>
            <a:endParaRPr lang="en-US" dirty="0"/>
          </a:p>
        </p:txBody>
      </p:sp>
    </p:spTree>
    <p:extLst>
      <p:ext uri="{BB962C8B-B14F-4D97-AF65-F5344CB8AC3E}">
        <p14:creationId xmlns:p14="http://schemas.microsoft.com/office/powerpoint/2010/main" val="3876275110"/>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SQL Azure Reporting</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87760111"/>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a:t>SQL Azure Reporting V1 Scenarios</a:t>
            </a:r>
            <a:endParaRPr lang="en-US" dirty="0"/>
          </a:p>
        </p:txBody>
      </p:sp>
      <p:pic>
        <p:nvPicPr>
          <p:cNvPr id="3" name="Rectangle 33861"/>
          <p:cNvPicPr>
            <a:picLocks noChangeAspect="1" noChangeArrowheads="1"/>
          </p:cNvPicPr>
          <p:nvPr/>
        </p:nvPicPr>
        <p:blipFill>
          <a:blip r:embed="rId2" cstate="print"/>
          <a:srcRect/>
          <a:stretch>
            <a:fillRect/>
          </a:stretch>
        </p:blipFill>
        <p:spPr bwMode="auto">
          <a:xfrm>
            <a:off x="2257446" y="3552093"/>
            <a:ext cx="4756899" cy="3661830"/>
          </a:xfrm>
          <a:prstGeom prst="rect">
            <a:avLst/>
          </a:prstGeom>
          <a:noFill/>
          <a:ln w="9525">
            <a:noFill/>
            <a:miter lim="800000"/>
            <a:headEnd/>
            <a:tailEnd/>
          </a:ln>
        </p:spPr>
      </p:pic>
      <p:sp>
        <p:nvSpPr>
          <p:cNvPr id="4" name="Rounded Rectangle 3"/>
          <p:cNvSpPr/>
          <p:nvPr/>
        </p:nvSpPr>
        <p:spPr bwMode="auto">
          <a:xfrm>
            <a:off x="2719623" y="4519099"/>
            <a:ext cx="1659853" cy="949579"/>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85000"/>
              </a:lnSpc>
              <a:spcBef>
                <a:spcPct val="20000"/>
              </a:spcBef>
              <a:spcAft>
                <a:spcPct val="0"/>
              </a:spcAft>
              <a:buClrTx/>
              <a:buSzTx/>
              <a:buFontTx/>
              <a:buNone/>
              <a:tabLst/>
              <a:defRPr/>
            </a:pPr>
            <a:r>
              <a:rPr kumimoji="0" lang="en-US" sz="1800" b="1" i="0" u="none" strike="noStrike" kern="0" cap="none" spc="0" normalizeH="0" baseline="0" noProof="0" dirty="0" smtClean="0">
                <a:ln>
                  <a:noFill/>
                </a:ln>
                <a:solidFill>
                  <a:srgbClr val="584D2E"/>
                </a:solidFill>
                <a:effectLst/>
                <a:uLnTx/>
                <a:uFillTx/>
                <a:latin typeface="Segoe Semibold" pitchFamily="34" charset="0"/>
                <a:ea typeface="+mn-ea"/>
                <a:cs typeface="+mn-cs"/>
              </a:rPr>
              <a:t>SQL Azure Reporting</a:t>
            </a:r>
          </a:p>
        </p:txBody>
      </p:sp>
      <p:pic>
        <p:nvPicPr>
          <p:cNvPr id="5" name="Picture 3" descr="C:\Program Files\Microsoft Resource DVD Artwork\DVD_ART\Artwork_Imagery\HARDWARE_IMAGERY\Illustration - Misc Hardware\XML Icons\Database blue.png"/>
          <p:cNvPicPr>
            <a:picLocks noChangeAspect="1" noChangeArrowheads="1"/>
          </p:cNvPicPr>
          <p:nvPr/>
        </p:nvPicPr>
        <p:blipFill>
          <a:blip r:embed="rId3" cstate="print"/>
          <a:srcRect/>
          <a:stretch>
            <a:fillRect/>
          </a:stretch>
        </p:blipFill>
        <p:spPr bwMode="auto">
          <a:xfrm>
            <a:off x="3233059" y="5863055"/>
            <a:ext cx="632982" cy="662365"/>
          </a:xfrm>
          <a:prstGeom prst="rect">
            <a:avLst/>
          </a:prstGeom>
          <a:noFill/>
        </p:spPr>
      </p:pic>
      <p:cxnSp>
        <p:nvCxnSpPr>
          <p:cNvPr id="6" name="Straight Arrow Connector 5"/>
          <p:cNvCxnSpPr>
            <a:stCxn id="4" idx="2"/>
            <a:endCxn id="5" idx="0"/>
          </p:cNvCxnSpPr>
          <p:nvPr/>
        </p:nvCxnSpPr>
        <p:spPr>
          <a:xfrm>
            <a:off x="3549550" y="5468678"/>
            <a:ext cx="0" cy="394377"/>
          </a:xfrm>
          <a:prstGeom prst="straightConnector1">
            <a:avLst/>
          </a:prstGeom>
          <a:ln>
            <a:headEnd type="arrow"/>
            <a:tailEnd type="none"/>
          </a:ln>
        </p:spPr>
        <p:style>
          <a:lnRef idx="2">
            <a:schemeClr val="accent6"/>
          </a:lnRef>
          <a:fillRef idx="0">
            <a:schemeClr val="accent6"/>
          </a:fillRef>
          <a:effectRef idx="1">
            <a:schemeClr val="accent6"/>
          </a:effectRef>
          <a:fontRef idx="minor">
            <a:schemeClr val="tx1"/>
          </a:fontRef>
        </p:style>
      </p:cxnSp>
      <p:sp>
        <p:nvSpPr>
          <p:cNvPr id="11" name="TextBox 10"/>
          <p:cNvSpPr txBox="1"/>
          <p:nvPr/>
        </p:nvSpPr>
        <p:spPr>
          <a:xfrm>
            <a:off x="2374424" y="6063755"/>
            <a:ext cx="858635" cy="46166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chemeClr val="bg2"/>
                </a:solidFill>
                <a:effectLst/>
                <a:uLnTx/>
                <a:uFillTx/>
              </a:rPr>
              <a:t>SQL Azure Database</a:t>
            </a:r>
            <a:endParaRPr kumimoji="0" lang="en-US" sz="1200" b="1" i="0" u="none" strike="noStrike" kern="0" cap="none" spc="0" normalizeH="0" baseline="0" noProof="0" dirty="0">
              <a:ln>
                <a:noFill/>
              </a:ln>
              <a:solidFill>
                <a:schemeClr val="bg2"/>
              </a:solidFill>
              <a:effectLst/>
              <a:uLnTx/>
              <a:uFillTx/>
            </a:endParaRPr>
          </a:p>
        </p:txBody>
      </p:sp>
      <p:sp>
        <p:nvSpPr>
          <p:cNvPr id="12" name="Rounded Rectangle 11"/>
          <p:cNvSpPr/>
          <p:nvPr/>
        </p:nvSpPr>
        <p:spPr bwMode="auto">
          <a:xfrm>
            <a:off x="4876670" y="4519099"/>
            <a:ext cx="1448426" cy="778333"/>
          </a:xfrm>
          <a:prstGeom prst="round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85000"/>
              </a:lnSpc>
              <a:spcBef>
                <a:spcPct val="20000"/>
              </a:spcBef>
              <a:spcAft>
                <a:spcPct val="0"/>
              </a:spcAft>
              <a:buClrTx/>
              <a:buSzTx/>
              <a:buFontTx/>
              <a:buNone/>
              <a:tabLst/>
              <a:defRPr/>
            </a:pPr>
            <a:r>
              <a:rPr kumimoji="0" lang="en-US" sz="1600" b="1" i="0" u="none" strike="noStrike" kern="0" cap="none" spc="0" normalizeH="0" baseline="0" noProof="0" dirty="0" smtClean="0">
                <a:ln>
                  <a:noFill/>
                </a:ln>
                <a:solidFill>
                  <a:srgbClr val="584D2E"/>
                </a:solidFill>
                <a:effectLst/>
                <a:uLnTx/>
                <a:uFillTx/>
                <a:latin typeface="Segoe Semibold" pitchFamily="34" charset="0"/>
                <a:ea typeface="+mn-ea"/>
                <a:cs typeface="+mn-cs"/>
              </a:rPr>
              <a:t>Windows Azure Application</a:t>
            </a:r>
          </a:p>
        </p:txBody>
      </p:sp>
      <p:pic>
        <p:nvPicPr>
          <p:cNvPr id="13" name="Picture 12" descr="Today_ServerReport.jpg"/>
          <p:cNvPicPr>
            <a:picLocks noChangeAspect="1"/>
          </p:cNvPicPr>
          <p:nvPr/>
        </p:nvPicPr>
        <p:blipFill>
          <a:blip r:embed="rId4" cstate="print"/>
          <a:stretch>
            <a:fillRect/>
          </a:stretch>
        </p:blipFill>
        <p:spPr>
          <a:xfrm>
            <a:off x="5425312" y="1412806"/>
            <a:ext cx="3434526" cy="2343591"/>
          </a:xfrm>
          <a:prstGeom prst="rect">
            <a:avLst/>
          </a:prstGeom>
          <a:ln>
            <a:noFill/>
          </a:ln>
          <a:effectLst>
            <a:outerShdw blurRad="292100" dist="139700" dir="2700000" algn="tl" rotWithShape="0">
              <a:srgbClr val="333333">
                <a:alpha val="65000"/>
              </a:srgbClr>
            </a:outerShdw>
          </a:effectLst>
        </p:spPr>
      </p:pic>
      <p:pic>
        <p:nvPicPr>
          <p:cNvPr id="14" name="Picture 2"/>
          <p:cNvPicPr>
            <a:picLocks noChangeAspect="1" noChangeArrowheads="1"/>
          </p:cNvPicPr>
          <p:nvPr/>
        </p:nvPicPr>
        <p:blipFill>
          <a:blip r:embed="rId5"/>
          <a:srcRect/>
          <a:stretch>
            <a:fillRect/>
          </a:stretch>
        </p:blipFill>
        <p:spPr bwMode="auto">
          <a:xfrm>
            <a:off x="325922" y="1412807"/>
            <a:ext cx="3426283" cy="2343591"/>
          </a:xfrm>
          <a:prstGeom prst="rect">
            <a:avLst/>
          </a:prstGeom>
          <a:noFill/>
          <a:ln w="9525">
            <a:noFill/>
            <a:miter lim="800000"/>
            <a:headEnd/>
            <a:tailEnd/>
          </a:ln>
        </p:spPr>
      </p:pic>
      <p:cxnSp>
        <p:nvCxnSpPr>
          <p:cNvPr id="15" name="Straight Arrow Connector 14"/>
          <p:cNvCxnSpPr>
            <a:stCxn id="12" idx="1"/>
          </p:cNvCxnSpPr>
          <p:nvPr/>
        </p:nvCxnSpPr>
        <p:spPr>
          <a:xfrm flipH="1" flipV="1">
            <a:off x="4379476" y="4908265"/>
            <a:ext cx="497194" cy="1"/>
          </a:xfrm>
          <a:prstGeom prst="straightConnector1">
            <a:avLst/>
          </a:prstGeom>
          <a:ln>
            <a:headEnd type="arrow"/>
            <a:tailEnd type="none"/>
          </a:ln>
        </p:spPr>
        <p:style>
          <a:lnRef idx="2">
            <a:schemeClr val="accent6"/>
          </a:lnRef>
          <a:fillRef idx="0">
            <a:schemeClr val="accent6"/>
          </a:fillRef>
          <a:effectRef idx="1">
            <a:schemeClr val="accent6"/>
          </a:effectRef>
          <a:fontRef idx="minor">
            <a:schemeClr val="tx1"/>
          </a:fontRef>
        </p:style>
      </p:cxnSp>
      <p:cxnSp>
        <p:nvCxnSpPr>
          <p:cNvPr id="19" name="Straight Arrow Connector 18"/>
          <p:cNvCxnSpPr>
            <a:endCxn id="4" idx="0"/>
          </p:cNvCxnSpPr>
          <p:nvPr/>
        </p:nvCxnSpPr>
        <p:spPr>
          <a:xfrm>
            <a:off x="1617035" y="3903785"/>
            <a:ext cx="1932515" cy="615314"/>
          </a:xfrm>
          <a:prstGeom prst="straightConnector1">
            <a:avLst/>
          </a:prstGeom>
          <a:ln>
            <a:headEnd type="arrow"/>
            <a:tailEnd type="none"/>
          </a:ln>
        </p:spPr>
        <p:style>
          <a:lnRef idx="2">
            <a:schemeClr val="accent6"/>
          </a:lnRef>
          <a:fillRef idx="0">
            <a:schemeClr val="accent6"/>
          </a:fillRef>
          <a:effectRef idx="1">
            <a:schemeClr val="accent6"/>
          </a:effectRef>
          <a:fontRef idx="minor">
            <a:schemeClr val="tx1"/>
          </a:fontRef>
        </p:style>
      </p:cxnSp>
      <p:cxnSp>
        <p:nvCxnSpPr>
          <p:cNvPr id="22" name="Straight Arrow Connector 21"/>
          <p:cNvCxnSpPr>
            <a:endCxn id="12" idx="0"/>
          </p:cNvCxnSpPr>
          <p:nvPr/>
        </p:nvCxnSpPr>
        <p:spPr>
          <a:xfrm flipH="1">
            <a:off x="5600883" y="3903785"/>
            <a:ext cx="1119664" cy="615314"/>
          </a:xfrm>
          <a:prstGeom prst="straightConnector1">
            <a:avLst/>
          </a:prstGeom>
          <a:ln>
            <a:headEnd type="arrow"/>
            <a:tailEnd type="none"/>
          </a:ln>
        </p:spPr>
        <p:style>
          <a:lnRef idx="2">
            <a:schemeClr val="accent6"/>
          </a:lnRef>
          <a:fillRef idx="0">
            <a:schemeClr val="accent6"/>
          </a:fillRef>
          <a:effectRef idx="1">
            <a:schemeClr val="accent6"/>
          </a:effectRef>
          <a:fontRef idx="minor">
            <a:schemeClr val="tx1"/>
          </a:fontRef>
        </p:style>
      </p:cxnSp>
      <p:sp>
        <p:nvSpPr>
          <p:cNvPr id="29" name="TextBox 28"/>
          <p:cNvSpPr txBox="1"/>
          <p:nvPr/>
        </p:nvSpPr>
        <p:spPr>
          <a:xfrm>
            <a:off x="325791" y="3876005"/>
            <a:ext cx="1409224"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smtClean="0">
                <a:ln>
                  <a:noFill/>
                </a:ln>
                <a:solidFill>
                  <a:schemeClr val="bg2"/>
                </a:solidFill>
                <a:effectLst/>
                <a:uLnTx/>
                <a:uFillTx/>
              </a:rPr>
              <a:t>Operational Reports</a:t>
            </a:r>
            <a:endParaRPr kumimoji="0" lang="en-US" sz="1600" b="1" i="0" u="none" strike="noStrike" kern="0" cap="none" spc="0" normalizeH="0" baseline="0" noProof="0" dirty="0">
              <a:ln>
                <a:noFill/>
              </a:ln>
              <a:solidFill>
                <a:schemeClr val="bg2"/>
              </a:solidFill>
              <a:effectLst/>
              <a:uLnTx/>
              <a:uFillTx/>
            </a:endParaRPr>
          </a:p>
        </p:txBody>
      </p:sp>
      <p:sp>
        <p:nvSpPr>
          <p:cNvPr id="30" name="TextBox 29"/>
          <p:cNvSpPr txBox="1"/>
          <p:nvPr/>
        </p:nvSpPr>
        <p:spPr>
          <a:xfrm>
            <a:off x="7461587" y="3876005"/>
            <a:ext cx="1409224" cy="584775"/>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smtClean="0">
                <a:ln>
                  <a:noFill/>
                </a:ln>
                <a:solidFill>
                  <a:schemeClr val="bg2"/>
                </a:solidFill>
                <a:effectLst/>
                <a:uLnTx/>
                <a:uFillTx/>
              </a:rPr>
              <a:t>Embedded Reports</a:t>
            </a:r>
            <a:endParaRPr kumimoji="0" lang="en-US" sz="1600" b="1" i="0" u="none" strike="noStrike" kern="0" cap="none" spc="0" normalizeH="0" baseline="0" noProof="0" dirty="0">
              <a:ln>
                <a:noFill/>
              </a:ln>
              <a:solidFill>
                <a:schemeClr val="bg2"/>
              </a:solidFill>
              <a:effectLst/>
              <a:uLnTx/>
              <a:uFillTx/>
            </a:endParaRPr>
          </a:p>
        </p:txBody>
      </p:sp>
      <p:pic>
        <p:nvPicPr>
          <p:cNvPr id="31" name="Picture 2" descr="C:\Users\markscu\AppData\Local\Microsoft\Windows\Temporary Internet Files\Content.IE5\SRZX00IJ\MC900432626[1].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142575" y="5908081"/>
            <a:ext cx="617339" cy="617339"/>
          </a:xfrm>
          <a:prstGeom prst="rect">
            <a:avLst/>
          </a:prstGeom>
          <a:noFill/>
          <a:extLst>
            <a:ext uri="{909E8E84-426E-40DD-AFC4-6F175D3DCCD1}">
              <a14:hiddenFill xmlns:a14="http://schemas.microsoft.com/office/drawing/2010/main">
                <a:solidFill>
                  <a:srgbClr val="FFFFFF"/>
                </a:solidFill>
              </a14:hiddenFill>
            </a:ext>
          </a:extLst>
        </p:spPr>
      </p:pic>
      <p:cxnSp>
        <p:nvCxnSpPr>
          <p:cNvPr id="32" name="Straight Arrow Connector 31"/>
          <p:cNvCxnSpPr>
            <a:endCxn id="31" idx="1"/>
          </p:cNvCxnSpPr>
          <p:nvPr/>
        </p:nvCxnSpPr>
        <p:spPr>
          <a:xfrm>
            <a:off x="4379476" y="5468678"/>
            <a:ext cx="2763099" cy="748073"/>
          </a:xfrm>
          <a:prstGeom prst="straightConnector1">
            <a:avLst/>
          </a:prstGeom>
          <a:ln>
            <a:solidFill>
              <a:schemeClr val="bg1"/>
            </a:solidFill>
            <a:headEnd type="arrow"/>
            <a:tailEnd type="none"/>
          </a:ln>
        </p:spPr>
        <p:style>
          <a:lnRef idx="3">
            <a:schemeClr val="accent6"/>
          </a:lnRef>
          <a:fillRef idx="0">
            <a:schemeClr val="accent6"/>
          </a:fillRef>
          <a:effectRef idx="2">
            <a:schemeClr val="accent6"/>
          </a:effectRef>
          <a:fontRef idx="minor">
            <a:schemeClr val="tx1"/>
          </a:fontRef>
        </p:style>
      </p:cxnSp>
      <p:sp>
        <p:nvSpPr>
          <p:cNvPr id="35" name="TextBox 34"/>
          <p:cNvSpPr txBox="1"/>
          <p:nvPr/>
        </p:nvSpPr>
        <p:spPr>
          <a:xfrm>
            <a:off x="6160715" y="6100396"/>
            <a:ext cx="858635" cy="27699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chemeClr val="bg2"/>
                </a:solidFill>
                <a:effectLst/>
                <a:uLnTx/>
                <a:uFillTx/>
              </a:rPr>
              <a:t>RDL File</a:t>
            </a:r>
            <a:endParaRPr kumimoji="0" lang="en-US" sz="1200" b="1" i="0" u="none" strike="noStrike" kern="0" cap="none" spc="0" normalizeH="0" baseline="0" noProof="0" dirty="0">
              <a:ln>
                <a:noFill/>
              </a:ln>
              <a:solidFill>
                <a:schemeClr val="bg2"/>
              </a:solidFill>
              <a:effectLst/>
              <a:uLnTx/>
              <a:uFillTx/>
            </a:endParaRPr>
          </a:p>
        </p:txBody>
      </p:sp>
      <p:sp>
        <p:nvSpPr>
          <p:cNvPr id="40" name="TextBox 39"/>
          <p:cNvSpPr txBox="1"/>
          <p:nvPr/>
        </p:nvSpPr>
        <p:spPr>
          <a:xfrm>
            <a:off x="7736881" y="5971420"/>
            <a:ext cx="858635" cy="6463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chemeClr val="bg2"/>
                </a:solidFill>
                <a:effectLst/>
                <a:uLnTx/>
                <a:uFillTx/>
              </a:rPr>
              <a:t>BI Developer Studio</a:t>
            </a:r>
            <a:endParaRPr kumimoji="0" lang="en-US" sz="1200" b="1" i="0" u="none" strike="noStrike" kern="0" cap="none" spc="0" normalizeH="0" baseline="0" noProof="0" dirty="0">
              <a:ln>
                <a:noFill/>
              </a:ln>
              <a:solidFill>
                <a:schemeClr val="bg2"/>
              </a:solidFill>
              <a:effectLst/>
              <a:uLnTx/>
              <a:uFillTx/>
            </a:endParaRPr>
          </a:p>
        </p:txBody>
      </p:sp>
    </p:spTree>
    <p:extLst>
      <p:ext uri="{BB962C8B-B14F-4D97-AF65-F5344CB8AC3E}">
        <p14:creationId xmlns:p14="http://schemas.microsoft.com/office/powerpoint/2010/main" val="164317227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fade">
                                      <p:cBhvr>
                                        <p:cTn id="10" dur="500"/>
                                        <p:tgtEl>
                                          <p:spTgt spid="30"/>
                                        </p:tgtEl>
                                      </p:cBhvr>
                                    </p:animEffect>
                                  </p:childTnLst>
                                </p:cTn>
                              </p:par>
                              <p:par>
                                <p:cTn id="11" presetID="10"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par>
                                <p:cTn id="17" presetID="10" presetClass="entr" presetSubtype="0"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30" grpId="0"/>
    </p:bld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a:t>SQL Azure Reporting V1 Scenarios</a:t>
            </a:r>
            <a:endParaRPr lang="en-US" dirty="0"/>
          </a:p>
        </p:txBody>
      </p:sp>
      <p:sp>
        <p:nvSpPr>
          <p:cNvPr id="4" name="Content Placeholder 2"/>
          <p:cNvSpPr>
            <a:spLocks noGrp="1"/>
          </p:cNvSpPr>
          <p:nvPr>
            <p:ph idx="1"/>
          </p:nvPr>
        </p:nvSpPr>
        <p:spPr>
          <a:xfrm>
            <a:off x="3904706" y="1481007"/>
            <a:ext cx="5061494" cy="1138773"/>
          </a:xfrm>
        </p:spPr>
        <p:txBody>
          <a:bodyPr>
            <a:spAutoFit/>
          </a:bodyPr>
          <a:lstStyle/>
          <a:p>
            <a:pPr marL="0" indent="0">
              <a:buNone/>
            </a:pPr>
            <a:r>
              <a:rPr lang="en-US" b="1" dirty="0" smtClean="0"/>
              <a:t>Operational reports</a:t>
            </a:r>
          </a:p>
          <a:p>
            <a:pPr marL="0" indent="0">
              <a:buNone/>
            </a:pPr>
            <a:r>
              <a:rPr lang="en-US" sz="2000" dirty="0" smtClean="0"/>
              <a:t>Report </a:t>
            </a:r>
            <a:r>
              <a:rPr lang="en-US" sz="2000" dirty="0"/>
              <a:t>over </a:t>
            </a:r>
            <a:r>
              <a:rPr lang="en-US" sz="2000" dirty="0" smtClean="0"/>
              <a:t>SQL </a:t>
            </a:r>
            <a:r>
              <a:rPr lang="en-US" sz="2000" dirty="0"/>
              <a:t>Azure </a:t>
            </a:r>
            <a:r>
              <a:rPr lang="en-US" sz="2000" dirty="0" smtClean="0"/>
              <a:t>data using a web browser.</a:t>
            </a:r>
            <a:endParaRPr lang="en-US" sz="2000" dirty="0"/>
          </a:p>
        </p:txBody>
      </p:sp>
      <p:pic>
        <p:nvPicPr>
          <p:cNvPr id="5" name="Picture 4" descr="Today_ServerReport.jpg"/>
          <p:cNvPicPr>
            <a:picLocks noChangeAspect="1"/>
          </p:cNvPicPr>
          <p:nvPr/>
        </p:nvPicPr>
        <p:blipFill>
          <a:blip r:embed="rId2" cstate="print"/>
          <a:stretch>
            <a:fillRect/>
          </a:stretch>
        </p:blipFill>
        <p:spPr>
          <a:xfrm>
            <a:off x="244476" y="4071807"/>
            <a:ext cx="3434526" cy="2343591"/>
          </a:xfrm>
          <a:prstGeom prst="rect">
            <a:avLst/>
          </a:prstGeom>
          <a:ln>
            <a:noFill/>
          </a:ln>
          <a:effectLst>
            <a:outerShdw blurRad="292100" dist="139700" dir="2700000" algn="tl" rotWithShape="0">
              <a:srgbClr val="333333">
                <a:alpha val="65000"/>
              </a:srgbClr>
            </a:outerShdw>
          </a:effectLst>
        </p:spPr>
      </p:pic>
      <p:pic>
        <p:nvPicPr>
          <p:cNvPr id="6" name="Picture 2"/>
          <p:cNvPicPr>
            <a:picLocks noChangeAspect="1" noChangeArrowheads="1"/>
          </p:cNvPicPr>
          <p:nvPr/>
        </p:nvPicPr>
        <p:blipFill>
          <a:blip r:embed="rId3"/>
          <a:srcRect/>
          <a:stretch>
            <a:fillRect/>
          </a:stretch>
        </p:blipFill>
        <p:spPr bwMode="auto">
          <a:xfrm>
            <a:off x="244476" y="1481007"/>
            <a:ext cx="3434527" cy="2349230"/>
          </a:xfrm>
          <a:prstGeom prst="rect">
            <a:avLst/>
          </a:prstGeom>
          <a:noFill/>
          <a:ln w="9525">
            <a:noFill/>
            <a:miter lim="800000"/>
            <a:headEnd/>
            <a:tailEnd/>
          </a:ln>
        </p:spPr>
      </p:pic>
      <p:sp>
        <p:nvSpPr>
          <p:cNvPr id="7" name="Content Placeholder 2"/>
          <p:cNvSpPr txBox="1">
            <a:spLocks/>
          </p:cNvSpPr>
          <p:nvPr/>
        </p:nvSpPr>
        <p:spPr>
          <a:xfrm>
            <a:off x="3904706" y="4071807"/>
            <a:ext cx="5061494" cy="2123658"/>
          </a:xfrm>
          <a:prstGeom prst="rect">
            <a:avLst/>
          </a:prstGeom>
        </p:spPr>
        <p:txBody>
          <a:bodyPr vert="horz" lIns="0" tIns="45720" rIns="91440" bIns="45720" rtlCol="0">
            <a:spAutoFit/>
          </a:bodyPr>
          <a:lstStyle>
            <a:lvl1pPr marL="342900" indent="-3429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1pPr>
            <a:lvl2pPr marL="742950" indent="-28575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2pPr>
            <a:lvl3pPr marL="11430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4pPr>
            <a:lvl5pPr marL="20574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pitchFamily="34" charset="0"/>
              <a:buNone/>
            </a:pPr>
            <a:r>
              <a:rPr lang="en-US" b="1" dirty="0" smtClean="0"/>
              <a:t>Embedded reports</a:t>
            </a:r>
          </a:p>
          <a:p>
            <a:pPr marL="0" indent="0">
              <a:buFont typeface="Arial" pitchFamily="34" charset="0"/>
              <a:buNone/>
            </a:pPr>
            <a:r>
              <a:rPr lang="en-US" sz="2000" dirty="0" smtClean="0"/>
              <a:t>Developers use same patterns and tools they use today to embed reports into their Windows or Windows Azure applications in connected mode.</a:t>
            </a:r>
          </a:p>
          <a:p>
            <a:pPr marL="0" indent="0">
              <a:buFont typeface="Arial" pitchFamily="34" charset="0"/>
              <a:buNone/>
            </a:pPr>
            <a:endParaRPr lang="en-US" sz="2000" dirty="0"/>
          </a:p>
        </p:txBody>
      </p:sp>
    </p:spTree>
    <p:extLst>
      <p:ext uri="{BB962C8B-B14F-4D97-AF65-F5344CB8AC3E}">
        <p14:creationId xmlns:p14="http://schemas.microsoft.com/office/powerpoint/2010/main" val="3729651639"/>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SQL Azure Reporting </a:t>
            </a:r>
            <a:r>
              <a:rPr lang="en-US" dirty="0" smtClean="0"/>
              <a:t>Value</a:t>
            </a:r>
            <a:endParaRPr lang="en-US" dirty="0"/>
          </a:p>
        </p:txBody>
      </p:sp>
      <p:sp>
        <p:nvSpPr>
          <p:cNvPr id="3" name="Content Placeholder 2"/>
          <p:cNvSpPr>
            <a:spLocks noGrp="1"/>
          </p:cNvSpPr>
          <p:nvPr>
            <p:ph idx="1"/>
          </p:nvPr>
        </p:nvSpPr>
        <p:spPr/>
        <p:txBody>
          <a:bodyPr/>
          <a:lstStyle/>
          <a:p>
            <a:r>
              <a:rPr lang="en-US" dirty="0" smtClean="0"/>
              <a:t>Who:</a:t>
            </a:r>
          </a:p>
          <a:p>
            <a:pPr lvl="1"/>
            <a:r>
              <a:rPr lang="en-US" dirty="0" smtClean="0"/>
              <a:t>Developers</a:t>
            </a:r>
            <a:r>
              <a:rPr lang="en-US" dirty="0"/>
              <a:t>, System Integrators, Consultants and IT Departments </a:t>
            </a:r>
          </a:p>
          <a:p>
            <a:r>
              <a:rPr lang="en-US" dirty="0" smtClean="0"/>
              <a:t>Benefits:</a:t>
            </a:r>
          </a:p>
          <a:p>
            <a:pPr lvl="1"/>
            <a:r>
              <a:rPr lang="en-US" dirty="0" smtClean="0"/>
              <a:t>Elasticity</a:t>
            </a:r>
            <a:r>
              <a:rPr lang="en-US" dirty="0"/>
              <a:t>, scalability and reliability of Cloud </a:t>
            </a:r>
            <a:r>
              <a:rPr lang="en-US" dirty="0" smtClean="0"/>
              <a:t>Computing</a:t>
            </a:r>
          </a:p>
          <a:p>
            <a:pPr lvl="1"/>
            <a:r>
              <a:rPr lang="en-US" dirty="0" smtClean="0"/>
              <a:t>Accessibility</a:t>
            </a:r>
            <a:endParaRPr lang="en-US" dirty="0"/>
          </a:p>
          <a:p>
            <a:r>
              <a:rPr lang="en-US" dirty="0"/>
              <a:t>Cost </a:t>
            </a:r>
            <a:r>
              <a:rPr lang="en-US" dirty="0" smtClean="0"/>
              <a:t>effective:</a:t>
            </a:r>
          </a:p>
          <a:p>
            <a:pPr lvl="1"/>
            <a:r>
              <a:rPr lang="en-US" dirty="0" smtClean="0"/>
              <a:t>Decrease </a:t>
            </a:r>
            <a:r>
              <a:rPr lang="en-US" dirty="0"/>
              <a:t>Capital expenditure and time-to-solution </a:t>
            </a:r>
          </a:p>
          <a:p>
            <a:r>
              <a:rPr lang="en-US" dirty="0" smtClean="0"/>
              <a:t>Symmetrical:</a:t>
            </a:r>
          </a:p>
          <a:p>
            <a:pPr lvl="1"/>
            <a:r>
              <a:rPr lang="en-US" dirty="0" smtClean="0"/>
              <a:t>Design</a:t>
            </a:r>
            <a:r>
              <a:rPr lang="en-US" dirty="0"/>
              <a:t>, develop and deploy your BI solutions using the tools </a:t>
            </a:r>
            <a:r>
              <a:rPr lang="en-US" dirty="0" smtClean="0"/>
              <a:t>and expertise </a:t>
            </a:r>
            <a:r>
              <a:rPr lang="en-US" dirty="0"/>
              <a:t>you already have</a:t>
            </a:r>
          </a:p>
          <a:p>
            <a:endParaRPr lang="en-US" dirty="0"/>
          </a:p>
        </p:txBody>
      </p:sp>
    </p:spTree>
    <p:extLst>
      <p:ext uri="{BB962C8B-B14F-4D97-AF65-F5344CB8AC3E}">
        <p14:creationId xmlns:p14="http://schemas.microsoft.com/office/powerpoint/2010/main" val="1798925444"/>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Agenda</a:t>
            </a:r>
            <a:endParaRPr lang="en-US" dirty="0"/>
          </a:p>
        </p:txBody>
      </p:sp>
      <p:sp>
        <p:nvSpPr>
          <p:cNvPr id="7" name="Content Placeholder 6"/>
          <p:cNvSpPr>
            <a:spLocks noGrp="1"/>
          </p:cNvSpPr>
          <p:nvPr>
            <p:ph idx="1"/>
          </p:nvPr>
        </p:nvSpPr>
        <p:spPr/>
        <p:txBody>
          <a:bodyPr/>
          <a:lstStyle/>
          <a:p>
            <a:r>
              <a:rPr lang="en-US" dirty="0" smtClean="0"/>
              <a:t>Windows Azure Platform Overview</a:t>
            </a:r>
          </a:p>
          <a:p>
            <a:r>
              <a:rPr lang="en-US" dirty="0" smtClean="0"/>
              <a:t>SQL Azure Data Sync</a:t>
            </a:r>
          </a:p>
          <a:p>
            <a:r>
              <a:rPr lang="en-US" dirty="0" smtClean="0"/>
              <a:t>SQL Azure Reporting</a:t>
            </a:r>
          </a:p>
          <a:p>
            <a:r>
              <a:rPr lang="en-US" dirty="0" smtClean="0"/>
              <a:t>Roadmap</a:t>
            </a:r>
          </a:p>
          <a:p>
            <a:endParaRPr lang="en-US" dirty="0"/>
          </a:p>
          <a:p>
            <a:r>
              <a:rPr lang="en-US" dirty="0" smtClean="0"/>
              <a:t>Quick poll</a:t>
            </a:r>
            <a:endParaRPr lang="en-US" dirty="0"/>
          </a:p>
        </p:txBody>
      </p:sp>
      <p:sp>
        <p:nvSpPr>
          <p:cNvPr id="11" name="Slide Number Placeholder 10"/>
          <p:cNvSpPr>
            <a:spLocks noGrp="1"/>
          </p:cNvSpPr>
          <p:nvPr>
            <p:ph type="sldNum" sz="quarter" idx="4294967295"/>
          </p:nvPr>
        </p:nvSpPr>
        <p:spPr>
          <a:xfrm>
            <a:off x="8451779" y="6373813"/>
            <a:ext cx="487434" cy="365125"/>
          </a:xfrm>
          <a:prstGeom prst="rect">
            <a:avLst/>
          </a:prstGeom>
        </p:spPr>
        <p:txBody>
          <a:bodyPr/>
          <a:lstStyle/>
          <a:p>
            <a:fld id="{E12D2A76-5301-6C47-8C1D-787442ADAD0B}" type="slidenum">
              <a:rPr lang="en-US" smtClean="0"/>
              <a:pPr/>
              <a:t>2</a:t>
            </a:fld>
            <a:endParaRPr lang="en-US" dirty="0"/>
          </a:p>
        </p:txBody>
      </p:sp>
    </p:spTree>
    <p:extLst>
      <p:ext uri="{BB962C8B-B14F-4D97-AF65-F5344CB8AC3E}">
        <p14:creationId xmlns:p14="http://schemas.microsoft.com/office/powerpoint/2010/main" val="34381796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xEl>
                                              <p:pRg st="5" end="5"/>
                                            </p:txEl>
                                          </p:spTgt>
                                        </p:tgtEl>
                                        <p:attrNameLst>
                                          <p:attrName>style.visibility</p:attrName>
                                        </p:attrNameLst>
                                      </p:cBhvr>
                                      <p:to>
                                        <p:strVal val="visible"/>
                                      </p:to>
                                    </p:set>
                                    <p:animEffect transition="in" filter="fade">
                                      <p:cBhvr>
                                        <p:cTn id="7" dur="500"/>
                                        <p:tgtEl>
                                          <p:spTgt spid="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SQL Azure Reporting V1 Features</a:t>
            </a:r>
          </a:p>
        </p:txBody>
      </p:sp>
      <p:sp>
        <p:nvSpPr>
          <p:cNvPr id="3" name="Content Placeholder 2"/>
          <p:cNvSpPr>
            <a:spLocks noGrp="1"/>
          </p:cNvSpPr>
          <p:nvPr>
            <p:ph idx="1"/>
          </p:nvPr>
        </p:nvSpPr>
        <p:spPr/>
        <p:txBody>
          <a:bodyPr/>
          <a:lstStyle/>
          <a:p>
            <a:r>
              <a:rPr lang="en-US" dirty="0"/>
              <a:t>Author report using Business Intelligence Development Studio</a:t>
            </a:r>
          </a:p>
          <a:p>
            <a:r>
              <a:rPr lang="en-US" dirty="0"/>
              <a:t>Support SQL Azure as report Data Source</a:t>
            </a:r>
          </a:p>
          <a:p>
            <a:r>
              <a:rPr lang="en-US" dirty="0"/>
              <a:t>Rich Data Visualizations: Charts, Maps and </a:t>
            </a:r>
            <a:r>
              <a:rPr lang="en-US" dirty="0" err="1"/>
              <a:t>Tablix</a:t>
            </a:r>
            <a:endParaRPr lang="en-US" dirty="0"/>
          </a:p>
          <a:p>
            <a:r>
              <a:rPr lang="en-US" dirty="0"/>
              <a:t>Render to variety of formats (Excel, Word, XML, PDF)</a:t>
            </a:r>
          </a:p>
          <a:p>
            <a:r>
              <a:rPr lang="en-US" dirty="0"/>
              <a:t>URL Access to directly view reports in browser</a:t>
            </a:r>
          </a:p>
          <a:p>
            <a:r>
              <a:rPr lang="en-US" dirty="0"/>
              <a:t>Developer use Report Viewer control to embed a report in application in connected mode</a:t>
            </a:r>
          </a:p>
          <a:p>
            <a:r>
              <a:rPr lang="en-US" dirty="0"/>
              <a:t>SOAP APIs enable developers to build own applications for </a:t>
            </a:r>
            <a:r>
              <a:rPr lang="en-US" dirty="0" smtClean="0"/>
              <a:t>reporting</a:t>
            </a:r>
          </a:p>
          <a:p>
            <a:endParaRPr lang="en-US" dirty="0"/>
          </a:p>
          <a:p>
            <a:endParaRPr lang="en-US" dirty="0"/>
          </a:p>
        </p:txBody>
      </p:sp>
    </p:spTree>
    <p:extLst>
      <p:ext uri="{BB962C8B-B14F-4D97-AF65-F5344CB8AC3E}">
        <p14:creationId xmlns:p14="http://schemas.microsoft.com/office/powerpoint/2010/main" val="2852851227"/>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Features not in </a:t>
            </a:r>
            <a:r>
              <a:rPr lang="en-US" dirty="0"/>
              <a:t>V1</a:t>
            </a:r>
          </a:p>
        </p:txBody>
      </p:sp>
      <p:sp>
        <p:nvSpPr>
          <p:cNvPr id="3" name="Content Placeholder 2"/>
          <p:cNvSpPr>
            <a:spLocks noGrp="1"/>
          </p:cNvSpPr>
          <p:nvPr>
            <p:ph idx="1"/>
          </p:nvPr>
        </p:nvSpPr>
        <p:spPr/>
        <p:txBody>
          <a:bodyPr/>
          <a:lstStyle/>
          <a:p>
            <a:r>
              <a:rPr lang="en-US" dirty="0" smtClean="0"/>
              <a:t>OData, Dallas, on-premises data sources</a:t>
            </a:r>
            <a:endParaRPr lang="en-US" dirty="0"/>
          </a:p>
          <a:p>
            <a:r>
              <a:rPr lang="en-US" dirty="0"/>
              <a:t>Subscriptions and scheduled delivery of Reports</a:t>
            </a:r>
          </a:p>
          <a:p>
            <a:r>
              <a:rPr lang="en-US" dirty="0"/>
              <a:t>Developer extensibility such </a:t>
            </a:r>
            <a:r>
              <a:rPr lang="en-US" dirty="0" smtClean="0"/>
              <a:t>as custom </a:t>
            </a:r>
            <a:r>
              <a:rPr lang="en-US" dirty="0"/>
              <a:t>data sources, custom assemblies, </a:t>
            </a:r>
            <a:r>
              <a:rPr lang="en-US" dirty="0" smtClean="0"/>
              <a:t>etc.</a:t>
            </a:r>
            <a:endParaRPr lang="en-US" dirty="0"/>
          </a:p>
          <a:p>
            <a:r>
              <a:rPr lang="en-US" dirty="0" smtClean="0"/>
              <a:t>Native </a:t>
            </a:r>
            <a:r>
              <a:rPr lang="en-US" dirty="0"/>
              <a:t>Report Manager experience</a:t>
            </a:r>
          </a:p>
          <a:p>
            <a:r>
              <a:rPr lang="en-US" dirty="0"/>
              <a:t>Users connect to SQL Azure Reporting with their company’s domain credentials</a:t>
            </a:r>
          </a:p>
          <a:p>
            <a:r>
              <a:rPr lang="en-US" dirty="0" smtClean="0"/>
              <a:t>SharePoint Integration </a:t>
            </a:r>
          </a:p>
          <a:p>
            <a:r>
              <a:rPr lang="en-US" dirty="0" smtClean="0"/>
              <a:t>Creation of </a:t>
            </a:r>
            <a:r>
              <a:rPr lang="en-US" dirty="0"/>
              <a:t>report models (SMDL</a:t>
            </a:r>
            <a:r>
              <a:rPr lang="en-US" dirty="0" smtClean="0"/>
              <a:t>)</a:t>
            </a:r>
            <a:endParaRPr lang="en-US" dirty="0"/>
          </a:p>
          <a:p>
            <a:endParaRPr lang="en-US" dirty="0"/>
          </a:p>
        </p:txBody>
      </p:sp>
    </p:spTree>
    <p:extLst>
      <p:ext uri="{BB962C8B-B14F-4D97-AF65-F5344CB8AC3E}">
        <p14:creationId xmlns:p14="http://schemas.microsoft.com/office/powerpoint/2010/main" val="960597638"/>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SQL Azure Reporting</a:t>
            </a:r>
            <a:endParaRPr lang="en-US" dirty="0"/>
          </a:p>
        </p:txBody>
      </p:sp>
    </p:spTree>
    <p:extLst>
      <p:ext uri="{BB962C8B-B14F-4D97-AF65-F5344CB8AC3E}">
        <p14:creationId xmlns:p14="http://schemas.microsoft.com/office/powerpoint/2010/main" val="2704637849"/>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V1 Updates</a:t>
            </a:r>
            <a:endParaRPr lang="en-US" dirty="0"/>
          </a:p>
        </p:txBody>
      </p:sp>
      <p:sp>
        <p:nvSpPr>
          <p:cNvPr id="3" name="Content Placeholder 2"/>
          <p:cNvSpPr>
            <a:spLocks noGrp="1"/>
          </p:cNvSpPr>
          <p:nvPr>
            <p:ph idx="1"/>
          </p:nvPr>
        </p:nvSpPr>
        <p:spPr/>
        <p:txBody>
          <a:bodyPr/>
          <a:lstStyle/>
          <a:p>
            <a:r>
              <a:rPr lang="en-US" dirty="0" smtClean="0"/>
              <a:t>User &amp; permission management:</a:t>
            </a:r>
          </a:p>
          <a:p>
            <a:pPr lvl="1"/>
            <a:r>
              <a:rPr lang="en-US" dirty="0" smtClean="0"/>
              <a:t>Add &amp; remove users who can access reports</a:t>
            </a:r>
          </a:p>
          <a:p>
            <a:pPr lvl="1"/>
            <a:r>
              <a:rPr lang="en-US" dirty="0" smtClean="0"/>
              <a:t>Assign roles per user per report</a:t>
            </a:r>
          </a:p>
          <a:p>
            <a:pPr lvl="1"/>
            <a:endParaRPr lang="en-US" dirty="0"/>
          </a:p>
          <a:p>
            <a:r>
              <a:rPr lang="en-US" dirty="0" smtClean="0"/>
              <a:t>Performance improvements</a:t>
            </a:r>
          </a:p>
          <a:p>
            <a:endParaRPr lang="en-US" dirty="0"/>
          </a:p>
          <a:p>
            <a:r>
              <a:rPr lang="en-US" dirty="0" smtClean="0"/>
              <a:t>Billing!</a:t>
            </a:r>
            <a:endParaRPr lang="en-US" dirty="0"/>
          </a:p>
        </p:txBody>
      </p:sp>
    </p:spTree>
    <p:extLst>
      <p:ext uri="{BB962C8B-B14F-4D97-AF65-F5344CB8AC3E}">
        <p14:creationId xmlns:p14="http://schemas.microsoft.com/office/powerpoint/2010/main" val="1360181740"/>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256998031"/>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Roadmap</a:t>
            </a:r>
            <a:endParaRPr lang="en-US" dirty="0"/>
          </a:p>
        </p:txBody>
      </p:sp>
      <p:sp>
        <p:nvSpPr>
          <p:cNvPr id="3" name="Content Placeholder 2"/>
          <p:cNvSpPr>
            <a:spLocks noGrp="1"/>
          </p:cNvSpPr>
          <p:nvPr>
            <p:ph idx="1"/>
          </p:nvPr>
        </p:nvSpPr>
        <p:spPr/>
        <p:txBody>
          <a:bodyPr/>
          <a:lstStyle/>
          <a:p>
            <a:r>
              <a:rPr lang="en-US" dirty="0" smtClean="0"/>
              <a:t>SQL Azure Data Sync</a:t>
            </a:r>
          </a:p>
          <a:p>
            <a:pPr lvl="1"/>
            <a:r>
              <a:rPr lang="en-US" dirty="0" smtClean="0"/>
              <a:t>Limited CTP2: Now</a:t>
            </a:r>
          </a:p>
          <a:p>
            <a:pPr lvl="1"/>
            <a:r>
              <a:rPr lang="en-US" dirty="0" smtClean="0"/>
              <a:t>Public CTP3: Summer 2011</a:t>
            </a:r>
          </a:p>
          <a:p>
            <a:pPr lvl="1"/>
            <a:r>
              <a:rPr lang="en-US" dirty="0" smtClean="0"/>
              <a:t>V1: Fall 2011</a:t>
            </a:r>
          </a:p>
          <a:p>
            <a:pPr lvl="1"/>
            <a:endParaRPr lang="en-US" dirty="0"/>
          </a:p>
          <a:p>
            <a:r>
              <a:rPr lang="en-US" dirty="0" smtClean="0"/>
              <a:t>SQL Azure Reporting Services</a:t>
            </a:r>
          </a:p>
          <a:p>
            <a:pPr lvl="1"/>
            <a:r>
              <a:rPr lang="en-US" dirty="0" smtClean="0"/>
              <a:t>Limited CTP: Now</a:t>
            </a:r>
          </a:p>
          <a:p>
            <a:pPr lvl="1"/>
            <a:r>
              <a:rPr lang="en-US" dirty="0" smtClean="0"/>
              <a:t>Public CTP: Summer 2011</a:t>
            </a:r>
          </a:p>
          <a:p>
            <a:pPr lvl="1"/>
            <a:r>
              <a:rPr lang="en-US" dirty="0" smtClean="0"/>
              <a:t>V1: Fall 2011</a:t>
            </a:r>
          </a:p>
          <a:p>
            <a:pPr lvl="1"/>
            <a:endParaRPr lang="en-US" dirty="0"/>
          </a:p>
        </p:txBody>
      </p:sp>
    </p:spTree>
    <p:extLst>
      <p:ext uri="{BB962C8B-B14F-4D97-AF65-F5344CB8AC3E}">
        <p14:creationId xmlns:p14="http://schemas.microsoft.com/office/powerpoint/2010/main" val="853187500"/>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lstStyle/>
          <a:p>
            <a:pPr>
              <a:lnSpc>
                <a:spcPct val="100000"/>
              </a:lnSpc>
              <a:spcBef>
                <a:spcPts val="1200"/>
              </a:spcBef>
              <a:spcAft>
                <a:spcPts val="0"/>
              </a:spcAft>
            </a:pPr>
            <a:r>
              <a:rPr lang="en-US" dirty="0"/>
              <a:t>Get further information:</a:t>
            </a:r>
          </a:p>
          <a:p>
            <a:pPr lvl="1">
              <a:lnSpc>
                <a:spcPct val="100000"/>
              </a:lnSpc>
              <a:spcBef>
                <a:spcPts val="600"/>
              </a:spcBef>
              <a:spcAft>
                <a:spcPts val="0"/>
              </a:spcAft>
            </a:pPr>
            <a:r>
              <a:rPr lang="en-US" sz="1800" b="1" dirty="0" smtClean="0"/>
              <a:t>Overview information:</a:t>
            </a:r>
            <a:endParaRPr lang="en-US" sz="1800" b="1" dirty="0"/>
          </a:p>
          <a:p>
            <a:pPr lvl="2">
              <a:spcBef>
                <a:spcPts val="300"/>
              </a:spcBef>
            </a:pPr>
            <a:r>
              <a:rPr lang="en-US" sz="1600" dirty="0">
                <a:hlinkClick r:id="rId3"/>
              </a:rPr>
              <a:t>http://www.microsoft.com/windowsazure</a:t>
            </a:r>
            <a:r>
              <a:rPr lang="en-US" sz="1600" dirty="0" smtClean="0">
                <a:hlinkClick r:id="rId3"/>
              </a:rPr>
              <a:t>/</a:t>
            </a:r>
          </a:p>
          <a:p>
            <a:pPr lvl="2">
              <a:spcBef>
                <a:spcPts val="300"/>
              </a:spcBef>
            </a:pPr>
            <a:r>
              <a:rPr lang="en-US" sz="1600" dirty="0">
                <a:hlinkClick r:id="rId3"/>
              </a:rPr>
              <a:t>http://www.microsoft.com/en-us/SQLAzure/datasync.aspx</a:t>
            </a:r>
            <a:endParaRPr lang="en-US" sz="1600" dirty="0" smtClean="0">
              <a:hlinkClick r:id="rId3"/>
            </a:endParaRPr>
          </a:p>
          <a:p>
            <a:pPr lvl="2">
              <a:spcBef>
                <a:spcPts val="300"/>
              </a:spcBef>
            </a:pPr>
            <a:r>
              <a:rPr lang="en-US" sz="1600" dirty="0" smtClean="0">
                <a:hlinkClick r:id="rId4"/>
              </a:rPr>
              <a:t>http</a:t>
            </a:r>
            <a:r>
              <a:rPr lang="en-US" sz="1600" dirty="0">
                <a:hlinkClick r:id="rId4"/>
              </a:rPr>
              <a:t>://</a:t>
            </a:r>
            <a:r>
              <a:rPr lang="en-US" sz="1600" dirty="0" smtClean="0">
                <a:hlinkClick r:id="rId4"/>
              </a:rPr>
              <a:t>www.microsoft.com/en-us/sqlazure/reporting.aspx</a:t>
            </a:r>
            <a:endParaRPr lang="en-US" sz="1600" dirty="0" smtClean="0"/>
          </a:p>
          <a:p>
            <a:pPr lvl="1">
              <a:lnSpc>
                <a:spcPct val="100000"/>
              </a:lnSpc>
              <a:spcBef>
                <a:spcPts val="600"/>
              </a:spcBef>
              <a:spcAft>
                <a:spcPts val="0"/>
              </a:spcAft>
            </a:pPr>
            <a:r>
              <a:rPr lang="en-US" sz="1800" b="1" dirty="0" smtClean="0"/>
              <a:t>SQL </a:t>
            </a:r>
            <a:r>
              <a:rPr lang="en-US" sz="1800" b="1" dirty="0"/>
              <a:t>Azure </a:t>
            </a:r>
            <a:r>
              <a:rPr lang="en-US" sz="1800" b="1" dirty="0" smtClean="0"/>
              <a:t>Forum</a:t>
            </a:r>
            <a:r>
              <a:rPr lang="en-US" sz="1800" b="1" dirty="0"/>
              <a:t>:</a:t>
            </a:r>
          </a:p>
          <a:p>
            <a:pPr lvl="2">
              <a:spcBef>
                <a:spcPts val="300"/>
              </a:spcBef>
            </a:pPr>
            <a:r>
              <a:rPr lang="en-US" sz="1600" dirty="0">
                <a:solidFill>
                  <a:schemeClr val="tx2"/>
                </a:solidFill>
                <a:hlinkClick r:id="rId5"/>
              </a:rPr>
              <a:t>http://social.msdn.microsoft.com/Forums/en-US/ssdsgetstarted/threads</a:t>
            </a:r>
            <a:endParaRPr lang="en-US" sz="1600" dirty="0">
              <a:solidFill>
                <a:schemeClr val="tx2"/>
              </a:solidFill>
            </a:endParaRPr>
          </a:p>
          <a:p>
            <a:pPr lvl="1">
              <a:spcBef>
                <a:spcPts val="300"/>
              </a:spcBef>
            </a:pPr>
            <a:r>
              <a:rPr lang="en-US" sz="1800" b="1" dirty="0" smtClean="0"/>
              <a:t>SQL Azure Blog:</a:t>
            </a:r>
          </a:p>
          <a:p>
            <a:pPr lvl="2">
              <a:spcBef>
                <a:spcPts val="300"/>
              </a:spcBef>
            </a:pPr>
            <a:r>
              <a:rPr lang="en-US" sz="1600" dirty="0">
                <a:hlinkClick r:id="rId6"/>
              </a:rPr>
              <a:t>http://blogs.msdn.com/b/sqlazure/</a:t>
            </a:r>
            <a:endParaRPr lang="en-US" sz="1600" dirty="0"/>
          </a:p>
          <a:p>
            <a:pPr lvl="1">
              <a:spcBef>
                <a:spcPts val="300"/>
              </a:spcBef>
            </a:pPr>
            <a:r>
              <a:rPr lang="en-US" sz="1800" b="1" dirty="0" smtClean="0"/>
              <a:t>Feature </a:t>
            </a:r>
            <a:r>
              <a:rPr lang="en-US" sz="1800" b="1" dirty="0"/>
              <a:t>voting:</a:t>
            </a:r>
          </a:p>
          <a:p>
            <a:pPr lvl="2">
              <a:spcBef>
                <a:spcPts val="300"/>
              </a:spcBef>
            </a:pPr>
            <a:r>
              <a:rPr lang="en-US" sz="1600" dirty="0">
                <a:hlinkClick r:id="rId7"/>
              </a:rPr>
              <a:t>http://www.mygreatwindowsazureidea.com/</a:t>
            </a:r>
            <a:endParaRPr lang="en-US" sz="1600" dirty="0"/>
          </a:p>
          <a:p>
            <a:pPr>
              <a:lnSpc>
                <a:spcPct val="100000"/>
              </a:lnSpc>
              <a:spcBef>
                <a:spcPts val="1200"/>
              </a:spcBef>
              <a:spcAft>
                <a:spcPts val="0"/>
              </a:spcAft>
            </a:pPr>
            <a:r>
              <a:rPr lang="en-US" dirty="0" smtClean="0"/>
              <a:t>Contact </a:t>
            </a:r>
            <a:r>
              <a:rPr lang="en-US" dirty="0"/>
              <a:t>information / </a:t>
            </a:r>
            <a:r>
              <a:rPr lang="en-US" dirty="0" smtClean="0"/>
              <a:t>CTP </a:t>
            </a:r>
            <a:r>
              <a:rPr lang="en-US" dirty="0"/>
              <a:t>access:</a:t>
            </a:r>
          </a:p>
          <a:p>
            <a:pPr lvl="1">
              <a:lnSpc>
                <a:spcPct val="100000"/>
              </a:lnSpc>
              <a:spcBef>
                <a:spcPts val="300"/>
              </a:spcBef>
              <a:spcAft>
                <a:spcPts val="0"/>
              </a:spcAft>
            </a:pPr>
            <a:r>
              <a:rPr lang="en-US" sz="2000" dirty="0">
                <a:hlinkClick r:id="rId8"/>
              </a:rPr>
              <a:t>Mark.Scurrell@microsoft.com</a:t>
            </a:r>
            <a:endParaRPr lang="en-US" sz="2000" dirty="0"/>
          </a:p>
          <a:p>
            <a:endParaRPr lang="en-US" dirty="0"/>
          </a:p>
        </p:txBody>
      </p:sp>
    </p:spTree>
    <p:extLst>
      <p:ext uri="{BB962C8B-B14F-4D97-AF65-F5344CB8AC3E}">
        <p14:creationId xmlns:p14="http://schemas.microsoft.com/office/powerpoint/2010/main" val="575302747"/>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Get Started with Windows Azure For Free Today!</a:t>
            </a:r>
            <a:endParaRPr lang="nl-BE" dirty="0"/>
          </a:p>
        </p:txBody>
      </p:sp>
      <p:sp>
        <p:nvSpPr>
          <p:cNvPr id="3" name="Content Placeholder 2"/>
          <p:cNvSpPr>
            <a:spLocks noGrp="1"/>
          </p:cNvSpPr>
          <p:nvPr>
            <p:ph idx="1"/>
          </p:nvPr>
        </p:nvSpPr>
        <p:spPr>
          <a:xfrm>
            <a:off x="236009" y="1255713"/>
            <a:ext cx="8615362" cy="5434011"/>
          </a:xfrm>
        </p:spPr>
        <p:txBody>
          <a:bodyPr>
            <a:noAutofit/>
          </a:bodyPr>
          <a:lstStyle/>
          <a:p>
            <a:r>
              <a:rPr lang="nl-BE" sz="2000" b="1" u="sng" dirty="0" smtClean="0"/>
              <a:t>MSDN Subscriber</a:t>
            </a:r>
            <a:endParaRPr lang="nl-BE" sz="2000" b="1" u="sng" dirty="0"/>
          </a:p>
          <a:p>
            <a:pPr lvl="1"/>
            <a:r>
              <a:rPr lang="nl-BE" sz="2000" dirty="0"/>
              <a:t>Activate Your </a:t>
            </a:r>
            <a:r>
              <a:rPr lang="nl-BE" sz="2000" dirty="0" smtClean="0"/>
              <a:t>Free Included MSDN </a:t>
            </a:r>
            <a:r>
              <a:rPr lang="nl-BE" sz="2000" dirty="0"/>
              <a:t>Benefits </a:t>
            </a:r>
            <a:r>
              <a:rPr lang="nl-BE" sz="2000" dirty="0" smtClean="0"/>
              <a:t>via </a:t>
            </a:r>
            <a:r>
              <a:rPr lang="nl-BE" sz="2000" b="1" dirty="0" smtClean="0"/>
              <a:t>http</a:t>
            </a:r>
            <a:r>
              <a:rPr lang="nl-BE" sz="2000" b="1" dirty="0"/>
              <a:t>://tinyurl.com/activatemsdnazurebenefits </a:t>
            </a:r>
          </a:p>
          <a:p>
            <a:endParaRPr lang="nl-BE" sz="2000" b="1" u="sng" dirty="0" smtClean="0"/>
          </a:p>
          <a:p>
            <a:r>
              <a:rPr lang="nl-BE" sz="2000" b="1" u="sng" dirty="0" smtClean="0"/>
              <a:t>Individual: </a:t>
            </a:r>
            <a:endParaRPr lang="nl-BE" sz="2000" b="1" u="sng" dirty="0"/>
          </a:p>
          <a:p>
            <a:pPr lvl="1"/>
            <a:r>
              <a:rPr lang="nl-BE" sz="2000" dirty="0" smtClean="0"/>
              <a:t>Get a Free Azure Introductory via </a:t>
            </a:r>
            <a:r>
              <a:rPr lang="nl-BE" sz="2000" b="1" dirty="0" smtClean="0"/>
              <a:t>http://tinyurl.com/freeintroazureoffer</a:t>
            </a:r>
            <a:r>
              <a:rPr lang="nl-BE" sz="2000" dirty="0" smtClean="0"/>
              <a:t> </a:t>
            </a:r>
          </a:p>
          <a:p>
            <a:pPr lvl="2"/>
            <a:r>
              <a:rPr lang="nl-BE" sz="2000" dirty="0" smtClean="0"/>
              <a:t>Free Computation hours and Storage</a:t>
            </a:r>
          </a:p>
          <a:p>
            <a:pPr lvl="2"/>
            <a:endParaRPr lang="nl-BE" sz="2000" dirty="0" smtClean="0"/>
          </a:p>
          <a:p>
            <a:pPr lvl="1"/>
            <a:r>
              <a:rPr lang="nl-BE" sz="2000" dirty="0" smtClean="0"/>
              <a:t>Get 30 Days Free </a:t>
            </a:r>
            <a:r>
              <a:rPr lang="nl-BE" sz="2000" dirty="0"/>
              <a:t>Windows Azure </a:t>
            </a:r>
            <a:r>
              <a:rPr lang="nl-BE" sz="2000" dirty="0" smtClean="0"/>
              <a:t>via </a:t>
            </a:r>
            <a:r>
              <a:rPr lang="nl-BE" sz="2000" b="1" dirty="0"/>
              <a:t>http://www.windowsazurepass.com</a:t>
            </a:r>
          </a:p>
          <a:p>
            <a:pPr lvl="2"/>
            <a:r>
              <a:rPr lang="en-US" sz="2000" dirty="0" smtClean="0"/>
              <a:t>Select </a:t>
            </a:r>
            <a:r>
              <a:rPr lang="en-US" sz="2000" dirty="0"/>
              <a:t>Belgium and enter Promo code: </a:t>
            </a:r>
            <a:r>
              <a:rPr lang="nl-BE" sz="2000" dirty="0" smtClean="0"/>
              <a:t>AZP001</a:t>
            </a:r>
          </a:p>
          <a:p>
            <a:pPr lvl="2"/>
            <a:endParaRPr lang="nl-BE" sz="2000" dirty="0" smtClean="0"/>
          </a:p>
          <a:p>
            <a:r>
              <a:rPr lang="nl-BE" sz="2000" b="1" u="sng" dirty="0" smtClean="0"/>
              <a:t>Partner</a:t>
            </a:r>
          </a:p>
          <a:p>
            <a:pPr lvl="1"/>
            <a:r>
              <a:rPr lang="nl-BE" sz="2000" dirty="0" smtClean="0"/>
              <a:t>Get free monthly access to Azure with Partner Cloud Essentials via </a:t>
            </a:r>
            <a:r>
              <a:rPr lang="nl-BE" sz="2000" b="1" dirty="0"/>
              <a:t>http://www.microsoftcloudpartner.com/ </a:t>
            </a:r>
            <a:endParaRPr lang="nl-BE" sz="2000" b="1" dirty="0" smtClean="0"/>
          </a:p>
          <a:p>
            <a:pPr lvl="1"/>
            <a:endParaRPr lang="nl-BE" sz="2000" dirty="0" smtClean="0"/>
          </a:p>
          <a:p>
            <a:pPr lvl="1"/>
            <a:endParaRPr lang="nl-BE" sz="2000" dirty="0"/>
          </a:p>
        </p:txBody>
      </p:sp>
    </p:spTree>
    <p:extLst>
      <p:ext uri="{BB962C8B-B14F-4D97-AF65-F5344CB8AC3E}">
        <p14:creationId xmlns:p14="http://schemas.microsoft.com/office/powerpoint/2010/main" val="4207632592"/>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Start Developing on the Windows Azure Platform</a:t>
            </a:r>
            <a:endParaRPr lang="nl-BE" dirty="0"/>
          </a:p>
        </p:txBody>
      </p:sp>
      <p:sp>
        <p:nvSpPr>
          <p:cNvPr id="3" name="Content Placeholder 2"/>
          <p:cNvSpPr>
            <a:spLocks noGrp="1"/>
          </p:cNvSpPr>
          <p:nvPr>
            <p:ph idx="1"/>
          </p:nvPr>
        </p:nvSpPr>
        <p:spPr>
          <a:xfrm>
            <a:off x="1964266" y="1255713"/>
            <a:ext cx="6895571" cy="5434011"/>
          </a:xfrm>
        </p:spPr>
        <p:txBody>
          <a:bodyPr>
            <a:normAutofit/>
          </a:bodyPr>
          <a:lstStyle/>
          <a:p>
            <a:pPr marL="457200" indent="-457200">
              <a:buFont typeface="+mj-lt"/>
              <a:buAutoNum type="arabicPeriod"/>
            </a:pPr>
            <a:r>
              <a:rPr lang="en-US" sz="2800" dirty="0" smtClean="0"/>
              <a:t>Activate your Benefits (see previous slide)</a:t>
            </a:r>
          </a:p>
          <a:p>
            <a:pPr marL="457200" indent="-457200">
              <a:buFont typeface="+mj-lt"/>
              <a:buAutoNum type="arabicPeriod"/>
            </a:pPr>
            <a:endParaRPr lang="en-US" sz="2800" dirty="0" smtClean="0"/>
          </a:p>
          <a:p>
            <a:pPr marL="457200" indent="-457200">
              <a:buFont typeface="+mj-lt"/>
              <a:buAutoNum type="arabicPeriod"/>
            </a:pPr>
            <a:endParaRPr lang="en-US" sz="2800" dirty="0"/>
          </a:p>
          <a:p>
            <a:pPr marL="457200" indent="-457200">
              <a:buFont typeface="+mj-lt"/>
              <a:buAutoNum type="arabicPeriod"/>
            </a:pPr>
            <a:r>
              <a:rPr lang="en-US" sz="2800" dirty="0" smtClean="0"/>
              <a:t>Get the Tools via </a:t>
            </a:r>
            <a:r>
              <a:rPr lang="en-US" sz="2800" b="1" dirty="0" smtClean="0"/>
              <a:t>http</a:t>
            </a:r>
            <a:r>
              <a:rPr lang="en-US" sz="2800" b="1" dirty="0"/>
              <a:t>://</a:t>
            </a:r>
            <a:r>
              <a:rPr lang="en-US" sz="2800" b="1" dirty="0" smtClean="0"/>
              <a:t>tinyurl.com/toolsforazure</a:t>
            </a:r>
            <a:endParaRPr lang="en-US" sz="2800" dirty="0" smtClean="0"/>
          </a:p>
          <a:p>
            <a:pPr marL="457200" indent="-457200">
              <a:buFont typeface="+mj-lt"/>
              <a:buAutoNum type="arabicPeriod"/>
            </a:pPr>
            <a:endParaRPr lang="en-US" sz="2800" dirty="0" smtClean="0"/>
          </a:p>
          <a:p>
            <a:pPr marL="457200" indent="-457200">
              <a:buFont typeface="+mj-lt"/>
              <a:buAutoNum type="arabicPeriod"/>
            </a:pPr>
            <a:endParaRPr lang="en-US" sz="2800" dirty="0"/>
          </a:p>
          <a:p>
            <a:pPr marL="457200" indent="-457200">
              <a:buFont typeface="+mj-lt"/>
              <a:buAutoNum type="arabicPeriod"/>
            </a:pPr>
            <a:r>
              <a:rPr lang="en-US" sz="2800" dirty="0"/>
              <a:t>First learn how to create </a:t>
            </a:r>
            <a:r>
              <a:rPr lang="en-US" sz="2800" dirty="0" smtClean="0"/>
              <a:t>an application via </a:t>
            </a:r>
            <a:r>
              <a:rPr lang="en-US" sz="2800" b="1" dirty="0" smtClean="0"/>
              <a:t>http</a:t>
            </a:r>
            <a:r>
              <a:rPr lang="en-US" sz="2800" b="1" dirty="0"/>
              <a:t>://</a:t>
            </a:r>
            <a:r>
              <a:rPr lang="en-US" sz="2800" b="1" dirty="0" smtClean="0"/>
              <a:t>tinyurl.com/deployazureapplication</a:t>
            </a:r>
            <a:endParaRPr lang="nl-BE" sz="28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79512"/>
            <a:ext cx="1820333" cy="5678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58824952"/>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nl-BE" dirty="0" smtClean="0"/>
              <a:t>Speaker info: please do not delete the slides in this section</a:t>
            </a:r>
            <a:endParaRPr lang="en-US" dirty="0"/>
          </a:p>
        </p:txBody>
      </p:sp>
      <p:sp>
        <p:nvSpPr>
          <p:cNvPr id="4" name="Content Placeholder 3"/>
          <p:cNvSpPr>
            <a:spLocks noGrp="1"/>
          </p:cNvSpPr>
          <p:nvPr>
            <p:ph idx="1"/>
          </p:nvPr>
        </p:nvSpPr>
        <p:spPr/>
        <p:txBody>
          <a:bodyPr/>
          <a:lstStyle/>
          <a:p>
            <a:r>
              <a:rPr lang="nl-BE" dirty="0" smtClean="0"/>
              <a:t>Show these slides at the end of your session before going to Thank you page.</a:t>
            </a:r>
          </a:p>
          <a:p>
            <a:endParaRPr lang="en-US" dirty="0"/>
          </a:p>
        </p:txBody>
      </p:sp>
    </p:spTree>
    <p:extLst>
      <p:ext uri="{BB962C8B-B14F-4D97-AF65-F5344CB8AC3E}">
        <p14:creationId xmlns:p14="http://schemas.microsoft.com/office/powerpoint/2010/main" val="2366925267"/>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Cloud Services</a:t>
            </a:r>
            <a:endParaRPr lang="en-US" dirty="0"/>
          </a:p>
        </p:txBody>
      </p:sp>
      <p:sp>
        <p:nvSpPr>
          <p:cNvPr id="3" name="Freeform 2"/>
          <p:cNvSpPr/>
          <p:nvPr/>
        </p:nvSpPr>
        <p:spPr bwMode="auto">
          <a:xfrm>
            <a:off x="635101" y="2315348"/>
            <a:ext cx="6494534" cy="3776695"/>
          </a:xfrm>
          <a:custGeom>
            <a:avLst/>
            <a:gdLst>
              <a:gd name="connsiteX0" fmla="*/ 558151 w 4999512"/>
              <a:gd name="connsiteY0" fmla="*/ 0 h 3348841"/>
              <a:gd name="connsiteX1" fmla="*/ 4441361 w 4999512"/>
              <a:gd name="connsiteY1" fmla="*/ 0 h 3348841"/>
              <a:gd name="connsiteX2" fmla="*/ 4836033 w 4999512"/>
              <a:gd name="connsiteY2" fmla="*/ 163479 h 3348841"/>
              <a:gd name="connsiteX3" fmla="*/ 4999511 w 4999512"/>
              <a:gd name="connsiteY3" fmla="*/ 558152 h 3348841"/>
              <a:gd name="connsiteX4" fmla="*/ 4999512 w 4999512"/>
              <a:gd name="connsiteY4" fmla="*/ 3348841 h 3348841"/>
              <a:gd name="connsiteX5" fmla="*/ 4999512 w 4999512"/>
              <a:gd name="connsiteY5" fmla="*/ 3348841 h 3348841"/>
              <a:gd name="connsiteX6" fmla="*/ 4999512 w 4999512"/>
              <a:gd name="connsiteY6" fmla="*/ 3348841 h 3348841"/>
              <a:gd name="connsiteX7" fmla="*/ 0 w 4999512"/>
              <a:gd name="connsiteY7" fmla="*/ 3348841 h 3348841"/>
              <a:gd name="connsiteX8" fmla="*/ 0 w 4999512"/>
              <a:gd name="connsiteY8" fmla="*/ 3348841 h 3348841"/>
              <a:gd name="connsiteX9" fmla="*/ 0 w 4999512"/>
              <a:gd name="connsiteY9" fmla="*/ 3348841 h 3348841"/>
              <a:gd name="connsiteX10" fmla="*/ 0 w 4999512"/>
              <a:gd name="connsiteY10" fmla="*/ 558151 h 3348841"/>
              <a:gd name="connsiteX11" fmla="*/ 163479 w 4999512"/>
              <a:gd name="connsiteY11" fmla="*/ 163479 h 3348841"/>
              <a:gd name="connsiteX12" fmla="*/ 558152 w 4999512"/>
              <a:gd name="connsiteY12" fmla="*/ 1 h 3348841"/>
              <a:gd name="connsiteX13" fmla="*/ 558151 w 4999512"/>
              <a:gd name="connsiteY13" fmla="*/ 0 h 3348841"/>
              <a:gd name="connsiteX0" fmla="*/ 581901 w 5023262"/>
              <a:gd name="connsiteY0" fmla="*/ 0 h 3348841"/>
              <a:gd name="connsiteX1" fmla="*/ 4465111 w 5023262"/>
              <a:gd name="connsiteY1" fmla="*/ 0 h 3348841"/>
              <a:gd name="connsiteX2" fmla="*/ 4859783 w 5023262"/>
              <a:gd name="connsiteY2" fmla="*/ 163479 h 3348841"/>
              <a:gd name="connsiteX3" fmla="*/ 5023261 w 5023262"/>
              <a:gd name="connsiteY3" fmla="*/ 558152 h 3348841"/>
              <a:gd name="connsiteX4" fmla="*/ 5023262 w 5023262"/>
              <a:gd name="connsiteY4" fmla="*/ 3348841 h 3348841"/>
              <a:gd name="connsiteX5" fmla="*/ 5023262 w 5023262"/>
              <a:gd name="connsiteY5" fmla="*/ 3348841 h 3348841"/>
              <a:gd name="connsiteX6" fmla="*/ 5023262 w 5023262"/>
              <a:gd name="connsiteY6" fmla="*/ 3348841 h 3348841"/>
              <a:gd name="connsiteX7" fmla="*/ 23750 w 5023262"/>
              <a:gd name="connsiteY7" fmla="*/ 3348841 h 3348841"/>
              <a:gd name="connsiteX8" fmla="*/ 23750 w 5023262"/>
              <a:gd name="connsiteY8" fmla="*/ 3348841 h 3348841"/>
              <a:gd name="connsiteX9" fmla="*/ 0 w 5023262"/>
              <a:gd name="connsiteY9" fmla="*/ 3051958 h 3348841"/>
              <a:gd name="connsiteX10" fmla="*/ 23750 w 5023262"/>
              <a:gd name="connsiteY10" fmla="*/ 558151 h 3348841"/>
              <a:gd name="connsiteX11" fmla="*/ 187229 w 5023262"/>
              <a:gd name="connsiteY11" fmla="*/ 163479 h 3348841"/>
              <a:gd name="connsiteX12" fmla="*/ 581902 w 5023262"/>
              <a:gd name="connsiteY12" fmla="*/ 1 h 3348841"/>
              <a:gd name="connsiteX13" fmla="*/ 581901 w 5023262"/>
              <a:gd name="connsiteY13" fmla="*/ 0 h 3348841"/>
              <a:gd name="connsiteX0" fmla="*/ 653154 w 5094515"/>
              <a:gd name="connsiteY0" fmla="*/ 0 h 3348841"/>
              <a:gd name="connsiteX1" fmla="*/ 4536364 w 5094515"/>
              <a:gd name="connsiteY1" fmla="*/ 0 h 3348841"/>
              <a:gd name="connsiteX2" fmla="*/ 4931036 w 5094515"/>
              <a:gd name="connsiteY2" fmla="*/ 163479 h 3348841"/>
              <a:gd name="connsiteX3" fmla="*/ 5094514 w 5094515"/>
              <a:gd name="connsiteY3" fmla="*/ 558152 h 3348841"/>
              <a:gd name="connsiteX4" fmla="*/ 5094515 w 5094515"/>
              <a:gd name="connsiteY4" fmla="*/ 3348841 h 3348841"/>
              <a:gd name="connsiteX5" fmla="*/ 5094515 w 5094515"/>
              <a:gd name="connsiteY5" fmla="*/ 3348841 h 3348841"/>
              <a:gd name="connsiteX6" fmla="*/ 5094515 w 5094515"/>
              <a:gd name="connsiteY6" fmla="*/ 3348841 h 3348841"/>
              <a:gd name="connsiteX7" fmla="*/ 95003 w 5094515"/>
              <a:gd name="connsiteY7" fmla="*/ 3348841 h 3348841"/>
              <a:gd name="connsiteX8" fmla="*/ 0 w 5094515"/>
              <a:gd name="connsiteY8" fmla="*/ 3218213 h 3348841"/>
              <a:gd name="connsiteX9" fmla="*/ 71253 w 5094515"/>
              <a:gd name="connsiteY9" fmla="*/ 3051958 h 3348841"/>
              <a:gd name="connsiteX10" fmla="*/ 95003 w 5094515"/>
              <a:gd name="connsiteY10" fmla="*/ 558151 h 3348841"/>
              <a:gd name="connsiteX11" fmla="*/ 258482 w 5094515"/>
              <a:gd name="connsiteY11" fmla="*/ 163479 h 3348841"/>
              <a:gd name="connsiteX12" fmla="*/ 653155 w 5094515"/>
              <a:gd name="connsiteY12" fmla="*/ 1 h 3348841"/>
              <a:gd name="connsiteX13" fmla="*/ 653154 w 5094515"/>
              <a:gd name="connsiteY13" fmla="*/ 0 h 3348841"/>
              <a:gd name="connsiteX0" fmla="*/ 653154 w 5094515"/>
              <a:gd name="connsiteY0" fmla="*/ 0 h 3431968"/>
              <a:gd name="connsiteX1" fmla="*/ 4536364 w 5094515"/>
              <a:gd name="connsiteY1" fmla="*/ 0 h 3431968"/>
              <a:gd name="connsiteX2" fmla="*/ 4931036 w 5094515"/>
              <a:gd name="connsiteY2" fmla="*/ 163479 h 3431968"/>
              <a:gd name="connsiteX3" fmla="*/ 5094514 w 5094515"/>
              <a:gd name="connsiteY3" fmla="*/ 558152 h 3431968"/>
              <a:gd name="connsiteX4" fmla="*/ 5094515 w 5094515"/>
              <a:gd name="connsiteY4" fmla="*/ 3348841 h 3431968"/>
              <a:gd name="connsiteX5" fmla="*/ 5094515 w 5094515"/>
              <a:gd name="connsiteY5" fmla="*/ 3348841 h 3431968"/>
              <a:gd name="connsiteX6" fmla="*/ 5094515 w 5094515"/>
              <a:gd name="connsiteY6" fmla="*/ 3348841 h 3431968"/>
              <a:gd name="connsiteX7" fmla="*/ 997528 w 5094515"/>
              <a:gd name="connsiteY7" fmla="*/ 3431968 h 3431968"/>
              <a:gd name="connsiteX8" fmla="*/ 0 w 5094515"/>
              <a:gd name="connsiteY8" fmla="*/ 3218213 h 3431968"/>
              <a:gd name="connsiteX9" fmla="*/ 71253 w 5094515"/>
              <a:gd name="connsiteY9" fmla="*/ 3051958 h 3431968"/>
              <a:gd name="connsiteX10" fmla="*/ 95003 w 5094515"/>
              <a:gd name="connsiteY10" fmla="*/ 558151 h 3431968"/>
              <a:gd name="connsiteX11" fmla="*/ 258482 w 5094515"/>
              <a:gd name="connsiteY11" fmla="*/ 163479 h 3431968"/>
              <a:gd name="connsiteX12" fmla="*/ 653155 w 5094515"/>
              <a:gd name="connsiteY12" fmla="*/ 1 h 3431968"/>
              <a:gd name="connsiteX13" fmla="*/ 653154 w 5094515"/>
              <a:gd name="connsiteY13" fmla="*/ 0 h 3431968"/>
              <a:gd name="connsiteX0" fmla="*/ 653154 w 5094515"/>
              <a:gd name="connsiteY0" fmla="*/ 0 h 3431968"/>
              <a:gd name="connsiteX1" fmla="*/ 4536364 w 5094515"/>
              <a:gd name="connsiteY1" fmla="*/ 0 h 3431968"/>
              <a:gd name="connsiteX2" fmla="*/ 4931036 w 5094515"/>
              <a:gd name="connsiteY2" fmla="*/ 163479 h 3431968"/>
              <a:gd name="connsiteX3" fmla="*/ 5094514 w 5094515"/>
              <a:gd name="connsiteY3" fmla="*/ 558152 h 3431968"/>
              <a:gd name="connsiteX4" fmla="*/ 5094515 w 5094515"/>
              <a:gd name="connsiteY4" fmla="*/ 3348841 h 3431968"/>
              <a:gd name="connsiteX5" fmla="*/ 5094515 w 5094515"/>
              <a:gd name="connsiteY5" fmla="*/ 3348841 h 3431968"/>
              <a:gd name="connsiteX6" fmla="*/ 4857009 w 5094515"/>
              <a:gd name="connsiteY6" fmla="*/ 3194462 h 3431968"/>
              <a:gd name="connsiteX7" fmla="*/ 997528 w 5094515"/>
              <a:gd name="connsiteY7" fmla="*/ 3431968 h 3431968"/>
              <a:gd name="connsiteX8" fmla="*/ 0 w 5094515"/>
              <a:gd name="connsiteY8" fmla="*/ 3218213 h 3431968"/>
              <a:gd name="connsiteX9" fmla="*/ 71253 w 5094515"/>
              <a:gd name="connsiteY9" fmla="*/ 3051958 h 3431968"/>
              <a:gd name="connsiteX10" fmla="*/ 95003 w 5094515"/>
              <a:gd name="connsiteY10" fmla="*/ 558151 h 3431968"/>
              <a:gd name="connsiteX11" fmla="*/ 258482 w 5094515"/>
              <a:gd name="connsiteY11" fmla="*/ 163479 h 3431968"/>
              <a:gd name="connsiteX12" fmla="*/ 653155 w 5094515"/>
              <a:gd name="connsiteY12" fmla="*/ 1 h 3431968"/>
              <a:gd name="connsiteX13" fmla="*/ 653154 w 5094515"/>
              <a:gd name="connsiteY13" fmla="*/ 0 h 3431968"/>
              <a:gd name="connsiteX0" fmla="*/ 653154 w 5094515"/>
              <a:gd name="connsiteY0" fmla="*/ 0 h 3431969"/>
              <a:gd name="connsiteX1" fmla="*/ 4536364 w 5094515"/>
              <a:gd name="connsiteY1" fmla="*/ 0 h 3431969"/>
              <a:gd name="connsiteX2" fmla="*/ 4931036 w 5094515"/>
              <a:gd name="connsiteY2" fmla="*/ 163479 h 3431969"/>
              <a:gd name="connsiteX3" fmla="*/ 5094514 w 5094515"/>
              <a:gd name="connsiteY3" fmla="*/ 558152 h 3431969"/>
              <a:gd name="connsiteX4" fmla="*/ 5094515 w 5094515"/>
              <a:gd name="connsiteY4" fmla="*/ 3348841 h 3431969"/>
              <a:gd name="connsiteX5" fmla="*/ 5094515 w 5094515"/>
              <a:gd name="connsiteY5" fmla="*/ 3348841 h 3431969"/>
              <a:gd name="connsiteX6" fmla="*/ 3788230 w 5094515"/>
              <a:gd name="connsiteY6" fmla="*/ 3431969 h 3431969"/>
              <a:gd name="connsiteX7" fmla="*/ 997528 w 5094515"/>
              <a:gd name="connsiteY7" fmla="*/ 3431968 h 3431969"/>
              <a:gd name="connsiteX8" fmla="*/ 0 w 5094515"/>
              <a:gd name="connsiteY8" fmla="*/ 3218213 h 3431969"/>
              <a:gd name="connsiteX9" fmla="*/ 71253 w 5094515"/>
              <a:gd name="connsiteY9" fmla="*/ 3051958 h 3431969"/>
              <a:gd name="connsiteX10" fmla="*/ 95003 w 5094515"/>
              <a:gd name="connsiteY10" fmla="*/ 558151 h 3431969"/>
              <a:gd name="connsiteX11" fmla="*/ 258482 w 5094515"/>
              <a:gd name="connsiteY11" fmla="*/ 163479 h 3431969"/>
              <a:gd name="connsiteX12" fmla="*/ 653155 w 5094515"/>
              <a:gd name="connsiteY12" fmla="*/ 1 h 3431969"/>
              <a:gd name="connsiteX13" fmla="*/ 653154 w 5094515"/>
              <a:gd name="connsiteY13" fmla="*/ 0 h 3431969"/>
              <a:gd name="connsiteX0" fmla="*/ 653154 w 5094515"/>
              <a:gd name="connsiteY0" fmla="*/ 0 h 3431969"/>
              <a:gd name="connsiteX1" fmla="*/ 4536364 w 5094515"/>
              <a:gd name="connsiteY1" fmla="*/ 0 h 3431969"/>
              <a:gd name="connsiteX2" fmla="*/ 4931036 w 5094515"/>
              <a:gd name="connsiteY2" fmla="*/ 163479 h 3431969"/>
              <a:gd name="connsiteX3" fmla="*/ 5094514 w 5094515"/>
              <a:gd name="connsiteY3" fmla="*/ 558152 h 3431969"/>
              <a:gd name="connsiteX4" fmla="*/ 5094515 w 5094515"/>
              <a:gd name="connsiteY4" fmla="*/ 3348841 h 3431969"/>
              <a:gd name="connsiteX5" fmla="*/ 5094515 w 5094515"/>
              <a:gd name="connsiteY5" fmla="*/ 2778825 h 3431969"/>
              <a:gd name="connsiteX6" fmla="*/ 3788230 w 5094515"/>
              <a:gd name="connsiteY6" fmla="*/ 3431969 h 3431969"/>
              <a:gd name="connsiteX7" fmla="*/ 997528 w 5094515"/>
              <a:gd name="connsiteY7" fmla="*/ 3431968 h 3431969"/>
              <a:gd name="connsiteX8" fmla="*/ 0 w 5094515"/>
              <a:gd name="connsiteY8" fmla="*/ 3218213 h 3431969"/>
              <a:gd name="connsiteX9" fmla="*/ 71253 w 5094515"/>
              <a:gd name="connsiteY9" fmla="*/ 3051958 h 3431969"/>
              <a:gd name="connsiteX10" fmla="*/ 95003 w 5094515"/>
              <a:gd name="connsiteY10" fmla="*/ 558151 h 3431969"/>
              <a:gd name="connsiteX11" fmla="*/ 258482 w 5094515"/>
              <a:gd name="connsiteY11" fmla="*/ 163479 h 3431969"/>
              <a:gd name="connsiteX12" fmla="*/ 653155 w 5094515"/>
              <a:gd name="connsiteY12" fmla="*/ 1 h 3431969"/>
              <a:gd name="connsiteX13" fmla="*/ 653154 w 5094515"/>
              <a:gd name="connsiteY13" fmla="*/ 0 h 3431969"/>
              <a:gd name="connsiteX0" fmla="*/ 653154 w 5094515"/>
              <a:gd name="connsiteY0" fmla="*/ 0 h 3431969"/>
              <a:gd name="connsiteX1" fmla="*/ 4536364 w 5094515"/>
              <a:gd name="connsiteY1" fmla="*/ 0 h 3431969"/>
              <a:gd name="connsiteX2" fmla="*/ 4931036 w 5094515"/>
              <a:gd name="connsiteY2" fmla="*/ 163479 h 3431969"/>
              <a:gd name="connsiteX3" fmla="*/ 5094514 w 5094515"/>
              <a:gd name="connsiteY3" fmla="*/ 558152 h 3431969"/>
              <a:gd name="connsiteX4" fmla="*/ 5094515 w 5094515"/>
              <a:gd name="connsiteY4" fmla="*/ 3348841 h 3431969"/>
              <a:gd name="connsiteX5" fmla="*/ 4512624 w 5094515"/>
              <a:gd name="connsiteY5" fmla="*/ 3194462 h 3431969"/>
              <a:gd name="connsiteX6" fmla="*/ 3788230 w 5094515"/>
              <a:gd name="connsiteY6" fmla="*/ 3431969 h 3431969"/>
              <a:gd name="connsiteX7" fmla="*/ 997528 w 5094515"/>
              <a:gd name="connsiteY7" fmla="*/ 3431968 h 3431969"/>
              <a:gd name="connsiteX8" fmla="*/ 0 w 5094515"/>
              <a:gd name="connsiteY8" fmla="*/ 3218213 h 3431969"/>
              <a:gd name="connsiteX9" fmla="*/ 71253 w 5094515"/>
              <a:gd name="connsiteY9" fmla="*/ 3051958 h 3431969"/>
              <a:gd name="connsiteX10" fmla="*/ 95003 w 5094515"/>
              <a:gd name="connsiteY10" fmla="*/ 558151 h 3431969"/>
              <a:gd name="connsiteX11" fmla="*/ 258482 w 5094515"/>
              <a:gd name="connsiteY11" fmla="*/ 163479 h 3431969"/>
              <a:gd name="connsiteX12" fmla="*/ 653155 w 5094515"/>
              <a:gd name="connsiteY12" fmla="*/ 1 h 3431969"/>
              <a:gd name="connsiteX13" fmla="*/ 653154 w 5094515"/>
              <a:gd name="connsiteY13" fmla="*/ 0 h 3431969"/>
              <a:gd name="connsiteX0" fmla="*/ 653154 w 5272645"/>
              <a:gd name="connsiteY0" fmla="*/ 0 h 3431969"/>
              <a:gd name="connsiteX1" fmla="*/ 4536364 w 5272645"/>
              <a:gd name="connsiteY1" fmla="*/ 0 h 3431969"/>
              <a:gd name="connsiteX2" fmla="*/ 4931036 w 5272645"/>
              <a:gd name="connsiteY2" fmla="*/ 163479 h 3431969"/>
              <a:gd name="connsiteX3" fmla="*/ 5094514 w 5272645"/>
              <a:gd name="connsiteY3" fmla="*/ 558152 h 3431969"/>
              <a:gd name="connsiteX4" fmla="*/ 5272645 w 5272645"/>
              <a:gd name="connsiteY4" fmla="*/ 1674420 h 3431969"/>
              <a:gd name="connsiteX5" fmla="*/ 4512624 w 5272645"/>
              <a:gd name="connsiteY5" fmla="*/ 3194462 h 3431969"/>
              <a:gd name="connsiteX6" fmla="*/ 3788230 w 5272645"/>
              <a:gd name="connsiteY6" fmla="*/ 3431969 h 3431969"/>
              <a:gd name="connsiteX7" fmla="*/ 997528 w 5272645"/>
              <a:gd name="connsiteY7" fmla="*/ 3431968 h 3431969"/>
              <a:gd name="connsiteX8" fmla="*/ 0 w 5272645"/>
              <a:gd name="connsiteY8" fmla="*/ 3218213 h 3431969"/>
              <a:gd name="connsiteX9" fmla="*/ 71253 w 5272645"/>
              <a:gd name="connsiteY9" fmla="*/ 3051958 h 3431969"/>
              <a:gd name="connsiteX10" fmla="*/ 95003 w 5272645"/>
              <a:gd name="connsiteY10" fmla="*/ 558151 h 3431969"/>
              <a:gd name="connsiteX11" fmla="*/ 258482 w 5272645"/>
              <a:gd name="connsiteY11" fmla="*/ 163479 h 3431969"/>
              <a:gd name="connsiteX12" fmla="*/ 653155 w 5272645"/>
              <a:gd name="connsiteY12" fmla="*/ 1 h 3431969"/>
              <a:gd name="connsiteX13" fmla="*/ 653154 w 5272645"/>
              <a:gd name="connsiteY13" fmla="*/ 0 h 3431969"/>
              <a:gd name="connsiteX0" fmla="*/ 653154 w 5272645"/>
              <a:gd name="connsiteY0" fmla="*/ 0 h 3431969"/>
              <a:gd name="connsiteX1" fmla="*/ 4536364 w 5272645"/>
              <a:gd name="connsiteY1" fmla="*/ 0 h 3431969"/>
              <a:gd name="connsiteX2" fmla="*/ 4931036 w 5272645"/>
              <a:gd name="connsiteY2" fmla="*/ 163479 h 3431969"/>
              <a:gd name="connsiteX3" fmla="*/ 5094514 w 5272645"/>
              <a:gd name="connsiteY3" fmla="*/ 558152 h 3431969"/>
              <a:gd name="connsiteX4" fmla="*/ 5272645 w 5272645"/>
              <a:gd name="connsiteY4" fmla="*/ 1674420 h 3431969"/>
              <a:gd name="connsiteX5" fmla="*/ 4512624 w 5272645"/>
              <a:gd name="connsiteY5" fmla="*/ 3194462 h 3431969"/>
              <a:gd name="connsiteX6" fmla="*/ 3788230 w 5272645"/>
              <a:gd name="connsiteY6" fmla="*/ 3431969 h 3431969"/>
              <a:gd name="connsiteX7" fmla="*/ 997528 w 5272645"/>
              <a:gd name="connsiteY7" fmla="*/ 3431968 h 3431969"/>
              <a:gd name="connsiteX8" fmla="*/ 0 w 5272645"/>
              <a:gd name="connsiteY8" fmla="*/ 3218213 h 3431969"/>
              <a:gd name="connsiteX9" fmla="*/ 71253 w 5272645"/>
              <a:gd name="connsiteY9" fmla="*/ 3051958 h 3431969"/>
              <a:gd name="connsiteX10" fmla="*/ 95003 w 5272645"/>
              <a:gd name="connsiteY10" fmla="*/ 558151 h 3431969"/>
              <a:gd name="connsiteX11" fmla="*/ 258482 w 5272645"/>
              <a:gd name="connsiteY11" fmla="*/ 163479 h 3431969"/>
              <a:gd name="connsiteX12" fmla="*/ 653155 w 5272645"/>
              <a:gd name="connsiteY12" fmla="*/ 1 h 3431969"/>
              <a:gd name="connsiteX13" fmla="*/ 653154 w 5272645"/>
              <a:gd name="connsiteY13" fmla="*/ 0 h 3431969"/>
              <a:gd name="connsiteX0" fmla="*/ 653154 w 5272645"/>
              <a:gd name="connsiteY0" fmla="*/ 0 h 3431969"/>
              <a:gd name="connsiteX1" fmla="*/ 4536364 w 5272645"/>
              <a:gd name="connsiteY1" fmla="*/ 0 h 3431969"/>
              <a:gd name="connsiteX2" fmla="*/ 4931036 w 5272645"/>
              <a:gd name="connsiteY2" fmla="*/ 163479 h 3431969"/>
              <a:gd name="connsiteX3" fmla="*/ 5094514 w 5272645"/>
              <a:gd name="connsiteY3" fmla="*/ 558152 h 3431969"/>
              <a:gd name="connsiteX4" fmla="*/ 5272645 w 5272645"/>
              <a:gd name="connsiteY4" fmla="*/ 1674420 h 3431969"/>
              <a:gd name="connsiteX5" fmla="*/ 4512624 w 5272645"/>
              <a:gd name="connsiteY5" fmla="*/ 3194462 h 3431969"/>
              <a:gd name="connsiteX6" fmla="*/ 3788230 w 5272645"/>
              <a:gd name="connsiteY6" fmla="*/ 3431969 h 3431969"/>
              <a:gd name="connsiteX7" fmla="*/ 997528 w 5272645"/>
              <a:gd name="connsiteY7" fmla="*/ 3431968 h 3431969"/>
              <a:gd name="connsiteX8" fmla="*/ 0 w 5272645"/>
              <a:gd name="connsiteY8" fmla="*/ 3218213 h 3431969"/>
              <a:gd name="connsiteX9" fmla="*/ 71253 w 5272645"/>
              <a:gd name="connsiteY9" fmla="*/ 3051958 h 3431969"/>
              <a:gd name="connsiteX10" fmla="*/ 95003 w 5272645"/>
              <a:gd name="connsiteY10" fmla="*/ 558151 h 3431969"/>
              <a:gd name="connsiteX11" fmla="*/ 258482 w 5272645"/>
              <a:gd name="connsiteY11" fmla="*/ 163479 h 3431969"/>
              <a:gd name="connsiteX12" fmla="*/ 653155 w 5272645"/>
              <a:gd name="connsiteY12" fmla="*/ 1 h 3431969"/>
              <a:gd name="connsiteX13" fmla="*/ 653154 w 5272645"/>
              <a:gd name="connsiteY13" fmla="*/ 0 h 3431969"/>
              <a:gd name="connsiteX0" fmla="*/ 653154 w 5272645"/>
              <a:gd name="connsiteY0" fmla="*/ 273133 h 3705102"/>
              <a:gd name="connsiteX1" fmla="*/ 3788219 w 5272645"/>
              <a:gd name="connsiteY1" fmla="*/ 0 h 3705102"/>
              <a:gd name="connsiteX2" fmla="*/ 4931036 w 5272645"/>
              <a:gd name="connsiteY2" fmla="*/ 436612 h 3705102"/>
              <a:gd name="connsiteX3" fmla="*/ 5094514 w 5272645"/>
              <a:gd name="connsiteY3" fmla="*/ 831285 h 3705102"/>
              <a:gd name="connsiteX4" fmla="*/ 5272645 w 5272645"/>
              <a:gd name="connsiteY4" fmla="*/ 1947553 h 3705102"/>
              <a:gd name="connsiteX5" fmla="*/ 4512624 w 5272645"/>
              <a:gd name="connsiteY5" fmla="*/ 3467595 h 3705102"/>
              <a:gd name="connsiteX6" fmla="*/ 3788230 w 5272645"/>
              <a:gd name="connsiteY6" fmla="*/ 3705102 h 3705102"/>
              <a:gd name="connsiteX7" fmla="*/ 997528 w 5272645"/>
              <a:gd name="connsiteY7" fmla="*/ 3705101 h 3705102"/>
              <a:gd name="connsiteX8" fmla="*/ 0 w 5272645"/>
              <a:gd name="connsiteY8" fmla="*/ 3491346 h 3705102"/>
              <a:gd name="connsiteX9" fmla="*/ 71253 w 5272645"/>
              <a:gd name="connsiteY9" fmla="*/ 3325091 h 3705102"/>
              <a:gd name="connsiteX10" fmla="*/ 95003 w 5272645"/>
              <a:gd name="connsiteY10" fmla="*/ 831284 h 3705102"/>
              <a:gd name="connsiteX11" fmla="*/ 258482 w 5272645"/>
              <a:gd name="connsiteY11" fmla="*/ 436612 h 3705102"/>
              <a:gd name="connsiteX12" fmla="*/ 653155 w 5272645"/>
              <a:gd name="connsiteY12" fmla="*/ 273134 h 3705102"/>
              <a:gd name="connsiteX13" fmla="*/ 653154 w 5272645"/>
              <a:gd name="connsiteY13" fmla="*/ 273133 h 3705102"/>
              <a:gd name="connsiteX0" fmla="*/ 653154 w 5272645"/>
              <a:gd name="connsiteY0" fmla="*/ 402580 h 3834549"/>
              <a:gd name="connsiteX1" fmla="*/ 3788219 w 5272645"/>
              <a:gd name="connsiteY1" fmla="*/ 129447 h 3834549"/>
              <a:gd name="connsiteX2" fmla="*/ 4135389 w 5272645"/>
              <a:gd name="connsiteY2" fmla="*/ 138547 h 3834549"/>
              <a:gd name="connsiteX3" fmla="*/ 5094514 w 5272645"/>
              <a:gd name="connsiteY3" fmla="*/ 960732 h 3834549"/>
              <a:gd name="connsiteX4" fmla="*/ 5272645 w 5272645"/>
              <a:gd name="connsiteY4" fmla="*/ 2077000 h 3834549"/>
              <a:gd name="connsiteX5" fmla="*/ 4512624 w 5272645"/>
              <a:gd name="connsiteY5" fmla="*/ 3597042 h 3834549"/>
              <a:gd name="connsiteX6" fmla="*/ 3788230 w 5272645"/>
              <a:gd name="connsiteY6" fmla="*/ 3834549 h 3834549"/>
              <a:gd name="connsiteX7" fmla="*/ 997528 w 5272645"/>
              <a:gd name="connsiteY7" fmla="*/ 3834548 h 3834549"/>
              <a:gd name="connsiteX8" fmla="*/ 0 w 5272645"/>
              <a:gd name="connsiteY8" fmla="*/ 3620793 h 3834549"/>
              <a:gd name="connsiteX9" fmla="*/ 71253 w 5272645"/>
              <a:gd name="connsiteY9" fmla="*/ 3454538 h 3834549"/>
              <a:gd name="connsiteX10" fmla="*/ 95003 w 5272645"/>
              <a:gd name="connsiteY10" fmla="*/ 960731 h 3834549"/>
              <a:gd name="connsiteX11" fmla="*/ 258482 w 5272645"/>
              <a:gd name="connsiteY11" fmla="*/ 566059 h 3834549"/>
              <a:gd name="connsiteX12" fmla="*/ 653155 w 5272645"/>
              <a:gd name="connsiteY12" fmla="*/ 402581 h 3834549"/>
              <a:gd name="connsiteX13" fmla="*/ 653154 w 5272645"/>
              <a:gd name="connsiteY13" fmla="*/ 402580 h 3834549"/>
              <a:gd name="connsiteX0" fmla="*/ 653154 w 5272645"/>
              <a:gd name="connsiteY0" fmla="*/ 361775 h 3793744"/>
              <a:gd name="connsiteX1" fmla="*/ 3788219 w 5272645"/>
              <a:gd name="connsiteY1" fmla="*/ 88642 h 3793744"/>
              <a:gd name="connsiteX2" fmla="*/ 4135389 w 5272645"/>
              <a:gd name="connsiteY2" fmla="*/ 97742 h 3793744"/>
              <a:gd name="connsiteX3" fmla="*/ 4346369 w 5272645"/>
              <a:gd name="connsiteY3" fmla="*/ 148031 h 3793744"/>
              <a:gd name="connsiteX4" fmla="*/ 5272645 w 5272645"/>
              <a:gd name="connsiteY4" fmla="*/ 2036195 h 3793744"/>
              <a:gd name="connsiteX5" fmla="*/ 4512624 w 5272645"/>
              <a:gd name="connsiteY5" fmla="*/ 3556237 h 3793744"/>
              <a:gd name="connsiteX6" fmla="*/ 3788230 w 5272645"/>
              <a:gd name="connsiteY6" fmla="*/ 3793744 h 3793744"/>
              <a:gd name="connsiteX7" fmla="*/ 997528 w 5272645"/>
              <a:gd name="connsiteY7" fmla="*/ 3793743 h 3793744"/>
              <a:gd name="connsiteX8" fmla="*/ 0 w 5272645"/>
              <a:gd name="connsiteY8" fmla="*/ 3579988 h 3793744"/>
              <a:gd name="connsiteX9" fmla="*/ 71253 w 5272645"/>
              <a:gd name="connsiteY9" fmla="*/ 3413733 h 3793744"/>
              <a:gd name="connsiteX10" fmla="*/ 95003 w 5272645"/>
              <a:gd name="connsiteY10" fmla="*/ 919926 h 3793744"/>
              <a:gd name="connsiteX11" fmla="*/ 258482 w 5272645"/>
              <a:gd name="connsiteY11" fmla="*/ 525254 h 3793744"/>
              <a:gd name="connsiteX12" fmla="*/ 653155 w 5272645"/>
              <a:gd name="connsiteY12" fmla="*/ 361776 h 3793744"/>
              <a:gd name="connsiteX13" fmla="*/ 653154 w 5272645"/>
              <a:gd name="connsiteY13" fmla="*/ 361775 h 3793744"/>
              <a:gd name="connsiteX0" fmla="*/ 653154 w 5272645"/>
              <a:gd name="connsiteY0" fmla="*/ 361775 h 3793744"/>
              <a:gd name="connsiteX1" fmla="*/ 3788219 w 5272645"/>
              <a:gd name="connsiteY1" fmla="*/ 88642 h 3793744"/>
              <a:gd name="connsiteX2" fmla="*/ 4135389 w 5272645"/>
              <a:gd name="connsiteY2" fmla="*/ 97742 h 3793744"/>
              <a:gd name="connsiteX3" fmla="*/ 4346369 w 5272645"/>
              <a:gd name="connsiteY3" fmla="*/ 148031 h 3793744"/>
              <a:gd name="connsiteX4" fmla="*/ 5272645 w 5272645"/>
              <a:gd name="connsiteY4" fmla="*/ 2036195 h 3793744"/>
              <a:gd name="connsiteX5" fmla="*/ 4512624 w 5272645"/>
              <a:gd name="connsiteY5" fmla="*/ 3556237 h 3793744"/>
              <a:gd name="connsiteX6" fmla="*/ 3788230 w 5272645"/>
              <a:gd name="connsiteY6" fmla="*/ 3793744 h 3793744"/>
              <a:gd name="connsiteX7" fmla="*/ 997528 w 5272645"/>
              <a:gd name="connsiteY7" fmla="*/ 3793743 h 3793744"/>
              <a:gd name="connsiteX8" fmla="*/ 0 w 5272645"/>
              <a:gd name="connsiteY8" fmla="*/ 3579988 h 3793744"/>
              <a:gd name="connsiteX9" fmla="*/ 71253 w 5272645"/>
              <a:gd name="connsiteY9" fmla="*/ 3413733 h 3793744"/>
              <a:gd name="connsiteX10" fmla="*/ 95003 w 5272645"/>
              <a:gd name="connsiteY10" fmla="*/ 919926 h 3793744"/>
              <a:gd name="connsiteX11" fmla="*/ 258482 w 5272645"/>
              <a:gd name="connsiteY11" fmla="*/ 525254 h 3793744"/>
              <a:gd name="connsiteX12" fmla="*/ 653155 w 5272645"/>
              <a:gd name="connsiteY12" fmla="*/ 361776 h 3793744"/>
              <a:gd name="connsiteX13" fmla="*/ 653154 w 5272645"/>
              <a:gd name="connsiteY13" fmla="*/ 361775 h 3793744"/>
              <a:gd name="connsiteX0" fmla="*/ 653154 w 5332021"/>
              <a:gd name="connsiteY0" fmla="*/ 361775 h 3793744"/>
              <a:gd name="connsiteX1" fmla="*/ 3788219 w 5332021"/>
              <a:gd name="connsiteY1" fmla="*/ 88642 h 3793744"/>
              <a:gd name="connsiteX2" fmla="*/ 4135389 w 5332021"/>
              <a:gd name="connsiteY2" fmla="*/ 97742 h 3793744"/>
              <a:gd name="connsiteX3" fmla="*/ 4346369 w 5332021"/>
              <a:gd name="connsiteY3" fmla="*/ 148031 h 3793744"/>
              <a:gd name="connsiteX4" fmla="*/ 5272645 w 5332021"/>
              <a:gd name="connsiteY4" fmla="*/ 2036195 h 3793744"/>
              <a:gd name="connsiteX5" fmla="*/ 4512624 w 5332021"/>
              <a:gd name="connsiteY5" fmla="*/ 3556237 h 3793744"/>
              <a:gd name="connsiteX6" fmla="*/ 3788230 w 5332021"/>
              <a:gd name="connsiteY6" fmla="*/ 3793744 h 3793744"/>
              <a:gd name="connsiteX7" fmla="*/ 997528 w 5332021"/>
              <a:gd name="connsiteY7" fmla="*/ 3793743 h 3793744"/>
              <a:gd name="connsiteX8" fmla="*/ 0 w 5332021"/>
              <a:gd name="connsiteY8" fmla="*/ 3579988 h 3793744"/>
              <a:gd name="connsiteX9" fmla="*/ 71253 w 5332021"/>
              <a:gd name="connsiteY9" fmla="*/ 3413733 h 3793744"/>
              <a:gd name="connsiteX10" fmla="*/ 95003 w 5332021"/>
              <a:gd name="connsiteY10" fmla="*/ 919926 h 3793744"/>
              <a:gd name="connsiteX11" fmla="*/ 258482 w 5332021"/>
              <a:gd name="connsiteY11" fmla="*/ 525254 h 3793744"/>
              <a:gd name="connsiteX12" fmla="*/ 653155 w 5332021"/>
              <a:gd name="connsiteY12" fmla="*/ 361776 h 3793744"/>
              <a:gd name="connsiteX13" fmla="*/ 653154 w 5332021"/>
              <a:gd name="connsiteY13" fmla="*/ 361775 h 3793744"/>
              <a:gd name="connsiteX0" fmla="*/ 736280 w 5415147"/>
              <a:gd name="connsiteY0" fmla="*/ 361775 h 3793744"/>
              <a:gd name="connsiteX1" fmla="*/ 3871345 w 5415147"/>
              <a:gd name="connsiteY1" fmla="*/ 88642 h 3793744"/>
              <a:gd name="connsiteX2" fmla="*/ 4218515 w 5415147"/>
              <a:gd name="connsiteY2" fmla="*/ 97742 h 3793744"/>
              <a:gd name="connsiteX3" fmla="*/ 4429495 w 5415147"/>
              <a:gd name="connsiteY3" fmla="*/ 148031 h 3793744"/>
              <a:gd name="connsiteX4" fmla="*/ 5355771 w 5415147"/>
              <a:gd name="connsiteY4" fmla="*/ 2036195 h 3793744"/>
              <a:gd name="connsiteX5" fmla="*/ 4595750 w 5415147"/>
              <a:gd name="connsiteY5" fmla="*/ 3556237 h 3793744"/>
              <a:gd name="connsiteX6" fmla="*/ 3871356 w 5415147"/>
              <a:gd name="connsiteY6" fmla="*/ 3793744 h 3793744"/>
              <a:gd name="connsiteX7" fmla="*/ 1080654 w 5415147"/>
              <a:gd name="connsiteY7" fmla="*/ 3793743 h 3793744"/>
              <a:gd name="connsiteX8" fmla="*/ 83126 w 5415147"/>
              <a:gd name="connsiteY8" fmla="*/ 3579988 h 3793744"/>
              <a:gd name="connsiteX9" fmla="*/ 0 w 5415147"/>
              <a:gd name="connsiteY9" fmla="*/ 1537432 h 3793744"/>
              <a:gd name="connsiteX10" fmla="*/ 178129 w 5415147"/>
              <a:gd name="connsiteY10" fmla="*/ 919926 h 3793744"/>
              <a:gd name="connsiteX11" fmla="*/ 341608 w 5415147"/>
              <a:gd name="connsiteY11" fmla="*/ 525254 h 3793744"/>
              <a:gd name="connsiteX12" fmla="*/ 736281 w 5415147"/>
              <a:gd name="connsiteY12" fmla="*/ 361776 h 3793744"/>
              <a:gd name="connsiteX13" fmla="*/ 736280 w 5415147"/>
              <a:gd name="connsiteY13" fmla="*/ 361775 h 3793744"/>
              <a:gd name="connsiteX0" fmla="*/ 736280 w 5415147"/>
              <a:gd name="connsiteY0" fmla="*/ 361775 h 3793744"/>
              <a:gd name="connsiteX1" fmla="*/ 3871345 w 5415147"/>
              <a:gd name="connsiteY1" fmla="*/ 88642 h 3793744"/>
              <a:gd name="connsiteX2" fmla="*/ 4218515 w 5415147"/>
              <a:gd name="connsiteY2" fmla="*/ 97742 h 3793744"/>
              <a:gd name="connsiteX3" fmla="*/ 4429495 w 5415147"/>
              <a:gd name="connsiteY3" fmla="*/ 148031 h 3793744"/>
              <a:gd name="connsiteX4" fmla="*/ 5355771 w 5415147"/>
              <a:gd name="connsiteY4" fmla="*/ 2036195 h 3793744"/>
              <a:gd name="connsiteX5" fmla="*/ 4595750 w 5415147"/>
              <a:gd name="connsiteY5" fmla="*/ 3556237 h 3793744"/>
              <a:gd name="connsiteX6" fmla="*/ 3871356 w 5415147"/>
              <a:gd name="connsiteY6" fmla="*/ 3793744 h 3793744"/>
              <a:gd name="connsiteX7" fmla="*/ 1080654 w 5415147"/>
              <a:gd name="connsiteY7" fmla="*/ 3793743 h 3793744"/>
              <a:gd name="connsiteX8" fmla="*/ 581889 w 5415147"/>
              <a:gd name="connsiteY8" fmla="*/ 2831843 h 3793744"/>
              <a:gd name="connsiteX9" fmla="*/ 0 w 5415147"/>
              <a:gd name="connsiteY9" fmla="*/ 1537432 h 3793744"/>
              <a:gd name="connsiteX10" fmla="*/ 178129 w 5415147"/>
              <a:gd name="connsiteY10" fmla="*/ 919926 h 3793744"/>
              <a:gd name="connsiteX11" fmla="*/ 341608 w 5415147"/>
              <a:gd name="connsiteY11" fmla="*/ 525254 h 3793744"/>
              <a:gd name="connsiteX12" fmla="*/ 736281 w 5415147"/>
              <a:gd name="connsiteY12" fmla="*/ 361776 h 3793744"/>
              <a:gd name="connsiteX13" fmla="*/ 736280 w 5415147"/>
              <a:gd name="connsiteY13" fmla="*/ 361775 h 3793744"/>
              <a:gd name="connsiteX0" fmla="*/ 736280 w 5415147"/>
              <a:gd name="connsiteY0" fmla="*/ 361775 h 3793744"/>
              <a:gd name="connsiteX1" fmla="*/ 3871345 w 5415147"/>
              <a:gd name="connsiteY1" fmla="*/ 88642 h 3793744"/>
              <a:gd name="connsiteX2" fmla="*/ 4218515 w 5415147"/>
              <a:gd name="connsiteY2" fmla="*/ 97742 h 3793744"/>
              <a:gd name="connsiteX3" fmla="*/ 4429495 w 5415147"/>
              <a:gd name="connsiteY3" fmla="*/ 148031 h 3793744"/>
              <a:gd name="connsiteX4" fmla="*/ 5355771 w 5415147"/>
              <a:gd name="connsiteY4" fmla="*/ 2036195 h 3793744"/>
              <a:gd name="connsiteX5" fmla="*/ 4595750 w 5415147"/>
              <a:gd name="connsiteY5" fmla="*/ 3556237 h 3793744"/>
              <a:gd name="connsiteX6" fmla="*/ 3871356 w 5415147"/>
              <a:gd name="connsiteY6" fmla="*/ 3793744 h 3793744"/>
              <a:gd name="connsiteX7" fmla="*/ 1080654 w 5415147"/>
              <a:gd name="connsiteY7" fmla="*/ 3793743 h 3793744"/>
              <a:gd name="connsiteX8" fmla="*/ 380009 w 5415147"/>
              <a:gd name="connsiteY8" fmla="*/ 2784342 h 3793744"/>
              <a:gd name="connsiteX9" fmla="*/ 0 w 5415147"/>
              <a:gd name="connsiteY9" fmla="*/ 1537432 h 3793744"/>
              <a:gd name="connsiteX10" fmla="*/ 178129 w 5415147"/>
              <a:gd name="connsiteY10" fmla="*/ 919926 h 3793744"/>
              <a:gd name="connsiteX11" fmla="*/ 341608 w 5415147"/>
              <a:gd name="connsiteY11" fmla="*/ 525254 h 3793744"/>
              <a:gd name="connsiteX12" fmla="*/ 736281 w 5415147"/>
              <a:gd name="connsiteY12" fmla="*/ 361776 h 3793744"/>
              <a:gd name="connsiteX13" fmla="*/ 736280 w 5415147"/>
              <a:gd name="connsiteY13" fmla="*/ 361775 h 3793744"/>
              <a:gd name="connsiteX0" fmla="*/ 736280 w 5415147"/>
              <a:gd name="connsiteY0" fmla="*/ 361775 h 3793744"/>
              <a:gd name="connsiteX1" fmla="*/ 3871345 w 5415147"/>
              <a:gd name="connsiteY1" fmla="*/ 88642 h 3793744"/>
              <a:gd name="connsiteX2" fmla="*/ 4218515 w 5415147"/>
              <a:gd name="connsiteY2" fmla="*/ 97742 h 3793744"/>
              <a:gd name="connsiteX3" fmla="*/ 4429495 w 5415147"/>
              <a:gd name="connsiteY3" fmla="*/ 148031 h 3793744"/>
              <a:gd name="connsiteX4" fmla="*/ 5355771 w 5415147"/>
              <a:gd name="connsiteY4" fmla="*/ 2036195 h 3793744"/>
              <a:gd name="connsiteX5" fmla="*/ 4595750 w 5415147"/>
              <a:gd name="connsiteY5" fmla="*/ 3556237 h 3793744"/>
              <a:gd name="connsiteX6" fmla="*/ 3871356 w 5415147"/>
              <a:gd name="connsiteY6" fmla="*/ 3793744 h 3793744"/>
              <a:gd name="connsiteX7" fmla="*/ 1080654 w 5415147"/>
              <a:gd name="connsiteY7" fmla="*/ 3793743 h 3793744"/>
              <a:gd name="connsiteX8" fmla="*/ 380009 w 5415147"/>
              <a:gd name="connsiteY8" fmla="*/ 2784342 h 3793744"/>
              <a:gd name="connsiteX9" fmla="*/ 0 w 5415147"/>
              <a:gd name="connsiteY9" fmla="*/ 1537432 h 3793744"/>
              <a:gd name="connsiteX10" fmla="*/ 178129 w 5415147"/>
              <a:gd name="connsiteY10" fmla="*/ 919926 h 3793744"/>
              <a:gd name="connsiteX11" fmla="*/ 341608 w 5415147"/>
              <a:gd name="connsiteY11" fmla="*/ 525254 h 3793744"/>
              <a:gd name="connsiteX12" fmla="*/ 736281 w 5415147"/>
              <a:gd name="connsiteY12" fmla="*/ 361776 h 3793744"/>
              <a:gd name="connsiteX13" fmla="*/ 736280 w 5415147"/>
              <a:gd name="connsiteY13" fmla="*/ 361775 h 3793744"/>
              <a:gd name="connsiteX0" fmla="*/ 736280 w 5415147"/>
              <a:gd name="connsiteY0" fmla="*/ 361775 h 3793744"/>
              <a:gd name="connsiteX1" fmla="*/ 3871345 w 5415147"/>
              <a:gd name="connsiteY1" fmla="*/ 88642 h 3793744"/>
              <a:gd name="connsiteX2" fmla="*/ 4218515 w 5415147"/>
              <a:gd name="connsiteY2" fmla="*/ 97742 h 3793744"/>
              <a:gd name="connsiteX3" fmla="*/ 4429495 w 5415147"/>
              <a:gd name="connsiteY3" fmla="*/ 148031 h 3793744"/>
              <a:gd name="connsiteX4" fmla="*/ 5355771 w 5415147"/>
              <a:gd name="connsiteY4" fmla="*/ 2036195 h 3793744"/>
              <a:gd name="connsiteX5" fmla="*/ 4595750 w 5415147"/>
              <a:gd name="connsiteY5" fmla="*/ 3556237 h 3793744"/>
              <a:gd name="connsiteX6" fmla="*/ 3871356 w 5415147"/>
              <a:gd name="connsiteY6" fmla="*/ 3793744 h 3793744"/>
              <a:gd name="connsiteX7" fmla="*/ 1080654 w 5415147"/>
              <a:gd name="connsiteY7" fmla="*/ 3793743 h 3793744"/>
              <a:gd name="connsiteX8" fmla="*/ 380009 w 5415147"/>
              <a:gd name="connsiteY8" fmla="*/ 2784342 h 3793744"/>
              <a:gd name="connsiteX9" fmla="*/ 0 w 5415147"/>
              <a:gd name="connsiteY9" fmla="*/ 1537432 h 3793744"/>
              <a:gd name="connsiteX10" fmla="*/ 178129 w 5415147"/>
              <a:gd name="connsiteY10" fmla="*/ 919926 h 3793744"/>
              <a:gd name="connsiteX11" fmla="*/ 341608 w 5415147"/>
              <a:gd name="connsiteY11" fmla="*/ 525254 h 3793744"/>
              <a:gd name="connsiteX12" fmla="*/ 736281 w 5415147"/>
              <a:gd name="connsiteY12" fmla="*/ 361776 h 3793744"/>
              <a:gd name="connsiteX13" fmla="*/ 736280 w 5415147"/>
              <a:gd name="connsiteY13" fmla="*/ 361775 h 3793744"/>
              <a:gd name="connsiteX0" fmla="*/ 558151 w 5237018"/>
              <a:gd name="connsiteY0" fmla="*/ 361775 h 3793744"/>
              <a:gd name="connsiteX1" fmla="*/ 3693216 w 5237018"/>
              <a:gd name="connsiteY1" fmla="*/ 88642 h 3793744"/>
              <a:gd name="connsiteX2" fmla="*/ 4040386 w 5237018"/>
              <a:gd name="connsiteY2" fmla="*/ 97742 h 3793744"/>
              <a:gd name="connsiteX3" fmla="*/ 4251366 w 5237018"/>
              <a:gd name="connsiteY3" fmla="*/ 148031 h 3793744"/>
              <a:gd name="connsiteX4" fmla="*/ 5177642 w 5237018"/>
              <a:gd name="connsiteY4" fmla="*/ 2036195 h 3793744"/>
              <a:gd name="connsiteX5" fmla="*/ 4417621 w 5237018"/>
              <a:gd name="connsiteY5" fmla="*/ 3556237 h 3793744"/>
              <a:gd name="connsiteX6" fmla="*/ 3693227 w 5237018"/>
              <a:gd name="connsiteY6" fmla="*/ 3793744 h 3793744"/>
              <a:gd name="connsiteX7" fmla="*/ 902525 w 5237018"/>
              <a:gd name="connsiteY7" fmla="*/ 3793743 h 3793744"/>
              <a:gd name="connsiteX8" fmla="*/ 201880 w 5237018"/>
              <a:gd name="connsiteY8" fmla="*/ 2784342 h 3793744"/>
              <a:gd name="connsiteX9" fmla="*/ 807523 w 5237018"/>
              <a:gd name="connsiteY9" fmla="*/ 1299926 h 3793744"/>
              <a:gd name="connsiteX10" fmla="*/ 0 w 5237018"/>
              <a:gd name="connsiteY10" fmla="*/ 919926 h 3793744"/>
              <a:gd name="connsiteX11" fmla="*/ 163479 w 5237018"/>
              <a:gd name="connsiteY11" fmla="*/ 525254 h 3793744"/>
              <a:gd name="connsiteX12" fmla="*/ 558152 w 5237018"/>
              <a:gd name="connsiteY12" fmla="*/ 361776 h 3793744"/>
              <a:gd name="connsiteX13" fmla="*/ 558151 w 5237018"/>
              <a:gd name="connsiteY13" fmla="*/ 361775 h 3793744"/>
              <a:gd name="connsiteX0" fmla="*/ 558151 w 5237018"/>
              <a:gd name="connsiteY0" fmla="*/ 361775 h 3793744"/>
              <a:gd name="connsiteX1" fmla="*/ 3693216 w 5237018"/>
              <a:gd name="connsiteY1" fmla="*/ 88642 h 3793744"/>
              <a:gd name="connsiteX2" fmla="*/ 4040386 w 5237018"/>
              <a:gd name="connsiteY2" fmla="*/ 97742 h 3793744"/>
              <a:gd name="connsiteX3" fmla="*/ 4251366 w 5237018"/>
              <a:gd name="connsiteY3" fmla="*/ 148031 h 3793744"/>
              <a:gd name="connsiteX4" fmla="*/ 5177642 w 5237018"/>
              <a:gd name="connsiteY4" fmla="*/ 2036195 h 3793744"/>
              <a:gd name="connsiteX5" fmla="*/ 4417621 w 5237018"/>
              <a:gd name="connsiteY5" fmla="*/ 3556237 h 3793744"/>
              <a:gd name="connsiteX6" fmla="*/ 3693227 w 5237018"/>
              <a:gd name="connsiteY6" fmla="*/ 3793744 h 3793744"/>
              <a:gd name="connsiteX7" fmla="*/ 902525 w 5237018"/>
              <a:gd name="connsiteY7" fmla="*/ 3793743 h 3793744"/>
              <a:gd name="connsiteX8" fmla="*/ 201880 w 5237018"/>
              <a:gd name="connsiteY8" fmla="*/ 2784342 h 3793744"/>
              <a:gd name="connsiteX9" fmla="*/ 296884 w 5237018"/>
              <a:gd name="connsiteY9" fmla="*/ 1929319 h 3793744"/>
              <a:gd name="connsiteX10" fmla="*/ 0 w 5237018"/>
              <a:gd name="connsiteY10" fmla="*/ 919926 h 3793744"/>
              <a:gd name="connsiteX11" fmla="*/ 163479 w 5237018"/>
              <a:gd name="connsiteY11" fmla="*/ 525254 h 3793744"/>
              <a:gd name="connsiteX12" fmla="*/ 558152 w 5237018"/>
              <a:gd name="connsiteY12" fmla="*/ 361776 h 3793744"/>
              <a:gd name="connsiteX13" fmla="*/ 558151 w 5237018"/>
              <a:gd name="connsiteY13" fmla="*/ 361775 h 3793744"/>
              <a:gd name="connsiteX0" fmla="*/ 558151 w 5237018"/>
              <a:gd name="connsiteY0" fmla="*/ 361775 h 3793744"/>
              <a:gd name="connsiteX1" fmla="*/ 3693216 w 5237018"/>
              <a:gd name="connsiteY1" fmla="*/ 88642 h 3793744"/>
              <a:gd name="connsiteX2" fmla="*/ 4040386 w 5237018"/>
              <a:gd name="connsiteY2" fmla="*/ 97742 h 3793744"/>
              <a:gd name="connsiteX3" fmla="*/ 4251366 w 5237018"/>
              <a:gd name="connsiteY3" fmla="*/ 148031 h 3793744"/>
              <a:gd name="connsiteX4" fmla="*/ 5177642 w 5237018"/>
              <a:gd name="connsiteY4" fmla="*/ 2036195 h 3793744"/>
              <a:gd name="connsiteX5" fmla="*/ 4417621 w 5237018"/>
              <a:gd name="connsiteY5" fmla="*/ 3556237 h 3793744"/>
              <a:gd name="connsiteX6" fmla="*/ 3693227 w 5237018"/>
              <a:gd name="connsiteY6" fmla="*/ 3793744 h 3793744"/>
              <a:gd name="connsiteX7" fmla="*/ 902525 w 5237018"/>
              <a:gd name="connsiteY7" fmla="*/ 3793743 h 3793744"/>
              <a:gd name="connsiteX8" fmla="*/ 201880 w 5237018"/>
              <a:gd name="connsiteY8" fmla="*/ 2784342 h 3793744"/>
              <a:gd name="connsiteX9" fmla="*/ 296884 w 5237018"/>
              <a:gd name="connsiteY9" fmla="*/ 1929319 h 3793744"/>
              <a:gd name="connsiteX10" fmla="*/ 0 w 5237018"/>
              <a:gd name="connsiteY10" fmla="*/ 919926 h 3793744"/>
              <a:gd name="connsiteX11" fmla="*/ 163479 w 5237018"/>
              <a:gd name="connsiteY11" fmla="*/ 525254 h 3793744"/>
              <a:gd name="connsiteX12" fmla="*/ 558152 w 5237018"/>
              <a:gd name="connsiteY12" fmla="*/ 361776 h 3793744"/>
              <a:gd name="connsiteX13" fmla="*/ 558151 w 5237018"/>
              <a:gd name="connsiteY13" fmla="*/ 361775 h 3793744"/>
              <a:gd name="connsiteX0" fmla="*/ 558151 w 5237018"/>
              <a:gd name="connsiteY0" fmla="*/ 361775 h 3793744"/>
              <a:gd name="connsiteX1" fmla="*/ 3693216 w 5237018"/>
              <a:gd name="connsiteY1" fmla="*/ 88642 h 3793744"/>
              <a:gd name="connsiteX2" fmla="*/ 4040386 w 5237018"/>
              <a:gd name="connsiteY2" fmla="*/ 97742 h 3793744"/>
              <a:gd name="connsiteX3" fmla="*/ 4251366 w 5237018"/>
              <a:gd name="connsiteY3" fmla="*/ 148031 h 3793744"/>
              <a:gd name="connsiteX4" fmla="*/ 5177642 w 5237018"/>
              <a:gd name="connsiteY4" fmla="*/ 2036195 h 3793744"/>
              <a:gd name="connsiteX5" fmla="*/ 4417621 w 5237018"/>
              <a:gd name="connsiteY5" fmla="*/ 3556237 h 3793744"/>
              <a:gd name="connsiteX6" fmla="*/ 3693227 w 5237018"/>
              <a:gd name="connsiteY6" fmla="*/ 3793744 h 3793744"/>
              <a:gd name="connsiteX7" fmla="*/ 902525 w 5237018"/>
              <a:gd name="connsiteY7" fmla="*/ 3793743 h 3793744"/>
              <a:gd name="connsiteX8" fmla="*/ 201880 w 5237018"/>
              <a:gd name="connsiteY8" fmla="*/ 2784342 h 3793744"/>
              <a:gd name="connsiteX9" fmla="*/ 296884 w 5237018"/>
              <a:gd name="connsiteY9" fmla="*/ 1929319 h 3793744"/>
              <a:gd name="connsiteX10" fmla="*/ 0 w 5237018"/>
              <a:gd name="connsiteY10" fmla="*/ 919926 h 3793744"/>
              <a:gd name="connsiteX11" fmla="*/ 163479 w 5237018"/>
              <a:gd name="connsiteY11" fmla="*/ 525254 h 3793744"/>
              <a:gd name="connsiteX12" fmla="*/ 558152 w 5237018"/>
              <a:gd name="connsiteY12" fmla="*/ 361776 h 3793744"/>
              <a:gd name="connsiteX13" fmla="*/ 558151 w 5237018"/>
              <a:gd name="connsiteY13" fmla="*/ 361775 h 3793744"/>
              <a:gd name="connsiteX0" fmla="*/ 558151 w 5237018"/>
              <a:gd name="connsiteY0" fmla="*/ 361775 h 3793744"/>
              <a:gd name="connsiteX1" fmla="*/ 3693216 w 5237018"/>
              <a:gd name="connsiteY1" fmla="*/ 88642 h 3793744"/>
              <a:gd name="connsiteX2" fmla="*/ 4040386 w 5237018"/>
              <a:gd name="connsiteY2" fmla="*/ 97742 h 3793744"/>
              <a:gd name="connsiteX3" fmla="*/ 4251366 w 5237018"/>
              <a:gd name="connsiteY3" fmla="*/ 148031 h 3793744"/>
              <a:gd name="connsiteX4" fmla="*/ 5177642 w 5237018"/>
              <a:gd name="connsiteY4" fmla="*/ 2036195 h 3793744"/>
              <a:gd name="connsiteX5" fmla="*/ 4417621 w 5237018"/>
              <a:gd name="connsiteY5" fmla="*/ 3556237 h 3793744"/>
              <a:gd name="connsiteX6" fmla="*/ 3693227 w 5237018"/>
              <a:gd name="connsiteY6" fmla="*/ 3793744 h 3793744"/>
              <a:gd name="connsiteX7" fmla="*/ 902525 w 5237018"/>
              <a:gd name="connsiteY7" fmla="*/ 3793743 h 3793744"/>
              <a:gd name="connsiteX8" fmla="*/ 201880 w 5237018"/>
              <a:gd name="connsiteY8" fmla="*/ 2784342 h 3793744"/>
              <a:gd name="connsiteX9" fmla="*/ 296884 w 5237018"/>
              <a:gd name="connsiteY9" fmla="*/ 1929319 h 3793744"/>
              <a:gd name="connsiteX10" fmla="*/ 0 w 5237018"/>
              <a:gd name="connsiteY10" fmla="*/ 919926 h 3793744"/>
              <a:gd name="connsiteX11" fmla="*/ 935375 w 5237018"/>
              <a:gd name="connsiteY11" fmla="*/ 632132 h 3793744"/>
              <a:gd name="connsiteX12" fmla="*/ 558152 w 5237018"/>
              <a:gd name="connsiteY12" fmla="*/ 361776 h 3793744"/>
              <a:gd name="connsiteX13" fmla="*/ 558151 w 5237018"/>
              <a:gd name="connsiteY13" fmla="*/ 361775 h 3793744"/>
              <a:gd name="connsiteX0" fmla="*/ 423563 w 5102430"/>
              <a:gd name="connsiteY0" fmla="*/ 361775 h 3793744"/>
              <a:gd name="connsiteX1" fmla="*/ 3558628 w 5102430"/>
              <a:gd name="connsiteY1" fmla="*/ 88642 h 3793744"/>
              <a:gd name="connsiteX2" fmla="*/ 3905798 w 5102430"/>
              <a:gd name="connsiteY2" fmla="*/ 97742 h 3793744"/>
              <a:gd name="connsiteX3" fmla="*/ 4116778 w 5102430"/>
              <a:gd name="connsiteY3" fmla="*/ 148031 h 3793744"/>
              <a:gd name="connsiteX4" fmla="*/ 5043054 w 5102430"/>
              <a:gd name="connsiteY4" fmla="*/ 2036195 h 3793744"/>
              <a:gd name="connsiteX5" fmla="*/ 4283033 w 5102430"/>
              <a:gd name="connsiteY5" fmla="*/ 3556237 h 3793744"/>
              <a:gd name="connsiteX6" fmla="*/ 3558639 w 5102430"/>
              <a:gd name="connsiteY6" fmla="*/ 3793744 h 3793744"/>
              <a:gd name="connsiteX7" fmla="*/ 767937 w 5102430"/>
              <a:gd name="connsiteY7" fmla="*/ 3793743 h 3793744"/>
              <a:gd name="connsiteX8" fmla="*/ 67292 w 5102430"/>
              <a:gd name="connsiteY8" fmla="*/ 2784342 h 3793744"/>
              <a:gd name="connsiteX9" fmla="*/ 162296 w 5102430"/>
              <a:gd name="connsiteY9" fmla="*/ 1929319 h 3793744"/>
              <a:gd name="connsiteX10" fmla="*/ 554180 w 5102430"/>
              <a:gd name="connsiteY10" fmla="*/ 1537443 h 3793744"/>
              <a:gd name="connsiteX11" fmla="*/ 800787 w 5102430"/>
              <a:gd name="connsiteY11" fmla="*/ 632132 h 3793744"/>
              <a:gd name="connsiteX12" fmla="*/ 423564 w 5102430"/>
              <a:gd name="connsiteY12" fmla="*/ 361776 h 3793744"/>
              <a:gd name="connsiteX13" fmla="*/ 423563 w 5102430"/>
              <a:gd name="connsiteY13" fmla="*/ 361775 h 3793744"/>
              <a:gd name="connsiteX0" fmla="*/ 1896104 w 5102430"/>
              <a:gd name="connsiteY0" fmla="*/ 1240549 h 3793744"/>
              <a:gd name="connsiteX1" fmla="*/ 3558628 w 5102430"/>
              <a:gd name="connsiteY1" fmla="*/ 88642 h 3793744"/>
              <a:gd name="connsiteX2" fmla="*/ 3905798 w 5102430"/>
              <a:gd name="connsiteY2" fmla="*/ 97742 h 3793744"/>
              <a:gd name="connsiteX3" fmla="*/ 4116778 w 5102430"/>
              <a:gd name="connsiteY3" fmla="*/ 148031 h 3793744"/>
              <a:gd name="connsiteX4" fmla="*/ 5043054 w 5102430"/>
              <a:gd name="connsiteY4" fmla="*/ 2036195 h 3793744"/>
              <a:gd name="connsiteX5" fmla="*/ 4283033 w 5102430"/>
              <a:gd name="connsiteY5" fmla="*/ 3556237 h 3793744"/>
              <a:gd name="connsiteX6" fmla="*/ 3558639 w 5102430"/>
              <a:gd name="connsiteY6" fmla="*/ 3793744 h 3793744"/>
              <a:gd name="connsiteX7" fmla="*/ 767937 w 5102430"/>
              <a:gd name="connsiteY7" fmla="*/ 3793743 h 3793744"/>
              <a:gd name="connsiteX8" fmla="*/ 67292 w 5102430"/>
              <a:gd name="connsiteY8" fmla="*/ 2784342 h 3793744"/>
              <a:gd name="connsiteX9" fmla="*/ 162296 w 5102430"/>
              <a:gd name="connsiteY9" fmla="*/ 1929319 h 3793744"/>
              <a:gd name="connsiteX10" fmla="*/ 554180 w 5102430"/>
              <a:gd name="connsiteY10" fmla="*/ 1537443 h 3793744"/>
              <a:gd name="connsiteX11" fmla="*/ 800787 w 5102430"/>
              <a:gd name="connsiteY11" fmla="*/ 632132 h 3793744"/>
              <a:gd name="connsiteX12" fmla="*/ 423564 w 5102430"/>
              <a:gd name="connsiteY12" fmla="*/ 361776 h 3793744"/>
              <a:gd name="connsiteX13" fmla="*/ 1896104 w 5102430"/>
              <a:gd name="connsiteY13" fmla="*/ 1240549 h 3793744"/>
              <a:gd name="connsiteX0" fmla="*/ 1896104 w 5102430"/>
              <a:gd name="connsiteY0" fmla="*/ 1253641 h 3806836"/>
              <a:gd name="connsiteX1" fmla="*/ 2620478 w 5102430"/>
              <a:gd name="connsiteY1" fmla="*/ 826128 h 3806836"/>
              <a:gd name="connsiteX2" fmla="*/ 3905798 w 5102430"/>
              <a:gd name="connsiteY2" fmla="*/ 110834 h 3806836"/>
              <a:gd name="connsiteX3" fmla="*/ 4116778 w 5102430"/>
              <a:gd name="connsiteY3" fmla="*/ 161123 h 3806836"/>
              <a:gd name="connsiteX4" fmla="*/ 5043054 w 5102430"/>
              <a:gd name="connsiteY4" fmla="*/ 2049287 h 3806836"/>
              <a:gd name="connsiteX5" fmla="*/ 4283033 w 5102430"/>
              <a:gd name="connsiteY5" fmla="*/ 3569329 h 3806836"/>
              <a:gd name="connsiteX6" fmla="*/ 3558639 w 5102430"/>
              <a:gd name="connsiteY6" fmla="*/ 3806836 h 3806836"/>
              <a:gd name="connsiteX7" fmla="*/ 767937 w 5102430"/>
              <a:gd name="connsiteY7" fmla="*/ 3806835 h 3806836"/>
              <a:gd name="connsiteX8" fmla="*/ 67292 w 5102430"/>
              <a:gd name="connsiteY8" fmla="*/ 2797434 h 3806836"/>
              <a:gd name="connsiteX9" fmla="*/ 162296 w 5102430"/>
              <a:gd name="connsiteY9" fmla="*/ 1942411 h 3806836"/>
              <a:gd name="connsiteX10" fmla="*/ 554180 w 5102430"/>
              <a:gd name="connsiteY10" fmla="*/ 1550535 h 3806836"/>
              <a:gd name="connsiteX11" fmla="*/ 800787 w 5102430"/>
              <a:gd name="connsiteY11" fmla="*/ 645224 h 3806836"/>
              <a:gd name="connsiteX12" fmla="*/ 423564 w 5102430"/>
              <a:gd name="connsiteY12" fmla="*/ 374868 h 3806836"/>
              <a:gd name="connsiteX13" fmla="*/ 1896104 w 5102430"/>
              <a:gd name="connsiteY13" fmla="*/ 1253641 h 3806836"/>
              <a:gd name="connsiteX0" fmla="*/ 1896104 w 5102430"/>
              <a:gd name="connsiteY0" fmla="*/ 1249683 h 3802878"/>
              <a:gd name="connsiteX1" fmla="*/ 1931709 w 5102430"/>
              <a:gd name="connsiteY1" fmla="*/ 798420 h 3802878"/>
              <a:gd name="connsiteX2" fmla="*/ 3905798 w 5102430"/>
              <a:gd name="connsiteY2" fmla="*/ 106876 h 3802878"/>
              <a:gd name="connsiteX3" fmla="*/ 4116778 w 5102430"/>
              <a:gd name="connsiteY3" fmla="*/ 157165 h 3802878"/>
              <a:gd name="connsiteX4" fmla="*/ 5043054 w 5102430"/>
              <a:gd name="connsiteY4" fmla="*/ 2045329 h 3802878"/>
              <a:gd name="connsiteX5" fmla="*/ 4283033 w 5102430"/>
              <a:gd name="connsiteY5" fmla="*/ 3565371 h 3802878"/>
              <a:gd name="connsiteX6" fmla="*/ 3558639 w 5102430"/>
              <a:gd name="connsiteY6" fmla="*/ 3802878 h 3802878"/>
              <a:gd name="connsiteX7" fmla="*/ 767937 w 5102430"/>
              <a:gd name="connsiteY7" fmla="*/ 3802877 h 3802878"/>
              <a:gd name="connsiteX8" fmla="*/ 67292 w 5102430"/>
              <a:gd name="connsiteY8" fmla="*/ 2793476 h 3802878"/>
              <a:gd name="connsiteX9" fmla="*/ 162296 w 5102430"/>
              <a:gd name="connsiteY9" fmla="*/ 1938453 h 3802878"/>
              <a:gd name="connsiteX10" fmla="*/ 554180 w 5102430"/>
              <a:gd name="connsiteY10" fmla="*/ 1546577 h 3802878"/>
              <a:gd name="connsiteX11" fmla="*/ 800787 w 5102430"/>
              <a:gd name="connsiteY11" fmla="*/ 641266 h 3802878"/>
              <a:gd name="connsiteX12" fmla="*/ 423564 w 5102430"/>
              <a:gd name="connsiteY12" fmla="*/ 370910 h 3802878"/>
              <a:gd name="connsiteX13" fmla="*/ 1896104 w 5102430"/>
              <a:gd name="connsiteY13" fmla="*/ 1249683 h 3802878"/>
              <a:gd name="connsiteX0" fmla="*/ 1896104 w 5102430"/>
              <a:gd name="connsiteY0" fmla="*/ 1240549 h 3793744"/>
              <a:gd name="connsiteX1" fmla="*/ 1931709 w 5102430"/>
              <a:gd name="connsiteY1" fmla="*/ 789286 h 3793744"/>
              <a:gd name="connsiteX2" fmla="*/ 2777642 w 5102430"/>
              <a:gd name="connsiteY2" fmla="*/ 786511 h 3793744"/>
              <a:gd name="connsiteX3" fmla="*/ 4116778 w 5102430"/>
              <a:gd name="connsiteY3" fmla="*/ 148031 h 3793744"/>
              <a:gd name="connsiteX4" fmla="*/ 5043054 w 5102430"/>
              <a:gd name="connsiteY4" fmla="*/ 2036195 h 3793744"/>
              <a:gd name="connsiteX5" fmla="*/ 4283033 w 5102430"/>
              <a:gd name="connsiteY5" fmla="*/ 3556237 h 3793744"/>
              <a:gd name="connsiteX6" fmla="*/ 3558639 w 5102430"/>
              <a:gd name="connsiteY6" fmla="*/ 3793744 h 3793744"/>
              <a:gd name="connsiteX7" fmla="*/ 767937 w 5102430"/>
              <a:gd name="connsiteY7" fmla="*/ 3793743 h 3793744"/>
              <a:gd name="connsiteX8" fmla="*/ 67292 w 5102430"/>
              <a:gd name="connsiteY8" fmla="*/ 2784342 h 3793744"/>
              <a:gd name="connsiteX9" fmla="*/ 162296 w 5102430"/>
              <a:gd name="connsiteY9" fmla="*/ 1929319 h 3793744"/>
              <a:gd name="connsiteX10" fmla="*/ 554180 w 5102430"/>
              <a:gd name="connsiteY10" fmla="*/ 1537443 h 3793744"/>
              <a:gd name="connsiteX11" fmla="*/ 800787 w 5102430"/>
              <a:gd name="connsiteY11" fmla="*/ 632132 h 3793744"/>
              <a:gd name="connsiteX12" fmla="*/ 423564 w 5102430"/>
              <a:gd name="connsiteY12" fmla="*/ 361776 h 3793744"/>
              <a:gd name="connsiteX13" fmla="*/ 1896104 w 5102430"/>
              <a:gd name="connsiteY13" fmla="*/ 1240549 h 3793744"/>
              <a:gd name="connsiteX0" fmla="*/ 1896104 w 5102430"/>
              <a:gd name="connsiteY0" fmla="*/ 1240549 h 3793744"/>
              <a:gd name="connsiteX1" fmla="*/ 1931709 w 5102430"/>
              <a:gd name="connsiteY1" fmla="*/ 789286 h 3793744"/>
              <a:gd name="connsiteX2" fmla="*/ 2540136 w 5102430"/>
              <a:gd name="connsiteY2" fmla="*/ 1059643 h 3793744"/>
              <a:gd name="connsiteX3" fmla="*/ 4116778 w 5102430"/>
              <a:gd name="connsiteY3" fmla="*/ 148031 h 3793744"/>
              <a:gd name="connsiteX4" fmla="*/ 5043054 w 5102430"/>
              <a:gd name="connsiteY4" fmla="*/ 2036195 h 3793744"/>
              <a:gd name="connsiteX5" fmla="*/ 4283033 w 5102430"/>
              <a:gd name="connsiteY5" fmla="*/ 3556237 h 3793744"/>
              <a:gd name="connsiteX6" fmla="*/ 3558639 w 5102430"/>
              <a:gd name="connsiteY6" fmla="*/ 3793744 h 3793744"/>
              <a:gd name="connsiteX7" fmla="*/ 767937 w 5102430"/>
              <a:gd name="connsiteY7" fmla="*/ 3793743 h 3793744"/>
              <a:gd name="connsiteX8" fmla="*/ 67292 w 5102430"/>
              <a:gd name="connsiteY8" fmla="*/ 2784342 h 3793744"/>
              <a:gd name="connsiteX9" fmla="*/ 162296 w 5102430"/>
              <a:gd name="connsiteY9" fmla="*/ 1929319 h 3793744"/>
              <a:gd name="connsiteX10" fmla="*/ 554180 w 5102430"/>
              <a:gd name="connsiteY10" fmla="*/ 1537443 h 3793744"/>
              <a:gd name="connsiteX11" fmla="*/ 800787 w 5102430"/>
              <a:gd name="connsiteY11" fmla="*/ 632132 h 3793744"/>
              <a:gd name="connsiteX12" fmla="*/ 423564 w 5102430"/>
              <a:gd name="connsiteY12" fmla="*/ 361776 h 3793744"/>
              <a:gd name="connsiteX13" fmla="*/ 1896104 w 5102430"/>
              <a:gd name="connsiteY13" fmla="*/ 1240549 h 3793744"/>
              <a:gd name="connsiteX0" fmla="*/ 1896104 w 5102430"/>
              <a:gd name="connsiteY0" fmla="*/ 1240549 h 3793744"/>
              <a:gd name="connsiteX1" fmla="*/ 1931709 w 5102430"/>
              <a:gd name="connsiteY1" fmla="*/ 789286 h 3793744"/>
              <a:gd name="connsiteX2" fmla="*/ 2599513 w 5102430"/>
              <a:gd name="connsiteY2" fmla="*/ 857763 h 3793744"/>
              <a:gd name="connsiteX3" fmla="*/ 4116778 w 5102430"/>
              <a:gd name="connsiteY3" fmla="*/ 148031 h 3793744"/>
              <a:gd name="connsiteX4" fmla="*/ 5043054 w 5102430"/>
              <a:gd name="connsiteY4" fmla="*/ 2036195 h 3793744"/>
              <a:gd name="connsiteX5" fmla="*/ 4283033 w 5102430"/>
              <a:gd name="connsiteY5" fmla="*/ 3556237 h 3793744"/>
              <a:gd name="connsiteX6" fmla="*/ 3558639 w 5102430"/>
              <a:gd name="connsiteY6" fmla="*/ 3793744 h 3793744"/>
              <a:gd name="connsiteX7" fmla="*/ 767937 w 5102430"/>
              <a:gd name="connsiteY7" fmla="*/ 3793743 h 3793744"/>
              <a:gd name="connsiteX8" fmla="*/ 67292 w 5102430"/>
              <a:gd name="connsiteY8" fmla="*/ 2784342 h 3793744"/>
              <a:gd name="connsiteX9" fmla="*/ 162296 w 5102430"/>
              <a:gd name="connsiteY9" fmla="*/ 1929319 h 3793744"/>
              <a:gd name="connsiteX10" fmla="*/ 554180 w 5102430"/>
              <a:gd name="connsiteY10" fmla="*/ 1537443 h 3793744"/>
              <a:gd name="connsiteX11" fmla="*/ 800787 w 5102430"/>
              <a:gd name="connsiteY11" fmla="*/ 632132 h 3793744"/>
              <a:gd name="connsiteX12" fmla="*/ 423564 w 5102430"/>
              <a:gd name="connsiteY12" fmla="*/ 361776 h 3793744"/>
              <a:gd name="connsiteX13" fmla="*/ 1896104 w 5102430"/>
              <a:gd name="connsiteY13" fmla="*/ 1240549 h 3793744"/>
              <a:gd name="connsiteX0" fmla="*/ 1896104 w 5102430"/>
              <a:gd name="connsiteY0" fmla="*/ 1415937 h 3969132"/>
              <a:gd name="connsiteX1" fmla="*/ 1931709 w 5102430"/>
              <a:gd name="connsiteY1" fmla="*/ 964674 h 3969132"/>
              <a:gd name="connsiteX2" fmla="*/ 2599513 w 5102430"/>
              <a:gd name="connsiteY2" fmla="*/ 1033151 h 3969132"/>
              <a:gd name="connsiteX3" fmla="*/ 4116778 w 5102430"/>
              <a:gd name="connsiteY3" fmla="*/ 323419 h 3969132"/>
              <a:gd name="connsiteX4" fmla="*/ 5043054 w 5102430"/>
              <a:gd name="connsiteY4" fmla="*/ 2211583 h 3969132"/>
              <a:gd name="connsiteX5" fmla="*/ 4283033 w 5102430"/>
              <a:gd name="connsiteY5" fmla="*/ 3731625 h 3969132"/>
              <a:gd name="connsiteX6" fmla="*/ 3558639 w 5102430"/>
              <a:gd name="connsiteY6" fmla="*/ 3969132 h 3969132"/>
              <a:gd name="connsiteX7" fmla="*/ 767937 w 5102430"/>
              <a:gd name="connsiteY7" fmla="*/ 3969131 h 3969132"/>
              <a:gd name="connsiteX8" fmla="*/ 67292 w 5102430"/>
              <a:gd name="connsiteY8" fmla="*/ 2959730 h 3969132"/>
              <a:gd name="connsiteX9" fmla="*/ 162296 w 5102430"/>
              <a:gd name="connsiteY9" fmla="*/ 2104707 h 3969132"/>
              <a:gd name="connsiteX10" fmla="*/ 554180 w 5102430"/>
              <a:gd name="connsiteY10" fmla="*/ 1712831 h 3969132"/>
              <a:gd name="connsiteX11" fmla="*/ 800787 w 5102430"/>
              <a:gd name="connsiteY11" fmla="*/ 807520 h 3969132"/>
              <a:gd name="connsiteX12" fmla="*/ 423564 w 5102430"/>
              <a:gd name="connsiteY12" fmla="*/ 537164 h 3969132"/>
              <a:gd name="connsiteX13" fmla="*/ 1896104 w 5102430"/>
              <a:gd name="connsiteY13" fmla="*/ 1415937 h 3969132"/>
              <a:gd name="connsiteX0" fmla="*/ 1896104 w 5043054"/>
              <a:gd name="connsiteY0" fmla="*/ 878773 h 3431968"/>
              <a:gd name="connsiteX1" fmla="*/ 1931709 w 5043054"/>
              <a:gd name="connsiteY1" fmla="*/ 427510 h 3431968"/>
              <a:gd name="connsiteX2" fmla="*/ 2599513 w 5043054"/>
              <a:gd name="connsiteY2" fmla="*/ 495987 h 3431968"/>
              <a:gd name="connsiteX3" fmla="*/ 5043054 w 5043054"/>
              <a:gd name="connsiteY3" fmla="*/ 1674419 h 3431968"/>
              <a:gd name="connsiteX4" fmla="*/ 4283033 w 5043054"/>
              <a:gd name="connsiteY4" fmla="*/ 3194461 h 3431968"/>
              <a:gd name="connsiteX5" fmla="*/ 3558639 w 5043054"/>
              <a:gd name="connsiteY5" fmla="*/ 3431968 h 3431968"/>
              <a:gd name="connsiteX6" fmla="*/ 767937 w 5043054"/>
              <a:gd name="connsiteY6" fmla="*/ 3431967 h 3431968"/>
              <a:gd name="connsiteX7" fmla="*/ 67292 w 5043054"/>
              <a:gd name="connsiteY7" fmla="*/ 2422566 h 3431968"/>
              <a:gd name="connsiteX8" fmla="*/ 162296 w 5043054"/>
              <a:gd name="connsiteY8" fmla="*/ 1567543 h 3431968"/>
              <a:gd name="connsiteX9" fmla="*/ 554180 w 5043054"/>
              <a:gd name="connsiteY9" fmla="*/ 1175667 h 3431968"/>
              <a:gd name="connsiteX10" fmla="*/ 800787 w 5043054"/>
              <a:gd name="connsiteY10" fmla="*/ 270356 h 3431968"/>
              <a:gd name="connsiteX11" fmla="*/ 423564 w 5043054"/>
              <a:gd name="connsiteY11" fmla="*/ 0 h 3431968"/>
              <a:gd name="connsiteX12" fmla="*/ 1896104 w 5043054"/>
              <a:gd name="connsiteY12" fmla="*/ 878773 h 3431968"/>
              <a:gd name="connsiteX0" fmla="*/ 1896104 w 5043054"/>
              <a:gd name="connsiteY0" fmla="*/ 2193773 h 4746968"/>
              <a:gd name="connsiteX1" fmla="*/ 1931709 w 5043054"/>
              <a:gd name="connsiteY1" fmla="*/ 1742510 h 4746968"/>
              <a:gd name="connsiteX2" fmla="*/ 2599513 w 5043054"/>
              <a:gd name="connsiteY2" fmla="*/ 1810987 h 4746968"/>
              <a:gd name="connsiteX3" fmla="*/ 5043054 w 5043054"/>
              <a:gd name="connsiteY3" fmla="*/ 2989419 h 4746968"/>
              <a:gd name="connsiteX4" fmla="*/ 4283033 w 5043054"/>
              <a:gd name="connsiteY4" fmla="*/ 4509461 h 4746968"/>
              <a:gd name="connsiteX5" fmla="*/ 3558639 w 5043054"/>
              <a:gd name="connsiteY5" fmla="*/ 4746968 h 4746968"/>
              <a:gd name="connsiteX6" fmla="*/ 767937 w 5043054"/>
              <a:gd name="connsiteY6" fmla="*/ 4746967 h 4746968"/>
              <a:gd name="connsiteX7" fmla="*/ 67292 w 5043054"/>
              <a:gd name="connsiteY7" fmla="*/ 3737566 h 4746968"/>
              <a:gd name="connsiteX8" fmla="*/ 162296 w 5043054"/>
              <a:gd name="connsiteY8" fmla="*/ 2882543 h 4746968"/>
              <a:gd name="connsiteX9" fmla="*/ 554180 w 5043054"/>
              <a:gd name="connsiteY9" fmla="*/ 2490667 h 4746968"/>
              <a:gd name="connsiteX10" fmla="*/ 800787 w 5043054"/>
              <a:gd name="connsiteY10" fmla="*/ 1585356 h 4746968"/>
              <a:gd name="connsiteX11" fmla="*/ 423564 w 5043054"/>
              <a:gd name="connsiteY11" fmla="*/ 1315000 h 4746968"/>
              <a:gd name="connsiteX12" fmla="*/ 1896104 w 5043054"/>
              <a:gd name="connsiteY12" fmla="*/ 2193773 h 4746968"/>
              <a:gd name="connsiteX0" fmla="*/ 1896104 w 5154352"/>
              <a:gd name="connsiteY0" fmla="*/ 2193773 h 4746968"/>
              <a:gd name="connsiteX1" fmla="*/ 1931709 w 5154352"/>
              <a:gd name="connsiteY1" fmla="*/ 1742510 h 4746968"/>
              <a:gd name="connsiteX2" fmla="*/ 2599513 w 5154352"/>
              <a:gd name="connsiteY2" fmla="*/ 1810987 h 4746968"/>
              <a:gd name="connsiteX3" fmla="*/ 5043054 w 5154352"/>
              <a:gd name="connsiteY3" fmla="*/ 2989419 h 4746968"/>
              <a:gd name="connsiteX4" fmla="*/ 4283033 w 5154352"/>
              <a:gd name="connsiteY4" fmla="*/ 4509461 h 4746968"/>
              <a:gd name="connsiteX5" fmla="*/ 3558639 w 5154352"/>
              <a:gd name="connsiteY5" fmla="*/ 4746968 h 4746968"/>
              <a:gd name="connsiteX6" fmla="*/ 767937 w 5154352"/>
              <a:gd name="connsiteY6" fmla="*/ 4746967 h 4746968"/>
              <a:gd name="connsiteX7" fmla="*/ 67292 w 5154352"/>
              <a:gd name="connsiteY7" fmla="*/ 3737566 h 4746968"/>
              <a:gd name="connsiteX8" fmla="*/ 162296 w 5154352"/>
              <a:gd name="connsiteY8" fmla="*/ 2882543 h 4746968"/>
              <a:gd name="connsiteX9" fmla="*/ 554180 w 5154352"/>
              <a:gd name="connsiteY9" fmla="*/ 2490667 h 4746968"/>
              <a:gd name="connsiteX10" fmla="*/ 800787 w 5154352"/>
              <a:gd name="connsiteY10" fmla="*/ 1585356 h 4746968"/>
              <a:gd name="connsiteX11" fmla="*/ 423564 w 5154352"/>
              <a:gd name="connsiteY11" fmla="*/ 1315000 h 4746968"/>
              <a:gd name="connsiteX12" fmla="*/ 1896104 w 5154352"/>
              <a:gd name="connsiteY12" fmla="*/ 2193773 h 4746968"/>
              <a:gd name="connsiteX0" fmla="*/ 1896104 w 5154352"/>
              <a:gd name="connsiteY0" fmla="*/ 2122521 h 4675716"/>
              <a:gd name="connsiteX1" fmla="*/ 1931709 w 5154352"/>
              <a:gd name="connsiteY1" fmla="*/ 1671258 h 4675716"/>
              <a:gd name="connsiteX2" fmla="*/ 2599513 w 5154352"/>
              <a:gd name="connsiteY2" fmla="*/ 1739735 h 4675716"/>
              <a:gd name="connsiteX3" fmla="*/ 5043054 w 5154352"/>
              <a:gd name="connsiteY3" fmla="*/ 2918167 h 4675716"/>
              <a:gd name="connsiteX4" fmla="*/ 4283033 w 5154352"/>
              <a:gd name="connsiteY4" fmla="*/ 4438209 h 4675716"/>
              <a:gd name="connsiteX5" fmla="*/ 3558639 w 5154352"/>
              <a:gd name="connsiteY5" fmla="*/ 4675716 h 4675716"/>
              <a:gd name="connsiteX6" fmla="*/ 767937 w 5154352"/>
              <a:gd name="connsiteY6" fmla="*/ 4675715 h 4675716"/>
              <a:gd name="connsiteX7" fmla="*/ 67292 w 5154352"/>
              <a:gd name="connsiteY7" fmla="*/ 3666314 h 4675716"/>
              <a:gd name="connsiteX8" fmla="*/ 162296 w 5154352"/>
              <a:gd name="connsiteY8" fmla="*/ 2811291 h 4675716"/>
              <a:gd name="connsiteX9" fmla="*/ 554180 w 5154352"/>
              <a:gd name="connsiteY9" fmla="*/ 2419415 h 4675716"/>
              <a:gd name="connsiteX10" fmla="*/ 800787 w 5154352"/>
              <a:gd name="connsiteY10" fmla="*/ 1514104 h 4675716"/>
              <a:gd name="connsiteX11" fmla="*/ 423564 w 5154352"/>
              <a:gd name="connsiteY11" fmla="*/ 1243748 h 4675716"/>
              <a:gd name="connsiteX12" fmla="*/ 1896104 w 5154352"/>
              <a:gd name="connsiteY12" fmla="*/ 2122521 h 4675716"/>
              <a:gd name="connsiteX0" fmla="*/ 1896104 w 5202908"/>
              <a:gd name="connsiteY0" fmla="*/ 2122521 h 4675716"/>
              <a:gd name="connsiteX1" fmla="*/ 1931709 w 5202908"/>
              <a:gd name="connsiteY1" fmla="*/ 1671258 h 4675716"/>
              <a:gd name="connsiteX2" fmla="*/ 2599513 w 5202908"/>
              <a:gd name="connsiteY2" fmla="*/ 1739735 h 4675716"/>
              <a:gd name="connsiteX3" fmla="*/ 5043054 w 5202908"/>
              <a:gd name="connsiteY3" fmla="*/ 2918167 h 4675716"/>
              <a:gd name="connsiteX4" fmla="*/ 3558639 w 5202908"/>
              <a:gd name="connsiteY4" fmla="*/ 4675716 h 4675716"/>
              <a:gd name="connsiteX5" fmla="*/ 767937 w 5202908"/>
              <a:gd name="connsiteY5" fmla="*/ 4675715 h 4675716"/>
              <a:gd name="connsiteX6" fmla="*/ 67292 w 5202908"/>
              <a:gd name="connsiteY6" fmla="*/ 3666314 h 4675716"/>
              <a:gd name="connsiteX7" fmla="*/ 162296 w 5202908"/>
              <a:gd name="connsiteY7" fmla="*/ 2811291 h 4675716"/>
              <a:gd name="connsiteX8" fmla="*/ 554180 w 5202908"/>
              <a:gd name="connsiteY8" fmla="*/ 2419415 h 4675716"/>
              <a:gd name="connsiteX9" fmla="*/ 800787 w 5202908"/>
              <a:gd name="connsiteY9" fmla="*/ 1514104 h 4675716"/>
              <a:gd name="connsiteX10" fmla="*/ 423564 w 5202908"/>
              <a:gd name="connsiteY10" fmla="*/ 1243748 h 4675716"/>
              <a:gd name="connsiteX11" fmla="*/ 1896104 w 5202908"/>
              <a:gd name="connsiteY11" fmla="*/ 2122521 h 4675716"/>
              <a:gd name="connsiteX0" fmla="*/ 1896104 w 5202908"/>
              <a:gd name="connsiteY0" fmla="*/ 2122521 h 4675715"/>
              <a:gd name="connsiteX1" fmla="*/ 1931709 w 5202908"/>
              <a:gd name="connsiteY1" fmla="*/ 1671258 h 4675715"/>
              <a:gd name="connsiteX2" fmla="*/ 2599513 w 5202908"/>
              <a:gd name="connsiteY2" fmla="*/ 1739735 h 4675715"/>
              <a:gd name="connsiteX3" fmla="*/ 5043054 w 5202908"/>
              <a:gd name="connsiteY3" fmla="*/ 2918167 h 4675715"/>
              <a:gd name="connsiteX4" fmla="*/ 3784271 w 5202908"/>
              <a:gd name="connsiteY4" fmla="*/ 4651965 h 4675715"/>
              <a:gd name="connsiteX5" fmla="*/ 767937 w 5202908"/>
              <a:gd name="connsiteY5" fmla="*/ 4675715 h 4675715"/>
              <a:gd name="connsiteX6" fmla="*/ 67292 w 5202908"/>
              <a:gd name="connsiteY6" fmla="*/ 3666314 h 4675715"/>
              <a:gd name="connsiteX7" fmla="*/ 162296 w 5202908"/>
              <a:gd name="connsiteY7" fmla="*/ 2811291 h 4675715"/>
              <a:gd name="connsiteX8" fmla="*/ 554180 w 5202908"/>
              <a:gd name="connsiteY8" fmla="*/ 2419415 h 4675715"/>
              <a:gd name="connsiteX9" fmla="*/ 800787 w 5202908"/>
              <a:gd name="connsiteY9" fmla="*/ 1514104 h 4675715"/>
              <a:gd name="connsiteX10" fmla="*/ 423564 w 5202908"/>
              <a:gd name="connsiteY10" fmla="*/ 1243748 h 4675715"/>
              <a:gd name="connsiteX11" fmla="*/ 1896104 w 5202908"/>
              <a:gd name="connsiteY11" fmla="*/ 2122521 h 4675715"/>
              <a:gd name="connsiteX0" fmla="*/ 1896104 w 5202908"/>
              <a:gd name="connsiteY0" fmla="*/ 2122521 h 4675715"/>
              <a:gd name="connsiteX1" fmla="*/ 1931709 w 5202908"/>
              <a:gd name="connsiteY1" fmla="*/ 1671258 h 4675715"/>
              <a:gd name="connsiteX2" fmla="*/ 2599513 w 5202908"/>
              <a:gd name="connsiteY2" fmla="*/ 1739735 h 4675715"/>
              <a:gd name="connsiteX3" fmla="*/ 5043054 w 5202908"/>
              <a:gd name="connsiteY3" fmla="*/ 2918167 h 4675715"/>
              <a:gd name="connsiteX4" fmla="*/ 3784271 w 5202908"/>
              <a:gd name="connsiteY4" fmla="*/ 4651965 h 4675715"/>
              <a:gd name="connsiteX5" fmla="*/ 767937 w 5202908"/>
              <a:gd name="connsiteY5" fmla="*/ 4675715 h 4675715"/>
              <a:gd name="connsiteX6" fmla="*/ 67292 w 5202908"/>
              <a:gd name="connsiteY6" fmla="*/ 3666314 h 4675715"/>
              <a:gd name="connsiteX7" fmla="*/ 162296 w 5202908"/>
              <a:gd name="connsiteY7" fmla="*/ 2811291 h 4675715"/>
              <a:gd name="connsiteX8" fmla="*/ 554180 w 5202908"/>
              <a:gd name="connsiteY8" fmla="*/ 2419415 h 4675715"/>
              <a:gd name="connsiteX9" fmla="*/ 800787 w 5202908"/>
              <a:gd name="connsiteY9" fmla="*/ 1514104 h 4675715"/>
              <a:gd name="connsiteX10" fmla="*/ 423564 w 5202908"/>
              <a:gd name="connsiteY10" fmla="*/ 1243748 h 4675715"/>
              <a:gd name="connsiteX11" fmla="*/ 1896104 w 5202908"/>
              <a:gd name="connsiteY11" fmla="*/ 2122521 h 4675715"/>
              <a:gd name="connsiteX0" fmla="*/ 1896104 w 5154352"/>
              <a:gd name="connsiteY0" fmla="*/ 2122521 h 4675715"/>
              <a:gd name="connsiteX1" fmla="*/ 1931709 w 5154352"/>
              <a:gd name="connsiteY1" fmla="*/ 1671258 h 4675715"/>
              <a:gd name="connsiteX2" fmla="*/ 2599513 w 5154352"/>
              <a:gd name="connsiteY2" fmla="*/ 1739735 h 4675715"/>
              <a:gd name="connsiteX3" fmla="*/ 5043054 w 5154352"/>
              <a:gd name="connsiteY3" fmla="*/ 2918167 h 4675715"/>
              <a:gd name="connsiteX4" fmla="*/ 3784271 w 5154352"/>
              <a:gd name="connsiteY4" fmla="*/ 4651965 h 4675715"/>
              <a:gd name="connsiteX5" fmla="*/ 767937 w 5154352"/>
              <a:gd name="connsiteY5" fmla="*/ 4675715 h 4675715"/>
              <a:gd name="connsiteX6" fmla="*/ 67292 w 5154352"/>
              <a:gd name="connsiteY6" fmla="*/ 3666314 h 4675715"/>
              <a:gd name="connsiteX7" fmla="*/ 162296 w 5154352"/>
              <a:gd name="connsiteY7" fmla="*/ 2811291 h 4675715"/>
              <a:gd name="connsiteX8" fmla="*/ 554180 w 5154352"/>
              <a:gd name="connsiteY8" fmla="*/ 2419415 h 4675715"/>
              <a:gd name="connsiteX9" fmla="*/ 800787 w 5154352"/>
              <a:gd name="connsiteY9" fmla="*/ 1514104 h 4675715"/>
              <a:gd name="connsiteX10" fmla="*/ 423564 w 5154352"/>
              <a:gd name="connsiteY10" fmla="*/ 1243748 h 4675715"/>
              <a:gd name="connsiteX11" fmla="*/ 1896104 w 5154352"/>
              <a:gd name="connsiteY11" fmla="*/ 2122521 h 4675715"/>
              <a:gd name="connsiteX0" fmla="*/ 1896104 w 5154352"/>
              <a:gd name="connsiteY0" fmla="*/ 2122521 h 4675715"/>
              <a:gd name="connsiteX1" fmla="*/ 1931709 w 5154352"/>
              <a:gd name="connsiteY1" fmla="*/ 1671258 h 4675715"/>
              <a:gd name="connsiteX2" fmla="*/ 2599513 w 5154352"/>
              <a:gd name="connsiteY2" fmla="*/ 1739735 h 4675715"/>
              <a:gd name="connsiteX3" fmla="*/ 5043054 w 5154352"/>
              <a:gd name="connsiteY3" fmla="*/ 2918167 h 4675715"/>
              <a:gd name="connsiteX4" fmla="*/ 3641767 w 5154352"/>
              <a:gd name="connsiteY4" fmla="*/ 4640089 h 4675715"/>
              <a:gd name="connsiteX5" fmla="*/ 767937 w 5154352"/>
              <a:gd name="connsiteY5" fmla="*/ 4675715 h 4675715"/>
              <a:gd name="connsiteX6" fmla="*/ 67292 w 5154352"/>
              <a:gd name="connsiteY6" fmla="*/ 3666314 h 4675715"/>
              <a:gd name="connsiteX7" fmla="*/ 162296 w 5154352"/>
              <a:gd name="connsiteY7" fmla="*/ 2811291 h 4675715"/>
              <a:gd name="connsiteX8" fmla="*/ 554180 w 5154352"/>
              <a:gd name="connsiteY8" fmla="*/ 2419415 h 4675715"/>
              <a:gd name="connsiteX9" fmla="*/ 800787 w 5154352"/>
              <a:gd name="connsiteY9" fmla="*/ 1514104 h 4675715"/>
              <a:gd name="connsiteX10" fmla="*/ 423564 w 5154352"/>
              <a:gd name="connsiteY10" fmla="*/ 1243748 h 4675715"/>
              <a:gd name="connsiteX11" fmla="*/ 1896104 w 5154352"/>
              <a:gd name="connsiteY11" fmla="*/ 2122521 h 4675715"/>
              <a:gd name="connsiteX0" fmla="*/ 1896104 w 5154352"/>
              <a:gd name="connsiteY0" fmla="*/ 2122521 h 4675715"/>
              <a:gd name="connsiteX1" fmla="*/ 1931709 w 5154352"/>
              <a:gd name="connsiteY1" fmla="*/ 1671258 h 4675715"/>
              <a:gd name="connsiteX2" fmla="*/ 2599513 w 5154352"/>
              <a:gd name="connsiteY2" fmla="*/ 1739735 h 4675715"/>
              <a:gd name="connsiteX3" fmla="*/ 5043054 w 5154352"/>
              <a:gd name="connsiteY3" fmla="*/ 2918167 h 4675715"/>
              <a:gd name="connsiteX4" fmla="*/ 3641767 w 5154352"/>
              <a:gd name="connsiteY4" fmla="*/ 4640089 h 4675715"/>
              <a:gd name="connsiteX5" fmla="*/ 767937 w 5154352"/>
              <a:gd name="connsiteY5" fmla="*/ 4675715 h 4675715"/>
              <a:gd name="connsiteX6" fmla="*/ 67292 w 5154352"/>
              <a:gd name="connsiteY6" fmla="*/ 3666314 h 4675715"/>
              <a:gd name="connsiteX7" fmla="*/ 162296 w 5154352"/>
              <a:gd name="connsiteY7" fmla="*/ 2811291 h 4675715"/>
              <a:gd name="connsiteX8" fmla="*/ 554180 w 5154352"/>
              <a:gd name="connsiteY8" fmla="*/ 2419415 h 4675715"/>
              <a:gd name="connsiteX9" fmla="*/ 800787 w 5154352"/>
              <a:gd name="connsiteY9" fmla="*/ 1514104 h 4675715"/>
              <a:gd name="connsiteX10" fmla="*/ 423564 w 5154352"/>
              <a:gd name="connsiteY10" fmla="*/ 1243748 h 4675715"/>
              <a:gd name="connsiteX11" fmla="*/ 1896104 w 5154352"/>
              <a:gd name="connsiteY11" fmla="*/ 2122521 h 4675715"/>
              <a:gd name="connsiteX0" fmla="*/ 1896104 w 5154352"/>
              <a:gd name="connsiteY0" fmla="*/ 2122521 h 4675715"/>
              <a:gd name="connsiteX1" fmla="*/ 1931709 w 5154352"/>
              <a:gd name="connsiteY1" fmla="*/ 1671258 h 4675715"/>
              <a:gd name="connsiteX2" fmla="*/ 2599513 w 5154352"/>
              <a:gd name="connsiteY2" fmla="*/ 1739735 h 4675715"/>
              <a:gd name="connsiteX3" fmla="*/ 5043054 w 5154352"/>
              <a:gd name="connsiteY3" fmla="*/ 2918167 h 4675715"/>
              <a:gd name="connsiteX4" fmla="*/ 3641767 w 5154352"/>
              <a:gd name="connsiteY4" fmla="*/ 4640089 h 4675715"/>
              <a:gd name="connsiteX5" fmla="*/ 767937 w 5154352"/>
              <a:gd name="connsiteY5" fmla="*/ 4675715 h 4675715"/>
              <a:gd name="connsiteX6" fmla="*/ 67292 w 5154352"/>
              <a:gd name="connsiteY6" fmla="*/ 3666314 h 4675715"/>
              <a:gd name="connsiteX7" fmla="*/ 162296 w 5154352"/>
              <a:gd name="connsiteY7" fmla="*/ 2811291 h 4675715"/>
              <a:gd name="connsiteX8" fmla="*/ 554180 w 5154352"/>
              <a:gd name="connsiteY8" fmla="*/ 2419415 h 4675715"/>
              <a:gd name="connsiteX9" fmla="*/ 302023 w 5154352"/>
              <a:gd name="connsiteY9" fmla="*/ 1894115 h 4675715"/>
              <a:gd name="connsiteX10" fmla="*/ 423564 w 5154352"/>
              <a:gd name="connsiteY10" fmla="*/ 1243748 h 4675715"/>
              <a:gd name="connsiteX11" fmla="*/ 1896104 w 5154352"/>
              <a:gd name="connsiteY11" fmla="*/ 2122521 h 4675715"/>
              <a:gd name="connsiteX0" fmla="*/ 732323 w 5154352"/>
              <a:gd name="connsiteY0" fmla="*/ 1516879 h 4675715"/>
              <a:gd name="connsiteX1" fmla="*/ 1931709 w 5154352"/>
              <a:gd name="connsiteY1" fmla="*/ 1671258 h 4675715"/>
              <a:gd name="connsiteX2" fmla="*/ 2599513 w 5154352"/>
              <a:gd name="connsiteY2" fmla="*/ 1739735 h 4675715"/>
              <a:gd name="connsiteX3" fmla="*/ 5043054 w 5154352"/>
              <a:gd name="connsiteY3" fmla="*/ 2918167 h 4675715"/>
              <a:gd name="connsiteX4" fmla="*/ 3641767 w 5154352"/>
              <a:gd name="connsiteY4" fmla="*/ 4640089 h 4675715"/>
              <a:gd name="connsiteX5" fmla="*/ 767937 w 5154352"/>
              <a:gd name="connsiteY5" fmla="*/ 4675715 h 4675715"/>
              <a:gd name="connsiteX6" fmla="*/ 67292 w 5154352"/>
              <a:gd name="connsiteY6" fmla="*/ 3666314 h 4675715"/>
              <a:gd name="connsiteX7" fmla="*/ 162296 w 5154352"/>
              <a:gd name="connsiteY7" fmla="*/ 2811291 h 4675715"/>
              <a:gd name="connsiteX8" fmla="*/ 554180 w 5154352"/>
              <a:gd name="connsiteY8" fmla="*/ 2419415 h 4675715"/>
              <a:gd name="connsiteX9" fmla="*/ 302023 w 5154352"/>
              <a:gd name="connsiteY9" fmla="*/ 1894115 h 4675715"/>
              <a:gd name="connsiteX10" fmla="*/ 423564 w 5154352"/>
              <a:gd name="connsiteY10" fmla="*/ 1243748 h 4675715"/>
              <a:gd name="connsiteX11" fmla="*/ 732323 w 5154352"/>
              <a:gd name="connsiteY11" fmla="*/ 1516879 h 4675715"/>
              <a:gd name="connsiteX0" fmla="*/ 969829 w 5154352"/>
              <a:gd name="connsiteY0" fmla="*/ 3250676 h 4675715"/>
              <a:gd name="connsiteX1" fmla="*/ 1931709 w 5154352"/>
              <a:gd name="connsiteY1" fmla="*/ 1671258 h 4675715"/>
              <a:gd name="connsiteX2" fmla="*/ 2599513 w 5154352"/>
              <a:gd name="connsiteY2" fmla="*/ 1739735 h 4675715"/>
              <a:gd name="connsiteX3" fmla="*/ 5043054 w 5154352"/>
              <a:gd name="connsiteY3" fmla="*/ 2918167 h 4675715"/>
              <a:gd name="connsiteX4" fmla="*/ 3641767 w 5154352"/>
              <a:gd name="connsiteY4" fmla="*/ 4640089 h 4675715"/>
              <a:gd name="connsiteX5" fmla="*/ 767937 w 5154352"/>
              <a:gd name="connsiteY5" fmla="*/ 4675715 h 4675715"/>
              <a:gd name="connsiteX6" fmla="*/ 67292 w 5154352"/>
              <a:gd name="connsiteY6" fmla="*/ 3666314 h 4675715"/>
              <a:gd name="connsiteX7" fmla="*/ 162296 w 5154352"/>
              <a:gd name="connsiteY7" fmla="*/ 2811291 h 4675715"/>
              <a:gd name="connsiteX8" fmla="*/ 554180 w 5154352"/>
              <a:gd name="connsiteY8" fmla="*/ 2419415 h 4675715"/>
              <a:gd name="connsiteX9" fmla="*/ 302023 w 5154352"/>
              <a:gd name="connsiteY9" fmla="*/ 1894115 h 4675715"/>
              <a:gd name="connsiteX10" fmla="*/ 423564 w 5154352"/>
              <a:gd name="connsiteY10" fmla="*/ 1243748 h 4675715"/>
              <a:gd name="connsiteX11" fmla="*/ 969829 w 5154352"/>
              <a:gd name="connsiteY11" fmla="*/ 3250676 h 4675715"/>
              <a:gd name="connsiteX0" fmla="*/ 969829 w 5154352"/>
              <a:gd name="connsiteY0" fmla="*/ 3250676 h 4675715"/>
              <a:gd name="connsiteX1" fmla="*/ 1207315 w 5154352"/>
              <a:gd name="connsiteY1" fmla="*/ 2300651 h 4675715"/>
              <a:gd name="connsiteX2" fmla="*/ 2599513 w 5154352"/>
              <a:gd name="connsiteY2" fmla="*/ 1739735 h 4675715"/>
              <a:gd name="connsiteX3" fmla="*/ 5043054 w 5154352"/>
              <a:gd name="connsiteY3" fmla="*/ 2918167 h 4675715"/>
              <a:gd name="connsiteX4" fmla="*/ 3641767 w 5154352"/>
              <a:gd name="connsiteY4" fmla="*/ 4640089 h 4675715"/>
              <a:gd name="connsiteX5" fmla="*/ 767937 w 5154352"/>
              <a:gd name="connsiteY5" fmla="*/ 4675715 h 4675715"/>
              <a:gd name="connsiteX6" fmla="*/ 67292 w 5154352"/>
              <a:gd name="connsiteY6" fmla="*/ 3666314 h 4675715"/>
              <a:gd name="connsiteX7" fmla="*/ 162296 w 5154352"/>
              <a:gd name="connsiteY7" fmla="*/ 2811291 h 4675715"/>
              <a:gd name="connsiteX8" fmla="*/ 554180 w 5154352"/>
              <a:gd name="connsiteY8" fmla="*/ 2419415 h 4675715"/>
              <a:gd name="connsiteX9" fmla="*/ 302023 w 5154352"/>
              <a:gd name="connsiteY9" fmla="*/ 1894115 h 4675715"/>
              <a:gd name="connsiteX10" fmla="*/ 423564 w 5154352"/>
              <a:gd name="connsiteY10" fmla="*/ 1243748 h 4675715"/>
              <a:gd name="connsiteX11" fmla="*/ 969829 w 5154352"/>
              <a:gd name="connsiteY11" fmla="*/ 3250676 h 4675715"/>
              <a:gd name="connsiteX0" fmla="*/ 969829 w 5154352"/>
              <a:gd name="connsiteY0" fmla="*/ 3250676 h 4675715"/>
              <a:gd name="connsiteX1" fmla="*/ 1207315 w 5154352"/>
              <a:gd name="connsiteY1" fmla="*/ 2300651 h 4675715"/>
              <a:gd name="connsiteX2" fmla="*/ 2599513 w 5154352"/>
              <a:gd name="connsiteY2" fmla="*/ 1739735 h 4675715"/>
              <a:gd name="connsiteX3" fmla="*/ 5043054 w 5154352"/>
              <a:gd name="connsiteY3" fmla="*/ 2918167 h 4675715"/>
              <a:gd name="connsiteX4" fmla="*/ 3641767 w 5154352"/>
              <a:gd name="connsiteY4" fmla="*/ 4640089 h 4675715"/>
              <a:gd name="connsiteX5" fmla="*/ 767937 w 5154352"/>
              <a:gd name="connsiteY5" fmla="*/ 4675715 h 4675715"/>
              <a:gd name="connsiteX6" fmla="*/ 67292 w 5154352"/>
              <a:gd name="connsiteY6" fmla="*/ 3666314 h 4675715"/>
              <a:gd name="connsiteX7" fmla="*/ 162296 w 5154352"/>
              <a:gd name="connsiteY7" fmla="*/ 2811291 h 4675715"/>
              <a:gd name="connsiteX8" fmla="*/ 554180 w 5154352"/>
              <a:gd name="connsiteY8" fmla="*/ 2419415 h 4675715"/>
              <a:gd name="connsiteX9" fmla="*/ 302023 w 5154352"/>
              <a:gd name="connsiteY9" fmla="*/ 1894115 h 4675715"/>
              <a:gd name="connsiteX10" fmla="*/ 423564 w 5154352"/>
              <a:gd name="connsiteY10" fmla="*/ 1243748 h 4675715"/>
              <a:gd name="connsiteX11" fmla="*/ 969829 w 5154352"/>
              <a:gd name="connsiteY11" fmla="*/ 3250676 h 4675715"/>
              <a:gd name="connsiteX0" fmla="*/ 969829 w 5154352"/>
              <a:gd name="connsiteY0" fmla="*/ 3250676 h 4675715"/>
              <a:gd name="connsiteX1" fmla="*/ 1207315 w 5154352"/>
              <a:gd name="connsiteY1" fmla="*/ 2300651 h 4675715"/>
              <a:gd name="connsiteX2" fmla="*/ 2599513 w 5154352"/>
              <a:gd name="connsiteY2" fmla="*/ 1739735 h 4675715"/>
              <a:gd name="connsiteX3" fmla="*/ 5043054 w 5154352"/>
              <a:gd name="connsiteY3" fmla="*/ 2918167 h 4675715"/>
              <a:gd name="connsiteX4" fmla="*/ 3641767 w 5154352"/>
              <a:gd name="connsiteY4" fmla="*/ 4640089 h 4675715"/>
              <a:gd name="connsiteX5" fmla="*/ 767937 w 5154352"/>
              <a:gd name="connsiteY5" fmla="*/ 4675715 h 4675715"/>
              <a:gd name="connsiteX6" fmla="*/ 67292 w 5154352"/>
              <a:gd name="connsiteY6" fmla="*/ 3666314 h 4675715"/>
              <a:gd name="connsiteX7" fmla="*/ 162296 w 5154352"/>
              <a:gd name="connsiteY7" fmla="*/ 2811291 h 4675715"/>
              <a:gd name="connsiteX8" fmla="*/ 554180 w 5154352"/>
              <a:gd name="connsiteY8" fmla="*/ 2419415 h 4675715"/>
              <a:gd name="connsiteX9" fmla="*/ 302023 w 5154352"/>
              <a:gd name="connsiteY9" fmla="*/ 1894115 h 4675715"/>
              <a:gd name="connsiteX10" fmla="*/ 423564 w 5154352"/>
              <a:gd name="connsiteY10" fmla="*/ 1243748 h 4675715"/>
              <a:gd name="connsiteX11" fmla="*/ 969829 w 5154352"/>
              <a:gd name="connsiteY11" fmla="*/ 3250676 h 4675715"/>
              <a:gd name="connsiteX0" fmla="*/ 423564 w 5154352"/>
              <a:gd name="connsiteY0" fmla="*/ 1243748 h 4675715"/>
              <a:gd name="connsiteX1" fmla="*/ 1207315 w 5154352"/>
              <a:gd name="connsiteY1" fmla="*/ 2300651 h 4675715"/>
              <a:gd name="connsiteX2" fmla="*/ 2599513 w 5154352"/>
              <a:gd name="connsiteY2" fmla="*/ 1739735 h 4675715"/>
              <a:gd name="connsiteX3" fmla="*/ 5043054 w 5154352"/>
              <a:gd name="connsiteY3" fmla="*/ 2918167 h 4675715"/>
              <a:gd name="connsiteX4" fmla="*/ 3641767 w 5154352"/>
              <a:gd name="connsiteY4" fmla="*/ 4640089 h 4675715"/>
              <a:gd name="connsiteX5" fmla="*/ 767937 w 5154352"/>
              <a:gd name="connsiteY5" fmla="*/ 4675715 h 4675715"/>
              <a:gd name="connsiteX6" fmla="*/ 67292 w 5154352"/>
              <a:gd name="connsiteY6" fmla="*/ 3666314 h 4675715"/>
              <a:gd name="connsiteX7" fmla="*/ 162296 w 5154352"/>
              <a:gd name="connsiteY7" fmla="*/ 2811291 h 4675715"/>
              <a:gd name="connsiteX8" fmla="*/ 554180 w 5154352"/>
              <a:gd name="connsiteY8" fmla="*/ 2419415 h 4675715"/>
              <a:gd name="connsiteX9" fmla="*/ 302023 w 5154352"/>
              <a:gd name="connsiteY9" fmla="*/ 1894115 h 4675715"/>
              <a:gd name="connsiteX10" fmla="*/ 423564 w 5154352"/>
              <a:gd name="connsiteY10" fmla="*/ 1243748 h 4675715"/>
              <a:gd name="connsiteX0" fmla="*/ 302023 w 5154352"/>
              <a:gd name="connsiteY0" fmla="*/ 1894115 h 4675715"/>
              <a:gd name="connsiteX1" fmla="*/ 1207315 w 5154352"/>
              <a:gd name="connsiteY1" fmla="*/ 2300651 h 4675715"/>
              <a:gd name="connsiteX2" fmla="*/ 2599513 w 5154352"/>
              <a:gd name="connsiteY2" fmla="*/ 1739735 h 4675715"/>
              <a:gd name="connsiteX3" fmla="*/ 5043054 w 5154352"/>
              <a:gd name="connsiteY3" fmla="*/ 2918167 h 4675715"/>
              <a:gd name="connsiteX4" fmla="*/ 3641767 w 5154352"/>
              <a:gd name="connsiteY4" fmla="*/ 4640089 h 4675715"/>
              <a:gd name="connsiteX5" fmla="*/ 767937 w 5154352"/>
              <a:gd name="connsiteY5" fmla="*/ 4675715 h 4675715"/>
              <a:gd name="connsiteX6" fmla="*/ 67292 w 5154352"/>
              <a:gd name="connsiteY6" fmla="*/ 3666314 h 4675715"/>
              <a:gd name="connsiteX7" fmla="*/ 162296 w 5154352"/>
              <a:gd name="connsiteY7" fmla="*/ 2811291 h 4675715"/>
              <a:gd name="connsiteX8" fmla="*/ 554180 w 5154352"/>
              <a:gd name="connsiteY8" fmla="*/ 2419415 h 4675715"/>
              <a:gd name="connsiteX9" fmla="*/ 302023 w 5154352"/>
              <a:gd name="connsiteY9" fmla="*/ 1894115 h 4675715"/>
              <a:gd name="connsiteX0" fmla="*/ 554180 w 5154352"/>
              <a:gd name="connsiteY0" fmla="*/ 2419415 h 4675715"/>
              <a:gd name="connsiteX1" fmla="*/ 1207315 w 5154352"/>
              <a:gd name="connsiteY1" fmla="*/ 2300651 h 4675715"/>
              <a:gd name="connsiteX2" fmla="*/ 2599513 w 5154352"/>
              <a:gd name="connsiteY2" fmla="*/ 1739735 h 4675715"/>
              <a:gd name="connsiteX3" fmla="*/ 5043054 w 5154352"/>
              <a:gd name="connsiteY3" fmla="*/ 2918167 h 4675715"/>
              <a:gd name="connsiteX4" fmla="*/ 3641767 w 5154352"/>
              <a:gd name="connsiteY4" fmla="*/ 4640089 h 4675715"/>
              <a:gd name="connsiteX5" fmla="*/ 767937 w 5154352"/>
              <a:gd name="connsiteY5" fmla="*/ 4675715 h 4675715"/>
              <a:gd name="connsiteX6" fmla="*/ 67292 w 5154352"/>
              <a:gd name="connsiteY6" fmla="*/ 3666314 h 4675715"/>
              <a:gd name="connsiteX7" fmla="*/ 162296 w 5154352"/>
              <a:gd name="connsiteY7" fmla="*/ 2811291 h 4675715"/>
              <a:gd name="connsiteX8" fmla="*/ 554180 w 5154352"/>
              <a:gd name="connsiteY8" fmla="*/ 2419415 h 4675715"/>
              <a:gd name="connsiteX0" fmla="*/ 162296 w 5154352"/>
              <a:gd name="connsiteY0" fmla="*/ 2811291 h 4675715"/>
              <a:gd name="connsiteX1" fmla="*/ 1207315 w 5154352"/>
              <a:gd name="connsiteY1" fmla="*/ 2300651 h 4675715"/>
              <a:gd name="connsiteX2" fmla="*/ 2599513 w 5154352"/>
              <a:gd name="connsiteY2" fmla="*/ 1739735 h 4675715"/>
              <a:gd name="connsiteX3" fmla="*/ 5043054 w 5154352"/>
              <a:gd name="connsiteY3" fmla="*/ 2918167 h 4675715"/>
              <a:gd name="connsiteX4" fmla="*/ 3641767 w 5154352"/>
              <a:gd name="connsiteY4" fmla="*/ 4640089 h 4675715"/>
              <a:gd name="connsiteX5" fmla="*/ 767937 w 5154352"/>
              <a:gd name="connsiteY5" fmla="*/ 4675715 h 4675715"/>
              <a:gd name="connsiteX6" fmla="*/ 67292 w 5154352"/>
              <a:gd name="connsiteY6" fmla="*/ 3666314 h 4675715"/>
              <a:gd name="connsiteX7" fmla="*/ 162296 w 5154352"/>
              <a:gd name="connsiteY7" fmla="*/ 2811291 h 4675715"/>
              <a:gd name="connsiteX0" fmla="*/ 73230 w 5065286"/>
              <a:gd name="connsiteY0" fmla="*/ 2811291 h 4675715"/>
              <a:gd name="connsiteX1" fmla="*/ 1118249 w 5065286"/>
              <a:gd name="connsiteY1" fmla="*/ 2300651 h 4675715"/>
              <a:gd name="connsiteX2" fmla="*/ 2510447 w 5065286"/>
              <a:gd name="connsiteY2" fmla="*/ 1739735 h 4675715"/>
              <a:gd name="connsiteX3" fmla="*/ 4953988 w 5065286"/>
              <a:gd name="connsiteY3" fmla="*/ 2918167 h 4675715"/>
              <a:gd name="connsiteX4" fmla="*/ 3552701 w 5065286"/>
              <a:gd name="connsiteY4" fmla="*/ 4640089 h 4675715"/>
              <a:gd name="connsiteX5" fmla="*/ 678871 w 5065286"/>
              <a:gd name="connsiteY5" fmla="*/ 4675715 h 4675715"/>
              <a:gd name="connsiteX6" fmla="*/ 73230 w 5065286"/>
              <a:gd name="connsiteY6" fmla="*/ 2811291 h 4675715"/>
              <a:gd name="connsiteX0" fmla="*/ 334487 w 5326543"/>
              <a:gd name="connsiteY0" fmla="*/ 2811291 h 4675715"/>
              <a:gd name="connsiteX1" fmla="*/ 1379506 w 5326543"/>
              <a:gd name="connsiteY1" fmla="*/ 2300651 h 4675715"/>
              <a:gd name="connsiteX2" fmla="*/ 2771704 w 5326543"/>
              <a:gd name="connsiteY2" fmla="*/ 1739735 h 4675715"/>
              <a:gd name="connsiteX3" fmla="*/ 5215245 w 5326543"/>
              <a:gd name="connsiteY3" fmla="*/ 2918167 h 4675715"/>
              <a:gd name="connsiteX4" fmla="*/ 3813958 w 5326543"/>
              <a:gd name="connsiteY4" fmla="*/ 4640089 h 4675715"/>
              <a:gd name="connsiteX5" fmla="*/ 940128 w 5326543"/>
              <a:gd name="connsiteY5" fmla="*/ 4675715 h 4675715"/>
              <a:gd name="connsiteX6" fmla="*/ 334487 w 5326543"/>
              <a:gd name="connsiteY6" fmla="*/ 2811291 h 4675715"/>
              <a:gd name="connsiteX0" fmla="*/ 334487 w 5326543"/>
              <a:gd name="connsiteY0" fmla="*/ 2811291 h 4675715"/>
              <a:gd name="connsiteX1" fmla="*/ 1379506 w 5326543"/>
              <a:gd name="connsiteY1" fmla="*/ 2300651 h 4675715"/>
              <a:gd name="connsiteX2" fmla="*/ 2771704 w 5326543"/>
              <a:gd name="connsiteY2" fmla="*/ 1739735 h 4675715"/>
              <a:gd name="connsiteX3" fmla="*/ 5215245 w 5326543"/>
              <a:gd name="connsiteY3" fmla="*/ 2918167 h 4675715"/>
              <a:gd name="connsiteX4" fmla="*/ 3813958 w 5326543"/>
              <a:gd name="connsiteY4" fmla="*/ 4640089 h 4675715"/>
              <a:gd name="connsiteX5" fmla="*/ 940128 w 5326543"/>
              <a:gd name="connsiteY5" fmla="*/ 4675715 h 4675715"/>
              <a:gd name="connsiteX6" fmla="*/ 334487 w 5326543"/>
              <a:gd name="connsiteY6" fmla="*/ 2811291 h 4675715"/>
              <a:gd name="connsiteX0" fmla="*/ 334487 w 5326543"/>
              <a:gd name="connsiteY0" fmla="*/ 2811291 h 4675715"/>
              <a:gd name="connsiteX1" fmla="*/ 1379506 w 5326543"/>
              <a:gd name="connsiteY1" fmla="*/ 2300651 h 4675715"/>
              <a:gd name="connsiteX2" fmla="*/ 2771704 w 5326543"/>
              <a:gd name="connsiteY2" fmla="*/ 1739735 h 4675715"/>
              <a:gd name="connsiteX3" fmla="*/ 5215245 w 5326543"/>
              <a:gd name="connsiteY3" fmla="*/ 2918167 h 4675715"/>
              <a:gd name="connsiteX4" fmla="*/ 3813958 w 5326543"/>
              <a:gd name="connsiteY4" fmla="*/ 4640089 h 4675715"/>
              <a:gd name="connsiteX5" fmla="*/ 940128 w 5326543"/>
              <a:gd name="connsiteY5" fmla="*/ 4675715 h 4675715"/>
              <a:gd name="connsiteX6" fmla="*/ 334487 w 5326543"/>
              <a:gd name="connsiteY6" fmla="*/ 2811291 h 4675715"/>
              <a:gd name="connsiteX0" fmla="*/ 334487 w 5385920"/>
              <a:gd name="connsiteY0" fmla="*/ 2846917 h 4675715"/>
              <a:gd name="connsiteX1" fmla="*/ 1438883 w 5385920"/>
              <a:gd name="connsiteY1" fmla="*/ 2300651 h 4675715"/>
              <a:gd name="connsiteX2" fmla="*/ 2831081 w 5385920"/>
              <a:gd name="connsiteY2" fmla="*/ 1739735 h 4675715"/>
              <a:gd name="connsiteX3" fmla="*/ 5274622 w 5385920"/>
              <a:gd name="connsiteY3" fmla="*/ 2918167 h 4675715"/>
              <a:gd name="connsiteX4" fmla="*/ 3873335 w 5385920"/>
              <a:gd name="connsiteY4" fmla="*/ 4640089 h 4675715"/>
              <a:gd name="connsiteX5" fmla="*/ 999505 w 5385920"/>
              <a:gd name="connsiteY5" fmla="*/ 4675715 h 4675715"/>
              <a:gd name="connsiteX6" fmla="*/ 334487 w 5385920"/>
              <a:gd name="connsiteY6" fmla="*/ 2846917 h 4675715"/>
              <a:gd name="connsiteX0" fmla="*/ 180108 w 5231541"/>
              <a:gd name="connsiteY0" fmla="*/ 2846917 h 4675715"/>
              <a:gd name="connsiteX1" fmla="*/ 1284504 w 5231541"/>
              <a:gd name="connsiteY1" fmla="*/ 2300651 h 4675715"/>
              <a:gd name="connsiteX2" fmla="*/ 2676702 w 5231541"/>
              <a:gd name="connsiteY2" fmla="*/ 1739735 h 4675715"/>
              <a:gd name="connsiteX3" fmla="*/ 5120243 w 5231541"/>
              <a:gd name="connsiteY3" fmla="*/ 2918167 h 4675715"/>
              <a:gd name="connsiteX4" fmla="*/ 3718956 w 5231541"/>
              <a:gd name="connsiteY4" fmla="*/ 4640089 h 4675715"/>
              <a:gd name="connsiteX5" fmla="*/ 845126 w 5231541"/>
              <a:gd name="connsiteY5" fmla="*/ 4675715 h 4675715"/>
              <a:gd name="connsiteX6" fmla="*/ 180108 w 5231541"/>
              <a:gd name="connsiteY6" fmla="*/ 2846917 h 4675715"/>
              <a:gd name="connsiteX0" fmla="*/ 286986 w 5338419"/>
              <a:gd name="connsiteY0" fmla="*/ 2846917 h 4675715"/>
              <a:gd name="connsiteX1" fmla="*/ 1391382 w 5338419"/>
              <a:gd name="connsiteY1" fmla="*/ 2300651 h 4675715"/>
              <a:gd name="connsiteX2" fmla="*/ 2783580 w 5338419"/>
              <a:gd name="connsiteY2" fmla="*/ 1739735 h 4675715"/>
              <a:gd name="connsiteX3" fmla="*/ 5227121 w 5338419"/>
              <a:gd name="connsiteY3" fmla="*/ 2918167 h 4675715"/>
              <a:gd name="connsiteX4" fmla="*/ 3825834 w 5338419"/>
              <a:gd name="connsiteY4" fmla="*/ 4640089 h 4675715"/>
              <a:gd name="connsiteX5" fmla="*/ 952004 w 5338419"/>
              <a:gd name="connsiteY5" fmla="*/ 4675715 h 4675715"/>
              <a:gd name="connsiteX6" fmla="*/ 286986 w 5338419"/>
              <a:gd name="connsiteY6" fmla="*/ 2846917 h 4675715"/>
              <a:gd name="connsiteX0" fmla="*/ 286986 w 5338419"/>
              <a:gd name="connsiteY0" fmla="*/ 2846917 h 4675715"/>
              <a:gd name="connsiteX1" fmla="*/ 1391382 w 5338419"/>
              <a:gd name="connsiteY1" fmla="*/ 2300651 h 4675715"/>
              <a:gd name="connsiteX2" fmla="*/ 2783580 w 5338419"/>
              <a:gd name="connsiteY2" fmla="*/ 1739735 h 4675715"/>
              <a:gd name="connsiteX3" fmla="*/ 5227121 w 5338419"/>
              <a:gd name="connsiteY3" fmla="*/ 2918167 h 4675715"/>
              <a:gd name="connsiteX4" fmla="*/ 3825834 w 5338419"/>
              <a:gd name="connsiteY4" fmla="*/ 4640089 h 4675715"/>
              <a:gd name="connsiteX5" fmla="*/ 952004 w 5338419"/>
              <a:gd name="connsiteY5" fmla="*/ 4675715 h 4675715"/>
              <a:gd name="connsiteX6" fmla="*/ 286986 w 5338419"/>
              <a:gd name="connsiteY6" fmla="*/ 2846917 h 4675715"/>
              <a:gd name="connsiteX0" fmla="*/ 286986 w 5338419"/>
              <a:gd name="connsiteY0" fmla="*/ 2668788 h 4497586"/>
              <a:gd name="connsiteX1" fmla="*/ 1391382 w 5338419"/>
              <a:gd name="connsiteY1" fmla="*/ 2122522 h 4497586"/>
              <a:gd name="connsiteX2" fmla="*/ 2783580 w 5338419"/>
              <a:gd name="connsiteY2" fmla="*/ 1561606 h 4497586"/>
              <a:gd name="connsiteX3" fmla="*/ 5227121 w 5338419"/>
              <a:gd name="connsiteY3" fmla="*/ 2740038 h 4497586"/>
              <a:gd name="connsiteX4" fmla="*/ 3825834 w 5338419"/>
              <a:gd name="connsiteY4" fmla="*/ 4461960 h 4497586"/>
              <a:gd name="connsiteX5" fmla="*/ 952004 w 5338419"/>
              <a:gd name="connsiteY5" fmla="*/ 4497586 h 4497586"/>
              <a:gd name="connsiteX6" fmla="*/ 286986 w 5338419"/>
              <a:gd name="connsiteY6" fmla="*/ 2668788 h 4497586"/>
              <a:gd name="connsiteX0" fmla="*/ 286986 w 5338419"/>
              <a:gd name="connsiteY0" fmla="*/ 2668788 h 4497586"/>
              <a:gd name="connsiteX1" fmla="*/ 1391382 w 5338419"/>
              <a:gd name="connsiteY1" fmla="*/ 2122522 h 4497586"/>
              <a:gd name="connsiteX2" fmla="*/ 2783580 w 5338419"/>
              <a:gd name="connsiteY2" fmla="*/ 1561606 h 4497586"/>
              <a:gd name="connsiteX3" fmla="*/ 5227121 w 5338419"/>
              <a:gd name="connsiteY3" fmla="*/ 2740038 h 4497586"/>
              <a:gd name="connsiteX4" fmla="*/ 3825834 w 5338419"/>
              <a:gd name="connsiteY4" fmla="*/ 4461960 h 4497586"/>
              <a:gd name="connsiteX5" fmla="*/ 952004 w 5338419"/>
              <a:gd name="connsiteY5" fmla="*/ 4497586 h 4497586"/>
              <a:gd name="connsiteX6" fmla="*/ 286986 w 5338419"/>
              <a:gd name="connsiteY6" fmla="*/ 2668788 h 4497586"/>
              <a:gd name="connsiteX0" fmla="*/ 286986 w 5338419"/>
              <a:gd name="connsiteY0" fmla="*/ 2668788 h 4497586"/>
              <a:gd name="connsiteX1" fmla="*/ 1391382 w 5338419"/>
              <a:gd name="connsiteY1" fmla="*/ 2122522 h 4497586"/>
              <a:gd name="connsiteX2" fmla="*/ 2783580 w 5338419"/>
              <a:gd name="connsiteY2" fmla="*/ 1561606 h 4497586"/>
              <a:gd name="connsiteX3" fmla="*/ 5227121 w 5338419"/>
              <a:gd name="connsiteY3" fmla="*/ 2740038 h 4497586"/>
              <a:gd name="connsiteX4" fmla="*/ 3825834 w 5338419"/>
              <a:gd name="connsiteY4" fmla="*/ 4461960 h 4497586"/>
              <a:gd name="connsiteX5" fmla="*/ 952004 w 5338419"/>
              <a:gd name="connsiteY5" fmla="*/ 4497586 h 4497586"/>
              <a:gd name="connsiteX6" fmla="*/ 286986 w 5338419"/>
              <a:gd name="connsiteY6" fmla="*/ 2668788 h 4497586"/>
              <a:gd name="connsiteX0" fmla="*/ 286986 w 5338419"/>
              <a:gd name="connsiteY0" fmla="*/ 2668788 h 4461961"/>
              <a:gd name="connsiteX1" fmla="*/ 1391382 w 5338419"/>
              <a:gd name="connsiteY1" fmla="*/ 2122522 h 4461961"/>
              <a:gd name="connsiteX2" fmla="*/ 2783580 w 5338419"/>
              <a:gd name="connsiteY2" fmla="*/ 1561606 h 4461961"/>
              <a:gd name="connsiteX3" fmla="*/ 5227121 w 5338419"/>
              <a:gd name="connsiteY3" fmla="*/ 2740038 h 4461961"/>
              <a:gd name="connsiteX4" fmla="*/ 3825834 w 5338419"/>
              <a:gd name="connsiteY4" fmla="*/ 4461960 h 4461961"/>
              <a:gd name="connsiteX5" fmla="*/ 1058882 w 5338419"/>
              <a:gd name="connsiteY5" fmla="*/ 4461961 h 4461961"/>
              <a:gd name="connsiteX6" fmla="*/ 286986 w 5338419"/>
              <a:gd name="connsiteY6" fmla="*/ 2668788 h 4461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338419" h="4461961">
                <a:moveTo>
                  <a:pt x="286986" y="2668788"/>
                </a:moveTo>
                <a:cubicBezTo>
                  <a:pt x="552198" y="1964185"/>
                  <a:pt x="1043042" y="1841472"/>
                  <a:pt x="1391382" y="2122522"/>
                </a:cubicBezTo>
                <a:cubicBezTo>
                  <a:pt x="1824420" y="1338751"/>
                  <a:pt x="2466903" y="1525978"/>
                  <a:pt x="2783580" y="1561606"/>
                </a:cubicBezTo>
                <a:cubicBezTo>
                  <a:pt x="3658397" y="0"/>
                  <a:pt x="5338419" y="1126510"/>
                  <a:pt x="5227121" y="2740038"/>
                </a:cubicBezTo>
                <a:cubicBezTo>
                  <a:pt x="5232596" y="3561877"/>
                  <a:pt x="4763985" y="4406542"/>
                  <a:pt x="3825834" y="4461960"/>
                </a:cubicBezTo>
                <a:lnTo>
                  <a:pt x="1058882" y="4461961"/>
                </a:lnTo>
                <a:cubicBezTo>
                  <a:pt x="502720" y="4311541"/>
                  <a:pt x="0" y="3824653"/>
                  <a:pt x="286986" y="2668788"/>
                </a:cubicBezTo>
                <a:close/>
              </a:path>
            </a:pathLst>
          </a:custGeom>
          <a:noFill/>
          <a:ln w="76200">
            <a:solidFill>
              <a:srgbClr val="FFFFFF">
                <a:alpha val="60000"/>
              </a:srgbClr>
            </a:solidFill>
            <a:headEnd type="none" w="med" len="med"/>
            <a:tailEnd type="none" w="med" len="med"/>
          </a:ln>
          <a:effectLst>
            <a:innerShdw blurRad="127000" dir="11220000">
              <a:prstClr val="black">
                <a:alpha val="50000"/>
              </a:prstClr>
            </a:innerShdw>
          </a:effectLst>
          <a:scene3d>
            <a:camera prst="orthographicFront">
              <a:rot lat="0" lon="0" rev="0"/>
            </a:camera>
            <a:lightRig rig="threePt" dir="tl"/>
          </a:scene3d>
          <a:sp3d prstMaterial="matte"/>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spc="-50" dirty="0">
              <a:gradFill>
                <a:gsLst>
                  <a:gs pos="0">
                    <a:srgbClr val="000000"/>
                  </a:gs>
                  <a:gs pos="100000">
                    <a:srgbClr val="000000"/>
                  </a:gs>
                </a:gsLst>
                <a:lin ang="5400000" scaled="0"/>
              </a:gradFill>
            </a:endParaRPr>
          </a:p>
        </p:txBody>
      </p:sp>
      <p:grpSp>
        <p:nvGrpSpPr>
          <p:cNvPr id="4" name="Group 36"/>
          <p:cNvGrpSpPr/>
          <p:nvPr/>
        </p:nvGrpSpPr>
        <p:grpSpPr>
          <a:xfrm>
            <a:off x="1498534" y="5181601"/>
            <a:ext cx="4412408" cy="850019"/>
            <a:chOff x="7404090" y="1143000"/>
            <a:chExt cx="4938722" cy="811256"/>
          </a:xfrm>
        </p:grpSpPr>
        <p:sp>
          <p:nvSpPr>
            <p:cNvPr id="5" name="Rectangle 4"/>
            <p:cNvSpPr/>
            <p:nvPr/>
          </p:nvSpPr>
          <p:spPr>
            <a:xfrm>
              <a:off x="7404090" y="1143000"/>
              <a:ext cx="4938722" cy="563983"/>
            </a:xfrm>
            <a:prstGeom prst="rect">
              <a:avLst/>
            </a:prstGeom>
          </p:spPr>
          <p:txBody>
            <a:bodyPr wrap="square">
              <a:spAutoFit/>
            </a:bodyPr>
            <a:lstStyle/>
            <a:p>
              <a:pPr indent="-174606" defTabSz="914298" eaLnBrk="0" fontAlgn="base" hangingPunct="0">
                <a:lnSpc>
                  <a:spcPct val="90000"/>
                </a:lnSpc>
                <a:spcBef>
                  <a:spcPts val="1200"/>
                </a:spcBef>
                <a:spcAft>
                  <a:spcPct val="0"/>
                </a:spcAft>
              </a:pPr>
              <a:r>
                <a:rPr lang="en-US" sz="3600" spc="-100" dirty="0">
                  <a:ln w="3175">
                    <a:noFill/>
                  </a:ln>
                  <a:solidFill>
                    <a:schemeClr val="bg1"/>
                  </a:solidFill>
                  <a:latin typeface="Segoe Light" pitchFamily="34" charset="0"/>
                  <a:cs typeface="Arial" charset="0"/>
                </a:rPr>
                <a:t>INFRASTRUCTURE</a:t>
              </a:r>
            </a:p>
          </p:txBody>
        </p:sp>
        <p:sp>
          <p:nvSpPr>
            <p:cNvPr id="6" name="Rectangle 5"/>
            <p:cNvSpPr/>
            <p:nvPr/>
          </p:nvSpPr>
          <p:spPr>
            <a:xfrm>
              <a:off x="7997136" y="1628203"/>
              <a:ext cx="3001139" cy="326053"/>
            </a:xfrm>
            <a:prstGeom prst="rect">
              <a:avLst/>
            </a:prstGeom>
          </p:spPr>
          <p:txBody>
            <a:bodyPr wrap="none">
              <a:spAutoFit/>
            </a:bodyPr>
            <a:lstStyle/>
            <a:p>
              <a:pPr indent="-174606" defTabSz="914298" eaLnBrk="0" fontAlgn="base" hangingPunct="0">
                <a:lnSpc>
                  <a:spcPct val="90000"/>
                </a:lnSpc>
                <a:spcBef>
                  <a:spcPts val="1200"/>
                </a:spcBef>
                <a:spcAft>
                  <a:spcPct val="0"/>
                </a:spcAft>
              </a:pPr>
              <a:r>
                <a:rPr lang="en-US" spc="600" dirty="0">
                  <a:ln w="3175">
                    <a:noFill/>
                  </a:ln>
                  <a:solidFill>
                    <a:schemeClr val="bg1"/>
                  </a:solidFill>
                  <a:latin typeface="Segoe Light" pitchFamily="34" charset="0"/>
                  <a:cs typeface="Arial" charset="0"/>
                </a:rPr>
                <a:t>AS A SERVICE</a:t>
              </a:r>
            </a:p>
          </p:txBody>
        </p:sp>
      </p:grpSp>
      <p:grpSp>
        <p:nvGrpSpPr>
          <p:cNvPr id="7" name="Group 33"/>
          <p:cNvGrpSpPr/>
          <p:nvPr/>
        </p:nvGrpSpPr>
        <p:grpSpPr>
          <a:xfrm>
            <a:off x="3812808" y="3058180"/>
            <a:ext cx="3705006" cy="986491"/>
            <a:chOff x="7404090" y="1143000"/>
            <a:chExt cx="4938722" cy="986494"/>
          </a:xfrm>
        </p:grpSpPr>
        <p:sp>
          <p:nvSpPr>
            <p:cNvPr id="8" name="Rectangle 7"/>
            <p:cNvSpPr/>
            <p:nvPr/>
          </p:nvSpPr>
          <p:spPr>
            <a:xfrm>
              <a:off x="7404090" y="1143000"/>
              <a:ext cx="4938722" cy="701733"/>
            </a:xfrm>
            <a:prstGeom prst="rect">
              <a:avLst/>
            </a:prstGeom>
          </p:spPr>
          <p:txBody>
            <a:bodyPr wrap="square">
              <a:spAutoFit/>
            </a:bodyPr>
            <a:lstStyle/>
            <a:p>
              <a:pPr indent="-174606" defTabSz="914298" eaLnBrk="0" fontAlgn="base" hangingPunct="0">
                <a:lnSpc>
                  <a:spcPct val="90000"/>
                </a:lnSpc>
                <a:spcBef>
                  <a:spcPts val="1200"/>
                </a:spcBef>
                <a:spcAft>
                  <a:spcPct val="0"/>
                </a:spcAft>
              </a:pPr>
              <a:r>
                <a:rPr lang="en-US" sz="4400" spc="-100" dirty="0">
                  <a:ln w="3175">
                    <a:noFill/>
                  </a:ln>
                  <a:solidFill>
                    <a:schemeClr val="bg1"/>
                  </a:solidFill>
                  <a:latin typeface="Segoe Light" pitchFamily="34" charset="0"/>
                  <a:cs typeface="Arial" charset="0"/>
                </a:rPr>
                <a:t>PLATFORM</a:t>
              </a:r>
            </a:p>
          </p:txBody>
        </p:sp>
        <p:sp>
          <p:nvSpPr>
            <p:cNvPr id="9" name="Rectangle 8"/>
            <p:cNvSpPr/>
            <p:nvPr/>
          </p:nvSpPr>
          <p:spPr>
            <a:xfrm>
              <a:off x="7997136" y="1704761"/>
              <a:ext cx="4272535" cy="424733"/>
            </a:xfrm>
            <a:prstGeom prst="rect">
              <a:avLst/>
            </a:prstGeom>
          </p:spPr>
          <p:txBody>
            <a:bodyPr wrap="none">
              <a:spAutoFit/>
            </a:bodyPr>
            <a:lstStyle/>
            <a:p>
              <a:pPr indent="-174606" defTabSz="914298" eaLnBrk="0" fontAlgn="base" hangingPunct="0">
                <a:lnSpc>
                  <a:spcPct val="90000"/>
                </a:lnSpc>
                <a:spcBef>
                  <a:spcPts val="1200"/>
                </a:spcBef>
                <a:spcAft>
                  <a:spcPct val="0"/>
                </a:spcAft>
              </a:pPr>
              <a:r>
                <a:rPr lang="en-US" sz="2400" spc="600" dirty="0">
                  <a:ln w="3175">
                    <a:noFill/>
                  </a:ln>
                  <a:solidFill>
                    <a:schemeClr val="bg1"/>
                  </a:solidFill>
                  <a:latin typeface="Segoe Light" pitchFamily="34" charset="0"/>
                  <a:cs typeface="Arial" charset="0"/>
                </a:rPr>
                <a:t>AS A SERVICE</a:t>
              </a:r>
            </a:p>
          </p:txBody>
        </p:sp>
      </p:grpSp>
      <p:grpSp>
        <p:nvGrpSpPr>
          <p:cNvPr id="10" name="Group 25"/>
          <p:cNvGrpSpPr/>
          <p:nvPr/>
        </p:nvGrpSpPr>
        <p:grpSpPr>
          <a:xfrm>
            <a:off x="5277131" y="1528464"/>
            <a:ext cx="3705006" cy="999250"/>
            <a:chOff x="7404090" y="1143000"/>
            <a:chExt cx="4938722" cy="999254"/>
          </a:xfrm>
        </p:grpSpPr>
        <p:sp>
          <p:nvSpPr>
            <p:cNvPr id="11" name="Rectangle 10"/>
            <p:cNvSpPr/>
            <p:nvPr/>
          </p:nvSpPr>
          <p:spPr>
            <a:xfrm>
              <a:off x="7404090" y="1143000"/>
              <a:ext cx="4938722" cy="701733"/>
            </a:xfrm>
            <a:prstGeom prst="rect">
              <a:avLst/>
            </a:prstGeom>
          </p:spPr>
          <p:txBody>
            <a:bodyPr wrap="square">
              <a:spAutoFit/>
            </a:bodyPr>
            <a:lstStyle/>
            <a:p>
              <a:pPr indent="-174606" defTabSz="914298" eaLnBrk="0" fontAlgn="base" hangingPunct="0">
                <a:lnSpc>
                  <a:spcPct val="90000"/>
                </a:lnSpc>
                <a:spcBef>
                  <a:spcPts val="1200"/>
                </a:spcBef>
                <a:spcAft>
                  <a:spcPct val="0"/>
                </a:spcAft>
              </a:pPr>
              <a:r>
                <a:rPr lang="en-US" sz="4400" spc="-100" dirty="0">
                  <a:ln w="3175">
                    <a:noFill/>
                  </a:ln>
                  <a:solidFill>
                    <a:schemeClr val="bg1"/>
                  </a:solidFill>
                  <a:latin typeface="Segoe Light" pitchFamily="34" charset="0"/>
                  <a:cs typeface="Arial" charset="0"/>
                </a:rPr>
                <a:t>SOFTWARE</a:t>
              </a:r>
            </a:p>
          </p:txBody>
        </p:sp>
        <p:sp>
          <p:nvSpPr>
            <p:cNvPr id="12" name="Rectangle 11"/>
            <p:cNvSpPr/>
            <p:nvPr/>
          </p:nvSpPr>
          <p:spPr>
            <a:xfrm>
              <a:off x="7997136" y="1717521"/>
              <a:ext cx="4272535" cy="424733"/>
            </a:xfrm>
            <a:prstGeom prst="rect">
              <a:avLst/>
            </a:prstGeom>
          </p:spPr>
          <p:txBody>
            <a:bodyPr wrap="none">
              <a:spAutoFit/>
            </a:bodyPr>
            <a:lstStyle/>
            <a:p>
              <a:pPr indent="-174606" defTabSz="914298" eaLnBrk="0" fontAlgn="base" hangingPunct="0">
                <a:lnSpc>
                  <a:spcPct val="90000"/>
                </a:lnSpc>
                <a:spcBef>
                  <a:spcPts val="1200"/>
                </a:spcBef>
                <a:spcAft>
                  <a:spcPct val="0"/>
                </a:spcAft>
              </a:pPr>
              <a:r>
                <a:rPr lang="en-US" sz="2400" spc="600" dirty="0">
                  <a:ln w="3175">
                    <a:noFill/>
                  </a:ln>
                  <a:solidFill>
                    <a:schemeClr val="bg1"/>
                  </a:solidFill>
                  <a:latin typeface="Segoe Light" pitchFamily="34" charset="0"/>
                  <a:cs typeface="Arial" charset="0"/>
                </a:rPr>
                <a:t>AS A SERVICE</a:t>
              </a:r>
            </a:p>
          </p:txBody>
        </p:sp>
      </p:grpSp>
      <p:pic>
        <p:nvPicPr>
          <p:cNvPr id="13" name="Picture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67717" y="2832047"/>
            <a:ext cx="1297268" cy="1517584"/>
          </a:xfrm>
          <a:prstGeom prst="rect">
            <a:avLst/>
          </a:prstGeom>
        </p:spPr>
      </p:pic>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51148" y="457199"/>
            <a:ext cx="1002776" cy="1181805"/>
          </a:xfrm>
          <a:prstGeom prst="rect">
            <a:avLst/>
          </a:prstGeom>
          <a:effectLst/>
        </p:spPr>
      </p:pic>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57643" y="2198078"/>
            <a:ext cx="986688" cy="1136885"/>
          </a:xfrm>
          <a:prstGeom prst="rect">
            <a:avLst/>
          </a:prstGeom>
        </p:spPr>
      </p:pic>
      <p:pic>
        <p:nvPicPr>
          <p:cNvPr id="16" name="Picture 1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05770" y="3962401"/>
            <a:ext cx="944544" cy="1081041"/>
          </a:xfrm>
          <a:prstGeom prst="rect">
            <a:avLst/>
          </a:prstGeom>
        </p:spPr>
      </p:pic>
      <p:pic>
        <p:nvPicPr>
          <p:cNvPr id="17" name="Picture 1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812807" y="838201"/>
            <a:ext cx="1061461" cy="1288140"/>
          </a:xfrm>
          <a:prstGeom prst="rect">
            <a:avLst/>
          </a:prstGeom>
          <a:effectLst/>
        </p:spPr>
      </p:pic>
      <p:sp>
        <p:nvSpPr>
          <p:cNvPr id="18" name="Rectangle 17"/>
          <p:cNvSpPr/>
          <p:nvPr/>
        </p:nvSpPr>
        <p:spPr>
          <a:xfrm>
            <a:off x="5003716" y="1402245"/>
            <a:ext cx="2632772" cy="615553"/>
          </a:xfrm>
          <a:prstGeom prst="rect">
            <a:avLst/>
          </a:prstGeom>
        </p:spPr>
        <p:txBody>
          <a:bodyPr wrap="none">
            <a:spAutoFit/>
          </a:bodyPr>
          <a:lstStyle/>
          <a:p>
            <a:pPr indent="-174606" defTabSz="914298" eaLnBrk="0" fontAlgn="base" hangingPunct="0">
              <a:lnSpc>
                <a:spcPct val="60000"/>
              </a:lnSpc>
              <a:spcBef>
                <a:spcPts val="1200"/>
              </a:spcBef>
              <a:spcAft>
                <a:spcPct val="0"/>
              </a:spcAft>
            </a:pPr>
            <a:r>
              <a:rPr lang="en-US" sz="2000" b="1" spc="300" dirty="0">
                <a:ln w="3175">
                  <a:noFill/>
                </a:ln>
                <a:solidFill>
                  <a:schemeClr val="bg1"/>
                </a:solidFill>
                <a:latin typeface="Segoe Light" pitchFamily="34" charset="0"/>
                <a:cs typeface="Arial" charset="0"/>
              </a:rPr>
              <a:t>CUSTOMER &amp;</a:t>
            </a:r>
          </a:p>
          <a:p>
            <a:pPr indent="-174606" defTabSz="914298" eaLnBrk="0" fontAlgn="base" hangingPunct="0">
              <a:lnSpc>
                <a:spcPct val="60000"/>
              </a:lnSpc>
              <a:spcBef>
                <a:spcPts val="1200"/>
              </a:spcBef>
              <a:spcAft>
                <a:spcPct val="0"/>
              </a:spcAft>
            </a:pPr>
            <a:r>
              <a:rPr lang="en-US" sz="2000" b="1" spc="300" dirty="0">
                <a:ln w="3175">
                  <a:noFill/>
                </a:ln>
                <a:solidFill>
                  <a:schemeClr val="bg1"/>
                </a:solidFill>
                <a:latin typeface="Segoe Light" pitchFamily="34" charset="0"/>
                <a:cs typeface="Arial" charset="0"/>
              </a:rPr>
              <a:t>PARTNER APPS</a:t>
            </a:r>
          </a:p>
        </p:txBody>
      </p:sp>
      <p:sp>
        <p:nvSpPr>
          <p:cNvPr id="19" name="Rectangle 18"/>
          <p:cNvSpPr/>
          <p:nvPr/>
        </p:nvSpPr>
        <p:spPr>
          <a:xfrm>
            <a:off x="5148943" y="2127606"/>
            <a:ext cx="3350809" cy="812530"/>
          </a:xfrm>
          <a:prstGeom prst="rect">
            <a:avLst/>
          </a:prstGeom>
        </p:spPr>
        <p:txBody>
          <a:bodyPr wrap="square">
            <a:spAutoFit/>
          </a:bodyPr>
          <a:lstStyle/>
          <a:p>
            <a:pPr indent="-174606" defTabSz="914298" eaLnBrk="0" fontAlgn="base" hangingPunct="0">
              <a:lnSpc>
                <a:spcPct val="90000"/>
              </a:lnSpc>
              <a:spcAft>
                <a:spcPct val="0"/>
              </a:spcAft>
            </a:pPr>
            <a:r>
              <a:rPr lang="en-US" sz="2800" spc="-100" dirty="0" smtClean="0">
                <a:ln w="3175">
                  <a:noFill/>
                </a:ln>
                <a:solidFill>
                  <a:schemeClr val="bg1"/>
                </a:solidFill>
                <a:latin typeface="Segoe Light" pitchFamily="34" charset="0"/>
                <a:cs typeface="Arial" charset="0"/>
              </a:rPr>
              <a:t>Microsoft</a:t>
            </a:r>
          </a:p>
          <a:p>
            <a:pPr indent="-174606" defTabSz="914298" eaLnBrk="0" fontAlgn="base" hangingPunct="0">
              <a:lnSpc>
                <a:spcPct val="90000"/>
              </a:lnSpc>
              <a:spcAft>
                <a:spcPct val="0"/>
              </a:spcAft>
            </a:pPr>
            <a:r>
              <a:rPr lang="en-US" sz="2400" spc="-100" dirty="0" smtClean="0">
                <a:ln w="3175">
                  <a:noFill/>
                </a:ln>
                <a:solidFill>
                  <a:schemeClr val="bg1"/>
                </a:solidFill>
                <a:latin typeface="Segoe Light" pitchFamily="34" charset="0"/>
                <a:cs typeface="Arial" charset="0"/>
              </a:rPr>
              <a:t>Online Services</a:t>
            </a:r>
            <a:endParaRPr lang="en-US" sz="2800" spc="-100" dirty="0">
              <a:ln w="3175">
                <a:noFill/>
              </a:ln>
              <a:solidFill>
                <a:schemeClr val="bg1"/>
              </a:solidFill>
              <a:latin typeface="Segoe Light" pitchFamily="34" charset="0"/>
              <a:cs typeface="Arial" charset="0"/>
            </a:endParaRPr>
          </a:p>
        </p:txBody>
      </p:sp>
      <p:pic>
        <p:nvPicPr>
          <p:cNvPr id="22" name="Picture 2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574122" y="4083108"/>
            <a:ext cx="3367171" cy="960334"/>
          </a:xfrm>
          <a:prstGeom prst="rect">
            <a:avLst/>
          </a:prstGeom>
        </p:spPr>
      </p:pic>
      <p:sp>
        <p:nvSpPr>
          <p:cNvPr id="23" name="Freeform 22"/>
          <p:cNvSpPr/>
          <p:nvPr/>
        </p:nvSpPr>
        <p:spPr bwMode="auto">
          <a:xfrm>
            <a:off x="3526971" y="3"/>
            <a:ext cx="4612317" cy="3301340"/>
          </a:xfrm>
          <a:custGeom>
            <a:avLst/>
            <a:gdLst>
              <a:gd name="connsiteX0" fmla="*/ 558151 w 4999512"/>
              <a:gd name="connsiteY0" fmla="*/ 0 h 3348841"/>
              <a:gd name="connsiteX1" fmla="*/ 4441361 w 4999512"/>
              <a:gd name="connsiteY1" fmla="*/ 0 h 3348841"/>
              <a:gd name="connsiteX2" fmla="*/ 4836033 w 4999512"/>
              <a:gd name="connsiteY2" fmla="*/ 163479 h 3348841"/>
              <a:gd name="connsiteX3" fmla="*/ 4999511 w 4999512"/>
              <a:gd name="connsiteY3" fmla="*/ 558152 h 3348841"/>
              <a:gd name="connsiteX4" fmla="*/ 4999512 w 4999512"/>
              <a:gd name="connsiteY4" fmla="*/ 3348841 h 3348841"/>
              <a:gd name="connsiteX5" fmla="*/ 4999512 w 4999512"/>
              <a:gd name="connsiteY5" fmla="*/ 3348841 h 3348841"/>
              <a:gd name="connsiteX6" fmla="*/ 4999512 w 4999512"/>
              <a:gd name="connsiteY6" fmla="*/ 3348841 h 3348841"/>
              <a:gd name="connsiteX7" fmla="*/ 0 w 4999512"/>
              <a:gd name="connsiteY7" fmla="*/ 3348841 h 3348841"/>
              <a:gd name="connsiteX8" fmla="*/ 0 w 4999512"/>
              <a:gd name="connsiteY8" fmla="*/ 3348841 h 3348841"/>
              <a:gd name="connsiteX9" fmla="*/ 0 w 4999512"/>
              <a:gd name="connsiteY9" fmla="*/ 3348841 h 3348841"/>
              <a:gd name="connsiteX10" fmla="*/ 0 w 4999512"/>
              <a:gd name="connsiteY10" fmla="*/ 558151 h 3348841"/>
              <a:gd name="connsiteX11" fmla="*/ 163479 w 4999512"/>
              <a:gd name="connsiteY11" fmla="*/ 163479 h 3348841"/>
              <a:gd name="connsiteX12" fmla="*/ 558152 w 4999512"/>
              <a:gd name="connsiteY12" fmla="*/ 1 h 3348841"/>
              <a:gd name="connsiteX13" fmla="*/ 558151 w 4999512"/>
              <a:gd name="connsiteY13" fmla="*/ 0 h 3348841"/>
              <a:gd name="connsiteX0" fmla="*/ 581901 w 5023262"/>
              <a:gd name="connsiteY0" fmla="*/ 0 h 3348841"/>
              <a:gd name="connsiteX1" fmla="*/ 4465111 w 5023262"/>
              <a:gd name="connsiteY1" fmla="*/ 0 h 3348841"/>
              <a:gd name="connsiteX2" fmla="*/ 4859783 w 5023262"/>
              <a:gd name="connsiteY2" fmla="*/ 163479 h 3348841"/>
              <a:gd name="connsiteX3" fmla="*/ 5023261 w 5023262"/>
              <a:gd name="connsiteY3" fmla="*/ 558152 h 3348841"/>
              <a:gd name="connsiteX4" fmla="*/ 5023262 w 5023262"/>
              <a:gd name="connsiteY4" fmla="*/ 3348841 h 3348841"/>
              <a:gd name="connsiteX5" fmla="*/ 5023262 w 5023262"/>
              <a:gd name="connsiteY5" fmla="*/ 3348841 h 3348841"/>
              <a:gd name="connsiteX6" fmla="*/ 5023262 w 5023262"/>
              <a:gd name="connsiteY6" fmla="*/ 3348841 h 3348841"/>
              <a:gd name="connsiteX7" fmla="*/ 23750 w 5023262"/>
              <a:gd name="connsiteY7" fmla="*/ 3348841 h 3348841"/>
              <a:gd name="connsiteX8" fmla="*/ 23750 w 5023262"/>
              <a:gd name="connsiteY8" fmla="*/ 3348841 h 3348841"/>
              <a:gd name="connsiteX9" fmla="*/ 0 w 5023262"/>
              <a:gd name="connsiteY9" fmla="*/ 3051958 h 3348841"/>
              <a:gd name="connsiteX10" fmla="*/ 23750 w 5023262"/>
              <a:gd name="connsiteY10" fmla="*/ 558151 h 3348841"/>
              <a:gd name="connsiteX11" fmla="*/ 187229 w 5023262"/>
              <a:gd name="connsiteY11" fmla="*/ 163479 h 3348841"/>
              <a:gd name="connsiteX12" fmla="*/ 581902 w 5023262"/>
              <a:gd name="connsiteY12" fmla="*/ 1 h 3348841"/>
              <a:gd name="connsiteX13" fmla="*/ 581901 w 5023262"/>
              <a:gd name="connsiteY13" fmla="*/ 0 h 3348841"/>
              <a:gd name="connsiteX0" fmla="*/ 653154 w 5094515"/>
              <a:gd name="connsiteY0" fmla="*/ 0 h 3348841"/>
              <a:gd name="connsiteX1" fmla="*/ 4536364 w 5094515"/>
              <a:gd name="connsiteY1" fmla="*/ 0 h 3348841"/>
              <a:gd name="connsiteX2" fmla="*/ 4931036 w 5094515"/>
              <a:gd name="connsiteY2" fmla="*/ 163479 h 3348841"/>
              <a:gd name="connsiteX3" fmla="*/ 5094514 w 5094515"/>
              <a:gd name="connsiteY3" fmla="*/ 558152 h 3348841"/>
              <a:gd name="connsiteX4" fmla="*/ 5094515 w 5094515"/>
              <a:gd name="connsiteY4" fmla="*/ 3348841 h 3348841"/>
              <a:gd name="connsiteX5" fmla="*/ 5094515 w 5094515"/>
              <a:gd name="connsiteY5" fmla="*/ 3348841 h 3348841"/>
              <a:gd name="connsiteX6" fmla="*/ 5094515 w 5094515"/>
              <a:gd name="connsiteY6" fmla="*/ 3348841 h 3348841"/>
              <a:gd name="connsiteX7" fmla="*/ 95003 w 5094515"/>
              <a:gd name="connsiteY7" fmla="*/ 3348841 h 3348841"/>
              <a:gd name="connsiteX8" fmla="*/ 0 w 5094515"/>
              <a:gd name="connsiteY8" fmla="*/ 3218213 h 3348841"/>
              <a:gd name="connsiteX9" fmla="*/ 71253 w 5094515"/>
              <a:gd name="connsiteY9" fmla="*/ 3051958 h 3348841"/>
              <a:gd name="connsiteX10" fmla="*/ 95003 w 5094515"/>
              <a:gd name="connsiteY10" fmla="*/ 558151 h 3348841"/>
              <a:gd name="connsiteX11" fmla="*/ 258482 w 5094515"/>
              <a:gd name="connsiteY11" fmla="*/ 163479 h 3348841"/>
              <a:gd name="connsiteX12" fmla="*/ 653155 w 5094515"/>
              <a:gd name="connsiteY12" fmla="*/ 1 h 3348841"/>
              <a:gd name="connsiteX13" fmla="*/ 653154 w 5094515"/>
              <a:gd name="connsiteY13" fmla="*/ 0 h 3348841"/>
              <a:gd name="connsiteX0" fmla="*/ 653154 w 5094515"/>
              <a:gd name="connsiteY0" fmla="*/ 0 h 3431968"/>
              <a:gd name="connsiteX1" fmla="*/ 4536364 w 5094515"/>
              <a:gd name="connsiteY1" fmla="*/ 0 h 3431968"/>
              <a:gd name="connsiteX2" fmla="*/ 4931036 w 5094515"/>
              <a:gd name="connsiteY2" fmla="*/ 163479 h 3431968"/>
              <a:gd name="connsiteX3" fmla="*/ 5094514 w 5094515"/>
              <a:gd name="connsiteY3" fmla="*/ 558152 h 3431968"/>
              <a:gd name="connsiteX4" fmla="*/ 5094515 w 5094515"/>
              <a:gd name="connsiteY4" fmla="*/ 3348841 h 3431968"/>
              <a:gd name="connsiteX5" fmla="*/ 5094515 w 5094515"/>
              <a:gd name="connsiteY5" fmla="*/ 3348841 h 3431968"/>
              <a:gd name="connsiteX6" fmla="*/ 5094515 w 5094515"/>
              <a:gd name="connsiteY6" fmla="*/ 3348841 h 3431968"/>
              <a:gd name="connsiteX7" fmla="*/ 997528 w 5094515"/>
              <a:gd name="connsiteY7" fmla="*/ 3431968 h 3431968"/>
              <a:gd name="connsiteX8" fmla="*/ 0 w 5094515"/>
              <a:gd name="connsiteY8" fmla="*/ 3218213 h 3431968"/>
              <a:gd name="connsiteX9" fmla="*/ 71253 w 5094515"/>
              <a:gd name="connsiteY9" fmla="*/ 3051958 h 3431968"/>
              <a:gd name="connsiteX10" fmla="*/ 95003 w 5094515"/>
              <a:gd name="connsiteY10" fmla="*/ 558151 h 3431968"/>
              <a:gd name="connsiteX11" fmla="*/ 258482 w 5094515"/>
              <a:gd name="connsiteY11" fmla="*/ 163479 h 3431968"/>
              <a:gd name="connsiteX12" fmla="*/ 653155 w 5094515"/>
              <a:gd name="connsiteY12" fmla="*/ 1 h 3431968"/>
              <a:gd name="connsiteX13" fmla="*/ 653154 w 5094515"/>
              <a:gd name="connsiteY13" fmla="*/ 0 h 3431968"/>
              <a:gd name="connsiteX0" fmla="*/ 653154 w 5094515"/>
              <a:gd name="connsiteY0" fmla="*/ 0 h 3431968"/>
              <a:gd name="connsiteX1" fmla="*/ 4536364 w 5094515"/>
              <a:gd name="connsiteY1" fmla="*/ 0 h 3431968"/>
              <a:gd name="connsiteX2" fmla="*/ 4931036 w 5094515"/>
              <a:gd name="connsiteY2" fmla="*/ 163479 h 3431968"/>
              <a:gd name="connsiteX3" fmla="*/ 5094514 w 5094515"/>
              <a:gd name="connsiteY3" fmla="*/ 558152 h 3431968"/>
              <a:gd name="connsiteX4" fmla="*/ 5094515 w 5094515"/>
              <a:gd name="connsiteY4" fmla="*/ 3348841 h 3431968"/>
              <a:gd name="connsiteX5" fmla="*/ 5094515 w 5094515"/>
              <a:gd name="connsiteY5" fmla="*/ 3348841 h 3431968"/>
              <a:gd name="connsiteX6" fmla="*/ 4857009 w 5094515"/>
              <a:gd name="connsiteY6" fmla="*/ 3194462 h 3431968"/>
              <a:gd name="connsiteX7" fmla="*/ 997528 w 5094515"/>
              <a:gd name="connsiteY7" fmla="*/ 3431968 h 3431968"/>
              <a:gd name="connsiteX8" fmla="*/ 0 w 5094515"/>
              <a:gd name="connsiteY8" fmla="*/ 3218213 h 3431968"/>
              <a:gd name="connsiteX9" fmla="*/ 71253 w 5094515"/>
              <a:gd name="connsiteY9" fmla="*/ 3051958 h 3431968"/>
              <a:gd name="connsiteX10" fmla="*/ 95003 w 5094515"/>
              <a:gd name="connsiteY10" fmla="*/ 558151 h 3431968"/>
              <a:gd name="connsiteX11" fmla="*/ 258482 w 5094515"/>
              <a:gd name="connsiteY11" fmla="*/ 163479 h 3431968"/>
              <a:gd name="connsiteX12" fmla="*/ 653155 w 5094515"/>
              <a:gd name="connsiteY12" fmla="*/ 1 h 3431968"/>
              <a:gd name="connsiteX13" fmla="*/ 653154 w 5094515"/>
              <a:gd name="connsiteY13" fmla="*/ 0 h 3431968"/>
              <a:gd name="connsiteX0" fmla="*/ 653154 w 5094515"/>
              <a:gd name="connsiteY0" fmla="*/ 0 h 3431969"/>
              <a:gd name="connsiteX1" fmla="*/ 4536364 w 5094515"/>
              <a:gd name="connsiteY1" fmla="*/ 0 h 3431969"/>
              <a:gd name="connsiteX2" fmla="*/ 4931036 w 5094515"/>
              <a:gd name="connsiteY2" fmla="*/ 163479 h 3431969"/>
              <a:gd name="connsiteX3" fmla="*/ 5094514 w 5094515"/>
              <a:gd name="connsiteY3" fmla="*/ 558152 h 3431969"/>
              <a:gd name="connsiteX4" fmla="*/ 5094515 w 5094515"/>
              <a:gd name="connsiteY4" fmla="*/ 3348841 h 3431969"/>
              <a:gd name="connsiteX5" fmla="*/ 5094515 w 5094515"/>
              <a:gd name="connsiteY5" fmla="*/ 3348841 h 3431969"/>
              <a:gd name="connsiteX6" fmla="*/ 3788230 w 5094515"/>
              <a:gd name="connsiteY6" fmla="*/ 3431969 h 3431969"/>
              <a:gd name="connsiteX7" fmla="*/ 997528 w 5094515"/>
              <a:gd name="connsiteY7" fmla="*/ 3431968 h 3431969"/>
              <a:gd name="connsiteX8" fmla="*/ 0 w 5094515"/>
              <a:gd name="connsiteY8" fmla="*/ 3218213 h 3431969"/>
              <a:gd name="connsiteX9" fmla="*/ 71253 w 5094515"/>
              <a:gd name="connsiteY9" fmla="*/ 3051958 h 3431969"/>
              <a:gd name="connsiteX10" fmla="*/ 95003 w 5094515"/>
              <a:gd name="connsiteY10" fmla="*/ 558151 h 3431969"/>
              <a:gd name="connsiteX11" fmla="*/ 258482 w 5094515"/>
              <a:gd name="connsiteY11" fmla="*/ 163479 h 3431969"/>
              <a:gd name="connsiteX12" fmla="*/ 653155 w 5094515"/>
              <a:gd name="connsiteY12" fmla="*/ 1 h 3431969"/>
              <a:gd name="connsiteX13" fmla="*/ 653154 w 5094515"/>
              <a:gd name="connsiteY13" fmla="*/ 0 h 3431969"/>
              <a:gd name="connsiteX0" fmla="*/ 653154 w 5094515"/>
              <a:gd name="connsiteY0" fmla="*/ 0 h 3431969"/>
              <a:gd name="connsiteX1" fmla="*/ 4536364 w 5094515"/>
              <a:gd name="connsiteY1" fmla="*/ 0 h 3431969"/>
              <a:gd name="connsiteX2" fmla="*/ 4931036 w 5094515"/>
              <a:gd name="connsiteY2" fmla="*/ 163479 h 3431969"/>
              <a:gd name="connsiteX3" fmla="*/ 5094514 w 5094515"/>
              <a:gd name="connsiteY3" fmla="*/ 558152 h 3431969"/>
              <a:gd name="connsiteX4" fmla="*/ 5094515 w 5094515"/>
              <a:gd name="connsiteY4" fmla="*/ 3348841 h 3431969"/>
              <a:gd name="connsiteX5" fmla="*/ 5094515 w 5094515"/>
              <a:gd name="connsiteY5" fmla="*/ 2778825 h 3431969"/>
              <a:gd name="connsiteX6" fmla="*/ 3788230 w 5094515"/>
              <a:gd name="connsiteY6" fmla="*/ 3431969 h 3431969"/>
              <a:gd name="connsiteX7" fmla="*/ 997528 w 5094515"/>
              <a:gd name="connsiteY7" fmla="*/ 3431968 h 3431969"/>
              <a:gd name="connsiteX8" fmla="*/ 0 w 5094515"/>
              <a:gd name="connsiteY8" fmla="*/ 3218213 h 3431969"/>
              <a:gd name="connsiteX9" fmla="*/ 71253 w 5094515"/>
              <a:gd name="connsiteY9" fmla="*/ 3051958 h 3431969"/>
              <a:gd name="connsiteX10" fmla="*/ 95003 w 5094515"/>
              <a:gd name="connsiteY10" fmla="*/ 558151 h 3431969"/>
              <a:gd name="connsiteX11" fmla="*/ 258482 w 5094515"/>
              <a:gd name="connsiteY11" fmla="*/ 163479 h 3431969"/>
              <a:gd name="connsiteX12" fmla="*/ 653155 w 5094515"/>
              <a:gd name="connsiteY12" fmla="*/ 1 h 3431969"/>
              <a:gd name="connsiteX13" fmla="*/ 653154 w 5094515"/>
              <a:gd name="connsiteY13" fmla="*/ 0 h 3431969"/>
              <a:gd name="connsiteX0" fmla="*/ 653154 w 5094515"/>
              <a:gd name="connsiteY0" fmla="*/ 0 h 3431969"/>
              <a:gd name="connsiteX1" fmla="*/ 4536364 w 5094515"/>
              <a:gd name="connsiteY1" fmla="*/ 0 h 3431969"/>
              <a:gd name="connsiteX2" fmla="*/ 4931036 w 5094515"/>
              <a:gd name="connsiteY2" fmla="*/ 163479 h 3431969"/>
              <a:gd name="connsiteX3" fmla="*/ 5094514 w 5094515"/>
              <a:gd name="connsiteY3" fmla="*/ 558152 h 3431969"/>
              <a:gd name="connsiteX4" fmla="*/ 5094515 w 5094515"/>
              <a:gd name="connsiteY4" fmla="*/ 3348841 h 3431969"/>
              <a:gd name="connsiteX5" fmla="*/ 4512624 w 5094515"/>
              <a:gd name="connsiteY5" fmla="*/ 3194462 h 3431969"/>
              <a:gd name="connsiteX6" fmla="*/ 3788230 w 5094515"/>
              <a:gd name="connsiteY6" fmla="*/ 3431969 h 3431969"/>
              <a:gd name="connsiteX7" fmla="*/ 997528 w 5094515"/>
              <a:gd name="connsiteY7" fmla="*/ 3431968 h 3431969"/>
              <a:gd name="connsiteX8" fmla="*/ 0 w 5094515"/>
              <a:gd name="connsiteY8" fmla="*/ 3218213 h 3431969"/>
              <a:gd name="connsiteX9" fmla="*/ 71253 w 5094515"/>
              <a:gd name="connsiteY9" fmla="*/ 3051958 h 3431969"/>
              <a:gd name="connsiteX10" fmla="*/ 95003 w 5094515"/>
              <a:gd name="connsiteY10" fmla="*/ 558151 h 3431969"/>
              <a:gd name="connsiteX11" fmla="*/ 258482 w 5094515"/>
              <a:gd name="connsiteY11" fmla="*/ 163479 h 3431969"/>
              <a:gd name="connsiteX12" fmla="*/ 653155 w 5094515"/>
              <a:gd name="connsiteY12" fmla="*/ 1 h 3431969"/>
              <a:gd name="connsiteX13" fmla="*/ 653154 w 5094515"/>
              <a:gd name="connsiteY13" fmla="*/ 0 h 3431969"/>
              <a:gd name="connsiteX0" fmla="*/ 653154 w 5272645"/>
              <a:gd name="connsiteY0" fmla="*/ 0 h 3431969"/>
              <a:gd name="connsiteX1" fmla="*/ 4536364 w 5272645"/>
              <a:gd name="connsiteY1" fmla="*/ 0 h 3431969"/>
              <a:gd name="connsiteX2" fmla="*/ 4931036 w 5272645"/>
              <a:gd name="connsiteY2" fmla="*/ 163479 h 3431969"/>
              <a:gd name="connsiteX3" fmla="*/ 5094514 w 5272645"/>
              <a:gd name="connsiteY3" fmla="*/ 558152 h 3431969"/>
              <a:gd name="connsiteX4" fmla="*/ 5272645 w 5272645"/>
              <a:gd name="connsiteY4" fmla="*/ 1674420 h 3431969"/>
              <a:gd name="connsiteX5" fmla="*/ 4512624 w 5272645"/>
              <a:gd name="connsiteY5" fmla="*/ 3194462 h 3431969"/>
              <a:gd name="connsiteX6" fmla="*/ 3788230 w 5272645"/>
              <a:gd name="connsiteY6" fmla="*/ 3431969 h 3431969"/>
              <a:gd name="connsiteX7" fmla="*/ 997528 w 5272645"/>
              <a:gd name="connsiteY7" fmla="*/ 3431968 h 3431969"/>
              <a:gd name="connsiteX8" fmla="*/ 0 w 5272645"/>
              <a:gd name="connsiteY8" fmla="*/ 3218213 h 3431969"/>
              <a:gd name="connsiteX9" fmla="*/ 71253 w 5272645"/>
              <a:gd name="connsiteY9" fmla="*/ 3051958 h 3431969"/>
              <a:gd name="connsiteX10" fmla="*/ 95003 w 5272645"/>
              <a:gd name="connsiteY10" fmla="*/ 558151 h 3431969"/>
              <a:gd name="connsiteX11" fmla="*/ 258482 w 5272645"/>
              <a:gd name="connsiteY11" fmla="*/ 163479 h 3431969"/>
              <a:gd name="connsiteX12" fmla="*/ 653155 w 5272645"/>
              <a:gd name="connsiteY12" fmla="*/ 1 h 3431969"/>
              <a:gd name="connsiteX13" fmla="*/ 653154 w 5272645"/>
              <a:gd name="connsiteY13" fmla="*/ 0 h 3431969"/>
              <a:gd name="connsiteX0" fmla="*/ 653154 w 5272645"/>
              <a:gd name="connsiteY0" fmla="*/ 0 h 3431969"/>
              <a:gd name="connsiteX1" fmla="*/ 4536364 w 5272645"/>
              <a:gd name="connsiteY1" fmla="*/ 0 h 3431969"/>
              <a:gd name="connsiteX2" fmla="*/ 4931036 w 5272645"/>
              <a:gd name="connsiteY2" fmla="*/ 163479 h 3431969"/>
              <a:gd name="connsiteX3" fmla="*/ 5094514 w 5272645"/>
              <a:gd name="connsiteY3" fmla="*/ 558152 h 3431969"/>
              <a:gd name="connsiteX4" fmla="*/ 5272645 w 5272645"/>
              <a:gd name="connsiteY4" fmla="*/ 1674420 h 3431969"/>
              <a:gd name="connsiteX5" fmla="*/ 4512624 w 5272645"/>
              <a:gd name="connsiteY5" fmla="*/ 3194462 h 3431969"/>
              <a:gd name="connsiteX6" fmla="*/ 3788230 w 5272645"/>
              <a:gd name="connsiteY6" fmla="*/ 3431969 h 3431969"/>
              <a:gd name="connsiteX7" fmla="*/ 997528 w 5272645"/>
              <a:gd name="connsiteY7" fmla="*/ 3431968 h 3431969"/>
              <a:gd name="connsiteX8" fmla="*/ 0 w 5272645"/>
              <a:gd name="connsiteY8" fmla="*/ 3218213 h 3431969"/>
              <a:gd name="connsiteX9" fmla="*/ 71253 w 5272645"/>
              <a:gd name="connsiteY9" fmla="*/ 3051958 h 3431969"/>
              <a:gd name="connsiteX10" fmla="*/ 95003 w 5272645"/>
              <a:gd name="connsiteY10" fmla="*/ 558151 h 3431969"/>
              <a:gd name="connsiteX11" fmla="*/ 258482 w 5272645"/>
              <a:gd name="connsiteY11" fmla="*/ 163479 h 3431969"/>
              <a:gd name="connsiteX12" fmla="*/ 653155 w 5272645"/>
              <a:gd name="connsiteY12" fmla="*/ 1 h 3431969"/>
              <a:gd name="connsiteX13" fmla="*/ 653154 w 5272645"/>
              <a:gd name="connsiteY13" fmla="*/ 0 h 3431969"/>
              <a:gd name="connsiteX0" fmla="*/ 653154 w 5272645"/>
              <a:gd name="connsiteY0" fmla="*/ 0 h 3431969"/>
              <a:gd name="connsiteX1" fmla="*/ 4536364 w 5272645"/>
              <a:gd name="connsiteY1" fmla="*/ 0 h 3431969"/>
              <a:gd name="connsiteX2" fmla="*/ 4931036 w 5272645"/>
              <a:gd name="connsiteY2" fmla="*/ 163479 h 3431969"/>
              <a:gd name="connsiteX3" fmla="*/ 5094514 w 5272645"/>
              <a:gd name="connsiteY3" fmla="*/ 558152 h 3431969"/>
              <a:gd name="connsiteX4" fmla="*/ 5272645 w 5272645"/>
              <a:gd name="connsiteY4" fmla="*/ 1674420 h 3431969"/>
              <a:gd name="connsiteX5" fmla="*/ 4512624 w 5272645"/>
              <a:gd name="connsiteY5" fmla="*/ 3194462 h 3431969"/>
              <a:gd name="connsiteX6" fmla="*/ 3788230 w 5272645"/>
              <a:gd name="connsiteY6" fmla="*/ 3431969 h 3431969"/>
              <a:gd name="connsiteX7" fmla="*/ 997528 w 5272645"/>
              <a:gd name="connsiteY7" fmla="*/ 3431968 h 3431969"/>
              <a:gd name="connsiteX8" fmla="*/ 0 w 5272645"/>
              <a:gd name="connsiteY8" fmla="*/ 3218213 h 3431969"/>
              <a:gd name="connsiteX9" fmla="*/ 71253 w 5272645"/>
              <a:gd name="connsiteY9" fmla="*/ 3051958 h 3431969"/>
              <a:gd name="connsiteX10" fmla="*/ 95003 w 5272645"/>
              <a:gd name="connsiteY10" fmla="*/ 558151 h 3431969"/>
              <a:gd name="connsiteX11" fmla="*/ 258482 w 5272645"/>
              <a:gd name="connsiteY11" fmla="*/ 163479 h 3431969"/>
              <a:gd name="connsiteX12" fmla="*/ 653155 w 5272645"/>
              <a:gd name="connsiteY12" fmla="*/ 1 h 3431969"/>
              <a:gd name="connsiteX13" fmla="*/ 653154 w 5272645"/>
              <a:gd name="connsiteY13" fmla="*/ 0 h 3431969"/>
              <a:gd name="connsiteX0" fmla="*/ 653154 w 5272645"/>
              <a:gd name="connsiteY0" fmla="*/ 273133 h 3705102"/>
              <a:gd name="connsiteX1" fmla="*/ 3788219 w 5272645"/>
              <a:gd name="connsiteY1" fmla="*/ 0 h 3705102"/>
              <a:gd name="connsiteX2" fmla="*/ 4931036 w 5272645"/>
              <a:gd name="connsiteY2" fmla="*/ 436612 h 3705102"/>
              <a:gd name="connsiteX3" fmla="*/ 5094514 w 5272645"/>
              <a:gd name="connsiteY3" fmla="*/ 831285 h 3705102"/>
              <a:gd name="connsiteX4" fmla="*/ 5272645 w 5272645"/>
              <a:gd name="connsiteY4" fmla="*/ 1947553 h 3705102"/>
              <a:gd name="connsiteX5" fmla="*/ 4512624 w 5272645"/>
              <a:gd name="connsiteY5" fmla="*/ 3467595 h 3705102"/>
              <a:gd name="connsiteX6" fmla="*/ 3788230 w 5272645"/>
              <a:gd name="connsiteY6" fmla="*/ 3705102 h 3705102"/>
              <a:gd name="connsiteX7" fmla="*/ 997528 w 5272645"/>
              <a:gd name="connsiteY7" fmla="*/ 3705101 h 3705102"/>
              <a:gd name="connsiteX8" fmla="*/ 0 w 5272645"/>
              <a:gd name="connsiteY8" fmla="*/ 3491346 h 3705102"/>
              <a:gd name="connsiteX9" fmla="*/ 71253 w 5272645"/>
              <a:gd name="connsiteY9" fmla="*/ 3325091 h 3705102"/>
              <a:gd name="connsiteX10" fmla="*/ 95003 w 5272645"/>
              <a:gd name="connsiteY10" fmla="*/ 831284 h 3705102"/>
              <a:gd name="connsiteX11" fmla="*/ 258482 w 5272645"/>
              <a:gd name="connsiteY11" fmla="*/ 436612 h 3705102"/>
              <a:gd name="connsiteX12" fmla="*/ 653155 w 5272645"/>
              <a:gd name="connsiteY12" fmla="*/ 273134 h 3705102"/>
              <a:gd name="connsiteX13" fmla="*/ 653154 w 5272645"/>
              <a:gd name="connsiteY13" fmla="*/ 273133 h 3705102"/>
              <a:gd name="connsiteX0" fmla="*/ 653154 w 5272645"/>
              <a:gd name="connsiteY0" fmla="*/ 402580 h 3834549"/>
              <a:gd name="connsiteX1" fmla="*/ 3788219 w 5272645"/>
              <a:gd name="connsiteY1" fmla="*/ 129447 h 3834549"/>
              <a:gd name="connsiteX2" fmla="*/ 4135389 w 5272645"/>
              <a:gd name="connsiteY2" fmla="*/ 138547 h 3834549"/>
              <a:gd name="connsiteX3" fmla="*/ 5094514 w 5272645"/>
              <a:gd name="connsiteY3" fmla="*/ 960732 h 3834549"/>
              <a:gd name="connsiteX4" fmla="*/ 5272645 w 5272645"/>
              <a:gd name="connsiteY4" fmla="*/ 2077000 h 3834549"/>
              <a:gd name="connsiteX5" fmla="*/ 4512624 w 5272645"/>
              <a:gd name="connsiteY5" fmla="*/ 3597042 h 3834549"/>
              <a:gd name="connsiteX6" fmla="*/ 3788230 w 5272645"/>
              <a:gd name="connsiteY6" fmla="*/ 3834549 h 3834549"/>
              <a:gd name="connsiteX7" fmla="*/ 997528 w 5272645"/>
              <a:gd name="connsiteY7" fmla="*/ 3834548 h 3834549"/>
              <a:gd name="connsiteX8" fmla="*/ 0 w 5272645"/>
              <a:gd name="connsiteY8" fmla="*/ 3620793 h 3834549"/>
              <a:gd name="connsiteX9" fmla="*/ 71253 w 5272645"/>
              <a:gd name="connsiteY9" fmla="*/ 3454538 h 3834549"/>
              <a:gd name="connsiteX10" fmla="*/ 95003 w 5272645"/>
              <a:gd name="connsiteY10" fmla="*/ 960731 h 3834549"/>
              <a:gd name="connsiteX11" fmla="*/ 258482 w 5272645"/>
              <a:gd name="connsiteY11" fmla="*/ 566059 h 3834549"/>
              <a:gd name="connsiteX12" fmla="*/ 653155 w 5272645"/>
              <a:gd name="connsiteY12" fmla="*/ 402581 h 3834549"/>
              <a:gd name="connsiteX13" fmla="*/ 653154 w 5272645"/>
              <a:gd name="connsiteY13" fmla="*/ 402580 h 3834549"/>
              <a:gd name="connsiteX0" fmla="*/ 653154 w 5272645"/>
              <a:gd name="connsiteY0" fmla="*/ 361775 h 3793744"/>
              <a:gd name="connsiteX1" fmla="*/ 3788219 w 5272645"/>
              <a:gd name="connsiteY1" fmla="*/ 88642 h 3793744"/>
              <a:gd name="connsiteX2" fmla="*/ 4135389 w 5272645"/>
              <a:gd name="connsiteY2" fmla="*/ 97742 h 3793744"/>
              <a:gd name="connsiteX3" fmla="*/ 4346369 w 5272645"/>
              <a:gd name="connsiteY3" fmla="*/ 148031 h 3793744"/>
              <a:gd name="connsiteX4" fmla="*/ 5272645 w 5272645"/>
              <a:gd name="connsiteY4" fmla="*/ 2036195 h 3793744"/>
              <a:gd name="connsiteX5" fmla="*/ 4512624 w 5272645"/>
              <a:gd name="connsiteY5" fmla="*/ 3556237 h 3793744"/>
              <a:gd name="connsiteX6" fmla="*/ 3788230 w 5272645"/>
              <a:gd name="connsiteY6" fmla="*/ 3793744 h 3793744"/>
              <a:gd name="connsiteX7" fmla="*/ 997528 w 5272645"/>
              <a:gd name="connsiteY7" fmla="*/ 3793743 h 3793744"/>
              <a:gd name="connsiteX8" fmla="*/ 0 w 5272645"/>
              <a:gd name="connsiteY8" fmla="*/ 3579988 h 3793744"/>
              <a:gd name="connsiteX9" fmla="*/ 71253 w 5272645"/>
              <a:gd name="connsiteY9" fmla="*/ 3413733 h 3793744"/>
              <a:gd name="connsiteX10" fmla="*/ 95003 w 5272645"/>
              <a:gd name="connsiteY10" fmla="*/ 919926 h 3793744"/>
              <a:gd name="connsiteX11" fmla="*/ 258482 w 5272645"/>
              <a:gd name="connsiteY11" fmla="*/ 525254 h 3793744"/>
              <a:gd name="connsiteX12" fmla="*/ 653155 w 5272645"/>
              <a:gd name="connsiteY12" fmla="*/ 361776 h 3793744"/>
              <a:gd name="connsiteX13" fmla="*/ 653154 w 5272645"/>
              <a:gd name="connsiteY13" fmla="*/ 361775 h 3793744"/>
              <a:gd name="connsiteX0" fmla="*/ 653154 w 5272645"/>
              <a:gd name="connsiteY0" fmla="*/ 361775 h 3793744"/>
              <a:gd name="connsiteX1" fmla="*/ 3788219 w 5272645"/>
              <a:gd name="connsiteY1" fmla="*/ 88642 h 3793744"/>
              <a:gd name="connsiteX2" fmla="*/ 4135389 w 5272645"/>
              <a:gd name="connsiteY2" fmla="*/ 97742 h 3793744"/>
              <a:gd name="connsiteX3" fmla="*/ 4346369 w 5272645"/>
              <a:gd name="connsiteY3" fmla="*/ 148031 h 3793744"/>
              <a:gd name="connsiteX4" fmla="*/ 5272645 w 5272645"/>
              <a:gd name="connsiteY4" fmla="*/ 2036195 h 3793744"/>
              <a:gd name="connsiteX5" fmla="*/ 4512624 w 5272645"/>
              <a:gd name="connsiteY5" fmla="*/ 3556237 h 3793744"/>
              <a:gd name="connsiteX6" fmla="*/ 3788230 w 5272645"/>
              <a:gd name="connsiteY6" fmla="*/ 3793744 h 3793744"/>
              <a:gd name="connsiteX7" fmla="*/ 997528 w 5272645"/>
              <a:gd name="connsiteY7" fmla="*/ 3793743 h 3793744"/>
              <a:gd name="connsiteX8" fmla="*/ 0 w 5272645"/>
              <a:gd name="connsiteY8" fmla="*/ 3579988 h 3793744"/>
              <a:gd name="connsiteX9" fmla="*/ 71253 w 5272645"/>
              <a:gd name="connsiteY9" fmla="*/ 3413733 h 3793744"/>
              <a:gd name="connsiteX10" fmla="*/ 95003 w 5272645"/>
              <a:gd name="connsiteY10" fmla="*/ 919926 h 3793744"/>
              <a:gd name="connsiteX11" fmla="*/ 258482 w 5272645"/>
              <a:gd name="connsiteY11" fmla="*/ 525254 h 3793744"/>
              <a:gd name="connsiteX12" fmla="*/ 653155 w 5272645"/>
              <a:gd name="connsiteY12" fmla="*/ 361776 h 3793744"/>
              <a:gd name="connsiteX13" fmla="*/ 653154 w 5272645"/>
              <a:gd name="connsiteY13" fmla="*/ 361775 h 3793744"/>
              <a:gd name="connsiteX0" fmla="*/ 653154 w 5332021"/>
              <a:gd name="connsiteY0" fmla="*/ 361775 h 3793744"/>
              <a:gd name="connsiteX1" fmla="*/ 3788219 w 5332021"/>
              <a:gd name="connsiteY1" fmla="*/ 88642 h 3793744"/>
              <a:gd name="connsiteX2" fmla="*/ 4135389 w 5332021"/>
              <a:gd name="connsiteY2" fmla="*/ 97742 h 3793744"/>
              <a:gd name="connsiteX3" fmla="*/ 4346369 w 5332021"/>
              <a:gd name="connsiteY3" fmla="*/ 148031 h 3793744"/>
              <a:gd name="connsiteX4" fmla="*/ 5272645 w 5332021"/>
              <a:gd name="connsiteY4" fmla="*/ 2036195 h 3793744"/>
              <a:gd name="connsiteX5" fmla="*/ 4512624 w 5332021"/>
              <a:gd name="connsiteY5" fmla="*/ 3556237 h 3793744"/>
              <a:gd name="connsiteX6" fmla="*/ 3788230 w 5332021"/>
              <a:gd name="connsiteY6" fmla="*/ 3793744 h 3793744"/>
              <a:gd name="connsiteX7" fmla="*/ 997528 w 5332021"/>
              <a:gd name="connsiteY7" fmla="*/ 3793743 h 3793744"/>
              <a:gd name="connsiteX8" fmla="*/ 0 w 5332021"/>
              <a:gd name="connsiteY8" fmla="*/ 3579988 h 3793744"/>
              <a:gd name="connsiteX9" fmla="*/ 71253 w 5332021"/>
              <a:gd name="connsiteY9" fmla="*/ 3413733 h 3793744"/>
              <a:gd name="connsiteX10" fmla="*/ 95003 w 5332021"/>
              <a:gd name="connsiteY10" fmla="*/ 919926 h 3793744"/>
              <a:gd name="connsiteX11" fmla="*/ 258482 w 5332021"/>
              <a:gd name="connsiteY11" fmla="*/ 525254 h 3793744"/>
              <a:gd name="connsiteX12" fmla="*/ 653155 w 5332021"/>
              <a:gd name="connsiteY12" fmla="*/ 361776 h 3793744"/>
              <a:gd name="connsiteX13" fmla="*/ 653154 w 5332021"/>
              <a:gd name="connsiteY13" fmla="*/ 361775 h 3793744"/>
              <a:gd name="connsiteX0" fmla="*/ 736280 w 5415147"/>
              <a:gd name="connsiteY0" fmla="*/ 361775 h 3793744"/>
              <a:gd name="connsiteX1" fmla="*/ 3871345 w 5415147"/>
              <a:gd name="connsiteY1" fmla="*/ 88642 h 3793744"/>
              <a:gd name="connsiteX2" fmla="*/ 4218515 w 5415147"/>
              <a:gd name="connsiteY2" fmla="*/ 97742 h 3793744"/>
              <a:gd name="connsiteX3" fmla="*/ 4429495 w 5415147"/>
              <a:gd name="connsiteY3" fmla="*/ 148031 h 3793744"/>
              <a:gd name="connsiteX4" fmla="*/ 5355771 w 5415147"/>
              <a:gd name="connsiteY4" fmla="*/ 2036195 h 3793744"/>
              <a:gd name="connsiteX5" fmla="*/ 4595750 w 5415147"/>
              <a:gd name="connsiteY5" fmla="*/ 3556237 h 3793744"/>
              <a:gd name="connsiteX6" fmla="*/ 3871356 w 5415147"/>
              <a:gd name="connsiteY6" fmla="*/ 3793744 h 3793744"/>
              <a:gd name="connsiteX7" fmla="*/ 1080654 w 5415147"/>
              <a:gd name="connsiteY7" fmla="*/ 3793743 h 3793744"/>
              <a:gd name="connsiteX8" fmla="*/ 83126 w 5415147"/>
              <a:gd name="connsiteY8" fmla="*/ 3579988 h 3793744"/>
              <a:gd name="connsiteX9" fmla="*/ 0 w 5415147"/>
              <a:gd name="connsiteY9" fmla="*/ 1537432 h 3793744"/>
              <a:gd name="connsiteX10" fmla="*/ 178129 w 5415147"/>
              <a:gd name="connsiteY10" fmla="*/ 919926 h 3793744"/>
              <a:gd name="connsiteX11" fmla="*/ 341608 w 5415147"/>
              <a:gd name="connsiteY11" fmla="*/ 525254 h 3793744"/>
              <a:gd name="connsiteX12" fmla="*/ 736281 w 5415147"/>
              <a:gd name="connsiteY12" fmla="*/ 361776 h 3793744"/>
              <a:gd name="connsiteX13" fmla="*/ 736280 w 5415147"/>
              <a:gd name="connsiteY13" fmla="*/ 361775 h 3793744"/>
              <a:gd name="connsiteX0" fmla="*/ 736280 w 5415147"/>
              <a:gd name="connsiteY0" fmla="*/ 361775 h 3793744"/>
              <a:gd name="connsiteX1" fmla="*/ 3871345 w 5415147"/>
              <a:gd name="connsiteY1" fmla="*/ 88642 h 3793744"/>
              <a:gd name="connsiteX2" fmla="*/ 4218515 w 5415147"/>
              <a:gd name="connsiteY2" fmla="*/ 97742 h 3793744"/>
              <a:gd name="connsiteX3" fmla="*/ 4429495 w 5415147"/>
              <a:gd name="connsiteY3" fmla="*/ 148031 h 3793744"/>
              <a:gd name="connsiteX4" fmla="*/ 5355771 w 5415147"/>
              <a:gd name="connsiteY4" fmla="*/ 2036195 h 3793744"/>
              <a:gd name="connsiteX5" fmla="*/ 4595750 w 5415147"/>
              <a:gd name="connsiteY5" fmla="*/ 3556237 h 3793744"/>
              <a:gd name="connsiteX6" fmla="*/ 3871356 w 5415147"/>
              <a:gd name="connsiteY6" fmla="*/ 3793744 h 3793744"/>
              <a:gd name="connsiteX7" fmla="*/ 1080654 w 5415147"/>
              <a:gd name="connsiteY7" fmla="*/ 3793743 h 3793744"/>
              <a:gd name="connsiteX8" fmla="*/ 581889 w 5415147"/>
              <a:gd name="connsiteY8" fmla="*/ 2831843 h 3793744"/>
              <a:gd name="connsiteX9" fmla="*/ 0 w 5415147"/>
              <a:gd name="connsiteY9" fmla="*/ 1537432 h 3793744"/>
              <a:gd name="connsiteX10" fmla="*/ 178129 w 5415147"/>
              <a:gd name="connsiteY10" fmla="*/ 919926 h 3793744"/>
              <a:gd name="connsiteX11" fmla="*/ 341608 w 5415147"/>
              <a:gd name="connsiteY11" fmla="*/ 525254 h 3793744"/>
              <a:gd name="connsiteX12" fmla="*/ 736281 w 5415147"/>
              <a:gd name="connsiteY12" fmla="*/ 361776 h 3793744"/>
              <a:gd name="connsiteX13" fmla="*/ 736280 w 5415147"/>
              <a:gd name="connsiteY13" fmla="*/ 361775 h 3793744"/>
              <a:gd name="connsiteX0" fmla="*/ 736280 w 5415147"/>
              <a:gd name="connsiteY0" fmla="*/ 361775 h 3793744"/>
              <a:gd name="connsiteX1" fmla="*/ 3871345 w 5415147"/>
              <a:gd name="connsiteY1" fmla="*/ 88642 h 3793744"/>
              <a:gd name="connsiteX2" fmla="*/ 4218515 w 5415147"/>
              <a:gd name="connsiteY2" fmla="*/ 97742 h 3793744"/>
              <a:gd name="connsiteX3" fmla="*/ 4429495 w 5415147"/>
              <a:gd name="connsiteY3" fmla="*/ 148031 h 3793744"/>
              <a:gd name="connsiteX4" fmla="*/ 5355771 w 5415147"/>
              <a:gd name="connsiteY4" fmla="*/ 2036195 h 3793744"/>
              <a:gd name="connsiteX5" fmla="*/ 4595750 w 5415147"/>
              <a:gd name="connsiteY5" fmla="*/ 3556237 h 3793744"/>
              <a:gd name="connsiteX6" fmla="*/ 3871356 w 5415147"/>
              <a:gd name="connsiteY6" fmla="*/ 3793744 h 3793744"/>
              <a:gd name="connsiteX7" fmla="*/ 1080654 w 5415147"/>
              <a:gd name="connsiteY7" fmla="*/ 3793743 h 3793744"/>
              <a:gd name="connsiteX8" fmla="*/ 380009 w 5415147"/>
              <a:gd name="connsiteY8" fmla="*/ 2784342 h 3793744"/>
              <a:gd name="connsiteX9" fmla="*/ 0 w 5415147"/>
              <a:gd name="connsiteY9" fmla="*/ 1537432 h 3793744"/>
              <a:gd name="connsiteX10" fmla="*/ 178129 w 5415147"/>
              <a:gd name="connsiteY10" fmla="*/ 919926 h 3793744"/>
              <a:gd name="connsiteX11" fmla="*/ 341608 w 5415147"/>
              <a:gd name="connsiteY11" fmla="*/ 525254 h 3793744"/>
              <a:gd name="connsiteX12" fmla="*/ 736281 w 5415147"/>
              <a:gd name="connsiteY12" fmla="*/ 361776 h 3793744"/>
              <a:gd name="connsiteX13" fmla="*/ 736280 w 5415147"/>
              <a:gd name="connsiteY13" fmla="*/ 361775 h 3793744"/>
              <a:gd name="connsiteX0" fmla="*/ 736280 w 5415147"/>
              <a:gd name="connsiteY0" fmla="*/ 361775 h 3793744"/>
              <a:gd name="connsiteX1" fmla="*/ 3871345 w 5415147"/>
              <a:gd name="connsiteY1" fmla="*/ 88642 h 3793744"/>
              <a:gd name="connsiteX2" fmla="*/ 4218515 w 5415147"/>
              <a:gd name="connsiteY2" fmla="*/ 97742 h 3793744"/>
              <a:gd name="connsiteX3" fmla="*/ 4429495 w 5415147"/>
              <a:gd name="connsiteY3" fmla="*/ 148031 h 3793744"/>
              <a:gd name="connsiteX4" fmla="*/ 5355771 w 5415147"/>
              <a:gd name="connsiteY4" fmla="*/ 2036195 h 3793744"/>
              <a:gd name="connsiteX5" fmla="*/ 4595750 w 5415147"/>
              <a:gd name="connsiteY5" fmla="*/ 3556237 h 3793744"/>
              <a:gd name="connsiteX6" fmla="*/ 3871356 w 5415147"/>
              <a:gd name="connsiteY6" fmla="*/ 3793744 h 3793744"/>
              <a:gd name="connsiteX7" fmla="*/ 1080654 w 5415147"/>
              <a:gd name="connsiteY7" fmla="*/ 3793743 h 3793744"/>
              <a:gd name="connsiteX8" fmla="*/ 380009 w 5415147"/>
              <a:gd name="connsiteY8" fmla="*/ 2784342 h 3793744"/>
              <a:gd name="connsiteX9" fmla="*/ 0 w 5415147"/>
              <a:gd name="connsiteY9" fmla="*/ 1537432 h 3793744"/>
              <a:gd name="connsiteX10" fmla="*/ 178129 w 5415147"/>
              <a:gd name="connsiteY10" fmla="*/ 919926 h 3793744"/>
              <a:gd name="connsiteX11" fmla="*/ 341608 w 5415147"/>
              <a:gd name="connsiteY11" fmla="*/ 525254 h 3793744"/>
              <a:gd name="connsiteX12" fmla="*/ 736281 w 5415147"/>
              <a:gd name="connsiteY12" fmla="*/ 361776 h 3793744"/>
              <a:gd name="connsiteX13" fmla="*/ 736280 w 5415147"/>
              <a:gd name="connsiteY13" fmla="*/ 361775 h 3793744"/>
              <a:gd name="connsiteX0" fmla="*/ 736280 w 5415147"/>
              <a:gd name="connsiteY0" fmla="*/ 361775 h 3793744"/>
              <a:gd name="connsiteX1" fmla="*/ 3871345 w 5415147"/>
              <a:gd name="connsiteY1" fmla="*/ 88642 h 3793744"/>
              <a:gd name="connsiteX2" fmla="*/ 4218515 w 5415147"/>
              <a:gd name="connsiteY2" fmla="*/ 97742 h 3793744"/>
              <a:gd name="connsiteX3" fmla="*/ 4429495 w 5415147"/>
              <a:gd name="connsiteY3" fmla="*/ 148031 h 3793744"/>
              <a:gd name="connsiteX4" fmla="*/ 5355771 w 5415147"/>
              <a:gd name="connsiteY4" fmla="*/ 2036195 h 3793744"/>
              <a:gd name="connsiteX5" fmla="*/ 4595750 w 5415147"/>
              <a:gd name="connsiteY5" fmla="*/ 3556237 h 3793744"/>
              <a:gd name="connsiteX6" fmla="*/ 3871356 w 5415147"/>
              <a:gd name="connsiteY6" fmla="*/ 3793744 h 3793744"/>
              <a:gd name="connsiteX7" fmla="*/ 1080654 w 5415147"/>
              <a:gd name="connsiteY7" fmla="*/ 3793743 h 3793744"/>
              <a:gd name="connsiteX8" fmla="*/ 380009 w 5415147"/>
              <a:gd name="connsiteY8" fmla="*/ 2784342 h 3793744"/>
              <a:gd name="connsiteX9" fmla="*/ 0 w 5415147"/>
              <a:gd name="connsiteY9" fmla="*/ 1537432 h 3793744"/>
              <a:gd name="connsiteX10" fmla="*/ 178129 w 5415147"/>
              <a:gd name="connsiteY10" fmla="*/ 919926 h 3793744"/>
              <a:gd name="connsiteX11" fmla="*/ 341608 w 5415147"/>
              <a:gd name="connsiteY11" fmla="*/ 525254 h 3793744"/>
              <a:gd name="connsiteX12" fmla="*/ 736281 w 5415147"/>
              <a:gd name="connsiteY12" fmla="*/ 361776 h 3793744"/>
              <a:gd name="connsiteX13" fmla="*/ 736280 w 5415147"/>
              <a:gd name="connsiteY13" fmla="*/ 361775 h 3793744"/>
              <a:gd name="connsiteX0" fmla="*/ 558151 w 5237018"/>
              <a:gd name="connsiteY0" fmla="*/ 361775 h 3793744"/>
              <a:gd name="connsiteX1" fmla="*/ 3693216 w 5237018"/>
              <a:gd name="connsiteY1" fmla="*/ 88642 h 3793744"/>
              <a:gd name="connsiteX2" fmla="*/ 4040386 w 5237018"/>
              <a:gd name="connsiteY2" fmla="*/ 97742 h 3793744"/>
              <a:gd name="connsiteX3" fmla="*/ 4251366 w 5237018"/>
              <a:gd name="connsiteY3" fmla="*/ 148031 h 3793744"/>
              <a:gd name="connsiteX4" fmla="*/ 5177642 w 5237018"/>
              <a:gd name="connsiteY4" fmla="*/ 2036195 h 3793744"/>
              <a:gd name="connsiteX5" fmla="*/ 4417621 w 5237018"/>
              <a:gd name="connsiteY5" fmla="*/ 3556237 h 3793744"/>
              <a:gd name="connsiteX6" fmla="*/ 3693227 w 5237018"/>
              <a:gd name="connsiteY6" fmla="*/ 3793744 h 3793744"/>
              <a:gd name="connsiteX7" fmla="*/ 902525 w 5237018"/>
              <a:gd name="connsiteY7" fmla="*/ 3793743 h 3793744"/>
              <a:gd name="connsiteX8" fmla="*/ 201880 w 5237018"/>
              <a:gd name="connsiteY8" fmla="*/ 2784342 h 3793744"/>
              <a:gd name="connsiteX9" fmla="*/ 807523 w 5237018"/>
              <a:gd name="connsiteY9" fmla="*/ 1299926 h 3793744"/>
              <a:gd name="connsiteX10" fmla="*/ 0 w 5237018"/>
              <a:gd name="connsiteY10" fmla="*/ 919926 h 3793744"/>
              <a:gd name="connsiteX11" fmla="*/ 163479 w 5237018"/>
              <a:gd name="connsiteY11" fmla="*/ 525254 h 3793744"/>
              <a:gd name="connsiteX12" fmla="*/ 558152 w 5237018"/>
              <a:gd name="connsiteY12" fmla="*/ 361776 h 3793744"/>
              <a:gd name="connsiteX13" fmla="*/ 558151 w 5237018"/>
              <a:gd name="connsiteY13" fmla="*/ 361775 h 3793744"/>
              <a:gd name="connsiteX0" fmla="*/ 558151 w 5237018"/>
              <a:gd name="connsiteY0" fmla="*/ 361775 h 3793744"/>
              <a:gd name="connsiteX1" fmla="*/ 3693216 w 5237018"/>
              <a:gd name="connsiteY1" fmla="*/ 88642 h 3793744"/>
              <a:gd name="connsiteX2" fmla="*/ 4040386 w 5237018"/>
              <a:gd name="connsiteY2" fmla="*/ 97742 h 3793744"/>
              <a:gd name="connsiteX3" fmla="*/ 4251366 w 5237018"/>
              <a:gd name="connsiteY3" fmla="*/ 148031 h 3793744"/>
              <a:gd name="connsiteX4" fmla="*/ 5177642 w 5237018"/>
              <a:gd name="connsiteY4" fmla="*/ 2036195 h 3793744"/>
              <a:gd name="connsiteX5" fmla="*/ 4417621 w 5237018"/>
              <a:gd name="connsiteY5" fmla="*/ 3556237 h 3793744"/>
              <a:gd name="connsiteX6" fmla="*/ 3693227 w 5237018"/>
              <a:gd name="connsiteY6" fmla="*/ 3793744 h 3793744"/>
              <a:gd name="connsiteX7" fmla="*/ 902525 w 5237018"/>
              <a:gd name="connsiteY7" fmla="*/ 3793743 h 3793744"/>
              <a:gd name="connsiteX8" fmla="*/ 201880 w 5237018"/>
              <a:gd name="connsiteY8" fmla="*/ 2784342 h 3793744"/>
              <a:gd name="connsiteX9" fmla="*/ 296884 w 5237018"/>
              <a:gd name="connsiteY9" fmla="*/ 1929319 h 3793744"/>
              <a:gd name="connsiteX10" fmla="*/ 0 w 5237018"/>
              <a:gd name="connsiteY10" fmla="*/ 919926 h 3793744"/>
              <a:gd name="connsiteX11" fmla="*/ 163479 w 5237018"/>
              <a:gd name="connsiteY11" fmla="*/ 525254 h 3793744"/>
              <a:gd name="connsiteX12" fmla="*/ 558152 w 5237018"/>
              <a:gd name="connsiteY12" fmla="*/ 361776 h 3793744"/>
              <a:gd name="connsiteX13" fmla="*/ 558151 w 5237018"/>
              <a:gd name="connsiteY13" fmla="*/ 361775 h 3793744"/>
              <a:gd name="connsiteX0" fmla="*/ 558151 w 5237018"/>
              <a:gd name="connsiteY0" fmla="*/ 361775 h 3793744"/>
              <a:gd name="connsiteX1" fmla="*/ 3693216 w 5237018"/>
              <a:gd name="connsiteY1" fmla="*/ 88642 h 3793744"/>
              <a:gd name="connsiteX2" fmla="*/ 4040386 w 5237018"/>
              <a:gd name="connsiteY2" fmla="*/ 97742 h 3793744"/>
              <a:gd name="connsiteX3" fmla="*/ 4251366 w 5237018"/>
              <a:gd name="connsiteY3" fmla="*/ 148031 h 3793744"/>
              <a:gd name="connsiteX4" fmla="*/ 5177642 w 5237018"/>
              <a:gd name="connsiteY4" fmla="*/ 2036195 h 3793744"/>
              <a:gd name="connsiteX5" fmla="*/ 4417621 w 5237018"/>
              <a:gd name="connsiteY5" fmla="*/ 3556237 h 3793744"/>
              <a:gd name="connsiteX6" fmla="*/ 3693227 w 5237018"/>
              <a:gd name="connsiteY6" fmla="*/ 3793744 h 3793744"/>
              <a:gd name="connsiteX7" fmla="*/ 902525 w 5237018"/>
              <a:gd name="connsiteY7" fmla="*/ 3793743 h 3793744"/>
              <a:gd name="connsiteX8" fmla="*/ 201880 w 5237018"/>
              <a:gd name="connsiteY8" fmla="*/ 2784342 h 3793744"/>
              <a:gd name="connsiteX9" fmla="*/ 296884 w 5237018"/>
              <a:gd name="connsiteY9" fmla="*/ 1929319 h 3793744"/>
              <a:gd name="connsiteX10" fmla="*/ 0 w 5237018"/>
              <a:gd name="connsiteY10" fmla="*/ 919926 h 3793744"/>
              <a:gd name="connsiteX11" fmla="*/ 163479 w 5237018"/>
              <a:gd name="connsiteY11" fmla="*/ 525254 h 3793744"/>
              <a:gd name="connsiteX12" fmla="*/ 558152 w 5237018"/>
              <a:gd name="connsiteY12" fmla="*/ 361776 h 3793744"/>
              <a:gd name="connsiteX13" fmla="*/ 558151 w 5237018"/>
              <a:gd name="connsiteY13" fmla="*/ 361775 h 3793744"/>
              <a:gd name="connsiteX0" fmla="*/ 558151 w 5237018"/>
              <a:gd name="connsiteY0" fmla="*/ 361775 h 3793744"/>
              <a:gd name="connsiteX1" fmla="*/ 3693216 w 5237018"/>
              <a:gd name="connsiteY1" fmla="*/ 88642 h 3793744"/>
              <a:gd name="connsiteX2" fmla="*/ 4040386 w 5237018"/>
              <a:gd name="connsiteY2" fmla="*/ 97742 h 3793744"/>
              <a:gd name="connsiteX3" fmla="*/ 4251366 w 5237018"/>
              <a:gd name="connsiteY3" fmla="*/ 148031 h 3793744"/>
              <a:gd name="connsiteX4" fmla="*/ 5177642 w 5237018"/>
              <a:gd name="connsiteY4" fmla="*/ 2036195 h 3793744"/>
              <a:gd name="connsiteX5" fmla="*/ 4417621 w 5237018"/>
              <a:gd name="connsiteY5" fmla="*/ 3556237 h 3793744"/>
              <a:gd name="connsiteX6" fmla="*/ 3693227 w 5237018"/>
              <a:gd name="connsiteY6" fmla="*/ 3793744 h 3793744"/>
              <a:gd name="connsiteX7" fmla="*/ 902525 w 5237018"/>
              <a:gd name="connsiteY7" fmla="*/ 3793743 h 3793744"/>
              <a:gd name="connsiteX8" fmla="*/ 201880 w 5237018"/>
              <a:gd name="connsiteY8" fmla="*/ 2784342 h 3793744"/>
              <a:gd name="connsiteX9" fmla="*/ 296884 w 5237018"/>
              <a:gd name="connsiteY9" fmla="*/ 1929319 h 3793744"/>
              <a:gd name="connsiteX10" fmla="*/ 0 w 5237018"/>
              <a:gd name="connsiteY10" fmla="*/ 919926 h 3793744"/>
              <a:gd name="connsiteX11" fmla="*/ 163479 w 5237018"/>
              <a:gd name="connsiteY11" fmla="*/ 525254 h 3793744"/>
              <a:gd name="connsiteX12" fmla="*/ 558152 w 5237018"/>
              <a:gd name="connsiteY12" fmla="*/ 361776 h 3793744"/>
              <a:gd name="connsiteX13" fmla="*/ 558151 w 5237018"/>
              <a:gd name="connsiteY13" fmla="*/ 361775 h 3793744"/>
              <a:gd name="connsiteX0" fmla="*/ 558151 w 5237018"/>
              <a:gd name="connsiteY0" fmla="*/ 361775 h 3793744"/>
              <a:gd name="connsiteX1" fmla="*/ 3693216 w 5237018"/>
              <a:gd name="connsiteY1" fmla="*/ 88642 h 3793744"/>
              <a:gd name="connsiteX2" fmla="*/ 4040386 w 5237018"/>
              <a:gd name="connsiteY2" fmla="*/ 97742 h 3793744"/>
              <a:gd name="connsiteX3" fmla="*/ 4251366 w 5237018"/>
              <a:gd name="connsiteY3" fmla="*/ 148031 h 3793744"/>
              <a:gd name="connsiteX4" fmla="*/ 5177642 w 5237018"/>
              <a:gd name="connsiteY4" fmla="*/ 2036195 h 3793744"/>
              <a:gd name="connsiteX5" fmla="*/ 4417621 w 5237018"/>
              <a:gd name="connsiteY5" fmla="*/ 3556237 h 3793744"/>
              <a:gd name="connsiteX6" fmla="*/ 3693227 w 5237018"/>
              <a:gd name="connsiteY6" fmla="*/ 3793744 h 3793744"/>
              <a:gd name="connsiteX7" fmla="*/ 902525 w 5237018"/>
              <a:gd name="connsiteY7" fmla="*/ 3793743 h 3793744"/>
              <a:gd name="connsiteX8" fmla="*/ 201880 w 5237018"/>
              <a:gd name="connsiteY8" fmla="*/ 2784342 h 3793744"/>
              <a:gd name="connsiteX9" fmla="*/ 296884 w 5237018"/>
              <a:gd name="connsiteY9" fmla="*/ 1929319 h 3793744"/>
              <a:gd name="connsiteX10" fmla="*/ 0 w 5237018"/>
              <a:gd name="connsiteY10" fmla="*/ 919926 h 3793744"/>
              <a:gd name="connsiteX11" fmla="*/ 935375 w 5237018"/>
              <a:gd name="connsiteY11" fmla="*/ 632132 h 3793744"/>
              <a:gd name="connsiteX12" fmla="*/ 558152 w 5237018"/>
              <a:gd name="connsiteY12" fmla="*/ 361776 h 3793744"/>
              <a:gd name="connsiteX13" fmla="*/ 558151 w 5237018"/>
              <a:gd name="connsiteY13" fmla="*/ 361775 h 3793744"/>
              <a:gd name="connsiteX0" fmla="*/ 423563 w 5102430"/>
              <a:gd name="connsiteY0" fmla="*/ 361775 h 3793744"/>
              <a:gd name="connsiteX1" fmla="*/ 3558628 w 5102430"/>
              <a:gd name="connsiteY1" fmla="*/ 88642 h 3793744"/>
              <a:gd name="connsiteX2" fmla="*/ 3905798 w 5102430"/>
              <a:gd name="connsiteY2" fmla="*/ 97742 h 3793744"/>
              <a:gd name="connsiteX3" fmla="*/ 4116778 w 5102430"/>
              <a:gd name="connsiteY3" fmla="*/ 148031 h 3793744"/>
              <a:gd name="connsiteX4" fmla="*/ 5043054 w 5102430"/>
              <a:gd name="connsiteY4" fmla="*/ 2036195 h 3793744"/>
              <a:gd name="connsiteX5" fmla="*/ 4283033 w 5102430"/>
              <a:gd name="connsiteY5" fmla="*/ 3556237 h 3793744"/>
              <a:gd name="connsiteX6" fmla="*/ 3558639 w 5102430"/>
              <a:gd name="connsiteY6" fmla="*/ 3793744 h 3793744"/>
              <a:gd name="connsiteX7" fmla="*/ 767937 w 5102430"/>
              <a:gd name="connsiteY7" fmla="*/ 3793743 h 3793744"/>
              <a:gd name="connsiteX8" fmla="*/ 67292 w 5102430"/>
              <a:gd name="connsiteY8" fmla="*/ 2784342 h 3793744"/>
              <a:gd name="connsiteX9" fmla="*/ 162296 w 5102430"/>
              <a:gd name="connsiteY9" fmla="*/ 1929319 h 3793744"/>
              <a:gd name="connsiteX10" fmla="*/ 554180 w 5102430"/>
              <a:gd name="connsiteY10" fmla="*/ 1537443 h 3793744"/>
              <a:gd name="connsiteX11" fmla="*/ 800787 w 5102430"/>
              <a:gd name="connsiteY11" fmla="*/ 632132 h 3793744"/>
              <a:gd name="connsiteX12" fmla="*/ 423564 w 5102430"/>
              <a:gd name="connsiteY12" fmla="*/ 361776 h 3793744"/>
              <a:gd name="connsiteX13" fmla="*/ 423563 w 5102430"/>
              <a:gd name="connsiteY13" fmla="*/ 361775 h 3793744"/>
              <a:gd name="connsiteX0" fmla="*/ 1896104 w 5102430"/>
              <a:gd name="connsiteY0" fmla="*/ 1240549 h 3793744"/>
              <a:gd name="connsiteX1" fmla="*/ 3558628 w 5102430"/>
              <a:gd name="connsiteY1" fmla="*/ 88642 h 3793744"/>
              <a:gd name="connsiteX2" fmla="*/ 3905798 w 5102430"/>
              <a:gd name="connsiteY2" fmla="*/ 97742 h 3793744"/>
              <a:gd name="connsiteX3" fmla="*/ 4116778 w 5102430"/>
              <a:gd name="connsiteY3" fmla="*/ 148031 h 3793744"/>
              <a:gd name="connsiteX4" fmla="*/ 5043054 w 5102430"/>
              <a:gd name="connsiteY4" fmla="*/ 2036195 h 3793744"/>
              <a:gd name="connsiteX5" fmla="*/ 4283033 w 5102430"/>
              <a:gd name="connsiteY5" fmla="*/ 3556237 h 3793744"/>
              <a:gd name="connsiteX6" fmla="*/ 3558639 w 5102430"/>
              <a:gd name="connsiteY6" fmla="*/ 3793744 h 3793744"/>
              <a:gd name="connsiteX7" fmla="*/ 767937 w 5102430"/>
              <a:gd name="connsiteY7" fmla="*/ 3793743 h 3793744"/>
              <a:gd name="connsiteX8" fmla="*/ 67292 w 5102430"/>
              <a:gd name="connsiteY8" fmla="*/ 2784342 h 3793744"/>
              <a:gd name="connsiteX9" fmla="*/ 162296 w 5102430"/>
              <a:gd name="connsiteY9" fmla="*/ 1929319 h 3793744"/>
              <a:gd name="connsiteX10" fmla="*/ 554180 w 5102430"/>
              <a:gd name="connsiteY10" fmla="*/ 1537443 h 3793744"/>
              <a:gd name="connsiteX11" fmla="*/ 800787 w 5102430"/>
              <a:gd name="connsiteY11" fmla="*/ 632132 h 3793744"/>
              <a:gd name="connsiteX12" fmla="*/ 423564 w 5102430"/>
              <a:gd name="connsiteY12" fmla="*/ 361776 h 3793744"/>
              <a:gd name="connsiteX13" fmla="*/ 1896104 w 5102430"/>
              <a:gd name="connsiteY13" fmla="*/ 1240549 h 3793744"/>
              <a:gd name="connsiteX0" fmla="*/ 1896104 w 5102430"/>
              <a:gd name="connsiteY0" fmla="*/ 1253641 h 3806836"/>
              <a:gd name="connsiteX1" fmla="*/ 2620478 w 5102430"/>
              <a:gd name="connsiteY1" fmla="*/ 826128 h 3806836"/>
              <a:gd name="connsiteX2" fmla="*/ 3905798 w 5102430"/>
              <a:gd name="connsiteY2" fmla="*/ 110834 h 3806836"/>
              <a:gd name="connsiteX3" fmla="*/ 4116778 w 5102430"/>
              <a:gd name="connsiteY3" fmla="*/ 161123 h 3806836"/>
              <a:gd name="connsiteX4" fmla="*/ 5043054 w 5102430"/>
              <a:gd name="connsiteY4" fmla="*/ 2049287 h 3806836"/>
              <a:gd name="connsiteX5" fmla="*/ 4283033 w 5102430"/>
              <a:gd name="connsiteY5" fmla="*/ 3569329 h 3806836"/>
              <a:gd name="connsiteX6" fmla="*/ 3558639 w 5102430"/>
              <a:gd name="connsiteY6" fmla="*/ 3806836 h 3806836"/>
              <a:gd name="connsiteX7" fmla="*/ 767937 w 5102430"/>
              <a:gd name="connsiteY7" fmla="*/ 3806835 h 3806836"/>
              <a:gd name="connsiteX8" fmla="*/ 67292 w 5102430"/>
              <a:gd name="connsiteY8" fmla="*/ 2797434 h 3806836"/>
              <a:gd name="connsiteX9" fmla="*/ 162296 w 5102430"/>
              <a:gd name="connsiteY9" fmla="*/ 1942411 h 3806836"/>
              <a:gd name="connsiteX10" fmla="*/ 554180 w 5102430"/>
              <a:gd name="connsiteY10" fmla="*/ 1550535 h 3806836"/>
              <a:gd name="connsiteX11" fmla="*/ 800787 w 5102430"/>
              <a:gd name="connsiteY11" fmla="*/ 645224 h 3806836"/>
              <a:gd name="connsiteX12" fmla="*/ 423564 w 5102430"/>
              <a:gd name="connsiteY12" fmla="*/ 374868 h 3806836"/>
              <a:gd name="connsiteX13" fmla="*/ 1896104 w 5102430"/>
              <a:gd name="connsiteY13" fmla="*/ 1253641 h 3806836"/>
              <a:gd name="connsiteX0" fmla="*/ 1896104 w 5102430"/>
              <a:gd name="connsiteY0" fmla="*/ 1249683 h 3802878"/>
              <a:gd name="connsiteX1" fmla="*/ 1931709 w 5102430"/>
              <a:gd name="connsiteY1" fmla="*/ 798420 h 3802878"/>
              <a:gd name="connsiteX2" fmla="*/ 3905798 w 5102430"/>
              <a:gd name="connsiteY2" fmla="*/ 106876 h 3802878"/>
              <a:gd name="connsiteX3" fmla="*/ 4116778 w 5102430"/>
              <a:gd name="connsiteY3" fmla="*/ 157165 h 3802878"/>
              <a:gd name="connsiteX4" fmla="*/ 5043054 w 5102430"/>
              <a:gd name="connsiteY4" fmla="*/ 2045329 h 3802878"/>
              <a:gd name="connsiteX5" fmla="*/ 4283033 w 5102430"/>
              <a:gd name="connsiteY5" fmla="*/ 3565371 h 3802878"/>
              <a:gd name="connsiteX6" fmla="*/ 3558639 w 5102430"/>
              <a:gd name="connsiteY6" fmla="*/ 3802878 h 3802878"/>
              <a:gd name="connsiteX7" fmla="*/ 767937 w 5102430"/>
              <a:gd name="connsiteY7" fmla="*/ 3802877 h 3802878"/>
              <a:gd name="connsiteX8" fmla="*/ 67292 w 5102430"/>
              <a:gd name="connsiteY8" fmla="*/ 2793476 h 3802878"/>
              <a:gd name="connsiteX9" fmla="*/ 162296 w 5102430"/>
              <a:gd name="connsiteY9" fmla="*/ 1938453 h 3802878"/>
              <a:gd name="connsiteX10" fmla="*/ 554180 w 5102430"/>
              <a:gd name="connsiteY10" fmla="*/ 1546577 h 3802878"/>
              <a:gd name="connsiteX11" fmla="*/ 800787 w 5102430"/>
              <a:gd name="connsiteY11" fmla="*/ 641266 h 3802878"/>
              <a:gd name="connsiteX12" fmla="*/ 423564 w 5102430"/>
              <a:gd name="connsiteY12" fmla="*/ 370910 h 3802878"/>
              <a:gd name="connsiteX13" fmla="*/ 1896104 w 5102430"/>
              <a:gd name="connsiteY13" fmla="*/ 1249683 h 3802878"/>
              <a:gd name="connsiteX0" fmla="*/ 1896104 w 5102430"/>
              <a:gd name="connsiteY0" fmla="*/ 1240549 h 3793744"/>
              <a:gd name="connsiteX1" fmla="*/ 1931709 w 5102430"/>
              <a:gd name="connsiteY1" fmla="*/ 789286 h 3793744"/>
              <a:gd name="connsiteX2" fmla="*/ 2777642 w 5102430"/>
              <a:gd name="connsiteY2" fmla="*/ 786511 h 3793744"/>
              <a:gd name="connsiteX3" fmla="*/ 4116778 w 5102430"/>
              <a:gd name="connsiteY3" fmla="*/ 148031 h 3793744"/>
              <a:gd name="connsiteX4" fmla="*/ 5043054 w 5102430"/>
              <a:gd name="connsiteY4" fmla="*/ 2036195 h 3793744"/>
              <a:gd name="connsiteX5" fmla="*/ 4283033 w 5102430"/>
              <a:gd name="connsiteY5" fmla="*/ 3556237 h 3793744"/>
              <a:gd name="connsiteX6" fmla="*/ 3558639 w 5102430"/>
              <a:gd name="connsiteY6" fmla="*/ 3793744 h 3793744"/>
              <a:gd name="connsiteX7" fmla="*/ 767937 w 5102430"/>
              <a:gd name="connsiteY7" fmla="*/ 3793743 h 3793744"/>
              <a:gd name="connsiteX8" fmla="*/ 67292 w 5102430"/>
              <a:gd name="connsiteY8" fmla="*/ 2784342 h 3793744"/>
              <a:gd name="connsiteX9" fmla="*/ 162296 w 5102430"/>
              <a:gd name="connsiteY9" fmla="*/ 1929319 h 3793744"/>
              <a:gd name="connsiteX10" fmla="*/ 554180 w 5102430"/>
              <a:gd name="connsiteY10" fmla="*/ 1537443 h 3793744"/>
              <a:gd name="connsiteX11" fmla="*/ 800787 w 5102430"/>
              <a:gd name="connsiteY11" fmla="*/ 632132 h 3793744"/>
              <a:gd name="connsiteX12" fmla="*/ 423564 w 5102430"/>
              <a:gd name="connsiteY12" fmla="*/ 361776 h 3793744"/>
              <a:gd name="connsiteX13" fmla="*/ 1896104 w 5102430"/>
              <a:gd name="connsiteY13" fmla="*/ 1240549 h 3793744"/>
              <a:gd name="connsiteX0" fmla="*/ 1896104 w 5102430"/>
              <a:gd name="connsiteY0" fmla="*/ 1240549 h 3793744"/>
              <a:gd name="connsiteX1" fmla="*/ 1931709 w 5102430"/>
              <a:gd name="connsiteY1" fmla="*/ 789286 h 3793744"/>
              <a:gd name="connsiteX2" fmla="*/ 2540136 w 5102430"/>
              <a:gd name="connsiteY2" fmla="*/ 1059643 h 3793744"/>
              <a:gd name="connsiteX3" fmla="*/ 4116778 w 5102430"/>
              <a:gd name="connsiteY3" fmla="*/ 148031 h 3793744"/>
              <a:gd name="connsiteX4" fmla="*/ 5043054 w 5102430"/>
              <a:gd name="connsiteY4" fmla="*/ 2036195 h 3793744"/>
              <a:gd name="connsiteX5" fmla="*/ 4283033 w 5102430"/>
              <a:gd name="connsiteY5" fmla="*/ 3556237 h 3793744"/>
              <a:gd name="connsiteX6" fmla="*/ 3558639 w 5102430"/>
              <a:gd name="connsiteY6" fmla="*/ 3793744 h 3793744"/>
              <a:gd name="connsiteX7" fmla="*/ 767937 w 5102430"/>
              <a:gd name="connsiteY7" fmla="*/ 3793743 h 3793744"/>
              <a:gd name="connsiteX8" fmla="*/ 67292 w 5102430"/>
              <a:gd name="connsiteY8" fmla="*/ 2784342 h 3793744"/>
              <a:gd name="connsiteX9" fmla="*/ 162296 w 5102430"/>
              <a:gd name="connsiteY9" fmla="*/ 1929319 h 3793744"/>
              <a:gd name="connsiteX10" fmla="*/ 554180 w 5102430"/>
              <a:gd name="connsiteY10" fmla="*/ 1537443 h 3793744"/>
              <a:gd name="connsiteX11" fmla="*/ 800787 w 5102430"/>
              <a:gd name="connsiteY11" fmla="*/ 632132 h 3793744"/>
              <a:gd name="connsiteX12" fmla="*/ 423564 w 5102430"/>
              <a:gd name="connsiteY12" fmla="*/ 361776 h 3793744"/>
              <a:gd name="connsiteX13" fmla="*/ 1896104 w 5102430"/>
              <a:gd name="connsiteY13" fmla="*/ 1240549 h 3793744"/>
              <a:gd name="connsiteX0" fmla="*/ 1896104 w 5102430"/>
              <a:gd name="connsiteY0" fmla="*/ 1240549 h 3793744"/>
              <a:gd name="connsiteX1" fmla="*/ 1931709 w 5102430"/>
              <a:gd name="connsiteY1" fmla="*/ 789286 h 3793744"/>
              <a:gd name="connsiteX2" fmla="*/ 2599513 w 5102430"/>
              <a:gd name="connsiteY2" fmla="*/ 857763 h 3793744"/>
              <a:gd name="connsiteX3" fmla="*/ 4116778 w 5102430"/>
              <a:gd name="connsiteY3" fmla="*/ 148031 h 3793744"/>
              <a:gd name="connsiteX4" fmla="*/ 5043054 w 5102430"/>
              <a:gd name="connsiteY4" fmla="*/ 2036195 h 3793744"/>
              <a:gd name="connsiteX5" fmla="*/ 4283033 w 5102430"/>
              <a:gd name="connsiteY5" fmla="*/ 3556237 h 3793744"/>
              <a:gd name="connsiteX6" fmla="*/ 3558639 w 5102430"/>
              <a:gd name="connsiteY6" fmla="*/ 3793744 h 3793744"/>
              <a:gd name="connsiteX7" fmla="*/ 767937 w 5102430"/>
              <a:gd name="connsiteY7" fmla="*/ 3793743 h 3793744"/>
              <a:gd name="connsiteX8" fmla="*/ 67292 w 5102430"/>
              <a:gd name="connsiteY8" fmla="*/ 2784342 h 3793744"/>
              <a:gd name="connsiteX9" fmla="*/ 162296 w 5102430"/>
              <a:gd name="connsiteY9" fmla="*/ 1929319 h 3793744"/>
              <a:gd name="connsiteX10" fmla="*/ 554180 w 5102430"/>
              <a:gd name="connsiteY10" fmla="*/ 1537443 h 3793744"/>
              <a:gd name="connsiteX11" fmla="*/ 800787 w 5102430"/>
              <a:gd name="connsiteY11" fmla="*/ 632132 h 3793744"/>
              <a:gd name="connsiteX12" fmla="*/ 423564 w 5102430"/>
              <a:gd name="connsiteY12" fmla="*/ 361776 h 3793744"/>
              <a:gd name="connsiteX13" fmla="*/ 1896104 w 5102430"/>
              <a:gd name="connsiteY13" fmla="*/ 1240549 h 3793744"/>
              <a:gd name="connsiteX0" fmla="*/ 1896104 w 5102430"/>
              <a:gd name="connsiteY0" fmla="*/ 1415937 h 3969132"/>
              <a:gd name="connsiteX1" fmla="*/ 1931709 w 5102430"/>
              <a:gd name="connsiteY1" fmla="*/ 964674 h 3969132"/>
              <a:gd name="connsiteX2" fmla="*/ 2599513 w 5102430"/>
              <a:gd name="connsiteY2" fmla="*/ 1033151 h 3969132"/>
              <a:gd name="connsiteX3" fmla="*/ 4116778 w 5102430"/>
              <a:gd name="connsiteY3" fmla="*/ 323419 h 3969132"/>
              <a:gd name="connsiteX4" fmla="*/ 5043054 w 5102430"/>
              <a:gd name="connsiteY4" fmla="*/ 2211583 h 3969132"/>
              <a:gd name="connsiteX5" fmla="*/ 4283033 w 5102430"/>
              <a:gd name="connsiteY5" fmla="*/ 3731625 h 3969132"/>
              <a:gd name="connsiteX6" fmla="*/ 3558639 w 5102430"/>
              <a:gd name="connsiteY6" fmla="*/ 3969132 h 3969132"/>
              <a:gd name="connsiteX7" fmla="*/ 767937 w 5102430"/>
              <a:gd name="connsiteY7" fmla="*/ 3969131 h 3969132"/>
              <a:gd name="connsiteX8" fmla="*/ 67292 w 5102430"/>
              <a:gd name="connsiteY8" fmla="*/ 2959730 h 3969132"/>
              <a:gd name="connsiteX9" fmla="*/ 162296 w 5102430"/>
              <a:gd name="connsiteY9" fmla="*/ 2104707 h 3969132"/>
              <a:gd name="connsiteX10" fmla="*/ 554180 w 5102430"/>
              <a:gd name="connsiteY10" fmla="*/ 1712831 h 3969132"/>
              <a:gd name="connsiteX11" fmla="*/ 800787 w 5102430"/>
              <a:gd name="connsiteY11" fmla="*/ 807520 h 3969132"/>
              <a:gd name="connsiteX12" fmla="*/ 423564 w 5102430"/>
              <a:gd name="connsiteY12" fmla="*/ 537164 h 3969132"/>
              <a:gd name="connsiteX13" fmla="*/ 1896104 w 5102430"/>
              <a:gd name="connsiteY13" fmla="*/ 1415937 h 3969132"/>
              <a:gd name="connsiteX0" fmla="*/ 1896104 w 5043054"/>
              <a:gd name="connsiteY0" fmla="*/ 878773 h 3431968"/>
              <a:gd name="connsiteX1" fmla="*/ 1931709 w 5043054"/>
              <a:gd name="connsiteY1" fmla="*/ 427510 h 3431968"/>
              <a:gd name="connsiteX2" fmla="*/ 2599513 w 5043054"/>
              <a:gd name="connsiteY2" fmla="*/ 495987 h 3431968"/>
              <a:gd name="connsiteX3" fmla="*/ 5043054 w 5043054"/>
              <a:gd name="connsiteY3" fmla="*/ 1674419 h 3431968"/>
              <a:gd name="connsiteX4" fmla="*/ 4283033 w 5043054"/>
              <a:gd name="connsiteY4" fmla="*/ 3194461 h 3431968"/>
              <a:gd name="connsiteX5" fmla="*/ 3558639 w 5043054"/>
              <a:gd name="connsiteY5" fmla="*/ 3431968 h 3431968"/>
              <a:gd name="connsiteX6" fmla="*/ 767937 w 5043054"/>
              <a:gd name="connsiteY6" fmla="*/ 3431967 h 3431968"/>
              <a:gd name="connsiteX7" fmla="*/ 67292 w 5043054"/>
              <a:gd name="connsiteY7" fmla="*/ 2422566 h 3431968"/>
              <a:gd name="connsiteX8" fmla="*/ 162296 w 5043054"/>
              <a:gd name="connsiteY8" fmla="*/ 1567543 h 3431968"/>
              <a:gd name="connsiteX9" fmla="*/ 554180 w 5043054"/>
              <a:gd name="connsiteY9" fmla="*/ 1175667 h 3431968"/>
              <a:gd name="connsiteX10" fmla="*/ 800787 w 5043054"/>
              <a:gd name="connsiteY10" fmla="*/ 270356 h 3431968"/>
              <a:gd name="connsiteX11" fmla="*/ 423564 w 5043054"/>
              <a:gd name="connsiteY11" fmla="*/ 0 h 3431968"/>
              <a:gd name="connsiteX12" fmla="*/ 1896104 w 5043054"/>
              <a:gd name="connsiteY12" fmla="*/ 878773 h 3431968"/>
              <a:gd name="connsiteX0" fmla="*/ 1896104 w 5043054"/>
              <a:gd name="connsiteY0" fmla="*/ 2193773 h 4746968"/>
              <a:gd name="connsiteX1" fmla="*/ 1931709 w 5043054"/>
              <a:gd name="connsiteY1" fmla="*/ 1742510 h 4746968"/>
              <a:gd name="connsiteX2" fmla="*/ 2599513 w 5043054"/>
              <a:gd name="connsiteY2" fmla="*/ 1810987 h 4746968"/>
              <a:gd name="connsiteX3" fmla="*/ 5043054 w 5043054"/>
              <a:gd name="connsiteY3" fmla="*/ 2989419 h 4746968"/>
              <a:gd name="connsiteX4" fmla="*/ 4283033 w 5043054"/>
              <a:gd name="connsiteY4" fmla="*/ 4509461 h 4746968"/>
              <a:gd name="connsiteX5" fmla="*/ 3558639 w 5043054"/>
              <a:gd name="connsiteY5" fmla="*/ 4746968 h 4746968"/>
              <a:gd name="connsiteX6" fmla="*/ 767937 w 5043054"/>
              <a:gd name="connsiteY6" fmla="*/ 4746967 h 4746968"/>
              <a:gd name="connsiteX7" fmla="*/ 67292 w 5043054"/>
              <a:gd name="connsiteY7" fmla="*/ 3737566 h 4746968"/>
              <a:gd name="connsiteX8" fmla="*/ 162296 w 5043054"/>
              <a:gd name="connsiteY8" fmla="*/ 2882543 h 4746968"/>
              <a:gd name="connsiteX9" fmla="*/ 554180 w 5043054"/>
              <a:gd name="connsiteY9" fmla="*/ 2490667 h 4746968"/>
              <a:gd name="connsiteX10" fmla="*/ 800787 w 5043054"/>
              <a:gd name="connsiteY10" fmla="*/ 1585356 h 4746968"/>
              <a:gd name="connsiteX11" fmla="*/ 423564 w 5043054"/>
              <a:gd name="connsiteY11" fmla="*/ 1315000 h 4746968"/>
              <a:gd name="connsiteX12" fmla="*/ 1896104 w 5043054"/>
              <a:gd name="connsiteY12" fmla="*/ 2193773 h 4746968"/>
              <a:gd name="connsiteX0" fmla="*/ 1896104 w 5154352"/>
              <a:gd name="connsiteY0" fmla="*/ 2193773 h 4746968"/>
              <a:gd name="connsiteX1" fmla="*/ 1931709 w 5154352"/>
              <a:gd name="connsiteY1" fmla="*/ 1742510 h 4746968"/>
              <a:gd name="connsiteX2" fmla="*/ 2599513 w 5154352"/>
              <a:gd name="connsiteY2" fmla="*/ 1810987 h 4746968"/>
              <a:gd name="connsiteX3" fmla="*/ 5043054 w 5154352"/>
              <a:gd name="connsiteY3" fmla="*/ 2989419 h 4746968"/>
              <a:gd name="connsiteX4" fmla="*/ 4283033 w 5154352"/>
              <a:gd name="connsiteY4" fmla="*/ 4509461 h 4746968"/>
              <a:gd name="connsiteX5" fmla="*/ 3558639 w 5154352"/>
              <a:gd name="connsiteY5" fmla="*/ 4746968 h 4746968"/>
              <a:gd name="connsiteX6" fmla="*/ 767937 w 5154352"/>
              <a:gd name="connsiteY6" fmla="*/ 4746967 h 4746968"/>
              <a:gd name="connsiteX7" fmla="*/ 67292 w 5154352"/>
              <a:gd name="connsiteY7" fmla="*/ 3737566 h 4746968"/>
              <a:gd name="connsiteX8" fmla="*/ 162296 w 5154352"/>
              <a:gd name="connsiteY8" fmla="*/ 2882543 h 4746968"/>
              <a:gd name="connsiteX9" fmla="*/ 554180 w 5154352"/>
              <a:gd name="connsiteY9" fmla="*/ 2490667 h 4746968"/>
              <a:gd name="connsiteX10" fmla="*/ 800787 w 5154352"/>
              <a:gd name="connsiteY10" fmla="*/ 1585356 h 4746968"/>
              <a:gd name="connsiteX11" fmla="*/ 423564 w 5154352"/>
              <a:gd name="connsiteY11" fmla="*/ 1315000 h 4746968"/>
              <a:gd name="connsiteX12" fmla="*/ 1896104 w 5154352"/>
              <a:gd name="connsiteY12" fmla="*/ 2193773 h 4746968"/>
              <a:gd name="connsiteX0" fmla="*/ 1896104 w 5154352"/>
              <a:gd name="connsiteY0" fmla="*/ 2122521 h 4675716"/>
              <a:gd name="connsiteX1" fmla="*/ 1931709 w 5154352"/>
              <a:gd name="connsiteY1" fmla="*/ 1671258 h 4675716"/>
              <a:gd name="connsiteX2" fmla="*/ 2599513 w 5154352"/>
              <a:gd name="connsiteY2" fmla="*/ 1739735 h 4675716"/>
              <a:gd name="connsiteX3" fmla="*/ 5043054 w 5154352"/>
              <a:gd name="connsiteY3" fmla="*/ 2918167 h 4675716"/>
              <a:gd name="connsiteX4" fmla="*/ 4283033 w 5154352"/>
              <a:gd name="connsiteY4" fmla="*/ 4438209 h 4675716"/>
              <a:gd name="connsiteX5" fmla="*/ 3558639 w 5154352"/>
              <a:gd name="connsiteY5" fmla="*/ 4675716 h 4675716"/>
              <a:gd name="connsiteX6" fmla="*/ 767937 w 5154352"/>
              <a:gd name="connsiteY6" fmla="*/ 4675715 h 4675716"/>
              <a:gd name="connsiteX7" fmla="*/ 67292 w 5154352"/>
              <a:gd name="connsiteY7" fmla="*/ 3666314 h 4675716"/>
              <a:gd name="connsiteX8" fmla="*/ 162296 w 5154352"/>
              <a:gd name="connsiteY8" fmla="*/ 2811291 h 4675716"/>
              <a:gd name="connsiteX9" fmla="*/ 554180 w 5154352"/>
              <a:gd name="connsiteY9" fmla="*/ 2419415 h 4675716"/>
              <a:gd name="connsiteX10" fmla="*/ 800787 w 5154352"/>
              <a:gd name="connsiteY10" fmla="*/ 1514104 h 4675716"/>
              <a:gd name="connsiteX11" fmla="*/ 423564 w 5154352"/>
              <a:gd name="connsiteY11" fmla="*/ 1243748 h 4675716"/>
              <a:gd name="connsiteX12" fmla="*/ 1896104 w 5154352"/>
              <a:gd name="connsiteY12" fmla="*/ 2122521 h 4675716"/>
              <a:gd name="connsiteX0" fmla="*/ 1896104 w 5202908"/>
              <a:gd name="connsiteY0" fmla="*/ 2122521 h 4675716"/>
              <a:gd name="connsiteX1" fmla="*/ 1931709 w 5202908"/>
              <a:gd name="connsiteY1" fmla="*/ 1671258 h 4675716"/>
              <a:gd name="connsiteX2" fmla="*/ 2599513 w 5202908"/>
              <a:gd name="connsiteY2" fmla="*/ 1739735 h 4675716"/>
              <a:gd name="connsiteX3" fmla="*/ 5043054 w 5202908"/>
              <a:gd name="connsiteY3" fmla="*/ 2918167 h 4675716"/>
              <a:gd name="connsiteX4" fmla="*/ 3558639 w 5202908"/>
              <a:gd name="connsiteY4" fmla="*/ 4675716 h 4675716"/>
              <a:gd name="connsiteX5" fmla="*/ 767937 w 5202908"/>
              <a:gd name="connsiteY5" fmla="*/ 4675715 h 4675716"/>
              <a:gd name="connsiteX6" fmla="*/ 67292 w 5202908"/>
              <a:gd name="connsiteY6" fmla="*/ 3666314 h 4675716"/>
              <a:gd name="connsiteX7" fmla="*/ 162296 w 5202908"/>
              <a:gd name="connsiteY7" fmla="*/ 2811291 h 4675716"/>
              <a:gd name="connsiteX8" fmla="*/ 554180 w 5202908"/>
              <a:gd name="connsiteY8" fmla="*/ 2419415 h 4675716"/>
              <a:gd name="connsiteX9" fmla="*/ 800787 w 5202908"/>
              <a:gd name="connsiteY9" fmla="*/ 1514104 h 4675716"/>
              <a:gd name="connsiteX10" fmla="*/ 423564 w 5202908"/>
              <a:gd name="connsiteY10" fmla="*/ 1243748 h 4675716"/>
              <a:gd name="connsiteX11" fmla="*/ 1896104 w 5202908"/>
              <a:gd name="connsiteY11" fmla="*/ 2122521 h 4675716"/>
              <a:gd name="connsiteX0" fmla="*/ 1896104 w 5202908"/>
              <a:gd name="connsiteY0" fmla="*/ 2122521 h 4675715"/>
              <a:gd name="connsiteX1" fmla="*/ 1931709 w 5202908"/>
              <a:gd name="connsiteY1" fmla="*/ 1671258 h 4675715"/>
              <a:gd name="connsiteX2" fmla="*/ 2599513 w 5202908"/>
              <a:gd name="connsiteY2" fmla="*/ 1739735 h 4675715"/>
              <a:gd name="connsiteX3" fmla="*/ 5043054 w 5202908"/>
              <a:gd name="connsiteY3" fmla="*/ 2918167 h 4675715"/>
              <a:gd name="connsiteX4" fmla="*/ 3784271 w 5202908"/>
              <a:gd name="connsiteY4" fmla="*/ 4651965 h 4675715"/>
              <a:gd name="connsiteX5" fmla="*/ 767937 w 5202908"/>
              <a:gd name="connsiteY5" fmla="*/ 4675715 h 4675715"/>
              <a:gd name="connsiteX6" fmla="*/ 67292 w 5202908"/>
              <a:gd name="connsiteY6" fmla="*/ 3666314 h 4675715"/>
              <a:gd name="connsiteX7" fmla="*/ 162296 w 5202908"/>
              <a:gd name="connsiteY7" fmla="*/ 2811291 h 4675715"/>
              <a:gd name="connsiteX8" fmla="*/ 554180 w 5202908"/>
              <a:gd name="connsiteY8" fmla="*/ 2419415 h 4675715"/>
              <a:gd name="connsiteX9" fmla="*/ 800787 w 5202908"/>
              <a:gd name="connsiteY9" fmla="*/ 1514104 h 4675715"/>
              <a:gd name="connsiteX10" fmla="*/ 423564 w 5202908"/>
              <a:gd name="connsiteY10" fmla="*/ 1243748 h 4675715"/>
              <a:gd name="connsiteX11" fmla="*/ 1896104 w 5202908"/>
              <a:gd name="connsiteY11" fmla="*/ 2122521 h 4675715"/>
              <a:gd name="connsiteX0" fmla="*/ 1896104 w 5202908"/>
              <a:gd name="connsiteY0" fmla="*/ 2122521 h 4675715"/>
              <a:gd name="connsiteX1" fmla="*/ 1931709 w 5202908"/>
              <a:gd name="connsiteY1" fmla="*/ 1671258 h 4675715"/>
              <a:gd name="connsiteX2" fmla="*/ 2599513 w 5202908"/>
              <a:gd name="connsiteY2" fmla="*/ 1739735 h 4675715"/>
              <a:gd name="connsiteX3" fmla="*/ 5043054 w 5202908"/>
              <a:gd name="connsiteY3" fmla="*/ 2918167 h 4675715"/>
              <a:gd name="connsiteX4" fmla="*/ 3784271 w 5202908"/>
              <a:gd name="connsiteY4" fmla="*/ 4651965 h 4675715"/>
              <a:gd name="connsiteX5" fmla="*/ 767937 w 5202908"/>
              <a:gd name="connsiteY5" fmla="*/ 4675715 h 4675715"/>
              <a:gd name="connsiteX6" fmla="*/ 67292 w 5202908"/>
              <a:gd name="connsiteY6" fmla="*/ 3666314 h 4675715"/>
              <a:gd name="connsiteX7" fmla="*/ 162296 w 5202908"/>
              <a:gd name="connsiteY7" fmla="*/ 2811291 h 4675715"/>
              <a:gd name="connsiteX8" fmla="*/ 554180 w 5202908"/>
              <a:gd name="connsiteY8" fmla="*/ 2419415 h 4675715"/>
              <a:gd name="connsiteX9" fmla="*/ 800787 w 5202908"/>
              <a:gd name="connsiteY9" fmla="*/ 1514104 h 4675715"/>
              <a:gd name="connsiteX10" fmla="*/ 423564 w 5202908"/>
              <a:gd name="connsiteY10" fmla="*/ 1243748 h 4675715"/>
              <a:gd name="connsiteX11" fmla="*/ 1896104 w 5202908"/>
              <a:gd name="connsiteY11" fmla="*/ 2122521 h 4675715"/>
              <a:gd name="connsiteX0" fmla="*/ 1896104 w 5154352"/>
              <a:gd name="connsiteY0" fmla="*/ 2122521 h 4675715"/>
              <a:gd name="connsiteX1" fmla="*/ 1931709 w 5154352"/>
              <a:gd name="connsiteY1" fmla="*/ 1671258 h 4675715"/>
              <a:gd name="connsiteX2" fmla="*/ 2599513 w 5154352"/>
              <a:gd name="connsiteY2" fmla="*/ 1739735 h 4675715"/>
              <a:gd name="connsiteX3" fmla="*/ 5043054 w 5154352"/>
              <a:gd name="connsiteY3" fmla="*/ 2918167 h 4675715"/>
              <a:gd name="connsiteX4" fmla="*/ 3784271 w 5154352"/>
              <a:gd name="connsiteY4" fmla="*/ 4651965 h 4675715"/>
              <a:gd name="connsiteX5" fmla="*/ 767937 w 5154352"/>
              <a:gd name="connsiteY5" fmla="*/ 4675715 h 4675715"/>
              <a:gd name="connsiteX6" fmla="*/ 67292 w 5154352"/>
              <a:gd name="connsiteY6" fmla="*/ 3666314 h 4675715"/>
              <a:gd name="connsiteX7" fmla="*/ 162296 w 5154352"/>
              <a:gd name="connsiteY7" fmla="*/ 2811291 h 4675715"/>
              <a:gd name="connsiteX8" fmla="*/ 554180 w 5154352"/>
              <a:gd name="connsiteY8" fmla="*/ 2419415 h 4675715"/>
              <a:gd name="connsiteX9" fmla="*/ 800787 w 5154352"/>
              <a:gd name="connsiteY9" fmla="*/ 1514104 h 4675715"/>
              <a:gd name="connsiteX10" fmla="*/ 423564 w 5154352"/>
              <a:gd name="connsiteY10" fmla="*/ 1243748 h 4675715"/>
              <a:gd name="connsiteX11" fmla="*/ 1896104 w 5154352"/>
              <a:gd name="connsiteY11" fmla="*/ 2122521 h 4675715"/>
              <a:gd name="connsiteX0" fmla="*/ 1896104 w 5154352"/>
              <a:gd name="connsiteY0" fmla="*/ 2122521 h 4675715"/>
              <a:gd name="connsiteX1" fmla="*/ 1931709 w 5154352"/>
              <a:gd name="connsiteY1" fmla="*/ 1671258 h 4675715"/>
              <a:gd name="connsiteX2" fmla="*/ 2599513 w 5154352"/>
              <a:gd name="connsiteY2" fmla="*/ 1739735 h 4675715"/>
              <a:gd name="connsiteX3" fmla="*/ 5043054 w 5154352"/>
              <a:gd name="connsiteY3" fmla="*/ 2918167 h 4675715"/>
              <a:gd name="connsiteX4" fmla="*/ 3641767 w 5154352"/>
              <a:gd name="connsiteY4" fmla="*/ 4640089 h 4675715"/>
              <a:gd name="connsiteX5" fmla="*/ 767937 w 5154352"/>
              <a:gd name="connsiteY5" fmla="*/ 4675715 h 4675715"/>
              <a:gd name="connsiteX6" fmla="*/ 67292 w 5154352"/>
              <a:gd name="connsiteY6" fmla="*/ 3666314 h 4675715"/>
              <a:gd name="connsiteX7" fmla="*/ 162296 w 5154352"/>
              <a:gd name="connsiteY7" fmla="*/ 2811291 h 4675715"/>
              <a:gd name="connsiteX8" fmla="*/ 554180 w 5154352"/>
              <a:gd name="connsiteY8" fmla="*/ 2419415 h 4675715"/>
              <a:gd name="connsiteX9" fmla="*/ 800787 w 5154352"/>
              <a:gd name="connsiteY9" fmla="*/ 1514104 h 4675715"/>
              <a:gd name="connsiteX10" fmla="*/ 423564 w 5154352"/>
              <a:gd name="connsiteY10" fmla="*/ 1243748 h 4675715"/>
              <a:gd name="connsiteX11" fmla="*/ 1896104 w 5154352"/>
              <a:gd name="connsiteY11" fmla="*/ 2122521 h 4675715"/>
              <a:gd name="connsiteX0" fmla="*/ 1896104 w 5154352"/>
              <a:gd name="connsiteY0" fmla="*/ 2122521 h 4675715"/>
              <a:gd name="connsiteX1" fmla="*/ 1931709 w 5154352"/>
              <a:gd name="connsiteY1" fmla="*/ 1671258 h 4675715"/>
              <a:gd name="connsiteX2" fmla="*/ 2599513 w 5154352"/>
              <a:gd name="connsiteY2" fmla="*/ 1739735 h 4675715"/>
              <a:gd name="connsiteX3" fmla="*/ 5043054 w 5154352"/>
              <a:gd name="connsiteY3" fmla="*/ 2918167 h 4675715"/>
              <a:gd name="connsiteX4" fmla="*/ 3641767 w 5154352"/>
              <a:gd name="connsiteY4" fmla="*/ 4640089 h 4675715"/>
              <a:gd name="connsiteX5" fmla="*/ 767937 w 5154352"/>
              <a:gd name="connsiteY5" fmla="*/ 4675715 h 4675715"/>
              <a:gd name="connsiteX6" fmla="*/ 67292 w 5154352"/>
              <a:gd name="connsiteY6" fmla="*/ 3666314 h 4675715"/>
              <a:gd name="connsiteX7" fmla="*/ 162296 w 5154352"/>
              <a:gd name="connsiteY7" fmla="*/ 2811291 h 4675715"/>
              <a:gd name="connsiteX8" fmla="*/ 554180 w 5154352"/>
              <a:gd name="connsiteY8" fmla="*/ 2419415 h 4675715"/>
              <a:gd name="connsiteX9" fmla="*/ 800787 w 5154352"/>
              <a:gd name="connsiteY9" fmla="*/ 1514104 h 4675715"/>
              <a:gd name="connsiteX10" fmla="*/ 423564 w 5154352"/>
              <a:gd name="connsiteY10" fmla="*/ 1243748 h 4675715"/>
              <a:gd name="connsiteX11" fmla="*/ 1896104 w 5154352"/>
              <a:gd name="connsiteY11" fmla="*/ 2122521 h 4675715"/>
              <a:gd name="connsiteX0" fmla="*/ 1896104 w 5154352"/>
              <a:gd name="connsiteY0" fmla="*/ 2122521 h 4675715"/>
              <a:gd name="connsiteX1" fmla="*/ 1931709 w 5154352"/>
              <a:gd name="connsiteY1" fmla="*/ 1671258 h 4675715"/>
              <a:gd name="connsiteX2" fmla="*/ 2599513 w 5154352"/>
              <a:gd name="connsiteY2" fmla="*/ 1739735 h 4675715"/>
              <a:gd name="connsiteX3" fmla="*/ 5043054 w 5154352"/>
              <a:gd name="connsiteY3" fmla="*/ 2918167 h 4675715"/>
              <a:gd name="connsiteX4" fmla="*/ 3641767 w 5154352"/>
              <a:gd name="connsiteY4" fmla="*/ 4640089 h 4675715"/>
              <a:gd name="connsiteX5" fmla="*/ 767937 w 5154352"/>
              <a:gd name="connsiteY5" fmla="*/ 4675715 h 4675715"/>
              <a:gd name="connsiteX6" fmla="*/ 67292 w 5154352"/>
              <a:gd name="connsiteY6" fmla="*/ 3666314 h 4675715"/>
              <a:gd name="connsiteX7" fmla="*/ 162296 w 5154352"/>
              <a:gd name="connsiteY7" fmla="*/ 2811291 h 4675715"/>
              <a:gd name="connsiteX8" fmla="*/ 554180 w 5154352"/>
              <a:gd name="connsiteY8" fmla="*/ 2419415 h 4675715"/>
              <a:gd name="connsiteX9" fmla="*/ 302023 w 5154352"/>
              <a:gd name="connsiteY9" fmla="*/ 1894115 h 4675715"/>
              <a:gd name="connsiteX10" fmla="*/ 423564 w 5154352"/>
              <a:gd name="connsiteY10" fmla="*/ 1243748 h 4675715"/>
              <a:gd name="connsiteX11" fmla="*/ 1896104 w 5154352"/>
              <a:gd name="connsiteY11" fmla="*/ 2122521 h 4675715"/>
              <a:gd name="connsiteX0" fmla="*/ 732323 w 5154352"/>
              <a:gd name="connsiteY0" fmla="*/ 1516879 h 4675715"/>
              <a:gd name="connsiteX1" fmla="*/ 1931709 w 5154352"/>
              <a:gd name="connsiteY1" fmla="*/ 1671258 h 4675715"/>
              <a:gd name="connsiteX2" fmla="*/ 2599513 w 5154352"/>
              <a:gd name="connsiteY2" fmla="*/ 1739735 h 4675715"/>
              <a:gd name="connsiteX3" fmla="*/ 5043054 w 5154352"/>
              <a:gd name="connsiteY3" fmla="*/ 2918167 h 4675715"/>
              <a:gd name="connsiteX4" fmla="*/ 3641767 w 5154352"/>
              <a:gd name="connsiteY4" fmla="*/ 4640089 h 4675715"/>
              <a:gd name="connsiteX5" fmla="*/ 767937 w 5154352"/>
              <a:gd name="connsiteY5" fmla="*/ 4675715 h 4675715"/>
              <a:gd name="connsiteX6" fmla="*/ 67292 w 5154352"/>
              <a:gd name="connsiteY6" fmla="*/ 3666314 h 4675715"/>
              <a:gd name="connsiteX7" fmla="*/ 162296 w 5154352"/>
              <a:gd name="connsiteY7" fmla="*/ 2811291 h 4675715"/>
              <a:gd name="connsiteX8" fmla="*/ 554180 w 5154352"/>
              <a:gd name="connsiteY8" fmla="*/ 2419415 h 4675715"/>
              <a:gd name="connsiteX9" fmla="*/ 302023 w 5154352"/>
              <a:gd name="connsiteY9" fmla="*/ 1894115 h 4675715"/>
              <a:gd name="connsiteX10" fmla="*/ 423564 w 5154352"/>
              <a:gd name="connsiteY10" fmla="*/ 1243748 h 4675715"/>
              <a:gd name="connsiteX11" fmla="*/ 732323 w 5154352"/>
              <a:gd name="connsiteY11" fmla="*/ 1516879 h 4675715"/>
              <a:gd name="connsiteX0" fmla="*/ 969829 w 5154352"/>
              <a:gd name="connsiteY0" fmla="*/ 3250676 h 4675715"/>
              <a:gd name="connsiteX1" fmla="*/ 1931709 w 5154352"/>
              <a:gd name="connsiteY1" fmla="*/ 1671258 h 4675715"/>
              <a:gd name="connsiteX2" fmla="*/ 2599513 w 5154352"/>
              <a:gd name="connsiteY2" fmla="*/ 1739735 h 4675715"/>
              <a:gd name="connsiteX3" fmla="*/ 5043054 w 5154352"/>
              <a:gd name="connsiteY3" fmla="*/ 2918167 h 4675715"/>
              <a:gd name="connsiteX4" fmla="*/ 3641767 w 5154352"/>
              <a:gd name="connsiteY4" fmla="*/ 4640089 h 4675715"/>
              <a:gd name="connsiteX5" fmla="*/ 767937 w 5154352"/>
              <a:gd name="connsiteY5" fmla="*/ 4675715 h 4675715"/>
              <a:gd name="connsiteX6" fmla="*/ 67292 w 5154352"/>
              <a:gd name="connsiteY6" fmla="*/ 3666314 h 4675715"/>
              <a:gd name="connsiteX7" fmla="*/ 162296 w 5154352"/>
              <a:gd name="connsiteY7" fmla="*/ 2811291 h 4675715"/>
              <a:gd name="connsiteX8" fmla="*/ 554180 w 5154352"/>
              <a:gd name="connsiteY8" fmla="*/ 2419415 h 4675715"/>
              <a:gd name="connsiteX9" fmla="*/ 302023 w 5154352"/>
              <a:gd name="connsiteY9" fmla="*/ 1894115 h 4675715"/>
              <a:gd name="connsiteX10" fmla="*/ 423564 w 5154352"/>
              <a:gd name="connsiteY10" fmla="*/ 1243748 h 4675715"/>
              <a:gd name="connsiteX11" fmla="*/ 969829 w 5154352"/>
              <a:gd name="connsiteY11" fmla="*/ 3250676 h 4675715"/>
              <a:gd name="connsiteX0" fmla="*/ 969829 w 5154352"/>
              <a:gd name="connsiteY0" fmla="*/ 3250676 h 4675715"/>
              <a:gd name="connsiteX1" fmla="*/ 1207315 w 5154352"/>
              <a:gd name="connsiteY1" fmla="*/ 2300651 h 4675715"/>
              <a:gd name="connsiteX2" fmla="*/ 2599513 w 5154352"/>
              <a:gd name="connsiteY2" fmla="*/ 1739735 h 4675715"/>
              <a:gd name="connsiteX3" fmla="*/ 5043054 w 5154352"/>
              <a:gd name="connsiteY3" fmla="*/ 2918167 h 4675715"/>
              <a:gd name="connsiteX4" fmla="*/ 3641767 w 5154352"/>
              <a:gd name="connsiteY4" fmla="*/ 4640089 h 4675715"/>
              <a:gd name="connsiteX5" fmla="*/ 767937 w 5154352"/>
              <a:gd name="connsiteY5" fmla="*/ 4675715 h 4675715"/>
              <a:gd name="connsiteX6" fmla="*/ 67292 w 5154352"/>
              <a:gd name="connsiteY6" fmla="*/ 3666314 h 4675715"/>
              <a:gd name="connsiteX7" fmla="*/ 162296 w 5154352"/>
              <a:gd name="connsiteY7" fmla="*/ 2811291 h 4675715"/>
              <a:gd name="connsiteX8" fmla="*/ 554180 w 5154352"/>
              <a:gd name="connsiteY8" fmla="*/ 2419415 h 4675715"/>
              <a:gd name="connsiteX9" fmla="*/ 302023 w 5154352"/>
              <a:gd name="connsiteY9" fmla="*/ 1894115 h 4675715"/>
              <a:gd name="connsiteX10" fmla="*/ 423564 w 5154352"/>
              <a:gd name="connsiteY10" fmla="*/ 1243748 h 4675715"/>
              <a:gd name="connsiteX11" fmla="*/ 969829 w 5154352"/>
              <a:gd name="connsiteY11" fmla="*/ 3250676 h 4675715"/>
              <a:gd name="connsiteX0" fmla="*/ 969829 w 5154352"/>
              <a:gd name="connsiteY0" fmla="*/ 3250676 h 4675715"/>
              <a:gd name="connsiteX1" fmla="*/ 1207315 w 5154352"/>
              <a:gd name="connsiteY1" fmla="*/ 2300651 h 4675715"/>
              <a:gd name="connsiteX2" fmla="*/ 2599513 w 5154352"/>
              <a:gd name="connsiteY2" fmla="*/ 1739735 h 4675715"/>
              <a:gd name="connsiteX3" fmla="*/ 5043054 w 5154352"/>
              <a:gd name="connsiteY3" fmla="*/ 2918167 h 4675715"/>
              <a:gd name="connsiteX4" fmla="*/ 3641767 w 5154352"/>
              <a:gd name="connsiteY4" fmla="*/ 4640089 h 4675715"/>
              <a:gd name="connsiteX5" fmla="*/ 767937 w 5154352"/>
              <a:gd name="connsiteY5" fmla="*/ 4675715 h 4675715"/>
              <a:gd name="connsiteX6" fmla="*/ 67292 w 5154352"/>
              <a:gd name="connsiteY6" fmla="*/ 3666314 h 4675715"/>
              <a:gd name="connsiteX7" fmla="*/ 162296 w 5154352"/>
              <a:gd name="connsiteY7" fmla="*/ 2811291 h 4675715"/>
              <a:gd name="connsiteX8" fmla="*/ 554180 w 5154352"/>
              <a:gd name="connsiteY8" fmla="*/ 2419415 h 4675715"/>
              <a:gd name="connsiteX9" fmla="*/ 302023 w 5154352"/>
              <a:gd name="connsiteY9" fmla="*/ 1894115 h 4675715"/>
              <a:gd name="connsiteX10" fmla="*/ 423564 w 5154352"/>
              <a:gd name="connsiteY10" fmla="*/ 1243748 h 4675715"/>
              <a:gd name="connsiteX11" fmla="*/ 969829 w 5154352"/>
              <a:gd name="connsiteY11" fmla="*/ 3250676 h 4675715"/>
              <a:gd name="connsiteX0" fmla="*/ 969829 w 5154352"/>
              <a:gd name="connsiteY0" fmla="*/ 3250676 h 4675715"/>
              <a:gd name="connsiteX1" fmla="*/ 1207315 w 5154352"/>
              <a:gd name="connsiteY1" fmla="*/ 2300651 h 4675715"/>
              <a:gd name="connsiteX2" fmla="*/ 2599513 w 5154352"/>
              <a:gd name="connsiteY2" fmla="*/ 1739735 h 4675715"/>
              <a:gd name="connsiteX3" fmla="*/ 5043054 w 5154352"/>
              <a:gd name="connsiteY3" fmla="*/ 2918167 h 4675715"/>
              <a:gd name="connsiteX4" fmla="*/ 3641767 w 5154352"/>
              <a:gd name="connsiteY4" fmla="*/ 4640089 h 4675715"/>
              <a:gd name="connsiteX5" fmla="*/ 767937 w 5154352"/>
              <a:gd name="connsiteY5" fmla="*/ 4675715 h 4675715"/>
              <a:gd name="connsiteX6" fmla="*/ 67292 w 5154352"/>
              <a:gd name="connsiteY6" fmla="*/ 3666314 h 4675715"/>
              <a:gd name="connsiteX7" fmla="*/ 162296 w 5154352"/>
              <a:gd name="connsiteY7" fmla="*/ 2811291 h 4675715"/>
              <a:gd name="connsiteX8" fmla="*/ 554180 w 5154352"/>
              <a:gd name="connsiteY8" fmla="*/ 2419415 h 4675715"/>
              <a:gd name="connsiteX9" fmla="*/ 302023 w 5154352"/>
              <a:gd name="connsiteY9" fmla="*/ 1894115 h 4675715"/>
              <a:gd name="connsiteX10" fmla="*/ 423564 w 5154352"/>
              <a:gd name="connsiteY10" fmla="*/ 1243748 h 4675715"/>
              <a:gd name="connsiteX11" fmla="*/ 969829 w 5154352"/>
              <a:gd name="connsiteY11" fmla="*/ 3250676 h 4675715"/>
              <a:gd name="connsiteX0" fmla="*/ 423564 w 5154352"/>
              <a:gd name="connsiteY0" fmla="*/ 1243748 h 4675715"/>
              <a:gd name="connsiteX1" fmla="*/ 1207315 w 5154352"/>
              <a:gd name="connsiteY1" fmla="*/ 2300651 h 4675715"/>
              <a:gd name="connsiteX2" fmla="*/ 2599513 w 5154352"/>
              <a:gd name="connsiteY2" fmla="*/ 1739735 h 4675715"/>
              <a:gd name="connsiteX3" fmla="*/ 5043054 w 5154352"/>
              <a:gd name="connsiteY3" fmla="*/ 2918167 h 4675715"/>
              <a:gd name="connsiteX4" fmla="*/ 3641767 w 5154352"/>
              <a:gd name="connsiteY4" fmla="*/ 4640089 h 4675715"/>
              <a:gd name="connsiteX5" fmla="*/ 767937 w 5154352"/>
              <a:gd name="connsiteY5" fmla="*/ 4675715 h 4675715"/>
              <a:gd name="connsiteX6" fmla="*/ 67292 w 5154352"/>
              <a:gd name="connsiteY6" fmla="*/ 3666314 h 4675715"/>
              <a:gd name="connsiteX7" fmla="*/ 162296 w 5154352"/>
              <a:gd name="connsiteY7" fmla="*/ 2811291 h 4675715"/>
              <a:gd name="connsiteX8" fmla="*/ 554180 w 5154352"/>
              <a:gd name="connsiteY8" fmla="*/ 2419415 h 4675715"/>
              <a:gd name="connsiteX9" fmla="*/ 302023 w 5154352"/>
              <a:gd name="connsiteY9" fmla="*/ 1894115 h 4675715"/>
              <a:gd name="connsiteX10" fmla="*/ 423564 w 5154352"/>
              <a:gd name="connsiteY10" fmla="*/ 1243748 h 4675715"/>
              <a:gd name="connsiteX0" fmla="*/ 302023 w 5154352"/>
              <a:gd name="connsiteY0" fmla="*/ 1894115 h 4675715"/>
              <a:gd name="connsiteX1" fmla="*/ 1207315 w 5154352"/>
              <a:gd name="connsiteY1" fmla="*/ 2300651 h 4675715"/>
              <a:gd name="connsiteX2" fmla="*/ 2599513 w 5154352"/>
              <a:gd name="connsiteY2" fmla="*/ 1739735 h 4675715"/>
              <a:gd name="connsiteX3" fmla="*/ 5043054 w 5154352"/>
              <a:gd name="connsiteY3" fmla="*/ 2918167 h 4675715"/>
              <a:gd name="connsiteX4" fmla="*/ 3641767 w 5154352"/>
              <a:gd name="connsiteY4" fmla="*/ 4640089 h 4675715"/>
              <a:gd name="connsiteX5" fmla="*/ 767937 w 5154352"/>
              <a:gd name="connsiteY5" fmla="*/ 4675715 h 4675715"/>
              <a:gd name="connsiteX6" fmla="*/ 67292 w 5154352"/>
              <a:gd name="connsiteY6" fmla="*/ 3666314 h 4675715"/>
              <a:gd name="connsiteX7" fmla="*/ 162296 w 5154352"/>
              <a:gd name="connsiteY7" fmla="*/ 2811291 h 4675715"/>
              <a:gd name="connsiteX8" fmla="*/ 554180 w 5154352"/>
              <a:gd name="connsiteY8" fmla="*/ 2419415 h 4675715"/>
              <a:gd name="connsiteX9" fmla="*/ 302023 w 5154352"/>
              <a:gd name="connsiteY9" fmla="*/ 1894115 h 4675715"/>
              <a:gd name="connsiteX0" fmla="*/ 554180 w 5154352"/>
              <a:gd name="connsiteY0" fmla="*/ 2419415 h 4675715"/>
              <a:gd name="connsiteX1" fmla="*/ 1207315 w 5154352"/>
              <a:gd name="connsiteY1" fmla="*/ 2300651 h 4675715"/>
              <a:gd name="connsiteX2" fmla="*/ 2599513 w 5154352"/>
              <a:gd name="connsiteY2" fmla="*/ 1739735 h 4675715"/>
              <a:gd name="connsiteX3" fmla="*/ 5043054 w 5154352"/>
              <a:gd name="connsiteY3" fmla="*/ 2918167 h 4675715"/>
              <a:gd name="connsiteX4" fmla="*/ 3641767 w 5154352"/>
              <a:gd name="connsiteY4" fmla="*/ 4640089 h 4675715"/>
              <a:gd name="connsiteX5" fmla="*/ 767937 w 5154352"/>
              <a:gd name="connsiteY5" fmla="*/ 4675715 h 4675715"/>
              <a:gd name="connsiteX6" fmla="*/ 67292 w 5154352"/>
              <a:gd name="connsiteY6" fmla="*/ 3666314 h 4675715"/>
              <a:gd name="connsiteX7" fmla="*/ 162296 w 5154352"/>
              <a:gd name="connsiteY7" fmla="*/ 2811291 h 4675715"/>
              <a:gd name="connsiteX8" fmla="*/ 554180 w 5154352"/>
              <a:gd name="connsiteY8" fmla="*/ 2419415 h 4675715"/>
              <a:gd name="connsiteX0" fmla="*/ 162296 w 5154352"/>
              <a:gd name="connsiteY0" fmla="*/ 2811291 h 4675715"/>
              <a:gd name="connsiteX1" fmla="*/ 1207315 w 5154352"/>
              <a:gd name="connsiteY1" fmla="*/ 2300651 h 4675715"/>
              <a:gd name="connsiteX2" fmla="*/ 2599513 w 5154352"/>
              <a:gd name="connsiteY2" fmla="*/ 1739735 h 4675715"/>
              <a:gd name="connsiteX3" fmla="*/ 5043054 w 5154352"/>
              <a:gd name="connsiteY3" fmla="*/ 2918167 h 4675715"/>
              <a:gd name="connsiteX4" fmla="*/ 3641767 w 5154352"/>
              <a:gd name="connsiteY4" fmla="*/ 4640089 h 4675715"/>
              <a:gd name="connsiteX5" fmla="*/ 767937 w 5154352"/>
              <a:gd name="connsiteY5" fmla="*/ 4675715 h 4675715"/>
              <a:gd name="connsiteX6" fmla="*/ 67292 w 5154352"/>
              <a:gd name="connsiteY6" fmla="*/ 3666314 h 4675715"/>
              <a:gd name="connsiteX7" fmla="*/ 162296 w 5154352"/>
              <a:gd name="connsiteY7" fmla="*/ 2811291 h 4675715"/>
              <a:gd name="connsiteX0" fmla="*/ 73230 w 5065286"/>
              <a:gd name="connsiteY0" fmla="*/ 2811291 h 4675715"/>
              <a:gd name="connsiteX1" fmla="*/ 1118249 w 5065286"/>
              <a:gd name="connsiteY1" fmla="*/ 2300651 h 4675715"/>
              <a:gd name="connsiteX2" fmla="*/ 2510447 w 5065286"/>
              <a:gd name="connsiteY2" fmla="*/ 1739735 h 4675715"/>
              <a:gd name="connsiteX3" fmla="*/ 4953988 w 5065286"/>
              <a:gd name="connsiteY3" fmla="*/ 2918167 h 4675715"/>
              <a:gd name="connsiteX4" fmla="*/ 3552701 w 5065286"/>
              <a:gd name="connsiteY4" fmla="*/ 4640089 h 4675715"/>
              <a:gd name="connsiteX5" fmla="*/ 678871 w 5065286"/>
              <a:gd name="connsiteY5" fmla="*/ 4675715 h 4675715"/>
              <a:gd name="connsiteX6" fmla="*/ 73230 w 5065286"/>
              <a:gd name="connsiteY6" fmla="*/ 2811291 h 4675715"/>
              <a:gd name="connsiteX0" fmla="*/ 334487 w 5326543"/>
              <a:gd name="connsiteY0" fmla="*/ 2811291 h 4675715"/>
              <a:gd name="connsiteX1" fmla="*/ 1379506 w 5326543"/>
              <a:gd name="connsiteY1" fmla="*/ 2300651 h 4675715"/>
              <a:gd name="connsiteX2" fmla="*/ 2771704 w 5326543"/>
              <a:gd name="connsiteY2" fmla="*/ 1739735 h 4675715"/>
              <a:gd name="connsiteX3" fmla="*/ 5215245 w 5326543"/>
              <a:gd name="connsiteY3" fmla="*/ 2918167 h 4675715"/>
              <a:gd name="connsiteX4" fmla="*/ 3813958 w 5326543"/>
              <a:gd name="connsiteY4" fmla="*/ 4640089 h 4675715"/>
              <a:gd name="connsiteX5" fmla="*/ 940128 w 5326543"/>
              <a:gd name="connsiteY5" fmla="*/ 4675715 h 4675715"/>
              <a:gd name="connsiteX6" fmla="*/ 334487 w 5326543"/>
              <a:gd name="connsiteY6" fmla="*/ 2811291 h 4675715"/>
              <a:gd name="connsiteX0" fmla="*/ 334487 w 5326543"/>
              <a:gd name="connsiteY0" fmla="*/ 2811291 h 4675715"/>
              <a:gd name="connsiteX1" fmla="*/ 1379506 w 5326543"/>
              <a:gd name="connsiteY1" fmla="*/ 2300651 h 4675715"/>
              <a:gd name="connsiteX2" fmla="*/ 2771704 w 5326543"/>
              <a:gd name="connsiteY2" fmla="*/ 1739735 h 4675715"/>
              <a:gd name="connsiteX3" fmla="*/ 5215245 w 5326543"/>
              <a:gd name="connsiteY3" fmla="*/ 2918167 h 4675715"/>
              <a:gd name="connsiteX4" fmla="*/ 3813958 w 5326543"/>
              <a:gd name="connsiteY4" fmla="*/ 4640089 h 4675715"/>
              <a:gd name="connsiteX5" fmla="*/ 940128 w 5326543"/>
              <a:gd name="connsiteY5" fmla="*/ 4675715 h 4675715"/>
              <a:gd name="connsiteX6" fmla="*/ 334487 w 5326543"/>
              <a:gd name="connsiteY6" fmla="*/ 2811291 h 4675715"/>
              <a:gd name="connsiteX0" fmla="*/ 334487 w 5326543"/>
              <a:gd name="connsiteY0" fmla="*/ 2811291 h 4675715"/>
              <a:gd name="connsiteX1" fmla="*/ 1379506 w 5326543"/>
              <a:gd name="connsiteY1" fmla="*/ 2300651 h 4675715"/>
              <a:gd name="connsiteX2" fmla="*/ 2771704 w 5326543"/>
              <a:gd name="connsiteY2" fmla="*/ 1739735 h 4675715"/>
              <a:gd name="connsiteX3" fmla="*/ 5215245 w 5326543"/>
              <a:gd name="connsiteY3" fmla="*/ 2918167 h 4675715"/>
              <a:gd name="connsiteX4" fmla="*/ 3813958 w 5326543"/>
              <a:gd name="connsiteY4" fmla="*/ 4640089 h 4675715"/>
              <a:gd name="connsiteX5" fmla="*/ 940128 w 5326543"/>
              <a:gd name="connsiteY5" fmla="*/ 4675715 h 4675715"/>
              <a:gd name="connsiteX6" fmla="*/ 334487 w 5326543"/>
              <a:gd name="connsiteY6" fmla="*/ 2811291 h 4675715"/>
              <a:gd name="connsiteX0" fmla="*/ 334487 w 5385920"/>
              <a:gd name="connsiteY0" fmla="*/ 2846917 h 4675715"/>
              <a:gd name="connsiteX1" fmla="*/ 1438883 w 5385920"/>
              <a:gd name="connsiteY1" fmla="*/ 2300651 h 4675715"/>
              <a:gd name="connsiteX2" fmla="*/ 2831081 w 5385920"/>
              <a:gd name="connsiteY2" fmla="*/ 1739735 h 4675715"/>
              <a:gd name="connsiteX3" fmla="*/ 5274622 w 5385920"/>
              <a:gd name="connsiteY3" fmla="*/ 2918167 h 4675715"/>
              <a:gd name="connsiteX4" fmla="*/ 3873335 w 5385920"/>
              <a:gd name="connsiteY4" fmla="*/ 4640089 h 4675715"/>
              <a:gd name="connsiteX5" fmla="*/ 999505 w 5385920"/>
              <a:gd name="connsiteY5" fmla="*/ 4675715 h 4675715"/>
              <a:gd name="connsiteX6" fmla="*/ 334487 w 5385920"/>
              <a:gd name="connsiteY6" fmla="*/ 2846917 h 4675715"/>
              <a:gd name="connsiteX0" fmla="*/ 180108 w 5231541"/>
              <a:gd name="connsiteY0" fmla="*/ 2846917 h 4675715"/>
              <a:gd name="connsiteX1" fmla="*/ 1284504 w 5231541"/>
              <a:gd name="connsiteY1" fmla="*/ 2300651 h 4675715"/>
              <a:gd name="connsiteX2" fmla="*/ 2676702 w 5231541"/>
              <a:gd name="connsiteY2" fmla="*/ 1739735 h 4675715"/>
              <a:gd name="connsiteX3" fmla="*/ 5120243 w 5231541"/>
              <a:gd name="connsiteY3" fmla="*/ 2918167 h 4675715"/>
              <a:gd name="connsiteX4" fmla="*/ 3718956 w 5231541"/>
              <a:gd name="connsiteY4" fmla="*/ 4640089 h 4675715"/>
              <a:gd name="connsiteX5" fmla="*/ 845126 w 5231541"/>
              <a:gd name="connsiteY5" fmla="*/ 4675715 h 4675715"/>
              <a:gd name="connsiteX6" fmla="*/ 180108 w 5231541"/>
              <a:gd name="connsiteY6" fmla="*/ 2846917 h 4675715"/>
              <a:gd name="connsiteX0" fmla="*/ 286986 w 5338419"/>
              <a:gd name="connsiteY0" fmla="*/ 2846917 h 4675715"/>
              <a:gd name="connsiteX1" fmla="*/ 1391382 w 5338419"/>
              <a:gd name="connsiteY1" fmla="*/ 2300651 h 4675715"/>
              <a:gd name="connsiteX2" fmla="*/ 2783580 w 5338419"/>
              <a:gd name="connsiteY2" fmla="*/ 1739735 h 4675715"/>
              <a:gd name="connsiteX3" fmla="*/ 5227121 w 5338419"/>
              <a:gd name="connsiteY3" fmla="*/ 2918167 h 4675715"/>
              <a:gd name="connsiteX4" fmla="*/ 3825834 w 5338419"/>
              <a:gd name="connsiteY4" fmla="*/ 4640089 h 4675715"/>
              <a:gd name="connsiteX5" fmla="*/ 952004 w 5338419"/>
              <a:gd name="connsiteY5" fmla="*/ 4675715 h 4675715"/>
              <a:gd name="connsiteX6" fmla="*/ 286986 w 5338419"/>
              <a:gd name="connsiteY6" fmla="*/ 2846917 h 4675715"/>
              <a:gd name="connsiteX0" fmla="*/ 286986 w 5338419"/>
              <a:gd name="connsiteY0" fmla="*/ 2846917 h 4675715"/>
              <a:gd name="connsiteX1" fmla="*/ 1391382 w 5338419"/>
              <a:gd name="connsiteY1" fmla="*/ 2300651 h 4675715"/>
              <a:gd name="connsiteX2" fmla="*/ 2783580 w 5338419"/>
              <a:gd name="connsiteY2" fmla="*/ 1739735 h 4675715"/>
              <a:gd name="connsiteX3" fmla="*/ 5227121 w 5338419"/>
              <a:gd name="connsiteY3" fmla="*/ 2918167 h 4675715"/>
              <a:gd name="connsiteX4" fmla="*/ 3825834 w 5338419"/>
              <a:gd name="connsiteY4" fmla="*/ 4640089 h 4675715"/>
              <a:gd name="connsiteX5" fmla="*/ 952004 w 5338419"/>
              <a:gd name="connsiteY5" fmla="*/ 4675715 h 4675715"/>
              <a:gd name="connsiteX6" fmla="*/ 286986 w 5338419"/>
              <a:gd name="connsiteY6" fmla="*/ 2846917 h 4675715"/>
              <a:gd name="connsiteX0" fmla="*/ 286986 w 5338419"/>
              <a:gd name="connsiteY0" fmla="*/ 2668788 h 4497586"/>
              <a:gd name="connsiteX1" fmla="*/ 1391382 w 5338419"/>
              <a:gd name="connsiteY1" fmla="*/ 2122522 h 4497586"/>
              <a:gd name="connsiteX2" fmla="*/ 2783580 w 5338419"/>
              <a:gd name="connsiteY2" fmla="*/ 1561606 h 4497586"/>
              <a:gd name="connsiteX3" fmla="*/ 5227121 w 5338419"/>
              <a:gd name="connsiteY3" fmla="*/ 2740038 h 4497586"/>
              <a:gd name="connsiteX4" fmla="*/ 3825834 w 5338419"/>
              <a:gd name="connsiteY4" fmla="*/ 4461960 h 4497586"/>
              <a:gd name="connsiteX5" fmla="*/ 952004 w 5338419"/>
              <a:gd name="connsiteY5" fmla="*/ 4497586 h 4497586"/>
              <a:gd name="connsiteX6" fmla="*/ 286986 w 5338419"/>
              <a:gd name="connsiteY6" fmla="*/ 2668788 h 4497586"/>
              <a:gd name="connsiteX0" fmla="*/ 286986 w 5338419"/>
              <a:gd name="connsiteY0" fmla="*/ 2668788 h 4497586"/>
              <a:gd name="connsiteX1" fmla="*/ 1391382 w 5338419"/>
              <a:gd name="connsiteY1" fmla="*/ 2122522 h 4497586"/>
              <a:gd name="connsiteX2" fmla="*/ 2783580 w 5338419"/>
              <a:gd name="connsiteY2" fmla="*/ 1561606 h 4497586"/>
              <a:gd name="connsiteX3" fmla="*/ 5227121 w 5338419"/>
              <a:gd name="connsiteY3" fmla="*/ 2740038 h 4497586"/>
              <a:gd name="connsiteX4" fmla="*/ 3825834 w 5338419"/>
              <a:gd name="connsiteY4" fmla="*/ 4461960 h 4497586"/>
              <a:gd name="connsiteX5" fmla="*/ 952004 w 5338419"/>
              <a:gd name="connsiteY5" fmla="*/ 4497586 h 4497586"/>
              <a:gd name="connsiteX6" fmla="*/ 286986 w 5338419"/>
              <a:gd name="connsiteY6" fmla="*/ 2668788 h 4497586"/>
              <a:gd name="connsiteX0" fmla="*/ 286986 w 5338419"/>
              <a:gd name="connsiteY0" fmla="*/ 2668788 h 4497586"/>
              <a:gd name="connsiteX1" fmla="*/ 1391382 w 5338419"/>
              <a:gd name="connsiteY1" fmla="*/ 2122522 h 4497586"/>
              <a:gd name="connsiteX2" fmla="*/ 2783580 w 5338419"/>
              <a:gd name="connsiteY2" fmla="*/ 1561606 h 4497586"/>
              <a:gd name="connsiteX3" fmla="*/ 5227121 w 5338419"/>
              <a:gd name="connsiteY3" fmla="*/ 2740038 h 4497586"/>
              <a:gd name="connsiteX4" fmla="*/ 3825834 w 5338419"/>
              <a:gd name="connsiteY4" fmla="*/ 4461960 h 4497586"/>
              <a:gd name="connsiteX5" fmla="*/ 952004 w 5338419"/>
              <a:gd name="connsiteY5" fmla="*/ 4497586 h 4497586"/>
              <a:gd name="connsiteX6" fmla="*/ 286986 w 5338419"/>
              <a:gd name="connsiteY6" fmla="*/ 2668788 h 4497586"/>
              <a:gd name="connsiteX0" fmla="*/ 286986 w 5338419"/>
              <a:gd name="connsiteY0" fmla="*/ 2668788 h 4461961"/>
              <a:gd name="connsiteX1" fmla="*/ 1391382 w 5338419"/>
              <a:gd name="connsiteY1" fmla="*/ 2122522 h 4461961"/>
              <a:gd name="connsiteX2" fmla="*/ 2783580 w 5338419"/>
              <a:gd name="connsiteY2" fmla="*/ 1561606 h 4461961"/>
              <a:gd name="connsiteX3" fmla="*/ 5227121 w 5338419"/>
              <a:gd name="connsiteY3" fmla="*/ 2740038 h 4461961"/>
              <a:gd name="connsiteX4" fmla="*/ 3825834 w 5338419"/>
              <a:gd name="connsiteY4" fmla="*/ 4461960 h 4461961"/>
              <a:gd name="connsiteX5" fmla="*/ 1058882 w 5338419"/>
              <a:gd name="connsiteY5" fmla="*/ 4461961 h 4461961"/>
              <a:gd name="connsiteX6" fmla="*/ 286986 w 5338419"/>
              <a:gd name="connsiteY6" fmla="*/ 2668788 h 4461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338419" h="4461961">
                <a:moveTo>
                  <a:pt x="286986" y="2668788"/>
                </a:moveTo>
                <a:cubicBezTo>
                  <a:pt x="552198" y="1964185"/>
                  <a:pt x="1043042" y="1841472"/>
                  <a:pt x="1391382" y="2122522"/>
                </a:cubicBezTo>
                <a:cubicBezTo>
                  <a:pt x="1824420" y="1338751"/>
                  <a:pt x="2466903" y="1525978"/>
                  <a:pt x="2783580" y="1561606"/>
                </a:cubicBezTo>
                <a:cubicBezTo>
                  <a:pt x="3658397" y="0"/>
                  <a:pt x="5338419" y="1126510"/>
                  <a:pt x="5227121" y="2740038"/>
                </a:cubicBezTo>
                <a:cubicBezTo>
                  <a:pt x="5232596" y="3561877"/>
                  <a:pt x="4763985" y="4406542"/>
                  <a:pt x="3825834" y="4461960"/>
                </a:cubicBezTo>
                <a:lnTo>
                  <a:pt x="1058882" y="4461961"/>
                </a:lnTo>
                <a:cubicBezTo>
                  <a:pt x="502720" y="4311541"/>
                  <a:pt x="0" y="3824653"/>
                  <a:pt x="286986" y="2668788"/>
                </a:cubicBezTo>
                <a:close/>
              </a:path>
            </a:pathLst>
          </a:custGeom>
          <a:noFill/>
          <a:ln w="76200">
            <a:solidFill>
              <a:srgbClr val="FFFFFF">
                <a:alpha val="60000"/>
              </a:srgbClr>
            </a:solidFill>
            <a:headEnd type="none" w="med" len="med"/>
            <a:tailEnd type="none" w="med" len="med"/>
          </a:ln>
          <a:effectLst>
            <a:innerShdw blurRad="127000" dir="11220000">
              <a:prstClr val="black">
                <a:alpha val="50000"/>
              </a:prstClr>
            </a:innerShdw>
          </a:effectLst>
          <a:scene3d>
            <a:camera prst="orthographicFront">
              <a:rot lat="0" lon="0" rev="0"/>
            </a:camera>
            <a:lightRig rig="threePt" dir="tl"/>
          </a:scene3d>
          <a:sp3d prstMaterial="matte"/>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spc="-50" dirty="0">
              <a:gradFill>
                <a:gsLst>
                  <a:gs pos="0">
                    <a:srgbClr val="000000"/>
                  </a:gs>
                  <a:gs pos="100000">
                    <a:srgbClr val="000000"/>
                  </a:gs>
                </a:gsLst>
                <a:lin ang="5400000" scaled="0"/>
              </a:gradFill>
            </a:endParaRPr>
          </a:p>
        </p:txBody>
      </p:sp>
    </p:spTree>
    <p:extLst>
      <p:ext uri="{BB962C8B-B14F-4D97-AF65-F5344CB8AC3E}">
        <p14:creationId xmlns:p14="http://schemas.microsoft.com/office/powerpoint/2010/main" val="30712783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path" presetSubtype="0" fill="hold" nodeType="clickEffect">
                                  <p:stCondLst>
                                    <p:cond delay="0"/>
                                  </p:stCondLst>
                                  <p:childTnLst>
                                    <p:animMotion origin="layout" path="M 2.28966E-6 -4.81481E-6 L 0.0026 -0.05162 " pathEditMode="relative" rAng="0" ptsTypes="AA">
                                      <p:cBhvr>
                                        <p:cTn id="6" dur="2000" fill="hold"/>
                                        <p:tgtEl>
                                          <p:spTgt spid="4"/>
                                        </p:tgtEl>
                                        <p:attrNameLst>
                                          <p:attrName>ppt_x</p:attrName>
                                          <p:attrName>ppt_y</p:attrName>
                                        </p:attrNameLst>
                                      </p:cBhvr>
                                      <p:rCtr x="130" y="-2593"/>
                                    </p:animMotion>
                                  </p:childTnLst>
                                </p:cTn>
                              </p:par>
                              <p:par>
                                <p:cTn id="7" presetID="42" presetClass="path" presetSubtype="0" fill="hold" nodeType="withEffect">
                                  <p:stCondLst>
                                    <p:cond delay="0"/>
                                  </p:stCondLst>
                                  <p:childTnLst>
                                    <p:animMotion origin="layout" path="M -3.90727E-6 3.7037E-6 L -0.11435 0.1037 " pathEditMode="relative" rAng="0" ptsTypes="AA">
                                      <p:cBhvr>
                                        <p:cTn id="8" dur="2000" fill="hold"/>
                                        <p:tgtEl>
                                          <p:spTgt spid="7"/>
                                        </p:tgtEl>
                                        <p:attrNameLst>
                                          <p:attrName>ppt_x</p:attrName>
                                          <p:attrName>ppt_y</p:attrName>
                                        </p:attrNameLst>
                                      </p:cBhvr>
                                      <p:rCtr x="-5718" y="5185"/>
                                    </p:animMotion>
                                  </p:childTnLst>
                                </p:cTn>
                              </p:par>
                              <p:par>
                                <p:cTn id="9" presetID="42" presetClass="path" presetSubtype="0" fill="hold" nodeType="withEffect">
                                  <p:stCondLst>
                                    <p:cond delay="0"/>
                                  </p:stCondLst>
                                  <p:childTnLst>
                                    <p:animMotion origin="layout" path="M -2.19588E-6 3.33333E-6 L -0.08257 0.05694 " pathEditMode="relative" rAng="0" ptsTypes="AA">
                                      <p:cBhvr>
                                        <p:cTn id="10" dur="2000" fill="hold"/>
                                        <p:tgtEl>
                                          <p:spTgt spid="10"/>
                                        </p:tgtEl>
                                        <p:attrNameLst>
                                          <p:attrName>ppt_x</p:attrName>
                                          <p:attrName>ppt_y</p:attrName>
                                        </p:attrNameLst>
                                      </p:cBhvr>
                                      <p:rCtr x="-4129" y="2847"/>
                                    </p:animMotion>
                                  </p:childTnLst>
                                </p:cTn>
                              </p:par>
                              <p:par>
                                <p:cTn id="11" presetID="42" presetClass="path" presetSubtype="0" fill="hold" nodeType="withEffect">
                                  <p:stCondLst>
                                    <p:cond delay="0"/>
                                  </p:stCondLst>
                                  <p:childTnLst>
                                    <p:animMotion origin="layout" path="M 1.11111E-6 -5.6897E-7 L -0.06754 0.06384 " pathEditMode="relative" rAng="0" ptsTypes="AA">
                                      <p:cBhvr>
                                        <p:cTn id="12" dur="2000" fill="hold"/>
                                        <p:tgtEl>
                                          <p:spTgt spid="14"/>
                                        </p:tgtEl>
                                        <p:attrNameLst>
                                          <p:attrName>ppt_x</p:attrName>
                                          <p:attrName>ppt_y</p:attrName>
                                        </p:attrNameLst>
                                      </p:cBhvr>
                                      <p:rCtr x="-3385" y="3192"/>
                                    </p:animMotion>
                                  </p:childTnLst>
                                </p:cTn>
                              </p:par>
                              <p:par>
                                <p:cTn id="13" presetID="6" presetClass="emph" presetSubtype="0" fill="hold" nodeType="withEffect">
                                  <p:stCondLst>
                                    <p:cond delay="0"/>
                                  </p:stCondLst>
                                  <p:childTnLst>
                                    <p:animScale>
                                      <p:cBhvr>
                                        <p:cTn id="14" dur="2000" fill="hold"/>
                                        <p:tgtEl>
                                          <p:spTgt spid="14"/>
                                        </p:tgtEl>
                                      </p:cBhvr>
                                      <p:by x="110000" y="110000"/>
                                    </p:animScale>
                                  </p:childTnLst>
                                </p:cTn>
                              </p:par>
                              <p:par>
                                <p:cTn id="15" presetID="1" presetClass="exit" presetSubtype="0" fill="hold" nodeType="withEffect">
                                  <p:stCondLst>
                                    <p:cond delay="2000"/>
                                  </p:stCondLst>
                                  <p:childTnLst>
                                    <p:set>
                                      <p:cBhvr>
                                        <p:cTn id="16" dur="1" fill="hold">
                                          <p:stCondLst>
                                            <p:cond delay="0"/>
                                          </p:stCondLst>
                                        </p:cTn>
                                        <p:tgtEl>
                                          <p:spTgt spid="14"/>
                                        </p:tgtEl>
                                        <p:attrNameLst>
                                          <p:attrName>style.visibility</p:attrName>
                                        </p:attrNameLst>
                                      </p:cBhvr>
                                      <p:to>
                                        <p:strVal val="hidden"/>
                                      </p:to>
                                    </p:set>
                                  </p:childTnLst>
                                </p:cTn>
                              </p:par>
                              <p:par>
                                <p:cTn id="17" presetID="1" presetClass="entr" presetSubtype="0" fill="hold" nodeType="withEffect">
                                  <p:stCondLst>
                                    <p:cond delay="2000"/>
                                  </p:stCondLst>
                                  <p:childTnLst>
                                    <p:set>
                                      <p:cBhvr>
                                        <p:cTn id="18" dur="1" fill="hold">
                                          <p:stCondLst>
                                            <p:cond delay="0"/>
                                          </p:stCondLst>
                                        </p:cTn>
                                        <p:tgtEl>
                                          <p:spTgt spid="17"/>
                                        </p:tgtEl>
                                        <p:attrNameLst>
                                          <p:attrName>style.visibility</p:attrName>
                                        </p:attrNameLst>
                                      </p:cBhvr>
                                      <p:to>
                                        <p:strVal val="visible"/>
                                      </p:to>
                                    </p:set>
                                  </p:childTnLst>
                                </p:cTn>
                              </p:par>
                              <p:par>
                                <p:cTn id="19" presetID="42" presetClass="path" presetSubtype="0" fill="hold" nodeType="withEffect">
                                  <p:stCondLst>
                                    <p:cond delay="0"/>
                                  </p:stCondLst>
                                  <p:childTnLst>
                                    <p:animMotion origin="layout" path="M 1.875E-6 -2.59259E-6 L -0.16602 0.11459 " pathEditMode="relative" rAng="0" ptsTypes="AA">
                                      <p:cBhvr>
                                        <p:cTn id="20" dur="2000" fill="hold"/>
                                        <p:tgtEl>
                                          <p:spTgt spid="15"/>
                                        </p:tgtEl>
                                        <p:attrNameLst>
                                          <p:attrName>ppt_x</p:attrName>
                                          <p:attrName>ppt_y</p:attrName>
                                        </p:attrNameLst>
                                      </p:cBhvr>
                                      <p:rCtr x="-8307" y="5718"/>
                                    </p:animMotion>
                                  </p:childTnLst>
                                </p:cTn>
                              </p:par>
                              <p:par>
                                <p:cTn id="21" presetID="42" presetClass="path" presetSubtype="0" fill="hold" nodeType="withEffect">
                                  <p:stCondLst>
                                    <p:cond delay="0"/>
                                  </p:stCondLst>
                                  <p:childTnLst>
                                    <p:animMotion origin="layout" path="M -1.66667E-6 3.33333E-6 L 0.02552 -0.13449 " pathEditMode="relative" rAng="0" ptsTypes="AA">
                                      <p:cBhvr>
                                        <p:cTn id="22" dur="2000" fill="hold"/>
                                        <p:tgtEl>
                                          <p:spTgt spid="16"/>
                                        </p:tgtEl>
                                        <p:attrNameLst>
                                          <p:attrName>ppt_x</p:attrName>
                                          <p:attrName>ppt_y</p:attrName>
                                        </p:attrNameLst>
                                      </p:cBhvr>
                                      <p:rCtr x="1276" y="-6736"/>
                                    </p:animMotion>
                                  </p:childTnLst>
                                </p:cTn>
                              </p:par>
                              <p:par>
                                <p:cTn id="23" presetID="6" presetClass="emph" presetSubtype="0" fill="hold" nodeType="withEffect">
                                  <p:stCondLst>
                                    <p:cond delay="0"/>
                                  </p:stCondLst>
                                  <p:childTnLst>
                                    <p:animScale>
                                      <p:cBhvr>
                                        <p:cTn id="24" dur="2000" fill="hold"/>
                                        <p:tgtEl>
                                          <p:spTgt spid="15"/>
                                        </p:tgtEl>
                                      </p:cBhvr>
                                      <p:by x="133000" y="133000"/>
                                    </p:animScale>
                                  </p:childTnLst>
                                </p:cTn>
                              </p:par>
                              <p:par>
                                <p:cTn id="25" presetID="6" presetClass="emph" presetSubtype="0" fill="hold" nodeType="withEffect">
                                  <p:stCondLst>
                                    <p:cond delay="0"/>
                                  </p:stCondLst>
                                  <p:childTnLst>
                                    <p:animScale>
                                      <p:cBhvr>
                                        <p:cTn id="26" dur="2000" fill="hold"/>
                                        <p:tgtEl>
                                          <p:spTgt spid="16"/>
                                        </p:tgtEl>
                                      </p:cBhvr>
                                      <p:by x="133000" y="133000"/>
                                    </p:animScale>
                                  </p:childTnLst>
                                </p:cTn>
                              </p:par>
                              <p:par>
                                <p:cTn id="27" presetID="10" presetClass="exit" presetSubtype="0" fill="hold" nodeType="withEffect">
                                  <p:stCondLst>
                                    <p:cond delay="1900"/>
                                  </p:stCondLst>
                                  <p:childTnLst>
                                    <p:animEffect transition="out" filter="fade">
                                      <p:cBhvr>
                                        <p:cTn id="28" dur="500"/>
                                        <p:tgtEl>
                                          <p:spTgt spid="15"/>
                                        </p:tgtEl>
                                      </p:cBhvr>
                                    </p:animEffect>
                                    <p:set>
                                      <p:cBhvr>
                                        <p:cTn id="29" dur="1" fill="hold">
                                          <p:stCondLst>
                                            <p:cond delay="499"/>
                                          </p:stCondLst>
                                        </p:cTn>
                                        <p:tgtEl>
                                          <p:spTgt spid="15"/>
                                        </p:tgtEl>
                                        <p:attrNameLst>
                                          <p:attrName>style.visibility</p:attrName>
                                        </p:attrNameLst>
                                      </p:cBhvr>
                                      <p:to>
                                        <p:strVal val="hidden"/>
                                      </p:to>
                                    </p:set>
                                  </p:childTnLst>
                                </p:cTn>
                              </p:par>
                              <p:par>
                                <p:cTn id="30" presetID="10" presetClass="exit" presetSubtype="0" fill="hold" nodeType="withEffect">
                                  <p:stCondLst>
                                    <p:cond delay="1900"/>
                                  </p:stCondLst>
                                  <p:childTnLst>
                                    <p:animEffect transition="out" filter="fade">
                                      <p:cBhvr>
                                        <p:cTn id="31" dur="500"/>
                                        <p:tgtEl>
                                          <p:spTgt spid="16"/>
                                        </p:tgtEl>
                                      </p:cBhvr>
                                    </p:animEffect>
                                    <p:set>
                                      <p:cBhvr>
                                        <p:cTn id="32" dur="1" fill="hold">
                                          <p:stCondLst>
                                            <p:cond delay="499"/>
                                          </p:stCondLst>
                                        </p:cTn>
                                        <p:tgtEl>
                                          <p:spTgt spid="16"/>
                                        </p:tgtEl>
                                        <p:attrNameLst>
                                          <p:attrName>style.visibility</p:attrName>
                                        </p:attrNameLst>
                                      </p:cBhvr>
                                      <p:to>
                                        <p:strVal val="hidden"/>
                                      </p:to>
                                    </p:set>
                                  </p:childTnLst>
                                </p:cTn>
                              </p:par>
                              <p:par>
                                <p:cTn id="33" presetID="10" presetClass="entr" presetSubtype="0" fill="hold" nodeType="withEffect">
                                  <p:stCondLst>
                                    <p:cond delay="180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childTnLst>
                          </p:cTn>
                        </p:par>
                        <p:par>
                          <p:cTn id="36" fill="hold">
                            <p:stCondLst>
                              <p:cond delay="2400"/>
                            </p:stCondLst>
                            <p:childTnLst>
                              <p:par>
                                <p:cTn id="37" presetID="10" presetClass="exit" presetSubtype="0" fill="hold" nodeType="afterEffect">
                                  <p:stCondLst>
                                    <p:cond delay="0"/>
                                  </p:stCondLst>
                                  <p:childTnLst>
                                    <p:animEffect transition="out" filter="fade">
                                      <p:cBhvr>
                                        <p:cTn id="38" dur="1000"/>
                                        <p:tgtEl>
                                          <p:spTgt spid="4"/>
                                        </p:tgtEl>
                                      </p:cBhvr>
                                    </p:animEffect>
                                    <p:set>
                                      <p:cBhvr>
                                        <p:cTn id="39" dur="1" fill="hold">
                                          <p:stCondLst>
                                            <p:cond delay="999"/>
                                          </p:stCondLst>
                                        </p:cTn>
                                        <p:tgtEl>
                                          <p:spTgt spid="4"/>
                                        </p:tgtEl>
                                        <p:attrNameLst>
                                          <p:attrName>style.visibility</p:attrName>
                                        </p:attrNameLst>
                                      </p:cBhvr>
                                      <p:to>
                                        <p:strVal val="hidden"/>
                                      </p:to>
                                    </p:set>
                                  </p:childTnLst>
                                </p:cTn>
                              </p:par>
                              <p:par>
                                <p:cTn id="40" presetID="10" presetClass="exit" presetSubtype="0" fill="hold" nodeType="withEffect">
                                  <p:stCondLst>
                                    <p:cond delay="0"/>
                                  </p:stCondLst>
                                  <p:childTnLst>
                                    <p:animEffect transition="out" filter="fade">
                                      <p:cBhvr>
                                        <p:cTn id="41" dur="1000"/>
                                        <p:tgtEl>
                                          <p:spTgt spid="7"/>
                                        </p:tgtEl>
                                      </p:cBhvr>
                                    </p:animEffect>
                                    <p:set>
                                      <p:cBhvr>
                                        <p:cTn id="42" dur="1" fill="hold">
                                          <p:stCondLst>
                                            <p:cond delay="999"/>
                                          </p:stCondLst>
                                        </p:cTn>
                                        <p:tgtEl>
                                          <p:spTgt spid="7"/>
                                        </p:tgtEl>
                                        <p:attrNameLst>
                                          <p:attrName>style.visibility</p:attrName>
                                        </p:attrNameLst>
                                      </p:cBhvr>
                                      <p:to>
                                        <p:strVal val="hidden"/>
                                      </p:to>
                                    </p:set>
                                  </p:childTnLst>
                                </p:cTn>
                              </p:par>
                              <p:par>
                                <p:cTn id="43" presetID="10" presetClass="exit" presetSubtype="0" fill="hold" nodeType="withEffect">
                                  <p:stCondLst>
                                    <p:cond delay="0"/>
                                  </p:stCondLst>
                                  <p:childTnLst>
                                    <p:animEffect transition="out" filter="fade">
                                      <p:cBhvr>
                                        <p:cTn id="44" dur="1000"/>
                                        <p:tgtEl>
                                          <p:spTgt spid="10"/>
                                        </p:tgtEl>
                                      </p:cBhvr>
                                    </p:animEffect>
                                    <p:set>
                                      <p:cBhvr>
                                        <p:cTn id="45" dur="1" fill="hold">
                                          <p:stCondLst>
                                            <p:cond delay="999"/>
                                          </p:stCondLst>
                                        </p:cTn>
                                        <p:tgtEl>
                                          <p:spTgt spid="10"/>
                                        </p:tgtEl>
                                        <p:attrNameLst>
                                          <p:attrName>style.visibility</p:attrName>
                                        </p:attrNameLst>
                                      </p:cBhvr>
                                      <p:to>
                                        <p:strVal val="hidden"/>
                                      </p:to>
                                    </p:set>
                                  </p:childTnLst>
                                </p:cTn>
                              </p:par>
                              <p:par>
                                <p:cTn id="46" presetID="10" presetClass="entr" presetSubtype="0" fill="hold" grpId="0" nodeType="withEffect">
                                  <p:stCondLst>
                                    <p:cond delay="500"/>
                                  </p:stCondLst>
                                  <p:childTnLst>
                                    <p:set>
                                      <p:cBhvr>
                                        <p:cTn id="47" dur="1" fill="hold">
                                          <p:stCondLst>
                                            <p:cond delay="0"/>
                                          </p:stCondLst>
                                        </p:cTn>
                                        <p:tgtEl>
                                          <p:spTgt spid="19"/>
                                        </p:tgtEl>
                                        <p:attrNameLst>
                                          <p:attrName>style.visibility</p:attrName>
                                        </p:attrNameLst>
                                      </p:cBhvr>
                                      <p:to>
                                        <p:strVal val="visible"/>
                                      </p:to>
                                    </p:set>
                                    <p:animEffect transition="in" filter="fade">
                                      <p:cBhvr>
                                        <p:cTn id="48" dur="500"/>
                                        <p:tgtEl>
                                          <p:spTgt spid="19"/>
                                        </p:tgtEl>
                                      </p:cBhvr>
                                    </p:animEffect>
                                  </p:childTnLst>
                                </p:cTn>
                              </p:par>
                              <p:par>
                                <p:cTn id="49" presetID="10" presetClass="entr" presetSubtype="0" fill="hold" grpId="0" nodeType="withEffect">
                                  <p:stCondLst>
                                    <p:cond delay="500"/>
                                  </p:stCondLst>
                                  <p:childTnLst>
                                    <p:set>
                                      <p:cBhvr>
                                        <p:cTn id="50" dur="1" fill="hold">
                                          <p:stCondLst>
                                            <p:cond delay="0"/>
                                          </p:stCondLst>
                                        </p:cTn>
                                        <p:tgtEl>
                                          <p:spTgt spid="18"/>
                                        </p:tgtEl>
                                        <p:attrNameLst>
                                          <p:attrName>style.visibility</p:attrName>
                                        </p:attrNameLst>
                                      </p:cBhvr>
                                      <p:to>
                                        <p:strVal val="visible"/>
                                      </p:to>
                                    </p:set>
                                    <p:animEffect transition="in" filter="fade">
                                      <p:cBhvr>
                                        <p:cTn id="51" dur="1000"/>
                                        <p:tgtEl>
                                          <p:spTgt spid="18"/>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fade">
                                      <p:cBhvr>
                                        <p:cTn id="54" dur="2000"/>
                                        <p:tgtEl>
                                          <p:spTgt spid="3"/>
                                        </p:tgtEl>
                                      </p:cBhvr>
                                    </p:animEffect>
                                  </p:childTnLst>
                                </p:cTn>
                              </p:par>
                              <p:par>
                                <p:cTn id="55" presetID="10" presetClass="entr" presetSubtype="0" fill="hold" nodeType="withEffect">
                                  <p:stCondLst>
                                    <p:cond delay="50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1000"/>
                                        <p:tgtEl>
                                          <p:spTgt spid="22"/>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fade">
                                      <p:cBhvr>
                                        <p:cTn id="60" dur="2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8" grpId="0"/>
      <p:bldP spid="19" grpId="0"/>
      <p:bldP spid="23"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nl-BE" dirty="0" smtClean="0"/>
              <a:t>Stay up to date with MSDN Belux</a:t>
            </a:r>
            <a:endParaRPr lang="en-US" dirty="0"/>
          </a:p>
        </p:txBody>
      </p:sp>
      <p:sp>
        <p:nvSpPr>
          <p:cNvPr id="4" name="Content Placeholder 3"/>
          <p:cNvSpPr>
            <a:spLocks noGrp="1"/>
          </p:cNvSpPr>
          <p:nvPr>
            <p:ph idx="1"/>
          </p:nvPr>
        </p:nvSpPr>
        <p:spPr/>
        <p:txBody>
          <a:bodyPr>
            <a:normAutofit/>
          </a:bodyPr>
          <a:lstStyle/>
          <a:p>
            <a:r>
              <a:rPr lang="nl-BE" sz="2000" dirty="0" smtClean="0"/>
              <a:t>Register for our newsletters and stay up to </a:t>
            </a:r>
            <a:r>
              <a:rPr lang="nl-BE" sz="2000" dirty="0"/>
              <a:t>date:</a:t>
            </a:r>
            <a:br>
              <a:rPr lang="nl-BE" sz="2000" dirty="0"/>
            </a:br>
            <a:r>
              <a:rPr lang="nl-BE" sz="2000" u="sng" dirty="0" smtClean="0"/>
              <a:t>http://www.msdn-newsletters.be</a:t>
            </a:r>
          </a:p>
          <a:p>
            <a:pPr lvl="1"/>
            <a:r>
              <a:rPr lang="nl-BE" sz="2000" dirty="0" smtClean="0"/>
              <a:t>Technical updates</a:t>
            </a:r>
          </a:p>
          <a:p>
            <a:pPr lvl="1"/>
            <a:r>
              <a:rPr lang="nl-BE" sz="2000" dirty="0" smtClean="0"/>
              <a:t>Event announcements and registration</a:t>
            </a:r>
          </a:p>
          <a:p>
            <a:pPr lvl="1"/>
            <a:r>
              <a:rPr lang="nl-BE" sz="2000" dirty="0" smtClean="0"/>
              <a:t>Top downloads</a:t>
            </a:r>
          </a:p>
          <a:p>
            <a:r>
              <a:rPr lang="nl-BE" sz="2000" dirty="0" smtClean="0"/>
              <a:t>Follow our blog</a:t>
            </a:r>
            <a:br>
              <a:rPr lang="nl-BE" sz="2000" dirty="0" smtClean="0"/>
            </a:br>
            <a:r>
              <a:rPr lang="nl-BE" sz="2000" u="sng" dirty="0" smtClean="0"/>
              <a:t>http://blogs.msdn.com/belux</a:t>
            </a:r>
          </a:p>
          <a:p>
            <a:r>
              <a:rPr lang="nl-BE" sz="2000" dirty="0" smtClean="0"/>
              <a:t>Join us </a:t>
            </a:r>
            <a:r>
              <a:rPr lang="nl-BE" sz="2000" dirty="0"/>
              <a:t>on Facebook</a:t>
            </a:r>
            <a:r>
              <a:rPr lang="nl-BE" sz="2000" u="sng" dirty="0"/>
              <a:t/>
            </a:r>
            <a:br>
              <a:rPr lang="nl-BE" sz="2000" u="sng" dirty="0"/>
            </a:br>
            <a:r>
              <a:rPr lang="nl-BE" sz="2000" u="sng" dirty="0"/>
              <a:t>http://</a:t>
            </a:r>
            <a:r>
              <a:rPr lang="nl-BE" sz="2000" u="sng" dirty="0" smtClean="0"/>
              <a:t>www.facebook.com/msdnbe</a:t>
            </a:r>
            <a:r>
              <a:rPr lang="nl-BE" sz="2000" u="sng" dirty="0"/>
              <a:t/>
            </a:r>
            <a:br>
              <a:rPr lang="nl-BE" sz="2000" u="sng" dirty="0"/>
            </a:br>
            <a:r>
              <a:rPr lang="nl-BE" sz="2000" u="sng" dirty="0"/>
              <a:t>http://www.facebook.com/msdnbelux</a:t>
            </a:r>
          </a:p>
          <a:p>
            <a:r>
              <a:rPr lang="nl-BE" sz="2000" dirty="0" smtClean="0"/>
              <a:t>LinkedIn: </a:t>
            </a:r>
            <a:r>
              <a:rPr lang="nl-BE" sz="2000" u="sng" dirty="0" smtClean="0"/>
              <a:t>http://linkd.in/msdnbelux/</a:t>
            </a:r>
            <a:r>
              <a:rPr lang="nl-BE" sz="2000" dirty="0" smtClean="0"/>
              <a:t> </a:t>
            </a:r>
          </a:p>
          <a:p>
            <a:r>
              <a:rPr lang="nl-BE" sz="2000" dirty="0" smtClean="0"/>
              <a:t>Twitter: </a:t>
            </a:r>
            <a:r>
              <a:rPr lang="nl-BE" sz="2000" u="sng" dirty="0" smtClean="0"/>
              <a:t>@msdnbelux</a:t>
            </a:r>
          </a:p>
          <a:p>
            <a:endParaRPr lang="nl-BE" sz="2000" u="sng" dirty="0" smtClean="0"/>
          </a:p>
          <a:p>
            <a:endParaRPr lang="en-US" sz="20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96797" y="4056083"/>
            <a:ext cx="2509837" cy="2378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5672170" y="3132753"/>
            <a:ext cx="3187668" cy="923330"/>
          </a:xfrm>
          <a:prstGeom prst="rect">
            <a:avLst/>
          </a:prstGeom>
          <a:noFill/>
        </p:spPr>
        <p:txBody>
          <a:bodyPr wrap="none" rtlCol="0">
            <a:spAutoFit/>
          </a:bodyPr>
          <a:lstStyle/>
          <a:p>
            <a:pPr algn="ctr"/>
            <a:r>
              <a:rPr lang="nl-BE" b="1" dirty="0" smtClean="0">
                <a:solidFill>
                  <a:schemeClr val="bg1"/>
                </a:solidFill>
              </a:rPr>
              <a:t>Download</a:t>
            </a:r>
            <a:r>
              <a:rPr lang="nl-BE" dirty="0" smtClean="0">
                <a:solidFill>
                  <a:schemeClr val="bg1"/>
                </a:solidFill>
              </a:rPr>
              <a:t> </a:t>
            </a:r>
            <a:br>
              <a:rPr lang="nl-BE" dirty="0" smtClean="0">
                <a:solidFill>
                  <a:schemeClr val="bg1"/>
                </a:solidFill>
              </a:rPr>
            </a:br>
            <a:r>
              <a:rPr lang="nl-BE" dirty="0" smtClean="0">
                <a:solidFill>
                  <a:schemeClr val="bg1"/>
                </a:solidFill>
              </a:rPr>
              <a:t>MSDN/TechNet Desktop Gadget</a:t>
            </a:r>
            <a:br>
              <a:rPr lang="nl-BE" dirty="0" smtClean="0">
                <a:solidFill>
                  <a:schemeClr val="bg1"/>
                </a:solidFill>
              </a:rPr>
            </a:br>
            <a:r>
              <a:rPr lang="en-US" u="sng" dirty="0">
                <a:solidFill>
                  <a:schemeClr val="bg1"/>
                </a:solidFill>
              </a:rPr>
              <a:t>http://bit.ly/msdntngadget</a:t>
            </a:r>
            <a:endParaRPr lang="en-US" dirty="0">
              <a:solidFill>
                <a:schemeClr val="bg1"/>
              </a:solidFill>
            </a:endParaRPr>
          </a:p>
        </p:txBody>
      </p:sp>
    </p:spTree>
    <p:extLst>
      <p:ext uri="{BB962C8B-B14F-4D97-AF65-F5344CB8AC3E}">
        <p14:creationId xmlns:p14="http://schemas.microsoft.com/office/powerpoint/2010/main" val="1100717376"/>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TechDays  2011 On-Demand</a:t>
            </a:r>
            <a:endParaRPr lang="en-US" dirty="0"/>
          </a:p>
        </p:txBody>
      </p:sp>
      <p:sp>
        <p:nvSpPr>
          <p:cNvPr id="3" name="Content Placeholder 2"/>
          <p:cNvSpPr>
            <a:spLocks noGrp="1"/>
          </p:cNvSpPr>
          <p:nvPr>
            <p:ph idx="1"/>
          </p:nvPr>
        </p:nvSpPr>
        <p:spPr/>
        <p:txBody>
          <a:bodyPr/>
          <a:lstStyle/>
          <a:p>
            <a:r>
              <a:rPr lang="nl-BE" b="1" dirty="0"/>
              <a:t>Watch</a:t>
            </a:r>
            <a:r>
              <a:rPr lang="nl-BE" dirty="0"/>
              <a:t> </a:t>
            </a:r>
            <a:r>
              <a:rPr lang="nl-BE" dirty="0" smtClean="0"/>
              <a:t>this session </a:t>
            </a:r>
            <a:r>
              <a:rPr lang="nl-BE" dirty="0"/>
              <a:t>on-demand via Channel9</a:t>
            </a:r>
            <a:br>
              <a:rPr lang="nl-BE" dirty="0"/>
            </a:br>
            <a:r>
              <a:rPr lang="nl-BE" u="sng" dirty="0"/>
              <a:t>http://channel9.msdn.com/belux</a:t>
            </a:r>
          </a:p>
          <a:p>
            <a:r>
              <a:rPr lang="nl-BE" dirty="0" smtClean="0"/>
              <a:t>Download to your favorite MP3 or video player</a:t>
            </a:r>
          </a:p>
          <a:p>
            <a:r>
              <a:rPr lang="nl-BE" dirty="0" smtClean="0"/>
              <a:t>Get access to slides and recommended resources by the speakers</a:t>
            </a:r>
            <a:endParaRPr lang="en-US" dirty="0"/>
          </a:p>
        </p:txBody>
      </p:sp>
      <p:pic>
        <p:nvPicPr>
          <p:cNvPr id="1026" name="Picture 2" descr="http://ch9.danielfrost.dk/Content/ch9log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37137" y="776865"/>
            <a:ext cx="1047750" cy="1428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0330236"/>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nl-BE" dirty="0" smtClean="0"/>
              <a:t>THANK YOU</a:t>
            </a:r>
            <a:endParaRPr lang="en-US" dirty="0"/>
          </a:p>
        </p:txBody>
      </p:sp>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3360650412"/>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9" name="Picture 11" descr="C:\Users\Public\Pictures\DVD_ART37-Sept2010\Artwork_Imagery\Icons - Illustrations\Internet Clouds web\Istock 5118882 - clouds and sky.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b="68074"/>
          <a:stretch/>
        </p:blipFill>
        <p:spPr bwMode="auto">
          <a:xfrm>
            <a:off x="0" y="5516803"/>
            <a:ext cx="9144000" cy="1341199"/>
          </a:xfrm>
          <a:prstGeom prst="rect">
            <a:avLst/>
          </a:prstGeom>
          <a:noFill/>
          <a:extLst>
            <a:ext uri="{909E8E84-426E-40DD-AFC4-6F175D3DCCD1}">
              <a14:hiddenFill xmlns:a14="http://schemas.microsoft.com/office/drawing/2010/main">
                <a:solidFill>
                  <a:srgbClr val="FFFFFF"/>
                </a:solidFill>
              </a14:hiddenFill>
            </a:ext>
          </a:extLst>
        </p:spPr>
      </p:pic>
      <p:sp>
        <p:nvSpPr>
          <p:cNvPr id="61" name="Rounded Rectangle 60"/>
          <p:cNvSpPr/>
          <p:nvPr/>
        </p:nvSpPr>
        <p:spPr>
          <a:xfrm>
            <a:off x="228600" y="934721"/>
            <a:ext cx="8686800" cy="5329984"/>
          </a:xfrm>
          <a:prstGeom prst="roundRect">
            <a:avLst>
              <a:gd name="adj" fmla="val 5919"/>
            </a:avLst>
          </a:prstGeom>
          <a:gradFill flip="none" rotWithShape="1">
            <a:gsLst>
              <a:gs pos="0">
                <a:srgbClr val="333477"/>
              </a:gs>
              <a:gs pos="100000">
                <a:schemeClr val="accent1">
                  <a:tint val="23500"/>
                  <a:satMod val="160000"/>
                  <a:alpha val="0"/>
                  <a:lumMod val="95000"/>
                </a:schemeClr>
              </a:gs>
            </a:gsLst>
            <a:lin ang="5400000" scaled="1"/>
            <a:tileRect/>
          </a:gradFill>
          <a:ln w="50800">
            <a:gradFill flip="none" rotWithShape="1">
              <a:gsLst>
                <a:gs pos="0">
                  <a:schemeClr val="bg2">
                    <a:lumMod val="60000"/>
                    <a:lumOff val="40000"/>
                  </a:schemeClr>
                </a:gs>
                <a:gs pos="48000">
                  <a:schemeClr val="accent1">
                    <a:tint val="44500"/>
                    <a:satMod val="160000"/>
                    <a:alpha val="50000"/>
                  </a:schemeClr>
                </a:gs>
                <a:gs pos="81000">
                  <a:schemeClr val="accent1">
                    <a:tint val="23500"/>
                    <a:satMod val="160000"/>
                    <a:alpha val="0"/>
                  </a:schemeClr>
                </a:gs>
              </a:gsLst>
              <a:lin ang="5400000" scaled="1"/>
              <a:tileRect/>
            </a:gradFill>
            <a:headEnd type="none" w="med" len="med"/>
            <a:tailEnd type="none" w="med" len="med"/>
          </a:ln>
          <a:effectLst/>
        </p:spPr>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defRPr/>
            </a:pPr>
            <a:endParaRPr lang="en-US" dirty="0">
              <a:gradFill>
                <a:gsLst>
                  <a:gs pos="0">
                    <a:srgbClr val="000000">
                      <a:lumMod val="85000"/>
                      <a:lumOff val="15000"/>
                    </a:srgbClr>
                  </a:gs>
                  <a:gs pos="100000">
                    <a:srgbClr val="000000">
                      <a:lumMod val="85000"/>
                      <a:lumOff val="15000"/>
                    </a:srgbClr>
                  </a:gs>
                </a:gsLst>
                <a:lin ang="5400000" scaled="0"/>
              </a:gradFill>
            </a:endParaRPr>
          </a:p>
        </p:txBody>
      </p:sp>
      <p:sp>
        <p:nvSpPr>
          <p:cNvPr id="62" name="Rounded Rectangle 61"/>
          <p:cNvSpPr>
            <a:spLocks/>
          </p:cNvSpPr>
          <p:nvPr/>
        </p:nvSpPr>
        <p:spPr>
          <a:xfrm>
            <a:off x="720482" y="3743549"/>
            <a:ext cx="7700504" cy="2674264"/>
          </a:xfrm>
          <a:prstGeom prst="roundRect">
            <a:avLst>
              <a:gd name="adj" fmla="val 6537"/>
            </a:avLst>
          </a:prstGeom>
          <a:gradFill flip="none" rotWithShape="1">
            <a:gsLst>
              <a:gs pos="0">
                <a:schemeClr val="tx1">
                  <a:alpha val="16000"/>
                </a:schemeClr>
              </a:gs>
              <a:gs pos="49000">
                <a:schemeClr val="tx1">
                  <a:lumMod val="50000"/>
                  <a:alpha val="0"/>
                </a:schemeClr>
              </a:gs>
              <a:gs pos="100000">
                <a:srgbClr val="FFFFFF">
                  <a:lumMod val="100000"/>
                  <a:alpha val="16000"/>
                </a:srgbClr>
              </a:gs>
            </a:gsLst>
            <a:lin ang="0" scaled="1"/>
            <a:tileRect/>
          </a:gradFill>
          <a:ln w="28575" cmpd="sng">
            <a:gradFill flip="none" rotWithShape="1">
              <a:gsLst>
                <a:gs pos="100000">
                  <a:schemeClr val="tx1"/>
                </a:gs>
                <a:gs pos="0">
                  <a:srgbClr val="00B0F0">
                    <a:alpha val="41000"/>
                  </a:srgbClr>
                </a:gs>
              </a:gsLst>
              <a:lin ang="5400000" scaled="1"/>
              <a:tileRect/>
            </a:gra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lnSpc>
                <a:spcPct val="85000"/>
              </a:lnSpc>
              <a:spcBef>
                <a:spcPct val="0"/>
              </a:spcBef>
              <a:spcAft>
                <a:spcPct val="0"/>
              </a:spcAft>
            </a:pPr>
            <a:endParaRPr lang="en-US" sz="2400" dirty="0">
              <a:solidFill>
                <a:srgbClr val="FFFFFF"/>
              </a:solidFill>
              <a:effectLst>
                <a:outerShdw blurRad="38100" dist="38100" dir="2700000" algn="tl">
                  <a:srgbClr val="000000">
                    <a:alpha val="43137"/>
                  </a:srgbClr>
                </a:outerShdw>
              </a:effectLst>
            </a:endParaRPr>
          </a:p>
        </p:txBody>
      </p:sp>
      <p:sp>
        <p:nvSpPr>
          <p:cNvPr id="63" name="Rounded Rectangle 62"/>
          <p:cNvSpPr>
            <a:spLocks noChangeAspect="1"/>
          </p:cNvSpPr>
          <p:nvPr/>
        </p:nvSpPr>
        <p:spPr>
          <a:xfrm>
            <a:off x="998778" y="1241668"/>
            <a:ext cx="7228868" cy="2345285"/>
          </a:xfrm>
          <a:prstGeom prst="roundRect">
            <a:avLst>
              <a:gd name="adj" fmla="val 7305"/>
            </a:avLst>
          </a:prstGeom>
          <a:gradFill flip="none" rotWithShape="1">
            <a:gsLst>
              <a:gs pos="0">
                <a:schemeClr val="tx1">
                  <a:alpha val="16000"/>
                </a:schemeClr>
              </a:gs>
              <a:gs pos="49000">
                <a:schemeClr val="tx1">
                  <a:lumMod val="50000"/>
                  <a:alpha val="0"/>
                </a:schemeClr>
              </a:gs>
              <a:gs pos="100000">
                <a:srgbClr val="FFFFFF">
                  <a:lumMod val="100000"/>
                  <a:alpha val="16000"/>
                </a:srgbClr>
              </a:gs>
            </a:gsLst>
            <a:lin ang="0" scaled="1"/>
            <a:tileRect/>
          </a:gradFill>
          <a:ln w="28575" cmpd="sng">
            <a:gradFill flip="none" rotWithShape="1">
              <a:gsLst>
                <a:gs pos="0">
                  <a:schemeClr val="tx1"/>
                </a:gs>
                <a:gs pos="100000">
                  <a:srgbClr val="00B0F0">
                    <a:alpha val="41000"/>
                  </a:srgbClr>
                </a:gs>
              </a:gsLst>
              <a:lin ang="5400000" scaled="1"/>
              <a:tileRect/>
            </a:gra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fontAlgn="base">
              <a:lnSpc>
                <a:spcPct val="85000"/>
              </a:lnSpc>
              <a:spcBef>
                <a:spcPct val="0"/>
              </a:spcBef>
              <a:spcAft>
                <a:spcPct val="0"/>
              </a:spcAft>
              <a:defRPr/>
            </a:pPr>
            <a:endParaRPr lang="en-US" sz="2400" dirty="0">
              <a:solidFill>
                <a:srgbClr val="FFFFFF"/>
              </a:solidFill>
              <a:effectLst>
                <a:outerShdw blurRad="38100" dist="38100" dir="2700000" algn="tl">
                  <a:srgbClr val="000000">
                    <a:alpha val="43137"/>
                  </a:srgbClr>
                </a:outerShdw>
              </a:effectLst>
            </a:endParaRPr>
          </a:p>
        </p:txBody>
      </p:sp>
      <p:sp>
        <p:nvSpPr>
          <p:cNvPr id="81" name="Rounded Rectangle 80"/>
          <p:cNvSpPr/>
          <p:nvPr/>
        </p:nvSpPr>
        <p:spPr>
          <a:xfrm>
            <a:off x="909818" y="4304615"/>
            <a:ext cx="7317828" cy="1982956"/>
          </a:xfrm>
          <a:prstGeom prst="roundRect">
            <a:avLst>
              <a:gd name="adj" fmla="val 4165"/>
            </a:avLst>
          </a:prstGeom>
          <a:ln>
            <a:headEnd type="none" w="med" len="med"/>
            <a:tailEnd type="none" w="med" len="med"/>
          </a:ln>
          <a:effectLst>
            <a:innerShdw blurRad="127000" dir="11220000">
              <a:prstClr val="black">
                <a:alpha val="50000"/>
              </a:prstClr>
            </a:innerShdw>
          </a:effectLst>
          <a:scene3d>
            <a:camera prst="orthographicFront">
              <a:rot lat="0" lon="0" rev="0"/>
            </a:camera>
            <a:lightRig rig="threePt" dir="tl"/>
          </a:scene3d>
          <a:sp3d prstMaterial="matte"/>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spc="-50">
              <a:gradFill>
                <a:gsLst>
                  <a:gs pos="0">
                    <a:srgbClr val="000000"/>
                  </a:gs>
                  <a:gs pos="100000">
                    <a:srgbClr val="000000"/>
                  </a:gs>
                </a:gsLst>
                <a:lin ang="5400000" scaled="0"/>
              </a:gradFill>
            </a:endParaRPr>
          </a:p>
        </p:txBody>
      </p:sp>
      <p:sp>
        <p:nvSpPr>
          <p:cNvPr id="82" name="Rounded Rectangle 81"/>
          <p:cNvSpPr/>
          <p:nvPr/>
        </p:nvSpPr>
        <p:spPr bwMode="auto">
          <a:xfrm>
            <a:off x="989346" y="4448054"/>
            <a:ext cx="4549466" cy="1653444"/>
          </a:xfrm>
          <a:prstGeom prst="roundRect">
            <a:avLst>
              <a:gd name="adj" fmla="val 3866"/>
            </a:avLst>
          </a:prstGeom>
          <a:gradFill>
            <a:gsLst>
              <a:gs pos="0">
                <a:srgbClr val="90AABB">
                  <a:tint val="50000"/>
                  <a:satMod val="300000"/>
                </a:srgbClr>
              </a:gs>
              <a:gs pos="35000">
                <a:srgbClr val="90AABB">
                  <a:tint val="37000"/>
                  <a:satMod val="300000"/>
                </a:srgbClr>
              </a:gs>
              <a:gs pos="100000">
                <a:srgbClr val="90AABB">
                  <a:tint val="15000"/>
                  <a:satMod val="350000"/>
                </a:srgbClr>
              </a:gs>
            </a:gsLst>
            <a:lin ang="16200000" scaled="1"/>
          </a:gradFill>
          <a:ln w="25400" cap="flat" cmpd="sng" algn="ctr">
            <a:noFill/>
            <a:prstDash val="solid"/>
          </a:ln>
          <a:effectLst>
            <a:outerShdw blurRad="50800" dist="38100" dir="2700000" algn="tl" rotWithShape="0">
              <a:prstClr val="black">
                <a:alpha val="40000"/>
              </a:prstClr>
            </a:outerShdw>
          </a:effectLst>
        </p:spPr>
        <p:txBody>
          <a:bodyPr rtlCol="0" anchor="ctr"/>
          <a:lstStyle/>
          <a:p>
            <a:pPr algn="ctr" defTabSz="914338"/>
            <a:endParaRPr lang="en-US" sz="2000" kern="0" dirty="0">
              <a:solidFill>
                <a:srgbClr val="525051">
                  <a:lumMod val="75000"/>
                  <a:alpha val="99000"/>
                </a:srgbClr>
              </a:solidFill>
            </a:endParaRPr>
          </a:p>
        </p:txBody>
      </p:sp>
      <p:sp>
        <p:nvSpPr>
          <p:cNvPr id="4" name="Title 3"/>
          <p:cNvSpPr>
            <a:spLocks noGrp="1"/>
          </p:cNvSpPr>
          <p:nvPr>
            <p:ph type="title"/>
          </p:nvPr>
        </p:nvSpPr>
        <p:spPr>
          <a:xfrm>
            <a:off x="247903" y="213716"/>
            <a:ext cx="8363938" cy="531837"/>
          </a:xfrm>
        </p:spPr>
        <p:txBody>
          <a:bodyPr>
            <a:normAutofit/>
          </a:bodyPr>
          <a:lstStyle/>
          <a:p>
            <a:r>
              <a:rPr lang="en-US" sz="3200" dirty="0">
                <a:effectLst/>
                <a:latin typeface="Segoe" pitchFamily="34" charset="0"/>
              </a:rPr>
              <a:t>Windows Azure Platform</a:t>
            </a:r>
          </a:p>
        </p:txBody>
      </p:sp>
      <p:sp>
        <p:nvSpPr>
          <p:cNvPr id="71" name="TextBox 70"/>
          <p:cNvSpPr txBox="1"/>
          <p:nvPr/>
        </p:nvSpPr>
        <p:spPr>
          <a:xfrm>
            <a:off x="1781212" y="1263498"/>
            <a:ext cx="5358232" cy="461665"/>
          </a:xfrm>
          <a:prstGeom prst="rect">
            <a:avLst/>
          </a:prstGeom>
          <a:noFill/>
        </p:spPr>
        <p:txBody>
          <a:bodyPr wrap="square" rtlCol="0">
            <a:spAutoFit/>
          </a:bodyPr>
          <a:lstStyle/>
          <a:p>
            <a:pPr marL="0" lvl="1" indent="-116697" algn="ctr" eaLnBrk="0" fontAlgn="base" hangingPunct="0">
              <a:buClr>
                <a:srgbClr val="FFC000"/>
              </a:buClr>
              <a:defRPr/>
            </a:pPr>
            <a:r>
              <a:rPr lang="en-US" sz="2400" spc="-100" dirty="0" smtClean="0">
                <a:solidFill>
                  <a:srgbClr val="FFFFFF"/>
                </a:solidFill>
              </a:rPr>
              <a:t>General Purpose Programing Languages</a:t>
            </a:r>
            <a:endParaRPr lang="en-US" sz="2400" spc="-100" dirty="0">
              <a:solidFill>
                <a:srgbClr val="FFFFFF"/>
              </a:solidFill>
            </a:endParaRPr>
          </a:p>
        </p:txBody>
      </p:sp>
      <p:pic>
        <p:nvPicPr>
          <p:cNvPr id="83" name="Picture 3" descr="D:\AA - Microsoft\Events DVD 35\DVD_ART35\Logos\Azure Services Platform\Windows Azure\Windows Azure logo bl.png"/>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2225124" y="4526420"/>
            <a:ext cx="2077910" cy="403003"/>
          </a:xfrm>
          <a:prstGeom prst="rect">
            <a:avLst/>
          </a:prstGeom>
          <a:noFill/>
          <a:ln>
            <a:noFill/>
          </a:ln>
        </p:spPr>
      </p:pic>
      <p:sp>
        <p:nvSpPr>
          <p:cNvPr id="84" name="TextBox 83"/>
          <p:cNvSpPr txBox="1"/>
          <p:nvPr/>
        </p:nvSpPr>
        <p:spPr>
          <a:xfrm>
            <a:off x="1005404" y="5546636"/>
            <a:ext cx="710451" cy="261610"/>
          </a:xfrm>
          <a:prstGeom prst="rect">
            <a:avLst/>
          </a:prstGeom>
          <a:noFill/>
        </p:spPr>
        <p:txBody>
          <a:bodyPr wrap="none" rtlCol="0" anchor="ctr" anchorCtr="0">
            <a:spAutoFit/>
          </a:bodyPr>
          <a:lstStyle/>
          <a:p>
            <a:pPr algn="ctr"/>
            <a:r>
              <a:rPr lang="en-US" sz="1100" dirty="0">
                <a:solidFill>
                  <a:srgbClr val="000000"/>
                </a:solidFill>
              </a:rPr>
              <a:t>Compute</a:t>
            </a:r>
          </a:p>
        </p:txBody>
      </p:sp>
      <p:sp>
        <p:nvSpPr>
          <p:cNvPr id="85" name="TextBox 84"/>
          <p:cNvSpPr txBox="1"/>
          <p:nvPr/>
        </p:nvSpPr>
        <p:spPr>
          <a:xfrm>
            <a:off x="1679382" y="5753468"/>
            <a:ext cx="622285" cy="261610"/>
          </a:xfrm>
          <a:prstGeom prst="rect">
            <a:avLst/>
          </a:prstGeom>
          <a:noFill/>
        </p:spPr>
        <p:txBody>
          <a:bodyPr wrap="none" rtlCol="0" anchor="ctr" anchorCtr="0">
            <a:spAutoFit/>
          </a:bodyPr>
          <a:lstStyle/>
          <a:p>
            <a:pPr algn="ctr"/>
            <a:r>
              <a:rPr lang="en-US" sz="1100" dirty="0">
                <a:solidFill>
                  <a:srgbClr val="000000"/>
                </a:solidFill>
              </a:rPr>
              <a:t>Storage</a:t>
            </a:r>
          </a:p>
        </p:txBody>
      </p:sp>
      <p:sp>
        <p:nvSpPr>
          <p:cNvPr id="86" name="TextBox 85"/>
          <p:cNvSpPr txBox="1"/>
          <p:nvPr/>
        </p:nvSpPr>
        <p:spPr>
          <a:xfrm>
            <a:off x="2212977" y="5557523"/>
            <a:ext cx="1096276" cy="261610"/>
          </a:xfrm>
          <a:prstGeom prst="rect">
            <a:avLst/>
          </a:prstGeom>
          <a:noFill/>
        </p:spPr>
        <p:txBody>
          <a:bodyPr wrap="square" rtlCol="0" anchor="ctr" anchorCtr="0">
            <a:spAutoFit/>
          </a:bodyPr>
          <a:lstStyle/>
          <a:p>
            <a:pPr algn="ctr"/>
            <a:r>
              <a:rPr lang="en-US" sz="1100" dirty="0">
                <a:solidFill>
                  <a:srgbClr val="000000"/>
                </a:solidFill>
              </a:rPr>
              <a:t>Management</a:t>
            </a:r>
          </a:p>
        </p:txBody>
      </p:sp>
      <p:sp>
        <p:nvSpPr>
          <p:cNvPr id="90" name="TextBox 89"/>
          <p:cNvSpPr txBox="1"/>
          <p:nvPr/>
        </p:nvSpPr>
        <p:spPr>
          <a:xfrm>
            <a:off x="4483006" y="5778640"/>
            <a:ext cx="1057818" cy="227755"/>
          </a:xfrm>
          <a:prstGeom prst="rect">
            <a:avLst/>
          </a:prstGeom>
          <a:noFill/>
        </p:spPr>
        <p:txBody>
          <a:bodyPr wrap="square" rtlCol="0" anchor="ctr" anchorCtr="0">
            <a:spAutoFit/>
          </a:bodyPr>
          <a:lstStyle/>
          <a:p>
            <a:pPr algn="ctr">
              <a:lnSpc>
                <a:spcPct val="80000"/>
              </a:lnSpc>
            </a:pPr>
            <a:r>
              <a:rPr lang="en-US" sz="1100" dirty="0">
                <a:gradFill>
                  <a:gsLst>
                    <a:gs pos="0">
                      <a:srgbClr val="000000"/>
                    </a:gs>
                    <a:gs pos="100000">
                      <a:srgbClr val="000000"/>
                    </a:gs>
                  </a:gsLst>
                  <a:lin ang="5400000" scaled="0"/>
                </a:gradFill>
              </a:rPr>
              <a:t>Marketplace</a:t>
            </a:r>
          </a:p>
        </p:txBody>
      </p:sp>
      <p:sp>
        <p:nvSpPr>
          <p:cNvPr id="91" name="TextBox 90"/>
          <p:cNvSpPr txBox="1"/>
          <p:nvPr/>
        </p:nvSpPr>
        <p:spPr>
          <a:xfrm>
            <a:off x="3749605" y="5542725"/>
            <a:ext cx="792205" cy="261610"/>
          </a:xfrm>
          <a:prstGeom prst="rect">
            <a:avLst/>
          </a:prstGeom>
          <a:noFill/>
        </p:spPr>
        <p:txBody>
          <a:bodyPr wrap="none" rtlCol="0" anchor="ctr" anchorCtr="0">
            <a:spAutoFit/>
          </a:bodyPr>
          <a:lstStyle/>
          <a:p>
            <a:pPr algn="ctr"/>
            <a:r>
              <a:rPr lang="en-US" sz="1100" dirty="0">
                <a:gradFill>
                  <a:gsLst>
                    <a:gs pos="0">
                      <a:srgbClr val="000000"/>
                    </a:gs>
                    <a:gs pos="100000">
                      <a:srgbClr val="000000"/>
                    </a:gs>
                  </a:gsLst>
                  <a:lin ang="5400000" scaled="0"/>
                </a:gradFill>
              </a:rPr>
              <a:t>App Fabric</a:t>
            </a:r>
          </a:p>
        </p:txBody>
      </p:sp>
      <p:sp>
        <p:nvSpPr>
          <p:cNvPr id="92" name="TextBox 91"/>
          <p:cNvSpPr txBox="1"/>
          <p:nvPr/>
        </p:nvSpPr>
        <p:spPr>
          <a:xfrm>
            <a:off x="2990384" y="5754940"/>
            <a:ext cx="1031231" cy="261610"/>
          </a:xfrm>
          <a:prstGeom prst="rect">
            <a:avLst/>
          </a:prstGeom>
          <a:noFill/>
        </p:spPr>
        <p:txBody>
          <a:bodyPr wrap="square" rtlCol="0" anchor="ctr" anchorCtr="0">
            <a:spAutoFit/>
          </a:bodyPr>
          <a:lstStyle/>
          <a:p>
            <a:pPr algn="ctr"/>
            <a:r>
              <a:rPr lang="en-US" sz="1100" dirty="0">
                <a:solidFill>
                  <a:srgbClr val="000000"/>
                </a:solidFill>
              </a:rPr>
              <a:t>CDN</a:t>
            </a:r>
          </a:p>
        </p:txBody>
      </p:sp>
      <p:pic>
        <p:nvPicPr>
          <p:cNvPr id="93" name="Picture 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320457" y="5465953"/>
            <a:ext cx="312757" cy="2125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7" name="TextBox 96"/>
          <p:cNvSpPr txBox="1"/>
          <p:nvPr/>
        </p:nvSpPr>
        <p:spPr>
          <a:xfrm>
            <a:off x="2767724" y="3779839"/>
            <a:ext cx="3473069" cy="424732"/>
          </a:xfrm>
          <a:prstGeom prst="rect">
            <a:avLst/>
          </a:prstGeom>
          <a:noFill/>
        </p:spPr>
        <p:txBody>
          <a:bodyPr wrap="square" rtlCol="0">
            <a:spAutoFit/>
          </a:bodyPr>
          <a:lstStyle/>
          <a:p>
            <a:pPr marL="0" lvl="1" indent="-116697" algn="ctr" eaLnBrk="0" fontAlgn="base" hangingPunct="0">
              <a:lnSpc>
                <a:spcPct val="90000"/>
              </a:lnSpc>
              <a:spcBef>
                <a:spcPts val="450"/>
              </a:spcBef>
              <a:spcAft>
                <a:spcPts val="900"/>
              </a:spcAft>
              <a:buClr>
                <a:srgbClr val="FFC000"/>
              </a:buClr>
              <a:defRPr/>
            </a:pPr>
            <a:r>
              <a:rPr lang="en-US" sz="2400" spc="-100" dirty="0">
                <a:solidFill>
                  <a:srgbClr val="FFFFFF"/>
                </a:solidFill>
              </a:rPr>
              <a:t>Windows Azure Platform</a:t>
            </a:r>
          </a:p>
        </p:txBody>
      </p:sp>
      <p:pic>
        <p:nvPicPr>
          <p:cNvPr id="99" name="Picture 4" descr="C:\Users\v-dsirok\Pictures\DVD_Art_Sept-2-2010\Artwork_Imagery\Icons - Illustrations\_ VIRTUALIZATION ICONS\server.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185466" y="5162326"/>
            <a:ext cx="392694" cy="416212"/>
          </a:xfrm>
          <a:prstGeom prst="rect">
            <a:avLst/>
          </a:prstGeom>
          <a:noFill/>
          <a:extLst>
            <a:ext uri="{909E8E84-426E-40DD-AFC4-6F175D3DCCD1}">
              <a14:hiddenFill xmlns:a14="http://schemas.microsoft.com/office/drawing/2010/main">
                <a:solidFill>
                  <a:srgbClr val="FFFFFF"/>
                </a:solidFill>
              </a14:hiddenFill>
            </a:ext>
          </a:extLst>
        </p:spPr>
      </p:pic>
      <p:pic>
        <p:nvPicPr>
          <p:cNvPr id="100" name="Picture 6" descr="C:\Users\v-dsirok\Pictures\DVD_Art_Sept-2-2010\Artwork_Imagery\Icons - Illustrations\_ WINDOWS SERVER ICONS\Data\3D Line Graph chart.pn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2761040" y="5219142"/>
            <a:ext cx="222693" cy="324309"/>
          </a:xfrm>
          <a:prstGeom prst="rect">
            <a:avLst/>
          </a:prstGeom>
          <a:noFill/>
          <a:extLst>
            <a:ext uri="{909E8E84-426E-40DD-AFC4-6F175D3DCCD1}">
              <a14:hiddenFill xmlns:a14="http://schemas.microsoft.com/office/drawing/2010/main">
                <a:solidFill>
                  <a:srgbClr val="FFFFFF"/>
                </a:solidFill>
              </a14:hiddenFill>
            </a:ext>
          </a:extLst>
        </p:spPr>
      </p:pic>
      <p:pic>
        <p:nvPicPr>
          <p:cNvPr id="101" name="Picture 7" descr="C:\Users\v-dsirok\Pictures\DVD_Art_Sept-2-2010\Artwork_Imagery\Icons - Illustrations\_ xMAC STYLE\database.pn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1902491" y="5391102"/>
            <a:ext cx="205690" cy="362061"/>
          </a:xfrm>
          <a:prstGeom prst="rect">
            <a:avLst/>
          </a:prstGeom>
          <a:noFill/>
          <a:extLst>
            <a:ext uri="{909E8E84-426E-40DD-AFC4-6F175D3DCCD1}">
              <a14:hiddenFill xmlns:a14="http://schemas.microsoft.com/office/drawing/2010/main">
                <a:solidFill>
                  <a:srgbClr val="FFFFFF"/>
                </a:solidFill>
              </a14:hiddenFill>
            </a:ext>
          </a:extLst>
        </p:spPr>
      </p:pic>
      <p:pic>
        <p:nvPicPr>
          <p:cNvPr id="102" name="Picture 8" descr="C:\Users\v-dsirok\Pictures\DVD_Art_Sept-2-2010\Artwork_Imagery\Icons - Illustrations\_ WINDOWS SERVER ICONS\Tools\Toolbox tools repair fix Red.png"/>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2534081" y="5233270"/>
            <a:ext cx="382715" cy="301148"/>
          </a:xfrm>
          <a:prstGeom prst="rect">
            <a:avLst/>
          </a:prstGeom>
          <a:noFill/>
          <a:extLst>
            <a:ext uri="{909E8E84-426E-40DD-AFC4-6F175D3DCCD1}">
              <a14:hiddenFill xmlns:a14="http://schemas.microsoft.com/office/drawing/2010/main">
                <a:solidFill>
                  <a:srgbClr val="FFFFFF"/>
                </a:solidFill>
              </a14:hiddenFill>
            </a:ext>
          </a:extLst>
        </p:spPr>
      </p:pic>
      <p:grpSp>
        <p:nvGrpSpPr>
          <p:cNvPr id="103" name="Group 102"/>
          <p:cNvGrpSpPr/>
          <p:nvPr/>
        </p:nvGrpSpPr>
        <p:grpSpPr>
          <a:xfrm>
            <a:off x="4788564" y="5382985"/>
            <a:ext cx="446702" cy="321911"/>
            <a:chOff x="6605709" y="5237759"/>
            <a:chExt cx="595447" cy="321910"/>
          </a:xfrm>
        </p:grpSpPr>
        <p:pic>
          <p:nvPicPr>
            <p:cNvPr id="104" name="Picture 2" descr="C:\Users\Public\Pictures\DVD_ART37-Sept2010\Artwork_Imagery\Icons - Illustrations\Documents Folders Pages\data page.png"/>
            <p:cNvPicPr>
              <a:picLocks noChangeAspect="1" noChangeArrowheads="1"/>
            </p:cNvPicPr>
            <p:nvPr/>
          </p:nvPicPr>
          <p:blipFill>
            <a:blip r:embed="rId10" cstate="screen">
              <a:extLst>
                <a:ext uri="{BEBA8EAE-BF5A-486C-A8C5-ECC9F3942E4B}">
                  <a14:imgProps xmlns:a14="http://schemas.microsoft.com/office/drawing/2010/main">
                    <a14:imgLayer r:embed="rId11">
                      <a14:imgEffect>
                        <a14:brightnessContrast bright="-27000"/>
                      </a14:imgEffect>
                    </a14:imgLayer>
                  </a14:imgProps>
                </a:ext>
                <a:ext uri="{28A0092B-C50C-407E-A947-70E740481C1C}">
                  <a14:useLocalDpi xmlns:a14="http://schemas.microsoft.com/office/drawing/2010/main"/>
                </a:ext>
              </a:extLst>
            </a:blip>
            <a:srcRect/>
            <a:stretch>
              <a:fillRect/>
            </a:stretch>
          </p:blipFill>
          <p:spPr bwMode="auto">
            <a:xfrm>
              <a:off x="6933140" y="5237759"/>
              <a:ext cx="268016" cy="321910"/>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5" name="Picture 2" descr="C:\Users\Public\Pictures\DVD_ART37-Sept2010\Artwork_Imagery\Icons - Illustrations\Documents Folders Pages\data page.png"/>
            <p:cNvPicPr>
              <a:picLocks noChangeAspect="1" noChangeArrowheads="1"/>
            </p:cNvPicPr>
            <p:nvPr/>
          </p:nvPicPr>
          <p:blipFill>
            <a:blip r:embed="rId10" cstate="screen">
              <a:extLst>
                <a:ext uri="{BEBA8EAE-BF5A-486C-A8C5-ECC9F3942E4B}">
                  <a14:imgProps xmlns:a14="http://schemas.microsoft.com/office/drawing/2010/main">
                    <a14:imgLayer r:embed="rId11">
                      <a14:imgEffect>
                        <a14:brightnessContrast bright="-27000"/>
                      </a14:imgEffect>
                    </a14:imgLayer>
                  </a14:imgProps>
                </a:ext>
                <a:ext uri="{28A0092B-C50C-407E-A947-70E740481C1C}">
                  <a14:useLocalDpi xmlns:a14="http://schemas.microsoft.com/office/drawing/2010/main"/>
                </a:ext>
              </a:extLst>
            </a:blip>
            <a:srcRect/>
            <a:stretch>
              <a:fillRect/>
            </a:stretch>
          </p:blipFill>
          <p:spPr bwMode="auto">
            <a:xfrm>
              <a:off x="6780740" y="5237759"/>
              <a:ext cx="268016" cy="321910"/>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6" name="Picture 2" descr="C:\Users\Public\Pictures\DVD_ART37-Sept2010\Artwork_Imagery\Icons - Illustrations\Documents Folders Pages\data page.png"/>
            <p:cNvPicPr>
              <a:picLocks noChangeAspect="1" noChangeArrowheads="1"/>
            </p:cNvPicPr>
            <p:nvPr/>
          </p:nvPicPr>
          <p:blipFill>
            <a:blip r:embed="rId10" cstate="screen">
              <a:extLst>
                <a:ext uri="{BEBA8EAE-BF5A-486C-A8C5-ECC9F3942E4B}">
                  <a14:imgProps xmlns:a14="http://schemas.microsoft.com/office/drawing/2010/main">
                    <a14:imgLayer r:embed="rId11">
                      <a14:imgEffect>
                        <a14:brightnessContrast bright="-27000"/>
                      </a14:imgEffect>
                    </a14:imgLayer>
                  </a14:imgProps>
                </a:ext>
                <a:ext uri="{28A0092B-C50C-407E-A947-70E740481C1C}">
                  <a14:useLocalDpi xmlns:a14="http://schemas.microsoft.com/office/drawing/2010/main"/>
                </a:ext>
              </a:extLst>
            </a:blip>
            <a:srcRect/>
            <a:stretch>
              <a:fillRect/>
            </a:stretch>
          </p:blipFill>
          <p:spPr bwMode="auto">
            <a:xfrm>
              <a:off x="6605709" y="5237759"/>
              <a:ext cx="268016" cy="321910"/>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grpSp>
        <p:nvGrpSpPr>
          <p:cNvPr id="3" name="Group 2"/>
          <p:cNvGrpSpPr/>
          <p:nvPr/>
        </p:nvGrpSpPr>
        <p:grpSpPr>
          <a:xfrm>
            <a:off x="3713759" y="5146775"/>
            <a:ext cx="863876" cy="366892"/>
            <a:chOff x="3841188" y="5244389"/>
            <a:chExt cx="863876" cy="366890"/>
          </a:xfrm>
        </p:grpSpPr>
        <p:pic>
          <p:nvPicPr>
            <p:cNvPr id="95" name="Picture 11" descr="C:\Users\Public\Pictures\DVD_ART37-Sept2010\Artwork_Imagery\Icons - Illustrations\Misc\fingerprint biometrics security secure.png"/>
            <p:cNvPicPr>
              <a:picLocks noChangeAspect="1" noChangeArrowheads="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4470945" y="5244389"/>
              <a:ext cx="234119" cy="364506"/>
            </a:xfrm>
            <a:prstGeom prst="rect">
              <a:avLst/>
            </a:prstGeom>
            <a:noFill/>
            <a:extLst>
              <a:ext uri="{909E8E84-426E-40DD-AFC4-6F175D3DCCD1}">
                <a14:hiddenFill xmlns:a14="http://schemas.microsoft.com/office/drawing/2010/main">
                  <a:solidFill>
                    <a:srgbClr val="FFFFFF"/>
                  </a:solidFill>
                </a14:hiddenFill>
              </a:ext>
            </a:extLst>
          </p:spPr>
        </p:pic>
        <p:pic>
          <p:nvPicPr>
            <p:cNvPr id="98" name="Picture 3" descr="C:\Users\v-dsirok\Pictures\DVD_Art_Sept-2-2010\Artwork_Imagery\Icons - Illustrations\_ WINDOWS SERVER ICONS\Hardware\Plug Ethernet Cat-5 wired high speed broadband.png"/>
            <p:cNvPicPr>
              <a:picLocks noChangeAspect="1" noChangeArrowheads="1"/>
            </p:cNvPicPr>
            <p:nvPr/>
          </p:nvPicPr>
          <p:blipFill>
            <a:blip r:embed="rId13" cstate="screen">
              <a:extLst>
                <a:ext uri="{28A0092B-C50C-407E-A947-70E740481C1C}">
                  <a14:useLocalDpi xmlns:a14="http://schemas.microsoft.com/office/drawing/2010/main"/>
                </a:ext>
              </a:extLst>
            </a:blip>
            <a:srcRect/>
            <a:stretch>
              <a:fillRect/>
            </a:stretch>
          </p:blipFill>
          <p:spPr bwMode="auto">
            <a:xfrm>
              <a:off x="3841188" y="5317189"/>
              <a:ext cx="379715" cy="294090"/>
            </a:xfrm>
            <a:prstGeom prst="rect">
              <a:avLst/>
            </a:prstGeom>
            <a:noFill/>
            <a:extLst>
              <a:ext uri="{909E8E84-426E-40DD-AFC4-6F175D3DCCD1}">
                <a14:hiddenFill xmlns:a14="http://schemas.microsoft.com/office/drawing/2010/main">
                  <a:solidFill>
                    <a:srgbClr val="FFFFFF"/>
                  </a:solidFill>
                </a14:hiddenFill>
              </a:ext>
            </a:extLst>
          </p:spPr>
        </p:pic>
        <p:pic>
          <p:nvPicPr>
            <p:cNvPr id="107" name="Picture 4" descr="C:\Users\Public\Pictures\DVD_ART37-Sept2010\Artwork_Imagery\Icons - Illustrations\_ WINDOWS SERVER ICONS\Misc\smartcard smart card.png"/>
            <p:cNvPicPr>
              <a:picLocks noChangeAspect="1" noChangeArrowheads="1"/>
            </p:cNvPicPr>
            <p:nvPr/>
          </p:nvPicPr>
          <p:blipFill>
            <a:blip r:embed="rId14" cstate="screen">
              <a:extLst>
                <a:ext uri="{28A0092B-C50C-407E-A947-70E740481C1C}">
                  <a14:useLocalDpi xmlns:a14="http://schemas.microsoft.com/office/drawing/2010/main"/>
                </a:ext>
              </a:extLst>
            </a:blip>
            <a:srcRect/>
            <a:stretch>
              <a:fillRect/>
            </a:stretch>
          </p:blipFill>
          <p:spPr bwMode="auto">
            <a:xfrm>
              <a:off x="4149042" y="5258198"/>
              <a:ext cx="323195" cy="289353"/>
            </a:xfrm>
            <a:prstGeom prst="rect">
              <a:avLst/>
            </a:prstGeom>
            <a:noFill/>
            <a:extLst>
              <a:ext uri="{909E8E84-426E-40DD-AFC4-6F175D3DCCD1}">
                <a14:hiddenFill xmlns:a14="http://schemas.microsoft.com/office/drawing/2010/main">
                  <a:solidFill>
                    <a:srgbClr val="FFFFFF"/>
                  </a:solidFill>
                </a14:hiddenFill>
              </a:ext>
            </a:extLst>
          </p:spPr>
        </p:pic>
      </p:grpSp>
      <p:sp>
        <p:nvSpPr>
          <p:cNvPr id="69" name="Rounded Rectangle 68"/>
          <p:cNvSpPr/>
          <p:nvPr/>
        </p:nvSpPr>
        <p:spPr bwMode="auto">
          <a:xfrm>
            <a:off x="1094029" y="1942541"/>
            <a:ext cx="7035259" cy="1537072"/>
          </a:xfrm>
          <a:prstGeom prst="roundRect">
            <a:avLst>
              <a:gd name="adj" fmla="val 5927"/>
            </a:avLst>
          </a:prstGeom>
          <a:gradFill flip="none" rotWithShape="1">
            <a:gsLst>
              <a:gs pos="0">
                <a:srgbClr val="FFFFFF">
                  <a:alpha val="23000"/>
                </a:srgbClr>
              </a:gs>
              <a:gs pos="100000">
                <a:srgbClr val="FFFFFF">
                  <a:alpha val="23000"/>
                </a:srgbClr>
              </a:gs>
            </a:gsLst>
            <a:lin ang="16200000" scaled="1"/>
            <a:tileRect/>
          </a:gradFill>
          <a:ln w="25400" cap="flat" cmpd="sng" algn="ctr">
            <a:noFill/>
            <a:prstDash val="solid"/>
          </a:ln>
          <a:effectLst/>
        </p:spPr>
        <p:txBody>
          <a:bodyPr rtlCol="0" anchor="ctr"/>
          <a:lstStyle/>
          <a:p>
            <a:pPr algn="ctr" defTabSz="914338"/>
            <a:endParaRPr lang="en-US" sz="1600" kern="0" dirty="0">
              <a:solidFill>
                <a:srgbClr val="525051">
                  <a:lumMod val="75000"/>
                  <a:alpha val="99000"/>
                </a:srgbClr>
              </a:solidFill>
            </a:endParaRPr>
          </a:p>
        </p:txBody>
      </p:sp>
      <p:pic>
        <p:nvPicPr>
          <p:cNvPr id="52" name="Picture 2" descr="C:\Users\Public\Pictures\DVD_ART37-Sept2010\Logos\Microsoft .NET\Microsoft .NET Framework - NET\NET Framework white h.png"/>
          <p:cNvPicPr>
            <a:picLocks noChangeAspect="1" noChangeArrowheads="1"/>
          </p:cNvPicPr>
          <p:nvPr/>
        </p:nvPicPr>
        <p:blipFill>
          <a:blip r:embed="rId15" cstate="screen">
            <a:extLst>
              <a:ext uri="{28A0092B-C50C-407E-A947-70E740481C1C}">
                <a14:useLocalDpi xmlns:a14="http://schemas.microsoft.com/office/drawing/2010/main"/>
              </a:ext>
            </a:extLst>
          </a:blip>
          <a:srcRect/>
          <a:stretch>
            <a:fillRect/>
          </a:stretch>
        </p:blipFill>
        <p:spPr bwMode="auto">
          <a:xfrm>
            <a:off x="1598660" y="2245445"/>
            <a:ext cx="1183999" cy="352908"/>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5" descr="C:\Users\Public\Pictures\DVD_ART37-Sept2010\Logos\Visual Studio\2010 release\_Visual Studio 2010 (BRAND)\Visual_Studio_2010_v_r.png"/>
          <p:cNvPicPr>
            <a:picLocks noChangeAspect="1" noChangeArrowheads="1"/>
          </p:cNvPicPr>
          <p:nvPr/>
        </p:nvPicPr>
        <p:blipFill rotWithShape="1">
          <a:blip r:embed="rId16" cstate="screen">
            <a:extLst>
              <a:ext uri="{28A0092B-C50C-407E-A947-70E740481C1C}">
                <a14:useLocalDpi xmlns:a14="http://schemas.microsoft.com/office/drawing/2010/main"/>
              </a:ext>
            </a:extLst>
          </a:blip>
          <a:srcRect/>
          <a:stretch/>
        </p:blipFill>
        <p:spPr bwMode="auto">
          <a:xfrm>
            <a:off x="3248527" y="2886313"/>
            <a:ext cx="1071744" cy="440311"/>
          </a:xfrm>
          <a:prstGeom prst="rect">
            <a:avLst/>
          </a:prstGeom>
          <a:noFill/>
          <a:extLst>
            <a:ext uri="{909E8E84-426E-40DD-AFC4-6F175D3DCCD1}">
              <a14:hiddenFill xmlns:a14="http://schemas.microsoft.com/office/drawing/2010/main">
                <a:solidFill>
                  <a:srgbClr val="FFFFFF"/>
                </a:solidFill>
              </a14:hiddenFill>
            </a:ext>
          </a:extLst>
        </p:spPr>
      </p:pic>
      <p:sp>
        <p:nvSpPr>
          <p:cNvPr id="54" name="Rounded Rectangle 53"/>
          <p:cNvSpPr/>
          <p:nvPr/>
        </p:nvSpPr>
        <p:spPr bwMode="auto">
          <a:xfrm>
            <a:off x="1229211" y="1981366"/>
            <a:ext cx="6746061" cy="721652"/>
          </a:xfrm>
          <a:prstGeom prst="roundRect">
            <a:avLst>
              <a:gd name="adj" fmla="val 3866"/>
            </a:avLst>
          </a:prstGeom>
          <a:noFill/>
          <a:ln w="25400" cap="flat" cmpd="sng" algn="ctr">
            <a:solidFill>
              <a:srgbClr val="FFFFFF"/>
            </a:solidFill>
            <a:prstDash val="sysDash"/>
          </a:ln>
          <a:effectLst/>
        </p:spPr>
        <p:txBody>
          <a:bodyPr rtlCol="0" anchor="ctr"/>
          <a:lstStyle/>
          <a:p>
            <a:pPr algn="ctr" defTabSz="914338">
              <a:defRPr/>
            </a:pPr>
            <a:endParaRPr lang="en-US" sz="1600" kern="0" dirty="0">
              <a:solidFill>
                <a:srgbClr val="525051">
                  <a:lumMod val="75000"/>
                  <a:alpha val="99000"/>
                </a:srgbClr>
              </a:solidFill>
            </a:endParaRPr>
          </a:p>
        </p:txBody>
      </p:sp>
      <p:pic>
        <p:nvPicPr>
          <p:cNvPr id="55" name="Picture 4" descr="http://neowide.com/images/neowide/http:__www.sizlopedia.com_wp-content_uploads_php-logo.png"/>
          <p:cNvPicPr>
            <a:picLocks noChangeAspect="1" noChangeArrowheads="1"/>
          </p:cNvPicPr>
          <p:nvPr/>
        </p:nvPicPr>
        <p:blipFill>
          <a:blip r:embed="rId17" cstate="screen">
            <a:extLst>
              <a:ext uri="{28A0092B-C50C-407E-A947-70E740481C1C}">
                <a14:useLocalDpi xmlns:a14="http://schemas.microsoft.com/office/drawing/2010/main"/>
              </a:ext>
            </a:extLst>
          </a:blip>
          <a:stretch>
            <a:fillRect/>
          </a:stretch>
        </p:blipFill>
        <p:spPr bwMode="auto">
          <a:xfrm>
            <a:off x="6952651" y="2273349"/>
            <a:ext cx="557408" cy="260735"/>
          </a:xfrm>
          <a:prstGeom prst="rect">
            <a:avLst/>
          </a:prstGeom>
          <a:noFill/>
          <a:ln>
            <a:noFill/>
          </a:ln>
        </p:spPr>
      </p:pic>
      <p:pic>
        <p:nvPicPr>
          <p:cNvPr id="56" name="Picture 55" descr="python.png"/>
          <p:cNvPicPr>
            <a:picLocks noChangeAspect="1"/>
          </p:cNvPicPr>
          <p:nvPr/>
        </p:nvPicPr>
        <p:blipFill>
          <a:blip r:embed="rId18" cstate="screen">
            <a:lum bright="100000"/>
            <a:extLst>
              <a:ext uri="{28A0092B-C50C-407E-A947-70E740481C1C}">
                <a14:useLocalDpi xmlns:a14="http://schemas.microsoft.com/office/drawing/2010/main"/>
              </a:ext>
            </a:extLst>
          </a:blip>
          <a:stretch>
            <a:fillRect/>
          </a:stretch>
        </p:blipFill>
        <p:spPr>
          <a:xfrm>
            <a:off x="3224817" y="2203014"/>
            <a:ext cx="1000536" cy="281140"/>
          </a:xfrm>
          <a:prstGeom prst="rect">
            <a:avLst/>
          </a:prstGeom>
        </p:spPr>
      </p:pic>
      <p:pic>
        <p:nvPicPr>
          <p:cNvPr id="57" name="Picture 2" descr="http://upload.wikimedia.org/wikipedia/en/3/34/Eclipse-logo.png"/>
          <p:cNvPicPr>
            <a:picLocks noChangeAspect="1" noChangeArrowheads="1"/>
          </p:cNvPicPr>
          <p:nvPr/>
        </p:nvPicPr>
        <p:blipFill>
          <a:blip r:embed="rId19" cstate="screen">
            <a:extLst>
              <a:ext uri="{28A0092B-C50C-407E-A947-70E740481C1C}">
                <a14:useLocalDpi xmlns:a14="http://schemas.microsoft.com/office/drawing/2010/main"/>
              </a:ext>
            </a:extLst>
          </a:blip>
          <a:srcRect/>
          <a:stretch>
            <a:fillRect/>
          </a:stretch>
        </p:blipFill>
        <p:spPr bwMode="auto">
          <a:xfrm>
            <a:off x="4853693" y="2886312"/>
            <a:ext cx="763146" cy="464947"/>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58" name="Picture 6" descr="H:\2010 jobs\logos\Java_logo_svg.png"/>
          <p:cNvPicPr>
            <a:picLocks noChangeAspect="1" noChangeArrowheads="1"/>
          </p:cNvPicPr>
          <p:nvPr/>
        </p:nvPicPr>
        <p:blipFill>
          <a:blip r:embed="rId20" cstate="screen">
            <a:extLst>
              <a:ext uri="{BEBA8EAE-BF5A-486C-A8C5-ECC9F3942E4B}">
                <a14:imgProps xmlns:a14="http://schemas.microsoft.com/office/drawing/2010/main">
                  <a14:imgLayer r:embed="rId21">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6208323" y="2035975"/>
            <a:ext cx="351837" cy="615715"/>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4" descr="Ruby - A Programmer's Best Friend"/>
          <p:cNvPicPr>
            <a:picLocks noChangeAspect="1" noChangeArrowheads="1"/>
          </p:cNvPicPr>
          <p:nvPr/>
        </p:nvPicPr>
        <p:blipFill>
          <a:blip r:embed="rId22" cstate="screen">
            <a:extLst>
              <a:ext uri="{28A0092B-C50C-407E-A947-70E740481C1C}">
                <a14:useLocalDpi xmlns:a14="http://schemas.microsoft.com/office/drawing/2010/main"/>
              </a:ext>
            </a:extLst>
          </a:blip>
          <a:srcRect/>
          <a:stretch>
            <a:fillRect/>
          </a:stretch>
        </p:blipFill>
        <p:spPr bwMode="auto">
          <a:xfrm>
            <a:off x="4618359" y="2125969"/>
            <a:ext cx="1242424" cy="436783"/>
          </a:xfrm>
          <a:prstGeom prst="rect">
            <a:avLst/>
          </a:prstGeom>
          <a:noFill/>
        </p:spPr>
      </p:pic>
      <p:sp>
        <p:nvSpPr>
          <p:cNvPr id="60" name="Rounded Rectangle 59"/>
          <p:cNvSpPr/>
          <p:nvPr/>
        </p:nvSpPr>
        <p:spPr bwMode="auto">
          <a:xfrm>
            <a:off x="2983721" y="2812549"/>
            <a:ext cx="2877062" cy="593299"/>
          </a:xfrm>
          <a:prstGeom prst="roundRect">
            <a:avLst>
              <a:gd name="adj" fmla="val 3866"/>
            </a:avLst>
          </a:prstGeom>
          <a:noFill/>
          <a:ln w="25400" cap="flat" cmpd="sng" algn="ctr">
            <a:solidFill>
              <a:srgbClr val="FFFFFF"/>
            </a:solidFill>
            <a:prstDash val="sysDash"/>
          </a:ln>
          <a:effectLst/>
        </p:spPr>
        <p:txBody>
          <a:bodyPr rtlCol="0" anchor="ctr"/>
          <a:lstStyle/>
          <a:p>
            <a:pPr algn="ctr" defTabSz="914338">
              <a:defRPr/>
            </a:pPr>
            <a:endParaRPr lang="en-US" sz="1600" kern="0" dirty="0">
              <a:solidFill>
                <a:srgbClr val="525051">
                  <a:lumMod val="75000"/>
                  <a:alpha val="99000"/>
                </a:srgbClr>
              </a:solidFill>
            </a:endParaRPr>
          </a:p>
        </p:txBody>
      </p:sp>
      <p:grpSp>
        <p:nvGrpSpPr>
          <p:cNvPr id="7" name="Group 6"/>
          <p:cNvGrpSpPr/>
          <p:nvPr/>
        </p:nvGrpSpPr>
        <p:grpSpPr>
          <a:xfrm>
            <a:off x="5968635" y="4437168"/>
            <a:ext cx="2160640" cy="1686511"/>
            <a:chOff x="5968635" y="4360606"/>
            <a:chExt cx="2160640" cy="1686509"/>
          </a:xfrm>
          <a:gradFill>
            <a:gsLst>
              <a:gs pos="0">
                <a:srgbClr val="90AABB">
                  <a:tint val="50000"/>
                  <a:satMod val="300000"/>
                </a:srgbClr>
              </a:gs>
              <a:gs pos="35000">
                <a:srgbClr val="90AABB">
                  <a:tint val="37000"/>
                  <a:satMod val="300000"/>
                </a:srgbClr>
              </a:gs>
              <a:gs pos="100000">
                <a:srgbClr val="90AABB">
                  <a:tint val="15000"/>
                  <a:satMod val="350000"/>
                </a:srgbClr>
              </a:gs>
            </a:gsLst>
            <a:lin ang="16200000" scaled="1"/>
          </a:gradFill>
        </p:grpSpPr>
        <p:sp>
          <p:nvSpPr>
            <p:cNvPr id="87" name="Rounded Rectangle 86"/>
            <p:cNvSpPr/>
            <p:nvPr/>
          </p:nvSpPr>
          <p:spPr bwMode="auto">
            <a:xfrm>
              <a:off x="5968635" y="4371493"/>
              <a:ext cx="2160640" cy="1675622"/>
            </a:xfrm>
            <a:prstGeom prst="roundRect">
              <a:avLst>
                <a:gd name="adj" fmla="val 3987"/>
              </a:avLst>
            </a:prstGeom>
            <a:grpFill/>
            <a:ln w="25400" cap="flat" cmpd="sng" algn="ctr">
              <a:noFill/>
              <a:prstDash val="solid"/>
            </a:ln>
            <a:effectLst>
              <a:outerShdw blurRad="50800" dist="38100" dir="2700000" algn="tl" rotWithShape="0">
                <a:prstClr val="black">
                  <a:alpha val="40000"/>
                </a:prstClr>
              </a:outerShdw>
            </a:effectLst>
          </p:spPr>
          <p:txBody>
            <a:bodyPr rtlCol="0" anchor="ctr"/>
            <a:lstStyle/>
            <a:p>
              <a:pPr algn="ctr" defTabSz="914338"/>
              <a:endParaRPr lang="en-US" sz="2000" kern="0" dirty="0">
                <a:solidFill>
                  <a:srgbClr val="525051">
                    <a:lumMod val="75000"/>
                    <a:alpha val="99000"/>
                  </a:srgbClr>
                </a:solidFill>
              </a:endParaRPr>
            </a:p>
          </p:txBody>
        </p:sp>
        <p:pic>
          <p:nvPicPr>
            <p:cNvPr id="88" name="Picture 87" descr="SQLAzurelogo_BlkText.png"/>
            <p:cNvPicPr>
              <a:picLocks noChangeAspect="1"/>
            </p:cNvPicPr>
            <p:nvPr/>
          </p:nvPicPr>
          <p:blipFill>
            <a:blip r:embed="rId23" cstate="screen">
              <a:extLst>
                <a:ext uri="{28A0092B-C50C-407E-A947-70E740481C1C}">
                  <a14:useLocalDpi xmlns:a14="http://schemas.microsoft.com/office/drawing/2010/main"/>
                </a:ext>
              </a:extLst>
            </a:blip>
            <a:srcRect/>
            <a:stretch>
              <a:fillRect/>
            </a:stretch>
          </p:blipFill>
          <p:spPr>
            <a:xfrm>
              <a:off x="6324991" y="4360606"/>
              <a:ext cx="1447928" cy="581507"/>
            </a:xfrm>
            <a:prstGeom prst="rect">
              <a:avLst/>
            </a:prstGeom>
            <a:grpFill/>
          </p:spPr>
        </p:pic>
        <p:sp>
          <p:nvSpPr>
            <p:cNvPr id="89" name="TextBox 88"/>
            <p:cNvSpPr txBox="1"/>
            <p:nvPr/>
          </p:nvSpPr>
          <p:spPr>
            <a:xfrm>
              <a:off x="6021890" y="5659002"/>
              <a:ext cx="873505" cy="363176"/>
            </a:xfrm>
            <a:prstGeom prst="rect">
              <a:avLst/>
            </a:prstGeom>
            <a:grpFill/>
          </p:spPr>
          <p:txBody>
            <a:bodyPr wrap="square" rtlCol="0" anchor="ctr" anchorCtr="0">
              <a:spAutoFit/>
            </a:bodyPr>
            <a:lstStyle/>
            <a:p>
              <a:pPr algn="ctr">
                <a:lnSpc>
                  <a:spcPct val="80000"/>
                </a:lnSpc>
              </a:pPr>
              <a:r>
                <a:rPr lang="en-US" sz="1100" dirty="0">
                  <a:gradFill>
                    <a:gsLst>
                      <a:gs pos="0">
                        <a:srgbClr val="000000"/>
                      </a:gs>
                      <a:gs pos="100000">
                        <a:srgbClr val="000000"/>
                      </a:gs>
                    </a:gsLst>
                    <a:lin ang="5400000" scaled="0"/>
                  </a:gradFill>
                </a:rPr>
                <a:t>Relational database</a:t>
              </a:r>
            </a:p>
          </p:txBody>
        </p:sp>
        <p:pic>
          <p:nvPicPr>
            <p:cNvPr id="94" name="Picture 6" descr="C:\Users\Public\Pictures\DVD_ART37-Sept2010\Artwork_Imagery\Icons - Illustrations\_ REAL VISTA STYLE\batch database group.png"/>
            <p:cNvPicPr>
              <a:picLocks noChangeAspect="1" noChangeArrowheads="1"/>
            </p:cNvPicPr>
            <p:nvPr/>
          </p:nvPicPr>
          <p:blipFill>
            <a:blip r:embed="rId24" cstate="screen">
              <a:extLst>
                <a:ext uri="{28A0092B-C50C-407E-A947-70E740481C1C}">
                  <a14:useLocalDpi xmlns:a14="http://schemas.microsoft.com/office/drawing/2010/main"/>
                </a:ext>
              </a:extLst>
            </a:blip>
            <a:srcRect/>
            <a:stretch>
              <a:fillRect/>
            </a:stretch>
          </p:blipFill>
          <p:spPr bwMode="auto">
            <a:xfrm>
              <a:off x="6262104" y="5171887"/>
              <a:ext cx="339096" cy="452010"/>
            </a:xfrm>
            <a:prstGeom prst="rect">
              <a:avLst/>
            </a:prstGeom>
            <a:grpFill/>
            <a:extLst/>
          </p:spPr>
        </p:pic>
        <p:sp>
          <p:nvSpPr>
            <p:cNvPr id="47" name="TextBox 46"/>
            <p:cNvSpPr txBox="1"/>
            <p:nvPr/>
          </p:nvSpPr>
          <p:spPr>
            <a:xfrm>
              <a:off x="7325913" y="5695305"/>
              <a:ext cx="745717" cy="227755"/>
            </a:xfrm>
            <a:prstGeom prst="rect">
              <a:avLst/>
            </a:prstGeom>
            <a:grpFill/>
          </p:spPr>
          <p:txBody>
            <a:bodyPr wrap="none" rtlCol="0" anchor="ctr" anchorCtr="0">
              <a:spAutoFit/>
            </a:bodyPr>
            <a:lstStyle/>
            <a:p>
              <a:pPr algn="ctr">
                <a:lnSpc>
                  <a:spcPct val="80000"/>
                </a:lnSpc>
              </a:pPr>
              <a:r>
                <a:rPr lang="en-US" sz="1100" dirty="0">
                  <a:gradFill>
                    <a:gsLst>
                      <a:gs pos="0">
                        <a:srgbClr val="000000"/>
                      </a:gs>
                      <a:gs pos="100000">
                        <a:srgbClr val="000000"/>
                      </a:gs>
                    </a:gsLst>
                    <a:lin ang="5400000" scaled="0"/>
                  </a:gradFill>
                </a:rPr>
                <a:t>Data Sync</a:t>
              </a:r>
            </a:p>
          </p:txBody>
        </p:sp>
        <p:pic>
          <p:nvPicPr>
            <p:cNvPr id="45" name="Picture 2"/>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6683720" y="5028432"/>
              <a:ext cx="665701" cy="646113"/>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6" name="Group 5"/>
            <p:cNvGrpSpPr/>
            <p:nvPr/>
          </p:nvGrpSpPr>
          <p:grpSpPr>
            <a:xfrm>
              <a:off x="7446812" y="5285641"/>
              <a:ext cx="503916" cy="298732"/>
              <a:chOff x="-1698172" y="3881382"/>
              <a:chExt cx="544286" cy="322664"/>
            </a:xfrm>
            <a:grpFill/>
          </p:grpSpPr>
          <p:pic>
            <p:nvPicPr>
              <p:cNvPr id="50" name="Picture 2" descr="C:\Work\Katmai Marketing\PAG_icon library\PAG_icon library\Database blue.png"/>
              <p:cNvPicPr>
                <a:picLocks noChangeAspect="1" noChangeArrowheads="1"/>
              </p:cNvPicPr>
              <p:nvPr/>
            </p:nvPicPr>
            <p:blipFill>
              <a:blip r:embed="rId26" cstate="print"/>
              <a:stretch>
                <a:fillRect/>
              </a:stretch>
            </p:blipFill>
            <p:spPr bwMode="auto">
              <a:xfrm>
                <a:off x="-1698172" y="3881382"/>
                <a:ext cx="272144" cy="322664"/>
              </a:xfrm>
              <a:prstGeom prst="rect">
                <a:avLst/>
              </a:prstGeom>
              <a:grpFill/>
              <a:ln>
                <a:noFill/>
              </a:ln>
            </p:spPr>
          </p:pic>
          <p:pic>
            <p:nvPicPr>
              <p:cNvPr id="51" name="Picture 2" descr="C:\Work\Katmai Marketing\PAG_icon library\PAG_icon library\Database blue.png"/>
              <p:cNvPicPr>
                <a:picLocks noChangeAspect="1" noChangeArrowheads="1"/>
              </p:cNvPicPr>
              <p:nvPr/>
            </p:nvPicPr>
            <p:blipFill>
              <a:blip r:embed="rId26" cstate="print"/>
              <a:stretch>
                <a:fillRect/>
              </a:stretch>
            </p:blipFill>
            <p:spPr bwMode="auto">
              <a:xfrm>
                <a:off x="-1426030" y="3881382"/>
                <a:ext cx="272144" cy="322664"/>
              </a:xfrm>
              <a:prstGeom prst="rect">
                <a:avLst/>
              </a:prstGeom>
              <a:grpFill/>
              <a:ln>
                <a:noFill/>
              </a:ln>
            </p:spPr>
          </p:pic>
          <p:sp>
            <p:nvSpPr>
              <p:cNvPr id="5" name="Left-Right Arrow 4"/>
              <p:cNvSpPr/>
              <p:nvPr/>
            </p:nvSpPr>
            <p:spPr bwMode="auto">
              <a:xfrm>
                <a:off x="-1600200" y="3973287"/>
                <a:ext cx="326572" cy="195942"/>
              </a:xfrm>
              <a:prstGeom prst="leftRightArrow">
                <a:avLst/>
              </a:prstGeom>
              <a:grpFill/>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spc="-50" dirty="0">
                  <a:gradFill>
                    <a:gsLst>
                      <a:gs pos="0">
                        <a:srgbClr val="000000"/>
                      </a:gs>
                      <a:gs pos="100000">
                        <a:srgbClr val="000000"/>
                      </a:gs>
                    </a:gsLst>
                    <a:lin ang="5400000" scaled="0"/>
                  </a:gradFill>
                </a:endParaRPr>
              </a:p>
            </p:txBody>
          </p:sp>
        </p:grpSp>
      </p:grpSp>
      <p:sp>
        <p:nvSpPr>
          <p:cNvPr id="96" name="Left-Right Arrow 95"/>
          <p:cNvSpPr/>
          <p:nvPr/>
        </p:nvSpPr>
        <p:spPr bwMode="auto">
          <a:xfrm>
            <a:off x="5334009" y="5036615"/>
            <a:ext cx="840289" cy="471919"/>
          </a:xfrm>
          <a:prstGeom prst="leftRightArrow">
            <a:avLst/>
          </a:prstGeom>
          <a:gradFill flip="none" rotWithShape="1">
            <a:gsLst>
              <a:gs pos="20000">
                <a:srgbClr val="72ACD4"/>
              </a:gs>
              <a:gs pos="45000">
                <a:srgbClr val="5DA9DD"/>
              </a:gs>
              <a:gs pos="94000">
                <a:srgbClr val="3C61C8"/>
              </a:gs>
            </a:gsLst>
            <a:path path="circle">
              <a:fillToRect l="100000" t="100000"/>
            </a:path>
            <a:tileRect r="-100000" b="-100000"/>
          </a:gradFill>
          <a:ln>
            <a:solidFill>
              <a:schemeClr val="tx1"/>
            </a:solidFill>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contrasting" dir="t"/>
          </a:scene3d>
          <a:sp3d prstMaterial="plastic">
            <a:contourClr>
              <a:srgbClr val="FFFFFF"/>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kern="0" dirty="0">
              <a:solidFill>
                <a:srgbClr val="FFFFFF">
                  <a:alpha val="99000"/>
                </a:srgbClr>
              </a:solidFill>
            </a:endParaRPr>
          </a:p>
        </p:txBody>
      </p:sp>
    </p:spTree>
    <p:extLst>
      <p:ext uri="{BB962C8B-B14F-4D97-AF65-F5344CB8AC3E}">
        <p14:creationId xmlns:p14="http://schemas.microsoft.com/office/powerpoint/2010/main" val="12708908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3"/>
                                        </p:tgtEl>
                                        <p:attrNameLst>
                                          <p:attrName>style.visibility</p:attrName>
                                        </p:attrNameLst>
                                      </p:cBhvr>
                                      <p:to>
                                        <p:strVal val="visible"/>
                                      </p:to>
                                    </p:set>
                                    <p:animEffect transition="in" filter="fade">
                                      <p:cBhvr>
                                        <p:cTn id="7" dur="1000"/>
                                        <p:tgtEl>
                                          <p:spTgt spid="8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4"/>
                                        </p:tgtEl>
                                        <p:attrNameLst>
                                          <p:attrName>style.visibility</p:attrName>
                                        </p:attrNameLst>
                                      </p:cBhvr>
                                      <p:to>
                                        <p:strVal val="visible"/>
                                      </p:to>
                                    </p:set>
                                    <p:animEffect transition="in" filter="fade">
                                      <p:cBhvr>
                                        <p:cTn id="10" dur="1000"/>
                                        <p:tgtEl>
                                          <p:spTgt spid="8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5"/>
                                        </p:tgtEl>
                                        <p:attrNameLst>
                                          <p:attrName>style.visibility</p:attrName>
                                        </p:attrNameLst>
                                      </p:cBhvr>
                                      <p:to>
                                        <p:strVal val="visible"/>
                                      </p:to>
                                    </p:set>
                                    <p:animEffect transition="in" filter="fade">
                                      <p:cBhvr>
                                        <p:cTn id="13" dur="1000"/>
                                        <p:tgtEl>
                                          <p:spTgt spid="8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6"/>
                                        </p:tgtEl>
                                        <p:attrNameLst>
                                          <p:attrName>style.visibility</p:attrName>
                                        </p:attrNameLst>
                                      </p:cBhvr>
                                      <p:to>
                                        <p:strVal val="visible"/>
                                      </p:to>
                                    </p:set>
                                    <p:animEffect transition="in" filter="fade">
                                      <p:cBhvr>
                                        <p:cTn id="16" dur="1000"/>
                                        <p:tgtEl>
                                          <p:spTgt spid="8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90"/>
                                        </p:tgtEl>
                                        <p:attrNameLst>
                                          <p:attrName>style.visibility</p:attrName>
                                        </p:attrNameLst>
                                      </p:cBhvr>
                                      <p:to>
                                        <p:strVal val="visible"/>
                                      </p:to>
                                    </p:set>
                                    <p:animEffect transition="in" filter="fade">
                                      <p:cBhvr>
                                        <p:cTn id="19" dur="1000"/>
                                        <p:tgtEl>
                                          <p:spTgt spid="9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91"/>
                                        </p:tgtEl>
                                        <p:attrNameLst>
                                          <p:attrName>style.visibility</p:attrName>
                                        </p:attrNameLst>
                                      </p:cBhvr>
                                      <p:to>
                                        <p:strVal val="visible"/>
                                      </p:to>
                                    </p:set>
                                    <p:animEffect transition="in" filter="fade">
                                      <p:cBhvr>
                                        <p:cTn id="22" dur="1000"/>
                                        <p:tgtEl>
                                          <p:spTgt spid="9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92"/>
                                        </p:tgtEl>
                                        <p:attrNameLst>
                                          <p:attrName>style.visibility</p:attrName>
                                        </p:attrNameLst>
                                      </p:cBhvr>
                                      <p:to>
                                        <p:strVal val="visible"/>
                                      </p:to>
                                    </p:set>
                                    <p:animEffect transition="in" filter="fade">
                                      <p:cBhvr>
                                        <p:cTn id="25" dur="1000"/>
                                        <p:tgtEl>
                                          <p:spTgt spid="92"/>
                                        </p:tgtEl>
                                      </p:cBhvr>
                                    </p:animEffect>
                                  </p:childTnLst>
                                </p:cTn>
                              </p:par>
                              <p:par>
                                <p:cTn id="26" presetID="10" presetClass="entr" presetSubtype="0" fill="hold" nodeType="withEffect">
                                  <p:stCondLst>
                                    <p:cond delay="0"/>
                                  </p:stCondLst>
                                  <p:childTnLst>
                                    <p:set>
                                      <p:cBhvr>
                                        <p:cTn id="27" dur="1" fill="hold">
                                          <p:stCondLst>
                                            <p:cond delay="0"/>
                                          </p:stCondLst>
                                        </p:cTn>
                                        <p:tgtEl>
                                          <p:spTgt spid="93"/>
                                        </p:tgtEl>
                                        <p:attrNameLst>
                                          <p:attrName>style.visibility</p:attrName>
                                        </p:attrNameLst>
                                      </p:cBhvr>
                                      <p:to>
                                        <p:strVal val="visible"/>
                                      </p:to>
                                    </p:set>
                                    <p:animEffect transition="in" filter="fade">
                                      <p:cBhvr>
                                        <p:cTn id="28" dur="1000"/>
                                        <p:tgtEl>
                                          <p:spTgt spid="93"/>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96"/>
                                        </p:tgtEl>
                                        <p:attrNameLst>
                                          <p:attrName>style.visibility</p:attrName>
                                        </p:attrNameLst>
                                      </p:cBhvr>
                                      <p:to>
                                        <p:strVal val="visible"/>
                                      </p:to>
                                    </p:set>
                                    <p:animEffect transition="in" filter="fade">
                                      <p:cBhvr>
                                        <p:cTn id="31" dur="1000"/>
                                        <p:tgtEl>
                                          <p:spTgt spid="96"/>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7"/>
                                        </p:tgtEl>
                                        <p:attrNameLst>
                                          <p:attrName>style.visibility</p:attrName>
                                        </p:attrNameLst>
                                      </p:cBhvr>
                                      <p:to>
                                        <p:strVal val="visible"/>
                                      </p:to>
                                    </p:set>
                                    <p:animEffect transition="in" filter="fade">
                                      <p:cBhvr>
                                        <p:cTn id="34" dur="1000"/>
                                        <p:tgtEl>
                                          <p:spTgt spid="97"/>
                                        </p:tgtEl>
                                      </p:cBhvr>
                                    </p:animEffect>
                                  </p:childTnLst>
                                </p:cTn>
                              </p:par>
                              <p:par>
                                <p:cTn id="35" presetID="10" presetClass="entr" presetSubtype="0" fill="hold" nodeType="withEffect">
                                  <p:stCondLst>
                                    <p:cond delay="0"/>
                                  </p:stCondLst>
                                  <p:childTnLst>
                                    <p:set>
                                      <p:cBhvr>
                                        <p:cTn id="36" dur="1" fill="hold">
                                          <p:stCondLst>
                                            <p:cond delay="0"/>
                                          </p:stCondLst>
                                        </p:cTn>
                                        <p:tgtEl>
                                          <p:spTgt spid="99"/>
                                        </p:tgtEl>
                                        <p:attrNameLst>
                                          <p:attrName>style.visibility</p:attrName>
                                        </p:attrNameLst>
                                      </p:cBhvr>
                                      <p:to>
                                        <p:strVal val="visible"/>
                                      </p:to>
                                    </p:set>
                                    <p:animEffect transition="in" filter="fade">
                                      <p:cBhvr>
                                        <p:cTn id="37" dur="1000"/>
                                        <p:tgtEl>
                                          <p:spTgt spid="99"/>
                                        </p:tgtEl>
                                      </p:cBhvr>
                                    </p:animEffect>
                                  </p:childTnLst>
                                </p:cTn>
                              </p:par>
                              <p:par>
                                <p:cTn id="38" presetID="10" presetClass="entr" presetSubtype="0" fill="hold" nodeType="withEffect">
                                  <p:stCondLst>
                                    <p:cond delay="0"/>
                                  </p:stCondLst>
                                  <p:childTnLst>
                                    <p:set>
                                      <p:cBhvr>
                                        <p:cTn id="39" dur="1" fill="hold">
                                          <p:stCondLst>
                                            <p:cond delay="0"/>
                                          </p:stCondLst>
                                        </p:cTn>
                                        <p:tgtEl>
                                          <p:spTgt spid="100"/>
                                        </p:tgtEl>
                                        <p:attrNameLst>
                                          <p:attrName>style.visibility</p:attrName>
                                        </p:attrNameLst>
                                      </p:cBhvr>
                                      <p:to>
                                        <p:strVal val="visible"/>
                                      </p:to>
                                    </p:set>
                                    <p:animEffect transition="in" filter="fade">
                                      <p:cBhvr>
                                        <p:cTn id="40" dur="1000"/>
                                        <p:tgtEl>
                                          <p:spTgt spid="100"/>
                                        </p:tgtEl>
                                      </p:cBhvr>
                                    </p:animEffect>
                                  </p:childTnLst>
                                </p:cTn>
                              </p:par>
                              <p:par>
                                <p:cTn id="41" presetID="10" presetClass="entr" presetSubtype="0" fill="hold" nodeType="withEffect">
                                  <p:stCondLst>
                                    <p:cond delay="0"/>
                                  </p:stCondLst>
                                  <p:childTnLst>
                                    <p:set>
                                      <p:cBhvr>
                                        <p:cTn id="42" dur="1" fill="hold">
                                          <p:stCondLst>
                                            <p:cond delay="0"/>
                                          </p:stCondLst>
                                        </p:cTn>
                                        <p:tgtEl>
                                          <p:spTgt spid="101"/>
                                        </p:tgtEl>
                                        <p:attrNameLst>
                                          <p:attrName>style.visibility</p:attrName>
                                        </p:attrNameLst>
                                      </p:cBhvr>
                                      <p:to>
                                        <p:strVal val="visible"/>
                                      </p:to>
                                    </p:set>
                                    <p:animEffect transition="in" filter="fade">
                                      <p:cBhvr>
                                        <p:cTn id="43" dur="1000"/>
                                        <p:tgtEl>
                                          <p:spTgt spid="101"/>
                                        </p:tgtEl>
                                      </p:cBhvr>
                                    </p:animEffect>
                                  </p:childTnLst>
                                </p:cTn>
                              </p:par>
                              <p:par>
                                <p:cTn id="44" presetID="10" presetClass="entr" presetSubtype="0" fill="hold" nodeType="withEffect">
                                  <p:stCondLst>
                                    <p:cond delay="0"/>
                                  </p:stCondLst>
                                  <p:childTnLst>
                                    <p:set>
                                      <p:cBhvr>
                                        <p:cTn id="45" dur="1" fill="hold">
                                          <p:stCondLst>
                                            <p:cond delay="0"/>
                                          </p:stCondLst>
                                        </p:cTn>
                                        <p:tgtEl>
                                          <p:spTgt spid="102"/>
                                        </p:tgtEl>
                                        <p:attrNameLst>
                                          <p:attrName>style.visibility</p:attrName>
                                        </p:attrNameLst>
                                      </p:cBhvr>
                                      <p:to>
                                        <p:strVal val="visible"/>
                                      </p:to>
                                    </p:set>
                                    <p:animEffect transition="in" filter="fade">
                                      <p:cBhvr>
                                        <p:cTn id="46" dur="1000"/>
                                        <p:tgtEl>
                                          <p:spTgt spid="102"/>
                                        </p:tgtEl>
                                      </p:cBhvr>
                                    </p:animEffect>
                                  </p:childTnLst>
                                </p:cTn>
                              </p:par>
                              <p:par>
                                <p:cTn id="47" presetID="10" presetClass="entr" presetSubtype="0" fill="hold" nodeType="withEffect">
                                  <p:stCondLst>
                                    <p:cond delay="0"/>
                                  </p:stCondLst>
                                  <p:childTnLst>
                                    <p:set>
                                      <p:cBhvr>
                                        <p:cTn id="48" dur="1" fill="hold">
                                          <p:stCondLst>
                                            <p:cond delay="0"/>
                                          </p:stCondLst>
                                        </p:cTn>
                                        <p:tgtEl>
                                          <p:spTgt spid="103"/>
                                        </p:tgtEl>
                                        <p:attrNameLst>
                                          <p:attrName>style.visibility</p:attrName>
                                        </p:attrNameLst>
                                      </p:cBhvr>
                                      <p:to>
                                        <p:strVal val="visible"/>
                                      </p:to>
                                    </p:set>
                                    <p:animEffect transition="in" filter="fade">
                                      <p:cBhvr>
                                        <p:cTn id="49" dur="1000"/>
                                        <p:tgtEl>
                                          <p:spTgt spid="103"/>
                                        </p:tgtEl>
                                      </p:cBhvr>
                                    </p:animEffect>
                                  </p:childTnLst>
                                </p:cTn>
                              </p:par>
                              <p:par>
                                <p:cTn id="50" presetID="10" presetClass="entr" presetSubtype="0" fill="hold" nodeType="withEffect">
                                  <p:stCondLst>
                                    <p:cond delay="0"/>
                                  </p:stCondLst>
                                  <p:childTnLst>
                                    <p:set>
                                      <p:cBhvr>
                                        <p:cTn id="51" dur="1" fill="hold">
                                          <p:stCondLst>
                                            <p:cond delay="0"/>
                                          </p:stCondLst>
                                        </p:cTn>
                                        <p:tgtEl>
                                          <p:spTgt spid="3"/>
                                        </p:tgtEl>
                                        <p:attrNameLst>
                                          <p:attrName>style.visibility</p:attrName>
                                        </p:attrNameLst>
                                      </p:cBhvr>
                                      <p:to>
                                        <p:strVal val="visible"/>
                                      </p:to>
                                    </p:set>
                                    <p:animEffect transition="in" filter="fade">
                                      <p:cBhvr>
                                        <p:cTn id="52" dur="500"/>
                                        <p:tgtEl>
                                          <p:spTgt spid="3"/>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82"/>
                                        </p:tgtEl>
                                        <p:attrNameLst>
                                          <p:attrName>style.visibility</p:attrName>
                                        </p:attrNameLst>
                                      </p:cBhvr>
                                      <p:to>
                                        <p:strVal val="visible"/>
                                      </p:to>
                                    </p:set>
                                    <p:animEffect transition="in" filter="fade">
                                      <p:cBhvr>
                                        <p:cTn id="55" dur="500"/>
                                        <p:tgtEl>
                                          <p:spTgt spid="82"/>
                                        </p:tgtEl>
                                      </p:cBhvr>
                                    </p:animEffect>
                                  </p:childTnLst>
                                </p:cTn>
                              </p:par>
                              <p:par>
                                <p:cTn id="56" presetID="10" presetClass="entr" presetSubtype="0" fill="hold" nodeType="withEffect">
                                  <p:stCondLst>
                                    <p:cond delay="0"/>
                                  </p:stCondLst>
                                  <p:childTnLst>
                                    <p:set>
                                      <p:cBhvr>
                                        <p:cTn id="57" dur="1" fill="hold">
                                          <p:stCondLst>
                                            <p:cond delay="0"/>
                                          </p:stCondLst>
                                        </p:cTn>
                                        <p:tgtEl>
                                          <p:spTgt spid="7"/>
                                        </p:tgtEl>
                                        <p:attrNameLst>
                                          <p:attrName>style.visibility</p:attrName>
                                        </p:attrNameLst>
                                      </p:cBhvr>
                                      <p:to>
                                        <p:strVal val="visible"/>
                                      </p:to>
                                    </p:set>
                                    <p:animEffect transition="in" filter="fade">
                                      <p:cBhvr>
                                        <p:cTn id="58" dur="500"/>
                                        <p:tgtEl>
                                          <p:spTgt spid="7"/>
                                        </p:tgtEl>
                                      </p:cBhvr>
                                    </p:animEffect>
                                  </p:childTnLst>
                                </p:cTn>
                              </p:par>
                            </p:childTnLst>
                          </p:cTn>
                        </p:par>
                      </p:childTnLst>
                    </p:cTn>
                  </p:par>
                  <p:par>
                    <p:cTn id="59" fill="hold">
                      <p:stCondLst>
                        <p:cond delay="indefinite"/>
                      </p:stCondLst>
                      <p:childTnLst>
                        <p:par>
                          <p:cTn id="60" fill="hold">
                            <p:stCondLst>
                              <p:cond delay="0"/>
                            </p:stCondLst>
                            <p:childTnLst>
                              <p:par>
                                <p:cTn id="61" presetID="6" presetClass="emph" presetSubtype="0" fill="hold" nodeType="clickEffect">
                                  <p:stCondLst>
                                    <p:cond delay="0"/>
                                  </p:stCondLst>
                                  <p:childTnLst>
                                    <p:animScale>
                                      <p:cBhvr>
                                        <p:cTn id="62" dur="2000" fill="hold"/>
                                        <p:tgtEl>
                                          <p:spTgt spid="7"/>
                                        </p:tgtEl>
                                      </p:cBhvr>
                                      <p:by x="150000" y="150000"/>
                                    </p:animScale>
                                  </p:childTnLst>
                                </p:cTn>
                              </p:par>
                              <p:par>
                                <p:cTn id="63" presetID="42" presetClass="path" presetSubtype="0" accel="50000" decel="50000" fill="hold" nodeType="withEffect">
                                  <p:stCondLst>
                                    <p:cond delay="0"/>
                                  </p:stCondLst>
                                  <p:childTnLst>
                                    <p:animMotion origin="layout" path="M 0.00122 3.7037E-6 L -0.25937 -0.21829 " pathEditMode="relative" rAng="0" ptsTypes="AA">
                                      <p:cBhvr>
                                        <p:cTn id="64" dur="2000" fill="hold"/>
                                        <p:tgtEl>
                                          <p:spTgt spid="7"/>
                                        </p:tgtEl>
                                        <p:attrNameLst>
                                          <p:attrName>ppt_x</p:attrName>
                                          <p:attrName>ppt_y</p:attrName>
                                        </p:attrNameLst>
                                      </p:cBhvr>
                                      <p:rCtr x="-13038" y="-10926"/>
                                    </p:animMotion>
                                  </p:childTnLst>
                                </p:cTn>
                              </p:par>
                              <p:par>
                                <p:cTn id="65" presetID="10" presetClass="exit" presetSubtype="0" fill="hold" grpId="1" nodeType="withEffect">
                                  <p:stCondLst>
                                    <p:cond delay="0"/>
                                  </p:stCondLst>
                                  <p:childTnLst>
                                    <p:animEffect transition="out" filter="fade">
                                      <p:cBhvr>
                                        <p:cTn id="66" dur="500"/>
                                        <p:tgtEl>
                                          <p:spTgt spid="96"/>
                                        </p:tgtEl>
                                      </p:cBhvr>
                                    </p:animEffect>
                                    <p:set>
                                      <p:cBhvr>
                                        <p:cTn id="67" dur="1" fill="hold">
                                          <p:stCondLst>
                                            <p:cond delay="499"/>
                                          </p:stCondLst>
                                        </p:cTn>
                                        <p:tgtEl>
                                          <p:spTgt spid="9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animBg="1"/>
      <p:bldP spid="84" grpId="0"/>
      <p:bldP spid="85" grpId="0"/>
      <p:bldP spid="86" grpId="0"/>
      <p:bldP spid="90" grpId="0"/>
      <p:bldP spid="91" grpId="0"/>
      <p:bldP spid="92" grpId="0"/>
      <p:bldP spid="97" grpId="0"/>
      <p:bldP spid="96" grpId="0" animBg="1"/>
      <p:bldP spid="96"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SQL Azure Data Sync</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056005195"/>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SQL Azure Data Sync Scenarios</a:t>
            </a:r>
            <a:endParaRPr lang="en-US" dirty="0"/>
          </a:p>
        </p:txBody>
      </p:sp>
      <p:pic>
        <p:nvPicPr>
          <p:cNvPr id="4" name="Rectangle 33861"/>
          <p:cNvPicPr>
            <a:picLocks noChangeAspect="1" noChangeArrowheads="1"/>
          </p:cNvPicPr>
          <p:nvPr/>
        </p:nvPicPr>
        <p:blipFill>
          <a:blip r:embed="rId2" cstate="print"/>
          <a:srcRect/>
          <a:stretch>
            <a:fillRect/>
          </a:stretch>
        </p:blipFill>
        <p:spPr bwMode="auto">
          <a:xfrm>
            <a:off x="6355708" y="1443776"/>
            <a:ext cx="1763082" cy="1358314"/>
          </a:xfrm>
          <a:prstGeom prst="rect">
            <a:avLst/>
          </a:prstGeom>
          <a:noFill/>
          <a:ln w="9525">
            <a:noFill/>
            <a:miter lim="800000"/>
            <a:headEnd/>
            <a:tailEnd/>
          </a:ln>
        </p:spPr>
      </p:pic>
      <p:pic>
        <p:nvPicPr>
          <p:cNvPr id="5" name="Rectangle 33861"/>
          <p:cNvPicPr>
            <a:picLocks noChangeAspect="1" noChangeArrowheads="1"/>
          </p:cNvPicPr>
          <p:nvPr/>
        </p:nvPicPr>
        <p:blipFill>
          <a:blip r:embed="rId2" cstate="print"/>
          <a:srcRect/>
          <a:stretch>
            <a:fillRect/>
          </a:stretch>
        </p:blipFill>
        <p:spPr bwMode="auto">
          <a:xfrm>
            <a:off x="6355708" y="5069139"/>
            <a:ext cx="1763082" cy="1358314"/>
          </a:xfrm>
          <a:prstGeom prst="rect">
            <a:avLst/>
          </a:prstGeom>
          <a:noFill/>
          <a:ln w="9525">
            <a:noFill/>
            <a:miter lim="800000"/>
            <a:headEnd/>
            <a:tailEnd/>
          </a:ln>
        </p:spPr>
      </p:pic>
      <p:pic>
        <p:nvPicPr>
          <p:cNvPr id="6" name="Rectangle 33861"/>
          <p:cNvPicPr>
            <a:picLocks noChangeAspect="1" noChangeArrowheads="1"/>
          </p:cNvPicPr>
          <p:nvPr/>
        </p:nvPicPr>
        <p:blipFill>
          <a:blip r:embed="rId2" cstate="print"/>
          <a:srcRect/>
          <a:stretch>
            <a:fillRect/>
          </a:stretch>
        </p:blipFill>
        <p:spPr bwMode="auto">
          <a:xfrm>
            <a:off x="2679474" y="2518976"/>
            <a:ext cx="4756899" cy="3117596"/>
          </a:xfrm>
          <a:prstGeom prst="rect">
            <a:avLst/>
          </a:prstGeom>
          <a:noFill/>
          <a:ln w="9525">
            <a:noFill/>
            <a:miter lim="800000"/>
            <a:headEnd/>
            <a:tailEnd/>
          </a:ln>
        </p:spPr>
      </p:pic>
      <p:sp>
        <p:nvSpPr>
          <p:cNvPr id="7" name="TextBox 6"/>
          <p:cNvSpPr txBox="1"/>
          <p:nvPr/>
        </p:nvSpPr>
        <p:spPr>
          <a:xfrm>
            <a:off x="1229975" y="1257841"/>
            <a:ext cx="1858867" cy="4001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smtClean="0">
                <a:ln>
                  <a:noFill/>
                </a:ln>
                <a:solidFill>
                  <a:schemeClr val="bg2"/>
                </a:solidFill>
                <a:effectLst/>
                <a:uLnTx/>
                <a:uFillTx/>
              </a:rPr>
              <a:t>On-Premises</a:t>
            </a:r>
            <a:endParaRPr kumimoji="0" lang="en-US" sz="2000" b="1" i="0" u="none" strike="noStrike" kern="0" cap="none" spc="0" normalizeH="0" baseline="0" noProof="0" dirty="0">
              <a:ln>
                <a:noFill/>
              </a:ln>
              <a:solidFill>
                <a:schemeClr val="bg2"/>
              </a:solidFill>
              <a:effectLst/>
              <a:uLnTx/>
              <a:uFillTx/>
            </a:endParaRPr>
          </a:p>
        </p:txBody>
      </p:sp>
      <p:sp>
        <p:nvSpPr>
          <p:cNvPr id="8" name="TextBox 7"/>
          <p:cNvSpPr txBox="1"/>
          <p:nvPr/>
        </p:nvSpPr>
        <p:spPr>
          <a:xfrm>
            <a:off x="1206541" y="5368221"/>
            <a:ext cx="672037" cy="46166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chemeClr val="bg2"/>
                </a:solidFill>
                <a:effectLst/>
                <a:uLnTx/>
                <a:uFillTx/>
              </a:rPr>
              <a:t>Retail Stores</a:t>
            </a:r>
            <a:endParaRPr kumimoji="0" lang="en-US" sz="1200" b="1" i="0" u="none" strike="noStrike" kern="0" cap="none" spc="0" normalizeH="0" baseline="0" noProof="0" dirty="0">
              <a:ln>
                <a:noFill/>
              </a:ln>
              <a:solidFill>
                <a:schemeClr val="bg2"/>
              </a:solidFill>
              <a:effectLst/>
              <a:uLnTx/>
              <a:uFillTx/>
            </a:endParaRPr>
          </a:p>
        </p:txBody>
      </p:sp>
      <p:pic>
        <p:nvPicPr>
          <p:cNvPr id="9" name="Picture 3" descr="C:\DVD_ART36\Artwork_Imagery\Icons - Illustrations\Buildings\highrise, office building skyscraper enterprise sand.png"/>
          <p:cNvPicPr>
            <a:picLocks noChangeAspect="1" noChangeArrowheads="1"/>
          </p:cNvPicPr>
          <p:nvPr/>
        </p:nvPicPr>
        <p:blipFill>
          <a:blip r:embed="rId3"/>
          <a:srcRect/>
          <a:stretch>
            <a:fillRect/>
          </a:stretch>
        </p:blipFill>
        <p:spPr bwMode="auto">
          <a:xfrm>
            <a:off x="1749742" y="3839176"/>
            <a:ext cx="522195" cy="836640"/>
          </a:xfrm>
          <a:prstGeom prst="rect">
            <a:avLst/>
          </a:prstGeom>
          <a:noFill/>
        </p:spPr>
      </p:pic>
      <p:pic>
        <p:nvPicPr>
          <p:cNvPr id="10" name="Picture 3" descr="C:\Program Files\Microsoft Resource DVD Artwork\DVD_ART\Artwork_Imagery\HARDWARE_IMAGERY\Illustration - Misc Hardware\XML Icons\Database blue.png"/>
          <p:cNvPicPr>
            <a:picLocks noChangeAspect="1" noChangeArrowheads="1"/>
          </p:cNvPicPr>
          <p:nvPr/>
        </p:nvPicPr>
        <p:blipFill>
          <a:blip r:embed="rId4" cstate="print"/>
          <a:srcRect/>
          <a:stretch>
            <a:fillRect/>
          </a:stretch>
        </p:blipFill>
        <p:spPr bwMode="auto">
          <a:xfrm>
            <a:off x="2162767" y="5241755"/>
            <a:ext cx="304935" cy="252930"/>
          </a:xfrm>
          <a:prstGeom prst="rect">
            <a:avLst/>
          </a:prstGeom>
          <a:noFill/>
        </p:spPr>
      </p:pic>
      <p:pic>
        <p:nvPicPr>
          <p:cNvPr id="11" name="Picture 2" descr="C:\Program Files\Microsoft Resource DVD Artwork\DVD_ART\Artwork_Imagery\Shapes and Graphics\Buidlings and dwellings\building brown w awning.png"/>
          <p:cNvPicPr>
            <a:picLocks noChangeAspect="1" noChangeArrowheads="1"/>
          </p:cNvPicPr>
          <p:nvPr/>
        </p:nvPicPr>
        <p:blipFill>
          <a:blip r:embed="rId5" cstate="print"/>
          <a:srcRect/>
          <a:stretch>
            <a:fillRect/>
          </a:stretch>
        </p:blipFill>
        <p:spPr bwMode="auto">
          <a:xfrm>
            <a:off x="1760382" y="4952535"/>
            <a:ext cx="561537" cy="605758"/>
          </a:xfrm>
          <a:prstGeom prst="rect">
            <a:avLst/>
          </a:prstGeom>
          <a:noFill/>
        </p:spPr>
      </p:pic>
      <p:sp>
        <p:nvSpPr>
          <p:cNvPr id="12" name="TextBox 11"/>
          <p:cNvSpPr txBox="1"/>
          <p:nvPr/>
        </p:nvSpPr>
        <p:spPr>
          <a:xfrm>
            <a:off x="6437116" y="3614084"/>
            <a:ext cx="1516552" cy="58477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smtClean="0">
                <a:ln>
                  <a:noFill/>
                </a:ln>
                <a:solidFill>
                  <a:schemeClr val="bg2"/>
                </a:solidFill>
                <a:effectLst/>
                <a:uLnTx/>
                <a:uFillTx/>
              </a:rPr>
              <a:t>SQL Azure Database</a:t>
            </a:r>
            <a:endParaRPr kumimoji="0" lang="en-US" sz="1600" b="1" i="0" u="none" strike="noStrike" kern="0" cap="none" spc="0" normalizeH="0" baseline="0" noProof="0" dirty="0">
              <a:ln>
                <a:noFill/>
              </a:ln>
              <a:solidFill>
                <a:schemeClr val="bg2"/>
              </a:solidFill>
              <a:effectLst/>
              <a:uLnTx/>
              <a:uFillTx/>
            </a:endParaRPr>
          </a:p>
        </p:txBody>
      </p:sp>
      <p:sp>
        <p:nvSpPr>
          <p:cNvPr id="13" name="Left-Right Arrow 12"/>
          <p:cNvSpPr/>
          <p:nvPr/>
        </p:nvSpPr>
        <p:spPr>
          <a:xfrm rot="1900835">
            <a:off x="2551084" y="2758004"/>
            <a:ext cx="1084403" cy="262844"/>
          </a:xfrm>
          <a:prstGeom prst="leftRightArrow">
            <a:avLst/>
          </a:prstGeom>
          <a:ln/>
        </p:spPr>
        <p:style>
          <a:lnRef idx="0">
            <a:schemeClr val="accent6"/>
          </a:lnRef>
          <a:fillRef idx="3">
            <a:schemeClr val="accent6"/>
          </a:fillRef>
          <a:effectRef idx="3">
            <a:schemeClr val="accent6"/>
          </a:effectRef>
          <a:fontRef idx="minor">
            <a:schemeClr val="lt1"/>
          </a:fontRef>
        </p:style>
        <p:txBody>
          <a:bodyPr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chemeClr val="tx1"/>
                </a:solidFill>
                <a:effectLst/>
                <a:uLnTx/>
                <a:uFillTx/>
                <a:latin typeface="Segoe"/>
                <a:ea typeface="+mn-ea"/>
                <a:cs typeface="+mn-cs"/>
              </a:rPr>
              <a:t>Sync</a:t>
            </a:r>
            <a:endParaRPr kumimoji="0" lang="en-US" sz="1000" b="1" i="0" u="none" strike="noStrike" kern="0" cap="none" spc="0" normalizeH="0" baseline="0" noProof="0" dirty="0">
              <a:ln>
                <a:noFill/>
              </a:ln>
              <a:solidFill>
                <a:schemeClr val="tx1"/>
              </a:solidFill>
              <a:effectLst/>
              <a:uLnTx/>
              <a:uFillTx/>
              <a:latin typeface="Segoe"/>
              <a:ea typeface="+mn-ea"/>
              <a:cs typeface="+mn-cs"/>
            </a:endParaRPr>
          </a:p>
        </p:txBody>
      </p:sp>
      <p:pic>
        <p:nvPicPr>
          <p:cNvPr id="14" name="Picture 3" descr="C:\Program Files\Microsoft Resource DVD Artwork\DVD_ART\Artwork_Imagery\HARDWARE_IMAGERY\Illustration - Misc Hardware\XML Icons\Database blue.png"/>
          <p:cNvPicPr>
            <a:picLocks noChangeAspect="1" noChangeArrowheads="1"/>
          </p:cNvPicPr>
          <p:nvPr/>
        </p:nvPicPr>
        <p:blipFill>
          <a:blip r:embed="rId4" cstate="print"/>
          <a:srcRect/>
          <a:stretch>
            <a:fillRect/>
          </a:stretch>
        </p:blipFill>
        <p:spPr bwMode="auto">
          <a:xfrm>
            <a:off x="6882683" y="5455713"/>
            <a:ext cx="432558" cy="452637"/>
          </a:xfrm>
          <a:prstGeom prst="rect">
            <a:avLst/>
          </a:prstGeom>
          <a:noFill/>
        </p:spPr>
      </p:pic>
      <p:sp>
        <p:nvSpPr>
          <p:cNvPr id="15" name="Rounded Rectangle 14"/>
          <p:cNvSpPr/>
          <p:nvPr/>
        </p:nvSpPr>
        <p:spPr bwMode="auto">
          <a:xfrm>
            <a:off x="3549547" y="3341067"/>
            <a:ext cx="1659853" cy="1294575"/>
          </a:xfrm>
          <a:prstGeom prst="roundRect">
            <a:avLst/>
          </a:prstGeom>
          <a:gradFill rotWithShape="1">
            <a:gsLst>
              <a:gs pos="0">
                <a:srgbClr val="90AABB">
                  <a:tint val="50000"/>
                  <a:satMod val="300000"/>
                </a:srgbClr>
              </a:gs>
              <a:gs pos="35000">
                <a:srgbClr val="90AABB">
                  <a:tint val="37000"/>
                  <a:satMod val="300000"/>
                </a:srgbClr>
              </a:gs>
              <a:gs pos="100000">
                <a:srgbClr val="90AABB">
                  <a:tint val="15000"/>
                  <a:satMod val="350000"/>
                </a:srgbClr>
              </a:gs>
            </a:gsLst>
            <a:lin ang="16200000" scaled="1"/>
          </a:gradFill>
          <a:ln w="9525" cap="flat" cmpd="sng" algn="ctr">
            <a:solidFill>
              <a:srgbClr val="90AABB">
                <a:shade val="95000"/>
                <a:satMod val="105000"/>
              </a:srgbClr>
            </a:solidFill>
            <a:prstDash val="solid"/>
            <a:headEnd type="none" w="med" len="med"/>
            <a:tailEnd type="none" w="med" len="med"/>
          </a:ln>
          <a:effectLst>
            <a:outerShdw blurRad="40000" dist="20000" dir="5400000" rotWithShape="0">
              <a:srgbClr val="000000">
                <a:alpha val="38000"/>
              </a:srgbClr>
            </a:outerShdw>
          </a:effec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85000"/>
              </a:lnSpc>
              <a:spcBef>
                <a:spcPct val="20000"/>
              </a:spcBef>
              <a:spcAft>
                <a:spcPct val="0"/>
              </a:spcAft>
              <a:buClrTx/>
              <a:buSzTx/>
              <a:buFontTx/>
              <a:buNone/>
              <a:tabLst/>
              <a:defRPr/>
            </a:pPr>
            <a:r>
              <a:rPr kumimoji="0" lang="en-US" sz="1800" b="1" i="0" u="none" strike="noStrike" kern="0" cap="none" spc="0" normalizeH="0" baseline="0" noProof="0" dirty="0" smtClean="0">
                <a:ln>
                  <a:noFill/>
                </a:ln>
                <a:solidFill>
                  <a:srgbClr val="584D2E"/>
                </a:solidFill>
                <a:effectLst/>
                <a:uLnTx/>
                <a:uFillTx/>
                <a:latin typeface="Segoe Semibold" pitchFamily="34" charset="0"/>
                <a:ea typeface="+mn-ea"/>
                <a:cs typeface="+mn-cs"/>
              </a:rPr>
              <a:t>SQL Azure Data Sync</a:t>
            </a:r>
          </a:p>
        </p:txBody>
      </p:sp>
      <p:pic>
        <p:nvPicPr>
          <p:cNvPr id="16" name="Picture 2" descr="C:\Program Files\Microsoft Resource DVD Artwork\DVD_ART\Artwork_Imagery\HARDWARE_IMAGERY\Illustration - Misc Hardware\Windows Vista Illustration Icons\Sync.png"/>
          <p:cNvPicPr>
            <a:picLocks noChangeAspect="1" noChangeArrowheads="1"/>
          </p:cNvPicPr>
          <p:nvPr/>
        </p:nvPicPr>
        <p:blipFill>
          <a:blip r:embed="rId6" cstate="print"/>
          <a:srcRect/>
          <a:stretch>
            <a:fillRect/>
          </a:stretch>
        </p:blipFill>
        <p:spPr bwMode="auto">
          <a:xfrm>
            <a:off x="4052789" y="3874928"/>
            <a:ext cx="653367" cy="697557"/>
          </a:xfrm>
          <a:prstGeom prst="rect">
            <a:avLst/>
          </a:prstGeom>
          <a:noFill/>
        </p:spPr>
      </p:pic>
      <p:pic>
        <p:nvPicPr>
          <p:cNvPr id="17" name="Picture 3" descr="C:\Program Files\Microsoft Resource DVD Artwork\DVD_ART\Artwork_Imagery\HARDWARE_IMAGERY\Illustration - Misc Hardware\XML Icons\Database blue.png"/>
          <p:cNvPicPr>
            <a:picLocks noChangeAspect="1" noChangeArrowheads="1"/>
          </p:cNvPicPr>
          <p:nvPr/>
        </p:nvPicPr>
        <p:blipFill>
          <a:blip r:embed="rId4" cstate="print"/>
          <a:srcRect/>
          <a:stretch>
            <a:fillRect/>
          </a:stretch>
        </p:blipFill>
        <p:spPr bwMode="auto">
          <a:xfrm>
            <a:off x="2171089" y="5931762"/>
            <a:ext cx="304935" cy="252930"/>
          </a:xfrm>
          <a:prstGeom prst="rect">
            <a:avLst/>
          </a:prstGeom>
          <a:noFill/>
        </p:spPr>
      </p:pic>
      <p:pic>
        <p:nvPicPr>
          <p:cNvPr id="18" name="Picture 2" descr="C:\Program Files\Microsoft Resource DVD Artwork\DVD_ART\Artwork_Imagery\Shapes and Graphics\Buidlings and dwellings\building brown w awning.png"/>
          <p:cNvPicPr>
            <a:picLocks noChangeAspect="1" noChangeArrowheads="1"/>
          </p:cNvPicPr>
          <p:nvPr/>
        </p:nvPicPr>
        <p:blipFill>
          <a:blip r:embed="rId5" cstate="print"/>
          <a:srcRect/>
          <a:stretch>
            <a:fillRect/>
          </a:stretch>
        </p:blipFill>
        <p:spPr bwMode="auto">
          <a:xfrm>
            <a:off x="1758627" y="5631669"/>
            <a:ext cx="571615" cy="616631"/>
          </a:xfrm>
          <a:prstGeom prst="rect">
            <a:avLst/>
          </a:prstGeom>
          <a:noFill/>
        </p:spPr>
      </p:pic>
      <p:pic>
        <p:nvPicPr>
          <p:cNvPr id="19" name="Picture 3" descr="C:\Program Files\Microsoft Resource DVD Artwork\DVD_ART\Artwork_Imagery\HARDWARE_IMAGERY\Illustration - Misc Hardware\XML Icons\Database blue.png"/>
          <p:cNvPicPr>
            <a:picLocks noChangeAspect="1" noChangeArrowheads="1"/>
          </p:cNvPicPr>
          <p:nvPr/>
        </p:nvPicPr>
        <p:blipFill>
          <a:blip r:embed="rId4" cstate="print"/>
          <a:srcRect/>
          <a:stretch>
            <a:fillRect/>
          </a:stretch>
        </p:blipFill>
        <p:spPr bwMode="auto">
          <a:xfrm>
            <a:off x="2098378" y="4347908"/>
            <a:ext cx="276883" cy="303234"/>
          </a:xfrm>
          <a:prstGeom prst="rect">
            <a:avLst/>
          </a:prstGeom>
          <a:noFill/>
        </p:spPr>
      </p:pic>
      <p:pic>
        <p:nvPicPr>
          <p:cNvPr id="20" name="Picture 3" descr="C:\DVD_ART36\Artwork_Imagery\Icons - Illustrations\Buildings\highrise, office building skyscraper enterprise sand.png"/>
          <p:cNvPicPr>
            <a:picLocks noChangeAspect="1" noChangeArrowheads="1"/>
          </p:cNvPicPr>
          <p:nvPr/>
        </p:nvPicPr>
        <p:blipFill>
          <a:blip r:embed="rId3"/>
          <a:srcRect/>
          <a:stretch>
            <a:fillRect/>
          </a:stretch>
        </p:blipFill>
        <p:spPr bwMode="auto">
          <a:xfrm>
            <a:off x="1764480" y="2970729"/>
            <a:ext cx="522195" cy="836640"/>
          </a:xfrm>
          <a:prstGeom prst="rect">
            <a:avLst/>
          </a:prstGeom>
          <a:noFill/>
        </p:spPr>
      </p:pic>
      <p:pic>
        <p:nvPicPr>
          <p:cNvPr id="21" name="Picture 3" descr="C:\Program Files\Microsoft Resource DVD Artwork\DVD_ART\Artwork_Imagery\HARDWARE_IMAGERY\Illustration - Misc Hardware\XML Icons\Database blue.png"/>
          <p:cNvPicPr>
            <a:picLocks noChangeAspect="1" noChangeArrowheads="1"/>
          </p:cNvPicPr>
          <p:nvPr/>
        </p:nvPicPr>
        <p:blipFill>
          <a:blip r:embed="rId4" cstate="print"/>
          <a:srcRect/>
          <a:stretch>
            <a:fillRect/>
          </a:stretch>
        </p:blipFill>
        <p:spPr bwMode="auto">
          <a:xfrm>
            <a:off x="2113116" y="3479461"/>
            <a:ext cx="276883" cy="303234"/>
          </a:xfrm>
          <a:prstGeom prst="rect">
            <a:avLst/>
          </a:prstGeom>
          <a:noFill/>
        </p:spPr>
      </p:pic>
      <p:pic>
        <p:nvPicPr>
          <p:cNvPr id="22" name="Picture 3" descr="C:\Program Files\Microsoft Resource DVD Artwork\DVD_ART\Artwork_Imagery\HARDWARE_IMAGERY\Illustration - Misc Hardware\XML Icons\Database blue.png"/>
          <p:cNvPicPr>
            <a:picLocks noChangeAspect="1" noChangeArrowheads="1"/>
          </p:cNvPicPr>
          <p:nvPr/>
        </p:nvPicPr>
        <p:blipFill>
          <a:blip r:embed="rId4" cstate="print"/>
          <a:srcRect/>
          <a:stretch>
            <a:fillRect/>
          </a:stretch>
        </p:blipFill>
        <p:spPr bwMode="auto">
          <a:xfrm>
            <a:off x="2085674" y="1931508"/>
            <a:ext cx="349584" cy="382851"/>
          </a:xfrm>
          <a:prstGeom prst="rect">
            <a:avLst/>
          </a:prstGeom>
          <a:noFill/>
        </p:spPr>
      </p:pic>
      <p:pic>
        <p:nvPicPr>
          <p:cNvPr id="23" name="Picture 3" descr="C:\Program Files\Microsoft Resource DVD Artwork\DVD_ART\Artwork_Imagery\HARDWARE_IMAGERY\Illustration - Misc Hardware\XML Icons\Database blue.png"/>
          <p:cNvPicPr>
            <a:picLocks noChangeAspect="1" noChangeArrowheads="1"/>
          </p:cNvPicPr>
          <p:nvPr/>
        </p:nvPicPr>
        <p:blipFill>
          <a:blip r:embed="rId4" cstate="print"/>
          <a:srcRect/>
          <a:stretch>
            <a:fillRect/>
          </a:stretch>
        </p:blipFill>
        <p:spPr bwMode="auto">
          <a:xfrm>
            <a:off x="2154985" y="2048135"/>
            <a:ext cx="349584" cy="382851"/>
          </a:xfrm>
          <a:prstGeom prst="rect">
            <a:avLst/>
          </a:prstGeom>
          <a:noFill/>
        </p:spPr>
      </p:pic>
      <p:pic>
        <p:nvPicPr>
          <p:cNvPr id="24" name="Picture 3" descr="C:\Program Files\Microsoft Resource DVD Artwork\DVD_ART\Artwork_Imagery\HARDWARE_IMAGERY\Illustration - Misc Hardware\XML Icons\Database blue.png"/>
          <p:cNvPicPr>
            <a:picLocks noChangeAspect="1" noChangeArrowheads="1"/>
          </p:cNvPicPr>
          <p:nvPr/>
        </p:nvPicPr>
        <p:blipFill>
          <a:blip r:embed="rId4" cstate="print"/>
          <a:srcRect/>
          <a:stretch>
            <a:fillRect/>
          </a:stretch>
        </p:blipFill>
        <p:spPr bwMode="auto">
          <a:xfrm>
            <a:off x="2230002" y="2168540"/>
            <a:ext cx="349584" cy="382851"/>
          </a:xfrm>
          <a:prstGeom prst="rect">
            <a:avLst/>
          </a:prstGeom>
          <a:noFill/>
        </p:spPr>
      </p:pic>
      <p:pic>
        <p:nvPicPr>
          <p:cNvPr id="25" name="Picture 5" descr="C:\Program Files\Microsoft Resource DVD Artwork\DVD_ART\Artwork_Imagery\Shapes and Graphics\Buidlings and dwellings\enterprise red.png"/>
          <p:cNvPicPr>
            <a:picLocks noChangeAspect="1" noChangeArrowheads="1"/>
          </p:cNvPicPr>
          <p:nvPr/>
        </p:nvPicPr>
        <p:blipFill>
          <a:blip r:embed="rId7" cstate="print"/>
          <a:srcRect/>
          <a:stretch>
            <a:fillRect/>
          </a:stretch>
        </p:blipFill>
        <p:spPr bwMode="auto">
          <a:xfrm>
            <a:off x="1716080" y="1747188"/>
            <a:ext cx="604629" cy="939796"/>
          </a:xfrm>
          <a:prstGeom prst="rect">
            <a:avLst/>
          </a:prstGeom>
          <a:noFill/>
        </p:spPr>
      </p:pic>
      <p:sp>
        <p:nvSpPr>
          <p:cNvPr id="26" name="TextBox 25"/>
          <p:cNvSpPr txBox="1"/>
          <p:nvPr/>
        </p:nvSpPr>
        <p:spPr>
          <a:xfrm>
            <a:off x="1054141" y="3598971"/>
            <a:ext cx="858635" cy="46166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chemeClr val="bg2"/>
                </a:solidFill>
                <a:effectLst/>
                <a:uLnTx/>
                <a:uFillTx/>
              </a:rPr>
              <a:t>Branch Offices</a:t>
            </a:r>
            <a:endParaRPr kumimoji="0" lang="en-US" sz="1200" b="1" i="0" u="none" strike="noStrike" kern="0" cap="none" spc="0" normalizeH="0" baseline="0" noProof="0" dirty="0">
              <a:ln>
                <a:noFill/>
              </a:ln>
              <a:solidFill>
                <a:schemeClr val="bg2"/>
              </a:solidFill>
              <a:effectLst/>
              <a:uLnTx/>
              <a:uFillTx/>
            </a:endParaRPr>
          </a:p>
        </p:txBody>
      </p:sp>
      <p:sp>
        <p:nvSpPr>
          <p:cNvPr id="27" name="TextBox 26"/>
          <p:cNvSpPr txBox="1"/>
          <p:nvPr/>
        </p:nvSpPr>
        <p:spPr>
          <a:xfrm>
            <a:off x="1109275" y="1962561"/>
            <a:ext cx="748366" cy="27699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chemeClr val="bg2"/>
                </a:solidFill>
                <a:effectLst/>
                <a:uLnTx/>
                <a:uFillTx/>
              </a:rPr>
              <a:t>HQ</a:t>
            </a:r>
            <a:endParaRPr kumimoji="0" lang="en-US" sz="1200" b="1" i="0" u="none" strike="noStrike" kern="0" cap="none" spc="0" normalizeH="0" baseline="0" noProof="0" dirty="0">
              <a:ln>
                <a:noFill/>
              </a:ln>
              <a:solidFill>
                <a:schemeClr val="bg2"/>
              </a:solidFill>
              <a:effectLst/>
              <a:uLnTx/>
              <a:uFillTx/>
            </a:endParaRPr>
          </a:p>
        </p:txBody>
      </p:sp>
      <p:pic>
        <p:nvPicPr>
          <p:cNvPr id="28" name="Picture 3" descr="C:\Program Files\Microsoft Resource DVD Artwork\DVD_ART\Artwork_Imagery\HARDWARE_IMAGERY\Illustration - Misc Hardware\XML Icons\Database blue.png"/>
          <p:cNvPicPr>
            <a:picLocks noChangeAspect="1" noChangeArrowheads="1"/>
          </p:cNvPicPr>
          <p:nvPr/>
        </p:nvPicPr>
        <p:blipFill>
          <a:blip r:embed="rId4" cstate="print"/>
          <a:srcRect/>
          <a:stretch>
            <a:fillRect/>
          </a:stretch>
        </p:blipFill>
        <p:spPr bwMode="auto">
          <a:xfrm>
            <a:off x="6894992" y="1849957"/>
            <a:ext cx="432558" cy="452637"/>
          </a:xfrm>
          <a:prstGeom prst="rect">
            <a:avLst/>
          </a:prstGeom>
          <a:noFill/>
        </p:spPr>
      </p:pic>
      <p:pic>
        <p:nvPicPr>
          <p:cNvPr id="29" name="Picture 3" descr="C:\Program Files\Microsoft Resource DVD Artwork\DVD_ART\Artwork_Imagery\HARDWARE_IMAGERY\Illustration - Misc Hardware\XML Icons\Database blue.png"/>
          <p:cNvPicPr>
            <a:picLocks noChangeAspect="1" noChangeArrowheads="1"/>
          </p:cNvPicPr>
          <p:nvPr/>
        </p:nvPicPr>
        <p:blipFill>
          <a:blip r:embed="rId4" cstate="print"/>
          <a:srcRect/>
          <a:stretch>
            <a:fillRect/>
          </a:stretch>
        </p:blipFill>
        <p:spPr bwMode="auto">
          <a:xfrm>
            <a:off x="5935279" y="4211333"/>
            <a:ext cx="432558" cy="452637"/>
          </a:xfrm>
          <a:prstGeom prst="rect">
            <a:avLst/>
          </a:prstGeom>
          <a:noFill/>
        </p:spPr>
      </p:pic>
      <p:pic>
        <p:nvPicPr>
          <p:cNvPr id="30" name="Picture 3" descr="C:\Program Files\Microsoft Resource DVD Artwork\DVD_ART\Artwork_Imagery\HARDWARE_IMAGERY\Illustration - Misc Hardware\XML Icons\Database blue.png"/>
          <p:cNvPicPr>
            <a:picLocks noChangeAspect="1" noChangeArrowheads="1"/>
          </p:cNvPicPr>
          <p:nvPr/>
        </p:nvPicPr>
        <p:blipFill>
          <a:blip r:embed="rId4" cstate="print"/>
          <a:srcRect/>
          <a:stretch>
            <a:fillRect/>
          </a:stretch>
        </p:blipFill>
        <p:spPr bwMode="auto">
          <a:xfrm>
            <a:off x="5910651" y="3253142"/>
            <a:ext cx="432558" cy="452637"/>
          </a:xfrm>
          <a:prstGeom prst="rect">
            <a:avLst/>
          </a:prstGeom>
          <a:noFill/>
        </p:spPr>
      </p:pic>
      <p:sp>
        <p:nvSpPr>
          <p:cNvPr id="31" name="Left-Right Arrow 30"/>
          <p:cNvSpPr/>
          <p:nvPr/>
        </p:nvSpPr>
        <p:spPr>
          <a:xfrm rot="749736">
            <a:off x="2407088" y="3632688"/>
            <a:ext cx="1084403" cy="262844"/>
          </a:xfrm>
          <a:prstGeom prst="leftRightArrow">
            <a:avLst/>
          </a:prstGeom>
          <a:ln/>
        </p:spPr>
        <p:style>
          <a:lnRef idx="0">
            <a:schemeClr val="accent6"/>
          </a:lnRef>
          <a:fillRef idx="3">
            <a:schemeClr val="accent6"/>
          </a:fillRef>
          <a:effectRef idx="3">
            <a:schemeClr val="accent6"/>
          </a:effectRef>
          <a:fontRef idx="minor">
            <a:schemeClr val="lt1"/>
          </a:fontRef>
        </p:style>
        <p:txBody>
          <a:bodyPr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chemeClr val="tx1"/>
                </a:solidFill>
                <a:effectLst/>
                <a:uLnTx/>
                <a:uFillTx/>
                <a:latin typeface="Segoe"/>
                <a:ea typeface="+mn-ea"/>
                <a:cs typeface="+mn-cs"/>
              </a:rPr>
              <a:t>Sync</a:t>
            </a:r>
            <a:endParaRPr kumimoji="0" lang="en-US" sz="1000" b="1" i="0" u="none" strike="noStrike" kern="0" cap="none" spc="0" normalizeH="0" baseline="0" noProof="0" dirty="0">
              <a:ln>
                <a:noFill/>
              </a:ln>
              <a:solidFill>
                <a:schemeClr val="tx1"/>
              </a:solidFill>
              <a:effectLst/>
              <a:uLnTx/>
              <a:uFillTx/>
              <a:latin typeface="Segoe"/>
              <a:ea typeface="+mn-ea"/>
              <a:cs typeface="+mn-cs"/>
            </a:endParaRPr>
          </a:p>
        </p:txBody>
      </p:sp>
      <p:sp>
        <p:nvSpPr>
          <p:cNvPr id="32" name="Left-Right Arrow 31"/>
          <p:cNvSpPr/>
          <p:nvPr/>
        </p:nvSpPr>
        <p:spPr>
          <a:xfrm rot="20998435">
            <a:off x="2405891" y="4208210"/>
            <a:ext cx="1084403" cy="262844"/>
          </a:xfrm>
          <a:prstGeom prst="leftRightArrow">
            <a:avLst/>
          </a:prstGeom>
          <a:ln/>
        </p:spPr>
        <p:style>
          <a:lnRef idx="0">
            <a:schemeClr val="accent6"/>
          </a:lnRef>
          <a:fillRef idx="3">
            <a:schemeClr val="accent6"/>
          </a:fillRef>
          <a:effectRef idx="3">
            <a:schemeClr val="accent6"/>
          </a:effectRef>
          <a:fontRef idx="minor">
            <a:schemeClr val="lt1"/>
          </a:fontRef>
        </p:style>
        <p:txBody>
          <a:bodyPr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chemeClr val="tx1"/>
                </a:solidFill>
                <a:effectLst/>
                <a:uLnTx/>
                <a:uFillTx/>
                <a:latin typeface="Segoe"/>
                <a:ea typeface="+mn-ea"/>
                <a:cs typeface="+mn-cs"/>
              </a:rPr>
              <a:t>Sync</a:t>
            </a:r>
            <a:endParaRPr kumimoji="0" lang="en-US" sz="1000" b="1" i="0" u="none" strike="noStrike" kern="0" cap="none" spc="0" normalizeH="0" baseline="0" noProof="0" dirty="0">
              <a:ln>
                <a:noFill/>
              </a:ln>
              <a:solidFill>
                <a:schemeClr val="tx1"/>
              </a:solidFill>
              <a:effectLst/>
              <a:uLnTx/>
              <a:uFillTx/>
              <a:latin typeface="Segoe"/>
              <a:ea typeface="+mn-ea"/>
              <a:cs typeface="+mn-cs"/>
            </a:endParaRPr>
          </a:p>
        </p:txBody>
      </p:sp>
      <p:sp>
        <p:nvSpPr>
          <p:cNvPr id="33" name="Left-Right Arrow 32"/>
          <p:cNvSpPr/>
          <p:nvPr/>
        </p:nvSpPr>
        <p:spPr>
          <a:xfrm rot="20005787">
            <a:off x="2463623" y="4892614"/>
            <a:ext cx="1084403" cy="262844"/>
          </a:xfrm>
          <a:prstGeom prst="leftRightArrow">
            <a:avLst/>
          </a:prstGeom>
          <a:ln/>
        </p:spPr>
        <p:style>
          <a:lnRef idx="0">
            <a:schemeClr val="accent6"/>
          </a:lnRef>
          <a:fillRef idx="3">
            <a:schemeClr val="accent6"/>
          </a:fillRef>
          <a:effectRef idx="3">
            <a:schemeClr val="accent6"/>
          </a:effectRef>
          <a:fontRef idx="minor">
            <a:schemeClr val="lt1"/>
          </a:fontRef>
        </p:style>
        <p:txBody>
          <a:bodyPr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chemeClr val="tx1"/>
                </a:solidFill>
                <a:effectLst/>
                <a:uLnTx/>
                <a:uFillTx/>
                <a:latin typeface="Segoe"/>
                <a:ea typeface="+mn-ea"/>
                <a:cs typeface="+mn-cs"/>
              </a:rPr>
              <a:t>Sync</a:t>
            </a:r>
            <a:endParaRPr kumimoji="0" lang="en-US" sz="1000" b="1" i="0" u="none" strike="noStrike" kern="0" cap="none" spc="0" normalizeH="0" baseline="0" noProof="0" dirty="0">
              <a:ln>
                <a:noFill/>
              </a:ln>
              <a:solidFill>
                <a:schemeClr val="tx1"/>
              </a:solidFill>
              <a:effectLst/>
              <a:uLnTx/>
              <a:uFillTx/>
              <a:latin typeface="Segoe"/>
              <a:ea typeface="+mn-ea"/>
              <a:cs typeface="+mn-cs"/>
            </a:endParaRPr>
          </a:p>
        </p:txBody>
      </p:sp>
      <p:sp>
        <p:nvSpPr>
          <p:cNvPr id="34" name="Left-Right Arrow 33"/>
          <p:cNvSpPr/>
          <p:nvPr/>
        </p:nvSpPr>
        <p:spPr>
          <a:xfrm rot="19471260">
            <a:off x="2524824" y="5377673"/>
            <a:ext cx="1257743" cy="262844"/>
          </a:xfrm>
          <a:prstGeom prst="leftRightArrow">
            <a:avLst/>
          </a:prstGeom>
          <a:ln/>
        </p:spPr>
        <p:style>
          <a:lnRef idx="0">
            <a:schemeClr val="accent6"/>
          </a:lnRef>
          <a:fillRef idx="3">
            <a:schemeClr val="accent6"/>
          </a:fillRef>
          <a:effectRef idx="3">
            <a:schemeClr val="accent6"/>
          </a:effectRef>
          <a:fontRef idx="minor">
            <a:schemeClr val="lt1"/>
          </a:fontRef>
        </p:style>
        <p:txBody>
          <a:bodyPr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chemeClr val="tx1"/>
                </a:solidFill>
                <a:effectLst/>
                <a:uLnTx/>
                <a:uFillTx/>
                <a:latin typeface="Segoe"/>
                <a:ea typeface="+mn-ea"/>
                <a:cs typeface="+mn-cs"/>
              </a:rPr>
              <a:t>Sync</a:t>
            </a:r>
            <a:endParaRPr kumimoji="0" lang="en-US" sz="1000" b="1" i="0" u="none" strike="noStrike" kern="0" cap="none" spc="0" normalizeH="0" baseline="0" noProof="0" dirty="0">
              <a:ln>
                <a:noFill/>
              </a:ln>
              <a:solidFill>
                <a:schemeClr val="tx1"/>
              </a:solidFill>
              <a:effectLst/>
              <a:uLnTx/>
              <a:uFillTx/>
              <a:latin typeface="Segoe"/>
              <a:ea typeface="+mn-ea"/>
              <a:cs typeface="+mn-cs"/>
            </a:endParaRPr>
          </a:p>
        </p:txBody>
      </p:sp>
      <p:sp>
        <p:nvSpPr>
          <p:cNvPr id="35" name="Left-Right Arrow 34"/>
          <p:cNvSpPr/>
          <p:nvPr/>
        </p:nvSpPr>
        <p:spPr>
          <a:xfrm rot="1467961">
            <a:off x="5076857" y="4905652"/>
            <a:ext cx="1861516" cy="262844"/>
          </a:xfrm>
          <a:prstGeom prst="leftRightArrow">
            <a:avLst/>
          </a:prstGeom>
          <a:ln/>
        </p:spPr>
        <p:style>
          <a:lnRef idx="0">
            <a:schemeClr val="accent6"/>
          </a:lnRef>
          <a:fillRef idx="3">
            <a:schemeClr val="accent6"/>
          </a:fillRef>
          <a:effectRef idx="3">
            <a:schemeClr val="accent6"/>
          </a:effectRef>
          <a:fontRef idx="minor">
            <a:schemeClr val="lt1"/>
          </a:fontRef>
        </p:style>
        <p:txBody>
          <a:bodyPr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chemeClr val="tx1"/>
                </a:solidFill>
                <a:effectLst/>
                <a:uLnTx/>
                <a:uFillTx/>
                <a:latin typeface="Segoe"/>
                <a:ea typeface="+mn-ea"/>
                <a:cs typeface="+mn-cs"/>
              </a:rPr>
              <a:t>Sync</a:t>
            </a:r>
            <a:endParaRPr kumimoji="0" lang="en-US" sz="1000" b="1" i="0" u="none" strike="noStrike" kern="0" cap="none" spc="0" normalizeH="0" baseline="0" noProof="0" dirty="0">
              <a:ln>
                <a:noFill/>
              </a:ln>
              <a:solidFill>
                <a:schemeClr val="tx1"/>
              </a:solidFill>
              <a:effectLst/>
              <a:uLnTx/>
              <a:uFillTx/>
              <a:latin typeface="Segoe"/>
              <a:ea typeface="+mn-ea"/>
              <a:cs typeface="+mn-cs"/>
            </a:endParaRPr>
          </a:p>
        </p:txBody>
      </p:sp>
      <p:sp>
        <p:nvSpPr>
          <p:cNvPr id="36" name="Left-Right Arrow 35"/>
          <p:cNvSpPr/>
          <p:nvPr/>
        </p:nvSpPr>
        <p:spPr>
          <a:xfrm rot="1900835">
            <a:off x="5277823" y="4160884"/>
            <a:ext cx="624053" cy="262844"/>
          </a:xfrm>
          <a:prstGeom prst="leftRightArrow">
            <a:avLst/>
          </a:prstGeom>
          <a:ln/>
        </p:spPr>
        <p:style>
          <a:lnRef idx="0">
            <a:schemeClr val="accent6"/>
          </a:lnRef>
          <a:fillRef idx="3">
            <a:schemeClr val="accent6"/>
          </a:fillRef>
          <a:effectRef idx="3">
            <a:schemeClr val="accent6"/>
          </a:effectRef>
          <a:fontRef idx="minor">
            <a:schemeClr val="lt1"/>
          </a:fontRef>
        </p:style>
        <p:txBody>
          <a:bodyPr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chemeClr val="tx1"/>
                </a:solidFill>
                <a:effectLst/>
                <a:uLnTx/>
                <a:uFillTx/>
                <a:latin typeface="Segoe"/>
                <a:ea typeface="+mn-ea"/>
                <a:cs typeface="+mn-cs"/>
              </a:rPr>
              <a:t>Sync</a:t>
            </a:r>
            <a:endParaRPr kumimoji="0" lang="en-US" sz="1000" b="1" i="0" u="none" strike="noStrike" kern="0" cap="none" spc="0" normalizeH="0" baseline="0" noProof="0" dirty="0">
              <a:ln>
                <a:noFill/>
              </a:ln>
              <a:solidFill>
                <a:schemeClr val="tx1"/>
              </a:solidFill>
              <a:effectLst/>
              <a:uLnTx/>
              <a:uFillTx/>
              <a:latin typeface="Segoe"/>
              <a:ea typeface="+mn-ea"/>
              <a:cs typeface="+mn-cs"/>
            </a:endParaRPr>
          </a:p>
        </p:txBody>
      </p:sp>
      <p:sp>
        <p:nvSpPr>
          <p:cNvPr id="37" name="Left-Right Arrow 36"/>
          <p:cNvSpPr/>
          <p:nvPr/>
        </p:nvSpPr>
        <p:spPr>
          <a:xfrm rot="19878670">
            <a:off x="5280083" y="3451907"/>
            <a:ext cx="624052" cy="262844"/>
          </a:xfrm>
          <a:prstGeom prst="leftRightArrow">
            <a:avLst/>
          </a:prstGeom>
          <a:ln/>
        </p:spPr>
        <p:style>
          <a:lnRef idx="0">
            <a:schemeClr val="accent6"/>
          </a:lnRef>
          <a:fillRef idx="3">
            <a:schemeClr val="accent6"/>
          </a:fillRef>
          <a:effectRef idx="3">
            <a:schemeClr val="accent6"/>
          </a:effectRef>
          <a:fontRef idx="minor">
            <a:schemeClr val="lt1"/>
          </a:fontRef>
        </p:style>
        <p:txBody>
          <a:bodyPr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chemeClr val="tx1"/>
                </a:solidFill>
                <a:effectLst/>
                <a:uLnTx/>
                <a:uFillTx/>
                <a:latin typeface="Segoe"/>
                <a:ea typeface="+mn-ea"/>
                <a:cs typeface="+mn-cs"/>
              </a:rPr>
              <a:t>Sync</a:t>
            </a:r>
            <a:endParaRPr kumimoji="0" lang="en-US" sz="1000" b="1" i="0" u="none" strike="noStrike" kern="0" cap="none" spc="0" normalizeH="0" baseline="0" noProof="0" dirty="0">
              <a:ln>
                <a:noFill/>
              </a:ln>
              <a:solidFill>
                <a:schemeClr val="tx1"/>
              </a:solidFill>
              <a:effectLst/>
              <a:uLnTx/>
              <a:uFillTx/>
              <a:latin typeface="Segoe"/>
              <a:ea typeface="+mn-ea"/>
              <a:cs typeface="+mn-cs"/>
            </a:endParaRPr>
          </a:p>
        </p:txBody>
      </p:sp>
      <p:sp>
        <p:nvSpPr>
          <p:cNvPr id="38" name="Left-Right Arrow 37"/>
          <p:cNvSpPr/>
          <p:nvPr/>
        </p:nvSpPr>
        <p:spPr>
          <a:xfrm rot="20019276">
            <a:off x="5088386" y="2703386"/>
            <a:ext cx="1861516" cy="262844"/>
          </a:xfrm>
          <a:prstGeom prst="leftRightArrow">
            <a:avLst/>
          </a:prstGeom>
          <a:ln/>
        </p:spPr>
        <p:style>
          <a:lnRef idx="0">
            <a:schemeClr val="accent6"/>
          </a:lnRef>
          <a:fillRef idx="3">
            <a:schemeClr val="accent6"/>
          </a:fillRef>
          <a:effectRef idx="3">
            <a:schemeClr val="accent6"/>
          </a:effectRef>
          <a:fontRef idx="minor">
            <a:schemeClr val="lt1"/>
          </a:fontRef>
        </p:style>
        <p:txBody>
          <a:bodyPr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chemeClr val="tx1"/>
                </a:solidFill>
                <a:effectLst/>
                <a:uLnTx/>
                <a:uFillTx/>
                <a:latin typeface="Segoe"/>
                <a:ea typeface="+mn-ea"/>
                <a:cs typeface="+mn-cs"/>
              </a:rPr>
              <a:t>Sync</a:t>
            </a:r>
            <a:endParaRPr kumimoji="0" lang="en-US" sz="1000" b="1" i="0" u="none" strike="noStrike" kern="0" cap="none" spc="0" normalizeH="0" baseline="0" noProof="0" dirty="0">
              <a:ln>
                <a:noFill/>
              </a:ln>
              <a:solidFill>
                <a:schemeClr val="tx1"/>
              </a:solidFill>
              <a:effectLst/>
              <a:uLnTx/>
              <a:uFillTx/>
              <a:latin typeface="Segoe"/>
              <a:ea typeface="+mn-ea"/>
              <a:cs typeface="+mn-cs"/>
            </a:endParaRPr>
          </a:p>
        </p:txBody>
      </p:sp>
      <p:sp>
        <p:nvSpPr>
          <p:cNvPr id="39" name="TextBox 38"/>
          <p:cNvSpPr txBox="1"/>
          <p:nvPr/>
        </p:nvSpPr>
        <p:spPr>
          <a:xfrm>
            <a:off x="4303826" y="1257841"/>
            <a:ext cx="1512596" cy="4001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smtClean="0">
                <a:ln>
                  <a:noFill/>
                </a:ln>
                <a:solidFill>
                  <a:schemeClr val="bg2"/>
                </a:solidFill>
                <a:effectLst/>
                <a:uLnTx/>
                <a:uFillTx/>
              </a:rPr>
              <a:t>Cloud</a:t>
            </a:r>
            <a:endParaRPr kumimoji="0" lang="en-US" sz="2000" b="1" i="0" u="none" strike="noStrike" kern="0" cap="none" spc="0" normalizeH="0" baseline="0" noProof="0" dirty="0">
              <a:ln>
                <a:noFill/>
              </a:ln>
              <a:solidFill>
                <a:schemeClr val="bg2"/>
              </a:solidFill>
              <a:effectLst/>
              <a:uLnTx/>
              <a:uFillTx/>
            </a:endParaRPr>
          </a:p>
        </p:txBody>
      </p:sp>
    </p:spTree>
    <p:extLst>
      <p:ext uri="{BB962C8B-B14F-4D97-AF65-F5344CB8AC3E}">
        <p14:creationId xmlns:p14="http://schemas.microsoft.com/office/powerpoint/2010/main" val="108337578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par>
                                <p:cTn id="11" presetID="10" presetClass="entr" presetSubtype="0" fill="hold"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par>
                                <p:cTn id="14" presetID="10" presetClass="entr" presetSubtype="0" fill="hold"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500"/>
                                        <p:tgtEl>
                                          <p:spTgt spid="2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par>
                                <p:cTn id="26" presetID="10" presetClass="entr" presetSubtype="0" fill="hold" nodeType="with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500"/>
                                        <p:tgtEl>
                                          <p:spTgt spid="3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fade">
                                      <p:cBhvr>
                                        <p:cTn id="31" dur="500"/>
                                        <p:tgtEl>
                                          <p:spTgt spid="37"/>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par>
                                <p:cTn id="37" presetID="10" presetClass="entr" presetSubtype="0" fill="hold" nodeType="with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nodeType="with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500"/>
                                        <p:tgtEl>
                                          <p:spTgt spid="20"/>
                                        </p:tgtEl>
                                      </p:cBhvr>
                                    </p:animEffect>
                                  </p:childTnLst>
                                </p:cTn>
                              </p:par>
                              <p:par>
                                <p:cTn id="43" presetID="10" presetClass="entr" presetSubtype="0" fill="hold" nodeType="with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500"/>
                                        <p:tgtEl>
                                          <p:spTgt spid="21"/>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500"/>
                                        <p:tgtEl>
                                          <p:spTgt spid="26"/>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fade">
                                      <p:cBhvr>
                                        <p:cTn id="51" dur="500"/>
                                        <p:tgtEl>
                                          <p:spTgt spid="31"/>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fade">
                                      <p:cBhvr>
                                        <p:cTn id="54" dur="500"/>
                                        <p:tgtEl>
                                          <p:spTgt spid="32"/>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fade">
                                      <p:cBhvr>
                                        <p:cTn id="59" dur="500"/>
                                        <p:tgtEl>
                                          <p:spTgt spid="8"/>
                                        </p:tgtEl>
                                      </p:cBhvr>
                                    </p:animEffect>
                                  </p:childTnLst>
                                </p:cTn>
                              </p:par>
                              <p:par>
                                <p:cTn id="60" presetID="10" presetClass="entr" presetSubtype="0" fill="hold" nodeType="with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fade">
                                      <p:cBhvr>
                                        <p:cTn id="62" dur="500"/>
                                        <p:tgtEl>
                                          <p:spTgt spid="10"/>
                                        </p:tgtEl>
                                      </p:cBhvr>
                                    </p:animEffect>
                                  </p:childTnLst>
                                </p:cTn>
                              </p:par>
                              <p:par>
                                <p:cTn id="63" presetID="10" presetClass="entr" presetSubtype="0" fill="hold" nodeType="withEffect">
                                  <p:stCondLst>
                                    <p:cond delay="0"/>
                                  </p:stCondLst>
                                  <p:childTnLst>
                                    <p:set>
                                      <p:cBhvr>
                                        <p:cTn id="64" dur="1" fill="hold">
                                          <p:stCondLst>
                                            <p:cond delay="0"/>
                                          </p:stCondLst>
                                        </p:cTn>
                                        <p:tgtEl>
                                          <p:spTgt spid="11"/>
                                        </p:tgtEl>
                                        <p:attrNameLst>
                                          <p:attrName>style.visibility</p:attrName>
                                        </p:attrNameLst>
                                      </p:cBhvr>
                                      <p:to>
                                        <p:strVal val="visible"/>
                                      </p:to>
                                    </p:set>
                                    <p:animEffect transition="in" filter="fade">
                                      <p:cBhvr>
                                        <p:cTn id="65" dur="500"/>
                                        <p:tgtEl>
                                          <p:spTgt spid="11"/>
                                        </p:tgtEl>
                                      </p:cBhvr>
                                    </p:animEffect>
                                  </p:childTnLst>
                                </p:cTn>
                              </p:par>
                              <p:par>
                                <p:cTn id="66" presetID="10" presetClass="entr" presetSubtype="0" fill="hold" nodeType="withEffect">
                                  <p:stCondLst>
                                    <p:cond delay="0"/>
                                  </p:stCondLst>
                                  <p:childTnLst>
                                    <p:set>
                                      <p:cBhvr>
                                        <p:cTn id="67" dur="1" fill="hold">
                                          <p:stCondLst>
                                            <p:cond delay="0"/>
                                          </p:stCondLst>
                                        </p:cTn>
                                        <p:tgtEl>
                                          <p:spTgt spid="17"/>
                                        </p:tgtEl>
                                        <p:attrNameLst>
                                          <p:attrName>style.visibility</p:attrName>
                                        </p:attrNameLst>
                                      </p:cBhvr>
                                      <p:to>
                                        <p:strVal val="visible"/>
                                      </p:to>
                                    </p:set>
                                    <p:animEffect transition="in" filter="fade">
                                      <p:cBhvr>
                                        <p:cTn id="68" dur="500"/>
                                        <p:tgtEl>
                                          <p:spTgt spid="17"/>
                                        </p:tgtEl>
                                      </p:cBhvr>
                                    </p:animEffect>
                                  </p:childTnLst>
                                </p:cTn>
                              </p:par>
                              <p:par>
                                <p:cTn id="69" presetID="10" presetClass="entr" presetSubtype="0" fill="hold" nodeType="withEffect">
                                  <p:stCondLst>
                                    <p:cond delay="0"/>
                                  </p:stCondLst>
                                  <p:childTnLst>
                                    <p:set>
                                      <p:cBhvr>
                                        <p:cTn id="70" dur="1" fill="hold">
                                          <p:stCondLst>
                                            <p:cond delay="0"/>
                                          </p:stCondLst>
                                        </p:cTn>
                                        <p:tgtEl>
                                          <p:spTgt spid="18"/>
                                        </p:tgtEl>
                                        <p:attrNameLst>
                                          <p:attrName>style.visibility</p:attrName>
                                        </p:attrNameLst>
                                      </p:cBhvr>
                                      <p:to>
                                        <p:strVal val="visible"/>
                                      </p:to>
                                    </p:set>
                                    <p:animEffect transition="in" filter="fade">
                                      <p:cBhvr>
                                        <p:cTn id="71" dur="500"/>
                                        <p:tgtEl>
                                          <p:spTgt spid="18"/>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33"/>
                                        </p:tgtEl>
                                        <p:attrNameLst>
                                          <p:attrName>style.visibility</p:attrName>
                                        </p:attrNameLst>
                                      </p:cBhvr>
                                      <p:to>
                                        <p:strVal val="visible"/>
                                      </p:to>
                                    </p:set>
                                    <p:animEffect transition="in" filter="fade">
                                      <p:cBhvr>
                                        <p:cTn id="74" dur="500"/>
                                        <p:tgtEl>
                                          <p:spTgt spid="33"/>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34"/>
                                        </p:tgtEl>
                                        <p:attrNameLst>
                                          <p:attrName>style.visibility</p:attrName>
                                        </p:attrNameLst>
                                      </p:cBhvr>
                                      <p:to>
                                        <p:strVal val="visible"/>
                                      </p:to>
                                    </p:set>
                                    <p:animEffect transition="in" filter="fade">
                                      <p:cBhvr>
                                        <p:cTn id="77" dur="500"/>
                                        <p:tgtEl>
                                          <p:spTgt spid="34"/>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nodeType="clickEffect">
                                  <p:stCondLst>
                                    <p:cond delay="0"/>
                                  </p:stCondLst>
                                  <p:childTnLst>
                                    <p:set>
                                      <p:cBhvr>
                                        <p:cTn id="81" dur="1" fill="hold">
                                          <p:stCondLst>
                                            <p:cond delay="0"/>
                                          </p:stCondLst>
                                        </p:cTn>
                                        <p:tgtEl>
                                          <p:spTgt spid="29"/>
                                        </p:tgtEl>
                                        <p:attrNameLst>
                                          <p:attrName>style.visibility</p:attrName>
                                        </p:attrNameLst>
                                      </p:cBhvr>
                                      <p:to>
                                        <p:strVal val="visible"/>
                                      </p:to>
                                    </p:set>
                                    <p:animEffect transition="in" filter="fade">
                                      <p:cBhvr>
                                        <p:cTn id="82" dur="500"/>
                                        <p:tgtEl>
                                          <p:spTgt spid="29"/>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36"/>
                                        </p:tgtEl>
                                        <p:attrNameLst>
                                          <p:attrName>style.visibility</p:attrName>
                                        </p:attrNameLst>
                                      </p:cBhvr>
                                      <p:to>
                                        <p:strVal val="visible"/>
                                      </p:to>
                                    </p:set>
                                    <p:animEffect transition="in" filter="fade">
                                      <p:cBhvr>
                                        <p:cTn id="85" dur="500"/>
                                        <p:tgtEl>
                                          <p:spTgt spid="36"/>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12"/>
                                        </p:tgtEl>
                                        <p:attrNameLst>
                                          <p:attrName>style.visibility</p:attrName>
                                        </p:attrNameLst>
                                      </p:cBhvr>
                                      <p:to>
                                        <p:strVal val="visible"/>
                                      </p:to>
                                    </p:set>
                                    <p:animEffect transition="in" filter="fade">
                                      <p:cBhvr>
                                        <p:cTn id="88" dur="500"/>
                                        <p:tgtEl>
                                          <p:spTgt spid="12"/>
                                        </p:tgtEl>
                                      </p:cBhvr>
                                    </p:animEffect>
                                  </p:childTnLst>
                                </p:cTn>
                              </p:par>
                            </p:childTnLst>
                          </p:cTn>
                        </p:par>
                      </p:childTnLst>
                    </p:cTn>
                  </p:par>
                  <p:par>
                    <p:cTn id="89" fill="hold">
                      <p:stCondLst>
                        <p:cond delay="indefinite"/>
                      </p:stCondLst>
                      <p:childTnLst>
                        <p:par>
                          <p:cTn id="90" fill="hold">
                            <p:stCondLst>
                              <p:cond delay="0"/>
                            </p:stCondLst>
                            <p:childTnLst>
                              <p:par>
                                <p:cTn id="91" presetID="10" presetClass="entr" presetSubtype="0" fill="hold" grpId="0" nodeType="clickEffect">
                                  <p:stCondLst>
                                    <p:cond delay="0"/>
                                  </p:stCondLst>
                                  <p:childTnLst>
                                    <p:set>
                                      <p:cBhvr>
                                        <p:cTn id="92" dur="1" fill="hold">
                                          <p:stCondLst>
                                            <p:cond delay="0"/>
                                          </p:stCondLst>
                                        </p:cTn>
                                        <p:tgtEl>
                                          <p:spTgt spid="38"/>
                                        </p:tgtEl>
                                        <p:attrNameLst>
                                          <p:attrName>style.visibility</p:attrName>
                                        </p:attrNameLst>
                                      </p:cBhvr>
                                      <p:to>
                                        <p:strVal val="visible"/>
                                      </p:to>
                                    </p:set>
                                    <p:animEffect transition="in" filter="fade">
                                      <p:cBhvr>
                                        <p:cTn id="93" dur="500"/>
                                        <p:tgtEl>
                                          <p:spTgt spid="38"/>
                                        </p:tgtEl>
                                      </p:cBhvr>
                                    </p:animEffect>
                                  </p:childTnLst>
                                </p:cTn>
                              </p:par>
                              <p:par>
                                <p:cTn id="94" presetID="10" presetClass="entr" presetSubtype="0" fill="hold" nodeType="withEffect">
                                  <p:stCondLst>
                                    <p:cond delay="0"/>
                                  </p:stCondLst>
                                  <p:childTnLst>
                                    <p:set>
                                      <p:cBhvr>
                                        <p:cTn id="95" dur="1" fill="hold">
                                          <p:stCondLst>
                                            <p:cond delay="0"/>
                                          </p:stCondLst>
                                        </p:cTn>
                                        <p:tgtEl>
                                          <p:spTgt spid="4"/>
                                        </p:tgtEl>
                                        <p:attrNameLst>
                                          <p:attrName>style.visibility</p:attrName>
                                        </p:attrNameLst>
                                      </p:cBhvr>
                                      <p:to>
                                        <p:strVal val="visible"/>
                                      </p:to>
                                    </p:set>
                                    <p:animEffect transition="in" filter="fade">
                                      <p:cBhvr>
                                        <p:cTn id="96" dur="500"/>
                                        <p:tgtEl>
                                          <p:spTgt spid="4"/>
                                        </p:tgtEl>
                                      </p:cBhvr>
                                    </p:animEffect>
                                  </p:childTnLst>
                                </p:cTn>
                              </p:par>
                              <p:par>
                                <p:cTn id="97" presetID="10" presetClass="entr" presetSubtype="0" fill="hold" nodeType="withEffect">
                                  <p:stCondLst>
                                    <p:cond delay="0"/>
                                  </p:stCondLst>
                                  <p:childTnLst>
                                    <p:set>
                                      <p:cBhvr>
                                        <p:cTn id="98" dur="1" fill="hold">
                                          <p:stCondLst>
                                            <p:cond delay="0"/>
                                          </p:stCondLst>
                                        </p:cTn>
                                        <p:tgtEl>
                                          <p:spTgt spid="28"/>
                                        </p:tgtEl>
                                        <p:attrNameLst>
                                          <p:attrName>style.visibility</p:attrName>
                                        </p:attrNameLst>
                                      </p:cBhvr>
                                      <p:to>
                                        <p:strVal val="visible"/>
                                      </p:to>
                                    </p:set>
                                    <p:animEffect transition="in" filter="fade">
                                      <p:cBhvr>
                                        <p:cTn id="99" dur="500"/>
                                        <p:tgtEl>
                                          <p:spTgt spid="28"/>
                                        </p:tgtEl>
                                      </p:cBhvr>
                                    </p:animEffect>
                                  </p:childTnLst>
                                </p:cTn>
                              </p:par>
                              <p:par>
                                <p:cTn id="100" presetID="10" presetClass="entr" presetSubtype="0" fill="hold" nodeType="withEffect">
                                  <p:stCondLst>
                                    <p:cond delay="0"/>
                                  </p:stCondLst>
                                  <p:childTnLst>
                                    <p:set>
                                      <p:cBhvr>
                                        <p:cTn id="101" dur="1" fill="hold">
                                          <p:stCondLst>
                                            <p:cond delay="0"/>
                                          </p:stCondLst>
                                        </p:cTn>
                                        <p:tgtEl>
                                          <p:spTgt spid="5"/>
                                        </p:tgtEl>
                                        <p:attrNameLst>
                                          <p:attrName>style.visibility</p:attrName>
                                        </p:attrNameLst>
                                      </p:cBhvr>
                                      <p:to>
                                        <p:strVal val="visible"/>
                                      </p:to>
                                    </p:set>
                                    <p:animEffect transition="in" filter="fade">
                                      <p:cBhvr>
                                        <p:cTn id="102" dur="500"/>
                                        <p:tgtEl>
                                          <p:spTgt spid="5"/>
                                        </p:tgtEl>
                                      </p:cBhvr>
                                    </p:animEffect>
                                  </p:childTnLst>
                                </p:cTn>
                              </p:par>
                              <p:par>
                                <p:cTn id="103" presetID="10" presetClass="entr" presetSubtype="0" fill="hold" nodeType="withEffect">
                                  <p:stCondLst>
                                    <p:cond delay="0"/>
                                  </p:stCondLst>
                                  <p:childTnLst>
                                    <p:set>
                                      <p:cBhvr>
                                        <p:cTn id="104" dur="1" fill="hold">
                                          <p:stCondLst>
                                            <p:cond delay="0"/>
                                          </p:stCondLst>
                                        </p:cTn>
                                        <p:tgtEl>
                                          <p:spTgt spid="14"/>
                                        </p:tgtEl>
                                        <p:attrNameLst>
                                          <p:attrName>style.visibility</p:attrName>
                                        </p:attrNameLst>
                                      </p:cBhvr>
                                      <p:to>
                                        <p:strVal val="visible"/>
                                      </p:to>
                                    </p:set>
                                    <p:animEffect transition="in" filter="fade">
                                      <p:cBhvr>
                                        <p:cTn id="105" dur="500"/>
                                        <p:tgtEl>
                                          <p:spTgt spid="14"/>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35"/>
                                        </p:tgtEl>
                                        <p:attrNameLst>
                                          <p:attrName>style.visibility</p:attrName>
                                        </p:attrNameLst>
                                      </p:cBhvr>
                                      <p:to>
                                        <p:strVal val="visible"/>
                                      </p:to>
                                    </p:set>
                                    <p:animEffect transition="in" filter="fade">
                                      <p:cBhvr>
                                        <p:cTn id="108"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2" grpId="0"/>
      <p:bldP spid="13" grpId="0" animBg="1"/>
      <p:bldP spid="26" grpId="0"/>
      <p:bldP spid="27" grpId="0"/>
      <p:bldP spid="31" grpId="0" animBg="1"/>
      <p:bldP spid="32" grpId="0" animBg="1"/>
      <p:bldP spid="33" grpId="0" animBg="1"/>
      <p:bldP spid="34" grpId="0" animBg="1"/>
      <p:bldP spid="35" grpId="0" animBg="1"/>
      <p:bldP spid="36" grpId="0" animBg="1"/>
      <p:bldP spid="37" grpId="0" animBg="1"/>
      <p:bldP spid="3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Import/Export or Sync?</a:t>
            </a:r>
            <a:endParaRPr lang="en-US" dirty="0"/>
          </a:p>
        </p:txBody>
      </p:sp>
      <p:pic>
        <p:nvPicPr>
          <p:cNvPr id="4" name="Rectangle 33861"/>
          <p:cNvPicPr>
            <a:picLocks noChangeAspect="1" noChangeArrowheads="1"/>
          </p:cNvPicPr>
          <p:nvPr/>
        </p:nvPicPr>
        <p:blipFill>
          <a:blip r:embed="rId2" cstate="print"/>
          <a:srcRect/>
          <a:stretch>
            <a:fillRect/>
          </a:stretch>
        </p:blipFill>
        <p:spPr bwMode="auto">
          <a:xfrm>
            <a:off x="1406994" y="4569562"/>
            <a:ext cx="1183020" cy="1594346"/>
          </a:xfrm>
          <a:prstGeom prst="rect">
            <a:avLst/>
          </a:prstGeom>
          <a:noFill/>
          <a:ln w="9525">
            <a:noFill/>
            <a:miter lim="800000"/>
            <a:headEnd/>
            <a:tailEnd/>
          </a:ln>
        </p:spPr>
      </p:pic>
      <p:pic>
        <p:nvPicPr>
          <p:cNvPr id="5" name="Rectangle 33861"/>
          <p:cNvPicPr>
            <a:picLocks noChangeAspect="1" noChangeArrowheads="1"/>
          </p:cNvPicPr>
          <p:nvPr/>
        </p:nvPicPr>
        <p:blipFill>
          <a:blip r:embed="rId2" cstate="print"/>
          <a:srcRect/>
          <a:stretch>
            <a:fillRect/>
          </a:stretch>
        </p:blipFill>
        <p:spPr bwMode="auto">
          <a:xfrm>
            <a:off x="1084245" y="1780496"/>
            <a:ext cx="1301417" cy="1524378"/>
          </a:xfrm>
          <a:prstGeom prst="rect">
            <a:avLst/>
          </a:prstGeom>
          <a:noFill/>
          <a:ln w="9525">
            <a:noFill/>
            <a:miter lim="800000"/>
            <a:headEnd/>
            <a:tailEnd/>
          </a:ln>
        </p:spPr>
      </p:pic>
      <p:sp>
        <p:nvSpPr>
          <p:cNvPr id="6" name="Left-Right Arrow 5"/>
          <p:cNvSpPr/>
          <p:nvPr/>
        </p:nvSpPr>
        <p:spPr>
          <a:xfrm>
            <a:off x="1013541" y="5496574"/>
            <a:ext cx="721412" cy="301016"/>
          </a:xfrm>
          <a:prstGeom prst="leftRightArrow">
            <a:avLst/>
          </a:prstGeom>
          <a:ln/>
        </p:spPr>
        <p:style>
          <a:lnRef idx="0">
            <a:schemeClr val="accent6"/>
          </a:lnRef>
          <a:fillRef idx="3">
            <a:schemeClr val="accent6"/>
          </a:fillRef>
          <a:effectRef idx="3">
            <a:schemeClr val="accent6"/>
          </a:effectRef>
          <a:fontRef idx="minor">
            <a:schemeClr val="lt1"/>
          </a:fontRef>
        </p:style>
        <p:txBody>
          <a:bodyPr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00" b="1" i="0" u="none" strike="noStrike" kern="0" cap="none" spc="0" normalizeH="0" baseline="0" noProof="0" dirty="0">
              <a:ln>
                <a:noFill/>
              </a:ln>
              <a:solidFill>
                <a:schemeClr val="bg2"/>
              </a:solidFill>
              <a:effectLst/>
              <a:uLnTx/>
              <a:uFillTx/>
              <a:latin typeface="Segoe"/>
              <a:ea typeface="+mn-ea"/>
              <a:cs typeface="+mn-cs"/>
            </a:endParaRPr>
          </a:p>
        </p:txBody>
      </p:sp>
      <p:pic>
        <p:nvPicPr>
          <p:cNvPr id="7" name="Picture 6" descr="C:\Program Files\Microsoft Resource DVD Artwork\DVD_ART\Artwork_Imagery\Shapes and Graphics\Buidlings and dwellings\enterprise red.png"/>
          <p:cNvPicPr>
            <a:picLocks noChangeAspect="1" noChangeArrowheads="1"/>
          </p:cNvPicPr>
          <p:nvPr/>
        </p:nvPicPr>
        <p:blipFill>
          <a:blip r:embed="rId3" cstate="print"/>
          <a:srcRect/>
          <a:stretch>
            <a:fillRect/>
          </a:stretch>
        </p:blipFill>
        <p:spPr bwMode="auto">
          <a:xfrm>
            <a:off x="152401" y="1838810"/>
            <a:ext cx="595396" cy="939796"/>
          </a:xfrm>
          <a:prstGeom prst="rect">
            <a:avLst/>
          </a:prstGeom>
          <a:noFill/>
        </p:spPr>
      </p:pic>
      <p:pic>
        <p:nvPicPr>
          <p:cNvPr id="8" name="Picture 3" descr="C:\Program Files\Microsoft Resource DVD Artwork\DVD_ART\Artwork_Imagery\HARDWARE_IMAGERY\Illustration - Misc Hardware\XML Icons\Database blue.png"/>
          <p:cNvPicPr>
            <a:picLocks noChangeAspect="1" noChangeArrowheads="1"/>
          </p:cNvPicPr>
          <p:nvPr/>
        </p:nvPicPr>
        <p:blipFill>
          <a:blip r:embed="rId4" cstate="print"/>
          <a:srcRect/>
          <a:stretch>
            <a:fillRect/>
          </a:stretch>
        </p:blipFill>
        <p:spPr bwMode="auto">
          <a:xfrm>
            <a:off x="1552416" y="2177038"/>
            <a:ext cx="357169" cy="452637"/>
          </a:xfrm>
          <a:prstGeom prst="rect">
            <a:avLst/>
          </a:prstGeom>
          <a:noFill/>
        </p:spPr>
      </p:pic>
      <p:sp>
        <p:nvSpPr>
          <p:cNvPr id="9" name="TextBox 8"/>
          <p:cNvSpPr txBox="1"/>
          <p:nvPr/>
        </p:nvSpPr>
        <p:spPr>
          <a:xfrm>
            <a:off x="1748706" y="1829617"/>
            <a:ext cx="1119429"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600" b="1" kern="0" dirty="0" smtClean="0">
                <a:solidFill>
                  <a:schemeClr val="bg2"/>
                </a:solidFill>
              </a:rPr>
              <a:t>All Data</a:t>
            </a:r>
            <a:endParaRPr kumimoji="0" lang="en-US" sz="1600" b="1" i="0" u="none" strike="noStrike" kern="0" cap="none" spc="0" normalizeH="0" baseline="0" noProof="0" dirty="0">
              <a:ln>
                <a:noFill/>
              </a:ln>
              <a:solidFill>
                <a:schemeClr val="bg2"/>
              </a:solidFill>
              <a:effectLst/>
              <a:uLnTx/>
              <a:uFillTx/>
            </a:endParaRPr>
          </a:p>
        </p:txBody>
      </p:sp>
      <p:sp>
        <p:nvSpPr>
          <p:cNvPr id="10" name="TextBox 9"/>
          <p:cNvSpPr txBox="1"/>
          <p:nvPr/>
        </p:nvSpPr>
        <p:spPr>
          <a:xfrm>
            <a:off x="-13418" y="4178451"/>
            <a:ext cx="1713831"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smtClean="0">
                <a:ln>
                  <a:noFill/>
                </a:ln>
                <a:solidFill>
                  <a:schemeClr val="bg2"/>
                </a:solidFill>
                <a:effectLst/>
                <a:uLnTx/>
                <a:uFillTx/>
              </a:rPr>
              <a:t>On-Going</a:t>
            </a:r>
            <a:endParaRPr kumimoji="0" lang="en-US" sz="2000" b="1" i="0" u="none" strike="noStrike" kern="0" cap="none" spc="0" normalizeH="0" baseline="0" noProof="0" dirty="0">
              <a:ln>
                <a:noFill/>
              </a:ln>
              <a:solidFill>
                <a:schemeClr val="bg2"/>
              </a:solidFill>
              <a:effectLst/>
              <a:uLnTx/>
              <a:uFillTx/>
            </a:endParaRPr>
          </a:p>
        </p:txBody>
      </p:sp>
      <p:pic>
        <p:nvPicPr>
          <p:cNvPr id="11" name="Picture 3" descr="C:\Program Files\Microsoft Resource DVD Artwork\DVD_ART\Artwork_Imagery\HARDWARE_IMAGERY\Illustration - Misc Hardware\XML Icons\Database blue.png"/>
          <p:cNvPicPr>
            <a:picLocks noChangeAspect="1" noChangeArrowheads="1"/>
          </p:cNvPicPr>
          <p:nvPr/>
        </p:nvPicPr>
        <p:blipFill>
          <a:blip r:embed="rId4" cstate="print"/>
          <a:srcRect/>
          <a:stretch>
            <a:fillRect/>
          </a:stretch>
        </p:blipFill>
        <p:spPr bwMode="auto">
          <a:xfrm>
            <a:off x="547878" y="2514696"/>
            <a:ext cx="344245" cy="382851"/>
          </a:xfrm>
          <a:prstGeom prst="rect">
            <a:avLst/>
          </a:prstGeom>
          <a:noFill/>
        </p:spPr>
      </p:pic>
      <p:pic>
        <p:nvPicPr>
          <p:cNvPr id="12" name="Rectangle 33861"/>
          <p:cNvPicPr>
            <a:picLocks noChangeAspect="1" noChangeArrowheads="1"/>
          </p:cNvPicPr>
          <p:nvPr/>
        </p:nvPicPr>
        <p:blipFill>
          <a:blip r:embed="rId2" cstate="print"/>
          <a:srcRect/>
          <a:stretch>
            <a:fillRect/>
          </a:stretch>
        </p:blipFill>
        <p:spPr bwMode="auto">
          <a:xfrm>
            <a:off x="2424466" y="1769726"/>
            <a:ext cx="1156934" cy="1524378"/>
          </a:xfrm>
          <a:prstGeom prst="rect">
            <a:avLst/>
          </a:prstGeom>
          <a:noFill/>
          <a:ln w="9525">
            <a:noFill/>
            <a:miter lim="800000"/>
            <a:headEnd/>
            <a:tailEnd/>
          </a:ln>
        </p:spPr>
      </p:pic>
      <p:pic>
        <p:nvPicPr>
          <p:cNvPr id="13" name="Picture 3" descr="C:\Program Files\Microsoft Resource DVD Artwork\DVD_ART\Artwork_Imagery\HARDWARE_IMAGERY\Illustration - Misc Hardware\XML Icons\Database blue.png"/>
          <p:cNvPicPr>
            <a:picLocks noChangeAspect="1" noChangeArrowheads="1"/>
          </p:cNvPicPr>
          <p:nvPr/>
        </p:nvPicPr>
        <p:blipFill>
          <a:blip r:embed="rId4" cstate="print"/>
          <a:srcRect/>
          <a:stretch>
            <a:fillRect/>
          </a:stretch>
        </p:blipFill>
        <p:spPr bwMode="auto">
          <a:xfrm>
            <a:off x="2803016" y="2179868"/>
            <a:ext cx="323498" cy="452637"/>
          </a:xfrm>
          <a:prstGeom prst="rect">
            <a:avLst/>
          </a:prstGeom>
          <a:noFill/>
        </p:spPr>
      </p:pic>
      <p:sp>
        <p:nvSpPr>
          <p:cNvPr id="14" name="TextBox 13"/>
          <p:cNvSpPr txBox="1"/>
          <p:nvPr/>
        </p:nvSpPr>
        <p:spPr>
          <a:xfrm>
            <a:off x="4048246" y="1506452"/>
            <a:ext cx="2123954" cy="1323439"/>
          </a:xfrm>
          <a:prstGeom prst="rect">
            <a:avLst/>
          </a:prstGeom>
          <a:noFill/>
        </p:spPr>
        <p:txBody>
          <a:bodyPr wrap="square" rtlCol="0">
            <a:spAutoFit/>
          </a:bodyPr>
          <a:lstStyle/>
          <a:p>
            <a:pPr marL="285750" marR="0" lvl="0" indent="-285750" algn="l" defTabSz="914400" eaLnBrk="1" fontAlgn="auto" latinLnBrk="0" hangingPunct="1">
              <a:lnSpc>
                <a:spcPct val="100000"/>
              </a:lnSpc>
              <a:spcBef>
                <a:spcPts val="0"/>
              </a:spcBef>
              <a:spcAft>
                <a:spcPts val="0"/>
              </a:spcAft>
              <a:buClrTx/>
              <a:buSzTx/>
              <a:buFont typeface="Arial" pitchFamily="34" charset="0"/>
              <a:buChar char="•"/>
              <a:tabLst/>
              <a:defRPr/>
            </a:pPr>
            <a:r>
              <a:rPr kumimoji="0" lang="en-US" sz="1600" b="0" i="0" u="none" strike="noStrike" kern="0" cap="none" spc="0" normalizeH="0" baseline="0" noProof="0" dirty="0" smtClean="0">
                <a:ln>
                  <a:noFill/>
                </a:ln>
                <a:solidFill>
                  <a:schemeClr val="bg2"/>
                </a:solidFill>
                <a:effectLst/>
                <a:uLnTx/>
                <a:uFillTx/>
              </a:rPr>
              <a:t>Migration to/from</a:t>
            </a:r>
            <a:r>
              <a:rPr kumimoji="0" lang="en-US" sz="1600" b="0" i="0" u="none" strike="noStrike" kern="0" cap="none" spc="0" normalizeH="0" noProof="0" dirty="0" smtClean="0">
                <a:ln>
                  <a:noFill/>
                </a:ln>
                <a:solidFill>
                  <a:schemeClr val="bg2"/>
                </a:solidFill>
                <a:effectLst/>
                <a:uLnTx/>
                <a:uFillTx/>
              </a:rPr>
              <a:t> SQL Server</a:t>
            </a:r>
          </a:p>
          <a:p>
            <a:pPr marL="285750" marR="0" lvl="0" indent="-285750" algn="l" defTabSz="914400" eaLnBrk="1" fontAlgn="auto" latinLnBrk="0" hangingPunct="1">
              <a:lnSpc>
                <a:spcPct val="100000"/>
              </a:lnSpc>
              <a:spcBef>
                <a:spcPts val="0"/>
              </a:spcBef>
              <a:spcAft>
                <a:spcPts val="0"/>
              </a:spcAft>
              <a:buClrTx/>
              <a:buSzTx/>
              <a:buFont typeface="Arial" pitchFamily="34" charset="0"/>
              <a:buChar char="•"/>
              <a:tabLst/>
              <a:defRPr/>
            </a:pPr>
            <a:r>
              <a:rPr lang="en-US" sz="1600" kern="0" baseline="0" dirty="0" smtClean="0">
                <a:solidFill>
                  <a:schemeClr val="bg2"/>
                </a:solidFill>
              </a:rPr>
              <a:t>Transfer between SQL Azure servers/databases</a:t>
            </a:r>
            <a:endParaRPr kumimoji="0" lang="en-US" sz="1600" b="0" i="0" u="none" strike="noStrike" kern="0" cap="none" spc="0" normalizeH="0" baseline="0" noProof="0" dirty="0" smtClean="0">
              <a:ln>
                <a:noFill/>
              </a:ln>
              <a:solidFill>
                <a:schemeClr val="bg2"/>
              </a:solidFill>
              <a:effectLst/>
              <a:uLnTx/>
              <a:uFillTx/>
            </a:endParaRPr>
          </a:p>
        </p:txBody>
      </p:sp>
      <p:sp>
        <p:nvSpPr>
          <p:cNvPr id="15" name="TextBox 14"/>
          <p:cNvSpPr txBox="1"/>
          <p:nvPr/>
        </p:nvSpPr>
        <p:spPr>
          <a:xfrm>
            <a:off x="4048245" y="4414897"/>
            <a:ext cx="2352556" cy="1815882"/>
          </a:xfrm>
          <a:prstGeom prst="rect">
            <a:avLst/>
          </a:prstGeom>
          <a:noFill/>
        </p:spPr>
        <p:txBody>
          <a:bodyPr wrap="square" rtlCol="0">
            <a:spAutoFit/>
          </a:bodyPr>
          <a:lstStyle/>
          <a:p>
            <a:pPr marL="285750" marR="0" lvl="0" indent="-285750" algn="l" defTabSz="914400" eaLnBrk="1" fontAlgn="auto" latinLnBrk="0" hangingPunct="1">
              <a:lnSpc>
                <a:spcPct val="100000"/>
              </a:lnSpc>
              <a:spcBef>
                <a:spcPts val="0"/>
              </a:spcBef>
              <a:spcAft>
                <a:spcPts val="0"/>
              </a:spcAft>
              <a:buClrTx/>
              <a:buSzTx/>
              <a:buFont typeface="Arial" pitchFamily="34" charset="0"/>
              <a:buChar char="•"/>
              <a:tabLst/>
              <a:defRPr/>
            </a:pPr>
            <a:r>
              <a:rPr kumimoji="0" lang="en-US" sz="1600" b="0" i="0" u="none" strike="noStrike" kern="0" cap="none" spc="0" normalizeH="0" baseline="0" noProof="0" dirty="0" smtClean="0">
                <a:ln>
                  <a:noFill/>
                </a:ln>
                <a:solidFill>
                  <a:schemeClr val="bg2"/>
                </a:solidFill>
                <a:effectLst/>
                <a:uLnTx/>
                <a:uFillTx/>
              </a:rPr>
              <a:t>Publish to cloud</a:t>
            </a:r>
          </a:p>
          <a:p>
            <a:pPr marL="285750" marR="0" lvl="0" indent="-285750" algn="l" defTabSz="914400" eaLnBrk="1" fontAlgn="auto" latinLnBrk="0" hangingPunct="1">
              <a:lnSpc>
                <a:spcPct val="100000"/>
              </a:lnSpc>
              <a:spcBef>
                <a:spcPts val="0"/>
              </a:spcBef>
              <a:spcAft>
                <a:spcPts val="0"/>
              </a:spcAft>
              <a:buClrTx/>
              <a:buSzTx/>
              <a:buFont typeface="Arial" pitchFamily="34" charset="0"/>
              <a:buChar char="•"/>
              <a:tabLst/>
              <a:defRPr/>
            </a:pPr>
            <a:r>
              <a:rPr lang="en-US" sz="1600" kern="0" dirty="0" smtClean="0">
                <a:solidFill>
                  <a:schemeClr val="bg2"/>
                </a:solidFill>
              </a:rPr>
              <a:t>Share between on-</a:t>
            </a:r>
            <a:r>
              <a:rPr lang="en-US" sz="1600" kern="0" dirty="0" err="1" smtClean="0">
                <a:solidFill>
                  <a:schemeClr val="bg2"/>
                </a:solidFill>
              </a:rPr>
              <a:t>prem</a:t>
            </a:r>
            <a:r>
              <a:rPr lang="en-US" sz="1600" kern="0" dirty="0" smtClean="0">
                <a:solidFill>
                  <a:schemeClr val="bg2"/>
                </a:solidFill>
              </a:rPr>
              <a:t> and cloud apps</a:t>
            </a:r>
            <a:endParaRPr kumimoji="0" lang="en-US" sz="1600" b="0" i="0" u="none" strike="noStrike" kern="0" cap="none" spc="0" normalizeH="0" noProof="0" dirty="0" smtClean="0">
              <a:ln>
                <a:noFill/>
              </a:ln>
              <a:solidFill>
                <a:schemeClr val="bg2"/>
              </a:solidFill>
              <a:effectLst/>
              <a:uLnTx/>
              <a:uFillTx/>
            </a:endParaRPr>
          </a:p>
          <a:p>
            <a:pPr marL="285750" marR="0" lvl="0" indent="-285750" algn="l" defTabSz="914400" eaLnBrk="1" fontAlgn="auto" latinLnBrk="0" hangingPunct="1">
              <a:lnSpc>
                <a:spcPct val="100000"/>
              </a:lnSpc>
              <a:spcBef>
                <a:spcPts val="0"/>
              </a:spcBef>
              <a:spcAft>
                <a:spcPts val="0"/>
              </a:spcAft>
              <a:buClrTx/>
              <a:buSzTx/>
              <a:buFont typeface="Arial" pitchFamily="34" charset="0"/>
              <a:buChar char="•"/>
              <a:tabLst/>
              <a:defRPr/>
            </a:pPr>
            <a:r>
              <a:rPr lang="en-US" sz="1600" kern="0" baseline="0" dirty="0" smtClean="0">
                <a:solidFill>
                  <a:schemeClr val="bg2"/>
                </a:solidFill>
              </a:rPr>
              <a:t>Some SQL Azure scale-out cases</a:t>
            </a:r>
          </a:p>
          <a:p>
            <a:pPr marL="285750" marR="0" lvl="0" indent="-285750" algn="l" defTabSz="914400" eaLnBrk="1" fontAlgn="auto" latinLnBrk="0" hangingPunct="1">
              <a:lnSpc>
                <a:spcPct val="100000"/>
              </a:lnSpc>
              <a:spcBef>
                <a:spcPts val="0"/>
              </a:spcBef>
              <a:spcAft>
                <a:spcPts val="0"/>
              </a:spcAft>
              <a:buClrTx/>
              <a:buSzTx/>
              <a:buFont typeface="Arial" pitchFamily="34" charset="0"/>
              <a:buChar char="•"/>
              <a:tabLst/>
              <a:defRPr/>
            </a:pPr>
            <a:r>
              <a:rPr kumimoji="0" lang="en-US" sz="1600" b="0" i="0" u="none" strike="noStrike" kern="0" cap="none" spc="0" normalizeH="0" noProof="0" dirty="0" smtClean="0">
                <a:ln>
                  <a:noFill/>
                </a:ln>
                <a:solidFill>
                  <a:schemeClr val="bg2"/>
                </a:solidFill>
                <a:effectLst/>
                <a:uLnTx/>
                <a:uFillTx/>
              </a:rPr>
              <a:t>Geo-locality of data</a:t>
            </a:r>
          </a:p>
          <a:p>
            <a:pPr marL="285750" marR="0" lvl="0" indent="-285750" algn="l" defTabSz="914400" eaLnBrk="1" fontAlgn="auto" latinLnBrk="0" hangingPunct="1">
              <a:lnSpc>
                <a:spcPct val="100000"/>
              </a:lnSpc>
              <a:spcBef>
                <a:spcPts val="0"/>
              </a:spcBef>
              <a:spcAft>
                <a:spcPts val="0"/>
              </a:spcAft>
              <a:buClrTx/>
              <a:buSzTx/>
              <a:buFont typeface="Arial" pitchFamily="34" charset="0"/>
              <a:buChar char="•"/>
              <a:tabLst/>
              <a:defRPr/>
            </a:pPr>
            <a:r>
              <a:rPr lang="en-US" sz="1600" kern="0" baseline="0" dirty="0" smtClean="0">
                <a:solidFill>
                  <a:schemeClr val="bg2"/>
                </a:solidFill>
              </a:rPr>
              <a:t>One-way or two-way</a:t>
            </a:r>
            <a:endParaRPr kumimoji="0" lang="en-US" sz="1600" b="0" i="0" u="none" strike="noStrike" kern="0" cap="none" spc="0" normalizeH="0" baseline="0" noProof="0" dirty="0" smtClean="0">
              <a:ln>
                <a:noFill/>
              </a:ln>
              <a:solidFill>
                <a:schemeClr val="bg2"/>
              </a:solidFill>
              <a:effectLst/>
              <a:uLnTx/>
              <a:uFillTx/>
            </a:endParaRPr>
          </a:p>
        </p:txBody>
      </p:sp>
      <p:pic>
        <p:nvPicPr>
          <p:cNvPr id="16" name="Picture 15" descr="C:\Program Files\Microsoft Resource DVD Artwork\DVD_ART\Artwork_Imagery\Shapes and Graphics\Buidlings and dwellings\enterprise red.png"/>
          <p:cNvPicPr>
            <a:picLocks noChangeAspect="1" noChangeArrowheads="1"/>
          </p:cNvPicPr>
          <p:nvPr/>
        </p:nvPicPr>
        <p:blipFill>
          <a:blip r:embed="rId3" cstate="print"/>
          <a:srcRect/>
          <a:stretch>
            <a:fillRect/>
          </a:stretch>
        </p:blipFill>
        <p:spPr bwMode="auto">
          <a:xfrm>
            <a:off x="152401" y="4738853"/>
            <a:ext cx="595396" cy="939796"/>
          </a:xfrm>
          <a:prstGeom prst="rect">
            <a:avLst/>
          </a:prstGeom>
          <a:noFill/>
        </p:spPr>
      </p:pic>
      <p:pic>
        <p:nvPicPr>
          <p:cNvPr id="17" name="Picture 3" descr="C:\Program Files\Microsoft Resource DVD Artwork\DVD_ART\Artwork_Imagery\HARDWARE_IMAGERY\Illustration - Misc Hardware\XML Icons\Database blue.png"/>
          <p:cNvPicPr>
            <a:picLocks noChangeAspect="1" noChangeArrowheads="1"/>
          </p:cNvPicPr>
          <p:nvPr/>
        </p:nvPicPr>
        <p:blipFill>
          <a:blip r:embed="rId4" cstate="print"/>
          <a:srcRect/>
          <a:stretch>
            <a:fillRect/>
          </a:stretch>
        </p:blipFill>
        <p:spPr bwMode="auto">
          <a:xfrm>
            <a:off x="1819920" y="5068156"/>
            <a:ext cx="357169" cy="452637"/>
          </a:xfrm>
          <a:prstGeom prst="rect">
            <a:avLst/>
          </a:prstGeom>
          <a:noFill/>
        </p:spPr>
      </p:pic>
      <p:pic>
        <p:nvPicPr>
          <p:cNvPr id="18" name="Picture 3" descr="C:\Program Files\Microsoft Resource DVD Artwork\DVD_ART\Artwork_Imagery\HARDWARE_IMAGERY\Illustration - Misc Hardware\XML Icons\Database blue.png"/>
          <p:cNvPicPr>
            <a:picLocks noChangeAspect="1" noChangeArrowheads="1"/>
          </p:cNvPicPr>
          <p:nvPr/>
        </p:nvPicPr>
        <p:blipFill>
          <a:blip r:embed="rId4" cstate="print"/>
          <a:srcRect/>
          <a:stretch>
            <a:fillRect/>
          </a:stretch>
        </p:blipFill>
        <p:spPr bwMode="auto">
          <a:xfrm>
            <a:off x="547878" y="5414739"/>
            <a:ext cx="344245" cy="382851"/>
          </a:xfrm>
          <a:prstGeom prst="rect">
            <a:avLst/>
          </a:prstGeom>
          <a:noFill/>
        </p:spPr>
      </p:pic>
      <p:sp>
        <p:nvSpPr>
          <p:cNvPr id="19" name="Right Arrow 18"/>
          <p:cNvSpPr/>
          <p:nvPr/>
        </p:nvSpPr>
        <p:spPr bwMode="auto">
          <a:xfrm>
            <a:off x="1022840" y="4862737"/>
            <a:ext cx="712113" cy="236424"/>
          </a:xfrm>
          <a:prstGeom prst="rightArrow">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solidFill>
                <a:schemeClr val="bg2"/>
              </a:solidFill>
            </a:endParaRPr>
          </a:p>
        </p:txBody>
      </p:sp>
      <p:sp>
        <p:nvSpPr>
          <p:cNvPr id="20" name="Right Arrow 19"/>
          <p:cNvSpPr/>
          <p:nvPr/>
        </p:nvSpPr>
        <p:spPr bwMode="auto">
          <a:xfrm rot="10800000">
            <a:off x="1022839" y="5171459"/>
            <a:ext cx="677574" cy="195276"/>
          </a:xfrm>
          <a:prstGeom prst="rightArrow">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solidFill>
                <a:schemeClr val="bg2"/>
              </a:solidFill>
            </a:endParaRPr>
          </a:p>
        </p:txBody>
      </p:sp>
      <p:pic>
        <p:nvPicPr>
          <p:cNvPr id="21" name="Rectangle 33861"/>
          <p:cNvPicPr>
            <a:picLocks noChangeAspect="1" noChangeArrowheads="1"/>
          </p:cNvPicPr>
          <p:nvPr/>
        </p:nvPicPr>
        <p:blipFill>
          <a:blip r:embed="rId2" cstate="print"/>
          <a:srcRect/>
          <a:stretch>
            <a:fillRect/>
          </a:stretch>
        </p:blipFill>
        <p:spPr bwMode="auto">
          <a:xfrm>
            <a:off x="2939156" y="4578561"/>
            <a:ext cx="1175644" cy="1594346"/>
          </a:xfrm>
          <a:prstGeom prst="rect">
            <a:avLst/>
          </a:prstGeom>
          <a:noFill/>
          <a:ln w="9525">
            <a:noFill/>
            <a:miter lim="800000"/>
            <a:headEnd/>
            <a:tailEnd/>
          </a:ln>
        </p:spPr>
      </p:pic>
      <p:pic>
        <p:nvPicPr>
          <p:cNvPr id="22" name="Picture 3" descr="C:\Program Files\Microsoft Resource DVD Artwork\DVD_ART\Artwork_Imagery\HARDWARE_IMAGERY\Illustration - Misc Hardware\XML Icons\Database blue.png"/>
          <p:cNvPicPr>
            <a:picLocks noChangeAspect="1" noChangeArrowheads="1"/>
          </p:cNvPicPr>
          <p:nvPr/>
        </p:nvPicPr>
        <p:blipFill>
          <a:blip r:embed="rId4" cstate="print"/>
          <a:srcRect/>
          <a:stretch>
            <a:fillRect/>
          </a:stretch>
        </p:blipFill>
        <p:spPr bwMode="auto">
          <a:xfrm>
            <a:off x="3367789" y="5042778"/>
            <a:ext cx="357169" cy="452637"/>
          </a:xfrm>
          <a:prstGeom prst="rect">
            <a:avLst/>
          </a:prstGeom>
          <a:noFill/>
        </p:spPr>
      </p:pic>
      <p:sp>
        <p:nvSpPr>
          <p:cNvPr id="23" name="Left-Right Arrow 22"/>
          <p:cNvSpPr/>
          <p:nvPr/>
        </p:nvSpPr>
        <p:spPr>
          <a:xfrm>
            <a:off x="2376363" y="5496573"/>
            <a:ext cx="750151" cy="248695"/>
          </a:xfrm>
          <a:prstGeom prst="leftRightArrow">
            <a:avLst/>
          </a:prstGeom>
          <a:ln/>
        </p:spPr>
        <p:style>
          <a:lnRef idx="0">
            <a:schemeClr val="accent6"/>
          </a:lnRef>
          <a:fillRef idx="3">
            <a:schemeClr val="accent6"/>
          </a:fillRef>
          <a:effectRef idx="3">
            <a:schemeClr val="accent6"/>
          </a:effectRef>
          <a:fontRef idx="minor">
            <a:schemeClr val="lt1"/>
          </a:fontRef>
        </p:style>
        <p:txBody>
          <a:bodyPr rtlCol="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00" b="1" i="0" u="none" strike="noStrike" kern="0" cap="none" spc="0" normalizeH="0" baseline="0" noProof="0" dirty="0">
              <a:ln>
                <a:noFill/>
              </a:ln>
              <a:solidFill>
                <a:schemeClr val="bg2"/>
              </a:solidFill>
              <a:effectLst/>
              <a:uLnTx/>
              <a:uFillTx/>
              <a:latin typeface="Segoe"/>
              <a:ea typeface="+mn-ea"/>
              <a:cs typeface="+mn-cs"/>
            </a:endParaRPr>
          </a:p>
        </p:txBody>
      </p:sp>
      <p:sp>
        <p:nvSpPr>
          <p:cNvPr id="24" name="Right Arrow 23"/>
          <p:cNvSpPr/>
          <p:nvPr/>
        </p:nvSpPr>
        <p:spPr bwMode="auto">
          <a:xfrm>
            <a:off x="2385662" y="4862736"/>
            <a:ext cx="740851" cy="236424"/>
          </a:xfrm>
          <a:prstGeom prst="rightArrow">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solidFill>
                <a:schemeClr val="bg2"/>
              </a:solidFill>
            </a:endParaRPr>
          </a:p>
        </p:txBody>
      </p:sp>
      <p:sp>
        <p:nvSpPr>
          <p:cNvPr id="25" name="Right Arrow 24"/>
          <p:cNvSpPr/>
          <p:nvPr/>
        </p:nvSpPr>
        <p:spPr bwMode="auto">
          <a:xfrm rot="10800000">
            <a:off x="2385660" y="5171458"/>
            <a:ext cx="740853" cy="204276"/>
          </a:xfrm>
          <a:prstGeom prst="rightArrow">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solidFill>
                <a:schemeClr val="bg2"/>
              </a:solidFill>
            </a:endParaRPr>
          </a:p>
        </p:txBody>
      </p:sp>
      <p:cxnSp>
        <p:nvCxnSpPr>
          <p:cNvPr id="26" name="Straight Arrow Connector 25"/>
          <p:cNvCxnSpPr/>
          <p:nvPr/>
        </p:nvCxnSpPr>
        <p:spPr>
          <a:xfrm>
            <a:off x="949105" y="2390807"/>
            <a:ext cx="522254" cy="12550"/>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27" name="Straight Arrow Connector 26"/>
          <p:cNvCxnSpPr/>
          <p:nvPr/>
        </p:nvCxnSpPr>
        <p:spPr>
          <a:xfrm>
            <a:off x="2028493" y="2403357"/>
            <a:ext cx="638507" cy="0"/>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sp>
        <p:nvSpPr>
          <p:cNvPr id="28" name="TextBox 27"/>
          <p:cNvSpPr txBox="1"/>
          <p:nvPr/>
        </p:nvSpPr>
        <p:spPr>
          <a:xfrm>
            <a:off x="6248401" y="1465811"/>
            <a:ext cx="2879820" cy="2308324"/>
          </a:xfrm>
          <a:prstGeom prst="rect">
            <a:avLst/>
          </a:prstGeom>
          <a:noFill/>
        </p:spPr>
        <p:txBody>
          <a:bodyPr wrap="square" rtlCol="0">
            <a:spAutoFit/>
          </a:bodyPr>
          <a:lstStyle/>
          <a:p>
            <a:pPr marL="285750" marR="0" lvl="0" indent="-285750" algn="l" defTabSz="914400" eaLnBrk="1" fontAlgn="auto" latinLnBrk="0" hangingPunct="1">
              <a:lnSpc>
                <a:spcPct val="100000"/>
              </a:lnSpc>
              <a:spcBef>
                <a:spcPts val="0"/>
              </a:spcBef>
              <a:spcAft>
                <a:spcPts val="0"/>
              </a:spcAft>
              <a:buClrTx/>
              <a:buSzTx/>
              <a:buFont typeface="Arial" pitchFamily="34" charset="0"/>
              <a:buChar char="•"/>
              <a:tabLst/>
              <a:defRPr/>
            </a:pPr>
            <a:r>
              <a:rPr kumimoji="0" lang="en-US" sz="1600" b="0" i="0" u="none" strike="noStrike" kern="0" cap="none" spc="0" normalizeH="0" baseline="0" noProof="0" dirty="0" smtClean="0">
                <a:ln>
                  <a:noFill/>
                </a:ln>
                <a:solidFill>
                  <a:schemeClr val="bg2"/>
                </a:solidFill>
                <a:effectLst/>
                <a:uLnTx/>
                <a:uFillTx/>
              </a:rPr>
              <a:t>BCP</a:t>
            </a:r>
          </a:p>
          <a:p>
            <a:pPr marL="285750" marR="0" lvl="0" indent="-285750" algn="l" defTabSz="914400" eaLnBrk="1" fontAlgn="auto" latinLnBrk="0" hangingPunct="1">
              <a:lnSpc>
                <a:spcPct val="100000"/>
              </a:lnSpc>
              <a:spcBef>
                <a:spcPts val="0"/>
              </a:spcBef>
              <a:spcAft>
                <a:spcPts val="0"/>
              </a:spcAft>
              <a:buClrTx/>
              <a:buSzTx/>
              <a:buFont typeface="Arial" pitchFamily="34" charset="0"/>
              <a:buChar char="•"/>
              <a:tabLst/>
              <a:defRPr/>
            </a:pPr>
            <a:r>
              <a:rPr lang="en-US" sz="1600" kern="0" dirty="0" smtClean="0">
                <a:solidFill>
                  <a:schemeClr val="bg2"/>
                </a:solidFill>
              </a:rPr>
              <a:t>SSMS Generate script wizard</a:t>
            </a:r>
          </a:p>
          <a:p>
            <a:pPr marL="285750" marR="0" lvl="0" indent="-285750" algn="l" defTabSz="914400" eaLnBrk="1" fontAlgn="auto" latinLnBrk="0" hangingPunct="1">
              <a:lnSpc>
                <a:spcPct val="100000"/>
              </a:lnSpc>
              <a:spcBef>
                <a:spcPts val="0"/>
              </a:spcBef>
              <a:spcAft>
                <a:spcPts val="0"/>
              </a:spcAft>
              <a:buClrTx/>
              <a:buSzTx/>
              <a:buFont typeface="Arial" pitchFamily="34" charset="0"/>
              <a:buChar char="•"/>
              <a:tabLst/>
              <a:defRPr/>
            </a:pPr>
            <a:r>
              <a:rPr kumimoji="0" lang="en-US" sz="1600" b="0" i="0" u="none" strike="noStrike" kern="0" cap="none" spc="0" normalizeH="0" baseline="0" noProof="0" dirty="0" smtClean="0">
                <a:ln>
                  <a:noFill/>
                </a:ln>
                <a:solidFill>
                  <a:schemeClr val="bg2"/>
                </a:solidFill>
                <a:effectLst/>
                <a:uLnTx/>
                <a:uFillTx/>
              </a:rPr>
              <a:t>SQL Server Import</a:t>
            </a:r>
            <a:r>
              <a:rPr lang="en-US" sz="1600" kern="0" dirty="0">
                <a:solidFill>
                  <a:schemeClr val="bg2"/>
                </a:solidFill>
              </a:rPr>
              <a:t> </a:t>
            </a:r>
            <a:r>
              <a:rPr lang="en-US" sz="1600" kern="0" dirty="0" smtClean="0">
                <a:solidFill>
                  <a:schemeClr val="bg2"/>
                </a:solidFill>
              </a:rPr>
              <a:t>&amp; Export Data</a:t>
            </a:r>
          </a:p>
          <a:p>
            <a:pPr marL="285750" marR="0" lvl="0" indent="-285750" algn="l" defTabSz="914400" eaLnBrk="1" fontAlgn="auto" latinLnBrk="0" hangingPunct="1">
              <a:lnSpc>
                <a:spcPct val="100000"/>
              </a:lnSpc>
              <a:spcBef>
                <a:spcPts val="0"/>
              </a:spcBef>
              <a:spcAft>
                <a:spcPts val="0"/>
              </a:spcAft>
              <a:buClrTx/>
              <a:buSzTx/>
              <a:buFont typeface="Arial" pitchFamily="34" charset="0"/>
              <a:buChar char="•"/>
              <a:tabLst/>
              <a:defRPr/>
            </a:pPr>
            <a:r>
              <a:rPr kumimoji="0" lang="en-US" sz="1600" b="0" i="0" u="none" strike="noStrike" kern="0" cap="none" spc="0" normalizeH="0" baseline="0" noProof="0" dirty="0" smtClean="0">
                <a:ln>
                  <a:noFill/>
                </a:ln>
                <a:solidFill>
                  <a:schemeClr val="bg2"/>
                </a:solidFill>
                <a:effectLst/>
                <a:uLnTx/>
                <a:uFillTx/>
              </a:rPr>
              <a:t>SSIS</a:t>
            </a:r>
          </a:p>
          <a:p>
            <a:pPr marL="285750" marR="0" lvl="0" indent="-285750" algn="l" defTabSz="914400" eaLnBrk="1" fontAlgn="auto" latinLnBrk="0" hangingPunct="1">
              <a:lnSpc>
                <a:spcPct val="100000"/>
              </a:lnSpc>
              <a:spcBef>
                <a:spcPts val="0"/>
              </a:spcBef>
              <a:spcAft>
                <a:spcPts val="0"/>
              </a:spcAft>
              <a:buClrTx/>
              <a:buSzTx/>
              <a:buFont typeface="Arial" pitchFamily="34" charset="0"/>
              <a:buChar char="•"/>
              <a:tabLst/>
              <a:defRPr/>
            </a:pPr>
            <a:r>
              <a:rPr lang="en-US" sz="1600" kern="0" dirty="0" smtClean="0">
                <a:solidFill>
                  <a:schemeClr val="bg2"/>
                </a:solidFill>
              </a:rPr>
              <a:t>SQL Azure Database Copy</a:t>
            </a:r>
          </a:p>
          <a:p>
            <a:pPr marL="285750" marR="0" lvl="0" indent="-285750" algn="l" defTabSz="914400" eaLnBrk="1" fontAlgn="auto" latinLnBrk="0" hangingPunct="1">
              <a:lnSpc>
                <a:spcPct val="100000"/>
              </a:lnSpc>
              <a:spcBef>
                <a:spcPts val="0"/>
              </a:spcBef>
              <a:spcAft>
                <a:spcPts val="0"/>
              </a:spcAft>
              <a:buClrTx/>
              <a:buSzTx/>
              <a:buFont typeface="Arial" pitchFamily="34" charset="0"/>
              <a:buChar char="•"/>
              <a:tabLst/>
              <a:defRPr/>
            </a:pPr>
            <a:r>
              <a:rPr lang="en-US" sz="1600" kern="0" dirty="0" smtClean="0">
                <a:solidFill>
                  <a:schemeClr val="bg2"/>
                </a:solidFill>
              </a:rPr>
              <a:t>SQL Azure Migration Wizard</a:t>
            </a:r>
          </a:p>
          <a:p>
            <a:pPr marL="285750" marR="0" lvl="0" indent="-285750" algn="l" defTabSz="914400" eaLnBrk="1" fontAlgn="auto" latinLnBrk="0" hangingPunct="1">
              <a:lnSpc>
                <a:spcPct val="100000"/>
              </a:lnSpc>
              <a:spcBef>
                <a:spcPts val="0"/>
              </a:spcBef>
              <a:spcAft>
                <a:spcPts val="0"/>
              </a:spcAft>
              <a:buClrTx/>
              <a:buSzTx/>
              <a:buFont typeface="Arial" pitchFamily="34" charset="0"/>
              <a:buChar char="•"/>
              <a:tabLst/>
              <a:defRPr/>
            </a:pPr>
            <a:r>
              <a:rPr kumimoji="0" lang="en-US" sz="1600" b="0" i="0" u="none" strike="noStrike" kern="0" cap="none" spc="0" normalizeH="0" baseline="0" noProof="0" dirty="0" smtClean="0">
                <a:ln>
                  <a:noFill/>
                </a:ln>
                <a:solidFill>
                  <a:schemeClr val="bg2"/>
                </a:solidFill>
                <a:effectLst/>
                <a:uLnTx/>
                <a:uFillTx/>
              </a:rPr>
              <a:t>DAC</a:t>
            </a:r>
          </a:p>
          <a:p>
            <a:pPr marL="285750" marR="0" lvl="0" indent="-285750" algn="l" defTabSz="914400" eaLnBrk="1" fontAlgn="auto" latinLnBrk="0" hangingPunct="1">
              <a:lnSpc>
                <a:spcPct val="100000"/>
              </a:lnSpc>
              <a:spcBef>
                <a:spcPts val="0"/>
              </a:spcBef>
              <a:spcAft>
                <a:spcPts val="0"/>
              </a:spcAft>
              <a:buClrTx/>
              <a:buSzTx/>
              <a:buFont typeface="Arial" pitchFamily="34" charset="0"/>
              <a:buChar char="•"/>
              <a:tabLst/>
              <a:defRPr/>
            </a:pPr>
            <a:r>
              <a:rPr lang="en-US" sz="1600" b="1" kern="0" dirty="0" smtClean="0">
                <a:solidFill>
                  <a:schemeClr val="bg2"/>
                </a:solidFill>
              </a:rPr>
              <a:t>DAC Logical Import/Export</a:t>
            </a:r>
            <a:endParaRPr kumimoji="0" lang="en-US" sz="1600" b="1" i="0" u="none" strike="noStrike" kern="0" cap="none" spc="0" normalizeH="0" baseline="0" noProof="0" dirty="0" smtClean="0">
              <a:ln>
                <a:noFill/>
              </a:ln>
              <a:solidFill>
                <a:schemeClr val="bg2"/>
              </a:solidFill>
              <a:effectLst/>
              <a:uLnTx/>
              <a:uFillTx/>
            </a:endParaRPr>
          </a:p>
        </p:txBody>
      </p:sp>
      <p:sp>
        <p:nvSpPr>
          <p:cNvPr id="29" name="TextBox 28"/>
          <p:cNvSpPr txBox="1"/>
          <p:nvPr/>
        </p:nvSpPr>
        <p:spPr>
          <a:xfrm>
            <a:off x="6248400" y="5058927"/>
            <a:ext cx="2666999" cy="830997"/>
          </a:xfrm>
          <a:prstGeom prst="rect">
            <a:avLst/>
          </a:prstGeom>
          <a:noFill/>
        </p:spPr>
        <p:txBody>
          <a:bodyPr wrap="square" rtlCol="0">
            <a:spAutoFit/>
          </a:bodyPr>
          <a:lstStyle/>
          <a:p>
            <a:pPr marL="285750" marR="0" lvl="0" indent="-285750" algn="l" defTabSz="914400" eaLnBrk="1" fontAlgn="auto" latinLnBrk="0" hangingPunct="1">
              <a:lnSpc>
                <a:spcPct val="100000"/>
              </a:lnSpc>
              <a:spcBef>
                <a:spcPts val="0"/>
              </a:spcBef>
              <a:spcAft>
                <a:spcPts val="0"/>
              </a:spcAft>
              <a:buClrTx/>
              <a:buSzTx/>
              <a:buFont typeface="Arial" pitchFamily="34" charset="0"/>
              <a:buChar char="•"/>
              <a:tabLst/>
              <a:defRPr/>
            </a:pPr>
            <a:r>
              <a:rPr kumimoji="0" lang="en-US" sz="1600" b="0" i="0" u="none" strike="noStrike" kern="0" cap="none" spc="0" normalizeH="0" baseline="0" noProof="0" dirty="0" smtClean="0">
                <a:ln>
                  <a:noFill/>
                </a:ln>
                <a:solidFill>
                  <a:schemeClr val="bg2"/>
                </a:solidFill>
                <a:effectLst/>
                <a:uLnTx/>
                <a:uFillTx/>
              </a:rPr>
              <a:t>SQL Azure Data Sync</a:t>
            </a:r>
          </a:p>
          <a:p>
            <a:pPr marL="285750" marR="0" lvl="0" indent="-285750" algn="l" defTabSz="914400" eaLnBrk="1" fontAlgn="auto" latinLnBrk="0" hangingPunct="1">
              <a:lnSpc>
                <a:spcPct val="100000"/>
              </a:lnSpc>
              <a:spcBef>
                <a:spcPts val="0"/>
              </a:spcBef>
              <a:spcAft>
                <a:spcPts val="0"/>
              </a:spcAft>
              <a:buClrTx/>
              <a:buSzTx/>
              <a:buFont typeface="Arial" pitchFamily="34" charset="0"/>
              <a:buChar char="•"/>
              <a:tabLst/>
              <a:defRPr/>
            </a:pPr>
            <a:endParaRPr kumimoji="0" lang="en-US" sz="1600" b="0" i="0" u="none" strike="noStrike" kern="0" cap="none" spc="0" normalizeH="0" baseline="0" noProof="0" dirty="0" smtClean="0">
              <a:ln>
                <a:noFill/>
              </a:ln>
              <a:solidFill>
                <a:schemeClr val="bg2"/>
              </a:solidFill>
              <a:effectLst/>
              <a:uLnTx/>
              <a:uFillTx/>
            </a:endParaRPr>
          </a:p>
          <a:p>
            <a:pPr marL="285750" marR="0" lvl="0" indent="-285750" algn="l" defTabSz="914400" eaLnBrk="1" fontAlgn="auto" latinLnBrk="0" hangingPunct="1">
              <a:lnSpc>
                <a:spcPct val="100000"/>
              </a:lnSpc>
              <a:spcBef>
                <a:spcPts val="0"/>
              </a:spcBef>
              <a:spcAft>
                <a:spcPts val="0"/>
              </a:spcAft>
              <a:buClrTx/>
              <a:buSzTx/>
              <a:buFont typeface="Arial" pitchFamily="34" charset="0"/>
              <a:buChar char="•"/>
              <a:tabLst/>
              <a:defRPr/>
            </a:pPr>
            <a:r>
              <a:rPr lang="en-US" sz="1600" kern="0" dirty="0" smtClean="0">
                <a:solidFill>
                  <a:schemeClr val="bg2"/>
                </a:solidFill>
              </a:rPr>
              <a:t>Sync Framework</a:t>
            </a:r>
            <a:endParaRPr kumimoji="0" lang="en-US" sz="1600" b="0" i="0" u="none" strike="noStrike" kern="0" cap="none" spc="0" normalizeH="0" baseline="0" noProof="0" dirty="0" smtClean="0">
              <a:ln>
                <a:noFill/>
              </a:ln>
              <a:solidFill>
                <a:schemeClr val="bg2"/>
              </a:solidFill>
              <a:effectLst/>
              <a:uLnTx/>
              <a:uFillTx/>
            </a:endParaRPr>
          </a:p>
        </p:txBody>
      </p:sp>
      <p:sp>
        <p:nvSpPr>
          <p:cNvPr id="30" name="TextBox 29"/>
          <p:cNvSpPr txBox="1"/>
          <p:nvPr/>
        </p:nvSpPr>
        <p:spPr>
          <a:xfrm>
            <a:off x="4048246" y="1127257"/>
            <a:ext cx="2037122"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b="1" i="0" u="none" strike="noStrike" kern="0" cap="none" spc="0" normalizeH="0" baseline="0" noProof="0" dirty="0" smtClean="0">
                <a:ln>
                  <a:noFill/>
                </a:ln>
                <a:solidFill>
                  <a:schemeClr val="bg2"/>
                </a:solidFill>
                <a:effectLst/>
                <a:uLnTx/>
                <a:uFillTx/>
              </a:rPr>
              <a:t>Scenarios</a:t>
            </a:r>
            <a:endParaRPr kumimoji="0" lang="en-US" b="1" i="0" u="none" strike="noStrike" kern="0" cap="none" spc="0" normalizeH="0" baseline="0" noProof="0" dirty="0">
              <a:ln>
                <a:noFill/>
              </a:ln>
              <a:solidFill>
                <a:schemeClr val="bg2"/>
              </a:solidFill>
              <a:effectLst/>
              <a:uLnTx/>
              <a:uFillTx/>
            </a:endParaRPr>
          </a:p>
        </p:txBody>
      </p:sp>
      <p:sp>
        <p:nvSpPr>
          <p:cNvPr id="31" name="TextBox 30"/>
          <p:cNvSpPr txBox="1"/>
          <p:nvPr/>
        </p:nvSpPr>
        <p:spPr>
          <a:xfrm>
            <a:off x="6533103" y="1163561"/>
            <a:ext cx="2037122"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b="1" i="0" u="none" strike="noStrike" kern="0" cap="none" spc="0" normalizeH="0" baseline="0" noProof="0" dirty="0" smtClean="0">
                <a:ln>
                  <a:noFill/>
                </a:ln>
                <a:solidFill>
                  <a:schemeClr val="bg2"/>
                </a:solidFill>
                <a:effectLst/>
                <a:uLnTx/>
                <a:uFillTx/>
              </a:rPr>
              <a:t>Tools</a:t>
            </a:r>
            <a:endParaRPr kumimoji="0" lang="en-US" b="1" i="0" u="none" strike="noStrike" kern="0" cap="none" spc="0" normalizeH="0" baseline="0" noProof="0" dirty="0">
              <a:ln>
                <a:noFill/>
              </a:ln>
              <a:solidFill>
                <a:schemeClr val="bg2"/>
              </a:solidFill>
              <a:effectLst/>
              <a:uLnTx/>
              <a:uFillTx/>
            </a:endParaRPr>
          </a:p>
        </p:txBody>
      </p:sp>
      <p:sp>
        <p:nvSpPr>
          <p:cNvPr id="32" name="TextBox 31"/>
          <p:cNvSpPr txBox="1"/>
          <p:nvPr/>
        </p:nvSpPr>
        <p:spPr>
          <a:xfrm>
            <a:off x="152399" y="1461411"/>
            <a:ext cx="1819963"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smtClean="0">
                <a:ln>
                  <a:noFill/>
                </a:ln>
                <a:solidFill>
                  <a:schemeClr val="bg2"/>
                </a:solidFill>
                <a:effectLst/>
                <a:uLnTx/>
                <a:uFillTx/>
              </a:rPr>
              <a:t>One-Off</a:t>
            </a:r>
            <a:endParaRPr kumimoji="0" lang="en-US" sz="2000" b="1" i="0" u="none" strike="noStrike" kern="0" cap="none" spc="0" normalizeH="0" baseline="0" noProof="0" dirty="0">
              <a:ln>
                <a:noFill/>
              </a:ln>
              <a:solidFill>
                <a:schemeClr val="bg2"/>
              </a:solidFill>
              <a:effectLst/>
              <a:uLnTx/>
              <a:uFillTx/>
            </a:endParaRPr>
          </a:p>
        </p:txBody>
      </p:sp>
      <p:sp>
        <p:nvSpPr>
          <p:cNvPr id="33" name="TextBox 32"/>
          <p:cNvSpPr txBox="1"/>
          <p:nvPr/>
        </p:nvSpPr>
        <p:spPr>
          <a:xfrm>
            <a:off x="2196372" y="4516668"/>
            <a:ext cx="1119429"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600" b="1" kern="0" dirty="0" smtClean="0">
                <a:solidFill>
                  <a:schemeClr val="bg2"/>
                </a:solidFill>
              </a:rPr>
              <a:t>Deltas</a:t>
            </a:r>
            <a:endParaRPr kumimoji="0" lang="en-US" sz="1600" b="1" i="0" u="none" strike="noStrike" kern="0" cap="none" spc="0" normalizeH="0" baseline="0" noProof="0" dirty="0">
              <a:ln>
                <a:noFill/>
              </a:ln>
              <a:solidFill>
                <a:schemeClr val="bg2"/>
              </a:solidFill>
              <a:effectLst/>
              <a:uLnTx/>
              <a:uFillTx/>
            </a:endParaRPr>
          </a:p>
        </p:txBody>
      </p:sp>
    </p:spTree>
    <p:extLst>
      <p:ext uri="{BB962C8B-B14F-4D97-AF65-F5344CB8AC3E}">
        <p14:creationId xmlns:p14="http://schemas.microsoft.com/office/powerpoint/2010/main" val="16992678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par>
                                <p:cTn id="17" presetID="10" presetClass="entr" presetSubtype="0"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par>
                                <p:cTn id="20" presetID="10" presetClass="entr" presetSubtype="0" fill="hold"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par>
                                <p:cTn id="23" presetID="10" presetClass="entr" presetSubtype="0"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500"/>
                                        <p:tgtEl>
                                          <p:spTgt spid="1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500"/>
                                        <p:tgtEl>
                                          <p:spTgt spid="1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500"/>
                                        <p:tgtEl>
                                          <p:spTgt spid="20"/>
                                        </p:tgtEl>
                                      </p:cBhvr>
                                    </p:animEffect>
                                  </p:childTnLst>
                                </p:cTn>
                              </p:par>
                              <p:par>
                                <p:cTn id="32" presetID="10" presetClass="entr" presetSubtype="0" fill="hold" nodeType="with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fade">
                                      <p:cBhvr>
                                        <p:cTn id="34" dur="500"/>
                                        <p:tgtEl>
                                          <p:spTgt spid="21"/>
                                        </p:tgtEl>
                                      </p:cBhvr>
                                    </p:animEffect>
                                  </p:childTnLst>
                                </p:cTn>
                              </p:par>
                              <p:par>
                                <p:cTn id="35" presetID="10" presetClass="entr" presetSubtype="0" fill="hold" nodeType="with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500"/>
                                        <p:tgtEl>
                                          <p:spTgt spid="22"/>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500"/>
                                        <p:tgtEl>
                                          <p:spTgt spid="2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fade">
                                      <p:cBhvr>
                                        <p:cTn id="43" dur="500"/>
                                        <p:tgtEl>
                                          <p:spTgt spid="24"/>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fade">
                                      <p:cBhvr>
                                        <p:cTn id="49" dur="500"/>
                                        <p:tgtEl>
                                          <p:spTgt spid="29"/>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33"/>
                                        </p:tgtEl>
                                        <p:attrNameLst>
                                          <p:attrName>style.visibility</p:attrName>
                                        </p:attrNameLst>
                                      </p:cBhvr>
                                      <p:to>
                                        <p:strVal val="visible"/>
                                      </p:to>
                                    </p:set>
                                    <p:animEffect transition="in" filter="fade">
                                      <p:cBhvr>
                                        <p:cTn id="5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p:bldP spid="15" grpId="0"/>
      <p:bldP spid="19" grpId="0" animBg="1"/>
      <p:bldP spid="20" grpId="0" animBg="1"/>
      <p:bldP spid="23" grpId="0" animBg="1"/>
      <p:bldP spid="24" grpId="0" animBg="1"/>
      <p:bldP spid="25" grpId="0" animBg="1"/>
      <p:bldP spid="29" grpId="0"/>
      <p:bldP spid="3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Sync On-Premises with the Cloud</a:t>
            </a:r>
          </a:p>
        </p:txBody>
      </p:sp>
      <p:pic>
        <p:nvPicPr>
          <p:cNvPr id="4" name="Picture 6" descr="C:\Program Files\Microsoft Resource DVD Artwork\DVD_ART\Artwork_Imagery\Shapes and Graphics\Internet Cloud\cloud illustration icon.png"/>
          <p:cNvPicPr>
            <a:picLocks noChangeAspect="1" noChangeArrowheads="1"/>
          </p:cNvPicPr>
          <p:nvPr/>
        </p:nvPicPr>
        <p:blipFill>
          <a:blip r:embed="rId2" cstate="print"/>
          <a:srcRect/>
          <a:stretch>
            <a:fillRect/>
          </a:stretch>
        </p:blipFill>
        <p:spPr bwMode="auto">
          <a:xfrm>
            <a:off x="1250775" y="1637548"/>
            <a:ext cx="1264921" cy="1490836"/>
          </a:xfrm>
          <a:prstGeom prst="rect">
            <a:avLst/>
          </a:prstGeom>
          <a:noFill/>
        </p:spPr>
      </p:pic>
      <p:sp>
        <p:nvSpPr>
          <p:cNvPr id="5" name="Can 4"/>
          <p:cNvSpPr/>
          <p:nvPr/>
        </p:nvSpPr>
        <p:spPr>
          <a:xfrm>
            <a:off x="554947" y="2171153"/>
            <a:ext cx="361724" cy="423627"/>
          </a:xfrm>
          <a:prstGeom prst="can">
            <a:avLst/>
          </a:prstGeom>
          <a:gradFill rotWithShape="1">
            <a:gsLst>
              <a:gs pos="0">
                <a:srgbClr val="3A94D2">
                  <a:tint val="65000"/>
                  <a:satMod val="270000"/>
                </a:srgbClr>
              </a:gs>
              <a:gs pos="25000">
                <a:srgbClr val="3A94D2">
                  <a:tint val="60000"/>
                  <a:satMod val="300000"/>
                </a:srgbClr>
              </a:gs>
              <a:gs pos="100000">
                <a:srgbClr val="3A94D2">
                  <a:tint val="29000"/>
                  <a:satMod val="400000"/>
                </a:srgbClr>
              </a:gs>
            </a:gsLst>
            <a:lin ang="16200000" scaled="1"/>
          </a:gradFill>
          <a:ln w="9525" cap="flat" cmpd="sng" algn="ctr">
            <a:solidFill>
              <a:srgbClr val="3A94D2">
                <a:satMod val="150000"/>
              </a:srgbClr>
            </a:solidFill>
            <a:prstDash val="solid"/>
          </a:ln>
          <a:effectLst>
            <a:outerShdw blurRad="65500" dist="38100" dir="5400000" rotWithShape="0">
              <a:srgbClr val="000000">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2"/>
              </a:solidFill>
              <a:effectLst/>
              <a:uLnTx/>
              <a:uFillTx/>
              <a:latin typeface="Segoe UI"/>
              <a:ea typeface="+mn-ea"/>
              <a:cs typeface="+mn-cs"/>
            </a:endParaRPr>
          </a:p>
        </p:txBody>
      </p:sp>
      <p:sp>
        <p:nvSpPr>
          <p:cNvPr id="6" name="Can 5"/>
          <p:cNvSpPr/>
          <p:nvPr/>
        </p:nvSpPr>
        <p:spPr>
          <a:xfrm>
            <a:off x="1637585" y="2149941"/>
            <a:ext cx="361724" cy="423627"/>
          </a:xfrm>
          <a:prstGeom prst="can">
            <a:avLst/>
          </a:prstGeom>
          <a:gradFill rotWithShape="1">
            <a:gsLst>
              <a:gs pos="0">
                <a:srgbClr val="3A94D2">
                  <a:tint val="65000"/>
                  <a:satMod val="270000"/>
                </a:srgbClr>
              </a:gs>
              <a:gs pos="25000">
                <a:srgbClr val="3A94D2">
                  <a:tint val="60000"/>
                  <a:satMod val="300000"/>
                </a:srgbClr>
              </a:gs>
              <a:gs pos="100000">
                <a:srgbClr val="3A94D2">
                  <a:tint val="29000"/>
                  <a:satMod val="400000"/>
                </a:srgbClr>
              </a:gs>
            </a:gsLst>
            <a:lin ang="16200000" scaled="1"/>
          </a:gradFill>
          <a:ln w="9525" cap="flat" cmpd="sng" algn="ctr">
            <a:solidFill>
              <a:srgbClr val="3A94D2">
                <a:satMod val="150000"/>
              </a:srgbClr>
            </a:solidFill>
            <a:prstDash val="solid"/>
          </a:ln>
          <a:effectLst>
            <a:outerShdw blurRad="65500" dist="38100" dir="5400000" rotWithShape="0">
              <a:srgbClr val="000000">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2"/>
              </a:solidFill>
              <a:effectLst/>
              <a:uLnTx/>
              <a:uFillTx/>
              <a:latin typeface="Segoe UI"/>
              <a:ea typeface="+mn-ea"/>
              <a:cs typeface="+mn-cs"/>
            </a:endParaRPr>
          </a:p>
        </p:txBody>
      </p:sp>
      <p:cxnSp>
        <p:nvCxnSpPr>
          <p:cNvPr id="7" name="Straight Arrow Connector 6"/>
          <p:cNvCxnSpPr/>
          <p:nvPr/>
        </p:nvCxnSpPr>
        <p:spPr>
          <a:xfrm flipH="1">
            <a:off x="978463" y="2382967"/>
            <a:ext cx="610777" cy="0"/>
          </a:xfrm>
          <a:prstGeom prst="straightConnector1">
            <a:avLst/>
          </a:prstGeom>
          <a:ln>
            <a:headEnd type="arrow"/>
            <a:tailEnd type="none"/>
          </a:ln>
        </p:spPr>
        <p:style>
          <a:lnRef idx="2">
            <a:schemeClr val="accent6"/>
          </a:lnRef>
          <a:fillRef idx="0">
            <a:schemeClr val="accent6"/>
          </a:fillRef>
          <a:effectRef idx="1">
            <a:schemeClr val="accent6"/>
          </a:effectRef>
          <a:fontRef idx="minor">
            <a:schemeClr val="tx1"/>
          </a:fontRef>
        </p:style>
      </p:cxnSp>
      <p:pic>
        <p:nvPicPr>
          <p:cNvPr id="8" name="Picture 7" descr="C:\Program Files\Microsoft Resource DVD Artwork\DVD_ART\Artwork_Imagery\Shapes and Graphics\Internet Cloud\cloud illustration icon.png"/>
          <p:cNvPicPr>
            <a:picLocks noChangeAspect="1" noChangeArrowheads="1"/>
          </p:cNvPicPr>
          <p:nvPr/>
        </p:nvPicPr>
        <p:blipFill>
          <a:blip r:embed="rId2" cstate="print"/>
          <a:srcRect/>
          <a:stretch>
            <a:fillRect/>
          </a:stretch>
        </p:blipFill>
        <p:spPr bwMode="auto">
          <a:xfrm>
            <a:off x="1250775" y="3128384"/>
            <a:ext cx="1264921" cy="1490836"/>
          </a:xfrm>
          <a:prstGeom prst="rect">
            <a:avLst/>
          </a:prstGeom>
          <a:noFill/>
        </p:spPr>
      </p:pic>
      <p:sp>
        <p:nvSpPr>
          <p:cNvPr id="9" name="Can 8"/>
          <p:cNvSpPr/>
          <p:nvPr/>
        </p:nvSpPr>
        <p:spPr>
          <a:xfrm>
            <a:off x="554947" y="3388961"/>
            <a:ext cx="361724" cy="423627"/>
          </a:xfrm>
          <a:prstGeom prst="can">
            <a:avLst/>
          </a:prstGeom>
          <a:gradFill rotWithShape="1">
            <a:gsLst>
              <a:gs pos="0">
                <a:srgbClr val="3A94D2">
                  <a:tint val="65000"/>
                  <a:satMod val="270000"/>
                </a:srgbClr>
              </a:gs>
              <a:gs pos="25000">
                <a:srgbClr val="3A94D2">
                  <a:tint val="60000"/>
                  <a:satMod val="300000"/>
                </a:srgbClr>
              </a:gs>
              <a:gs pos="100000">
                <a:srgbClr val="3A94D2">
                  <a:tint val="29000"/>
                  <a:satMod val="400000"/>
                </a:srgbClr>
              </a:gs>
            </a:gsLst>
            <a:lin ang="16200000" scaled="1"/>
          </a:gradFill>
          <a:ln w="9525" cap="flat" cmpd="sng" algn="ctr">
            <a:solidFill>
              <a:srgbClr val="3A94D2">
                <a:satMod val="150000"/>
              </a:srgbClr>
            </a:solidFill>
            <a:prstDash val="solid"/>
          </a:ln>
          <a:effectLst>
            <a:outerShdw blurRad="65500" dist="38100" dir="5400000" rotWithShape="0">
              <a:srgbClr val="000000">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2"/>
              </a:solidFill>
              <a:effectLst/>
              <a:uLnTx/>
              <a:uFillTx/>
              <a:latin typeface="Segoe UI"/>
              <a:ea typeface="+mn-ea"/>
              <a:cs typeface="+mn-cs"/>
            </a:endParaRPr>
          </a:p>
        </p:txBody>
      </p:sp>
      <p:sp>
        <p:nvSpPr>
          <p:cNvPr id="10" name="Can 9"/>
          <p:cNvSpPr/>
          <p:nvPr/>
        </p:nvSpPr>
        <p:spPr>
          <a:xfrm>
            <a:off x="1630354" y="3653687"/>
            <a:ext cx="361724" cy="423627"/>
          </a:xfrm>
          <a:prstGeom prst="can">
            <a:avLst/>
          </a:prstGeom>
          <a:gradFill rotWithShape="1">
            <a:gsLst>
              <a:gs pos="0">
                <a:srgbClr val="3A94D2">
                  <a:tint val="65000"/>
                  <a:satMod val="270000"/>
                </a:srgbClr>
              </a:gs>
              <a:gs pos="25000">
                <a:srgbClr val="3A94D2">
                  <a:tint val="60000"/>
                  <a:satMod val="300000"/>
                </a:srgbClr>
              </a:gs>
              <a:gs pos="100000">
                <a:srgbClr val="3A94D2">
                  <a:tint val="29000"/>
                  <a:satMod val="400000"/>
                </a:srgbClr>
              </a:gs>
            </a:gsLst>
            <a:lin ang="16200000" scaled="1"/>
          </a:gradFill>
          <a:ln w="9525" cap="flat" cmpd="sng" algn="ctr">
            <a:solidFill>
              <a:srgbClr val="3A94D2">
                <a:satMod val="150000"/>
              </a:srgbClr>
            </a:solidFill>
            <a:prstDash val="solid"/>
          </a:ln>
          <a:effectLst>
            <a:outerShdw blurRad="65500" dist="38100" dir="5400000" rotWithShape="0">
              <a:srgbClr val="000000">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2"/>
              </a:solidFill>
              <a:effectLst/>
              <a:uLnTx/>
              <a:uFillTx/>
              <a:latin typeface="Segoe UI"/>
              <a:ea typeface="+mn-ea"/>
              <a:cs typeface="+mn-cs"/>
            </a:endParaRPr>
          </a:p>
        </p:txBody>
      </p:sp>
      <p:cxnSp>
        <p:nvCxnSpPr>
          <p:cNvPr id="11" name="Straight Arrow Connector 10"/>
          <p:cNvCxnSpPr/>
          <p:nvPr/>
        </p:nvCxnSpPr>
        <p:spPr>
          <a:xfrm flipH="1" flipV="1">
            <a:off x="978463" y="3617473"/>
            <a:ext cx="610777" cy="218098"/>
          </a:xfrm>
          <a:prstGeom prst="straightConnector1">
            <a:avLst/>
          </a:prstGeom>
          <a:ln>
            <a:headEnd type="arrow"/>
            <a:tailEnd type="none"/>
          </a:ln>
        </p:spPr>
        <p:style>
          <a:lnRef idx="2">
            <a:schemeClr val="accent6"/>
          </a:lnRef>
          <a:fillRef idx="0">
            <a:schemeClr val="accent6"/>
          </a:fillRef>
          <a:effectRef idx="1">
            <a:schemeClr val="accent6"/>
          </a:effectRef>
          <a:fontRef idx="minor">
            <a:schemeClr val="tx1"/>
          </a:fontRef>
        </p:style>
      </p:cxnSp>
      <p:sp>
        <p:nvSpPr>
          <p:cNvPr id="12" name="Can 11"/>
          <p:cNvSpPr/>
          <p:nvPr/>
        </p:nvSpPr>
        <p:spPr>
          <a:xfrm>
            <a:off x="547875" y="4019361"/>
            <a:ext cx="361724" cy="423627"/>
          </a:xfrm>
          <a:prstGeom prst="can">
            <a:avLst/>
          </a:prstGeom>
          <a:gradFill rotWithShape="1">
            <a:gsLst>
              <a:gs pos="0">
                <a:srgbClr val="3A94D2">
                  <a:tint val="65000"/>
                  <a:satMod val="270000"/>
                </a:srgbClr>
              </a:gs>
              <a:gs pos="25000">
                <a:srgbClr val="3A94D2">
                  <a:tint val="60000"/>
                  <a:satMod val="300000"/>
                </a:srgbClr>
              </a:gs>
              <a:gs pos="100000">
                <a:srgbClr val="3A94D2">
                  <a:tint val="29000"/>
                  <a:satMod val="400000"/>
                </a:srgbClr>
              </a:gs>
            </a:gsLst>
            <a:lin ang="16200000" scaled="1"/>
          </a:gradFill>
          <a:ln w="9525" cap="flat" cmpd="sng" algn="ctr">
            <a:solidFill>
              <a:srgbClr val="3A94D2">
                <a:satMod val="150000"/>
              </a:srgbClr>
            </a:solidFill>
            <a:prstDash val="solid"/>
          </a:ln>
          <a:effectLst>
            <a:outerShdw blurRad="65500" dist="38100" dir="5400000" rotWithShape="0">
              <a:srgbClr val="000000">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2"/>
              </a:solidFill>
              <a:effectLst/>
              <a:uLnTx/>
              <a:uFillTx/>
              <a:latin typeface="Segoe UI"/>
              <a:ea typeface="+mn-ea"/>
              <a:cs typeface="+mn-cs"/>
            </a:endParaRPr>
          </a:p>
        </p:txBody>
      </p:sp>
      <p:cxnSp>
        <p:nvCxnSpPr>
          <p:cNvPr id="13" name="Straight Arrow Connector 12"/>
          <p:cNvCxnSpPr/>
          <p:nvPr/>
        </p:nvCxnSpPr>
        <p:spPr>
          <a:xfrm flipH="1">
            <a:off x="978463" y="3957020"/>
            <a:ext cx="610777" cy="246311"/>
          </a:xfrm>
          <a:prstGeom prst="straightConnector1">
            <a:avLst/>
          </a:prstGeom>
          <a:ln>
            <a:headEnd type="arrow"/>
            <a:tailEnd type="none"/>
          </a:ln>
        </p:spPr>
        <p:style>
          <a:lnRef idx="2">
            <a:schemeClr val="accent6"/>
          </a:lnRef>
          <a:fillRef idx="0">
            <a:schemeClr val="accent6"/>
          </a:fillRef>
          <a:effectRef idx="1">
            <a:schemeClr val="accent6"/>
          </a:effectRef>
          <a:fontRef idx="minor">
            <a:schemeClr val="tx1"/>
          </a:fontRef>
        </p:style>
      </p:cxnSp>
      <p:sp>
        <p:nvSpPr>
          <p:cNvPr id="14" name="TextBox 13"/>
          <p:cNvSpPr txBox="1"/>
          <p:nvPr/>
        </p:nvSpPr>
        <p:spPr>
          <a:xfrm>
            <a:off x="2458100" y="1665214"/>
            <a:ext cx="2165051" cy="523220"/>
          </a:xfrm>
          <a:prstGeom prst="rect">
            <a:avLst/>
          </a:prstGeom>
          <a:noFill/>
        </p:spPr>
        <p:txBody>
          <a:bodyPr wrap="square"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chemeClr val="bg2"/>
                </a:solidFill>
                <a:effectLst/>
                <a:uLnTx/>
                <a:uFillTx/>
              </a:rPr>
              <a:t>Publish to Cloud:</a:t>
            </a:r>
          </a:p>
          <a:p>
            <a:pPr marL="285750" marR="0" lvl="0" indent="-285750" algn="l" defTabSz="914400" eaLnBrk="1" fontAlgn="auto" latinLnBrk="0" hangingPunct="1">
              <a:lnSpc>
                <a:spcPct val="100000"/>
              </a:lnSpc>
              <a:spcBef>
                <a:spcPts val="0"/>
              </a:spcBef>
              <a:spcAft>
                <a:spcPts val="0"/>
              </a:spcAft>
              <a:buClrTx/>
              <a:buSzTx/>
              <a:buFont typeface="Arial" pitchFamily="34" charset="0"/>
              <a:buChar char="•"/>
              <a:tabLst/>
              <a:defRPr/>
            </a:pPr>
            <a:r>
              <a:rPr kumimoji="0" lang="en-US" sz="1400" b="0" i="0" u="none" strike="noStrike" kern="0" cap="none" spc="0" normalizeH="0" baseline="0" noProof="0" dirty="0" smtClean="0">
                <a:ln>
                  <a:noFill/>
                </a:ln>
                <a:solidFill>
                  <a:schemeClr val="bg2"/>
                </a:solidFill>
                <a:effectLst/>
                <a:uLnTx/>
                <a:uFillTx/>
              </a:rPr>
              <a:t>One-way upload</a:t>
            </a:r>
          </a:p>
        </p:txBody>
      </p:sp>
      <p:sp>
        <p:nvSpPr>
          <p:cNvPr id="15" name="TextBox 14"/>
          <p:cNvSpPr txBox="1"/>
          <p:nvPr/>
        </p:nvSpPr>
        <p:spPr>
          <a:xfrm>
            <a:off x="2458100" y="3173911"/>
            <a:ext cx="1883131" cy="954107"/>
          </a:xfrm>
          <a:prstGeom prst="rect">
            <a:avLst/>
          </a:prstGeom>
          <a:noFill/>
        </p:spPr>
        <p:txBody>
          <a:bodyPr wrap="square"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chemeClr val="bg2"/>
                </a:solidFill>
                <a:effectLst/>
                <a:uLnTx/>
                <a:uFillTx/>
              </a:rPr>
              <a:t>Aggregation / Consolidation:</a:t>
            </a:r>
          </a:p>
          <a:p>
            <a:pPr marL="285750" marR="0" lvl="0" indent="-285750" algn="l" defTabSz="914400" eaLnBrk="1" fontAlgn="auto" latinLnBrk="0" hangingPunct="1">
              <a:lnSpc>
                <a:spcPct val="100000"/>
              </a:lnSpc>
              <a:spcBef>
                <a:spcPts val="0"/>
              </a:spcBef>
              <a:spcAft>
                <a:spcPts val="0"/>
              </a:spcAft>
              <a:buClrTx/>
              <a:buSzTx/>
              <a:buFont typeface="Arial" pitchFamily="34" charset="0"/>
              <a:buChar char="•"/>
              <a:tabLst/>
              <a:defRPr/>
            </a:pPr>
            <a:r>
              <a:rPr kumimoji="0" lang="en-US" sz="1400" b="0" i="0" u="none" strike="noStrike" kern="0" cap="none" spc="0" normalizeH="0" baseline="0" noProof="0" dirty="0" smtClean="0">
                <a:ln>
                  <a:noFill/>
                </a:ln>
                <a:solidFill>
                  <a:schemeClr val="bg2"/>
                </a:solidFill>
                <a:effectLst/>
                <a:uLnTx/>
                <a:uFillTx/>
              </a:rPr>
              <a:t>Multiple one-way uploads</a:t>
            </a:r>
          </a:p>
        </p:txBody>
      </p:sp>
      <p:pic>
        <p:nvPicPr>
          <p:cNvPr id="16" name="Picture 6" descr="C:\Program Files\Microsoft Resource DVD Artwork\DVD_ART\Artwork_Imagery\Shapes and Graphics\Internet Cloud\cloud illustration icon.png"/>
          <p:cNvPicPr>
            <a:picLocks noChangeAspect="1" noChangeArrowheads="1"/>
          </p:cNvPicPr>
          <p:nvPr/>
        </p:nvPicPr>
        <p:blipFill>
          <a:blip r:embed="rId2" cstate="print"/>
          <a:srcRect/>
          <a:stretch>
            <a:fillRect/>
          </a:stretch>
        </p:blipFill>
        <p:spPr bwMode="auto">
          <a:xfrm>
            <a:off x="5486400" y="1539725"/>
            <a:ext cx="1264921" cy="1490836"/>
          </a:xfrm>
          <a:prstGeom prst="rect">
            <a:avLst/>
          </a:prstGeom>
          <a:noFill/>
        </p:spPr>
      </p:pic>
      <p:sp>
        <p:nvSpPr>
          <p:cNvPr id="17" name="Can 16"/>
          <p:cNvSpPr/>
          <p:nvPr/>
        </p:nvSpPr>
        <p:spPr>
          <a:xfrm>
            <a:off x="4788352" y="2106599"/>
            <a:ext cx="361724" cy="423627"/>
          </a:xfrm>
          <a:prstGeom prst="can">
            <a:avLst/>
          </a:prstGeom>
          <a:gradFill rotWithShape="1">
            <a:gsLst>
              <a:gs pos="0">
                <a:srgbClr val="3A94D2">
                  <a:tint val="65000"/>
                  <a:satMod val="270000"/>
                </a:srgbClr>
              </a:gs>
              <a:gs pos="25000">
                <a:srgbClr val="3A94D2">
                  <a:tint val="60000"/>
                  <a:satMod val="300000"/>
                </a:srgbClr>
              </a:gs>
              <a:gs pos="100000">
                <a:srgbClr val="3A94D2">
                  <a:tint val="29000"/>
                  <a:satMod val="400000"/>
                </a:srgbClr>
              </a:gs>
            </a:gsLst>
            <a:lin ang="16200000" scaled="1"/>
          </a:gradFill>
          <a:ln w="9525" cap="flat" cmpd="sng" algn="ctr">
            <a:solidFill>
              <a:srgbClr val="3A94D2">
                <a:satMod val="150000"/>
              </a:srgbClr>
            </a:solidFill>
            <a:prstDash val="solid"/>
          </a:ln>
          <a:effectLst>
            <a:outerShdw blurRad="65500" dist="38100" dir="5400000" rotWithShape="0">
              <a:srgbClr val="000000">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2"/>
              </a:solidFill>
              <a:effectLst/>
              <a:uLnTx/>
              <a:uFillTx/>
              <a:latin typeface="Segoe UI"/>
              <a:ea typeface="+mn-ea"/>
              <a:cs typeface="+mn-cs"/>
            </a:endParaRPr>
          </a:p>
        </p:txBody>
      </p:sp>
      <p:sp>
        <p:nvSpPr>
          <p:cNvPr id="18" name="Can 17"/>
          <p:cNvSpPr/>
          <p:nvPr/>
        </p:nvSpPr>
        <p:spPr>
          <a:xfrm>
            <a:off x="5867400" y="2085387"/>
            <a:ext cx="361724" cy="423627"/>
          </a:xfrm>
          <a:prstGeom prst="can">
            <a:avLst/>
          </a:prstGeom>
          <a:gradFill rotWithShape="1">
            <a:gsLst>
              <a:gs pos="0">
                <a:srgbClr val="3A94D2">
                  <a:tint val="65000"/>
                  <a:satMod val="270000"/>
                </a:srgbClr>
              </a:gs>
              <a:gs pos="25000">
                <a:srgbClr val="3A94D2">
                  <a:tint val="60000"/>
                  <a:satMod val="300000"/>
                </a:srgbClr>
              </a:gs>
              <a:gs pos="100000">
                <a:srgbClr val="3A94D2">
                  <a:tint val="29000"/>
                  <a:satMod val="400000"/>
                </a:srgbClr>
              </a:gs>
            </a:gsLst>
            <a:lin ang="16200000" scaled="1"/>
          </a:gradFill>
          <a:ln w="9525" cap="flat" cmpd="sng" algn="ctr">
            <a:solidFill>
              <a:srgbClr val="3A94D2">
                <a:satMod val="150000"/>
              </a:srgbClr>
            </a:solidFill>
            <a:prstDash val="solid"/>
          </a:ln>
          <a:effectLst>
            <a:outerShdw blurRad="65500" dist="38100" dir="5400000" rotWithShape="0">
              <a:srgbClr val="000000">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2"/>
              </a:solidFill>
              <a:effectLst/>
              <a:uLnTx/>
              <a:uFillTx/>
              <a:latin typeface="Segoe UI"/>
              <a:ea typeface="+mn-ea"/>
              <a:cs typeface="+mn-cs"/>
            </a:endParaRPr>
          </a:p>
        </p:txBody>
      </p:sp>
      <p:cxnSp>
        <p:nvCxnSpPr>
          <p:cNvPr id="19" name="Straight Arrow Connector 18"/>
          <p:cNvCxnSpPr/>
          <p:nvPr/>
        </p:nvCxnSpPr>
        <p:spPr>
          <a:xfrm flipH="1">
            <a:off x="5218939" y="2285143"/>
            <a:ext cx="570172" cy="12058"/>
          </a:xfrm>
          <a:prstGeom prst="straightConnector1">
            <a:avLst/>
          </a:prstGeom>
          <a:ln>
            <a:headEnd type="arrow"/>
            <a:tailEnd type="arrow"/>
          </a:ln>
        </p:spPr>
        <p:style>
          <a:lnRef idx="2">
            <a:schemeClr val="accent6"/>
          </a:lnRef>
          <a:fillRef idx="0">
            <a:schemeClr val="accent6"/>
          </a:fillRef>
          <a:effectRef idx="1">
            <a:schemeClr val="accent6"/>
          </a:effectRef>
          <a:fontRef idx="minor">
            <a:schemeClr val="tx1"/>
          </a:fontRef>
        </p:style>
      </p:cxnSp>
      <p:sp>
        <p:nvSpPr>
          <p:cNvPr id="20" name="TextBox 19"/>
          <p:cNvSpPr txBox="1"/>
          <p:nvPr/>
        </p:nvSpPr>
        <p:spPr>
          <a:xfrm>
            <a:off x="6781800" y="1637548"/>
            <a:ext cx="1885314" cy="523220"/>
          </a:xfrm>
          <a:prstGeom prst="rect">
            <a:avLst/>
          </a:prstGeom>
          <a:noFill/>
        </p:spPr>
        <p:txBody>
          <a:bodyPr wrap="square"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chemeClr val="bg2"/>
                </a:solidFill>
                <a:effectLst/>
                <a:uLnTx/>
                <a:uFillTx/>
              </a:rPr>
              <a:t>Share with Cloud:</a:t>
            </a:r>
          </a:p>
          <a:p>
            <a:pPr marL="285750" marR="0" lvl="0" indent="-285750" algn="l" defTabSz="914400" eaLnBrk="1" fontAlgn="auto" latinLnBrk="0" hangingPunct="1">
              <a:lnSpc>
                <a:spcPct val="100000"/>
              </a:lnSpc>
              <a:spcBef>
                <a:spcPts val="0"/>
              </a:spcBef>
              <a:spcAft>
                <a:spcPts val="0"/>
              </a:spcAft>
              <a:buClrTx/>
              <a:buSzTx/>
              <a:buFont typeface="Arial" pitchFamily="34" charset="0"/>
              <a:buChar char="•"/>
              <a:tabLst/>
              <a:defRPr/>
            </a:pPr>
            <a:r>
              <a:rPr kumimoji="0" lang="en-US" sz="1400" b="0" i="0" u="none" strike="noStrike" kern="0" cap="none" spc="0" normalizeH="0" baseline="0" noProof="0" dirty="0" smtClean="0">
                <a:ln>
                  <a:noFill/>
                </a:ln>
                <a:solidFill>
                  <a:schemeClr val="bg2"/>
                </a:solidFill>
                <a:effectLst/>
                <a:uLnTx/>
                <a:uFillTx/>
              </a:rPr>
              <a:t>Two-way</a:t>
            </a:r>
          </a:p>
        </p:txBody>
      </p:sp>
      <p:pic>
        <p:nvPicPr>
          <p:cNvPr id="21" name="Picture 6" descr="C:\Program Files\Microsoft Resource DVD Artwork\DVD_ART\Artwork_Imagery\Shapes and Graphics\Internet Cloud\cloud illustration icon.png"/>
          <p:cNvPicPr>
            <a:picLocks noChangeAspect="1" noChangeArrowheads="1"/>
          </p:cNvPicPr>
          <p:nvPr/>
        </p:nvPicPr>
        <p:blipFill>
          <a:blip r:embed="rId2" cstate="print"/>
          <a:srcRect/>
          <a:stretch>
            <a:fillRect/>
          </a:stretch>
        </p:blipFill>
        <p:spPr bwMode="auto">
          <a:xfrm>
            <a:off x="5489219" y="2999788"/>
            <a:ext cx="1292581" cy="1490836"/>
          </a:xfrm>
          <a:prstGeom prst="rect">
            <a:avLst/>
          </a:prstGeom>
          <a:noFill/>
        </p:spPr>
      </p:pic>
      <p:sp>
        <p:nvSpPr>
          <p:cNvPr id="22" name="Can 21"/>
          <p:cNvSpPr/>
          <p:nvPr/>
        </p:nvSpPr>
        <p:spPr>
          <a:xfrm>
            <a:off x="4790709" y="3173911"/>
            <a:ext cx="361724" cy="423627"/>
          </a:xfrm>
          <a:prstGeom prst="can">
            <a:avLst/>
          </a:prstGeom>
          <a:gradFill rotWithShape="1">
            <a:gsLst>
              <a:gs pos="0">
                <a:srgbClr val="3A94D2">
                  <a:tint val="65000"/>
                  <a:satMod val="270000"/>
                </a:srgbClr>
              </a:gs>
              <a:gs pos="25000">
                <a:srgbClr val="3A94D2">
                  <a:tint val="60000"/>
                  <a:satMod val="300000"/>
                </a:srgbClr>
              </a:gs>
              <a:gs pos="100000">
                <a:srgbClr val="3A94D2">
                  <a:tint val="29000"/>
                  <a:satMod val="400000"/>
                </a:srgbClr>
              </a:gs>
            </a:gsLst>
            <a:lin ang="16200000" scaled="1"/>
          </a:gradFill>
          <a:ln w="9525" cap="flat" cmpd="sng" algn="ctr">
            <a:solidFill>
              <a:srgbClr val="3A94D2">
                <a:satMod val="150000"/>
              </a:srgbClr>
            </a:solidFill>
            <a:prstDash val="solid"/>
          </a:ln>
          <a:effectLst>
            <a:outerShdw blurRad="65500" dist="38100" dir="5400000" rotWithShape="0">
              <a:srgbClr val="000000">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2"/>
              </a:solidFill>
              <a:effectLst/>
              <a:uLnTx/>
              <a:uFillTx/>
              <a:latin typeface="Segoe UI"/>
              <a:ea typeface="+mn-ea"/>
              <a:cs typeface="+mn-cs"/>
            </a:endParaRPr>
          </a:p>
        </p:txBody>
      </p:sp>
      <p:sp>
        <p:nvSpPr>
          <p:cNvPr id="23" name="Can 22"/>
          <p:cNvSpPr/>
          <p:nvPr/>
        </p:nvSpPr>
        <p:spPr>
          <a:xfrm>
            <a:off x="5867400" y="3538064"/>
            <a:ext cx="361724" cy="423627"/>
          </a:xfrm>
          <a:prstGeom prst="can">
            <a:avLst/>
          </a:prstGeom>
          <a:gradFill rotWithShape="1">
            <a:gsLst>
              <a:gs pos="0">
                <a:srgbClr val="3A94D2">
                  <a:tint val="65000"/>
                  <a:satMod val="270000"/>
                </a:srgbClr>
              </a:gs>
              <a:gs pos="25000">
                <a:srgbClr val="3A94D2">
                  <a:tint val="60000"/>
                  <a:satMod val="300000"/>
                </a:srgbClr>
              </a:gs>
              <a:gs pos="100000">
                <a:srgbClr val="3A94D2">
                  <a:tint val="29000"/>
                  <a:satMod val="400000"/>
                </a:srgbClr>
              </a:gs>
            </a:gsLst>
            <a:lin ang="16200000" scaled="1"/>
          </a:gradFill>
          <a:ln w="9525" cap="flat" cmpd="sng" algn="ctr">
            <a:solidFill>
              <a:srgbClr val="3A94D2">
                <a:satMod val="150000"/>
              </a:srgbClr>
            </a:solidFill>
            <a:prstDash val="solid"/>
          </a:ln>
          <a:effectLst>
            <a:outerShdw blurRad="65500" dist="38100" dir="5400000" rotWithShape="0">
              <a:srgbClr val="000000">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2"/>
              </a:solidFill>
              <a:effectLst/>
              <a:uLnTx/>
              <a:uFillTx/>
              <a:latin typeface="Segoe UI"/>
              <a:ea typeface="+mn-ea"/>
              <a:cs typeface="+mn-cs"/>
            </a:endParaRPr>
          </a:p>
        </p:txBody>
      </p:sp>
      <p:cxnSp>
        <p:nvCxnSpPr>
          <p:cNvPr id="24" name="Straight Arrow Connector 23"/>
          <p:cNvCxnSpPr/>
          <p:nvPr/>
        </p:nvCxnSpPr>
        <p:spPr>
          <a:xfrm flipH="1" flipV="1">
            <a:off x="5221299" y="3385725"/>
            <a:ext cx="567812" cy="283550"/>
          </a:xfrm>
          <a:prstGeom prst="straightConnector1">
            <a:avLst/>
          </a:prstGeom>
          <a:ln>
            <a:headEnd type="arrow"/>
            <a:tailEnd type="arrow"/>
          </a:ln>
        </p:spPr>
        <p:style>
          <a:lnRef idx="2">
            <a:schemeClr val="accent6"/>
          </a:lnRef>
          <a:fillRef idx="0">
            <a:schemeClr val="accent6"/>
          </a:fillRef>
          <a:effectRef idx="1">
            <a:schemeClr val="accent6"/>
          </a:effectRef>
          <a:fontRef idx="minor">
            <a:schemeClr val="tx1"/>
          </a:fontRef>
        </p:style>
      </p:cxnSp>
      <p:sp>
        <p:nvSpPr>
          <p:cNvPr id="25" name="Can 24"/>
          <p:cNvSpPr/>
          <p:nvPr/>
        </p:nvSpPr>
        <p:spPr>
          <a:xfrm>
            <a:off x="4790710" y="3919124"/>
            <a:ext cx="361724" cy="423627"/>
          </a:xfrm>
          <a:prstGeom prst="can">
            <a:avLst/>
          </a:prstGeom>
          <a:gradFill rotWithShape="1">
            <a:gsLst>
              <a:gs pos="0">
                <a:srgbClr val="3A94D2">
                  <a:tint val="65000"/>
                  <a:satMod val="270000"/>
                </a:srgbClr>
              </a:gs>
              <a:gs pos="25000">
                <a:srgbClr val="3A94D2">
                  <a:tint val="60000"/>
                  <a:satMod val="300000"/>
                </a:srgbClr>
              </a:gs>
              <a:gs pos="100000">
                <a:srgbClr val="3A94D2">
                  <a:tint val="29000"/>
                  <a:satMod val="400000"/>
                </a:srgbClr>
              </a:gs>
            </a:gsLst>
            <a:lin ang="16200000" scaled="1"/>
          </a:gradFill>
          <a:ln w="9525" cap="flat" cmpd="sng" algn="ctr">
            <a:solidFill>
              <a:srgbClr val="3A94D2">
                <a:satMod val="150000"/>
              </a:srgbClr>
            </a:solidFill>
            <a:prstDash val="solid"/>
          </a:ln>
          <a:effectLst>
            <a:outerShdw blurRad="65500" dist="38100" dir="5400000" rotWithShape="0">
              <a:srgbClr val="000000">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2"/>
              </a:solidFill>
              <a:effectLst/>
              <a:uLnTx/>
              <a:uFillTx/>
              <a:latin typeface="Segoe UI"/>
              <a:ea typeface="+mn-ea"/>
              <a:cs typeface="+mn-cs"/>
            </a:endParaRPr>
          </a:p>
        </p:txBody>
      </p:sp>
      <p:cxnSp>
        <p:nvCxnSpPr>
          <p:cNvPr id="26" name="Straight Arrow Connector 25"/>
          <p:cNvCxnSpPr/>
          <p:nvPr/>
        </p:nvCxnSpPr>
        <p:spPr>
          <a:xfrm flipV="1">
            <a:off x="5200167" y="3865500"/>
            <a:ext cx="588944" cy="265441"/>
          </a:xfrm>
          <a:prstGeom prst="straightConnector1">
            <a:avLst/>
          </a:prstGeom>
          <a:ln>
            <a:headEnd type="arrow"/>
            <a:tailEnd type="arrow"/>
          </a:ln>
        </p:spPr>
        <p:style>
          <a:lnRef idx="2">
            <a:schemeClr val="accent6"/>
          </a:lnRef>
          <a:fillRef idx="0">
            <a:schemeClr val="accent6"/>
          </a:fillRef>
          <a:effectRef idx="1">
            <a:schemeClr val="accent6"/>
          </a:effectRef>
          <a:fontRef idx="minor">
            <a:schemeClr val="tx1"/>
          </a:fontRef>
        </p:style>
      </p:cxnSp>
      <p:sp>
        <p:nvSpPr>
          <p:cNvPr id="27" name="TextBox 26"/>
          <p:cNvSpPr txBox="1"/>
          <p:nvPr/>
        </p:nvSpPr>
        <p:spPr>
          <a:xfrm>
            <a:off x="6781800" y="3084500"/>
            <a:ext cx="2286000" cy="954107"/>
          </a:xfrm>
          <a:prstGeom prst="rect">
            <a:avLst/>
          </a:prstGeom>
          <a:noFill/>
        </p:spPr>
        <p:txBody>
          <a:bodyPr wrap="square"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chemeClr val="bg2"/>
                </a:solidFill>
                <a:effectLst/>
                <a:uLnTx/>
                <a:uFillTx/>
              </a:rPr>
              <a:t>Share with &amp; via Cloud:</a:t>
            </a:r>
          </a:p>
          <a:p>
            <a:pPr marL="285750" marR="0" lvl="0" indent="-285750" algn="l" defTabSz="914400" eaLnBrk="1" fontAlgn="auto" latinLnBrk="0" hangingPunct="1">
              <a:lnSpc>
                <a:spcPct val="100000"/>
              </a:lnSpc>
              <a:spcBef>
                <a:spcPts val="0"/>
              </a:spcBef>
              <a:spcAft>
                <a:spcPts val="0"/>
              </a:spcAft>
              <a:buClrTx/>
              <a:buSzTx/>
              <a:buFont typeface="Arial" pitchFamily="34" charset="0"/>
              <a:buChar char="•"/>
              <a:tabLst/>
              <a:defRPr/>
            </a:pPr>
            <a:r>
              <a:rPr kumimoji="0" lang="en-US" sz="1400" b="0" i="0" u="none" strike="noStrike" kern="0" cap="none" spc="0" normalizeH="0" baseline="0" noProof="0" dirty="0" smtClean="0">
                <a:ln>
                  <a:noFill/>
                </a:ln>
                <a:solidFill>
                  <a:schemeClr val="bg2"/>
                </a:solidFill>
                <a:effectLst/>
                <a:uLnTx/>
                <a:uFillTx/>
              </a:rPr>
              <a:t>Upload and download from multiple locations</a:t>
            </a:r>
          </a:p>
          <a:p>
            <a:pPr marL="285750" marR="0" lvl="0" indent="-285750" algn="l" defTabSz="914400" eaLnBrk="1" fontAlgn="auto" latinLnBrk="0" hangingPunct="1">
              <a:lnSpc>
                <a:spcPct val="100000"/>
              </a:lnSpc>
              <a:spcBef>
                <a:spcPts val="0"/>
              </a:spcBef>
              <a:spcAft>
                <a:spcPts val="0"/>
              </a:spcAft>
              <a:buClrTx/>
              <a:buSzTx/>
              <a:buFont typeface="Arial" pitchFamily="34" charset="0"/>
              <a:buChar char="•"/>
              <a:tabLst/>
              <a:defRPr/>
            </a:pPr>
            <a:r>
              <a:rPr kumimoji="0" lang="en-US" sz="1400" b="0" i="0" u="none" strike="noStrike" kern="0" cap="none" spc="0" normalizeH="0" baseline="0" noProof="0" dirty="0" smtClean="0">
                <a:ln>
                  <a:noFill/>
                </a:ln>
                <a:solidFill>
                  <a:schemeClr val="bg2"/>
                </a:solidFill>
                <a:effectLst/>
                <a:uLnTx/>
                <a:uFillTx/>
              </a:rPr>
              <a:t>Branch/retail office</a:t>
            </a:r>
          </a:p>
        </p:txBody>
      </p:sp>
      <p:pic>
        <p:nvPicPr>
          <p:cNvPr id="28" name="Picture 6" descr="C:\Program Files\Microsoft Resource DVD Artwork\DVD_ART\Artwork_Imagery\Shapes and Graphics\Internet Cloud\cloud illustration icon.png"/>
          <p:cNvPicPr>
            <a:picLocks noChangeAspect="1" noChangeArrowheads="1"/>
          </p:cNvPicPr>
          <p:nvPr/>
        </p:nvPicPr>
        <p:blipFill>
          <a:blip r:embed="rId2" cstate="print"/>
          <a:srcRect/>
          <a:stretch>
            <a:fillRect/>
          </a:stretch>
        </p:blipFill>
        <p:spPr bwMode="auto">
          <a:xfrm>
            <a:off x="3185887" y="4455302"/>
            <a:ext cx="1437263" cy="2182477"/>
          </a:xfrm>
          <a:prstGeom prst="rect">
            <a:avLst/>
          </a:prstGeom>
          <a:noFill/>
        </p:spPr>
      </p:pic>
      <p:sp>
        <p:nvSpPr>
          <p:cNvPr id="29" name="Can 28"/>
          <p:cNvSpPr/>
          <p:nvPr/>
        </p:nvSpPr>
        <p:spPr>
          <a:xfrm>
            <a:off x="2696558" y="5387831"/>
            <a:ext cx="361724" cy="423627"/>
          </a:xfrm>
          <a:prstGeom prst="can">
            <a:avLst/>
          </a:prstGeom>
          <a:gradFill rotWithShape="1">
            <a:gsLst>
              <a:gs pos="0">
                <a:srgbClr val="3A94D2">
                  <a:tint val="65000"/>
                  <a:satMod val="270000"/>
                </a:srgbClr>
              </a:gs>
              <a:gs pos="25000">
                <a:srgbClr val="3A94D2">
                  <a:tint val="60000"/>
                  <a:satMod val="300000"/>
                </a:srgbClr>
              </a:gs>
              <a:gs pos="100000">
                <a:srgbClr val="3A94D2">
                  <a:tint val="29000"/>
                  <a:satMod val="400000"/>
                </a:srgbClr>
              </a:gs>
            </a:gsLst>
            <a:lin ang="16200000" scaled="1"/>
          </a:gradFill>
          <a:ln w="9525" cap="flat" cmpd="sng" algn="ctr">
            <a:solidFill>
              <a:srgbClr val="3A94D2">
                <a:satMod val="150000"/>
              </a:srgbClr>
            </a:solidFill>
            <a:prstDash val="solid"/>
          </a:ln>
          <a:effectLst>
            <a:outerShdw blurRad="65500" dist="38100" dir="5400000" rotWithShape="0">
              <a:srgbClr val="000000">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2"/>
              </a:solidFill>
              <a:effectLst/>
              <a:uLnTx/>
              <a:uFillTx/>
              <a:latin typeface="Segoe UI"/>
              <a:ea typeface="+mn-ea"/>
              <a:cs typeface="+mn-cs"/>
            </a:endParaRPr>
          </a:p>
        </p:txBody>
      </p:sp>
      <p:sp>
        <p:nvSpPr>
          <p:cNvPr id="30" name="Can 29"/>
          <p:cNvSpPr/>
          <p:nvPr/>
        </p:nvSpPr>
        <p:spPr>
          <a:xfrm>
            <a:off x="3664149" y="5015525"/>
            <a:ext cx="361724" cy="423627"/>
          </a:xfrm>
          <a:prstGeom prst="can">
            <a:avLst/>
          </a:prstGeom>
          <a:gradFill rotWithShape="1">
            <a:gsLst>
              <a:gs pos="0">
                <a:srgbClr val="3A94D2">
                  <a:tint val="65000"/>
                  <a:satMod val="270000"/>
                </a:srgbClr>
              </a:gs>
              <a:gs pos="25000">
                <a:srgbClr val="3A94D2">
                  <a:tint val="60000"/>
                  <a:satMod val="300000"/>
                </a:srgbClr>
              </a:gs>
              <a:gs pos="100000">
                <a:srgbClr val="3A94D2">
                  <a:tint val="29000"/>
                  <a:satMod val="400000"/>
                </a:srgbClr>
              </a:gs>
            </a:gsLst>
            <a:lin ang="16200000" scaled="1"/>
          </a:gradFill>
          <a:ln w="9525" cap="flat" cmpd="sng" algn="ctr">
            <a:solidFill>
              <a:srgbClr val="3A94D2">
                <a:satMod val="150000"/>
              </a:srgbClr>
            </a:solidFill>
            <a:prstDash val="solid"/>
          </a:ln>
          <a:effectLst>
            <a:outerShdw blurRad="65500" dist="38100" dir="5400000" rotWithShape="0">
              <a:srgbClr val="000000">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2"/>
              </a:solidFill>
              <a:effectLst/>
              <a:uLnTx/>
              <a:uFillTx/>
              <a:latin typeface="Segoe UI"/>
              <a:ea typeface="+mn-ea"/>
              <a:cs typeface="+mn-cs"/>
            </a:endParaRPr>
          </a:p>
        </p:txBody>
      </p:sp>
      <p:cxnSp>
        <p:nvCxnSpPr>
          <p:cNvPr id="31" name="Straight Arrow Connector 30"/>
          <p:cNvCxnSpPr/>
          <p:nvPr/>
        </p:nvCxnSpPr>
        <p:spPr>
          <a:xfrm flipH="1">
            <a:off x="3185887" y="5308993"/>
            <a:ext cx="427558" cy="211815"/>
          </a:xfrm>
          <a:prstGeom prst="straightConnector1">
            <a:avLst/>
          </a:prstGeom>
          <a:ln>
            <a:headEnd type="arrow"/>
            <a:tailEnd type="arrow"/>
          </a:ln>
        </p:spPr>
        <p:style>
          <a:lnRef idx="2">
            <a:schemeClr val="accent6"/>
          </a:lnRef>
          <a:fillRef idx="0">
            <a:schemeClr val="accent6"/>
          </a:fillRef>
          <a:effectRef idx="1">
            <a:schemeClr val="accent6"/>
          </a:effectRef>
          <a:fontRef idx="minor">
            <a:schemeClr val="tx1"/>
          </a:fontRef>
        </p:style>
      </p:cxnSp>
      <p:sp>
        <p:nvSpPr>
          <p:cNvPr id="32" name="TextBox 31"/>
          <p:cNvSpPr txBox="1"/>
          <p:nvPr/>
        </p:nvSpPr>
        <p:spPr>
          <a:xfrm>
            <a:off x="4543743" y="4997738"/>
            <a:ext cx="1885314" cy="954107"/>
          </a:xfrm>
          <a:prstGeom prst="rect">
            <a:avLst/>
          </a:prstGeom>
          <a:noFill/>
        </p:spPr>
        <p:txBody>
          <a:bodyPr wrap="square"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chemeClr val="bg2"/>
                </a:solidFill>
                <a:effectLst/>
                <a:uLnTx/>
                <a:uFillTx/>
              </a:rPr>
              <a:t>Share with Clouds:</a:t>
            </a:r>
          </a:p>
          <a:p>
            <a:pPr marL="285750" marR="0" lvl="0" indent="-285750" algn="l" defTabSz="914400" eaLnBrk="1" fontAlgn="auto" latinLnBrk="0" hangingPunct="1">
              <a:lnSpc>
                <a:spcPct val="100000"/>
              </a:lnSpc>
              <a:spcBef>
                <a:spcPts val="0"/>
              </a:spcBef>
              <a:spcAft>
                <a:spcPts val="0"/>
              </a:spcAft>
              <a:buClrTx/>
              <a:buSzTx/>
              <a:buFont typeface="Arial" pitchFamily="34" charset="0"/>
              <a:buChar char="•"/>
              <a:tabLst/>
              <a:defRPr/>
            </a:pPr>
            <a:r>
              <a:rPr kumimoji="0" lang="en-US" sz="1400" b="0" i="0" u="none" strike="noStrike" kern="0" cap="none" spc="0" normalizeH="0" baseline="0" noProof="0" dirty="0" smtClean="0">
                <a:ln>
                  <a:noFill/>
                </a:ln>
                <a:solidFill>
                  <a:schemeClr val="bg2"/>
                </a:solidFill>
                <a:effectLst/>
                <a:uLnTx/>
                <a:uFillTx/>
              </a:rPr>
              <a:t>One or Two-way</a:t>
            </a:r>
          </a:p>
          <a:p>
            <a:pPr marL="285750" marR="0" lvl="0" indent="-285750" algn="l" defTabSz="914400" eaLnBrk="1" fontAlgn="auto" latinLnBrk="0" hangingPunct="1">
              <a:lnSpc>
                <a:spcPct val="100000"/>
              </a:lnSpc>
              <a:spcBef>
                <a:spcPts val="0"/>
              </a:spcBef>
              <a:spcAft>
                <a:spcPts val="0"/>
              </a:spcAft>
              <a:buClrTx/>
              <a:buSzTx/>
              <a:buFont typeface="Arial" pitchFamily="34" charset="0"/>
              <a:buChar char="•"/>
              <a:tabLst/>
              <a:defRPr/>
            </a:pPr>
            <a:r>
              <a:rPr kumimoji="0" lang="en-US" sz="1400" b="0" i="0" u="none" strike="noStrike" kern="0" cap="none" spc="0" normalizeH="0" baseline="0" noProof="0" dirty="0" smtClean="0">
                <a:ln>
                  <a:noFill/>
                </a:ln>
                <a:solidFill>
                  <a:schemeClr val="bg2"/>
                </a:solidFill>
                <a:effectLst/>
                <a:uLnTx/>
                <a:uFillTx/>
              </a:rPr>
              <a:t>Same or different data centers</a:t>
            </a:r>
          </a:p>
        </p:txBody>
      </p:sp>
      <p:sp>
        <p:nvSpPr>
          <p:cNvPr id="33" name="Can 32"/>
          <p:cNvSpPr/>
          <p:nvPr/>
        </p:nvSpPr>
        <p:spPr>
          <a:xfrm>
            <a:off x="3651638" y="5718632"/>
            <a:ext cx="361724" cy="423627"/>
          </a:xfrm>
          <a:prstGeom prst="can">
            <a:avLst/>
          </a:prstGeom>
          <a:gradFill rotWithShape="1">
            <a:gsLst>
              <a:gs pos="0">
                <a:srgbClr val="3A94D2">
                  <a:tint val="65000"/>
                  <a:satMod val="270000"/>
                </a:srgbClr>
              </a:gs>
              <a:gs pos="25000">
                <a:srgbClr val="3A94D2">
                  <a:tint val="60000"/>
                  <a:satMod val="300000"/>
                </a:srgbClr>
              </a:gs>
              <a:gs pos="100000">
                <a:srgbClr val="3A94D2">
                  <a:tint val="29000"/>
                  <a:satMod val="400000"/>
                </a:srgbClr>
              </a:gs>
            </a:gsLst>
            <a:lin ang="16200000" scaled="1"/>
          </a:gradFill>
          <a:ln w="9525" cap="flat" cmpd="sng" algn="ctr">
            <a:solidFill>
              <a:srgbClr val="3A94D2">
                <a:satMod val="150000"/>
              </a:srgbClr>
            </a:solidFill>
            <a:prstDash val="solid"/>
          </a:ln>
          <a:effectLst>
            <a:outerShdw blurRad="65500" dist="38100" dir="5400000" rotWithShape="0">
              <a:srgbClr val="000000">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2"/>
              </a:solidFill>
              <a:effectLst/>
              <a:uLnTx/>
              <a:uFillTx/>
              <a:latin typeface="Segoe UI"/>
              <a:ea typeface="+mn-ea"/>
              <a:cs typeface="+mn-cs"/>
            </a:endParaRPr>
          </a:p>
        </p:txBody>
      </p:sp>
      <p:cxnSp>
        <p:nvCxnSpPr>
          <p:cNvPr id="34" name="Straight Arrow Connector 33"/>
          <p:cNvCxnSpPr/>
          <p:nvPr/>
        </p:nvCxnSpPr>
        <p:spPr>
          <a:xfrm flipH="1" flipV="1">
            <a:off x="3185887" y="5718632"/>
            <a:ext cx="427558" cy="211812"/>
          </a:xfrm>
          <a:prstGeom prst="straightConnector1">
            <a:avLst/>
          </a:prstGeom>
          <a:ln>
            <a:headEnd type="arrow"/>
            <a:tailEnd type="arrow"/>
          </a:ln>
        </p:spPr>
        <p:style>
          <a:lnRef idx="2">
            <a:schemeClr val="accent6"/>
          </a:lnRef>
          <a:fillRef idx="0">
            <a:schemeClr val="accent6"/>
          </a:fillRef>
          <a:effectRef idx="1">
            <a:schemeClr val="accent6"/>
          </a:effectRef>
          <a:fontRef idx="minor">
            <a:schemeClr val="tx1"/>
          </a:fontRef>
        </p:style>
      </p:cxnSp>
      <p:sp>
        <p:nvSpPr>
          <p:cNvPr id="35" name="Arc 34"/>
          <p:cNvSpPr/>
          <p:nvPr/>
        </p:nvSpPr>
        <p:spPr>
          <a:xfrm rot="10800000" flipH="1">
            <a:off x="4955185" y="3600775"/>
            <a:ext cx="607415" cy="341652"/>
          </a:xfrm>
          <a:prstGeom prst="arc">
            <a:avLst>
              <a:gd name="adj1" fmla="val 16200000"/>
              <a:gd name="adj2" fmla="val 5733180"/>
            </a:avLst>
          </a:prstGeom>
          <a:ln>
            <a:headEnd type="arrow"/>
            <a:tailEnd type="arrow"/>
          </a:ln>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a:solidFill>
                <a:schemeClr val="bg2"/>
              </a:solidFill>
            </a:endParaRPr>
          </a:p>
        </p:txBody>
      </p:sp>
    </p:spTree>
    <p:extLst>
      <p:ext uri="{BB962C8B-B14F-4D97-AF65-F5344CB8AC3E}">
        <p14:creationId xmlns:p14="http://schemas.microsoft.com/office/powerpoint/2010/main" val="85778384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par>
                                <p:cTn id="20" presetID="10" presetClass="entr" presetSubtype="0" fill="hold"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childTnLst>
                                </p:cTn>
                              </p:par>
                              <p:par>
                                <p:cTn id="26" presetID="10" presetClass="entr" presetSubtype="0" fill="hold" nodeType="with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500"/>
                                        <p:tgtEl>
                                          <p:spTgt spid="2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500"/>
                                        <p:tgtEl>
                                          <p:spTgt spid="2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500"/>
                                        <p:tgtEl>
                                          <p:spTgt spid="23"/>
                                        </p:tgtEl>
                                      </p:cBhvr>
                                    </p:animEffect>
                                  </p:childTnLst>
                                </p:cTn>
                              </p:par>
                              <p:par>
                                <p:cTn id="35" presetID="10" presetClass="entr" presetSubtype="0" fill="hold" nodeType="with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500"/>
                                        <p:tgtEl>
                                          <p:spTgt spid="24"/>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fade">
                                      <p:cBhvr>
                                        <p:cTn id="40" dur="500"/>
                                        <p:tgtEl>
                                          <p:spTgt spid="25"/>
                                        </p:tgtEl>
                                      </p:cBhvr>
                                    </p:animEffect>
                                  </p:childTnLst>
                                </p:cTn>
                              </p:par>
                              <p:par>
                                <p:cTn id="41" presetID="10" presetClass="entr" presetSubtype="0" fill="hold" nodeType="with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fade">
                                      <p:cBhvr>
                                        <p:cTn id="43" dur="500"/>
                                        <p:tgtEl>
                                          <p:spTgt spid="26"/>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fade">
                                      <p:cBhvr>
                                        <p:cTn id="46" dur="500"/>
                                        <p:tgtEl>
                                          <p:spTgt spid="27"/>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500"/>
                                        <p:tgtEl>
                                          <p:spTgt spid="35"/>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fade">
                                      <p:cBhvr>
                                        <p:cTn id="56" dur="500"/>
                                        <p:tgtEl>
                                          <p:spTgt spid="28"/>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fade">
                                      <p:cBhvr>
                                        <p:cTn id="59" dur="500"/>
                                        <p:tgtEl>
                                          <p:spTgt spid="29"/>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fade">
                                      <p:cBhvr>
                                        <p:cTn id="62" dur="500"/>
                                        <p:tgtEl>
                                          <p:spTgt spid="30"/>
                                        </p:tgtEl>
                                      </p:cBhvr>
                                    </p:animEffect>
                                  </p:childTnLst>
                                </p:cTn>
                              </p:par>
                              <p:par>
                                <p:cTn id="63" presetID="10" presetClass="entr" presetSubtype="0" fill="hold" nodeType="withEffect">
                                  <p:stCondLst>
                                    <p:cond delay="0"/>
                                  </p:stCondLst>
                                  <p:childTnLst>
                                    <p:set>
                                      <p:cBhvr>
                                        <p:cTn id="64" dur="1" fill="hold">
                                          <p:stCondLst>
                                            <p:cond delay="0"/>
                                          </p:stCondLst>
                                        </p:cTn>
                                        <p:tgtEl>
                                          <p:spTgt spid="31"/>
                                        </p:tgtEl>
                                        <p:attrNameLst>
                                          <p:attrName>style.visibility</p:attrName>
                                        </p:attrNameLst>
                                      </p:cBhvr>
                                      <p:to>
                                        <p:strVal val="visible"/>
                                      </p:to>
                                    </p:set>
                                    <p:animEffect transition="in" filter="fade">
                                      <p:cBhvr>
                                        <p:cTn id="65" dur="500"/>
                                        <p:tgtEl>
                                          <p:spTgt spid="31"/>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32"/>
                                        </p:tgtEl>
                                        <p:attrNameLst>
                                          <p:attrName>style.visibility</p:attrName>
                                        </p:attrNameLst>
                                      </p:cBhvr>
                                      <p:to>
                                        <p:strVal val="visible"/>
                                      </p:to>
                                    </p:set>
                                    <p:animEffect transition="in" filter="fade">
                                      <p:cBhvr>
                                        <p:cTn id="68" dur="500"/>
                                        <p:tgtEl>
                                          <p:spTgt spid="32"/>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fade">
                                      <p:cBhvr>
                                        <p:cTn id="71" dur="500"/>
                                        <p:tgtEl>
                                          <p:spTgt spid="33"/>
                                        </p:tgtEl>
                                      </p:cBhvr>
                                    </p:animEffect>
                                  </p:childTnLst>
                                </p:cTn>
                              </p:par>
                              <p:par>
                                <p:cTn id="72" presetID="10" presetClass="entr" presetSubtype="0" fill="hold" nodeType="withEffect">
                                  <p:stCondLst>
                                    <p:cond delay="0"/>
                                  </p:stCondLst>
                                  <p:childTnLst>
                                    <p:set>
                                      <p:cBhvr>
                                        <p:cTn id="73" dur="1" fill="hold">
                                          <p:stCondLst>
                                            <p:cond delay="0"/>
                                          </p:stCondLst>
                                        </p:cTn>
                                        <p:tgtEl>
                                          <p:spTgt spid="34"/>
                                        </p:tgtEl>
                                        <p:attrNameLst>
                                          <p:attrName>style.visibility</p:attrName>
                                        </p:attrNameLst>
                                      </p:cBhvr>
                                      <p:to>
                                        <p:strVal val="visible"/>
                                      </p:to>
                                    </p:set>
                                    <p:animEffect transition="in" filter="fade">
                                      <p:cBhvr>
                                        <p:cTn id="74"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2" grpId="0" animBg="1"/>
      <p:bldP spid="15" grpId="0"/>
      <p:bldP spid="22" grpId="0" animBg="1"/>
      <p:bldP spid="23" grpId="0" animBg="1"/>
      <p:bldP spid="25" grpId="0" animBg="1"/>
      <p:bldP spid="27" grpId="0"/>
      <p:bldP spid="29" grpId="0" animBg="1"/>
      <p:bldP spid="30" grpId="0" animBg="1"/>
      <p:bldP spid="32" grpId="0"/>
      <p:bldP spid="33" grpId="0" animBg="1"/>
      <p:bldP spid="3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Sync within the Cloud</a:t>
            </a:r>
          </a:p>
        </p:txBody>
      </p:sp>
      <p:pic>
        <p:nvPicPr>
          <p:cNvPr id="4" name="Picture 6" descr="C:\Program Files\Microsoft Resource DVD Artwork\DVD_ART\Artwork_Imagery\Shapes and Graphics\Internet Cloud\cloud illustration icon.png"/>
          <p:cNvPicPr>
            <a:picLocks noChangeAspect="1" noChangeArrowheads="1"/>
          </p:cNvPicPr>
          <p:nvPr/>
        </p:nvPicPr>
        <p:blipFill>
          <a:blip r:embed="rId2" cstate="print"/>
          <a:srcRect/>
          <a:stretch>
            <a:fillRect/>
          </a:stretch>
        </p:blipFill>
        <p:spPr bwMode="auto">
          <a:xfrm>
            <a:off x="1337669" y="3793951"/>
            <a:ext cx="2343760" cy="2367342"/>
          </a:xfrm>
          <a:prstGeom prst="rect">
            <a:avLst/>
          </a:prstGeom>
          <a:noFill/>
        </p:spPr>
      </p:pic>
      <p:pic>
        <p:nvPicPr>
          <p:cNvPr id="5" name="Picture 6" descr="C:\Program Files\Microsoft Resource DVD Artwork\DVD_ART\Artwork_Imagery\Shapes and Graphics\Internet Cloud\cloud illustration icon.png"/>
          <p:cNvPicPr>
            <a:picLocks noChangeAspect="1" noChangeArrowheads="1"/>
          </p:cNvPicPr>
          <p:nvPr/>
        </p:nvPicPr>
        <p:blipFill>
          <a:blip r:embed="rId2" cstate="print"/>
          <a:srcRect/>
          <a:stretch>
            <a:fillRect/>
          </a:stretch>
        </p:blipFill>
        <p:spPr bwMode="auto">
          <a:xfrm>
            <a:off x="1337669" y="1426609"/>
            <a:ext cx="2343760" cy="2367342"/>
          </a:xfrm>
          <a:prstGeom prst="rect">
            <a:avLst/>
          </a:prstGeom>
          <a:noFill/>
        </p:spPr>
      </p:pic>
      <p:sp>
        <p:nvSpPr>
          <p:cNvPr id="6" name="Can 5"/>
          <p:cNvSpPr/>
          <p:nvPr/>
        </p:nvSpPr>
        <p:spPr>
          <a:xfrm>
            <a:off x="1676400" y="2398467"/>
            <a:ext cx="396010" cy="423627"/>
          </a:xfrm>
          <a:prstGeom prst="can">
            <a:avLst/>
          </a:prstGeom>
          <a:gradFill rotWithShape="1">
            <a:gsLst>
              <a:gs pos="0">
                <a:srgbClr val="3A94D2">
                  <a:tint val="65000"/>
                  <a:satMod val="270000"/>
                </a:srgbClr>
              </a:gs>
              <a:gs pos="25000">
                <a:srgbClr val="3A94D2">
                  <a:tint val="60000"/>
                  <a:satMod val="300000"/>
                </a:srgbClr>
              </a:gs>
              <a:gs pos="100000">
                <a:srgbClr val="3A94D2">
                  <a:tint val="29000"/>
                  <a:satMod val="400000"/>
                </a:srgbClr>
              </a:gs>
            </a:gsLst>
            <a:lin ang="16200000" scaled="1"/>
          </a:gradFill>
          <a:ln w="9525" cap="flat" cmpd="sng" algn="ctr">
            <a:solidFill>
              <a:srgbClr val="3A94D2">
                <a:satMod val="150000"/>
              </a:srgbClr>
            </a:solidFill>
            <a:prstDash val="solid"/>
          </a:ln>
          <a:effectLst>
            <a:outerShdw blurRad="65500" dist="38100" dir="5400000" rotWithShape="0">
              <a:srgbClr val="000000">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2"/>
              </a:solidFill>
              <a:effectLst/>
              <a:uLnTx/>
              <a:uFillTx/>
              <a:latin typeface="Segoe UI"/>
              <a:ea typeface="+mn-ea"/>
              <a:cs typeface="+mn-cs"/>
            </a:endParaRPr>
          </a:p>
        </p:txBody>
      </p:sp>
      <p:sp>
        <p:nvSpPr>
          <p:cNvPr id="7" name="Can 6"/>
          <p:cNvSpPr/>
          <p:nvPr/>
        </p:nvSpPr>
        <p:spPr>
          <a:xfrm>
            <a:off x="2651990" y="1998432"/>
            <a:ext cx="396010" cy="423627"/>
          </a:xfrm>
          <a:prstGeom prst="can">
            <a:avLst/>
          </a:prstGeom>
          <a:gradFill rotWithShape="1">
            <a:gsLst>
              <a:gs pos="0">
                <a:srgbClr val="3A94D2">
                  <a:tint val="65000"/>
                  <a:satMod val="270000"/>
                </a:srgbClr>
              </a:gs>
              <a:gs pos="25000">
                <a:srgbClr val="3A94D2">
                  <a:tint val="60000"/>
                  <a:satMod val="300000"/>
                </a:srgbClr>
              </a:gs>
              <a:gs pos="100000">
                <a:srgbClr val="3A94D2">
                  <a:tint val="29000"/>
                  <a:satMod val="400000"/>
                </a:srgbClr>
              </a:gs>
            </a:gsLst>
            <a:lin ang="16200000" scaled="1"/>
          </a:gradFill>
          <a:ln w="9525" cap="flat" cmpd="sng" algn="ctr">
            <a:solidFill>
              <a:srgbClr val="3A94D2">
                <a:satMod val="150000"/>
              </a:srgbClr>
            </a:solidFill>
            <a:prstDash val="solid"/>
          </a:ln>
          <a:effectLst>
            <a:outerShdw blurRad="65500" dist="38100" dir="5400000" rotWithShape="0">
              <a:srgbClr val="000000">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2"/>
              </a:solidFill>
              <a:effectLst/>
              <a:uLnTx/>
              <a:uFillTx/>
              <a:latin typeface="Segoe UI"/>
              <a:ea typeface="+mn-ea"/>
              <a:cs typeface="+mn-cs"/>
            </a:endParaRPr>
          </a:p>
        </p:txBody>
      </p:sp>
      <p:cxnSp>
        <p:nvCxnSpPr>
          <p:cNvPr id="8" name="Straight Arrow Connector 7"/>
          <p:cNvCxnSpPr/>
          <p:nvPr/>
        </p:nvCxnSpPr>
        <p:spPr>
          <a:xfrm flipH="1">
            <a:off x="2147332" y="2327948"/>
            <a:ext cx="423858" cy="188220"/>
          </a:xfrm>
          <a:prstGeom prst="straightConnector1">
            <a:avLst/>
          </a:prstGeom>
          <a:ln>
            <a:headEnd type="arrow"/>
            <a:tailEnd type="none"/>
          </a:ln>
        </p:spPr>
        <p:style>
          <a:lnRef idx="2">
            <a:schemeClr val="accent6"/>
          </a:lnRef>
          <a:fillRef idx="0">
            <a:schemeClr val="accent6"/>
          </a:fillRef>
          <a:effectRef idx="1">
            <a:schemeClr val="accent6"/>
          </a:effectRef>
          <a:fontRef idx="minor">
            <a:schemeClr val="tx1"/>
          </a:fontRef>
        </p:style>
      </p:cxnSp>
      <p:sp>
        <p:nvSpPr>
          <p:cNvPr id="9" name="Can 8"/>
          <p:cNvSpPr/>
          <p:nvPr/>
        </p:nvSpPr>
        <p:spPr>
          <a:xfrm>
            <a:off x="2651990" y="2701020"/>
            <a:ext cx="396010" cy="423627"/>
          </a:xfrm>
          <a:prstGeom prst="can">
            <a:avLst/>
          </a:prstGeom>
          <a:gradFill rotWithShape="1">
            <a:gsLst>
              <a:gs pos="0">
                <a:srgbClr val="3A94D2">
                  <a:tint val="65000"/>
                  <a:satMod val="270000"/>
                </a:srgbClr>
              </a:gs>
              <a:gs pos="25000">
                <a:srgbClr val="3A94D2">
                  <a:tint val="60000"/>
                  <a:satMod val="300000"/>
                </a:srgbClr>
              </a:gs>
              <a:gs pos="100000">
                <a:srgbClr val="3A94D2">
                  <a:tint val="29000"/>
                  <a:satMod val="400000"/>
                </a:srgbClr>
              </a:gs>
            </a:gsLst>
            <a:lin ang="16200000" scaled="1"/>
          </a:gradFill>
          <a:ln w="9525" cap="flat" cmpd="sng" algn="ctr">
            <a:solidFill>
              <a:srgbClr val="3A94D2">
                <a:satMod val="150000"/>
              </a:srgbClr>
            </a:solidFill>
            <a:prstDash val="solid"/>
          </a:ln>
          <a:effectLst>
            <a:outerShdw blurRad="65500" dist="38100" dir="5400000" rotWithShape="0">
              <a:srgbClr val="000000">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2"/>
              </a:solidFill>
              <a:effectLst/>
              <a:uLnTx/>
              <a:uFillTx/>
              <a:latin typeface="Segoe UI"/>
              <a:ea typeface="+mn-ea"/>
              <a:cs typeface="+mn-cs"/>
            </a:endParaRPr>
          </a:p>
        </p:txBody>
      </p:sp>
      <p:cxnSp>
        <p:nvCxnSpPr>
          <p:cNvPr id="10" name="Straight Arrow Connector 9"/>
          <p:cNvCxnSpPr/>
          <p:nvPr/>
        </p:nvCxnSpPr>
        <p:spPr>
          <a:xfrm flipH="1" flipV="1">
            <a:off x="2147331" y="2676770"/>
            <a:ext cx="429916" cy="218098"/>
          </a:xfrm>
          <a:prstGeom prst="straightConnector1">
            <a:avLst/>
          </a:prstGeom>
          <a:ln>
            <a:headEnd type="arrow"/>
            <a:tailEnd type="none"/>
          </a:ln>
        </p:spPr>
        <p:style>
          <a:lnRef idx="2">
            <a:schemeClr val="accent6"/>
          </a:lnRef>
          <a:fillRef idx="0">
            <a:schemeClr val="accent6"/>
          </a:fillRef>
          <a:effectRef idx="1">
            <a:schemeClr val="accent6"/>
          </a:effectRef>
          <a:fontRef idx="minor">
            <a:schemeClr val="tx1"/>
          </a:fontRef>
        </p:style>
      </p:cxnSp>
      <p:sp>
        <p:nvSpPr>
          <p:cNvPr id="11" name="TextBox 10"/>
          <p:cNvSpPr txBox="1"/>
          <p:nvPr/>
        </p:nvSpPr>
        <p:spPr>
          <a:xfrm>
            <a:off x="4038600" y="2011508"/>
            <a:ext cx="4629912" cy="3046988"/>
          </a:xfrm>
          <a:prstGeom prst="rect">
            <a:avLst/>
          </a:prstGeom>
          <a:noFill/>
        </p:spPr>
        <p:txBody>
          <a:bodyPr wrap="square" rtlCol="0">
            <a:spAutoFit/>
          </a:bodyPr>
          <a:lstStyle/>
          <a:p>
            <a:pPr marL="285750" marR="0" lvl="0" indent="-285750" algn="l" defTabSz="914400" eaLnBrk="1" fontAlgn="auto" latinLnBrk="0" hangingPunct="1">
              <a:lnSpc>
                <a:spcPct val="100000"/>
              </a:lnSpc>
              <a:spcBef>
                <a:spcPts val="0"/>
              </a:spcBef>
              <a:spcAft>
                <a:spcPts val="0"/>
              </a:spcAft>
              <a:buClrTx/>
              <a:buSzTx/>
              <a:buFont typeface="Arial" pitchFamily="34" charset="0"/>
              <a:buChar char="•"/>
              <a:tabLst/>
              <a:defRPr/>
            </a:pPr>
            <a:r>
              <a:rPr kumimoji="0" lang="en-US" sz="2000" b="0" i="0" u="none" strike="noStrike" kern="0" cap="none" spc="0" normalizeH="0" baseline="0" noProof="0" dirty="0" smtClean="0">
                <a:ln>
                  <a:noFill/>
                </a:ln>
                <a:solidFill>
                  <a:schemeClr val="bg2"/>
                </a:solidFill>
                <a:effectLst/>
                <a:uLnTx/>
                <a:uFillTx/>
              </a:rPr>
              <a:t>Read scale-out via multiple copies:</a:t>
            </a:r>
          </a:p>
          <a:p>
            <a:pPr marL="742950" lvl="1" indent="-285750" algn="l" fontAlgn="auto">
              <a:spcBef>
                <a:spcPts val="0"/>
              </a:spcBef>
              <a:spcAft>
                <a:spcPts val="0"/>
              </a:spcAft>
              <a:buFont typeface="Arial" pitchFamily="34" charset="0"/>
              <a:buChar char="•"/>
            </a:pPr>
            <a:r>
              <a:rPr lang="en-US" kern="0" dirty="0" smtClean="0">
                <a:solidFill>
                  <a:schemeClr val="bg2"/>
                </a:solidFill>
              </a:rPr>
              <a:t>E.g. reporting</a:t>
            </a:r>
          </a:p>
          <a:p>
            <a:pPr marL="742950" lvl="1" indent="-285750" algn="l" fontAlgn="auto">
              <a:spcBef>
                <a:spcPts val="0"/>
              </a:spcBef>
              <a:spcAft>
                <a:spcPts val="0"/>
              </a:spcAft>
              <a:buFont typeface="Arial" pitchFamily="34" charset="0"/>
              <a:buChar char="•"/>
            </a:pPr>
            <a:r>
              <a:rPr kumimoji="0" lang="en-US" b="0" i="0" u="none" strike="noStrike" kern="0" cap="none" spc="0" normalizeH="0" baseline="0" noProof="0" dirty="0" smtClean="0">
                <a:ln>
                  <a:noFill/>
                </a:ln>
                <a:solidFill>
                  <a:schemeClr val="bg2"/>
                </a:solidFill>
                <a:effectLst/>
                <a:uLnTx/>
                <a:uFillTx/>
              </a:rPr>
              <a:t>E.g. web site reference data</a:t>
            </a:r>
          </a:p>
          <a:p>
            <a:pPr marL="285750" marR="0" lvl="0" indent="-285750" algn="l" defTabSz="914400" eaLnBrk="1" fontAlgn="auto" latinLnBrk="0" hangingPunct="1">
              <a:lnSpc>
                <a:spcPct val="100000"/>
              </a:lnSpc>
              <a:spcBef>
                <a:spcPts val="0"/>
              </a:spcBef>
              <a:spcAft>
                <a:spcPts val="0"/>
              </a:spcAft>
              <a:buClrTx/>
              <a:buSzTx/>
              <a:buFont typeface="Arial" pitchFamily="34" charset="0"/>
              <a:buChar char="•"/>
              <a:tabLst/>
              <a:defRPr/>
            </a:pPr>
            <a:endParaRPr lang="en-US" sz="2000" kern="0" dirty="0" smtClean="0">
              <a:solidFill>
                <a:schemeClr val="bg2"/>
              </a:solidFill>
            </a:endParaRPr>
          </a:p>
          <a:p>
            <a:pPr marL="285750" marR="0" lvl="0" indent="-285750" algn="l" defTabSz="914400" eaLnBrk="1" fontAlgn="auto" latinLnBrk="0" hangingPunct="1">
              <a:lnSpc>
                <a:spcPct val="100000"/>
              </a:lnSpc>
              <a:spcBef>
                <a:spcPts val="0"/>
              </a:spcBef>
              <a:spcAft>
                <a:spcPts val="0"/>
              </a:spcAft>
              <a:buClrTx/>
              <a:buSzTx/>
              <a:buFont typeface="Arial" pitchFamily="34" charset="0"/>
              <a:buChar char="•"/>
              <a:tabLst/>
              <a:defRPr/>
            </a:pPr>
            <a:r>
              <a:rPr lang="en-US" sz="2000" kern="0" dirty="0" smtClean="0">
                <a:solidFill>
                  <a:schemeClr val="bg2"/>
                </a:solidFill>
              </a:rPr>
              <a:t>Read/write scale-out via multiple copies:</a:t>
            </a:r>
          </a:p>
          <a:p>
            <a:pPr marL="742950" lvl="1" indent="-285750" algn="l" fontAlgn="auto">
              <a:spcBef>
                <a:spcPts val="0"/>
              </a:spcBef>
              <a:spcAft>
                <a:spcPts val="0"/>
              </a:spcAft>
              <a:buFont typeface="Arial" pitchFamily="34" charset="0"/>
              <a:buChar char="•"/>
            </a:pPr>
            <a:r>
              <a:rPr kumimoji="0" lang="en-US" b="0" i="0" u="none" strike="noStrike" kern="0" cap="none" spc="0" normalizeH="0" baseline="0" noProof="0" dirty="0" smtClean="0">
                <a:ln>
                  <a:noFill/>
                </a:ln>
                <a:solidFill>
                  <a:schemeClr val="bg2"/>
                </a:solidFill>
                <a:effectLst/>
                <a:uLnTx/>
                <a:uFillTx/>
              </a:rPr>
              <a:t>E.g. geo-located web applications – data and applications close to users</a:t>
            </a:r>
          </a:p>
          <a:p>
            <a:pPr marL="285750" marR="0" lvl="0" indent="-285750" algn="l" defTabSz="914400" eaLnBrk="1" fontAlgn="auto" latinLnBrk="0" hangingPunct="1">
              <a:lnSpc>
                <a:spcPct val="100000"/>
              </a:lnSpc>
              <a:spcBef>
                <a:spcPts val="0"/>
              </a:spcBef>
              <a:spcAft>
                <a:spcPts val="0"/>
              </a:spcAft>
              <a:buClrTx/>
              <a:buSzTx/>
              <a:buFont typeface="Arial" pitchFamily="34" charset="0"/>
              <a:buChar char="•"/>
              <a:tabLst/>
              <a:defRPr/>
            </a:pPr>
            <a:endParaRPr kumimoji="0" lang="en-US" sz="2000" b="0" i="0" u="none" strike="noStrike" kern="0" cap="none" spc="0" normalizeH="0" baseline="0" noProof="0" dirty="0" smtClean="0">
              <a:ln>
                <a:noFill/>
              </a:ln>
              <a:solidFill>
                <a:schemeClr val="bg2"/>
              </a:solidFill>
              <a:effectLst/>
              <a:uLnTx/>
              <a:uFillTx/>
            </a:endParaRPr>
          </a:p>
          <a:p>
            <a:pPr marL="285750" marR="0" lvl="0" indent="-285750" algn="l" defTabSz="914400" eaLnBrk="1" fontAlgn="auto" latinLnBrk="0" hangingPunct="1">
              <a:lnSpc>
                <a:spcPct val="100000"/>
              </a:lnSpc>
              <a:spcBef>
                <a:spcPts val="0"/>
              </a:spcBef>
              <a:spcAft>
                <a:spcPts val="0"/>
              </a:spcAft>
              <a:buClrTx/>
              <a:buSzTx/>
              <a:buFont typeface="Arial" pitchFamily="34" charset="0"/>
              <a:buChar char="•"/>
              <a:tabLst/>
              <a:defRPr/>
            </a:pPr>
            <a:r>
              <a:rPr kumimoji="0" lang="en-US" sz="2000" b="0" i="0" u="none" strike="noStrike" kern="0" cap="none" spc="0" normalizeH="0" baseline="0" noProof="0" dirty="0" smtClean="0">
                <a:ln>
                  <a:noFill/>
                </a:ln>
                <a:solidFill>
                  <a:schemeClr val="bg2"/>
                </a:solidFill>
                <a:effectLst/>
                <a:uLnTx/>
                <a:uFillTx/>
              </a:rPr>
              <a:t>Same or different data centers</a:t>
            </a:r>
          </a:p>
        </p:txBody>
      </p:sp>
      <p:cxnSp>
        <p:nvCxnSpPr>
          <p:cNvPr id="12" name="Straight Arrow Connector 11"/>
          <p:cNvCxnSpPr/>
          <p:nvPr/>
        </p:nvCxnSpPr>
        <p:spPr>
          <a:xfrm flipH="1" flipV="1">
            <a:off x="2207496" y="5092183"/>
            <a:ext cx="363695" cy="211812"/>
          </a:xfrm>
          <a:prstGeom prst="straightConnector1">
            <a:avLst/>
          </a:prstGeom>
          <a:ln>
            <a:headEnd type="arrow"/>
            <a:tailEnd type="arrow"/>
          </a:ln>
        </p:spPr>
        <p:style>
          <a:lnRef idx="2">
            <a:schemeClr val="accent6"/>
          </a:lnRef>
          <a:fillRef idx="0">
            <a:schemeClr val="accent6"/>
          </a:fillRef>
          <a:effectRef idx="1">
            <a:schemeClr val="accent6"/>
          </a:effectRef>
          <a:fontRef idx="minor">
            <a:schemeClr val="tx1"/>
          </a:fontRef>
        </p:style>
      </p:cxnSp>
      <p:cxnSp>
        <p:nvCxnSpPr>
          <p:cNvPr id="13" name="Straight Arrow Connector 12"/>
          <p:cNvCxnSpPr/>
          <p:nvPr/>
        </p:nvCxnSpPr>
        <p:spPr>
          <a:xfrm flipV="1">
            <a:off x="2179252" y="4674108"/>
            <a:ext cx="406766" cy="278229"/>
          </a:xfrm>
          <a:prstGeom prst="straightConnector1">
            <a:avLst/>
          </a:prstGeom>
          <a:ln>
            <a:headEnd type="arrow"/>
            <a:tailEnd type="arrow"/>
          </a:ln>
        </p:spPr>
        <p:style>
          <a:lnRef idx="2">
            <a:schemeClr val="accent6"/>
          </a:lnRef>
          <a:fillRef idx="0">
            <a:schemeClr val="accent6"/>
          </a:fillRef>
          <a:effectRef idx="1">
            <a:schemeClr val="accent6"/>
          </a:effectRef>
          <a:fontRef idx="minor">
            <a:schemeClr val="tx1"/>
          </a:fontRef>
        </p:style>
      </p:cxnSp>
      <p:sp>
        <p:nvSpPr>
          <p:cNvPr id="14" name="Can 13"/>
          <p:cNvSpPr/>
          <p:nvPr/>
        </p:nvSpPr>
        <p:spPr>
          <a:xfrm>
            <a:off x="1676400" y="4789630"/>
            <a:ext cx="396010" cy="423627"/>
          </a:xfrm>
          <a:prstGeom prst="can">
            <a:avLst/>
          </a:prstGeom>
          <a:gradFill rotWithShape="1">
            <a:gsLst>
              <a:gs pos="0">
                <a:srgbClr val="3A94D2">
                  <a:tint val="65000"/>
                  <a:satMod val="270000"/>
                </a:srgbClr>
              </a:gs>
              <a:gs pos="25000">
                <a:srgbClr val="3A94D2">
                  <a:tint val="60000"/>
                  <a:satMod val="300000"/>
                </a:srgbClr>
              </a:gs>
              <a:gs pos="100000">
                <a:srgbClr val="3A94D2">
                  <a:tint val="29000"/>
                  <a:satMod val="400000"/>
                </a:srgbClr>
              </a:gs>
            </a:gsLst>
            <a:lin ang="16200000" scaled="1"/>
          </a:gradFill>
          <a:ln w="9525" cap="flat" cmpd="sng" algn="ctr">
            <a:solidFill>
              <a:srgbClr val="3A94D2">
                <a:satMod val="150000"/>
              </a:srgbClr>
            </a:solidFill>
            <a:prstDash val="solid"/>
          </a:ln>
          <a:effectLst>
            <a:outerShdw blurRad="65500" dist="38100" dir="5400000" rotWithShape="0">
              <a:srgbClr val="000000">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2"/>
              </a:solidFill>
              <a:effectLst/>
              <a:uLnTx/>
              <a:uFillTx/>
              <a:latin typeface="Segoe UI"/>
              <a:ea typeface="+mn-ea"/>
              <a:cs typeface="+mn-cs"/>
            </a:endParaRPr>
          </a:p>
        </p:txBody>
      </p:sp>
      <p:sp>
        <p:nvSpPr>
          <p:cNvPr id="15" name="Can 14"/>
          <p:cNvSpPr/>
          <p:nvPr/>
        </p:nvSpPr>
        <p:spPr>
          <a:xfrm>
            <a:off x="2651990" y="4389595"/>
            <a:ext cx="396010" cy="423627"/>
          </a:xfrm>
          <a:prstGeom prst="can">
            <a:avLst/>
          </a:prstGeom>
          <a:gradFill rotWithShape="1">
            <a:gsLst>
              <a:gs pos="0">
                <a:srgbClr val="3A94D2">
                  <a:tint val="65000"/>
                  <a:satMod val="270000"/>
                </a:srgbClr>
              </a:gs>
              <a:gs pos="25000">
                <a:srgbClr val="3A94D2">
                  <a:tint val="60000"/>
                  <a:satMod val="300000"/>
                </a:srgbClr>
              </a:gs>
              <a:gs pos="100000">
                <a:srgbClr val="3A94D2">
                  <a:tint val="29000"/>
                  <a:satMod val="400000"/>
                </a:srgbClr>
              </a:gs>
            </a:gsLst>
            <a:lin ang="16200000" scaled="1"/>
          </a:gradFill>
          <a:ln w="9525" cap="flat" cmpd="sng" algn="ctr">
            <a:solidFill>
              <a:srgbClr val="3A94D2">
                <a:satMod val="150000"/>
              </a:srgbClr>
            </a:solidFill>
            <a:prstDash val="solid"/>
          </a:ln>
          <a:effectLst>
            <a:outerShdw blurRad="65500" dist="38100" dir="5400000" rotWithShape="0">
              <a:srgbClr val="000000">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2"/>
              </a:solidFill>
              <a:effectLst/>
              <a:uLnTx/>
              <a:uFillTx/>
              <a:latin typeface="Segoe UI"/>
              <a:ea typeface="+mn-ea"/>
              <a:cs typeface="+mn-cs"/>
            </a:endParaRPr>
          </a:p>
        </p:txBody>
      </p:sp>
      <p:sp>
        <p:nvSpPr>
          <p:cNvPr id="16" name="Can 15"/>
          <p:cNvSpPr/>
          <p:nvPr/>
        </p:nvSpPr>
        <p:spPr>
          <a:xfrm>
            <a:off x="2651990" y="5121267"/>
            <a:ext cx="396010" cy="423627"/>
          </a:xfrm>
          <a:prstGeom prst="can">
            <a:avLst/>
          </a:prstGeom>
          <a:gradFill rotWithShape="1">
            <a:gsLst>
              <a:gs pos="0">
                <a:srgbClr val="3A94D2">
                  <a:tint val="65000"/>
                  <a:satMod val="270000"/>
                </a:srgbClr>
              </a:gs>
              <a:gs pos="25000">
                <a:srgbClr val="3A94D2">
                  <a:tint val="60000"/>
                  <a:satMod val="300000"/>
                </a:srgbClr>
              </a:gs>
              <a:gs pos="100000">
                <a:srgbClr val="3A94D2">
                  <a:tint val="29000"/>
                  <a:satMod val="400000"/>
                </a:srgbClr>
              </a:gs>
            </a:gsLst>
            <a:lin ang="16200000" scaled="1"/>
          </a:gradFill>
          <a:ln w="9525" cap="flat" cmpd="sng" algn="ctr">
            <a:solidFill>
              <a:srgbClr val="3A94D2">
                <a:satMod val="150000"/>
              </a:srgbClr>
            </a:solidFill>
            <a:prstDash val="solid"/>
          </a:ln>
          <a:effectLst>
            <a:outerShdw blurRad="65500" dist="38100" dir="5400000" rotWithShape="0">
              <a:srgbClr val="000000">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2"/>
              </a:solidFill>
              <a:effectLst/>
              <a:uLnTx/>
              <a:uFillTx/>
              <a:latin typeface="Segoe UI"/>
              <a:ea typeface="+mn-ea"/>
              <a:cs typeface="+mn-cs"/>
            </a:endParaRPr>
          </a:p>
        </p:txBody>
      </p:sp>
    </p:spTree>
    <p:extLst>
      <p:ext uri="{BB962C8B-B14F-4D97-AF65-F5344CB8AC3E}">
        <p14:creationId xmlns:p14="http://schemas.microsoft.com/office/powerpoint/2010/main" val="50750720"/>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9999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2594</TotalTime>
  <Words>1228</Words>
  <Application>Microsoft Office PowerPoint</Application>
  <PresentationFormat>On-screen Show (4:3)</PresentationFormat>
  <Paragraphs>276</Paragraphs>
  <Slides>32</Slides>
  <Notes>4</Notes>
  <HiddenSlides>2</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Office Theme</vt:lpstr>
      <vt:lpstr>Forthcoming SQL Azure Services: SQL Azure Data Sync &amp; SQL Azure Reporting </vt:lpstr>
      <vt:lpstr>Agenda</vt:lpstr>
      <vt:lpstr>Cloud Services</vt:lpstr>
      <vt:lpstr>Windows Azure Platform</vt:lpstr>
      <vt:lpstr>SQL Azure Data Sync</vt:lpstr>
      <vt:lpstr>SQL Azure Data Sync Scenarios</vt:lpstr>
      <vt:lpstr>Import/Export or Sync?</vt:lpstr>
      <vt:lpstr>Sync On-Premises with the Cloud</vt:lpstr>
      <vt:lpstr>Sync within the Cloud</vt:lpstr>
      <vt:lpstr>PowerPoint Presentation</vt:lpstr>
      <vt:lpstr>SQL Azure Data Sync Components</vt:lpstr>
      <vt:lpstr>SQL Azure Data Sync – Behavior &amp; Overhead</vt:lpstr>
      <vt:lpstr>Key Features</vt:lpstr>
      <vt:lpstr>V1 Planned UI</vt:lpstr>
      <vt:lpstr>Planned V1 Features not in CTP2</vt:lpstr>
      <vt:lpstr>SQL Azure Reporting</vt:lpstr>
      <vt:lpstr>SQL Azure Reporting V1 Scenarios</vt:lpstr>
      <vt:lpstr>SQL Azure Reporting V1 Scenarios</vt:lpstr>
      <vt:lpstr>SQL Azure Reporting Value</vt:lpstr>
      <vt:lpstr>SQL Azure Reporting V1 Features</vt:lpstr>
      <vt:lpstr>Features not in V1</vt:lpstr>
      <vt:lpstr>PowerPoint Presentation</vt:lpstr>
      <vt:lpstr>V1 Updates</vt:lpstr>
      <vt:lpstr>Summary</vt:lpstr>
      <vt:lpstr>Roadmap</vt:lpstr>
      <vt:lpstr>References</vt:lpstr>
      <vt:lpstr>Get Started with Windows Azure For Free Today!</vt:lpstr>
      <vt:lpstr>Start Developing on the Windows Azure Platform</vt:lpstr>
      <vt:lpstr>Speaker info: please do not delete the slides in this section</vt:lpstr>
      <vt:lpstr>Stay up to date with MSDN Belux</vt:lpstr>
      <vt:lpstr>TechDays  2011 On-Demand</vt:lpstr>
      <vt:lpstr>THANK YOU</vt:lpstr>
    </vt:vector>
  </TitlesOfParts>
  <Company>manythink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Join &amp; Turn on 2010</dc:title>
  <dc:creator>Remy Venturini</dc:creator>
  <cp:lastModifiedBy>Mark Scurrell</cp:lastModifiedBy>
  <cp:revision>68</cp:revision>
  <dcterms:created xsi:type="dcterms:W3CDTF">2011-01-13T08:12:11Z</dcterms:created>
  <dcterms:modified xsi:type="dcterms:W3CDTF">2011-04-26T14:56:11Z</dcterms:modified>
</cp:coreProperties>
</file>