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9"/>
  </p:notesMasterIdLst>
  <p:handoutMasterIdLst>
    <p:handoutMasterId r:id="rId60"/>
  </p:handoutMasterIdLst>
  <p:sldIdLst>
    <p:sldId id="256" r:id="rId2"/>
    <p:sldId id="296" r:id="rId3"/>
    <p:sldId id="322" r:id="rId4"/>
    <p:sldId id="321" r:id="rId5"/>
    <p:sldId id="319" r:id="rId6"/>
    <p:sldId id="320" r:id="rId7"/>
    <p:sldId id="323" r:id="rId8"/>
    <p:sldId id="301" r:id="rId9"/>
    <p:sldId id="306" r:id="rId10"/>
    <p:sldId id="307" r:id="rId11"/>
    <p:sldId id="308" r:id="rId12"/>
    <p:sldId id="335" r:id="rId13"/>
    <p:sldId id="309" r:id="rId14"/>
    <p:sldId id="310" r:id="rId15"/>
    <p:sldId id="317" r:id="rId16"/>
    <p:sldId id="302" r:id="rId17"/>
    <p:sldId id="303" r:id="rId18"/>
    <p:sldId id="304" r:id="rId19"/>
    <p:sldId id="305" r:id="rId20"/>
    <p:sldId id="336" r:id="rId21"/>
    <p:sldId id="334" r:id="rId22"/>
    <p:sldId id="280" r:id="rId23"/>
    <p:sldId id="324" r:id="rId24"/>
    <p:sldId id="295" r:id="rId25"/>
    <p:sldId id="311" r:id="rId26"/>
    <p:sldId id="282" r:id="rId27"/>
    <p:sldId id="297" r:id="rId28"/>
    <p:sldId id="298" r:id="rId29"/>
    <p:sldId id="273" r:id="rId30"/>
    <p:sldId id="313" r:id="rId31"/>
    <p:sldId id="289" r:id="rId32"/>
    <p:sldId id="287" r:id="rId33"/>
    <p:sldId id="288" r:id="rId34"/>
    <p:sldId id="329" r:id="rId35"/>
    <p:sldId id="330" r:id="rId36"/>
    <p:sldId id="331" r:id="rId37"/>
    <p:sldId id="291" r:id="rId38"/>
    <p:sldId id="293" r:id="rId39"/>
    <p:sldId id="294" r:id="rId40"/>
    <p:sldId id="314" r:id="rId41"/>
    <p:sldId id="315" r:id="rId42"/>
    <p:sldId id="316" r:id="rId43"/>
    <p:sldId id="286" r:id="rId44"/>
    <p:sldId id="290" r:id="rId45"/>
    <p:sldId id="332" r:id="rId46"/>
    <p:sldId id="333" r:id="rId47"/>
    <p:sldId id="275" r:id="rId48"/>
    <p:sldId id="326" r:id="rId49"/>
    <p:sldId id="327" r:id="rId50"/>
    <p:sldId id="328" r:id="rId51"/>
    <p:sldId id="274" r:id="rId52"/>
    <p:sldId id="267" r:id="rId53"/>
    <p:sldId id="277" r:id="rId54"/>
    <p:sldId id="268" r:id="rId55"/>
    <p:sldId id="264" r:id="rId56"/>
    <p:sldId id="265" r:id="rId57"/>
    <p:sldId id="263" r:id="rId5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4168799-63DE-4D0D-9A69-ABAD00C21CAD}">
          <p14:sldIdLst>
            <p14:sldId id="256"/>
            <p14:sldId id="296"/>
            <p14:sldId id="322"/>
            <p14:sldId id="321"/>
            <p14:sldId id="319"/>
            <p14:sldId id="320"/>
            <p14:sldId id="323"/>
            <p14:sldId id="301"/>
            <p14:sldId id="306"/>
            <p14:sldId id="307"/>
            <p14:sldId id="308"/>
            <p14:sldId id="335"/>
            <p14:sldId id="309"/>
            <p14:sldId id="310"/>
            <p14:sldId id="317"/>
            <p14:sldId id="302"/>
            <p14:sldId id="303"/>
            <p14:sldId id="304"/>
            <p14:sldId id="305"/>
            <p14:sldId id="336"/>
            <p14:sldId id="334"/>
            <p14:sldId id="280"/>
            <p14:sldId id="324"/>
            <p14:sldId id="295"/>
            <p14:sldId id="311"/>
            <p14:sldId id="282"/>
            <p14:sldId id="297"/>
            <p14:sldId id="298"/>
            <p14:sldId id="273"/>
            <p14:sldId id="313"/>
            <p14:sldId id="289"/>
            <p14:sldId id="287"/>
            <p14:sldId id="288"/>
            <p14:sldId id="329"/>
            <p14:sldId id="330"/>
            <p14:sldId id="331"/>
            <p14:sldId id="291"/>
            <p14:sldId id="293"/>
            <p14:sldId id="294"/>
            <p14:sldId id="314"/>
            <p14:sldId id="315"/>
            <p14:sldId id="316"/>
            <p14:sldId id="286"/>
            <p14:sldId id="290"/>
            <p14:sldId id="332"/>
            <p14:sldId id="333"/>
            <p14:sldId id="275"/>
            <p14:sldId id="326"/>
            <p14:sldId id="327"/>
            <p14:sldId id="328"/>
            <p14:sldId id="274"/>
          </p14:sldIdLst>
        </p14:section>
        <p14:section name="Belux info slides" id="{2BED94AB-ADF3-4F0C-A68B-D127047F0F88}">
          <p14:sldIdLst>
            <p14:sldId id="267"/>
            <p14:sldId id="277"/>
            <p14:sldId id="268"/>
            <p14:sldId id="264"/>
            <p14:sldId id="265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napToObjects="1" showGuides="1">
      <p:cViewPr>
        <p:scale>
          <a:sx n="94" d="100"/>
          <a:sy n="94" d="100"/>
        </p:scale>
        <p:origin x="-72" y="-72"/>
      </p:cViewPr>
      <p:guideLst>
        <p:guide orient="horz" pos="791"/>
        <p:guide orient="horz" pos="98"/>
        <p:guide orient="horz" pos="641"/>
        <p:guide orient="horz" pos="4214"/>
        <p:guide pos="5581"/>
        <p:guide pos="1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B0905-96F6-A145-A924-99126C66A88E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19B92B-3065-C249-8A2E-806C8E7C6F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6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5D0A5-D740-274F-B3C1-02C052A6262C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90E08-5260-8E49-984D-856E681064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69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7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Slide Objectives:</a:t>
            </a:r>
          </a:p>
          <a:p>
            <a:pPr marL="181240" indent="-181240">
              <a:buFont typeface="Arial" pitchFamily="34" charset="0"/>
              <a:buChar char="•"/>
            </a:pPr>
            <a:r>
              <a:rPr lang="en-US" b="0" dirty="0" smtClean="0"/>
              <a:t>Understand Roles</a:t>
            </a:r>
            <a:r>
              <a:rPr lang="en-US" b="0" baseline="0" dirty="0" smtClean="0"/>
              <a:t> in general</a:t>
            </a:r>
          </a:p>
          <a:p>
            <a:pPr marL="181240" indent="-181240">
              <a:buFont typeface="Arial" pitchFamily="34" charset="0"/>
              <a:buChar char="•"/>
            </a:pPr>
            <a:r>
              <a:rPr lang="en-US" b="0" baseline="0" dirty="0" smtClean="0"/>
              <a:t>Understand Web and Worker Roles at a high level</a:t>
            </a:r>
          </a:p>
          <a:p>
            <a:endParaRPr lang="en-US" b="0" baseline="0" dirty="0" smtClean="0"/>
          </a:p>
          <a:p>
            <a:r>
              <a:rPr lang="en-US" b="1" dirty="0" smtClean="0"/>
              <a:t>Speaking</a:t>
            </a:r>
            <a:r>
              <a:rPr lang="en-US" b="1" baseline="0" dirty="0" smtClean="0"/>
              <a:t> Points:</a:t>
            </a:r>
            <a:endParaRPr lang="en-US" b="1" dirty="0" smtClean="0"/>
          </a:p>
          <a:p>
            <a:pPr marL="181240" indent="-181240">
              <a:buFont typeface="Arial" pitchFamily="34" charset="0"/>
              <a:buChar char="•"/>
            </a:pPr>
            <a:r>
              <a:rPr lang="en-NZ" b="0" dirty="0" smtClean="0"/>
              <a:t>Windows Azure currently supports the following two types of roles:</a:t>
            </a:r>
          </a:p>
          <a:p>
            <a:pPr marL="406382" lvl="1" indent="-181240">
              <a:buFont typeface="Arial" pitchFamily="34" charset="0"/>
              <a:buChar char="•"/>
            </a:pPr>
            <a:r>
              <a:rPr lang="en-NZ" b="0" dirty="0" smtClean="0"/>
              <a:t>Web role: A web role is a role that is customized for web application programming as supported by IIS 7 and ASP.NET.</a:t>
            </a:r>
          </a:p>
          <a:p>
            <a:pPr marL="406382" lvl="1" indent="-181240">
              <a:buFont typeface="Arial" pitchFamily="34" charset="0"/>
              <a:buChar char="•"/>
            </a:pPr>
            <a:r>
              <a:rPr lang="en-NZ" b="0" dirty="0" smtClean="0"/>
              <a:t>Worker role: A worker role is a role that is useful for generalized development, and may perform background processing for a web role. </a:t>
            </a:r>
          </a:p>
          <a:p>
            <a:pPr marL="181240" indent="-181240">
              <a:buFont typeface="Arial" pitchFamily="34" charset="0"/>
              <a:buChar char="•"/>
            </a:pPr>
            <a:r>
              <a:rPr lang="en-NZ" b="0" dirty="0" smtClean="0"/>
              <a:t>A service must include at least one role of either type, but may consist of any number of web roles or worker roles. </a:t>
            </a:r>
          </a:p>
          <a:p>
            <a:pPr marL="181240" indent="-181240">
              <a:buFont typeface="Arial" pitchFamily="34" charset="0"/>
              <a:buChar char="•"/>
            </a:pPr>
            <a:r>
              <a:rPr lang="en-NZ" b="0" dirty="0" smtClean="0"/>
              <a:t>A worker role is started</a:t>
            </a:r>
            <a:r>
              <a:rPr lang="en-NZ" b="0" baseline="0" dirty="0" smtClean="0"/>
              <a:t> by a call to a well know managed code interface </a:t>
            </a:r>
            <a:r>
              <a:rPr lang="en-NZ" b="0" baseline="0" dirty="0" err="1" smtClean="0"/>
              <a:t>RoleEntryPoint</a:t>
            </a:r>
            <a:r>
              <a:rPr lang="en-NZ" b="0" baseline="0" dirty="0" smtClean="0"/>
              <a:t>. A worker role must extend this class and override the Start() method</a:t>
            </a:r>
          </a:p>
          <a:p>
            <a:pPr marL="181240" indent="-181240">
              <a:buFont typeface="Arial" pitchFamily="34" charset="0"/>
              <a:buChar char="•"/>
            </a:pPr>
            <a:r>
              <a:rPr lang="en-NZ" b="0" baseline="0" dirty="0" smtClean="0"/>
              <a:t>A web role is a worker role with the addition of IIS being installed. i.e. it has all the features of and can do everything a worker role can do as well</a:t>
            </a:r>
            <a:endParaRPr lang="en-NZ" b="0" dirty="0" smtClean="0"/>
          </a:p>
          <a:p>
            <a:r>
              <a:rPr lang="en-NZ" b="0" dirty="0" smtClean="0"/>
              <a:t>	</a:t>
            </a:r>
            <a:endParaRPr lang="en-US" dirty="0" smtClean="0"/>
          </a:p>
          <a:p>
            <a:pPr marL="241653" indent="-241653"/>
            <a:r>
              <a:rPr lang="en-US" b="1" dirty="0" smtClean="0"/>
              <a:t>Notes:</a:t>
            </a:r>
          </a:p>
          <a:p>
            <a:r>
              <a:rPr lang="en-US" dirty="0" smtClean="0"/>
              <a:t>http://msdn.microsoft.com/en-us/library/dd179341.aspx#Subheading1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556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Slide Objectives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="0" dirty="0" smtClean="0"/>
              <a:t>Understand the Value</a:t>
            </a:r>
            <a:r>
              <a:rPr lang="en-US" b="0" baseline="0" dirty="0" smtClean="0"/>
              <a:t> of Queues</a:t>
            </a:r>
            <a:endParaRPr lang="en-US" b="0" dirty="0" smtClean="0"/>
          </a:p>
          <a:p>
            <a:endParaRPr lang="en-US" dirty="0" smtClean="0"/>
          </a:p>
          <a:p>
            <a:r>
              <a:rPr lang="en-US" b="1" dirty="0" smtClean="0"/>
              <a:t>Speaker Notes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Queues allow the apparent perf of app to be improved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Work can be buffered in queue and performed later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Allows simple async comms between roles</a:t>
            </a:r>
          </a:p>
          <a:p>
            <a:pPr marL="171450" indent="-171450">
              <a:buFont typeface="Arial" pitchFamily="34" charset="0"/>
              <a:buChar char="•"/>
            </a:pPr>
            <a:endParaRPr lang="en-US" baseline="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More on this Day 2</a:t>
            </a:r>
          </a:p>
          <a:p>
            <a:pPr marL="0" indent="0">
              <a:buFont typeface="Arial" pitchFamily="34" charset="0"/>
              <a:buNone/>
            </a:pPr>
            <a:endParaRPr lang="en-US" baseline="0" dirty="0" smtClean="0"/>
          </a:p>
          <a:p>
            <a:pPr marL="0" indent="0">
              <a:buFont typeface="Arial" pitchFamily="34" charset="0"/>
              <a:buNone/>
            </a:pPr>
            <a:r>
              <a:rPr lang="en-US" b="1" baseline="0" dirty="0" smtClean="0"/>
              <a:t>Notes</a:t>
            </a:r>
          </a:p>
          <a:p>
            <a:r>
              <a:rPr lang="en-US" dirty="0" smtClean="0"/>
              <a:t>http://blogs.msdn.com/b/eugeniop/archive/2010/05/11/windows-azure-guidance-the-get-delete-pattern-for-reading-messages-from-queues.aspx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marR="0" lvl="1" indent="0" algn="l" defTabSz="91436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33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NZ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Please keep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081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75" y="1255713"/>
            <a:ext cx="8615363" cy="199540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6675" y="1409700"/>
            <a:ext cx="84042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800" b="0" dirty="0" smtClean="0">
                <a:solidFill>
                  <a:schemeClr val="bg2">
                    <a:lumMod val="75000"/>
                  </a:schemeClr>
                </a:solidFill>
              </a:rPr>
              <a:t>DEMO</a:t>
            </a:r>
            <a:endParaRPr lang="en-US" sz="13800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53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4476" y="1255713"/>
            <a:ext cx="8615362" cy="54340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474" y="2658919"/>
            <a:ext cx="8615364" cy="1983926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4" y="1436773"/>
            <a:ext cx="8615363" cy="11878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dirty="0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2630773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4475" y="1255713"/>
            <a:ext cx="4157663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7" y="1255713"/>
            <a:ext cx="4159250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594" y="6451341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A8773671-FDA4-4210-BCE0-E89C7D69BD2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U2U logo 5 cm.jp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24178" y="155575"/>
            <a:ext cx="849360" cy="8493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6" r:id="rId4"/>
    <p:sldLayoutId id="2147483651" r:id="rId5"/>
    <p:sldLayoutId id="2147483652" r:id="rId6"/>
    <p:sldLayoutId id="2147483654" r:id="rId7"/>
    <p:sldLayoutId id="2147483655" r:id="rId8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What’s new in Azure SDK 1.3</a:t>
            </a:r>
            <a:br>
              <a:rPr lang="en-US" dirty="0" smtClean="0"/>
            </a:br>
            <a:r>
              <a:rPr lang="en-US" dirty="0" smtClean="0"/>
              <a:t>(and 1.4)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Peter Himschoot</a:t>
            </a:r>
          </a:p>
          <a:p>
            <a:r>
              <a:rPr lang="en-US" dirty="0" smtClean="0"/>
              <a:t>Microsoft Regional Director </a:t>
            </a:r>
            <a:r>
              <a:rPr lang="en-US" dirty="0" err="1" smtClean="0"/>
              <a:t>Belux</a:t>
            </a:r>
            <a:endParaRPr lang="en-US" dirty="0" smtClean="0"/>
          </a:p>
          <a:p>
            <a:r>
              <a:rPr lang="en-US" dirty="0" smtClean="0"/>
              <a:t>U2U Trainer/Architect</a:t>
            </a:r>
          </a:p>
          <a:p>
            <a:endParaRPr lang="nl-BE" dirty="0"/>
          </a:p>
          <a:p>
            <a:r>
              <a:rPr lang="nl-BE" dirty="0" smtClean="0">
                <a:solidFill>
                  <a:srgbClr val="FFFF00"/>
                </a:solidFill>
              </a:rPr>
              <a:t>http://blogs.u2u.be/Peter</a:t>
            </a:r>
            <a:endParaRPr lang="en-US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 role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 farm that handles request from the internet</a:t>
            </a:r>
          </a:p>
          <a:p>
            <a:r>
              <a:rPr lang="en-US" dirty="0" smtClean="0"/>
              <a:t>Runs in IIS 7 </a:t>
            </a:r>
          </a:p>
          <a:p>
            <a:pPr lvl="1"/>
            <a:r>
              <a:rPr lang="en-US" dirty="0" smtClean="0"/>
              <a:t>Hosts ASP.NET</a:t>
            </a:r>
          </a:p>
          <a:p>
            <a:pPr lvl="1"/>
            <a:r>
              <a:rPr lang="en-US" dirty="0" smtClean="0"/>
              <a:t>XML based configuration of IIS7 </a:t>
            </a:r>
          </a:p>
          <a:p>
            <a:pPr lvl="1"/>
            <a:r>
              <a:rPr lang="en-US" dirty="0" smtClean="0"/>
              <a:t>Integrated managed pipeline</a:t>
            </a:r>
          </a:p>
          <a:p>
            <a:pPr lvl="1"/>
            <a:r>
              <a:rPr lang="en-US" dirty="0" smtClean="0"/>
              <a:t>Supports SSL</a:t>
            </a:r>
          </a:p>
          <a:p>
            <a:pPr lvl="1"/>
            <a:r>
              <a:rPr lang="en-US" dirty="0" smtClean="0"/>
              <a:t>Windows Azure code access </a:t>
            </a:r>
            <a:br>
              <a:rPr lang="en-US" dirty="0" smtClean="0"/>
            </a:br>
            <a:r>
              <a:rPr lang="en-US" dirty="0" smtClean="0"/>
              <a:t>security policy for managed code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5543843" y="5474022"/>
            <a:ext cx="3083792" cy="62197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marR="0" lvl="0" indent="0" algn="ctr" defTabSz="914099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chemeClr val="tx1"/>
                </a:solidFill>
              </a:rPr>
              <a:t>Storage services</a:t>
            </a:r>
          </a:p>
        </p:txBody>
      </p:sp>
      <p:cxnSp>
        <p:nvCxnSpPr>
          <p:cNvPr id="15" name="AutoShape 4"/>
          <p:cNvCxnSpPr>
            <a:cxnSpLocks noChangeShapeType="1"/>
          </p:cNvCxnSpPr>
          <p:nvPr/>
        </p:nvCxnSpPr>
        <p:spPr bwMode="auto">
          <a:xfrm flipH="1" flipV="1">
            <a:off x="6988288" y="4447026"/>
            <a:ext cx="12022" cy="998889"/>
          </a:xfrm>
          <a:prstGeom prst="straightConnector1">
            <a:avLst/>
          </a:prstGeom>
          <a:noFill/>
          <a:ln w="38100">
            <a:solidFill>
              <a:srgbClr val="FFFF00"/>
            </a:solidFill>
            <a:round/>
            <a:headEnd type="triangle" w="lg" len="lg"/>
            <a:tailEnd type="none" w="lg" len="lg"/>
          </a:ln>
          <a:effectLst/>
        </p:spPr>
      </p:cxnSp>
      <p:sp>
        <p:nvSpPr>
          <p:cNvPr id="16" name="Cloud"/>
          <p:cNvSpPr>
            <a:spLocks noChangeAspect="1" noEditPoints="1" noChangeArrowheads="1"/>
          </p:cNvSpPr>
          <p:nvPr/>
        </p:nvSpPr>
        <p:spPr bwMode="auto">
          <a:xfrm>
            <a:off x="5339080" y="2197422"/>
            <a:ext cx="3322389" cy="95131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2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marR="0" lvl="0" indent="0" algn="ctr" defTabSz="914099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chemeClr val="tx1"/>
                </a:solidFill>
              </a:rPr>
              <a:t>Public Internet</a:t>
            </a:r>
          </a:p>
        </p:txBody>
      </p:sp>
      <p:cxnSp>
        <p:nvCxnSpPr>
          <p:cNvPr id="18" name="AutoShape 9"/>
          <p:cNvCxnSpPr>
            <a:cxnSpLocks noChangeShapeType="1"/>
            <a:endCxn id="16" idx="1"/>
          </p:cNvCxnSpPr>
          <p:nvPr/>
        </p:nvCxnSpPr>
        <p:spPr bwMode="auto">
          <a:xfrm flipV="1">
            <a:off x="7000274" y="3147726"/>
            <a:ext cx="1" cy="540613"/>
          </a:xfrm>
          <a:prstGeom prst="straightConnector1">
            <a:avLst/>
          </a:prstGeom>
          <a:noFill/>
          <a:ln w="38100">
            <a:solidFill>
              <a:srgbClr val="FFFF00"/>
            </a:solidFill>
            <a:round/>
            <a:headEnd type="none" w="lg" len="lg"/>
            <a:tailEnd type="triangle" w="lg" len="lg"/>
          </a:ln>
          <a:effectLst/>
        </p:spPr>
      </p:cxnSp>
      <p:cxnSp>
        <p:nvCxnSpPr>
          <p:cNvPr id="19" name="AutoShape 12"/>
          <p:cNvCxnSpPr>
            <a:cxnSpLocks noChangeShapeType="1"/>
            <a:endCxn id="16" idx="0"/>
          </p:cNvCxnSpPr>
          <p:nvPr/>
        </p:nvCxnSpPr>
        <p:spPr bwMode="auto">
          <a:xfrm rot="10800000">
            <a:off x="5349387" y="2673082"/>
            <a:ext cx="880257" cy="1380135"/>
          </a:xfrm>
          <a:prstGeom prst="bentConnector5">
            <a:avLst>
              <a:gd name="adj1" fmla="val 137917"/>
              <a:gd name="adj2" fmla="val 52479"/>
              <a:gd name="adj3" fmla="val 137567"/>
            </a:avLst>
          </a:prstGeom>
          <a:noFill/>
          <a:ln w="38100">
            <a:solidFill>
              <a:srgbClr val="FFFF00"/>
            </a:solidFill>
            <a:miter lim="800000"/>
            <a:headEnd type="triangle" w="lg" len="lg"/>
            <a:tailEnd type="none" w="lg" len="lg"/>
          </a:ln>
          <a:effectLst/>
        </p:spPr>
      </p:cxnSp>
      <p:cxnSp>
        <p:nvCxnSpPr>
          <p:cNvPr id="22" name="AutoShape 17"/>
          <p:cNvCxnSpPr>
            <a:cxnSpLocks noChangeShapeType="1"/>
            <a:stCxn id="14" idx="3"/>
            <a:endCxn id="16" idx="2"/>
          </p:cNvCxnSpPr>
          <p:nvPr/>
        </p:nvCxnSpPr>
        <p:spPr bwMode="auto">
          <a:xfrm flipV="1">
            <a:off x="8627635" y="2673081"/>
            <a:ext cx="31065" cy="3111930"/>
          </a:xfrm>
          <a:prstGeom prst="bentConnector3">
            <a:avLst>
              <a:gd name="adj1" fmla="val 1120744"/>
            </a:avLst>
          </a:prstGeom>
          <a:noFill/>
          <a:ln w="38100">
            <a:solidFill>
              <a:srgbClr val="FFFF00"/>
            </a:solidFill>
            <a:miter lim="800000"/>
            <a:headEnd type="triangle" w="lg" len="lg"/>
            <a:tailEnd type="none" w="lg" len="lg"/>
          </a:ln>
          <a:effectLst/>
        </p:spPr>
      </p:cxnSp>
      <p:sp>
        <p:nvSpPr>
          <p:cNvPr id="23" name="Flowchart: Manual Operation 22"/>
          <p:cNvSpPr/>
          <p:nvPr/>
        </p:nvSpPr>
        <p:spPr>
          <a:xfrm rot="16200000">
            <a:off x="5300980" y="3835722"/>
            <a:ext cx="685800" cy="457200"/>
          </a:xfrm>
          <a:prstGeom prst="flowChartManualOperation">
            <a:avLst/>
          </a:prstGeom>
          <a:solidFill>
            <a:schemeClr val="bg2"/>
          </a:solidFill>
          <a:ln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en-US" sz="1400" dirty="0" smtClean="0">
                <a:solidFill>
                  <a:schemeClr val="tx1"/>
                </a:solidFill>
              </a:rPr>
              <a:t>LB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6229643" y="3688339"/>
            <a:ext cx="2630195" cy="758687"/>
          </a:xfrm>
          <a:prstGeom prst="round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en-US" sz="4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Web Role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8394560" y="3363338"/>
            <a:ext cx="533817" cy="661366"/>
            <a:chOff x="6445250" y="3835400"/>
            <a:chExt cx="1431925" cy="1609725"/>
          </a:xfrm>
        </p:grpSpPr>
        <p:pic>
          <p:nvPicPr>
            <p:cNvPr id="24" name="Picture 4" descr="D:\Clipart\DVD_ART36\Artwork_Imagery\Icons - Illustrations\_ VIRTUALIZATION ICONS\Application Virtual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45250" y="3835400"/>
              <a:ext cx="1431925" cy="1609725"/>
            </a:xfrm>
            <a:prstGeom prst="rect">
              <a:avLst/>
            </a:prstGeom>
            <a:noFill/>
          </p:spPr>
        </p:pic>
        <p:pic>
          <p:nvPicPr>
            <p:cNvPr id="25" name="Picture 5" descr="D:\Clipart\DVD_ART36\Artwork_Imagery\Icons - Illustrations\Misc\gears tools connected cogs overlapped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05600" y="4191000"/>
              <a:ext cx="959475" cy="9144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40113461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Worker role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Scheduled task running in the background</a:t>
            </a:r>
          </a:p>
          <a:p>
            <a:pPr lvl="1"/>
            <a:r>
              <a:rPr lang="en-US" dirty="0" smtClean="0"/>
              <a:t>Like Windows Service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Can read requests </a:t>
            </a:r>
            <a:br>
              <a:rPr lang="en-US" dirty="0" smtClean="0"/>
            </a:br>
            <a:r>
              <a:rPr lang="en-US" dirty="0" smtClean="0"/>
              <a:t>from queue </a:t>
            </a:r>
            <a:br>
              <a:rPr lang="en-US" dirty="0" smtClean="0"/>
            </a:br>
            <a:r>
              <a:rPr lang="en-US" dirty="0" smtClean="0"/>
              <a:t>in storage </a:t>
            </a:r>
          </a:p>
          <a:p>
            <a:endParaRPr lang="en-US" dirty="0" smtClean="0"/>
          </a:p>
          <a:p>
            <a:r>
              <a:rPr lang="en-US" dirty="0" smtClean="0"/>
              <a:t>Can have internal and </a:t>
            </a:r>
            <a:br>
              <a:rPr lang="en-US" dirty="0" smtClean="0"/>
            </a:br>
            <a:r>
              <a:rPr lang="en-US" dirty="0" smtClean="0"/>
              <a:t>external endpoints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097712" y="4991088"/>
            <a:ext cx="3083792" cy="62197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marR="0" lvl="0" indent="0" algn="ctr" defTabSz="914099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chemeClr val="tx1"/>
                </a:solidFill>
              </a:rPr>
              <a:t>Storage services</a:t>
            </a:r>
          </a:p>
        </p:txBody>
      </p:sp>
      <p:cxnSp>
        <p:nvCxnSpPr>
          <p:cNvPr id="11" name="AutoShape 4"/>
          <p:cNvCxnSpPr>
            <a:cxnSpLocks noChangeShapeType="1"/>
            <a:endCxn id="17" idx="2"/>
          </p:cNvCxnSpPr>
          <p:nvPr/>
        </p:nvCxnSpPr>
        <p:spPr bwMode="auto">
          <a:xfrm flipV="1">
            <a:off x="6500814" y="4094230"/>
            <a:ext cx="0" cy="896858"/>
          </a:xfrm>
          <a:prstGeom prst="straightConnector1">
            <a:avLst/>
          </a:prstGeom>
          <a:noFill/>
          <a:ln w="38100">
            <a:solidFill>
              <a:srgbClr val="FFFF00"/>
            </a:solidFill>
            <a:round/>
            <a:headEnd type="triangle" w="lg" len="lg"/>
            <a:tailEnd type="none" w="lg" len="lg"/>
          </a:ln>
          <a:effectLst/>
        </p:spPr>
      </p:cxnSp>
      <p:sp>
        <p:nvSpPr>
          <p:cNvPr id="12" name="Cloud"/>
          <p:cNvSpPr>
            <a:spLocks noChangeAspect="1" noEditPoints="1" noChangeArrowheads="1"/>
          </p:cNvSpPr>
          <p:nvPr/>
        </p:nvSpPr>
        <p:spPr bwMode="auto">
          <a:xfrm>
            <a:off x="4842149" y="1714488"/>
            <a:ext cx="3322389" cy="95131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2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marR="0" lvl="0" indent="0" algn="ctr" defTabSz="914099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chemeClr val="tx1"/>
                </a:solidFill>
              </a:rPr>
              <a:t>Public Internet</a:t>
            </a:r>
          </a:p>
        </p:txBody>
      </p:sp>
      <p:cxnSp>
        <p:nvCxnSpPr>
          <p:cNvPr id="14" name="AutoShape 9"/>
          <p:cNvCxnSpPr>
            <a:cxnSpLocks noChangeShapeType="1"/>
            <a:stCxn id="17" idx="0"/>
            <a:endCxn id="12" idx="1"/>
          </p:cNvCxnSpPr>
          <p:nvPr/>
        </p:nvCxnSpPr>
        <p:spPr bwMode="auto">
          <a:xfrm flipV="1">
            <a:off x="6500814" y="2664792"/>
            <a:ext cx="2530" cy="684003"/>
          </a:xfrm>
          <a:prstGeom prst="straightConnector1">
            <a:avLst/>
          </a:prstGeom>
          <a:noFill/>
          <a:ln w="38100">
            <a:solidFill>
              <a:srgbClr val="FFFF00"/>
            </a:solidFill>
            <a:round/>
            <a:headEnd type="none" w="lg" len="lg"/>
            <a:tailEnd type="triangle" w="lg" len="lg"/>
          </a:ln>
          <a:effectLst/>
        </p:spPr>
      </p:cxnSp>
      <p:cxnSp>
        <p:nvCxnSpPr>
          <p:cNvPr id="16" name="AutoShape 17"/>
          <p:cNvCxnSpPr>
            <a:cxnSpLocks noChangeShapeType="1"/>
            <a:stCxn id="10" idx="3"/>
            <a:endCxn id="12" idx="2"/>
          </p:cNvCxnSpPr>
          <p:nvPr/>
        </p:nvCxnSpPr>
        <p:spPr bwMode="auto">
          <a:xfrm flipH="1" flipV="1">
            <a:off x="8161769" y="2190147"/>
            <a:ext cx="19735" cy="3111930"/>
          </a:xfrm>
          <a:prstGeom prst="bentConnector3">
            <a:avLst>
              <a:gd name="adj1" fmla="val -2805777"/>
            </a:avLst>
          </a:prstGeom>
          <a:noFill/>
          <a:ln w="38100">
            <a:solidFill>
              <a:srgbClr val="FFFF00"/>
            </a:solidFill>
            <a:miter lim="800000"/>
            <a:headEnd type="triangle" w="lg" len="lg"/>
            <a:tailEnd type="none" w="lg" len="lg"/>
          </a:ln>
          <a:effectLst/>
        </p:spPr>
      </p:cxnSp>
      <p:grpSp>
        <p:nvGrpSpPr>
          <p:cNvPr id="15" name="Group 14"/>
          <p:cNvGrpSpPr/>
          <p:nvPr/>
        </p:nvGrpSpPr>
        <p:grpSpPr>
          <a:xfrm>
            <a:off x="4731310" y="3110936"/>
            <a:ext cx="3743613" cy="983294"/>
            <a:chOff x="685800" y="3479906"/>
            <a:chExt cx="3743613" cy="983294"/>
          </a:xfrm>
        </p:grpSpPr>
        <p:sp>
          <p:nvSpPr>
            <p:cNvPr id="17" name="Rounded Rectangle 16"/>
            <p:cNvSpPr/>
            <p:nvPr/>
          </p:nvSpPr>
          <p:spPr bwMode="auto">
            <a:xfrm>
              <a:off x="685800" y="3717765"/>
              <a:ext cx="3539007" cy="745435"/>
            </a:xfrm>
            <a:prstGeom prst="roundRect">
              <a:avLst/>
            </a:prstGeom>
            <a:solidFill>
              <a:srgbClr val="FFC00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/>
              <a:r>
                <a:rPr lang="en-US" sz="4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Worker Role</a:t>
              </a:r>
            </a:p>
          </p:txBody>
        </p:sp>
        <p:pic>
          <p:nvPicPr>
            <p:cNvPr id="18" name="Picture 3" descr="D:\Clipart\DVD_ART36\Artwork_Imagery\Icons - Illustrations\_ VIRTUALIZATION ICONS\Application Virtual Web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86277" y="3479906"/>
              <a:ext cx="543136" cy="610576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4424006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701040" y="1554480"/>
            <a:ext cx="7741920" cy="3505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Windows </a:t>
            </a:r>
            <a:r>
              <a:rPr lang="nl-BE" dirty="0" err="1" smtClean="0"/>
              <a:t>Azure</a:t>
            </a:r>
            <a:endParaRPr lang="nl-BE" dirty="0"/>
          </a:p>
        </p:txBody>
      </p:sp>
      <p:sp>
        <p:nvSpPr>
          <p:cNvPr id="7" name="Rounded Rectangle 6"/>
          <p:cNvSpPr>
            <a:spLocks/>
          </p:cNvSpPr>
          <p:nvPr/>
        </p:nvSpPr>
        <p:spPr bwMode="auto">
          <a:xfrm>
            <a:off x="1167984" y="3377195"/>
            <a:ext cx="1961295" cy="609600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0" tIns="45718" rIns="0" bIns="45718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85000"/>
              </a:lnSpc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200" spc="-100" dirty="0" smtClean="0">
                <a:ln w="18415" cmpd="sng">
                  <a:noFill/>
                  <a:prstDash val="solid"/>
                </a:ln>
                <a:gradFill>
                  <a:gsLst>
                    <a:gs pos="0">
                      <a:srgbClr val="000000"/>
                    </a:gs>
                    <a:gs pos="5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rPr>
              <a:t>Compute</a:t>
            </a:r>
          </a:p>
        </p:txBody>
      </p:sp>
      <p:sp>
        <p:nvSpPr>
          <p:cNvPr id="8" name="Rounded Rectangle 7"/>
          <p:cNvSpPr>
            <a:spLocks/>
          </p:cNvSpPr>
          <p:nvPr/>
        </p:nvSpPr>
        <p:spPr bwMode="auto">
          <a:xfrm>
            <a:off x="6194527" y="3377195"/>
            <a:ext cx="1961295" cy="609600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0" tIns="45718" rIns="0" bIns="45718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85000"/>
              </a:lnSpc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200" spc="-100" dirty="0" smtClean="0">
                <a:ln w="18415" cmpd="sng">
                  <a:noFill/>
                  <a:prstDash val="solid"/>
                </a:ln>
                <a:gradFill>
                  <a:gsLst>
                    <a:gs pos="0">
                      <a:srgbClr val="000000"/>
                    </a:gs>
                    <a:gs pos="5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rPr>
              <a:t>Storage</a:t>
            </a:r>
          </a:p>
        </p:txBody>
      </p:sp>
      <p:sp>
        <p:nvSpPr>
          <p:cNvPr id="9" name="Rounded Rectangle 8"/>
          <p:cNvSpPr>
            <a:spLocks/>
          </p:cNvSpPr>
          <p:nvPr/>
        </p:nvSpPr>
        <p:spPr bwMode="auto">
          <a:xfrm>
            <a:off x="3623571" y="3392435"/>
            <a:ext cx="2076665" cy="609600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0" tIns="45718" rIns="0" bIns="45718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85000"/>
              </a:lnSpc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200" spc="-100" dirty="0" smtClean="0">
                <a:ln w="18415" cmpd="sng">
                  <a:noFill/>
                  <a:prstDash val="solid"/>
                </a:ln>
                <a:gradFill>
                  <a:gsLst>
                    <a:gs pos="0">
                      <a:srgbClr val="000000"/>
                    </a:gs>
                    <a:gs pos="5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rPr>
              <a:t>Management</a:t>
            </a:r>
            <a:endParaRPr lang="en-US" sz="2200" spc="-100" dirty="0">
              <a:ln w="18415" cmpd="sng">
                <a:noFill/>
                <a:prstDash val="solid"/>
              </a:ln>
              <a:gradFill>
                <a:gsLst>
                  <a:gs pos="0">
                    <a:srgbClr val="000000"/>
                  </a:gs>
                  <a:gs pos="50000">
                    <a:srgbClr val="000000"/>
                  </a:gs>
                </a:gsLst>
                <a:lin ang="5400000" scaled="0"/>
              </a:gra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10" name="Picture 9" descr="WinAzure_h_rg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68825" y="1945271"/>
            <a:ext cx="5206350" cy="96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2244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Windows Azure Storage</a:t>
            </a:r>
            <a:endParaRPr lang="nl-BE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00B0F0"/>
                </a:solidFill>
              </a:rPr>
              <a:t>Blobs</a:t>
            </a:r>
            <a:r>
              <a:rPr lang="en-US" sz="2800" dirty="0" smtClean="0"/>
              <a:t> – Provide a simple interface for storing named files along with metadata for the file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>
                <a:solidFill>
                  <a:srgbClr val="00B0F0"/>
                </a:solidFill>
              </a:rPr>
              <a:t>Tables</a:t>
            </a:r>
            <a:r>
              <a:rPr lang="en-US" sz="2800" dirty="0" smtClean="0"/>
              <a:t> – Provide structured storage.  A Table is a set of entities, which contain a set of properties</a:t>
            </a:r>
          </a:p>
          <a:p>
            <a:pPr lvl="2"/>
            <a:endParaRPr lang="en-US" sz="2000" dirty="0" smtClean="0"/>
          </a:p>
          <a:p>
            <a:pPr lvl="0"/>
            <a:r>
              <a:rPr lang="en-US" sz="2800" dirty="0" smtClean="0">
                <a:solidFill>
                  <a:srgbClr val="00B0F0"/>
                </a:solidFill>
              </a:rPr>
              <a:t>Queues</a:t>
            </a:r>
            <a:r>
              <a:rPr lang="en-US" sz="2800" dirty="0" smtClean="0"/>
              <a:t> – Provide reliable storage and delivery of messages for an application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>
                <a:solidFill>
                  <a:srgbClr val="00B0F0"/>
                </a:solidFill>
              </a:rPr>
              <a:t>Drives</a:t>
            </a:r>
            <a:r>
              <a:rPr lang="en-US" sz="2800" dirty="0" smtClean="0"/>
              <a:t> – Provides durable NTFS volumes for Windows Azure applications to use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9661714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Loosely Coupled Workflow with Queues</a:t>
            </a:r>
            <a:endParaRPr lang="en-US" sz="3200" dirty="0"/>
          </a:p>
        </p:txBody>
      </p:sp>
      <p:sp>
        <p:nvSpPr>
          <p:cNvPr id="3" name="Rounded Rectangle 2"/>
          <p:cNvSpPr/>
          <p:nvPr/>
        </p:nvSpPr>
        <p:spPr bwMode="auto">
          <a:xfrm>
            <a:off x="688931" y="3505200"/>
            <a:ext cx="1981200" cy="762000"/>
          </a:xfrm>
          <a:prstGeom prst="roundRect">
            <a:avLst/>
          </a:prstGeom>
          <a:solidFill>
            <a:srgbClr val="FFC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sz="1800" b="1" i="0" u="none" strike="noStrike" cap="none" normalizeH="0" baseline="0" dirty="0" smtClean="0">
                <a:solidFill>
                  <a:schemeClr val="tx1"/>
                </a:solidFill>
                <a:effectLst/>
                <a:latin typeface="Lucida Console" pitchFamily="49" charset="0"/>
                <a:cs typeface="Arial" pitchFamily="34" charset="0"/>
              </a:rPr>
              <a:t>Web </a:t>
            </a:r>
            <a:r>
              <a:rPr kumimoji="0" lang="nl-BE" sz="1800" b="1" i="0" u="none" strike="noStrike" cap="none" normalizeH="0" baseline="0" dirty="0" err="1" smtClean="0">
                <a:solidFill>
                  <a:schemeClr val="tx1"/>
                </a:solidFill>
                <a:effectLst/>
                <a:latin typeface="Lucida Console" pitchFamily="49" charset="0"/>
                <a:cs typeface="Arial" pitchFamily="34" charset="0"/>
              </a:rPr>
              <a:t>Role</a:t>
            </a:r>
            <a:endParaRPr kumimoji="0" lang="nl-BE" sz="1800" b="1" i="0" u="none" strike="noStrike" cap="none" normalizeH="0" baseline="0" dirty="0" smtClean="0">
              <a:solidFill>
                <a:schemeClr val="tx1"/>
              </a:solidFill>
              <a:effectLst/>
              <a:latin typeface="Lucida Console" pitchFamily="49" charset="0"/>
              <a:cs typeface="Arial" pitchFamily="34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6392449" y="3529208"/>
            <a:ext cx="1981200" cy="762000"/>
          </a:xfrm>
          <a:prstGeom prst="roundRect">
            <a:avLst/>
          </a:prstGeom>
          <a:solidFill>
            <a:srgbClr val="92D050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sz="1800" b="1" i="0" u="none" strike="noStrike" cap="none" normalizeH="0" baseline="0" dirty="0" err="1" smtClean="0">
                <a:solidFill>
                  <a:schemeClr val="tx1"/>
                </a:solidFill>
                <a:effectLst/>
                <a:latin typeface="Lucida Console" pitchFamily="49" charset="0"/>
                <a:cs typeface="Arial" pitchFamily="34" charset="0"/>
              </a:rPr>
              <a:t>Worker</a:t>
            </a:r>
            <a:r>
              <a:rPr kumimoji="0" lang="nl-BE" sz="1800" b="1" i="0" u="none" strike="noStrike" cap="none" normalizeH="0" baseline="0" dirty="0" smtClean="0">
                <a:solidFill>
                  <a:schemeClr val="tx1"/>
                </a:solidFill>
                <a:effectLst/>
                <a:latin typeface="Lucida Console" pitchFamily="49" charset="0"/>
                <a:cs typeface="Arial" pitchFamily="34" charset="0"/>
              </a:rPr>
              <a:t> </a:t>
            </a:r>
            <a:r>
              <a:rPr kumimoji="0" lang="nl-BE" sz="1800" b="1" i="0" u="none" strike="noStrike" cap="none" normalizeH="0" baseline="0" dirty="0" err="1" smtClean="0">
                <a:solidFill>
                  <a:schemeClr val="tx1"/>
                </a:solidFill>
                <a:effectLst/>
                <a:latin typeface="Lucida Console" pitchFamily="49" charset="0"/>
                <a:cs typeface="Arial" pitchFamily="34" charset="0"/>
              </a:rPr>
              <a:t>Role</a:t>
            </a:r>
            <a:endParaRPr kumimoji="0" lang="nl-BE" sz="1800" b="1" i="0" u="none" strike="noStrike" cap="none" normalizeH="0" baseline="0" dirty="0" smtClean="0">
              <a:solidFill>
                <a:schemeClr val="tx1"/>
              </a:solidFill>
              <a:effectLst/>
              <a:latin typeface="Lucida Console" pitchFamily="49" charset="0"/>
              <a:cs typeface="Arial" pitchFamily="34" charset="0"/>
            </a:endParaRPr>
          </a:p>
        </p:txBody>
      </p:sp>
      <p:sp>
        <p:nvSpPr>
          <p:cNvPr id="5" name="Flowchart: Direct Access Storage 4"/>
          <p:cNvSpPr/>
          <p:nvPr/>
        </p:nvSpPr>
        <p:spPr bwMode="auto">
          <a:xfrm>
            <a:off x="3508331" y="3505200"/>
            <a:ext cx="2133600" cy="786008"/>
          </a:xfrm>
          <a:prstGeom prst="flowChartMagneticDrum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sz="1800" b="1" i="0" u="none" strike="noStrike" cap="none" normalizeH="0" baseline="0" dirty="0" smtClean="0">
                <a:solidFill>
                  <a:schemeClr val="tx1"/>
                </a:solidFill>
                <a:effectLst/>
                <a:latin typeface="Lucida Console" pitchFamily="49" charset="0"/>
                <a:cs typeface="Arial" pitchFamily="34" charset="0"/>
              </a:rPr>
              <a:t>queue</a:t>
            </a:r>
          </a:p>
        </p:txBody>
      </p:sp>
      <p:cxnSp>
        <p:nvCxnSpPr>
          <p:cNvPr id="7" name="Straight Arrow Connector 6"/>
          <p:cNvCxnSpPr>
            <a:stCxn id="3" idx="3"/>
            <a:endCxn id="5" idx="1"/>
          </p:cNvCxnSpPr>
          <p:nvPr/>
        </p:nvCxnSpPr>
        <p:spPr bwMode="auto">
          <a:xfrm>
            <a:off x="2670131" y="3886200"/>
            <a:ext cx="838200" cy="1200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>
            <a:endCxn id="21" idx="1"/>
          </p:cNvCxnSpPr>
          <p:nvPr/>
        </p:nvCxnSpPr>
        <p:spPr bwMode="auto">
          <a:xfrm>
            <a:off x="5337131" y="3910208"/>
            <a:ext cx="105531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Rounded Rectangle 39"/>
          <p:cNvSpPr/>
          <p:nvPr/>
        </p:nvSpPr>
        <p:spPr bwMode="auto">
          <a:xfrm>
            <a:off x="6400800" y="2438400"/>
            <a:ext cx="1981200" cy="762000"/>
          </a:xfrm>
          <a:prstGeom prst="roundRect">
            <a:avLst/>
          </a:prstGeom>
          <a:solidFill>
            <a:srgbClr val="92D050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sz="1800" b="1" i="0" u="none" strike="noStrike" cap="none" normalizeH="0" baseline="0" dirty="0" err="1" smtClean="0">
                <a:solidFill>
                  <a:schemeClr val="tx1"/>
                </a:solidFill>
                <a:effectLst/>
                <a:latin typeface="Lucida Console" pitchFamily="49" charset="0"/>
                <a:cs typeface="Arial" pitchFamily="34" charset="0"/>
              </a:rPr>
              <a:t>Worker</a:t>
            </a:r>
            <a:r>
              <a:rPr kumimoji="0" lang="nl-BE" sz="1800" b="1" i="0" u="none" strike="noStrike" cap="none" normalizeH="0" baseline="0" dirty="0" smtClean="0">
                <a:solidFill>
                  <a:schemeClr val="tx1"/>
                </a:solidFill>
                <a:effectLst/>
                <a:latin typeface="Lucida Console" pitchFamily="49" charset="0"/>
                <a:cs typeface="Arial" pitchFamily="34" charset="0"/>
              </a:rPr>
              <a:t> </a:t>
            </a:r>
            <a:r>
              <a:rPr kumimoji="0" lang="nl-BE" sz="1800" b="1" i="0" u="none" strike="noStrike" cap="none" normalizeH="0" baseline="0" dirty="0" err="1" smtClean="0">
                <a:solidFill>
                  <a:schemeClr val="tx1"/>
                </a:solidFill>
                <a:effectLst/>
                <a:latin typeface="Lucida Console" pitchFamily="49" charset="0"/>
                <a:cs typeface="Arial" pitchFamily="34" charset="0"/>
              </a:rPr>
              <a:t>Role</a:t>
            </a:r>
            <a:endParaRPr kumimoji="0" lang="nl-BE" sz="1800" b="1" i="0" u="none" strike="noStrike" cap="none" normalizeH="0" baseline="0" dirty="0" smtClean="0">
              <a:solidFill>
                <a:schemeClr val="tx1"/>
              </a:solidFill>
              <a:effectLst/>
              <a:latin typeface="Lucida Console" pitchFamily="49" charset="0"/>
              <a:cs typeface="Arial" pitchFamily="34" charset="0"/>
            </a:endParaRPr>
          </a:p>
        </p:txBody>
      </p:sp>
      <p:cxnSp>
        <p:nvCxnSpPr>
          <p:cNvPr id="12" name="Straight Arrow Connector 11"/>
          <p:cNvCxnSpPr>
            <a:endCxn id="40" idx="1"/>
          </p:cNvCxnSpPr>
          <p:nvPr/>
        </p:nvCxnSpPr>
        <p:spPr bwMode="auto">
          <a:xfrm flipV="1">
            <a:off x="5337131" y="2819400"/>
            <a:ext cx="1063669" cy="1066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Rounded Rectangle 40"/>
          <p:cNvSpPr/>
          <p:nvPr/>
        </p:nvSpPr>
        <p:spPr bwMode="auto">
          <a:xfrm>
            <a:off x="6392449" y="4648200"/>
            <a:ext cx="1981200" cy="762000"/>
          </a:xfrm>
          <a:prstGeom prst="roundRect">
            <a:avLst/>
          </a:prstGeom>
          <a:solidFill>
            <a:srgbClr val="92D050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sz="1800" b="1" i="0" u="none" strike="noStrike" cap="none" normalizeH="0" baseline="0" dirty="0" err="1" smtClean="0">
                <a:solidFill>
                  <a:schemeClr val="tx1"/>
                </a:solidFill>
                <a:effectLst/>
                <a:latin typeface="Lucida Console" pitchFamily="49" charset="0"/>
                <a:cs typeface="Arial" pitchFamily="34" charset="0"/>
              </a:rPr>
              <a:t>Worker</a:t>
            </a:r>
            <a:r>
              <a:rPr kumimoji="0" lang="nl-BE" sz="1800" b="1" i="0" u="none" strike="noStrike" cap="none" normalizeH="0" baseline="0" dirty="0" smtClean="0">
                <a:solidFill>
                  <a:schemeClr val="tx1"/>
                </a:solidFill>
                <a:effectLst/>
                <a:latin typeface="Lucida Console" pitchFamily="49" charset="0"/>
                <a:cs typeface="Arial" pitchFamily="34" charset="0"/>
              </a:rPr>
              <a:t> </a:t>
            </a:r>
            <a:r>
              <a:rPr kumimoji="0" lang="nl-BE" sz="1800" b="1" i="0" u="none" strike="noStrike" cap="none" normalizeH="0" baseline="0" dirty="0" err="1" smtClean="0">
                <a:solidFill>
                  <a:schemeClr val="tx1"/>
                </a:solidFill>
                <a:effectLst/>
                <a:latin typeface="Lucida Console" pitchFamily="49" charset="0"/>
                <a:cs typeface="Arial" pitchFamily="34" charset="0"/>
              </a:rPr>
              <a:t>Role</a:t>
            </a:r>
            <a:endParaRPr kumimoji="0" lang="nl-BE" sz="1800" b="1" i="0" u="none" strike="noStrike" cap="none" normalizeH="0" baseline="0" dirty="0" smtClean="0">
              <a:solidFill>
                <a:schemeClr val="tx1"/>
              </a:solidFill>
              <a:effectLst/>
              <a:latin typeface="Lucida Console" pitchFamily="49" charset="0"/>
              <a:cs typeface="Arial" pitchFamily="34" charset="0"/>
            </a:endParaRPr>
          </a:p>
        </p:txBody>
      </p:sp>
      <p:cxnSp>
        <p:nvCxnSpPr>
          <p:cNvPr id="15" name="Straight Arrow Connector 14"/>
          <p:cNvCxnSpPr>
            <a:endCxn id="41" idx="1"/>
          </p:cNvCxnSpPr>
          <p:nvPr/>
        </p:nvCxnSpPr>
        <p:spPr bwMode="auto">
          <a:xfrm>
            <a:off x="5337131" y="3910208"/>
            <a:ext cx="1055318" cy="11189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2" name="Rounded Rectangle 41"/>
          <p:cNvSpPr/>
          <p:nvPr/>
        </p:nvSpPr>
        <p:spPr bwMode="auto">
          <a:xfrm>
            <a:off x="692063" y="2286000"/>
            <a:ext cx="1981200" cy="762000"/>
          </a:xfrm>
          <a:prstGeom prst="roundRect">
            <a:avLst/>
          </a:prstGeom>
          <a:solidFill>
            <a:srgbClr val="FFC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sz="1800" b="1" i="0" u="none" strike="noStrike" cap="none" normalizeH="0" baseline="0" dirty="0" smtClean="0">
                <a:solidFill>
                  <a:schemeClr val="tx1"/>
                </a:solidFill>
                <a:effectLst/>
                <a:latin typeface="Lucida Console" pitchFamily="49" charset="0"/>
                <a:cs typeface="Arial" pitchFamily="34" charset="0"/>
              </a:rPr>
              <a:t>Web </a:t>
            </a:r>
            <a:r>
              <a:rPr kumimoji="0" lang="nl-BE" sz="1800" b="1" i="0" u="none" strike="noStrike" cap="none" normalizeH="0" baseline="0" dirty="0" err="1" smtClean="0">
                <a:solidFill>
                  <a:schemeClr val="tx1"/>
                </a:solidFill>
                <a:effectLst/>
                <a:latin typeface="Lucida Console" pitchFamily="49" charset="0"/>
                <a:cs typeface="Arial" pitchFamily="34" charset="0"/>
              </a:rPr>
              <a:t>Role</a:t>
            </a:r>
            <a:endParaRPr kumimoji="0" lang="nl-BE" sz="1800" b="1" i="0" u="none" strike="noStrike" cap="none" normalizeH="0" baseline="0" dirty="0" smtClean="0">
              <a:solidFill>
                <a:schemeClr val="tx1"/>
              </a:solidFill>
              <a:effectLst/>
              <a:latin typeface="Lucida Console" pitchFamily="49" charset="0"/>
              <a:cs typeface="Arial" pitchFamily="34" charset="0"/>
            </a:endParaRPr>
          </a:p>
        </p:txBody>
      </p:sp>
      <p:cxnSp>
        <p:nvCxnSpPr>
          <p:cNvPr id="18" name="Straight Arrow Connector 17"/>
          <p:cNvCxnSpPr>
            <a:stCxn id="42" idx="3"/>
            <a:endCxn id="5" idx="1"/>
          </p:cNvCxnSpPr>
          <p:nvPr/>
        </p:nvCxnSpPr>
        <p:spPr bwMode="auto">
          <a:xfrm>
            <a:off x="2673263" y="2667000"/>
            <a:ext cx="835068" cy="130740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Rounded Rectangle 42"/>
          <p:cNvSpPr/>
          <p:nvPr/>
        </p:nvSpPr>
        <p:spPr bwMode="auto">
          <a:xfrm>
            <a:off x="688931" y="4800600"/>
            <a:ext cx="1981200" cy="762000"/>
          </a:xfrm>
          <a:prstGeom prst="roundRect">
            <a:avLst/>
          </a:prstGeom>
          <a:solidFill>
            <a:srgbClr val="FFC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sz="1800" b="1" i="0" u="none" strike="noStrike" cap="none" normalizeH="0" baseline="0" dirty="0" smtClean="0">
                <a:solidFill>
                  <a:schemeClr val="tx1"/>
                </a:solidFill>
                <a:effectLst/>
                <a:latin typeface="Lucida Console" pitchFamily="49" charset="0"/>
                <a:cs typeface="Arial" pitchFamily="34" charset="0"/>
              </a:rPr>
              <a:t>Web </a:t>
            </a:r>
            <a:r>
              <a:rPr kumimoji="0" lang="nl-BE" sz="1800" b="1" i="0" u="none" strike="noStrike" cap="none" normalizeH="0" baseline="0" dirty="0" err="1" smtClean="0">
                <a:solidFill>
                  <a:schemeClr val="tx1"/>
                </a:solidFill>
                <a:effectLst/>
                <a:latin typeface="Lucida Console" pitchFamily="49" charset="0"/>
                <a:cs typeface="Arial" pitchFamily="34" charset="0"/>
              </a:rPr>
              <a:t>Role</a:t>
            </a:r>
            <a:endParaRPr kumimoji="0" lang="nl-BE" sz="1800" b="1" i="0" u="none" strike="noStrike" cap="none" normalizeH="0" baseline="0" dirty="0" smtClean="0">
              <a:solidFill>
                <a:schemeClr val="tx1"/>
              </a:solidFill>
              <a:effectLst/>
              <a:latin typeface="Lucida Console" pitchFamily="49" charset="0"/>
              <a:cs typeface="Arial" pitchFamily="34" charset="0"/>
            </a:endParaRPr>
          </a:p>
        </p:txBody>
      </p:sp>
      <p:cxnSp>
        <p:nvCxnSpPr>
          <p:cNvPr id="22" name="Straight Arrow Connector 21"/>
          <p:cNvCxnSpPr>
            <a:stCxn id="43" idx="3"/>
            <a:endCxn id="5" idx="1"/>
          </p:cNvCxnSpPr>
          <p:nvPr/>
        </p:nvCxnSpPr>
        <p:spPr bwMode="auto">
          <a:xfrm flipV="1">
            <a:off x="2670131" y="3974404"/>
            <a:ext cx="838200" cy="120719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403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Windows </a:t>
            </a:r>
            <a:r>
              <a:rPr lang="nl-BE" dirty="0" err="1" smtClean="0"/>
              <a:t>Azure</a:t>
            </a:r>
            <a:r>
              <a:rPr lang="nl-BE" dirty="0" smtClean="0"/>
              <a:t> Content Delivery Network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Distributes</a:t>
            </a:r>
            <a:r>
              <a:rPr lang="nl-BE" dirty="0" smtClean="0"/>
              <a:t> </a:t>
            </a:r>
            <a:r>
              <a:rPr lang="nl-BE" dirty="0" err="1" smtClean="0"/>
              <a:t>your</a:t>
            </a:r>
            <a:r>
              <a:rPr lang="nl-BE" dirty="0" smtClean="0"/>
              <a:t> data </a:t>
            </a:r>
            <a:r>
              <a:rPr lang="nl-BE" dirty="0" err="1" smtClean="0"/>
              <a:t>to</a:t>
            </a:r>
            <a:r>
              <a:rPr lang="nl-BE" dirty="0" smtClean="0"/>
              <a:t> over 24 (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counting</a:t>
            </a:r>
            <a:r>
              <a:rPr lang="nl-BE" dirty="0" smtClean="0"/>
              <a:t>) servers</a:t>
            </a:r>
          </a:p>
          <a:p>
            <a:pPr marL="0" indent="0">
              <a:buNone/>
            </a:pPr>
            <a:endParaRPr lang="nl-BE" dirty="0"/>
          </a:p>
          <a:p>
            <a:r>
              <a:rPr lang="nl-BE" dirty="0" smtClean="0"/>
              <a:t>Site </a:t>
            </a:r>
            <a:r>
              <a:rPr lang="nl-BE" dirty="0" err="1" smtClean="0"/>
              <a:t>automatically</a:t>
            </a:r>
            <a:r>
              <a:rPr lang="nl-BE" dirty="0" smtClean="0"/>
              <a:t> </a:t>
            </a:r>
            <a:r>
              <a:rPr lang="nl-BE" dirty="0" err="1" smtClean="0"/>
              <a:t>gets</a:t>
            </a:r>
            <a:r>
              <a:rPr lang="nl-BE" dirty="0" smtClean="0"/>
              <a:t> </a:t>
            </a:r>
            <a:r>
              <a:rPr lang="nl-BE" dirty="0" err="1" smtClean="0"/>
              <a:t>redirected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local</a:t>
            </a:r>
            <a:r>
              <a:rPr lang="nl-BE" dirty="0" smtClean="0"/>
              <a:t> server</a:t>
            </a:r>
          </a:p>
          <a:p>
            <a:endParaRPr lang="nl-BE" dirty="0"/>
          </a:p>
          <a:p>
            <a:r>
              <a:rPr lang="nl-BE" dirty="0" err="1" smtClean="0"/>
              <a:t>Better</a:t>
            </a:r>
            <a:r>
              <a:rPr lang="nl-BE" dirty="0" smtClean="0"/>
              <a:t> handling of high-load </a:t>
            </a:r>
            <a:r>
              <a:rPr lang="nl-BE" dirty="0" err="1" smtClean="0"/>
              <a:t>scenarios</a:t>
            </a:r>
            <a:endParaRPr lang="nl-BE" dirty="0" smtClean="0"/>
          </a:p>
          <a:p>
            <a:endParaRPr lang="nl-BE" dirty="0"/>
          </a:p>
          <a:p>
            <a:endParaRPr lang="nl-B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438" y="3830003"/>
            <a:ext cx="5191125" cy="273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35839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01040" y="1554480"/>
            <a:ext cx="7741920" cy="3505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SQL </a:t>
            </a:r>
            <a:r>
              <a:rPr lang="nl-BE" dirty="0" err="1" smtClean="0"/>
              <a:t>Azure</a:t>
            </a:r>
            <a:endParaRPr lang="nl-BE" dirty="0"/>
          </a:p>
        </p:txBody>
      </p:sp>
      <p:sp>
        <p:nvSpPr>
          <p:cNvPr id="5" name="Rounded Rectangle 4"/>
          <p:cNvSpPr/>
          <p:nvPr/>
        </p:nvSpPr>
        <p:spPr>
          <a:xfrm>
            <a:off x="1867287" y="2472016"/>
            <a:ext cx="1564261" cy="1459381"/>
          </a:xfrm>
          <a:prstGeom prst="roundRect">
            <a:avLst>
              <a:gd name="adj" fmla="val 11169"/>
            </a:avLst>
          </a:prstGeom>
        </p:spPr>
        <p:txBody>
          <a:bodyPr lIns="0" tIns="45718" rIns="0" bIns="45718" anchor="ctr"/>
          <a:lstStyle/>
          <a:p>
            <a:pPr algn="ctr" defTabSz="1096919" fontAlgn="base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000" i="1" dirty="0">
              <a:ln w="18415" cmpd="sng">
                <a:noFill/>
                <a:prstDash val="solid"/>
              </a:ln>
              <a:gradFill>
                <a:gsLst>
                  <a:gs pos="0">
                    <a:srgbClr val="000000"/>
                  </a:gs>
                  <a:gs pos="50000">
                    <a:srgbClr val="000000"/>
                  </a:gs>
                </a:gsLst>
                <a:lin ang="5400000" scaled="0"/>
              </a:gradFill>
              <a:effectLst>
                <a:glow rad="101600">
                  <a:srgbClr val="FFFFFF">
                    <a:alpha val="40000"/>
                  </a:srgbClr>
                </a:glow>
                <a:innerShdw blurRad="114300">
                  <a:prstClr val="black"/>
                </a:innerShdw>
              </a:effectLst>
            </a:endParaRPr>
          </a:p>
        </p:txBody>
      </p:sp>
      <p:sp>
        <p:nvSpPr>
          <p:cNvPr id="6" name="Rounded Rectangle 5"/>
          <p:cNvSpPr>
            <a:spLocks/>
          </p:cNvSpPr>
          <p:nvPr/>
        </p:nvSpPr>
        <p:spPr bwMode="auto">
          <a:xfrm>
            <a:off x="1158240" y="4001883"/>
            <a:ext cx="6807200" cy="609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50000">
                <a:srgbClr val="FFFFFF">
                  <a:alpha val="94000"/>
                </a:srgbClr>
              </a:gs>
              <a:gs pos="100000">
                <a:srgbClr val="A0C9FA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  <a:headEnd type="none" w="med" len="med"/>
            <a:tailEnd type="none" w="med" len="med"/>
          </a:ln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rgbClr val="FFC000">
                <a:satMod val="300000"/>
              </a:srgbClr>
            </a:contourClr>
          </a:sp3d>
        </p:spPr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85000"/>
              </a:lnSpc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400" kern="0" spc="-100" dirty="0" smtClean="0">
                <a:ln w="18415" cmpd="sng">
                  <a:noFill/>
                  <a:prstDash val="solid"/>
                </a:ln>
                <a:gradFill>
                  <a:gsLst>
                    <a:gs pos="0">
                      <a:srgbClr val="000000"/>
                    </a:gs>
                    <a:gs pos="50000">
                      <a:srgbClr val="000000"/>
                    </a:gs>
                  </a:gsLst>
                  <a:lin ang="5400000" scaled="0"/>
                </a:gradFill>
                <a:cs typeface="Segoe UI" pitchFamily="34" charset="0"/>
              </a:rPr>
              <a:t>Database</a:t>
            </a:r>
            <a:endParaRPr lang="en-US" sz="2400" kern="0" spc="-100" dirty="0">
              <a:ln w="18415" cmpd="sng">
                <a:noFill/>
                <a:prstDash val="solid"/>
              </a:ln>
              <a:gradFill>
                <a:gsLst>
                  <a:gs pos="0">
                    <a:srgbClr val="000000"/>
                  </a:gs>
                  <a:gs pos="50000">
                    <a:srgbClr val="000000"/>
                  </a:gs>
                </a:gsLst>
                <a:lin ang="5400000" scaled="0"/>
              </a:gradFill>
              <a:cs typeface="Segoe UI" pitchFamily="34" charset="0"/>
            </a:endParaRPr>
          </a:p>
        </p:txBody>
      </p:sp>
      <p:sp>
        <p:nvSpPr>
          <p:cNvPr id="7" name="Rounded Rectangle 6"/>
          <p:cNvSpPr>
            <a:spLocks/>
          </p:cNvSpPr>
          <p:nvPr/>
        </p:nvSpPr>
        <p:spPr bwMode="auto">
          <a:xfrm>
            <a:off x="3444495" y="2896906"/>
            <a:ext cx="2114720" cy="609600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85000"/>
              </a:lnSpc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000" kern="0" spc="-100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Business Analytics</a:t>
            </a:r>
            <a:endParaRPr lang="en-US" sz="2000" kern="0" spc="-100" dirty="0">
              <a:ln w="18415" cmpd="sng">
                <a:noFill/>
                <a:prstDash val="solid"/>
              </a:ln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8" name="Picture 1" descr="\\server3\restrict\ftp_root\clients\white_Whale\5-00430 PDC\Working\David\Art\Mesh_Databa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1877" y="4078458"/>
            <a:ext cx="379668" cy="457200"/>
          </a:xfrm>
          <a:prstGeom prst="rect">
            <a:avLst/>
          </a:prstGeom>
          <a:noFill/>
        </p:spPr>
      </p:pic>
      <p:pic>
        <p:nvPicPr>
          <p:cNvPr id="9" name="Picture 1" descr="\\server3\restrict\ftp_root\clients\white_Whale\5-00430 PDC\Working\David\Art\Mesh_Databa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9647" y="4078458"/>
            <a:ext cx="379668" cy="457200"/>
          </a:xfrm>
          <a:prstGeom prst="rect">
            <a:avLst/>
          </a:prstGeom>
          <a:noFill/>
        </p:spPr>
      </p:pic>
      <p:sp>
        <p:nvSpPr>
          <p:cNvPr id="10" name="Rounded Rectangle 9"/>
          <p:cNvSpPr>
            <a:spLocks/>
          </p:cNvSpPr>
          <p:nvPr/>
        </p:nvSpPr>
        <p:spPr bwMode="auto">
          <a:xfrm>
            <a:off x="1128015" y="2896906"/>
            <a:ext cx="2114720" cy="609600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85000"/>
              </a:lnSpc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000" kern="0" spc="-100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Reporting</a:t>
            </a:r>
            <a:endParaRPr lang="en-US" sz="2000" kern="0" spc="-100" dirty="0">
              <a:ln w="18415" cmpd="sng">
                <a:noFill/>
                <a:prstDash val="solid"/>
              </a:ln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2" descr="C:\Users\daiken\AppData\Local\Temp\Rar$DR03.989\SQL-Azure_rg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919" y="1615441"/>
            <a:ext cx="3450162" cy="106340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ounded Rectangle 11"/>
          <p:cNvSpPr>
            <a:spLocks/>
          </p:cNvSpPr>
          <p:nvPr/>
        </p:nvSpPr>
        <p:spPr bwMode="auto">
          <a:xfrm>
            <a:off x="5799922" y="2896906"/>
            <a:ext cx="2114720" cy="609600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85000"/>
              </a:lnSpc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000" kern="0" spc="-100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Data Sync</a:t>
            </a:r>
            <a:endParaRPr lang="en-US" sz="2000" kern="0" spc="-100" dirty="0">
              <a:ln w="18415" cmpd="sng">
                <a:noFill/>
                <a:prstDash val="solid"/>
              </a:ln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1383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701040" y="1554480"/>
            <a:ext cx="7741920" cy="3505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Windows </a:t>
            </a:r>
            <a:r>
              <a:rPr lang="nl-BE" dirty="0" err="1" smtClean="0"/>
              <a:t>Azure</a:t>
            </a:r>
            <a:r>
              <a:rPr lang="nl-BE" dirty="0" smtClean="0"/>
              <a:t> </a:t>
            </a:r>
            <a:r>
              <a:rPr lang="nl-BE" dirty="0" err="1" smtClean="0"/>
              <a:t>AppFabric</a:t>
            </a:r>
            <a:endParaRPr lang="nl-BE" dirty="0"/>
          </a:p>
        </p:txBody>
      </p:sp>
      <p:sp>
        <p:nvSpPr>
          <p:cNvPr id="6" name="Rounded Rectangle 5"/>
          <p:cNvSpPr>
            <a:spLocks/>
          </p:cNvSpPr>
          <p:nvPr/>
        </p:nvSpPr>
        <p:spPr bwMode="auto">
          <a:xfrm>
            <a:off x="1159386" y="3973496"/>
            <a:ext cx="2661155" cy="609600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0" tIns="45718" rIns="0" bIns="45718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</a:pPr>
            <a:r>
              <a:rPr lang="en-US" sz="2000" dirty="0" smtClean="0">
                <a:gradFill>
                  <a:gsLst>
                    <a:gs pos="5500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" pitchFamily="34" charset="0"/>
              </a:rPr>
              <a:t>Service</a:t>
            </a:r>
            <a:br>
              <a:rPr lang="en-US" sz="2000" dirty="0" smtClean="0">
                <a:gradFill>
                  <a:gsLst>
                    <a:gs pos="5500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" pitchFamily="34" charset="0"/>
              </a:rPr>
            </a:br>
            <a:r>
              <a:rPr lang="en-US" sz="2000" dirty="0" smtClean="0">
                <a:gradFill>
                  <a:gsLst>
                    <a:gs pos="5500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" pitchFamily="34" charset="0"/>
              </a:rPr>
              <a:t>Bus</a:t>
            </a:r>
            <a:endParaRPr lang="en-US" sz="2000" dirty="0">
              <a:gradFill>
                <a:gsLst>
                  <a:gs pos="55000">
                    <a:srgbClr val="000000"/>
                  </a:gs>
                  <a:gs pos="100000">
                    <a:srgbClr val="000000"/>
                  </a:gs>
                </a:gsLst>
                <a:lin ang="5400000" scaled="0"/>
              </a:gradFill>
              <a:latin typeface="Segoe" pitchFamily="34" charset="0"/>
            </a:endParaRPr>
          </a:p>
        </p:txBody>
      </p:sp>
      <p:sp>
        <p:nvSpPr>
          <p:cNvPr id="7" name="Rounded Rectangle 6"/>
          <p:cNvSpPr>
            <a:spLocks/>
          </p:cNvSpPr>
          <p:nvPr/>
        </p:nvSpPr>
        <p:spPr bwMode="auto">
          <a:xfrm>
            <a:off x="5326084" y="4004912"/>
            <a:ext cx="2661155" cy="609600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0" tIns="45718" rIns="0" bIns="45718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</a:pPr>
            <a:r>
              <a:rPr lang="en-US" sz="2000" dirty="0" smtClean="0">
                <a:gradFill>
                  <a:gsLst>
                    <a:gs pos="5500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" pitchFamily="34" charset="0"/>
              </a:rPr>
              <a:t>Access</a:t>
            </a:r>
            <a:br>
              <a:rPr lang="en-US" sz="2000" dirty="0" smtClean="0">
                <a:gradFill>
                  <a:gsLst>
                    <a:gs pos="5500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" pitchFamily="34" charset="0"/>
              </a:rPr>
            </a:br>
            <a:r>
              <a:rPr lang="en-US" sz="2000" dirty="0" smtClean="0">
                <a:gradFill>
                  <a:gsLst>
                    <a:gs pos="5500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" pitchFamily="34" charset="0"/>
              </a:rPr>
              <a:t>Control</a:t>
            </a:r>
            <a:endParaRPr lang="en-US" sz="2000" dirty="0">
              <a:gradFill>
                <a:gsLst>
                  <a:gs pos="55000">
                    <a:srgbClr val="000000"/>
                  </a:gs>
                  <a:gs pos="100000">
                    <a:srgbClr val="000000"/>
                  </a:gs>
                </a:gsLst>
                <a:lin ang="5400000" scaled="0"/>
              </a:gradFill>
              <a:latin typeface="Segoe" pitchFamily="34" charset="0"/>
            </a:endParaRPr>
          </a:p>
        </p:txBody>
      </p:sp>
      <p:pic>
        <p:nvPicPr>
          <p:cNvPr id="8" name="Picture 7" descr="WinAzure_AppFabric_h_rg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0181" y="1743696"/>
            <a:ext cx="6263639" cy="1199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61150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Services over the internet</a:t>
            </a:r>
            <a:endParaRPr lang="nl-BE" dirty="0"/>
          </a:p>
        </p:txBody>
      </p:sp>
      <p:sp>
        <p:nvSpPr>
          <p:cNvPr id="17" name="Tex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How </a:t>
            </a:r>
            <a:r>
              <a:rPr lang="nl-BE" dirty="0" err="1" smtClean="0"/>
              <a:t>to</a:t>
            </a:r>
            <a:r>
              <a:rPr lang="nl-BE" dirty="0" smtClean="0"/>
              <a:t> set up a service </a:t>
            </a:r>
            <a:r>
              <a:rPr lang="nl-BE" dirty="0" err="1" smtClean="0"/>
              <a:t>listener</a:t>
            </a:r>
            <a:r>
              <a:rPr lang="nl-BE" dirty="0" smtClean="0"/>
              <a:t> ?</a:t>
            </a:r>
          </a:p>
          <a:p>
            <a:pPr lvl="1"/>
            <a:r>
              <a:rPr lang="nl-BE" dirty="0" smtClean="0"/>
              <a:t>IP </a:t>
            </a:r>
            <a:r>
              <a:rPr lang="nl-BE" dirty="0" err="1" smtClean="0"/>
              <a:t>address</a:t>
            </a:r>
            <a:r>
              <a:rPr lang="nl-BE" dirty="0" smtClean="0"/>
              <a:t> ?</a:t>
            </a:r>
          </a:p>
          <a:p>
            <a:pPr lvl="1"/>
            <a:r>
              <a:rPr lang="nl-BE" dirty="0" smtClean="0"/>
              <a:t>Transport protocol ?</a:t>
            </a:r>
          </a:p>
          <a:p>
            <a:pPr lvl="1"/>
            <a:r>
              <a:rPr lang="nl-BE" dirty="0" err="1" smtClean="0"/>
              <a:t>Allow</a:t>
            </a:r>
            <a:r>
              <a:rPr lang="nl-BE" dirty="0" smtClean="0"/>
              <a:t> </a:t>
            </a:r>
            <a:r>
              <a:rPr lang="nl-BE" dirty="0" err="1" smtClean="0"/>
              <a:t>inbound</a:t>
            </a:r>
            <a:r>
              <a:rPr lang="nl-BE" dirty="0" smtClean="0"/>
              <a:t> </a:t>
            </a:r>
            <a:r>
              <a:rPr lang="nl-BE" dirty="0" err="1" smtClean="0"/>
              <a:t>connections</a:t>
            </a:r>
            <a:r>
              <a:rPr lang="nl-BE" dirty="0" smtClean="0"/>
              <a:t> ?</a:t>
            </a:r>
          </a:p>
          <a:p>
            <a:pPr lvl="1"/>
            <a:endParaRPr lang="nl-BE" dirty="0" smtClean="0"/>
          </a:p>
          <a:p>
            <a:pPr lvl="1"/>
            <a:endParaRPr lang="nl-BE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AutoShape 77"/>
          <p:cNvSpPr>
            <a:spLocks noChangeArrowheads="1"/>
          </p:cNvSpPr>
          <p:nvPr/>
        </p:nvSpPr>
        <p:spPr bwMode="auto">
          <a:xfrm>
            <a:off x="785810" y="4448122"/>
            <a:ext cx="1484698" cy="847782"/>
          </a:xfrm>
          <a:prstGeom prst="roundRect">
            <a:avLst>
              <a:gd name="adj" fmla="val 16667"/>
            </a:avLst>
          </a:prstGeom>
          <a:ln>
            <a:solidFill>
              <a:srgbClr val="00B0F0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Client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77"/>
          <p:cNvSpPr>
            <a:spLocks noChangeArrowheads="1"/>
          </p:cNvSpPr>
          <p:nvPr/>
        </p:nvSpPr>
        <p:spPr bwMode="auto">
          <a:xfrm>
            <a:off x="6768712" y="4448122"/>
            <a:ext cx="1484698" cy="847782"/>
          </a:xfrm>
          <a:prstGeom prst="roundRect">
            <a:avLst>
              <a:gd name="adj" fmla="val 16667"/>
            </a:avLst>
          </a:prstGeom>
          <a:ln>
            <a:solidFill>
              <a:srgbClr val="00B0F0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Service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ight Bracket 6"/>
          <p:cNvSpPr/>
          <p:nvPr/>
        </p:nvSpPr>
        <p:spPr>
          <a:xfrm rot="10800000">
            <a:off x="6500811" y="4229104"/>
            <a:ext cx="264608" cy="1173144"/>
          </a:xfrm>
          <a:prstGeom prst="rightBracket">
            <a:avLst>
              <a:gd name="adj" fmla="val 49892"/>
            </a:avLst>
          </a:prstGeom>
          <a:ln cap="rnd" cmpd="sng">
            <a:solidFill>
              <a:srgbClr val="00B0F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hape 9"/>
          <p:cNvCxnSpPr>
            <a:endCxn id="9" idx="1"/>
          </p:cNvCxnSpPr>
          <p:nvPr/>
        </p:nvCxnSpPr>
        <p:spPr>
          <a:xfrm flipV="1">
            <a:off x="2482432" y="4848140"/>
            <a:ext cx="2037178" cy="28610"/>
          </a:xfrm>
          <a:prstGeom prst="straightConnector1">
            <a:avLst/>
          </a:prstGeom>
          <a:ln w="5715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19610" y="4247975"/>
            <a:ext cx="612668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00B0F0"/>
                </a:solidFill>
              </a:rPr>
              <a:t>?</a:t>
            </a:r>
            <a:endParaRPr lang="en-US" sz="7200" dirty="0">
              <a:solidFill>
                <a:srgbClr val="00B0F0"/>
              </a:solidFill>
            </a:endParaRPr>
          </a:p>
        </p:txBody>
      </p:sp>
      <p:sp>
        <p:nvSpPr>
          <p:cNvPr id="10" name="Right Bracket 9"/>
          <p:cNvSpPr/>
          <p:nvPr/>
        </p:nvSpPr>
        <p:spPr>
          <a:xfrm rot="10800000">
            <a:off x="6043611" y="3924304"/>
            <a:ext cx="264608" cy="1477944"/>
          </a:xfrm>
          <a:prstGeom prst="rightBracket">
            <a:avLst>
              <a:gd name="adj" fmla="val 49892"/>
            </a:avLst>
          </a:prstGeom>
          <a:ln cap="rnd" cmpd="sng">
            <a:solidFill>
              <a:srgbClr val="00B0F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ket 10"/>
          <p:cNvSpPr/>
          <p:nvPr/>
        </p:nvSpPr>
        <p:spPr>
          <a:xfrm rot="10800000">
            <a:off x="5586411" y="3619504"/>
            <a:ext cx="264608" cy="1782744"/>
          </a:xfrm>
          <a:prstGeom prst="rightBracket">
            <a:avLst>
              <a:gd name="adj" fmla="val 49892"/>
            </a:avLst>
          </a:prstGeom>
          <a:ln cap="rnd" cmpd="sng">
            <a:solidFill>
              <a:srgbClr val="00B0F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805610" y="4058228"/>
            <a:ext cx="91371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Firewall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48410" y="3735896"/>
            <a:ext cx="91371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Firewall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14810" y="4000504"/>
            <a:ext cx="122822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Dynamic IP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11456" y="3376552"/>
            <a:ext cx="56098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NAT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6010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Segoe UI" pitchFamily="34" charset="0"/>
                <a:cs typeface="Segoe UI" pitchFamily="34" charset="0"/>
              </a:rPr>
              <a:t>Relaying Messages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503680" y="4540260"/>
            <a:ext cx="2219316" cy="121444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BookStore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r>
              <a:rPr lang="nl-BE" dirty="0" smtClean="0">
                <a:solidFill>
                  <a:schemeClr val="tx1"/>
                </a:solidFill>
              </a:rPr>
              <a:t>Service Layer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447164" y="4540260"/>
            <a:ext cx="2219316" cy="121444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Orders</a:t>
            </a:r>
            <a:endParaRPr lang="nl-BE" dirty="0" smtClean="0">
              <a:solidFill>
                <a:schemeClr val="tx1"/>
              </a:solidFill>
            </a:endParaRPr>
          </a:p>
          <a:p>
            <a:pPr algn="ctr"/>
            <a:r>
              <a:rPr lang="nl-BE" dirty="0" smtClean="0">
                <a:solidFill>
                  <a:schemeClr val="tx1"/>
                </a:solidFill>
              </a:rPr>
              <a:t>(WCF)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937310" y="1600200"/>
            <a:ext cx="2219316" cy="1214446"/>
          </a:xfrm>
          <a:prstGeom prst="roundRect">
            <a:avLst/>
          </a:prstGeom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Service Bus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508550" y="2814646"/>
            <a:ext cx="2000264" cy="172561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ounded Rectangular Callout 15"/>
          <p:cNvSpPr/>
          <p:nvPr/>
        </p:nvSpPr>
        <p:spPr>
          <a:xfrm>
            <a:off x="1579856" y="2539996"/>
            <a:ext cx="1857388" cy="857256"/>
          </a:xfrm>
          <a:prstGeom prst="wedgeRoundRectCallout">
            <a:avLst>
              <a:gd name="adj1" fmla="val 57115"/>
              <a:gd name="adj2" fmla="val 75833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Order Service</a:t>
            </a:r>
          </a:p>
          <a:p>
            <a:pPr algn="ctr"/>
            <a:r>
              <a:rPr lang="nl-BE" dirty="0" smtClean="0">
                <a:solidFill>
                  <a:schemeClr val="tx1"/>
                </a:solidFill>
              </a:rPr>
              <a:t>Please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>
            <a:stCxn id="6" idx="0"/>
          </p:cNvCxnSpPr>
          <p:nvPr/>
        </p:nvCxnSpPr>
        <p:spPr>
          <a:xfrm rot="16200000" flipV="1">
            <a:off x="5705796" y="2689234"/>
            <a:ext cx="1725614" cy="197643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ounded Rectangular Callout 18"/>
          <p:cNvSpPr/>
          <p:nvPr/>
        </p:nvSpPr>
        <p:spPr>
          <a:xfrm>
            <a:off x="6809092" y="2539996"/>
            <a:ext cx="1857388" cy="857256"/>
          </a:xfrm>
          <a:prstGeom prst="wedgeRoundRectCallout">
            <a:avLst>
              <a:gd name="adj1" fmla="val -60832"/>
              <a:gd name="adj2" fmla="val 88056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Here I am !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rot="10800000" flipV="1">
            <a:off x="2937178" y="2814646"/>
            <a:ext cx="1928832" cy="1725614"/>
          </a:xfrm>
          <a:prstGeom prst="straightConnector1">
            <a:avLst/>
          </a:prstGeom>
          <a:ln>
            <a:solidFill>
              <a:srgbClr val="00B0F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366070" y="2814646"/>
            <a:ext cx="1928826" cy="172561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190033" y="446882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432161" y="446882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717253" y="446882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7119255" y="446882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1" name="Rounded Rectangular Callout 20"/>
          <p:cNvSpPr/>
          <p:nvPr/>
        </p:nvSpPr>
        <p:spPr>
          <a:xfrm>
            <a:off x="4151624" y="3897318"/>
            <a:ext cx="1857388" cy="857256"/>
          </a:xfrm>
          <a:prstGeom prst="wedgeRoundRectCallout">
            <a:avLst>
              <a:gd name="adj1" fmla="val -84690"/>
              <a:gd name="adj2" fmla="val -26195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Place Order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3488" y="3679615"/>
            <a:ext cx="1141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3600" dirty="0" err="1" smtClean="0">
                <a:solidFill>
                  <a:srgbClr val="FFFF00"/>
                </a:solidFill>
              </a:rPr>
              <a:t>Local</a:t>
            </a:r>
            <a:endParaRPr lang="nl-BE" sz="3600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818" y="2968624"/>
            <a:ext cx="12583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3600" dirty="0" err="1" smtClean="0">
                <a:solidFill>
                  <a:srgbClr val="FFFF00"/>
                </a:solidFill>
              </a:rPr>
              <a:t>Azure</a:t>
            </a:r>
            <a:endParaRPr lang="nl-BE" sz="3600" dirty="0">
              <a:solidFill>
                <a:srgbClr val="FFFF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3677452"/>
            <a:ext cx="9144000" cy="1"/>
          </a:xfrm>
          <a:prstGeom prst="line">
            <a:avLst/>
          </a:prstGeom>
          <a:ln w="57150">
            <a:solidFill>
              <a:srgbClr val="FFFF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37990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6" grpId="0" animBg="1"/>
      <p:bldP spid="19" grpId="0" animBg="1"/>
      <p:bldP spid="34" grpId="0"/>
      <p:bldP spid="35" grpId="0"/>
      <p:bldP spid="36" grpId="0"/>
      <p:bldP spid="38" grpId="0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Agenda</a:t>
            </a:r>
            <a:endParaRPr lang="nl-B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Introducing</a:t>
            </a:r>
            <a:r>
              <a:rPr lang="nl-BE" dirty="0" smtClean="0"/>
              <a:t> Windows </a:t>
            </a:r>
            <a:r>
              <a:rPr lang="nl-BE" dirty="0" err="1" smtClean="0"/>
              <a:t>Azure</a:t>
            </a:r>
            <a:endParaRPr lang="nl-BE" dirty="0" smtClean="0"/>
          </a:p>
          <a:p>
            <a:pPr lvl="1"/>
            <a:r>
              <a:rPr lang="nl-BE" dirty="0" err="1" smtClean="0"/>
              <a:t>Azure</a:t>
            </a:r>
            <a:r>
              <a:rPr lang="nl-BE" dirty="0"/>
              <a:t> </a:t>
            </a:r>
            <a:r>
              <a:rPr lang="nl-BE" dirty="0" err="1" smtClean="0"/>
              <a:t>Compute</a:t>
            </a:r>
            <a:r>
              <a:rPr lang="nl-BE" dirty="0" smtClean="0"/>
              <a:t> &amp; Storage</a:t>
            </a:r>
          </a:p>
          <a:p>
            <a:pPr lvl="1"/>
            <a:r>
              <a:rPr lang="nl-BE" dirty="0" smtClean="0"/>
              <a:t>SQL </a:t>
            </a:r>
            <a:r>
              <a:rPr lang="nl-BE" dirty="0" err="1" smtClean="0"/>
              <a:t>Azure</a:t>
            </a:r>
            <a:endParaRPr lang="nl-BE" dirty="0"/>
          </a:p>
          <a:p>
            <a:pPr lvl="1"/>
            <a:r>
              <a:rPr lang="nl-BE" dirty="0" err="1" smtClean="0"/>
              <a:t>Azure</a:t>
            </a:r>
            <a:r>
              <a:rPr lang="nl-BE" dirty="0" smtClean="0"/>
              <a:t> </a:t>
            </a:r>
            <a:r>
              <a:rPr lang="nl-BE" dirty="0" err="1" smtClean="0"/>
              <a:t>AppFabric</a:t>
            </a:r>
            <a:endParaRPr lang="nl-BE" dirty="0" smtClean="0"/>
          </a:p>
          <a:p>
            <a:r>
              <a:rPr lang="nl-BE" dirty="0" err="1" smtClean="0"/>
              <a:t>What</a:t>
            </a:r>
            <a:r>
              <a:rPr lang="nl-BE" dirty="0" smtClean="0"/>
              <a:t> is new in </a:t>
            </a:r>
            <a:r>
              <a:rPr lang="nl-BE" dirty="0" err="1" smtClean="0"/>
              <a:t>Azure</a:t>
            </a:r>
            <a:r>
              <a:rPr lang="nl-BE" dirty="0" smtClean="0"/>
              <a:t>?</a:t>
            </a:r>
          </a:p>
          <a:p>
            <a:pPr lvl="1"/>
            <a:r>
              <a:rPr lang="nl-BE" dirty="0" smtClean="0"/>
              <a:t>New Management Portal</a:t>
            </a:r>
          </a:p>
          <a:p>
            <a:pPr lvl="1"/>
            <a:r>
              <a:rPr lang="nl-BE" dirty="0" smtClean="0"/>
              <a:t>New VM </a:t>
            </a:r>
            <a:r>
              <a:rPr lang="nl-BE" dirty="0" err="1" smtClean="0"/>
              <a:t>Role</a:t>
            </a:r>
            <a:endParaRPr lang="nl-BE" dirty="0" smtClean="0"/>
          </a:p>
          <a:p>
            <a:pPr lvl="1"/>
            <a:r>
              <a:rPr lang="nl-BE" dirty="0" err="1" smtClean="0"/>
              <a:t>Startup</a:t>
            </a:r>
            <a:r>
              <a:rPr lang="nl-BE" dirty="0" smtClean="0"/>
              <a:t> </a:t>
            </a:r>
            <a:r>
              <a:rPr lang="nl-BE" dirty="0" err="1" smtClean="0"/>
              <a:t>Tasks</a:t>
            </a:r>
            <a:r>
              <a:rPr lang="nl-BE" dirty="0" smtClean="0"/>
              <a:t> &amp; </a:t>
            </a:r>
            <a:r>
              <a:rPr lang="nl-BE" dirty="0" err="1" smtClean="0"/>
              <a:t>Startup</a:t>
            </a:r>
            <a:r>
              <a:rPr lang="nl-BE" dirty="0" smtClean="0"/>
              <a:t> </a:t>
            </a:r>
            <a:r>
              <a:rPr lang="nl-BE" dirty="0" err="1" smtClean="0"/>
              <a:t>Plugins</a:t>
            </a:r>
            <a:endParaRPr lang="nl-BE" dirty="0" smtClean="0"/>
          </a:p>
          <a:p>
            <a:pPr lvl="1"/>
            <a:r>
              <a:rPr lang="nl-BE" dirty="0" err="1" smtClean="0"/>
              <a:t>Azure</a:t>
            </a:r>
            <a:r>
              <a:rPr lang="nl-BE" dirty="0" smtClean="0"/>
              <a:t> Connect</a:t>
            </a:r>
          </a:p>
          <a:p>
            <a:pPr lvl="1"/>
            <a:r>
              <a:rPr lang="nl-BE" dirty="0" smtClean="0"/>
              <a:t>Traffic Manager</a:t>
            </a:r>
          </a:p>
          <a:p>
            <a:pPr lvl="1"/>
            <a:r>
              <a:rPr lang="nl-BE" dirty="0" smtClean="0"/>
              <a:t>Development stuff</a:t>
            </a:r>
          </a:p>
          <a:p>
            <a:pPr lvl="1"/>
            <a:endParaRPr lang="nl-BE" dirty="0" smtClean="0"/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4532015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701040" y="1554480"/>
            <a:ext cx="7741920" cy="3505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Windows </a:t>
            </a:r>
            <a:r>
              <a:rPr lang="nl-BE" dirty="0" err="1" smtClean="0"/>
              <a:t>Azure</a:t>
            </a:r>
            <a:r>
              <a:rPr lang="nl-BE" dirty="0" smtClean="0"/>
              <a:t> </a:t>
            </a:r>
            <a:r>
              <a:rPr lang="nl-BE" dirty="0" err="1" smtClean="0"/>
              <a:t>AppFabric</a:t>
            </a:r>
            <a:endParaRPr lang="nl-BE" dirty="0"/>
          </a:p>
        </p:txBody>
      </p:sp>
      <p:sp>
        <p:nvSpPr>
          <p:cNvPr id="6" name="Rounded Rectangle 5"/>
          <p:cNvSpPr>
            <a:spLocks/>
          </p:cNvSpPr>
          <p:nvPr/>
        </p:nvSpPr>
        <p:spPr bwMode="auto">
          <a:xfrm>
            <a:off x="1159386" y="3973496"/>
            <a:ext cx="2661155" cy="609600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0" tIns="45718" rIns="0" bIns="45718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</a:pPr>
            <a:r>
              <a:rPr lang="en-US" sz="2000" dirty="0" smtClean="0">
                <a:gradFill>
                  <a:gsLst>
                    <a:gs pos="5500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" pitchFamily="34" charset="0"/>
              </a:rPr>
              <a:t>Service</a:t>
            </a:r>
            <a:br>
              <a:rPr lang="en-US" sz="2000" dirty="0" smtClean="0">
                <a:gradFill>
                  <a:gsLst>
                    <a:gs pos="5500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" pitchFamily="34" charset="0"/>
              </a:rPr>
            </a:br>
            <a:r>
              <a:rPr lang="en-US" sz="2000" dirty="0" smtClean="0">
                <a:gradFill>
                  <a:gsLst>
                    <a:gs pos="5500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" pitchFamily="34" charset="0"/>
              </a:rPr>
              <a:t>Bus</a:t>
            </a:r>
            <a:endParaRPr lang="en-US" sz="2000" dirty="0">
              <a:gradFill>
                <a:gsLst>
                  <a:gs pos="55000">
                    <a:srgbClr val="000000"/>
                  </a:gs>
                  <a:gs pos="100000">
                    <a:srgbClr val="000000"/>
                  </a:gs>
                </a:gsLst>
                <a:lin ang="5400000" scaled="0"/>
              </a:gradFill>
              <a:latin typeface="Segoe" pitchFamily="34" charset="0"/>
            </a:endParaRPr>
          </a:p>
        </p:txBody>
      </p:sp>
      <p:sp>
        <p:nvSpPr>
          <p:cNvPr id="7" name="Rounded Rectangle 6"/>
          <p:cNvSpPr>
            <a:spLocks/>
          </p:cNvSpPr>
          <p:nvPr/>
        </p:nvSpPr>
        <p:spPr bwMode="auto">
          <a:xfrm>
            <a:off x="5326084" y="4004912"/>
            <a:ext cx="2661155" cy="609600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0" tIns="45718" rIns="0" bIns="45718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</a:pPr>
            <a:r>
              <a:rPr lang="en-US" sz="2000" dirty="0" smtClean="0">
                <a:gradFill>
                  <a:gsLst>
                    <a:gs pos="5500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" pitchFamily="34" charset="0"/>
              </a:rPr>
              <a:t>Access</a:t>
            </a:r>
            <a:br>
              <a:rPr lang="en-US" sz="2000" dirty="0" smtClean="0">
                <a:gradFill>
                  <a:gsLst>
                    <a:gs pos="5500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" pitchFamily="34" charset="0"/>
              </a:rPr>
            </a:br>
            <a:r>
              <a:rPr lang="en-US" sz="2000" dirty="0" smtClean="0">
                <a:gradFill>
                  <a:gsLst>
                    <a:gs pos="5500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" pitchFamily="34" charset="0"/>
              </a:rPr>
              <a:t>Control</a:t>
            </a:r>
            <a:endParaRPr lang="en-US" sz="2000" dirty="0">
              <a:gradFill>
                <a:gsLst>
                  <a:gs pos="55000">
                    <a:srgbClr val="000000"/>
                  </a:gs>
                  <a:gs pos="100000">
                    <a:srgbClr val="000000"/>
                  </a:gs>
                </a:gsLst>
                <a:lin ang="5400000" scaled="0"/>
              </a:gradFill>
              <a:latin typeface="Segoe" pitchFamily="34" charset="0"/>
            </a:endParaRPr>
          </a:p>
        </p:txBody>
      </p:sp>
      <p:pic>
        <p:nvPicPr>
          <p:cNvPr id="8" name="Picture 7" descr="WinAzure_AppFabric_h_rg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0181" y="1743696"/>
            <a:ext cx="6263639" cy="1199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44876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Azure</a:t>
            </a:r>
            <a:r>
              <a:rPr lang="nl-BE" dirty="0" smtClean="0"/>
              <a:t> </a:t>
            </a:r>
            <a:r>
              <a:rPr lang="nl-BE" dirty="0" err="1" smtClean="0"/>
              <a:t>AppFabric</a:t>
            </a:r>
            <a:r>
              <a:rPr lang="nl-BE" dirty="0" smtClean="0"/>
              <a:t> Access Control Service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Use</a:t>
            </a:r>
            <a:r>
              <a:rPr lang="nl-BE" dirty="0" smtClean="0"/>
              <a:t> claims </a:t>
            </a:r>
            <a:r>
              <a:rPr lang="nl-BE" dirty="0" err="1" smtClean="0"/>
              <a:t>based</a:t>
            </a:r>
            <a:r>
              <a:rPr lang="nl-BE" dirty="0" smtClean="0"/>
              <a:t> security</a:t>
            </a:r>
          </a:p>
          <a:p>
            <a:endParaRPr lang="nl-BE" dirty="0"/>
          </a:p>
          <a:p>
            <a:r>
              <a:rPr lang="nl-BE" dirty="0" err="1" smtClean="0"/>
              <a:t>Integrate</a:t>
            </a:r>
            <a:r>
              <a:rPr lang="nl-BE" dirty="0" smtClean="0"/>
              <a:t> </a:t>
            </a:r>
            <a:r>
              <a:rPr lang="nl-BE" dirty="0" err="1" smtClean="0"/>
              <a:t>identity</a:t>
            </a:r>
            <a:r>
              <a:rPr lang="nl-BE" dirty="0" smtClean="0"/>
              <a:t> </a:t>
            </a:r>
            <a:r>
              <a:rPr lang="nl-BE" dirty="0" err="1" smtClean="0"/>
              <a:t>into</a:t>
            </a:r>
            <a:r>
              <a:rPr lang="nl-BE" dirty="0" smtClean="0"/>
              <a:t> </a:t>
            </a:r>
            <a:r>
              <a:rPr lang="nl-BE" dirty="0" err="1" smtClean="0"/>
              <a:t>your</a:t>
            </a:r>
            <a:r>
              <a:rPr lang="nl-BE" dirty="0" smtClean="0"/>
              <a:t> website</a:t>
            </a:r>
          </a:p>
          <a:p>
            <a:pPr lvl="1"/>
            <a:r>
              <a:rPr lang="nl-BE" dirty="0" smtClean="0"/>
              <a:t>Windows Live ID</a:t>
            </a:r>
          </a:p>
          <a:p>
            <a:pPr lvl="1"/>
            <a:r>
              <a:rPr lang="nl-BE" dirty="0" err="1" smtClean="0"/>
              <a:t>Facebook</a:t>
            </a:r>
            <a:endParaRPr lang="nl-BE" dirty="0" smtClean="0"/>
          </a:p>
          <a:p>
            <a:pPr lvl="1"/>
            <a:r>
              <a:rPr lang="nl-BE" dirty="0" smtClean="0"/>
              <a:t>Google</a:t>
            </a:r>
          </a:p>
          <a:p>
            <a:pPr lvl="1"/>
            <a:endParaRPr lang="nl-BE" dirty="0"/>
          </a:p>
          <a:p>
            <a:r>
              <a:rPr lang="nl-BE" dirty="0" err="1" smtClean="0"/>
              <a:t>Use</a:t>
            </a:r>
            <a:r>
              <a:rPr lang="nl-BE" dirty="0" smtClean="0"/>
              <a:t> claims </a:t>
            </a:r>
            <a:r>
              <a:rPr lang="nl-BE" dirty="0" err="1" smtClean="0"/>
              <a:t>based</a:t>
            </a:r>
            <a:r>
              <a:rPr lang="nl-BE" dirty="0" smtClean="0"/>
              <a:t> security </a:t>
            </a:r>
            <a:r>
              <a:rPr lang="nl-BE" dirty="0" err="1" smtClean="0"/>
              <a:t>with</a:t>
            </a:r>
            <a:r>
              <a:rPr lang="nl-BE" dirty="0" smtClean="0"/>
              <a:t> REST</a:t>
            </a:r>
          </a:p>
        </p:txBody>
      </p:sp>
    </p:spTree>
    <p:extLst>
      <p:ext uri="{BB962C8B-B14F-4D97-AF65-F5344CB8AC3E}">
        <p14:creationId xmlns:p14="http://schemas.microsoft.com/office/powerpoint/2010/main" val="37428069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Cloud Development == </a:t>
            </a:r>
            <a:r>
              <a:rPr lang="nl-BE" dirty="0" err="1" smtClean="0"/>
              <a:t>Familiar</a:t>
            </a:r>
            <a:r>
              <a:rPr lang="nl-BE" dirty="0" smtClean="0"/>
              <a:t> Development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cloud runs the .NET platform and IIS</a:t>
            </a:r>
          </a:p>
          <a:p>
            <a:r>
              <a:rPr lang="en-US" dirty="0" smtClean="0"/>
              <a:t>Familiar technologies can be used:</a:t>
            </a:r>
          </a:p>
          <a:p>
            <a:pPr lvl="1"/>
            <a:r>
              <a:rPr lang="en-US" dirty="0" smtClean="0"/>
              <a:t>ASP.NET (Web Forms and MVC)</a:t>
            </a:r>
          </a:p>
          <a:p>
            <a:pPr lvl="1"/>
            <a:r>
              <a:rPr lang="en-US" dirty="0" smtClean="0"/>
              <a:t>WCF</a:t>
            </a:r>
          </a:p>
          <a:p>
            <a:pPr lvl="1"/>
            <a:r>
              <a:rPr lang="en-US" dirty="0" smtClean="0"/>
              <a:t>Silverlight</a:t>
            </a:r>
          </a:p>
          <a:p>
            <a:pPr lvl="1"/>
            <a:r>
              <a:rPr lang="en-US" dirty="0" smtClean="0"/>
              <a:t>PHP, Java, …</a:t>
            </a:r>
          </a:p>
          <a:p>
            <a:r>
              <a:rPr lang="en-US" dirty="0" smtClean="0"/>
              <a:t>Compute Emulator: “The cloud on your desktop”</a:t>
            </a:r>
          </a:p>
          <a:p>
            <a:pPr lvl="1"/>
            <a:r>
              <a:rPr lang="en-US" dirty="0" smtClean="0"/>
              <a:t>Complete offline Azure Fabric simulation</a:t>
            </a:r>
          </a:p>
          <a:p>
            <a:r>
              <a:rPr lang="en-US" dirty="0" smtClean="0"/>
              <a:t>Storage Emulator:</a:t>
            </a:r>
          </a:p>
          <a:p>
            <a:pPr lvl="1"/>
            <a:r>
              <a:rPr lang="en-US" dirty="0" smtClean="0"/>
              <a:t>Complete offline Azure Storage simulation</a:t>
            </a:r>
          </a:p>
          <a:p>
            <a:pPr lvl="1"/>
            <a:r>
              <a:rPr lang="en-US" dirty="0" smtClean="0"/>
              <a:t>Requires SQL Server (Express)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578785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WhaT</a:t>
            </a:r>
            <a:r>
              <a:rPr lang="nl-BE" dirty="0" smtClean="0"/>
              <a:t> is new in </a:t>
            </a:r>
            <a:r>
              <a:rPr lang="nl-BE" dirty="0" err="1" smtClean="0"/>
              <a:t>Azure</a:t>
            </a:r>
            <a:r>
              <a:rPr lang="nl-BE" dirty="0" smtClean="0"/>
              <a:t> SDK 1.3 &amp; 1.4</a:t>
            </a:r>
            <a:endParaRPr lang="nl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739223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Windows </a:t>
            </a:r>
            <a:r>
              <a:rPr lang="nl-BE" dirty="0" err="1" smtClean="0"/>
              <a:t>Azure</a:t>
            </a:r>
            <a:r>
              <a:rPr lang="nl-BE" dirty="0" smtClean="0"/>
              <a:t> Management Portal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Completely</a:t>
            </a:r>
            <a:r>
              <a:rPr lang="nl-BE" dirty="0" smtClean="0"/>
              <a:t> </a:t>
            </a:r>
            <a:r>
              <a:rPr lang="nl-BE" dirty="0" err="1" smtClean="0"/>
              <a:t>redesigned</a:t>
            </a:r>
            <a:r>
              <a:rPr lang="nl-BE" dirty="0" smtClean="0"/>
              <a:t> </a:t>
            </a:r>
            <a:r>
              <a:rPr lang="nl-BE" dirty="0" err="1" smtClean="0"/>
              <a:t>using</a:t>
            </a:r>
            <a:r>
              <a:rPr lang="nl-BE" dirty="0" smtClean="0"/>
              <a:t> </a:t>
            </a:r>
            <a:r>
              <a:rPr lang="nl-BE" dirty="0" err="1" smtClean="0"/>
              <a:t>Silverlight</a:t>
            </a:r>
            <a:endParaRPr lang="nl-B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72641"/>
            <a:ext cx="9144000" cy="478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12616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Windows </a:t>
            </a:r>
            <a:r>
              <a:rPr lang="nl-BE" dirty="0" err="1" smtClean="0"/>
              <a:t>Azure</a:t>
            </a:r>
            <a:r>
              <a:rPr lang="nl-BE" dirty="0" smtClean="0"/>
              <a:t> Management Portal Walk-</a:t>
            </a:r>
            <a:r>
              <a:rPr lang="nl-BE" dirty="0" err="1" smtClean="0"/>
              <a:t>through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8926320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New </a:t>
            </a:r>
            <a:r>
              <a:rPr lang="nl-BE" dirty="0" err="1" smtClean="0"/>
              <a:t>Role</a:t>
            </a:r>
            <a:r>
              <a:rPr lang="nl-BE" dirty="0" smtClean="0"/>
              <a:t>: the VM </a:t>
            </a:r>
            <a:r>
              <a:rPr lang="nl-BE" dirty="0" err="1" smtClean="0"/>
              <a:t>Role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Easy </a:t>
            </a:r>
            <a:r>
              <a:rPr lang="nl-BE" dirty="0" err="1" smtClean="0"/>
              <a:t>migration</a:t>
            </a:r>
            <a:r>
              <a:rPr lang="nl-BE" dirty="0" smtClean="0"/>
              <a:t> of </a:t>
            </a:r>
            <a:r>
              <a:rPr lang="nl-BE" dirty="0" err="1" smtClean="0"/>
              <a:t>existing</a:t>
            </a:r>
            <a:r>
              <a:rPr lang="nl-BE" dirty="0" smtClean="0"/>
              <a:t> WS2008 </a:t>
            </a:r>
            <a:r>
              <a:rPr lang="nl-BE" dirty="0" err="1" smtClean="0"/>
              <a:t>applications</a:t>
            </a:r>
            <a:endParaRPr lang="nl-BE" dirty="0" smtClean="0"/>
          </a:p>
          <a:p>
            <a:endParaRPr lang="nl-BE" dirty="0"/>
          </a:p>
          <a:p>
            <a:r>
              <a:rPr lang="nl-BE" dirty="0" err="1" smtClean="0"/>
              <a:t>Requires</a:t>
            </a:r>
            <a:r>
              <a:rPr lang="nl-BE" dirty="0" smtClean="0"/>
              <a:t> building a (</a:t>
            </a:r>
            <a:r>
              <a:rPr lang="nl-BE" dirty="0" err="1" smtClean="0"/>
              <a:t>bootable</a:t>
            </a:r>
            <a:r>
              <a:rPr lang="nl-BE" dirty="0" smtClean="0"/>
              <a:t>) .VHD image</a:t>
            </a:r>
          </a:p>
          <a:p>
            <a:pPr lvl="1"/>
            <a:r>
              <a:rPr lang="nl-BE" dirty="0" err="1" smtClean="0"/>
              <a:t>With</a:t>
            </a:r>
            <a:r>
              <a:rPr lang="nl-BE" dirty="0" smtClean="0"/>
              <a:t> Windows Server 2008 R2 </a:t>
            </a:r>
            <a:r>
              <a:rPr lang="nl-BE" dirty="0" err="1" smtClean="0"/>
              <a:t>installed</a:t>
            </a:r>
            <a:r>
              <a:rPr lang="nl-BE" dirty="0" smtClean="0"/>
              <a:t> (Ent/</a:t>
            </a:r>
            <a:r>
              <a:rPr lang="nl-BE" dirty="0" err="1" smtClean="0"/>
              <a:t>Std</a:t>
            </a:r>
            <a:r>
              <a:rPr lang="nl-BE" dirty="0" smtClean="0"/>
              <a:t>)</a:t>
            </a:r>
          </a:p>
          <a:p>
            <a:pPr lvl="1"/>
            <a:r>
              <a:rPr lang="nl-BE" dirty="0" err="1" smtClean="0"/>
              <a:t>Anything</a:t>
            </a:r>
            <a:r>
              <a:rPr lang="nl-BE" dirty="0" smtClean="0"/>
              <a:t> </a:t>
            </a:r>
            <a:r>
              <a:rPr lang="nl-BE" dirty="0" err="1" smtClean="0"/>
              <a:t>else</a:t>
            </a:r>
            <a:r>
              <a:rPr lang="nl-BE" dirty="0" smtClean="0"/>
              <a:t> </a:t>
            </a:r>
            <a:r>
              <a:rPr lang="nl-BE" dirty="0" err="1" smtClean="0"/>
              <a:t>you</a:t>
            </a:r>
            <a:r>
              <a:rPr lang="nl-BE" dirty="0" smtClean="0"/>
              <a:t> </a:t>
            </a:r>
            <a:r>
              <a:rPr lang="nl-BE" dirty="0" err="1" smtClean="0"/>
              <a:t>need</a:t>
            </a:r>
            <a:endParaRPr lang="nl-BE" dirty="0" smtClean="0"/>
          </a:p>
          <a:p>
            <a:pPr lvl="1"/>
            <a:r>
              <a:rPr lang="nl-BE" dirty="0" err="1" smtClean="0"/>
              <a:t>Requires</a:t>
            </a:r>
            <a:r>
              <a:rPr lang="nl-BE" dirty="0" smtClean="0"/>
              <a:t> Windows </a:t>
            </a:r>
            <a:r>
              <a:rPr lang="nl-BE" dirty="0" err="1" smtClean="0"/>
              <a:t>Azure</a:t>
            </a:r>
            <a:r>
              <a:rPr lang="nl-BE" dirty="0" smtClean="0"/>
              <a:t> Integration Components</a:t>
            </a:r>
          </a:p>
          <a:p>
            <a:pPr lvl="2"/>
            <a:r>
              <a:rPr lang="nl-BE" dirty="0" err="1" smtClean="0"/>
              <a:t>So</a:t>
            </a:r>
            <a:r>
              <a:rPr lang="nl-BE" dirty="0" smtClean="0"/>
              <a:t> the </a:t>
            </a:r>
            <a:r>
              <a:rPr lang="nl-BE" dirty="0" err="1" smtClean="0"/>
              <a:t>Fabric</a:t>
            </a:r>
            <a:r>
              <a:rPr lang="nl-BE" dirty="0" smtClean="0"/>
              <a:t> Controller </a:t>
            </a:r>
            <a:r>
              <a:rPr lang="nl-BE" dirty="0" err="1" smtClean="0"/>
              <a:t>can</a:t>
            </a:r>
            <a:r>
              <a:rPr lang="nl-BE" dirty="0" smtClean="0"/>
              <a:t> talk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it</a:t>
            </a:r>
            <a:endParaRPr lang="nl-BE" dirty="0" smtClean="0"/>
          </a:p>
          <a:p>
            <a:endParaRPr lang="nl-BE" dirty="0"/>
          </a:p>
          <a:p>
            <a:r>
              <a:rPr lang="nl-BE" dirty="0" err="1" smtClean="0"/>
              <a:t>Then</a:t>
            </a:r>
            <a:r>
              <a:rPr lang="nl-BE" dirty="0" smtClean="0"/>
              <a:t> </a:t>
            </a:r>
            <a:r>
              <a:rPr lang="nl-BE" dirty="0" err="1" smtClean="0"/>
              <a:t>sysprep</a:t>
            </a:r>
            <a:r>
              <a:rPr lang="nl-BE" dirty="0" smtClean="0"/>
              <a:t> &amp; upload </a:t>
            </a:r>
            <a:r>
              <a:rPr lang="nl-BE" dirty="0" err="1" smtClean="0"/>
              <a:t>it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Azure</a:t>
            </a:r>
            <a:endParaRPr lang="nl-BE" dirty="0" smtClean="0"/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111062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Full Internet Information Server support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No more </a:t>
            </a:r>
            <a:r>
              <a:rPr lang="nl-BE" dirty="0" err="1" smtClean="0"/>
              <a:t>hosted</a:t>
            </a:r>
            <a:r>
              <a:rPr lang="nl-BE" dirty="0" smtClean="0"/>
              <a:t> web </a:t>
            </a:r>
            <a:r>
              <a:rPr lang="nl-BE" dirty="0" err="1" smtClean="0"/>
              <a:t>core</a:t>
            </a:r>
            <a:r>
              <a:rPr lang="nl-BE" dirty="0" smtClean="0"/>
              <a:t>!</a:t>
            </a:r>
          </a:p>
          <a:p>
            <a:pPr lvl="1"/>
            <a:r>
              <a:rPr lang="nl-BE" dirty="0" err="1" smtClean="0"/>
              <a:t>Still</a:t>
            </a:r>
            <a:r>
              <a:rPr lang="nl-BE" dirty="0" smtClean="0"/>
              <a:t> </a:t>
            </a:r>
            <a:r>
              <a:rPr lang="nl-BE" dirty="0" err="1" smtClean="0"/>
              <a:t>available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backward </a:t>
            </a:r>
            <a:r>
              <a:rPr lang="nl-BE" dirty="0" err="1" smtClean="0"/>
              <a:t>compatibility</a:t>
            </a:r>
            <a:endParaRPr lang="nl-BE" dirty="0" smtClean="0"/>
          </a:p>
          <a:p>
            <a:pPr lvl="1"/>
            <a:endParaRPr lang="nl-BE" dirty="0"/>
          </a:p>
          <a:p>
            <a:r>
              <a:rPr lang="nl-BE" dirty="0" err="1" smtClean="0"/>
              <a:t>Automatically</a:t>
            </a:r>
            <a:r>
              <a:rPr lang="nl-BE" dirty="0" smtClean="0"/>
              <a:t> </a:t>
            </a:r>
            <a:r>
              <a:rPr lang="nl-BE" dirty="0" err="1" smtClean="0"/>
              <a:t>enabled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new projects</a:t>
            </a:r>
          </a:p>
          <a:p>
            <a:pPr lvl="1"/>
            <a:r>
              <a:rPr lang="nl-BE" dirty="0" smtClean="0"/>
              <a:t>&lt;sites&gt; </a:t>
            </a:r>
            <a:r>
              <a:rPr lang="nl-BE" dirty="0" err="1" smtClean="0"/>
              <a:t>configuration</a:t>
            </a:r>
            <a:endParaRPr lang="nl-BE" dirty="0" smtClean="0"/>
          </a:p>
          <a:p>
            <a:pPr lvl="1"/>
            <a:endParaRPr lang="nl-BE" dirty="0"/>
          </a:p>
          <a:p>
            <a:r>
              <a:rPr lang="nl-BE" dirty="0" err="1" smtClean="0"/>
              <a:t>Allows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multiple sites/virtual </a:t>
            </a:r>
            <a:r>
              <a:rPr lang="nl-BE" dirty="0" err="1" smtClean="0"/>
              <a:t>applications</a:t>
            </a:r>
            <a:endParaRPr lang="nl-BE" dirty="0" smtClean="0"/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22230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Running multiple sites in IIS </a:t>
            </a:r>
            <a:r>
              <a:rPr lang="nl-BE" dirty="0" err="1" smtClean="0"/>
              <a:t>using</a:t>
            </a:r>
            <a:r>
              <a:rPr lang="nl-BE" dirty="0" smtClean="0"/>
              <a:t> </a:t>
            </a:r>
            <a:r>
              <a:rPr lang="nl-BE" dirty="0" err="1" smtClean="0"/>
              <a:t>one</a:t>
            </a:r>
            <a:r>
              <a:rPr lang="nl-BE" dirty="0" smtClean="0"/>
              <a:t> Web </a:t>
            </a:r>
            <a:r>
              <a:rPr lang="nl-BE" dirty="0" err="1" smtClean="0"/>
              <a:t>Role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3596781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3120" y="3007360"/>
            <a:ext cx="7670800" cy="23469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Startup</a:t>
            </a:r>
            <a:r>
              <a:rPr lang="nl-BE" dirty="0" smtClean="0"/>
              <a:t> </a:t>
            </a:r>
            <a:r>
              <a:rPr lang="nl-BE" dirty="0" err="1" smtClean="0"/>
              <a:t>tasks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Install</a:t>
            </a:r>
            <a:r>
              <a:rPr lang="nl-BE" dirty="0" smtClean="0"/>
              <a:t> </a:t>
            </a:r>
            <a:r>
              <a:rPr lang="nl-BE" dirty="0" err="1" smtClean="0"/>
              <a:t>some</a:t>
            </a:r>
            <a:r>
              <a:rPr lang="nl-BE" dirty="0" smtClean="0"/>
              <a:t> extra </a:t>
            </a:r>
            <a:r>
              <a:rPr lang="nl-BE" dirty="0" err="1" smtClean="0"/>
              <a:t>required</a:t>
            </a:r>
            <a:r>
              <a:rPr lang="nl-BE" dirty="0" smtClean="0"/>
              <a:t> </a:t>
            </a:r>
            <a:r>
              <a:rPr lang="nl-BE" dirty="0" err="1" smtClean="0"/>
              <a:t>library</a:t>
            </a:r>
            <a:r>
              <a:rPr lang="nl-BE" dirty="0" smtClean="0"/>
              <a:t>/component</a:t>
            </a:r>
          </a:p>
          <a:p>
            <a:endParaRPr lang="nl-BE" dirty="0"/>
          </a:p>
          <a:p>
            <a:r>
              <a:rPr lang="nl-BE" dirty="0" err="1" smtClean="0"/>
              <a:t>Can</a:t>
            </a:r>
            <a:r>
              <a:rPr lang="nl-BE" dirty="0" smtClean="0"/>
              <a:t> </a:t>
            </a:r>
            <a:r>
              <a:rPr lang="nl-BE" dirty="0" err="1" smtClean="0"/>
              <a:t>also</a:t>
            </a:r>
            <a:r>
              <a:rPr lang="nl-BE" dirty="0" smtClean="0"/>
              <a:t> run </a:t>
            </a:r>
            <a:r>
              <a:rPr lang="nl-BE" dirty="0" err="1" smtClean="0"/>
              <a:t>elevated</a:t>
            </a:r>
            <a:endParaRPr lang="nl-BE" dirty="0"/>
          </a:p>
        </p:txBody>
      </p:sp>
      <p:sp>
        <p:nvSpPr>
          <p:cNvPr id="4" name="TextBox 3"/>
          <p:cNvSpPr txBox="1"/>
          <p:nvPr/>
        </p:nvSpPr>
        <p:spPr>
          <a:xfrm>
            <a:off x="1503680" y="3342640"/>
            <a:ext cx="651652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>
                <a:solidFill>
                  <a:srgbClr val="0000FF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nl-BE" dirty="0" err="1">
                <a:solidFill>
                  <a:srgbClr val="A31515"/>
                </a:solidFill>
                <a:latin typeface="Consolas" pitchFamily="49" charset="0"/>
                <a:cs typeface="Consolas" pitchFamily="49" charset="0"/>
              </a:rPr>
              <a:t>Startup</a:t>
            </a:r>
            <a:r>
              <a:rPr lang="nl-BE" dirty="0">
                <a:solidFill>
                  <a:srgbClr val="0000FF"/>
                </a:solidFill>
                <a:latin typeface="Consolas" pitchFamily="49" charset="0"/>
                <a:cs typeface="Consolas" pitchFamily="49" charset="0"/>
              </a:rPr>
              <a:t>&gt;</a:t>
            </a:r>
            <a:r>
              <a:rPr lang="nl-BE" dirty="0">
                <a:latin typeface="Consolas" pitchFamily="49" charset="0"/>
                <a:cs typeface="Consolas" pitchFamily="49" charset="0"/>
              </a:rPr>
              <a:t> </a:t>
            </a:r>
            <a:endParaRPr lang="nl-BE" dirty="0" smtClean="0">
              <a:latin typeface="Consolas" pitchFamily="49" charset="0"/>
              <a:cs typeface="Consolas" pitchFamily="49" charset="0"/>
            </a:endParaRPr>
          </a:p>
          <a:p>
            <a:r>
              <a:rPr lang="nl-BE" dirty="0">
                <a:solidFill>
                  <a:srgbClr val="0000FF"/>
                </a:solidFill>
                <a:latin typeface="Consolas" pitchFamily="49" charset="0"/>
                <a:cs typeface="Consolas" pitchFamily="49" charset="0"/>
              </a:rPr>
              <a:t>  &lt;</a:t>
            </a:r>
            <a:r>
              <a:rPr lang="nl-BE" dirty="0" err="1">
                <a:solidFill>
                  <a:srgbClr val="A31515"/>
                </a:solidFill>
                <a:latin typeface="Consolas" pitchFamily="49" charset="0"/>
                <a:cs typeface="Consolas" pitchFamily="49" charset="0"/>
              </a:rPr>
              <a:t>Task</a:t>
            </a:r>
            <a:r>
              <a:rPr lang="nl-BE" dirty="0">
                <a:solidFill>
                  <a:srgbClr val="0000FF"/>
                </a:solidFill>
                <a:latin typeface="Consolas" pitchFamily="49" charset="0"/>
                <a:cs typeface="Consolas" pitchFamily="49" charset="0"/>
              </a:rPr>
              <a:t> </a:t>
            </a:r>
            <a:r>
              <a:rPr lang="nl-BE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commandLine</a:t>
            </a:r>
            <a:r>
              <a:rPr lang="nl-BE" dirty="0">
                <a:solidFill>
                  <a:srgbClr val="0000FF"/>
                </a:solidFill>
                <a:latin typeface="Consolas" pitchFamily="49" charset="0"/>
                <a:cs typeface="Consolas" pitchFamily="49" charset="0"/>
              </a:rPr>
              <a:t>=</a:t>
            </a:r>
            <a:r>
              <a:rPr lang="nl-BE" dirty="0">
                <a:latin typeface="Consolas" pitchFamily="49" charset="0"/>
                <a:cs typeface="Consolas" pitchFamily="49" charset="0"/>
              </a:rPr>
              <a:t>"</a:t>
            </a:r>
            <a:r>
              <a:rPr lang="nl-BE" dirty="0" err="1">
                <a:solidFill>
                  <a:srgbClr val="0000FF"/>
                </a:solidFill>
                <a:latin typeface="Consolas" pitchFamily="49" charset="0"/>
                <a:cs typeface="Consolas" pitchFamily="49" charset="0"/>
              </a:rPr>
              <a:t>StartupTasks</a:t>
            </a:r>
            <a:r>
              <a:rPr lang="nl-BE" dirty="0">
                <a:solidFill>
                  <a:srgbClr val="0000FF"/>
                </a:solidFill>
                <a:latin typeface="Consolas" pitchFamily="49" charset="0"/>
                <a:cs typeface="Consolas" pitchFamily="49" charset="0"/>
              </a:rPr>
              <a:t>\installmvc.cmd</a:t>
            </a:r>
            <a:r>
              <a:rPr lang="nl-BE" dirty="0">
                <a:latin typeface="Consolas" pitchFamily="49" charset="0"/>
                <a:cs typeface="Consolas" pitchFamily="49" charset="0"/>
              </a:rPr>
              <a:t>" </a:t>
            </a:r>
            <a:endParaRPr lang="nl-BE" dirty="0" smtClean="0">
              <a:latin typeface="Consolas" pitchFamily="49" charset="0"/>
              <a:cs typeface="Consolas" pitchFamily="49" charset="0"/>
            </a:endParaRPr>
          </a:p>
          <a:p>
            <a:r>
              <a:rPr lang="nl-BE" dirty="0">
                <a:solidFill>
                  <a:srgbClr val="0000FF"/>
                </a:solidFill>
                <a:latin typeface="Consolas" pitchFamily="49" charset="0"/>
                <a:cs typeface="Consolas" pitchFamily="49" charset="0"/>
              </a:rPr>
              <a:t>        </a:t>
            </a:r>
            <a:r>
              <a:rPr lang="nl-BE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executionContext</a:t>
            </a:r>
            <a:r>
              <a:rPr lang="nl-BE" dirty="0">
                <a:solidFill>
                  <a:srgbClr val="0000FF"/>
                </a:solidFill>
                <a:latin typeface="Consolas" pitchFamily="49" charset="0"/>
                <a:cs typeface="Consolas" pitchFamily="49" charset="0"/>
              </a:rPr>
              <a:t>=</a:t>
            </a:r>
            <a:r>
              <a:rPr lang="nl-BE" dirty="0">
                <a:latin typeface="Consolas" pitchFamily="49" charset="0"/>
                <a:cs typeface="Consolas" pitchFamily="49" charset="0"/>
              </a:rPr>
              <a:t>"</a:t>
            </a:r>
            <a:r>
              <a:rPr lang="nl-BE" dirty="0" err="1">
                <a:solidFill>
                  <a:srgbClr val="0000FF"/>
                </a:solidFill>
                <a:latin typeface="Consolas" pitchFamily="49" charset="0"/>
                <a:cs typeface="Consolas" pitchFamily="49" charset="0"/>
              </a:rPr>
              <a:t>elevated</a:t>
            </a:r>
            <a:r>
              <a:rPr lang="nl-BE" dirty="0">
                <a:latin typeface="Consolas" pitchFamily="49" charset="0"/>
                <a:cs typeface="Consolas" pitchFamily="49" charset="0"/>
              </a:rPr>
              <a:t>" </a:t>
            </a:r>
            <a:r>
              <a:rPr lang="nl-BE" dirty="0">
                <a:solidFill>
                  <a:srgbClr val="0000FF"/>
                </a:solidFill>
                <a:latin typeface="Consolas" pitchFamily="49" charset="0"/>
                <a:cs typeface="Consolas" pitchFamily="49" charset="0"/>
              </a:rPr>
              <a:t>        </a:t>
            </a:r>
            <a:endParaRPr lang="nl-BE" dirty="0" smtClean="0">
              <a:solidFill>
                <a:srgbClr val="0000FF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nl-BE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       taskType</a:t>
            </a:r>
            <a:r>
              <a:rPr lang="nl-BE" dirty="0">
                <a:solidFill>
                  <a:srgbClr val="0000FF"/>
                </a:solidFill>
                <a:latin typeface="Consolas" pitchFamily="49" charset="0"/>
                <a:cs typeface="Consolas" pitchFamily="49" charset="0"/>
              </a:rPr>
              <a:t>=</a:t>
            </a:r>
            <a:r>
              <a:rPr lang="nl-BE" dirty="0">
                <a:latin typeface="Consolas" pitchFamily="49" charset="0"/>
                <a:cs typeface="Consolas" pitchFamily="49" charset="0"/>
              </a:rPr>
              <a:t>"</a:t>
            </a:r>
            <a:r>
              <a:rPr lang="nl-BE" dirty="0" err="1" smtClean="0">
                <a:solidFill>
                  <a:srgbClr val="0000FF"/>
                </a:solidFill>
                <a:latin typeface="Consolas" pitchFamily="49" charset="0"/>
                <a:cs typeface="Consolas" pitchFamily="49" charset="0"/>
              </a:rPr>
              <a:t>simple</a:t>
            </a:r>
            <a:r>
              <a:rPr lang="nl-BE" dirty="0" smtClean="0">
                <a:latin typeface="Consolas" pitchFamily="49" charset="0"/>
                <a:cs typeface="Consolas" pitchFamily="49" charset="0"/>
              </a:rPr>
              <a:t>“</a:t>
            </a:r>
          </a:p>
          <a:p>
            <a:r>
              <a:rPr lang="nl-BE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nl-BE" dirty="0">
                <a:solidFill>
                  <a:srgbClr val="0000FF"/>
                </a:solidFill>
                <a:latin typeface="Consolas" pitchFamily="49" charset="0"/>
                <a:cs typeface="Consolas" pitchFamily="49" charset="0"/>
              </a:rPr>
              <a:t>  /&gt;</a:t>
            </a:r>
            <a:r>
              <a:rPr lang="nl-BE" dirty="0">
                <a:latin typeface="Consolas" pitchFamily="49" charset="0"/>
                <a:cs typeface="Consolas" pitchFamily="49" charset="0"/>
              </a:rPr>
              <a:t> </a:t>
            </a:r>
            <a:endParaRPr lang="nl-BE" dirty="0" smtClean="0">
              <a:latin typeface="Consolas" pitchFamily="49" charset="0"/>
              <a:cs typeface="Consolas" pitchFamily="49" charset="0"/>
            </a:endParaRPr>
          </a:p>
          <a:p>
            <a:r>
              <a:rPr lang="nl-BE" dirty="0" smtClean="0">
                <a:solidFill>
                  <a:srgbClr val="0000FF"/>
                </a:solidFill>
                <a:latin typeface="Consolas" pitchFamily="49" charset="0"/>
                <a:cs typeface="Consolas" pitchFamily="49" charset="0"/>
              </a:rPr>
              <a:t>&lt;/</a:t>
            </a:r>
            <a:r>
              <a:rPr lang="nl-BE" dirty="0" err="1">
                <a:solidFill>
                  <a:srgbClr val="A31515"/>
                </a:solidFill>
                <a:latin typeface="Consolas" pitchFamily="49" charset="0"/>
                <a:cs typeface="Consolas" pitchFamily="49" charset="0"/>
              </a:rPr>
              <a:t>Startup</a:t>
            </a:r>
            <a:r>
              <a:rPr lang="nl-BE" dirty="0">
                <a:solidFill>
                  <a:srgbClr val="0000FF"/>
                </a:solidFill>
                <a:latin typeface="Consolas" pitchFamily="49" charset="0"/>
                <a:cs typeface="Consolas" pitchFamily="49" charset="0"/>
              </a:rPr>
              <a:t>&gt;</a:t>
            </a:r>
            <a:r>
              <a:rPr lang="nl-BE" dirty="0">
                <a:latin typeface="Consolas" pitchFamily="49" charset="0"/>
                <a:cs typeface="Consolas" pitchFamily="49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468941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Introducing</a:t>
            </a:r>
            <a:r>
              <a:rPr lang="nl-BE" dirty="0" smtClean="0"/>
              <a:t> </a:t>
            </a:r>
            <a:r>
              <a:rPr lang="nl-BE" dirty="0" err="1" smtClean="0"/>
              <a:t>Azure</a:t>
            </a:r>
            <a:endParaRPr lang="nl-BE" dirty="0"/>
          </a:p>
        </p:txBody>
      </p:sp>
      <p:grpSp>
        <p:nvGrpSpPr>
          <p:cNvPr id="35" name="Group 34"/>
          <p:cNvGrpSpPr/>
          <p:nvPr/>
        </p:nvGrpSpPr>
        <p:grpSpPr>
          <a:xfrm>
            <a:off x="914400" y="1371600"/>
            <a:ext cx="7315200" cy="4744720"/>
            <a:chOff x="1036320" y="1371600"/>
            <a:chExt cx="7315200" cy="4744720"/>
          </a:xfrm>
        </p:grpSpPr>
        <p:sp>
          <p:nvSpPr>
            <p:cNvPr id="4" name="Cloud 3"/>
            <p:cNvSpPr/>
            <p:nvPr/>
          </p:nvSpPr>
          <p:spPr>
            <a:xfrm>
              <a:off x="1036320" y="1371600"/>
              <a:ext cx="7315200" cy="4744720"/>
            </a:xfrm>
            <a:prstGeom prst="cloud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pic>
          <p:nvPicPr>
            <p:cNvPr id="5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3260" y="209861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7020" y="209861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0780" y="209861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4540" y="209861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8300" y="209861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2060" y="209861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3260" y="250501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7020" y="250501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0780" y="250501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4540" y="250501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8300" y="250501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2060" y="250501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3260" y="2884054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7020" y="2884054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0780" y="2884054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4540" y="2884054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8300" y="2884054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2060" y="2884054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3260" y="331527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7020" y="331527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0780" y="331527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4540" y="331527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8300" y="331527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2060" y="331527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3260" y="374453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7020" y="374453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0780" y="374453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4540" y="374453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8300" y="374453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3" descr="C:\Users\Peter\AppData\Local\Microsoft\Windows\Temporary Internet Files\Content.IE5\4EMOFJOA\MC90043484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2060" y="3744537"/>
              <a:ext cx="1135380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" name="Rectangle 35"/>
          <p:cNvSpPr/>
          <p:nvPr/>
        </p:nvSpPr>
        <p:spPr>
          <a:xfrm>
            <a:off x="3261360" y="5161280"/>
            <a:ext cx="2621280" cy="103632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rgbClr val="FF0000"/>
                </a:solidFill>
              </a:rPr>
              <a:t>FOR RENT</a:t>
            </a:r>
            <a:endParaRPr lang="nl-B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5708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Startup</a:t>
            </a:r>
            <a:r>
              <a:rPr lang="nl-BE" dirty="0" smtClean="0"/>
              <a:t> </a:t>
            </a:r>
            <a:r>
              <a:rPr lang="nl-BE" dirty="0" err="1" smtClean="0"/>
              <a:t>task</a:t>
            </a:r>
            <a:r>
              <a:rPr lang="nl-BE" dirty="0" smtClean="0"/>
              <a:t> options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Elevation</a:t>
            </a:r>
            <a:endParaRPr lang="nl-BE" dirty="0" smtClean="0"/>
          </a:p>
          <a:p>
            <a:pPr lvl="1"/>
            <a:r>
              <a:rPr lang="nl-BE" dirty="0" smtClean="0"/>
              <a:t>Limited</a:t>
            </a:r>
          </a:p>
          <a:p>
            <a:pPr lvl="1"/>
            <a:r>
              <a:rPr lang="nl-BE" dirty="0" err="1" smtClean="0"/>
              <a:t>Elevated</a:t>
            </a:r>
            <a:r>
              <a:rPr lang="nl-BE" dirty="0" smtClean="0"/>
              <a:t> (</a:t>
            </a:r>
            <a:r>
              <a:rPr lang="nl-BE" dirty="0" err="1" smtClean="0"/>
              <a:t>aka</a:t>
            </a:r>
            <a:r>
              <a:rPr lang="nl-BE" dirty="0" smtClean="0"/>
              <a:t> Run as System)</a:t>
            </a:r>
          </a:p>
          <a:p>
            <a:pPr lvl="1"/>
            <a:endParaRPr lang="nl-BE" dirty="0" smtClean="0"/>
          </a:p>
          <a:p>
            <a:r>
              <a:rPr lang="nl-BE" dirty="0" smtClean="0"/>
              <a:t>taskType</a:t>
            </a:r>
          </a:p>
          <a:p>
            <a:pPr lvl="1"/>
            <a:r>
              <a:rPr lang="nl-BE" dirty="0" smtClean="0"/>
              <a:t>Simple</a:t>
            </a:r>
          </a:p>
          <a:p>
            <a:pPr lvl="1"/>
            <a:r>
              <a:rPr lang="nl-BE" dirty="0" smtClean="0"/>
              <a:t>Background</a:t>
            </a:r>
          </a:p>
          <a:p>
            <a:pPr lvl="1"/>
            <a:r>
              <a:rPr lang="nl-BE" dirty="0" err="1" smtClean="0"/>
              <a:t>Foreground</a:t>
            </a:r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7890555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err="1" smtClean="0"/>
              <a:t>Installing</a:t>
            </a:r>
            <a:r>
              <a:rPr lang="nl-BE" dirty="0" smtClean="0"/>
              <a:t> MVC3 </a:t>
            </a:r>
            <a:r>
              <a:rPr lang="nl-BE" dirty="0" err="1" smtClean="0"/>
              <a:t>using</a:t>
            </a:r>
            <a:r>
              <a:rPr lang="nl-BE" dirty="0" smtClean="0"/>
              <a:t> </a:t>
            </a:r>
            <a:r>
              <a:rPr lang="nl-BE" dirty="0" err="1" smtClean="0"/>
              <a:t>startup</a:t>
            </a:r>
            <a:r>
              <a:rPr lang="nl-BE" dirty="0" smtClean="0"/>
              <a:t> </a:t>
            </a:r>
            <a:r>
              <a:rPr lang="nl-BE" dirty="0" err="1" smtClean="0"/>
              <a:t>tasks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262897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Startup</a:t>
            </a:r>
            <a:r>
              <a:rPr lang="nl-BE" dirty="0" smtClean="0"/>
              <a:t> </a:t>
            </a:r>
            <a:r>
              <a:rPr lang="nl-BE" dirty="0" err="1" smtClean="0"/>
              <a:t>Task</a:t>
            </a:r>
            <a:r>
              <a:rPr lang="nl-BE" dirty="0" smtClean="0"/>
              <a:t> </a:t>
            </a:r>
            <a:r>
              <a:rPr lang="nl-BE" dirty="0" err="1" smtClean="0"/>
              <a:t>Plugin</a:t>
            </a:r>
            <a:r>
              <a:rPr lang="nl-BE" dirty="0" smtClean="0"/>
              <a:t> Model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ServiceDefinition</a:t>
            </a:r>
            <a:r>
              <a:rPr lang="nl-BE" dirty="0" smtClean="0"/>
              <a:t> </a:t>
            </a:r>
            <a:r>
              <a:rPr lang="nl-BE" dirty="0" err="1" smtClean="0"/>
              <a:t>allows</a:t>
            </a:r>
            <a:r>
              <a:rPr lang="nl-BE" dirty="0" smtClean="0"/>
              <a:t> </a:t>
            </a:r>
            <a:r>
              <a:rPr lang="nl-BE" dirty="0" err="1" smtClean="0"/>
              <a:t>custom</a:t>
            </a:r>
            <a:r>
              <a:rPr lang="nl-BE" dirty="0" smtClean="0"/>
              <a:t> modules</a:t>
            </a:r>
          </a:p>
          <a:p>
            <a:endParaRPr lang="nl-BE" dirty="0" smtClean="0"/>
          </a:p>
          <a:p>
            <a:endParaRPr lang="nl-BE" dirty="0"/>
          </a:p>
          <a:p>
            <a:endParaRPr lang="nl-BE" dirty="0" smtClean="0"/>
          </a:p>
          <a:p>
            <a:endParaRPr lang="nl-BE" dirty="0" smtClean="0"/>
          </a:p>
          <a:p>
            <a:r>
              <a:rPr lang="nl-BE" dirty="0" err="1" smtClean="0"/>
              <a:t>Role</a:t>
            </a:r>
            <a:r>
              <a:rPr lang="nl-BE" dirty="0" smtClean="0"/>
              <a:t> Modules</a:t>
            </a:r>
          </a:p>
          <a:p>
            <a:pPr lvl="1"/>
            <a:r>
              <a:rPr lang="nl-BE" dirty="0" err="1" smtClean="0"/>
              <a:t>Contain</a:t>
            </a:r>
            <a:r>
              <a:rPr lang="nl-BE" dirty="0" smtClean="0"/>
              <a:t> </a:t>
            </a:r>
            <a:r>
              <a:rPr lang="nl-BE" dirty="0" err="1" smtClean="0"/>
              <a:t>startup</a:t>
            </a:r>
            <a:r>
              <a:rPr lang="nl-BE" dirty="0" smtClean="0"/>
              <a:t> </a:t>
            </a:r>
            <a:r>
              <a:rPr lang="nl-BE" dirty="0" err="1" smtClean="0"/>
              <a:t>tasks</a:t>
            </a:r>
            <a:r>
              <a:rPr lang="nl-BE" dirty="0" smtClean="0"/>
              <a:t>, </a:t>
            </a:r>
            <a:r>
              <a:rPr lang="nl-BE" dirty="0" err="1" smtClean="0"/>
              <a:t>endpoints</a:t>
            </a:r>
            <a:r>
              <a:rPr lang="nl-BE" dirty="0" smtClean="0"/>
              <a:t>, </a:t>
            </a:r>
            <a:r>
              <a:rPr lang="nl-BE" dirty="0" err="1" smtClean="0"/>
              <a:t>etc</a:t>
            </a:r>
            <a:r>
              <a:rPr lang="nl-BE" dirty="0" smtClean="0"/>
              <a:t>…</a:t>
            </a:r>
          </a:p>
          <a:p>
            <a:pPr lvl="1"/>
            <a:r>
              <a:rPr lang="nl-BE" dirty="0" smtClean="0"/>
              <a:t>.</a:t>
            </a:r>
            <a:r>
              <a:rPr lang="nl-BE" dirty="0" err="1" smtClean="0"/>
              <a:t>csplugin</a:t>
            </a:r>
            <a:r>
              <a:rPr lang="nl-BE" dirty="0" smtClean="0"/>
              <a:t> extension</a:t>
            </a:r>
            <a:endParaRPr lang="nl-BE" dirty="0"/>
          </a:p>
          <a:p>
            <a:endParaRPr lang="nl-BE" dirty="0" smtClean="0"/>
          </a:p>
          <a:p>
            <a:r>
              <a:rPr lang="nl-BE" dirty="0" err="1" smtClean="0"/>
              <a:t>Installed</a:t>
            </a:r>
            <a:r>
              <a:rPr lang="nl-BE" dirty="0" smtClean="0"/>
              <a:t> in </a:t>
            </a:r>
          </a:p>
          <a:p>
            <a:endParaRPr lang="nl-BE" dirty="0"/>
          </a:p>
        </p:txBody>
      </p:sp>
      <p:sp>
        <p:nvSpPr>
          <p:cNvPr id="4" name="TextBox 3"/>
          <p:cNvSpPr txBox="1"/>
          <p:nvPr/>
        </p:nvSpPr>
        <p:spPr>
          <a:xfrm>
            <a:off x="2413000" y="1828800"/>
            <a:ext cx="43180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endParaRPr lang="nl-BE" dirty="0" smtClean="0">
              <a:solidFill>
                <a:srgbClr val="0000FF"/>
              </a:solidFill>
            </a:endParaRPr>
          </a:p>
          <a:p>
            <a:pPr algn="l"/>
            <a:r>
              <a:rPr lang="nl-BE" dirty="0" smtClean="0">
                <a:solidFill>
                  <a:srgbClr val="0000FF"/>
                </a:solidFill>
              </a:rPr>
              <a:t>&lt;</a:t>
            </a:r>
            <a:r>
              <a:rPr lang="nl-BE" dirty="0">
                <a:solidFill>
                  <a:srgbClr val="A31515"/>
                </a:solidFill>
              </a:rPr>
              <a:t>Imports</a:t>
            </a:r>
            <a:r>
              <a:rPr lang="nl-BE" dirty="0">
                <a:solidFill>
                  <a:srgbClr val="0000FF"/>
                </a:solidFill>
              </a:rPr>
              <a:t>&gt;</a:t>
            </a:r>
            <a:r>
              <a:rPr lang="nl-BE" dirty="0"/>
              <a:t/>
            </a:r>
            <a:br>
              <a:rPr lang="nl-BE" dirty="0"/>
            </a:br>
            <a:r>
              <a:rPr lang="nl-BE" dirty="0">
                <a:solidFill>
                  <a:srgbClr val="0000FF"/>
                </a:solidFill>
              </a:rPr>
              <a:t>  &lt;</a:t>
            </a:r>
            <a:r>
              <a:rPr lang="nl-BE" dirty="0">
                <a:solidFill>
                  <a:srgbClr val="A31515"/>
                </a:solidFill>
              </a:rPr>
              <a:t>Import</a:t>
            </a:r>
            <a:r>
              <a:rPr lang="nl-BE" dirty="0">
                <a:solidFill>
                  <a:srgbClr val="0000FF"/>
                </a:solidFill>
              </a:rPr>
              <a:t> </a:t>
            </a:r>
            <a:r>
              <a:rPr lang="nl-BE" dirty="0" err="1">
                <a:solidFill>
                  <a:srgbClr val="FF0000"/>
                </a:solidFill>
              </a:rPr>
              <a:t>moduleName</a:t>
            </a:r>
            <a:r>
              <a:rPr lang="nl-BE" dirty="0">
                <a:solidFill>
                  <a:srgbClr val="0000FF"/>
                </a:solidFill>
              </a:rPr>
              <a:t>=</a:t>
            </a:r>
            <a:r>
              <a:rPr lang="nl-BE" dirty="0"/>
              <a:t>"</a:t>
            </a:r>
            <a:r>
              <a:rPr lang="nl-BE" dirty="0">
                <a:solidFill>
                  <a:srgbClr val="0000FF"/>
                </a:solidFill>
              </a:rPr>
              <a:t>Connect</a:t>
            </a:r>
            <a:r>
              <a:rPr lang="nl-BE" dirty="0"/>
              <a:t>"</a:t>
            </a:r>
            <a:r>
              <a:rPr lang="nl-BE" dirty="0">
                <a:solidFill>
                  <a:srgbClr val="0000FF"/>
                </a:solidFill>
              </a:rPr>
              <a:t> /&gt;</a:t>
            </a:r>
            <a:r>
              <a:rPr lang="nl-BE" dirty="0"/>
              <a:t/>
            </a:r>
            <a:br>
              <a:rPr lang="nl-BE" dirty="0"/>
            </a:br>
            <a:r>
              <a:rPr lang="nl-BE" dirty="0">
                <a:solidFill>
                  <a:srgbClr val="0000FF"/>
                </a:solidFill>
              </a:rPr>
              <a:t>&lt;/</a:t>
            </a:r>
            <a:r>
              <a:rPr lang="nl-BE" dirty="0">
                <a:solidFill>
                  <a:srgbClr val="A31515"/>
                </a:solidFill>
              </a:rPr>
              <a:t>Imports</a:t>
            </a:r>
            <a:r>
              <a:rPr lang="nl-BE" dirty="0">
                <a:solidFill>
                  <a:srgbClr val="0000FF"/>
                </a:solidFill>
              </a:rPr>
              <a:t>&gt;</a:t>
            </a:r>
            <a:r>
              <a:rPr lang="nl-BE" dirty="0"/>
              <a:t/>
            </a:r>
            <a:br>
              <a:rPr lang="nl-BE" dirty="0"/>
            </a:br>
            <a:endParaRPr lang="nl-BE" dirty="0"/>
          </a:p>
        </p:txBody>
      </p:sp>
      <p:sp>
        <p:nvSpPr>
          <p:cNvPr id="5" name="TextBox 4"/>
          <p:cNvSpPr txBox="1"/>
          <p:nvPr/>
        </p:nvSpPr>
        <p:spPr>
          <a:xfrm>
            <a:off x="1868390" y="5802868"/>
            <a:ext cx="41858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000" dirty="0" smtClean="0">
                <a:solidFill>
                  <a:srgbClr val="FFFF00"/>
                </a:solidFill>
              </a:rPr>
              <a:t>\Windows </a:t>
            </a:r>
            <a:r>
              <a:rPr lang="nl-BE" sz="2000" dirty="0" err="1">
                <a:solidFill>
                  <a:srgbClr val="FFFF00"/>
                </a:solidFill>
              </a:rPr>
              <a:t>Azure</a:t>
            </a:r>
            <a:r>
              <a:rPr lang="nl-BE" sz="2000" dirty="0">
                <a:solidFill>
                  <a:srgbClr val="FFFF00"/>
                </a:solidFill>
              </a:rPr>
              <a:t> </a:t>
            </a:r>
            <a:r>
              <a:rPr lang="nl-BE" sz="2000" dirty="0" smtClean="0">
                <a:solidFill>
                  <a:srgbClr val="FFFF00"/>
                </a:solidFill>
              </a:rPr>
              <a:t>SDK\v1.*\bin\</a:t>
            </a:r>
            <a:r>
              <a:rPr lang="nl-BE" sz="2000" dirty="0" err="1" smtClean="0">
                <a:solidFill>
                  <a:srgbClr val="FFFF00"/>
                </a:solidFill>
              </a:rPr>
              <a:t>plugins</a:t>
            </a:r>
            <a:endParaRPr lang="nl-BE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7800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Building your own plugin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732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Remote Desktop Access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Install</a:t>
            </a:r>
            <a:r>
              <a:rPr lang="nl-BE" dirty="0" smtClean="0"/>
              <a:t> </a:t>
            </a:r>
            <a:r>
              <a:rPr lang="nl-BE" dirty="0" err="1" smtClean="0"/>
              <a:t>additional</a:t>
            </a:r>
            <a:r>
              <a:rPr lang="nl-BE" dirty="0" smtClean="0"/>
              <a:t> stuff </a:t>
            </a:r>
            <a:r>
              <a:rPr lang="nl-BE" dirty="0" err="1" smtClean="0"/>
              <a:t>manually</a:t>
            </a:r>
            <a:endParaRPr lang="nl-BE" dirty="0" smtClean="0"/>
          </a:p>
          <a:p>
            <a:endParaRPr lang="nl-BE" dirty="0"/>
          </a:p>
          <a:p>
            <a:r>
              <a:rPr lang="nl-BE" dirty="0" err="1" smtClean="0"/>
              <a:t>Debug</a:t>
            </a:r>
            <a:r>
              <a:rPr lang="nl-BE" dirty="0" smtClean="0"/>
              <a:t> </a:t>
            </a:r>
            <a:r>
              <a:rPr lang="nl-BE" dirty="0" err="1" smtClean="0"/>
              <a:t>installation</a:t>
            </a:r>
            <a:r>
              <a:rPr lang="nl-BE" dirty="0" smtClean="0"/>
              <a:t> </a:t>
            </a:r>
            <a:r>
              <a:rPr lang="nl-BE" dirty="0" err="1" smtClean="0"/>
              <a:t>problems</a:t>
            </a:r>
            <a:endParaRPr lang="nl-BE" dirty="0" smtClean="0"/>
          </a:p>
          <a:p>
            <a:endParaRPr lang="nl-BE" dirty="0"/>
          </a:p>
          <a:p>
            <a:r>
              <a:rPr lang="nl-BE" dirty="0" err="1" smtClean="0"/>
              <a:t>Configure</a:t>
            </a:r>
            <a:r>
              <a:rPr lang="nl-BE" dirty="0" smtClean="0"/>
              <a:t> IIS, …</a:t>
            </a:r>
          </a:p>
          <a:p>
            <a:endParaRPr lang="nl-BE" dirty="0"/>
          </a:p>
          <a:p>
            <a:r>
              <a:rPr lang="nl-BE" dirty="0" err="1" smtClean="0"/>
              <a:t>Easily</a:t>
            </a:r>
            <a:r>
              <a:rPr lang="nl-BE" dirty="0" smtClean="0"/>
              <a:t> </a:t>
            </a:r>
            <a:r>
              <a:rPr lang="nl-BE" dirty="0" err="1" smtClean="0"/>
              <a:t>enabled</a:t>
            </a:r>
            <a:r>
              <a:rPr lang="nl-BE" dirty="0" smtClean="0"/>
              <a:t> </a:t>
            </a:r>
            <a:r>
              <a:rPr lang="nl-BE" dirty="0" err="1" smtClean="0"/>
              <a:t>with</a:t>
            </a:r>
            <a:r>
              <a:rPr lang="nl-BE" dirty="0" smtClean="0"/>
              <a:t> VS2010</a:t>
            </a:r>
          </a:p>
          <a:p>
            <a:endParaRPr lang="nl-B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712" y="2503170"/>
            <a:ext cx="4048125" cy="401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713" y="2503170"/>
            <a:ext cx="4048125" cy="401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17992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Changing RDP Configuration</a:t>
            </a:r>
            <a:endParaRPr lang="nl-B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920" y="2069123"/>
            <a:ext cx="4724400" cy="3786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" y="3063240"/>
            <a:ext cx="277495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90930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Remote Desktop Access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2594081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Windows </a:t>
            </a:r>
            <a:r>
              <a:rPr lang="nl-BE" dirty="0" err="1" smtClean="0"/>
              <a:t>Azure</a:t>
            </a:r>
            <a:r>
              <a:rPr lang="nl-BE" dirty="0" smtClean="0"/>
              <a:t> Connect</a:t>
            </a:r>
            <a:endParaRPr lang="nl-BE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Connect </a:t>
            </a:r>
            <a:r>
              <a:rPr lang="nl-BE" dirty="0" err="1" smtClean="0"/>
              <a:t>Azure</a:t>
            </a:r>
            <a:r>
              <a:rPr lang="nl-BE" dirty="0" smtClean="0"/>
              <a:t> services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your</a:t>
            </a:r>
            <a:r>
              <a:rPr lang="nl-BE" dirty="0" smtClean="0"/>
              <a:t> resources</a:t>
            </a:r>
          </a:p>
          <a:p>
            <a:pPr lvl="1"/>
            <a:r>
              <a:rPr lang="nl-BE" dirty="0" smtClean="0"/>
              <a:t>Using </a:t>
            </a:r>
            <a:r>
              <a:rPr lang="nl-BE" dirty="0" err="1" smtClean="0"/>
              <a:t>IPsec</a:t>
            </a:r>
            <a:endParaRPr lang="nl-BE" dirty="0"/>
          </a:p>
        </p:txBody>
      </p:sp>
      <p:sp>
        <p:nvSpPr>
          <p:cNvPr id="7" name="Rounded Rectangle 6"/>
          <p:cNvSpPr/>
          <p:nvPr/>
        </p:nvSpPr>
        <p:spPr>
          <a:xfrm>
            <a:off x="5758180" y="5302827"/>
            <a:ext cx="3195320" cy="146304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" name="Rounded Rectangle 7"/>
          <p:cNvSpPr/>
          <p:nvPr/>
        </p:nvSpPr>
        <p:spPr>
          <a:xfrm>
            <a:off x="2377440" y="5302827"/>
            <a:ext cx="2854960" cy="146304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" name="Cloud 8"/>
          <p:cNvSpPr/>
          <p:nvPr/>
        </p:nvSpPr>
        <p:spPr>
          <a:xfrm>
            <a:off x="2631440" y="1594427"/>
            <a:ext cx="6410960" cy="35052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Rounded Rectangle 9"/>
          <p:cNvSpPr/>
          <p:nvPr/>
        </p:nvSpPr>
        <p:spPr>
          <a:xfrm>
            <a:off x="3616960" y="2478347"/>
            <a:ext cx="1971040" cy="1148080"/>
          </a:xfrm>
          <a:prstGeom prst="roundRect">
            <a:avLst/>
          </a:prstGeom>
          <a:solidFill>
            <a:schemeClr val="bg1"/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l-BE" dirty="0" err="1" smtClean="0">
                <a:solidFill>
                  <a:schemeClr val="tx1"/>
                </a:solidFill>
              </a:rPr>
              <a:t>Role</a:t>
            </a:r>
            <a:r>
              <a:rPr lang="nl-BE" dirty="0" smtClean="0">
                <a:solidFill>
                  <a:schemeClr val="tx1"/>
                </a:solidFill>
              </a:rPr>
              <a:t> Group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278880" y="2478347"/>
            <a:ext cx="1971040" cy="1148080"/>
          </a:xfrm>
          <a:prstGeom prst="roundRect">
            <a:avLst/>
          </a:prstGeom>
          <a:solidFill>
            <a:schemeClr val="bg1"/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l-BE" dirty="0" err="1" smtClean="0">
                <a:solidFill>
                  <a:schemeClr val="tx1"/>
                </a:solidFill>
              </a:rPr>
              <a:t>Role</a:t>
            </a:r>
            <a:r>
              <a:rPr lang="nl-BE" dirty="0" smtClean="0">
                <a:solidFill>
                  <a:schemeClr val="tx1"/>
                </a:solidFill>
              </a:rPr>
              <a:t> Group</a:t>
            </a:r>
            <a:endParaRPr lang="nl-BE" dirty="0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718560" y="2925387"/>
            <a:ext cx="1798320" cy="482600"/>
            <a:chOff x="2489200" y="2103120"/>
            <a:chExt cx="1798320" cy="482600"/>
          </a:xfrm>
        </p:grpSpPr>
        <p:sp>
          <p:nvSpPr>
            <p:cNvPr id="13" name="Rectangle 12"/>
            <p:cNvSpPr/>
            <p:nvPr/>
          </p:nvSpPr>
          <p:spPr>
            <a:xfrm>
              <a:off x="2489200" y="2103120"/>
              <a:ext cx="1584960" cy="32004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dirty="0" err="1" smtClean="0">
                  <a:solidFill>
                    <a:schemeClr val="tx1"/>
                  </a:solidFill>
                </a:rPr>
                <a:t>Instance</a:t>
              </a:r>
              <a:endParaRPr lang="nl-BE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590800" y="2184400"/>
              <a:ext cx="1584960" cy="32004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dirty="0" err="1" smtClean="0">
                  <a:solidFill>
                    <a:schemeClr val="tx1"/>
                  </a:solidFill>
                </a:rPr>
                <a:t>Instance</a:t>
              </a:r>
              <a:endParaRPr lang="nl-BE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702560" y="2265680"/>
              <a:ext cx="1584960" cy="32004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dirty="0" err="1" smtClean="0">
                  <a:solidFill>
                    <a:schemeClr val="tx1"/>
                  </a:solidFill>
                </a:rPr>
                <a:t>Instance</a:t>
              </a:r>
              <a:endParaRPr lang="nl-BE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350000" y="2925387"/>
            <a:ext cx="1798320" cy="482600"/>
            <a:chOff x="5120640" y="2153920"/>
            <a:chExt cx="1798320" cy="482600"/>
          </a:xfrm>
        </p:grpSpPr>
        <p:sp>
          <p:nvSpPr>
            <p:cNvPr id="17" name="Rectangle 16"/>
            <p:cNvSpPr/>
            <p:nvPr/>
          </p:nvSpPr>
          <p:spPr>
            <a:xfrm>
              <a:off x="5120640" y="2153920"/>
              <a:ext cx="1584960" cy="32004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dirty="0" err="1" smtClean="0">
                  <a:solidFill>
                    <a:schemeClr val="tx1"/>
                  </a:solidFill>
                </a:rPr>
                <a:t>Instance</a:t>
              </a:r>
              <a:endParaRPr lang="nl-BE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222240" y="2235200"/>
              <a:ext cx="1584960" cy="32004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dirty="0" err="1" smtClean="0">
                  <a:solidFill>
                    <a:schemeClr val="tx1"/>
                  </a:solidFill>
                </a:rPr>
                <a:t>Instance</a:t>
              </a:r>
              <a:endParaRPr lang="nl-BE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334000" y="2316480"/>
              <a:ext cx="1584960" cy="32004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dirty="0" err="1" smtClean="0">
                  <a:solidFill>
                    <a:schemeClr val="tx1"/>
                  </a:solidFill>
                </a:rPr>
                <a:t>Instance</a:t>
              </a:r>
              <a:endParaRPr lang="nl-BE" dirty="0">
                <a:solidFill>
                  <a:schemeClr val="tx1"/>
                </a:solidFill>
              </a:endParaRPr>
            </a:p>
          </p:txBody>
        </p:sp>
      </p:grpSp>
      <p:pic>
        <p:nvPicPr>
          <p:cNvPr id="20" name="Picture 3" descr="C:\Users\Peter\AppData\Local\Microsoft\Windows\Temporary Internet Files\Content.IE5\4EMOFJOA\MC90043484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540" y="5517457"/>
            <a:ext cx="1135380" cy="1135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Peter\AppData\Local\Microsoft\Windows\Temporary Internet Files\Content.IE5\4EMOFJOA\MC90043484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310" y="5517457"/>
            <a:ext cx="1135380" cy="1135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C:\Users\Peter\AppData\Local\Microsoft\Windows\Temporary Internet Files\Content.IE5\Z1THHGQO\MC900431595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731" y="5633084"/>
            <a:ext cx="904126" cy="90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C:\Users\Peter\AppData\Local\Microsoft\Windows\Temporary Internet Files\Content.IE5\Z1THHGQO\MC900431595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497" y="5633084"/>
            <a:ext cx="904126" cy="90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C:\Users\Peter\AppData\Local\Microsoft\Windows\Temporary Internet Files\Content.IE5\Z1THHGQO\MC900431595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857" y="5633084"/>
            <a:ext cx="904126" cy="90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Straight Connector 24"/>
          <p:cNvCxnSpPr>
            <a:stCxn id="10" idx="2"/>
            <a:endCxn id="8" idx="0"/>
          </p:cNvCxnSpPr>
          <p:nvPr/>
        </p:nvCxnSpPr>
        <p:spPr>
          <a:xfrm flipH="1">
            <a:off x="3804920" y="3626427"/>
            <a:ext cx="797560" cy="1676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0" idx="2"/>
            <a:endCxn id="7" idx="0"/>
          </p:cNvCxnSpPr>
          <p:nvPr/>
        </p:nvCxnSpPr>
        <p:spPr>
          <a:xfrm>
            <a:off x="4602480" y="3626427"/>
            <a:ext cx="2753360" cy="1676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1" idx="2"/>
            <a:endCxn id="7" idx="0"/>
          </p:cNvCxnSpPr>
          <p:nvPr/>
        </p:nvCxnSpPr>
        <p:spPr>
          <a:xfrm>
            <a:off x="7264400" y="3626427"/>
            <a:ext cx="91440" cy="1676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8" idx="3"/>
            <a:endCxn id="7" idx="1"/>
          </p:cNvCxnSpPr>
          <p:nvPr/>
        </p:nvCxnSpPr>
        <p:spPr>
          <a:xfrm>
            <a:off x="5232400" y="6034347"/>
            <a:ext cx="5257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2253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Examples</a:t>
            </a:r>
            <a:r>
              <a:rPr lang="nl-BE" dirty="0" smtClean="0"/>
              <a:t> on </a:t>
            </a:r>
            <a:r>
              <a:rPr lang="nl-BE" dirty="0" err="1" smtClean="0"/>
              <a:t>using</a:t>
            </a:r>
            <a:r>
              <a:rPr lang="nl-BE" dirty="0" smtClean="0"/>
              <a:t> </a:t>
            </a:r>
            <a:r>
              <a:rPr lang="nl-BE" dirty="0" err="1" smtClean="0"/>
              <a:t>Azure</a:t>
            </a:r>
            <a:r>
              <a:rPr lang="nl-BE" dirty="0" smtClean="0"/>
              <a:t> Connect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Connect </a:t>
            </a:r>
            <a:r>
              <a:rPr lang="nl-BE" dirty="0" err="1" smtClean="0"/>
              <a:t>Azure</a:t>
            </a:r>
            <a:r>
              <a:rPr lang="nl-BE" dirty="0" smtClean="0"/>
              <a:t> </a:t>
            </a:r>
            <a:r>
              <a:rPr lang="nl-BE" dirty="0" err="1" smtClean="0"/>
              <a:t>WebRole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local</a:t>
            </a:r>
            <a:r>
              <a:rPr lang="nl-BE" dirty="0" smtClean="0"/>
              <a:t> SQL Server</a:t>
            </a:r>
          </a:p>
          <a:p>
            <a:endParaRPr lang="nl-BE" dirty="0"/>
          </a:p>
          <a:p>
            <a:r>
              <a:rPr lang="nl-BE" dirty="0" err="1" smtClean="0"/>
              <a:t>Join</a:t>
            </a:r>
            <a:r>
              <a:rPr lang="nl-BE" dirty="0" smtClean="0"/>
              <a:t> </a:t>
            </a:r>
            <a:r>
              <a:rPr lang="nl-BE" dirty="0" err="1" smtClean="0"/>
              <a:t>Azure</a:t>
            </a:r>
            <a:r>
              <a:rPr lang="nl-BE" dirty="0" smtClean="0"/>
              <a:t> </a:t>
            </a:r>
            <a:r>
              <a:rPr lang="nl-BE" dirty="0" err="1" smtClean="0"/>
              <a:t>instances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your</a:t>
            </a:r>
            <a:r>
              <a:rPr lang="nl-BE" dirty="0" smtClean="0"/>
              <a:t> domain</a:t>
            </a:r>
          </a:p>
          <a:p>
            <a:endParaRPr lang="nl-BE" dirty="0"/>
          </a:p>
          <a:p>
            <a:r>
              <a:rPr lang="nl-BE" dirty="0" smtClean="0"/>
              <a:t>Remote Debugging</a:t>
            </a:r>
          </a:p>
          <a:p>
            <a:endParaRPr lang="nl-BE" dirty="0"/>
          </a:p>
          <a:p>
            <a:r>
              <a:rPr lang="nl-BE" dirty="0" smtClean="0"/>
              <a:t>Share Folders</a:t>
            </a:r>
          </a:p>
          <a:p>
            <a:endParaRPr lang="nl-BE" dirty="0"/>
          </a:p>
          <a:p>
            <a:r>
              <a:rPr lang="nl-BE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834684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Using </a:t>
            </a:r>
            <a:r>
              <a:rPr lang="nl-BE" dirty="0" err="1" smtClean="0"/>
              <a:t>Azure</a:t>
            </a:r>
            <a:r>
              <a:rPr lang="nl-BE" dirty="0" smtClean="0"/>
              <a:t> Connect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314209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What</a:t>
            </a:r>
            <a:r>
              <a:rPr lang="nl-BE" dirty="0" smtClean="0"/>
              <a:t> is </a:t>
            </a:r>
            <a:r>
              <a:rPr lang="nl-BE" dirty="0" err="1" smtClean="0"/>
              <a:t>Azure</a:t>
            </a:r>
            <a:r>
              <a:rPr lang="nl-BE" dirty="0" smtClean="0"/>
              <a:t> (</a:t>
            </a:r>
            <a:r>
              <a:rPr lang="nl-BE" dirty="0" err="1" smtClean="0"/>
              <a:t>for</a:t>
            </a:r>
            <a:r>
              <a:rPr lang="nl-BE" dirty="0" smtClean="0"/>
              <a:t> managers, </a:t>
            </a:r>
            <a:r>
              <a:rPr lang="nl-BE" dirty="0" err="1" smtClean="0"/>
              <a:t>CTO’s</a:t>
            </a:r>
            <a:r>
              <a:rPr lang="nl-BE" dirty="0" smtClean="0"/>
              <a:t>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Pay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what</a:t>
            </a:r>
            <a:r>
              <a:rPr lang="nl-BE" dirty="0" smtClean="0"/>
              <a:t> </a:t>
            </a:r>
            <a:r>
              <a:rPr lang="nl-BE" dirty="0" err="1" smtClean="0"/>
              <a:t>you</a:t>
            </a:r>
            <a:r>
              <a:rPr lang="nl-BE" dirty="0" smtClean="0"/>
              <a:t> </a:t>
            </a:r>
            <a:r>
              <a:rPr lang="nl-BE" dirty="0" err="1" smtClean="0"/>
              <a:t>use</a:t>
            </a:r>
            <a:endParaRPr lang="nl-BE" dirty="0" smtClean="0"/>
          </a:p>
          <a:p>
            <a:pPr lvl="1"/>
            <a:r>
              <a:rPr lang="nl-BE" dirty="0" smtClean="0"/>
              <a:t>No more heavy </a:t>
            </a:r>
            <a:r>
              <a:rPr lang="nl-BE" dirty="0" err="1" smtClean="0"/>
              <a:t>initial</a:t>
            </a:r>
            <a:r>
              <a:rPr lang="nl-BE" dirty="0" smtClean="0"/>
              <a:t> investment in hardware</a:t>
            </a:r>
          </a:p>
          <a:p>
            <a:r>
              <a:rPr lang="nl-BE" dirty="0" smtClean="0"/>
              <a:t>Easy peak handling (</a:t>
            </a:r>
            <a:r>
              <a:rPr lang="nl-BE" dirty="0" err="1" smtClean="0"/>
              <a:t>elastic</a:t>
            </a:r>
            <a:r>
              <a:rPr lang="nl-BE" dirty="0" smtClean="0"/>
              <a:t> </a:t>
            </a:r>
            <a:r>
              <a:rPr lang="nl-BE" dirty="0" err="1" smtClean="0"/>
              <a:t>scalability</a:t>
            </a:r>
            <a:r>
              <a:rPr lang="nl-BE" smtClean="0"/>
              <a:t>)</a:t>
            </a:r>
            <a:endParaRPr lang="nl-BE" dirty="0" smtClean="0"/>
          </a:p>
          <a:p>
            <a:pPr lvl="1"/>
            <a:r>
              <a:rPr lang="nl-BE" dirty="0" err="1" smtClean="0"/>
              <a:t>Need</a:t>
            </a:r>
            <a:r>
              <a:rPr lang="nl-BE" dirty="0" smtClean="0"/>
              <a:t> more? Just a minute! </a:t>
            </a:r>
            <a:r>
              <a:rPr lang="nl-BE" dirty="0" err="1" smtClean="0"/>
              <a:t>There</a:t>
            </a:r>
            <a:r>
              <a:rPr lang="nl-BE" dirty="0" smtClean="0"/>
              <a:t> </a:t>
            </a:r>
            <a:r>
              <a:rPr lang="nl-BE" dirty="0" err="1" smtClean="0"/>
              <a:t>you</a:t>
            </a:r>
            <a:r>
              <a:rPr lang="nl-BE" dirty="0" smtClean="0"/>
              <a:t> are!</a:t>
            </a:r>
          </a:p>
          <a:p>
            <a:pPr lvl="1"/>
            <a:r>
              <a:rPr lang="nl-BE" dirty="0" err="1" smtClean="0"/>
              <a:t>Needs</a:t>
            </a:r>
            <a:r>
              <a:rPr lang="nl-BE" dirty="0" smtClean="0"/>
              <a:t> </a:t>
            </a:r>
            <a:r>
              <a:rPr lang="nl-BE" dirty="0" err="1" smtClean="0"/>
              <a:t>less</a:t>
            </a:r>
            <a:r>
              <a:rPr lang="nl-BE" dirty="0" smtClean="0"/>
              <a:t>? No </a:t>
            </a:r>
            <a:r>
              <a:rPr lang="nl-BE" dirty="0" err="1" smtClean="0"/>
              <a:t>problem</a:t>
            </a:r>
            <a:r>
              <a:rPr lang="nl-BE" dirty="0" smtClean="0"/>
              <a:t>!</a:t>
            </a:r>
          </a:p>
          <a:p>
            <a:r>
              <a:rPr lang="nl-BE" dirty="0" err="1" smtClean="0"/>
              <a:t>Better</a:t>
            </a:r>
            <a:r>
              <a:rPr lang="nl-BE" dirty="0" smtClean="0"/>
              <a:t> </a:t>
            </a:r>
            <a:r>
              <a:rPr lang="nl-BE" dirty="0" err="1" smtClean="0"/>
              <a:t>value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money</a:t>
            </a:r>
          </a:p>
          <a:p>
            <a:pPr lvl="1"/>
            <a:r>
              <a:rPr lang="nl-BE" dirty="0" smtClean="0"/>
              <a:t>Bulk </a:t>
            </a:r>
            <a:r>
              <a:rPr lang="nl-BE" dirty="0" err="1" smtClean="0"/>
              <a:t>buying</a:t>
            </a:r>
            <a:r>
              <a:rPr lang="nl-BE" dirty="0" smtClean="0"/>
              <a:t> = </a:t>
            </a:r>
            <a:r>
              <a:rPr lang="nl-BE" dirty="0" err="1" smtClean="0"/>
              <a:t>less</a:t>
            </a:r>
            <a:r>
              <a:rPr lang="nl-BE" dirty="0" smtClean="0"/>
              <a:t> € per unit   (hardware, </a:t>
            </a:r>
            <a:r>
              <a:rPr lang="nl-BE" dirty="0" err="1" smtClean="0"/>
              <a:t>electricity</a:t>
            </a:r>
            <a:r>
              <a:rPr lang="nl-BE" dirty="0" smtClean="0"/>
              <a:t>, …)</a:t>
            </a:r>
          </a:p>
          <a:p>
            <a:r>
              <a:rPr lang="nl-BE" dirty="0" err="1" smtClean="0"/>
              <a:t>Use</a:t>
            </a:r>
            <a:r>
              <a:rPr lang="nl-BE" dirty="0" smtClean="0"/>
              <a:t> </a:t>
            </a:r>
            <a:r>
              <a:rPr lang="nl-BE" dirty="0" err="1" smtClean="0"/>
              <a:t>existing</a:t>
            </a:r>
            <a:r>
              <a:rPr lang="nl-BE" dirty="0" smtClean="0"/>
              <a:t> </a:t>
            </a:r>
            <a:r>
              <a:rPr lang="nl-BE" dirty="0" err="1" smtClean="0"/>
              <a:t>skillsets</a:t>
            </a:r>
            <a:r>
              <a:rPr lang="nl-BE" dirty="0" smtClean="0"/>
              <a:t> of </a:t>
            </a:r>
            <a:r>
              <a:rPr lang="nl-BE" dirty="0" err="1" smtClean="0"/>
              <a:t>your</a:t>
            </a:r>
            <a:r>
              <a:rPr lang="nl-BE" dirty="0" smtClean="0"/>
              <a:t> </a:t>
            </a:r>
            <a:r>
              <a:rPr lang="nl-BE" dirty="0" err="1" smtClean="0"/>
              <a:t>people</a:t>
            </a:r>
            <a:endParaRPr lang="nl-BE" dirty="0" smtClean="0"/>
          </a:p>
          <a:p>
            <a:pPr lvl="2"/>
            <a:r>
              <a:rPr lang="nl-BE" dirty="0" err="1" smtClean="0"/>
              <a:t>Infrastructure</a:t>
            </a:r>
            <a:endParaRPr lang="nl-BE" dirty="0" smtClean="0"/>
          </a:p>
          <a:p>
            <a:pPr lvl="2"/>
            <a:r>
              <a:rPr lang="nl-BE" dirty="0" smtClean="0"/>
              <a:t>Development</a:t>
            </a:r>
          </a:p>
          <a:p>
            <a:pPr lvl="1"/>
            <a:endParaRPr lang="nl-BE" dirty="0"/>
          </a:p>
          <a:p>
            <a:endParaRPr lang="nl-BE" dirty="0"/>
          </a:p>
        </p:txBody>
      </p:sp>
      <p:sp>
        <p:nvSpPr>
          <p:cNvPr id="4" name="TextBox 3"/>
          <p:cNvSpPr txBox="1"/>
          <p:nvPr/>
        </p:nvSpPr>
        <p:spPr>
          <a:xfrm>
            <a:off x="135112" y="6320392"/>
            <a:ext cx="8873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>
                <a:solidFill>
                  <a:srgbClr val="FFFF00"/>
                </a:solidFill>
              </a:rPr>
              <a:t>http://www.microsoft.com/presspass/presskits/cloud/docs/The-Economics-of-the-Cloud.pdf</a:t>
            </a:r>
          </a:p>
        </p:txBody>
      </p:sp>
    </p:spTree>
    <p:extLst>
      <p:ext uri="{BB962C8B-B14F-4D97-AF65-F5344CB8AC3E}">
        <p14:creationId xmlns:p14="http://schemas.microsoft.com/office/powerpoint/2010/main" val="4201027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Intelli-Trace</a:t>
            </a:r>
            <a:r>
              <a:rPr lang="nl-BE" dirty="0" smtClean="0"/>
              <a:t>?</a:t>
            </a:r>
            <a:endParaRPr lang="nl-B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00" y="1676400"/>
            <a:ext cx="5867400" cy="401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4986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Your</a:t>
            </a:r>
            <a:r>
              <a:rPr lang="nl-BE" dirty="0" smtClean="0"/>
              <a:t> </a:t>
            </a:r>
            <a:r>
              <a:rPr lang="nl-BE" dirty="0" err="1" smtClean="0"/>
              <a:t>code’s</a:t>
            </a:r>
            <a:r>
              <a:rPr lang="nl-BE" dirty="0" smtClean="0"/>
              <a:t> flight recorder</a:t>
            </a:r>
            <a:endParaRPr lang="nl-B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220" y="1503680"/>
            <a:ext cx="6131560" cy="459867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5907620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Using </a:t>
            </a:r>
            <a:r>
              <a:rPr lang="nl-BE" dirty="0" err="1" smtClean="0"/>
              <a:t>Intelli-Trace</a:t>
            </a:r>
            <a:r>
              <a:rPr lang="nl-BE" dirty="0" smtClean="0"/>
              <a:t> </a:t>
            </a:r>
            <a:r>
              <a:rPr lang="nl-BE" dirty="0" err="1" smtClean="0"/>
              <a:t>with</a:t>
            </a:r>
            <a:r>
              <a:rPr lang="nl-BE" dirty="0" smtClean="0"/>
              <a:t> </a:t>
            </a:r>
            <a:r>
              <a:rPr lang="nl-BE" dirty="0" err="1" smtClean="0"/>
              <a:t>Azure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867462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SQL </a:t>
            </a:r>
            <a:r>
              <a:rPr lang="nl-BE" dirty="0" err="1" smtClean="0"/>
              <a:t>Azure</a:t>
            </a:r>
            <a:r>
              <a:rPr lang="nl-BE" dirty="0" smtClean="0"/>
              <a:t> Reporting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Similar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SQL Reporting Services 2008 R2</a:t>
            </a:r>
          </a:p>
          <a:p>
            <a:endParaRPr lang="nl-BE" dirty="0"/>
          </a:p>
          <a:p>
            <a:r>
              <a:rPr lang="nl-BE" dirty="0" err="1" smtClean="0"/>
              <a:t>Create</a:t>
            </a:r>
            <a:r>
              <a:rPr lang="nl-BE" dirty="0" smtClean="0"/>
              <a:t> reports on SQL </a:t>
            </a:r>
            <a:r>
              <a:rPr lang="nl-BE" dirty="0" err="1" smtClean="0"/>
              <a:t>Azure</a:t>
            </a:r>
            <a:r>
              <a:rPr lang="nl-BE" dirty="0" smtClean="0"/>
              <a:t> databases</a:t>
            </a:r>
          </a:p>
          <a:p>
            <a:endParaRPr lang="nl-BE" dirty="0"/>
          </a:p>
          <a:p>
            <a:r>
              <a:rPr lang="nl-BE" dirty="0" err="1" smtClean="0"/>
              <a:t>Publish</a:t>
            </a:r>
            <a:r>
              <a:rPr lang="nl-BE" dirty="0" smtClean="0"/>
              <a:t> reports </a:t>
            </a:r>
            <a:r>
              <a:rPr lang="nl-BE" dirty="0" err="1" smtClean="0"/>
              <a:t>locally</a:t>
            </a:r>
            <a:r>
              <a:rPr lang="nl-BE" dirty="0" smtClean="0"/>
              <a:t> or in </a:t>
            </a:r>
            <a:r>
              <a:rPr lang="nl-BE" dirty="0" err="1" smtClean="0"/>
              <a:t>Azure</a:t>
            </a:r>
            <a:r>
              <a:rPr lang="nl-BE" dirty="0" smtClean="0"/>
              <a:t> Web </a:t>
            </a:r>
            <a:r>
              <a:rPr lang="nl-BE" dirty="0" err="1" smtClean="0"/>
              <a:t>role</a:t>
            </a:r>
            <a:endParaRPr lang="nl-BE" dirty="0" smtClean="0"/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7941724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SQL Reporting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832406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Windows Phone 7 </a:t>
            </a:r>
            <a:r>
              <a:rPr lang="nl-BE" dirty="0" err="1" smtClean="0"/>
              <a:t>and</a:t>
            </a:r>
            <a:r>
              <a:rPr lang="nl-BE" dirty="0" smtClean="0"/>
              <a:t> the Cloud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A match made in </a:t>
            </a:r>
            <a:r>
              <a:rPr lang="nl-BE" dirty="0" err="1" smtClean="0"/>
              <a:t>heaven</a:t>
            </a:r>
            <a:endParaRPr lang="nl-BE" dirty="0" smtClean="0"/>
          </a:p>
          <a:p>
            <a:endParaRPr lang="nl-BE" dirty="0"/>
          </a:p>
          <a:p>
            <a:r>
              <a:rPr lang="nl-BE" dirty="0" smtClean="0"/>
              <a:t>Windows </a:t>
            </a:r>
            <a:r>
              <a:rPr lang="nl-BE" dirty="0" err="1" smtClean="0"/>
              <a:t>Azure</a:t>
            </a:r>
            <a:r>
              <a:rPr lang="nl-BE" dirty="0" smtClean="0"/>
              <a:t> Toolkit </a:t>
            </a:r>
            <a:r>
              <a:rPr lang="nl-BE" dirty="0" err="1" smtClean="0"/>
              <a:t>for</a:t>
            </a:r>
            <a:r>
              <a:rPr lang="nl-BE" dirty="0" smtClean="0"/>
              <a:t> Windows Phone 7</a:t>
            </a:r>
            <a:endParaRPr lang="nl-B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189" y="1773873"/>
            <a:ext cx="1626850" cy="249332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31509" y="3066534"/>
            <a:ext cx="4656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BE" sz="2400" dirty="0">
                <a:solidFill>
                  <a:srgbClr val="FFFF00"/>
                </a:solidFill>
              </a:rPr>
              <a:t>http://watoolkitwp7.codeplex.com/</a:t>
            </a:r>
          </a:p>
        </p:txBody>
      </p:sp>
    </p:spTree>
    <p:extLst>
      <p:ext uri="{BB962C8B-B14F-4D97-AF65-F5344CB8AC3E}">
        <p14:creationId xmlns:p14="http://schemas.microsoft.com/office/powerpoint/2010/main" val="1400312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A </a:t>
            </a:r>
            <a:r>
              <a:rPr lang="nl-BE" dirty="0" err="1" smtClean="0"/>
              <a:t>simple</a:t>
            </a:r>
            <a:r>
              <a:rPr lang="nl-BE" dirty="0" smtClean="0"/>
              <a:t> Windows Phone 7 </a:t>
            </a:r>
            <a:r>
              <a:rPr lang="nl-BE" dirty="0" err="1" smtClean="0"/>
              <a:t>app</a:t>
            </a:r>
            <a:r>
              <a:rPr lang="nl-BE" dirty="0" smtClean="0"/>
              <a:t> &amp; the </a:t>
            </a:r>
            <a:r>
              <a:rPr lang="nl-BE" dirty="0" err="1" smtClean="0"/>
              <a:t>cloud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2454171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Windows </a:t>
            </a:r>
            <a:r>
              <a:rPr lang="nl-BE" dirty="0" err="1" smtClean="0"/>
              <a:t>Azure</a:t>
            </a:r>
            <a:r>
              <a:rPr lang="nl-BE" dirty="0" smtClean="0"/>
              <a:t> Traffic Manager</a:t>
            </a:r>
            <a:endParaRPr lang="nl-B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Distributes</a:t>
            </a:r>
            <a:r>
              <a:rPr lang="nl-BE" dirty="0" smtClean="0"/>
              <a:t> traffic over </a:t>
            </a:r>
            <a:r>
              <a:rPr lang="nl-BE" dirty="0" err="1" smtClean="0"/>
              <a:t>similar</a:t>
            </a:r>
            <a:r>
              <a:rPr lang="nl-BE" dirty="0" smtClean="0"/>
              <a:t> </a:t>
            </a:r>
            <a:r>
              <a:rPr lang="nl-BE" dirty="0" err="1" smtClean="0"/>
              <a:t>hosted</a:t>
            </a:r>
            <a:r>
              <a:rPr lang="nl-BE" dirty="0" smtClean="0"/>
              <a:t> services</a:t>
            </a:r>
          </a:p>
          <a:p>
            <a:pPr lvl="1"/>
            <a:r>
              <a:rPr lang="nl-BE" dirty="0" smtClean="0"/>
              <a:t>Same of different data centers</a:t>
            </a:r>
          </a:p>
          <a:p>
            <a:endParaRPr lang="nl-BE" dirty="0" smtClean="0"/>
          </a:p>
          <a:p>
            <a:r>
              <a:rPr lang="nl-BE" dirty="0" smtClean="0"/>
              <a:t>Policy </a:t>
            </a:r>
            <a:r>
              <a:rPr lang="nl-BE" dirty="0" err="1" smtClean="0"/>
              <a:t>based</a:t>
            </a:r>
            <a:endParaRPr lang="nl-BE" dirty="0" smtClean="0"/>
          </a:p>
          <a:p>
            <a:pPr lvl="1"/>
            <a:r>
              <a:rPr lang="nl-BE" dirty="0" smtClean="0"/>
              <a:t>Performance</a:t>
            </a:r>
          </a:p>
          <a:p>
            <a:pPr lvl="1"/>
            <a:r>
              <a:rPr lang="nl-BE" dirty="0" err="1" smtClean="0"/>
              <a:t>Failover</a:t>
            </a:r>
            <a:endParaRPr lang="nl-BE" dirty="0" smtClean="0"/>
          </a:p>
          <a:p>
            <a:pPr lvl="1"/>
            <a:r>
              <a:rPr lang="nl-BE" dirty="0" err="1" smtClean="0"/>
              <a:t>Round</a:t>
            </a:r>
            <a:r>
              <a:rPr lang="nl-BE" dirty="0" smtClean="0"/>
              <a:t> Robin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BE"/>
          </a:p>
        </p:txBody>
      </p:sp>
      <p:sp>
        <p:nvSpPr>
          <p:cNvPr id="6" name="Rounded Rectangle 5"/>
          <p:cNvSpPr/>
          <p:nvPr/>
        </p:nvSpPr>
        <p:spPr>
          <a:xfrm>
            <a:off x="6690360" y="1245553"/>
            <a:ext cx="965200" cy="406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User</a:t>
            </a:r>
            <a:endParaRPr lang="nl-BE" dirty="0"/>
          </a:p>
        </p:txBody>
      </p:sp>
      <p:grpSp>
        <p:nvGrpSpPr>
          <p:cNvPr id="34" name="Group 33"/>
          <p:cNvGrpSpPr/>
          <p:nvPr/>
        </p:nvGrpSpPr>
        <p:grpSpPr>
          <a:xfrm>
            <a:off x="6223000" y="1651953"/>
            <a:ext cx="1899920" cy="664527"/>
            <a:chOff x="6223000" y="1651953"/>
            <a:chExt cx="1899920" cy="664527"/>
          </a:xfrm>
        </p:grpSpPr>
        <p:sp>
          <p:nvSpPr>
            <p:cNvPr id="7" name="Rounded Rectangle 6"/>
            <p:cNvSpPr/>
            <p:nvPr/>
          </p:nvSpPr>
          <p:spPr>
            <a:xfrm>
              <a:off x="6223000" y="1849120"/>
              <a:ext cx="1899920" cy="46736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dirty="0" smtClean="0"/>
                <a:t>Company domain</a:t>
              </a:r>
            </a:p>
            <a:p>
              <a:pPr algn="ctr"/>
              <a:r>
                <a:rPr lang="nl-BE" sz="1200" dirty="0" smtClean="0">
                  <a:solidFill>
                    <a:srgbClr val="FFFF00"/>
                  </a:solidFill>
                </a:rPr>
                <a:t>www.contoso.com</a:t>
              </a:r>
              <a:endParaRPr lang="nl-BE" dirty="0">
                <a:solidFill>
                  <a:srgbClr val="FFFF00"/>
                </a:solidFill>
              </a:endParaRPr>
            </a:p>
          </p:txBody>
        </p:sp>
        <p:cxnSp>
          <p:nvCxnSpPr>
            <p:cNvPr id="16" name="Straight Arrow Connector 15"/>
            <p:cNvCxnSpPr>
              <a:stCxn id="6" idx="2"/>
              <a:endCxn id="7" idx="0"/>
            </p:cNvCxnSpPr>
            <p:nvPr/>
          </p:nvCxnSpPr>
          <p:spPr>
            <a:xfrm>
              <a:off x="7172960" y="1651953"/>
              <a:ext cx="0" cy="197167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5699760" y="2316480"/>
            <a:ext cx="2946400" cy="680720"/>
            <a:chOff x="5699760" y="2316480"/>
            <a:chExt cx="2946400" cy="680720"/>
          </a:xfrm>
        </p:grpSpPr>
        <p:sp>
          <p:nvSpPr>
            <p:cNvPr id="8" name="Rounded Rectangle 7"/>
            <p:cNvSpPr/>
            <p:nvPr/>
          </p:nvSpPr>
          <p:spPr>
            <a:xfrm>
              <a:off x="5699760" y="2509520"/>
              <a:ext cx="2946400" cy="48768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dirty="0" smtClean="0"/>
                <a:t>DNS resource record </a:t>
              </a:r>
              <a:r>
                <a:rPr lang="nl-BE" dirty="0" err="1" smtClean="0"/>
                <a:t>for</a:t>
              </a:r>
              <a:endParaRPr lang="nl-BE" sz="1200" dirty="0" smtClean="0">
                <a:solidFill>
                  <a:srgbClr val="FFFF00"/>
                </a:solidFill>
              </a:endParaRPr>
            </a:p>
            <a:p>
              <a:pPr algn="ctr"/>
              <a:r>
                <a:rPr lang="nl-BE" sz="1200" dirty="0" smtClean="0">
                  <a:solidFill>
                    <a:srgbClr val="FFFF00"/>
                  </a:solidFill>
                </a:rPr>
                <a:t>www.contoso.com</a:t>
              </a:r>
              <a:endParaRPr lang="nl-BE" dirty="0">
                <a:solidFill>
                  <a:srgbClr val="FFFF00"/>
                </a:solidFill>
              </a:endParaRPr>
            </a:p>
          </p:txBody>
        </p:sp>
        <p:cxnSp>
          <p:nvCxnSpPr>
            <p:cNvPr id="17" name="Straight Arrow Connector 16"/>
            <p:cNvCxnSpPr>
              <a:stCxn id="7" idx="2"/>
              <a:endCxn id="8" idx="0"/>
            </p:cNvCxnSpPr>
            <p:nvPr/>
          </p:nvCxnSpPr>
          <p:spPr>
            <a:xfrm>
              <a:off x="7172960" y="2316480"/>
              <a:ext cx="0" cy="193040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5699760" y="2997200"/>
            <a:ext cx="2946400" cy="2133600"/>
            <a:chOff x="5699760" y="2997200"/>
            <a:chExt cx="2946400" cy="2133600"/>
          </a:xfrm>
        </p:grpSpPr>
        <p:sp>
          <p:nvSpPr>
            <p:cNvPr id="9" name="Rounded Rectangle 8"/>
            <p:cNvSpPr/>
            <p:nvPr/>
          </p:nvSpPr>
          <p:spPr>
            <a:xfrm>
              <a:off x="5699760" y="3190240"/>
              <a:ext cx="2946400" cy="194056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nl-BE" sz="1200" dirty="0" smtClean="0">
                  <a:solidFill>
                    <a:srgbClr val="FFFF00"/>
                  </a:solidFill>
                </a:rPr>
                <a:t>Traffic Manager Policy</a:t>
              </a:r>
              <a:endParaRPr lang="nl-BE" sz="1200" dirty="0">
                <a:solidFill>
                  <a:srgbClr val="FFFF00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897880" y="3190240"/>
              <a:ext cx="2550160" cy="62992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dirty="0" smtClean="0"/>
                <a:t>Traffic Manager domain</a:t>
              </a:r>
            </a:p>
            <a:p>
              <a:pPr algn="ctr"/>
              <a:r>
                <a:rPr lang="nl-BE" sz="1200" dirty="0" smtClean="0">
                  <a:solidFill>
                    <a:srgbClr val="FFFF00"/>
                  </a:solidFill>
                </a:rPr>
                <a:t>Contoso.ctp.trafficmgr.com</a:t>
              </a:r>
              <a:endParaRPr lang="nl-BE" dirty="0">
                <a:solidFill>
                  <a:srgbClr val="FFFF00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897880" y="3972560"/>
              <a:ext cx="2550160" cy="3048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dirty="0" smtClean="0"/>
                <a:t>Load Balance Method</a:t>
              </a:r>
              <a:endParaRPr lang="nl-BE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897880" y="4409440"/>
              <a:ext cx="2550160" cy="3048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dirty="0" smtClean="0"/>
                <a:t>Monitoring</a:t>
              </a:r>
              <a:endParaRPr lang="nl-BE" dirty="0"/>
            </a:p>
          </p:txBody>
        </p:sp>
        <p:cxnSp>
          <p:nvCxnSpPr>
            <p:cNvPr id="20" name="Straight Arrow Connector 19"/>
            <p:cNvCxnSpPr>
              <a:stCxn id="8" idx="2"/>
              <a:endCxn id="10" idx="0"/>
            </p:cNvCxnSpPr>
            <p:nvPr/>
          </p:nvCxnSpPr>
          <p:spPr>
            <a:xfrm>
              <a:off x="7172960" y="2997200"/>
              <a:ext cx="0" cy="193040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5699760" y="5130800"/>
            <a:ext cx="2946400" cy="1290320"/>
            <a:chOff x="5699760" y="5130800"/>
            <a:chExt cx="2946400" cy="1290320"/>
          </a:xfrm>
        </p:grpSpPr>
        <p:sp>
          <p:nvSpPr>
            <p:cNvPr id="13" name="Rectangle 12"/>
            <p:cNvSpPr/>
            <p:nvPr/>
          </p:nvSpPr>
          <p:spPr>
            <a:xfrm>
              <a:off x="5699760" y="5557520"/>
              <a:ext cx="1214120" cy="8636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dirty="0" err="1" smtClean="0"/>
                <a:t>Hosted</a:t>
              </a:r>
              <a:r>
                <a:rPr lang="nl-BE" dirty="0" smtClean="0"/>
                <a:t> Service 1</a:t>
              </a:r>
              <a:endParaRPr lang="nl-BE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432040" y="5557520"/>
              <a:ext cx="1214120" cy="8636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dirty="0" err="1" smtClean="0"/>
                <a:t>Hosted</a:t>
              </a:r>
              <a:r>
                <a:rPr lang="nl-BE" dirty="0" smtClean="0"/>
                <a:t> Service 2</a:t>
              </a:r>
              <a:endParaRPr lang="nl-BE" dirty="0"/>
            </a:p>
          </p:txBody>
        </p:sp>
        <p:cxnSp>
          <p:nvCxnSpPr>
            <p:cNvPr id="23" name="Straight Arrow Connector 22"/>
            <p:cNvCxnSpPr>
              <a:stCxn id="9" idx="2"/>
              <a:endCxn id="13" idx="0"/>
            </p:cNvCxnSpPr>
            <p:nvPr/>
          </p:nvCxnSpPr>
          <p:spPr>
            <a:xfrm flipH="1">
              <a:off x="6306820" y="5130800"/>
              <a:ext cx="866140" cy="426720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9" idx="2"/>
              <a:endCxn id="14" idx="0"/>
            </p:cNvCxnSpPr>
            <p:nvPr/>
          </p:nvCxnSpPr>
          <p:spPr>
            <a:xfrm>
              <a:off x="7172960" y="5130800"/>
              <a:ext cx="866140" cy="426720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Curved Connector 30"/>
          <p:cNvCxnSpPr>
            <a:stCxn id="9" idx="1"/>
            <a:endCxn id="6" idx="1"/>
          </p:cNvCxnSpPr>
          <p:nvPr/>
        </p:nvCxnSpPr>
        <p:spPr>
          <a:xfrm rot="10800000" flipH="1">
            <a:off x="5699760" y="1448754"/>
            <a:ext cx="990600" cy="2711767"/>
          </a:xfrm>
          <a:prstGeom prst="curvedConnector3">
            <a:avLst>
              <a:gd name="adj1" fmla="val -23077"/>
            </a:avLst>
          </a:pr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>
            <a:stCxn id="6" idx="3"/>
            <a:endCxn id="14" idx="3"/>
          </p:cNvCxnSpPr>
          <p:nvPr/>
        </p:nvCxnSpPr>
        <p:spPr>
          <a:xfrm>
            <a:off x="7655560" y="1448753"/>
            <a:ext cx="990600" cy="4540567"/>
          </a:xfrm>
          <a:prstGeom prst="curvedConnector3">
            <a:avLst>
              <a:gd name="adj1" fmla="val 123077"/>
            </a:avLst>
          </a:pr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365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Performance Policy</a:t>
            </a:r>
            <a:endParaRPr lang="nl-BE" dirty="0"/>
          </a:p>
        </p:txBody>
      </p:sp>
      <p:sp>
        <p:nvSpPr>
          <p:cNvPr id="4" name="Rounded Rectangle 3"/>
          <p:cNvSpPr/>
          <p:nvPr/>
        </p:nvSpPr>
        <p:spPr>
          <a:xfrm>
            <a:off x="4328160" y="1442720"/>
            <a:ext cx="2042160" cy="508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Client</a:t>
            </a:r>
            <a:endParaRPr lang="nl-BE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432451"/>
              </p:ext>
            </p:extLst>
          </p:nvPr>
        </p:nvGraphicFramePr>
        <p:xfrm>
          <a:off x="152400" y="2235200"/>
          <a:ext cx="339344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360"/>
                <a:gridCol w="848360"/>
                <a:gridCol w="848360"/>
                <a:gridCol w="848360"/>
              </a:tblGrid>
              <a:tr h="23622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</a:tr>
              <a:tr h="236220"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</a:tr>
              <a:tr h="236220"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</a:tr>
              <a:tr h="236220"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H="1">
            <a:off x="3545840" y="2763520"/>
            <a:ext cx="782320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545840" y="3048000"/>
            <a:ext cx="782320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4328160" y="1950720"/>
            <a:ext cx="2042160" cy="1188720"/>
            <a:chOff x="4328160" y="1950720"/>
            <a:chExt cx="2042160" cy="1188720"/>
          </a:xfrm>
        </p:grpSpPr>
        <p:sp>
          <p:nvSpPr>
            <p:cNvPr id="5" name="Rounded Rectangle 4"/>
            <p:cNvSpPr/>
            <p:nvPr/>
          </p:nvSpPr>
          <p:spPr>
            <a:xfrm>
              <a:off x="4328160" y="2621280"/>
              <a:ext cx="2042160" cy="51816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dirty="0" err="1" smtClean="0"/>
                <a:t>Closest</a:t>
              </a:r>
              <a:r>
                <a:rPr lang="nl-BE" dirty="0" smtClean="0"/>
                <a:t>?</a:t>
              </a:r>
            </a:p>
          </p:txBody>
        </p:sp>
        <p:cxnSp>
          <p:nvCxnSpPr>
            <p:cNvPr id="12" name="Straight Arrow Connector 11"/>
            <p:cNvCxnSpPr>
              <a:stCxn id="4" idx="2"/>
              <a:endCxn id="5" idx="0"/>
            </p:cNvCxnSpPr>
            <p:nvPr/>
          </p:nvCxnSpPr>
          <p:spPr>
            <a:xfrm>
              <a:off x="5349240" y="1950720"/>
              <a:ext cx="0" cy="670560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>
          <a:xfrm>
            <a:off x="3545840" y="4724400"/>
            <a:ext cx="1158240" cy="8229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HS1</a:t>
            </a:r>
            <a:endParaRPr lang="nl-BE" dirty="0"/>
          </a:p>
        </p:txBody>
      </p:sp>
      <p:sp>
        <p:nvSpPr>
          <p:cNvPr id="14" name="Rectangle 13"/>
          <p:cNvSpPr/>
          <p:nvPr/>
        </p:nvSpPr>
        <p:spPr>
          <a:xfrm>
            <a:off x="5120640" y="4724400"/>
            <a:ext cx="1158240" cy="8229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HS2</a:t>
            </a:r>
            <a:endParaRPr lang="nl-BE" dirty="0"/>
          </a:p>
        </p:txBody>
      </p:sp>
      <p:sp>
        <p:nvSpPr>
          <p:cNvPr id="15" name="Rectangle 14"/>
          <p:cNvSpPr/>
          <p:nvPr/>
        </p:nvSpPr>
        <p:spPr>
          <a:xfrm>
            <a:off x="6634480" y="4724400"/>
            <a:ext cx="1158240" cy="8229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HS3</a:t>
            </a:r>
            <a:endParaRPr lang="nl-BE" dirty="0"/>
          </a:p>
        </p:txBody>
      </p:sp>
      <p:cxnSp>
        <p:nvCxnSpPr>
          <p:cNvPr id="17" name="Straight Arrow Connector 16"/>
          <p:cNvCxnSpPr>
            <a:stCxn id="5" idx="2"/>
            <a:endCxn id="13" idx="0"/>
          </p:cNvCxnSpPr>
          <p:nvPr/>
        </p:nvCxnSpPr>
        <p:spPr>
          <a:xfrm flipH="1">
            <a:off x="4124960" y="3139440"/>
            <a:ext cx="1224280" cy="158496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778551" y="5679440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solidFill>
                  <a:srgbClr val="FFFF00"/>
                </a:solidFill>
              </a:rPr>
              <a:t>20ms</a:t>
            </a:r>
            <a:endParaRPr lang="nl-BE" dirty="0">
              <a:solidFill>
                <a:srgbClr val="FFFF00"/>
              </a:solidFill>
            </a:endParaRPr>
          </a:p>
        </p:txBody>
      </p:sp>
      <p:cxnSp>
        <p:nvCxnSpPr>
          <p:cNvPr id="20" name="Straight Arrow Connector 19"/>
          <p:cNvCxnSpPr>
            <a:stCxn id="5" idx="2"/>
            <a:endCxn id="14" idx="0"/>
          </p:cNvCxnSpPr>
          <p:nvPr/>
        </p:nvCxnSpPr>
        <p:spPr>
          <a:xfrm>
            <a:off x="5349240" y="3139440"/>
            <a:ext cx="350520" cy="158496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294841" y="5679440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solidFill>
                  <a:srgbClr val="FFFF00"/>
                </a:solidFill>
              </a:rPr>
              <a:t>240ms</a:t>
            </a:r>
            <a:endParaRPr lang="nl-BE" dirty="0">
              <a:solidFill>
                <a:srgbClr val="FFFF00"/>
              </a:solidFill>
            </a:endParaRPr>
          </a:p>
        </p:txBody>
      </p:sp>
      <p:cxnSp>
        <p:nvCxnSpPr>
          <p:cNvPr id="24" name="Straight Arrow Connector 23"/>
          <p:cNvCxnSpPr>
            <a:stCxn id="5" idx="2"/>
            <a:endCxn id="15" idx="0"/>
          </p:cNvCxnSpPr>
          <p:nvPr/>
        </p:nvCxnSpPr>
        <p:spPr>
          <a:xfrm>
            <a:off x="5349240" y="3139440"/>
            <a:ext cx="1864360" cy="158496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925700" y="5638800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>
                <a:solidFill>
                  <a:srgbClr val="FFFF00"/>
                </a:solidFill>
              </a:rPr>
              <a:t>6</a:t>
            </a:r>
            <a:r>
              <a:rPr lang="nl-BE" dirty="0" smtClean="0">
                <a:solidFill>
                  <a:srgbClr val="FFFF00"/>
                </a:solidFill>
              </a:rPr>
              <a:t>ms</a:t>
            </a:r>
            <a:endParaRPr lang="nl-BE" dirty="0">
              <a:solidFill>
                <a:srgbClr val="FFFF00"/>
              </a:solidFill>
            </a:endParaRPr>
          </a:p>
        </p:txBody>
      </p:sp>
      <p:cxnSp>
        <p:nvCxnSpPr>
          <p:cNvPr id="28" name="Curved Connector 27"/>
          <p:cNvCxnSpPr>
            <a:stCxn id="4" idx="3"/>
          </p:cNvCxnSpPr>
          <p:nvPr/>
        </p:nvCxnSpPr>
        <p:spPr>
          <a:xfrm>
            <a:off x="6370320" y="1696720"/>
            <a:ext cx="843280" cy="3027680"/>
          </a:xfrm>
          <a:prstGeom prst="curvedConnector2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>
            <a:stCxn id="5" idx="3"/>
            <a:endCxn id="4" idx="3"/>
          </p:cNvCxnSpPr>
          <p:nvPr/>
        </p:nvCxnSpPr>
        <p:spPr>
          <a:xfrm flipV="1">
            <a:off x="6370320" y="1696720"/>
            <a:ext cx="12700" cy="1183640"/>
          </a:xfrm>
          <a:prstGeom prst="curvedConnector3">
            <a:avLst>
              <a:gd name="adj1" fmla="val 1800000"/>
            </a:avLst>
          </a:pr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77520" y="1811496"/>
            <a:ext cx="2547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solidFill>
                  <a:srgbClr val="FFFF00"/>
                </a:solidFill>
              </a:rPr>
              <a:t>Performance Times </a:t>
            </a:r>
            <a:r>
              <a:rPr lang="nl-BE" dirty="0" err="1" smtClean="0">
                <a:solidFill>
                  <a:srgbClr val="FFFF00"/>
                </a:solidFill>
              </a:rPr>
              <a:t>Table</a:t>
            </a:r>
            <a:endParaRPr lang="nl-BE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495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8" grpId="0"/>
      <p:bldP spid="21" grpId="0"/>
      <p:bldP spid="22" grpId="0"/>
      <p:bldP spid="3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Failover</a:t>
            </a:r>
            <a:r>
              <a:rPr lang="nl-BE" dirty="0" smtClean="0"/>
              <a:t> Policy</a:t>
            </a:r>
            <a:endParaRPr lang="nl-BE" dirty="0"/>
          </a:p>
        </p:txBody>
      </p:sp>
      <p:sp>
        <p:nvSpPr>
          <p:cNvPr id="3" name="Rounded Rectangle 2"/>
          <p:cNvSpPr/>
          <p:nvPr/>
        </p:nvSpPr>
        <p:spPr>
          <a:xfrm>
            <a:off x="4255771" y="1442720"/>
            <a:ext cx="2042160" cy="508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Client</a:t>
            </a:r>
            <a:endParaRPr lang="nl-BE" dirty="0"/>
          </a:p>
        </p:txBody>
      </p:sp>
      <p:sp>
        <p:nvSpPr>
          <p:cNvPr id="4" name="Rounded Rectangle 3"/>
          <p:cNvSpPr/>
          <p:nvPr/>
        </p:nvSpPr>
        <p:spPr>
          <a:xfrm>
            <a:off x="4255771" y="2326640"/>
            <a:ext cx="2042160" cy="9753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/>
              <a:t>Highest</a:t>
            </a:r>
            <a:r>
              <a:rPr lang="nl-BE" dirty="0" smtClean="0"/>
              <a:t> </a:t>
            </a:r>
            <a:r>
              <a:rPr lang="nl-BE" dirty="0" err="1" smtClean="0"/>
              <a:t>available</a:t>
            </a:r>
            <a:endParaRPr lang="nl-BE" dirty="0" smtClean="0"/>
          </a:p>
          <a:p>
            <a:pPr algn="ctr"/>
            <a:r>
              <a:rPr lang="nl-BE" dirty="0" smtClean="0"/>
              <a:t>Service?</a:t>
            </a:r>
            <a:endParaRPr lang="nl-BE" dirty="0"/>
          </a:p>
        </p:txBody>
      </p:sp>
      <p:cxnSp>
        <p:nvCxnSpPr>
          <p:cNvPr id="6" name="Straight Arrow Connector 5"/>
          <p:cNvCxnSpPr>
            <a:stCxn id="3" idx="2"/>
            <a:endCxn id="4" idx="0"/>
          </p:cNvCxnSpPr>
          <p:nvPr/>
        </p:nvCxnSpPr>
        <p:spPr>
          <a:xfrm>
            <a:off x="5276851" y="1950720"/>
            <a:ext cx="0" cy="37592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4255771" y="3830320"/>
            <a:ext cx="2042160" cy="6197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HS1</a:t>
            </a:r>
            <a:endParaRPr lang="nl-BE" dirty="0"/>
          </a:p>
        </p:txBody>
      </p:sp>
      <p:sp>
        <p:nvSpPr>
          <p:cNvPr id="8" name="Rectangle 7"/>
          <p:cNvSpPr/>
          <p:nvPr/>
        </p:nvSpPr>
        <p:spPr>
          <a:xfrm>
            <a:off x="4255771" y="4450080"/>
            <a:ext cx="2042160" cy="6197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HS2</a:t>
            </a:r>
            <a:endParaRPr lang="nl-BE" dirty="0"/>
          </a:p>
        </p:txBody>
      </p:sp>
      <p:sp>
        <p:nvSpPr>
          <p:cNvPr id="9" name="Rectangle 8"/>
          <p:cNvSpPr/>
          <p:nvPr/>
        </p:nvSpPr>
        <p:spPr>
          <a:xfrm>
            <a:off x="4255771" y="5069840"/>
            <a:ext cx="2042160" cy="6197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HS3</a:t>
            </a:r>
            <a:endParaRPr lang="nl-BE" dirty="0"/>
          </a:p>
        </p:txBody>
      </p:sp>
      <p:sp>
        <p:nvSpPr>
          <p:cNvPr id="10" name="Rectangle 9"/>
          <p:cNvSpPr/>
          <p:nvPr/>
        </p:nvSpPr>
        <p:spPr>
          <a:xfrm>
            <a:off x="4255771" y="5689600"/>
            <a:ext cx="2042160" cy="6197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HS3</a:t>
            </a:r>
            <a:endParaRPr lang="nl-BE" dirty="0"/>
          </a:p>
        </p:txBody>
      </p:sp>
      <p:sp>
        <p:nvSpPr>
          <p:cNvPr id="11" name="TextBox 10"/>
          <p:cNvSpPr txBox="1"/>
          <p:nvPr/>
        </p:nvSpPr>
        <p:spPr>
          <a:xfrm>
            <a:off x="2833370" y="3955534"/>
            <a:ext cx="916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>
                <a:solidFill>
                  <a:srgbClr val="FFFF00"/>
                </a:solidFill>
              </a:rPr>
              <a:t>Primary</a:t>
            </a:r>
            <a:endParaRPr lang="nl-BE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33370" y="4575294"/>
            <a:ext cx="111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>
                <a:solidFill>
                  <a:srgbClr val="FFFF00"/>
                </a:solidFill>
              </a:rPr>
              <a:t>Standby</a:t>
            </a:r>
            <a:r>
              <a:rPr lang="nl-BE" dirty="0" smtClean="0">
                <a:solidFill>
                  <a:srgbClr val="FFFF00"/>
                </a:solidFill>
              </a:rPr>
              <a:t> 1</a:t>
            </a:r>
            <a:endParaRPr lang="nl-BE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33370" y="5195054"/>
            <a:ext cx="111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>
                <a:solidFill>
                  <a:srgbClr val="FFFF00"/>
                </a:solidFill>
              </a:rPr>
              <a:t>Standby</a:t>
            </a:r>
            <a:r>
              <a:rPr lang="nl-BE" dirty="0" smtClean="0">
                <a:solidFill>
                  <a:srgbClr val="FFFF00"/>
                </a:solidFill>
              </a:rPr>
              <a:t> 2</a:t>
            </a:r>
            <a:endParaRPr lang="nl-BE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33370" y="5814814"/>
            <a:ext cx="111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>
                <a:solidFill>
                  <a:srgbClr val="FFFF00"/>
                </a:solidFill>
              </a:rPr>
              <a:t>Standby</a:t>
            </a:r>
            <a:r>
              <a:rPr lang="nl-BE" dirty="0" smtClean="0">
                <a:solidFill>
                  <a:srgbClr val="FFFF00"/>
                </a:solidFill>
              </a:rPr>
              <a:t> 3</a:t>
            </a:r>
            <a:endParaRPr lang="nl-BE" dirty="0">
              <a:solidFill>
                <a:srgbClr val="FFFF00"/>
              </a:solidFill>
            </a:endParaRPr>
          </a:p>
        </p:txBody>
      </p:sp>
      <p:cxnSp>
        <p:nvCxnSpPr>
          <p:cNvPr id="16" name="Curved Connector 15"/>
          <p:cNvCxnSpPr>
            <a:stCxn id="4" idx="1"/>
            <a:endCxn id="3" idx="1"/>
          </p:cNvCxnSpPr>
          <p:nvPr/>
        </p:nvCxnSpPr>
        <p:spPr>
          <a:xfrm rot="10800000">
            <a:off x="4255771" y="1696720"/>
            <a:ext cx="12700" cy="1117600"/>
          </a:xfrm>
          <a:prstGeom prst="curvedConnector3">
            <a:avLst>
              <a:gd name="adj1" fmla="val 1800000"/>
            </a:avLst>
          </a:pr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>
            <a:stCxn id="3" idx="3"/>
            <a:endCxn id="7" idx="3"/>
          </p:cNvCxnSpPr>
          <p:nvPr/>
        </p:nvCxnSpPr>
        <p:spPr>
          <a:xfrm>
            <a:off x="6297931" y="1696720"/>
            <a:ext cx="12700" cy="2443480"/>
          </a:xfrm>
          <a:prstGeom prst="curvedConnector3">
            <a:avLst>
              <a:gd name="adj1" fmla="val 1800000"/>
            </a:avLst>
          </a:pr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2754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What</a:t>
            </a:r>
            <a:r>
              <a:rPr lang="nl-BE" dirty="0" smtClean="0"/>
              <a:t> is </a:t>
            </a:r>
            <a:r>
              <a:rPr lang="nl-BE" dirty="0" err="1" smtClean="0"/>
              <a:t>Azure</a:t>
            </a:r>
            <a:r>
              <a:rPr lang="nl-BE" dirty="0" smtClean="0"/>
              <a:t>? (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/>
              <a:t>i</a:t>
            </a:r>
            <a:r>
              <a:rPr lang="nl-BE" dirty="0" err="1" smtClean="0"/>
              <a:t>nfrastructure</a:t>
            </a:r>
            <a:r>
              <a:rPr lang="nl-BE" dirty="0" smtClean="0"/>
              <a:t>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Platform </a:t>
            </a:r>
            <a:r>
              <a:rPr lang="nl-BE" dirty="0" err="1"/>
              <a:t>for</a:t>
            </a:r>
            <a:r>
              <a:rPr lang="nl-BE" dirty="0"/>
              <a:t> </a:t>
            </a:r>
            <a:r>
              <a:rPr lang="nl-BE" dirty="0" smtClean="0"/>
              <a:t>running </a:t>
            </a:r>
            <a:r>
              <a:rPr lang="nl-BE" dirty="0" err="1" smtClean="0"/>
              <a:t>your</a:t>
            </a:r>
            <a:r>
              <a:rPr lang="nl-BE" dirty="0" smtClean="0"/>
              <a:t> </a:t>
            </a:r>
            <a:r>
              <a:rPr lang="nl-BE" dirty="0" err="1" smtClean="0"/>
              <a:t>applications</a:t>
            </a:r>
            <a:endParaRPr lang="nl-BE" dirty="0" smtClean="0"/>
          </a:p>
          <a:p>
            <a:pPr lvl="1"/>
            <a:r>
              <a:rPr lang="nl-BE" dirty="0" smtClean="0"/>
              <a:t>Easy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scale</a:t>
            </a:r>
            <a:endParaRPr lang="nl-BE" dirty="0" smtClean="0"/>
          </a:p>
          <a:p>
            <a:pPr lvl="1"/>
            <a:r>
              <a:rPr lang="nl-BE" dirty="0" err="1" smtClean="0"/>
              <a:t>Fault</a:t>
            </a:r>
            <a:r>
              <a:rPr lang="nl-BE" dirty="0" smtClean="0"/>
              <a:t>-tolerant</a:t>
            </a:r>
          </a:p>
          <a:p>
            <a:pPr lvl="1"/>
            <a:endParaRPr lang="nl-BE" dirty="0"/>
          </a:p>
          <a:p>
            <a:r>
              <a:rPr lang="nl-BE" dirty="0" smtClean="0"/>
              <a:t>Easy </a:t>
            </a:r>
            <a:r>
              <a:rPr lang="nl-BE" dirty="0" err="1" smtClean="0"/>
              <a:t>deployment</a:t>
            </a:r>
            <a:r>
              <a:rPr lang="nl-BE" dirty="0" smtClean="0"/>
              <a:t> &amp; management</a:t>
            </a:r>
          </a:p>
          <a:p>
            <a:pPr lvl="1"/>
            <a:r>
              <a:rPr lang="nl-BE" dirty="0" smtClean="0"/>
              <a:t>Performance counters, logs, </a:t>
            </a:r>
            <a:r>
              <a:rPr lang="nl-BE" dirty="0" err="1" smtClean="0"/>
              <a:t>etc</a:t>
            </a:r>
            <a:r>
              <a:rPr lang="nl-BE" dirty="0" smtClean="0"/>
              <a:t>…</a:t>
            </a:r>
            <a:endParaRPr lang="nl-BE" dirty="0"/>
          </a:p>
          <a:p>
            <a:endParaRPr lang="nl-BE" dirty="0" smtClean="0"/>
          </a:p>
          <a:p>
            <a:r>
              <a:rPr lang="nl-BE" dirty="0" smtClean="0"/>
              <a:t>On a platform </a:t>
            </a:r>
            <a:r>
              <a:rPr lang="nl-BE" dirty="0" err="1" smtClean="0"/>
              <a:t>you</a:t>
            </a:r>
            <a:r>
              <a:rPr lang="nl-BE" dirty="0" smtClean="0"/>
              <a:t> </a:t>
            </a:r>
            <a:r>
              <a:rPr lang="nl-BE" dirty="0" err="1" smtClean="0"/>
              <a:t>already</a:t>
            </a:r>
            <a:r>
              <a:rPr lang="nl-BE" dirty="0" smtClean="0"/>
              <a:t> </a:t>
            </a:r>
            <a:r>
              <a:rPr lang="nl-BE" dirty="0" err="1" smtClean="0"/>
              <a:t>know</a:t>
            </a:r>
            <a:endParaRPr lang="nl-BE" dirty="0"/>
          </a:p>
          <a:p>
            <a:pPr lvl="1"/>
            <a:r>
              <a:rPr lang="nl-BE" dirty="0" smtClean="0"/>
              <a:t>Windows Server 2008 (R2)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877093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Round</a:t>
            </a:r>
            <a:r>
              <a:rPr lang="nl-BE" dirty="0" smtClean="0"/>
              <a:t> Robin Policy</a:t>
            </a:r>
            <a:endParaRPr lang="nl-BE" dirty="0"/>
          </a:p>
        </p:txBody>
      </p:sp>
      <p:sp>
        <p:nvSpPr>
          <p:cNvPr id="3" name="Rounded Rectangle 2"/>
          <p:cNvSpPr/>
          <p:nvPr/>
        </p:nvSpPr>
        <p:spPr>
          <a:xfrm>
            <a:off x="3230880" y="1442720"/>
            <a:ext cx="2042160" cy="508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Client</a:t>
            </a:r>
            <a:endParaRPr lang="nl-BE" dirty="0"/>
          </a:p>
        </p:txBody>
      </p:sp>
      <p:grpSp>
        <p:nvGrpSpPr>
          <p:cNvPr id="6" name="Group 5"/>
          <p:cNvGrpSpPr/>
          <p:nvPr/>
        </p:nvGrpSpPr>
        <p:grpSpPr>
          <a:xfrm>
            <a:off x="3230880" y="1950720"/>
            <a:ext cx="2042160" cy="1188720"/>
            <a:chOff x="4328160" y="1950720"/>
            <a:chExt cx="2042160" cy="1188720"/>
          </a:xfrm>
        </p:grpSpPr>
        <p:sp>
          <p:nvSpPr>
            <p:cNvPr id="7" name="Rounded Rectangle 6"/>
            <p:cNvSpPr/>
            <p:nvPr/>
          </p:nvSpPr>
          <p:spPr>
            <a:xfrm>
              <a:off x="4328160" y="2621280"/>
              <a:ext cx="2042160" cy="51816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dirty="0" smtClean="0"/>
                <a:t>Next?</a:t>
              </a:r>
            </a:p>
          </p:txBody>
        </p:sp>
        <p:cxnSp>
          <p:nvCxnSpPr>
            <p:cNvPr id="8" name="Straight Arrow Connector 7"/>
            <p:cNvCxnSpPr>
              <a:stCxn id="3" idx="2"/>
              <a:endCxn id="7" idx="0"/>
            </p:cNvCxnSpPr>
            <p:nvPr/>
          </p:nvCxnSpPr>
          <p:spPr>
            <a:xfrm>
              <a:off x="5349240" y="1950720"/>
              <a:ext cx="0" cy="670560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2448560" y="4724400"/>
            <a:ext cx="1158240" cy="8229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HS1</a:t>
            </a:r>
            <a:endParaRPr lang="nl-BE" dirty="0"/>
          </a:p>
        </p:txBody>
      </p:sp>
      <p:sp>
        <p:nvSpPr>
          <p:cNvPr id="10" name="Rectangle 9"/>
          <p:cNvSpPr/>
          <p:nvPr/>
        </p:nvSpPr>
        <p:spPr>
          <a:xfrm>
            <a:off x="4023360" y="4724400"/>
            <a:ext cx="1158240" cy="8229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HS2</a:t>
            </a:r>
            <a:endParaRPr lang="nl-BE" dirty="0"/>
          </a:p>
        </p:txBody>
      </p:sp>
      <p:sp>
        <p:nvSpPr>
          <p:cNvPr id="11" name="Rectangle 10"/>
          <p:cNvSpPr/>
          <p:nvPr/>
        </p:nvSpPr>
        <p:spPr>
          <a:xfrm>
            <a:off x="5537200" y="4724400"/>
            <a:ext cx="1158240" cy="8229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HS3</a:t>
            </a:r>
            <a:endParaRPr lang="nl-BE" dirty="0"/>
          </a:p>
        </p:txBody>
      </p:sp>
      <p:cxnSp>
        <p:nvCxnSpPr>
          <p:cNvPr id="18" name="Curved Connector 17"/>
          <p:cNvCxnSpPr>
            <a:stCxn id="3" idx="1"/>
            <a:endCxn id="9" idx="0"/>
          </p:cNvCxnSpPr>
          <p:nvPr/>
        </p:nvCxnSpPr>
        <p:spPr>
          <a:xfrm rot="10800000" flipV="1">
            <a:off x="3027680" y="1696720"/>
            <a:ext cx="203200" cy="3027680"/>
          </a:xfrm>
          <a:prstGeom prst="curvedConnector2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>
            <a:stCxn id="7" idx="1"/>
            <a:endCxn id="3" idx="1"/>
          </p:cNvCxnSpPr>
          <p:nvPr/>
        </p:nvCxnSpPr>
        <p:spPr>
          <a:xfrm rot="10800000">
            <a:off x="3230880" y="1696720"/>
            <a:ext cx="12700" cy="1183640"/>
          </a:xfrm>
          <a:prstGeom prst="curvedConnector3">
            <a:avLst>
              <a:gd name="adj1" fmla="val 1800000"/>
            </a:avLst>
          </a:pr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>
            <a:stCxn id="3" idx="3"/>
            <a:endCxn id="10" idx="0"/>
          </p:cNvCxnSpPr>
          <p:nvPr/>
        </p:nvCxnSpPr>
        <p:spPr>
          <a:xfrm flipH="1">
            <a:off x="4602480" y="1696720"/>
            <a:ext cx="670560" cy="3027680"/>
          </a:xfrm>
          <a:prstGeom prst="curvedConnector4">
            <a:avLst>
              <a:gd name="adj1" fmla="val -34091"/>
              <a:gd name="adj2" fmla="val 54195"/>
            </a:avLst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>
            <a:stCxn id="3" idx="3"/>
            <a:endCxn id="11" idx="0"/>
          </p:cNvCxnSpPr>
          <p:nvPr/>
        </p:nvCxnSpPr>
        <p:spPr>
          <a:xfrm>
            <a:off x="5273040" y="1696720"/>
            <a:ext cx="843280" cy="3027680"/>
          </a:xfrm>
          <a:prstGeom prst="curvedConnector2">
            <a:avLst/>
          </a:pr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81407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Prepare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the </a:t>
            </a:r>
            <a:r>
              <a:rPr lang="nl-BE" dirty="0" err="1" smtClean="0"/>
              <a:t>future</a:t>
            </a:r>
            <a:r>
              <a:rPr lang="nl-BE" dirty="0" smtClean="0"/>
              <a:t>!</a:t>
            </a:r>
            <a:endParaRPr lang="nl-BE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706" r="-23706"/>
          <a:stretch/>
        </p:blipFill>
        <p:spPr/>
      </p:pic>
    </p:spTree>
    <p:extLst>
      <p:ext uri="{BB962C8B-B14F-4D97-AF65-F5344CB8AC3E}">
        <p14:creationId xmlns:p14="http://schemas.microsoft.com/office/powerpoint/2010/main" val="26710927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Get Started with Windows Azure For Free Today!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009" y="1255713"/>
            <a:ext cx="8615362" cy="5434011"/>
          </a:xfrm>
        </p:spPr>
        <p:txBody>
          <a:bodyPr>
            <a:noAutofit/>
          </a:bodyPr>
          <a:lstStyle/>
          <a:p>
            <a:r>
              <a:rPr lang="nl-BE" sz="2000" b="1" u="sng" dirty="0" smtClean="0"/>
              <a:t>MSDN Subscriber</a:t>
            </a:r>
            <a:endParaRPr lang="nl-BE" sz="2000" b="1" u="sng" dirty="0"/>
          </a:p>
          <a:p>
            <a:pPr lvl="1"/>
            <a:r>
              <a:rPr lang="nl-BE" sz="2000" dirty="0"/>
              <a:t>Activate Your </a:t>
            </a:r>
            <a:r>
              <a:rPr lang="nl-BE" sz="2000" dirty="0" smtClean="0"/>
              <a:t>Free Included MSDN </a:t>
            </a:r>
            <a:r>
              <a:rPr lang="nl-BE" sz="2000" dirty="0"/>
              <a:t>Benefits </a:t>
            </a:r>
            <a:r>
              <a:rPr lang="nl-BE" sz="2000" dirty="0" smtClean="0"/>
              <a:t>via </a:t>
            </a:r>
            <a:r>
              <a:rPr lang="nl-BE" sz="2000" b="1" dirty="0" smtClean="0"/>
              <a:t>http</a:t>
            </a:r>
            <a:r>
              <a:rPr lang="nl-BE" sz="2000" b="1" dirty="0"/>
              <a:t>://tinyurl.com/activatemsdnazurebenefits </a:t>
            </a:r>
          </a:p>
          <a:p>
            <a:endParaRPr lang="nl-BE" sz="2000" b="1" u="sng" dirty="0" smtClean="0"/>
          </a:p>
          <a:p>
            <a:r>
              <a:rPr lang="nl-BE" sz="2000" b="1" u="sng" dirty="0" smtClean="0"/>
              <a:t>Individual: </a:t>
            </a:r>
            <a:endParaRPr lang="nl-BE" sz="2000" b="1" u="sng" dirty="0"/>
          </a:p>
          <a:p>
            <a:pPr lvl="1"/>
            <a:r>
              <a:rPr lang="nl-BE" sz="2000" dirty="0" smtClean="0"/>
              <a:t>Get a Free Azure Introductory via </a:t>
            </a:r>
            <a:r>
              <a:rPr lang="nl-BE" sz="2000" b="1" dirty="0" smtClean="0"/>
              <a:t>http://tinyurl.com/freeintroazureoffer</a:t>
            </a:r>
            <a:r>
              <a:rPr lang="nl-BE" sz="2000" dirty="0" smtClean="0"/>
              <a:t> </a:t>
            </a:r>
          </a:p>
          <a:p>
            <a:pPr lvl="2"/>
            <a:r>
              <a:rPr lang="nl-BE" sz="2000" dirty="0" smtClean="0"/>
              <a:t>Free Computation hours and Storage</a:t>
            </a:r>
          </a:p>
          <a:p>
            <a:pPr lvl="2"/>
            <a:endParaRPr lang="nl-BE" sz="2000" dirty="0" smtClean="0"/>
          </a:p>
          <a:p>
            <a:pPr lvl="1"/>
            <a:r>
              <a:rPr lang="nl-BE" sz="2000" dirty="0" smtClean="0"/>
              <a:t>Get 30 Days Free </a:t>
            </a:r>
            <a:r>
              <a:rPr lang="nl-BE" sz="2000" dirty="0"/>
              <a:t>Windows Azure </a:t>
            </a:r>
            <a:r>
              <a:rPr lang="nl-BE" sz="2000" dirty="0" smtClean="0"/>
              <a:t>via </a:t>
            </a:r>
            <a:r>
              <a:rPr lang="nl-BE" sz="2000" b="1" dirty="0"/>
              <a:t>http://www.windowsazurepass.com</a:t>
            </a:r>
          </a:p>
          <a:p>
            <a:pPr lvl="2"/>
            <a:r>
              <a:rPr lang="en-US" sz="2000" dirty="0" smtClean="0"/>
              <a:t>Select </a:t>
            </a:r>
            <a:r>
              <a:rPr lang="en-US" sz="2000" dirty="0"/>
              <a:t>Belgium and enter Promo code: </a:t>
            </a:r>
            <a:r>
              <a:rPr lang="nl-BE" sz="2000" dirty="0" smtClean="0"/>
              <a:t>AZP001</a:t>
            </a:r>
          </a:p>
          <a:p>
            <a:pPr lvl="2"/>
            <a:endParaRPr lang="nl-BE" sz="2000" dirty="0" smtClean="0"/>
          </a:p>
          <a:p>
            <a:r>
              <a:rPr lang="nl-BE" sz="2000" b="1" u="sng" dirty="0" smtClean="0"/>
              <a:t>Partner</a:t>
            </a:r>
          </a:p>
          <a:p>
            <a:pPr lvl="1"/>
            <a:r>
              <a:rPr lang="nl-BE" sz="2000" dirty="0" smtClean="0"/>
              <a:t>Get free monthly access to Azure with Partner Cloud Essentials via </a:t>
            </a:r>
            <a:r>
              <a:rPr lang="nl-BE" sz="2000" b="1" dirty="0"/>
              <a:t>http://www.microsoftcloudpartner.com/ </a:t>
            </a:r>
            <a:endParaRPr lang="nl-BE" sz="2000" b="1" dirty="0" smtClean="0"/>
          </a:p>
          <a:p>
            <a:pPr lvl="1"/>
            <a:endParaRPr lang="nl-BE" sz="2000" dirty="0" smtClean="0"/>
          </a:p>
          <a:p>
            <a:pPr lvl="1"/>
            <a:endParaRPr lang="nl-BE" sz="2000" dirty="0"/>
          </a:p>
        </p:txBody>
      </p:sp>
    </p:spTree>
    <p:extLst>
      <p:ext uri="{BB962C8B-B14F-4D97-AF65-F5344CB8AC3E}">
        <p14:creationId xmlns:p14="http://schemas.microsoft.com/office/powerpoint/2010/main" val="38395223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Even </a:t>
            </a:r>
            <a:r>
              <a:rPr lang="nl-BE" dirty="0" err="1" smtClean="0"/>
              <a:t>better</a:t>
            </a:r>
            <a:r>
              <a:rPr lang="nl-BE" dirty="0" smtClean="0"/>
              <a:t> deal </a:t>
            </a:r>
            <a:r>
              <a:rPr lang="nl-BE" dirty="0" err="1" smtClean="0"/>
              <a:t>now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MSDN </a:t>
            </a:r>
            <a:r>
              <a:rPr lang="nl-BE" dirty="0" err="1" smtClean="0"/>
              <a:t>subscribers</a:t>
            </a:r>
            <a:endParaRPr lang="nl-B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95" y="1609724"/>
            <a:ext cx="8406810" cy="380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7182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Start Developing on the Windows Azure Platform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4266" y="1255713"/>
            <a:ext cx="6895571" cy="543401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Activate your Benefits (see previous slide)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Get the Tools via </a:t>
            </a:r>
            <a:r>
              <a:rPr lang="en-US" sz="2800" b="1" dirty="0" smtClean="0"/>
              <a:t>http</a:t>
            </a:r>
            <a:r>
              <a:rPr lang="en-US" sz="2800" b="1" dirty="0"/>
              <a:t>://</a:t>
            </a:r>
            <a:r>
              <a:rPr lang="en-US" sz="2800" b="1" dirty="0" smtClean="0"/>
              <a:t>tinyurl.com/toolsforazure</a:t>
            </a: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First learn how to create </a:t>
            </a:r>
            <a:r>
              <a:rPr lang="en-US" sz="2800" dirty="0" smtClean="0"/>
              <a:t>an application via </a:t>
            </a:r>
            <a:r>
              <a:rPr lang="en-US" sz="2800" b="1" dirty="0" smtClean="0"/>
              <a:t>http</a:t>
            </a:r>
            <a:r>
              <a:rPr lang="en-US" sz="2800" b="1" dirty="0"/>
              <a:t>://</a:t>
            </a:r>
            <a:r>
              <a:rPr lang="en-US" sz="2800" b="1" dirty="0" smtClean="0"/>
              <a:t>tinyurl.com/deployazureapplication</a:t>
            </a:r>
            <a:endParaRPr lang="nl-BE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9512"/>
            <a:ext cx="1820333" cy="5678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7412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Stay up to date with MSDN Belux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000" dirty="0" smtClean="0"/>
              <a:t>Register for our newsletters and stay up to </a:t>
            </a:r>
            <a:r>
              <a:rPr lang="nl-BE" sz="2000" dirty="0"/>
              <a:t>date:</a:t>
            </a:r>
            <a:br>
              <a:rPr lang="nl-BE" sz="2000" dirty="0"/>
            </a:br>
            <a:r>
              <a:rPr lang="nl-BE" sz="2000" u="sng" dirty="0" smtClean="0"/>
              <a:t>http://www.msdn-newsletters.be</a:t>
            </a:r>
          </a:p>
          <a:p>
            <a:pPr lvl="1"/>
            <a:r>
              <a:rPr lang="nl-BE" sz="2000" dirty="0" smtClean="0"/>
              <a:t>Technical updates</a:t>
            </a:r>
          </a:p>
          <a:p>
            <a:pPr lvl="1"/>
            <a:r>
              <a:rPr lang="nl-BE" sz="2000" dirty="0" smtClean="0"/>
              <a:t>Event announcements and registration</a:t>
            </a:r>
          </a:p>
          <a:p>
            <a:pPr lvl="1"/>
            <a:r>
              <a:rPr lang="nl-BE" sz="2000" dirty="0" smtClean="0"/>
              <a:t>Top downloads</a:t>
            </a:r>
          </a:p>
          <a:p>
            <a:r>
              <a:rPr lang="nl-BE" sz="2000" dirty="0" smtClean="0"/>
              <a:t>Follow our blog</a:t>
            </a:r>
            <a:br>
              <a:rPr lang="nl-BE" sz="2000" dirty="0" smtClean="0"/>
            </a:br>
            <a:r>
              <a:rPr lang="nl-BE" sz="2000" u="sng" dirty="0" smtClean="0"/>
              <a:t>http://blogs.msdn.com/belux</a:t>
            </a:r>
          </a:p>
          <a:p>
            <a:r>
              <a:rPr lang="nl-BE" sz="2000" dirty="0" smtClean="0"/>
              <a:t>Join us </a:t>
            </a:r>
            <a:r>
              <a:rPr lang="nl-BE" sz="2000" dirty="0"/>
              <a:t>on Facebook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</a:t>
            </a:r>
            <a:r>
              <a:rPr lang="nl-BE" sz="2000" u="sng" dirty="0" smtClean="0"/>
              <a:t>www.facebook.com/msdnbe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http://www.facebook.com/msdnbelux</a:t>
            </a:r>
          </a:p>
          <a:p>
            <a:r>
              <a:rPr lang="nl-BE" sz="2000" dirty="0" smtClean="0"/>
              <a:t>LinkedIn: </a:t>
            </a:r>
            <a:r>
              <a:rPr lang="nl-BE" sz="2000" u="sng" dirty="0" smtClean="0"/>
              <a:t>http://linkd.in/msdnbelux/</a:t>
            </a:r>
            <a:r>
              <a:rPr lang="nl-BE" sz="2000" dirty="0" smtClean="0"/>
              <a:t> </a:t>
            </a:r>
          </a:p>
          <a:p>
            <a:r>
              <a:rPr lang="nl-BE" sz="2000" dirty="0" smtClean="0"/>
              <a:t>Twitter: </a:t>
            </a:r>
            <a:r>
              <a:rPr lang="nl-BE" sz="2000" u="sng" dirty="0" smtClean="0"/>
              <a:t>@msdnbelux</a:t>
            </a:r>
          </a:p>
          <a:p>
            <a:endParaRPr lang="nl-BE" sz="2000" u="sng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797" y="4056083"/>
            <a:ext cx="2509837" cy="237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72170" y="3132753"/>
            <a:ext cx="31876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b="1" dirty="0" smtClean="0">
                <a:solidFill>
                  <a:schemeClr val="bg1"/>
                </a:solidFill>
              </a:rPr>
              <a:t>Download</a:t>
            </a:r>
            <a:r>
              <a:rPr lang="nl-BE" dirty="0" smtClean="0">
                <a:solidFill>
                  <a:schemeClr val="bg1"/>
                </a:solidFill>
              </a:rPr>
              <a:t> 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nl-BE" dirty="0" smtClean="0">
                <a:solidFill>
                  <a:schemeClr val="bg1"/>
                </a:solidFill>
              </a:rPr>
              <a:t>MSDN/TechNet Desktop Gadget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en-US" u="sng" dirty="0">
                <a:solidFill>
                  <a:schemeClr val="bg1"/>
                </a:solidFill>
              </a:rPr>
              <a:t>http://bit.ly/msdntngadget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0649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TechDays  2011 On-Demand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b="1" dirty="0"/>
              <a:t>Watch</a:t>
            </a:r>
            <a:r>
              <a:rPr lang="nl-BE" dirty="0"/>
              <a:t> </a:t>
            </a:r>
            <a:r>
              <a:rPr lang="nl-BE" dirty="0" smtClean="0"/>
              <a:t>this session </a:t>
            </a:r>
            <a:r>
              <a:rPr lang="nl-BE" dirty="0"/>
              <a:t>on-demand via Channel9</a:t>
            </a:r>
            <a:br>
              <a:rPr lang="nl-BE" dirty="0"/>
            </a:br>
            <a:r>
              <a:rPr lang="nl-BE" u="sng" dirty="0"/>
              <a:t>http://channel9.msdn.com/belux</a:t>
            </a:r>
          </a:p>
          <a:p>
            <a:r>
              <a:rPr lang="nl-BE" dirty="0" smtClean="0"/>
              <a:t>Download to your favorite MP3 or video player</a:t>
            </a:r>
          </a:p>
          <a:p>
            <a:r>
              <a:rPr lang="nl-BE" dirty="0" smtClean="0"/>
              <a:t>Get access to slides and recommended resources by the speakers</a:t>
            </a:r>
            <a:endParaRPr lang="en-US" dirty="0"/>
          </a:p>
        </p:txBody>
      </p:sp>
      <p:pic>
        <p:nvPicPr>
          <p:cNvPr id="1026" name="Picture 2" descr="http://ch9.danielfrost.dk/Content/ch9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137" y="776865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669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THANK YOU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Now open for questions…</a:t>
            </a:r>
          </a:p>
          <a:p>
            <a:endParaRPr lang="en-US" dirty="0"/>
          </a:p>
          <a:p>
            <a:r>
              <a:rPr lang="en-US" dirty="0" smtClean="0"/>
              <a:t>Or visit me at the U2U booth…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9328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What</a:t>
            </a:r>
            <a:r>
              <a:rPr lang="nl-BE" dirty="0" smtClean="0"/>
              <a:t> is </a:t>
            </a:r>
            <a:r>
              <a:rPr lang="nl-BE" dirty="0" err="1" smtClean="0"/>
              <a:t>Azure</a:t>
            </a:r>
            <a:r>
              <a:rPr lang="nl-BE" dirty="0" smtClean="0"/>
              <a:t>? (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developers</a:t>
            </a:r>
            <a:r>
              <a:rPr lang="nl-BE" dirty="0" smtClean="0"/>
              <a:t>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Platform </a:t>
            </a:r>
            <a:r>
              <a:rPr lang="nl-BE" dirty="0" err="1" smtClean="0"/>
              <a:t>for</a:t>
            </a:r>
            <a:r>
              <a:rPr lang="nl-BE" dirty="0" smtClean="0"/>
              <a:t> building </a:t>
            </a:r>
            <a:r>
              <a:rPr lang="nl-BE" dirty="0" err="1" smtClean="0"/>
              <a:t>applications</a:t>
            </a:r>
            <a:r>
              <a:rPr lang="nl-BE" dirty="0" smtClean="0"/>
              <a:t> </a:t>
            </a:r>
            <a:r>
              <a:rPr lang="nl-BE" dirty="0" err="1" smtClean="0"/>
              <a:t>that</a:t>
            </a:r>
            <a:r>
              <a:rPr lang="nl-BE" dirty="0" smtClean="0"/>
              <a:t> are</a:t>
            </a:r>
          </a:p>
          <a:p>
            <a:pPr lvl="1"/>
            <a:r>
              <a:rPr lang="nl-BE" dirty="0" err="1" smtClean="0"/>
              <a:t>Scalable</a:t>
            </a:r>
            <a:endParaRPr lang="nl-BE" dirty="0" smtClean="0"/>
          </a:p>
          <a:p>
            <a:pPr lvl="1"/>
            <a:r>
              <a:rPr lang="nl-BE" dirty="0" err="1" smtClean="0"/>
              <a:t>Fault</a:t>
            </a:r>
            <a:r>
              <a:rPr lang="nl-BE" dirty="0" smtClean="0"/>
              <a:t>-tolerant (CPU &amp; Storage)</a:t>
            </a:r>
          </a:p>
          <a:p>
            <a:endParaRPr lang="nl-BE" dirty="0"/>
          </a:p>
          <a:p>
            <a:r>
              <a:rPr lang="nl-BE" dirty="0" err="1" smtClean="0"/>
              <a:t>Develop</a:t>
            </a:r>
            <a:r>
              <a:rPr lang="nl-BE" dirty="0" smtClean="0"/>
              <a:t> </a:t>
            </a:r>
            <a:r>
              <a:rPr lang="nl-BE" dirty="0" err="1" smtClean="0"/>
              <a:t>with</a:t>
            </a:r>
            <a:r>
              <a:rPr lang="nl-BE" dirty="0" smtClean="0"/>
              <a:t> </a:t>
            </a:r>
            <a:r>
              <a:rPr lang="nl-BE" dirty="0" err="1" smtClean="0"/>
              <a:t>what</a:t>
            </a:r>
            <a:r>
              <a:rPr lang="nl-BE" dirty="0" smtClean="0"/>
              <a:t> </a:t>
            </a:r>
            <a:r>
              <a:rPr lang="nl-BE" dirty="0" err="1" smtClean="0"/>
              <a:t>you</a:t>
            </a:r>
            <a:r>
              <a:rPr lang="nl-BE" dirty="0" smtClean="0"/>
              <a:t> </a:t>
            </a:r>
            <a:r>
              <a:rPr lang="nl-BE" dirty="0" err="1" smtClean="0"/>
              <a:t>already</a:t>
            </a:r>
            <a:r>
              <a:rPr lang="nl-BE" dirty="0" smtClean="0"/>
              <a:t> </a:t>
            </a:r>
            <a:r>
              <a:rPr lang="nl-BE" dirty="0" err="1" smtClean="0"/>
              <a:t>know</a:t>
            </a:r>
            <a:r>
              <a:rPr lang="nl-BE" dirty="0" smtClean="0"/>
              <a:t>!</a:t>
            </a:r>
          </a:p>
          <a:p>
            <a:pPr lvl="1"/>
            <a:r>
              <a:rPr lang="nl-BE" dirty="0" smtClean="0"/>
              <a:t>.NET, Java, PHP, …</a:t>
            </a:r>
          </a:p>
          <a:p>
            <a:pPr lvl="1"/>
            <a:endParaRPr lang="nl-BE" dirty="0"/>
          </a:p>
          <a:p>
            <a:r>
              <a:rPr lang="nl-BE" dirty="0" smtClean="0"/>
              <a:t>Focus on </a:t>
            </a:r>
            <a:r>
              <a:rPr lang="nl-BE" dirty="0" err="1" smtClean="0"/>
              <a:t>development</a:t>
            </a:r>
            <a:r>
              <a:rPr lang="nl-BE" dirty="0" smtClean="0"/>
              <a:t>, </a:t>
            </a:r>
            <a:r>
              <a:rPr lang="nl-BE" dirty="0" err="1" smtClean="0"/>
              <a:t>not</a:t>
            </a:r>
            <a:r>
              <a:rPr lang="nl-BE" dirty="0" smtClean="0"/>
              <a:t> </a:t>
            </a:r>
            <a:r>
              <a:rPr lang="nl-BE" dirty="0" err="1" smtClean="0"/>
              <a:t>infrastructure</a:t>
            </a:r>
            <a:endParaRPr lang="nl-BE" dirty="0" smtClean="0"/>
          </a:p>
          <a:p>
            <a:pPr lvl="1"/>
            <a:r>
              <a:rPr lang="nl-BE" dirty="0" smtClean="0"/>
              <a:t>Extra support </a:t>
            </a:r>
            <a:r>
              <a:rPr lang="nl-BE" dirty="0" err="1" smtClean="0"/>
              <a:t>API’s</a:t>
            </a:r>
            <a:r>
              <a:rPr lang="nl-BE" dirty="0" smtClean="0"/>
              <a:t>, </a:t>
            </a:r>
            <a:r>
              <a:rPr lang="nl-BE" dirty="0" err="1" smtClean="0"/>
              <a:t>such</a:t>
            </a:r>
            <a:r>
              <a:rPr lang="nl-BE" dirty="0" smtClean="0"/>
              <a:t> as storage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919858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Windows </a:t>
            </a:r>
            <a:r>
              <a:rPr lang="nl-BE" dirty="0" err="1" smtClean="0"/>
              <a:t>Azure</a:t>
            </a:r>
            <a:r>
              <a:rPr lang="nl-BE" dirty="0" smtClean="0"/>
              <a:t> Components</a:t>
            </a:r>
            <a:endParaRPr lang="nl-BE" dirty="0"/>
          </a:p>
        </p:txBody>
      </p:sp>
      <p:sp>
        <p:nvSpPr>
          <p:cNvPr id="4" name="Rounded Rectangle 3"/>
          <p:cNvSpPr/>
          <p:nvPr/>
        </p:nvSpPr>
        <p:spPr>
          <a:xfrm>
            <a:off x="701040" y="1554480"/>
            <a:ext cx="7741920" cy="48971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5" name="Picture 4" descr="WinAzure_h_rg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31621" y="1945271"/>
            <a:ext cx="5206350" cy="968381"/>
          </a:xfrm>
          <a:prstGeom prst="rect">
            <a:avLst/>
          </a:prstGeom>
        </p:spPr>
      </p:pic>
      <p:pic>
        <p:nvPicPr>
          <p:cNvPr id="6" name="Picture 2" descr="C:\Users\daiken\AppData\Local\Temp\Rar$DR03.989\SQL-Azure_rg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040" y="3243074"/>
            <a:ext cx="4180684" cy="1219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WinAzure_AppFabric_h_rg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31621" y="4791696"/>
            <a:ext cx="6626859" cy="138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4232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701040" y="1554480"/>
            <a:ext cx="7741920" cy="3505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Windows </a:t>
            </a:r>
            <a:r>
              <a:rPr lang="nl-BE" dirty="0" err="1" smtClean="0"/>
              <a:t>Azure</a:t>
            </a:r>
            <a:endParaRPr lang="nl-BE" dirty="0"/>
          </a:p>
        </p:txBody>
      </p:sp>
      <p:sp>
        <p:nvSpPr>
          <p:cNvPr id="7" name="Rounded Rectangle 6"/>
          <p:cNvSpPr>
            <a:spLocks/>
          </p:cNvSpPr>
          <p:nvPr/>
        </p:nvSpPr>
        <p:spPr bwMode="auto">
          <a:xfrm>
            <a:off x="1167984" y="3377195"/>
            <a:ext cx="1961295" cy="609600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0" tIns="45718" rIns="0" bIns="45718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85000"/>
              </a:lnSpc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200" spc="-100" dirty="0" smtClean="0">
                <a:ln w="18415" cmpd="sng">
                  <a:noFill/>
                  <a:prstDash val="solid"/>
                </a:ln>
                <a:gradFill>
                  <a:gsLst>
                    <a:gs pos="0">
                      <a:srgbClr val="000000"/>
                    </a:gs>
                    <a:gs pos="5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rPr>
              <a:t>Compute</a:t>
            </a:r>
          </a:p>
        </p:txBody>
      </p:sp>
      <p:sp>
        <p:nvSpPr>
          <p:cNvPr id="8" name="Rounded Rectangle 7"/>
          <p:cNvSpPr>
            <a:spLocks/>
          </p:cNvSpPr>
          <p:nvPr/>
        </p:nvSpPr>
        <p:spPr bwMode="auto">
          <a:xfrm>
            <a:off x="6194527" y="3377195"/>
            <a:ext cx="1961295" cy="609600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0" tIns="45718" rIns="0" bIns="45718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85000"/>
              </a:lnSpc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200" spc="-100" dirty="0" smtClean="0">
                <a:ln w="18415" cmpd="sng">
                  <a:noFill/>
                  <a:prstDash val="solid"/>
                </a:ln>
                <a:gradFill>
                  <a:gsLst>
                    <a:gs pos="0">
                      <a:srgbClr val="000000"/>
                    </a:gs>
                    <a:gs pos="5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rPr>
              <a:t>Storage</a:t>
            </a:r>
          </a:p>
        </p:txBody>
      </p:sp>
      <p:sp>
        <p:nvSpPr>
          <p:cNvPr id="9" name="Rounded Rectangle 8"/>
          <p:cNvSpPr>
            <a:spLocks/>
          </p:cNvSpPr>
          <p:nvPr/>
        </p:nvSpPr>
        <p:spPr bwMode="auto">
          <a:xfrm>
            <a:off x="3623571" y="3392435"/>
            <a:ext cx="2076665" cy="609600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0" tIns="45718" rIns="0" bIns="45718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85000"/>
              </a:lnSpc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200" spc="-100" dirty="0" smtClean="0">
                <a:ln w="18415" cmpd="sng">
                  <a:noFill/>
                  <a:prstDash val="solid"/>
                </a:ln>
                <a:gradFill>
                  <a:gsLst>
                    <a:gs pos="0">
                      <a:srgbClr val="000000"/>
                    </a:gs>
                    <a:gs pos="5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rPr>
              <a:t>Management</a:t>
            </a:r>
            <a:endParaRPr lang="en-US" sz="2200" spc="-100" dirty="0">
              <a:ln w="18415" cmpd="sng">
                <a:noFill/>
                <a:prstDash val="solid"/>
              </a:ln>
              <a:gradFill>
                <a:gsLst>
                  <a:gs pos="0">
                    <a:srgbClr val="000000"/>
                  </a:gs>
                  <a:gs pos="50000">
                    <a:srgbClr val="000000"/>
                  </a:gs>
                </a:gsLst>
                <a:lin ang="5400000" scaled="0"/>
              </a:gra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10" name="Picture 9" descr="WinAzure_h_rg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68825" y="1945271"/>
            <a:ext cx="5206350" cy="96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9637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Azure Compute</a:t>
            </a:r>
            <a:endParaRPr lang="en-US" dirty="0"/>
          </a:p>
        </p:txBody>
      </p:sp>
      <p:sp>
        <p:nvSpPr>
          <p:cNvPr id="17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Windows Server 2008 </a:t>
            </a:r>
            <a:r>
              <a:rPr lang="en-US" sz="2800" dirty="0" smtClean="0"/>
              <a:t>x64 (R2)</a:t>
            </a:r>
            <a:endParaRPr lang="en-US" sz="2800" dirty="0"/>
          </a:p>
          <a:p>
            <a:r>
              <a:rPr lang="en-US" sz="2800" dirty="0"/>
              <a:t>.NET Framework – 3.5 SP1 and 4.0</a:t>
            </a:r>
          </a:p>
          <a:p>
            <a:r>
              <a:rPr lang="en-US" sz="2800" dirty="0"/>
              <a:t>Supports </a:t>
            </a:r>
            <a:r>
              <a:rPr lang="en-US" sz="2800" dirty="0" smtClean="0"/>
              <a:t>Full Trust</a:t>
            </a:r>
            <a:endParaRPr lang="en-US" sz="2800" dirty="0"/>
          </a:p>
          <a:p>
            <a:r>
              <a:rPr lang="en-US" sz="2800" dirty="0" smtClean="0"/>
              <a:t>Fabric </a:t>
            </a:r>
            <a:r>
              <a:rPr lang="en-US" sz="2800" dirty="0"/>
              <a:t>manages role </a:t>
            </a:r>
            <a:r>
              <a:rPr lang="en-US" sz="2800" dirty="0" smtClean="0"/>
              <a:t>lifecycle</a:t>
            </a:r>
            <a:endParaRPr lang="en-US" sz="2800" dirty="0"/>
          </a:p>
        </p:txBody>
      </p:sp>
      <p:grpSp>
        <p:nvGrpSpPr>
          <p:cNvPr id="3" name="Group 2"/>
          <p:cNvGrpSpPr/>
          <p:nvPr/>
        </p:nvGrpSpPr>
        <p:grpSpPr>
          <a:xfrm>
            <a:off x="4911235" y="4156528"/>
            <a:ext cx="3743613" cy="983294"/>
            <a:chOff x="685800" y="3479906"/>
            <a:chExt cx="3743613" cy="983294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685800" y="3717765"/>
              <a:ext cx="3539007" cy="745435"/>
            </a:xfrm>
            <a:prstGeom prst="roundRect">
              <a:avLst/>
            </a:prstGeom>
            <a:solidFill>
              <a:srgbClr val="FFC00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/>
              <a:r>
                <a:rPr lang="en-US" sz="4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Worker Role</a:t>
              </a:r>
            </a:p>
          </p:txBody>
        </p:sp>
        <p:pic>
          <p:nvPicPr>
            <p:cNvPr id="13" name="Picture 3" descr="D:\Clipart\DVD_ART36\Artwork_Imagery\Icons - Illustrations\_ VIRTUALIZATION ICONS\Application Virtual Web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86277" y="3479906"/>
              <a:ext cx="543136" cy="610576"/>
            </a:xfrm>
            <a:prstGeom prst="rect">
              <a:avLst/>
            </a:prstGeom>
            <a:noFill/>
          </p:spPr>
        </p:pic>
      </p:grpSp>
      <p:grpSp>
        <p:nvGrpSpPr>
          <p:cNvPr id="2" name="Group 1"/>
          <p:cNvGrpSpPr/>
          <p:nvPr/>
        </p:nvGrpSpPr>
        <p:grpSpPr>
          <a:xfrm>
            <a:off x="797864" y="4156528"/>
            <a:ext cx="3402241" cy="1023018"/>
            <a:chOff x="5298744" y="3453434"/>
            <a:chExt cx="3402241" cy="1023018"/>
          </a:xfrm>
        </p:grpSpPr>
        <p:sp>
          <p:nvSpPr>
            <p:cNvPr id="9" name="Rounded Rectangle 8"/>
            <p:cNvSpPr/>
            <p:nvPr/>
          </p:nvSpPr>
          <p:spPr bwMode="auto">
            <a:xfrm>
              <a:off x="5298744" y="3717765"/>
              <a:ext cx="3254706" cy="758687"/>
            </a:xfrm>
            <a:prstGeom prst="roundRect">
              <a:avLst/>
            </a:prstGeom>
            <a:solidFill>
              <a:srgbClr val="00B0F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/>
              <a:r>
                <a:rPr lang="en-US" sz="4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Web Role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8167168" y="3453434"/>
              <a:ext cx="533817" cy="661366"/>
              <a:chOff x="6445250" y="3835400"/>
              <a:chExt cx="1431925" cy="1609725"/>
            </a:xfrm>
          </p:grpSpPr>
          <p:pic>
            <p:nvPicPr>
              <p:cNvPr id="15" name="Picture 4" descr="D:\Clipart\DVD_ART36\Artwork_Imagery\Icons - Illustrations\_ VIRTUALIZATION ICONS\Application Virtual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445250" y="3835400"/>
                <a:ext cx="1431925" cy="1609725"/>
              </a:xfrm>
              <a:prstGeom prst="rect">
                <a:avLst/>
              </a:prstGeom>
              <a:noFill/>
            </p:spPr>
          </p:pic>
          <p:pic>
            <p:nvPicPr>
              <p:cNvPr id="16" name="Picture 5" descr="D:\Clipart\DVD_ART36\Artwork_Imagery\Icons - Illustrations\Misc\gears tools connected cogs overlapped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705600" y="4191000"/>
                <a:ext cx="959475" cy="914400"/>
              </a:xfrm>
              <a:prstGeom prst="rect">
                <a:avLst/>
              </a:prstGeom>
              <a:noFill/>
            </p:spPr>
          </p:pic>
        </p:grpSp>
      </p:grpSp>
    </p:spTree>
    <p:extLst>
      <p:ext uri="{BB962C8B-B14F-4D97-AF65-F5344CB8AC3E}">
        <p14:creationId xmlns:p14="http://schemas.microsoft.com/office/powerpoint/2010/main" val="111214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3274</TotalTime>
  <Words>1377</Words>
  <Application>Microsoft Office PowerPoint</Application>
  <PresentationFormat>On-screen Show (4:3)</PresentationFormat>
  <Paragraphs>404</Paragraphs>
  <Slides>57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Office Theme</vt:lpstr>
      <vt:lpstr>What’s new in Azure SDK 1.3 (and 1.4)</vt:lpstr>
      <vt:lpstr>Agenda</vt:lpstr>
      <vt:lpstr>Introducing Azure</vt:lpstr>
      <vt:lpstr>What is Azure (for managers, CTO’s)</vt:lpstr>
      <vt:lpstr>What is Azure? (for infrastructure)</vt:lpstr>
      <vt:lpstr>What is Azure? (for developers)</vt:lpstr>
      <vt:lpstr>Windows Azure Components</vt:lpstr>
      <vt:lpstr>Windows Azure</vt:lpstr>
      <vt:lpstr>Windows Azure Compute</vt:lpstr>
      <vt:lpstr>Web role</vt:lpstr>
      <vt:lpstr>Worker role</vt:lpstr>
      <vt:lpstr>Windows Azure</vt:lpstr>
      <vt:lpstr>Windows Azure Storage</vt:lpstr>
      <vt:lpstr>Loosely Coupled Workflow with Queues</vt:lpstr>
      <vt:lpstr>Windows Azure Content Delivery Network</vt:lpstr>
      <vt:lpstr>SQL Azure</vt:lpstr>
      <vt:lpstr>Windows Azure AppFabric</vt:lpstr>
      <vt:lpstr>Services over the internet</vt:lpstr>
      <vt:lpstr>Relaying Messages</vt:lpstr>
      <vt:lpstr>Windows Azure AppFabric</vt:lpstr>
      <vt:lpstr>Azure AppFabric Access Control Service</vt:lpstr>
      <vt:lpstr>Cloud Development == Familiar Development</vt:lpstr>
      <vt:lpstr>WhaT is new in Azure SDK 1.3 &amp; 1.4</vt:lpstr>
      <vt:lpstr>Windows Azure Management Portal</vt:lpstr>
      <vt:lpstr>PowerPoint Presentation</vt:lpstr>
      <vt:lpstr>New Role: the VM Role</vt:lpstr>
      <vt:lpstr>Full Internet Information Server support</vt:lpstr>
      <vt:lpstr>PowerPoint Presentation</vt:lpstr>
      <vt:lpstr>Startup tasks</vt:lpstr>
      <vt:lpstr>Startup task options</vt:lpstr>
      <vt:lpstr>PowerPoint Presentation</vt:lpstr>
      <vt:lpstr>Startup Task Plugin Model</vt:lpstr>
      <vt:lpstr>PowerPoint Presentation</vt:lpstr>
      <vt:lpstr>Remote Desktop Access</vt:lpstr>
      <vt:lpstr>Changing RDP Configuration</vt:lpstr>
      <vt:lpstr>PowerPoint Presentation</vt:lpstr>
      <vt:lpstr>Windows Azure Connect</vt:lpstr>
      <vt:lpstr>Examples on using Azure Connect</vt:lpstr>
      <vt:lpstr>PowerPoint Presentation</vt:lpstr>
      <vt:lpstr>Intelli-Trace?</vt:lpstr>
      <vt:lpstr>Your code’s flight recorder</vt:lpstr>
      <vt:lpstr>PowerPoint Presentation</vt:lpstr>
      <vt:lpstr>SQL Azure Reporting</vt:lpstr>
      <vt:lpstr>PowerPoint Presentation</vt:lpstr>
      <vt:lpstr>Windows Phone 7 and the Cloud</vt:lpstr>
      <vt:lpstr>PowerPoint Presentation</vt:lpstr>
      <vt:lpstr>Windows Azure Traffic Manager</vt:lpstr>
      <vt:lpstr>Performance Policy</vt:lpstr>
      <vt:lpstr>Failover Policy</vt:lpstr>
      <vt:lpstr>Round Robin Policy</vt:lpstr>
      <vt:lpstr>Prepare for the future!</vt:lpstr>
      <vt:lpstr>Get Started with Windows Azure For Free Today!</vt:lpstr>
      <vt:lpstr>Even better deal now for MSDN subscribers</vt:lpstr>
      <vt:lpstr>Start Developing on the Windows Azure Platform</vt:lpstr>
      <vt:lpstr>Stay up to date with MSDN Belux</vt:lpstr>
      <vt:lpstr>TechDays  2011 On-Demand</vt:lpstr>
      <vt:lpstr>THANK YOU</vt:lpstr>
    </vt:vector>
  </TitlesOfParts>
  <Company>manythink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 &amp; Turn on 2010</dc:title>
  <dc:creator>Remy Venturini</dc:creator>
  <cp:lastModifiedBy>Peter</cp:lastModifiedBy>
  <cp:revision>83</cp:revision>
  <dcterms:created xsi:type="dcterms:W3CDTF">2011-01-13T08:12:11Z</dcterms:created>
  <dcterms:modified xsi:type="dcterms:W3CDTF">2011-04-28T06:26:46Z</dcterms:modified>
</cp:coreProperties>
</file>