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0" r:id="rId2"/>
  </p:sldMasterIdLst>
  <p:notesMasterIdLst>
    <p:notesMasterId r:id="rId43"/>
  </p:notesMasterIdLst>
  <p:handoutMasterIdLst>
    <p:handoutMasterId r:id="rId44"/>
  </p:handoutMasterIdLst>
  <p:sldIdLst>
    <p:sldId id="268"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13" r:id="rId27"/>
    <p:sldId id="314" r:id="rId28"/>
    <p:sldId id="302" r:id="rId29"/>
    <p:sldId id="303" r:id="rId30"/>
    <p:sldId id="304" r:id="rId31"/>
    <p:sldId id="305" r:id="rId32"/>
    <p:sldId id="306" r:id="rId33"/>
    <p:sldId id="307" r:id="rId34"/>
    <p:sldId id="308" r:id="rId35"/>
    <p:sldId id="309" r:id="rId36"/>
    <p:sldId id="310" r:id="rId37"/>
    <p:sldId id="311" r:id="rId38"/>
    <p:sldId id="312" r:id="rId39"/>
    <p:sldId id="275" r:id="rId40"/>
    <p:sldId id="276" r:id="rId41"/>
    <p:sldId id="277"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CDD315F-7FEC-453B-8739-8B7A022847BA}">
          <p14:sldIdLst>
            <p14:sldId id="26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13"/>
            <p14:sldId id="314"/>
            <p14:sldId id="302"/>
            <p14:sldId id="303"/>
            <p14:sldId id="304"/>
            <p14:sldId id="305"/>
            <p14:sldId id="306"/>
            <p14:sldId id="307"/>
            <p14:sldId id="308"/>
            <p14:sldId id="309"/>
            <p14:sldId id="310"/>
            <p14:sldId id="311"/>
            <p14:sldId id="312"/>
          </p14:sldIdLst>
        </p14:section>
        <p14:section name="Belux info slides" id="{CCF83B47-D8C2-4A2F-84D9-3FEB31B6E4E8}">
          <p14:sldIdLst>
            <p14:sldId id="275"/>
            <p14:sldId id="276"/>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111" d="100"/>
          <a:sy n="111" d="100"/>
        </p:scale>
        <p:origin x="-1614" y="-78"/>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2000" dirty="0" smtClean="0"/>
              <a:t>Development</a:t>
            </a:r>
          </a:p>
          <a:p>
            <a:pPr lvl="1"/>
            <a:r>
              <a:rPr lang="en-US" sz="1800" dirty="0" smtClean="0"/>
              <a:t>Difficult &amp; brittle wire-up experience </a:t>
            </a:r>
          </a:p>
          <a:p>
            <a:pPr lvl="1"/>
            <a:r>
              <a:rPr lang="en-US" sz="1800" dirty="0" smtClean="0"/>
              <a:t>Limited visibility into application dependencies</a:t>
            </a:r>
          </a:p>
          <a:p>
            <a:r>
              <a:rPr lang="en-US" sz="2000" dirty="0" smtClean="0"/>
              <a:t>Debug</a:t>
            </a:r>
          </a:p>
          <a:p>
            <a:pPr lvl="1"/>
            <a:r>
              <a:rPr lang="en-US" sz="1800" dirty="0" smtClean="0"/>
              <a:t>Debugging only at an individual  service/component  level</a:t>
            </a:r>
          </a:p>
          <a:p>
            <a:r>
              <a:rPr lang="en-US" sz="2000" dirty="0" smtClean="0"/>
              <a:t>Deployment</a:t>
            </a:r>
          </a:p>
          <a:p>
            <a:pPr lvl="1"/>
            <a:r>
              <a:rPr lang="en-US" sz="1800" dirty="0" smtClean="0"/>
              <a:t>Provisioning and deployment of individual application components developer owned</a:t>
            </a:r>
          </a:p>
          <a:p>
            <a:pPr lvl="1"/>
            <a:r>
              <a:rPr lang="en-US" sz="1800" dirty="0" smtClean="0"/>
              <a:t>No central deployment for composite applications</a:t>
            </a:r>
          </a:p>
          <a:p>
            <a:pPr lvl="1"/>
            <a:r>
              <a:rPr lang="en-US" sz="1800" dirty="0" smtClean="0"/>
              <a:t>&lt;security&gt;</a:t>
            </a:r>
          </a:p>
          <a:p>
            <a:pPr lvl="1"/>
            <a:r>
              <a:rPr lang="en-US" sz="1800" dirty="0" smtClean="0"/>
              <a:t>“Workflow” between environments,  etc.</a:t>
            </a:r>
          </a:p>
          <a:p>
            <a:r>
              <a:rPr lang="en-US" sz="2000" dirty="0" smtClean="0"/>
              <a:t>Configure</a:t>
            </a:r>
          </a:p>
          <a:p>
            <a:pPr lvl="1"/>
            <a:r>
              <a:rPr lang="en-US" sz="1800" dirty="0" smtClean="0"/>
              <a:t>Configuration done across multiple, independent portals</a:t>
            </a:r>
          </a:p>
          <a:p>
            <a:pPr lvl="1"/>
            <a:r>
              <a:rPr lang="en-US" sz="1800" dirty="0" smtClean="0"/>
              <a:t>Configuration changes require redeployment</a:t>
            </a:r>
          </a:p>
          <a:p>
            <a:r>
              <a:rPr lang="en-US" sz="2000" dirty="0" smtClean="0"/>
              <a:t>Monitoring</a:t>
            </a:r>
          </a:p>
          <a:p>
            <a:pPr lvl="1"/>
            <a:r>
              <a:rPr lang="en-US" sz="1800" dirty="0" smtClean="0"/>
              <a:t>Monitoring/usage/throttling/billing data fragmented across multiple portals</a:t>
            </a:r>
          </a:p>
          <a:p>
            <a:pPr lvl="1"/>
            <a:r>
              <a:rPr lang="en-US" sz="1800" dirty="0" smtClean="0"/>
              <a:t>No E2E monitoring and tracing information &amp; integrated view on application hotspots</a:t>
            </a:r>
          </a:p>
          <a:p>
            <a:r>
              <a:rPr lang="en-US" sz="2000" dirty="0" smtClean="0"/>
              <a:t>Management</a:t>
            </a:r>
          </a:p>
          <a:p>
            <a:pPr lvl="1"/>
            <a:r>
              <a:rPr lang="en-US" sz="1800" dirty="0" smtClean="0"/>
              <a:t>Management actions required across portals</a:t>
            </a:r>
          </a:p>
          <a:p>
            <a:pPr lvl="1"/>
            <a:r>
              <a:rPr lang="en-US" sz="1800" dirty="0" smtClean="0"/>
              <a:t>No notion of control of application state (e.g., start/stop/resume)</a:t>
            </a:r>
          </a:p>
          <a:p>
            <a:pPr marL="107152" lvl="1" indent="0">
              <a:buNone/>
            </a:pPr>
            <a:endParaRPr lang="en-US" sz="1800" dirty="0" smtClean="0"/>
          </a:p>
          <a:p>
            <a:r>
              <a:rPr lang="en-US" sz="2800" dirty="0" smtClean="0"/>
              <a:t>There are THREE BIG problems to solve</a:t>
            </a:r>
          </a:p>
          <a:p>
            <a:pPr marL="855663" lvl="1" indent="-395288">
              <a:lnSpc>
                <a:spcPct val="90000"/>
              </a:lnSpc>
              <a:spcBef>
                <a:spcPct val="20000"/>
              </a:spcBef>
              <a:buSzPct val="85000"/>
              <a:buBlip>
                <a:blip r:embed="rId3"/>
              </a:buBlip>
            </a:pPr>
            <a:r>
              <a:rPr lang="en-US" sz="2800" dirty="0" smtClean="0">
                <a:gradFill>
                  <a:gsLst>
                    <a:gs pos="0">
                      <a:schemeClr val="tx1"/>
                    </a:gs>
                    <a:gs pos="86000">
                      <a:schemeClr val="tx1"/>
                    </a:gs>
                  </a:gsLst>
                  <a:lin ang="5400000" scaled="0"/>
                </a:gradFill>
              </a:rPr>
              <a:t>Bring the ISLANDS TOGETHER so solutions can be composed of across all the components</a:t>
            </a:r>
          </a:p>
          <a:p>
            <a:pPr marL="855663" lvl="1" indent="-395288">
              <a:lnSpc>
                <a:spcPct val="90000"/>
              </a:lnSpc>
              <a:spcBef>
                <a:spcPct val="20000"/>
              </a:spcBef>
              <a:buSzPct val="85000"/>
              <a:buBlip>
                <a:blip r:embed="rId3"/>
              </a:buBlip>
            </a:pPr>
            <a:r>
              <a:rPr lang="en-US" sz="2800" dirty="0" smtClean="0">
                <a:gradFill>
                  <a:gsLst>
                    <a:gs pos="0">
                      <a:schemeClr val="tx1"/>
                    </a:gs>
                    <a:gs pos="86000">
                      <a:schemeClr val="tx1"/>
                    </a:gs>
                  </a:gsLst>
                  <a:lin ang="5400000" scaled="0"/>
                </a:gradFill>
              </a:rPr>
              <a:t>Ensure that common needs like scale, resilience, management, developer experience are solved in a COMMON WAY</a:t>
            </a:r>
          </a:p>
          <a:p>
            <a:pPr marL="855663" lvl="1" indent="-395288">
              <a:lnSpc>
                <a:spcPct val="90000"/>
              </a:lnSpc>
              <a:spcBef>
                <a:spcPct val="20000"/>
              </a:spcBef>
              <a:buSzPct val="85000"/>
              <a:buBlip>
                <a:blip r:embed="rId3"/>
              </a:buBlip>
            </a:pPr>
            <a:r>
              <a:rPr lang="en-US" sz="2800" dirty="0" smtClean="0">
                <a:gradFill>
                  <a:gsLst>
                    <a:gs pos="0">
                      <a:schemeClr val="tx1"/>
                    </a:gs>
                    <a:gs pos="86000">
                      <a:schemeClr val="tx1"/>
                    </a:gs>
                  </a:gsLst>
                  <a:lin ang="5400000" scaled="0"/>
                </a:gradFill>
              </a:rPr>
              <a:t>Build a SINGLE platform for A, B and C (Appliance, Box, Cloud)</a:t>
            </a:r>
          </a:p>
          <a:p>
            <a:pPr marL="107152" lvl="1" indent="0">
              <a:buNone/>
            </a:pPr>
            <a:endParaRPr lang="en-US" sz="1600" dirty="0" smtClean="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39983865-EE72-44D0-BDE8-63421D26F762}" type="datetime1">
              <a:rPr lang="en-US" smtClean="0">
                <a:solidFill>
                  <a:prstClr val="black"/>
                </a:solidFill>
              </a:rPr>
              <a:pPr/>
              <a:t>4/27/2011</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426436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2000" dirty="0" smtClean="0"/>
              <a:t>Let’s go back to our view of</a:t>
            </a:r>
            <a:r>
              <a:rPr lang="en-US" sz="2000" baseline="0" dirty="0" smtClean="0"/>
              <a:t> the capability islands and look at how this model has to change to solve our big three:</a:t>
            </a:r>
          </a:p>
          <a:p>
            <a:endParaRPr lang="en-US" sz="2000" baseline="0" dirty="0" smtClean="0"/>
          </a:p>
          <a:p>
            <a:r>
              <a:rPr lang="en-US" sz="2000" baseline="0" dirty="0" smtClean="0"/>
              <a:t>Let’s first start by thinking about the development process.  There are a few issues here.  </a:t>
            </a:r>
          </a:p>
          <a:p>
            <a:endParaRPr lang="en-US" sz="2000" baseline="0" dirty="0" smtClean="0"/>
          </a:p>
          <a:p>
            <a:r>
              <a:rPr lang="en-US" sz="2000" baseline="0" dirty="0" smtClean="0"/>
              <a:t>The first issue, is that when we build applications, it has to be more simple.  There is inherently a significant amount of complexity in thinking about how each of these moving parts has to scale and be resilient.  Developers have to architect this all in their applications from the start and worry A LOT about where they will manage state and how state gets affected by scale.  Wouldn’t it be great if the developer didn’t have to worry about these things, to a large extent should only worry about building an application for one user and let the underlying infrastructure worry about scale and resilience.</a:t>
            </a:r>
          </a:p>
          <a:p>
            <a:endParaRPr lang="en-US" sz="2000" baseline="0" dirty="0" smtClean="0"/>
          </a:p>
          <a:p>
            <a:r>
              <a:rPr lang="en-US" sz="2000" baseline="0" dirty="0" smtClean="0"/>
              <a:t>Click-&gt;So let’s start by taking out these things from the developers perspective.</a:t>
            </a:r>
          </a:p>
          <a:p>
            <a:endParaRPr lang="en-US" sz="2000" baseline="0" dirty="0" smtClean="0"/>
          </a:p>
          <a:p>
            <a:r>
              <a:rPr lang="en-US" sz="2000" baseline="0" dirty="0" smtClean="0"/>
              <a:t>The first of course is to have a more consistent experience across all these capabilities.  Actually Microsoft already get’s an A grade here with .NET, Visual Studio etc. really tying many of these pieces together.  To get an A+, we need to remove some of the capability duplication (Workflow is a good example, messaging would be another) and ensure that the experience of constructing an application across all these moving </a:t>
            </a:r>
            <a:endParaRPr lang="en-US" sz="2000" dirty="0" smtClean="0"/>
          </a:p>
          <a:p>
            <a:pPr marL="107152" lvl="1" indent="0">
              <a:buNone/>
            </a:pPr>
            <a:endParaRPr lang="en-US" sz="1600" dirty="0" smtClean="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39983865-EE72-44D0-BDE8-63421D26F762}" type="datetime1">
              <a:rPr lang="en-US" smtClean="0">
                <a:solidFill>
                  <a:prstClr val="black"/>
                </a:solidFill>
              </a:rPr>
              <a:pPr/>
              <a:t>4/27/2011</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426436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2000" dirty="0" smtClean="0"/>
              <a:t>Let’s go back to our view of</a:t>
            </a:r>
            <a:r>
              <a:rPr lang="en-US" sz="2000" baseline="0" dirty="0" smtClean="0"/>
              <a:t> the capability islands and look at how this model has to change to solve our big three:</a:t>
            </a:r>
          </a:p>
          <a:p>
            <a:endParaRPr lang="en-US" sz="2000" baseline="0" dirty="0" smtClean="0"/>
          </a:p>
          <a:p>
            <a:r>
              <a:rPr lang="en-US" sz="2000" baseline="0" dirty="0" smtClean="0"/>
              <a:t>Let’s first start by thinking about the development process.  There are a few issues here.  </a:t>
            </a:r>
          </a:p>
          <a:p>
            <a:endParaRPr lang="en-US" sz="2000" baseline="0" dirty="0" smtClean="0"/>
          </a:p>
          <a:p>
            <a:r>
              <a:rPr lang="en-US" sz="2000" baseline="0" dirty="0" smtClean="0"/>
              <a:t>The first issue, is that when we build applications, it has to be more simple.  There is inherently a significant amount of complexity in thinking about how each of these moving parts has to scale and be resilient.  Developers have to architect this all in their applications from the start and worry A LOT about where they will manage state and how state gets affected by scale.  Wouldn’t it be great if the developer didn’t have to worry about these things, to a large extent should only worry about building an application for one user and let the underlying infrastructure worry about scale and resilience.</a:t>
            </a:r>
          </a:p>
          <a:p>
            <a:endParaRPr lang="en-US" sz="2000" baseline="0" dirty="0" smtClean="0"/>
          </a:p>
          <a:p>
            <a:r>
              <a:rPr lang="en-US" sz="2000" baseline="0" dirty="0" smtClean="0"/>
              <a:t>Click-&gt;So let’s start by taking out these things from the developers perspective.</a:t>
            </a:r>
          </a:p>
          <a:p>
            <a:endParaRPr lang="en-US" sz="2000" baseline="0" dirty="0" smtClean="0"/>
          </a:p>
          <a:p>
            <a:r>
              <a:rPr lang="en-US" sz="2000" baseline="0" dirty="0" smtClean="0"/>
              <a:t>The first of course is to have a more consistent experience across all these capabilities.  Actually Microsoft already get’s an A grade here with .NET, Visual Studio etc. really tying many of these pieces together.  To get an A+, we need to remove some of the capability duplication (Workflow is a good example, messaging would be another) and ensure that the experience of constructing an application across all these moving </a:t>
            </a:r>
          </a:p>
          <a:p>
            <a:endParaRPr lang="en-US" sz="2000" baseline="0" dirty="0" smtClean="0"/>
          </a:p>
          <a:p>
            <a:pPr marL="342900" indent="-342900" defTabSz="914099" fontAlgn="base">
              <a:spcBef>
                <a:spcPct val="0"/>
              </a:spcBef>
              <a:spcAft>
                <a:spcPts val="600"/>
              </a:spcAft>
              <a:buFont typeface="Arial" pitchFamily="34" charset="0"/>
              <a:buChar char="•"/>
            </a:pPr>
            <a:r>
              <a:rPr lang="en-US" sz="2000" b="1" dirty="0" smtClean="0">
                <a:solidFill>
                  <a:schemeClr val="bg1"/>
                </a:solidFill>
              </a:rPr>
              <a:t>Middle-Tier Services and Components to compose into solutions</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Components are in your Visual Studio </a:t>
            </a:r>
            <a:r>
              <a:rPr lang="en-US" sz="2000" b="1" dirty="0" err="1" smtClean="0">
                <a:solidFill>
                  <a:schemeClr val="bg1"/>
                </a:solidFill>
              </a:rPr>
              <a:t>ToolBox</a:t>
            </a:r>
            <a:endParaRPr lang="en-US" sz="2000" b="1" dirty="0" smtClean="0">
              <a:solidFill>
                <a:schemeClr val="bg1"/>
              </a:solidFill>
            </a:endParaRPr>
          </a:p>
          <a:p>
            <a:pPr marL="342900" indent="-342900" defTabSz="914099" fontAlgn="base">
              <a:spcBef>
                <a:spcPct val="0"/>
              </a:spcBef>
              <a:spcAft>
                <a:spcPts val="600"/>
              </a:spcAft>
              <a:buFont typeface="Arial" pitchFamily="34" charset="0"/>
              <a:buChar char="•"/>
            </a:pPr>
            <a:endParaRPr lang="en-US" sz="2000" b="1" dirty="0" smtClean="0">
              <a:solidFill>
                <a:schemeClr val="bg1"/>
              </a:solidFill>
            </a:endParaRPr>
          </a:p>
          <a:p>
            <a:endParaRPr lang="en-US" sz="2800" baseline="0" dirty="0" smtClean="0"/>
          </a:p>
          <a:p>
            <a:pPr marL="342900" indent="-342900" defTabSz="914099" fontAlgn="base">
              <a:spcBef>
                <a:spcPct val="0"/>
              </a:spcBef>
              <a:spcAft>
                <a:spcPts val="600"/>
              </a:spcAft>
              <a:buFont typeface="Arial" pitchFamily="34" charset="0"/>
              <a:buChar char="•"/>
            </a:pPr>
            <a:r>
              <a:rPr lang="en-US" sz="2000" b="1" dirty="0" smtClean="0">
                <a:solidFill>
                  <a:schemeClr val="bg1"/>
                </a:solidFill>
              </a:rPr>
              <a:t>Visual Studio Experience</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Cuts Across ALL Tiers</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Compose Composite Apps</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Package App Model for deploy</a:t>
            </a:r>
          </a:p>
          <a:p>
            <a:pPr marL="342900" indent="-342900" defTabSz="914099" fontAlgn="base">
              <a:spcBef>
                <a:spcPct val="0"/>
              </a:spcBef>
              <a:spcAft>
                <a:spcPts val="600"/>
              </a:spcAft>
              <a:buFont typeface="Arial" pitchFamily="34" charset="0"/>
              <a:buChar char="•"/>
            </a:pPr>
            <a:endParaRPr lang="en-US" sz="2000" b="1" dirty="0" smtClean="0">
              <a:solidFill>
                <a:schemeClr val="bg1"/>
              </a:solidFill>
            </a:endParaRPr>
          </a:p>
          <a:p>
            <a:endParaRPr lang="en-US" sz="2000" baseline="0" dirty="0" smtClean="0"/>
          </a:p>
          <a:p>
            <a:pPr marL="342900" indent="-342900" defTabSz="914099" fontAlgn="base">
              <a:spcBef>
                <a:spcPct val="0"/>
              </a:spcBef>
              <a:spcAft>
                <a:spcPts val="600"/>
              </a:spcAft>
              <a:buFont typeface="Arial" pitchFamily="34" charset="0"/>
              <a:buChar char="•"/>
            </a:pPr>
            <a:r>
              <a:rPr lang="en-US" sz="2000" b="1" dirty="0" smtClean="0">
                <a:solidFill>
                  <a:schemeClr val="bg1"/>
                </a:solidFill>
              </a:rPr>
              <a:t>Deploy All Components across the target platform</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Manage App as ONE</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Access ELASTIC scale &amp; resilience</a:t>
            </a:r>
          </a:p>
          <a:p>
            <a:pPr marL="0" indent="0" defTabSz="914099" fontAlgn="base">
              <a:spcBef>
                <a:spcPct val="0"/>
              </a:spcBef>
              <a:spcAft>
                <a:spcPts val="600"/>
              </a:spcAft>
              <a:buFont typeface="Arial" pitchFamily="34" charset="0"/>
              <a:buNone/>
            </a:pPr>
            <a:endParaRPr lang="en-US" sz="2000" b="1" dirty="0" smtClean="0">
              <a:solidFill>
                <a:schemeClr val="bg1"/>
              </a:solidFill>
            </a:endParaRPr>
          </a:p>
          <a:p>
            <a:pPr marL="342900" indent="-342900" defTabSz="914099" fontAlgn="base">
              <a:spcBef>
                <a:spcPct val="0"/>
              </a:spcBef>
              <a:spcAft>
                <a:spcPts val="600"/>
              </a:spcAft>
              <a:buFont typeface="Arial" pitchFamily="34" charset="0"/>
              <a:buChar char="•"/>
            </a:pPr>
            <a:r>
              <a:rPr lang="en-US" sz="2000" b="1" dirty="0" smtClean="0">
                <a:solidFill>
                  <a:schemeClr val="bg1"/>
                </a:solidFill>
              </a:rPr>
              <a:t>Provides Elastic Scale, Performance and Resilience for all Services</a:t>
            </a:r>
          </a:p>
          <a:p>
            <a:pPr marL="342900" indent="-342900" defTabSz="914099" fontAlgn="base">
              <a:spcBef>
                <a:spcPct val="0"/>
              </a:spcBef>
              <a:spcAft>
                <a:spcPts val="600"/>
              </a:spcAft>
              <a:buFont typeface="Arial" pitchFamily="34" charset="0"/>
              <a:buChar char="•"/>
            </a:pPr>
            <a:r>
              <a:rPr lang="en-US" sz="2000" b="1" dirty="0" smtClean="0">
                <a:solidFill>
                  <a:schemeClr val="bg1"/>
                </a:solidFill>
              </a:rPr>
              <a:t>Abstracts Services from target platform – Run Anywhere</a:t>
            </a:r>
          </a:p>
          <a:p>
            <a:pPr marL="342900" indent="-342900" defTabSz="914099" fontAlgn="base">
              <a:spcBef>
                <a:spcPct val="0"/>
              </a:spcBef>
              <a:spcAft>
                <a:spcPts val="600"/>
              </a:spcAft>
              <a:buFont typeface="Arial" pitchFamily="34" charset="0"/>
              <a:buChar char="•"/>
            </a:pPr>
            <a:endParaRPr lang="en-US" sz="2000" b="1" dirty="0" smtClean="0">
              <a:solidFill>
                <a:schemeClr val="bg1"/>
              </a:solidFill>
            </a:endParaRPr>
          </a:p>
          <a:p>
            <a:endParaRPr lang="en-US" sz="1600" dirty="0" smtClean="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39983865-EE72-44D0-BDE8-63421D26F762}" type="datetime1">
              <a:rPr lang="en-US" smtClean="0">
                <a:solidFill>
                  <a:prstClr val="black"/>
                </a:solidFill>
              </a:rPr>
              <a:pPr/>
              <a:t>4/27/2011</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426436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There’s a number</a:t>
            </a:r>
            <a:r>
              <a:rPr lang="en-US" baseline="0" dirty="0" smtClean="0"/>
              <a:t> of things that I’d like to point out to you before we break into a demo.</a:t>
            </a:r>
          </a:p>
          <a:p>
            <a:endParaRPr lang="en-US" baseline="0" dirty="0" smtClean="0"/>
          </a:p>
          <a:p>
            <a:r>
              <a:rPr lang="en-US" baseline="0" dirty="0" smtClean="0"/>
              <a:t>First, the caching service comes with out-of-the-box ASP.NET providers for both session state and page output caching.  This makes it extremely easy to quickly speed up your existing applications by leveraging these providers and updating your </a:t>
            </a:r>
            <a:r>
              <a:rPr lang="en-US" baseline="0" dirty="0" err="1" smtClean="0"/>
              <a:t>web.config</a:t>
            </a:r>
            <a:r>
              <a:rPr lang="en-US" baseline="0" dirty="0" smtClean="0"/>
              <a:t> files.  You can also leverage the local cache, which stores data on the client to speed up access to data retrieved from the Caching service.</a:t>
            </a:r>
          </a:p>
          <a:p>
            <a:endParaRPr lang="en-US" baseline="0" dirty="0" smtClean="0"/>
          </a:p>
          <a:p>
            <a:r>
              <a:rPr lang="en-US" baseline="0" dirty="0" smtClean="0"/>
              <a:t>You can cache any managed object, with no object size limits.  Also, when you leverage the local caching option, you won’t pay any serialization costs, as the data will stay on the client.  This can make for some extremely fast solutions.</a:t>
            </a:r>
          </a:p>
          <a:p>
            <a:endParaRPr lang="en-US" baseline="0" dirty="0" smtClean="0"/>
          </a:p>
          <a:p>
            <a:r>
              <a:rPr lang="en-US" baseline="0" dirty="0" smtClean="0"/>
              <a:t>You will leverage the exact same APIs you have used with Windows Server </a:t>
            </a:r>
            <a:r>
              <a:rPr lang="en-US" baseline="0" dirty="0" err="1" smtClean="0"/>
              <a:t>AppFabric</a:t>
            </a:r>
            <a:r>
              <a:rPr lang="en-US" baseline="0" dirty="0" smtClean="0"/>
              <a:t> Caching, which are .NET assemblies.  This makes it very easy to get going.</a:t>
            </a:r>
          </a:p>
          <a:p>
            <a:endParaRPr lang="en-US" baseline="0" dirty="0" smtClean="0"/>
          </a:p>
          <a:p>
            <a:r>
              <a:rPr lang="en-US" baseline="0" dirty="0" smtClean="0"/>
              <a:t>The Caching service is secured by the Access Control Service.  Through </a:t>
            </a:r>
            <a:r>
              <a:rPr lang="en-US" baseline="0" dirty="0" err="1" smtClean="0"/>
              <a:t>config</a:t>
            </a:r>
            <a:r>
              <a:rPr lang="en-US" baseline="0" dirty="0" smtClean="0"/>
              <a:t> or at runtime, you simply specific an ACS token that is used for authentication.</a:t>
            </a:r>
          </a:p>
          <a:p>
            <a:endParaRPr lang="en-US" baseline="0" dirty="0" smtClean="0"/>
          </a:p>
          <a:p>
            <a:r>
              <a:rPr lang="en-US" baseline="0" dirty="0" smtClean="0"/>
              <a:t>Finally, as we move towards commercial launch, we’ll add many of the features that make Windows Server </a:t>
            </a:r>
            <a:r>
              <a:rPr lang="en-US" baseline="0" dirty="0" err="1" smtClean="0"/>
              <a:t>AppFabric</a:t>
            </a:r>
            <a:r>
              <a:rPr lang="en-US" baseline="0" dirty="0" smtClean="0"/>
              <a:t> Caching extremely popular, such as High Availability, which minimizes data loss by persisting the cache, regions for partitioning and co-locating data, the ability to emit notifications to clients when then need to refresh their local cache, and more.</a:t>
            </a:r>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2927189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3236493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38</a:t>
            </a:fld>
            <a:endParaRPr lang="en-US"/>
          </a:p>
        </p:txBody>
      </p:sp>
    </p:spTree>
    <p:extLst>
      <p:ext uri="{BB962C8B-B14F-4D97-AF65-F5344CB8AC3E}">
        <p14:creationId xmlns:p14="http://schemas.microsoft.com/office/powerpoint/2010/main" val="357408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22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83721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04525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8" name="Footer Placeholder 7"/>
          <p:cNvSpPr>
            <a:spLocks noGrp="1"/>
          </p:cNvSpPr>
          <p:nvPr>
            <p:ph type="ftr" sz="quarter" idx="11"/>
          </p:nvPr>
        </p:nvSpPr>
        <p:spPr/>
        <p:txBody>
          <a:bodyPr/>
          <a:lstStyle/>
          <a:p>
            <a:endParaRPr lang="en-US">
              <a:solidFill>
                <a:prstClr val="white"/>
              </a:solidFill>
            </a:endParaRPr>
          </a:p>
        </p:txBody>
      </p:sp>
      <p:sp>
        <p:nvSpPr>
          <p:cNvPr id="9" name="Slide Number Placeholder 8"/>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838968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272877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020189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203047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755045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758506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A56372-6EF6-430C-83C7-4204773B36A8}" type="datetimeFigureOut">
              <a:rPr lang="en-US" smtClean="0">
                <a:solidFill>
                  <a:prstClr val="white"/>
                </a:solidFill>
              </a:rPr>
              <a:pPr/>
              <a:t>4/27/2011</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B11D110C-49FE-4A74-8E2D-2C84CB93E44A}"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000429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7820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1.jpe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0"/>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7" name="Picture 2" descr="Y:\Documents\WORK\11.01.006.0 - DDMC - Microsoft - TechDays 2011\03 edit\RV\picture general.jpg"/>
          <p:cNvPicPr>
            <a:picLocks noChangeAspect="1" noChangeArrowheads="1"/>
          </p:cNvPicPr>
          <p:nvPr userDrawn="1"/>
        </p:nvPicPr>
        <p:blipFill>
          <a:blip r:embed="rId13"/>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Light" pitchFamily="34" charset="0"/>
              </a:defRPr>
            </a:lvl1pPr>
          </a:lstStyle>
          <a:p>
            <a:pPr defTabSz="914400" fontAlgn="base">
              <a:spcBef>
                <a:spcPct val="0"/>
              </a:spcBef>
              <a:spcAft>
                <a:spcPct val="0"/>
              </a:spcAft>
            </a:pPr>
            <a:fld id="{8DA56372-6EF6-430C-83C7-4204773B36A8}" type="datetimeFigureOut">
              <a:rPr lang="en-US" smtClean="0">
                <a:solidFill>
                  <a:prstClr val="white"/>
                </a:solidFill>
              </a:rPr>
              <a:pPr defTabSz="914400" fontAlgn="base">
                <a:spcBef>
                  <a:spcPct val="0"/>
                </a:spcBef>
                <a:spcAft>
                  <a:spcPct val="0"/>
                </a:spcAft>
              </a:pPr>
              <a:t>4/27/2011</a:t>
            </a:fld>
            <a:endParaRPr lang="en-US" dirty="0">
              <a:solidFill>
                <a:prstClr val="white"/>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Light" pitchFamily="34" charset="0"/>
              </a:defRPr>
            </a:lvl1pPr>
          </a:lstStyle>
          <a:p>
            <a:pPr defTabSz="914400" fontAlgn="base">
              <a:spcBef>
                <a:spcPct val="0"/>
              </a:spcBef>
              <a:spcAft>
                <a:spcPct val="0"/>
              </a:spcAft>
            </a:pPr>
            <a:endParaRPr lang="en-US" dirty="0">
              <a:solidFill>
                <a:prstClr val="white"/>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Light" pitchFamily="34" charset="0"/>
              </a:defRPr>
            </a:lvl1pPr>
          </a:lstStyle>
          <a:p>
            <a:pPr defTabSz="914400" fontAlgn="base">
              <a:spcBef>
                <a:spcPct val="0"/>
              </a:spcBef>
              <a:spcAft>
                <a:spcPct val="0"/>
              </a:spcAft>
            </a:pPr>
            <a:fld id="{B11D110C-49FE-4A74-8E2D-2C84CB93E44A}" type="slidenum">
              <a:rPr lang="en-US" smtClean="0">
                <a:solidFill>
                  <a:prstClr val="white"/>
                </a:solidFill>
              </a:rPr>
              <a:pPr defTabSz="914400" fontAlgn="base">
                <a:spcBef>
                  <a:spcPct val="0"/>
                </a:spcBef>
                <a:spcAft>
                  <a:spcPct val="0"/>
                </a:spcAft>
              </a:pPr>
              <a:t>‹#›</a:t>
            </a:fld>
            <a:endParaRPr lang="en-US" dirty="0">
              <a:solidFill>
                <a:prstClr val="white"/>
              </a:solidFill>
            </a:endParaRPr>
          </a:p>
        </p:txBody>
      </p:sp>
    </p:spTree>
    <p:extLst>
      <p:ext uri="{BB962C8B-B14F-4D97-AF65-F5344CB8AC3E}">
        <p14:creationId xmlns:p14="http://schemas.microsoft.com/office/powerpoint/2010/main" val="36128334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bg1"/>
          </a:solidFill>
          <a:latin typeface="Segoe Light"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Segoe Light"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Segoe Light"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Segoe Light"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Segoe Light"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Segoe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24.png"/><Relationship Id="rId18" Type="http://schemas.openxmlformats.org/officeDocument/2006/relationships/image" Target="../media/image2.png"/><Relationship Id="rId3" Type="http://schemas.openxmlformats.org/officeDocument/2006/relationships/image" Target="../media/image19.png"/><Relationship Id="rId7" Type="http://schemas.openxmlformats.org/officeDocument/2006/relationships/image" Target="../media/image21.png"/><Relationship Id="rId12" Type="http://schemas.openxmlformats.org/officeDocument/2006/relationships/image" Target="../media/image13.png"/><Relationship Id="rId17" Type="http://schemas.openxmlformats.org/officeDocument/2006/relationships/image" Target="../media/image26.png"/><Relationship Id="rId2" Type="http://schemas.openxmlformats.org/officeDocument/2006/relationships/notesSlide" Target="../notesSlides/notesSlide2.xml"/><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3.png"/><Relationship Id="rId5" Type="http://schemas.openxmlformats.org/officeDocument/2006/relationships/image" Target="../media/image20.png"/><Relationship Id="rId15" Type="http://schemas.openxmlformats.org/officeDocument/2006/relationships/image" Target="../media/image25.png"/><Relationship Id="rId10" Type="http://schemas.openxmlformats.org/officeDocument/2006/relationships/image" Target="../media/image22.png"/><Relationship Id="rId19" Type="http://schemas.openxmlformats.org/officeDocument/2006/relationships/image" Target="../media/image3.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3" Type="http://schemas.openxmlformats.org/officeDocument/2006/relationships/image" Target="../media/image5.png"/><Relationship Id="rId7" Type="http://schemas.openxmlformats.org/officeDocument/2006/relationships/image" Target="../media/image15.png"/><Relationship Id="rId12"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3.png"/><Relationship Id="rId11" Type="http://schemas.openxmlformats.org/officeDocument/2006/relationships/image" Target="../media/image27.png"/><Relationship Id="rId5" Type="http://schemas.openxmlformats.org/officeDocument/2006/relationships/image" Target="../media/image9.png"/><Relationship Id="rId10" Type="http://schemas.openxmlformats.org/officeDocument/2006/relationships/image" Target="../media/image3.png"/><Relationship Id="rId4" Type="http://schemas.openxmlformats.org/officeDocument/2006/relationships/image" Target="../media/image7.png"/><Relationship Id="rId9" Type="http://schemas.openxmlformats.org/officeDocument/2006/relationships/image" Target="../media/image2.png"/><Relationship Id="rId1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image" Target="../media/image29.png"/><Relationship Id="rId5" Type="http://schemas.openxmlformats.org/officeDocument/2006/relationships/image" Target="../media/image13.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13.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13.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13.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33.png"/><Relationship Id="rId5" Type="http://schemas.openxmlformats.org/officeDocument/2006/relationships/image" Target="../media/image13.png"/><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dirty="0" smtClean="0"/>
              <a:t>Windows Azure </a:t>
            </a:r>
            <a:r>
              <a:rPr lang="en-US" dirty="0" err="1" smtClean="0"/>
              <a:t>AppFabric</a:t>
            </a:r>
            <a:r>
              <a:rPr lang="en-US" dirty="0" smtClean="0"/>
              <a:t/>
            </a:r>
            <a:br>
              <a:rPr lang="en-US" dirty="0" smtClean="0"/>
            </a:br>
            <a:r>
              <a:rPr lang="en-US" sz="2400" dirty="0" smtClean="0"/>
              <a:t>Building, Managing, and Connecting High-Density Cloud Applications</a:t>
            </a:r>
            <a:endParaRPr lang="en-US" dirty="0"/>
          </a:p>
        </p:txBody>
      </p:sp>
      <p:sp>
        <p:nvSpPr>
          <p:cNvPr id="5" name="Subtitle 4"/>
          <p:cNvSpPr>
            <a:spLocks noGrp="1"/>
          </p:cNvSpPr>
          <p:nvPr>
            <p:ph type="subTitle" idx="1"/>
          </p:nvPr>
        </p:nvSpPr>
        <p:spPr/>
        <p:txBody>
          <a:bodyPr/>
          <a:lstStyle/>
          <a:p>
            <a:r>
              <a:rPr lang="en-US" dirty="0" smtClean="0"/>
              <a:t>Clemens Vasters, Technical Lead, Microsoft</a:t>
            </a:r>
          </a:p>
          <a:p>
            <a:r>
              <a:rPr lang="nl-BE" sz="2800" dirty="0" smtClean="0"/>
              <a:t>http://vasters.com/clemensv</a:t>
            </a:r>
            <a:br>
              <a:rPr lang="nl-BE" sz="2800" dirty="0" smtClean="0"/>
            </a:br>
            <a:r>
              <a:rPr lang="nl-BE" sz="2800" dirty="0" smtClean="0"/>
              <a:t>Twitter: @clemensv</a:t>
            </a:r>
            <a:endParaRPr lang="en-US" sz="2800" dirty="0" smtClean="0"/>
          </a:p>
        </p:txBody>
      </p:sp>
    </p:spTree>
    <p:extLst>
      <p:ext uri="{BB962C8B-B14F-4D97-AF65-F5344CB8AC3E}">
        <p14:creationId xmlns:p14="http://schemas.microsoft.com/office/powerpoint/2010/main" val="285311704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 </a:t>
            </a:r>
            <a:r>
              <a:rPr lang="en-US" dirty="0"/>
              <a:t>m</a:t>
            </a:r>
            <a:r>
              <a:rPr lang="en-US" dirty="0" smtClean="0"/>
              <a:t>aybe not so easy, after all.</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553028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But there’s middleware to help with most of this …</a:t>
            </a:r>
            <a:endParaRPr lang="en-US" dirty="0"/>
          </a:p>
        </p:txBody>
      </p:sp>
    </p:spTree>
    <p:extLst>
      <p:ext uri="{BB962C8B-B14F-4D97-AF65-F5344CB8AC3E}">
        <p14:creationId xmlns:p14="http://schemas.microsoft.com/office/powerpoint/2010/main" val="1411724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228602"/>
            <a:ext cx="8382000" cy="775597"/>
          </a:xfrm>
        </p:spPr>
        <p:txBody>
          <a:bodyPr>
            <a:normAutofit/>
          </a:bodyPr>
          <a:lstStyle/>
          <a:p>
            <a:r>
              <a:rPr lang="en-US" sz="3200" dirty="0" smtClean="0"/>
              <a:t>… all sorts of middleware, in fact</a:t>
            </a:r>
            <a:endParaRPr lang="en-US" sz="3200" spc="0" dirty="0"/>
          </a:p>
        </p:txBody>
      </p:sp>
      <p:cxnSp>
        <p:nvCxnSpPr>
          <p:cNvPr id="14" name="Straight Connector 13"/>
          <p:cNvCxnSpPr/>
          <p:nvPr/>
        </p:nvCxnSpPr>
        <p:spPr>
          <a:xfrm>
            <a:off x="2067103"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3743967"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420831" y="1543783"/>
            <a:ext cx="0" cy="3289474"/>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097695"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sp>
        <p:nvSpPr>
          <p:cNvPr id="141" name="Rectangle 140"/>
          <p:cNvSpPr/>
          <p:nvPr/>
        </p:nvSpPr>
        <p:spPr bwMode="auto">
          <a:xfrm>
            <a:off x="451716"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57" name="Rectangle 56"/>
          <p:cNvSpPr/>
          <p:nvPr/>
        </p:nvSpPr>
        <p:spPr bwMode="auto">
          <a:xfrm>
            <a:off x="451716"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59" name="Rectangle 58"/>
          <p:cNvSpPr/>
          <p:nvPr/>
        </p:nvSpPr>
        <p:spPr bwMode="auto">
          <a:xfrm>
            <a:off x="451716"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grpSp>
        <p:nvGrpSpPr>
          <p:cNvPr id="9" name="Group 8"/>
          <p:cNvGrpSpPr/>
          <p:nvPr/>
        </p:nvGrpSpPr>
        <p:grpSpPr>
          <a:xfrm>
            <a:off x="631382" y="2142915"/>
            <a:ext cx="1174833" cy="1276857"/>
            <a:chOff x="798081" y="1856400"/>
            <a:chExt cx="1566036" cy="1540082"/>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7577" y="1863306"/>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Rounded Rectangle 66"/>
            <p:cNvSpPr/>
            <p:nvPr/>
          </p:nvSpPr>
          <p:spPr bwMode="auto">
            <a:xfrm>
              <a:off x="798081" y="2985771"/>
              <a:ext cx="1536933" cy="410711"/>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Webservices</a:t>
              </a:r>
            </a:p>
          </p:txBody>
        </p:sp>
        <p:pic>
          <p:nvPicPr>
            <p:cNvPr id="15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5262" y="1856400"/>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5475" y="2412628"/>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Group 9"/>
          <p:cNvGrpSpPr/>
          <p:nvPr/>
        </p:nvGrpSpPr>
        <p:grpSpPr>
          <a:xfrm>
            <a:off x="2516631" y="2095519"/>
            <a:ext cx="776456" cy="1324466"/>
            <a:chOff x="3354634" y="1797219"/>
            <a:chExt cx="1035005" cy="1599523"/>
          </a:xfrm>
        </p:grpSpPr>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54634" y="2323317"/>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Rounded Rectangle 67"/>
            <p:cNvSpPr/>
            <p:nvPr/>
          </p:nvSpPr>
          <p:spPr bwMode="auto">
            <a:xfrm>
              <a:off x="3357849" y="2985512"/>
              <a:ext cx="999182" cy="411230"/>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Caches</a:t>
              </a:r>
            </a:p>
          </p:txBody>
        </p:sp>
        <p:pic>
          <p:nvPicPr>
            <p:cNvPr id="15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54222" y="1797219"/>
              <a:ext cx="635417" cy="63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6750" y="2540243"/>
              <a:ext cx="358676" cy="35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1" name="Group 10"/>
          <p:cNvGrpSpPr/>
          <p:nvPr/>
        </p:nvGrpSpPr>
        <p:grpSpPr>
          <a:xfrm>
            <a:off x="4071300" y="2095845"/>
            <a:ext cx="994049" cy="1326138"/>
            <a:chOff x="5426982" y="1778451"/>
            <a:chExt cx="1325053" cy="1620758"/>
          </a:xfrm>
        </p:grpSpPr>
        <p:pic>
          <p:nvPicPr>
            <p:cNvPr id="102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8317" y="1778451"/>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Rounded Rectangle 68"/>
            <p:cNvSpPr/>
            <p:nvPr/>
          </p:nvSpPr>
          <p:spPr bwMode="auto">
            <a:xfrm>
              <a:off x="5439026" y="2983045"/>
              <a:ext cx="1313009" cy="41616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Workflows</a:t>
              </a:r>
            </a:p>
          </p:txBody>
        </p:sp>
        <p:pic>
          <p:nvPicPr>
            <p:cNvPr id="16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6982" y="2245937"/>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65137" y="2355310"/>
              <a:ext cx="433998" cy="43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5544250" y="2254151"/>
            <a:ext cx="1387200" cy="1167830"/>
            <a:chOff x="7390413" y="1971928"/>
            <a:chExt cx="1849120" cy="1427281"/>
          </a:xfrm>
        </p:grpSpPr>
        <p:pic>
          <p:nvPicPr>
            <p:cNvPr id="1029"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05561" y="1971928"/>
              <a:ext cx="326069" cy="326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 name="Rounded Rectangle 69"/>
            <p:cNvSpPr/>
            <p:nvPr/>
          </p:nvSpPr>
          <p:spPr bwMode="auto">
            <a:xfrm>
              <a:off x="7390413" y="2983045"/>
              <a:ext cx="1849120" cy="41616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Access Controls</a:t>
              </a:r>
            </a:p>
          </p:txBody>
        </p:sp>
        <p:pic>
          <p:nvPicPr>
            <p:cNvPr id="164"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430995" y="2002988"/>
              <a:ext cx="433998" cy="43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5"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833832" y="2389908"/>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0" name="Group 19"/>
          <p:cNvGrpSpPr/>
          <p:nvPr/>
        </p:nvGrpSpPr>
        <p:grpSpPr>
          <a:xfrm>
            <a:off x="7120995" y="2053215"/>
            <a:ext cx="1631689" cy="1503579"/>
            <a:chOff x="9535730" y="1740419"/>
            <a:chExt cx="2175019" cy="1796543"/>
          </a:xfrm>
        </p:grpSpPr>
        <p:pic>
          <p:nvPicPr>
            <p:cNvPr id="1030"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047304" y="1740419"/>
              <a:ext cx="525138" cy="52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Rounded Rectangle 70"/>
            <p:cNvSpPr/>
            <p:nvPr/>
          </p:nvSpPr>
          <p:spPr bwMode="auto">
            <a:xfrm>
              <a:off x="9535730" y="2845294"/>
              <a:ext cx="2175019" cy="691668"/>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Routing, Messages</a:t>
              </a:r>
            </a:p>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Transforms</a:t>
              </a:r>
            </a:p>
          </p:txBody>
        </p:sp>
        <p:pic>
          <p:nvPicPr>
            <p:cNvPr id="166"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676693" y="1870507"/>
              <a:ext cx="698959" cy="698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206937" y="2325037"/>
              <a:ext cx="394544" cy="394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2" name="Group 21"/>
          <p:cNvGrpSpPr/>
          <p:nvPr/>
        </p:nvGrpSpPr>
        <p:grpSpPr>
          <a:xfrm>
            <a:off x="451716" y="5014288"/>
            <a:ext cx="8272409" cy="1206463"/>
            <a:chOff x="602131" y="5014287"/>
            <a:chExt cx="11027006" cy="1206463"/>
          </a:xfrm>
        </p:grpSpPr>
        <p:sp>
          <p:nvSpPr>
            <p:cNvPr id="61" name="Rectangle 60"/>
            <p:cNvSpPr/>
            <p:nvPr/>
          </p:nvSpPr>
          <p:spPr bwMode="auto">
            <a:xfrm>
              <a:off x="602131" y="5014287"/>
              <a:ext cx="11027006" cy="472132"/>
            </a:xfrm>
            <a:prstGeom prst="rect">
              <a:avLst/>
            </a:pr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Deployment </a:t>
              </a:r>
              <a:r>
                <a:rPr lang="en-US" dirty="0">
                  <a:gradFill>
                    <a:gsLst>
                      <a:gs pos="0">
                        <a:srgbClr val="FFFFFF"/>
                      </a:gs>
                      <a:gs pos="100000">
                        <a:srgbClr val="FFFFFF"/>
                      </a:gs>
                    </a:gsLst>
                    <a:lin ang="5400000" scaled="0"/>
                  </a:gradFill>
                  <a:latin typeface="Segoe Light" pitchFamily="34" charset="0"/>
                </a:rPr>
                <a:t>to Operating System &amp; Physical/Virtual Environment</a:t>
              </a:r>
            </a:p>
          </p:txBody>
        </p:sp>
        <p:pic>
          <p:nvPicPr>
            <p:cNvPr id="83"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92838"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73575"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9858520" y="5605664"/>
              <a:ext cx="1529433" cy="615086"/>
              <a:chOff x="3092723" y="5558164"/>
              <a:chExt cx="1529433" cy="615086"/>
            </a:xfrm>
          </p:grpSpPr>
          <p:pic>
            <p:nvPicPr>
              <p:cNvPr id="85"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31630"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5603370" y="5605664"/>
              <a:ext cx="947422" cy="615086"/>
              <a:chOff x="5650597" y="5558164"/>
              <a:chExt cx="947422" cy="615086"/>
            </a:xfrm>
          </p:grpSpPr>
          <p:pic>
            <p:nvPicPr>
              <p:cNvPr id="98"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6505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9"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231334"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3092724" y="5605664"/>
              <a:ext cx="1529433" cy="615086"/>
              <a:chOff x="3092723" y="5558164"/>
              <a:chExt cx="1529433" cy="615086"/>
            </a:xfrm>
          </p:grpSpPr>
          <p:pic>
            <p:nvPicPr>
              <p:cNvPr id="103"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112" name="Rectangle 111"/>
          <p:cNvSpPr/>
          <p:nvPr/>
        </p:nvSpPr>
        <p:spPr bwMode="auto">
          <a:xfrm>
            <a:off x="2131619"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13" name="Rectangle 112"/>
          <p:cNvSpPr/>
          <p:nvPr/>
        </p:nvSpPr>
        <p:spPr bwMode="auto">
          <a:xfrm>
            <a:off x="3811521"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14" name="Rectangle 113"/>
          <p:cNvSpPr/>
          <p:nvPr/>
        </p:nvSpPr>
        <p:spPr bwMode="auto">
          <a:xfrm>
            <a:off x="5491424"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31" name="Rectangle 130"/>
          <p:cNvSpPr/>
          <p:nvPr/>
        </p:nvSpPr>
        <p:spPr bwMode="auto">
          <a:xfrm>
            <a:off x="7171327" y="1190407"/>
            <a:ext cx="1552798" cy="617072"/>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32" name="Rectangle 131"/>
          <p:cNvSpPr/>
          <p:nvPr/>
        </p:nvSpPr>
        <p:spPr bwMode="auto">
          <a:xfrm>
            <a:off x="2131619"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46" name="Rectangle 145"/>
          <p:cNvSpPr/>
          <p:nvPr/>
        </p:nvSpPr>
        <p:spPr bwMode="auto">
          <a:xfrm>
            <a:off x="2131619"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147" name="Rectangle 146"/>
          <p:cNvSpPr/>
          <p:nvPr/>
        </p:nvSpPr>
        <p:spPr bwMode="auto">
          <a:xfrm>
            <a:off x="3811521"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48" name="Rectangle 147"/>
          <p:cNvSpPr/>
          <p:nvPr/>
        </p:nvSpPr>
        <p:spPr bwMode="auto">
          <a:xfrm>
            <a:off x="3811521"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149" name="Rectangle 148"/>
          <p:cNvSpPr/>
          <p:nvPr/>
        </p:nvSpPr>
        <p:spPr bwMode="auto">
          <a:xfrm>
            <a:off x="5491424"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50" name="Rectangle 149"/>
          <p:cNvSpPr/>
          <p:nvPr/>
        </p:nvSpPr>
        <p:spPr bwMode="auto">
          <a:xfrm>
            <a:off x="5491424"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151" name="Rectangle 150"/>
          <p:cNvSpPr/>
          <p:nvPr/>
        </p:nvSpPr>
        <p:spPr bwMode="auto">
          <a:xfrm>
            <a:off x="7171327"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52" name="Rectangle 151"/>
          <p:cNvSpPr/>
          <p:nvPr/>
        </p:nvSpPr>
        <p:spPr bwMode="auto">
          <a:xfrm>
            <a:off x="7171327"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Tree>
    <p:extLst>
      <p:ext uri="{BB962C8B-B14F-4D97-AF65-F5344CB8AC3E}">
        <p14:creationId xmlns:p14="http://schemas.microsoft.com/office/powerpoint/2010/main" val="1693546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300"/>
                                        <p:tgtEl>
                                          <p:spTgt spid="14"/>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107"/>
                                        </p:tgtEl>
                                        <p:attrNameLst>
                                          <p:attrName>style.visibility</p:attrName>
                                        </p:attrNameLst>
                                      </p:cBhvr>
                                      <p:to>
                                        <p:strVal val="visible"/>
                                      </p:to>
                                    </p:set>
                                    <p:animEffect transition="in" filter="fade">
                                      <p:cBhvr>
                                        <p:cTn id="11" dur="300"/>
                                        <p:tgtEl>
                                          <p:spTgt spid="107"/>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300"/>
                                        <p:tgtEl>
                                          <p:spTgt spid="108"/>
                                        </p:tgtEl>
                                      </p:cBhvr>
                                    </p:animEffect>
                                  </p:childTnLst>
                                </p:cTn>
                              </p:par>
                            </p:childTnLst>
                          </p:cTn>
                        </p:par>
                        <p:par>
                          <p:cTn id="16" fill="hold">
                            <p:stCondLst>
                              <p:cond delay="900"/>
                            </p:stCondLst>
                            <p:childTnLst>
                              <p:par>
                                <p:cTn id="17" presetID="10" presetClass="entr" presetSubtype="0" fill="hold" nodeType="afterEffect">
                                  <p:stCondLst>
                                    <p:cond delay="0"/>
                                  </p:stCondLst>
                                  <p:childTnLst>
                                    <p:set>
                                      <p:cBhvr>
                                        <p:cTn id="18" dur="1" fill="hold">
                                          <p:stCondLst>
                                            <p:cond delay="0"/>
                                          </p:stCondLst>
                                        </p:cTn>
                                        <p:tgtEl>
                                          <p:spTgt spid="109"/>
                                        </p:tgtEl>
                                        <p:attrNameLst>
                                          <p:attrName>style.visibility</p:attrName>
                                        </p:attrNameLst>
                                      </p:cBhvr>
                                      <p:to>
                                        <p:strVal val="visible"/>
                                      </p:to>
                                    </p:set>
                                    <p:animEffect transition="in" filter="fade">
                                      <p:cBhvr>
                                        <p:cTn id="19" dur="300"/>
                                        <p:tgtEl>
                                          <p:spTgt spid="109"/>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childTnLst>
                                </p:cTn>
                              </p:par>
                            </p:childTnLst>
                          </p:cTn>
                        </p:par>
                        <p:par>
                          <p:cTn id="24" fill="hold">
                            <p:stCondLst>
                              <p:cond delay="145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50"/>
                                        <p:tgtEl>
                                          <p:spTgt spid="10"/>
                                        </p:tgtEl>
                                      </p:cBhvr>
                                    </p:animEffect>
                                  </p:childTnLst>
                                </p:cTn>
                              </p:par>
                            </p:childTnLst>
                          </p:cTn>
                        </p:par>
                        <p:par>
                          <p:cTn id="28" fill="hold">
                            <p:stCondLst>
                              <p:cond delay="17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1950"/>
                            </p:stCondLst>
                            <p:childTnLst>
                              <p:par>
                                <p:cTn id="33" presetID="10"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50"/>
                                        <p:tgtEl>
                                          <p:spTgt spid="13"/>
                                        </p:tgtEl>
                                      </p:cBhvr>
                                    </p:animEffect>
                                  </p:childTnLst>
                                </p:cTn>
                              </p:par>
                            </p:childTnLst>
                          </p:cTn>
                        </p:par>
                        <p:par>
                          <p:cTn id="36" fill="hold">
                            <p:stCondLst>
                              <p:cond delay="2200"/>
                            </p:stCondLst>
                            <p:childTnLst>
                              <p:par>
                                <p:cTn id="37" presetID="10"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25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146"/>
                                        </p:tgtEl>
                                        <p:attrNameLst>
                                          <p:attrName>style.visibility</p:attrName>
                                        </p:attrNameLst>
                                      </p:cBhvr>
                                      <p:to>
                                        <p:strVal val="visible"/>
                                      </p:to>
                                    </p:set>
                                    <p:animEffect transition="in" filter="fade">
                                      <p:cBhvr>
                                        <p:cTn id="53" dur="500"/>
                                        <p:tgtEl>
                                          <p:spTgt spid="146"/>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148"/>
                                        </p:tgtEl>
                                        <p:attrNameLst>
                                          <p:attrName>style.visibility</p:attrName>
                                        </p:attrNameLst>
                                      </p:cBhvr>
                                      <p:to>
                                        <p:strVal val="visible"/>
                                      </p:to>
                                    </p:set>
                                    <p:animEffect transition="in" filter="fade">
                                      <p:cBhvr>
                                        <p:cTn id="57" dur="500"/>
                                        <p:tgtEl>
                                          <p:spTgt spid="148"/>
                                        </p:tgtEl>
                                      </p:cBhvr>
                                    </p:animEffect>
                                  </p:childTnLst>
                                </p:cTn>
                              </p:par>
                            </p:childTnLst>
                          </p:cTn>
                        </p:par>
                        <p:par>
                          <p:cTn id="58" fill="hold">
                            <p:stCondLst>
                              <p:cond delay="1500"/>
                            </p:stCondLst>
                            <p:childTnLst>
                              <p:par>
                                <p:cTn id="59" presetID="10" presetClass="entr" presetSubtype="0" fill="hold" grpId="0" nodeType="afterEffect">
                                  <p:stCondLst>
                                    <p:cond delay="0"/>
                                  </p:stCondLst>
                                  <p:childTnLst>
                                    <p:set>
                                      <p:cBhvr>
                                        <p:cTn id="60" dur="1" fill="hold">
                                          <p:stCondLst>
                                            <p:cond delay="0"/>
                                          </p:stCondLst>
                                        </p:cTn>
                                        <p:tgtEl>
                                          <p:spTgt spid="150"/>
                                        </p:tgtEl>
                                        <p:attrNameLst>
                                          <p:attrName>style.visibility</p:attrName>
                                        </p:attrNameLst>
                                      </p:cBhvr>
                                      <p:to>
                                        <p:strVal val="visible"/>
                                      </p:to>
                                    </p:set>
                                    <p:animEffect transition="in" filter="fade">
                                      <p:cBhvr>
                                        <p:cTn id="61" dur="500"/>
                                        <p:tgtEl>
                                          <p:spTgt spid="150"/>
                                        </p:tgtEl>
                                      </p:cBhvr>
                                    </p:animEffect>
                                  </p:childTnLst>
                                </p:cTn>
                              </p:par>
                            </p:childTnLst>
                          </p:cTn>
                        </p:par>
                        <p:par>
                          <p:cTn id="62" fill="hold">
                            <p:stCondLst>
                              <p:cond delay="2000"/>
                            </p:stCondLst>
                            <p:childTnLst>
                              <p:par>
                                <p:cTn id="63" presetID="10" presetClass="entr" presetSubtype="0" fill="hold" grpId="0" nodeType="afterEffect">
                                  <p:stCondLst>
                                    <p:cond delay="0"/>
                                  </p:stCondLst>
                                  <p:childTnLst>
                                    <p:set>
                                      <p:cBhvr>
                                        <p:cTn id="64" dur="1" fill="hold">
                                          <p:stCondLst>
                                            <p:cond delay="0"/>
                                          </p:stCondLst>
                                        </p:cTn>
                                        <p:tgtEl>
                                          <p:spTgt spid="152"/>
                                        </p:tgtEl>
                                        <p:attrNameLst>
                                          <p:attrName>style.visibility</p:attrName>
                                        </p:attrNameLst>
                                      </p:cBhvr>
                                      <p:to>
                                        <p:strVal val="visible"/>
                                      </p:to>
                                    </p:set>
                                    <p:animEffect transition="in" filter="fade">
                                      <p:cBhvr>
                                        <p:cTn id="65" dur="500"/>
                                        <p:tgtEl>
                                          <p:spTgt spid="15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132"/>
                                        </p:tgtEl>
                                        <p:attrNameLst>
                                          <p:attrName>style.visibility</p:attrName>
                                        </p:attrNameLst>
                                      </p:cBhvr>
                                      <p:to>
                                        <p:strVal val="visible"/>
                                      </p:to>
                                    </p:set>
                                    <p:animEffect transition="in" filter="fade">
                                      <p:cBhvr>
                                        <p:cTn id="74" dur="500"/>
                                        <p:tgtEl>
                                          <p:spTgt spid="132"/>
                                        </p:tgtEl>
                                      </p:cBhvr>
                                    </p:animEffect>
                                  </p:childTnLst>
                                </p:cTn>
                              </p:par>
                            </p:childTnLst>
                          </p:cTn>
                        </p:par>
                        <p:par>
                          <p:cTn id="75" fill="hold">
                            <p:stCondLst>
                              <p:cond delay="1000"/>
                            </p:stCondLst>
                            <p:childTnLst>
                              <p:par>
                                <p:cTn id="76" presetID="10" presetClass="entr" presetSubtype="0" fill="hold" grpId="0" nodeType="afterEffect">
                                  <p:stCondLst>
                                    <p:cond delay="0"/>
                                  </p:stCondLst>
                                  <p:childTnLst>
                                    <p:set>
                                      <p:cBhvr>
                                        <p:cTn id="77" dur="1" fill="hold">
                                          <p:stCondLst>
                                            <p:cond delay="0"/>
                                          </p:stCondLst>
                                        </p:cTn>
                                        <p:tgtEl>
                                          <p:spTgt spid="147"/>
                                        </p:tgtEl>
                                        <p:attrNameLst>
                                          <p:attrName>style.visibility</p:attrName>
                                        </p:attrNameLst>
                                      </p:cBhvr>
                                      <p:to>
                                        <p:strVal val="visible"/>
                                      </p:to>
                                    </p:set>
                                    <p:animEffect transition="in" filter="fade">
                                      <p:cBhvr>
                                        <p:cTn id="78" dur="500"/>
                                        <p:tgtEl>
                                          <p:spTgt spid="147"/>
                                        </p:tgtEl>
                                      </p:cBhvr>
                                    </p:animEffect>
                                  </p:childTnLst>
                                </p:cTn>
                              </p:par>
                            </p:childTnLst>
                          </p:cTn>
                        </p:par>
                        <p:par>
                          <p:cTn id="79" fill="hold">
                            <p:stCondLst>
                              <p:cond delay="1500"/>
                            </p:stCondLst>
                            <p:childTnLst>
                              <p:par>
                                <p:cTn id="80" presetID="10" presetClass="entr" presetSubtype="0" fill="hold" grpId="0" nodeType="after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fade">
                                      <p:cBhvr>
                                        <p:cTn id="82" dur="500"/>
                                        <p:tgtEl>
                                          <p:spTgt spid="149"/>
                                        </p:tgtEl>
                                      </p:cBhvr>
                                    </p:animEffect>
                                  </p:childTnLst>
                                </p:cTn>
                              </p:par>
                            </p:childTnLst>
                          </p:cTn>
                        </p:par>
                        <p:par>
                          <p:cTn id="83" fill="hold">
                            <p:stCondLst>
                              <p:cond delay="2000"/>
                            </p:stCondLst>
                            <p:childTnLst>
                              <p:par>
                                <p:cTn id="84" presetID="10" presetClass="entr" presetSubtype="0" fill="hold" grpId="0" nodeType="afterEffect">
                                  <p:stCondLst>
                                    <p:cond delay="0"/>
                                  </p:stCondLst>
                                  <p:childTnLst>
                                    <p:set>
                                      <p:cBhvr>
                                        <p:cTn id="85" dur="1" fill="hold">
                                          <p:stCondLst>
                                            <p:cond delay="0"/>
                                          </p:stCondLst>
                                        </p:cTn>
                                        <p:tgtEl>
                                          <p:spTgt spid="151"/>
                                        </p:tgtEl>
                                        <p:attrNameLst>
                                          <p:attrName>style.visibility</p:attrName>
                                        </p:attrNameLst>
                                      </p:cBhvr>
                                      <p:to>
                                        <p:strVal val="visible"/>
                                      </p:to>
                                    </p:set>
                                    <p:animEffect transition="in" filter="fade">
                                      <p:cBhvr>
                                        <p:cTn id="86" dur="500"/>
                                        <p:tgtEl>
                                          <p:spTgt spid="151"/>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41"/>
                                        </p:tgtEl>
                                        <p:attrNameLst>
                                          <p:attrName>style.visibility</p:attrName>
                                        </p:attrNameLst>
                                      </p:cBhvr>
                                      <p:to>
                                        <p:strVal val="visible"/>
                                      </p:to>
                                    </p:set>
                                    <p:animEffect transition="in" filter="fade">
                                      <p:cBhvr>
                                        <p:cTn id="91" dur="500"/>
                                        <p:tgtEl>
                                          <p:spTgt spid="141"/>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112"/>
                                        </p:tgtEl>
                                        <p:attrNameLst>
                                          <p:attrName>style.visibility</p:attrName>
                                        </p:attrNameLst>
                                      </p:cBhvr>
                                      <p:to>
                                        <p:strVal val="visible"/>
                                      </p:to>
                                    </p:set>
                                    <p:animEffect transition="in" filter="fade">
                                      <p:cBhvr>
                                        <p:cTn id="95" dur="500"/>
                                        <p:tgtEl>
                                          <p:spTgt spid="112"/>
                                        </p:tgtEl>
                                      </p:cBhvr>
                                    </p:animEffect>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childTnLst>
                          </p:cTn>
                        </p:par>
                        <p:par>
                          <p:cTn id="100" fill="hold">
                            <p:stCondLst>
                              <p:cond delay="1500"/>
                            </p:stCondLst>
                            <p:childTnLst>
                              <p:par>
                                <p:cTn id="101" presetID="10" presetClass="entr" presetSubtype="0" fill="hold" grpId="0" nodeType="afterEffect">
                                  <p:stCondLst>
                                    <p:cond delay="0"/>
                                  </p:stCondLst>
                                  <p:childTnLst>
                                    <p:set>
                                      <p:cBhvr>
                                        <p:cTn id="102" dur="1" fill="hold">
                                          <p:stCondLst>
                                            <p:cond delay="0"/>
                                          </p:stCondLst>
                                        </p:cTn>
                                        <p:tgtEl>
                                          <p:spTgt spid="114"/>
                                        </p:tgtEl>
                                        <p:attrNameLst>
                                          <p:attrName>style.visibility</p:attrName>
                                        </p:attrNameLst>
                                      </p:cBhvr>
                                      <p:to>
                                        <p:strVal val="visible"/>
                                      </p:to>
                                    </p:set>
                                    <p:animEffect transition="in" filter="fade">
                                      <p:cBhvr>
                                        <p:cTn id="103" dur="500"/>
                                        <p:tgtEl>
                                          <p:spTgt spid="114"/>
                                        </p:tgtEl>
                                      </p:cBhvr>
                                    </p:animEffect>
                                  </p:childTnLst>
                                </p:cTn>
                              </p:par>
                            </p:childTnLst>
                          </p:cTn>
                        </p:par>
                        <p:par>
                          <p:cTn id="104" fill="hold">
                            <p:stCondLst>
                              <p:cond delay="2000"/>
                            </p:stCondLst>
                            <p:childTnLst>
                              <p:par>
                                <p:cTn id="105" presetID="10" presetClass="entr" presetSubtype="0" fill="hold" grpId="0" nodeType="afterEffect">
                                  <p:stCondLst>
                                    <p:cond delay="0"/>
                                  </p:stCondLst>
                                  <p:childTnLst>
                                    <p:set>
                                      <p:cBhvr>
                                        <p:cTn id="106" dur="1" fill="hold">
                                          <p:stCondLst>
                                            <p:cond delay="0"/>
                                          </p:stCondLst>
                                        </p:cTn>
                                        <p:tgtEl>
                                          <p:spTgt spid="131"/>
                                        </p:tgtEl>
                                        <p:attrNameLst>
                                          <p:attrName>style.visibility</p:attrName>
                                        </p:attrNameLst>
                                      </p:cBhvr>
                                      <p:to>
                                        <p:strVal val="visible"/>
                                      </p:to>
                                    </p:set>
                                    <p:animEffect transition="in" filter="fade">
                                      <p:cBhvr>
                                        <p:cTn id="10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57" grpId="0" animBg="1"/>
      <p:bldP spid="59" grpId="0" animBg="1"/>
      <p:bldP spid="112" grpId="0" animBg="1"/>
      <p:bldP spid="113" grpId="0" animBg="1"/>
      <p:bldP spid="114" grpId="0" animBg="1"/>
      <p:bldP spid="131" grpId="0" animBg="1"/>
      <p:bldP spid="132" grpId="0" animBg="1"/>
      <p:bldP spid="146" grpId="0" animBg="1"/>
      <p:bldP spid="147" grpId="0" animBg="1"/>
      <p:bldP spid="148" grpId="0" animBg="1"/>
      <p:bldP spid="149" grpId="0" animBg="1"/>
      <p:bldP spid="150" grpId="0" animBg="1"/>
      <p:bldP spid="151" grpId="0" animBg="1"/>
      <p:bldP spid="15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a:off x="2067103"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3743967"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420831"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097695"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sp>
        <p:nvSpPr>
          <p:cNvPr id="141" name="Rectangle 140"/>
          <p:cNvSpPr/>
          <p:nvPr/>
        </p:nvSpPr>
        <p:spPr bwMode="auto">
          <a:xfrm>
            <a:off x="398092" y="1190407"/>
            <a:ext cx="1623514"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Light" pitchFamily="34" charset="0"/>
              </a:rPr>
              <a:t> </a:t>
            </a:r>
            <a:r>
              <a:rPr lang="en-US" dirty="0" err="1">
                <a:gradFill>
                  <a:gsLst>
                    <a:gs pos="0">
                      <a:srgbClr val="FFFFFF"/>
                    </a:gs>
                    <a:gs pos="100000">
                      <a:srgbClr val="FFFFFF"/>
                    </a:gs>
                  </a:gsLst>
                  <a:lin ang="5400000" scaled="0"/>
                </a:gradFill>
                <a:latin typeface="Segoe Light" pitchFamily="34" charset="0"/>
              </a:rPr>
              <a:t>Prog</a:t>
            </a:r>
            <a:r>
              <a:rPr lang="en-US" dirty="0">
                <a:gradFill>
                  <a:gsLst>
                    <a:gs pos="0">
                      <a:srgbClr val="FFFFFF"/>
                    </a:gs>
                    <a:gs pos="100000">
                      <a:srgbClr val="FFFFFF"/>
                    </a:gs>
                  </a:gsLst>
                  <a:lin ang="5400000" scaled="0"/>
                </a:gradFill>
                <a:latin typeface="Segoe Light" pitchFamily="34" charset="0"/>
              </a:rPr>
              <a:t>. Models &amp; Tools</a:t>
            </a:r>
          </a:p>
        </p:txBody>
      </p:sp>
      <p:sp>
        <p:nvSpPr>
          <p:cNvPr id="57" name="Rectangle 56"/>
          <p:cNvSpPr/>
          <p:nvPr/>
        </p:nvSpPr>
        <p:spPr bwMode="auto">
          <a:xfrm>
            <a:off x="451716"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59" name="Rectangle 58"/>
          <p:cNvSpPr/>
          <p:nvPr/>
        </p:nvSpPr>
        <p:spPr bwMode="auto">
          <a:xfrm>
            <a:off x="451716"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67" name="Rounded Rectangle 66"/>
          <p:cNvSpPr/>
          <p:nvPr/>
        </p:nvSpPr>
        <p:spPr bwMode="auto">
          <a:xfrm>
            <a:off x="631382" y="3049898"/>
            <a:ext cx="1153000" cy="34051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Webservices</a:t>
            </a:r>
          </a:p>
        </p:txBody>
      </p:sp>
      <p:grpSp>
        <p:nvGrpSpPr>
          <p:cNvPr id="6" name="Group 5"/>
          <p:cNvGrpSpPr/>
          <p:nvPr/>
        </p:nvGrpSpPr>
        <p:grpSpPr>
          <a:xfrm>
            <a:off x="781043" y="2002707"/>
            <a:ext cx="1025172" cy="1016601"/>
            <a:chOff x="1041119" y="1885428"/>
            <a:chExt cx="1366540" cy="113388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1119" y="1892334"/>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804" y="1885428"/>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9017" y="2441656"/>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8" name="Rounded Rectangle 67"/>
          <p:cNvSpPr/>
          <p:nvPr/>
        </p:nvSpPr>
        <p:spPr bwMode="auto">
          <a:xfrm>
            <a:off x="2503227" y="3049898"/>
            <a:ext cx="781216" cy="34051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Caches</a:t>
            </a:r>
          </a:p>
        </p:txBody>
      </p:sp>
      <p:grpSp>
        <p:nvGrpSpPr>
          <p:cNvPr id="5" name="Group 4"/>
          <p:cNvGrpSpPr/>
          <p:nvPr/>
        </p:nvGrpSpPr>
        <p:grpSpPr>
          <a:xfrm>
            <a:off x="2516631" y="2080809"/>
            <a:ext cx="776456" cy="847137"/>
            <a:chOff x="3354634" y="1826247"/>
            <a:chExt cx="1035005" cy="1101700"/>
          </a:xfrm>
        </p:grpSpPr>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54634" y="2352345"/>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54222" y="1826247"/>
              <a:ext cx="635417" cy="63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6750" y="2569271"/>
              <a:ext cx="358676" cy="35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9" name="Rounded Rectangle 68"/>
          <p:cNvSpPr/>
          <p:nvPr/>
        </p:nvSpPr>
        <p:spPr bwMode="auto">
          <a:xfrm>
            <a:off x="4080333" y="3049898"/>
            <a:ext cx="985014" cy="34051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Workflows</a:t>
            </a:r>
          </a:p>
        </p:txBody>
      </p:sp>
      <p:grpSp>
        <p:nvGrpSpPr>
          <p:cNvPr id="4" name="Group 3"/>
          <p:cNvGrpSpPr/>
          <p:nvPr/>
        </p:nvGrpSpPr>
        <p:grpSpPr>
          <a:xfrm>
            <a:off x="4071297" y="1935356"/>
            <a:ext cx="954363" cy="1108465"/>
            <a:chOff x="5426982" y="1807479"/>
            <a:chExt cx="1272153" cy="1236341"/>
          </a:xfrm>
        </p:grpSpPr>
        <p:pic>
          <p:nvPicPr>
            <p:cNvPr id="102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8317" y="1807479"/>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6982" y="2274965"/>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65137" y="2384338"/>
              <a:ext cx="433998" cy="43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0" name="Rounded Rectangle 69"/>
          <p:cNvSpPr/>
          <p:nvPr/>
        </p:nvSpPr>
        <p:spPr bwMode="auto">
          <a:xfrm>
            <a:off x="5544254" y="3049898"/>
            <a:ext cx="1387200" cy="34051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Access Controls</a:t>
            </a:r>
          </a:p>
        </p:txBody>
      </p:sp>
      <p:grpSp>
        <p:nvGrpSpPr>
          <p:cNvPr id="3" name="Group 2"/>
          <p:cNvGrpSpPr/>
          <p:nvPr/>
        </p:nvGrpSpPr>
        <p:grpSpPr>
          <a:xfrm>
            <a:off x="5855696" y="2103936"/>
            <a:ext cx="794781" cy="892652"/>
            <a:chOff x="7805561" y="2000956"/>
            <a:chExt cx="1059432" cy="995632"/>
          </a:xfrm>
        </p:grpSpPr>
        <p:pic>
          <p:nvPicPr>
            <p:cNvPr id="1029"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05561" y="2000956"/>
              <a:ext cx="326069" cy="326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430995" y="2032016"/>
              <a:ext cx="433998" cy="43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5"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833832" y="2418936"/>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1" name="Rounded Rectangle 70"/>
          <p:cNvSpPr/>
          <p:nvPr/>
        </p:nvSpPr>
        <p:spPr bwMode="auto">
          <a:xfrm>
            <a:off x="7120995" y="2930718"/>
            <a:ext cx="1631689" cy="578877"/>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Routing, Messages</a:t>
            </a:r>
          </a:p>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Transforms</a:t>
            </a:r>
          </a:p>
        </p:txBody>
      </p:sp>
      <p:grpSp>
        <p:nvGrpSpPr>
          <p:cNvPr id="2" name="Group 1"/>
          <p:cNvGrpSpPr/>
          <p:nvPr/>
        </p:nvGrpSpPr>
        <p:grpSpPr>
          <a:xfrm>
            <a:off x="7504776" y="1995696"/>
            <a:ext cx="996521" cy="752913"/>
            <a:chOff x="10003762" y="1769447"/>
            <a:chExt cx="1328348" cy="979162"/>
          </a:xfrm>
        </p:grpSpPr>
        <p:pic>
          <p:nvPicPr>
            <p:cNvPr id="1030"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003762" y="1769447"/>
              <a:ext cx="525138" cy="52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 name="Picture 6"/>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633151" y="1899535"/>
              <a:ext cx="698959" cy="698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163395" y="2354065"/>
              <a:ext cx="394544" cy="394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2" name="Group 21"/>
          <p:cNvGrpSpPr/>
          <p:nvPr/>
        </p:nvGrpSpPr>
        <p:grpSpPr>
          <a:xfrm>
            <a:off x="451716" y="5014288"/>
            <a:ext cx="8272409" cy="1206463"/>
            <a:chOff x="602131" y="5014287"/>
            <a:chExt cx="11027006" cy="1206463"/>
          </a:xfrm>
        </p:grpSpPr>
        <p:sp>
          <p:nvSpPr>
            <p:cNvPr id="61" name="Rectangle 60"/>
            <p:cNvSpPr/>
            <p:nvPr/>
          </p:nvSpPr>
          <p:spPr bwMode="auto">
            <a:xfrm>
              <a:off x="602131" y="5014287"/>
              <a:ext cx="11027006" cy="472132"/>
            </a:xfrm>
            <a:prstGeom prst="rect">
              <a:avLst/>
            </a:pr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Deployment </a:t>
              </a:r>
              <a:r>
                <a:rPr lang="en-US" dirty="0">
                  <a:gradFill>
                    <a:gsLst>
                      <a:gs pos="0">
                        <a:srgbClr val="FFFFFF"/>
                      </a:gs>
                      <a:gs pos="100000">
                        <a:srgbClr val="FFFFFF"/>
                      </a:gs>
                    </a:gsLst>
                    <a:lin ang="5400000" scaled="0"/>
                  </a:gradFill>
                  <a:latin typeface="Segoe Light" pitchFamily="34" charset="0"/>
                </a:rPr>
                <a:t>to Operating System &amp; Physical/Virtual Environment</a:t>
              </a:r>
            </a:p>
          </p:txBody>
        </p:sp>
        <p:pic>
          <p:nvPicPr>
            <p:cNvPr id="83"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92838"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73575"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9858520" y="5605664"/>
              <a:ext cx="1529433" cy="615086"/>
              <a:chOff x="3092723" y="5558164"/>
              <a:chExt cx="1529433" cy="615086"/>
            </a:xfrm>
          </p:grpSpPr>
          <p:pic>
            <p:nvPicPr>
              <p:cNvPr id="85"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31630"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5603370" y="5605664"/>
              <a:ext cx="947422" cy="615086"/>
              <a:chOff x="5650597" y="5558164"/>
              <a:chExt cx="947422" cy="615086"/>
            </a:xfrm>
          </p:grpSpPr>
          <p:pic>
            <p:nvPicPr>
              <p:cNvPr id="98"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6505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9"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231334"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3092724" y="5605664"/>
              <a:ext cx="1529433" cy="615086"/>
              <a:chOff x="3092723" y="5558164"/>
              <a:chExt cx="1529433" cy="615086"/>
            </a:xfrm>
          </p:grpSpPr>
          <p:pic>
            <p:nvPicPr>
              <p:cNvPr id="103"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112" name="Rectangle 111"/>
          <p:cNvSpPr/>
          <p:nvPr/>
        </p:nvSpPr>
        <p:spPr bwMode="auto">
          <a:xfrm>
            <a:off x="2131619"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13" name="Rectangle 112"/>
          <p:cNvSpPr/>
          <p:nvPr/>
        </p:nvSpPr>
        <p:spPr bwMode="auto">
          <a:xfrm>
            <a:off x="3811521" y="1190407"/>
            <a:ext cx="1552798" cy="590767"/>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14" name="Rectangle 113"/>
          <p:cNvSpPr/>
          <p:nvPr/>
        </p:nvSpPr>
        <p:spPr bwMode="auto">
          <a:xfrm>
            <a:off x="5491424"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31" name="Rectangle 130"/>
          <p:cNvSpPr/>
          <p:nvPr/>
        </p:nvSpPr>
        <p:spPr bwMode="auto">
          <a:xfrm>
            <a:off x="7171327"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Light" pitchFamily="34" charset="0"/>
              </a:rPr>
              <a:t>Prog</a:t>
            </a:r>
            <a:r>
              <a:rPr lang="en-US" dirty="0" smtClean="0">
                <a:gradFill>
                  <a:gsLst>
                    <a:gs pos="0">
                      <a:srgbClr val="FFFFFF"/>
                    </a:gs>
                    <a:gs pos="100000">
                      <a:srgbClr val="FFFFFF"/>
                    </a:gs>
                  </a:gsLst>
                  <a:lin ang="5400000" scaled="0"/>
                </a:gradFill>
                <a:latin typeface="Segoe Light" pitchFamily="34" charset="0"/>
              </a:rPr>
              <a:t>. Models &amp; Tools</a:t>
            </a:r>
          </a:p>
        </p:txBody>
      </p:sp>
      <p:sp>
        <p:nvSpPr>
          <p:cNvPr id="132" name="Rectangle 131"/>
          <p:cNvSpPr/>
          <p:nvPr/>
        </p:nvSpPr>
        <p:spPr bwMode="auto">
          <a:xfrm>
            <a:off x="2131619"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46" name="Rectangle 145"/>
          <p:cNvSpPr/>
          <p:nvPr/>
        </p:nvSpPr>
        <p:spPr bwMode="auto">
          <a:xfrm>
            <a:off x="2131619"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147" name="Rectangle 146"/>
          <p:cNvSpPr/>
          <p:nvPr/>
        </p:nvSpPr>
        <p:spPr bwMode="auto">
          <a:xfrm>
            <a:off x="3811521"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48" name="Rectangle 147"/>
          <p:cNvSpPr/>
          <p:nvPr/>
        </p:nvSpPr>
        <p:spPr bwMode="auto">
          <a:xfrm>
            <a:off x="3811521"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149" name="Rectangle 148"/>
          <p:cNvSpPr/>
          <p:nvPr/>
        </p:nvSpPr>
        <p:spPr bwMode="auto">
          <a:xfrm>
            <a:off x="5491424"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50" name="Rectangle 149"/>
          <p:cNvSpPr/>
          <p:nvPr/>
        </p:nvSpPr>
        <p:spPr bwMode="auto">
          <a:xfrm>
            <a:off x="5491424"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151" name="Rectangle 150"/>
          <p:cNvSpPr/>
          <p:nvPr/>
        </p:nvSpPr>
        <p:spPr bwMode="auto">
          <a:xfrm>
            <a:off x="7171327" y="3698634"/>
            <a:ext cx="1552798"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Management</a:t>
            </a:r>
          </a:p>
        </p:txBody>
      </p:sp>
      <p:sp>
        <p:nvSpPr>
          <p:cNvPr id="152" name="Rectangle 151"/>
          <p:cNvSpPr/>
          <p:nvPr/>
        </p:nvSpPr>
        <p:spPr bwMode="auto">
          <a:xfrm>
            <a:off x="7171327"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Config &amp; Scaling</a:t>
            </a:r>
          </a:p>
        </p:txBody>
      </p:sp>
      <p:sp>
        <p:nvSpPr>
          <p:cNvPr id="63" name="Rectangle 62"/>
          <p:cNvSpPr/>
          <p:nvPr/>
        </p:nvSpPr>
        <p:spPr bwMode="auto">
          <a:xfrm>
            <a:off x="406638" y="1204513"/>
            <a:ext cx="8326033" cy="565179"/>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Programming </a:t>
            </a:r>
            <a:r>
              <a:rPr lang="en-US" dirty="0">
                <a:gradFill>
                  <a:gsLst>
                    <a:gs pos="0">
                      <a:srgbClr val="FFFFFF"/>
                    </a:gs>
                    <a:gs pos="100000">
                      <a:srgbClr val="FFFFFF"/>
                    </a:gs>
                  </a:gsLst>
                  <a:lin ang="5400000" scaled="0"/>
                </a:gradFill>
                <a:latin typeface="Segoe Light" pitchFamily="34" charset="0"/>
              </a:rPr>
              <a:t>Model &amp; </a:t>
            </a:r>
            <a:r>
              <a:rPr lang="en-US" dirty="0" smtClean="0">
                <a:gradFill>
                  <a:gsLst>
                    <a:gs pos="0">
                      <a:srgbClr val="FFFFFF"/>
                    </a:gs>
                    <a:gs pos="100000">
                      <a:srgbClr val="FFFFFF"/>
                    </a:gs>
                  </a:gsLst>
                  <a:lin ang="5400000" scaled="0"/>
                </a:gradFill>
                <a:latin typeface="Segoe Light" pitchFamily="34" charset="0"/>
              </a:rPr>
              <a:t>Tool </a:t>
            </a:r>
            <a:r>
              <a:rPr lang="en-US" dirty="0">
                <a:gradFill>
                  <a:gsLst>
                    <a:gs pos="0">
                      <a:srgbClr val="FFFFFF"/>
                    </a:gs>
                    <a:gs pos="100000">
                      <a:srgbClr val="FFFFFF"/>
                    </a:gs>
                  </a:gsLst>
                  <a:lin ang="5400000" scaled="0"/>
                </a:gradFill>
                <a:latin typeface="Segoe Light" pitchFamily="34" charset="0"/>
              </a:rPr>
              <a:t>(Compose Apps, Simplify Approach across ALL Tiers)</a:t>
            </a:r>
          </a:p>
        </p:txBody>
      </p:sp>
      <p:pic>
        <p:nvPicPr>
          <p:cNvPr id="7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642" y="2064211"/>
            <a:ext cx="844481" cy="865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9979" y="2091734"/>
            <a:ext cx="767710" cy="78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5144" y="2091734"/>
            <a:ext cx="767710" cy="78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5"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06928" y="2139498"/>
            <a:ext cx="634471" cy="65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87880" y="2070238"/>
            <a:ext cx="697918" cy="715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7" name="Group 76"/>
          <p:cNvGrpSpPr/>
          <p:nvPr/>
        </p:nvGrpSpPr>
        <p:grpSpPr>
          <a:xfrm>
            <a:off x="1641170" y="2363097"/>
            <a:ext cx="803183" cy="141979"/>
            <a:chOff x="2187657" y="2320432"/>
            <a:chExt cx="1070632" cy="184643"/>
          </a:xfrm>
        </p:grpSpPr>
        <p:sp>
          <p:nvSpPr>
            <p:cNvPr id="78" name="Oval 77"/>
            <p:cNvSpPr/>
            <p:nvPr/>
          </p:nvSpPr>
          <p:spPr bwMode="auto">
            <a:xfrm>
              <a:off x="3073646" y="2320432"/>
              <a:ext cx="184643" cy="184643"/>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sp>
          <p:nvSpPr>
            <p:cNvPr id="79" name="Oval 78"/>
            <p:cNvSpPr/>
            <p:nvPr/>
          </p:nvSpPr>
          <p:spPr bwMode="auto">
            <a:xfrm>
              <a:off x="2187657"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cxnSp>
          <p:nvCxnSpPr>
            <p:cNvPr id="80" name="Straight Arrow Connector 79"/>
            <p:cNvCxnSpPr>
              <a:stCxn id="78" idx="2"/>
              <a:endCxn id="79" idx="6"/>
            </p:cNvCxnSpPr>
            <p:nvPr/>
          </p:nvCxnSpPr>
          <p:spPr>
            <a:xfrm flipH="1" flipV="1">
              <a:off x="2291883" y="2412753"/>
              <a:ext cx="781763" cy="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81" name="Group 80"/>
          <p:cNvGrpSpPr/>
          <p:nvPr/>
        </p:nvGrpSpPr>
        <p:grpSpPr>
          <a:xfrm>
            <a:off x="3340866" y="2363097"/>
            <a:ext cx="810339" cy="141979"/>
            <a:chOff x="4438814" y="2320432"/>
            <a:chExt cx="1080170" cy="184643"/>
          </a:xfrm>
        </p:grpSpPr>
        <p:sp>
          <p:nvSpPr>
            <p:cNvPr id="82" name="Oval 81"/>
            <p:cNvSpPr/>
            <p:nvPr/>
          </p:nvSpPr>
          <p:spPr bwMode="auto">
            <a:xfrm>
              <a:off x="4438814" y="2320432"/>
              <a:ext cx="184643" cy="184643"/>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sp>
          <p:nvSpPr>
            <p:cNvPr id="88" name="Oval 87"/>
            <p:cNvSpPr/>
            <p:nvPr/>
          </p:nvSpPr>
          <p:spPr bwMode="auto">
            <a:xfrm>
              <a:off x="5414758"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cxnSp>
          <p:nvCxnSpPr>
            <p:cNvPr id="89" name="Straight Arrow Connector 88"/>
            <p:cNvCxnSpPr>
              <a:stCxn id="82" idx="6"/>
              <a:endCxn id="88" idx="2"/>
            </p:cNvCxnSpPr>
            <p:nvPr/>
          </p:nvCxnSpPr>
          <p:spPr>
            <a:xfrm flipV="1">
              <a:off x="4623457" y="2412753"/>
              <a:ext cx="791301" cy="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5014079" y="1885056"/>
            <a:ext cx="2433677" cy="345699"/>
            <a:chOff x="6683698" y="1781174"/>
            <a:chExt cx="3244058" cy="449581"/>
          </a:xfrm>
        </p:grpSpPr>
        <p:sp>
          <p:nvSpPr>
            <p:cNvPr id="92" name="Oval 91"/>
            <p:cNvSpPr/>
            <p:nvPr/>
          </p:nvSpPr>
          <p:spPr bwMode="auto">
            <a:xfrm>
              <a:off x="6683698" y="2046112"/>
              <a:ext cx="184643" cy="184643"/>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sp>
          <p:nvSpPr>
            <p:cNvPr id="93" name="Freeform 92"/>
            <p:cNvSpPr/>
            <p:nvPr/>
          </p:nvSpPr>
          <p:spPr>
            <a:xfrm>
              <a:off x="6772275" y="1781174"/>
              <a:ext cx="3155481" cy="409575"/>
            </a:xfrm>
            <a:custGeom>
              <a:avLst/>
              <a:gdLst>
                <a:gd name="connsiteX0" fmla="*/ 0 w 3257550"/>
                <a:gd name="connsiteY0" fmla="*/ 628650 h 628650"/>
                <a:gd name="connsiteX1" fmla="*/ 0 w 3257550"/>
                <a:gd name="connsiteY1" fmla="*/ 0 h 628650"/>
                <a:gd name="connsiteX2" fmla="*/ 2933700 w 3257550"/>
                <a:gd name="connsiteY2" fmla="*/ 0 h 628650"/>
                <a:gd name="connsiteX3" fmla="*/ 3257550 w 3257550"/>
                <a:gd name="connsiteY3" fmla="*/ 409575 h 628650"/>
                <a:gd name="connsiteX0" fmla="*/ 0 w 3257550"/>
                <a:gd name="connsiteY0" fmla="*/ 392430 h 409575"/>
                <a:gd name="connsiteX1" fmla="*/ 0 w 3257550"/>
                <a:gd name="connsiteY1" fmla="*/ 0 h 409575"/>
                <a:gd name="connsiteX2" fmla="*/ 2933700 w 3257550"/>
                <a:gd name="connsiteY2" fmla="*/ 0 h 409575"/>
                <a:gd name="connsiteX3" fmla="*/ 3257550 w 3257550"/>
                <a:gd name="connsiteY3" fmla="*/ 409575 h 409575"/>
              </a:gdLst>
              <a:ahLst/>
              <a:cxnLst>
                <a:cxn ang="0">
                  <a:pos x="connsiteX0" y="connsiteY0"/>
                </a:cxn>
                <a:cxn ang="0">
                  <a:pos x="connsiteX1" y="connsiteY1"/>
                </a:cxn>
                <a:cxn ang="0">
                  <a:pos x="connsiteX2" y="connsiteY2"/>
                </a:cxn>
                <a:cxn ang="0">
                  <a:pos x="connsiteX3" y="connsiteY3"/>
                </a:cxn>
              </a:cxnLst>
              <a:rect l="l" t="t" r="r" b="b"/>
              <a:pathLst>
                <a:path w="3257550" h="409575">
                  <a:moveTo>
                    <a:pt x="0" y="392430"/>
                  </a:moveTo>
                  <a:lnTo>
                    <a:pt x="0" y="0"/>
                  </a:lnTo>
                  <a:lnTo>
                    <a:pt x="2933700" y="0"/>
                  </a:lnTo>
                  <a:lnTo>
                    <a:pt x="3257550" y="409575"/>
                  </a:ln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1600" dirty="0">
                <a:solidFill>
                  <a:prstClr val="black"/>
                </a:solidFill>
                <a:latin typeface="Segoe Light" pitchFamily="34" charset="0"/>
              </a:endParaRPr>
            </a:p>
          </p:txBody>
        </p:sp>
      </p:grpSp>
      <p:grpSp>
        <p:nvGrpSpPr>
          <p:cNvPr id="94" name="Group 93"/>
          <p:cNvGrpSpPr/>
          <p:nvPr/>
        </p:nvGrpSpPr>
        <p:grpSpPr>
          <a:xfrm>
            <a:off x="5072431" y="2579758"/>
            <a:ext cx="2444585" cy="943772"/>
            <a:chOff x="6761480" y="2579758"/>
            <a:chExt cx="3258598" cy="943772"/>
          </a:xfrm>
        </p:grpSpPr>
        <p:sp>
          <p:nvSpPr>
            <p:cNvPr id="95" name="Freeform 94"/>
            <p:cNvSpPr/>
            <p:nvPr/>
          </p:nvSpPr>
          <p:spPr>
            <a:xfrm>
              <a:off x="6761480" y="2602618"/>
              <a:ext cx="3186596" cy="920912"/>
            </a:xfrm>
            <a:custGeom>
              <a:avLst/>
              <a:gdLst>
                <a:gd name="connsiteX0" fmla="*/ 3238500 w 3238500"/>
                <a:gd name="connsiteY0" fmla="*/ 0 h 1168400"/>
                <a:gd name="connsiteX1" fmla="*/ 2451100 w 3238500"/>
                <a:gd name="connsiteY1" fmla="*/ 1168400 h 1168400"/>
                <a:gd name="connsiteX2" fmla="*/ 304800 w 3238500"/>
                <a:gd name="connsiteY2" fmla="*/ 1168400 h 1168400"/>
                <a:gd name="connsiteX3" fmla="*/ 0 w 3238500"/>
                <a:gd name="connsiteY3" fmla="*/ 431800 h 1168400"/>
                <a:gd name="connsiteX0" fmla="*/ 3212830 w 3212830"/>
                <a:gd name="connsiteY0" fmla="*/ 0 h 838200"/>
                <a:gd name="connsiteX1" fmla="*/ 2451100 w 3212830"/>
                <a:gd name="connsiteY1" fmla="*/ 838200 h 838200"/>
                <a:gd name="connsiteX2" fmla="*/ 304800 w 3212830"/>
                <a:gd name="connsiteY2" fmla="*/ 838200 h 838200"/>
                <a:gd name="connsiteX3" fmla="*/ 0 w 3212830"/>
                <a:gd name="connsiteY3" fmla="*/ 101600 h 838200"/>
                <a:gd name="connsiteX0" fmla="*/ 3212830 w 3212830"/>
                <a:gd name="connsiteY0" fmla="*/ 0 h 838200"/>
                <a:gd name="connsiteX1" fmla="*/ 2322748 w 3212830"/>
                <a:gd name="connsiteY1" fmla="*/ 825500 h 838200"/>
                <a:gd name="connsiteX2" fmla="*/ 304800 w 3212830"/>
                <a:gd name="connsiteY2" fmla="*/ 838200 h 838200"/>
                <a:gd name="connsiteX3" fmla="*/ 0 w 3212830"/>
                <a:gd name="connsiteY3" fmla="*/ 101600 h 838200"/>
                <a:gd name="connsiteX0" fmla="*/ 3220531 w 3220531"/>
                <a:gd name="connsiteY0" fmla="*/ 27940 h 866140"/>
                <a:gd name="connsiteX1" fmla="*/ 2330449 w 3220531"/>
                <a:gd name="connsiteY1" fmla="*/ 853440 h 866140"/>
                <a:gd name="connsiteX2" fmla="*/ 312501 w 3220531"/>
                <a:gd name="connsiteY2" fmla="*/ 866140 h 866140"/>
                <a:gd name="connsiteX3" fmla="*/ 0 w 3220531"/>
                <a:gd name="connsiteY3" fmla="*/ 0 h 866140"/>
                <a:gd name="connsiteX0" fmla="*/ 3220531 w 3220531"/>
                <a:gd name="connsiteY0" fmla="*/ 27940 h 871468"/>
                <a:gd name="connsiteX1" fmla="*/ 2330449 w 3220531"/>
                <a:gd name="connsiteY1" fmla="*/ 871468 h 871468"/>
                <a:gd name="connsiteX2" fmla="*/ 312501 w 3220531"/>
                <a:gd name="connsiteY2" fmla="*/ 866140 h 871468"/>
                <a:gd name="connsiteX3" fmla="*/ 0 w 3220531"/>
                <a:gd name="connsiteY3" fmla="*/ 0 h 871468"/>
              </a:gdLst>
              <a:ahLst/>
              <a:cxnLst>
                <a:cxn ang="0">
                  <a:pos x="connsiteX0" y="connsiteY0"/>
                </a:cxn>
                <a:cxn ang="0">
                  <a:pos x="connsiteX1" y="connsiteY1"/>
                </a:cxn>
                <a:cxn ang="0">
                  <a:pos x="connsiteX2" y="connsiteY2"/>
                </a:cxn>
                <a:cxn ang="0">
                  <a:pos x="connsiteX3" y="connsiteY3"/>
                </a:cxn>
              </a:cxnLst>
              <a:rect l="l" t="t" r="r" b="b"/>
              <a:pathLst>
                <a:path w="3220531" h="871468">
                  <a:moveTo>
                    <a:pt x="3220531" y="27940"/>
                  </a:moveTo>
                  <a:lnTo>
                    <a:pt x="2330449" y="871468"/>
                  </a:lnTo>
                  <a:lnTo>
                    <a:pt x="312501" y="866140"/>
                  </a:lnTo>
                  <a:lnTo>
                    <a:pt x="0" y="0"/>
                  </a:ln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sz="1600" dirty="0">
                <a:solidFill>
                  <a:prstClr val="black"/>
                </a:solidFill>
                <a:latin typeface="Segoe Light" pitchFamily="34" charset="0"/>
              </a:endParaRPr>
            </a:p>
          </p:txBody>
        </p:sp>
        <p:sp>
          <p:nvSpPr>
            <p:cNvPr id="96" name="Oval 95"/>
            <p:cNvSpPr/>
            <p:nvPr/>
          </p:nvSpPr>
          <p:spPr bwMode="auto">
            <a:xfrm>
              <a:off x="9835435" y="2579758"/>
              <a:ext cx="184643" cy="184643"/>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grpSp>
      <p:grpSp>
        <p:nvGrpSpPr>
          <p:cNvPr id="97" name="Group 96"/>
          <p:cNvGrpSpPr/>
          <p:nvPr/>
        </p:nvGrpSpPr>
        <p:grpSpPr>
          <a:xfrm>
            <a:off x="6646349" y="2363097"/>
            <a:ext cx="821772" cy="141979"/>
            <a:chOff x="8859491" y="2320432"/>
            <a:chExt cx="1095410" cy="184643"/>
          </a:xfrm>
        </p:grpSpPr>
        <p:sp>
          <p:nvSpPr>
            <p:cNvPr id="100" name="Oval 99"/>
            <p:cNvSpPr/>
            <p:nvPr/>
          </p:nvSpPr>
          <p:spPr bwMode="auto">
            <a:xfrm>
              <a:off x="8859491" y="2320432"/>
              <a:ext cx="184643" cy="184643"/>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sp>
          <p:nvSpPr>
            <p:cNvPr id="101" name="Oval 100"/>
            <p:cNvSpPr/>
            <p:nvPr/>
          </p:nvSpPr>
          <p:spPr bwMode="auto">
            <a:xfrm>
              <a:off x="9850675"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cxnSp>
          <p:nvCxnSpPr>
            <p:cNvPr id="105" name="Straight Arrow Connector 104"/>
            <p:cNvCxnSpPr>
              <a:stCxn id="100" idx="6"/>
              <a:endCxn id="101" idx="2"/>
            </p:cNvCxnSpPr>
            <p:nvPr/>
          </p:nvCxnSpPr>
          <p:spPr>
            <a:xfrm flipV="1">
              <a:off x="9044134" y="2412753"/>
              <a:ext cx="806541" cy="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5027094" y="2363097"/>
            <a:ext cx="778978" cy="141979"/>
            <a:chOff x="6701046" y="2320432"/>
            <a:chExt cx="1038367" cy="184643"/>
          </a:xfrm>
        </p:grpSpPr>
        <p:sp>
          <p:nvSpPr>
            <p:cNvPr id="111" name="Oval 110"/>
            <p:cNvSpPr/>
            <p:nvPr/>
          </p:nvSpPr>
          <p:spPr bwMode="auto">
            <a:xfrm>
              <a:off x="7554770" y="2320432"/>
              <a:ext cx="184643" cy="184643"/>
            </a:xfrm>
            <a:prstGeom prst="ellipse">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sp>
          <p:nvSpPr>
            <p:cNvPr id="115" name="Oval 114"/>
            <p:cNvSpPr/>
            <p:nvPr/>
          </p:nvSpPr>
          <p:spPr bwMode="auto">
            <a:xfrm>
              <a:off x="6701046"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solidFill>
                  <a:prstClr val="white"/>
                </a:solidFill>
                <a:latin typeface="Segoe Light" pitchFamily="34" charset="0"/>
              </a:endParaRPr>
            </a:p>
          </p:txBody>
        </p:sp>
        <p:cxnSp>
          <p:nvCxnSpPr>
            <p:cNvPr id="116" name="Straight Arrow Connector 115"/>
            <p:cNvCxnSpPr>
              <a:stCxn id="111" idx="2"/>
              <a:endCxn id="115" idx="6"/>
            </p:cNvCxnSpPr>
            <p:nvPr/>
          </p:nvCxnSpPr>
          <p:spPr>
            <a:xfrm flipH="1" flipV="1">
              <a:off x="6805272" y="2412753"/>
              <a:ext cx="749498" cy="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7" name="Rectangle 116"/>
          <p:cNvSpPr/>
          <p:nvPr/>
        </p:nvSpPr>
        <p:spPr bwMode="auto">
          <a:xfrm>
            <a:off x="451716" y="3698634"/>
            <a:ext cx="8272409"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Light" pitchFamily="34" charset="0"/>
              </a:rPr>
              <a:t>Deploy &amp; Management (As ONE</a:t>
            </a:r>
            <a:r>
              <a:rPr lang="en-US" dirty="0" smtClean="0">
                <a:gradFill>
                  <a:gsLst>
                    <a:gs pos="0">
                      <a:srgbClr val="FFFFFF"/>
                    </a:gs>
                    <a:gs pos="100000">
                      <a:srgbClr val="FFFFFF"/>
                    </a:gs>
                  </a:gsLst>
                  <a:lin ang="5400000" scaled="0"/>
                </a:gradFill>
                <a:latin typeface="Segoe Light" pitchFamily="34" charset="0"/>
              </a:rPr>
              <a:t>)</a:t>
            </a:r>
            <a:endParaRPr lang="en-US" dirty="0">
              <a:gradFill>
                <a:gsLst>
                  <a:gs pos="0">
                    <a:srgbClr val="FFFFFF"/>
                  </a:gs>
                  <a:gs pos="100000">
                    <a:srgbClr val="FFFFFF"/>
                  </a:gs>
                </a:gsLst>
                <a:lin ang="5400000" scaled="0"/>
              </a:gradFill>
              <a:latin typeface="Segoe Light" pitchFamily="34" charset="0"/>
            </a:endParaRPr>
          </a:p>
        </p:txBody>
      </p:sp>
      <p:sp>
        <p:nvSpPr>
          <p:cNvPr id="118" name="Rectangle 117"/>
          <p:cNvSpPr/>
          <p:nvPr/>
        </p:nvSpPr>
        <p:spPr bwMode="auto">
          <a:xfrm>
            <a:off x="451716" y="4224037"/>
            <a:ext cx="8272409"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Light" pitchFamily="34" charset="0"/>
              </a:rPr>
              <a:t>Multi-Tenant, Elastic, Horizontal Scale, </a:t>
            </a:r>
            <a:r>
              <a:rPr lang="en-US" dirty="0" err="1">
                <a:gradFill>
                  <a:gsLst>
                    <a:gs pos="0">
                      <a:srgbClr val="FFFFFF"/>
                    </a:gs>
                    <a:gs pos="100000">
                      <a:srgbClr val="FFFFFF"/>
                    </a:gs>
                  </a:gsLst>
                  <a:lin ang="5400000" scaled="0"/>
                </a:gradFill>
                <a:latin typeface="Segoe Light" pitchFamily="34" charset="0"/>
              </a:rPr>
              <a:t>Perf</a:t>
            </a:r>
            <a:r>
              <a:rPr lang="en-US" dirty="0">
                <a:gradFill>
                  <a:gsLst>
                    <a:gs pos="0">
                      <a:srgbClr val="FFFFFF"/>
                    </a:gs>
                    <a:gs pos="100000">
                      <a:srgbClr val="FFFFFF"/>
                    </a:gs>
                  </a:gsLst>
                  <a:lin ang="5400000" scaled="0"/>
                </a:gradFill>
                <a:latin typeface="Segoe Light" pitchFamily="34" charset="0"/>
              </a:rPr>
              <a:t>, Resilience</a:t>
            </a:r>
          </a:p>
        </p:txBody>
      </p:sp>
      <p:grpSp>
        <p:nvGrpSpPr>
          <p:cNvPr id="17" name="Group 16"/>
          <p:cNvGrpSpPr/>
          <p:nvPr/>
        </p:nvGrpSpPr>
        <p:grpSpPr>
          <a:xfrm>
            <a:off x="1364186" y="5209337"/>
            <a:ext cx="1544709" cy="645195"/>
            <a:chOff x="3205242" y="6801305"/>
            <a:chExt cx="2059076" cy="645195"/>
          </a:xfrm>
        </p:grpSpPr>
        <p:pic>
          <p:nvPicPr>
            <p:cNvPr id="2051"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05242" y="6801305"/>
              <a:ext cx="508335" cy="645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9" name="Rectangle 118"/>
            <p:cNvSpPr/>
            <p:nvPr/>
          </p:nvSpPr>
          <p:spPr bwMode="auto">
            <a:xfrm>
              <a:off x="3740376" y="6928432"/>
              <a:ext cx="1523942" cy="369328"/>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Appliance</a:t>
              </a:r>
              <a:endParaRPr lang="en-US" dirty="0">
                <a:gradFill>
                  <a:gsLst>
                    <a:gs pos="0">
                      <a:srgbClr val="FFFFFF"/>
                    </a:gs>
                    <a:gs pos="100000">
                      <a:srgbClr val="FFFFFF"/>
                    </a:gs>
                  </a:gsLst>
                  <a:lin ang="5400000" scaled="0"/>
                </a:gradFill>
                <a:latin typeface="Segoe Light" pitchFamily="34" charset="0"/>
              </a:endParaRPr>
            </a:p>
          </p:txBody>
        </p:sp>
      </p:grpSp>
      <p:grpSp>
        <p:nvGrpSpPr>
          <p:cNvPr id="16" name="Group 15"/>
          <p:cNvGrpSpPr/>
          <p:nvPr/>
        </p:nvGrpSpPr>
        <p:grpSpPr>
          <a:xfrm>
            <a:off x="4179739" y="5250883"/>
            <a:ext cx="855294" cy="562100"/>
            <a:chOff x="5937697" y="7044393"/>
            <a:chExt cx="1140096" cy="562100"/>
          </a:xfrm>
        </p:grpSpPr>
        <p:pic>
          <p:nvPicPr>
            <p:cNvPr id="2050" name="Picture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937697" y="7044393"/>
              <a:ext cx="361700" cy="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0" name="Rectangle 119"/>
            <p:cNvSpPr/>
            <p:nvPr/>
          </p:nvSpPr>
          <p:spPr bwMode="auto">
            <a:xfrm>
              <a:off x="6367451" y="7128484"/>
              <a:ext cx="710342" cy="369328"/>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Box</a:t>
              </a:r>
              <a:endParaRPr lang="en-US" dirty="0">
                <a:gradFill>
                  <a:gsLst>
                    <a:gs pos="0">
                      <a:srgbClr val="FFFFFF"/>
                    </a:gs>
                    <a:gs pos="100000">
                      <a:srgbClr val="FFFFFF"/>
                    </a:gs>
                  </a:gsLst>
                  <a:lin ang="5400000" scaled="0"/>
                </a:gradFill>
                <a:latin typeface="Segoe Light" pitchFamily="34" charset="0"/>
              </a:endParaRPr>
            </a:p>
          </p:txBody>
        </p:sp>
      </p:grpSp>
      <p:grpSp>
        <p:nvGrpSpPr>
          <p:cNvPr id="15" name="Group 14"/>
          <p:cNvGrpSpPr/>
          <p:nvPr/>
        </p:nvGrpSpPr>
        <p:grpSpPr>
          <a:xfrm>
            <a:off x="6377168" y="5224392"/>
            <a:ext cx="1528169" cy="615085"/>
            <a:chOff x="8362280" y="7005607"/>
            <a:chExt cx="2037028" cy="615085"/>
          </a:xfrm>
        </p:grpSpPr>
        <p:pic>
          <p:nvPicPr>
            <p:cNvPr id="2052" name="Picture 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362280" y="7005607"/>
              <a:ext cx="1005426" cy="61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 name="Rectangle 120"/>
            <p:cNvSpPr/>
            <p:nvPr/>
          </p:nvSpPr>
          <p:spPr bwMode="auto">
            <a:xfrm>
              <a:off x="9388194" y="7128484"/>
              <a:ext cx="1011114" cy="369328"/>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Cloud</a:t>
              </a:r>
              <a:endParaRPr lang="en-US" dirty="0">
                <a:gradFill>
                  <a:gsLst>
                    <a:gs pos="0">
                      <a:srgbClr val="FFFFFF"/>
                    </a:gs>
                    <a:gs pos="100000">
                      <a:srgbClr val="FFFFFF"/>
                    </a:gs>
                  </a:gsLst>
                  <a:lin ang="5400000" scaled="0"/>
                </a:gradFill>
                <a:latin typeface="Segoe Light" pitchFamily="34" charset="0"/>
              </a:endParaRPr>
            </a:p>
          </p:txBody>
        </p:sp>
      </p:grpSp>
      <p:sp>
        <p:nvSpPr>
          <p:cNvPr id="18" name="Title 17"/>
          <p:cNvSpPr>
            <a:spLocks noGrp="1"/>
          </p:cNvSpPr>
          <p:nvPr>
            <p:ph type="title"/>
          </p:nvPr>
        </p:nvSpPr>
        <p:spPr>
          <a:xfrm>
            <a:off x="389436" y="228601"/>
            <a:ext cx="8363938" cy="775597"/>
          </a:xfrm>
        </p:spPr>
        <p:txBody>
          <a:bodyPr>
            <a:normAutofit/>
          </a:bodyPr>
          <a:lstStyle/>
          <a:p>
            <a:r>
              <a:rPr lang="en-US" sz="3200" smtClean="0">
                <a:gradFill flip="none" rotWithShape="1">
                  <a:gsLst>
                    <a:gs pos="0">
                      <a:srgbClr val="FFFFFF"/>
                    </a:gs>
                    <a:gs pos="86000">
                      <a:srgbClr val="FFFFFF"/>
                    </a:gs>
                  </a:gsLst>
                  <a:lin ang="5400000" scaled="0"/>
                  <a:tileRect/>
                </a:gradFill>
              </a:rPr>
              <a:t>AppFabric</a:t>
            </a:r>
            <a:endParaRPr lang="en-US" dirty="0"/>
          </a:p>
        </p:txBody>
      </p:sp>
    </p:spTree>
    <p:extLst>
      <p:ext uri="{BB962C8B-B14F-4D97-AF65-F5344CB8AC3E}">
        <p14:creationId xmlns:p14="http://schemas.microsoft.com/office/powerpoint/2010/main" val="2217797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50"/>
                                        <p:tgtEl>
                                          <p:spTgt spid="141"/>
                                        </p:tgtEl>
                                      </p:cBhvr>
                                    </p:animEffect>
                                    <p:set>
                                      <p:cBhvr>
                                        <p:cTn id="7" dur="1" fill="hold">
                                          <p:stCondLst>
                                            <p:cond delay="249"/>
                                          </p:stCondLst>
                                        </p:cTn>
                                        <p:tgtEl>
                                          <p:spTgt spid="141"/>
                                        </p:tgtEl>
                                        <p:attrNameLst>
                                          <p:attrName>style.visibility</p:attrName>
                                        </p:attrNameLst>
                                      </p:cBhvr>
                                      <p:to>
                                        <p:strVal val="hidden"/>
                                      </p:to>
                                    </p:set>
                                  </p:childTnLst>
                                </p:cTn>
                              </p:par>
                            </p:childTnLst>
                          </p:cTn>
                        </p:par>
                        <p:par>
                          <p:cTn id="8" fill="hold">
                            <p:stCondLst>
                              <p:cond delay="250"/>
                            </p:stCondLst>
                            <p:childTnLst>
                              <p:par>
                                <p:cTn id="9" presetID="10" presetClass="exit" presetSubtype="0" fill="hold" grpId="0" nodeType="afterEffect">
                                  <p:stCondLst>
                                    <p:cond delay="0"/>
                                  </p:stCondLst>
                                  <p:childTnLst>
                                    <p:animEffect transition="out" filter="fade">
                                      <p:cBhvr>
                                        <p:cTn id="10" dur="250"/>
                                        <p:tgtEl>
                                          <p:spTgt spid="112"/>
                                        </p:tgtEl>
                                      </p:cBhvr>
                                    </p:animEffect>
                                    <p:set>
                                      <p:cBhvr>
                                        <p:cTn id="11" dur="1" fill="hold">
                                          <p:stCondLst>
                                            <p:cond delay="249"/>
                                          </p:stCondLst>
                                        </p:cTn>
                                        <p:tgtEl>
                                          <p:spTgt spid="112"/>
                                        </p:tgtEl>
                                        <p:attrNameLst>
                                          <p:attrName>style.visibility</p:attrName>
                                        </p:attrNameLst>
                                      </p:cBhvr>
                                      <p:to>
                                        <p:strVal val="hidden"/>
                                      </p:to>
                                    </p:set>
                                  </p:childTnLst>
                                </p:cTn>
                              </p:par>
                            </p:childTnLst>
                          </p:cTn>
                        </p:par>
                        <p:par>
                          <p:cTn id="12" fill="hold">
                            <p:stCondLst>
                              <p:cond delay="500"/>
                            </p:stCondLst>
                            <p:childTnLst>
                              <p:par>
                                <p:cTn id="13" presetID="10" presetClass="exit" presetSubtype="0" fill="hold" grpId="0" nodeType="afterEffect">
                                  <p:stCondLst>
                                    <p:cond delay="0"/>
                                  </p:stCondLst>
                                  <p:childTnLst>
                                    <p:animEffect transition="out" filter="fade">
                                      <p:cBhvr>
                                        <p:cTn id="14" dur="250"/>
                                        <p:tgtEl>
                                          <p:spTgt spid="113"/>
                                        </p:tgtEl>
                                      </p:cBhvr>
                                    </p:animEffect>
                                    <p:set>
                                      <p:cBhvr>
                                        <p:cTn id="15" dur="1" fill="hold">
                                          <p:stCondLst>
                                            <p:cond delay="249"/>
                                          </p:stCondLst>
                                        </p:cTn>
                                        <p:tgtEl>
                                          <p:spTgt spid="113"/>
                                        </p:tgtEl>
                                        <p:attrNameLst>
                                          <p:attrName>style.visibility</p:attrName>
                                        </p:attrNameLst>
                                      </p:cBhvr>
                                      <p:to>
                                        <p:strVal val="hidden"/>
                                      </p:to>
                                    </p:set>
                                  </p:childTnLst>
                                </p:cTn>
                              </p:par>
                            </p:childTnLst>
                          </p:cTn>
                        </p:par>
                        <p:par>
                          <p:cTn id="16" fill="hold">
                            <p:stCondLst>
                              <p:cond delay="750"/>
                            </p:stCondLst>
                            <p:childTnLst>
                              <p:par>
                                <p:cTn id="17" presetID="10" presetClass="exit" presetSubtype="0" fill="hold" grpId="0" nodeType="afterEffect">
                                  <p:stCondLst>
                                    <p:cond delay="0"/>
                                  </p:stCondLst>
                                  <p:childTnLst>
                                    <p:animEffect transition="out" filter="fade">
                                      <p:cBhvr>
                                        <p:cTn id="18" dur="250"/>
                                        <p:tgtEl>
                                          <p:spTgt spid="114"/>
                                        </p:tgtEl>
                                      </p:cBhvr>
                                    </p:animEffect>
                                    <p:set>
                                      <p:cBhvr>
                                        <p:cTn id="19" dur="1" fill="hold">
                                          <p:stCondLst>
                                            <p:cond delay="249"/>
                                          </p:stCondLst>
                                        </p:cTn>
                                        <p:tgtEl>
                                          <p:spTgt spid="114"/>
                                        </p:tgtEl>
                                        <p:attrNameLst>
                                          <p:attrName>style.visibility</p:attrName>
                                        </p:attrNameLst>
                                      </p:cBhvr>
                                      <p:to>
                                        <p:strVal val="hidden"/>
                                      </p:to>
                                    </p:set>
                                  </p:childTnLst>
                                </p:cTn>
                              </p:par>
                            </p:childTnLst>
                          </p:cTn>
                        </p:par>
                        <p:par>
                          <p:cTn id="20" fill="hold">
                            <p:stCondLst>
                              <p:cond delay="1000"/>
                            </p:stCondLst>
                            <p:childTnLst>
                              <p:par>
                                <p:cTn id="21" presetID="10" presetClass="exit" presetSubtype="0" fill="hold" grpId="0" nodeType="afterEffect">
                                  <p:stCondLst>
                                    <p:cond delay="0"/>
                                  </p:stCondLst>
                                  <p:childTnLst>
                                    <p:animEffect transition="out" filter="fade">
                                      <p:cBhvr>
                                        <p:cTn id="22" dur="250"/>
                                        <p:tgtEl>
                                          <p:spTgt spid="131"/>
                                        </p:tgtEl>
                                      </p:cBhvr>
                                    </p:animEffect>
                                    <p:set>
                                      <p:cBhvr>
                                        <p:cTn id="23" dur="1" fill="hold">
                                          <p:stCondLst>
                                            <p:cond delay="249"/>
                                          </p:stCondLst>
                                        </p:cTn>
                                        <p:tgtEl>
                                          <p:spTgt spid="131"/>
                                        </p:tgtEl>
                                        <p:attrNameLst>
                                          <p:attrName>style.visibility</p:attrName>
                                        </p:attrNameLst>
                                      </p:cBhvr>
                                      <p:to>
                                        <p:strVal val="hidden"/>
                                      </p:to>
                                    </p:se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6"/>
                                        </p:tgtEl>
                                      </p:cBhvr>
                                    </p:animEffect>
                                    <p:set>
                                      <p:cBhvr>
                                        <p:cTn id="32" dur="1" fill="hold">
                                          <p:stCondLst>
                                            <p:cond delay="249"/>
                                          </p:stCondLst>
                                        </p:cTn>
                                        <p:tgtEl>
                                          <p:spTgt spid="6"/>
                                        </p:tgtEl>
                                        <p:attrNameLst>
                                          <p:attrName>style.visibility</p:attrName>
                                        </p:attrNameLst>
                                      </p:cBhvr>
                                      <p:to>
                                        <p:strVal val="hidden"/>
                                      </p:to>
                                    </p:set>
                                  </p:childTnLst>
                                </p:cTn>
                              </p:par>
                            </p:childTnLst>
                          </p:cTn>
                        </p:par>
                        <p:par>
                          <p:cTn id="33" fill="hold">
                            <p:stCondLst>
                              <p:cond delay="250"/>
                            </p:stCondLst>
                            <p:childTnLst>
                              <p:par>
                                <p:cTn id="34" presetID="10" presetClass="exit" presetSubtype="0" fill="hold" nodeType="afterEffect">
                                  <p:stCondLst>
                                    <p:cond delay="0"/>
                                  </p:stCondLst>
                                  <p:childTnLst>
                                    <p:animEffect transition="out" filter="fade">
                                      <p:cBhvr>
                                        <p:cTn id="35" dur="250"/>
                                        <p:tgtEl>
                                          <p:spTgt spid="5"/>
                                        </p:tgtEl>
                                      </p:cBhvr>
                                    </p:animEffect>
                                    <p:set>
                                      <p:cBhvr>
                                        <p:cTn id="36" dur="1" fill="hold">
                                          <p:stCondLst>
                                            <p:cond delay="249"/>
                                          </p:stCondLst>
                                        </p:cTn>
                                        <p:tgtEl>
                                          <p:spTgt spid="5"/>
                                        </p:tgtEl>
                                        <p:attrNameLst>
                                          <p:attrName>style.visibility</p:attrName>
                                        </p:attrNameLst>
                                      </p:cBhvr>
                                      <p:to>
                                        <p:strVal val="hidden"/>
                                      </p:to>
                                    </p:set>
                                  </p:childTnLst>
                                </p:cTn>
                              </p:par>
                            </p:childTnLst>
                          </p:cTn>
                        </p:par>
                        <p:par>
                          <p:cTn id="37" fill="hold">
                            <p:stCondLst>
                              <p:cond delay="500"/>
                            </p:stCondLst>
                            <p:childTnLst>
                              <p:par>
                                <p:cTn id="38" presetID="10" presetClass="exit" presetSubtype="0" fill="hold" nodeType="afterEffect">
                                  <p:stCondLst>
                                    <p:cond delay="0"/>
                                  </p:stCondLst>
                                  <p:childTnLst>
                                    <p:animEffect transition="out" filter="fade">
                                      <p:cBhvr>
                                        <p:cTn id="39" dur="250"/>
                                        <p:tgtEl>
                                          <p:spTgt spid="4"/>
                                        </p:tgtEl>
                                      </p:cBhvr>
                                    </p:animEffect>
                                    <p:set>
                                      <p:cBhvr>
                                        <p:cTn id="40" dur="1" fill="hold">
                                          <p:stCondLst>
                                            <p:cond delay="249"/>
                                          </p:stCondLst>
                                        </p:cTn>
                                        <p:tgtEl>
                                          <p:spTgt spid="4"/>
                                        </p:tgtEl>
                                        <p:attrNameLst>
                                          <p:attrName>style.visibility</p:attrName>
                                        </p:attrNameLst>
                                      </p:cBhvr>
                                      <p:to>
                                        <p:strVal val="hidden"/>
                                      </p:to>
                                    </p:set>
                                  </p:childTnLst>
                                </p:cTn>
                              </p:par>
                            </p:childTnLst>
                          </p:cTn>
                        </p:par>
                        <p:par>
                          <p:cTn id="41" fill="hold">
                            <p:stCondLst>
                              <p:cond delay="750"/>
                            </p:stCondLst>
                            <p:childTnLst>
                              <p:par>
                                <p:cTn id="42" presetID="10" presetClass="exit" presetSubtype="0" fill="hold" nodeType="afterEffect">
                                  <p:stCondLst>
                                    <p:cond delay="0"/>
                                  </p:stCondLst>
                                  <p:childTnLst>
                                    <p:animEffect transition="out" filter="fade">
                                      <p:cBhvr>
                                        <p:cTn id="43" dur="250"/>
                                        <p:tgtEl>
                                          <p:spTgt spid="3"/>
                                        </p:tgtEl>
                                      </p:cBhvr>
                                    </p:animEffect>
                                    <p:set>
                                      <p:cBhvr>
                                        <p:cTn id="44" dur="1" fill="hold">
                                          <p:stCondLst>
                                            <p:cond delay="249"/>
                                          </p:stCondLst>
                                        </p:cTn>
                                        <p:tgtEl>
                                          <p:spTgt spid="3"/>
                                        </p:tgtEl>
                                        <p:attrNameLst>
                                          <p:attrName>style.visibility</p:attrName>
                                        </p:attrNameLst>
                                      </p:cBhvr>
                                      <p:to>
                                        <p:strVal val="hidden"/>
                                      </p:to>
                                    </p:set>
                                  </p:childTnLst>
                                </p:cTn>
                              </p:par>
                            </p:childTnLst>
                          </p:cTn>
                        </p:par>
                        <p:par>
                          <p:cTn id="45" fill="hold">
                            <p:stCondLst>
                              <p:cond delay="1000"/>
                            </p:stCondLst>
                            <p:childTnLst>
                              <p:par>
                                <p:cTn id="46" presetID="10" presetClass="exit" presetSubtype="0" fill="hold" nodeType="afterEffect">
                                  <p:stCondLst>
                                    <p:cond delay="0"/>
                                  </p:stCondLst>
                                  <p:childTnLst>
                                    <p:animEffect transition="out" filter="fade">
                                      <p:cBhvr>
                                        <p:cTn id="47" dur="250"/>
                                        <p:tgtEl>
                                          <p:spTgt spid="2"/>
                                        </p:tgtEl>
                                      </p:cBhvr>
                                    </p:animEffect>
                                    <p:set>
                                      <p:cBhvr>
                                        <p:cTn id="48" dur="1" fill="hold">
                                          <p:stCondLst>
                                            <p:cond delay="249"/>
                                          </p:stCondLst>
                                        </p:cTn>
                                        <p:tgtEl>
                                          <p:spTgt spid="2"/>
                                        </p:tgtEl>
                                        <p:attrNameLst>
                                          <p:attrName>style.visibility</p:attrName>
                                        </p:attrNameLst>
                                      </p:cBhvr>
                                      <p:to>
                                        <p:strVal val="hidden"/>
                                      </p:to>
                                    </p:set>
                                  </p:childTnLst>
                                </p:cTn>
                              </p:par>
                            </p:childTnLst>
                          </p:cTn>
                        </p:par>
                        <p:par>
                          <p:cTn id="49" fill="hold">
                            <p:stCondLst>
                              <p:cond delay="1250"/>
                            </p:stCondLst>
                            <p:childTnLst>
                              <p:par>
                                <p:cTn id="50" presetID="10" presetClass="entr" presetSubtype="0" fill="hold" nodeType="after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250"/>
                                        <p:tgtEl>
                                          <p:spTgt spid="72"/>
                                        </p:tgtEl>
                                      </p:cBhvr>
                                    </p:animEffect>
                                  </p:childTnLst>
                                </p:cTn>
                              </p:par>
                            </p:childTnLst>
                          </p:cTn>
                        </p:par>
                        <p:par>
                          <p:cTn id="53" fill="hold">
                            <p:stCondLst>
                              <p:cond delay="1500"/>
                            </p:stCondLst>
                            <p:childTnLst>
                              <p:par>
                                <p:cTn id="54" presetID="10" presetClass="entr" presetSubtype="0" fill="hold" nodeType="after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fade">
                                      <p:cBhvr>
                                        <p:cTn id="56" dur="250"/>
                                        <p:tgtEl>
                                          <p:spTgt spid="73"/>
                                        </p:tgtEl>
                                      </p:cBhvr>
                                    </p:animEffec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250"/>
                                        <p:tgtEl>
                                          <p:spTgt spid="74"/>
                                        </p:tgtEl>
                                      </p:cBhvr>
                                    </p:animEffect>
                                  </p:childTnLst>
                                </p:cTn>
                              </p:par>
                            </p:childTnLst>
                          </p:cTn>
                        </p:par>
                        <p:par>
                          <p:cTn id="61" fill="hold">
                            <p:stCondLst>
                              <p:cond delay="2000"/>
                            </p:stCondLst>
                            <p:childTnLst>
                              <p:par>
                                <p:cTn id="62" presetID="10" presetClass="entr" presetSubtype="0" fill="hold"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250"/>
                                        <p:tgtEl>
                                          <p:spTgt spid="75"/>
                                        </p:tgtEl>
                                      </p:cBhvr>
                                    </p:animEffect>
                                  </p:childTnLst>
                                </p:cTn>
                              </p:par>
                            </p:childTnLst>
                          </p:cTn>
                        </p:par>
                        <p:par>
                          <p:cTn id="65" fill="hold">
                            <p:stCondLst>
                              <p:cond delay="2250"/>
                            </p:stCondLst>
                            <p:childTnLst>
                              <p:par>
                                <p:cTn id="66" presetID="10" presetClass="entr" presetSubtype="0" fill="hold"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fade">
                                      <p:cBhvr>
                                        <p:cTn id="68" dur="250"/>
                                        <p:tgtEl>
                                          <p:spTgt spid="76"/>
                                        </p:tgtEl>
                                      </p:cBhvr>
                                    </p:animEffect>
                                  </p:childTnLst>
                                </p:cTn>
                              </p:par>
                              <p:par>
                                <p:cTn id="69" presetID="10" presetClass="entr" presetSubtype="0"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fade">
                                      <p:cBhvr>
                                        <p:cTn id="71" dur="500"/>
                                        <p:tgtEl>
                                          <p:spTgt spid="77"/>
                                        </p:tgtEl>
                                      </p:cBhvr>
                                    </p:animEffect>
                                  </p:childTnLst>
                                </p:cTn>
                              </p:par>
                            </p:childTnLst>
                          </p:cTn>
                        </p:par>
                        <p:par>
                          <p:cTn id="72" fill="hold">
                            <p:stCondLst>
                              <p:cond delay="2750"/>
                            </p:stCondLst>
                            <p:childTnLst>
                              <p:par>
                                <p:cTn id="73" presetID="10" presetClass="entr" presetSubtype="0" fill="hold"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fade">
                                      <p:cBhvr>
                                        <p:cTn id="75" dur="500"/>
                                        <p:tgtEl>
                                          <p:spTgt spid="81"/>
                                        </p:tgtEl>
                                      </p:cBhvr>
                                    </p:animEffect>
                                  </p:childTnLst>
                                </p:cTn>
                              </p:par>
                            </p:childTnLst>
                          </p:cTn>
                        </p:par>
                        <p:par>
                          <p:cTn id="76" fill="hold">
                            <p:stCondLst>
                              <p:cond delay="3250"/>
                            </p:stCondLst>
                            <p:childTnLst>
                              <p:par>
                                <p:cTn id="77" presetID="10" presetClass="entr" presetSubtype="0" fill="hold" nodeType="afterEffect">
                                  <p:stCondLst>
                                    <p:cond delay="0"/>
                                  </p:stCondLst>
                                  <p:childTnLst>
                                    <p:set>
                                      <p:cBhvr>
                                        <p:cTn id="78" dur="1" fill="hold">
                                          <p:stCondLst>
                                            <p:cond delay="0"/>
                                          </p:stCondLst>
                                        </p:cTn>
                                        <p:tgtEl>
                                          <p:spTgt spid="91"/>
                                        </p:tgtEl>
                                        <p:attrNameLst>
                                          <p:attrName>style.visibility</p:attrName>
                                        </p:attrNameLst>
                                      </p:cBhvr>
                                      <p:to>
                                        <p:strVal val="visible"/>
                                      </p:to>
                                    </p:set>
                                    <p:animEffect transition="in" filter="fade">
                                      <p:cBhvr>
                                        <p:cTn id="79" dur="500"/>
                                        <p:tgtEl>
                                          <p:spTgt spid="91"/>
                                        </p:tgtEl>
                                      </p:cBhvr>
                                    </p:animEffect>
                                  </p:childTnLst>
                                </p:cTn>
                              </p:par>
                            </p:childTnLst>
                          </p:cTn>
                        </p:par>
                        <p:par>
                          <p:cTn id="80" fill="hold">
                            <p:stCondLst>
                              <p:cond delay="3750"/>
                            </p:stCondLst>
                            <p:childTnLst>
                              <p:par>
                                <p:cTn id="81" presetID="10" presetClass="entr" presetSubtype="0" fill="hold" nodeType="afterEffect">
                                  <p:stCondLst>
                                    <p:cond delay="0"/>
                                  </p:stCondLst>
                                  <p:childTnLst>
                                    <p:set>
                                      <p:cBhvr>
                                        <p:cTn id="82" dur="1" fill="hold">
                                          <p:stCondLst>
                                            <p:cond delay="0"/>
                                          </p:stCondLst>
                                        </p:cTn>
                                        <p:tgtEl>
                                          <p:spTgt spid="106"/>
                                        </p:tgtEl>
                                        <p:attrNameLst>
                                          <p:attrName>style.visibility</p:attrName>
                                        </p:attrNameLst>
                                      </p:cBhvr>
                                      <p:to>
                                        <p:strVal val="visible"/>
                                      </p:to>
                                    </p:set>
                                    <p:animEffect transition="in" filter="fade">
                                      <p:cBhvr>
                                        <p:cTn id="83" dur="500"/>
                                        <p:tgtEl>
                                          <p:spTgt spid="106"/>
                                        </p:tgtEl>
                                      </p:cBhvr>
                                    </p:animEffect>
                                  </p:childTnLst>
                                </p:cTn>
                              </p:par>
                            </p:childTnLst>
                          </p:cTn>
                        </p:par>
                        <p:par>
                          <p:cTn id="84" fill="hold">
                            <p:stCondLst>
                              <p:cond delay="4250"/>
                            </p:stCondLst>
                            <p:childTnLst>
                              <p:par>
                                <p:cTn id="85" presetID="10" presetClass="entr" presetSubtype="0" fill="hold" nodeType="after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fade">
                                      <p:cBhvr>
                                        <p:cTn id="87" dur="500"/>
                                        <p:tgtEl>
                                          <p:spTgt spid="97"/>
                                        </p:tgtEl>
                                      </p:cBhvr>
                                    </p:animEffect>
                                  </p:childTnLst>
                                </p:cTn>
                              </p:par>
                            </p:childTnLst>
                          </p:cTn>
                        </p:par>
                        <p:par>
                          <p:cTn id="88" fill="hold">
                            <p:stCondLst>
                              <p:cond delay="4750"/>
                            </p:stCondLst>
                            <p:childTnLst>
                              <p:par>
                                <p:cTn id="89" presetID="10" presetClass="entr" presetSubtype="0" fill="hold" nodeType="after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fade">
                                      <p:cBhvr>
                                        <p:cTn id="91" dur="500"/>
                                        <p:tgtEl>
                                          <p:spTgt spid="94"/>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grpId="0" nodeType="clickEffect">
                                  <p:stCondLst>
                                    <p:cond delay="0"/>
                                  </p:stCondLst>
                                  <p:childTnLst>
                                    <p:animEffect transition="out" filter="fade">
                                      <p:cBhvr>
                                        <p:cTn id="95" dur="500"/>
                                        <p:tgtEl>
                                          <p:spTgt spid="57"/>
                                        </p:tgtEl>
                                      </p:cBhvr>
                                    </p:animEffect>
                                    <p:set>
                                      <p:cBhvr>
                                        <p:cTn id="96" dur="1" fill="hold">
                                          <p:stCondLst>
                                            <p:cond delay="499"/>
                                          </p:stCondLst>
                                        </p:cTn>
                                        <p:tgtEl>
                                          <p:spTgt spid="57"/>
                                        </p:tgtEl>
                                        <p:attrNameLst>
                                          <p:attrName>style.visibility</p:attrName>
                                        </p:attrNameLst>
                                      </p:cBhvr>
                                      <p:to>
                                        <p:strVal val="hidden"/>
                                      </p:to>
                                    </p:set>
                                  </p:childTnLst>
                                </p:cTn>
                              </p:par>
                            </p:childTnLst>
                          </p:cTn>
                        </p:par>
                        <p:par>
                          <p:cTn id="97" fill="hold">
                            <p:stCondLst>
                              <p:cond delay="500"/>
                            </p:stCondLst>
                            <p:childTnLst>
                              <p:par>
                                <p:cTn id="98" presetID="10" presetClass="exit" presetSubtype="0" fill="hold" grpId="0" nodeType="afterEffect">
                                  <p:stCondLst>
                                    <p:cond delay="0"/>
                                  </p:stCondLst>
                                  <p:childTnLst>
                                    <p:animEffect transition="out" filter="fade">
                                      <p:cBhvr>
                                        <p:cTn id="99" dur="500"/>
                                        <p:tgtEl>
                                          <p:spTgt spid="132"/>
                                        </p:tgtEl>
                                      </p:cBhvr>
                                    </p:animEffect>
                                    <p:set>
                                      <p:cBhvr>
                                        <p:cTn id="100" dur="1" fill="hold">
                                          <p:stCondLst>
                                            <p:cond delay="499"/>
                                          </p:stCondLst>
                                        </p:cTn>
                                        <p:tgtEl>
                                          <p:spTgt spid="132"/>
                                        </p:tgtEl>
                                        <p:attrNameLst>
                                          <p:attrName>style.visibility</p:attrName>
                                        </p:attrNameLst>
                                      </p:cBhvr>
                                      <p:to>
                                        <p:strVal val="hidden"/>
                                      </p:to>
                                    </p:set>
                                  </p:childTnLst>
                                </p:cTn>
                              </p:par>
                            </p:childTnLst>
                          </p:cTn>
                        </p:par>
                        <p:par>
                          <p:cTn id="101" fill="hold">
                            <p:stCondLst>
                              <p:cond delay="1000"/>
                            </p:stCondLst>
                            <p:childTnLst>
                              <p:par>
                                <p:cTn id="102" presetID="10" presetClass="exit" presetSubtype="0" fill="hold" grpId="0" nodeType="afterEffect">
                                  <p:stCondLst>
                                    <p:cond delay="0"/>
                                  </p:stCondLst>
                                  <p:childTnLst>
                                    <p:animEffect transition="out" filter="fade">
                                      <p:cBhvr>
                                        <p:cTn id="103" dur="500"/>
                                        <p:tgtEl>
                                          <p:spTgt spid="147"/>
                                        </p:tgtEl>
                                      </p:cBhvr>
                                    </p:animEffect>
                                    <p:set>
                                      <p:cBhvr>
                                        <p:cTn id="104" dur="1" fill="hold">
                                          <p:stCondLst>
                                            <p:cond delay="499"/>
                                          </p:stCondLst>
                                        </p:cTn>
                                        <p:tgtEl>
                                          <p:spTgt spid="147"/>
                                        </p:tgtEl>
                                        <p:attrNameLst>
                                          <p:attrName>style.visibility</p:attrName>
                                        </p:attrNameLst>
                                      </p:cBhvr>
                                      <p:to>
                                        <p:strVal val="hidden"/>
                                      </p:to>
                                    </p:set>
                                  </p:childTnLst>
                                </p:cTn>
                              </p:par>
                            </p:childTnLst>
                          </p:cTn>
                        </p:par>
                        <p:par>
                          <p:cTn id="105" fill="hold">
                            <p:stCondLst>
                              <p:cond delay="1500"/>
                            </p:stCondLst>
                            <p:childTnLst>
                              <p:par>
                                <p:cTn id="106" presetID="10" presetClass="exit" presetSubtype="0" fill="hold" grpId="0" nodeType="afterEffect">
                                  <p:stCondLst>
                                    <p:cond delay="0"/>
                                  </p:stCondLst>
                                  <p:childTnLst>
                                    <p:animEffect transition="out" filter="fade">
                                      <p:cBhvr>
                                        <p:cTn id="107" dur="500"/>
                                        <p:tgtEl>
                                          <p:spTgt spid="149"/>
                                        </p:tgtEl>
                                      </p:cBhvr>
                                    </p:animEffect>
                                    <p:set>
                                      <p:cBhvr>
                                        <p:cTn id="108" dur="1" fill="hold">
                                          <p:stCondLst>
                                            <p:cond delay="499"/>
                                          </p:stCondLst>
                                        </p:cTn>
                                        <p:tgtEl>
                                          <p:spTgt spid="149"/>
                                        </p:tgtEl>
                                        <p:attrNameLst>
                                          <p:attrName>style.visibility</p:attrName>
                                        </p:attrNameLst>
                                      </p:cBhvr>
                                      <p:to>
                                        <p:strVal val="hidden"/>
                                      </p:to>
                                    </p:set>
                                  </p:childTnLst>
                                </p:cTn>
                              </p:par>
                              <p:par>
                                <p:cTn id="109" presetID="10" presetClass="exit" presetSubtype="0" fill="hold" grpId="0" nodeType="withEffect">
                                  <p:stCondLst>
                                    <p:cond delay="0"/>
                                  </p:stCondLst>
                                  <p:childTnLst>
                                    <p:animEffect transition="out" filter="fade">
                                      <p:cBhvr>
                                        <p:cTn id="110" dur="500"/>
                                        <p:tgtEl>
                                          <p:spTgt spid="151"/>
                                        </p:tgtEl>
                                      </p:cBhvr>
                                    </p:animEffect>
                                    <p:set>
                                      <p:cBhvr>
                                        <p:cTn id="111" dur="1" fill="hold">
                                          <p:stCondLst>
                                            <p:cond delay="499"/>
                                          </p:stCondLst>
                                        </p:cTn>
                                        <p:tgtEl>
                                          <p:spTgt spid="151"/>
                                        </p:tgtEl>
                                        <p:attrNameLst>
                                          <p:attrName>style.visibility</p:attrName>
                                        </p:attrNameLst>
                                      </p:cBhvr>
                                      <p:to>
                                        <p:strVal val="hidden"/>
                                      </p:to>
                                    </p:set>
                                  </p:childTnLst>
                                </p:cTn>
                              </p:par>
                            </p:childTnLst>
                          </p:cTn>
                        </p:par>
                        <p:par>
                          <p:cTn id="112" fill="hold">
                            <p:stCondLst>
                              <p:cond delay="2000"/>
                            </p:stCondLst>
                            <p:childTnLst>
                              <p:par>
                                <p:cTn id="113" presetID="10" presetClass="entr" presetSubtype="0" fill="hold" grpId="0" nodeType="afterEffect">
                                  <p:stCondLst>
                                    <p:cond delay="0"/>
                                  </p:stCondLst>
                                  <p:childTnLst>
                                    <p:set>
                                      <p:cBhvr>
                                        <p:cTn id="114" dur="1" fill="hold">
                                          <p:stCondLst>
                                            <p:cond delay="0"/>
                                          </p:stCondLst>
                                        </p:cTn>
                                        <p:tgtEl>
                                          <p:spTgt spid="117"/>
                                        </p:tgtEl>
                                        <p:attrNameLst>
                                          <p:attrName>style.visibility</p:attrName>
                                        </p:attrNameLst>
                                      </p:cBhvr>
                                      <p:to>
                                        <p:strVal val="visible"/>
                                      </p:to>
                                    </p:set>
                                    <p:animEffect transition="in" filter="fade">
                                      <p:cBhvr>
                                        <p:cTn id="115" dur="500"/>
                                        <p:tgtEl>
                                          <p:spTgt spid="117"/>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xit" presetSubtype="0" fill="hold" grpId="0" nodeType="clickEffect">
                                  <p:stCondLst>
                                    <p:cond delay="0"/>
                                  </p:stCondLst>
                                  <p:childTnLst>
                                    <p:animEffect transition="out" filter="fade">
                                      <p:cBhvr>
                                        <p:cTn id="119" dur="500"/>
                                        <p:tgtEl>
                                          <p:spTgt spid="59"/>
                                        </p:tgtEl>
                                      </p:cBhvr>
                                    </p:animEffect>
                                    <p:set>
                                      <p:cBhvr>
                                        <p:cTn id="120" dur="1" fill="hold">
                                          <p:stCondLst>
                                            <p:cond delay="499"/>
                                          </p:stCondLst>
                                        </p:cTn>
                                        <p:tgtEl>
                                          <p:spTgt spid="59"/>
                                        </p:tgtEl>
                                        <p:attrNameLst>
                                          <p:attrName>style.visibility</p:attrName>
                                        </p:attrNameLst>
                                      </p:cBhvr>
                                      <p:to>
                                        <p:strVal val="hidden"/>
                                      </p:to>
                                    </p:set>
                                  </p:childTnLst>
                                </p:cTn>
                              </p:par>
                            </p:childTnLst>
                          </p:cTn>
                        </p:par>
                        <p:par>
                          <p:cTn id="121" fill="hold">
                            <p:stCondLst>
                              <p:cond delay="500"/>
                            </p:stCondLst>
                            <p:childTnLst>
                              <p:par>
                                <p:cTn id="122" presetID="10" presetClass="exit" presetSubtype="0" fill="hold" grpId="0" nodeType="afterEffect">
                                  <p:stCondLst>
                                    <p:cond delay="0"/>
                                  </p:stCondLst>
                                  <p:childTnLst>
                                    <p:animEffect transition="out" filter="fade">
                                      <p:cBhvr>
                                        <p:cTn id="123" dur="500"/>
                                        <p:tgtEl>
                                          <p:spTgt spid="146"/>
                                        </p:tgtEl>
                                      </p:cBhvr>
                                    </p:animEffect>
                                    <p:set>
                                      <p:cBhvr>
                                        <p:cTn id="124" dur="1" fill="hold">
                                          <p:stCondLst>
                                            <p:cond delay="499"/>
                                          </p:stCondLst>
                                        </p:cTn>
                                        <p:tgtEl>
                                          <p:spTgt spid="146"/>
                                        </p:tgtEl>
                                        <p:attrNameLst>
                                          <p:attrName>style.visibility</p:attrName>
                                        </p:attrNameLst>
                                      </p:cBhvr>
                                      <p:to>
                                        <p:strVal val="hidden"/>
                                      </p:to>
                                    </p:set>
                                  </p:childTnLst>
                                </p:cTn>
                              </p:par>
                            </p:childTnLst>
                          </p:cTn>
                        </p:par>
                        <p:par>
                          <p:cTn id="125" fill="hold">
                            <p:stCondLst>
                              <p:cond delay="1000"/>
                            </p:stCondLst>
                            <p:childTnLst>
                              <p:par>
                                <p:cTn id="126" presetID="10" presetClass="exit" presetSubtype="0" fill="hold" grpId="0" nodeType="afterEffect">
                                  <p:stCondLst>
                                    <p:cond delay="0"/>
                                  </p:stCondLst>
                                  <p:childTnLst>
                                    <p:animEffect transition="out" filter="fade">
                                      <p:cBhvr>
                                        <p:cTn id="127" dur="500"/>
                                        <p:tgtEl>
                                          <p:spTgt spid="148"/>
                                        </p:tgtEl>
                                      </p:cBhvr>
                                    </p:animEffect>
                                    <p:set>
                                      <p:cBhvr>
                                        <p:cTn id="128" dur="1" fill="hold">
                                          <p:stCondLst>
                                            <p:cond delay="499"/>
                                          </p:stCondLst>
                                        </p:cTn>
                                        <p:tgtEl>
                                          <p:spTgt spid="148"/>
                                        </p:tgtEl>
                                        <p:attrNameLst>
                                          <p:attrName>style.visibility</p:attrName>
                                        </p:attrNameLst>
                                      </p:cBhvr>
                                      <p:to>
                                        <p:strVal val="hidden"/>
                                      </p:to>
                                    </p:set>
                                  </p:childTnLst>
                                </p:cTn>
                              </p:par>
                            </p:childTnLst>
                          </p:cTn>
                        </p:par>
                        <p:par>
                          <p:cTn id="129" fill="hold">
                            <p:stCondLst>
                              <p:cond delay="1500"/>
                            </p:stCondLst>
                            <p:childTnLst>
                              <p:par>
                                <p:cTn id="130" presetID="10" presetClass="exit" presetSubtype="0" fill="hold" grpId="0" nodeType="afterEffect">
                                  <p:stCondLst>
                                    <p:cond delay="0"/>
                                  </p:stCondLst>
                                  <p:childTnLst>
                                    <p:animEffect transition="out" filter="fade">
                                      <p:cBhvr>
                                        <p:cTn id="131" dur="500"/>
                                        <p:tgtEl>
                                          <p:spTgt spid="150"/>
                                        </p:tgtEl>
                                      </p:cBhvr>
                                    </p:animEffect>
                                    <p:set>
                                      <p:cBhvr>
                                        <p:cTn id="132" dur="1" fill="hold">
                                          <p:stCondLst>
                                            <p:cond delay="499"/>
                                          </p:stCondLst>
                                        </p:cTn>
                                        <p:tgtEl>
                                          <p:spTgt spid="150"/>
                                        </p:tgtEl>
                                        <p:attrNameLst>
                                          <p:attrName>style.visibility</p:attrName>
                                        </p:attrNameLst>
                                      </p:cBhvr>
                                      <p:to>
                                        <p:strVal val="hidden"/>
                                      </p:to>
                                    </p:set>
                                  </p:childTnLst>
                                </p:cTn>
                              </p:par>
                            </p:childTnLst>
                          </p:cTn>
                        </p:par>
                        <p:par>
                          <p:cTn id="133" fill="hold">
                            <p:stCondLst>
                              <p:cond delay="2000"/>
                            </p:stCondLst>
                            <p:childTnLst>
                              <p:par>
                                <p:cTn id="134" presetID="10" presetClass="exit" presetSubtype="0" fill="hold" grpId="0" nodeType="afterEffect">
                                  <p:stCondLst>
                                    <p:cond delay="0"/>
                                  </p:stCondLst>
                                  <p:childTnLst>
                                    <p:animEffect transition="out" filter="fade">
                                      <p:cBhvr>
                                        <p:cTn id="135" dur="500"/>
                                        <p:tgtEl>
                                          <p:spTgt spid="152"/>
                                        </p:tgtEl>
                                      </p:cBhvr>
                                    </p:animEffect>
                                    <p:set>
                                      <p:cBhvr>
                                        <p:cTn id="136" dur="1" fill="hold">
                                          <p:stCondLst>
                                            <p:cond delay="499"/>
                                          </p:stCondLst>
                                        </p:cTn>
                                        <p:tgtEl>
                                          <p:spTgt spid="152"/>
                                        </p:tgtEl>
                                        <p:attrNameLst>
                                          <p:attrName>style.visibility</p:attrName>
                                        </p:attrNameLst>
                                      </p:cBhvr>
                                      <p:to>
                                        <p:strVal val="hidden"/>
                                      </p:to>
                                    </p:set>
                                  </p:childTnLst>
                                </p:cTn>
                              </p:par>
                            </p:childTnLst>
                          </p:cTn>
                        </p:par>
                        <p:par>
                          <p:cTn id="137" fill="hold">
                            <p:stCondLst>
                              <p:cond delay="2500"/>
                            </p:stCondLst>
                            <p:childTnLst>
                              <p:par>
                                <p:cTn id="138" presetID="10" presetClass="entr" presetSubtype="0" fill="hold" grpId="0" nodeType="afterEffect">
                                  <p:stCondLst>
                                    <p:cond delay="0"/>
                                  </p:stCondLst>
                                  <p:childTnLst>
                                    <p:set>
                                      <p:cBhvr>
                                        <p:cTn id="139" dur="1" fill="hold">
                                          <p:stCondLst>
                                            <p:cond delay="0"/>
                                          </p:stCondLst>
                                        </p:cTn>
                                        <p:tgtEl>
                                          <p:spTgt spid="118"/>
                                        </p:tgtEl>
                                        <p:attrNameLst>
                                          <p:attrName>style.visibility</p:attrName>
                                        </p:attrNameLst>
                                      </p:cBhvr>
                                      <p:to>
                                        <p:strVal val="visible"/>
                                      </p:to>
                                    </p:set>
                                    <p:animEffect transition="in" filter="fade">
                                      <p:cBhvr>
                                        <p:cTn id="140" dur="500"/>
                                        <p:tgtEl>
                                          <p:spTgt spid="118"/>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xit" presetSubtype="0" fill="hold" nodeType="clickEffect">
                                  <p:stCondLst>
                                    <p:cond delay="0"/>
                                  </p:stCondLst>
                                  <p:childTnLst>
                                    <p:animEffect transition="out" filter="fade">
                                      <p:cBhvr>
                                        <p:cTn id="144" dur="500"/>
                                        <p:tgtEl>
                                          <p:spTgt spid="22"/>
                                        </p:tgtEl>
                                      </p:cBhvr>
                                    </p:animEffect>
                                    <p:set>
                                      <p:cBhvr>
                                        <p:cTn id="145" dur="1" fill="hold">
                                          <p:stCondLst>
                                            <p:cond delay="499"/>
                                          </p:stCondLst>
                                        </p:cTn>
                                        <p:tgtEl>
                                          <p:spTgt spid="22"/>
                                        </p:tgtEl>
                                        <p:attrNameLst>
                                          <p:attrName>style.visibility</p:attrName>
                                        </p:attrNameLst>
                                      </p:cBhvr>
                                      <p:to>
                                        <p:strVal val="hidden"/>
                                      </p:to>
                                    </p:set>
                                  </p:childTnLst>
                                </p:cTn>
                              </p:par>
                            </p:childTnLst>
                          </p:cTn>
                        </p:par>
                        <p:par>
                          <p:cTn id="146" fill="hold">
                            <p:stCondLst>
                              <p:cond delay="500"/>
                            </p:stCondLst>
                            <p:childTnLst>
                              <p:par>
                                <p:cTn id="147" presetID="10" presetClass="entr" presetSubtype="0" fill="hold" nodeType="afterEffect">
                                  <p:stCondLst>
                                    <p:cond delay="0"/>
                                  </p:stCondLst>
                                  <p:childTnLst>
                                    <p:set>
                                      <p:cBhvr>
                                        <p:cTn id="148" dur="1" fill="hold">
                                          <p:stCondLst>
                                            <p:cond delay="0"/>
                                          </p:stCondLst>
                                        </p:cTn>
                                        <p:tgtEl>
                                          <p:spTgt spid="17"/>
                                        </p:tgtEl>
                                        <p:attrNameLst>
                                          <p:attrName>style.visibility</p:attrName>
                                        </p:attrNameLst>
                                      </p:cBhvr>
                                      <p:to>
                                        <p:strVal val="visible"/>
                                      </p:to>
                                    </p:set>
                                    <p:animEffect transition="in" filter="fade">
                                      <p:cBhvr>
                                        <p:cTn id="149" dur="500"/>
                                        <p:tgtEl>
                                          <p:spTgt spid="17"/>
                                        </p:tgtEl>
                                      </p:cBhvr>
                                    </p:animEffect>
                                  </p:childTnLst>
                                </p:cTn>
                              </p:par>
                            </p:childTnLst>
                          </p:cTn>
                        </p:par>
                        <p:par>
                          <p:cTn id="150" fill="hold">
                            <p:stCondLst>
                              <p:cond delay="1000"/>
                            </p:stCondLst>
                            <p:childTnLst>
                              <p:par>
                                <p:cTn id="151" presetID="10" presetClass="entr" presetSubtype="0" fill="hold" nodeType="afterEffect">
                                  <p:stCondLst>
                                    <p:cond delay="0"/>
                                  </p:stCondLst>
                                  <p:childTnLst>
                                    <p:set>
                                      <p:cBhvr>
                                        <p:cTn id="152" dur="1" fill="hold">
                                          <p:stCondLst>
                                            <p:cond delay="0"/>
                                          </p:stCondLst>
                                        </p:cTn>
                                        <p:tgtEl>
                                          <p:spTgt spid="16"/>
                                        </p:tgtEl>
                                        <p:attrNameLst>
                                          <p:attrName>style.visibility</p:attrName>
                                        </p:attrNameLst>
                                      </p:cBhvr>
                                      <p:to>
                                        <p:strVal val="visible"/>
                                      </p:to>
                                    </p:set>
                                    <p:animEffect transition="in" filter="fade">
                                      <p:cBhvr>
                                        <p:cTn id="153" dur="500"/>
                                        <p:tgtEl>
                                          <p:spTgt spid="16"/>
                                        </p:tgtEl>
                                      </p:cBhvr>
                                    </p:animEffect>
                                  </p:childTnLst>
                                </p:cTn>
                              </p:par>
                            </p:childTnLst>
                          </p:cTn>
                        </p:par>
                        <p:par>
                          <p:cTn id="154" fill="hold">
                            <p:stCondLst>
                              <p:cond delay="1500"/>
                            </p:stCondLst>
                            <p:childTnLst>
                              <p:par>
                                <p:cTn id="155" presetID="10" presetClass="entr" presetSubtype="0" fill="hold" nodeType="afterEffect">
                                  <p:stCondLst>
                                    <p:cond delay="0"/>
                                  </p:stCondLst>
                                  <p:childTnLst>
                                    <p:set>
                                      <p:cBhvr>
                                        <p:cTn id="156" dur="1" fill="hold">
                                          <p:stCondLst>
                                            <p:cond delay="0"/>
                                          </p:stCondLst>
                                        </p:cTn>
                                        <p:tgtEl>
                                          <p:spTgt spid="15"/>
                                        </p:tgtEl>
                                        <p:attrNameLst>
                                          <p:attrName>style.visibility</p:attrName>
                                        </p:attrNameLst>
                                      </p:cBhvr>
                                      <p:to>
                                        <p:strVal val="visible"/>
                                      </p:to>
                                    </p:set>
                                    <p:animEffect transition="in" filter="fade">
                                      <p:cBhvr>
                                        <p:cTn id="1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57" grpId="0" animBg="1"/>
      <p:bldP spid="59" grpId="0" animBg="1"/>
      <p:bldP spid="112" grpId="0" animBg="1"/>
      <p:bldP spid="113" grpId="0" animBg="1"/>
      <p:bldP spid="114" grpId="0" animBg="1"/>
      <p:bldP spid="131" grpId="0" animBg="1"/>
      <p:bldP spid="132" grpId="0" animBg="1"/>
      <p:bldP spid="146" grpId="0" animBg="1"/>
      <p:bldP spid="147" grpId="0" animBg="1"/>
      <p:bldP spid="148" grpId="0" animBg="1"/>
      <p:bldP spid="149" grpId="0" animBg="1"/>
      <p:bldP spid="150" grpId="0" animBg="1"/>
      <p:bldP spid="151" grpId="0" animBg="1"/>
      <p:bldP spid="152" grpId="0" animBg="1"/>
      <p:bldP spid="63" grpId="0" animBg="1"/>
      <p:bldP spid="117" grpId="0" animBg="1"/>
      <p:bldP spid="1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7" name="Straight Connector 106"/>
          <p:cNvCxnSpPr/>
          <p:nvPr/>
        </p:nvCxnSpPr>
        <p:spPr>
          <a:xfrm>
            <a:off x="3966403" y="1543783"/>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209440" y="1543783"/>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452477" y="1543783"/>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2723366" y="1543783"/>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bwMode="auto">
          <a:xfrm>
            <a:off x="1480330" y="1190407"/>
            <a:ext cx="6215183" cy="472132"/>
          </a:xfrm>
          <a:prstGeom prst="rect">
            <a:avLst/>
          </a:prstGeom>
          <a:solidFill>
            <a:schemeClr val="accent3"/>
          </a:solidFill>
          <a:ln w="19050">
            <a:noFill/>
            <a:prstDash val="dash"/>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Programming </a:t>
            </a:r>
            <a:r>
              <a:rPr lang="en-US" sz="1600" dirty="0">
                <a:gradFill>
                  <a:gsLst>
                    <a:gs pos="0">
                      <a:srgbClr val="FFFFFF"/>
                    </a:gs>
                    <a:gs pos="100000">
                      <a:srgbClr val="FFFFFF"/>
                    </a:gs>
                  </a:gsLst>
                  <a:lin ang="5400000" scaled="0"/>
                </a:gradFill>
                <a:latin typeface="Segoe Light" pitchFamily="34" charset="0"/>
              </a:rPr>
              <a:t>Model &amp; Tools </a:t>
            </a:r>
            <a:r>
              <a:rPr lang="en-US" sz="1600" dirty="0" smtClean="0">
                <a:gradFill>
                  <a:gsLst>
                    <a:gs pos="0">
                      <a:srgbClr val="FFFFFF"/>
                    </a:gs>
                    <a:gs pos="100000">
                      <a:srgbClr val="FFFFFF"/>
                    </a:gs>
                  </a:gsLst>
                  <a:lin ang="5400000" scaled="0"/>
                </a:gradFill>
                <a:latin typeface="Segoe Light" pitchFamily="34" charset="0"/>
              </a:rPr>
              <a:t/>
            </a:r>
            <a:br>
              <a:rPr lang="en-US" sz="1600" dirty="0" smtClean="0">
                <a:gradFill>
                  <a:gsLst>
                    <a:gs pos="0">
                      <a:srgbClr val="FFFFFF"/>
                    </a:gs>
                    <a:gs pos="100000">
                      <a:srgbClr val="FFFFFF"/>
                    </a:gs>
                  </a:gsLst>
                  <a:lin ang="5400000" scaled="0"/>
                </a:gradFill>
                <a:latin typeface="Segoe Light" pitchFamily="34" charset="0"/>
              </a:rPr>
            </a:br>
            <a:r>
              <a:rPr lang="en-US" sz="1600" dirty="0" smtClean="0">
                <a:gradFill>
                  <a:gsLst>
                    <a:gs pos="0">
                      <a:srgbClr val="FFFFFF"/>
                    </a:gs>
                    <a:gs pos="100000">
                      <a:srgbClr val="FFFFFF"/>
                    </a:gs>
                  </a:gsLst>
                  <a:lin ang="5400000" scaled="0"/>
                </a:gradFill>
                <a:latin typeface="Segoe Light" pitchFamily="34" charset="0"/>
              </a:rPr>
              <a:t>Compose </a:t>
            </a:r>
            <a:r>
              <a:rPr lang="en-US" sz="1600" dirty="0">
                <a:gradFill>
                  <a:gsLst>
                    <a:gs pos="0">
                      <a:srgbClr val="FFFFFF"/>
                    </a:gs>
                    <a:gs pos="100000">
                      <a:srgbClr val="FFFFFF"/>
                    </a:gs>
                  </a:gsLst>
                  <a:lin ang="5400000" scaled="0"/>
                </a:gradFill>
                <a:latin typeface="Segoe Light" pitchFamily="34" charset="0"/>
              </a:rPr>
              <a:t>Apps, Simplify Approach across </a:t>
            </a:r>
            <a:r>
              <a:rPr lang="en-US" sz="1600" dirty="0" smtClean="0">
                <a:gradFill>
                  <a:gsLst>
                    <a:gs pos="0">
                      <a:srgbClr val="FFFFFF"/>
                    </a:gs>
                    <a:gs pos="100000">
                      <a:srgbClr val="FFFFFF"/>
                    </a:gs>
                  </a:gsLst>
                  <a:lin ang="5400000" scaled="0"/>
                </a:gradFill>
                <a:latin typeface="Segoe Light" pitchFamily="34" charset="0"/>
              </a:rPr>
              <a:t>all Tiers</a:t>
            </a:r>
            <a:endParaRPr lang="en-US" sz="1600" dirty="0">
              <a:gradFill>
                <a:gsLst>
                  <a:gs pos="0">
                    <a:srgbClr val="FFFFFF"/>
                  </a:gs>
                  <a:gs pos="100000">
                    <a:srgbClr val="FFFFFF"/>
                  </a:gs>
                </a:gsLst>
                <a:lin ang="5400000" scaled="0"/>
              </a:gradFill>
              <a:latin typeface="Segoe Light" pitchFamily="34" charset="0"/>
            </a:endParaRPr>
          </a:p>
        </p:txBody>
      </p:sp>
      <p:sp>
        <p:nvSpPr>
          <p:cNvPr id="12" name="Title 11"/>
          <p:cNvSpPr>
            <a:spLocks noGrp="1"/>
          </p:cNvSpPr>
          <p:nvPr>
            <p:ph type="title"/>
          </p:nvPr>
        </p:nvSpPr>
        <p:spPr>
          <a:xfrm>
            <a:off x="381000" y="228602"/>
            <a:ext cx="8382000" cy="775597"/>
          </a:xfrm>
        </p:spPr>
        <p:txBody>
          <a:bodyPr>
            <a:normAutofit/>
          </a:bodyPr>
          <a:lstStyle/>
          <a:p>
            <a:r>
              <a:rPr lang="en-US" sz="3200" dirty="0">
                <a:gradFill flip="none" rotWithShape="1">
                  <a:gsLst>
                    <a:gs pos="0">
                      <a:srgbClr val="FFFFFF"/>
                    </a:gs>
                    <a:gs pos="86000">
                      <a:srgbClr val="FFFFFF"/>
                    </a:gs>
                  </a:gsLst>
                  <a:lin ang="5400000" scaled="0"/>
                  <a:tileRect/>
                </a:gradFill>
              </a:rPr>
              <a:t>AppFabric - The </a:t>
            </a:r>
            <a:r>
              <a:rPr lang="en-US" sz="3200" dirty="0" smtClean="0">
                <a:gradFill flip="none" rotWithShape="1">
                  <a:gsLst>
                    <a:gs pos="0">
                      <a:srgbClr val="FFFFFF"/>
                    </a:gs>
                    <a:gs pos="86000">
                      <a:srgbClr val="FFFFFF"/>
                    </a:gs>
                  </a:gsLst>
                  <a:lin ang="5400000" scaled="0"/>
                  <a:tileRect/>
                </a:gradFill>
              </a:rPr>
              <a:t>New </a:t>
            </a:r>
            <a:r>
              <a:rPr lang="en-US" sz="3200" dirty="0">
                <a:gradFill flip="none" rotWithShape="1">
                  <a:gsLst>
                    <a:gs pos="0">
                      <a:srgbClr val="FFFFFF"/>
                    </a:gs>
                    <a:gs pos="86000">
                      <a:srgbClr val="FFFFFF"/>
                    </a:gs>
                  </a:gsLst>
                  <a:lin ang="5400000" scaled="0"/>
                  <a:tileRect/>
                </a:gradFill>
              </a:rPr>
              <a:t>Middle-Tier </a:t>
            </a:r>
            <a:endParaRPr lang="en-US" sz="3200" spc="0" dirty="0"/>
          </a:p>
        </p:txBody>
      </p:sp>
      <p:sp>
        <p:nvSpPr>
          <p:cNvPr id="118" name="Rectangle 117"/>
          <p:cNvSpPr/>
          <p:nvPr/>
        </p:nvSpPr>
        <p:spPr bwMode="auto">
          <a:xfrm>
            <a:off x="1480330" y="4224037"/>
            <a:ext cx="6215183"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Light" pitchFamily="34" charset="0"/>
              </a:rPr>
              <a:t>Deploy &amp; Management (As ONE)</a:t>
            </a:r>
          </a:p>
        </p:txBody>
      </p:sp>
      <p:grpSp>
        <p:nvGrpSpPr>
          <p:cNvPr id="25" name="Group 24"/>
          <p:cNvGrpSpPr/>
          <p:nvPr/>
        </p:nvGrpSpPr>
        <p:grpSpPr>
          <a:xfrm>
            <a:off x="1570473" y="2209801"/>
            <a:ext cx="6243488" cy="1256279"/>
            <a:chOff x="2093419" y="1941763"/>
            <a:chExt cx="8322484" cy="1487454"/>
          </a:xfrm>
        </p:grpSpPr>
        <p:grpSp>
          <p:nvGrpSpPr>
            <p:cNvPr id="11" name="Group 10"/>
            <p:cNvGrpSpPr/>
            <p:nvPr/>
          </p:nvGrpSpPr>
          <p:grpSpPr>
            <a:xfrm>
              <a:off x="2093419" y="1941763"/>
              <a:ext cx="1351269" cy="1351716"/>
              <a:chOff x="792573" y="1804107"/>
              <a:chExt cx="1635036" cy="1635576"/>
            </a:xfrm>
          </p:grpSpPr>
          <p:sp>
            <p:nvSpPr>
              <p:cNvPr id="67" name="Rounded Rectangle 66"/>
              <p:cNvSpPr/>
              <p:nvPr/>
            </p:nvSpPr>
            <p:spPr bwMode="auto">
              <a:xfrm>
                <a:off x="792573" y="3000627"/>
                <a:ext cx="1635036" cy="43905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Webservices</a:t>
                </a:r>
              </a:p>
            </p:txBody>
          </p:sp>
          <p:pic>
            <p:nvPicPr>
              <p:cNvPr id="12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249" y="1804107"/>
                <a:ext cx="1125682" cy="112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4019256" y="1988490"/>
              <a:ext cx="890428" cy="1309429"/>
              <a:chOff x="3318732" y="1855275"/>
              <a:chExt cx="1077418" cy="1584409"/>
            </a:xfrm>
          </p:grpSpPr>
          <p:sp>
            <p:nvSpPr>
              <p:cNvPr id="68" name="Rounded Rectangle 67"/>
              <p:cNvSpPr/>
              <p:nvPr/>
            </p:nvSpPr>
            <p:spPr bwMode="auto">
              <a:xfrm>
                <a:off x="3318732" y="3000628"/>
                <a:ext cx="1077418" cy="43905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Caches</a:t>
                </a:r>
              </a:p>
            </p:txBody>
          </p:sp>
          <p:pic>
            <p:nvPicPr>
              <p:cNvPr id="1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 name="Group 17"/>
            <p:cNvGrpSpPr/>
            <p:nvPr/>
          </p:nvGrpSpPr>
          <p:grpSpPr>
            <a:xfrm>
              <a:off x="5548887" y="1988490"/>
              <a:ext cx="1162527" cy="1309429"/>
              <a:chOff x="5392204" y="1855275"/>
              <a:chExt cx="1406656" cy="1584409"/>
            </a:xfrm>
          </p:grpSpPr>
          <p:sp>
            <p:nvSpPr>
              <p:cNvPr id="69" name="Rounded Rectangle 68"/>
              <p:cNvSpPr/>
              <p:nvPr/>
            </p:nvSpPr>
            <p:spPr bwMode="auto">
              <a:xfrm>
                <a:off x="5392204" y="3000628"/>
                <a:ext cx="1406656" cy="43905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Workflows</a:t>
                </a:r>
              </a:p>
            </p:txBody>
          </p:sp>
          <p:pic>
            <p:nvPicPr>
              <p:cNvPr id="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6965362" y="2069588"/>
              <a:ext cx="1621113" cy="1236037"/>
              <a:chOff x="7334197" y="1944078"/>
              <a:chExt cx="1961549" cy="1495604"/>
            </a:xfrm>
          </p:grpSpPr>
          <p:sp>
            <p:nvSpPr>
              <p:cNvPr id="70" name="Rounded Rectangle 69"/>
              <p:cNvSpPr/>
              <p:nvPr/>
            </p:nvSpPr>
            <p:spPr bwMode="auto">
              <a:xfrm>
                <a:off x="7334197" y="3000627"/>
                <a:ext cx="1961549" cy="43905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Access Controls</a:t>
                </a:r>
              </a:p>
            </p:txBody>
          </p:sp>
          <p:pic>
            <p:nvPicPr>
              <p:cNvPr id="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73852" y="1944078"/>
                <a:ext cx="845741" cy="845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0" name="Group 19"/>
            <p:cNvGrpSpPr/>
            <p:nvPr/>
          </p:nvGrpSpPr>
          <p:grpSpPr>
            <a:xfrm>
              <a:off x="8520130" y="1998832"/>
              <a:ext cx="1895773" cy="1430385"/>
              <a:chOff x="9432755" y="1855275"/>
              <a:chExt cx="2293885" cy="1730766"/>
            </a:xfrm>
          </p:grpSpPr>
          <p:sp>
            <p:nvSpPr>
              <p:cNvPr id="71" name="Rounded Rectangle 70"/>
              <p:cNvSpPr/>
              <p:nvPr/>
            </p:nvSpPr>
            <p:spPr bwMode="auto">
              <a:xfrm>
                <a:off x="9432755" y="2854275"/>
                <a:ext cx="2293885" cy="7317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Routing, Messages</a:t>
                </a:r>
              </a:p>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Transforms</a:t>
                </a:r>
              </a:p>
            </p:txBody>
          </p:sp>
          <p:pic>
            <p:nvPicPr>
              <p:cNvPr id="12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14538" y="1855275"/>
                <a:ext cx="930315" cy="930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27" name="Group 126"/>
          <p:cNvGrpSpPr/>
          <p:nvPr/>
        </p:nvGrpSpPr>
        <p:grpSpPr>
          <a:xfrm>
            <a:off x="2163065" y="4919356"/>
            <a:ext cx="1400812" cy="586541"/>
            <a:chOff x="3205242" y="6801305"/>
            <a:chExt cx="2053990" cy="645195"/>
          </a:xfrm>
        </p:grpSpPr>
        <p:pic>
          <p:nvPicPr>
            <p:cNvPr id="128"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5242" y="6801305"/>
              <a:ext cx="508335" cy="645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9" name="Rectangle 128"/>
            <p:cNvSpPr/>
            <p:nvPr/>
          </p:nvSpPr>
          <p:spPr bwMode="auto">
            <a:xfrm>
              <a:off x="3740376" y="6926894"/>
              <a:ext cx="1518856" cy="3724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Appliance</a:t>
              </a:r>
              <a:endParaRPr lang="en-US" sz="1600" dirty="0">
                <a:gradFill>
                  <a:gsLst>
                    <a:gs pos="0">
                      <a:srgbClr val="FFFFFF"/>
                    </a:gs>
                    <a:gs pos="100000">
                      <a:srgbClr val="FFFFFF"/>
                    </a:gs>
                  </a:gsLst>
                  <a:lin ang="5400000" scaled="0"/>
                </a:gradFill>
                <a:latin typeface="Segoe Light" pitchFamily="34" charset="0"/>
              </a:endParaRPr>
            </a:p>
          </p:txBody>
        </p:sp>
      </p:grpSp>
      <p:grpSp>
        <p:nvGrpSpPr>
          <p:cNvPr id="130" name="Group 129"/>
          <p:cNvGrpSpPr/>
          <p:nvPr/>
        </p:nvGrpSpPr>
        <p:grpSpPr>
          <a:xfrm>
            <a:off x="4260331" y="4957125"/>
            <a:ext cx="788025" cy="511000"/>
            <a:chOff x="5937697" y="7044393"/>
            <a:chExt cx="1155470" cy="562100"/>
          </a:xfrm>
        </p:grpSpPr>
        <p:pic>
          <p:nvPicPr>
            <p:cNvPr id="133"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37697" y="7044393"/>
              <a:ext cx="361700" cy="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4" name="Rectangle 133"/>
            <p:cNvSpPr/>
            <p:nvPr/>
          </p:nvSpPr>
          <p:spPr bwMode="auto">
            <a:xfrm>
              <a:off x="6367449" y="7126946"/>
              <a:ext cx="725718" cy="3724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Box</a:t>
              </a:r>
              <a:endParaRPr lang="en-US" sz="1600" dirty="0">
                <a:gradFill>
                  <a:gsLst>
                    <a:gs pos="0">
                      <a:srgbClr val="FFFFFF"/>
                    </a:gs>
                    <a:gs pos="100000">
                      <a:srgbClr val="FFFFFF"/>
                    </a:gs>
                  </a:gsLst>
                  <a:lin ang="5400000" scaled="0"/>
                </a:gradFill>
                <a:latin typeface="Segoe Light" pitchFamily="34" charset="0"/>
              </a:endParaRPr>
            </a:p>
          </p:txBody>
        </p:sp>
      </p:grpSp>
      <p:grpSp>
        <p:nvGrpSpPr>
          <p:cNvPr id="135" name="Group 134"/>
          <p:cNvGrpSpPr/>
          <p:nvPr/>
        </p:nvGrpSpPr>
        <p:grpSpPr>
          <a:xfrm>
            <a:off x="5853276" y="4933041"/>
            <a:ext cx="1395686" cy="559168"/>
            <a:chOff x="8362280" y="7005607"/>
            <a:chExt cx="2046473" cy="615085"/>
          </a:xfrm>
        </p:grpSpPr>
        <p:pic>
          <p:nvPicPr>
            <p:cNvPr id="136"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62280" y="7005607"/>
              <a:ext cx="1005426" cy="61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7" name="Rectangle 136"/>
            <p:cNvSpPr/>
            <p:nvPr/>
          </p:nvSpPr>
          <p:spPr bwMode="auto">
            <a:xfrm>
              <a:off x="9388195" y="7126946"/>
              <a:ext cx="1020558" cy="3724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Cloud</a:t>
              </a:r>
              <a:endParaRPr lang="en-US" sz="1600" dirty="0">
                <a:gradFill>
                  <a:gsLst>
                    <a:gs pos="0">
                      <a:srgbClr val="FFFFFF"/>
                    </a:gs>
                    <a:gs pos="100000">
                      <a:srgbClr val="FFFFFF"/>
                    </a:gs>
                  </a:gsLst>
                  <a:lin ang="5400000" scaled="0"/>
                </a:gradFill>
                <a:latin typeface="Segoe Light" pitchFamily="34" charset="0"/>
              </a:endParaRPr>
            </a:p>
          </p:txBody>
        </p:sp>
      </p:grpSp>
      <p:grpSp>
        <p:nvGrpSpPr>
          <p:cNvPr id="23" name="Group 22"/>
          <p:cNvGrpSpPr/>
          <p:nvPr/>
        </p:nvGrpSpPr>
        <p:grpSpPr>
          <a:xfrm>
            <a:off x="1560724" y="5755993"/>
            <a:ext cx="6134789" cy="477398"/>
            <a:chOff x="2080424" y="5755993"/>
            <a:chExt cx="8177588" cy="477398"/>
          </a:xfrm>
        </p:grpSpPr>
        <p:grpSp>
          <p:nvGrpSpPr>
            <p:cNvPr id="10" name="Group 9"/>
            <p:cNvGrpSpPr/>
            <p:nvPr/>
          </p:nvGrpSpPr>
          <p:grpSpPr>
            <a:xfrm>
              <a:off x="2080424" y="5755993"/>
              <a:ext cx="2154876" cy="477398"/>
              <a:chOff x="2516720" y="5755993"/>
              <a:chExt cx="2154876" cy="477398"/>
            </a:xfrm>
          </p:grpSpPr>
          <p:pic>
            <p:nvPicPr>
              <p:cNvPr id="3074"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16720" y="5755993"/>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 name="Rectangle 143"/>
              <p:cNvSpPr/>
              <p:nvPr/>
            </p:nvSpPr>
            <p:spPr bwMode="auto">
              <a:xfrm>
                <a:off x="2955344" y="5794639"/>
                <a:ext cx="1716252" cy="4001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Light" pitchFamily="34" charset="0"/>
                  </a:rPr>
                  <a:t>Databases</a:t>
                </a:r>
                <a:endParaRPr lang="en-US" sz="2000" dirty="0">
                  <a:gradFill>
                    <a:gsLst>
                      <a:gs pos="0">
                        <a:srgbClr val="FFFFFF"/>
                      </a:gs>
                      <a:gs pos="100000">
                        <a:srgbClr val="FFFFFF"/>
                      </a:gs>
                    </a:gsLst>
                    <a:lin ang="5400000" scaled="0"/>
                  </a:gradFill>
                  <a:latin typeface="Segoe Light" pitchFamily="34" charset="0"/>
                </a:endParaRPr>
              </a:p>
            </p:txBody>
          </p:sp>
        </p:grpSp>
        <p:sp>
          <p:nvSpPr>
            <p:cNvPr id="158" name="Rectangle 157"/>
            <p:cNvSpPr/>
            <p:nvPr/>
          </p:nvSpPr>
          <p:spPr bwMode="auto">
            <a:xfrm>
              <a:off x="3893456" y="5961556"/>
              <a:ext cx="6364556" cy="124326"/>
            </a:xfrm>
            <a:prstGeom prst="rect">
              <a:avLst/>
            </a:prstGeom>
            <a:solidFill>
              <a:srgbClr val="FFFFFF">
                <a:alpha val="20000"/>
              </a:srgb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Light" pitchFamily="34" charset="0"/>
              </a:endParaRPr>
            </a:p>
          </p:txBody>
        </p:sp>
      </p:grpSp>
      <p:grpSp>
        <p:nvGrpSpPr>
          <p:cNvPr id="21" name="Group 20"/>
          <p:cNvGrpSpPr/>
          <p:nvPr/>
        </p:nvGrpSpPr>
        <p:grpSpPr>
          <a:xfrm>
            <a:off x="1542817" y="1145423"/>
            <a:ext cx="6152694" cy="562100"/>
            <a:chOff x="2056554" y="1145423"/>
            <a:chExt cx="8201456" cy="562100"/>
          </a:xfrm>
        </p:grpSpPr>
        <p:grpSp>
          <p:nvGrpSpPr>
            <p:cNvPr id="9" name="Group 8"/>
            <p:cNvGrpSpPr/>
            <p:nvPr/>
          </p:nvGrpSpPr>
          <p:grpSpPr>
            <a:xfrm>
              <a:off x="2056554" y="1145423"/>
              <a:ext cx="2458161" cy="562100"/>
              <a:chOff x="3849816" y="5721418"/>
              <a:chExt cx="2458161" cy="562100"/>
            </a:xfrm>
          </p:grpSpPr>
          <p:pic>
            <p:nvPicPr>
              <p:cNvPr id="142"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9816" y="5721418"/>
                <a:ext cx="361700" cy="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 name="Rectangle 142"/>
              <p:cNvSpPr/>
              <p:nvPr/>
            </p:nvSpPr>
            <p:spPr bwMode="auto">
              <a:xfrm>
                <a:off x="4253002" y="5802415"/>
                <a:ext cx="2054975" cy="4001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Light" pitchFamily="34" charset="0"/>
                  </a:rPr>
                  <a:t>Web Servers</a:t>
                </a:r>
                <a:endParaRPr lang="en-US" sz="2000" dirty="0">
                  <a:gradFill>
                    <a:gsLst>
                      <a:gs pos="0">
                        <a:srgbClr val="FFFFFF"/>
                      </a:gs>
                      <a:gs pos="100000">
                        <a:srgbClr val="FFFFFF"/>
                      </a:gs>
                    </a:gsLst>
                    <a:lin ang="5400000" scaled="0"/>
                  </a:gradFill>
                  <a:latin typeface="Segoe Light" pitchFamily="34" charset="0"/>
                </a:endParaRPr>
              </a:p>
            </p:txBody>
          </p:sp>
        </p:grpSp>
        <p:sp>
          <p:nvSpPr>
            <p:cNvPr id="159" name="Rectangle 158"/>
            <p:cNvSpPr/>
            <p:nvPr/>
          </p:nvSpPr>
          <p:spPr bwMode="auto">
            <a:xfrm>
              <a:off x="4154487" y="1393337"/>
              <a:ext cx="6103523" cy="124326"/>
            </a:xfrm>
            <a:prstGeom prst="rect">
              <a:avLst/>
            </a:prstGeom>
            <a:solidFill>
              <a:srgbClr val="FFFFFF">
                <a:alpha val="20000"/>
              </a:srgb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Light" pitchFamily="34" charset="0"/>
              </a:endParaRPr>
            </a:p>
          </p:txBody>
        </p:sp>
      </p:grpSp>
      <p:sp>
        <p:nvSpPr>
          <p:cNvPr id="168" name="Rectangle 167"/>
          <p:cNvSpPr/>
          <p:nvPr/>
        </p:nvSpPr>
        <p:spPr bwMode="auto">
          <a:xfrm rot="16200000">
            <a:off x="-1450196" y="3416961"/>
            <a:ext cx="5093109" cy="640004"/>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latin typeface="Segoe Light" pitchFamily="34" charset="0"/>
              </a:rPr>
              <a:t>NET + AppFabric Composition Model &amp; Tools</a:t>
            </a:r>
          </a:p>
        </p:txBody>
      </p:sp>
      <p:sp>
        <p:nvSpPr>
          <p:cNvPr id="169" name="Rectangle 168"/>
          <p:cNvSpPr/>
          <p:nvPr/>
        </p:nvSpPr>
        <p:spPr bwMode="auto">
          <a:xfrm>
            <a:off x="1480330" y="1190407"/>
            <a:ext cx="6215183" cy="472132"/>
          </a:xfrm>
          <a:prstGeom prst="rect">
            <a:avLst/>
          </a:prstGeom>
          <a:noFill/>
          <a:ln w="19050">
            <a:solidFill>
              <a:srgbClr val="CCFF33"/>
            </a:solidFill>
            <a:prstDash val="dash"/>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Light" pitchFamily="34" charset="0"/>
            </a:endParaRPr>
          </a:p>
        </p:txBody>
      </p:sp>
      <p:sp>
        <p:nvSpPr>
          <p:cNvPr id="170" name="Rectangle 169"/>
          <p:cNvSpPr/>
          <p:nvPr/>
        </p:nvSpPr>
        <p:spPr bwMode="auto">
          <a:xfrm rot="16200000">
            <a:off x="5526133" y="3418032"/>
            <a:ext cx="5093208" cy="637960"/>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Light" pitchFamily="34" charset="0"/>
              </a:rPr>
              <a:t>AppFabric Management</a:t>
            </a:r>
          </a:p>
        </p:txBody>
      </p:sp>
      <p:sp>
        <p:nvSpPr>
          <p:cNvPr id="171" name="Rectangle 170"/>
          <p:cNvSpPr/>
          <p:nvPr/>
        </p:nvSpPr>
        <p:spPr bwMode="auto">
          <a:xfrm>
            <a:off x="1480330" y="4224037"/>
            <a:ext cx="6215183" cy="472132"/>
          </a:xfrm>
          <a:prstGeom prst="rect">
            <a:avLst/>
          </a:prstGeom>
          <a:noFill/>
          <a:ln w="19050">
            <a:solidFill>
              <a:srgbClr val="00FFFF"/>
            </a:solidFill>
            <a:prstDash val="dash"/>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Light" pitchFamily="34" charset="0"/>
            </a:endParaRPr>
          </a:p>
        </p:txBody>
      </p:sp>
      <p:sp>
        <p:nvSpPr>
          <p:cNvPr id="172" name="Rectangle 171"/>
          <p:cNvSpPr/>
          <p:nvPr/>
        </p:nvSpPr>
        <p:spPr bwMode="auto">
          <a:xfrm>
            <a:off x="1480330" y="3698634"/>
            <a:ext cx="6215183" cy="472132"/>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Light" pitchFamily="34" charset="0"/>
              </a:rPr>
              <a:t>Multi-Tenant, Elastic, Horizontal Scale, Perf, Resilience</a:t>
            </a:r>
          </a:p>
        </p:txBody>
      </p:sp>
      <p:sp>
        <p:nvSpPr>
          <p:cNvPr id="117" name="Rectangle 116"/>
          <p:cNvSpPr/>
          <p:nvPr/>
        </p:nvSpPr>
        <p:spPr bwMode="auto">
          <a:xfrm>
            <a:off x="1480330" y="3698635"/>
            <a:ext cx="6215183" cy="997535"/>
          </a:xfrm>
          <a:prstGeom prst="rect">
            <a:avLst/>
          </a:prstGeom>
          <a:solidFill>
            <a:schemeClr val="accent5"/>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AppFabric Container</a:t>
            </a:r>
            <a:endParaRPr lang="en-US" dirty="0">
              <a:gradFill>
                <a:gsLst>
                  <a:gs pos="0">
                    <a:srgbClr val="FFFFFF"/>
                  </a:gs>
                  <a:gs pos="100000">
                    <a:srgbClr val="FFFFFF"/>
                  </a:gs>
                </a:gsLst>
                <a:lin ang="5400000" scaled="0"/>
              </a:gradFill>
              <a:latin typeface="Segoe Light" pitchFamily="34" charset="0"/>
            </a:endParaRPr>
          </a:p>
        </p:txBody>
      </p:sp>
      <p:grpSp>
        <p:nvGrpSpPr>
          <p:cNvPr id="24" name="Group 23"/>
          <p:cNvGrpSpPr/>
          <p:nvPr/>
        </p:nvGrpSpPr>
        <p:grpSpPr>
          <a:xfrm>
            <a:off x="1513574" y="1811348"/>
            <a:ext cx="6181938" cy="477398"/>
            <a:chOff x="2017573" y="1811348"/>
            <a:chExt cx="8240437" cy="477398"/>
          </a:xfrm>
        </p:grpSpPr>
        <p:grpSp>
          <p:nvGrpSpPr>
            <p:cNvPr id="174" name="Group 173"/>
            <p:cNvGrpSpPr/>
            <p:nvPr/>
          </p:nvGrpSpPr>
          <p:grpSpPr>
            <a:xfrm>
              <a:off x="2459740" y="1846492"/>
              <a:ext cx="7798270" cy="400105"/>
              <a:chOff x="2459740" y="1226420"/>
              <a:chExt cx="7798270" cy="400105"/>
            </a:xfrm>
          </p:grpSpPr>
          <p:sp>
            <p:nvSpPr>
              <p:cNvPr id="178" name="Rectangle 177"/>
              <p:cNvSpPr/>
              <p:nvPr/>
            </p:nvSpPr>
            <p:spPr bwMode="auto">
              <a:xfrm>
                <a:off x="2459740" y="1226420"/>
                <a:ext cx="2937977" cy="4001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Light" pitchFamily="34" charset="0"/>
                  </a:rPr>
                  <a:t>AppFabric Services</a:t>
                </a:r>
                <a:endParaRPr lang="en-US" sz="2000" dirty="0">
                  <a:gradFill>
                    <a:gsLst>
                      <a:gs pos="0">
                        <a:srgbClr val="FFFFFF"/>
                      </a:gs>
                      <a:gs pos="100000">
                        <a:srgbClr val="FFFFFF"/>
                      </a:gs>
                    </a:gsLst>
                    <a:lin ang="5400000" scaled="0"/>
                  </a:gradFill>
                  <a:latin typeface="Segoe Light" pitchFamily="34" charset="0"/>
                </a:endParaRPr>
              </a:p>
            </p:txBody>
          </p:sp>
          <p:sp>
            <p:nvSpPr>
              <p:cNvPr id="176" name="Rectangle 175"/>
              <p:cNvSpPr/>
              <p:nvPr/>
            </p:nvSpPr>
            <p:spPr bwMode="auto">
              <a:xfrm>
                <a:off x="4917281" y="1393337"/>
                <a:ext cx="5340729" cy="124326"/>
              </a:xfrm>
              <a:prstGeom prst="rect">
                <a:avLst/>
              </a:prstGeom>
              <a:solidFill>
                <a:srgbClr val="FFFFFF">
                  <a:alpha val="20000"/>
                </a:srgb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Light" pitchFamily="34" charset="0"/>
                </a:endParaRPr>
              </a:p>
            </p:txBody>
          </p:sp>
        </p:grpSp>
        <p:pic>
          <p:nvPicPr>
            <p:cNvPr id="3075"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17573" y="1811348"/>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6" name="Group 25"/>
          <p:cNvGrpSpPr/>
          <p:nvPr/>
        </p:nvGrpSpPr>
        <p:grpSpPr>
          <a:xfrm>
            <a:off x="1670730" y="2303092"/>
            <a:ext cx="5869296" cy="1251205"/>
            <a:chOff x="2227059" y="2281411"/>
            <a:chExt cx="7823691" cy="1353300"/>
          </a:xfrm>
        </p:grpSpPr>
        <p:grpSp>
          <p:nvGrpSpPr>
            <p:cNvPr id="179" name="Group 178"/>
            <p:cNvGrpSpPr/>
            <p:nvPr/>
          </p:nvGrpSpPr>
          <p:grpSpPr>
            <a:xfrm>
              <a:off x="4478351" y="2281411"/>
              <a:ext cx="2835261" cy="1336021"/>
              <a:chOff x="678079" y="1804107"/>
              <a:chExt cx="3430666" cy="1616586"/>
            </a:xfrm>
          </p:grpSpPr>
          <p:sp>
            <p:nvSpPr>
              <p:cNvPr id="180" name="Rounded Rectangle 179"/>
              <p:cNvSpPr/>
              <p:nvPr/>
            </p:nvSpPr>
            <p:spPr bwMode="auto">
              <a:xfrm>
                <a:off x="678079" y="3019616"/>
                <a:ext cx="1864035" cy="401077"/>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Access Control</a:t>
                </a:r>
              </a:p>
            </p:txBody>
          </p:sp>
          <p:pic>
            <p:nvPicPr>
              <p:cNvPr id="1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064" y="1804107"/>
                <a:ext cx="1125681" cy="112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2" name="Group 181"/>
            <p:cNvGrpSpPr/>
            <p:nvPr/>
          </p:nvGrpSpPr>
          <p:grpSpPr>
            <a:xfrm>
              <a:off x="2227059" y="2323698"/>
              <a:ext cx="845741" cy="1293734"/>
              <a:chOff x="3345767" y="1855275"/>
              <a:chExt cx="1023347" cy="1565419"/>
            </a:xfrm>
          </p:grpSpPr>
          <p:sp>
            <p:nvSpPr>
              <p:cNvPr id="183" name="Rounded Rectangle 182"/>
              <p:cNvSpPr/>
              <p:nvPr/>
            </p:nvSpPr>
            <p:spPr bwMode="auto">
              <a:xfrm>
                <a:off x="3363861" y="3019617"/>
                <a:ext cx="987161" cy="401077"/>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Cache</a:t>
                </a:r>
              </a:p>
            </p:txBody>
          </p:sp>
          <p:pic>
            <p:nvPicPr>
              <p:cNvPr id="18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5" name="Group 184"/>
            <p:cNvGrpSpPr/>
            <p:nvPr/>
          </p:nvGrpSpPr>
          <p:grpSpPr>
            <a:xfrm>
              <a:off x="4785855" y="2315991"/>
              <a:ext cx="3949268" cy="1301441"/>
              <a:chOff x="4781279" y="-4212286"/>
              <a:chExt cx="3949268" cy="1301441"/>
            </a:xfrm>
          </p:grpSpPr>
          <p:grpSp>
            <p:nvGrpSpPr>
              <p:cNvPr id="186" name="Group 185"/>
              <p:cNvGrpSpPr/>
              <p:nvPr/>
            </p:nvGrpSpPr>
            <p:grpSpPr>
              <a:xfrm>
                <a:off x="7649376" y="-4212286"/>
                <a:ext cx="1081171" cy="1293734"/>
                <a:chOff x="5441421" y="1855275"/>
                <a:chExt cx="1308216" cy="1565419"/>
              </a:xfrm>
            </p:grpSpPr>
            <p:sp>
              <p:nvSpPr>
                <p:cNvPr id="190" name="Rounded Rectangle 189"/>
                <p:cNvSpPr/>
                <p:nvPr/>
              </p:nvSpPr>
              <p:spPr bwMode="auto">
                <a:xfrm>
                  <a:off x="5441421" y="3019617"/>
                  <a:ext cx="1308216" cy="401077"/>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Workflow</a:t>
                  </a:r>
                </a:p>
              </p:txBody>
            </p:sp>
            <p:pic>
              <p:nvPicPr>
                <p:cNvPr id="19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7" name="Group 186"/>
              <p:cNvGrpSpPr/>
              <p:nvPr/>
            </p:nvGrpSpPr>
            <p:grpSpPr>
              <a:xfrm>
                <a:off x="4781279" y="-4131187"/>
                <a:ext cx="2720580" cy="1220342"/>
                <a:chOff x="5881655" y="1944078"/>
                <a:chExt cx="3291905" cy="1476614"/>
              </a:xfrm>
            </p:grpSpPr>
            <p:sp>
              <p:nvSpPr>
                <p:cNvPr id="188" name="Rounded Rectangle 187"/>
                <p:cNvSpPr/>
                <p:nvPr/>
              </p:nvSpPr>
              <p:spPr bwMode="auto">
                <a:xfrm>
                  <a:off x="7456375" y="3019615"/>
                  <a:ext cx="1717185" cy="401077"/>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Web Services</a:t>
                  </a:r>
                </a:p>
              </p:txBody>
            </p:sp>
            <p:pic>
              <p:nvPicPr>
                <p:cNvPr id="18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1655" y="1944078"/>
                  <a:ext cx="845737" cy="84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92" name="Group 191"/>
            <p:cNvGrpSpPr/>
            <p:nvPr/>
          </p:nvGrpSpPr>
          <p:grpSpPr>
            <a:xfrm>
              <a:off x="3210550" y="2485689"/>
              <a:ext cx="1253379" cy="1131743"/>
              <a:chOff x="3897220" y="-4138449"/>
              <a:chExt cx="1253379" cy="1131743"/>
            </a:xfrm>
          </p:grpSpPr>
          <p:pic>
            <p:nvPicPr>
              <p:cNvPr id="193"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 name="Rounded Rectangle 193"/>
              <p:cNvSpPr/>
              <p:nvPr/>
            </p:nvSpPr>
            <p:spPr bwMode="auto">
              <a:xfrm>
                <a:off x="3897220" y="-3338174"/>
                <a:ext cx="1253379" cy="331468"/>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Service Bus</a:t>
                </a:r>
              </a:p>
            </p:txBody>
          </p:sp>
        </p:grpSp>
        <p:grpSp>
          <p:nvGrpSpPr>
            <p:cNvPr id="195" name="Group 194"/>
            <p:cNvGrpSpPr/>
            <p:nvPr/>
          </p:nvGrpSpPr>
          <p:grpSpPr>
            <a:xfrm>
              <a:off x="8836596" y="2374240"/>
              <a:ext cx="1214154" cy="1243192"/>
              <a:chOff x="8860932" y="-4151400"/>
              <a:chExt cx="1214154" cy="1243192"/>
            </a:xfrm>
          </p:grpSpPr>
          <p:sp>
            <p:nvSpPr>
              <p:cNvPr id="196" name="Rounded Rectangle 195"/>
              <p:cNvSpPr/>
              <p:nvPr/>
            </p:nvSpPr>
            <p:spPr bwMode="auto">
              <a:xfrm>
                <a:off x="8860932" y="-3239676"/>
                <a:ext cx="1214154" cy="331468"/>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Integration</a:t>
                </a:r>
              </a:p>
            </p:txBody>
          </p:sp>
          <p:pic>
            <p:nvPicPr>
              <p:cNvPr id="197"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083581" y="-4151400"/>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8" name="Rectangle 197"/>
            <p:cNvSpPr/>
            <p:nvPr/>
          </p:nvSpPr>
          <p:spPr bwMode="auto">
            <a:xfrm>
              <a:off x="6129097" y="2303236"/>
              <a:ext cx="2530531" cy="1331475"/>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solidFill>
                  <a:prstClr val="white"/>
                </a:solidFill>
                <a:latin typeface="Segoe Light" pitchFamily="34" charset="0"/>
              </a:endParaRPr>
            </a:p>
          </p:txBody>
        </p:sp>
      </p:grpSp>
    </p:spTree>
    <p:extLst>
      <p:ext uri="{BB962C8B-B14F-4D97-AF65-F5344CB8AC3E}">
        <p14:creationId xmlns:p14="http://schemas.microsoft.com/office/powerpoint/2010/main" val="768253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fade">
                                      <p:cBhvr>
                                        <p:cTn id="7" dur="500"/>
                                        <p:tgtEl>
                                          <p:spTgt spid="1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3"/>
                                        </p:tgtEl>
                                      </p:cBhvr>
                                    </p:animEffect>
                                    <p:set>
                                      <p:cBhvr>
                                        <p:cTn id="12" dur="1" fill="hold">
                                          <p:stCondLst>
                                            <p:cond delay="499"/>
                                          </p:stCondLst>
                                        </p:cTn>
                                        <p:tgtEl>
                                          <p:spTgt spid="63"/>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169"/>
                                        </p:tgtEl>
                                      </p:cBhvr>
                                    </p:animEffect>
                                    <p:set>
                                      <p:cBhvr>
                                        <p:cTn id="15" dur="1" fill="hold">
                                          <p:stCondLst>
                                            <p:cond delay="499"/>
                                          </p:stCondLst>
                                        </p:cTn>
                                        <p:tgtEl>
                                          <p:spTgt spid="169"/>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68"/>
                                        </p:tgtEl>
                                        <p:attrNameLst>
                                          <p:attrName>style.visibility</p:attrName>
                                        </p:attrNameLst>
                                      </p:cBhvr>
                                      <p:to>
                                        <p:strVal val="visible"/>
                                      </p:to>
                                    </p:set>
                                    <p:animEffect transition="in" filter="fade">
                                      <p:cBhvr>
                                        <p:cTn id="19" dur="500"/>
                                        <p:tgtEl>
                                          <p:spTgt spid="16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fade">
                                      <p:cBhvr>
                                        <p:cTn id="32" dur="500"/>
                                        <p:tgtEl>
                                          <p:spTgt spid="17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18"/>
                                        </p:tgtEl>
                                      </p:cBhvr>
                                    </p:animEffect>
                                    <p:set>
                                      <p:cBhvr>
                                        <p:cTn id="37" dur="1" fill="hold">
                                          <p:stCondLst>
                                            <p:cond delay="499"/>
                                          </p:stCondLst>
                                        </p:cTn>
                                        <p:tgtEl>
                                          <p:spTgt spid="118"/>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171"/>
                                        </p:tgtEl>
                                      </p:cBhvr>
                                    </p:animEffect>
                                    <p:set>
                                      <p:cBhvr>
                                        <p:cTn id="40" dur="1" fill="hold">
                                          <p:stCondLst>
                                            <p:cond delay="499"/>
                                          </p:stCondLst>
                                        </p:cTn>
                                        <p:tgtEl>
                                          <p:spTgt spid="171"/>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70"/>
                                        </p:tgtEl>
                                        <p:attrNameLst>
                                          <p:attrName>style.visibility</p:attrName>
                                        </p:attrNameLst>
                                      </p:cBhvr>
                                      <p:to>
                                        <p:strVal val="visible"/>
                                      </p:to>
                                    </p:set>
                                    <p:animEffect transition="in" filter="fade">
                                      <p:cBhvr>
                                        <p:cTn id="44" dur="500"/>
                                        <p:tgtEl>
                                          <p:spTgt spid="17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72"/>
                                        </p:tgtEl>
                                      </p:cBhvr>
                                    </p:animEffect>
                                    <p:set>
                                      <p:cBhvr>
                                        <p:cTn id="49" dur="1" fill="hold">
                                          <p:stCondLst>
                                            <p:cond delay="499"/>
                                          </p:stCondLst>
                                        </p:cTn>
                                        <p:tgtEl>
                                          <p:spTgt spid="172"/>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fade">
                                      <p:cBhvr>
                                        <p:cTn id="53" dur="500"/>
                                        <p:tgtEl>
                                          <p:spTgt spid="1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109"/>
                                        </p:tgtEl>
                                      </p:cBhvr>
                                    </p:animEffect>
                                    <p:set>
                                      <p:cBhvr>
                                        <p:cTn id="58" dur="1" fill="hold">
                                          <p:stCondLst>
                                            <p:cond delay="499"/>
                                          </p:stCondLst>
                                        </p:cTn>
                                        <p:tgtEl>
                                          <p:spTgt spid="109"/>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08"/>
                                        </p:tgtEl>
                                      </p:cBhvr>
                                    </p:animEffect>
                                    <p:set>
                                      <p:cBhvr>
                                        <p:cTn id="61" dur="1" fill="hold">
                                          <p:stCondLst>
                                            <p:cond delay="499"/>
                                          </p:stCondLst>
                                        </p:cTn>
                                        <p:tgtEl>
                                          <p:spTgt spid="108"/>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07"/>
                                        </p:tgtEl>
                                      </p:cBhvr>
                                    </p:animEffect>
                                    <p:set>
                                      <p:cBhvr>
                                        <p:cTn id="64" dur="1" fill="hold">
                                          <p:stCondLst>
                                            <p:cond delay="499"/>
                                          </p:stCondLst>
                                        </p:cTn>
                                        <p:tgtEl>
                                          <p:spTgt spid="107"/>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57"/>
                                        </p:tgtEl>
                                      </p:cBhvr>
                                    </p:animEffect>
                                    <p:set>
                                      <p:cBhvr>
                                        <p:cTn id="67" dur="1" fill="hold">
                                          <p:stCondLst>
                                            <p:cond delay="499"/>
                                          </p:stCondLst>
                                        </p:cTn>
                                        <p:tgtEl>
                                          <p:spTgt spid="157"/>
                                        </p:tgtEl>
                                        <p:attrNameLst>
                                          <p:attrName>style.visibility</p:attrName>
                                        </p:attrNameLst>
                                      </p:cBhvr>
                                      <p:to>
                                        <p:strVal val="hidden"/>
                                      </p:to>
                                    </p:set>
                                  </p:childTnLst>
                                </p:cTn>
                              </p:par>
                            </p:childTnLst>
                          </p:cTn>
                        </p:par>
                        <p:par>
                          <p:cTn id="68" fill="hold">
                            <p:stCondLst>
                              <p:cond delay="500"/>
                            </p:stCondLst>
                            <p:childTnLst>
                              <p:par>
                                <p:cTn id="69" presetID="10" presetClass="exit" presetSubtype="0" fill="hold" nodeType="afterEffect">
                                  <p:stCondLst>
                                    <p:cond delay="0"/>
                                  </p:stCondLst>
                                  <p:childTnLst>
                                    <p:animEffect transition="out" filter="fade">
                                      <p:cBhvr>
                                        <p:cTn id="70" dur="500"/>
                                        <p:tgtEl>
                                          <p:spTgt spid="25"/>
                                        </p:tgtEl>
                                      </p:cBhvr>
                                    </p:animEffect>
                                    <p:set>
                                      <p:cBhvr>
                                        <p:cTn id="71" dur="1" fill="hold">
                                          <p:stCondLst>
                                            <p:cond delay="499"/>
                                          </p:stCondLst>
                                        </p:cTn>
                                        <p:tgtEl>
                                          <p:spTgt spid="25"/>
                                        </p:tgtEl>
                                        <p:attrNameLst>
                                          <p:attrName>style.visibility</p:attrName>
                                        </p:attrNameLst>
                                      </p:cBhvr>
                                      <p:to>
                                        <p:strVal val="hidden"/>
                                      </p:to>
                                    </p:set>
                                  </p:childTnLst>
                                </p:cTn>
                              </p:par>
                            </p:childTnLst>
                          </p:cTn>
                        </p:par>
                        <p:par>
                          <p:cTn id="72" fill="hold">
                            <p:stCondLst>
                              <p:cond delay="1000"/>
                            </p:stCondLst>
                            <p:childTnLst>
                              <p:par>
                                <p:cTn id="73" presetID="10" presetClass="entr" presetSubtype="0"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1500"/>
                            </p:stCondLst>
                            <p:childTnLst>
                              <p:par>
                                <p:cTn id="77" presetID="10" presetClass="entr" presetSubtype="0"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18" grpId="0" animBg="1"/>
      <p:bldP spid="168" grpId="0" animBg="1"/>
      <p:bldP spid="169" grpId="0" animBg="1"/>
      <p:bldP spid="169" grpId="1" animBg="1"/>
      <p:bldP spid="170" grpId="0" animBg="1"/>
      <p:bldP spid="171" grpId="0" animBg="1"/>
      <p:bldP spid="171" grpId="1" animBg="1"/>
      <p:bldP spid="172" grpId="0" animBg="1"/>
      <p:bldP spid="1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AppFabric</a:t>
            </a:r>
            <a:endParaRPr lang="en-US" dirty="0"/>
          </a:p>
        </p:txBody>
      </p:sp>
      <p:grpSp>
        <p:nvGrpSpPr>
          <p:cNvPr id="19" name="Group 18"/>
          <p:cNvGrpSpPr/>
          <p:nvPr/>
        </p:nvGrpSpPr>
        <p:grpSpPr>
          <a:xfrm>
            <a:off x="1595401" y="3048002"/>
            <a:ext cx="5869296" cy="1111532"/>
            <a:chOff x="2227059" y="2281411"/>
            <a:chExt cx="7823690" cy="1357417"/>
          </a:xfrm>
        </p:grpSpPr>
        <p:grpSp>
          <p:nvGrpSpPr>
            <p:cNvPr id="20" name="Group 19"/>
            <p:cNvGrpSpPr/>
            <p:nvPr/>
          </p:nvGrpSpPr>
          <p:grpSpPr>
            <a:xfrm>
              <a:off x="4478351" y="2281411"/>
              <a:ext cx="2835261" cy="1357415"/>
              <a:chOff x="678079" y="1804107"/>
              <a:chExt cx="3430666" cy="1642472"/>
            </a:xfrm>
          </p:grpSpPr>
          <p:sp>
            <p:nvSpPr>
              <p:cNvPr id="38" name="Rounded Rectangle 37"/>
              <p:cNvSpPr/>
              <p:nvPr/>
            </p:nvSpPr>
            <p:spPr bwMode="auto">
              <a:xfrm>
                <a:off x="678079" y="2993730"/>
                <a:ext cx="1864035" cy="452849"/>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Access Control</a:t>
                </a:r>
              </a:p>
            </p:txBody>
          </p:sp>
          <p:pic>
            <p:nvPicPr>
              <p:cNvPr id="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3064" y="1804107"/>
                <a:ext cx="1125681" cy="112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1" name="Group 20"/>
            <p:cNvGrpSpPr/>
            <p:nvPr/>
          </p:nvGrpSpPr>
          <p:grpSpPr>
            <a:xfrm>
              <a:off x="2227059" y="2323698"/>
              <a:ext cx="845741" cy="1315128"/>
              <a:chOff x="3345767" y="1855275"/>
              <a:chExt cx="1023347" cy="1591305"/>
            </a:xfrm>
          </p:grpSpPr>
          <p:sp>
            <p:nvSpPr>
              <p:cNvPr id="36" name="Rounded Rectangle 35"/>
              <p:cNvSpPr/>
              <p:nvPr/>
            </p:nvSpPr>
            <p:spPr bwMode="auto">
              <a:xfrm>
                <a:off x="3363859" y="2993731"/>
                <a:ext cx="987163" cy="452849"/>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Cache</a:t>
                </a:r>
              </a:p>
            </p:txBody>
          </p:sp>
          <p:pic>
            <p:nvPicPr>
              <p:cNvPr id="3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2" name="Group 21"/>
            <p:cNvGrpSpPr/>
            <p:nvPr/>
          </p:nvGrpSpPr>
          <p:grpSpPr>
            <a:xfrm>
              <a:off x="4785855" y="2315991"/>
              <a:ext cx="3949268" cy="1322837"/>
              <a:chOff x="4781279" y="-4212286"/>
              <a:chExt cx="3949268" cy="1322837"/>
            </a:xfrm>
          </p:grpSpPr>
          <p:grpSp>
            <p:nvGrpSpPr>
              <p:cNvPr id="30" name="Group 29"/>
              <p:cNvGrpSpPr/>
              <p:nvPr/>
            </p:nvGrpSpPr>
            <p:grpSpPr>
              <a:xfrm>
                <a:off x="7649377" y="-4212286"/>
                <a:ext cx="1081170" cy="1315128"/>
                <a:chOff x="5441423" y="1855275"/>
                <a:chExt cx="1308215" cy="1591305"/>
              </a:xfrm>
            </p:grpSpPr>
            <p:sp>
              <p:nvSpPr>
                <p:cNvPr id="34" name="Rounded Rectangle 33"/>
                <p:cNvSpPr/>
                <p:nvPr/>
              </p:nvSpPr>
              <p:spPr bwMode="auto">
                <a:xfrm>
                  <a:off x="5441423" y="2993731"/>
                  <a:ext cx="1308215" cy="452849"/>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Workflow</a:t>
                  </a:r>
                </a:p>
              </p:txBody>
            </p:sp>
            <p:pic>
              <p:nvPicPr>
                <p:cNvPr id="3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1" name="Group 30"/>
              <p:cNvGrpSpPr/>
              <p:nvPr/>
            </p:nvGrpSpPr>
            <p:grpSpPr>
              <a:xfrm>
                <a:off x="4781279" y="-4131186"/>
                <a:ext cx="2720580" cy="1241737"/>
                <a:chOff x="5881655" y="1944078"/>
                <a:chExt cx="3291905" cy="1502501"/>
              </a:xfrm>
            </p:grpSpPr>
            <p:sp>
              <p:nvSpPr>
                <p:cNvPr id="32" name="Rounded Rectangle 31"/>
                <p:cNvSpPr/>
                <p:nvPr/>
              </p:nvSpPr>
              <p:spPr bwMode="auto">
                <a:xfrm>
                  <a:off x="7456376" y="2993730"/>
                  <a:ext cx="1717184" cy="452849"/>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Web Services</a:t>
                  </a:r>
                </a:p>
              </p:txBody>
            </p:sp>
            <p:pic>
              <p:nvPicPr>
                <p:cNvPr id="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1655" y="1944078"/>
                  <a:ext cx="845737" cy="84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23" name="Group 22"/>
            <p:cNvGrpSpPr/>
            <p:nvPr/>
          </p:nvGrpSpPr>
          <p:grpSpPr>
            <a:xfrm>
              <a:off x="3210550" y="2485689"/>
              <a:ext cx="1253380" cy="1153137"/>
              <a:chOff x="3897220" y="-4138449"/>
              <a:chExt cx="1253380" cy="1153137"/>
            </a:xfrm>
          </p:grpSpPr>
          <p:pic>
            <p:nvPicPr>
              <p:cNvPr id="2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ounded Rectangle 28"/>
              <p:cNvSpPr/>
              <p:nvPr/>
            </p:nvSpPr>
            <p:spPr bwMode="auto">
              <a:xfrm>
                <a:off x="3897220" y="-3359567"/>
                <a:ext cx="1253380" cy="37425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Service Bus</a:t>
                </a:r>
              </a:p>
            </p:txBody>
          </p:sp>
        </p:grpSp>
        <p:grpSp>
          <p:nvGrpSpPr>
            <p:cNvPr id="24" name="Group 23"/>
            <p:cNvGrpSpPr/>
            <p:nvPr/>
          </p:nvGrpSpPr>
          <p:grpSpPr>
            <a:xfrm>
              <a:off x="8836596" y="2374240"/>
              <a:ext cx="1214153" cy="1264586"/>
              <a:chOff x="8860932" y="-4151400"/>
              <a:chExt cx="1214153" cy="1264586"/>
            </a:xfrm>
          </p:grpSpPr>
          <p:sp>
            <p:nvSpPr>
              <p:cNvPr id="26" name="Rounded Rectangle 25"/>
              <p:cNvSpPr/>
              <p:nvPr/>
            </p:nvSpPr>
            <p:spPr bwMode="auto">
              <a:xfrm>
                <a:off x="8860932" y="-3261069"/>
                <a:ext cx="1214153" cy="37425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200" dirty="0" smtClean="0">
                    <a:gradFill>
                      <a:gsLst>
                        <a:gs pos="0">
                          <a:srgbClr val="FFFFFF"/>
                        </a:gs>
                        <a:gs pos="100000">
                          <a:srgbClr val="FFFFFF"/>
                        </a:gs>
                      </a:gsLst>
                      <a:lin ang="5400000" scaled="0"/>
                    </a:gradFill>
                    <a:latin typeface="Segoe Light" pitchFamily="34" charset="0"/>
                  </a:rPr>
                  <a:t>Integration</a:t>
                </a:r>
              </a:p>
            </p:txBody>
          </p:sp>
          <p:pic>
            <p:nvPicPr>
              <p:cNvPr id="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83581" y="-4151400"/>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5" name="Rectangle 24"/>
            <p:cNvSpPr/>
            <p:nvPr/>
          </p:nvSpPr>
          <p:spPr bwMode="auto">
            <a:xfrm>
              <a:off x="6129097" y="2303236"/>
              <a:ext cx="2530531" cy="1331475"/>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solidFill>
                  <a:prstClr val="white"/>
                </a:solidFill>
                <a:latin typeface="Segoe Light" pitchFamily="34" charset="0"/>
              </a:endParaRPr>
            </a:p>
          </p:txBody>
        </p:sp>
      </p:grpSp>
    </p:spTree>
    <p:extLst>
      <p:ext uri="{BB962C8B-B14F-4D97-AF65-F5344CB8AC3E}">
        <p14:creationId xmlns:p14="http://schemas.microsoft.com/office/powerpoint/2010/main" val="165649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658304" y="209428"/>
            <a:ext cx="110343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26" name="Group 25"/>
          <p:cNvGrpSpPr/>
          <p:nvPr/>
        </p:nvGrpSpPr>
        <p:grpSpPr>
          <a:xfrm>
            <a:off x="824250" y="268635"/>
            <a:ext cx="801848" cy="1421377"/>
            <a:chOff x="3345767" y="1855275"/>
            <a:chExt cx="1023347" cy="1572012"/>
          </a:xfrm>
        </p:grpSpPr>
        <p:sp>
          <p:nvSpPr>
            <p:cNvPr id="41" name="Rounded Rectangle 40"/>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Cache</a:t>
              </a:r>
            </a:p>
          </p:txBody>
        </p:sp>
        <p:pic>
          <p:nvPicPr>
            <p:cNvPr id="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7" name="Content Placeholder 46"/>
          <p:cNvSpPr>
            <a:spLocks noGrp="1"/>
          </p:cNvSpPr>
          <p:nvPr>
            <p:ph idx="1"/>
          </p:nvPr>
        </p:nvSpPr>
        <p:spPr>
          <a:xfrm>
            <a:off x="228600" y="2057401"/>
            <a:ext cx="8686800" cy="2819399"/>
          </a:xfrm>
        </p:spPr>
        <p:txBody>
          <a:bodyPr>
            <a:normAutofit/>
          </a:bodyPr>
          <a:lstStyle/>
          <a:p>
            <a:pPr>
              <a:lnSpc>
                <a:spcPct val="120000"/>
              </a:lnSpc>
            </a:pPr>
            <a:r>
              <a:rPr lang="en-US" sz="2000" dirty="0" smtClean="0"/>
              <a:t>How do you linearly scale your application to handle increasing load?</a:t>
            </a:r>
          </a:p>
          <a:p>
            <a:pPr>
              <a:lnSpc>
                <a:spcPct val="120000"/>
              </a:lnSpc>
            </a:pPr>
            <a:r>
              <a:rPr lang="en-US" sz="2000" dirty="0" smtClean="0"/>
              <a:t>How do you get better performance and reduced data access latencies?</a:t>
            </a:r>
          </a:p>
          <a:p>
            <a:pPr>
              <a:lnSpc>
                <a:spcPct val="120000"/>
              </a:lnSpc>
            </a:pPr>
            <a:r>
              <a:rPr lang="en-US" sz="2000" dirty="0" smtClean="0"/>
              <a:t>How do you store data mash-ups from multiple data repositories?</a:t>
            </a:r>
          </a:p>
          <a:p>
            <a:pPr>
              <a:lnSpc>
                <a:spcPct val="120000"/>
              </a:lnSpc>
            </a:pPr>
            <a:r>
              <a:rPr lang="en-US" sz="2000" dirty="0" smtClean="0"/>
              <a:t>How do you manage ASP.NET session state and page output caching?</a:t>
            </a:r>
          </a:p>
          <a:p>
            <a:pPr>
              <a:lnSpc>
                <a:spcPct val="120000"/>
              </a:lnSpc>
            </a:pPr>
            <a:r>
              <a:rPr lang="en-US" sz="2000" dirty="0" smtClean="0"/>
              <a:t>How do you reduce data-tier pressure without complex partitioning?</a:t>
            </a:r>
          </a:p>
          <a:p>
            <a:pPr>
              <a:lnSpc>
                <a:spcPct val="120000"/>
              </a:lnSpc>
            </a:pPr>
            <a:r>
              <a:rPr lang="en-US" sz="2000" dirty="0" smtClean="0"/>
              <a:t>How do you do all this with a predictable cost model?</a:t>
            </a:r>
          </a:p>
        </p:txBody>
      </p:sp>
      <p:grpSp>
        <p:nvGrpSpPr>
          <p:cNvPr id="49" name="Group 48"/>
          <p:cNvGrpSpPr/>
          <p:nvPr/>
        </p:nvGrpSpPr>
        <p:grpSpPr>
          <a:xfrm>
            <a:off x="2948265" y="222371"/>
            <a:ext cx="2698551" cy="1467641"/>
            <a:chOff x="664757" y="1804107"/>
            <a:chExt cx="3443988" cy="1623179"/>
          </a:xfrm>
        </p:grpSpPr>
        <p:sp>
          <p:nvSpPr>
            <p:cNvPr id="50" name="Rounded Rectangle 49"/>
            <p:cNvSpPr/>
            <p:nvPr/>
          </p:nvSpPr>
          <p:spPr bwMode="auto">
            <a:xfrm>
              <a:off x="664757" y="3013024"/>
              <a:ext cx="1890678"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Access Control</a:t>
              </a:r>
            </a:p>
          </p:txBody>
        </p:sp>
        <p:pic>
          <p:nvPicPr>
            <p:cNvPr id="51" name="Picture 3"/>
            <p:cNvPicPr>
              <a:picLocks noChangeAspect="1" noChangeArrowheads="1"/>
            </p:cNvPicPr>
            <p:nvPr/>
          </p:nvPicPr>
          <p:blipFill>
            <a:blip r:embed="rId3">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2983064" y="1804107"/>
              <a:ext cx="1125681" cy="112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3250247" y="260203"/>
            <a:ext cx="3740286" cy="1429809"/>
            <a:chOff x="4781278" y="-4212286"/>
            <a:chExt cx="3945029" cy="1306890"/>
          </a:xfrm>
        </p:grpSpPr>
        <p:grpSp>
          <p:nvGrpSpPr>
            <p:cNvPr id="53" name="Group 52"/>
            <p:cNvGrpSpPr/>
            <p:nvPr/>
          </p:nvGrpSpPr>
          <p:grpSpPr>
            <a:xfrm>
              <a:off x="7653620" y="-4212286"/>
              <a:ext cx="1072687" cy="1299183"/>
              <a:chOff x="5446555" y="1855275"/>
              <a:chExt cx="1297950" cy="1572012"/>
            </a:xfrm>
          </p:grpSpPr>
          <p:sp>
            <p:nvSpPr>
              <p:cNvPr id="57" name="Rounded Rectangle 56"/>
              <p:cNvSpPr/>
              <p:nvPr/>
            </p:nvSpPr>
            <p:spPr bwMode="auto">
              <a:xfrm>
                <a:off x="5446555" y="3013025"/>
                <a:ext cx="1297950"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Workflow</a:t>
                </a:r>
              </a:p>
            </p:txBody>
          </p:sp>
          <p:pic>
            <p:nvPicPr>
              <p:cNvPr id="58" name="Picture 4"/>
              <p:cNvPicPr>
                <a:picLocks noChangeAspect="1" noChangeArrowheads="1"/>
              </p:cNvPicPr>
              <p:nvPr/>
            </p:nvPicPr>
            <p:blipFill>
              <a:blip r:embed="rId4">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4" name="Group 53"/>
            <p:cNvGrpSpPr/>
            <p:nvPr/>
          </p:nvGrpSpPr>
          <p:grpSpPr>
            <a:xfrm>
              <a:off x="4781278" y="-4131187"/>
              <a:ext cx="2728264" cy="1225791"/>
              <a:chOff x="5881655" y="1944078"/>
              <a:chExt cx="3301203" cy="1483207"/>
            </a:xfrm>
          </p:grpSpPr>
          <p:sp>
            <p:nvSpPr>
              <p:cNvPr id="55" name="Rounded Rectangle 54"/>
              <p:cNvSpPr/>
              <p:nvPr/>
            </p:nvSpPr>
            <p:spPr bwMode="auto">
              <a:xfrm>
                <a:off x="7447079" y="3013023"/>
                <a:ext cx="1735779"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Web Services</a:t>
                </a:r>
              </a:p>
            </p:txBody>
          </p:sp>
          <p:pic>
            <p:nvPicPr>
              <p:cNvPr id="56" name="Picture 5"/>
              <p:cNvPicPr>
                <a:picLocks noChangeAspect="1" noChangeArrowheads="1"/>
              </p:cNvPicPr>
              <p:nvPr/>
            </p:nvPicPr>
            <p:blipFill>
              <a:blip r:embed="rId5">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5881655" y="1944078"/>
                <a:ext cx="845737" cy="84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59" name="Group 58"/>
          <p:cNvGrpSpPr/>
          <p:nvPr/>
        </p:nvGrpSpPr>
        <p:grpSpPr>
          <a:xfrm>
            <a:off x="1753746" y="445862"/>
            <a:ext cx="1194238" cy="1244150"/>
            <a:chOff x="3894106" y="-4138449"/>
            <a:chExt cx="1259611" cy="1137192"/>
          </a:xfrm>
        </p:grpSpPr>
        <p:pic>
          <p:nvPicPr>
            <p:cNvPr id="60" name="Picture 2"/>
            <p:cNvPicPr>
              <a:picLocks noChangeAspect="1" noChangeArrowheads="1"/>
            </p:cNvPicPr>
            <p:nvPr/>
          </p:nvPicPr>
          <p:blipFill>
            <a:blip r:embed="rId6" cstate="print">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Rounded Rectangle 60"/>
            <p:cNvSpPr/>
            <p:nvPr/>
          </p:nvSpPr>
          <p:spPr bwMode="auto">
            <a:xfrm>
              <a:off x="3894106" y="-3343622"/>
              <a:ext cx="1259611" cy="34236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Service Bus</a:t>
              </a:r>
            </a:p>
          </p:txBody>
        </p:sp>
      </p:grpSp>
      <p:grpSp>
        <p:nvGrpSpPr>
          <p:cNvPr id="65" name="Group 64"/>
          <p:cNvGrpSpPr/>
          <p:nvPr/>
        </p:nvGrpSpPr>
        <p:grpSpPr>
          <a:xfrm>
            <a:off x="7090488" y="323931"/>
            <a:ext cx="1151680" cy="1366081"/>
            <a:chOff x="7090488" y="310988"/>
            <a:chExt cx="1151680" cy="1366081"/>
          </a:xfrm>
        </p:grpSpPr>
        <p:sp>
          <p:nvSpPr>
            <p:cNvPr id="62" name="Rounded Rectangle 61"/>
            <p:cNvSpPr/>
            <p:nvPr/>
          </p:nvSpPr>
          <p:spPr bwMode="auto">
            <a:xfrm>
              <a:off x="7090488" y="1302503"/>
              <a:ext cx="1151680"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Integration</a:t>
              </a:r>
            </a:p>
          </p:txBody>
        </p:sp>
        <p:pic>
          <p:nvPicPr>
            <p:cNvPr id="63" name="Picture 3"/>
            <p:cNvPicPr>
              <a:picLocks noChangeAspect="1" noChangeArrowheads="1"/>
            </p:cNvPicPr>
            <p:nvPr/>
          </p:nvPicPr>
          <p:blipFill>
            <a:blip r:embed="rId7">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7301852" y="310988"/>
              <a:ext cx="728952" cy="841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4" name="Rectangle 63"/>
          <p:cNvSpPr/>
          <p:nvPr/>
        </p:nvSpPr>
        <p:spPr bwMode="auto">
          <a:xfrm>
            <a:off x="4523776" y="233306"/>
            <a:ext cx="2399199" cy="1456706"/>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solidFill>
                <a:prstClr val="white">
                  <a:lumMod val="75000"/>
                </a:prstClr>
              </a:solidFill>
              <a:latin typeface="Segoe Light" pitchFamily="34" charset="0"/>
            </a:endParaRPr>
          </a:p>
        </p:txBody>
      </p:sp>
    </p:spTree>
    <p:extLst>
      <p:ext uri="{BB962C8B-B14F-4D97-AF65-F5344CB8AC3E}">
        <p14:creationId xmlns:p14="http://schemas.microsoft.com/office/powerpoint/2010/main" val="4062949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05200"/>
            <a:ext cx="8229600" cy="2971800"/>
          </a:xfrm>
        </p:spPr>
        <p:txBody>
          <a:bodyPr/>
          <a:lstStyle/>
          <a:p>
            <a:pPr marL="0" indent="0" algn="r">
              <a:buNone/>
            </a:pPr>
            <a:r>
              <a:rPr lang="en-US" sz="4800" dirty="0" smtClean="0">
                <a:latin typeface="Segoe" pitchFamily="34" charset="0"/>
              </a:rPr>
              <a:t>Cache Service</a:t>
            </a:r>
          </a:p>
          <a:p>
            <a:pPr marL="0" indent="0">
              <a:buNone/>
            </a:pPr>
            <a:endParaRPr lang="en-US" dirty="0"/>
          </a:p>
          <a:p>
            <a:pPr marL="0" indent="0" algn="r">
              <a:buNone/>
            </a:pPr>
            <a:r>
              <a:rPr lang="en-US" dirty="0" smtClean="0"/>
              <a:t>Commercial Availability</a:t>
            </a:r>
          </a:p>
          <a:p>
            <a:pPr marL="0" indent="0" algn="r">
              <a:buNone/>
            </a:pPr>
            <a:r>
              <a:rPr lang="en-US" dirty="0" smtClean="0"/>
              <a:t>End of April 2011*</a:t>
            </a:r>
            <a:endParaRPr lang="en-US" dirty="0"/>
          </a:p>
          <a:p>
            <a:pPr marL="0" indent="0" algn="r">
              <a:buNone/>
            </a:pPr>
            <a:endParaRPr lang="en-US" dirty="0"/>
          </a:p>
        </p:txBody>
      </p:sp>
      <p:pic>
        <p:nvPicPr>
          <p:cNvPr id="4" name="Picture 4" descr="https://mediabank.partners.extranet.microsoft.com/Assets/Active/U-Z/Windows_Azure/Windows%20Azure%20Platform%20AppFabric/reverse/WinAzurePltfrm_AppFabric_rgb_r.png"/>
          <p:cNvPicPr>
            <a:picLocks noChangeAspect="1" noChangeArrowheads="1"/>
          </p:cNvPicPr>
          <p:nvPr/>
        </p:nvPicPr>
        <p:blipFill rotWithShape="1">
          <a:blip r:embed="rId2">
            <a:extLst>
              <a:ext uri="{28A0092B-C50C-407E-A947-70E740481C1C}">
                <a14:useLocalDpi xmlns:a14="http://schemas.microsoft.com/office/drawing/2010/main" val="0"/>
              </a:ext>
            </a:extLst>
          </a:blip>
          <a:srcRect r="28334"/>
          <a:stretch/>
        </p:blipFill>
        <p:spPr bwMode="auto">
          <a:xfrm>
            <a:off x="2514600" y="1434696"/>
            <a:ext cx="6096957" cy="161330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81000" y="6400800"/>
            <a:ext cx="2374368" cy="338554"/>
          </a:xfrm>
          <a:prstGeom prst="rect">
            <a:avLst/>
          </a:prstGeom>
        </p:spPr>
        <p:txBody>
          <a:bodyPr wrap="none">
            <a:spAutoFit/>
          </a:bodyPr>
          <a:lstStyle/>
          <a:p>
            <a:pPr defTabSz="914400" fontAlgn="base">
              <a:spcBef>
                <a:spcPct val="0"/>
              </a:spcBef>
              <a:spcAft>
                <a:spcPct val="0"/>
              </a:spcAft>
            </a:pPr>
            <a:r>
              <a:rPr lang="en-US" sz="1600" dirty="0" smtClean="0">
                <a:solidFill>
                  <a:prstClr val="white"/>
                </a:solidFill>
                <a:latin typeface="Segoe Light" pitchFamily="34" charset="0"/>
              </a:rPr>
              <a:t>*Scheduled Release Date.</a:t>
            </a:r>
            <a:endParaRPr lang="en-US" sz="1600" dirty="0">
              <a:solidFill>
                <a:prstClr val="white"/>
              </a:solidFill>
              <a:latin typeface="Segoe Light" pitchFamily="34" charset="0"/>
            </a:endParaRPr>
          </a:p>
        </p:txBody>
      </p:sp>
      <p:cxnSp>
        <p:nvCxnSpPr>
          <p:cNvPr id="7" name="Straight Connector 6"/>
          <p:cNvCxnSpPr/>
          <p:nvPr/>
        </p:nvCxnSpPr>
        <p:spPr>
          <a:xfrm>
            <a:off x="2438400" y="3352800"/>
            <a:ext cx="6248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2146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781800" cy="1143000"/>
          </a:xfrm>
        </p:spPr>
        <p:txBody>
          <a:bodyPr>
            <a:noAutofit/>
          </a:bodyPr>
          <a:lstStyle/>
          <a:p>
            <a:r>
              <a:rPr lang="en-US" sz="3600" dirty="0" smtClean="0"/>
              <a:t>Windows Azure </a:t>
            </a:r>
            <a:r>
              <a:rPr lang="en-US" sz="3600" dirty="0" err="1" smtClean="0"/>
              <a:t>AppFabric</a:t>
            </a:r>
            <a:r>
              <a:rPr lang="en-US" sz="3600" dirty="0" smtClean="0"/>
              <a:t> Cache</a:t>
            </a:r>
            <a:endParaRPr lang="en-US" sz="3600" dirty="0"/>
          </a:p>
        </p:txBody>
      </p:sp>
      <p:sp>
        <p:nvSpPr>
          <p:cNvPr id="3" name="Content Placeholder 2"/>
          <p:cNvSpPr>
            <a:spLocks noGrp="1"/>
          </p:cNvSpPr>
          <p:nvPr>
            <p:ph idx="1"/>
          </p:nvPr>
        </p:nvSpPr>
        <p:spPr>
          <a:xfrm>
            <a:off x="457200" y="1874837"/>
            <a:ext cx="8229600" cy="4525963"/>
          </a:xfrm>
        </p:spPr>
        <p:txBody>
          <a:bodyPr>
            <a:normAutofit/>
          </a:bodyPr>
          <a:lstStyle/>
          <a:p>
            <a:r>
              <a:rPr lang="en-US" sz="2800" dirty="0"/>
              <a:t>A distributed, in-memory cache for applications running in Windows Azure:</a:t>
            </a:r>
          </a:p>
          <a:p>
            <a:pPr lvl="1"/>
            <a:r>
              <a:rPr lang="en-US" sz="2400" dirty="0"/>
              <a:t>In-memory cache located near your </a:t>
            </a:r>
            <a:r>
              <a:rPr lang="en-US" sz="2400" dirty="0" smtClean="0"/>
              <a:t>Azure </a:t>
            </a:r>
            <a:r>
              <a:rPr lang="en-US" sz="2400" dirty="0"/>
              <a:t>applications</a:t>
            </a:r>
          </a:p>
          <a:p>
            <a:pPr lvl="1"/>
            <a:r>
              <a:rPr lang="en-US" sz="2400" dirty="0" smtClean="0"/>
              <a:t>Based on Windows </a:t>
            </a:r>
            <a:r>
              <a:rPr lang="en-US" sz="2400" dirty="0"/>
              <a:t>Server </a:t>
            </a:r>
            <a:r>
              <a:rPr lang="en-US" sz="2400" dirty="0" err="1"/>
              <a:t>AppFabric</a:t>
            </a:r>
            <a:r>
              <a:rPr lang="en-US" sz="2400" dirty="0"/>
              <a:t> </a:t>
            </a:r>
            <a:r>
              <a:rPr lang="en-US" sz="2400" dirty="0" smtClean="0"/>
              <a:t>Caching</a:t>
            </a:r>
            <a:endParaRPr lang="en-US" sz="2400" dirty="0"/>
          </a:p>
          <a:p>
            <a:r>
              <a:rPr lang="en-US" sz="2800" dirty="0"/>
              <a:t>Benefits:</a:t>
            </a:r>
          </a:p>
          <a:p>
            <a:pPr lvl="1"/>
            <a:r>
              <a:rPr lang="en-US" sz="2400" dirty="0"/>
              <a:t>Highly scalable </a:t>
            </a:r>
            <a:r>
              <a:rPr lang="en-US" sz="2400" dirty="0" smtClean="0"/>
              <a:t>with </a:t>
            </a:r>
            <a:r>
              <a:rPr lang="en-US" sz="2400" b="1" dirty="0"/>
              <a:t>low latency </a:t>
            </a:r>
            <a:r>
              <a:rPr lang="en-US" sz="2400" dirty="0"/>
              <a:t>and </a:t>
            </a:r>
            <a:r>
              <a:rPr lang="en-US" sz="2400" b="1" dirty="0"/>
              <a:t>high throughput</a:t>
            </a:r>
          </a:p>
          <a:p>
            <a:pPr lvl="1"/>
            <a:r>
              <a:rPr lang="en-US" sz="2400" dirty="0"/>
              <a:t>Can </a:t>
            </a:r>
            <a:r>
              <a:rPr lang="en-US" sz="2400" b="1" dirty="0"/>
              <a:t>dynamically</a:t>
            </a:r>
            <a:r>
              <a:rPr lang="en-US" sz="2400" dirty="0"/>
              <a:t> increase and decrease as needed, without redeploying or modifying your application</a:t>
            </a:r>
          </a:p>
          <a:p>
            <a:pPr lvl="1"/>
            <a:r>
              <a:rPr lang="en-US" sz="2400" dirty="0"/>
              <a:t>User doesn’t have to bother with </a:t>
            </a:r>
            <a:r>
              <a:rPr lang="en-US" sz="2400" b="1" dirty="0"/>
              <a:t>configuration</a:t>
            </a:r>
            <a:r>
              <a:rPr lang="en-US" sz="2400" dirty="0"/>
              <a:t>, </a:t>
            </a:r>
            <a:r>
              <a:rPr lang="en-US" sz="2400" b="1" dirty="0"/>
              <a:t>deployment</a:t>
            </a:r>
            <a:r>
              <a:rPr lang="en-US" sz="2400" dirty="0"/>
              <a:t>, or </a:t>
            </a:r>
            <a:r>
              <a:rPr lang="en-US" sz="2400" b="1" dirty="0"/>
              <a:t>management</a:t>
            </a:r>
            <a:r>
              <a:rPr lang="en-US" sz="2400" dirty="0"/>
              <a:t> of their cache </a:t>
            </a:r>
            <a:r>
              <a:rPr lang="en-US" sz="2400" dirty="0" smtClean="0"/>
              <a:t>infrastructure</a:t>
            </a:r>
            <a:endParaRPr lang="en-US" sz="2400" dirty="0"/>
          </a:p>
        </p:txBody>
      </p:sp>
      <p:sp>
        <p:nvSpPr>
          <p:cNvPr id="4" name="Rectangle 3"/>
          <p:cNvSpPr/>
          <p:nvPr/>
        </p:nvSpPr>
        <p:spPr>
          <a:xfrm>
            <a:off x="658304" y="209428"/>
            <a:ext cx="110343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5" name="Group 4"/>
          <p:cNvGrpSpPr/>
          <p:nvPr/>
        </p:nvGrpSpPr>
        <p:grpSpPr>
          <a:xfrm>
            <a:off x="824250" y="268635"/>
            <a:ext cx="801848" cy="1421377"/>
            <a:chOff x="3345767" y="1855275"/>
            <a:chExt cx="1023347" cy="1572012"/>
          </a:xfrm>
        </p:grpSpPr>
        <p:sp>
          <p:nvSpPr>
            <p:cNvPr id="6" name="Rounded Rectangle 5"/>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Cache</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633116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7391400" y="2743200"/>
            <a:ext cx="1676400" cy="2971800"/>
          </a:xfrm>
          <a:prstGeom prst="rect">
            <a:avLst/>
          </a:prstGeom>
          <a:noFill/>
          <a:ln>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 name="Title 1"/>
          <p:cNvSpPr>
            <a:spLocks noGrp="1"/>
          </p:cNvSpPr>
          <p:nvPr>
            <p:ph type="title"/>
          </p:nvPr>
        </p:nvSpPr>
        <p:spPr>
          <a:xfrm>
            <a:off x="1905000" y="274638"/>
            <a:ext cx="6781800" cy="1143000"/>
          </a:xfrm>
        </p:spPr>
        <p:txBody>
          <a:bodyPr/>
          <a:lstStyle/>
          <a:p>
            <a:r>
              <a:rPr lang="en-US" smtClean="0"/>
              <a:t>Key Capabilities &amp; Benefits</a:t>
            </a:r>
            <a:endParaRPr lang="en-US" dirty="0"/>
          </a:p>
        </p:txBody>
      </p:sp>
      <p:sp>
        <p:nvSpPr>
          <p:cNvPr id="3" name="Text Placeholder 2"/>
          <p:cNvSpPr>
            <a:spLocks noGrp="1"/>
          </p:cNvSpPr>
          <p:nvPr>
            <p:ph idx="1"/>
          </p:nvPr>
        </p:nvSpPr>
        <p:spPr>
          <a:xfrm>
            <a:off x="457200" y="1828800"/>
            <a:ext cx="5867400" cy="4800600"/>
          </a:xfrm>
        </p:spPr>
        <p:txBody>
          <a:bodyPr>
            <a:normAutofit fontScale="85000" lnSpcReduction="10000"/>
          </a:bodyPr>
          <a:lstStyle/>
          <a:p>
            <a:r>
              <a:rPr lang="en-US" dirty="0" smtClean="0"/>
              <a:t>Easily integrates into existing apps</a:t>
            </a:r>
          </a:p>
          <a:p>
            <a:pPr lvl="1"/>
            <a:r>
              <a:rPr lang="en-US" dirty="0" smtClean="0"/>
              <a:t>Cache-Aside Model</a:t>
            </a:r>
          </a:p>
          <a:p>
            <a:pPr lvl="1"/>
            <a:r>
              <a:rPr lang="en-US" dirty="0" smtClean="0"/>
              <a:t>One API for Server and Cloud</a:t>
            </a:r>
          </a:p>
          <a:p>
            <a:pPr lvl="1"/>
            <a:r>
              <a:rPr lang="en-US" dirty="0" smtClean="0"/>
              <a:t>ASP.NET Session State Provider</a:t>
            </a:r>
          </a:p>
          <a:p>
            <a:pPr lvl="1"/>
            <a:r>
              <a:rPr lang="en-US" dirty="0" smtClean="0"/>
              <a:t>ASP.NET Page Output Caching Provider</a:t>
            </a:r>
          </a:p>
          <a:p>
            <a:r>
              <a:rPr lang="en-US" dirty="0" smtClean="0"/>
              <a:t>Very low latency with Local Cache</a:t>
            </a:r>
          </a:p>
          <a:p>
            <a:r>
              <a:rPr lang="en-US" dirty="0" smtClean="0"/>
              <a:t>Caches any </a:t>
            </a:r>
            <a:r>
              <a:rPr lang="en-US" dirty="0" err="1" smtClean="0"/>
              <a:t>serializable</a:t>
            </a:r>
            <a:r>
              <a:rPr lang="en-US" dirty="0" smtClean="0"/>
              <a:t> CLR object</a:t>
            </a:r>
          </a:p>
          <a:p>
            <a:pPr lvl="1"/>
            <a:r>
              <a:rPr lang="en-US" dirty="0" smtClean="0"/>
              <a:t>No serialization costs for local caching</a:t>
            </a:r>
          </a:p>
          <a:p>
            <a:r>
              <a:rPr lang="en-US" dirty="0" smtClean="0"/>
              <a:t>Secured w/ Access Control Service</a:t>
            </a:r>
          </a:p>
        </p:txBody>
      </p:sp>
      <p:sp>
        <p:nvSpPr>
          <p:cNvPr id="8" name="Rectangle 7"/>
          <p:cNvSpPr/>
          <p:nvPr/>
        </p:nvSpPr>
        <p:spPr>
          <a:xfrm>
            <a:off x="658304" y="209428"/>
            <a:ext cx="110343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9" name="Group 8"/>
          <p:cNvGrpSpPr/>
          <p:nvPr/>
        </p:nvGrpSpPr>
        <p:grpSpPr>
          <a:xfrm>
            <a:off x="824250" y="268635"/>
            <a:ext cx="801848" cy="1421377"/>
            <a:chOff x="3345767" y="1855275"/>
            <a:chExt cx="1023347" cy="1572012"/>
          </a:xfrm>
        </p:grpSpPr>
        <p:sp>
          <p:nvSpPr>
            <p:cNvPr id="10" name="Rounded Rectangle 9"/>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Cache</a:t>
              </a: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Rectangle 11"/>
          <p:cNvSpPr/>
          <p:nvPr/>
        </p:nvSpPr>
        <p:spPr>
          <a:xfrm>
            <a:off x="6553200" y="1485900"/>
            <a:ext cx="238125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Web Role</a:t>
            </a:r>
            <a:endParaRPr lang="en-US" sz="1400" dirty="0">
              <a:solidFill>
                <a:prstClr val="white"/>
              </a:solidFill>
              <a:latin typeface="Segoe Light" pitchFamily="34" charset="0"/>
            </a:endParaRPr>
          </a:p>
        </p:txBody>
      </p:sp>
      <p:sp>
        <p:nvSpPr>
          <p:cNvPr id="13" name="Flowchart: Magnetic Disk 12"/>
          <p:cNvSpPr/>
          <p:nvPr/>
        </p:nvSpPr>
        <p:spPr>
          <a:xfrm>
            <a:off x="6400800" y="5943600"/>
            <a:ext cx="1219200" cy="6858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DB</a:t>
            </a:r>
            <a:endParaRPr lang="en-US" sz="1200" dirty="0">
              <a:solidFill>
                <a:prstClr val="white"/>
              </a:solidFill>
              <a:latin typeface="Segoe Light" pitchFamily="34" charset="0"/>
            </a:endParaRPr>
          </a:p>
        </p:txBody>
      </p:sp>
      <p:sp>
        <p:nvSpPr>
          <p:cNvPr id="14" name="Rectangle 13"/>
          <p:cNvSpPr/>
          <p:nvPr/>
        </p:nvSpPr>
        <p:spPr>
          <a:xfrm>
            <a:off x="7629525" y="3276600"/>
            <a:ext cx="12954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15" name="Rectangle 14"/>
          <p:cNvSpPr/>
          <p:nvPr/>
        </p:nvSpPr>
        <p:spPr>
          <a:xfrm>
            <a:off x="7620000" y="3733800"/>
            <a:ext cx="1314450" cy="6096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6" name="Rectangle 15"/>
          <p:cNvSpPr/>
          <p:nvPr/>
        </p:nvSpPr>
        <p:spPr>
          <a:xfrm>
            <a:off x="7620000" y="4419600"/>
            <a:ext cx="1314450" cy="5334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Activity Data</a:t>
            </a:r>
            <a:endParaRPr lang="en-US" dirty="0">
              <a:solidFill>
                <a:prstClr val="black"/>
              </a:solidFill>
              <a:latin typeface="Segoe Light" pitchFamily="34" charset="0"/>
            </a:endParaRPr>
          </a:p>
        </p:txBody>
      </p:sp>
      <p:sp>
        <p:nvSpPr>
          <p:cNvPr id="17" name="Rectangle 16"/>
          <p:cNvSpPr/>
          <p:nvPr/>
        </p:nvSpPr>
        <p:spPr>
          <a:xfrm>
            <a:off x="7620000" y="5029200"/>
            <a:ext cx="1314450" cy="5334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Resource Data</a:t>
            </a:r>
            <a:endParaRPr lang="en-US" dirty="0">
              <a:solidFill>
                <a:prstClr val="black"/>
              </a:solidFill>
              <a:latin typeface="Segoe Light" pitchFamily="34" charset="0"/>
            </a:endParaRPr>
          </a:p>
        </p:txBody>
      </p:sp>
      <p:cxnSp>
        <p:nvCxnSpPr>
          <p:cNvPr id="7" name="Straight Arrow Connector 6"/>
          <p:cNvCxnSpPr/>
          <p:nvPr/>
        </p:nvCxnSpPr>
        <p:spPr>
          <a:xfrm>
            <a:off x="6781800" y="2095500"/>
            <a:ext cx="0" cy="384810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8" name="Straight Arrow Connector 17"/>
          <p:cNvCxnSpPr>
            <a:endCxn id="15" idx="1"/>
          </p:cNvCxnSpPr>
          <p:nvPr/>
        </p:nvCxnSpPr>
        <p:spPr>
          <a:xfrm rot="16200000" flipH="1">
            <a:off x="6629399" y="3047999"/>
            <a:ext cx="1524002" cy="457199"/>
          </a:xfrm>
          <a:prstGeom prst="bentConnector2">
            <a:avLst/>
          </a:prstGeom>
          <a:ln>
            <a:tailEnd type="arrow"/>
          </a:ln>
        </p:spPr>
        <p:style>
          <a:lnRef idx="2">
            <a:schemeClr val="accent4"/>
          </a:lnRef>
          <a:fillRef idx="0">
            <a:schemeClr val="accent4"/>
          </a:fillRef>
          <a:effectRef idx="1">
            <a:schemeClr val="accent4"/>
          </a:effectRef>
          <a:fontRef idx="minor">
            <a:schemeClr val="tx1"/>
          </a:fontRef>
        </p:style>
      </p:cxnSp>
      <p:sp>
        <p:nvSpPr>
          <p:cNvPr id="24" name="Rectangle 23"/>
          <p:cNvSpPr/>
          <p:nvPr/>
        </p:nvSpPr>
        <p:spPr>
          <a:xfrm>
            <a:off x="7620000" y="2895600"/>
            <a:ext cx="12954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Output</a:t>
            </a:r>
            <a:endParaRPr lang="en-US" dirty="0">
              <a:solidFill>
                <a:prstClr val="black"/>
              </a:solidFill>
              <a:latin typeface="Segoe Light" pitchFamily="34" charset="0"/>
            </a:endParaRPr>
          </a:p>
        </p:txBody>
      </p:sp>
      <p:sp>
        <p:nvSpPr>
          <p:cNvPr id="28" name="Rectangle 27"/>
          <p:cNvSpPr/>
          <p:nvPr/>
        </p:nvSpPr>
        <p:spPr>
          <a:xfrm>
            <a:off x="7010400" y="2095500"/>
            <a:ext cx="1924050" cy="419099"/>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Local Cache</a:t>
            </a:r>
            <a:endParaRPr lang="en-US" dirty="0">
              <a:solidFill>
                <a:prstClr val="black"/>
              </a:solidFill>
              <a:latin typeface="Segoe Light" pitchFamily="34" charset="0"/>
            </a:endParaRPr>
          </a:p>
        </p:txBody>
      </p:sp>
      <p:cxnSp>
        <p:nvCxnSpPr>
          <p:cNvPr id="30" name="Straight Arrow Connector 17"/>
          <p:cNvCxnSpPr>
            <a:endCxn id="16" idx="1"/>
          </p:cNvCxnSpPr>
          <p:nvPr/>
        </p:nvCxnSpPr>
        <p:spPr>
          <a:xfrm rot="16200000" flipH="1">
            <a:off x="6305549" y="3371848"/>
            <a:ext cx="2171703" cy="457200"/>
          </a:xfrm>
          <a:prstGeom prst="bent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3" name="Straight Arrow Connector 17"/>
          <p:cNvCxnSpPr>
            <a:endCxn id="17" idx="1"/>
          </p:cNvCxnSpPr>
          <p:nvPr/>
        </p:nvCxnSpPr>
        <p:spPr>
          <a:xfrm rot="16200000" flipH="1">
            <a:off x="6000750" y="3676650"/>
            <a:ext cx="2781300" cy="457199"/>
          </a:xfrm>
          <a:prstGeom prst="bent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5" name="Straight Arrow Connector 17"/>
          <p:cNvCxnSpPr>
            <a:endCxn id="24" idx="1"/>
          </p:cNvCxnSpPr>
          <p:nvPr/>
        </p:nvCxnSpPr>
        <p:spPr>
          <a:xfrm rot="16200000" flipH="1">
            <a:off x="6819899" y="2247899"/>
            <a:ext cx="914402" cy="685800"/>
          </a:xfrm>
          <a:prstGeom prst="bentConnector2">
            <a:avLst/>
          </a:prstGeom>
          <a:ln>
            <a:solidFill>
              <a:srgbClr val="92D050"/>
            </a:solidFill>
            <a:tailEnd type="arrow"/>
          </a:ln>
        </p:spPr>
        <p:style>
          <a:lnRef idx="2">
            <a:schemeClr val="accent4"/>
          </a:lnRef>
          <a:fillRef idx="0">
            <a:schemeClr val="accent4"/>
          </a:fillRef>
          <a:effectRef idx="1">
            <a:schemeClr val="accent4"/>
          </a:effectRef>
          <a:fontRef idx="minor">
            <a:schemeClr val="tx1"/>
          </a:fontRef>
        </p:style>
      </p:cxnSp>
      <p:cxnSp>
        <p:nvCxnSpPr>
          <p:cNvPr id="37" name="Straight Arrow Connector 17"/>
          <p:cNvCxnSpPr>
            <a:endCxn id="14" idx="1"/>
          </p:cNvCxnSpPr>
          <p:nvPr/>
        </p:nvCxnSpPr>
        <p:spPr>
          <a:xfrm rot="16200000" flipH="1">
            <a:off x="6634161" y="2433636"/>
            <a:ext cx="1295402" cy="695325"/>
          </a:xfrm>
          <a:prstGeom prst="bentConnector2">
            <a:avLst/>
          </a:prstGeom>
          <a:ln>
            <a:solidFill>
              <a:srgbClr val="92D050"/>
            </a:solidFill>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723980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This Session</a:t>
            </a:r>
            <a:endParaRPr lang="en-US" dirty="0"/>
          </a:p>
        </p:txBody>
      </p:sp>
      <p:sp>
        <p:nvSpPr>
          <p:cNvPr id="3" name="Content Placeholder 2"/>
          <p:cNvSpPr>
            <a:spLocks noGrp="1"/>
          </p:cNvSpPr>
          <p:nvPr>
            <p:ph idx="1"/>
          </p:nvPr>
        </p:nvSpPr>
        <p:spPr/>
        <p:txBody>
          <a:bodyPr/>
          <a:lstStyle/>
          <a:p>
            <a:r>
              <a:rPr lang="en-US" smtClean="0"/>
              <a:t>The Cloud, Multi-Tenancy, and the Middle Tier</a:t>
            </a:r>
          </a:p>
          <a:p>
            <a:pPr lvl="1"/>
            <a:r>
              <a:rPr lang="en-US" smtClean="0"/>
              <a:t>Why do we need a new middle tier?</a:t>
            </a:r>
          </a:p>
          <a:p>
            <a:pPr lvl="1"/>
            <a:r>
              <a:rPr lang="en-US" smtClean="0"/>
              <a:t>What are the required capabilities?</a:t>
            </a:r>
          </a:p>
          <a:p>
            <a:r>
              <a:rPr lang="en-US" smtClean="0"/>
              <a:t>Windows Azure and Server AppFabric</a:t>
            </a:r>
          </a:p>
          <a:p>
            <a:pPr lvl="1"/>
            <a:r>
              <a:rPr lang="en-US" smtClean="0"/>
              <a:t>What’s in it?</a:t>
            </a:r>
          </a:p>
          <a:p>
            <a:pPr lvl="1"/>
            <a:r>
              <a:rPr lang="en-US" smtClean="0"/>
              <a:t>When can I use it?</a:t>
            </a:r>
            <a:endParaRPr lang="en-US" dirty="0" smtClean="0"/>
          </a:p>
        </p:txBody>
      </p:sp>
      <p:sp>
        <p:nvSpPr>
          <p:cNvPr id="4" name="Slide Number Placeholder 3"/>
          <p:cNvSpPr>
            <a:spLocks noGrp="1"/>
          </p:cNvSpPr>
          <p:nvPr>
            <p:ph type="sldNum" sz="quarter" idx="4294967295"/>
          </p:nvPr>
        </p:nvSpPr>
        <p:spPr>
          <a:xfrm>
            <a:off x="7010400" y="6356350"/>
            <a:ext cx="2133600" cy="365125"/>
          </a:xfrm>
        </p:spPr>
        <p:txBody>
          <a:bodyPr/>
          <a:lstStyle/>
          <a:p>
            <a:fld id="{BC137405-F3DF-4471-83EE-1A55B3980583}" type="slidenum">
              <a:rPr lang="en-US" smtClean="0"/>
              <a:pPr/>
              <a:t>2</a:t>
            </a:fld>
            <a:endParaRPr lang="en-US"/>
          </a:p>
        </p:txBody>
      </p:sp>
    </p:spTree>
    <p:extLst>
      <p:ext uri="{BB962C8B-B14F-4D97-AF65-F5344CB8AC3E}">
        <p14:creationId xmlns:p14="http://schemas.microsoft.com/office/powerpoint/2010/main" val="177859876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905000" y="274638"/>
            <a:ext cx="6781800" cy="1143000"/>
          </a:xfrm>
        </p:spPr>
        <p:txBody>
          <a:bodyPr>
            <a:normAutofit/>
          </a:bodyPr>
          <a:lstStyle/>
          <a:p>
            <a:r>
              <a:rPr lang="en-US" dirty="0" smtClean="0"/>
              <a:t>Cache Capacity</a:t>
            </a:r>
            <a:endParaRPr lang="en-US" dirty="0"/>
          </a:p>
        </p:txBody>
      </p:sp>
      <p:sp>
        <p:nvSpPr>
          <p:cNvPr id="3" name="Content Placeholder 2"/>
          <p:cNvSpPr>
            <a:spLocks noGrp="1"/>
          </p:cNvSpPr>
          <p:nvPr>
            <p:ph idx="1"/>
          </p:nvPr>
        </p:nvSpPr>
        <p:spPr>
          <a:xfrm>
            <a:off x="457200" y="1828800"/>
            <a:ext cx="8382000" cy="4297363"/>
          </a:xfrm>
        </p:spPr>
        <p:txBody>
          <a:bodyPr>
            <a:normAutofit/>
          </a:bodyPr>
          <a:lstStyle/>
          <a:p>
            <a:r>
              <a:rPr lang="en-US" dirty="0" smtClean="0"/>
              <a:t>Available in multiple sizes</a:t>
            </a:r>
          </a:p>
          <a:p>
            <a:pPr lvl="1"/>
            <a:r>
              <a:rPr lang="en-US" dirty="0" smtClean="0"/>
              <a:t>128 MB, 256 MB, 512 MB, 1 GB, 2 GB, 4 GB</a:t>
            </a:r>
          </a:p>
          <a:p>
            <a:r>
              <a:rPr lang="en-US" dirty="0" smtClean="0"/>
              <a:t>Use combination of these sizes or multiple of these to create your desired cache capacity</a:t>
            </a:r>
          </a:p>
          <a:p>
            <a:r>
              <a:rPr lang="en-US" dirty="0" smtClean="0"/>
              <a:t>Increase/decrease cache capacity dynamically</a:t>
            </a:r>
          </a:p>
          <a:p>
            <a:pPr lvl="1"/>
            <a:r>
              <a:rPr lang="en-US" dirty="0" smtClean="0"/>
              <a:t>Data preserved when increasing capacity</a:t>
            </a:r>
          </a:p>
          <a:p>
            <a:pPr lvl="1"/>
            <a:r>
              <a:rPr lang="en-US" dirty="0" smtClean="0"/>
              <a:t>Eviction policy followed when decreasing capacity</a:t>
            </a:r>
          </a:p>
        </p:txBody>
      </p:sp>
      <p:sp>
        <p:nvSpPr>
          <p:cNvPr id="7" name="Rectangle 6"/>
          <p:cNvSpPr/>
          <p:nvPr/>
        </p:nvSpPr>
        <p:spPr>
          <a:xfrm>
            <a:off x="658304" y="209428"/>
            <a:ext cx="110343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8" name="Group 7"/>
          <p:cNvGrpSpPr/>
          <p:nvPr/>
        </p:nvGrpSpPr>
        <p:grpSpPr>
          <a:xfrm>
            <a:off x="824250" y="268635"/>
            <a:ext cx="801848" cy="1421377"/>
            <a:chOff x="3345767" y="1855275"/>
            <a:chExt cx="1023347" cy="1572012"/>
          </a:xfrm>
        </p:grpSpPr>
        <p:sp>
          <p:nvSpPr>
            <p:cNvPr id="9" name="Rounded Rectangle 8"/>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Cache</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733269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5256115" y="304800"/>
            <a:ext cx="19812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Browser</a:t>
            </a:r>
            <a:endParaRPr lang="en-US" dirty="0">
              <a:solidFill>
                <a:prstClr val="black"/>
              </a:solidFill>
              <a:latin typeface="Segoe Light" pitchFamily="34" charset="0"/>
            </a:endParaRPr>
          </a:p>
        </p:txBody>
      </p:sp>
      <p:sp>
        <p:nvSpPr>
          <p:cNvPr id="27" name="Rectangle 26"/>
          <p:cNvSpPr/>
          <p:nvPr/>
        </p:nvSpPr>
        <p:spPr>
          <a:xfrm>
            <a:off x="4958784" y="1447800"/>
            <a:ext cx="19812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r>
              <a:rPr lang="en-US" dirty="0" smtClean="0">
                <a:solidFill>
                  <a:prstClr val="black"/>
                </a:solidFill>
                <a:latin typeface="Segoe Light" pitchFamily="34" charset="0"/>
              </a:rPr>
              <a:t>Web Server</a:t>
            </a:r>
            <a:br>
              <a:rPr lang="en-US" dirty="0" smtClean="0">
                <a:solidFill>
                  <a:prstClr val="black"/>
                </a:solidFill>
                <a:latin typeface="Segoe Light" pitchFamily="34" charset="0"/>
              </a:rPr>
            </a:br>
            <a:r>
              <a:rPr lang="en-US" sz="1400" dirty="0" smtClean="0">
                <a:solidFill>
                  <a:prstClr val="black"/>
                </a:solidFill>
                <a:latin typeface="Segoe Light" pitchFamily="34" charset="0"/>
              </a:rPr>
              <a:t>(ASP.NET, PHP, Ruby, …)</a:t>
            </a:r>
            <a:endParaRPr lang="en-US" sz="1400" dirty="0">
              <a:solidFill>
                <a:prstClr val="black"/>
              </a:solidFill>
              <a:latin typeface="Segoe Light" pitchFamily="34" charset="0"/>
            </a:endParaRPr>
          </a:p>
        </p:txBody>
      </p:sp>
      <p:sp>
        <p:nvSpPr>
          <p:cNvPr id="28" name="Flowchart: Magnetic Disk 27"/>
          <p:cNvSpPr/>
          <p:nvPr/>
        </p:nvSpPr>
        <p:spPr>
          <a:xfrm>
            <a:off x="5237208" y="5410200"/>
            <a:ext cx="1676400" cy="12192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DB</a:t>
            </a:r>
            <a:br>
              <a:rPr lang="en-US" dirty="0" smtClean="0">
                <a:solidFill>
                  <a:prstClr val="black"/>
                </a:solidFill>
                <a:latin typeface="Segoe Light" pitchFamily="34" charset="0"/>
              </a:rPr>
            </a:br>
            <a:r>
              <a:rPr lang="en-US" sz="1200" dirty="0" smtClean="0">
                <a:solidFill>
                  <a:prstClr val="black"/>
                </a:solidFill>
                <a:latin typeface="Segoe Light" pitchFamily="34" charset="0"/>
              </a:rPr>
              <a:t>(SQL Server, MySQL,  </a:t>
            </a:r>
            <a:r>
              <a:rPr lang="en-US" sz="1200" dirty="0" err="1" smtClean="0">
                <a:solidFill>
                  <a:prstClr val="black"/>
                </a:solidFill>
                <a:latin typeface="Segoe Light" pitchFamily="34" charset="0"/>
              </a:rPr>
              <a:t>NoSQL</a:t>
            </a:r>
            <a:r>
              <a:rPr lang="en-US" sz="1200" dirty="0" smtClean="0">
                <a:solidFill>
                  <a:prstClr val="black"/>
                </a:solidFill>
                <a:latin typeface="Segoe Light" pitchFamily="34" charset="0"/>
              </a:rPr>
              <a:t>)</a:t>
            </a:r>
            <a:endParaRPr lang="en-US" sz="1200" dirty="0">
              <a:solidFill>
                <a:prstClr val="black"/>
              </a:solidFill>
              <a:latin typeface="Segoe Light" pitchFamily="34" charset="0"/>
            </a:endParaRPr>
          </a:p>
        </p:txBody>
      </p:sp>
      <p:sp>
        <p:nvSpPr>
          <p:cNvPr id="29" name="Down Arrow 28"/>
          <p:cNvSpPr/>
          <p:nvPr/>
        </p:nvSpPr>
        <p:spPr>
          <a:xfrm>
            <a:off x="4501584" y="4800600"/>
            <a:ext cx="457200" cy="601054"/>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0" name="Rectangle 29"/>
          <p:cNvSpPr/>
          <p:nvPr/>
        </p:nvSpPr>
        <p:spPr>
          <a:xfrm>
            <a:off x="50735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1" name="Rectangle 30"/>
          <p:cNvSpPr/>
          <p:nvPr/>
        </p:nvSpPr>
        <p:spPr>
          <a:xfrm>
            <a:off x="70161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2" name="Rectangle 31"/>
          <p:cNvSpPr/>
          <p:nvPr/>
        </p:nvSpPr>
        <p:spPr>
          <a:xfrm>
            <a:off x="43491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3" name="Rectangle 32"/>
          <p:cNvSpPr/>
          <p:nvPr/>
        </p:nvSpPr>
        <p:spPr>
          <a:xfrm>
            <a:off x="37395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4" name="Rectangle 33"/>
          <p:cNvSpPr/>
          <p:nvPr/>
        </p:nvSpPr>
        <p:spPr>
          <a:xfrm>
            <a:off x="76257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5" name="Rectangle 34"/>
          <p:cNvSpPr/>
          <p:nvPr/>
        </p:nvSpPr>
        <p:spPr>
          <a:xfrm>
            <a:off x="3739584" y="2133600"/>
            <a:ext cx="4419600" cy="304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Sessions</a:t>
            </a:r>
            <a:endParaRPr lang="en-US" dirty="0">
              <a:solidFill>
                <a:prstClr val="white"/>
              </a:solidFill>
              <a:latin typeface="Segoe Light" pitchFamily="34" charset="0"/>
            </a:endParaRPr>
          </a:p>
        </p:txBody>
      </p:sp>
      <p:sp>
        <p:nvSpPr>
          <p:cNvPr id="36" name="Rectangle 35"/>
          <p:cNvSpPr/>
          <p:nvPr/>
        </p:nvSpPr>
        <p:spPr>
          <a:xfrm>
            <a:off x="2291784" y="3352800"/>
            <a:ext cx="19812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r>
              <a:rPr lang="en-US" dirty="0" smtClean="0">
                <a:solidFill>
                  <a:prstClr val="black"/>
                </a:solidFill>
                <a:latin typeface="Segoe Light" pitchFamily="34" charset="0"/>
              </a:rPr>
              <a:t>Services</a:t>
            </a:r>
            <a:br>
              <a:rPr lang="en-US" dirty="0" smtClean="0">
                <a:solidFill>
                  <a:prstClr val="black"/>
                </a:solidFill>
                <a:latin typeface="Segoe Light" pitchFamily="34" charset="0"/>
              </a:rPr>
            </a:br>
            <a:r>
              <a:rPr lang="en-US" sz="1400" dirty="0" smtClean="0">
                <a:solidFill>
                  <a:prstClr val="black"/>
                </a:solidFill>
                <a:latin typeface="Segoe Light" pitchFamily="34" charset="0"/>
              </a:rPr>
              <a:t>(WCF, WF, …)</a:t>
            </a:r>
            <a:endParaRPr lang="en-US" sz="1400" dirty="0">
              <a:solidFill>
                <a:prstClr val="black"/>
              </a:solidFill>
              <a:latin typeface="Segoe Light" pitchFamily="34" charset="0"/>
            </a:endParaRPr>
          </a:p>
        </p:txBody>
      </p:sp>
      <p:sp>
        <p:nvSpPr>
          <p:cNvPr id="37" name="Rectangle 36"/>
          <p:cNvSpPr/>
          <p:nvPr/>
        </p:nvSpPr>
        <p:spPr>
          <a:xfrm>
            <a:off x="43491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8" name="Rectangle 37"/>
          <p:cNvSpPr/>
          <p:nvPr/>
        </p:nvSpPr>
        <p:spPr>
          <a:xfrm>
            <a:off x="16821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9" name="Rectangle 38"/>
          <p:cNvSpPr/>
          <p:nvPr/>
        </p:nvSpPr>
        <p:spPr>
          <a:xfrm>
            <a:off x="10725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40" name="Rectangle 39"/>
          <p:cNvSpPr/>
          <p:nvPr/>
        </p:nvSpPr>
        <p:spPr>
          <a:xfrm>
            <a:off x="49587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43" name="Rectangle 42"/>
          <p:cNvSpPr/>
          <p:nvPr/>
        </p:nvSpPr>
        <p:spPr>
          <a:xfrm>
            <a:off x="1072584" y="4038600"/>
            <a:ext cx="4419600" cy="304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Sessions</a:t>
            </a:r>
            <a:endParaRPr lang="en-US" dirty="0">
              <a:solidFill>
                <a:prstClr val="white"/>
              </a:solidFill>
              <a:latin typeface="Segoe Light" pitchFamily="34" charset="0"/>
            </a:endParaRPr>
          </a:p>
        </p:txBody>
      </p:sp>
      <p:sp>
        <p:nvSpPr>
          <p:cNvPr id="44" name="Rectangle 43"/>
          <p:cNvSpPr/>
          <p:nvPr/>
        </p:nvSpPr>
        <p:spPr>
          <a:xfrm>
            <a:off x="2168808" y="304800"/>
            <a:ext cx="9906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Apps</a:t>
            </a:r>
            <a:endParaRPr lang="en-US" dirty="0">
              <a:solidFill>
                <a:prstClr val="black"/>
              </a:solidFill>
              <a:latin typeface="Segoe Light" pitchFamily="34" charset="0"/>
            </a:endParaRPr>
          </a:p>
        </p:txBody>
      </p:sp>
      <p:sp>
        <p:nvSpPr>
          <p:cNvPr id="46" name="Rectangle 45"/>
          <p:cNvSpPr/>
          <p:nvPr/>
        </p:nvSpPr>
        <p:spPr>
          <a:xfrm>
            <a:off x="198417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48" name="Rectangle 47"/>
          <p:cNvSpPr/>
          <p:nvPr/>
        </p:nvSpPr>
        <p:spPr>
          <a:xfrm>
            <a:off x="179954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6" name="Rectangle 65"/>
          <p:cNvSpPr/>
          <p:nvPr/>
        </p:nvSpPr>
        <p:spPr>
          <a:xfrm>
            <a:off x="161491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7" name="Rectangle 66"/>
          <p:cNvSpPr/>
          <p:nvPr/>
        </p:nvSpPr>
        <p:spPr>
          <a:xfrm>
            <a:off x="143028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8" name="Rectangle 67"/>
          <p:cNvSpPr/>
          <p:nvPr/>
        </p:nvSpPr>
        <p:spPr>
          <a:xfrm>
            <a:off x="124564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9" name="Rectangle 68"/>
          <p:cNvSpPr/>
          <p:nvPr/>
        </p:nvSpPr>
        <p:spPr>
          <a:xfrm>
            <a:off x="106101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0" name="Rectangle 69"/>
          <p:cNvSpPr/>
          <p:nvPr/>
        </p:nvSpPr>
        <p:spPr>
          <a:xfrm>
            <a:off x="87638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1" name="Rectangle 70"/>
          <p:cNvSpPr/>
          <p:nvPr/>
        </p:nvSpPr>
        <p:spPr>
          <a:xfrm>
            <a:off x="69175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2" name="Rectangle 71"/>
          <p:cNvSpPr/>
          <p:nvPr/>
        </p:nvSpPr>
        <p:spPr>
          <a:xfrm>
            <a:off x="319164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3" name="Rectangle 72"/>
          <p:cNvSpPr/>
          <p:nvPr/>
        </p:nvSpPr>
        <p:spPr>
          <a:xfrm>
            <a:off x="337627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4" name="Rectangle 73"/>
          <p:cNvSpPr/>
          <p:nvPr/>
        </p:nvSpPr>
        <p:spPr>
          <a:xfrm>
            <a:off x="356090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5" name="Rectangle 74"/>
          <p:cNvSpPr/>
          <p:nvPr/>
        </p:nvSpPr>
        <p:spPr>
          <a:xfrm>
            <a:off x="374553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6" name="Rectangle 75"/>
          <p:cNvSpPr/>
          <p:nvPr/>
        </p:nvSpPr>
        <p:spPr>
          <a:xfrm>
            <a:off x="393016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7" name="Rectangle 76"/>
          <p:cNvSpPr/>
          <p:nvPr/>
        </p:nvSpPr>
        <p:spPr>
          <a:xfrm>
            <a:off x="411480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8" name="Rectangle 77"/>
          <p:cNvSpPr/>
          <p:nvPr/>
        </p:nvSpPr>
        <p:spPr>
          <a:xfrm>
            <a:off x="48910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9" name="Rectangle 78"/>
          <p:cNvSpPr/>
          <p:nvPr/>
        </p:nvSpPr>
        <p:spPr>
          <a:xfrm>
            <a:off x="47084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0" name="Rectangle 79"/>
          <p:cNvSpPr/>
          <p:nvPr/>
        </p:nvSpPr>
        <p:spPr>
          <a:xfrm>
            <a:off x="4525943"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1" name="Rectangle 80"/>
          <p:cNvSpPr/>
          <p:nvPr/>
        </p:nvSpPr>
        <p:spPr>
          <a:xfrm>
            <a:off x="434340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2" name="Rectangle 81"/>
          <p:cNvSpPr/>
          <p:nvPr/>
        </p:nvSpPr>
        <p:spPr>
          <a:xfrm>
            <a:off x="72703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3" name="Rectangle 82"/>
          <p:cNvSpPr/>
          <p:nvPr/>
        </p:nvSpPr>
        <p:spPr>
          <a:xfrm>
            <a:off x="74529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4" name="Rectangle 83"/>
          <p:cNvSpPr/>
          <p:nvPr/>
        </p:nvSpPr>
        <p:spPr>
          <a:xfrm>
            <a:off x="76354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5" name="Rectangle 84"/>
          <p:cNvSpPr/>
          <p:nvPr/>
        </p:nvSpPr>
        <p:spPr>
          <a:xfrm>
            <a:off x="7818015"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6" name="Rectangle 85"/>
          <p:cNvSpPr/>
          <p:nvPr/>
        </p:nvSpPr>
        <p:spPr>
          <a:xfrm>
            <a:off x="8000558"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7" name="Rectangle 86"/>
          <p:cNvSpPr/>
          <p:nvPr/>
        </p:nvSpPr>
        <p:spPr>
          <a:xfrm>
            <a:off x="8183101"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8" name="Rectangle 87"/>
          <p:cNvSpPr/>
          <p:nvPr/>
        </p:nvSpPr>
        <p:spPr>
          <a:xfrm>
            <a:off x="836565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9" name="Down Arrow 88"/>
          <p:cNvSpPr/>
          <p:nvPr/>
        </p:nvSpPr>
        <p:spPr>
          <a:xfrm>
            <a:off x="6330384" y="838200"/>
            <a:ext cx="457200" cy="2667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0" name="Down Arrow 89"/>
          <p:cNvSpPr/>
          <p:nvPr/>
        </p:nvSpPr>
        <p:spPr>
          <a:xfrm>
            <a:off x="5873184" y="4038600"/>
            <a:ext cx="457200" cy="12192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1" name="Flowchart: Magnetic Disk 90"/>
          <p:cNvSpPr/>
          <p:nvPr/>
        </p:nvSpPr>
        <p:spPr>
          <a:xfrm>
            <a:off x="6989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2" name="Flowchart: Magnetic Disk 91"/>
          <p:cNvSpPr/>
          <p:nvPr/>
        </p:nvSpPr>
        <p:spPr>
          <a:xfrm>
            <a:off x="6989808"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3" name="Flowchart: Magnetic Disk 92"/>
          <p:cNvSpPr/>
          <p:nvPr/>
        </p:nvSpPr>
        <p:spPr>
          <a:xfrm>
            <a:off x="4703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4" name="Flowchart: Magnetic Disk 93"/>
          <p:cNvSpPr/>
          <p:nvPr/>
        </p:nvSpPr>
        <p:spPr>
          <a:xfrm>
            <a:off x="470338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5" name="Flowchart: Magnetic Disk 94"/>
          <p:cNvSpPr/>
          <p:nvPr/>
        </p:nvSpPr>
        <p:spPr>
          <a:xfrm>
            <a:off x="4187565"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6" name="Flowchart: Magnetic Disk 95"/>
          <p:cNvSpPr/>
          <p:nvPr/>
        </p:nvSpPr>
        <p:spPr>
          <a:xfrm>
            <a:off x="41704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7" name="Flowchart: Magnetic Disk 96"/>
          <p:cNvSpPr/>
          <p:nvPr/>
        </p:nvSpPr>
        <p:spPr>
          <a:xfrm>
            <a:off x="7490541"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8" name="Flowchart: Magnetic Disk 97"/>
          <p:cNvSpPr/>
          <p:nvPr/>
        </p:nvSpPr>
        <p:spPr>
          <a:xfrm>
            <a:off x="749054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9" name="Rectangle 98"/>
          <p:cNvSpPr/>
          <p:nvPr/>
        </p:nvSpPr>
        <p:spPr>
          <a:xfrm>
            <a:off x="1072584" y="4419600"/>
            <a:ext cx="4419600" cy="304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Reference Data</a:t>
            </a:r>
            <a:endParaRPr lang="en-US" dirty="0">
              <a:solidFill>
                <a:prstClr val="white"/>
              </a:solidFill>
              <a:latin typeface="Segoe Light" pitchFamily="34" charset="0"/>
            </a:endParaRPr>
          </a:p>
        </p:txBody>
      </p:sp>
      <p:sp>
        <p:nvSpPr>
          <p:cNvPr id="100" name="Rectangle 99"/>
          <p:cNvSpPr/>
          <p:nvPr/>
        </p:nvSpPr>
        <p:spPr>
          <a:xfrm>
            <a:off x="3739584" y="2514600"/>
            <a:ext cx="4419600" cy="304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Reference Data</a:t>
            </a:r>
            <a:endParaRPr lang="en-US" dirty="0">
              <a:solidFill>
                <a:prstClr val="white"/>
              </a:solidFill>
              <a:latin typeface="Segoe Light" pitchFamily="34" charset="0"/>
            </a:endParaRPr>
          </a:p>
        </p:txBody>
      </p:sp>
      <p:sp>
        <p:nvSpPr>
          <p:cNvPr id="101" name="Rectangle 100"/>
          <p:cNvSpPr/>
          <p:nvPr/>
        </p:nvSpPr>
        <p:spPr>
          <a:xfrm>
            <a:off x="1143000" y="5943600"/>
            <a:ext cx="1219200" cy="762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LOB Systems</a:t>
            </a:r>
            <a:endParaRPr lang="en-US" dirty="0">
              <a:solidFill>
                <a:prstClr val="black"/>
              </a:solidFill>
              <a:latin typeface="Segoe Light" pitchFamily="34" charset="0"/>
            </a:endParaRPr>
          </a:p>
        </p:txBody>
      </p:sp>
      <p:sp>
        <p:nvSpPr>
          <p:cNvPr id="102" name="Rectangle 101"/>
          <p:cNvSpPr/>
          <p:nvPr/>
        </p:nvSpPr>
        <p:spPr>
          <a:xfrm>
            <a:off x="1066800" y="3048000"/>
            <a:ext cx="4406542" cy="228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err="1" smtClean="0">
                <a:solidFill>
                  <a:prstClr val="black"/>
                </a:solidFill>
                <a:latin typeface="Segoe Light" pitchFamily="34" charset="0"/>
              </a:rPr>
              <a:t>AuthN</a:t>
            </a:r>
            <a:r>
              <a:rPr lang="en-US" dirty="0" smtClean="0">
                <a:solidFill>
                  <a:prstClr val="black"/>
                </a:solidFill>
                <a:latin typeface="Segoe Light" pitchFamily="34" charset="0"/>
              </a:rPr>
              <a:t>/Z</a:t>
            </a:r>
            <a:endParaRPr lang="en-US" dirty="0">
              <a:solidFill>
                <a:prstClr val="black"/>
              </a:solidFill>
              <a:latin typeface="Segoe Light" pitchFamily="34" charset="0"/>
            </a:endParaRPr>
          </a:p>
        </p:txBody>
      </p:sp>
      <p:sp>
        <p:nvSpPr>
          <p:cNvPr id="103" name="Rectangle 102"/>
          <p:cNvSpPr/>
          <p:nvPr/>
        </p:nvSpPr>
        <p:spPr>
          <a:xfrm>
            <a:off x="3744096" y="1143000"/>
            <a:ext cx="4406542" cy="228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err="1" smtClean="0">
                <a:solidFill>
                  <a:prstClr val="black"/>
                </a:solidFill>
                <a:latin typeface="Segoe Light" pitchFamily="34" charset="0"/>
              </a:rPr>
              <a:t>AuthN</a:t>
            </a:r>
            <a:r>
              <a:rPr lang="en-US" dirty="0" smtClean="0">
                <a:solidFill>
                  <a:prstClr val="black"/>
                </a:solidFill>
                <a:latin typeface="Segoe Light" pitchFamily="34" charset="0"/>
              </a:rPr>
              <a:t>/Z</a:t>
            </a:r>
            <a:endParaRPr lang="en-US" dirty="0">
              <a:solidFill>
                <a:prstClr val="black"/>
              </a:solidFill>
              <a:latin typeface="Segoe Light" pitchFamily="34" charset="0"/>
            </a:endParaRPr>
          </a:p>
        </p:txBody>
      </p:sp>
      <p:sp>
        <p:nvSpPr>
          <p:cNvPr id="104" name="Bent Arrow 103"/>
          <p:cNvSpPr/>
          <p:nvPr/>
        </p:nvSpPr>
        <p:spPr>
          <a:xfrm rot="16200000" flipH="1">
            <a:off x="2600964" y="1756981"/>
            <a:ext cx="1066800" cy="905640"/>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5" name="Striped Right Arrow 104"/>
          <p:cNvSpPr/>
          <p:nvPr/>
        </p:nvSpPr>
        <p:spPr>
          <a:xfrm rot="5400000">
            <a:off x="1282134" y="5162550"/>
            <a:ext cx="1028700" cy="381000"/>
          </a:xfrm>
          <a:prstGeom prst="strip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6" name="Bent Arrow 105"/>
          <p:cNvSpPr/>
          <p:nvPr/>
        </p:nvSpPr>
        <p:spPr>
          <a:xfrm rot="5400000" flipH="1">
            <a:off x="2080518" y="5192211"/>
            <a:ext cx="1629754" cy="905640"/>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7" name="Notched Right Arrow 106"/>
          <p:cNvSpPr/>
          <p:nvPr/>
        </p:nvSpPr>
        <p:spPr>
          <a:xfrm rot="5400000">
            <a:off x="1809256" y="2130576"/>
            <a:ext cx="844251" cy="38100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8" name="Pentagon 107"/>
          <p:cNvSpPr/>
          <p:nvPr/>
        </p:nvSpPr>
        <p:spPr>
          <a:xfrm rot="5400000">
            <a:off x="1763972" y="1344386"/>
            <a:ext cx="945786" cy="200114"/>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9" name="Notched Right Arrow 108"/>
          <p:cNvSpPr/>
          <p:nvPr/>
        </p:nvSpPr>
        <p:spPr>
          <a:xfrm rot="16200000">
            <a:off x="1367848" y="1203177"/>
            <a:ext cx="844251" cy="38100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0" name="Pentagon 109"/>
          <p:cNvSpPr/>
          <p:nvPr/>
        </p:nvSpPr>
        <p:spPr>
          <a:xfrm rot="16200000">
            <a:off x="1320741" y="2165336"/>
            <a:ext cx="945786" cy="200114"/>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1" name="Bent Arrow 110"/>
          <p:cNvSpPr/>
          <p:nvPr/>
        </p:nvSpPr>
        <p:spPr>
          <a:xfrm rot="5400000" flipH="1">
            <a:off x="5587467" y="2993578"/>
            <a:ext cx="867754" cy="765089"/>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2" name="Rectangle 111"/>
          <p:cNvSpPr/>
          <p:nvPr/>
        </p:nvSpPr>
        <p:spPr>
          <a:xfrm>
            <a:off x="6558984" y="3518570"/>
            <a:ext cx="1623144" cy="74863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r>
              <a:rPr lang="en-US" dirty="0">
                <a:solidFill>
                  <a:prstClr val="white"/>
                </a:solidFill>
                <a:latin typeface="Segoe Light" pitchFamily="34" charset="0"/>
              </a:rPr>
              <a:t>Aggregate </a:t>
            </a:r>
            <a:br>
              <a:rPr lang="en-US" dirty="0">
                <a:solidFill>
                  <a:prstClr val="white"/>
                </a:solidFill>
                <a:latin typeface="Segoe Light" pitchFamily="34" charset="0"/>
              </a:rPr>
            </a:br>
            <a:r>
              <a:rPr lang="en-US" dirty="0">
                <a:solidFill>
                  <a:prstClr val="white"/>
                </a:solidFill>
                <a:latin typeface="Segoe Light" pitchFamily="34" charset="0"/>
              </a:rPr>
              <a:t>Data</a:t>
            </a:r>
          </a:p>
        </p:txBody>
      </p:sp>
      <p:sp>
        <p:nvSpPr>
          <p:cNvPr id="113" name="Flowchart: Magnetic Disk 112"/>
          <p:cNvSpPr/>
          <p:nvPr/>
        </p:nvSpPr>
        <p:spPr>
          <a:xfrm>
            <a:off x="8333404" y="3581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Tree>
    <p:extLst>
      <p:ext uri="{BB962C8B-B14F-4D97-AF65-F5344CB8AC3E}">
        <p14:creationId xmlns:p14="http://schemas.microsoft.com/office/powerpoint/2010/main" val="1670734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103692" y="204362"/>
            <a:ext cx="110343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5" name="Rectangle 44"/>
          <p:cNvSpPr/>
          <p:nvPr/>
        </p:nvSpPr>
        <p:spPr>
          <a:xfrm>
            <a:off x="1761737" y="209428"/>
            <a:ext cx="1193685"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26" name="Group 25"/>
          <p:cNvGrpSpPr/>
          <p:nvPr/>
        </p:nvGrpSpPr>
        <p:grpSpPr>
          <a:xfrm>
            <a:off x="824250" y="268635"/>
            <a:ext cx="801848" cy="1421377"/>
            <a:chOff x="3345767" y="1855275"/>
            <a:chExt cx="1023347" cy="1572012"/>
          </a:xfrm>
        </p:grpSpPr>
        <p:sp>
          <p:nvSpPr>
            <p:cNvPr id="41" name="Rounded Rectangle 40"/>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65000"/>
                    </a:prstClr>
                  </a:solidFill>
                  <a:latin typeface="Segoe Light" pitchFamily="34" charset="0"/>
                </a:rPr>
                <a:t>Cache</a:t>
              </a:r>
            </a:p>
          </p:txBody>
        </p:sp>
        <p:pic>
          <p:nvPicPr>
            <p:cNvPr id="42" name="Picture 2"/>
            <p:cNvPicPr>
              <a:picLocks noChangeAspect="1" noChangeArrowheads="1"/>
            </p:cNvPicPr>
            <p:nvPr/>
          </p:nvPicPr>
          <p:blipFill>
            <a:blip r:embed="rId2">
              <a:duotone>
                <a:prstClr val="black"/>
                <a:schemeClr val="bg1">
                  <a:lumMod val="65000"/>
                  <a:tint val="45000"/>
                  <a:satMod val="400000"/>
                </a:schemeClr>
              </a:duotone>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7" name="Content Placeholder 46"/>
          <p:cNvSpPr>
            <a:spLocks noGrp="1"/>
          </p:cNvSpPr>
          <p:nvPr>
            <p:ph idx="1"/>
          </p:nvPr>
        </p:nvSpPr>
        <p:spPr>
          <a:xfrm>
            <a:off x="457200" y="2057400"/>
            <a:ext cx="8229600" cy="4068763"/>
          </a:xfrm>
        </p:spPr>
        <p:txBody>
          <a:bodyPr>
            <a:normAutofit/>
          </a:bodyPr>
          <a:lstStyle/>
          <a:p>
            <a:r>
              <a:rPr lang="en-US" sz="2400" dirty="0" smtClean="0"/>
              <a:t>How do you achieve load-decoupling between subsystems?</a:t>
            </a:r>
          </a:p>
          <a:p>
            <a:r>
              <a:rPr lang="en-US" sz="2400" dirty="0" smtClean="0"/>
              <a:t>How do you balance work across scale-out workers?</a:t>
            </a:r>
          </a:p>
          <a:p>
            <a:r>
              <a:rPr lang="en-US" sz="2400" dirty="0" smtClean="0"/>
              <a:t>How do you distribute events to dynamic subscribers? </a:t>
            </a:r>
          </a:p>
          <a:p>
            <a:r>
              <a:rPr lang="en-US" sz="2400" dirty="0" smtClean="0"/>
              <a:t>How do you transfer messages reliably and </a:t>
            </a:r>
            <a:r>
              <a:rPr lang="en-US" sz="2400" dirty="0" err="1" smtClean="0"/>
              <a:t>transactionally</a:t>
            </a:r>
            <a:r>
              <a:rPr lang="en-US" sz="2400" dirty="0" smtClean="0"/>
              <a:t>?</a:t>
            </a:r>
          </a:p>
          <a:p>
            <a:r>
              <a:rPr lang="en-US" sz="2400" dirty="0" smtClean="0"/>
              <a:t>How do you reach into on-premise systems across firewalls?</a:t>
            </a:r>
          </a:p>
          <a:p>
            <a:r>
              <a:rPr lang="en-US" sz="2400" dirty="0" smtClean="0"/>
              <a:t>How do you organize and discover service endpoints?</a:t>
            </a:r>
          </a:p>
          <a:p>
            <a:endParaRPr lang="en-US" sz="2400" dirty="0"/>
          </a:p>
        </p:txBody>
      </p:sp>
      <p:grpSp>
        <p:nvGrpSpPr>
          <p:cNvPr id="49" name="Group 48"/>
          <p:cNvGrpSpPr/>
          <p:nvPr/>
        </p:nvGrpSpPr>
        <p:grpSpPr>
          <a:xfrm>
            <a:off x="2948265" y="222371"/>
            <a:ext cx="2698551" cy="1467641"/>
            <a:chOff x="664757" y="1804107"/>
            <a:chExt cx="3443988" cy="1623179"/>
          </a:xfrm>
        </p:grpSpPr>
        <p:sp>
          <p:nvSpPr>
            <p:cNvPr id="50" name="Rounded Rectangle 49"/>
            <p:cNvSpPr/>
            <p:nvPr/>
          </p:nvSpPr>
          <p:spPr bwMode="auto">
            <a:xfrm>
              <a:off x="664757" y="3013024"/>
              <a:ext cx="1890678"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Access Control</a:t>
              </a:r>
            </a:p>
          </p:txBody>
        </p:sp>
        <p:pic>
          <p:nvPicPr>
            <p:cNvPr id="51" name="Picture 3"/>
            <p:cNvPicPr>
              <a:picLocks noChangeAspect="1" noChangeArrowheads="1"/>
            </p:cNvPicPr>
            <p:nvPr/>
          </p:nvPicPr>
          <p:blipFill>
            <a:blip r:embed="rId3">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2983064" y="1804107"/>
              <a:ext cx="1125681" cy="112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2" name="Group 51"/>
          <p:cNvGrpSpPr/>
          <p:nvPr/>
        </p:nvGrpSpPr>
        <p:grpSpPr>
          <a:xfrm>
            <a:off x="3250247" y="260203"/>
            <a:ext cx="3740286" cy="1429809"/>
            <a:chOff x="4781278" y="-4212286"/>
            <a:chExt cx="3945029" cy="1306890"/>
          </a:xfrm>
        </p:grpSpPr>
        <p:grpSp>
          <p:nvGrpSpPr>
            <p:cNvPr id="53" name="Group 52"/>
            <p:cNvGrpSpPr/>
            <p:nvPr/>
          </p:nvGrpSpPr>
          <p:grpSpPr>
            <a:xfrm>
              <a:off x="7653620" y="-4212286"/>
              <a:ext cx="1072687" cy="1299183"/>
              <a:chOff x="5446555" y="1855275"/>
              <a:chExt cx="1297950" cy="1572012"/>
            </a:xfrm>
          </p:grpSpPr>
          <p:sp>
            <p:nvSpPr>
              <p:cNvPr id="57" name="Rounded Rectangle 56"/>
              <p:cNvSpPr/>
              <p:nvPr/>
            </p:nvSpPr>
            <p:spPr bwMode="auto">
              <a:xfrm>
                <a:off x="5446555" y="3013025"/>
                <a:ext cx="1297950"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Workflow</a:t>
                </a:r>
              </a:p>
            </p:txBody>
          </p:sp>
          <p:pic>
            <p:nvPicPr>
              <p:cNvPr id="58" name="Picture 4"/>
              <p:cNvPicPr>
                <a:picLocks noChangeAspect="1" noChangeArrowheads="1"/>
              </p:cNvPicPr>
              <p:nvPr/>
            </p:nvPicPr>
            <p:blipFill>
              <a:blip r:embed="rId4">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4" name="Group 53"/>
            <p:cNvGrpSpPr/>
            <p:nvPr/>
          </p:nvGrpSpPr>
          <p:grpSpPr>
            <a:xfrm>
              <a:off x="4781278" y="-4131187"/>
              <a:ext cx="2728264" cy="1225791"/>
              <a:chOff x="5881655" y="1944078"/>
              <a:chExt cx="3301203" cy="1483207"/>
            </a:xfrm>
          </p:grpSpPr>
          <p:sp>
            <p:nvSpPr>
              <p:cNvPr id="55" name="Rounded Rectangle 54"/>
              <p:cNvSpPr/>
              <p:nvPr/>
            </p:nvSpPr>
            <p:spPr bwMode="auto">
              <a:xfrm>
                <a:off x="7447079" y="3013023"/>
                <a:ext cx="1735779"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Web Services</a:t>
                </a:r>
              </a:p>
            </p:txBody>
          </p:sp>
          <p:pic>
            <p:nvPicPr>
              <p:cNvPr id="56" name="Picture 5"/>
              <p:cNvPicPr>
                <a:picLocks noChangeAspect="1" noChangeArrowheads="1"/>
              </p:cNvPicPr>
              <p:nvPr/>
            </p:nvPicPr>
            <p:blipFill>
              <a:blip r:embed="rId5">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5881655" y="1944078"/>
                <a:ext cx="845737" cy="84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59" name="Group 58"/>
          <p:cNvGrpSpPr/>
          <p:nvPr/>
        </p:nvGrpSpPr>
        <p:grpSpPr>
          <a:xfrm>
            <a:off x="1753746" y="445862"/>
            <a:ext cx="1194238" cy="1244150"/>
            <a:chOff x="3894106" y="-4138449"/>
            <a:chExt cx="1259611" cy="1137192"/>
          </a:xfrm>
        </p:grpSpPr>
        <p:pic>
          <p:nvPicPr>
            <p:cNvPr id="60" name="Picture 2"/>
            <p:cNvPicPr>
              <a:picLocks noChangeAspect="1" noChangeArrowheads="1"/>
            </p:cNvPicPr>
            <p:nvPr/>
          </p:nvPicPr>
          <p:blipFill>
            <a:blip r:embed="rId6"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Rounded Rectangle 60"/>
            <p:cNvSpPr/>
            <p:nvPr/>
          </p:nvSpPr>
          <p:spPr bwMode="auto">
            <a:xfrm>
              <a:off x="3894106" y="-3343622"/>
              <a:ext cx="1259611" cy="34236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Service Bus</a:t>
              </a:r>
            </a:p>
          </p:txBody>
        </p:sp>
      </p:grpSp>
      <p:grpSp>
        <p:nvGrpSpPr>
          <p:cNvPr id="65" name="Group 64"/>
          <p:cNvGrpSpPr/>
          <p:nvPr/>
        </p:nvGrpSpPr>
        <p:grpSpPr>
          <a:xfrm>
            <a:off x="7090488" y="323931"/>
            <a:ext cx="1151680" cy="1366081"/>
            <a:chOff x="7090488" y="310988"/>
            <a:chExt cx="1151680" cy="1366081"/>
          </a:xfrm>
        </p:grpSpPr>
        <p:sp>
          <p:nvSpPr>
            <p:cNvPr id="62" name="Rounded Rectangle 61"/>
            <p:cNvSpPr/>
            <p:nvPr/>
          </p:nvSpPr>
          <p:spPr bwMode="auto">
            <a:xfrm>
              <a:off x="7090488" y="1302503"/>
              <a:ext cx="1151680"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Integration</a:t>
              </a:r>
            </a:p>
          </p:txBody>
        </p:sp>
        <p:pic>
          <p:nvPicPr>
            <p:cNvPr id="63" name="Picture 3"/>
            <p:cNvPicPr>
              <a:picLocks noChangeAspect="1" noChangeArrowheads="1"/>
            </p:cNvPicPr>
            <p:nvPr/>
          </p:nvPicPr>
          <p:blipFill>
            <a:blip r:embed="rId7">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7301852" y="310988"/>
              <a:ext cx="728952" cy="841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4" name="Rectangle 63"/>
          <p:cNvSpPr/>
          <p:nvPr/>
        </p:nvSpPr>
        <p:spPr bwMode="auto">
          <a:xfrm>
            <a:off x="4523776" y="233306"/>
            <a:ext cx="2399199" cy="1456706"/>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solidFill>
                <a:prstClr val="white">
                  <a:lumMod val="75000"/>
                </a:prstClr>
              </a:solidFill>
              <a:latin typeface="Segoe Light" pitchFamily="34" charset="0"/>
            </a:endParaRPr>
          </a:p>
        </p:txBody>
      </p:sp>
    </p:spTree>
    <p:extLst>
      <p:ext uri="{BB962C8B-B14F-4D97-AF65-F5344CB8AC3E}">
        <p14:creationId xmlns:p14="http://schemas.microsoft.com/office/powerpoint/2010/main" val="33092388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29000"/>
            <a:ext cx="8229600" cy="3048000"/>
          </a:xfrm>
        </p:spPr>
        <p:txBody>
          <a:bodyPr>
            <a:normAutofit lnSpcReduction="10000"/>
          </a:bodyPr>
          <a:lstStyle/>
          <a:p>
            <a:pPr marL="0" indent="0" algn="r">
              <a:buNone/>
            </a:pPr>
            <a:r>
              <a:rPr lang="en-US" sz="4800" dirty="0" smtClean="0">
                <a:latin typeface="Segoe" pitchFamily="34" charset="0"/>
              </a:rPr>
              <a:t>Service Bus</a:t>
            </a:r>
          </a:p>
          <a:p>
            <a:pPr marL="0" indent="0" algn="r">
              <a:buNone/>
            </a:pPr>
            <a:r>
              <a:rPr lang="en-US" dirty="0" smtClean="0"/>
              <a:t>Commercially Available since January 2010</a:t>
            </a:r>
            <a:endParaRPr lang="en-US" dirty="0"/>
          </a:p>
          <a:p>
            <a:pPr marL="0" indent="0" algn="r">
              <a:buNone/>
            </a:pPr>
            <a:r>
              <a:rPr lang="en-US" dirty="0" smtClean="0"/>
              <a:t/>
            </a:r>
            <a:br>
              <a:rPr lang="en-US" dirty="0" smtClean="0"/>
            </a:br>
            <a:r>
              <a:rPr lang="en-US" dirty="0" smtClean="0"/>
              <a:t>Brand-New Community Technology Preview</a:t>
            </a:r>
          </a:p>
          <a:p>
            <a:pPr marL="0" indent="0" algn="r">
              <a:buNone/>
            </a:pPr>
            <a:r>
              <a:rPr lang="en-US" dirty="0" smtClean="0"/>
              <a:t>Coming May 2011</a:t>
            </a:r>
            <a:endParaRPr lang="en-US" dirty="0"/>
          </a:p>
          <a:p>
            <a:pPr marL="0" indent="0" algn="r">
              <a:buNone/>
            </a:pPr>
            <a:endParaRPr lang="en-US" dirty="0"/>
          </a:p>
        </p:txBody>
      </p:sp>
      <p:pic>
        <p:nvPicPr>
          <p:cNvPr id="4" name="Picture 4" descr="https://mediabank.partners.extranet.microsoft.com/Assets/Active/U-Z/Windows_Azure/Windows%20Azure%20Platform%20AppFabric/reverse/WinAzurePltfrm_AppFabric_rgb_r.png"/>
          <p:cNvPicPr>
            <a:picLocks noChangeAspect="1" noChangeArrowheads="1"/>
          </p:cNvPicPr>
          <p:nvPr/>
        </p:nvPicPr>
        <p:blipFill rotWithShape="1">
          <a:blip r:embed="rId2">
            <a:extLst>
              <a:ext uri="{28A0092B-C50C-407E-A947-70E740481C1C}">
                <a14:useLocalDpi xmlns:a14="http://schemas.microsoft.com/office/drawing/2010/main" val="0"/>
              </a:ext>
            </a:extLst>
          </a:blip>
          <a:srcRect r="28334"/>
          <a:stretch/>
        </p:blipFill>
        <p:spPr bwMode="auto">
          <a:xfrm>
            <a:off x="2514600" y="1434696"/>
            <a:ext cx="6096957" cy="161330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2438400" y="3352800"/>
            <a:ext cx="6248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253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6553200" cy="1143000"/>
          </a:xfrm>
        </p:spPr>
        <p:txBody>
          <a:bodyPr>
            <a:normAutofit fontScale="90000"/>
          </a:bodyPr>
          <a:lstStyle/>
          <a:p>
            <a:r>
              <a:rPr lang="en-US" dirty="0" smtClean="0"/>
              <a:t>Windows Azure </a:t>
            </a:r>
            <a:r>
              <a:rPr lang="en-US" dirty="0" err="1" smtClean="0"/>
              <a:t>AppFabric</a:t>
            </a:r>
            <a:r>
              <a:rPr lang="en-US" dirty="0" smtClean="0"/>
              <a:t> Service Bus</a:t>
            </a:r>
            <a:endParaRPr lang="en-US" dirty="0"/>
          </a:p>
        </p:txBody>
      </p:sp>
      <p:sp>
        <p:nvSpPr>
          <p:cNvPr id="3" name="Content Placeholder 2"/>
          <p:cNvSpPr>
            <a:spLocks noGrp="1"/>
          </p:cNvSpPr>
          <p:nvPr>
            <p:ph idx="1"/>
          </p:nvPr>
        </p:nvSpPr>
        <p:spPr>
          <a:xfrm>
            <a:off x="457200" y="1828800"/>
            <a:ext cx="8229600" cy="4297363"/>
          </a:xfrm>
        </p:spPr>
        <p:txBody>
          <a:bodyPr>
            <a:normAutofit/>
          </a:bodyPr>
          <a:lstStyle/>
          <a:p>
            <a:r>
              <a:rPr lang="en-US" dirty="0" smtClean="0"/>
              <a:t>Interconnect services across networks</a:t>
            </a:r>
          </a:p>
          <a:p>
            <a:pPr lvl="1"/>
            <a:r>
              <a:rPr lang="en-US" dirty="0" smtClean="0"/>
              <a:t>Naming and Discovery</a:t>
            </a:r>
          </a:p>
          <a:p>
            <a:pPr lvl="1"/>
            <a:r>
              <a:rPr lang="en-US" dirty="0" smtClean="0"/>
              <a:t>Connectivity w/ NAT and Firewall Traversal</a:t>
            </a:r>
          </a:p>
          <a:p>
            <a:pPr lvl="1"/>
            <a:r>
              <a:rPr lang="en-US" dirty="0" smtClean="0"/>
              <a:t>Access Control Integrated Authorization</a:t>
            </a:r>
          </a:p>
          <a:p>
            <a:r>
              <a:rPr lang="en-US" dirty="0" smtClean="0"/>
              <a:t>Cloud-Based Message-Oriented Middleware</a:t>
            </a:r>
          </a:p>
          <a:p>
            <a:pPr lvl="1"/>
            <a:r>
              <a:rPr lang="en-US" dirty="0" smtClean="0"/>
              <a:t>Next Generation Message Queue Technology</a:t>
            </a:r>
          </a:p>
          <a:p>
            <a:pPr lvl="1"/>
            <a:r>
              <a:rPr lang="en-US" dirty="0" smtClean="0"/>
              <a:t>Rich Publish/Subscribe with Filtering</a:t>
            </a:r>
          </a:p>
          <a:p>
            <a:pPr lvl="1"/>
            <a:r>
              <a:rPr lang="en-US" dirty="0" smtClean="0"/>
              <a:t>Transaction Integration</a:t>
            </a:r>
          </a:p>
        </p:txBody>
      </p:sp>
      <p:sp>
        <p:nvSpPr>
          <p:cNvPr id="4" name="Rectangle 3"/>
          <p:cNvSpPr/>
          <p:nvPr/>
        </p:nvSpPr>
        <p:spPr>
          <a:xfrm>
            <a:off x="728530" y="209428"/>
            <a:ext cx="1193685"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5" name="Group 4"/>
          <p:cNvGrpSpPr/>
          <p:nvPr/>
        </p:nvGrpSpPr>
        <p:grpSpPr>
          <a:xfrm>
            <a:off x="720539" y="445862"/>
            <a:ext cx="1194238" cy="1244150"/>
            <a:chOff x="3894106" y="-4138449"/>
            <a:chExt cx="1259611" cy="1137192"/>
          </a:xfrm>
        </p:grpSpPr>
        <p:pic>
          <p:nvPicPr>
            <p:cNvPr id="6" name="Picture 2"/>
            <p:cNvPicPr>
              <a:picLocks noChangeAspect="1" noChangeArrowheads="1"/>
            </p:cNvPicPr>
            <p:nvPr/>
          </p:nvPicPr>
          <p:blipFill>
            <a:blip r:embed="rId2"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bwMode="auto">
            <a:xfrm>
              <a:off x="3894106" y="-3343622"/>
              <a:ext cx="1259611" cy="34236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Service Bus</a:t>
              </a:r>
            </a:p>
          </p:txBody>
        </p:sp>
      </p:grpSp>
    </p:spTree>
    <p:extLst>
      <p:ext uri="{BB962C8B-B14F-4D97-AF65-F5344CB8AC3E}">
        <p14:creationId xmlns:p14="http://schemas.microsoft.com/office/powerpoint/2010/main" val="1063206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New: Queues</a:t>
            </a:r>
            <a:endParaRPr lang="en-US" dirty="0"/>
          </a:p>
        </p:txBody>
      </p:sp>
      <p:sp>
        <p:nvSpPr>
          <p:cNvPr id="3" name="Rounded Rectangle 2"/>
          <p:cNvSpPr/>
          <p:nvPr/>
        </p:nvSpPr>
        <p:spPr>
          <a:xfrm>
            <a:off x="3804858" y="3239550"/>
            <a:ext cx="1240123" cy="133169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r"/>
            <a:endParaRPr lang="en-US" sz="2000" dirty="0">
              <a:latin typeface="Segoe Light" pitchFamily="34" charset="0"/>
            </a:endParaRPr>
          </a:p>
        </p:txBody>
      </p:sp>
      <p:sp>
        <p:nvSpPr>
          <p:cNvPr id="6" name="Rounded Rectangle 5"/>
          <p:cNvSpPr/>
          <p:nvPr/>
        </p:nvSpPr>
        <p:spPr>
          <a:xfrm>
            <a:off x="533400" y="2815894"/>
            <a:ext cx="1295400" cy="57098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800" dirty="0" smtClean="0">
                <a:latin typeface="Segoe Light" pitchFamily="34" charset="0"/>
              </a:rPr>
              <a:t>Producer</a:t>
            </a:r>
            <a:endParaRPr lang="en-US" sz="1800" dirty="0">
              <a:latin typeface="Segoe Light" pitchFamily="34" charset="0"/>
            </a:endParaRPr>
          </a:p>
        </p:txBody>
      </p:sp>
      <p:cxnSp>
        <p:nvCxnSpPr>
          <p:cNvPr id="7" name="Curved Connector 6"/>
          <p:cNvCxnSpPr>
            <a:stCxn id="6" idx="2"/>
            <a:endCxn id="22" idx="1"/>
          </p:cNvCxnSpPr>
          <p:nvPr/>
        </p:nvCxnSpPr>
        <p:spPr>
          <a:xfrm rot="16200000" flipH="1">
            <a:off x="1839777" y="2728196"/>
            <a:ext cx="519690" cy="1837045"/>
          </a:xfrm>
          <a:prstGeom prst="curvedConnector2">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8" name="Flowchart: Internal Storage 7"/>
          <p:cNvSpPr/>
          <p:nvPr/>
        </p:nvSpPr>
        <p:spPr>
          <a:xfrm>
            <a:off x="5083676" y="4066357"/>
            <a:ext cx="972896" cy="763040"/>
          </a:xfrm>
          <a:prstGeom prst="flowChartInternal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latin typeface="Segoe Light" pitchFamily="34" charset="0"/>
              </a:rPr>
              <a:t>In-Memory</a:t>
            </a:r>
            <a:endParaRPr lang="en-US" sz="1400" dirty="0">
              <a:latin typeface="Segoe Light" pitchFamily="34" charset="0"/>
            </a:endParaRPr>
          </a:p>
        </p:txBody>
      </p:sp>
      <p:sp>
        <p:nvSpPr>
          <p:cNvPr id="9" name="Rounded Rectangle 8"/>
          <p:cNvSpPr/>
          <p:nvPr/>
        </p:nvSpPr>
        <p:spPr>
          <a:xfrm>
            <a:off x="533399" y="4398294"/>
            <a:ext cx="1295400" cy="57098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800" dirty="0" smtClean="0">
                <a:latin typeface="Segoe Light" pitchFamily="34" charset="0"/>
              </a:rPr>
              <a:t>Consumer</a:t>
            </a:r>
            <a:endParaRPr lang="en-US" sz="1800" dirty="0">
              <a:latin typeface="Segoe Light" pitchFamily="34" charset="0"/>
            </a:endParaRPr>
          </a:p>
        </p:txBody>
      </p:sp>
      <p:cxnSp>
        <p:nvCxnSpPr>
          <p:cNvPr id="10" name="Curved Connector 9"/>
          <p:cNvCxnSpPr>
            <a:stCxn id="22" idx="1"/>
            <a:endCxn id="9" idx="0"/>
          </p:cNvCxnSpPr>
          <p:nvPr/>
        </p:nvCxnSpPr>
        <p:spPr>
          <a:xfrm rot="10800000" flipV="1">
            <a:off x="1181099" y="3906564"/>
            <a:ext cx="1837046" cy="491730"/>
          </a:xfrm>
          <a:prstGeom prst="curvedConnector2">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1" name="Flowchart: Magnetic Disk 10"/>
          <p:cNvSpPr/>
          <p:nvPr/>
        </p:nvSpPr>
        <p:spPr>
          <a:xfrm>
            <a:off x="5044981" y="2577599"/>
            <a:ext cx="1050289" cy="1003801"/>
          </a:xfrm>
          <a:prstGeom prst="flowChartMagneticDisk">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1400" dirty="0" smtClean="0">
                <a:latin typeface="Segoe Light" pitchFamily="34" charset="0"/>
              </a:rPr>
              <a:t>Durable Storage</a:t>
            </a:r>
            <a:endParaRPr lang="en-US" sz="1400" dirty="0">
              <a:latin typeface="Segoe Light" pitchFamily="34" charset="0"/>
            </a:endParaRPr>
          </a:p>
        </p:txBody>
      </p:sp>
      <p:sp>
        <p:nvSpPr>
          <p:cNvPr id="12" name="Rectangle 11"/>
          <p:cNvSpPr/>
          <p:nvPr/>
        </p:nvSpPr>
        <p:spPr>
          <a:xfrm>
            <a:off x="7039072" y="4074132"/>
            <a:ext cx="685800" cy="304800"/>
          </a:xfrm>
          <a:prstGeom prst="rect">
            <a:avLst/>
          </a:prstGeom>
        </p:spPr>
        <p:style>
          <a:lnRef idx="1">
            <a:schemeClr val="accent4"/>
          </a:lnRef>
          <a:fillRef idx="2">
            <a:schemeClr val="accent4"/>
          </a:fillRef>
          <a:effectRef idx="1">
            <a:schemeClr val="accent4"/>
          </a:effectRef>
          <a:fontRef idx="minor">
            <a:schemeClr val="dk1"/>
          </a:fontRef>
        </p:style>
        <p:txBody>
          <a:bodyPr lIns="0" tIns="0" rIns="0" bIns="0" rtlCol="0" anchor="ctr"/>
          <a:lstStyle/>
          <a:p>
            <a:pPr algn="ctr"/>
            <a:r>
              <a:rPr lang="en-US" sz="1400" dirty="0" smtClean="0">
                <a:latin typeface="Segoe Light" pitchFamily="34" charset="0"/>
              </a:rPr>
              <a:t>2MB</a:t>
            </a:r>
            <a:endParaRPr lang="en-US" sz="1400" dirty="0">
              <a:latin typeface="Segoe Light" pitchFamily="34" charset="0"/>
            </a:endParaRPr>
          </a:p>
        </p:txBody>
      </p:sp>
      <p:sp>
        <p:nvSpPr>
          <p:cNvPr id="13" name="Rectangle 12"/>
          <p:cNvSpPr/>
          <p:nvPr/>
        </p:nvSpPr>
        <p:spPr>
          <a:xfrm>
            <a:off x="7039072" y="2473772"/>
            <a:ext cx="685800" cy="1255225"/>
          </a:xfrm>
          <a:prstGeom prst="rect">
            <a:avLst/>
          </a:prstGeom>
        </p:spPr>
        <p:style>
          <a:lnRef idx="1">
            <a:schemeClr val="accent4"/>
          </a:lnRef>
          <a:fillRef idx="2">
            <a:schemeClr val="accent4"/>
          </a:fillRef>
          <a:effectRef idx="1">
            <a:schemeClr val="accent4"/>
          </a:effectRef>
          <a:fontRef idx="minor">
            <a:schemeClr val="dk1"/>
          </a:fontRef>
        </p:style>
        <p:txBody>
          <a:bodyPr lIns="0" tIns="0" rIns="0" bIns="0" rtlCol="0" anchor="ctr"/>
          <a:lstStyle/>
          <a:p>
            <a:pPr algn="ctr"/>
            <a:r>
              <a:rPr lang="en-US" sz="1400" dirty="0" smtClean="0">
                <a:latin typeface="Segoe Light" pitchFamily="34" charset="0"/>
              </a:rPr>
              <a:t>100</a:t>
            </a:r>
            <a:br>
              <a:rPr lang="en-US" sz="1400" dirty="0" smtClean="0">
                <a:latin typeface="Segoe Light" pitchFamily="34" charset="0"/>
              </a:rPr>
            </a:br>
            <a:r>
              <a:rPr lang="en-US" sz="1400" dirty="0" smtClean="0">
                <a:latin typeface="Segoe Light" pitchFamily="34" charset="0"/>
              </a:rPr>
              <a:t>MB</a:t>
            </a:r>
            <a:endParaRPr lang="en-US" sz="1400" dirty="0">
              <a:latin typeface="Segoe Light" pitchFamily="34" charset="0"/>
            </a:endParaRPr>
          </a:p>
        </p:txBody>
      </p:sp>
      <p:sp>
        <p:nvSpPr>
          <p:cNvPr id="14" name="Rectangle 13"/>
          <p:cNvSpPr/>
          <p:nvPr/>
        </p:nvSpPr>
        <p:spPr>
          <a:xfrm>
            <a:off x="6881898" y="3727113"/>
            <a:ext cx="952505" cy="338554"/>
          </a:xfrm>
          <a:prstGeom prst="rect">
            <a:avLst/>
          </a:prstGeom>
        </p:spPr>
        <p:txBody>
          <a:bodyPr wrap="none">
            <a:spAutoFit/>
          </a:bodyPr>
          <a:lstStyle/>
          <a:p>
            <a:pPr algn="ctr"/>
            <a:r>
              <a:rPr lang="en-US" sz="1600" dirty="0" smtClean="0">
                <a:solidFill>
                  <a:schemeClr val="bg1">
                    <a:lumMod val="95000"/>
                  </a:schemeClr>
                </a:solidFill>
                <a:latin typeface="Segoe Light" pitchFamily="34" charset="0"/>
              </a:rPr>
              <a:t>Capacity</a:t>
            </a:r>
            <a:endParaRPr lang="en-US" sz="1600" dirty="0">
              <a:solidFill>
                <a:schemeClr val="bg1">
                  <a:lumMod val="95000"/>
                </a:schemeClr>
              </a:solidFill>
              <a:latin typeface="Segoe Light" pitchFamily="34" charset="0"/>
            </a:endParaRPr>
          </a:p>
        </p:txBody>
      </p:sp>
      <p:sp>
        <p:nvSpPr>
          <p:cNvPr id="15" name="Rectangle 14"/>
          <p:cNvSpPr/>
          <p:nvPr/>
        </p:nvSpPr>
        <p:spPr>
          <a:xfrm>
            <a:off x="7793722" y="3736119"/>
            <a:ext cx="1045478" cy="338554"/>
          </a:xfrm>
          <a:prstGeom prst="rect">
            <a:avLst/>
          </a:prstGeom>
        </p:spPr>
        <p:txBody>
          <a:bodyPr wrap="none">
            <a:spAutoFit/>
          </a:bodyPr>
          <a:lstStyle/>
          <a:p>
            <a:pPr algn="ctr"/>
            <a:r>
              <a:rPr lang="en-US" sz="1600" dirty="0" smtClean="0">
                <a:solidFill>
                  <a:schemeClr val="bg1">
                    <a:lumMod val="95000"/>
                  </a:schemeClr>
                </a:solidFill>
                <a:latin typeface="Segoe Light" pitchFamily="34" charset="0"/>
              </a:rPr>
              <a:t>Messages</a:t>
            </a:r>
            <a:endParaRPr lang="en-US" sz="1600" dirty="0">
              <a:solidFill>
                <a:schemeClr val="bg1">
                  <a:lumMod val="95000"/>
                </a:schemeClr>
              </a:solidFill>
              <a:latin typeface="Segoe Light" pitchFamily="34" charset="0"/>
            </a:endParaRPr>
          </a:p>
        </p:txBody>
      </p:sp>
      <p:sp>
        <p:nvSpPr>
          <p:cNvPr id="16" name="Rectangle 15"/>
          <p:cNvSpPr/>
          <p:nvPr/>
        </p:nvSpPr>
        <p:spPr>
          <a:xfrm>
            <a:off x="7965587" y="4074132"/>
            <a:ext cx="685800" cy="304800"/>
          </a:xfrm>
          <a:prstGeom prst="rect">
            <a:avLst/>
          </a:prstGeom>
        </p:spPr>
        <p:style>
          <a:lnRef idx="1">
            <a:schemeClr val="accent6"/>
          </a:lnRef>
          <a:fillRef idx="2">
            <a:schemeClr val="accent6"/>
          </a:fillRef>
          <a:effectRef idx="1">
            <a:schemeClr val="accent6"/>
          </a:effectRef>
          <a:fontRef idx="minor">
            <a:schemeClr val="dk1"/>
          </a:fontRef>
        </p:style>
        <p:txBody>
          <a:bodyPr lIns="0" tIns="0" rIns="0" bIns="0" rtlCol="0" anchor="ctr"/>
          <a:lstStyle/>
          <a:p>
            <a:pPr algn="ctr"/>
            <a:r>
              <a:rPr lang="en-US" sz="1400" dirty="0" smtClean="0">
                <a:latin typeface="Segoe Light" pitchFamily="34" charset="0"/>
              </a:rPr>
              <a:t>60KB</a:t>
            </a:r>
            <a:endParaRPr lang="en-US" sz="1400" dirty="0">
              <a:latin typeface="Segoe Light" pitchFamily="34" charset="0"/>
            </a:endParaRPr>
          </a:p>
        </p:txBody>
      </p:sp>
      <p:sp>
        <p:nvSpPr>
          <p:cNvPr id="17" name="Rectangle 16"/>
          <p:cNvSpPr/>
          <p:nvPr/>
        </p:nvSpPr>
        <p:spPr>
          <a:xfrm>
            <a:off x="7965587" y="2594564"/>
            <a:ext cx="685800" cy="1134433"/>
          </a:xfrm>
          <a:prstGeom prst="rect">
            <a:avLst/>
          </a:prstGeom>
        </p:spPr>
        <p:style>
          <a:lnRef idx="1">
            <a:schemeClr val="accent6"/>
          </a:lnRef>
          <a:fillRef idx="2">
            <a:schemeClr val="accent6"/>
          </a:fillRef>
          <a:effectRef idx="1">
            <a:schemeClr val="accent6"/>
          </a:effectRef>
          <a:fontRef idx="minor">
            <a:schemeClr val="dk1"/>
          </a:fontRef>
        </p:style>
        <p:txBody>
          <a:bodyPr lIns="0" tIns="0" rIns="0" bIns="0" rtlCol="0" anchor="ctr"/>
          <a:lstStyle/>
          <a:p>
            <a:pPr algn="ctr"/>
            <a:r>
              <a:rPr lang="en-US" sz="1400" dirty="0" smtClean="0">
                <a:latin typeface="Segoe Light" pitchFamily="34" charset="0"/>
              </a:rPr>
              <a:t>256</a:t>
            </a:r>
            <a:br>
              <a:rPr lang="en-US" sz="1400" dirty="0" smtClean="0">
                <a:latin typeface="Segoe Light" pitchFamily="34" charset="0"/>
              </a:rPr>
            </a:br>
            <a:r>
              <a:rPr lang="en-US" sz="1400" dirty="0" smtClean="0">
                <a:latin typeface="Segoe Light" pitchFamily="34" charset="0"/>
              </a:rPr>
              <a:t>KB</a:t>
            </a:r>
            <a:endParaRPr lang="en-US" sz="1400" dirty="0">
              <a:latin typeface="Segoe Light" pitchFamily="34" charset="0"/>
            </a:endParaRPr>
          </a:p>
        </p:txBody>
      </p:sp>
      <p:sp>
        <p:nvSpPr>
          <p:cNvPr id="18" name="Rectangle 17"/>
          <p:cNvSpPr/>
          <p:nvPr/>
        </p:nvSpPr>
        <p:spPr>
          <a:xfrm>
            <a:off x="5131543" y="3727112"/>
            <a:ext cx="877163" cy="338554"/>
          </a:xfrm>
          <a:prstGeom prst="rect">
            <a:avLst/>
          </a:prstGeom>
        </p:spPr>
        <p:txBody>
          <a:bodyPr wrap="none">
            <a:spAutoFit/>
          </a:bodyPr>
          <a:lstStyle/>
          <a:p>
            <a:pPr algn="ctr"/>
            <a:r>
              <a:rPr lang="en-US" sz="1600" dirty="0" smtClean="0">
                <a:solidFill>
                  <a:schemeClr val="bg1">
                    <a:lumMod val="95000"/>
                  </a:schemeClr>
                </a:solidFill>
                <a:latin typeface="Segoe Light" pitchFamily="34" charset="0"/>
              </a:rPr>
              <a:t>Storage</a:t>
            </a:r>
            <a:endParaRPr lang="en-US" sz="1600" dirty="0">
              <a:solidFill>
                <a:schemeClr val="bg1">
                  <a:lumMod val="95000"/>
                </a:schemeClr>
              </a:solidFill>
              <a:latin typeface="Segoe Light" pitchFamily="34" charset="0"/>
            </a:endParaRPr>
          </a:p>
        </p:txBody>
      </p:sp>
      <p:sp>
        <p:nvSpPr>
          <p:cNvPr id="19" name="Rectangle 18"/>
          <p:cNvSpPr/>
          <p:nvPr/>
        </p:nvSpPr>
        <p:spPr>
          <a:xfrm>
            <a:off x="6289218" y="3718513"/>
            <a:ext cx="499560" cy="338554"/>
          </a:xfrm>
          <a:prstGeom prst="rect">
            <a:avLst/>
          </a:prstGeom>
        </p:spPr>
        <p:txBody>
          <a:bodyPr wrap="none">
            <a:spAutoFit/>
          </a:bodyPr>
          <a:lstStyle/>
          <a:p>
            <a:pPr algn="ctr"/>
            <a:r>
              <a:rPr lang="en-US" sz="1600" dirty="0" smtClean="0">
                <a:solidFill>
                  <a:schemeClr val="bg1">
                    <a:lumMod val="95000"/>
                  </a:schemeClr>
                </a:solidFill>
                <a:latin typeface="Segoe Light" pitchFamily="34" charset="0"/>
              </a:rPr>
              <a:t>TTL</a:t>
            </a:r>
            <a:endParaRPr lang="en-US" sz="1600" dirty="0">
              <a:solidFill>
                <a:schemeClr val="bg1">
                  <a:lumMod val="95000"/>
                </a:schemeClr>
              </a:solidFill>
              <a:latin typeface="Segoe Light" pitchFamily="34" charset="0"/>
            </a:endParaRPr>
          </a:p>
        </p:txBody>
      </p:sp>
      <p:sp>
        <p:nvSpPr>
          <p:cNvPr id="20" name="Rectangle 19"/>
          <p:cNvSpPr/>
          <p:nvPr/>
        </p:nvSpPr>
        <p:spPr>
          <a:xfrm>
            <a:off x="6196098" y="4074132"/>
            <a:ext cx="685800" cy="304800"/>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rtlCol="0" anchor="ctr"/>
          <a:lstStyle/>
          <a:p>
            <a:pPr algn="ctr"/>
            <a:r>
              <a:rPr lang="en-US" sz="1400" dirty="0" smtClean="0">
                <a:latin typeface="Segoe Light" pitchFamily="34" charset="0"/>
              </a:rPr>
              <a:t>10 min</a:t>
            </a:r>
            <a:endParaRPr lang="en-US" sz="1400" dirty="0">
              <a:latin typeface="Segoe Light" pitchFamily="34" charset="0"/>
            </a:endParaRPr>
          </a:p>
        </p:txBody>
      </p:sp>
      <p:sp>
        <p:nvSpPr>
          <p:cNvPr id="21" name="Pentagon 20"/>
          <p:cNvSpPr/>
          <p:nvPr/>
        </p:nvSpPr>
        <p:spPr>
          <a:xfrm rot="5400000" flipH="1">
            <a:off x="5911386" y="2758484"/>
            <a:ext cx="1255225" cy="685800"/>
          </a:xfrm>
          <a:prstGeom prst="homePlate">
            <a:avLst/>
          </a:prstGeom>
        </p:spPr>
        <p:style>
          <a:lnRef idx="1">
            <a:schemeClr val="accent5"/>
          </a:lnRef>
          <a:fillRef idx="2">
            <a:schemeClr val="accent5"/>
          </a:fillRef>
          <a:effectRef idx="1">
            <a:schemeClr val="accent5"/>
          </a:effectRef>
          <a:fontRef idx="minor">
            <a:schemeClr val="dk1"/>
          </a:fontRef>
        </p:style>
        <p:txBody>
          <a:bodyPr vert="vert270" lIns="0" tIns="0" rIns="0" bIns="0" rtlCol="0" anchor="ctr"/>
          <a:lstStyle/>
          <a:p>
            <a:pPr algn="ctr"/>
            <a:r>
              <a:rPr lang="en-US" sz="1400" dirty="0" smtClean="0">
                <a:latin typeface="Segoe Light" pitchFamily="34" charset="0"/>
              </a:rPr>
              <a:t>No limit</a:t>
            </a:r>
            <a:endParaRPr lang="en-US" sz="1400" dirty="0">
              <a:latin typeface="Segoe Light" pitchFamily="34" charset="0"/>
            </a:endParaRPr>
          </a:p>
        </p:txBody>
      </p:sp>
      <p:sp>
        <p:nvSpPr>
          <p:cNvPr id="22" name="Rectangle 21"/>
          <p:cNvSpPr/>
          <p:nvPr/>
        </p:nvSpPr>
        <p:spPr>
          <a:xfrm>
            <a:off x="3018145" y="3755738"/>
            <a:ext cx="1228579" cy="301652"/>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200" dirty="0" smtClean="0">
                <a:latin typeface="Segoe Light" pitchFamily="34" charset="0"/>
              </a:rPr>
              <a:t>REST/HTTP</a:t>
            </a:r>
            <a:endParaRPr lang="en-US" sz="1200" dirty="0">
              <a:latin typeface="Segoe Light" pitchFamily="34" charset="0"/>
            </a:endParaRPr>
          </a:p>
        </p:txBody>
      </p:sp>
      <p:sp>
        <p:nvSpPr>
          <p:cNvPr id="23" name="Rectangle 22"/>
          <p:cNvSpPr/>
          <p:nvPr/>
        </p:nvSpPr>
        <p:spPr>
          <a:xfrm>
            <a:off x="3027995" y="3413749"/>
            <a:ext cx="1218730" cy="27986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200" dirty="0" smtClean="0">
                <a:solidFill>
                  <a:schemeClr val="bg1"/>
                </a:solidFill>
                <a:latin typeface="Segoe Light" pitchFamily="34" charset="0"/>
              </a:rPr>
              <a:t>SOAP/TCP</a:t>
            </a:r>
            <a:endParaRPr lang="en-US" sz="1200" dirty="0">
              <a:solidFill>
                <a:schemeClr val="bg1"/>
              </a:solidFill>
              <a:latin typeface="Segoe Light" pitchFamily="34" charset="0"/>
            </a:endParaRPr>
          </a:p>
        </p:txBody>
      </p:sp>
      <p:sp>
        <p:nvSpPr>
          <p:cNvPr id="24" name="Rectangle 23"/>
          <p:cNvSpPr/>
          <p:nvPr/>
        </p:nvSpPr>
        <p:spPr>
          <a:xfrm>
            <a:off x="3018146" y="4118434"/>
            <a:ext cx="1228580" cy="27986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200" dirty="0" smtClean="0">
                <a:solidFill>
                  <a:schemeClr val="bg1"/>
                </a:solidFill>
                <a:latin typeface="Segoe Light" pitchFamily="34" charset="0"/>
              </a:rPr>
              <a:t>AMQP/TCP</a:t>
            </a:r>
            <a:endParaRPr lang="en-US" sz="1200" dirty="0">
              <a:solidFill>
                <a:schemeClr val="bg1"/>
              </a:solidFill>
              <a:latin typeface="Segoe Light" pitchFamily="34" charset="0"/>
            </a:endParaRPr>
          </a:p>
        </p:txBody>
      </p:sp>
      <p:cxnSp>
        <p:nvCxnSpPr>
          <p:cNvPr id="25" name="Curved Connector 24"/>
          <p:cNvCxnSpPr>
            <a:stCxn id="6" idx="2"/>
            <a:endCxn id="23" idx="1"/>
          </p:cNvCxnSpPr>
          <p:nvPr/>
        </p:nvCxnSpPr>
        <p:spPr>
          <a:xfrm rot="16200000" flipH="1">
            <a:off x="2021145" y="2546828"/>
            <a:ext cx="166805" cy="1846895"/>
          </a:xfrm>
          <a:prstGeom prst="curvedConnector2">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26" name="Curved Connector 25"/>
          <p:cNvCxnSpPr>
            <a:stCxn id="6" idx="2"/>
            <a:endCxn id="24" idx="1"/>
          </p:cNvCxnSpPr>
          <p:nvPr/>
        </p:nvCxnSpPr>
        <p:spPr>
          <a:xfrm rot="16200000" flipH="1">
            <a:off x="1663878" y="2904096"/>
            <a:ext cx="871490" cy="1837046"/>
          </a:xfrm>
          <a:prstGeom prst="curvedConnector2">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27" name="Curved Connector 26"/>
          <p:cNvCxnSpPr>
            <a:stCxn id="23" idx="1"/>
            <a:endCxn id="9" idx="0"/>
          </p:cNvCxnSpPr>
          <p:nvPr/>
        </p:nvCxnSpPr>
        <p:spPr>
          <a:xfrm rot="10800000" flipV="1">
            <a:off x="1181099" y="3553678"/>
            <a:ext cx="1846896" cy="844615"/>
          </a:xfrm>
          <a:prstGeom prst="curvedConnector2">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28" name="Curved Connector 27"/>
          <p:cNvCxnSpPr>
            <a:stCxn id="24" idx="1"/>
            <a:endCxn id="9" idx="0"/>
          </p:cNvCxnSpPr>
          <p:nvPr/>
        </p:nvCxnSpPr>
        <p:spPr>
          <a:xfrm rot="10800000" flipV="1">
            <a:off x="1181100" y="4258364"/>
            <a:ext cx="1837047" cy="139930"/>
          </a:xfrm>
          <a:prstGeom prst="curvedConnector2">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29" name="TextBox 28"/>
          <p:cNvSpPr txBox="1"/>
          <p:nvPr/>
        </p:nvSpPr>
        <p:spPr>
          <a:xfrm>
            <a:off x="5044981" y="784412"/>
            <a:ext cx="1234890" cy="276999"/>
          </a:xfrm>
          <a:prstGeom prst="rect">
            <a:avLst/>
          </a:prstGeom>
          <a:noFill/>
        </p:spPr>
        <p:txBody>
          <a:bodyPr wrap="none" lIns="0" tIns="0" rIns="0" bIns="0" rtlCol="0">
            <a:spAutoFit/>
          </a:bodyPr>
          <a:lstStyle/>
          <a:p>
            <a:r>
              <a:rPr lang="en-US" b="1" dirty="0" smtClean="0">
                <a:solidFill>
                  <a:schemeClr val="bg1"/>
                </a:solidFill>
                <a:effectLst>
                  <a:outerShdw blurRad="63500" algn="ctr" rotWithShape="0">
                    <a:schemeClr val="tx1">
                      <a:alpha val="60000"/>
                    </a:schemeClr>
                  </a:outerShdw>
                </a:effectLst>
                <a:latin typeface="Segoe Light" pitchFamily="34" charset="0"/>
              </a:rPr>
              <a:t>Queue/Topic</a:t>
            </a:r>
          </a:p>
        </p:txBody>
      </p:sp>
      <p:sp>
        <p:nvSpPr>
          <p:cNvPr id="30" name="TextBox 29"/>
          <p:cNvSpPr txBox="1"/>
          <p:nvPr/>
        </p:nvSpPr>
        <p:spPr>
          <a:xfrm>
            <a:off x="5131543" y="5193268"/>
            <a:ext cx="1482778" cy="276999"/>
          </a:xfrm>
          <a:prstGeom prst="rect">
            <a:avLst/>
          </a:prstGeom>
          <a:noFill/>
        </p:spPr>
        <p:txBody>
          <a:bodyPr wrap="none" lIns="0" tIns="0" rIns="0" bIns="0" rtlCol="0">
            <a:spAutoFit/>
          </a:bodyPr>
          <a:lstStyle/>
          <a:p>
            <a:r>
              <a:rPr lang="en-US" b="1" dirty="0" smtClean="0">
                <a:solidFill>
                  <a:schemeClr val="bg1"/>
                </a:solidFill>
                <a:effectLst>
                  <a:outerShdw blurRad="63500" algn="ctr" rotWithShape="0">
                    <a:schemeClr val="tx1">
                      <a:alpha val="60000"/>
                    </a:schemeClr>
                  </a:outerShdw>
                </a:effectLst>
                <a:latin typeface="Segoe Light" pitchFamily="34" charset="0"/>
              </a:rPr>
              <a:t>Message Buffer</a:t>
            </a:r>
          </a:p>
        </p:txBody>
      </p:sp>
      <p:cxnSp>
        <p:nvCxnSpPr>
          <p:cNvPr id="31" name="Curved Connector 30"/>
          <p:cNvCxnSpPr>
            <a:stCxn id="22" idx="3"/>
            <a:endCxn id="8" idx="1"/>
          </p:cNvCxnSpPr>
          <p:nvPr/>
        </p:nvCxnSpPr>
        <p:spPr>
          <a:xfrm>
            <a:off x="4246724" y="3906564"/>
            <a:ext cx="836952" cy="541313"/>
          </a:xfrm>
          <a:prstGeom prst="curvedConnector3">
            <a:avLst>
              <a:gd name="adj1" fmla="val 50000"/>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32" name="Curved Connector 31"/>
          <p:cNvCxnSpPr>
            <a:stCxn id="23" idx="3"/>
            <a:endCxn id="11" idx="2"/>
          </p:cNvCxnSpPr>
          <p:nvPr/>
        </p:nvCxnSpPr>
        <p:spPr>
          <a:xfrm flipV="1">
            <a:off x="4246725" y="3079500"/>
            <a:ext cx="798256" cy="474179"/>
          </a:xfrm>
          <a:prstGeom prst="curvedConnector3">
            <a:avLst>
              <a:gd name="adj1" fmla="val 50000"/>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33" name="Curved Connector 32"/>
          <p:cNvCxnSpPr>
            <a:stCxn id="22" idx="3"/>
            <a:endCxn id="11" idx="2"/>
          </p:cNvCxnSpPr>
          <p:nvPr/>
        </p:nvCxnSpPr>
        <p:spPr>
          <a:xfrm flipV="1">
            <a:off x="4246724" y="3079500"/>
            <a:ext cx="798257" cy="827064"/>
          </a:xfrm>
          <a:prstGeom prst="curvedConnector3">
            <a:avLst>
              <a:gd name="adj1" fmla="val 50000"/>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34" name="Curved Connector 33"/>
          <p:cNvCxnSpPr>
            <a:stCxn id="24" idx="3"/>
            <a:endCxn id="11" idx="2"/>
          </p:cNvCxnSpPr>
          <p:nvPr/>
        </p:nvCxnSpPr>
        <p:spPr>
          <a:xfrm flipV="1">
            <a:off x="4246726" y="3079500"/>
            <a:ext cx="798255" cy="1178864"/>
          </a:xfrm>
          <a:prstGeom prst="curvedConnector3">
            <a:avLst>
              <a:gd name="adj1" fmla="val 50000"/>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35" name="TextBox 34"/>
          <p:cNvSpPr txBox="1"/>
          <p:nvPr/>
        </p:nvSpPr>
        <p:spPr>
          <a:xfrm>
            <a:off x="5044981" y="1156114"/>
            <a:ext cx="3606406" cy="1231106"/>
          </a:xfrm>
          <a:prstGeom prst="rect">
            <a:avLst/>
          </a:prstGeom>
          <a:noFill/>
        </p:spPr>
        <p:txBody>
          <a:bodyPr wrap="square" lIns="0" tIns="0" rIns="0" bIns="0" rtlCol="0">
            <a:spAutoFit/>
          </a:bodyPr>
          <a:lstStyle/>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Durable, Replicated</a:t>
            </a:r>
          </a:p>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Rich Functionality</a:t>
            </a:r>
          </a:p>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Grouping</a:t>
            </a:r>
          </a:p>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For most decoupled scenarios </a:t>
            </a:r>
          </a:p>
        </p:txBody>
      </p:sp>
      <p:sp>
        <p:nvSpPr>
          <p:cNvPr id="36" name="TextBox 35"/>
          <p:cNvSpPr txBox="1"/>
          <p:nvPr/>
        </p:nvSpPr>
        <p:spPr>
          <a:xfrm>
            <a:off x="5131543" y="5562600"/>
            <a:ext cx="3606406" cy="923330"/>
          </a:xfrm>
          <a:prstGeom prst="rect">
            <a:avLst/>
          </a:prstGeom>
          <a:noFill/>
        </p:spPr>
        <p:txBody>
          <a:bodyPr wrap="square" lIns="0" tIns="0" rIns="0" bIns="0" rtlCol="0">
            <a:spAutoFit/>
          </a:bodyPr>
          <a:lstStyle/>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Volatile, not replicated</a:t>
            </a:r>
          </a:p>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Simple REST interface </a:t>
            </a:r>
          </a:p>
          <a:p>
            <a:pPr marL="274320" indent="-274320">
              <a:buFont typeface="Arial" charset="0"/>
              <a:buChar char="•"/>
            </a:pPr>
            <a:r>
              <a:rPr lang="en-US" sz="2000" dirty="0" smtClean="0">
                <a:solidFill>
                  <a:schemeClr val="bg1"/>
                </a:solidFill>
                <a:effectLst>
                  <a:outerShdw blurRad="63500" algn="ctr" rotWithShape="0">
                    <a:schemeClr val="tx1">
                      <a:alpha val="60000"/>
                    </a:schemeClr>
                  </a:outerShdw>
                </a:effectLst>
                <a:latin typeface="Segoe Light" pitchFamily="34" charset="0"/>
              </a:rPr>
              <a:t>Light online/offline scenarios </a:t>
            </a:r>
          </a:p>
        </p:txBody>
      </p:sp>
    </p:spTree>
    <p:extLst>
      <p:ext uri="{BB962C8B-B14F-4D97-AF65-F5344CB8AC3E}">
        <p14:creationId xmlns:p14="http://schemas.microsoft.com/office/powerpoint/2010/main" val="35845061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New: Topics</a:t>
            </a:r>
            <a:endParaRPr lang="en-US" dirty="0"/>
          </a:p>
        </p:txBody>
      </p:sp>
      <p:sp>
        <p:nvSpPr>
          <p:cNvPr id="4" name="Content Placeholder 2"/>
          <p:cNvSpPr txBox="1">
            <a:spLocks/>
          </p:cNvSpPr>
          <p:nvPr/>
        </p:nvSpPr>
        <p:spPr>
          <a:xfrm>
            <a:off x="228600" y="2209800"/>
            <a:ext cx="3290887" cy="311151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Segoe"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Segoe"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Segoe"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Segoe"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Segoe"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latin typeface="Segoe Light" pitchFamily="34" charset="0"/>
              </a:rPr>
              <a:t>Multiple independent (durable) subscriptions</a:t>
            </a:r>
          </a:p>
          <a:p>
            <a:r>
              <a:rPr lang="en-US" sz="2400" dirty="0" smtClean="0">
                <a:latin typeface="Segoe Light" pitchFamily="34" charset="0"/>
              </a:rPr>
              <a:t>Multiple rules per subscription, each with one or more filters.</a:t>
            </a:r>
          </a:p>
        </p:txBody>
      </p:sp>
      <p:sp>
        <p:nvSpPr>
          <p:cNvPr id="5" name="Oval 4"/>
          <p:cNvSpPr/>
          <p:nvPr/>
        </p:nvSpPr>
        <p:spPr>
          <a:xfrm>
            <a:off x="5980872" y="5268469"/>
            <a:ext cx="115128" cy="1043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pitchFamily="34" charset="0"/>
            </a:endParaRPr>
          </a:p>
        </p:txBody>
      </p:sp>
      <p:sp>
        <p:nvSpPr>
          <p:cNvPr id="6" name="Oval 5"/>
          <p:cNvSpPr/>
          <p:nvPr/>
        </p:nvSpPr>
        <p:spPr>
          <a:xfrm>
            <a:off x="5752272" y="5702694"/>
            <a:ext cx="152400" cy="1307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pitchFamily="34" charset="0"/>
            </a:endParaRPr>
          </a:p>
        </p:txBody>
      </p:sp>
      <p:sp>
        <p:nvSpPr>
          <p:cNvPr id="7" name="Rectangle 6"/>
          <p:cNvSpPr/>
          <p:nvPr/>
        </p:nvSpPr>
        <p:spPr>
          <a:xfrm>
            <a:off x="3276600" y="5592991"/>
            <a:ext cx="1102539" cy="50300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smtClean="0">
                <a:latin typeface="Segoe" pitchFamily="34" charset="0"/>
              </a:rPr>
              <a:t>Producer</a:t>
            </a:r>
            <a:endParaRPr lang="en-US" sz="1600" dirty="0">
              <a:latin typeface="Segoe" pitchFamily="34" charset="0"/>
            </a:endParaRPr>
          </a:p>
        </p:txBody>
      </p:sp>
      <p:sp>
        <p:nvSpPr>
          <p:cNvPr id="8" name="Rectangle 7"/>
          <p:cNvSpPr/>
          <p:nvPr/>
        </p:nvSpPr>
        <p:spPr>
          <a:xfrm>
            <a:off x="3503593" y="2039470"/>
            <a:ext cx="648552" cy="288654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600" dirty="0">
              <a:latin typeface="Segoe" pitchFamily="34" charset="0"/>
            </a:endParaRPr>
          </a:p>
        </p:txBody>
      </p:sp>
      <p:sp>
        <p:nvSpPr>
          <p:cNvPr id="9" name="Rectangle 8"/>
          <p:cNvSpPr/>
          <p:nvPr/>
        </p:nvSpPr>
        <p:spPr>
          <a:xfrm>
            <a:off x="3536021" y="2240857"/>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latin typeface="Segoe" pitchFamily="34" charset="0"/>
              </a:rPr>
              <a:t>1</a:t>
            </a:r>
          </a:p>
        </p:txBody>
      </p:sp>
      <p:sp>
        <p:nvSpPr>
          <p:cNvPr id="10" name="Rectangle 9"/>
          <p:cNvSpPr/>
          <p:nvPr/>
        </p:nvSpPr>
        <p:spPr>
          <a:xfrm>
            <a:off x="3536021" y="2593055"/>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2</a:t>
            </a:r>
            <a:endParaRPr lang="en-US" sz="1600" dirty="0">
              <a:latin typeface="Segoe" pitchFamily="34" charset="0"/>
            </a:endParaRPr>
          </a:p>
        </p:txBody>
      </p:sp>
      <p:sp>
        <p:nvSpPr>
          <p:cNvPr id="11" name="Rectangle 10"/>
          <p:cNvSpPr/>
          <p:nvPr/>
        </p:nvSpPr>
        <p:spPr>
          <a:xfrm>
            <a:off x="3536021" y="2945253"/>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3</a:t>
            </a:r>
            <a:endParaRPr lang="en-US" sz="1600" dirty="0">
              <a:latin typeface="Segoe" pitchFamily="34" charset="0"/>
            </a:endParaRPr>
          </a:p>
        </p:txBody>
      </p:sp>
      <p:sp>
        <p:nvSpPr>
          <p:cNvPr id="12" name="Rectangle 11"/>
          <p:cNvSpPr/>
          <p:nvPr/>
        </p:nvSpPr>
        <p:spPr>
          <a:xfrm>
            <a:off x="3536021" y="3297451"/>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4</a:t>
            </a:r>
            <a:endParaRPr lang="en-US" sz="1600" dirty="0">
              <a:latin typeface="Segoe" pitchFamily="34" charset="0"/>
            </a:endParaRPr>
          </a:p>
        </p:txBody>
      </p:sp>
      <p:sp>
        <p:nvSpPr>
          <p:cNvPr id="13" name="Rectangle 12"/>
          <p:cNvSpPr/>
          <p:nvPr/>
        </p:nvSpPr>
        <p:spPr>
          <a:xfrm>
            <a:off x="3536021" y="3649650"/>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5</a:t>
            </a:r>
            <a:endParaRPr lang="en-US" sz="1600" dirty="0">
              <a:latin typeface="Segoe" pitchFamily="34" charset="0"/>
            </a:endParaRPr>
          </a:p>
        </p:txBody>
      </p:sp>
      <p:sp>
        <p:nvSpPr>
          <p:cNvPr id="14" name="Rectangle 13"/>
          <p:cNvSpPr/>
          <p:nvPr/>
        </p:nvSpPr>
        <p:spPr>
          <a:xfrm>
            <a:off x="3536021" y="4001848"/>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6</a:t>
            </a:r>
            <a:endParaRPr lang="en-US" sz="1600" dirty="0">
              <a:latin typeface="Segoe" pitchFamily="34" charset="0"/>
            </a:endParaRPr>
          </a:p>
        </p:txBody>
      </p:sp>
      <p:sp>
        <p:nvSpPr>
          <p:cNvPr id="15" name="Rectangle 14"/>
          <p:cNvSpPr/>
          <p:nvPr/>
        </p:nvSpPr>
        <p:spPr>
          <a:xfrm>
            <a:off x="3536021" y="4354046"/>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7</a:t>
            </a:r>
            <a:endParaRPr lang="en-US" sz="1600" dirty="0">
              <a:latin typeface="Segoe" pitchFamily="34" charset="0"/>
            </a:endParaRPr>
          </a:p>
        </p:txBody>
      </p:sp>
      <p:sp>
        <p:nvSpPr>
          <p:cNvPr id="16" name="TextBox 15"/>
          <p:cNvSpPr txBox="1"/>
          <p:nvPr/>
        </p:nvSpPr>
        <p:spPr>
          <a:xfrm>
            <a:off x="3512501" y="4611128"/>
            <a:ext cx="654025" cy="338554"/>
          </a:xfrm>
          <a:prstGeom prst="rect">
            <a:avLst/>
          </a:prstGeom>
          <a:noFill/>
        </p:spPr>
        <p:txBody>
          <a:bodyPr wrap="none" rtlCol="0">
            <a:spAutoFit/>
          </a:bodyPr>
          <a:lstStyle/>
          <a:p>
            <a:r>
              <a:rPr lang="en-US" sz="1600" dirty="0" smtClean="0">
                <a:latin typeface="Segoe" pitchFamily="34" charset="0"/>
              </a:rPr>
              <a:t>Topic</a:t>
            </a:r>
            <a:endParaRPr lang="en-US" sz="1600" dirty="0">
              <a:latin typeface="Segoe" pitchFamily="34" charset="0"/>
            </a:endParaRPr>
          </a:p>
        </p:txBody>
      </p:sp>
      <p:grpSp>
        <p:nvGrpSpPr>
          <p:cNvPr id="17" name="Group 16"/>
          <p:cNvGrpSpPr/>
          <p:nvPr/>
        </p:nvGrpSpPr>
        <p:grpSpPr>
          <a:xfrm flipH="1">
            <a:off x="4343400" y="2275796"/>
            <a:ext cx="648552" cy="971996"/>
            <a:chOff x="4265941" y="2644329"/>
            <a:chExt cx="762000" cy="1103340"/>
          </a:xfrm>
        </p:grpSpPr>
        <p:sp>
          <p:nvSpPr>
            <p:cNvPr id="18" name="Rounded Rectangle 17"/>
            <p:cNvSpPr/>
            <p:nvPr/>
          </p:nvSpPr>
          <p:spPr>
            <a:xfrm>
              <a:off x="4265941" y="2828786"/>
              <a:ext cx="762000" cy="7703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r"/>
              <a:endParaRPr lang="en-US" sz="1200" dirty="0">
                <a:latin typeface="Segoe" pitchFamily="34" charset="0"/>
              </a:endParaRPr>
            </a:p>
          </p:txBody>
        </p:sp>
        <p:sp>
          <p:nvSpPr>
            <p:cNvPr id="19" name="Down Arrow 18"/>
            <p:cNvSpPr/>
            <p:nvPr/>
          </p:nvSpPr>
          <p:spPr>
            <a:xfrm>
              <a:off x="4572000" y="2644329"/>
              <a:ext cx="105798" cy="110334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dirty="0">
                <a:latin typeface="Segoe" pitchFamily="34" charset="0"/>
              </a:endParaRPr>
            </a:p>
          </p:txBody>
        </p:sp>
        <p:sp>
          <p:nvSpPr>
            <p:cNvPr id="20" name="Right Arrow 19"/>
            <p:cNvSpPr/>
            <p:nvPr/>
          </p:nvSpPr>
          <p:spPr>
            <a:xfrm>
              <a:off x="4372998" y="3005499"/>
              <a:ext cx="609600" cy="39979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2</a:t>
              </a:r>
              <a:endParaRPr lang="en-US" sz="1600" dirty="0">
                <a:latin typeface="Segoe" pitchFamily="34" charset="0"/>
              </a:endParaRPr>
            </a:p>
          </p:txBody>
        </p:sp>
      </p:grpSp>
      <p:grpSp>
        <p:nvGrpSpPr>
          <p:cNvPr id="21" name="Group 20"/>
          <p:cNvGrpSpPr/>
          <p:nvPr/>
        </p:nvGrpSpPr>
        <p:grpSpPr>
          <a:xfrm flipH="1">
            <a:off x="4797379" y="2978781"/>
            <a:ext cx="649625" cy="971996"/>
            <a:chOff x="4264681" y="2644329"/>
            <a:chExt cx="763260" cy="1103340"/>
          </a:xfrm>
        </p:grpSpPr>
        <p:sp>
          <p:nvSpPr>
            <p:cNvPr id="22" name="Rounded Rectangle 21"/>
            <p:cNvSpPr/>
            <p:nvPr/>
          </p:nvSpPr>
          <p:spPr>
            <a:xfrm>
              <a:off x="4264681" y="2828786"/>
              <a:ext cx="763260" cy="7703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r"/>
              <a:endParaRPr lang="en-US" sz="1200" dirty="0">
                <a:latin typeface="Segoe" pitchFamily="34" charset="0"/>
              </a:endParaRPr>
            </a:p>
          </p:txBody>
        </p:sp>
        <p:sp>
          <p:nvSpPr>
            <p:cNvPr id="23" name="Down Arrow 22"/>
            <p:cNvSpPr/>
            <p:nvPr/>
          </p:nvSpPr>
          <p:spPr>
            <a:xfrm>
              <a:off x="4572000" y="2644329"/>
              <a:ext cx="105798" cy="110334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dirty="0">
                <a:latin typeface="Segoe" pitchFamily="34" charset="0"/>
              </a:endParaRPr>
            </a:p>
          </p:txBody>
        </p:sp>
        <p:sp>
          <p:nvSpPr>
            <p:cNvPr id="24" name="Right Arrow 23"/>
            <p:cNvSpPr/>
            <p:nvPr/>
          </p:nvSpPr>
          <p:spPr>
            <a:xfrm>
              <a:off x="4372998" y="3005499"/>
              <a:ext cx="609600" cy="39979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4</a:t>
              </a:r>
              <a:endParaRPr lang="en-US" sz="1600" dirty="0">
                <a:latin typeface="Segoe" pitchFamily="34" charset="0"/>
              </a:endParaRPr>
            </a:p>
          </p:txBody>
        </p:sp>
      </p:grpSp>
      <p:grpSp>
        <p:nvGrpSpPr>
          <p:cNvPr id="25" name="Group 24"/>
          <p:cNvGrpSpPr/>
          <p:nvPr/>
        </p:nvGrpSpPr>
        <p:grpSpPr>
          <a:xfrm flipH="1">
            <a:off x="4361625" y="3672848"/>
            <a:ext cx="649625" cy="971996"/>
            <a:chOff x="4264681" y="2644329"/>
            <a:chExt cx="763260" cy="1103340"/>
          </a:xfrm>
        </p:grpSpPr>
        <p:sp>
          <p:nvSpPr>
            <p:cNvPr id="26" name="Rounded Rectangle 25"/>
            <p:cNvSpPr/>
            <p:nvPr/>
          </p:nvSpPr>
          <p:spPr>
            <a:xfrm>
              <a:off x="4264681" y="2828786"/>
              <a:ext cx="763260" cy="7703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r"/>
              <a:endParaRPr lang="en-US" sz="1200" dirty="0">
                <a:latin typeface="Segoe" pitchFamily="34" charset="0"/>
              </a:endParaRPr>
            </a:p>
          </p:txBody>
        </p:sp>
        <p:sp>
          <p:nvSpPr>
            <p:cNvPr id="27" name="Down Arrow 26"/>
            <p:cNvSpPr/>
            <p:nvPr/>
          </p:nvSpPr>
          <p:spPr>
            <a:xfrm>
              <a:off x="4572000" y="2644329"/>
              <a:ext cx="105798" cy="110334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dirty="0">
                <a:latin typeface="Segoe" pitchFamily="34" charset="0"/>
              </a:endParaRPr>
            </a:p>
          </p:txBody>
        </p:sp>
        <p:sp>
          <p:nvSpPr>
            <p:cNvPr id="28" name="Right Arrow 27"/>
            <p:cNvSpPr/>
            <p:nvPr/>
          </p:nvSpPr>
          <p:spPr>
            <a:xfrm>
              <a:off x="4372998" y="3005499"/>
              <a:ext cx="609600" cy="39979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latin typeface="Segoe" pitchFamily="34" charset="0"/>
                </a:rPr>
                <a:t>6</a:t>
              </a:r>
              <a:endParaRPr lang="en-US" sz="1600" dirty="0">
                <a:latin typeface="Segoe" pitchFamily="34" charset="0"/>
              </a:endParaRPr>
            </a:p>
          </p:txBody>
        </p:sp>
      </p:grpSp>
      <p:cxnSp>
        <p:nvCxnSpPr>
          <p:cNvPr id="29" name="Curved Connector 5"/>
          <p:cNvCxnSpPr/>
          <p:nvPr/>
        </p:nvCxnSpPr>
        <p:spPr>
          <a:xfrm flipV="1">
            <a:off x="3827870" y="4926017"/>
            <a:ext cx="0" cy="666974"/>
          </a:xfrm>
          <a:prstGeom prst="straightConnector1">
            <a:avLst/>
          </a:prstGeom>
          <a:ln>
            <a:solidFill>
              <a:schemeClr val="accent5"/>
            </a:solidFill>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30" name="Rectangle 29"/>
          <p:cNvSpPr/>
          <p:nvPr/>
        </p:nvSpPr>
        <p:spPr>
          <a:xfrm>
            <a:off x="3537613" y="5005017"/>
            <a:ext cx="583697" cy="30162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latin typeface="Segoe" pitchFamily="34" charset="0"/>
              </a:rPr>
              <a:t>8</a:t>
            </a:r>
          </a:p>
        </p:txBody>
      </p:sp>
      <p:sp>
        <p:nvSpPr>
          <p:cNvPr id="31" name="Rectangle 30"/>
          <p:cNvSpPr/>
          <p:nvPr/>
        </p:nvSpPr>
        <p:spPr>
          <a:xfrm>
            <a:off x="6617989" y="2522368"/>
            <a:ext cx="1283192" cy="50300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smtClean="0">
                <a:latin typeface="Segoe" pitchFamily="34" charset="0"/>
              </a:rPr>
              <a:t>Consumer</a:t>
            </a:r>
            <a:endParaRPr lang="en-US" sz="1600" dirty="0">
              <a:latin typeface="Segoe" pitchFamily="34" charset="0"/>
            </a:endParaRPr>
          </a:p>
        </p:txBody>
      </p:sp>
      <p:cxnSp>
        <p:nvCxnSpPr>
          <p:cNvPr id="32" name="Curved Connector 64"/>
          <p:cNvCxnSpPr>
            <a:stCxn id="18" idx="1"/>
          </p:cNvCxnSpPr>
          <p:nvPr/>
        </p:nvCxnSpPr>
        <p:spPr>
          <a:xfrm flipV="1">
            <a:off x="4991952" y="2773873"/>
            <a:ext cx="1626037" cy="3751"/>
          </a:xfrm>
          <a:prstGeom prst="straightConnector1">
            <a:avLst/>
          </a:prstGeom>
          <a:ln>
            <a:solidFill>
              <a:schemeClr val="accent5"/>
            </a:solidFill>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33" name="Rectangle 32"/>
          <p:cNvSpPr/>
          <p:nvPr/>
        </p:nvSpPr>
        <p:spPr>
          <a:xfrm>
            <a:off x="6646397" y="3228014"/>
            <a:ext cx="1254784" cy="50300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smtClean="0">
                <a:latin typeface="Segoe" pitchFamily="34" charset="0"/>
              </a:rPr>
              <a:t>Consumer</a:t>
            </a:r>
            <a:endParaRPr lang="en-US" sz="1600" dirty="0">
              <a:latin typeface="Segoe" pitchFamily="34" charset="0"/>
            </a:endParaRPr>
          </a:p>
        </p:txBody>
      </p:sp>
      <p:sp>
        <p:nvSpPr>
          <p:cNvPr id="34" name="Rectangle 33"/>
          <p:cNvSpPr/>
          <p:nvPr/>
        </p:nvSpPr>
        <p:spPr>
          <a:xfrm>
            <a:off x="6657653" y="3920071"/>
            <a:ext cx="1243528" cy="50300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smtClean="0">
                <a:latin typeface="Segoe" pitchFamily="34" charset="0"/>
              </a:rPr>
              <a:t>Consumer</a:t>
            </a:r>
            <a:endParaRPr lang="en-US" sz="1600" dirty="0">
              <a:latin typeface="Segoe" pitchFamily="34" charset="0"/>
            </a:endParaRPr>
          </a:p>
        </p:txBody>
      </p:sp>
      <p:cxnSp>
        <p:nvCxnSpPr>
          <p:cNvPr id="35" name="Curved Connector 64"/>
          <p:cNvCxnSpPr>
            <a:stCxn id="22" idx="1"/>
          </p:cNvCxnSpPr>
          <p:nvPr/>
        </p:nvCxnSpPr>
        <p:spPr>
          <a:xfrm flipV="1">
            <a:off x="5447004" y="3479519"/>
            <a:ext cx="1199393" cy="1090"/>
          </a:xfrm>
          <a:prstGeom prst="straightConnector1">
            <a:avLst/>
          </a:prstGeom>
          <a:ln>
            <a:solidFill>
              <a:schemeClr val="accent5"/>
            </a:solidFill>
            <a:headEnd type="none" w="med" len="med"/>
            <a:tailEnd type="triangle" w="med" len="med"/>
          </a:ln>
        </p:spPr>
        <p:style>
          <a:lnRef idx="2">
            <a:schemeClr val="accent3"/>
          </a:lnRef>
          <a:fillRef idx="0">
            <a:schemeClr val="accent3"/>
          </a:fillRef>
          <a:effectRef idx="1">
            <a:schemeClr val="accent3"/>
          </a:effectRef>
          <a:fontRef idx="minor">
            <a:schemeClr val="tx1"/>
          </a:fontRef>
        </p:style>
      </p:cxnSp>
      <p:cxnSp>
        <p:nvCxnSpPr>
          <p:cNvPr id="36" name="Curved Connector 64"/>
          <p:cNvCxnSpPr>
            <a:stCxn id="26" idx="1"/>
          </p:cNvCxnSpPr>
          <p:nvPr/>
        </p:nvCxnSpPr>
        <p:spPr>
          <a:xfrm flipV="1">
            <a:off x="5011250" y="4171576"/>
            <a:ext cx="1646403" cy="3100"/>
          </a:xfrm>
          <a:prstGeom prst="straightConnector1">
            <a:avLst/>
          </a:prstGeom>
          <a:ln>
            <a:solidFill>
              <a:schemeClr val="accent5"/>
            </a:solidFill>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37" name="Rectangle 36"/>
          <p:cNvSpPr/>
          <p:nvPr/>
        </p:nvSpPr>
        <p:spPr>
          <a:xfrm>
            <a:off x="3321747" y="1176734"/>
            <a:ext cx="982562" cy="56593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smtClean="0">
                <a:latin typeface="Segoe" pitchFamily="34" charset="0"/>
              </a:rPr>
              <a:t>Service Bus</a:t>
            </a:r>
            <a:endParaRPr lang="en-US" sz="1600" dirty="0">
              <a:latin typeface="Segoe" pitchFamily="34" charset="0"/>
            </a:endParaRPr>
          </a:p>
        </p:txBody>
      </p:sp>
      <p:sp>
        <p:nvSpPr>
          <p:cNvPr id="38" name="Oval 37"/>
          <p:cNvSpPr/>
          <p:nvPr/>
        </p:nvSpPr>
        <p:spPr>
          <a:xfrm>
            <a:off x="3693256" y="1698234"/>
            <a:ext cx="245640" cy="28296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latin typeface="Segoe" pitchFamily="34" charset="0"/>
            </a:endParaRPr>
          </a:p>
        </p:txBody>
      </p:sp>
      <p:sp>
        <p:nvSpPr>
          <p:cNvPr id="39" name="Snip and Round Single Corner Rectangle 38"/>
          <p:cNvSpPr/>
          <p:nvPr/>
        </p:nvSpPr>
        <p:spPr>
          <a:xfrm>
            <a:off x="5603061" y="1447801"/>
            <a:ext cx="1361630" cy="761999"/>
          </a:xfrm>
          <a:prstGeom prst="snipRoundRect">
            <a:avLst>
              <a:gd name="adj1" fmla="val 19276"/>
              <a:gd name="adj2" fmla="val 16667"/>
            </a:avLst>
          </a:prstGeom>
        </p:spPr>
        <p:style>
          <a:lnRef idx="1">
            <a:schemeClr val="accent4"/>
          </a:lnRef>
          <a:fillRef idx="2">
            <a:schemeClr val="accent4"/>
          </a:fillRef>
          <a:effectRef idx="1">
            <a:schemeClr val="accent4"/>
          </a:effectRef>
          <a:fontRef idx="minor">
            <a:schemeClr val="dk1"/>
          </a:fontRef>
        </p:style>
        <p:txBody>
          <a:bodyPr lIns="0" tIns="0" rIns="0" bIns="0" rtlCol="0" anchor="b"/>
          <a:lstStyle/>
          <a:p>
            <a:r>
              <a:rPr lang="en-US" sz="1050" dirty="0" smtClean="0">
                <a:latin typeface="Segoe" pitchFamily="34" charset="0"/>
              </a:rPr>
              <a:t>&lt;Topic&gt;</a:t>
            </a:r>
            <a:br>
              <a:rPr lang="en-US" sz="1050" dirty="0" smtClean="0">
                <a:latin typeface="Segoe" pitchFamily="34" charset="0"/>
              </a:rPr>
            </a:br>
            <a:r>
              <a:rPr lang="en-US" sz="1050" dirty="0" smtClean="0">
                <a:latin typeface="Segoe" pitchFamily="34" charset="0"/>
              </a:rPr>
              <a:t>…</a:t>
            </a:r>
            <a:br>
              <a:rPr lang="en-US" sz="1050" dirty="0" smtClean="0">
                <a:latin typeface="Segoe" pitchFamily="34" charset="0"/>
              </a:rPr>
            </a:br>
            <a:r>
              <a:rPr lang="en-US" sz="1050" dirty="0" smtClean="0">
                <a:latin typeface="Segoe" pitchFamily="34" charset="0"/>
              </a:rPr>
              <a:t>&lt;/Topic </a:t>
            </a:r>
            <a:r>
              <a:rPr lang="en-US" sz="1050" dirty="0">
                <a:latin typeface="Segoe" pitchFamily="34" charset="0"/>
              </a:rPr>
              <a:t>&gt;</a:t>
            </a:r>
            <a:endParaRPr lang="en-US" sz="1050" dirty="0" smtClean="0">
              <a:latin typeface="Segoe" pitchFamily="34" charset="0"/>
            </a:endParaRPr>
          </a:p>
          <a:p>
            <a:endParaRPr lang="en-US" sz="1050" dirty="0">
              <a:latin typeface="Segoe" pitchFamily="34" charset="0"/>
            </a:endParaRPr>
          </a:p>
        </p:txBody>
      </p:sp>
      <p:sp>
        <p:nvSpPr>
          <p:cNvPr id="40" name="Left Arrow 39"/>
          <p:cNvSpPr/>
          <p:nvPr/>
        </p:nvSpPr>
        <p:spPr>
          <a:xfrm>
            <a:off x="4966600" y="1766601"/>
            <a:ext cx="452679" cy="165497"/>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latin typeface="Segoe" pitchFamily="34" charset="0"/>
            </a:endParaRPr>
          </a:p>
        </p:txBody>
      </p:sp>
      <p:sp>
        <p:nvSpPr>
          <p:cNvPr id="41" name="Snip and Round Single Corner Rectangle 40"/>
          <p:cNvSpPr/>
          <p:nvPr/>
        </p:nvSpPr>
        <p:spPr>
          <a:xfrm>
            <a:off x="5715000" y="4878504"/>
            <a:ext cx="2590800" cy="965991"/>
          </a:xfrm>
          <a:prstGeom prst="snipRoundRect">
            <a:avLst>
              <a:gd name="adj1" fmla="val 19276"/>
              <a:gd name="adj2" fmla="val 16667"/>
            </a:avLst>
          </a:prstGeom>
        </p:spPr>
        <p:style>
          <a:lnRef idx="1">
            <a:schemeClr val="accent3"/>
          </a:lnRef>
          <a:fillRef idx="2">
            <a:schemeClr val="accent3"/>
          </a:fillRef>
          <a:effectRef idx="1">
            <a:schemeClr val="accent3"/>
          </a:effectRef>
          <a:fontRef idx="minor">
            <a:schemeClr val="dk1"/>
          </a:fontRef>
        </p:style>
        <p:txBody>
          <a:bodyPr lIns="0" tIns="0" rIns="0" bIns="0" rtlCol="0" anchor="b"/>
          <a:lstStyle/>
          <a:p>
            <a:r>
              <a:rPr lang="en-US" sz="1400" dirty="0" smtClean="0">
                <a:latin typeface="Consolas" pitchFamily="49" charset="0"/>
                <a:cs typeface="Consolas" pitchFamily="49" charset="0"/>
              </a:rPr>
              <a:t>&lt;Subscribe&gt;</a:t>
            </a:r>
            <a:br>
              <a:rPr lang="en-US" sz="1400" dirty="0" smtClean="0">
                <a:latin typeface="Consolas" pitchFamily="49" charset="0"/>
                <a:cs typeface="Consolas" pitchFamily="49" charset="0"/>
              </a:rPr>
            </a:br>
            <a:r>
              <a:rPr lang="en-US" sz="1400" dirty="0" smtClean="0">
                <a:latin typeface="Consolas" pitchFamily="49" charset="0"/>
                <a:cs typeface="Consolas" pitchFamily="49" charset="0"/>
              </a:rPr>
              <a:t>   &lt;Rule&gt;…&lt;/Rule&gt;</a:t>
            </a:r>
            <a:br>
              <a:rPr lang="en-US" sz="1400" dirty="0" smtClean="0">
                <a:latin typeface="Consolas" pitchFamily="49" charset="0"/>
                <a:cs typeface="Consolas" pitchFamily="49" charset="0"/>
              </a:rPr>
            </a:br>
            <a:r>
              <a:rPr lang="en-US" sz="1400" dirty="0" smtClean="0">
                <a:latin typeface="Consolas" pitchFamily="49" charset="0"/>
                <a:cs typeface="Consolas" pitchFamily="49" charset="0"/>
              </a:rPr>
              <a:t>&lt;/Subscribe&gt;</a:t>
            </a:r>
          </a:p>
          <a:p>
            <a:endParaRPr lang="en-US" sz="1400" dirty="0">
              <a:latin typeface="Segoe" pitchFamily="34" charset="0"/>
            </a:endParaRPr>
          </a:p>
        </p:txBody>
      </p:sp>
      <p:cxnSp>
        <p:nvCxnSpPr>
          <p:cNvPr id="42" name="Curved Connector 41"/>
          <p:cNvCxnSpPr>
            <a:stCxn id="6" idx="2"/>
          </p:cNvCxnSpPr>
          <p:nvPr/>
        </p:nvCxnSpPr>
        <p:spPr>
          <a:xfrm rot="10800000">
            <a:off x="4835972" y="4514006"/>
            <a:ext cx="916301" cy="1254039"/>
          </a:xfrm>
          <a:prstGeom prst="curvedConnector2">
            <a:avLst/>
          </a:prstGeom>
          <a:ln w="3810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Curved Connector 42"/>
          <p:cNvCxnSpPr/>
          <p:nvPr/>
        </p:nvCxnSpPr>
        <p:spPr>
          <a:xfrm rot="16200000" flipH="1">
            <a:off x="7051703" y="4650793"/>
            <a:ext cx="455429" cy="1"/>
          </a:xfrm>
          <a:prstGeom prst="curvedConnector3">
            <a:avLst>
              <a:gd name="adj1" fmla="val 50000"/>
            </a:avLst>
          </a:prstGeom>
          <a:ln w="3810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Flowchart: Manual Operation 43"/>
          <p:cNvSpPr/>
          <p:nvPr/>
        </p:nvSpPr>
        <p:spPr>
          <a:xfrm rot="16200000">
            <a:off x="5402507" y="4038358"/>
            <a:ext cx="401108" cy="228601"/>
          </a:xfrm>
          <a:prstGeom prst="flowChartManualOperati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latin typeface="Segoe" pitchFamily="34" charset="0"/>
              </a:rPr>
              <a:t>=</a:t>
            </a:r>
            <a:endParaRPr lang="en-US" dirty="0">
              <a:latin typeface="Segoe" pitchFamily="34" charset="0"/>
            </a:endParaRPr>
          </a:p>
        </p:txBody>
      </p:sp>
      <p:cxnSp>
        <p:nvCxnSpPr>
          <p:cNvPr id="45" name="Curved Connector 44"/>
          <p:cNvCxnSpPr>
            <a:stCxn id="5" idx="2"/>
            <a:endCxn id="44" idx="1"/>
          </p:cNvCxnSpPr>
          <p:nvPr/>
        </p:nvCxnSpPr>
        <p:spPr>
          <a:xfrm rot="10800000">
            <a:off x="5603062" y="4313103"/>
            <a:ext cx="377810" cy="1007529"/>
          </a:xfrm>
          <a:prstGeom prst="curvedConnector2">
            <a:avLst/>
          </a:prstGeom>
          <a:ln w="28575">
            <a:solidFill>
              <a:srgbClr val="92D05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97564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6553200" cy="1143000"/>
          </a:xfrm>
        </p:spPr>
        <p:txBody>
          <a:bodyPr>
            <a:normAutofit fontScale="90000"/>
          </a:bodyPr>
          <a:lstStyle/>
          <a:p>
            <a:r>
              <a:rPr lang="en-US" dirty="0" smtClean="0"/>
              <a:t>Windows Azure </a:t>
            </a:r>
            <a:r>
              <a:rPr lang="en-US" dirty="0" err="1" smtClean="0"/>
              <a:t>AppFabric</a:t>
            </a:r>
            <a:r>
              <a:rPr lang="en-US" dirty="0" smtClean="0"/>
              <a:t> Service Bus</a:t>
            </a:r>
            <a:endParaRPr lang="en-US" dirty="0"/>
          </a:p>
        </p:txBody>
      </p:sp>
      <p:sp>
        <p:nvSpPr>
          <p:cNvPr id="3" name="Content Placeholder 2"/>
          <p:cNvSpPr>
            <a:spLocks noGrp="1"/>
          </p:cNvSpPr>
          <p:nvPr>
            <p:ph idx="1"/>
          </p:nvPr>
        </p:nvSpPr>
        <p:spPr>
          <a:xfrm>
            <a:off x="457200" y="5334000"/>
            <a:ext cx="8229600" cy="1447800"/>
          </a:xfrm>
        </p:spPr>
        <p:txBody>
          <a:bodyPr>
            <a:normAutofit/>
          </a:bodyPr>
          <a:lstStyle/>
          <a:p>
            <a:r>
              <a:rPr lang="en-US" dirty="0" smtClean="0"/>
              <a:t>More on Service Bus in Christian </a:t>
            </a:r>
            <a:r>
              <a:rPr lang="en-US" dirty="0" err="1" smtClean="0"/>
              <a:t>Weyer’s</a:t>
            </a:r>
            <a:r>
              <a:rPr lang="en-US" dirty="0" smtClean="0"/>
              <a:t> session tomorrow at 13:00</a:t>
            </a:r>
          </a:p>
        </p:txBody>
      </p:sp>
      <p:sp>
        <p:nvSpPr>
          <p:cNvPr id="4" name="Rectangle 3"/>
          <p:cNvSpPr/>
          <p:nvPr/>
        </p:nvSpPr>
        <p:spPr>
          <a:xfrm>
            <a:off x="728530" y="209428"/>
            <a:ext cx="1193685"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5" name="Group 4"/>
          <p:cNvGrpSpPr/>
          <p:nvPr/>
        </p:nvGrpSpPr>
        <p:grpSpPr>
          <a:xfrm>
            <a:off x="720539" y="445862"/>
            <a:ext cx="1194238" cy="1244150"/>
            <a:chOff x="3894106" y="-4138449"/>
            <a:chExt cx="1259611" cy="1137192"/>
          </a:xfrm>
        </p:grpSpPr>
        <p:pic>
          <p:nvPicPr>
            <p:cNvPr id="6" name="Picture 2"/>
            <p:cNvPicPr>
              <a:picLocks noChangeAspect="1" noChangeArrowheads="1"/>
            </p:cNvPicPr>
            <p:nvPr/>
          </p:nvPicPr>
          <p:blipFill>
            <a:blip r:embed="rId2"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bwMode="auto">
            <a:xfrm>
              <a:off x="3894106" y="-3343622"/>
              <a:ext cx="1259611" cy="34236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Service Bus</a:t>
              </a:r>
            </a:p>
          </p:txBody>
        </p:sp>
      </p:grpSp>
      <p:grpSp>
        <p:nvGrpSpPr>
          <p:cNvPr id="68" name="Group 67"/>
          <p:cNvGrpSpPr/>
          <p:nvPr/>
        </p:nvGrpSpPr>
        <p:grpSpPr>
          <a:xfrm>
            <a:off x="2514600" y="1524000"/>
            <a:ext cx="5051496" cy="3685351"/>
            <a:chOff x="381000" y="838200"/>
            <a:chExt cx="7848600" cy="5830429"/>
          </a:xfrm>
        </p:grpSpPr>
        <p:sp>
          <p:nvSpPr>
            <p:cNvPr id="9" name="Oval 8"/>
            <p:cNvSpPr/>
            <p:nvPr/>
          </p:nvSpPr>
          <p:spPr>
            <a:xfrm>
              <a:off x="3608034" y="2328682"/>
              <a:ext cx="1931634" cy="189094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0" name="Oval 9"/>
            <p:cNvSpPr/>
            <p:nvPr/>
          </p:nvSpPr>
          <p:spPr>
            <a:xfrm>
              <a:off x="4433654" y="2386799"/>
              <a:ext cx="304800" cy="304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1" name="Oval 10"/>
            <p:cNvSpPr/>
            <p:nvPr/>
          </p:nvSpPr>
          <p:spPr>
            <a:xfrm>
              <a:off x="4088166" y="2770021"/>
              <a:ext cx="304800" cy="304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2" name="Oval 11"/>
            <p:cNvSpPr/>
            <p:nvPr/>
          </p:nvSpPr>
          <p:spPr>
            <a:xfrm>
              <a:off x="3810000" y="3209465"/>
              <a:ext cx="304800" cy="3048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3" name="Oval 12"/>
            <p:cNvSpPr/>
            <p:nvPr/>
          </p:nvSpPr>
          <p:spPr>
            <a:xfrm>
              <a:off x="4241800" y="3209465"/>
              <a:ext cx="304800" cy="3048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4" name="Oval 13"/>
            <p:cNvSpPr/>
            <p:nvPr/>
          </p:nvSpPr>
          <p:spPr>
            <a:xfrm>
              <a:off x="4673600" y="3209465"/>
              <a:ext cx="304800" cy="304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5" name="Oval 14"/>
            <p:cNvSpPr/>
            <p:nvPr/>
          </p:nvSpPr>
          <p:spPr>
            <a:xfrm>
              <a:off x="5105400" y="3209465"/>
              <a:ext cx="304800" cy="3048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16" name="Oval 15"/>
            <p:cNvSpPr/>
            <p:nvPr/>
          </p:nvSpPr>
          <p:spPr>
            <a:xfrm>
              <a:off x="4782844" y="2752265"/>
              <a:ext cx="304800" cy="3048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cxnSp>
          <p:nvCxnSpPr>
            <p:cNvPr id="17" name="Straight Arrow Connector 16"/>
            <p:cNvCxnSpPr>
              <a:stCxn id="10" idx="3"/>
              <a:endCxn id="11" idx="7"/>
            </p:cNvCxnSpPr>
            <p:nvPr/>
          </p:nvCxnSpPr>
          <p:spPr>
            <a:xfrm flipH="1">
              <a:off x="4348329" y="2646962"/>
              <a:ext cx="129962" cy="167696"/>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1" idx="3"/>
              <a:endCxn id="12" idx="7"/>
            </p:cNvCxnSpPr>
            <p:nvPr/>
          </p:nvCxnSpPr>
          <p:spPr>
            <a:xfrm flipH="1">
              <a:off x="4070163" y="3030184"/>
              <a:ext cx="62640" cy="223918"/>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5"/>
              <a:endCxn id="13" idx="0"/>
            </p:cNvCxnSpPr>
            <p:nvPr/>
          </p:nvCxnSpPr>
          <p:spPr>
            <a:xfrm>
              <a:off x="4348329" y="3030184"/>
              <a:ext cx="45871" cy="179281"/>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6" idx="3"/>
              <a:endCxn id="14" idx="0"/>
            </p:cNvCxnSpPr>
            <p:nvPr/>
          </p:nvCxnSpPr>
          <p:spPr>
            <a:xfrm flipH="1">
              <a:off x="4826000" y="3012428"/>
              <a:ext cx="1481" cy="197037"/>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6" idx="5"/>
              <a:endCxn id="15" idx="1"/>
            </p:cNvCxnSpPr>
            <p:nvPr/>
          </p:nvCxnSpPr>
          <p:spPr>
            <a:xfrm>
              <a:off x="5043007" y="3012428"/>
              <a:ext cx="107030" cy="241674"/>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0" idx="5"/>
              <a:endCxn id="16" idx="1"/>
            </p:cNvCxnSpPr>
            <p:nvPr/>
          </p:nvCxnSpPr>
          <p:spPr>
            <a:xfrm>
              <a:off x="4693817" y="2646962"/>
              <a:ext cx="133664" cy="14994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rot="21232858">
              <a:off x="4510848" y="4345394"/>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24" name="Rounded Rectangle 23"/>
            <p:cNvSpPr/>
            <p:nvPr/>
          </p:nvSpPr>
          <p:spPr>
            <a:xfrm rot="19998337">
              <a:off x="5030896" y="4204350"/>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25" name="Rounded Rectangle 24"/>
            <p:cNvSpPr/>
            <p:nvPr/>
          </p:nvSpPr>
          <p:spPr>
            <a:xfrm rot="18357976">
              <a:off x="5444503" y="3810152"/>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26" name="Rounded Rectangle 25"/>
            <p:cNvSpPr/>
            <p:nvPr/>
          </p:nvSpPr>
          <p:spPr>
            <a:xfrm rot="16754298">
              <a:off x="5639943" y="3256893"/>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27" name="Rounded Rectangle 26"/>
            <p:cNvSpPr/>
            <p:nvPr/>
          </p:nvSpPr>
          <p:spPr>
            <a:xfrm rot="877857" flipV="1">
              <a:off x="4760692" y="1901169"/>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u="sng">
                <a:solidFill>
                  <a:srgbClr val="4BACC6">
                    <a:lumMod val="10000"/>
                  </a:srgbClr>
                </a:solidFill>
              </a:endParaRPr>
            </a:p>
          </p:txBody>
        </p:sp>
        <p:sp>
          <p:nvSpPr>
            <p:cNvPr id="28" name="Rounded Rectangle 27"/>
            <p:cNvSpPr/>
            <p:nvPr/>
          </p:nvSpPr>
          <p:spPr>
            <a:xfrm rot="2586399" flipV="1">
              <a:off x="5254095" y="2185118"/>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u="sng">
                <a:solidFill>
                  <a:srgbClr val="4BACC6">
                    <a:lumMod val="10000"/>
                  </a:srgbClr>
                </a:solidFill>
              </a:endParaRPr>
            </a:p>
          </p:txBody>
        </p:sp>
        <p:sp>
          <p:nvSpPr>
            <p:cNvPr id="29" name="Rounded Rectangle 28"/>
            <p:cNvSpPr/>
            <p:nvPr/>
          </p:nvSpPr>
          <p:spPr>
            <a:xfrm rot="4014554" flipV="1">
              <a:off x="5565092" y="2659219"/>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u="sng">
                <a:solidFill>
                  <a:srgbClr val="4BACC6">
                    <a:lumMod val="10000"/>
                  </a:srgbClr>
                </a:solidFill>
              </a:endParaRPr>
            </a:p>
          </p:txBody>
        </p:sp>
        <p:sp>
          <p:nvSpPr>
            <p:cNvPr id="30" name="Rounded Rectangle 29"/>
            <p:cNvSpPr/>
            <p:nvPr/>
          </p:nvSpPr>
          <p:spPr>
            <a:xfrm rot="18020602" flipV="1">
              <a:off x="3265668" y="2476871"/>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1" name="Rounded Rectangle 30"/>
            <p:cNvSpPr/>
            <p:nvPr/>
          </p:nvSpPr>
          <p:spPr>
            <a:xfrm rot="19660963" flipV="1">
              <a:off x="3669985" y="2050925"/>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2" name="Rounded Rectangle 31"/>
            <p:cNvSpPr/>
            <p:nvPr/>
          </p:nvSpPr>
          <p:spPr>
            <a:xfrm rot="20913142" flipV="1">
              <a:off x="4191355" y="1862800"/>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3" name="Rounded Rectangle 32"/>
            <p:cNvSpPr/>
            <p:nvPr/>
          </p:nvSpPr>
          <p:spPr>
            <a:xfrm rot="13221651" flipV="1">
              <a:off x="3525093" y="4048139"/>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4" name="Rounded Rectangle 33"/>
            <p:cNvSpPr/>
            <p:nvPr/>
          </p:nvSpPr>
          <p:spPr>
            <a:xfrm rot="14862012" flipV="1">
              <a:off x="3206850" y="3593244"/>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5" name="Rounded Rectangle 34"/>
            <p:cNvSpPr/>
            <p:nvPr/>
          </p:nvSpPr>
          <p:spPr>
            <a:xfrm rot="16392770" flipV="1">
              <a:off x="3115238" y="3040036"/>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6" name="Rounded Rectangle 35"/>
            <p:cNvSpPr/>
            <p:nvPr/>
          </p:nvSpPr>
          <p:spPr>
            <a:xfrm rot="984603">
              <a:off x="3988421" y="4305300"/>
              <a:ext cx="431800" cy="38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37" name="Oval 36"/>
            <p:cNvSpPr/>
            <p:nvPr/>
          </p:nvSpPr>
          <p:spPr>
            <a:xfrm>
              <a:off x="6858000" y="880882"/>
              <a:ext cx="914400" cy="929934"/>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defTabSz="914400" fontAlgn="base">
                <a:spcBef>
                  <a:spcPct val="0"/>
                </a:spcBef>
                <a:spcAft>
                  <a:spcPct val="0"/>
                </a:spcAft>
              </a:pPr>
              <a:r>
                <a:rPr lang="en-US" sz="1100" dirty="0" smtClean="0">
                  <a:solidFill>
                    <a:srgbClr val="4BACC6">
                      <a:lumMod val="10000"/>
                    </a:srgbClr>
                  </a:solidFill>
                </a:rPr>
                <a:t>/</a:t>
              </a:r>
              <a:r>
                <a:rPr lang="en-US" sz="1100" dirty="0" err="1" smtClean="0">
                  <a:solidFill>
                    <a:srgbClr val="4BACC6">
                      <a:lumMod val="10000"/>
                    </a:srgbClr>
                  </a:solidFill>
                </a:rPr>
                <a:t>svcA</a:t>
              </a:r>
              <a:endParaRPr lang="en-US" sz="1100" baseline="30000" dirty="0">
                <a:solidFill>
                  <a:srgbClr val="4BACC6">
                    <a:lumMod val="10000"/>
                  </a:srgbClr>
                </a:solidFill>
              </a:endParaRPr>
            </a:p>
          </p:txBody>
        </p:sp>
        <p:sp>
          <p:nvSpPr>
            <p:cNvPr id="38" name="Oval 37"/>
            <p:cNvSpPr/>
            <p:nvPr/>
          </p:nvSpPr>
          <p:spPr>
            <a:xfrm>
              <a:off x="7315200" y="2236948"/>
              <a:ext cx="914400" cy="929934"/>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defTabSz="914400" fontAlgn="base">
                <a:spcBef>
                  <a:spcPct val="0"/>
                </a:spcBef>
                <a:spcAft>
                  <a:spcPct val="0"/>
                </a:spcAft>
              </a:pPr>
              <a:r>
                <a:rPr lang="en-US" sz="1100" dirty="0" smtClean="0">
                  <a:solidFill>
                    <a:srgbClr val="4BACC6">
                      <a:lumMod val="10000"/>
                    </a:srgbClr>
                  </a:solidFill>
                </a:rPr>
                <a:t>/svcA</a:t>
              </a:r>
              <a:r>
                <a:rPr lang="en-US" sz="1100" baseline="30000" dirty="0" smtClean="0">
                  <a:solidFill>
                    <a:srgbClr val="4BACC6">
                      <a:lumMod val="10000"/>
                    </a:srgbClr>
                  </a:solidFill>
                </a:rPr>
                <a:t>2</a:t>
              </a:r>
              <a:endParaRPr lang="en-US" sz="1100" baseline="30000" dirty="0">
                <a:solidFill>
                  <a:srgbClr val="4BACC6">
                    <a:lumMod val="10000"/>
                  </a:srgbClr>
                </a:solidFill>
              </a:endParaRPr>
            </a:p>
          </p:txBody>
        </p:sp>
        <p:sp>
          <p:nvSpPr>
            <p:cNvPr id="39" name="Oval 38"/>
            <p:cNvSpPr/>
            <p:nvPr/>
          </p:nvSpPr>
          <p:spPr>
            <a:xfrm>
              <a:off x="7086600" y="3608548"/>
              <a:ext cx="914400" cy="929934"/>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defTabSz="914400" fontAlgn="base">
                <a:spcBef>
                  <a:spcPct val="0"/>
                </a:spcBef>
                <a:spcAft>
                  <a:spcPct val="0"/>
                </a:spcAft>
              </a:pPr>
              <a:r>
                <a:rPr lang="en-US" sz="1100" dirty="0" smtClean="0">
                  <a:solidFill>
                    <a:srgbClr val="4BACC6">
                      <a:lumMod val="10000"/>
                    </a:srgbClr>
                  </a:solidFill>
                </a:rPr>
                <a:t>/svcA</a:t>
              </a:r>
              <a:r>
                <a:rPr lang="en-US" sz="1100" baseline="30000" dirty="0" smtClean="0">
                  <a:solidFill>
                    <a:srgbClr val="4BACC6">
                      <a:lumMod val="10000"/>
                    </a:srgbClr>
                  </a:solidFill>
                </a:rPr>
                <a:t>3</a:t>
              </a:r>
              <a:endParaRPr lang="en-US" sz="1100" baseline="30000" dirty="0">
                <a:solidFill>
                  <a:srgbClr val="4BACC6">
                    <a:lumMod val="10000"/>
                  </a:srgbClr>
                </a:solidFill>
              </a:endParaRPr>
            </a:p>
          </p:txBody>
        </p:sp>
        <p:cxnSp>
          <p:nvCxnSpPr>
            <p:cNvPr id="40" name="Straight Arrow Connector 39"/>
            <p:cNvCxnSpPr>
              <a:stCxn id="28" idx="2"/>
              <a:endCxn id="37" idx="3"/>
            </p:cNvCxnSpPr>
            <p:nvPr/>
          </p:nvCxnSpPr>
          <p:spPr>
            <a:xfrm flipV="1">
              <a:off x="5600175" y="1674630"/>
              <a:ext cx="1391736" cy="561907"/>
            </a:xfrm>
            <a:prstGeom prst="straightConnector1">
              <a:avLst/>
            </a:prstGeom>
            <a:ln>
              <a:solidFill>
                <a:schemeClr val="accent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29" idx="2"/>
              <a:endCxn id="38" idx="2"/>
            </p:cNvCxnSpPr>
            <p:nvPr/>
          </p:nvCxnSpPr>
          <p:spPr>
            <a:xfrm flipV="1">
              <a:off x="5956230" y="2701915"/>
              <a:ext cx="1358970" cy="73092"/>
            </a:xfrm>
            <a:prstGeom prst="straightConnector1">
              <a:avLst/>
            </a:prstGeom>
            <a:ln>
              <a:solidFill>
                <a:schemeClr val="accent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26" idx="2"/>
              <a:endCxn id="39" idx="2"/>
            </p:cNvCxnSpPr>
            <p:nvPr/>
          </p:nvCxnSpPr>
          <p:spPr>
            <a:xfrm>
              <a:off x="6043872" y="3477976"/>
              <a:ext cx="1042728" cy="595539"/>
            </a:xfrm>
            <a:prstGeom prst="straightConnector1">
              <a:avLst/>
            </a:prstGeom>
            <a:ln>
              <a:solidFill>
                <a:schemeClr val="accent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3" name="Isosceles Triangle 42"/>
            <p:cNvSpPr/>
            <p:nvPr/>
          </p:nvSpPr>
          <p:spPr>
            <a:xfrm>
              <a:off x="381000" y="1981200"/>
              <a:ext cx="1295400" cy="1033282"/>
            </a:xfrm>
            <a:prstGeom prst="triangle">
              <a:avLst/>
            </a:prstGeom>
          </p:spPr>
          <p:style>
            <a:lnRef idx="1">
              <a:schemeClr val="accent2"/>
            </a:lnRef>
            <a:fillRef idx="2">
              <a:schemeClr val="accent2"/>
            </a:fillRef>
            <a:effectRef idx="1">
              <a:schemeClr val="accent2"/>
            </a:effectRef>
            <a:fontRef idx="minor">
              <a:schemeClr val="dk1"/>
            </a:fontRef>
          </p:style>
          <p:txBody>
            <a:bodyPr lIns="0" tIns="0" rIns="0" bIns="0" rtlCol="0" anchor="t"/>
            <a:lstStyle/>
            <a:p>
              <a:pPr algn="ctr" defTabSz="914400" fontAlgn="base">
                <a:spcBef>
                  <a:spcPct val="0"/>
                </a:spcBef>
                <a:spcAft>
                  <a:spcPct val="0"/>
                </a:spcAft>
              </a:pPr>
              <a:r>
                <a:rPr lang="en-US" sz="1100" dirty="0" smtClean="0">
                  <a:solidFill>
                    <a:srgbClr val="4BACC6">
                      <a:lumMod val="10000"/>
                    </a:srgbClr>
                  </a:solidFill>
                </a:rPr>
                <a:t>/</a:t>
              </a:r>
              <a:r>
                <a:rPr lang="en-US" sz="1100" dirty="0" err="1" smtClean="0">
                  <a:solidFill>
                    <a:srgbClr val="4BACC6">
                      <a:lumMod val="10000"/>
                    </a:srgbClr>
                  </a:solidFill>
                </a:rPr>
                <a:t>svcA</a:t>
              </a:r>
              <a:endParaRPr lang="en-US" sz="1100" dirty="0">
                <a:solidFill>
                  <a:srgbClr val="4BACC6">
                    <a:lumMod val="10000"/>
                  </a:srgbClr>
                </a:solidFill>
              </a:endParaRPr>
            </a:p>
          </p:txBody>
        </p:sp>
        <p:cxnSp>
          <p:nvCxnSpPr>
            <p:cNvPr id="44" name="Straight Arrow Connector 43"/>
            <p:cNvCxnSpPr>
              <a:stCxn id="43" idx="4"/>
              <a:endCxn id="35" idx="2"/>
            </p:cNvCxnSpPr>
            <p:nvPr/>
          </p:nvCxnSpPr>
          <p:spPr>
            <a:xfrm>
              <a:off x="1676400" y="3014482"/>
              <a:ext cx="1464537" cy="205377"/>
            </a:xfrm>
            <a:prstGeom prst="straightConnector1">
              <a:avLst/>
            </a:prstGeom>
            <a:ln>
              <a:solidFill>
                <a:schemeClr val="accent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16" idx="5"/>
              <a:endCxn id="26" idx="0"/>
            </p:cNvCxnSpPr>
            <p:nvPr/>
          </p:nvCxnSpPr>
          <p:spPr>
            <a:xfrm>
              <a:off x="5043007" y="3012428"/>
              <a:ext cx="624807" cy="404382"/>
            </a:xfrm>
            <a:prstGeom prst="straightConnector1">
              <a:avLst/>
            </a:prstGeom>
            <a:ln>
              <a:solidFill>
                <a:schemeClr val="accent2"/>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16" idx="6"/>
              <a:endCxn id="29" idx="0"/>
            </p:cNvCxnSpPr>
            <p:nvPr/>
          </p:nvCxnSpPr>
          <p:spPr>
            <a:xfrm>
              <a:off x="5087644" y="2904665"/>
              <a:ext cx="518110" cy="19766"/>
            </a:xfrm>
            <a:prstGeom prst="straightConnector1">
              <a:avLst/>
            </a:prstGeom>
            <a:ln>
              <a:solidFill>
                <a:schemeClr val="accent2"/>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16" idx="7"/>
              <a:endCxn id="28" idx="0"/>
            </p:cNvCxnSpPr>
            <p:nvPr/>
          </p:nvCxnSpPr>
          <p:spPr>
            <a:xfrm flipV="1">
              <a:off x="5043007" y="2514699"/>
              <a:ext cx="296808" cy="282203"/>
            </a:xfrm>
            <a:prstGeom prst="straightConnector1">
              <a:avLst/>
            </a:prstGeom>
            <a:ln>
              <a:solidFill>
                <a:schemeClr val="accent2"/>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endCxn id="16" idx="2"/>
            </p:cNvCxnSpPr>
            <p:nvPr/>
          </p:nvCxnSpPr>
          <p:spPr>
            <a:xfrm flipV="1">
              <a:off x="3579783" y="2904665"/>
              <a:ext cx="1203061" cy="150531"/>
            </a:xfrm>
            <a:prstGeom prst="straightConnector1">
              <a:avLst/>
            </a:prstGeom>
            <a:ln>
              <a:solidFill>
                <a:schemeClr val="accent2"/>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9" name="Flowchart: Magnetic Disk 48"/>
            <p:cNvSpPr/>
            <p:nvPr/>
          </p:nvSpPr>
          <p:spPr>
            <a:xfrm>
              <a:off x="4316026" y="3624082"/>
              <a:ext cx="609600" cy="496177"/>
            </a:xfrm>
            <a:prstGeom prst="flowChartMagneticDisk">
              <a:avLst/>
            </a:prstGeom>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defTabSz="914400" fontAlgn="base">
                <a:spcBef>
                  <a:spcPct val="0"/>
                </a:spcBef>
                <a:spcAft>
                  <a:spcPct val="0"/>
                </a:spcAft>
              </a:pPr>
              <a:r>
                <a:rPr lang="en-US" sz="900" dirty="0" smtClean="0">
                  <a:solidFill>
                    <a:srgbClr val="4BACC6">
                      <a:lumMod val="10000"/>
                    </a:srgbClr>
                  </a:solidFill>
                </a:rPr>
                <a:t>/</a:t>
              </a:r>
              <a:r>
                <a:rPr lang="en-US" sz="900" dirty="0" err="1" smtClean="0">
                  <a:solidFill>
                    <a:srgbClr val="4BACC6">
                      <a:lumMod val="10000"/>
                    </a:srgbClr>
                  </a:solidFill>
                </a:rPr>
                <a:t>msgB</a:t>
              </a:r>
              <a:endParaRPr lang="en-US" sz="900" baseline="30000" dirty="0">
                <a:solidFill>
                  <a:srgbClr val="4BACC6">
                    <a:lumMod val="10000"/>
                  </a:srgbClr>
                </a:solidFill>
              </a:endParaRPr>
            </a:p>
          </p:txBody>
        </p:sp>
        <p:sp>
          <p:nvSpPr>
            <p:cNvPr id="50" name="Oval 49"/>
            <p:cNvSpPr/>
            <p:nvPr/>
          </p:nvSpPr>
          <p:spPr>
            <a:xfrm>
              <a:off x="6477000" y="5132548"/>
              <a:ext cx="914400" cy="929934"/>
            </a:xfrm>
            <a:prstGeom prst="ellipse">
              <a:avLst/>
            </a:prstGeom>
          </p:spPr>
          <p:style>
            <a:lnRef idx="1">
              <a:schemeClr val="accent6"/>
            </a:lnRef>
            <a:fillRef idx="2">
              <a:schemeClr val="accent6"/>
            </a:fillRef>
            <a:effectRef idx="1">
              <a:schemeClr val="accent6"/>
            </a:effectRef>
            <a:fontRef idx="minor">
              <a:schemeClr val="dk1"/>
            </a:fontRef>
          </p:style>
          <p:txBody>
            <a:bodyPr lIns="0" tIns="0" rIns="0" bIns="0" rtlCol="0" anchor="ctr"/>
            <a:lstStyle/>
            <a:p>
              <a:pPr algn="ctr" defTabSz="914400" fontAlgn="base">
                <a:spcBef>
                  <a:spcPct val="0"/>
                </a:spcBef>
                <a:spcAft>
                  <a:spcPct val="0"/>
                </a:spcAft>
              </a:pPr>
              <a:r>
                <a:rPr lang="en-US" sz="1100" dirty="0" smtClean="0">
                  <a:solidFill>
                    <a:srgbClr val="4BACC6">
                      <a:lumMod val="10000"/>
                    </a:srgbClr>
                  </a:solidFill>
                </a:rPr>
                <a:t>/</a:t>
              </a:r>
              <a:r>
                <a:rPr lang="en-US" sz="1100" dirty="0" err="1" smtClean="0">
                  <a:solidFill>
                    <a:srgbClr val="4BACC6">
                      <a:lumMod val="10000"/>
                    </a:srgbClr>
                  </a:solidFill>
                </a:rPr>
                <a:t>svcC</a:t>
              </a:r>
              <a:endParaRPr lang="en-US" sz="1100" baseline="30000" dirty="0">
                <a:solidFill>
                  <a:srgbClr val="4BACC6">
                    <a:lumMod val="10000"/>
                  </a:srgbClr>
                </a:solidFill>
              </a:endParaRPr>
            </a:p>
          </p:txBody>
        </p:sp>
        <p:cxnSp>
          <p:nvCxnSpPr>
            <p:cNvPr id="51" name="Straight Arrow Connector 50"/>
            <p:cNvCxnSpPr>
              <a:stCxn id="24" idx="2"/>
              <a:endCxn id="50" idx="1"/>
            </p:cNvCxnSpPr>
            <p:nvPr/>
          </p:nvCxnSpPr>
          <p:spPr>
            <a:xfrm>
              <a:off x="5332375" y="4565046"/>
              <a:ext cx="1278536" cy="703688"/>
            </a:xfrm>
            <a:prstGeom prst="straightConnector1">
              <a:avLst/>
            </a:prstGeom>
            <a:ln>
              <a:headEnd type="triangle" w="med" len="med"/>
              <a:tailEnd type="triangle" w="med" len="med"/>
            </a:ln>
          </p:spPr>
          <p:style>
            <a:lnRef idx="2">
              <a:schemeClr val="accent6"/>
            </a:lnRef>
            <a:fillRef idx="0">
              <a:schemeClr val="accent6"/>
            </a:fillRef>
            <a:effectRef idx="1">
              <a:schemeClr val="accent6"/>
            </a:effectRef>
            <a:fontRef idx="minor">
              <a:schemeClr val="tx1"/>
            </a:fontRef>
          </p:style>
        </p:cxnSp>
        <p:sp>
          <p:nvSpPr>
            <p:cNvPr id="52" name="Isosceles Triangle 51"/>
            <p:cNvSpPr/>
            <p:nvPr/>
          </p:nvSpPr>
          <p:spPr>
            <a:xfrm>
              <a:off x="457200" y="3417345"/>
              <a:ext cx="1295400" cy="1033282"/>
            </a:xfrm>
            <a:prstGeom prst="triangle">
              <a:avLst/>
            </a:prstGeom>
          </p:spPr>
          <p:style>
            <a:lnRef idx="1">
              <a:schemeClr val="accent6"/>
            </a:lnRef>
            <a:fillRef idx="2">
              <a:schemeClr val="accent6"/>
            </a:fillRef>
            <a:effectRef idx="1">
              <a:schemeClr val="accent6"/>
            </a:effectRef>
            <a:fontRef idx="minor">
              <a:schemeClr val="dk1"/>
            </a:fontRef>
          </p:style>
          <p:txBody>
            <a:bodyPr lIns="0" tIns="0" rIns="0" bIns="0" rtlCol="0" anchor="t"/>
            <a:lstStyle/>
            <a:p>
              <a:pPr algn="ctr" defTabSz="914400" fontAlgn="base">
                <a:spcBef>
                  <a:spcPct val="0"/>
                </a:spcBef>
                <a:spcAft>
                  <a:spcPct val="0"/>
                </a:spcAft>
              </a:pPr>
              <a:r>
                <a:rPr lang="en-US" sz="1100" dirty="0" smtClean="0">
                  <a:solidFill>
                    <a:srgbClr val="4BACC6">
                      <a:lumMod val="10000"/>
                    </a:srgbClr>
                  </a:solidFill>
                </a:rPr>
                <a:t>/</a:t>
              </a:r>
              <a:r>
                <a:rPr lang="en-US" sz="1100" dirty="0" err="1" smtClean="0">
                  <a:solidFill>
                    <a:srgbClr val="4BACC6">
                      <a:lumMod val="10000"/>
                    </a:srgbClr>
                  </a:solidFill>
                </a:rPr>
                <a:t>svcC</a:t>
              </a:r>
              <a:endParaRPr lang="en-US" sz="1100" dirty="0">
                <a:solidFill>
                  <a:srgbClr val="4BACC6">
                    <a:lumMod val="10000"/>
                  </a:srgbClr>
                </a:solidFill>
              </a:endParaRPr>
            </a:p>
          </p:txBody>
        </p:sp>
        <p:cxnSp>
          <p:nvCxnSpPr>
            <p:cNvPr id="53" name="Straight Arrow Connector 52"/>
            <p:cNvCxnSpPr>
              <a:stCxn id="52" idx="5"/>
              <a:endCxn id="34" idx="2"/>
            </p:cNvCxnSpPr>
            <p:nvPr/>
          </p:nvCxnSpPr>
          <p:spPr>
            <a:xfrm flipV="1">
              <a:off x="1428750" y="3856030"/>
              <a:ext cx="1817747" cy="77956"/>
            </a:xfrm>
            <a:prstGeom prst="straightConnector1">
              <a:avLst/>
            </a:prstGeom>
            <a:ln>
              <a:headEnd type="triangle" w="med" len="med"/>
              <a:tailEnd type="triangle" w="med" len="med"/>
            </a:ln>
          </p:spPr>
          <p:style>
            <a:lnRef idx="2">
              <a:schemeClr val="accent6"/>
            </a:lnRef>
            <a:fillRef idx="0">
              <a:schemeClr val="accent6"/>
            </a:fillRef>
            <a:effectRef idx="1">
              <a:schemeClr val="accent6"/>
            </a:effectRef>
            <a:fontRef idx="minor">
              <a:schemeClr val="tx1"/>
            </a:fontRef>
          </p:style>
        </p:cxnSp>
        <p:sp>
          <p:nvSpPr>
            <p:cNvPr id="54" name="Isosceles Triangle 53"/>
            <p:cNvSpPr/>
            <p:nvPr/>
          </p:nvSpPr>
          <p:spPr>
            <a:xfrm>
              <a:off x="1447800" y="4876800"/>
              <a:ext cx="1295400" cy="1033282"/>
            </a:xfrm>
            <a:prstGeom prst="triangle">
              <a:avLst/>
            </a:prstGeom>
          </p:spPr>
          <p:style>
            <a:lnRef idx="1">
              <a:schemeClr val="accent6"/>
            </a:lnRef>
            <a:fillRef idx="2">
              <a:schemeClr val="accent6"/>
            </a:fillRef>
            <a:effectRef idx="1">
              <a:schemeClr val="accent6"/>
            </a:effectRef>
            <a:fontRef idx="minor">
              <a:schemeClr val="dk1"/>
            </a:fontRef>
          </p:style>
          <p:txBody>
            <a:bodyPr lIns="0" tIns="0" rIns="0" bIns="0" rtlCol="0" anchor="t"/>
            <a:lstStyle/>
            <a:p>
              <a:pPr algn="ctr" defTabSz="914400" fontAlgn="base">
                <a:spcBef>
                  <a:spcPct val="0"/>
                </a:spcBef>
                <a:spcAft>
                  <a:spcPct val="0"/>
                </a:spcAft>
              </a:pPr>
              <a:r>
                <a:rPr lang="en-US" sz="1100" dirty="0" smtClean="0">
                  <a:solidFill>
                    <a:srgbClr val="4BACC6">
                      <a:lumMod val="10000"/>
                    </a:srgbClr>
                  </a:solidFill>
                </a:rPr>
                <a:t>/</a:t>
              </a:r>
              <a:r>
                <a:rPr lang="en-US" sz="1100" dirty="0" err="1" smtClean="0">
                  <a:solidFill>
                    <a:srgbClr val="4BACC6">
                      <a:lumMod val="10000"/>
                    </a:srgbClr>
                  </a:solidFill>
                </a:rPr>
                <a:t>svcC</a:t>
              </a:r>
              <a:endParaRPr lang="en-US" sz="1100" dirty="0">
                <a:solidFill>
                  <a:srgbClr val="4BACC6">
                    <a:lumMod val="10000"/>
                  </a:srgbClr>
                </a:solidFill>
              </a:endParaRPr>
            </a:p>
          </p:txBody>
        </p:sp>
        <p:cxnSp>
          <p:nvCxnSpPr>
            <p:cNvPr id="55" name="Straight Arrow Connector 54"/>
            <p:cNvCxnSpPr>
              <a:stCxn id="54" idx="5"/>
              <a:endCxn id="33" idx="2"/>
            </p:cNvCxnSpPr>
            <p:nvPr/>
          </p:nvCxnSpPr>
          <p:spPr>
            <a:xfrm flipV="1">
              <a:off x="2419350" y="4383796"/>
              <a:ext cx="1198275" cy="1009645"/>
            </a:xfrm>
            <a:prstGeom prst="straightConnector1">
              <a:avLst/>
            </a:prstGeom>
            <a:ln>
              <a:headEnd type="triangle" w="med" len="med"/>
              <a:tailEnd type="triangle" w="med" len="med"/>
            </a:ln>
          </p:spPr>
          <p:style>
            <a:lnRef idx="2">
              <a:schemeClr val="accent6"/>
            </a:lnRef>
            <a:fillRef idx="0">
              <a:schemeClr val="accent6"/>
            </a:fillRef>
            <a:effectRef idx="1">
              <a:schemeClr val="accent6"/>
            </a:effectRef>
            <a:fontRef idx="minor">
              <a:schemeClr val="tx1"/>
            </a:fontRef>
          </p:style>
        </p:cxnSp>
        <p:sp>
          <p:nvSpPr>
            <p:cNvPr id="56" name="TextBox 55"/>
            <p:cNvSpPr txBox="1"/>
            <p:nvPr/>
          </p:nvSpPr>
          <p:spPr>
            <a:xfrm>
              <a:off x="3200400" y="5224283"/>
              <a:ext cx="686345" cy="389215"/>
            </a:xfrm>
            <a:prstGeom prst="rect">
              <a:avLst/>
            </a:prstGeom>
            <a:noFill/>
          </p:spPr>
          <p:txBody>
            <a:bodyPr wrap="none" rtlCol="0">
              <a:spAutoFit/>
            </a:bodyPr>
            <a:lstStyle/>
            <a:p>
              <a:pPr defTabSz="914400" fontAlgn="base">
                <a:spcBef>
                  <a:spcPct val="0"/>
                </a:spcBef>
                <a:spcAft>
                  <a:spcPct val="0"/>
                </a:spcAft>
              </a:pPr>
              <a:r>
                <a:rPr lang="en-US" sz="1100" dirty="0" smtClean="0">
                  <a:solidFill>
                    <a:prstClr val="white"/>
                  </a:solidFill>
                  <a:latin typeface="Arial" charset="0"/>
                </a:rPr>
                <a:t>NAT</a:t>
              </a:r>
              <a:endParaRPr lang="en-US" sz="1100" dirty="0">
                <a:solidFill>
                  <a:prstClr val="white"/>
                </a:solidFill>
                <a:latin typeface="Arial" charset="0"/>
              </a:endParaRPr>
            </a:p>
          </p:txBody>
        </p:sp>
        <p:sp>
          <p:nvSpPr>
            <p:cNvPr id="57" name="Arc 56"/>
            <p:cNvSpPr/>
            <p:nvPr/>
          </p:nvSpPr>
          <p:spPr>
            <a:xfrm>
              <a:off x="2362200" y="1185681"/>
              <a:ext cx="4267200" cy="4114801"/>
            </a:xfrm>
            <a:prstGeom prst="arc">
              <a:avLst>
                <a:gd name="adj1" fmla="val 16187699"/>
                <a:gd name="adj2" fmla="val 9043011"/>
              </a:avLst>
            </a:prstGeom>
            <a:ln>
              <a:solidFill>
                <a:srgbClr val="FF0000"/>
              </a:solidFill>
              <a:prstDash val="sysDash"/>
            </a:ln>
          </p:spPr>
          <p:style>
            <a:lnRef idx="2">
              <a:schemeClr val="accent2"/>
            </a:lnRef>
            <a:fillRef idx="0">
              <a:schemeClr val="accent2"/>
            </a:fillRef>
            <a:effectRef idx="1">
              <a:schemeClr val="accent2"/>
            </a:effectRef>
            <a:fontRef idx="minor">
              <a:schemeClr val="tx1"/>
            </a:fontRef>
          </p:style>
          <p:txBody>
            <a:bodyPr rtlCol="0" anchor="ctr"/>
            <a:lstStyle/>
            <a:p>
              <a:pPr algn="ctr" defTabSz="914400" fontAlgn="base">
                <a:spcBef>
                  <a:spcPct val="0"/>
                </a:spcBef>
                <a:spcAft>
                  <a:spcPct val="0"/>
                </a:spcAft>
              </a:pPr>
              <a:endParaRPr lang="en-US" sz="1100">
                <a:solidFill>
                  <a:srgbClr val="4BACC6">
                    <a:lumMod val="10000"/>
                  </a:srgbClr>
                </a:solidFill>
              </a:endParaRPr>
            </a:p>
          </p:txBody>
        </p:sp>
        <p:sp>
          <p:nvSpPr>
            <p:cNvPr id="58" name="TextBox 57"/>
            <p:cNvSpPr txBox="1"/>
            <p:nvPr/>
          </p:nvSpPr>
          <p:spPr>
            <a:xfrm>
              <a:off x="3581400" y="4778750"/>
              <a:ext cx="836674" cy="389215"/>
            </a:xfrm>
            <a:prstGeom prst="rect">
              <a:avLst/>
            </a:prstGeom>
            <a:noFill/>
          </p:spPr>
          <p:txBody>
            <a:bodyPr wrap="none" rtlCol="0">
              <a:spAutoFit/>
            </a:bodyPr>
            <a:lstStyle/>
            <a:p>
              <a:pPr defTabSz="914400" fontAlgn="base">
                <a:spcBef>
                  <a:spcPct val="0"/>
                </a:spcBef>
                <a:spcAft>
                  <a:spcPct val="0"/>
                </a:spcAft>
              </a:pPr>
              <a:r>
                <a:rPr lang="en-US" sz="1100" dirty="0" smtClean="0">
                  <a:solidFill>
                    <a:prstClr val="white"/>
                  </a:solidFill>
                  <a:latin typeface="Arial" charset="0"/>
                </a:rPr>
                <a:t>Public</a:t>
              </a:r>
              <a:endParaRPr lang="en-US" sz="1100" dirty="0">
                <a:solidFill>
                  <a:prstClr val="white"/>
                </a:solidFill>
                <a:latin typeface="Arial" charset="0"/>
              </a:endParaRPr>
            </a:p>
          </p:txBody>
        </p:sp>
        <p:cxnSp>
          <p:nvCxnSpPr>
            <p:cNvPr id="59" name="Straight Arrow Connector 118"/>
            <p:cNvCxnSpPr>
              <a:stCxn id="54" idx="3"/>
              <a:endCxn id="50" idx="4"/>
            </p:cNvCxnSpPr>
            <p:nvPr/>
          </p:nvCxnSpPr>
          <p:spPr>
            <a:xfrm rot="16200000" flipH="1">
              <a:off x="4438650" y="3566932"/>
              <a:ext cx="152400" cy="4838700"/>
            </a:xfrm>
            <a:prstGeom prst="curvedConnector3">
              <a:avLst>
                <a:gd name="adj1" fmla="val 517768"/>
              </a:avLst>
            </a:prstGeom>
            <a:ln>
              <a:solidFill>
                <a:srgbClr val="92D050"/>
              </a:solidFill>
              <a:prstDash val="sysDot"/>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4178115" y="6279414"/>
              <a:ext cx="810836" cy="389215"/>
            </a:xfrm>
            <a:prstGeom prst="rect">
              <a:avLst/>
            </a:prstGeom>
            <a:noFill/>
          </p:spPr>
          <p:txBody>
            <a:bodyPr wrap="none" rtlCol="0">
              <a:spAutoFit/>
            </a:bodyPr>
            <a:lstStyle/>
            <a:p>
              <a:pPr defTabSz="914400" fontAlgn="base">
                <a:spcBef>
                  <a:spcPct val="0"/>
                </a:spcBef>
                <a:spcAft>
                  <a:spcPct val="0"/>
                </a:spcAft>
              </a:pPr>
              <a:r>
                <a:rPr lang="en-US" sz="1100" dirty="0" smtClean="0">
                  <a:solidFill>
                    <a:prstClr val="white"/>
                  </a:solidFill>
                  <a:latin typeface="Arial" charset="0"/>
                </a:rPr>
                <a:t>Direct</a:t>
              </a:r>
              <a:endParaRPr lang="en-US" sz="1100" dirty="0">
                <a:solidFill>
                  <a:prstClr val="white"/>
                </a:solidFill>
                <a:latin typeface="Arial" charset="0"/>
              </a:endParaRPr>
            </a:p>
          </p:txBody>
        </p:sp>
        <p:sp>
          <p:nvSpPr>
            <p:cNvPr id="61" name="Isosceles Triangle 60"/>
            <p:cNvSpPr/>
            <p:nvPr/>
          </p:nvSpPr>
          <p:spPr>
            <a:xfrm>
              <a:off x="1143000" y="838200"/>
              <a:ext cx="1295400" cy="1033282"/>
            </a:xfrm>
            <a:prstGeom prst="triangle">
              <a:avLst/>
            </a:prstGeom>
          </p:spPr>
          <p:style>
            <a:lnRef idx="1">
              <a:schemeClr val="accent3"/>
            </a:lnRef>
            <a:fillRef idx="2">
              <a:schemeClr val="accent3"/>
            </a:fillRef>
            <a:effectRef idx="1">
              <a:schemeClr val="accent3"/>
            </a:effectRef>
            <a:fontRef idx="minor">
              <a:schemeClr val="dk1"/>
            </a:fontRef>
          </p:style>
          <p:txBody>
            <a:bodyPr lIns="0" tIns="0" rIns="0" bIns="0" rtlCol="0" anchor="t"/>
            <a:lstStyle/>
            <a:p>
              <a:pPr algn="ctr" defTabSz="914400" fontAlgn="base">
                <a:spcBef>
                  <a:spcPct val="0"/>
                </a:spcBef>
                <a:spcAft>
                  <a:spcPct val="0"/>
                </a:spcAft>
              </a:pPr>
              <a:r>
                <a:rPr lang="en-US" sz="1100" dirty="0" smtClean="0">
                  <a:solidFill>
                    <a:srgbClr val="4BACC6">
                      <a:lumMod val="10000"/>
                    </a:srgbClr>
                  </a:solidFill>
                </a:rPr>
                <a:t>/</a:t>
              </a:r>
              <a:r>
                <a:rPr lang="en-US" sz="1100" dirty="0" err="1" smtClean="0">
                  <a:solidFill>
                    <a:srgbClr val="4BACC6">
                      <a:lumMod val="10000"/>
                    </a:srgbClr>
                  </a:solidFill>
                </a:rPr>
                <a:t>msgB</a:t>
              </a:r>
              <a:endParaRPr lang="en-US" sz="1100" dirty="0">
                <a:solidFill>
                  <a:srgbClr val="4BACC6">
                    <a:lumMod val="10000"/>
                  </a:srgbClr>
                </a:solidFill>
              </a:endParaRPr>
            </a:p>
          </p:txBody>
        </p:sp>
        <p:cxnSp>
          <p:nvCxnSpPr>
            <p:cNvPr id="62" name="Straight Arrow Connector 61"/>
            <p:cNvCxnSpPr>
              <a:stCxn id="61" idx="4"/>
              <a:endCxn id="30" idx="2"/>
            </p:cNvCxnSpPr>
            <p:nvPr/>
          </p:nvCxnSpPr>
          <p:spPr>
            <a:xfrm>
              <a:off x="2438400" y="1871482"/>
              <a:ext cx="878764" cy="699652"/>
            </a:xfrm>
            <a:prstGeom prst="straightConnector1">
              <a:avLst/>
            </a:prstGeom>
            <a:ln>
              <a:solidFill>
                <a:srgbClr val="92D050"/>
              </a:solidFill>
              <a:prstDash val="solid"/>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a:stCxn id="12" idx="5"/>
              <a:endCxn id="49" idx="0"/>
            </p:cNvCxnSpPr>
            <p:nvPr/>
          </p:nvCxnSpPr>
          <p:spPr>
            <a:xfrm>
              <a:off x="4070163" y="3469628"/>
              <a:ext cx="550663" cy="319846"/>
            </a:xfrm>
            <a:prstGeom prst="straightConnector1">
              <a:avLst/>
            </a:prstGeom>
            <a:ln>
              <a:solidFill>
                <a:srgbClr val="92D050"/>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30" idx="0"/>
              <a:endCxn id="12" idx="0"/>
            </p:cNvCxnSpPr>
            <p:nvPr/>
          </p:nvCxnSpPr>
          <p:spPr>
            <a:xfrm>
              <a:off x="3645972" y="2763608"/>
              <a:ext cx="316428" cy="445857"/>
            </a:xfrm>
            <a:prstGeom prst="straightConnector1">
              <a:avLst/>
            </a:prstGeom>
            <a:ln>
              <a:solidFill>
                <a:srgbClr val="92D050"/>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a:stCxn id="13" idx="5"/>
              <a:endCxn id="24" idx="0"/>
            </p:cNvCxnSpPr>
            <p:nvPr/>
          </p:nvCxnSpPr>
          <p:spPr>
            <a:xfrm>
              <a:off x="4501963" y="3469628"/>
              <a:ext cx="659254" cy="755026"/>
            </a:xfrm>
            <a:prstGeom prst="straightConnector1">
              <a:avLst/>
            </a:prstGeom>
            <a:ln>
              <a:solidFill>
                <a:schemeClr val="accent6">
                  <a:lumMod val="60000"/>
                  <a:lumOff val="40000"/>
                </a:schemeClr>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a:stCxn id="34" idx="0"/>
              <a:endCxn id="13" idx="2"/>
            </p:cNvCxnSpPr>
            <p:nvPr/>
          </p:nvCxnSpPr>
          <p:spPr>
            <a:xfrm flipV="1">
              <a:off x="3599003" y="3361865"/>
              <a:ext cx="642797" cy="349593"/>
            </a:xfrm>
            <a:prstGeom prst="straightConnector1">
              <a:avLst/>
            </a:prstGeom>
            <a:ln>
              <a:solidFill>
                <a:schemeClr val="accent6">
                  <a:lumMod val="60000"/>
                  <a:lumOff val="40000"/>
                </a:schemeClr>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a:stCxn id="33" idx="0"/>
              <a:endCxn id="13" idx="3"/>
            </p:cNvCxnSpPr>
            <p:nvPr/>
          </p:nvCxnSpPr>
          <p:spPr>
            <a:xfrm flipV="1">
              <a:off x="3864361" y="3469628"/>
              <a:ext cx="422076" cy="623854"/>
            </a:xfrm>
            <a:prstGeom prst="straightConnector1">
              <a:avLst/>
            </a:prstGeom>
            <a:ln>
              <a:solidFill>
                <a:schemeClr val="accent6">
                  <a:lumMod val="60000"/>
                  <a:lumOff val="40000"/>
                </a:schemeClr>
              </a:solidFill>
              <a:prstDash val="sysDot"/>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02014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5256115" y="304800"/>
            <a:ext cx="19812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Browser</a:t>
            </a:r>
            <a:endParaRPr lang="en-US" dirty="0">
              <a:solidFill>
                <a:prstClr val="black"/>
              </a:solidFill>
              <a:latin typeface="Segoe Light" pitchFamily="34" charset="0"/>
            </a:endParaRPr>
          </a:p>
        </p:txBody>
      </p:sp>
      <p:sp>
        <p:nvSpPr>
          <p:cNvPr id="27" name="Rectangle 26"/>
          <p:cNvSpPr/>
          <p:nvPr/>
        </p:nvSpPr>
        <p:spPr>
          <a:xfrm>
            <a:off x="4958784" y="1447800"/>
            <a:ext cx="19812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r>
              <a:rPr lang="en-US" dirty="0" smtClean="0">
                <a:solidFill>
                  <a:prstClr val="black"/>
                </a:solidFill>
                <a:latin typeface="Segoe Light" pitchFamily="34" charset="0"/>
              </a:rPr>
              <a:t>Web Server</a:t>
            </a:r>
            <a:br>
              <a:rPr lang="en-US" dirty="0" smtClean="0">
                <a:solidFill>
                  <a:prstClr val="black"/>
                </a:solidFill>
                <a:latin typeface="Segoe Light" pitchFamily="34" charset="0"/>
              </a:rPr>
            </a:br>
            <a:r>
              <a:rPr lang="en-US" sz="1400" dirty="0" smtClean="0">
                <a:solidFill>
                  <a:prstClr val="black"/>
                </a:solidFill>
                <a:latin typeface="Segoe Light" pitchFamily="34" charset="0"/>
              </a:rPr>
              <a:t>(ASP.NET, PHP, Ruby, …)</a:t>
            </a:r>
            <a:endParaRPr lang="en-US" sz="1400" dirty="0">
              <a:solidFill>
                <a:prstClr val="black"/>
              </a:solidFill>
              <a:latin typeface="Segoe Light" pitchFamily="34" charset="0"/>
            </a:endParaRPr>
          </a:p>
        </p:txBody>
      </p:sp>
      <p:sp>
        <p:nvSpPr>
          <p:cNvPr id="28" name="Flowchart: Magnetic Disk 27"/>
          <p:cNvSpPr/>
          <p:nvPr/>
        </p:nvSpPr>
        <p:spPr>
          <a:xfrm>
            <a:off x="5237208" y="5410200"/>
            <a:ext cx="1676400" cy="12192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DB</a:t>
            </a:r>
            <a:br>
              <a:rPr lang="en-US" dirty="0" smtClean="0">
                <a:solidFill>
                  <a:prstClr val="black"/>
                </a:solidFill>
                <a:latin typeface="Segoe Light" pitchFamily="34" charset="0"/>
              </a:rPr>
            </a:br>
            <a:r>
              <a:rPr lang="en-US" sz="1200" dirty="0" smtClean="0">
                <a:solidFill>
                  <a:prstClr val="black"/>
                </a:solidFill>
                <a:latin typeface="Segoe Light" pitchFamily="34" charset="0"/>
              </a:rPr>
              <a:t>(SQL Server, MySQL,  </a:t>
            </a:r>
            <a:r>
              <a:rPr lang="en-US" sz="1200" dirty="0" err="1" smtClean="0">
                <a:solidFill>
                  <a:prstClr val="black"/>
                </a:solidFill>
                <a:latin typeface="Segoe Light" pitchFamily="34" charset="0"/>
              </a:rPr>
              <a:t>NoSQL</a:t>
            </a:r>
            <a:r>
              <a:rPr lang="en-US" sz="1200" dirty="0" smtClean="0">
                <a:solidFill>
                  <a:prstClr val="black"/>
                </a:solidFill>
                <a:latin typeface="Segoe Light" pitchFamily="34" charset="0"/>
              </a:rPr>
              <a:t>)</a:t>
            </a:r>
            <a:endParaRPr lang="en-US" sz="1200" dirty="0">
              <a:solidFill>
                <a:prstClr val="black"/>
              </a:solidFill>
              <a:latin typeface="Segoe Light" pitchFamily="34" charset="0"/>
            </a:endParaRPr>
          </a:p>
        </p:txBody>
      </p:sp>
      <p:sp>
        <p:nvSpPr>
          <p:cNvPr id="29" name="Down Arrow 28"/>
          <p:cNvSpPr/>
          <p:nvPr/>
        </p:nvSpPr>
        <p:spPr>
          <a:xfrm>
            <a:off x="4501584" y="4800600"/>
            <a:ext cx="457200" cy="601054"/>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0" name="Rectangle 29"/>
          <p:cNvSpPr/>
          <p:nvPr/>
        </p:nvSpPr>
        <p:spPr>
          <a:xfrm>
            <a:off x="50735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1" name="Rectangle 30"/>
          <p:cNvSpPr/>
          <p:nvPr/>
        </p:nvSpPr>
        <p:spPr>
          <a:xfrm>
            <a:off x="70161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2" name="Rectangle 31"/>
          <p:cNvSpPr/>
          <p:nvPr/>
        </p:nvSpPr>
        <p:spPr>
          <a:xfrm>
            <a:off x="43491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3" name="Rectangle 32"/>
          <p:cNvSpPr/>
          <p:nvPr/>
        </p:nvSpPr>
        <p:spPr>
          <a:xfrm>
            <a:off x="37395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4" name="Rectangle 33"/>
          <p:cNvSpPr/>
          <p:nvPr/>
        </p:nvSpPr>
        <p:spPr>
          <a:xfrm>
            <a:off x="76257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5" name="Rectangle 34"/>
          <p:cNvSpPr/>
          <p:nvPr/>
        </p:nvSpPr>
        <p:spPr>
          <a:xfrm>
            <a:off x="3739584" y="2133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36" name="Rectangle 35"/>
          <p:cNvSpPr/>
          <p:nvPr/>
        </p:nvSpPr>
        <p:spPr>
          <a:xfrm>
            <a:off x="2291784" y="3352800"/>
            <a:ext cx="19812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r>
              <a:rPr lang="en-US" dirty="0" smtClean="0">
                <a:solidFill>
                  <a:prstClr val="black"/>
                </a:solidFill>
                <a:latin typeface="Segoe Light" pitchFamily="34" charset="0"/>
              </a:rPr>
              <a:t>Services</a:t>
            </a:r>
            <a:br>
              <a:rPr lang="en-US" dirty="0" smtClean="0">
                <a:solidFill>
                  <a:prstClr val="black"/>
                </a:solidFill>
                <a:latin typeface="Segoe Light" pitchFamily="34" charset="0"/>
              </a:rPr>
            </a:br>
            <a:r>
              <a:rPr lang="en-US" sz="1400" dirty="0" smtClean="0">
                <a:solidFill>
                  <a:prstClr val="black"/>
                </a:solidFill>
                <a:latin typeface="Segoe Light" pitchFamily="34" charset="0"/>
              </a:rPr>
              <a:t>(WCF, WF, …)</a:t>
            </a:r>
            <a:endParaRPr lang="en-US" sz="1400" dirty="0">
              <a:solidFill>
                <a:prstClr val="black"/>
              </a:solidFill>
              <a:latin typeface="Segoe Light" pitchFamily="34" charset="0"/>
            </a:endParaRPr>
          </a:p>
        </p:txBody>
      </p:sp>
      <p:sp>
        <p:nvSpPr>
          <p:cNvPr id="37" name="Rectangle 36"/>
          <p:cNvSpPr/>
          <p:nvPr/>
        </p:nvSpPr>
        <p:spPr>
          <a:xfrm>
            <a:off x="43491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8" name="Rectangle 37"/>
          <p:cNvSpPr/>
          <p:nvPr/>
        </p:nvSpPr>
        <p:spPr>
          <a:xfrm>
            <a:off x="16821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9" name="Rectangle 38"/>
          <p:cNvSpPr/>
          <p:nvPr/>
        </p:nvSpPr>
        <p:spPr>
          <a:xfrm>
            <a:off x="10725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40" name="Rectangle 39"/>
          <p:cNvSpPr/>
          <p:nvPr/>
        </p:nvSpPr>
        <p:spPr>
          <a:xfrm>
            <a:off x="49587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43" name="Rectangle 42"/>
          <p:cNvSpPr/>
          <p:nvPr/>
        </p:nvSpPr>
        <p:spPr>
          <a:xfrm>
            <a:off x="1072584" y="4038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44" name="Rectangle 43"/>
          <p:cNvSpPr/>
          <p:nvPr/>
        </p:nvSpPr>
        <p:spPr>
          <a:xfrm>
            <a:off x="2168808" y="304800"/>
            <a:ext cx="9906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Apps</a:t>
            </a:r>
            <a:endParaRPr lang="en-US" dirty="0">
              <a:solidFill>
                <a:prstClr val="black"/>
              </a:solidFill>
              <a:latin typeface="Segoe Light" pitchFamily="34" charset="0"/>
            </a:endParaRPr>
          </a:p>
        </p:txBody>
      </p:sp>
      <p:sp>
        <p:nvSpPr>
          <p:cNvPr id="46" name="Rectangle 45"/>
          <p:cNvSpPr/>
          <p:nvPr/>
        </p:nvSpPr>
        <p:spPr>
          <a:xfrm>
            <a:off x="198417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48" name="Rectangle 47"/>
          <p:cNvSpPr/>
          <p:nvPr/>
        </p:nvSpPr>
        <p:spPr>
          <a:xfrm>
            <a:off x="179954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6" name="Rectangle 65"/>
          <p:cNvSpPr/>
          <p:nvPr/>
        </p:nvSpPr>
        <p:spPr>
          <a:xfrm>
            <a:off x="161491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7" name="Rectangle 66"/>
          <p:cNvSpPr/>
          <p:nvPr/>
        </p:nvSpPr>
        <p:spPr>
          <a:xfrm>
            <a:off x="143028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8" name="Rectangle 67"/>
          <p:cNvSpPr/>
          <p:nvPr/>
        </p:nvSpPr>
        <p:spPr>
          <a:xfrm>
            <a:off x="124564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9" name="Rectangle 68"/>
          <p:cNvSpPr/>
          <p:nvPr/>
        </p:nvSpPr>
        <p:spPr>
          <a:xfrm>
            <a:off x="106101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0" name="Rectangle 69"/>
          <p:cNvSpPr/>
          <p:nvPr/>
        </p:nvSpPr>
        <p:spPr>
          <a:xfrm>
            <a:off x="87638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1" name="Rectangle 70"/>
          <p:cNvSpPr/>
          <p:nvPr/>
        </p:nvSpPr>
        <p:spPr>
          <a:xfrm>
            <a:off x="69175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2" name="Rectangle 71"/>
          <p:cNvSpPr/>
          <p:nvPr/>
        </p:nvSpPr>
        <p:spPr>
          <a:xfrm>
            <a:off x="319164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3" name="Rectangle 72"/>
          <p:cNvSpPr/>
          <p:nvPr/>
        </p:nvSpPr>
        <p:spPr>
          <a:xfrm>
            <a:off x="337627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4" name="Rectangle 73"/>
          <p:cNvSpPr/>
          <p:nvPr/>
        </p:nvSpPr>
        <p:spPr>
          <a:xfrm>
            <a:off x="356090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5" name="Rectangle 74"/>
          <p:cNvSpPr/>
          <p:nvPr/>
        </p:nvSpPr>
        <p:spPr>
          <a:xfrm>
            <a:off x="374553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6" name="Rectangle 75"/>
          <p:cNvSpPr/>
          <p:nvPr/>
        </p:nvSpPr>
        <p:spPr>
          <a:xfrm>
            <a:off x="393016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7" name="Rectangle 76"/>
          <p:cNvSpPr/>
          <p:nvPr/>
        </p:nvSpPr>
        <p:spPr>
          <a:xfrm>
            <a:off x="411480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8" name="Rectangle 77"/>
          <p:cNvSpPr/>
          <p:nvPr/>
        </p:nvSpPr>
        <p:spPr>
          <a:xfrm>
            <a:off x="48910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9" name="Rectangle 78"/>
          <p:cNvSpPr/>
          <p:nvPr/>
        </p:nvSpPr>
        <p:spPr>
          <a:xfrm>
            <a:off x="47084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0" name="Rectangle 79"/>
          <p:cNvSpPr/>
          <p:nvPr/>
        </p:nvSpPr>
        <p:spPr>
          <a:xfrm>
            <a:off x="4525943"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1" name="Rectangle 80"/>
          <p:cNvSpPr/>
          <p:nvPr/>
        </p:nvSpPr>
        <p:spPr>
          <a:xfrm>
            <a:off x="434340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2" name="Rectangle 81"/>
          <p:cNvSpPr/>
          <p:nvPr/>
        </p:nvSpPr>
        <p:spPr>
          <a:xfrm>
            <a:off x="72703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3" name="Rectangle 82"/>
          <p:cNvSpPr/>
          <p:nvPr/>
        </p:nvSpPr>
        <p:spPr>
          <a:xfrm>
            <a:off x="74529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4" name="Rectangle 83"/>
          <p:cNvSpPr/>
          <p:nvPr/>
        </p:nvSpPr>
        <p:spPr>
          <a:xfrm>
            <a:off x="76354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5" name="Rectangle 84"/>
          <p:cNvSpPr/>
          <p:nvPr/>
        </p:nvSpPr>
        <p:spPr>
          <a:xfrm>
            <a:off x="7818015"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6" name="Rectangle 85"/>
          <p:cNvSpPr/>
          <p:nvPr/>
        </p:nvSpPr>
        <p:spPr>
          <a:xfrm>
            <a:off x="8000558"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7" name="Rectangle 86"/>
          <p:cNvSpPr/>
          <p:nvPr/>
        </p:nvSpPr>
        <p:spPr>
          <a:xfrm>
            <a:off x="8183101"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8" name="Rectangle 87"/>
          <p:cNvSpPr/>
          <p:nvPr/>
        </p:nvSpPr>
        <p:spPr>
          <a:xfrm>
            <a:off x="836565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9" name="Down Arrow 88"/>
          <p:cNvSpPr/>
          <p:nvPr/>
        </p:nvSpPr>
        <p:spPr>
          <a:xfrm>
            <a:off x="6330384" y="838200"/>
            <a:ext cx="457200" cy="2667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0" name="Down Arrow 89"/>
          <p:cNvSpPr/>
          <p:nvPr/>
        </p:nvSpPr>
        <p:spPr>
          <a:xfrm>
            <a:off x="5873184" y="4038600"/>
            <a:ext cx="457200" cy="12192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1" name="Flowchart: Magnetic Disk 90"/>
          <p:cNvSpPr/>
          <p:nvPr/>
        </p:nvSpPr>
        <p:spPr>
          <a:xfrm>
            <a:off x="6989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2" name="Flowchart: Magnetic Disk 91"/>
          <p:cNvSpPr/>
          <p:nvPr/>
        </p:nvSpPr>
        <p:spPr>
          <a:xfrm>
            <a:off x="6989808"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3" name="Flowchart: Magnetic Disk 92"/>
          <p:cNvSpPr/>
          <p:nvPr/>
        </p:nvSpPr>
        <p:spPr>
          <a:xfrm>
            <a:off x="4703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4" name="Flowchart: Magnetic Disk 93"/>
          <p:cNvSpPr/>
          <p:nvPr/>
        </p:nvSpPr>
        <p:spPr>
          <a:xfrm>
            <a:off x="470338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5" name="Flowchart: Magnetic Disk 94"/>
          <p:cNvSpPr/>
          <p:nvPr/>
        </p:nvSpPr>
        <p:spPr>
          <a:xfrm>
            <a:off x="4187565"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6" name="Flowchart: Magnetic Disk 95"/>
          <p:cNvSpPr/>
          <p:nvPr/>
        </p:nvSpPr>
        <p:spPr>
          <a:xfrm>
            <a:off x="41704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7" name="Flowchart: Magnetic Disk 96"/>
          <p:cNvSpPr/>
          <p:nvPr/>
        </p:nvSpPr>
        <p:spPr>
          <a:xfrm>
            <a:off x="7490541"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8" name="Flowchart: Magnetic Disk 97"/>
          <p:cNvSpPr/>
          <p:nvPr/>
        </p:nvSpPr>
        <p:spPr>
          <a:xfrm>
            <a:off x="749054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9" name="Rectangle 98"/>
          <p:cNvSpPr/>
          <p:nvPr/>
        </p:nvSpPr>
        <p:spPr>
          <a:xfrm>
            <a:off x="1072584" y="4419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00" name="Rectangle 99"/>
          <p:cNvSpPr/>
          <p:nvPr/>
        </p:nvSpPr>
        <p:spPr>
          <a:xfrm>
            <a:off x="3739584" y="2514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01" name="Rectangle 100"/>
          <p:cNvSpPr/>
          <p:nvPr/>
        </p:nvSpPr>
        <p:spPr>
          <a:xfrm>
            <a:off x="1143000" y="5943600"/>
            <a:ext cx="1219200" cy="762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LOB Systems</a:t>
            </a:r>
            <a:endParaRPr lang="en-US" dirty="0">
              <a:solidFill>
                <a:prstClr val="black"/>
              </a:solidFill>
              <a:latin typeface="Segoe Light" pitchFamily="34" charset="0"/>
            </a:endParaRPr>
          </a:p>
        </p:txBody>
      </p:sp>
      <p:sp>
        <p:nvSpPr>
          <p:cNvPr id="102" name="Rectangle 101"/>
          <p:cNvSpPr/>
          <p:nvPr/>
        </p:nvSpPr>
        <p:spPr>
          <a:xfrm>
            <a:off x="1066800" y="3048000"/>
            <a:ext cx="4406542" cy="228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err="1" smtClean="0">
                <a:solidFill>
                  <a:prstClr val="black"/>
                </a:solidFill>
                <a:latin typeface="Segoe Light" pitchFamily="34" charset="0"/>
              </a:rPr>
              <a:t>AuthN</a:t>
            </a:r>
            <a:r>
              <a:rPr lang="en-US" dirty="0" smtClean="0">
                <a:solidFill>
                  <a:prstClr val="black"/>
                </a:solidFill>
                <a:latin typeface="Segoe Light" pitchFamily="34" charset="0"/>
              </a:rPr>
              <a:t>/Z</a:t>
            </a:r>
            <a:endParaRPr lang="en-US" dirty="0">
              <a:solidFill>
                <a:prstClr val="black"/>
              </a:solidFill>
              <a:latin typeface="Segoe Light" pitchFamily="34" charset="0"/>
            </a:endParaRPr>
          </a:p>
        </p:txBody>
      </p:sp>
      <p:sp>
        <p:nvSpPr>
          <p:cNvPr id="103" name="Rectangle 102"/>
          <p:cNvSpPr/>
          <p:nvPr/>
        </p:nvSpPr>
        <p:spPr>
          <a:xfrm>
            <a:off x="3744096" y="1143000"/>
            <a:ext cx="4406542" cy="228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err="1" smtClean="0">
                <a:solidFill>
                  <a:prstClr val="black"/>
                </a:solidFill>
                <a:latin typeface="Segoe Light" pitchFamily="34" charset="0"/>
              </a:rPr>
              <a:t>AuthN</a:t>
            </a:r>
            <a:r>
              <a:rPr lang="en-US" dirty="0" smtClean="0">
                <a:solidFill>
                  <a:prstClr val="black"/>
                </a:solidFill>
                <a:latin typeface="Segoe Light" pitchFamily="34" charset="0"/>
              </a:rPr>
              <a:t>/Z</a:t>
            </a:r>
            <a:endParaRPr lang="en-US" dirty="0">
              <a:solidFill>
                <a:prstClr val="black"/>
              </a:solidFill>
              <a:latin typeface="Segoe Light" pitchFamily="34" charset="0"/>
            </a:endParaRPr>
          </a:p>
        </p:txBody>
      </p:sp>
      <p:sp>
        <p:nvSpPr>
          <p:cNvPr id="104" name="Bent Arrow 103"/>
          <p:cNvSpPr/>
          <p:nvPr/>
        </p:nvSpPr>
        <p:spPr>
          <a:xfrm rot="16200000" flipH="1">
            <a:off x="2600964" y="1756981"/>
            <a:ext cx="1066800" cy="905640"/>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05" name="Striped Right Arrow 104"/>
          <p:cNvSpPr/>
          <p:nvPr/>
        </p:nvSpPr>
        <p:spPr>
          <a:xfrm rot="5400000">
            <a:off x="1282134" y="5162550"/>
            <a:ext cx="1028700" cy="381000"/>
          </a:xfrm>
          <a:prstGeom prst="strip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06" name="Bent Arrow 105"/>
          <p:cNvSpPr/>
          <p:nvPr/>
        </p:nvSpPr>
        <p:spPr>
          <a:xfrm rot="5400000" flipH="1">
            <a:off x="2080518" y="5192211"/>
            <a:ext cx="1629754" cy="905640"/>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07" name="Notched Right Arrow 106"/>
          <p:cNvSpPr/>
          <p:nvPr/>
        </p:nvSpPr>
        <p:spPr>
          <a:xfrm rot="5400000">
            <a:off x="1809256" y="2130576"/>
            <a:ext cx="844251" cy="38100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08" name="Pentagon 107"/>
          <p:cNvSpPr/>
          <p:nvPr/>
        </p:nvSpPr>
        <p:spPr>
          <a:xfrm rot="5400000">
            <a:off x="1763972" y="1344386"/>
            <a:ext cx="945786" cy="200114"/>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09" name="Notched Right Arrow 108"/>
          <p:cNvSpPr/>
          <p:nvPr/>
        </p:nvSpPr>
        <p:spPr>
          <a:xfrm rot="16200000">
            <a:off x="1367848" y="1203177"/>
            <a:ext cx="844251" cy="38100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10" name="Pentagon 109"/>
          <p:cNvSpPr/>
          <p:nvPr/>
        </p:nvSpPr>
        <p:spPr>
          <a:xfrm rot="16200000">
            <a:off x="1320741" y="2165336"/>
            <a:ext cx="945786" cy="200114"/>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11" name="Bent Arrow 110"/>
          <p:cNvSpPr/>
          <p:nvPr/>
        </p:nvSpPr>
        <p:spPr>
          <a:xfrm rot="5400000" flipH="1">
            <a:off x="5587467" y="2993578"/>
            <a:ext cx="867754" cy="765089"/>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12" name="Rectangle 111"/>
          <p:cNvSpPr/>
          <p:nvPr/>
        </p:nvSpPr>
        <p:spPr>
          <a:xfrm>
            <a:off x="6558984" y="3518570"/>
            <a:ext cx="1623144" cy="74863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a:solidFill>
                  <a:prstClr val="white"/>
                </a:solidFill>
                <a:latin typeface="Segoe Light" pitchFamily="34" charset="0"/>
              </a:rPr>
              <a:t>Aggregate </a:t>
            </a:r>
            <a:br>
              <a:rPr lang="en-US" dirty="0">
                <a:solidFill>
                  <a:prstClr val="white"/>
                </a:solidFill>
                <a:latin typeface="Segoe Light" pitchFamily="34" charset="0"/>
              </a:rPr>
            </a:br>
            <a:r>
              <a:rPr lang="en-US" dirty="0">
                <a:solidFill>
                  <a:prstClr val="white"/>
                </a:solidFill>
                <a:latin typeface="Segoe Light" pitchFamily="34" charset="0"/>
              </a:rPr>
              <a:t>Data</a:t>
            </a:r>
          </a:p>
        </p:txBody>
      </p:sp>
      <p:sp>
        <p:nvSpPr>
          <p:cNvPr id="113" name="Flowchart: Magnetic Disk 112"/>
          <p:cNvSpPr/>
          <p:nvPr/>
        </p:nvSpPr>
        <p:spPr>
          <a:xfrm>
            <a:off x="8333404" y="3581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Tree>
    <p:extLst>
      <p:ext uri="{BB962C8B-B14F-4D97-AF65-F5344CB8AC3E}">
        <p14:creationId xmlns:p14="http://schemas.microsoft.com/office/powerpoint/2010/main" val="41571393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2971800" y="209428"/>
            <a:ext cx="146775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26" name="Group 25"/>
          <p:cNvGrpSpPr/>
          <p:nvPr/>
        </p:nvGrpSpPr>
        <p:grpSpPr>
          <a:xfrm>
            <a:off x="824250" y="268635"/>
            <a:ext cx="801848" cy="1421377"/>
            <a:chOff x="3345767" y="1855275"/>
            <a:chExt cx="1023347" cy="1572012"/>
          </a:xfrm>
        </p:grpSpPr>
        <p:sp>
          <p:nvSpPr>
            <p:cNvPr id="41" name="Rounded Rectangle 40"/>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65000"/>
                    </a:prstClr>
                  </a:solidFill>
                  <a:latin typeface="Segoe Light" pitchFamily="34" charset="0"/>
                </a:rPr>
                <a:t>Cache</a:t>
              </a:r>
            </a:p>
          </p:txBody>
        </p:sp>
        <p:pic>
          <p:nvPicPr>
            <p:cNvPr id="42" name="Picture 2"/>
            <p:cNvPicPr>
              <a:picLocks noChangeAspect="1" noChangeArrowheads="1"/>
            </p:cNvPicPr>
            <p:nvPr/>
          </p:nvPicPr>
          <p:blipFill>
            <a:blip r:embed="rId2">
              <a:duotone>
                <a:prstClr val="black"/>
                <a:schemeClr val="bg1">
                  <a:lumMod val="65000"/>
                  <a:tint val="45000"/>
                  <a:satMod val="400000"/>
                </a:schemeClr>
              </a:duotone>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0" name="Rounded Rectangle 49"/>
          <p:cNvSpPr/>
          <p:nvPr/>
        </p:nvSpPr>
        <p:spPr bwMode="auto">
          <a:xfrm>
            <a:off x="2948265" y="1315446"/>
            <a:ext cx="1481449"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Access Control</a:t>
            </a:r>
          </a:p>
        </p:txBody>
      </p:sp>
      <p:pic>
        <p:nvPicPr>
          <p:cNvPr id="51" name="Picture 3"/>
          <p:cNvPicPr>
            <a:picLocks noChangeAspect="1" noChangeArrowheads="1"/>
          </p:cNvPicPr>
          <p:nvPr/>
        </p:nvPicPr>
        <p:blipFill>
          <a:blip r:embed="rId3">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4764784" y="222371"/>
            <a:ext cx="882032" cy="101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Rounded Rectangle 56"/>
          <p:cNvSpPr/>
          <p:nvPr/>
        </p:nvSpPr>
        <p:spPr bwMode="auto">
          <a:xfrm>
            <a:off x="5973516" y="1307014"/>
            <a:ext cx="1017015"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Workflow</a:t>
            </a:r>
          </a:p>
        </p:txBody>
      </p:sp>
      <p:pic>
        <p:nvPicPr>
          <p:cNvPr id="58" name="Picture 4"/>
          <p:cNvPicPr>
            <a:picLocks noChangeAspect="1" noChangeArrowheads="1"/>
          </p:cNvPicPr>
          <p:nvPr/>
        </p:nvPicPr>
        <p:blipFill>
          <a:blip r:embed="rId4">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6066644" y="260203"/>
            <a:ext cx="801849" cy="92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Rounded Rectangle 54"/>
          <p:cNvSpPr/>
          <p:nvPr/>
        </p:nvSpPr>
        <p:spPr bwMode="auto">
          <a:xfrm>
            <a:off x="4476841" y="1315446"/>
            <a:ext cx="1360076"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Web Services</a:t>
            </a:r>
          </a:p>
        </p:txBody>
      </p:sp>
      <p:pic>
        <p:nvPicPr>
          <p:cNvPr id="56" name="Picture 5"/>
          <p:cNvPicPr>
            <a:picLocks noChangeAspect="1" noChangeArrowheads="1"/>
          </p:cNvPicPr>
          <p:nvPr/>
        </p:nvPicPr>
        <p:blipFill>
          <a:blip r:embed="rId5">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3250247" y="348930"/>
            <a:ext cx="662680" cy="76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9" name="Group 58"/>
          <p:cNvGrpSpPr/>
          <p:nvPr/>
        </p:nvGrpSpPr>
        <p:grpSpPr>
          <a:xfrm>
            <a:off x="1753746" y="445862"/>
            <a:ext cx="1194238" cy="1244150"/>
            <a:chOff x="3894106" y="-4138449"/>
            <a:chExt cx="1259611" cy="1137192"/>
          </a:xfrm>
        </p:grpSpPr>
        <p:pic>
          <p:nvPicPr>
            <p:cNvPr id="60" name="Picture 2"/>
            <p:cNvPicPr>
              <a:picLocks noChangeAspect="1" noChangeArrowheads="1"/>
            </p:cNvPicPr>
            <p:nvPr/>
          </p:nvPicPr>
          <p:blipFill>
            <a:blip r:embed="rId6" cstate="print">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Rounded Rectangle 60"/>
            <p:cNvSpPr/>
            <p:nvPr/>
          </p:nvSpPr>
          <p:spPr bwMode="auto">
            <a:xfrm>
              <a:off x="3894106" y="-3343622"/>
              <a:ext cx="1259611" cy="34236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Service Bus</a:t>
              </a:r>
            </a:p>
          </p:txBody>
        </p:sp>
      </p:grpSp>
      <p:grpSp>
        <p:nvGrpSpPr>
          <p:cNvPr id="65" name="Group 64"/>
          <p:cNvGrpSpPr/>
          <p:nvPr/>
        </p:nvGrpSpPr>
        <p:grpSpPr>
          <a:xfrm>
            <a:off x="7090488" y="323931"/>
            <a:ext cx="1151680" cy="1366081"/>
            <a:chOff x="7090488" y="310988"/>
            <a:chExt cx="1151680" cy="1366081"/>
          </a:xfrm>
        </p:grpSpPr>
        <p:sp>
          <p:nvSpPr>
            <p:cNvPr id="62" name="Rounded Rectangle 61"/>
            <p:cNvSpPr/>
            <p:nvPr/>
          </p:nvSpPr>
          <p:spPr bwMode="auto">
            <a:xfrm>
              <a:off x="7090488" y="1302503"/>
              <a:ext cx="1151680"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Integration</a:t>
              </a:r>
            </a:p>
          </p:txBody>
        </p:sp>
        <p:pic>
          <p:nvPicPr>
            <p:cNvPr id="63" name="Picture 3"/>
            <p:cNvPicPr>
              <a:picLocks noChangeAspect="1" noChangeArrowheads="1"/>
            </p:cNvPicPr>
            <p:nvPr/>
          </p:nvPicPr>
          <p:blipFill>
            <a:blip r:embed="rId7">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7301852" y="310988"/>
              <a:ext cx="728952" cy="841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4" name="Rectangle 63"/>
          <p:cNvSpPr/>
          <p:nvPr/>
        </p:nvSpPr>
        <p:spPr bwMode="auto">
          <a:xfrm>
            <a:off x="4523776" y="233306"/>
            <a:ext cx="2399199" cy="1456706"/>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solidFill>
                <a:prstClr val="white">
                  <a:lumMod val="75000"/>
                </a:prstClr>
              </a:solidFill>
              <a:latin typeface="Segoe Light" pitchFamily="34" charset="0"/>
            </a:endParaRPr>
          </a:p>
        </p:txBody>
      </p:sp>
      <p:sp>
        <p:nvSpPr>
          <p:cNvPr id="75" name="Content Placeholder 46"/>
          <p:cNvSpPr>
            <a:spLocks noGrp="1"/>
          </p:cNvSpPr>
          <p:nvPr>
            <p:ph idx="1"/>
          </p:nvPr>
        </p:nvSpPr>
        <p:spPr>
          <a:xfrm>
            <a:off x="457200" y="2057400"/>
            <a:ext cx="8229600" cy="4068763"/>
          </a:xfrm>
        </p:spPr>
        <p:txBody>
          <a:bodyPr>
            <a:normAutofit/>
          </a:bodyPr>
          <a:lstStyle/>
          <a:p>
            <a:r>
              <a:rPr lang="en-US" sz="2000" dirty="0" smtClean="0"/>
              <a:t>How do you secure the edge of your system?</a:t>
            </a:r>
          </a:p>
          <a:p>
            <a:r>
              <a:rPr lang="en-US" sz="2000" dirty="0" smtClean="0"/>
              <a:t>How do you authorize users based on roles or groups?</a:t>
            </a:r>
          </a:p>
          <a:p>
            <a:r>
              <a:rPr lang="en-US" sz="2000" dirty="0" smtClean="0"/>
              <a:t>How do you federate with corporate Active Directory?</a:t>
            </a:r>
          </a:p>
          <a:p>
            <a:r>
              <a:rPr lang="en-US" sz="2000" dirty="0" smtClean="0"/>
              <a:t>How do you leverage Facebook or Google or Live ID or Yahoo ID?</a:t>
            </a:r>
          </a:p>
          <a:p>
            <a:r>
              <a:rPr lang="en-US" sz="2000" dirty="0" smtClean="0"/>
              <a:t>How do you manage service identities?</a:t>
            </a:r>
          </a:p>
          <a:p>
            <a:r>
              <a:rPr lang="en-US" sz="2000" dirty="0" smtClean="0"/>
              <a:t>How do you dynamically grant or revoke access?</a:t>
            </a:r>
          </a:p>
          <a:p>
            <a:r>
              <a:rPr lang="en-US" sz="2000" dirty="0" smtClean="0"/>
              <a:t>How do you obtain access tokens to other systems?</a:t>
            </a:r>
          </a:p>
          <a:p>
            <a:r>
              <a:rPr lang="en-US" sz="2000" dirty="0" smtClean="0"/>
              <a:t>How do you provide secure extensibility for applications?</a:t>
            </a:r>
          </a:p>
          <a:p>
            <a:endParaRPr lang="en-US" sz="2000" dirty="0" smtClean="0"/>
          </a:p>
          <a:p>
            <a:endParaRPr lang="en-US" sz="2000" dirty="0"/>
          </a:p>
        </p:txBody>
      </p:sp>
    </p:spTree>
    <p:extLst>
      <p:ext uri="{BB962C8B-B14F-4D97-AF65-F5344CB8AC3E}">
        <p14:creationId xmlns:p14="http://schemas.microsoft.com/office/powerpoint/2010/main" val="1826078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Server Apps are Easy, Aren’t They?</a:t>
            </a:r>
            <a:endParaRPr lang="en-US" dirty="0"/>
          </a:p>
        </p:txBody>
      </p:sp>
    </p:spTree>
    <p:extLst>
      <p:ext uri="{BB962C8B-B14F-4D97-AF65-F5344CB8AC3E}">
        <p14:creationId xmlns:p14="http://schemas.microsoft.com/office/powerpoint/2010/main" val="76224243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81400"/>
            <a:ext cx="8229600" cy="2895600"/>
          </a:xfrm>
        </p:spPr>
        <p:txBody>
          <a:bodyPr>
            <a:normAutofit/>
          </a:bodyPr>
          <a:lstStyle/>
          <a:p>
            <a:pPr marL="0" indent="0" algn="r">
              <a:buNone/>
            </a:pPr>
            <a:r>
              <a:rPr lang="en-US" sz="4800" dirty="0" smtClean="0">
                <a:latin typeface="Segoe" pitchFamily="34" charset="0"/>
              </a:rPr>
              <a:t>Access Control “v2”</a:t>
            </a:r>
          </a:p>
          <a:p>
            <a:pPr marL="0" indent="0" algn="r">
              <a:buNone/>
            </a:pPr>
            <a:r>
              <a:rPr lang="en-US" dirty="0" smtClean="0"/>
              <a:t>Commercial Availability </a:t>
            </a:r>
            <a:br>
              <a:rPr lang="en-US" dirty="0" smtClean="0"/>
            </a:br>
            <a:r>
              <a:rPr lang="en-US" dirty="0" smtClean="0"/>
              <a:t>Released April 2011</a:t>
            </a:r>
            <a:endParaRPr lang="en-US" dirty="0"/>
          </a:p>
          <a:p>
            <a:pPr marL="0" indent="0" algn="r">
              <a:buNone/>
            </a:pPr>
            <a:endParaRPr lang="en-US" dirty="0"/>
          </a:p>
        </p:txBody>
      </p:sp>
      <p:pic>
        <p:nvPicPr>
          <p:cNvPr id="4" name="Picture 4" descr="https://mediabank.partners.extranet.microsoft.com/Assets/Active/U-Z/Windows_Azure/Windows%20Azure%20Platform%20AppFabric/reverse/WinAzurePltfrm_AppFabric_rgb_r.png"/>
          <p:cNvPicPr>
            <a:picLocks noChangeAspect="1" noChangeArrowheads="1"/>
          </p:cNvPicPr>
          <p:nvPr/>
        </p:nvPicPr>
        <p:blipFill rotWithShape="1">
          <a:blip r:embed="rId2">
            <a:extLst>
              <a:ext uri="{28A0092B-C50C-407E-A947-70E740481C1C}">
                <a14:useLocalDpi xmlns:a14="http://schemas.microsoft.com/office/drawing/2010/main" val="0"/>
              </a:ext>
            </a:extLst>
          </a:blip>
          <a:srcRect r="28334"/>
          <a:stretch/>
        </p:blipFill>
        <p:spPr bwMode="auto">
          <a:xfrm>
            <a:off x="2514600" y="1434696"/>
            <a:ext cx="6096957" cy="161330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2438400" y="3352800"/>
            <a:ext cx="6248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75803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74638"/>
            <a:ext cx="6629400" cy="1143000"/>
          </a:xfrm>
        </p:spPr>
        <p:txBody>
          <a:bodyPr>
            <a:normAutofit fontScale="90000"/>
          </a:bodyPr>
          <a:lstStyle/>
          <a:p>
            <a:r>
              <a:rPr lang="en-US" dirty="0" smtClean="0"/>
              <a:t>Windows Azure </a:t>
            </a:r>
            <a:r>
              <a:rPr lang="en-US" dirty="0" err="1" smtClean="0"/>
              <a:t>AppFabric</a:t>
            </a:r>
            <a:r>
              <a:rPr lang="en-US" dirty="0" smtClean="0"/>
              <a:t> Access Control</a:t>
            </a:r>
            <a:endParaRPr lang="en-US" dirty="0"/>
          </a:p>
        </p:txBody>
      </p:sp>
      <p:sp>
        <p:nvSpPr>
          <p:cNvPr id="3" name="Content Placeholder 2"/>
          <p:cNvSpPr>
            <a:spLocks noGrp="1"/>
          </p:cNvSpPr>
          <p:nvPr>
            <p:ph idx="1"/>
          </p:nvPr>
        </p:nvSpPr>
        <p:spPr>
          <a:xfrm>
            <a:off x="457200" y="1874837"/>
            <a:ext cx="8229600" cy="4297363"/>
          </a:xfrm>
        </p:spPr>
        <p:txBody>
          <a:bodyPr>
            <a:normAutofit fontScale="85000" lnSpcReduction="10000"/>
          </a:bodyPr>
          <a:lstStyle/>
          <a:p>
            <a:r>
              <a:rPr lang="en-US" dirty="0" smtClean="0"/>
              <a:t>Federated Identity and </a:t>
            </a:r>
            <a:r>
              <a:rPr lang="en-US" dirty="0" err="1" smtClean="0"/>
              <a:t>AuthZ</a:t>
            </a:r>
            <a:r>
              <a:rPr lang="en-US" dirty="0" smtClean="0"/>
              <a:t> for any Application</a:t>
            </a:r>
          </a:p>
          <a:p>
            <a:pPr lvl="1"/>
            <a:r>
              <a:rPr lang="en-US" dirty="0" smtClean="0"/>
              <a:t>Web, Desktop, Mobile</a:t>
            </a:r>
          </a:p>
          <a:p>
            <a:pPr lvl="1"/>
            <a:r>
              <a:rPr lang="en-US" dirty="0" smtClean="0"/>
              <a:t>Identity Providers:</a:t>
            </a:r>
          </a:p>
          <a:p>
            <a:pPr lvl="2"/>
            <a:r>
              <a:rPr lang="en-US" dirty="0" smtClean="0"/>
              <a:t>Facebook, Google, Yahoo, Live ID</a:t>
            </a:r>
          </a:p>
          <a:p>
            <a:pPr lvl="2"/>
            <a:r>
              <a:rPr lang="en-US" dirty="0" smtClean="0"/>
              <a:t>Active Directory Federation Services 2.0</a:t>
            </a:r>
          </a:p>
          <a:p>
            <a:pPr lvl="2"/>
            <a:r>
              <a:rPr lang="en-US" dirty="0" err="1" smtClean="0"/>
              <a:t>OAuth</a:t>
            </a:r>
            <a:r>
              <a:rPr lang="en-US" dirty="0" smtClean="0"/>
              <a:t> 2, </a:t>
            </a:r>
            <a:r>
              <a:rPr lang="en-US" dirty="0" err="1" smtClean="0"/>
              <a:t>Oauth</a:t>
            </a:r>
            <a:r>
              <a:rPr lang="en-US" dirty="0" smtClean="0"/>
              <a:t> WRAP</a:t>
            </a:r>
          </a:p>
          <a:p>
            <a:pPr lvl="2"/>
            <a:r>
              <a:rPr lang="en-US" dirty="0" smtClean="0"/>
              <a:t>WS-Trust 1.3</a:t>
            </a:r>
          </a:p>
          <a:p>
            <a:pPr lvl="1"/>
            <a:r>
              <a:rPr lang="en-US" dirty="0" smtClean="0"/>
              <a:t>Tokens Formats</a:t>
            </a:r>
          </a:p>
          <a:p>
            <a:pPr lvl="2"/>
            <a:r>
              <a:rPr lang="en-US" dirty="0" err="1" smtClean="0"/>
              <a:t>OAuth</a:t>
            </a:r>
            <a:r>
              <a:rPr lang="en-US" dirty="0" smtClean="0"/>
              <a:t> WRAP SWT</a:t>
            </a:r>
          </a:p>
          <a:p>
            <a:pPr lvl="2"/>
            <a:r>
              <a:rPr lang="en-US" dirty="0" smtClean="0"/>
              <a:t>SAML 1.1, SAML 2.0</a:t>
            </a:r>
          </a:p>
          <a:p>
            <a:r>
              <a:rPr lang="en-US" dirty="0" smtClean="0"/>
              <a:t>Authorization Rules</a:t>
            </a:r>
          </a:p>
        </p:txBody>
      </p:sp>
      <p:sp>
        <p:nvSpPr>
          <p:cNvPr id="12" name="Rectangle 11"/>
          <p:cNvSpPr/>
          <p:nvPr/>
        </p:nvSpPr>
        <p:spPr>
          <a:xfrm>
            <a:off x="524232" y="209428"/>
            <a:ext cx="1467753" cy="14805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 name="Rounded Rectangle 12"/>
          <p:cNvSpPr/>
          <p:nvPr/>
        </p:nvSpPr>
        <p:spPr bwMode="auto">
          <a:xfrm>
            <a:off x="500697" y="1315446"/>
            <a:ext cx="1481449"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Access Control</a:t>
            </a:r>
          </a:p>
        </p:txBody>
      </p:sp>
      <p:pic>
        <p:nvPicPr>
          <p:cNvPr id="14" name="Picture 5"/>
          <p:cNvPicPr>
            <a:picLocks noChangeAspect="1" noChangeArrowheads="1"/>
          </p:cNvPicPr>
          <p:nvPr/>
        </p:nvPicPr>
        <p:blipFill>
          <a:blip r:embed="rId2">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802679" y="348930"/>
            <a:ext cx="662680" cy="76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5105400" y="4826156"/>
            <a:ext cx="1139560" cy="309935"/>
          </a:xfrm>
          <a:prstGeom prst="rect">
            <a:avLst/>
          </a:prstGeom>
        </p:spPr>
        <p:style>
          <a:lnRef idx="1">
            <a:schemeClr val="accent1"/>
          </a:lnRef>
          <a:fillRef idx="3">
            <a:schemeClr val="accent1"/>
          </a:fillRef>
          <a:effectRef idx="2">
            <a:schemeClr val="accent1"/>
          </a:effectRef>
          <a:fontRef idx="minor">
            <a:schemeClr val="lt1"/>
          </a:fontRef>
        </p:style>
        <p:txBody>
          <a:bodyPr lIns="0" rIns="0" rtlCol="0" anchor="ctr"/>
          <a:lstStyle/>
          <a:p>
            <a:pPr algn="ctr" defTabSz="914400" fontAlgn="base">
              <a:spcBef>
                <a:spcPct val="0"/>
              </a:spcBef>
              <a:spcAft>
                <a:spcPct val="0"/>
              </a:spcAft>
            </a:pPr>
            <a:r>
              <a:rPr lang="en-US" sz="1050" dirty="0" smtClean="0">
                <a:solidFill>
                  <a:prstClr val="white"/>
                </a:solidFill>
                <a:latin typeface="Segoe Light" pitchFamily="34" charset="0"/>
              </a:rPr>
              <a:t>WS-*</a:t>
            </a:r>
          </a:p>
        </p:txBody>
      </p:sp>
      <p:sp>
        <p:nvSpPr>
          <p:cNvPr id="15" name="Rectangle 14"/>
          <p:cNvSpPr/>
          <p:nvPr/>
        </p:nvSpPr>
        <p:spPr>
          <a:xfrm>
            <a:off x="5105400" y="5537512"/>
            <a:ext cx="1139560" cy="309935"/>
          </a:xfrm>
          <a:prstGeom prst="rect">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algn="ctr" defTabSz="914400" fontAlgn="base">
              <a:spcBef>
                <a:spcPct val="0"/>
              </a:spcBef>
              <a:spcAft>
                <a:spcPct val="0"/>
              </a:spcAft>
            </a:pPr>
            <a:r>
              <a:rPr lang="en-US" sz="1050" dirty="0" smtClean="0">
                <a:solidFill>
                  <a:prstClr val="black"/>
                </a:solidFill>
                <a:latin typeface="Segoe Light" pitchFamily="34" charset="0"/>
              </a:rPr>
              <a:t>Google, Yahoo</a:t>
            </a:r>
            <a:endParaRPr lang="en-US" sz="1050" dirty="0">
              <a:solidFill>
                <a:prstClr val="black"/>
              </a:solidFill>
              <a:latin typeface="Segoe Light" pitchFamily="34" charset="0"/>
            </a:endParaRPr>
          </a:p>
        </p:txBody>
      </p:sp>
      <p:sp>
        <p:nvSpPr>
          <p:cNvPr id="16" name="Rectangle 15"/>
          <p:cNvSpPr/>
          <p:nvPr/>
        </p:nvSpPr>
        <p:spPr>
          <a:xfrm>
            <a:off x="5105400" y="4470478"/>
            <a:ext cx="1139560" cy="309935"/>
          </a:xfrm>
          <a:prstGeom prst="rect">
            <a:avLst/>
          </a:prstGeom>
        </p:spPr>
        <p:style>
          <a:lnRef idx="1">
            <a:schemeClr val="accent1"/>
          </a:lnRef>
          <a:fillRef idx="3">
            <a:schemeClr val="accent1"/>
          </a:fillRef>
          <a:effectRef idx="2">
            <a:schemeClr val="accent1"/>
          </a:effectRef>
          <a:fontRef idx="minor">
            <a:schemeClr val="lt1"/>
          </a:fontRef>
        </p:style>
        <p:txBody>
          <a:bodyPr lIns="0" rIns="0" rtlCol="0" anchor="ctr"/>
          <a:lstStyle/>
          <a:p>
            <a:pPr algn="ctr" defTabSz="914400" fontAlgn="base">
              <a:spcBef>
                <a:spcPct val="0"/>
              </a:spcBef>
              <a:spcAft>
                <a:spcPct val="0"/>
              </a:spcAft>
            </a:pPr>
            <a:r>
              <a:rPr lang="en-US" sz="1050" dirty="0" err="1" smtClean="0">
                <a:solidFill>
                  <a:prstClr val="white"/>
                </a:solidFill>
                <a:latin typeface="Segoe Light" pitchFamily="34" charset="0"/>
              </a:rPr>
              <a:t>OAuth</a:t>
            </a:r>
            <a:r>
              <a:rPr lang="en-US" sz="1050" dirty="0" smtClean="0">
                <a:solidFill>
                  <a:prstClr val="white"/>
                </a:solidFill>
                <a:latin typeface="Segoe Light" pitchFamily="34" charset="0"/>
              </a:rPr>
              <a:t> 2.0</a:t>
            </a:r>
            <a:endParaRPr lang="en-US" sz="1050" dirty="0">
              <a:solidFill>
                <a:prstClr val="white"/>
              </a:solidFill>
              <a:latin typeface="Segoe Light" pitchFamily="34" charset="0"/>
            </a:endParaRPr>
          </a:p>
        </p:txBody>
      </p:sp>
      <p:sp>
        <p:nvSpPr>
          <p:cNvPr id="17" name="Rectangle 16"/>
          <p:cNvSpPr/>
          <p:nvPr/>
        </p:nvSpPr>
        <p:spPr>
          <a:xfrm>
            <a:off x="5105400" y="5893190"/>
            <a:ext cx="1139560" cy="309935"/>
          </a:xfrm>
          <a:prstGeom prst="rect">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algn="ctr" defTabSz="914400" fontAlgn="base">
              <a:spcBef>
                <a:spcPct val="0"/>
              </a:spcBef>
              <a:spcAft>
                <a:spcPct val="0"/>
              </a:spcAft>
            </a:pPr>
            <a:r>
              <a:rPr lang="en-US" sz="1050" dirty="0" err="1" smtClean="0">
                <a:solidFill>
                  <a:prstClr val="black"/>
                </a:solidFill>
                <a:latin typeface="Segoe Light" pitchFamily="34" charset="0"/>
              </a:rPr>
              <a:t>Facebook</a:t>
            </a:r>
            <a:endParaRPr lang="en-US" sz="1050" dirty="0" smtClean="0">
              <a:solidFill>
                <a:prstClr val="black"/>
              </a:solidFill>
              <a:latin typeface="Segoe Light" pitchFamily="34" charset="0"/>
            </a:endParaRPr>
          </a:p>
        </p:txBody>
      </p:sp>
      <p:sp>
        <p:nvSpPr>
          <p:cNvPr id="18" name="Rectangle 17"/>
          <p:cNvSpPr/>
          <p:nvPr/>
        </p:nvSpPr>
        <p:spPr>
          <a:xfrm>
            <a:off x="6893899" y="6027876"/>
            <a:ext cx="1353747" cy="540081"/>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r>
              <a:rPr lang="en-US" sz="1100" dirty="0" smtClean="0">
                <a:solidFill>
                  <a:prstClr val="white"/>
                </a:solidFill>
                <a:latin typeface="Segoe Light" pitchFamily="34" charset="0"/>
              </a:rPr>
              <a:t>Websites and web services</a:t>
            </a:r>
          </a:p>
        </p:txBody>
      </p:sp>
      <p:sp>
        <p:nvSpPr>
          <p:cNvPr id="19" name="Rectangle 18"/>
          <p:cNvSpPr/>
          <p:nvPr/>
        </p:nvSpPr>
        <p:spPr>
          <a:xfrm>
            <a:off x="5105400" y="6248870"/>
            <a:ext cx="1139560" cy="309935"/>
          </a:xfrm>
          <a:prstGeom prst="rect">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algn="ctr" defTabSz="914400" fontAlgn="base">
              <a:spcBef>
                <a:spcPct val="0"/>
              </a:spcBef>
              <a:spcAft>
                <a:spcPct val="0"/>
              </a:spcAft>
            </a:pPr>
            <a:r>
              <a:rPr lang="en-US" sz="1050" dirty="0" smtClean="0">
                <a:solidFill>
                  <a:prstClr val="black"/>
                </a:solidFill>
                <a:latin typeface="Segoe Light" pitchFamily="34" charset="0"/>
              </a:rPr>
              <a:t>Live ID</a:t>
            </a:r>
          </a:p>
        </p:txBody>
      </p:sp>
      <p:sp>
        <p:nvSpPr>
          <p:cNvPr id="20" name="Rectangle 19"/>
          <p:cNvSpPr/>
          <p:nvPr/>
        </p:nvSpPr>
        <p:spPr>
          <a:xfrm>
            <a:off x="5105400" y="4114800"/>
            <a:ext cx="1139560" cy="309935"/>
          </a:xfrm>
          <a:prstGeom prst="rect">
            <a:avLst/>
          </a:prstGeom>
        </p:spPr>
        <p:style>
          <a:lnRef idx="1">
            <a:schemeClr val="accent2"/>
          </a:lnRef>
          <a:fillRef idx="3">
            <a:schemeClr val="accent2"/>
          </a:fillRef>
          <a:effectRef idx="2">
            <a:schemeClr val="accent2"/>
          </a:effectRef>
          <a:fontRef idx="minor">
            <a:schemeClr val="lt1"/>
          </a:fontRef>
        </p:style>
        <p:txBody>
          <a:bodyPr lIns="0" rIns="0" rtlCol="0" anchor="ctr"/>
          <a:lstStyle/>
          <a:p>
            <a:pPr algn="ctr" defTabSz="914400" fontAlgn="base">
              <a:spcBef>
                <a:spcPct val="0"/>
              </a:spcBef>
              <a:spcAft>
                <a:spcPct val="0"/>
              </a:spcAft>
            </a:pPr>
            <a:r>
              <a:rPr lang="en-US" sz="1050" dirty="0" err="1" smtClean="0">
                <a:solidFill>
                  <a:prstClr val="white"/>
                </a:solidFill>
                <a:latin typeface="Segoe Light" pitchFamily="34" charset="0"/>
              </a:rPr>
              <a:t>OAuth</a:t>
            </a:r>
            <a:r>
              <a:rPr lang="en-US" sz="1050" dirty="0" smtClean="0">
                <a:solidFill>
                  <a:prstClr val="white"/>
                </a:solidFill>
                <a:latin typeface="Segoe Light" pitchFamily="34" charset="0"/>
              </a:rPr>
              <a:t> WRAP</a:t>
            </a:r>
            <a:endParaRPr lang="en-US" sz="1050" dirty="0">
              <a:solidFill>
                <a:prstClr val="white"/>
              </a:solidFill>
              <a:latin typeface="Segoe Light" pitchFamily="34" charset="0"/>
            </a:endParaRPr>
          </a:p>
        </p:txBody>
      </p:sp>
      <p:grpSp>
        <p:nvGrpSpPr>
          <p:cNvPr id="21" name="Group 20"/>
          <p:cNvGrpSpPr/>
          <p:nvPr/>
        </p:nvGrpSpPr>
        <p:grpSpPr>
          <a:xfrm>
            <a:off x="6841194" y="4469816"/>
            <a:ext cx="1451707" cy="1222003"/>
            <a:chOff x="4116776" y="1905000"/>
            <a:chExt cx="2598769" cy="1828800"/>
          </a:xfrm>
        </p:grpSpPr>
        <p:sp>
          <p:nvSpPr>
            <p:cNvPr id="22" name="Rectangle 21"/>
            <p:cNvSpPr/>
            <p:nvPr/>
          </p:nvSpPr>
          <p:spPr>
            <a:xfrm>
              <a:off x="4211127" y="1905000"/>
              <a:ext cx="2423406" cy="1828800"/>
            </a:xfrm>
            <a:prstGeom prst="rect">
              <a:avLst/>
            </a:prstGeom>
          </p:spPr>
          <p:style>
            <a:lnRef idx="1">
              <a:schemeClr val="accent2"/>
            </a:lnRef>
            <a:fillRef idx="3">
              <a:schemeClr val="accent2"/>
            </a:fillRef>
            <a:effectRef idx="2">
              <a:schemeClr val="accent2"/>
            </a:effectRef>
            <a:fontRef idx="minor">
              <a:schemeClr val="lt1"/>
            </a:fontRef>
          </p:style>
          <p:txBody>
            <a:bodyPr lIns="91440" tIns="0" rIns="91440" bIns="0" rtlCol="0" anchor="t">
              <a:prstTxWarp prst="textArchUp">
                <a:avLst/>
              </a:prstTxWarp>
            </a:bodyPr>
            <a:lstStyle/>
            <a:p>
              <a:pPr algn="ctr" defTabSz="914400" fontAlgn="base">
                <a:spcBef>
                  <a:spcPct val="0"/>
                </a:spcBef>
                <a:spcAft>
                  <a:spcPct val="0"/>
                </a:spcAft>
              </a:pPr>
              <a:endParaRPr lang="en-US" sz="1600" dirty="0" smtClean="0">
                <a:solidFill>
                  <a:prstClr val="white"/>
                </a:solidFill>
                <a:latin typeface="Segoe Light" pitchFamily="34" charset="0"/>
              </a:endParaRPr>
            </a:p>
          </p:txBody>
        </p:sp>
        <p:sp>
          <p:nvSpPr>
            <p:cNvPr id="23" name="Rectangle 22"/>
            <p:cNvSpPr/>
            <p:nvPr/>
          </p:nvSpPr>
          <p:spPr>
            <a:xfrm>
              <a:off x="4116776" y="2221365"/>
              <a:ext cx="2598769" cy="783030"/>
            </a:xfrm>
            <a:prstGeom prst="rect">
              <a:avLst/>
            </a:prstGeom>
          </p:spPr>
          <p:txBody>
            <a:bodyPr wrap="square">
              <a:spAutoFit/>
            </a:bodyPr>
            <a:lstStyle/>
            <a:p>
              <a:pPr algn="ctr" defTabSz="914400" fontAlgn="base">
                <a:spcBef>
                  <a:spcPct val="0"/>
                </a:spcBef>
                <a:spcAft>
                  <a:spcPct val="0"/>
                </a:spcAft>
              </a:pPr>
              <a:r>
                <a:rPr lang="en-US" sz="1400" dirty="0" smtClean="0">
                  <a:solidFill>
                    <a:prstClr val="white"/>
                  </a:solidFill>
                  <a:latin typeface="Segoe Light" pitchFamily="34" charset="0"/>
                </a:rPr>
                <a:t>Access Control </a:t>
              </a:r>
            </a:p>
            <a:p>
              <a:pPr algn="ctr" defTabSz="914400" fontAlgn="base">
                <a:spcBef>
                  <a:spcPct val="0"/>
                </a:spcBef>
                <a:spcAft>
                  <a:spcPct val="0"/>
                </a:spcAft>
              </a:pPr>
              <a:r>
                <a:rPr lang="en-US" sz="1400" dirty="0" smtClean="0">
                  <a:solidFill>
                    <a:prstClr val="white"/>
                  </a:solidFill>
                  <a:latin typeface="Segoe Light" pitchFamily="34" charset="0"/>
                </a:rPr>
                <a:t>Service</a:t>
              </a:r>
            </a:p>
          </p:txBody>
        </p:sp>
      </p:grpSp>
      <p:sp>
        <p:nvSpPr>
          <p:cNvPr id="24" name="Freeform 23"/>
          <p:cNvSpPr/>
          <p:nvPr/>
        </p:nvSpPr>
        <p:spPr>
          <a:xfrm>
            <a:off x="6104526" y="4980385"/>
            <a:ext cx="947148" cy="366423"/>
          </a:xfrm>
          <a:custGeom>
            <a:avLst/>
            <a:gdLst>
              <a:gd name="connsiteX0" fmla="*/ 0 w 2582333"/>
              <a:gd name="connsiteY0" fmla="*/ 0 h 1608667"/>
              <a:gd name="connsiteX1" fmla="*/ 1253066 w 2582333"/>
              <a:gd name="connsiteY1" fmla="*/ 1346200 h 1608667"/>
              <a:gd name="connsiteX2" fmla="*/ 2582333 w 2582333"/>
              <a:gd name="connsiteY2" fmla="*/ 1574800 h 1608667"/>
            </a:gdLst>
            <a:ahLst/>
            <a:cxnLst>
              <a:cxn ang="0">
                <a:pos x="connsiteX0" y="connsiteY0"/>
              </a:cxn>
              <a:cxn ang="0">
                <a:pos x="connsiteX1" y="connsiteY1"/>
              </a:cxn>
              <a:cxn ang="0">
                <a:pos x="connsiteX2" y="connsiteY2"/>
              </a:cxn>
            </a:cxnLst>
            <a:rect l="l" t="t" r="r" b="b"/>
            <a:pathLst>
              <a:path w="2582333" h="1608667">
                <a:moveTo>
                  <a:pt x="0" y="0"/>
                </a:moveTo>
                <a:cubicBezTo>
                  <a:pt x="411338" y="541866"/>
                  <a:pt x="822677" y="1083733"/>
                  <a:pt x="1253066" y="1346200"/>
                </a:cubicBezTo>
                <a:cubicBezTo>
                  <a:pt x="1683455" y="1608667"/>
                  <a:pt x="2365022" y="1538111"/>
                  <a:pt x="2582333" y="1574800"/>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25" name="Freeform 24"/>
          <p:cNvSpPr/>
          <p:nvPr/>
        </p:nvSpPr>
        <p:spPr>
          <a:xfrm>
            <a:off x="6104526" y="5328047"/>
            <a:ext cx="947148" cy="365173"/>
          </a:xfrm>
          <a:custGeom>
            <a:avLst/>
            <a:gdLst>
              <a:gd name="connsiteX0" fmla="*/ 0 w 2590800"/>
              <a:gd name="connsiteY0" fmla="*/ 519288 h 519288"/>
              <a:gd name="connsiteX1" fmla="*/ 1261534 w 2590800"/>
              <a:gd name="connsiteY1" fmla="*/ 95955 h 519288"/>
              <a:gd name="connsiteX2" fmla="*/ 2590800 w 2590800"/>
              <a:gd name="connsiteY2" fmla="*/ 45155 h 519288"/>
            </a:gdLst>
            <a:ahLst/>
            <a:cxnLst>
              <a:cxn ang="0">
                <a:pos x="connsiteX0" y="connsiteY0"/>
              </a:cxn>
              <a:cxn ang="0">
                <a:pos x="connsiteX1" y="connsiteY1"/>
              </a:cxn>
              <a:cxn ang="0">
                <a:pos x="connsiteX2" y="connsiteY2"/>
              </a:cxn>
            </a:cxnLst>
            <a:rect l="l" t="t" r="r" b="b"/>
            <a:pathLst>
              <a:path w="2590800" h="519288">
                <a:moveTo>
                  <a:pt x="0" y="519288"/>
                </a:moveTo>
                <a:cubicBezTo>
                  <a:pt x="414867" y="347132"/>
                  <a:pt x="829734" y="174977"/>
                  <a:pt x="1261534" y="95955"/>
                </a:cubicBezTo>
                <a:cubicBezTo>
                  <a:pt x="1693334" y="16933"/>
                  <a:pt x="2435578" y="0"/>
                  <a:pt x="2590800" y="45155"/>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26" name="Freeform 25"/>
          <p:cNvSpPr/>
          <p:nvPr/>
        </p:nvSpPr>
        <p:spPr>
          <a:xfrm>
            <a:off x="6104526" y="5328047"/>
            <a:ext cx="947148" cy="721590"/>
          </a:xfrm>
          <a:custGeom>
            <a:avLst/>
            <a:gdLst>
              <a:gd name="connsiteX0" fmla="*/ 0 w 2556934"/>
              <a:gd name="connsiteY0" fmla="*/ 1454855 h 1454855"/>
              <a:gd name="connsiteX1" fmla="*/ 1244600 w 2556934"/>
              <a:gd name="connsiteY1" fmla="*/ 235655 h 1454855"/>
              <a:gd name="connsiteX2" fmla="*/ 2556934 w 2556934"/>
              <a:gd name="connsiteY2" fmla="*/ 40922 h 1454855"/>
            </a:gdLst>
            <a:ahLst/>
            <a:cxnLst>
              <a:cxn ang="0">
                <a:pos x="connsiteX0" y="connsiteY0"/>
              </a:cxn>
              <a:cxn ang="0">
                <a:pos x="connsiteX1" y="connsiteY1"/>
              </a:cxn>
              <a:cxn ang="0">
                <a:pos x="connsiteX2" y="connsiteY2"/>
              </a:cxn>
            </a:cxnLst>
            <a:rect l="l" t="t" r="r" b="b"/>
            <a:pathLst>
              <a:path w="2556934" h="1454855">
                <a:moveTo>
                  <a:pt x="0" y="1454855"/>
                </a:moveTo>
                <a:cubicBezTo>
                  <a:pt x="409222" y="963082"/>
                  <a:pt x="818444" y="471310"/>
                  <a:pt x="1244600" y="235655"/>
                </a:cubicBezTo>
                <a:cubicBezTo>
                  <a:pt x="1670756" y="0"/>
                  <a:pt x="2350912" y="33866"/>
                  <a:pt x="2556934" y="40922"/>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27" name="Freeform 26"/>
          <p:cNvSpPr/>
          <p:nvPr/>
        </p:nvSpPr>
        <p:spPr>
          <a:xfrm>
            <a:off x="6114905" y="4267550"/>
            <a:ext cx="936770" cy="1107211"/>
          </a:xfrm>
          <a:custGeom>
            <a:avLst/>
            <a:gdLst>
              <a:gd name="connsiteX0" fmla="*/ 0 w 2582333"/>
              <a:gd name="connsiteY0" fmla="*/ 0 h 1608667"/>
              <a:gd name="connsiteX1" fmla="*/ 1253066 w 2582333"/>
              <a:gd name="connsiteY1" fmla="*/ 1346200 h 1608667"/>
              <a:gd name="connsiteX2" fmla="*/ 2582333 w 2582333"/>
              <a:gd name="connsiteY2" fmla="*/ 1574800 h 1608667"/>
            </a:gdLst>
            <a:ahLst/>
            <a:cxnLst>
              <a:cxn ang="0">
                <a:pos x="connsiteX0" y="connsiteY0"/>
              </a:cxn>
              <a:cxn ang="0">
                <a:pos x="connsiteX1" y="connsiteY1"/>
              </a:cxn>
              <a:cxn ang="0">
                <a:pos x="connsiteX2" y="connsiteY2"/>
              </a:cxn>
            </a:cxnLst>
            <a:rect l="l" t="t" r="r" b="b"/>
            <a:pathLst>
              <a:path w="2582333" h="1608667">
                <a:moveTo>
                  <a:pt x="0" y="0"/>
                </a:moveTo>
                <a:cubicBezTo>
                  <a:pt x="411338" y="541866"/>
                  <a:pt x="822677" y="1083733"/>
                  <a:pt x="1253066" y="1346200"/>
                </a:cubicBezTo>
                <a:cubicBezTo>
                  <a:pt x="1683455" y="1608667"/>
                  <a:pt x="2365022" y="1538111"/>
                  <a:pt x="2582333" y="1574800"/>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28" name="Freeform 27"/>
          <p:cNvSpPr/>
          <p:nvPr/>
        </p:nvSpPr>
        <p:spPr>
          <a:xfrm>
            <a:off x="6114184" y="4623968"/>
            <a:ext cx="936770" cy="750793"/>
          </a:xfrm>
          <a:custGeom>
            <a:avLst/>
            <a:gdLst>
              <a:gd name="connsiteX0" fmla="*/ 0 w 2582333"/>
              <a:gd name="connsiteY0" fmla="*/ 0 h 1608667"/>
              <a:gd name="connsiteX1" fmla="*/ 1253066 w 2582333"/>
              <a:gd name="connsiteY1" fmla="*/ 1346200 h 1608667"/>
              <a:gd name="connsiteX2" fmla="*/ 2582333 w 2582333"/>
              <a:gd name="connsiteY2" fmla="*/ 1574800 h 1608667"/>
            </a:gdLst>
            <a:ahLst/>
            <a:cxnLst>
              <a:cxn ang="0">
                <a:pos x="connsiteX0" y="connsiteY0"/>
              </a:cxn>
              <a:cxn ang="0">
                <a:pos x="connsiteX1" y="connsiteY1"/>
              </a:cxn>
              <a:cxn ang="0">
                <a:pos x="connsiteX2" y="connsiteY2"/>
              </a:cxn>
            </a:cxnLst>
            <a:rect l="l" t="t" r="r" b="b"/>
            <a:pathLst>
              <a:path w="2582333" h="1608667">
                <a:moveTo>
                  <a:pt x="0" y="0"/>
                </a:moveTo>
                <a:cubicBezTo>
                  <a:pt x="411338" y="541866"/>
                  <a:pt x="822677" y="1083733"/>
                  <a:pt x="1253066" y="1346200"/>
                </a:cubicBezTo>
                <a:cubicBezTo>
                  <a:pt x="1683455" y="1608667"/>
                  <a:pt x="2365022" y="1538111"/>
                  <a:pt x="2582333" y="1574800"/>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29" name="Freeform 28"/>
          <p:cNvSpPr/>
          <p:nvPr/>
        </p:nvSpPr>
        <p:spPr>
          <a:xfrm>
            <a:off x="6114184" y="5328047"/>
            <a:ext cx="947148" cy="1128924"/>
          </a:xfrm>
          <a:custGeom>
            <a:avLst/>
            <a:gdLst>
              <a:gd name="connsiteX0" fmla="*/ 0 w 2556934"/>
              <a:gd name="connsiteY0" fmla="*/ 1454855 h 1454855"/>
              <a:gd name="connsiteX1" fmla="*/ 1244600 w 2556934"/>
              <a:gd name="connsiteY1" fmla="*/ 235655 h 1454855"/>
              <a:gd name="connsiteX2" fmla="*/ 2556934 w 2556934"/>
              <a:gd name="connsiteY2" fmla="*/ 40922 h 1454855"/>
            </a:gdLst>
            <a:ahLst/>
            <a:cxnLst>
              <a:cxn ang="0">
                <a:pos x="connsiteX0" y="connsiteY0"/>
              </a:cxn>
              <a:cxn ang="0">
                <a:pos x="connsiteX1" y="connsiteY1"/>
              </a:cxn>
              <a:cxn ang="0">
                <a:pos x="connsiteX2" y="connsiteY2"/>
              </a:cxn>
            </a:cxnLst>
            <a:rect l="l" t="t" r="r" b="b"/>
            <a:pathLst>
              <a:path w="2556934" h="1454855">
                <a:moveTo>
                  <a:pt x="0" y="1454855"/>
                </a:moveTo>
                <a:cubicBezTo>
                  <a:pt x="409222" y="963082"/>
                  <a:pt x="818444" y="471310"/>
                  <a:pt x="1244600" y="235655"/>
                </a:cubicBezTo>
                <a:cubicBezTo>
                  <a:pt x="1670756" y="0"/>
                  <a:pt x="2350912" y="33866"/>
                  <a:pt x="2556934" y="40922"/>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30" name="Rectangle 29"/>
          <p:cNvSpPr/>
          <p:nvPr/>
        </p:nvSpPr>
        <p:spPr>
          <a:xfrm>
            <a:off x="5105400" y="5181834"/>
            <a:ext cx="1139560" cy="309935"/>
          </a:xfrm>
          <a:prstGeom prst="rect">
            <a:avLst/>
          </a:prstGeom>
        </p:spPr>
        <p:style>
          <a:lnRef idx="1">
            <a:schemeClr val="accent1"/>
          </a:lnRef>
          <a:fillRef idx="3">
            <a:schemeClr val="accent1"/>
          </a:fillRef>
          <a:effectRef idx="2">
            <a:schemeClr val="accent1"/>
          </a:effectRef>
          <a:fontRef idx="minor">
            <a:schemeClr val="lt1"/>
          </a:fontRef>
        </p:style>
        <p:txBody>
          <a:bodyPr lIns="0" rIns="0" rtlCol="0" anchor="ctr"/>
          <a:lstStyle/>
          <a:p>
            <a:pPr algn="ctr" defTabSz="914400" fontAlgn="base">
              <a:spcBef>
                <a:spcPct val="0"/>
              </a:spcBef>
              <a:spcAft>
                <a:spcPct val="0"/>
              </a:spcAft>
            </a:pPr>
            <a:r>
              <a:rPr lang="en-US" sz="1050" dirty="0" smtClean="0">
                <a:solidFill>
                  <a:prstClr val="white"/>
                </a:solidFill>
                <a:latin typeface="Segoe Light" pitchFamily="34" charset="0"/>
              </a:rPr>
              <a:t>Open ID</a:t>
            </a:r>
          </a:p>
        </p:txBody>
      </p:sp>
      <p:sp>
        <p:nvSpPr>
          <p:cNvPr id="32" name="Isosceles Triangle 31"/>
          <p:cNvSpPr/>
          <p:nvPr/>
        </p:nvSpPr>
        <p:spPr>
          <a:xfrm rot="5400000">
            <a:off x="7029904" y="5328942"/>
            <a:ext cx="93430" cy="56056"/>
          </a:xfrm>
          <a:prstGeom prst="triangle">
            <a:avLst/>
          </a:prstGeom>
          <a:ln w="57150">
            <a:solidFill>
              <a:srgbClr val="FFFF81"/>
            </a:solidFill>
            <a:headEnd type="triangle" w="med" len="med"/>
            <a:tailEnd type="none" w="med" len="med"/>
          </a:ln>
        </p:spPr>
        <p:style>
          <a:lnRef idx="0">
            <a:schemeClr val="accent4"/>
          </a:lnRef>
          <a:fillRef idx="3">
            <a:schemeClr val="accent4"/>
          </a:fillRef>
          <a:effectRef idx="3">
            <a:schemeClr val="accent4"/>
          </a:effectRef>
          <a:fontRef idx="minor">
            <a:schemeClr val="lt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sp>
        <p:nvSpPr>
          <p:cNvPr id="5" name="Round Same Side Corner Rectangle 4"/>
          <p:cNvSpPr/>
          <p:nvPr/>
        </p:nvSpPr>
        <p:spPr>
          <a:xfrm>
            <a:off x="7213501" y="5191359"/>
            <a:ext cx="714543" cy="304800"/>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r>
              <a:rPr lang="en-US" sz="1600" dirty="0" smtClean="0">
                <a:solidFill>
                  <a:prstClr val="white"/>
                </a:solidFill>
                <a:latin typeface="Segoe Light" pitchFamily="34" charset="0"/>
              </a:rPr>
              <a:t>Rules</a:t>
            </a:r>
            <a:endParaRPr lang="en-US" sz="1600" dirty="0">
              <a:solidFill>
                <a:prstClr val="white"/>
              </a:solidFill>
              <a:latin typeface="Segoe Light" pitchFamily="34" charset="0"/>
            </a:endParaRPr>
          </a:p>
        </p:txBody>
      </p:sp>
      <p:sp>
        <p:nvSpPr>
          <p:cNvPr id="7" name="Freeform 6"/>
          <p:cNvSpPr/>
          <p:nvPr/>
        </p:nvSpPr>
        <p:spPr>
          <a:xfrm>
            <a:off x="6114184" y="5336803"/>
            <a:ext cx="947148" cy="30549"/>
          </a:xfrm>
          <a:custGeom>
            <a:avLst/>
            <a:gdLst>
              <a:gd name="connsiteX0" fmla="*/ 0 w 2582333"/>
              <a:gd name="connsiteY0" fmla="*/ 0 h 1608667"/>
              <a:gd name="connsiteX1" fmla="*/ 1253066 w 2582333"/>
              <a:gd name="connsiteY1" fmla="*/ 1346200 h 1608667"/>
              <a:gd name="connsiteX2" fmla="*/ 2582333 w 2582333"/>
              <a:gd name="connsiteY2" fmla="*/ 1574800 h 1608667"/>
            </a:gdLst>
            <a:ahLst/>
            <a:cxnLst>
              <a:cxn ang="0">
                <a:pos x="connsiteX0" y="connsiteY0"/>
              </a:cxn>
              <a:cxn ang="0">
                <a:pos x="connsiteX1" y="connsiteY1"/>
              </a:cxn>
              <a:cxn ang="0">
                <a:pos x="connsiteX2" y="connsiteY2"/>
              </a:cxn>
            </a:cxnLst>
            <a:rect l="l" t="t" r="r" b="b"/>
            <a:pathLst>
              <a:path w="2582333" h="1608667">
                <a:moveTo>
                  <a:pt x="0" y="0"/>
                </a:moveTo>
                <a:cubicBezTo>
                  <a:pt x="411338" y="541866"/>
                  <a:pt x="822677" y="1083733"/>
                  <a:pt x="1253066" y="1346200"/>
                </a:cubicBezTo>
                <a:cubicBezTo>
                  <a:pt x="1683455" y="1608667"/>
                  <a:pt x="2365022" y="1538111"/>
                  <a:pt x="2582333" y="1574800"/>
                </a:cubicBezTo>
              </a:path>
            </a:pathLst>
          </a:custGeom>
          <a:ln w="6350">
            <a:solidFill>
              <a:srgbClr val="FFFF8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914400" fontAlgn="base">
              <a:spcBef>
                <a:spcPct val="0"/>
              </a:spcBef>
              <a:spcAft>
                <a:spcPct val="0"/>
              </a:spcAft>
            </a:pPr>
            <a:endParaRPr lang="en-US" sz="1100">
              <a:solidFill>
                <a:prstClr val="white"/>
              </a:solidFill>
              <a:latin typeface="Segoe Light" pitchFamily="34" charset="0"/>
            </a:endParaRPr>
          </a:p>
        </p:txBody>
      </p:sp>
      <p:cxnSp>
        <p:nvCxnSpPr>
          <p:cNvPr id="33" name="Straight Arrow Connector 32"/>
          <p:cNvCxnSpPr>
            <a:stCxn id="5" idx="1"/>
            <a:endCxn id="18" idx="0"/>
          </p:cNvCxnSpPr>
          <p:nvPr/>
        </p:nvCxnSpPr>
        <p:spPr>
          <a:xfrm>
            <a:off x="7570773" y="5496159"/>
            <a:ext cx="0" cy="531717"/>
          </a:xfrm>
          <a:prstGeom prst="straightConnector1">
            <a:avLst/>
          </a:prstGeom>
          <a:ln w="6350">
            <a:solidFill>
              <a:srgbClr val="FFFF8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07356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5256115" y="304800"/>
            <a:ext cx="19812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Browser</a:t>
            </a:r>
            <a:endParaRPr lang="en-US" dirty="0">
              <a:solidFill>
                <a:prstClr val="black"/>
              </a:solidFill>
              <a:latin typeface="Segoe Light" pitchFamily="34" charset="0"/>
            </a:endParaRPr>
          </a:p>
        </p:txBody>
      </p:sp>
      <p:sp>
        <p:nvSpPr>
          <p:cNvPr id="27" name="Rectangle 26"/>
          <p:cNvSpPr/>
          <p:nvPr/>
        </p:nvSpPr>
        <p:spPr>
          <a:xfrm>
            <a:off x="4958784" y="1447800"/>
            <a:ext cx="19812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r>
              <a:rPr lang="en-US" dirty="0" smtClean="0">
                <a:solidFill>
                  <a:prstClr val="black"/>
                </a:solidFill>
                <a:latin typeface="Segoe Light" pitchFamily="34" charset="0"/>
              </a:rPr>
              <a:t>Web Server</a:t>
            </a:r>
            <a:br>
              <a:rPr lang="en-US" dirty="0" smtClean="0">
                <a:solidFill>
                  <a:prstClr val="black"/>
                </a:solidFill>
                <a:latin typeface="Segoe Light" pitchFamily="34" charset="0"/>
              </a:rPr>
            </a:br>
            <a:r>
              <a:rPr lang="en-US" sz="1400" dirty="0" smtClean="0">
                <a:solidFill>
                  <a:prstClr val="black"/>
                </a:solidFill>
                <a:latin typeface="Segoe Light" pitchFamily="34" charset="0"/>
              </a:rPr>
              <a:t>(ASP.NET, PHP, Ruby, …)</a:t>
            </a:r>
            <a:endParaRPr lang="en-US" sz="1400" dirty="0">
              <a:solidFill>
                <a:prstClr val="black"/>
              </a:solidFill>
              <a:latin typeface="Segoe Light" pitchFamily="34" charset="0"/>
            </a:endParaRPr>
          </a:p>
        </p:txBody>
      </p:sp>
      <p:sp>
        <p:nvSpPr>
          <p:cNvPr id="28" name="Flowchart: Magnetic Disk 27"/>
          <p:cNvSpPr/>
          <p:nvPr/>
        </p:nvSpPr>
        <p:spPr>
          <a:xfrm>
            <a:off x="5237208" y="5410200"/>
            <a:ext cx="1676400" cy="12192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DB</a:t>
            </a:r>
            <a:br>
              <a:rPr lang="en-US" dirty="0" smtClean="0">
                <a:solidFill>
                  <a:prstClr val="black"/>
                </a:solidFill>
                <a:latin typeface="Segoe Light" pitchFamily="34" charset="0"/>
              </a:rPr>
            </a:br>
            <a:r>
              <a:rPr lang="en-US" sz="1200" dirty="0" smtClean="0">
                <a:solidFill>
                  <a:prstClr val="black"/>
                </a:solidFill>
                <a:latin typeface="Segoe Light" pitchFamily="34" charset="0"/>
              </a:rPr>
              <a:t>(SQL Server, MySQL,  </a:t>
            </a:r>
            <a:r>
              <a:rPr lang="en-US" sz="1200" dirty="0" err="1" smtClean="0">
                <a:solidFill>
                  <a:prstClr val="black"/>
                </a:solidFill>
                <a:latin typeface="Segoe Light" pitchFamily="34" charset="0"/>
              </a:rPr>
              <a:t>NoSQL</a:t>
            </a:r>
            <a:r>
              <a:rPr lang="en-US" sz="1200" dirty="0" smtClean="0">
                <a:solidFill>
                  <a:prstClr val="black"/>
                </a:solidFill>
                <a:latin typeface="Segoe Light" pitchFamily="34" charset="0"/>
              </a:rPr>
              <a:t>)</a:t>
            </a:r>
            <a:endParaRPr lang="en-US" sz="1200" dirty="0">
              <a:solidFill>
                <a:prstClr val="black"/>
              </a:solidFill>
              <a:latin typeface="Segoe Light" pitchFamily="34" charset="0"/>
            </a:endParaRPr>
          </a:p>
        </p:txBody>
      </p:sp>
      <p:sp>
        <p:nvSpPr>
          <p:cNvPr id="29" name="Down Arrow 28"/>
          <p:cNvSpPr/>
          <p:nvPr/>
        </p:nvSpPr>
        <p:spPr>
          <a:xfrm>
            <a:off x="4501584" y="4800600"/>
            <a:ext cx="457200" cy="601054"/>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0" name="Rectangle 29"/>
          <p:cNvSpPr/>
          <p:nvPr/>
        </p:nvSpPr>
        <p:spPr>
          <a:xfrm>
            <a:off x="50735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1" name="Rectangle 30"/>
          <p:cNvSpPr/>
          <p:nvPr/>
        </p:nvSpPr>
        <p:spPr>
          <a:xfrm>
            <a:off x="70161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2" name="Rectangle 31"/>
          <p:cNvSpPr/>
          <p:nvPr/>
        </p:nvSpPr>
        <p:spPr>
          <a:xfrm>
            <a:off x="43491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3" name="Rectangle 32"/>
          <p:cNvSpPr/>
          <p:nvPr/>
        </p:nvSpPr>
        <p:spPr>
          <a:xfrm>
            <a:off x="37395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4" name="Rectangle 33"/>
          <p:cNvSpPr/>
          <p:nvPr/>
        </p:nvSpPr>
        <p:spPr>
          <a:xfrm>
            <a:off x="7625784" y="1447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5" name="Rectangle 34"/>
          <p:cNvSpPr/>
          <p:nvPr/>
        </p:nvSpPr>
        <p:spPr>
          <a:xfrm>
            <a:off x="3739584" y="2133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36" name="Rectangle 35"/>
          <p:cNvSpPr/>
          <p:nvPr/>
        </p:nvSpPr>
        <p:spPr>
          <a:xfrm>
            <a:off x="2291784" y="3352800"/>
            <a:ext cx="19812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r>
              <a:rPr lang="en-US" dirty="0" smtClean="0">
                <a:solidFill>
                  <a:prstClr val="black"/>
                </a:solidFill>
                <a:latin typeface="Segoe Light" pitchFamily="34" charset="0"/>
              </a:rPr>
              <a:t>Services</a:t>
            </a:r>
            <a:br>
              <a:rPr lang="en-US" dirty="0" smtClean="0">
                <a:solidFill>
                  <a:prstClr val="black"/>
                </a:solidFill>
                <a:latin typeface="Segoe Light" pitchFamily="34" charset="0"/>
              </a:rPr>
            </a:br>
            <a:r>
              <a:rPr lang="en-US" sz="1400" dirty="0" smtClean="0">
                <a:solidFill>
                  <a:prstClr val="black"/>
                </a:solidFill>
                <a:latin typeface="Segoe Light" pitchFamily="34" charset="0"/>
              </a:rPr>
              <a:t>(WCF, WF, …)</a:t>
            </a:r>
            <a:endParaRPr lang="en-US" sz="1400" dirty="0">
              <a:solidFill>
                <a:prstClr val="black"/>
              </a:solidFill>
              <a:latin typeface="Segoe Light" pitchFamily="34" charset="0"/>
            </a:endParaRPr>
          </a:p>
        </p:txBody>
      </p:sp>
      <p:sp>
        <p:nvSpPr>
          <p:cNvPr id="37" name="Rectangle 36"/>
          <p:cNvSpPr/>
          <p:nvPr/>
        </p:nvSpPr>
        <p:spPr>
          <a:xfrm>
            <a:off x="43491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8" name="Rectangle 37"/>
          <p:cNvSpPr/>
          <p:nvPr/>
        </p:nvSpPr>
        <p:spPr>
          <a:xfrm>
            <a:off x="16821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39" name="Rectangle 38"/>
          <p:cNvSpPr/>
          <p:nvPr/>
        </p:nvSpPr>
        <p:spPr>
          <a:xfrm>
            <a:off x="10725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40" name="Rectangle 39"/>
          <p:cNvSpPr/>
          <p:nvPr/>
        </p:nvSpPr>
        <p:spPr>
          <a:xfrm>
            <a:off x="4958784" y="3352800"/>
            <a:ext cx="533400" cy="609600"/>
          </a:xfrm>
          <a:prstGeom prst="rect">
            <a:avLst/>
          </a:prstGeom>
        </p:spPr>
        <p:style>
          <a:lnRef idx="1">
            <a:schemeClr val="dk1"/>
          </a:lnRef>
          <a:fillRef idx="2">
            <a:schemeClr val="dk1"/>
          </a:fillRef>
          <a:effectRef idx="1">
            <a:schemeClr val="dk1"/>
          </a:effectRef>
          <a:fontRef idx="minor">
            <a:schemeClr val="dk1"/>
          </a:fontRef>
        </p:style>
        <p:txBody>
          <a:bodyPr rtlCol="0" anchor="t"/>
          <a:lstStyle/>
          <a:p>
            <a:pPr algn="ctr" defTabSz="914400" fontAlgn="base">
              <a:spcBef>
                <a:spcPct val="0"/>
              </a:spcBef>
              <a:spcAft>
                <a:spcPct val="0"/>
              </a:spcAft>
            </a:pPr>
            <a:endParaRPr lang="en-US" sz="1400" dirty="0">
              <a:solidFill>
                <a:prstClr val="black"/>
              </a:solidFill>
              <a:latin typeface="Segoe Light" pitchFamily="34" charset="0"/>
            </a:endParaRPr>
          </a:p>
        </p:txBody>
      </p:sp>
      <p:sp>
        <p:nvSpPr>
          <p:cNvPr id="43" name="Rectangle 42"/>
          <p:cNvSpPr/>
          <p:nvPr/>
        </p:nvSpPr>
        <p:spPr>
          <a:xfrm>
            <a:off x="1072584" y="4038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44" name="Rectangle 43"/>
          <p:cNvSpPr/>
          <p:nvPr/>
        </p:nvSpPr>
        <p:spPr>
          <a:xfrm>
            <a:off x="2168808" y="304800"/>
            <a:ext cx="9906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Apps</a:t>
            </a:r>
            <a:endParaRPr lang="en-US" dirty="0">
              <a:solidFill>
                <a:prstClr val="black"/>
              </a:solidFill>
              <a:latin typeface="Segoe Light" pitchFamily="34" charset="0"/>
            </a:endParaRPr>
          </a:p>
        </p:txBody>
      </p:sp>
      <p:sp>
        <p:nvSpPr>
          <p:cNvPr id="46" name="Rectangle 45"/>
          <p:cNvSpPr/>
          <p:nvPr/>
        </p:nvSpPr>
        <p:spPr>
          <a:xfrm>
            <a:off x="198417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48" name="Rectangle 47"/>
          <p:cNvSpPr/>
          <p:nvPr/>
        </p:nvSpPr>
        <p:spPr>
          <a:xfrm>
            <a:off x="179954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6" name="Rectangle 65"/>
          <p:cNvSpPr/>
          <p:nvPr/>
        </p:nvSpPr>
        <p:spPr>
          <a:xfrm>
            <a:off x="161491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7" name="Rectangle 66"/>
          <p:cNvSpPr/>
          <p:nvPr/>
        </p:nvSpPr>
        <p:spPr>
          <a:xfrm>
            <a:off x="143028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8" name="Rectangle 67"/>
          <p:cNvSpPr/>
          <p:nvPr/>
        </p:nvSpPr>
        <p:spPr>
          <a:xfrm>
            <a:off x="124564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9" name="Rectangle 68"/>
          <p:cNvSpPr/>
          <p:nvPr/>
        </p:nvSpPr>
        <p:spPr>
          <a:xfrm>
            <a:off x="106101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0" name="Rectangle 69"/>
          <p:cNvSpPr/>
          <p:nvPr/>
        </p:nvSpPr>
        <p:spPr>
          <a:xfrm>
            <a:off x="87638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1" name="Rectangle 70"/>
          <p:cNvSpPr/>
          <p:nvPr/>
        </p:nvSpPr>
        <p:spPr>
          <a:xfrm>
            <a:off x="69175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2" name="Rectangle 71"/>
          <p:cNvSpPr/>
          <p:nvPr/>
        </p:nvSpPr>
        <p:spPr>
          <a:xfrm>
            <a:off x="319164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3" name="Rectangle 72"/>
          <p:cNvSpPr/>
          <p:nvPr/>
        </p:nvSpPr>
        <p:spPr>
          <a:xfrm>
            <a:off x="337627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4" name="Rectangle 73"/>
          <p:cNvSpPr/>
          <p:nvPr/>
        </p:nvSpPr>
        <p:spPr>
          <a:xfrm>
            <a:off x="356090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5" name="Rectangle 74"/>
          <p:cNvSpPr/>
          <p:nvPr/>
        </p:nvSpPr>
        <p:spPr>
          <a:xfrm>
            <a:off x="374553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6" name="Rectangle 75"/>
          <p:cNvSpPr/>
          <p:nvPr/>
        </p:nvSpPr>
        <p:spPr>
          <a:xfrm>
            <a:off x="393016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7" name="Rectangle 76"/>
          <p:cNvSpPr/>
          <p:nvPr/>
        </p:nvSpPr>
        <p:spPr>
          <a:xfrm>
            <a:off x="411480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8" name="Rectangle 77"/>
          <p:cNvSpPr/>
          <p:nvPr/>
        </p:nvSpPr>
        <p:spPr>
          <a:xfrm>
            <a:off x="48910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9" name="Rectangle 78"/>
          <p:cNvSpPr/>
          <p:nvPr/>
        </p:nvSpPr>
        <p:spPr>
          <a:xfrm>
            <a:off x="47084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0" name="Rectangle 79"/>
          <p:cNvSpPr/>
          <p:nvPr/>
        </p:nvSpPr>
        <p:spPr>
          <a:xfrm>
            <a:off x="4525943"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1" name="Rectangle 80"/>
          <p:cNvSpPr/>
          <p:nvPr/>
        </p:nvSpPr>
        <p:spPr>
          <a:xfrm>
            <a:off x="434340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2" name="Rectangle 81"/>
          <p:cNvSpPr/>
          <p:nvPr/>
        </p:nvSpPr>
        <p:spPr>
          <a:xfrm>
            <a:off x="72703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3" name="Rectangle 82"/>
          <p:cNvSpPr/>
          <p:nvPr/>
        </p:nvSpPr>
        <p:spPr>
          <a:xfrm>
            <a:off x="74529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4" name="Rectangle 83"/>
          <p:cNvSpPr/>
          <p:nvPr/>
        </p:nvSpPr>
        <p:spPr>
          <a:xfrm>
            <a:off x="76354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5" name="Rectangle 84"/>
          <p:cNvSpPr/>
          <p:nvPr/>
        </p:nvSpPr>
        <p:spPr>
          <a:xfrm>
            <a:off x="7818015"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6" name="Rectangle 85"/>
          <p:cNvSpPr/>
          <p:nvPr/>
        </p:nvSpPr>
        <p:spPr>
          <a:xfrm>
            <a:off x="8000558"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7" name="Rectangle 86"/>
          <p:cNvSpPr/>
          <p:nvPr/>
        </p:nvSpPr>
        <p:spPr>
          <a:xfrm>
            <a:off x="8183101"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8" name="Rectangle 87"/>
          <p:cNvSpPr/>
          <p:nvPr/>
        </p:nvSpPr>
        <p:spPr>
          <a:xfrm>
            <a:off x="836565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9" name="Down Arrow 88"/>
          <p:cNvSpPr/>
          <p:nvPr/>
        </p:nvSpPr>
        <p:spPr>
          <a:xfrm>
            <a:off x="6330384" y="838200"/>
            <a:ext cx="457200" cy="2667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0" name="Down Arrow 89"/>
          <p:cNvSpPr/>
          <p:nvPr/>
        </p:nvSpPr>
        <p:spPr>
          <a:xfrm>
            <a:off x="5873184" y="4038600"/>
            <a:ext cx="457200" cy="12192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1" name="Flowchart: Magnetic Disk 90"/>
          <p:cNvSpPr/>
          <p:nvPr/>
        </p:nvSpPr>
        <p:spPr>
          <a:xfrm>
            <a:off x="6989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2" name="Flowchart: Magnetic Disk 91"/>
          <p:cNvSpPr/>
          <p:nvPr/>
        </p:nvSpPr>
        <p:spPr>
          <a:xfrm>
            <a:off x="6989808"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3" name="Flowchart: Magnetic Disk 92"/>
          <p:cNvSpPr/>
          <p:nvPr/>
        </p:nvSpPr>
        <p:spPr>
          <a:xfrm>
            <a:off x="4703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4" name="Flowchart: Magnetic Disk 93"/>
          <p:cNvSpPr/>
          <p:nvPr/>
        </p:nvSpPr>
        <p:spPr>
          <a:xfrm>
            <a:off x="470338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5" name="Flowchart: Magnetic Disk 94"/>
          <p:cNvSpPr/>
          <p:nvPr/>
        </p:nvSpPr>
        <p:spPr>
          <a:xfrm>
            <a:off x="4187565"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6" name="Flowchart: Magnetic Disk 95"/>
          <p:cNvSpPr/>
          <p:nvPr/>
        </p:nvSpPr>
        <p:spPr>
          <a:xfrm>
            <a:off x="41704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7" name="Flowchart: Magnetic Disk 96"/>
          <p:cNvSpPr/>
          <p:nvPr/>
        </p:nvSpPr>
        <p:spPr>
          <a:xfrm>
            <a:off x="7490541"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8" name="Flowchart: Magnetic Disk 97"/>
          <p:cNvSpPr/>
          <p:nvPr/>
        </p:nvSpPr>
        <p:spPr>
          <a:xfrm>
            <a:off x="749054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9" name="Rectangle 98"/>
          <p:cNvSpPr/>
          <p:nvPr/>
        </p:nvSpPr>
        <p:spPr>
          <a:xfrm>
            <a:off x="1072584" y="4419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00" name="Rectangle 99"/>
          <p:cNvSpPr/>
          <p:nvPr/>
        </p:nvSpPr>
        <p:spPr>
          <a:xfrm>
            <a:off x="3739584" y="2514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01" name="Rectangle 100"/>
          <p:cNvSpPr/>
          <p:nvPr/>
        </p:nvSpPr>
        <p:spPr>
          <a:xfrm>
            <a:off x="1143000" y="5943600"/>
            <a:ext cx="1219200" cy="762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LOB Systems</a:t>
            </a:r>
            <a:endParaRPr lang="en-US" dirty="0">
              <a:solidFill>
                <a:prstClr val="black"/>
              </a:solidFill>
              <a:latin typeface="Segoe Light" pitchFamily="34" charset="0"/>
            </a:endParaRPr>
          </a:p>
        </p:txBody>
      </p:sp>
      <p:sp>
        <p:nvSpPr>
          <p:cNvPr id="102" name="Rectangle 101"/>
          <p:cNvSpPr/>
          <p:nvPr/>
        </p:nvSpPr>
        <p:spPr>
          <a:xfrm>
            <a:off x="1066800" y="3048000"/>
            <a:ext cx="4406542" cy="228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err="1" smtClean="0">
                <a:solidFill>
                  <a:prstClr val="white"/>
                </a:solidFill>
                <a:latin typeface="Segoe Light" pitchFamily="34" charset="0"/>
              </a:rPr>
              <a:t>AuthN</a:t>
            </a:r>
            <a:r>
              <a:rPr lang="en-US" dirty="0" smtClean="0">
                <a:solidFill>
                  <a:prstClr val="white"/>
                </a:solidFill>
                <a:latin typeface="Segoe Light" pitchFamily="34" charset="0"/>
              </a:rPr>
              <a:t>/Z</a:t>
            </a:r>
            <a:endParaRPr lang="en-US" dirty="0">
              <a:solidFill>
                <a:prstClr val="white"/>
              </a:solidFill>
              <a:latin typeface="Segoe Light" pitchFamily="34" charset="0"/>
            </a:endParaRPr>
          </a:p>
        </p:txBody>
      </p:sp>
      <p:sp>
        <p:nvSpPr>
          <p:cNvPr id="103" name="Rectangle 102"/>
          <p:cNvSpPr/>
          <p:nvPr/>
        </p:nvSpPr>
        <p:spPr>
          <a:xfrm>
            <a:off x="3744096" y="1143000"/>
            <a:ext cx="4406542" cy="228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err="1" smtClean="0">
                <a:solidFill>
                  <a:prstClr val="white"/>
                </a:solidFill>
                <a:latin typeface="Segoe Light" pitchFamily="34" charset="0"/>
              </a:rPr>
              <a:t>AuthN</a:t>
            </a:r>
            <a:r>
              <a:rPr lang="en-US" dirty="0" smtClean="0">
                <a:solidFill>
                  <a:prstClr val="white"/>
                </a:solidFill>
                <a:latin typeface="Segoe Light" pitchFamily="34" charset="0"/>
              </a:rPr>
              <a:t>/Z</a:t>
            </a:r>
            <a:endParaRPr lang="en-US" dirty="0">
              <a:solidFill>
                <a:prstClr val="white"/>
              </a:solidFill>
              <a:latin typeface="Segoe Light" pitchFamily="34" charset="0"/>
            </a:endParaRPr>
          </a:p>
        </p:txBody>
      </p:sp>
      <p:sp>
        <p:nvSpPr>
          <p:cNvPr id="104" name="Bent Arrow 103"/>
          <p:cNvSpPr/>
          <p:nvPr/>
        </p:nvSpPr>
        <p:spPr>
          <a:xfrm rot="16200000" flipH="1">
            <a:off x="2600964" y="1756981"/>
            <a:ext cx="1066800" cy="905640"/>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5" name="Striped Right Arrow 104"/>
          <p:cNvSpPr/>
          <p:nvPr/>
        </p:nvSpPr>
        <p:spPr>
          <a:xfrm rot="5400000">
            <a:off x="1282134" y="5162550"/>
            <a:ext cx="1028700" cy="381000"/>
          </a:xfrm>
          <a:prstGeom prst="strip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6" name="Bent Arrow 105"/>
          <p:cNvSpPr/>
          <p:nvPr/>
        </p:nvSpPr>
        <p:spPr>
          <a:xfrm rot="5400000" flipH="1">
            <a:off x="2080518" y="5192211"/>
            <a:ext cx="1629754" cy="905640"/>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7" name="Notched Right Arrow 106"/>
          <p:cNvSpPr/>
          <p:nvPr/>
        </p:nvSpPr>
        <p:spPr>
          <a:xfrm rot="5400000">
            <a:off x="1809256" y="2130576"/>
            <a:ext cx="844251" cy="38100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8" name="Pentagon 107"/>
          <p:cNvSpPr/>
          <p:nvPr/>
        </p:nvSpPr>
        <p:spPr>
          <a:xfrm rot="5400000">
            <a:off x="1763972" y="1344386"/>
            <a:ext cx="945786" cy="200114"/>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9" name="Notched Right Arrow 108"/>
          <p:cNvSpPr/>
          <p:nvPr/>
        </p:nvSpPr>
        <p:spPr>
          <a:xfrm rot="16200000">
            <a:off x="1367848" y="1203177"/>
            <a:ext cx="844251" cy="38100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0" name="Pentagon 109"/>
          <p:cNvSpPr/>
          <p:nvPr/>
        </p:nvSpPr>
        <p:spPr>
          <a:xfrm rot="16200000">
            <a:off x="1320741" y="2165336"/>
            <a:ext cx="945786" cy="200114"/>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1" name="Bent Arrow 110"/>
          <p:cNvSpPr/>
          <p:nvPr/>
        </p:nvSpPr>
        <p:spPr>
          <a:xfrm rot="5400000" flipH="1">
            <a:off x="5587467" y="2993578"/>
            <a:ext cx="867754" cy="765089"/>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2" name="Rectangle 111"/>
          <p:cNvSpPr/>
          <p:nvPr/>
        </p:nvSpPr>
        <p:spPr>
          <a:xfrm>
            <a:off x="6558984" y="3518570"/>
            <a:ext cx="1623144" cy="74863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a:solidFill>
                  <a:prstClr val="white"/>
                </a:solidFill>
                <a:latin typeface="Segoe Light" pitchFamily="34" charset="0"/>
              </a:rPr>
              <a:t>Aggregate </a:t>
            </a:r>
            <a:br>
              <a:rPr lang="en-US" dirty="0">
                <a:solidFill>
                  <a:prstClr val="white"/>
                </a:solidFill>
                <a:latin typeface="Segoe Light" pitchFamily="34" charset="0"/>
              </a:rPr>
            </a:br>
            <a:r>
              <a:rPr lang="en-US" dirty="0">
                <a:solidFill>
                  <a:prstClr val="white"/>
                </a:solidFill>
                <a:latin typeface="Segoe Light" pitchFamily="34" charset="0"/>
              </a:rPr>
              <a:t>Data</a:t>
            </a:r>
          </a:p>
        </p:txBody>
      </p:sp>
      <p:sp>
        <p:nvSpPr>
          <p:cNvPr id="113" name="Flowchart: Magnetic Disk 112"/>
          <p:cNvSpPr/>
          <p:nvPr/>
        </p:nvSpPr>
        <p:spPr>
          <a:xfrm>
            <a:off x="8333404" y="3581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Tree>
    <p:extLst>
      <p:ext uri="{BB962C8B-B14F-4D97-AF65-F5344CB8AC3E}">
        <p14:creationId xmlns:p14="http://schemas.microsoft.com/office/powerpoint/2010/main" val="8509270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4473213" y="233306"/>
            <a:ext cx="2613388" cy="145670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7" name="Content Placeholder 46"/>
          <p:cNvSpPr>
            <a:spLocks noGrp="1"/>
          </p:cNvSpPr>
          <p:nvPr>
            <p:ph idx="1"/>
          </p:nvPr>
        </p:nvSpPr>
        <p:spPr>
          <a:xfrm>
            <a:off x="457200" y="2057400"/>
            <a:ext cx="8229600" cy="4068763"/>
          </a:xfrm>
        </p:spPr>
        <p:txBody>
          <a:bodyPr>
            <a:normAutofit fontScale="85000" lnSpcReduction="20000"/>
          </a:bodyPr>
          <a:lstStyle/>
          <a:p>
            <a:r>
              <a:rPr lang="en-US" dirty="0" smtClean="0"/>
              <a:t>How do you deploy your applications?</a:t>
            </a:r>
          </a:p>
          <a:p>
            <a:r>
              <a:rPr lang="en-US" dirty="0"/>
              <a:t>How do you add resources to scale your app?</a:t>
            </a:r>
          </a:p>
          <a:p>
            <a:r>
              <a:rPr lang="en-US" dirty="0" smtClean="0"/>
              <a:t>How do you manage configuration as you scale?</a:t>
            </a:r>
          </a:p>
          <a:p>
            <a:r>
              <a:rPr lang="en-US" dirty="0" smtClean="0"/>
              <a:t>How do you handle </a:t>
            </a:r>
            <a:r>
              <a:rPr lang="en-US" dirty="0" err="1" smtClean="0"/>
              <a:t>stateful</a:t>
            </a:r>
            <a:r>
              <a:rPr lang="en-US" dirty="0" smtClean="0"/>
              <a:t> and stateless comps?</a:t>
            </a:r>
          </a:p>
          <a:p>
            <a:r>
              <a:rPr lang="en-US" dirty="0" smtClean="0"/>
              <a:t>How do you perform no-downtime upgrades?</a:t>
            </a:r>
          </a:p>
          <a:p>
            <a:r>
              <a:rPr lang="en-US" dirty="0" smtClean="0"/>
              <a:t>How do you manage the app execution lifecycle?</a:t>
            </a:r>
          </a:p>
          <a:p>
            <a:r>
              <a:rPr lang="en-US" dirty="0" smtClean="0"/>
              <a:t>How do you make your app highly available?</a:t>
            </a:r>
          </a:p>
          <a:p>
            <a:r>
              <a:rPr lang="en-US" dirty="0" smtClean="0"/>
              <a:t>How do you monitor usage?</a:t>
            </a:r>
          </a:p>
          <a:p>
            <a:r>
              <a:rPr lang="en-US" dirty="0" smtClean="0"/>
              <a:t>How do you isolate tenants? </a:t>
            </a:r>
            <a:endParaRPr lang="en-US" dirty="0"/>
          </a:p>
        </p:txBody>
      </p:sp>
      <p:sp>
        <p:nvSpPr>
          <p:cNvPr id="50" name="Rounded Rectangle 49"/>
          <p:cNvSpPr/>
          <p:nvPr/>
        </p:nvSpPr>
        <p:spPr bwMode="auto">
          <a:xfrm>
            <a:off x="2948265" y="1315446"/>
            <a:ext cx="1481449"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Access Control</a:t>
            </a:r>
          </a:p>
        </p:txBody>
      </p:sp>
      <p:pic>
        <p:nvPicPr>
          <p:cNvPr id="51" name="Picture 3"/>
          <p:cNvPicPr>
            <a:picLocks noChangeAspect="1" noChangeArrowheads="1"/>
          </p:cNvPicPr>
          <p:nvPr/>
        </p:nvPicPr>
        <p:blipFill>
          <a:blip r:embed="rId2">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4764784" y="222371"/>
            <a:ext cx="882032" cy="101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Rounded Rectangle 56"/>
          <p:cNvSpPr/>
          <p:nvPr/>
        </p:nvSpPr>
        <p:spPr bwMode="auto">
          <a:xfrm>
            <a:off x="5973516" y="1307014"/>
            <a:ext cx="1017015"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Workflow</a:t>
            </a:r>
          </a:p>
        </p:txBody>
      </p:sp>
      <p:pic>
        <p:nvPicPr>
          <p:cNvPr id="58" name="Picture 4"/>
          <p:cNvPicPr>
            <a:picLocks noChangeAspect="1" noChangeArrowheads="1"/>
          </p:cNvPicPr>
          <p:nvPr/>
        </p:nvPicPr>
        <p:blipFill>
          <a:blip r:embed="rId3">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6066644" y="260203"/>
            <a:ext cx="801849" cy="92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Rounded Rectangle 54"/>
          <p:cNvSpPr/>
          <p:nvPr/>
        </p:nvSpPr>
        <p:spPr bwMode="auto">
          <a:xfrm>
            <a:off x="4476841" y="1315446"/>
            <a:ext cx="1360076"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Web</a:t>
            </a:r>
            <a:r>
              <a:rPr lang="en-US" sz="1600" dirty="0" smtClean="0">
                <a:solidFill>
                  <a:prstClr val="white">
                    <a:lumMod val="75000"/>
                  </a:prstClr>
                </a:solidFill>
                <a:latin typeface="Segoe Light" pitchFamily="34" charset="0"/>
              </a:rPr>
              <a:t> </a:t>
            </a:r>
            <a:r>
              <a:rPr lang="en-US" sz="1600" dirty="0" smtClean="0">
                <a:solidFill>
                  <a:prstClr val="white"/>
                </a:solidFill>
                <a:latin typeface="Segoe Light" pitchFamily="34" charset="0"/>
              </a:rPr>
              <a:t>Services</a:t>
            </a:r>
          </a:p>
        </p:txBody>
      </p:sp>
      <p:pic>
        <p:nvPicPr>
          <p:cNvPr id="56" name="Picture 5"/>
          <p:cNvPicPr>
            <a:picLocks noChangeAspect="1" noChangeArrowheads="1"/>
          </p:cNvPicPr>
          <p:nvPr/>
        </p:nvPicPr>
        <p:blipFill>
          <a:blip r:embed="rId4">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3250247" y="348930"/>
            <a:ext cx="662680" cy="76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9" name="Group 58"/>
          <p:cNvGrpSpPr/>
          <p:nvPr/>
        </p:nvGrpSpPr>
        <p:grpSpPr>
          <a:xfrm>
            <a:off x="1753746" y="445862"/>
            <a:ext cx="1194238" cy="1244150"/>
            <a:chOff x="3894106" y="-4138449"/>
            <a:chExt cx="1259611" cy="1137192"/>
          </a:xfrm>
        </p:grpSpPr>
        <p:pic>
          <p:nvPicPr>
            <p:cNvPr id="60" name="Picture 2"/>
            <p:cNvPicPr>
              <a:picLocks noChangeAspect="1" noChangeArrowheads="1"/>
            </p:cNvPicPr>
            <p:nvPr/>
          </p:nvPicPr>
          <p:blipFill>
            <a:blip r:embed="rId5" cstate="print">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Rounded Rectangle 60"/>
            <p:cNvSpPr/>
            <p:nvPr/>
          </p:nvSpPr>
          <p:spPr bwMode="auto">
            <a:xfrm>
              <a:off x="3894106" y="-3343622"/>
              <a:ext cx="1259611" cy="34236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Service Bus</a:t>
              </a:r>
            </a:p>
          </p:txBody>
        </p:sp>
      </p:grpSp>
      <p:grpSp>
        <p:nvGrpSpPr>
          <p:cNvPr id="65" name="Group 64"/>
          <p:cNvGrpSpPr/>
          <p:nvPr/>
        </p:nvGrpSpPr>
        <p:grpSpPr>
          <a:xfrm>
            <a:off x="7090488" y="323931"/>
            <a:ext cx="1151680" cy="1366081"/>
            <a:chOff x="7090488" y="310988"/>
            <a:chExt cx="1151680" cy="1366081"/>
          </a:xfrm>
        </p:grpSpPr>
        <p:sp>
          <p:nvSpPr>
            <p:cNvPr id="62" name="Rounded Rectangle 61"/>
            <p:cNvSpPr/>
            <p:nvPr/>
          </p:nvSpPr>
          <p:spPr bwMode="auto">
            <a:xfrm>
              <a:off x="7090488" y="1302503"/>
              <a:ext cx="1151680"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75000"/>
                    </a:prstClr>
                  </a:solidFill>
                  <a:latin typeface="Segoe Light" pitchFamily="34" charset="0"/>
                </a:rPr>
                <a:t>Integration</a:t>
              </a:r>
            </a:p>
          </p:txBody>
        </p:sp>
        <p:pic>
          <p:nvPicPr>
            <p:cNvPr id="63" name="Picture 3"/>
            <p:cNvPicPr>
              <a:picLocks noChangeAspect="1" noChangeArrowheads="1"/>
            </p:cNvPicPr>
            <p:nvPr/>
          </p:nvPicPr>
          <p:blipFill>
            <a:blip r:embed="rId6">
              <a:duotone>
                <a:prstClr val="black"/>
                <a:schemeClr val="bg1">
                  <a:lumMod val="50000"/>
                  <a:tint val="45000"/>
                  <a:satMod val="400000"/>
                </a:schemeClr>
              </a:duotone>
              <a:extLst>
                <a:ext uri="{28A0092B-C50C-407E-A947-70E740481C1C}">
                  <a14:useLocalDpi xmlns:a14="http://schemas.microsoft.com/office/drawing/2010/main" val="0"/>
                </a:ext>
              </a:extLst>
            </a:blip>
            <a:srcRect/>
            <a:stretch>
              <a:fillRect/>
            </a:stretch>
          </p:blipFill>
          <p:spPr bwMode="auto">
            <a:xfrm>
              <a:off x="7301852" y="310988"/>
              <a:ext cx="728952" cy="841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824250" y="268635"/>
            <a:ext cx="801848" cy="1421377"/>
            <a:chOff x="3345767" y="1855275"/>
            <a:chExt cx="1023347" cy="1572012"/>
          </a:xfrm>
        </p:grpSpPr>
        <p:sp>
          <p:nvSpPr>
            <p:cNvPr id="25" name="Rounded Rectangle 24"/>
            <p:cNvSpPr/>
            <p:nvPr/>
          </p:nvSpPr>
          <p:spPr bwMode="auto">
            <a:xfrm>
              <a:off x="3361798" y="3013025"/>
              <a:ext cx="991287" cy="41426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lumMod val="65000"/>
                    </a:prstClr>
                  </a:solidFill>
                  <a:latin typeface="Segoe Light" pitchFamily="34" charset="0"/>
                </a:rPr>
                <a:t>Cache</a:t>
              </a:r>
            </a:p>
          </p:txBody>
        </p:sp>
        <p:pic>
          <p:nvPicPr>
            <p:cNvPr id="27" name="Picture 2"/>
            <p:cNvPicPr>
              <a:picLocks noChangeAspect="1" noChangeArrowheads="1"/>
            </p:cNvPicPr>
            <p:nvPr/>
          </p:nvPicPr>
          <p:blipFill>
            <a:blip r:embed="rId7">
              <a:duotone>
                <a:prstClr val="black"/>
                <a:schemeClr val="bg1">
                  <a:lumMod val="65000"/>
                  <a:tint val="45000"/>
                  <a:satMod val="400000"/>
                </a:schemeClr>
              </a:duotone>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926468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74638"/>
            <a:ext cx="5486400" cy="1143000"/>
          </a:xfrm>
        </p:spPr>
        <p:txBody>
          <a:bodyPr>
            <a:normAutofit fontScale="90000"/>
          </a:bodyPr>
          <a:lstStyle/>
          <a:p>
            <a:r>
              <a:rPr lang="en-US" dirty="0" smtClean="0"/>
              <a:t>Windows Azure </a:t>
            </a:r>
            <a:r>
              <a:rPr lang="en-US" dirty="0" err="1" smtClean="0"/>
              <a:t>AppFabric</a:t>
            </a:r>
            <a:r>
              <a:rPr lang="en-US" dirty="0" smtClean="0"/>
              <a:t> “Container”</a:t>
            </a:r>
            <a:endParaRPr lang="en-US" dirty="0"/>
          </a:p>
        </p:txBody>
      </p:sp>
      <p:sp>
        <p:nvSpPr>
          <p:cNvPr id="3" name="Content Placeholder 2"/>
          <p:cNvSpPr>
            <a:spLocks noGrp="1"/>
          </p:cNvSpPr>
          <p:nvPr>
            <p:ph idx="1"/>
          </p:nvPr>
        </p:nvSpPr>
        <p:spPr>
          <a:xfrm>
            <a:off x="457200" y="1828800"/>
            <a:ext cx="8229600" cy="4297363"/>
          </a:xfrm>
        </p:spPr>
        <p:txBody>
          <a:bodyPr>
            <a:normAutofit lnSpcReduction="10000"/>
          </a:bodyPr>
          <a:lstStyle/>
          <a:p>
            <a:r>
              <a:rPr lang="en-US" dirty="0" smtClean="0"/>
              <a:t>Application Server Infrastructure</a:t>
            </a:r>
          </a:p>
          <a:p>
            <a:pPr lvl="1"/>
            <a:r>
              <a:rPr lang="en-US" dirty="0" smtClean="0"/>
              <a:t>Deployment and Placement</a:t>
            </a:r>
          </a:p>
          <a:p>
            <a:pPr lvl="1"/>
            <a:r>
              <a:rPr lang="en-US" dirty="0" smtClean="0"/>
              <a:t>Execution Lifecycle</a:t>
            </a:r>
          </a:p>
          <a:p>
            <a:pPr lvl="1"/>
            <a:r>
              <a:rPr lang="en-US" dirty="0" smtClean="0"/>
              <a:t>Scale Out</a:t>
            </a:r>
          </a:p>
          <a:p>
            <a:pPr lvl="1"/>
            <a:r>
              <a:rPr lang="en-US" dirty="0" smtClean="0"/>
              <a:t>High Availability</a:t>
            </a:r>
          </a:p>
          <a:p>
            <a:pPr lvl="1"/>
            <a:r>
              <a:rPr lang="en-US" dirty="0" smtClean="0"/>
              <a:t>Isolation</a:t>
            </a:r>
          </a:p>
          <a:p>
            <a:pPr lvl="1"/>
            <a:r>
              <a:rPr lang="en-US" dirty="0" smtClean="0"/>
              <a:t>Resource Management</a:t>
            </a:r>
          </a:p>
          <a:p>
            <a:pPr lvl="1"/>
            <a:r>
              <a:rPr lang="en-US" dirty="0" smtClean="0"/>
              <a:t>Routing</a:t>
            </a:r>
          </a:p>
          <a:p>
            <a:pPr lvl="1"/>
            <a:r>
              <a:rPr lang="en-US" dirty="0" smtClean="0"/>
              <a:t>Usage Monitoring</a:t>
            </a:r>
          </a:p>
          <a:p>
            <a:endParaRPr lang="en-US" dirty="0"/>
          </a:p>
        </p:txBody>
      </p:sp>
      <p:sp>
        <p:nvSpPr>
          <p:cNvPr id="4" name="Rectangle 3"/>
          <p:cNvSpPr/>
          <p:nvPr/>
        </p:nvSpPr>
        <p:spPr>
          <a:xfrm>
            <a:off x="414660" y="163335"/>
            <a:ext cx="2613388" cy="145670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pic>
        <p:nvPicPr>
          <p:cNvPr id="5" name="Picture 3"/>
          <p:cNvPicPr>
            <a:picLocks noChangeAspect="1" noChangeArrowheads="1"/>
          </p:cNvPicPr>
          <p:nvPr/>
        </p:nvPicPr>
        <p:blipFill>
          <a:blip r:embed="rId2">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706231" y="152400"/>
            <a:ext cx="882032" cy="101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bwMode="auto">
          <a:xfrm>
            <a:off x="1914963" y="1237043"/>
            <a:ext cx="1017015"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Workflow</a:t>
            </a:r>
          </a:p>
        </p:txBody>
      </p:sp>
      <p:pic>
        <p:nvPicPr>
          <p:cNvPr id="7" name="Picture 4"/>
          <p:cNvPicPr>
            <a:picLocks noChangeAspect="1" noChangeArrowheads="1"/>
          </p:cNvPicPr>
          <p:nvPr/>
        </p:nvPicPr>
        <p:blipFill>
          <a:blip r:embed="rId3">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2008091" y="190232"/>
            <a:ext cx="801849" cy="92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bwMode="auto">
          <a:xfrm>
            <a:off x="418288" y="1245475"/>
            <a:ext cx="1360076"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solidFill>
                  <a:prstClr val="white"/>
                </a:solidFill>
                <a:latin typeface="Segoe Light" pitchFamily="34" charset="0"/>
              </a:rPr>
              <a:t>Web</a:t>
            </a:r>
            <a:r>
              <a:rPr lang="en-US" sz="1600" dirty="0" smtClean="0">
                <a:solidFill>
                  <a:prstClr val="white">
                    <a:lumMod val="75000"/>
                  </a:prstClr>
                </a:solidFill>
                <a:latin typeface="Segoe Light" pitchFamily="34" charset="0"/>
              </a:rPr>
              <a:t> </a:t>
            </a:r>
            <a:r>
              <a:rPr lang="en-US" sz="1600" dirty="0" smtClean="0">
                <a:solidFill>
                  <a:prstClr val="white"/>
                </a:solidFill>
                <a:latin typeface="Segoe Light" pitchFamily="34" charset="0"/>
              </a:rPr>
              <a:t>Services</a:t>
            </a:r>
          </a:p>
        </p:txBody>
      </p:sp>
    </p:spTree>
    <p:extLst>
      <p:ext uri="{BB962C8B-B14F-4D97-AF65-F5344CB8AC3E}">
        <p14:creationId xmlns:p14="http://schemas.microsoft.com/office/powerpoint/2010/main" val="35517257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5256115" y="304800"/>
            <a:ext cx="19812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Browser</a:t>
            </a:r>
            <a:endParaRPr lang="en-US" dirty="0">
              <a:solidFill>
                <a:prstClr val="black"/>
              </a:solidFill>
              <a:latin typeface="Segoe Light" pitchFamily="34" charset="0"/>
            </a:endParaRPr>
          </a:p>
        </p:txBody>
      </p:sp>
      <p:sp>
        <p:nvSpPr>
          <p:cNvPr id="27" name="Rectangle 26"/>
          <p:cNvSpPr/>
          <p:nvPr/>
        </p:nvSpPr>
        <p:spPr>
          <a:xfrm>
            <a:off x="4958784" y="1447800"/>
            <a:ext cx="19812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Web Server</a:t>
            </a:r>
            <a:br>
              <a:rPr lang="en-US" dirty="0" smtClean="0">
                <a:solidFill>
                  <a:prstClr val="white"/>
                </a:solidFill>
                <a:latin typeface="Segoe Light" pitchFamily="34" charset="0"/>
              </a:rPr>
            </a:br>
            <a:r>
              <a:rPr lang="en-US" sz="1400" dirty="0" smtClean="0">
                <a:solidFill>
                  <a:prstClr val="white"/>
                </a:solidFill>
                <a:latin typeface="Segoe Light" pitchFamily="34" charset="0"/>
              </a:rPr>
              <a:t>(ASP.NET, PHP, Ruby, …)</a:t>
            </a:r>
            <a:endParaRPr lang="en-US" sz="1400" dirty="0">
              <a:solidFill>
                <a:prstClr val="white"/>
              </a:solidFill>
              <a:latin typeface="Segoe Light" pitchFamily="34" charset="0"/>
            </a:endParaRPr>
          </a:p>
        </p:txBody>
      </p:sp>
      <p:sp>
        <p:nvSpPr>
          <p:cNvPr id="28" name="Flowchart: Magnetic Disk 27"/>
          <p:cNvSpPr/>
          <p:nvPr/>
        </p:nvSpPr>
        <p:spPr>
          <a:xfrm>
            <a:off x="5237208" y="5410200"/>
            <a:ext cx="1676400" cy="12192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DB</a:t>
            </a:r>
            <a:br>
              <a:rPr lang="en-US" dirty="0" smtClean="0">
                <a:solidFill>
                  <a:prstClr val="black"/>
                </a:solidFill>
                <a:latin typeface="Segoe Light" pitchFamily="34" charset="0"/>
              </a:rPr>
            </a:br>
            <a:r>
              <a:rPr lang="en-US" sz="1200" dirty="0" smtClean="0">
                <a:solidFill>
                  <a:prstClr val="black"/>
                </a:solidFill>
                <a:latin typeface="Segoe Light" pitchFamily="34" charset="0"/>
              </a:rPr>
              <a:t>(SQL Server, MySQL,  </a:t>
            </a:r>
            <a:r>
              <a:rPr lang="en-US" sz="1200" dirty="0" err="1" smtClean="0">
                <a:solidFill>
                  <a:prstClr val="black"/>
                </a:solidFill>
                <a:latin typeface="Segoe Light" pitchFamily="34" charset="0"/>
              </a:rPr>
              <a:t>NoSQL</a:t>
            </a:r>
            <a:r>
              <a:rPr lang="en-US" sz="1200" dirty="0" smtClean="0">
                <a:solidFill>
                  <a:prstClr val="black"/>
                </a:solidFill>
                <a:latin typeface="Segoe Light" pitchFamily="34" charset="0"/>
              </a:rPr>
              <a:t>)</a:t>
            </a:r>
            <a:endParaRPr lang="en-US" sz="1200" dirty="0">
              <a:solidFill>
                <a:prstClr val="black"/>
              </a:solidFill>
              <a:latin typeface="Segoe Light" pitchFamily="34" charset="0"/>
            </a:endParaRPr>
          </a:p>
        </p:txBody>
      </p:sp>
      <p:sp>
        <p:nvSpPr>
          <p:cNvPr id="29" name="Down Arrow 28"/>
          <p:cNvSpPr/>
          <p:nvPr/>
        </p:nvSpPr>
        <p:spPr>
          <a:xfrm>
            <a:off x="4501584" y="4800600"/>
            <a:ext cx="457200" cy="601054"/>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0" name="Rectangle 29"/>
          <p:cNvSpPr/>
          <p:nvPr/>
        </p:nvSpPr>
        <p:spPr>
          <a:xfrm>
            <a:off x="50735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1" name="Rectangle 30"/>
          <p:cNvSpPr/>
          <p:nvPr/>
        </p:nvSpPr>
        <p:spPr>
          <a:xfrm>
            <a:off x="70161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2" name="Rectangle 31"/>
          <p:cNvSpPr/>
          <p:nvPr/>
        </p:nvSpPr>
        <p:spPr>
          <a:xfrm>
            <a:off x="43491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3" name="Rectangle 32"/>
          <p:cNvSpPr/>
          <p:nvPr/>
        </p:nvSpPr>
        <p:spPr>
          <a:xfrm>
            <a:off x="37395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4" name="Rectangle 33"/>
          <p:cNvSpPr/>
          <p:nvPr/>
        </p:nvSpPr>
        <p:spPr>
          <a:xfrm>
            <a:off x="76257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5" name="Rectangle 34"/>
          <p:cNvSpPr/>
          <p:nvPr/>
        </p:nvSpPr>
        <p:spPr>
          <a:xfrm>
            <a:off x="3739584" y="2133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36" name="Rectangle 35"/>
          <p:cNvSpPr/>
          <p:nvPr/>
        </p:nvSpPr>
        <p:spPr>
          <a:xfrm>
            <a:off x="2291784" y="3352800"/>
            <a:ext cx="19812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Services</a:t>
            </a:r>
            <a:br>
              <a:rPr lang="en-US" dirty="0" smtClean="0">
                <a:solidFill>
                  <a:prstClr val="white"/>
                </a:solidFill>
                <a:latin typeface="Segoe Light" pitchFamily="34" charset="0"/>
              </a:rPr>
            </a:br>
            <a:r>
              <a:rPr lang="en-US" sz="1400" dirty="0" smtClean="0">
                <a:solidFill>
                  <a:prstClr val="white"/>
                </a:solidFill>
                <a:latin typeface="Segoe Light" pitchFamily="34" charset="0"/>
              </a:rPr>
              <a:t>(WCF, WF, …)</a:t>
            </a:r>
            <a:endParaRPr lang="en-US" sz="1400" dirty="0">
              <a:solidFill>
                <a:prstClr val="white"/>
              </a:solidFill>
              <a:latin typeface="Segoe Light" pitchFamily="34" charset="0"/>
            </a:endParaRPr>
          </a:p>
        </p:txBody>
      </p:sp>
      <p:sp>
        <p:nvSpPr>
          <p:cNvPr id="37" name="Rectangle 36"/>
          <p:cNvSpPr/>
          <p:nvPr/>
        </p:nvSpPr>
        <p:spPr>
          <a:xfrm>
            <a:off x="43491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8" name="Rectangle 37"/>
          <p:cNvSpPr/>
          <p:nvPr/>
        </p:nvSpPr>
        <p:spPr>
          <a:xfrm>
            <a:off x="16821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9" name="Rectangle 38"/>
          <p:cNvSpPr/>
          <p:nvPr/>
        </p:nvSpPr>
        <p:spPr>
          <a:xfrm>
            <a:off x="10725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40" name="Rectangle 39"/>
          <p:cNvSpPr/>
          <p:nvPr/>
        </p:nvSpPr>
        <p:spPr>
          <a:xfrm>
            <a:off x="49587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43" name="Rectangle 42"/>
          <p:cNvSpPr/>
          <p:nvPr/>
        </p:nvSpPr>
        <p:spPr>
          <a:xfrm>
            <a:off x="1072584" y="4038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44" name="Rectangle 43"/>
          <p:cNvSpPr/>
          <p:nvPr/>
        </p:nvSpPr>
        <p:spPr>
          <a:xfrm>
            <a:off x="2168808" y="304800"/>
            <a:ext cx="9906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Apps</a:t>
            </a:r>
            <a:endParaRPr lang="en-US" dirty="0">
              <a:solidFill>
                <a:prstClr val="black"/>
              </a:solidFill>
              <a:latin typeface="Segoe Light" pitchFamily="34" charset="0"/>
            </a:endParaRPr>
          </a:p>
        </p:txBody>
      </p:sp>
      <p:sp>
        <p:nvSpPr>
          <p:cNvPr id="46" name="Rectangle 45"/>
          <p:cNvSpPr/>
          <p:nvPr/>
        </p:nvSpPr>
        <p:spPr>
          <a:xfrm>
            <a:off x="198417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48" name="Rectangle 47"/>
          <p:cNvSpPr/>
          <p:nvPr/>
        </p:nvSpPr>
        <p:spPr>
          <a:xfrm>
            <a:off x="179954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6" name="Rectangle 65"/>
          <p:cNvSpPr/>
          <p:nvPr/>
        </p:nvSpPr>
        <p:spPr>
          <a:xfrm>
            <a:off x="161491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7" name="Rectangle 66"/>
          <p:cNvSpPr/>
          <p:nvPr/>
        </p:nvSpPr>
        <p:spPr>
          <a:xfrm>
            <a:off x="143028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8" name="Rectangle 67"/>
          <p:cNvSpPr/>
          <p:nvPr/>
        </p:nvSpPr>
        <p:spPr>
          <a:xfrm>
            <a:off x="124564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69" name="Rectangle 68"/>
          <p:cNvSpPr/>
          <p:nvPr/>
        </p:nvSpPr>
        <p:spPr>
          <a:xfrm>
            <a:off x="106101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0" name="Rectangle 69"/>
          <p:cNvSpPr/>
          <p:nvPr/>
        </p:nvSpPr>
        <p:spPr>
          <a:xfrm>
            <a:off x="87638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1" name="Rectangle 70"/>
          <p:cNvSpPr/>
          <p:nvPr/>
        </p:nvSpPr>
        <p:spPr>
          <a:xfrm>
            <a:off x="69175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2" name="Rectangle 71"/>
          <p:cNvSpPr/>
          <p:nvPr/>
        </p:nvSpPr>
        <p:spPr>
          <a:xfrm>
            <a:off x="319164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3" name="Rectangle 72"/>
          <p:cNvSpPr/>
          <p:nvPr/>
        </p:nvSpPr>
        <p:spPr>
          <a:xfrm>
            <a:off x="3376272"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4" name="Rectangle 73"/>
          <p:cNvSpPr/>
          <p:nvPr/>
        </p:nvSpPr>
        <p:spPr>
          <a:xfrm>
            <a:off x="3560904"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5" name="Rectangle 74"/>
          <p:cNvSpPr/>
          <p:nvPr/>
        </p:nvSpPr>
        <p:spPr>
          <a:xfrm>
            <a:off x="3745536"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6" name="Rectangle 75"/>
          <p:cNvSpPr/>
          <p:nvPr/>
        </p:nvSpPr>
        <p:spPr>
          <a:xfrm>
            <a:off x="3930168"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7" name="Rectangle 76"/>
          <p:cNvSpPr/>
          <p:nvPr/>
        </p:nvSpPr>
        <p:spPr>
          <a:xfrm>
            <a:off x="4114800" y="304800"/>
            <a:ext cx="152400"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8" name="Rectangle 77"/>
          <p:cNvSpPr/>
          <p:nvPr/>
        </p:nvSpPr>
        <p:spPr>
          <a:xfrm>
            <a:off x="48910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79" name="Rectangle 78"/>
          <p:cNvSpPr/>
          <p:nvPr/>
        </p:nvSpPr>
        <p:spPr>
          <a:xfrm>
            <a:off x="47084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0" name="Rectangle 79"/>
          <p:cNvSpPr/>
          <p:nvPr/>
        </p:nvSpPr>
        <p:spPr>
          <a:xfrm>
            <a:off x="4525943"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1" name="Rectangle 80"/>
          <p:cNvSpPr/>
          <p:nvPr/>
        </p:nvSpPr>
        <p:spPr>
          <a:xfrm>
            <a:off x="434340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2" name="Rectangle 81"/>
          <p:cNvSpPr/>
          <p:nvPr/>
        </p:nvSpPr>
        <p:spPr>
          <a:xfrm>
            <a:off x="7270386"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3" name="Rectangle 82"/>
          <p:cNvSpPr/>
          <p:nvPr/>
        </p:nvSpPr>
        <p:spPr>
          <a:xfrm>
            <a:off x="7452929"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4" name="Rectangle 83"/>
          <p:cNvSpPr/>
          <p:nvPr/>
        </p:nvSpPr>
        <p:spPr>
          <a:xfrm>
            <a:off x="7635472"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5" name="Rectangle 84"/>
          <p:cNvSpPr/>
          <p:nvPr/>
        </p:nvSpPr>
        <p:spPr>
          <a:xfrm>
            <a:off x="7818015"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6" name="Rectangle 85"/>
          <p:cNvSpPr/>
          <p:nvPr/>
        </p:nvSpPr>
        <p:spPr>
          <a:xfrm>
            <a:off x="8000558"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7" name="Rectangle 86"/>
          <p:cNvSpPr/>
          <p:nvPr/>
        </p:nvSpPr>
        <p:spPr>
          <a:xfrm>
            <a:off x="8183101"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8" name="Rectangle 87"/>
          <p:cNvSpPr/>
          <p:nvPr/>
        </p:nvSpPr>
        <p:spPr>
          <a:xfrm>
            <a:off x="8365650" y="304800"/>
            <a:ext cx="149472" cy="381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89" name="Down Arrow 88"/>
          <p:cNvSpPr/>
          <p:nvPr/>
        </p:nvSpPr>
        <p:spPr>
          <a:xfrm>
            <a:off x="6330384" y="838200"/>
            <a:ext cx="457200" cy="2667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0" name="Down Arrow 89"/>
          <p:cNvSpPr/>
          <p:nvPr/>
        </p:nvSpPr>
        <p:spPr>
          <a:xfrm>
            <a:off x="5873184" y="4038600"/>
            <a:ext cx="457200" cy="1219200"/>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91" name="Flowchart: Magnetic Disk 90"/>
          <p:cNvSpPr/>
          <p:nvPr/>
        </p:nvSpPr>
        <p:spPr>
          <a:xfrm>
            <a:off x="6989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2" name="Flowchart: Magnetic Disk 91"/>
          <p:cNvSpPr/>
          <p:nvPr/>
        </p:nvSpPr>
        <p:spPr>
          <a:xfrm>
            <a:off x="6989808"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3" name="Flowchart: Magnetic Disk 92"/>
          <p:cNvSpPr/>
          <p:nvPr/>
        </p:nvSpPr>
        <p:spPr>
          <a:xfrm>
            <a:off x="47038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4" name="Flowchart: Magnetic Disk 93"/>
          <p:cNvSpPr/>
          <p:nvPr/>
        </p:nvSpPr>
        <p:spPr>
          <a:xfrm>
            <a:off x="470338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5" name="Flowchart: Magnetic Disk 94"/>
          <p:cNvSpPr/>
          <p:nvPr/>
        </p:nvSpPr>
        <p:spPr>
          <a:xfrm>
            <a:off x="4187565"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6" name="Flowchart: Magnetic Disk 95"/>
          <p:cNvSpPr/>
          <p:nvPr/>
        </p:nvSpPr>
        <p:spPr>
          <a:xfrm>
            <a:off x="4170408"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7" name="Flowchart: Magnetic Disk 96"/>
          <p:cNvSpPr/>
          <p:nvPr/>
        </p:nvSpPr>
        <p:spPr>
          <a:xfrm>
            <a:off x="7490541" y="5486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8" name="Flowchart: Magnetic Disk 97"/>
          <p:cNvSpPr/>
          <p:nvPr/>
        </p:nvSpPr>
        <p:spPr>
          <a:xfrm>
            <a:off x="7490541" y="60960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
        <p:nvSpPr>
          <p:cNvPr id="99" name="Rectangle 98"/>
          <p:cNvSpPr/>
          <p:nvPr/>
        </p:nvSpPr>
        <p:spPr>
          <a:xfrm>
            <a:off x="1072584" y="4419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00" name="Rectangle 99"/>
          <p:cNvSpPr/>
          <p:nvPr/>
        </p:nvSpPr>
        <p:spPr>
          <a:xfrm>
            <a:off x="3739584" y="2514600"/>
            <a:ext cx="44196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101" name="Rectangle 100"/>
          <p:cNvSpPr/>
          <p:nvPr/>
        </p:nvSpPr>
        <p:spPr>
          <a:xfrm>
            <a:off x="1143000" y="5943600"/>
            <a:ext cx="1219200" cy="762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LOB Systems</a:t>
            </a:r>
            <a:endParaRPr lang="en-US" dirty="0">
              <a:solidFill>
                <a:prstClr val="black"/>
              </a:solidFill>
              <a:latin typeface="Segoe Light" pitchFamily="34" charset="0"/>
            </a:endParaRPr>
          </a:p>
        </p:txBody>
      </p:sp>
      <p:sp>
        <p:nvSpPr>
          <p:cNvPr id="102" name="Rectangle 101"/>
          <p:cNvSpPr/>
          <p:nvPr/>
        </p:nvSpPr>
        <p:spPr>
          <a:xfrm>
            <a:off x="1066800" y="3048000"/>
            <a:ext cx="4406542" cy="228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err="1" smtClean="0">
                <a:solidFill>
                  <a:prstClr val="black"/>
                </a:solidFill>
                <a:latin typeface="Segoe Light" pitchFamily="34" charset="0"/>
              </a:rPr>
              <a:t>AuthN</a:t>
            </a:r>
            <a:r>
              <a:rPr lang="en-US" dirty="0" smtClean="0">
                <a:solidFill>
                  <a:prstClr val="black"/>
                </a:solidFill>
                <a:latin typeface="Segoe Light" pitchFamily="34" charset="0"/>
              </a:rPr>
              <a:t>/Z</a:t>
            </a:r>
            <a:endParaRPr lang="en-US" dirty="0">
              <a:solidFill>
                <a:prstClr val="black"/>
              </a:solidFill>
              <a:latin typeface="Segoe Light" pitchFamily="34" charset="0"/>
            </a:endParaRPr>
          </a:p>
        </p:txBody>
      </p:sp>
      <p:sp>
        <p:nvSpPr>
          <p:cNvPr id="103" name="Rectangle 102"/>
          <p:cNvSpPr/>
          <p:nvPr/>
        </p:nvSpPr>
        <p:spPr>
          <a:xfrm>
            <a:off x="3744096" y="1143000"/>
            <a:ext cx="4406542" cy="228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err="1" smtClean="0">
                <a:solidFill>
                  <a:prstClr val="black"/>
                </a:solidFill>
                <a:latin typeface="Segoe Light" pitchFamily="34" charset="0"/>
              </a:rPr>
              <a:t>AuthN</a:t>
            </a:r>
            <a:r>
              <a:rPr lang="en-US" dirty="0" smtClean="0">
                <a:solidFill>
                  <a:prstClr val="black"/>
                </a:solidFill>
                <a:latin typeface="Segoe Light" pitchFamily="34" charset="0"/>
              </a:rPr>
              <a:t>/Z</a:t>
            </a:r>
            <a:endParaRPr lang="en-US" dirty="0">
              <a:solidFill>
                <a:prstClr val="black"/>
              </a:solidFill>
              <a:latin typeface="Segoe Light" pitchFamily="34" charset="0"/>
            </a:endParaRPr>
          </a:p>
        </p:txBody>
      </p:sp>
      <p:sp>
        <p:nvSpPr>
          <p:cNvPr id="104" name="Bent Arrow 103"/>
          <p:cNvSpPr/>
          <p:nvPr/>
        </p:nvSpPr>
        <p:spPr>
          <a:xfrm rot="16200000" flipH="1">
            <a:off x="2600964" y="1756981"/>
            <a:ext cx="1066800" cy="905640"/>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5" name="Striped Right Arrow 104"/>
          <p:cNvSpPr/>
          <p:nvPr/>
        </p:nvSpPr>
        <p:spPr>
          <a:xfrm rot="5400000">
            <a:off x="1282134" y="5162550"/>
            <a:ext cx="1028700" cy="381000"/>
          </a:xfrm>
          <a:prstGeom prst="strip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6" name="Bent Arrow 105"/>
          <p:cNvSpPr/>
          <p:nvPr/>
        </p:nvSpPr>
        <p:spPr>
          <a:xfrm rot="5400000" flipH="1">
            <a:off x="2080518" y="5192211"/>
            <a:ext cx="1629754" cy="905640"/>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7" name="Notched Right Arrow 106"/>
          <p:cNvSpPr/>
          <p:nvPr/>
        </p:nvSpPr>
        <p:spPr>
          <a:xfrm rot="5400000">
            <a:off x="1809256" y="2130576"/>
            <a:ext cx="844251" cy="38100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8" name="Pentagon 107"/>
          <p:cNvSpPr/>
          <p:nvPr/>
        </p:nvSpPr>
        <p:spPr>
          <a:xfrm rot="5400000">
            <a:off x="1763972" y="1344386"/>
            <a:ext cx="945786" cy="200114"/>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9" name="Notched Right Arrow 108"/>
          <p:cNvSpPr/>
          <p:nvPr/>
        </p:nvSpPr>
        <p:spPr>
          <a:xfrm rot="16200000">
            <a:off x="1367848" y="1203177"/>
            <a:ext cx="844251" cy="381000"/>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0" name="Pentagon 109"/>
          <p:cNvSpPr/>
          <p:nvPr/>
        </p:nvSpPr>
        <p:spPr>
          <a:xfrm rot="16200000">
            <a:off x="1320741" y="2165336"/>
            <a:ext cx="945786" cy="200114"/>
          </a:xfrm>
          <a:prstGeom prst="homePlate">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1" name="Bent Arrow 110"/>
          <p:cNvSpPr/>
          <p:nvPr/>
        </p:nvSpPr>
        <p:spPr>
          <a:xfrm rot="5400000" flipH="1">
            <a:off x="5587467" y="2993578"/>
            <a:ext cx="867754" cy="765089"/>
          </a:xfrm>
          <a:prstGeom prst="bentArrow">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12" name="Rectangle 111"/>
          <p:cNvSpPr/>
          <p:nvPr/>
        </p:nvSpPr>
        <p:spPr>
          <a:xfrm>
            <a:off x="6558984" y="3518570"/>
            <a:ext cx="1623144" cy="74863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r>
              <a:rPr lang="en-US" dirty="0">
                <a:solidFill>
                  <a:prstClr val="white"/>
                </a:solidFill>
                <a:latin typeface="Segoe Light" pitchFamily="34" charset="0"/>
              </a:rPr>
              <a:t>Aggregate </a:t>
            </a:r>
            <a:br>
              <a:rPr lang="en-US" dirty="0">
                <a:solidFill>
                  <a:prstClr val="white"/>
                </a:solidFill>
                <a:latin typeface="Segoe Light" pitchFamily="34" charset="0"/>
              </a:rPr>
            </a:br>
            <a:r>
              <a:rPr lang="en-US" dirty="0">
                <a:solidFill>
                  <a:prstClr val="white"/>
                </a:solidFill>
                <a:latin typeface="Segoe Light" pitchFamily="34" charset="0"/>
              </a:rPr>
              <a:t>Data</a:t>
            </a:r>
          </a:p>
        </p:txBody>
      </p:sp>
      <p:sp>
        <p:nvSpPr>
          <p:cNvPr id="113" name="Flowchart: Magnetic Disk 112"/>
          <p:cNvSpPr/>
          <p:nvPr/>
        </p:nvSpPr>
        <p:spPr>
          <a:xfrm>
            <a:off x="8333404" y="3581400"/>
            <a:ext cx="440043" cy="533400"/>
          </a:xfrm>
          <a:prstGeom prst="flowChartMagneticDisk">
            <a:avLst/>
          </a:prstGeom>
          <a:ln/>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sz="1200" dirty="0">
              <a:solidFill>
                <a:prstClr val="black"/>
              </a:solidFill>
              <a:latin typeface="Segoe Light" pitchFamily="34" charset="0"/>
            </a:endParaRPr>
          </a:p>
        </p:txBody>
      </p:sp>
    </p:spTree>
    <p:extLst>
      <p:ext uri="{BB962C8B-B14F-4D97-AF65-F5344CB8AC3E}">
        <p14:creationId xmlns:p14="http://schemas.microsoft.com/office/powerpoint/2010/main" val="2312907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AppFabric Roadmap</a:t>
            </a:r>
            <a:endParaRPr lang="en-US" dirty="0"/>
          </a:p>
        </p:txBody>
      </p:sp>
      <p:sp>
        <p:nvSpPr>
          <p:cNvPr id="3" name="Rounded Rectangle 2"/>
          <p:cNvSpPr/>
          <p:nvPr/>
        </p:nvSpPr>
        <p:spPr bwMode="auto">
          <a:xfrm>
            <a:off x="59108" y="2319189"/>
            <a:ext cx="8460403" cy="86025"/>
          </a:xfrm>
          <a:prstGeom prst="roundRect">
            <a:avLst>
              <a:gd name="adj" fmla="val 50000"/>
            </a:avLst>
          </a:prstGeom>
          <a:solidFill>
            <a:srgbClr val="56A4E4"/>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prstClr val="white"/>
              </a:solidFill>
              <a:latin typeface="Segoe Light" pitchFamily="34" charset="0"/>
            </a:endParaRPr>
          </a:p>
        </p:txBody>
      </p:sp>
      <p:sp>
        <p:nvSpPr>
          <p:cNvPr id="34" name="Rounded Rectangle 33"/>
          <p:cNvSpPr/>
          <p:nvPr/>
        </p:nvSpPr>
        <p:spPr bwMode="auto">
          <a:xfrm>
            <a:off x="3717661" y="2319189"/>
            <a:ext cx="4801852" cy="86025"/>
          </a:xfrm>
          <a:prstGeom prst="roundRect">
            <a:avLst>
              <a:gd name="adj" fmla="val 50000"/>
            </a:avLst>
          </a:prstGeom>
          <a:solidFill>
            <a:schemeClr val="accent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prstClr val="white"/>
              </a:solidFill>
              <a:latin typeface="Segoe Light" pitchFamily="34" charset="0"/>
            </a:endParaRPr>
          </a:p>
        </p:txBody>
      </p:sp>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8549" y="4876800"/>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ounded Rectangle 21"/>
          <p:cNvSpPr/>
          <p:nvPr/>
        </p:nvSpPr>
        <p:spPr bwMode="auto">
          <a:xfrm>
            <a:off x="6736829" y="2319189"/>
            <a:ext cx="61738" cy="86025"/>
          </a:xfrm>
          <a:prstGeom prst="roundRect">
            <a:avLst>
              <a:gd name="adj" fmla="val 50000"/>
            </a:avLst>
          </a:prstGeom>
          <a:solidFill>
            <a:schemeClr val="tx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prstClr val="white"/>
              </a:solidFill>
              <a:latin typeface="Segoe Light" pitchFamily="34" charset="0"/>
            </a:endParaRPr>
          </a:p>
        </p:txBody>
      </p:sp>
      <p:sp>
        <p:nvSpPr>
          <p:cNvPr id="23" name="Content Placeholder 2"/>
          <p:cNvSpPr txBox="1">
            <a:spLocks/>
          </p:cNvSpPr>
          <p:nvPr/>
        </p:nvSpPr>
        <p:spPr>
          <a:xfrm>
            <a:off x="6317254" y="1676400"/>
            <a:ext cx="900888" cy="400110"/>
          </a:xfrm>
          <a:prstGeom prst="rect">
            <a:avLst/>
          </a:prstGeom>
        </p:spPr>
        <p:txBody>
          <a:bodyPr wrap="none" lIns="0" r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base">
              <a:spcBef>
                <a:spcPts val="0"/>
              </a:spcBef>
              <a:spcAft>
                <a:spcPct val="0"/>
              </a:spcAft>
              <a:buFont typeface="Arial" pitchFamily="34" charset="0"/>
              <a:buNone/>
            </a:pPr>
            <a:r>
              <a:rPr lang="en-US" sz="2000" dirty="0" smtClean="0">
                <a:solidFill>
                  <a:prstClr val="white"/>
                </a:solidFill>
                <a:latin typeface="Segoe Light" pitchFamily="34" charset="0"/>
              </a:rPr>
              <a:t>H2 2011</a:t>
            </a:r>
            <a:endParaRPr lang="en-US" sz="2000" dirty="0">
              <a:solidFill>
                <a:prstClr val="white"/>
              </a:solidFill>
              <a:latin typeface="Segoe Light" pitchFamily="34" charset="0"/>
            </a:endParaRPr>
          </a:p>
        </p:txBody>
      </p:sp>
      <p:pic>
        <p:nvPicPr>
          <p:cNvPr id="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2645" y="3309390"/>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Content Placeholder 2"/>
          <p:cNvSpPr txBox="1">
            <a:spLocks/>
          </p:cNvSpPr>
          <p:nvPr/>
        </p:nvSpPr>
        <p:spPr>
          <a:xfrm>
            <a:off x="7085315" y="3309391"/>
            <a:ext cx="1618841"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a:solidFill>
                  <a:prstClr val="white"/>
                </a:solidFill>
                <a:latin typeface="Segoe Light" pitchFamily="34" charset="0"/>
              </a:rPr>
              <a:t>General Availability</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Caching</a:t>
            </a:r>
          </a:p>
        </p:txBody>
      </p:sp>
      <p:sp>
        <p:nvSpPr>
          <p:cNvPr id="40" name="Content Placeholder 2"/>
          <p:cNvSpPr txBox="1">
            <a:spLocks/>
          </p:cNvSpPr>
          <p:nvPr/>
        </p:nvSpPr>
        <p:spPr>
          <a:xfrm>
            <a:off x="7085315" y="4876801"/>
            <a:ext cx="1346522"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CTP Refresh</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Composite App</a:t>
            </a:r>
          </a:p>
        </p:txBody>
      </p:sp>
      <p:sp>
        <p:nvSpPr>
          <p:cNvPr id="30" name="Content Placeholder 2"/>
          <p:cNvSpPr txBox="1">
            <a:spLocks/>
          </p:cNvSpPr>
          <p:nvPr/>
        </p:nvSpPr>
        <p:spPr>
          <a:xfrm>
            <a:off x="7085315" y="2600875"/>
            <a:ext cx="1618841"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General Availability</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Access Control</a:t>
            </a:r>
          </a:p>
        </p:txBody>
      </p:sp>
      <p:pic>
        <p:nvPicPr>
          <p:cNvPr id="3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65337" y="2600874"/>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Content Placeholder 2"/>
          <p:cNvSpPr txBox="1">
            <a:spLocks/>
          </p:cNvSpPr>
          <p:nvPr/>
        </p:nvSpPr>
        <p:spPr>
          <a:xfrm>
            <a:off x="7102831" y="4114801"/>
            <a:ext cx="1961755"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Release</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Service Bus </a:t>
            </a:r>
            <a:r>
              <a:rPr lang="en-US" sz="1100" dirty="0" smtClean="0">
                <a:solidFill>
                  <a:prstClr val="white"/>
                </a:solidFill>
                <a:latin typeface="Segoe Light" pitchFamily="34" charset="0"/>
              </a:rPr>
              <a:t>enhancements</a:t>
            </a:r>
            <a:endParaRPr lang="en-US" sz="1100" dirty="0">
              <a:solidFill>
                <a:prstClr val="white"/>
              </a:solidFill>
              <a:latin typeface="Segoe Light" pitchFamily="34" charset="0"/>
            </a:endParaRPr>
          </a:p>
        </p:txBody>
      </p:sp>
      <p:pic>
        <p:nvPicPr>
          <p:cNvPr id="2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34383" y="4213491"/>
            <a:ext cx="267532"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8708" y="4876800"/>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ounded Rectangle 30"/>
          <p:cNvSpPr/>
          <p:nvPr/>
        </p:nvSpPr>
        <p:spPr bwMode="auto">
          <a:xfrm>
            <a:off x="3236989" y="2319189"/>
            <a:ext cx="61738" cy="86025"/>
          </a:xfrm>
          <a:prstGeom prst="roundRect">
            <a:avLst>
              <a:gd name="adj" fmla="val 50000"/>
            </a:avLst>
          </a:prstGeom>
          <a:solidFill>
            <a:schemeClr val="tx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prstClr val="white"/>
              </a:solidFill>
              <a:latin typeface="Segoe Light" pitchFamily="34" charset="0"/>
            </a:endParaRPr>
          </a:p>
        </p:txBody>
      </p:sp>
      <p:sp>
        <p:nvSpPr>
          <p:cNvPr id="33" name="Content Placeholder 2"/>
          <p:cNvSpPr txBox="1">
            <a:spLocks/>
          </p:cNvSpPr>
          <p:nvPr/>
        </p:nvSpPr>
        <p:spPr>
          <a:xfrm>
            <a:off x="2806994" y="1676400"/>
            <a:ext cx="921727" cy="400110"/>
          </a:xfrm>
          <a:prstGeom prst="rect">
            <a:avLst/>
          </a:prstGeom>
        </p:spPr>
        <p:txBody>
          <a:bodyPr wrap="none" lIns="0" r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base">
              <a:spcBef>
                <a:spcPts val="0"/>
              </a:spcBef>
              <a:spcAft>
                <a:spcPct val="0"/>
              </a:spcAft>
              <a:buFont typeface="Arial" pitchFamily="34" charset="0"/>
              <a:buNone/>
            </a:pPr>
            <a:r>
              <a:rPr lang="en-US" sz="2000" dirty="0" smtClean="0">
                <a:solidFill>
                  <a:prstClr val="white"/>
                </a:solidFill>
                <a:latin typeface="Segoe Light" pitchFamily="34" charset="0"/>
              </a:rPr>
              <a:t>Q2 2011</a:t>
            </a:r>
            <a:endParaRPr lang="en-US" sz="2000" dirty="0">
              <a:solidFill>
                <a:prstClr val="white"/>
              </a:solidFill>
              <a:latin typeface="Segoe Light" pitchFamily="34" charset="0"/>
            </a:endParaRPr>
          </a:p>
        </p:txBody>
      </p:sp>
      <p:pic>
        <p:nvPicPr>
          <p:cNvPr id="3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805" y="3309390"/>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Content Placeholder 2"/>
          <p:cNvSpPr txBox="1">
            <a:spLocks/>
          </p:cNvSpPr>
          <p:nvPr/>
        </p:nvSpPr>
        <p:spPr>
          <a:xfrm>
            <a:off x="3585474" y="3309391"/>
            <a:ext cx="1618841"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a:solidFill>
                  <a:prstClr val="white"/>
                </a:solidFill>
                <a:latin typeface="Segoe Light" pitchFamily="34" charset="0"/>
              </a:rPr>
              <a:t>General Availability</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Caching</a:t>
            </a:r>
          </a:p>
        </p:txBody>
      </p:sp>
      <p:sp>
        <p:nvSpPr>
          <p:cNvPr id="37" name="Content Placeholder 2"/>
          <p:cNvSpPr txBox="1">
            <a:spLocks/>
          </p:cNvSpPr>
          <p:nvPr/>
        </p:nvSpPr>
        <p:spPr>
          <a:xfrm>
            <a:off x="3585474" y="4876801"/>
            <a:ext cx="1346522"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b="1" dirty="0" smtClean="0">
                <a:solidFill>
                  <a:prstClr val="white"/>
                </a:solidFill>
                <a:latin typeface="Segoe Light" pitchFamily="34" charset="0"/>
              </a:rPr>
              <a:t>CTP</a:t>
            </a:r>
          </a:p>
          <a:p>
            <a:pPr marL="0" indent="0" fontAlgn="base">
              <a:spcBef>
                <a:spcPts val="0"/>
              </a:spcBef>
              <a:spcAft>
                <a:spcPct val="0"/>
              </a:spcAft>
              <a:buFont typeface="Arial" pitchFamily="34" charset="0"/>
              <a:buNone/>
            </a:pPr>
            <a:r>
              <a:rPr lang="en-US" sz="1600" b="1" dirty="0" smtClean="0">
                <a:solidFill>
                  <a:prstClr val="white"/>
                </a:solidFill>
                <a:latin typeface="Segoe Light" pitchFamily="34" charset="0"/>
              </a:rPr>
              <a:t>Composite App</a:t>
            </a:r>
          </a:p>
        </p:txBody>
      </p:sp>
      <p:sp>
        <p:nvSpPr>
          <p:cNvPr id="38" name="Content Placeholder 2"/>
          <p:cNvSpPr txBox="1">
            <a:spLocks/>
          </p:cNvSpPr>
          <p:nvPr/>
        </p:nvSpPr>
        <p:spPr>
          <a:xfrm>
            <a:off x="3585474" y="2600875"/>
            <a:ext cx="1618841"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General Availability</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Access Control</a:t>
            </a:r>
          </a:p>
        </p:txBody>
      </p:sp>
      <p:pic>
        <p:nvPicPr>
          <p:cNvPr id="41"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65496" y="2600874"/>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Content Placeholder 2"/>
          <p:cNvSpPr txBox="1">
            <a:spLocks/>
          </p:cNvSpPr>
          <p:nvPr/>
        </p:nvSpPr>
        <p:spPr>
          <a:xfrm>
            <a:off x="3602991" y="4114801"/>
            <a:ext cx="1961755"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CTP Refresh</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Service Bus </a:t>
            </a:r>
            <a:r>
              <a:rPr lang="en-US" sz="1100" dirty="0" smtClean="0">
                <a:solidFill>
                  <a:prstClr val="white"/>
                </a:solidFill>
                <a:latin typeface="Segoe Light" pitchFamily="34" charset="0"/>
              </a:rPr>
              <a:t>enhancements</a:t>
            </a:r>
            <a:endParaRPr lang="en-US" sz="1100" dirty="0">
              <a:solidFill>
                <a:prstClr val="white"/>
              </a:solidFill>
              <a:latin typeface="Segoe Light" pitchFamily="34" charset="0"/>
            </a:endParaRPr>
          </a:p>
        </p:txBody>
      </p:sp>
      <p:pic>
        <p:nvPicPr>
          <p:cNvPr id="4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34543" y="4213491"/>
            <a:ext cx="267532"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Rounded Rectangle 44"/>
          <p:cNvSpPr/>
          <p:nvPr/>
        </p:nvSpPr>
        <p:spPr bwMode="auto">
          <a:xfrm>
            <a:off x="537655" y="2309115"/>
            <a:ext cx="61738" cy="86025"/>
          </a:xfrm>
          <a:prstGeom prst="roundRect">
            <a:avLst>
              <a:gd name="adj" fmla="val 50000"/>
            </a:avLst>
          </a:prstGeom>
          <a:solidFill>
            <a:schemeClr val="tx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prstClr val="white"/>
              </a:solidFill>
              <a:latin typeface="Segoe Light" pitchFamily="34" charset="0"/>
            </a:endParaRPr>
          </a:p>
        </p:txBody>
      </p:sp>
      <p:sp>
        <p:nvSpPr>
          <p:cNvPr id="46" name="Content Placeholder 2"/>
          <p:cNvSpPr txBox="1">
            <a:spLocks/>
          </p:cNvSpPr>
          <p:nvPr/>
        </p:nvSpPr>
        <p:spPr>
          <a:xfrm>
            <a:off x="107660" y="1666326"/>
            <a:ext cx="921727" cy="400110"/>
          </a:xfrm>
          <a:prstGeom prst="rect">
            <a:avLst/>
          </a:prstGeom>
        </p:spPr>
        <p:txBody>
          <a:bodyPr wrap="none" lIns="0" r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base">
              <a:spcBef>
                <a:spcPts val="0"/>
              </a:spcBef>
              <a:spcAft>
                <a:spcPct val="0"/>
              </a:spcAft>
              <a:buFont typeface="Arial" pitchFamily="34" charset="0"/>
              <a:buNone/>
            </a:pPr>
            <a:r>
              <a:rPr lang="en-US" sz="2000" dirty="0" smtClean="0">
                <a:solidFill>
                  <a:prstClr val="white"/>
                </a:solidFill>
                <a:latin typeface="Segoe Light" pitchFamily="34" charset="0"/>
              </a:rPr>
              <a:t>Q1 2011</a:t>
            </a:r>
            <a:endParaRPr lang="en-US" sz="2000" dirty="0">
              <a:solidFill>
                <a:prstClr val="white"/>
              </a:solidFill>
              <a:latin typeface="Segoe Light" pitchFamily="34" charset="0"/>
            </a:endParaRPr>
          </a:p>
        </p:txBody>
      </p:sp>
      <p:pic>
        <p:nvPicPr>
          <p:cNvPr id="4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471" y="3299316"/>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Content Placeholder 2"/>
          <p:cNvSpPr txBox="1">
            <a:spLocks/>
          </p:cNvSpPr>
          <p:nvPr/>
        </p:nvSpPr>
        <p:spPr>
          <a:xfrm>
            <a:off x="886140" y="3299317"/>
            <a:ext cx="1033040"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CTP Refresh</a:t>
            </a:r>
            <a:endParaRPr lang="en-US" sz="1600" dirty="0">
              <a:solidFill>
                <a:prstClr val="white"/>
              </a:solidFill>
              <a:latin typeface="Segoe Light" pitchFamily="34" charset="0"/>
            </a:endParaRP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Caching</a:t>
            </a:r>
          </a:p>
        </p:txBody>
      </p:sp>
      <p:sp>
        <p:nvSpPr>
          <p:cNvPr id="50" name="Content Placeholder 2"/>
          <p:cNvSpPr txBox="1">
            <a:spLocks/>
          </p:cNvSpPr>
          <p:nvPr/>
        </p:nvSpPr>
        <p:spPr>
          <a:xfrm>
            <a:off x="886141" y="2590801"/>
            <a:ext cx="1268681"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CTP Refresh</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Access Control</a:t>
            </a:r>
          </a:p>
        </p:txBody>
      </p:sp>
      <p:pic>
        <p:nvPicPr>
          <p:cNvPr id="51"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6163" y="2590800"/>
            <a:ext cx="391008" cy="52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Content Placeholder 2"/>
          <p:cNvSpPr txBox="1">
            <a:spLocks/>
          </p:cNvSpPr>
          <p:nvPr/>
        </p:nvSpPr>
        <p:spPr>
          <a:xfrm>
            <a:off x="7082671" y="5650993"/>
            <a:ext cx="934551" cy="492443"/>
          </a:xfrm>
          <a:prstGeom prst="rect">
            <a:avLst/>
          </a:prstGeom>
        </p:spPr>
        <p:txBody>
          <a:bodyPr wrap="non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CTP</a:t>
            </a:r>
          </a:p>
          <a:p>
            <a:pPr marL="0" indent="0" fontAlgn="base">
              <a:spcBef>
                <a:spcPts val="0"/>
              </a:spcBef>
              <a:spcAft>
                <a:spcPct val="0"/>
              </a:spcAft>
              <a:buFont typeface="Arial" pitchFamily="34" charset="0"/>
              <a:buNone/>
            </a:pPr>
            <a:r>
              <a:rPr lang="en-US" sz="1600" dirty="0" smtClean="0">
                <a:solidFill>
                  <a:prstClr val="white"/>
                </a:solidFill>
                <a:latin typeface="Segoe Light" pitchFamily="34" charset="0"/>
              </a:rPr>
              <a:t>Integration</a:t>
            </a:r>
          </a:p>
        </p:txBody>
      </p:sp>
      <p:pic>
        <p:nvPicPr>
          <p:cNvPr id="5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64801" y="5718905"/>
            <a:ext cx="267532"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62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
        <p:nvSpPr>
          <p:cNvPr id="3" name="Subtitle 2"/>
          <p:cNvSpPr>
            <a:spLocks noGrp="1"/>
          </p:cNvSpPr>
          <p:nvPr>
            <p:ph type="subTitle" idx="1"/>
          </p:nvPr>
        </p:nvSpPr>
        <p:spPr/>
        <p:txBody>
          <a:bodyPr/>
          <a:lstStyle/>
          <a:p>
            <a:r>
              <a:rPr lang="en-US" dirty="0" smtClean="0"/>
              <a:t>Find me after this session outside the room.</a:t>
            </a:r>
            <a:endParaRPr lang="en-US" dirty="0"/>
          </a:p>
        </p:txBody>
      </p:sp>
    </p:spTree>
    <p:extLst>
      <p:ext uri="{BB962C8B-B14F-4D97-AF65-F5344CB8AC3E}">
        <p14:creationId xmlns:p14="http://schemas.microsoft.com/office/powerpoint/2010/main" val="20084435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1100717376"/>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33023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Rectangle 113"/>
          <p:cNvSpPr/>
          <p:nvPr/>
        </p:nvSpPr>
        <p:spPr>
          <a:xfrm>
            <a:off x="3575050" y="1676400"/>
            <a:ext cx="1981200"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Browser</a:t>
            </a:r>
            <a:endParaRPr lang="en-US" dirty="0">
              <a:solidFill>
                <a:prstClr val="white"/>
              </a:solidFill>
              <a:latin typeface="Segoe Light" pitchFamily="34" charset="0"/>
            </a:endParaRPr>
          </a:p>
        </p:txBody>
      </p:sp>
      <p:sp>
        <p:nvSpPr>
          <p:cNvPr id="115" name="Rectangle 114"/>
          <p:cNvSpPr/>
          <p:nvPr/>
        </p:nvSpPr>
        <p:spPr>
          <a:xfrm>
            <a:off x="3581400" y="2590800"/>
            <a:ext cx="19812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Web Server</a:t>
            </a:r>
            <a:br>
              <a:rPr lang="en-US" dirty="0" smtClean="0">
                <a:solidFill>
                  <a:prstClr val="white"/>
                </a:solidFill>
                <a:latin typeface="Segoe Light" pitchFamily="34" charset="0"/>
              </a:rPr>
            </a:br>
            <a:r>
              <a:rPr lang="en-US" sz="1400" dirty="0" smtClean="0">
                <a:solidFill>
                  <a:prstClr val="white"/>
                </a:solidFill>
                <a:latin typeface="Segoe Light" pitchFamily="34" charset="0"/>
              </a:rPr>
              <a:t>(ASP.NET, PHP, Ruby, …)</a:t>
            </a:r>
            <a:endParaRPr lang="en-US" sz="1400" dirty="0">
              <a:solidFill>
                <a:prstClr val="white"/>
              </a:solidFill>
              <a:latin typeface="Segoe Light" pitchFamily="34" charset="0"/>
            </a:endParaRPr>
          </a:p>
        </p:txBody>
      </p:sp>
      <p:sp>
        <p:nvSpPr>
          <p:cNvPr id="116" name="Flowchart: Magnetic Disk 115"/>
          <p:cNvSpPr/>
          <p:nvPr/>
        </p:nvSpPr>
        <p:spPr>
          <a:xfrm>
            <a:off x="3657600" y="4495800"/>
            <a:ext cx="1676400" cy="12192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DB</a:t>
            </a:r>
            <a:br>
              <a:rPr lang="en-US" dirty="0" smtClean="0">
                <a:solidFill>
                  <a:prstClr val="white"/>
                </a:solidFill>
                <a:latin typeface="Segoe Light" pitchFamily="34" charset="0"/>
              </a:rPr>
            </a:br>
            <a:r>
              <a:rPr lang="en-US" sz="1200" dirty="0" smtClean="0">
                <a:solidFill>
                  <a:prstClr val="white"/>
                </a:solidFill>
                <a:latin typeface="Segoe Light" pitchFamily="34" charset="0"/>
              </a:rPr>
              <a:t>(SQL Server, MySQL,  </a:t>
            </a:r>
            <a:r>
              <a:rPr lang="en-US" sz="1200" dirty="0" err="1" smtClean="0">
                <a:solidFill>
                  <a:prstClr val="white"/>
                </a:solidFill>
                <a:latin typeface="Segoe Light" pitchFamily="34" charset="0"/>
              </a:rPr>
              <a:t>NoSQL</a:t>
            </a:r>
            <a:r>
              <a:rPr lang="en-US" sz="1200" dirty="0" smtClean="0">
                <a:solidFill>
                  <a:prstClr val="white"/>
                </a:solidFill>
                <a:latin typeface="Segoe Light" pitchFamily="34" charset="0"/>
              </a:rPr>
              <a:t>)</a:t>
            </a:r>
            <a:endParaRPr lang="en-US" sz="1200" dirty="0">
              <a:solidFill>
                <a:prstClr val="white"/>
              </a:solidFill>
              <a:latin typeface="Segoe Light" pitchFamily="34" charset="0"/>
            </a:endParaRPr>
          </a:p>
        </p:txBody>
      </p:sp>
      <p:sp>
        <p:nvSpPr>
          <p:cNvPr id="117" name="Rectangle 116"/>
          <p:cNvSpPr/>
          <p:nvPr/>
        </p:nvSpPr>
        <p:spPr>
          <a:xfrm>
            <a:off x="337820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18" name="Rectangle 117"/>
          <p:cNvSpPr/>
          <p:nvPr/>
        </p:nvSpPr>
        <p:spPr>
          <a:xfrm>
            <a:off x="56388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19" name="Rectangle 118"/>
          <p:cNvSpPr/>
          <p:nvPr/>
        </p:nvSpPr>
        <p:spPr>
          <a:xfrm>
            <a:off x="29718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20" name="Rectangle 119"/>
          <p:cNvSpPr/>
          <p:nvPr/>
        </p:nvSpPr>
        <p:spPr>
          <a:xfrm>
            <a:off x="23622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21" name="Rectangle 120"/>
          <p:cNvSpPr/>
          <p:nvPr/>
        </p:nvSpPr>
        <p:spPr>
          <a:xfrm>
            <a:off x="62484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22" name="Rectangle 121"/>
          <p:cNvSpPr/>
          <p:nvPr/>
        </p:nvSpPr>
        <p:spPr>
          <a:xfrm>
            <a:off x="2362200" y="3276600"/>
            <a:ext cx="44196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123" name="Rectangle 122"/>
          <p:cNvSpPr/>
          <p:nvPr/>
        </p:nvSpPr>
        <p:spPr>
          <a:xfrm>
            <a:off x="318135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4" name="Rectangle 123"/>
          <p:cNvSpPr/>
          <p:nvPr/>
        </p:nvSpPr>
        <p:spPr>
          <a:xfrm>
            <a:off x="298450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5" name="Rectangle 124"/>
          <p:cNvSpPr/>
          <p:nvPr/>
        </p:nvSpPr>
        <p:spPr>
          <a:xfrm>
            <a:off x="278765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6" name="Rectangle 125"/>
          <p:cNvSpPr/>
          <p:nvPr/>
        </p:nvSpPr>
        <p:spPr>
          <a:xfrm>
            <a:off x="259080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7" name="Rectangle 126"/>
          <p:cNvSpPr/>
          <p:nvPr/>
        </p:nvSpPr>
        <p:spPr>
          <a:xfrm>
            <a:off x="56036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8" name="Rectangle 127"/>
          <p:cNvSpPr/>
          <p:nvPr/>
        </p:nvSpPr>
        <p:spPr>
          <a:xfrm>
            <a:off x="580047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9" name="Rectangle 128"/>
          <p:cNvSpPr/>
          <p:nvPr/>
        </p:nvSpPr>
        <p:spPr>
          <a:xfrm>
            <a:off x="59973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0" name="Rectangle 129"/>
          <p:cNvSpPr/>
          <p:nvPr/>
        </p:nvSpPr>
        <p:spPr>
          <a:xfrm>
            <a:off x="619417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1" name="Rectangle 130"/>
          <p:cNvSpPr/>
          <p:nvPr/>
        </p:nvSpPr>
        <p:spPr>
          <a:xfrm>
            <a:off x="63910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2" name="Rectangle 131"/>
          <p:cNvSpPr/>
          <p:nvPr/>
        </p:nvSpPr>
        <p:spPr>
          <a:xfrm>
            <a:off x="658787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3" name="Rectangle 132"/>
          <p:cNvSpPr/>
          <p:nvPr/>
        </p:nvSpPr>
        <p:spPr>
          <a:xfrm>
            <a:off x="67847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4" name="Down Arrow 133"/>
          <p:cNvSpPr/>
          <p:nvPr/>
        </p:nvSpPr>
        <p:spPr>
          <a:xfrm>
            <a:off x="4343400" y="2171700"/>
            <a:ext cx="457200" cy="2667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5" name="Down Arrow 134"/>
          <p:cNvSpPr/>
          <p:nvPr/>
        </p:nvSpPr>
        <p:spPr>
          <a:xfrm>
            <a:off x="4293576" y="3733800"/>
            <a:ext cx="457200" cy="6096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6" name="Rectangle 135"/>
          <p:cNvSpPr/>
          <p:nvPr/>
        </p:nvSpPr>
        <p:spPr>
          <a:xfrm>
            <a:off x="2390052"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37" name="Rectangle 136"/>
          <p:cNvSpPr/>
          <p:nvPr/>
        </p:nvSpPr>
        <p:spPr>
          <a:xfrm>
            <a:off x="219270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26" name="Flowchart: Magnetic Disk 25"/>
          <p:cNvSpPr/>
          <p:nvPr/>
        </p:nvSpPr>
        <p:spPr>
          <a:xfrm>
            <a:off x="3657600" y="4495800"/>
            <a:ext cx="1676400" cy="12192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DB</a:t>
            </a:r>
            <a:br>
              <a:rPr lang="en-US" dirty="0" smtClean="0">
                <a:solidFill>
                  <a:prstClr val="white"/>
                </a:solidFill>
                <a:latin typeface="Segoe Light" pitchFamily="34" charset="0"/>
              </a:rPr>
            </a:br>
            <a:r>
              <a:rPr lang="en-US" sz="1200" dirty="0" smtClean="0">
                <a:solidFill>
                  <a:prstClr val="white"/>
                </a:solidFill>
                <a:latin typeface="Segoe Light" pitchFamily="34" charset="0"/>
              </a:rPr>
              <a:t>(SQL Server, MySQL,  </a:t>
            </a:r>
            <a:r>
              <a:rPr lang="en-US" sz="1200" dirty="0" err="1" smtClean="0">
                <a:solidFill>
                  <a:prstClr val="white"/>
                </a:solidFill>
                <a:latin typeface="Segoe Light" pitchFamily="34" charset="0"/>
              </a:rPr>
              <a:t>NoSQL</a:t>
            </a:r>
            <a:r>
              <a:rPr lang="en-US" sz="1200" dirty="0" smtClean="0">
                <a:solidFill>
                  <a:prstClr val="white"/>
                </a:solidFill>
                <a:latin typeface="Segoe Light" pitchFamily="34" charset="0"/>
              </a:rPr>
              <a:t>)</a:t>
            </a:r>
            <a:endParaRPr lang="en-US" sz="1200" dirty="0">
              <a:solidFill>
                <a:prstClr val="white"/>
              </a:solidFill>
              <a:latin typeface="Segoe Light" pitchFamily="34" charset="0"/>
            </a:endParaRPr>
          </a:p>
        </p:txBody>
      </p:sp>
      <p:grpSp>
        <p:nvGrpSpPr>
          <p:cNvPr id="27" name="Group 26"/>
          <p:cNvGrpSpPr/>
          <p:nvPr/>
        </p:nvGrpSpPr>
        <p:grpSpPr>
          <a:xfrm>
            <a:off x="2362200" y="2590800"/>
            <a:ext cx="4419600" cy="990600"/>
            <a:chOff x="2362200" y="2590800"/>
            <a:chExt cx="4419600" cy="990600"/>
          </a:xfrm>
        </p:grpSpPr>
        <p:sp>
          <p:nvSpPr>
            <p:cNvPr id="28" name="Rectangle 27"/>
            <p:cNvSpPr/>
            <p:nvPr/>
          </p:nvSpPr>
          <p:spPr>
            <a:xfrm>
              <a:off x="3581400" y="2590800"/>
              <a:ext cx="19812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Web Server</a:t>
              </a:r>
              <a:br>
                <a:rPr lang="en-US" dirty="0" smtClean="0">
                  <a:solidFill>
                    <a:prstClr val="white"/>
                  </a:solidFill>
                  <a:latin typeface="Segoe Light" pitchFamily="34" charset="0"/>
                </a:rPr>
              </a:br>
              <a:r>
                <a:rPr lang="en-US" sz="1400" dirty="0" smtClean="0">
                  <a:solidFill>
                    <a:prstClr val="white"/>
                  </a:solidFill>
                  <a:latin typeface="Segoe Light" pitchFamily="34" charset="0"/>
                </a:rPr>
                <a:t>(ASP.NET, PHP, Ruby, …)</a:t>
              </a:r>
              <a:endParaRPr lang="en-US" sz="1400" dirty="0">
                <a:solidFill>
                  <a:prstClr val="white"/>
                </a:solidFill>
                <a:latin typeface="Segoe Light" pitchFamily="34" charset="0"/>
              </a:endParaRPr>
            </a:p>
          </p:txBody>
        </p:sp>
        <p:sp>
          <p:nvSpPr>
            <p:cNvPr id="29" name="Rectangle 28"/>
            <p:cNvSpPr/>
            <p:nvPr/>
          </p:nvSpPr>
          <p:spPr>
            <a:xfrm>
              <a:off x="56388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0" name="Rectangle 29"/>
            <p:cNvSpPr/>
            <p:nvPr/>
          </p:nvSpPr>
          <p:spPr>
            <a:xfrm>
              <a:off x="29718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1" name="Rectangle 30"/>
            <p:cNvSpPr/>
            <p:nvPr/>
          </p:nvSpPr>
          <p:spPr>
            <a:xfrm>
              <a:off x="23622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2" name="Rectangle 31"/>
            <p:cNvSpPr/>
            <p:nvPr/>
          </p:nvSpPr>
          <p:spPr>
            <a:xfrm>
              <a:off x="6248400" y="2590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3" name="Rectangle 32"/>
            <p:cNvSpPr/>
            <p:nvPr/>
          </p:nvSpPr>
          <p:spPr>
            <a:xfrm>
              <a:off x="2362200" y="3276600"/>
              <a:ext cx="44196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grpSp>
      <p:sp>
        <p:nvSpPr>
          <p:cNvPr id="34" name="Down Arrow 33"/>
          <p:cNvSpPr/>
          <p:nvPr/>
        </p:nvSpPr>
        <p:spPr>
          <a:xfrm>
            <a:off x="4343400" y="2171700"/>
            <a:ext cx="457200" cy="2667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35" name="Down Arrow 34"/>
          <p:cNvSpPr/>
          <p:nvPr/>
        </p:nvSpPr>
        <p:spPr>
          <a:xfrm>
            <a:off x="4293576" y="3733800"/>
            <a:ext cx="457200" cy="6096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36" name="Group 35"/>
          <p:cNvGrpSpPr/>
          <p:nvPr/>
        </p:nvGrpSpPr>
        <p:grpSpPr>
          <a:xfrm>
            <a:off x="2192708" y="1676400"/>
            <a:ext cx="4741492" cy="381000"/>
            <a:chOff x="2192708" y="1676400"/>
            <a:chExt cx="4741492" cy="381000"/>
          </a:xfrm>
        </p:grpSpPr>
        <p:sp>
          <p:nvSpPr>
            <p:cNvPr id="37" name="Rectangle 36"/>
            <p:cNvSpPr/>
            <p:nvPr/>
          </p:nvSpPr>
          <p:spPr>
            <a:xfrm>
              <a:off x="3575050" y="1676400"/>
              <a:ext cx="1981200"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Browser</a:t>
              </a:r>
              <a:endParaRPr lang="en-US" dirty="0">
                <a:solidFill>
                  <a:prstClr val="white"/>
                </a:solidFill>
                <a:latin typeface="Segoe Light" pitchFamily="34" charset="0"/>
              </a:endParaRPr>
            </a:p>
          </p:txBody>
        </p:sp>
        <p:sp>
          <p:nvSpPr>
            <p:cNvPr id="38" name="Rectangle 37"/>
            <p:cNvSpPr/>
            <p:nvPr/>
          </p:nvSpPr>
          <p:spPr>
            <a:xfrm>
              <a:off x="337820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39" name="Rectangle 38"/>
            <p:cNvSpPr/>
            <p:nvPr/>
          </p:nvSpPr>
          <p:spPr>
            <a:xfrm>
              <a:off x="318135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0" name="Rectangle 39"/>
            <p:cNvSpPr/>
            <p:nvPr/>
          </p:nvSpPr>
          <p:spPr>
            <a:xfrm>
              <a:off x="298450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1" name="Rectangle 40"/>
            <p:cNvSpPr/>
            <p:nvPr/>
          </p:nvSpPr>
          <p:spPr>
            <a:xfrm>
              <a:off x="278765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2" name="Rectangle 41"/>
            <p:cNvSpPr/>
            <p:nvPr/>
          </p:nvSpPr>
          <p:spPr>
            <a:xfrm>
              <a:off x="2590800"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3" name="Rectangle 42"/>
            <p:cNvSpPr/>
            <p:nvPr/>
          </p:nvSpPr>
          <p:spPr>
            <a:xfrm>
              <a:off x="56036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4" name="Rectangle 43"/>
            <p:cNvSpPr/>
            <p:nvPr/>
          </p:nvSpPr>
          <p:spPr>
            <a:xfrm>
              <a:off x="580047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5" name="Rectangle 44"/>
            <p:cNvSpPr/>
            <p:nvPr/>
          </p:nvSpPr>
          <p:spPr>
            <a:xfrm>
              <a:off x="59973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6" name="Rectangle 45"/>
            <p:cNvSpPr/>
            <p:nvPr/>
          </p:nvSpPr>
          <p:spPr>
            <a:xfrm>
              <a:off x="619417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7" name="Rectangle 46"/>
            <p:cNvSpPr/>
            <p:nvPr/>
          </p:nvSpPr>
          <p:spPr>
            <a:xfrm>
              <a:off x="63910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8" name="Rectangle 47"/>
            <p:cNvSpPr/>
            <p:nvPr/>
          </p:nvSpPr>
          <p:spPr>
            <a:xfrm>
              <a:off x="658787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9" name="Rectangle 48"/>
            <p:cNvSpPr/>
            <p:nvPr/>
          </p:nvSpPr>
          <p:spPr>
            <a:xfrm>
              <a:off x="678472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0" name="Rectangle 49"/>
            <p:cNvSpPr/>
            <p:nvPr/>
          </p:nvSpPr>
          <p:spPr>
            <a:xfrm>
              <a:off x="2390052"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1" name="Rectangle 50"/>
            <p:cNvSpPr/>
            <p:nvPr/>
          </p:nvSpPr>
          <p:spPr>
            <a:xfrm>
              <a:off x="2192708" y="16764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spTree>
    <p:extLst>
      <p:ext uri="{BB962C8B-B14F-4D97-AF65-F5344CB8AC3E}">
        <p14:creationId xmlns:p14="http://schemas.microsoft.com/office/powerpoint/2010/main" val="3641052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right)">
                                      <p:cBhvr>
                                        <p:cTn id="7" dur="500"/>
                                        <p:tgtEl>
                                          <p:spTgt spid="11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3"/>
                                        </p:tgtEl>
                                        <p:attrNameLst>
                                          <p:attrName>style.visibility</p:attrName>
                                        </p:attrNameLst>
                                      </p:cBhvr>
                                      <p:to>
                                        <p:strVal val="visible"/>
                                      </p:to>
                                    </p:set>
                                    <p:animEffect transition="in" filter="wipe(right)">
                                      <p:cBhvr>
                                        <p:cTn id="10" dur="500"/>
                                        <p:tgtEl>
                                          <p:spTgt spid="12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wipe(right)">
                                      <p:cBhvr>
                                        <p:cTn id="13" dur="500"/>
                                        <p:tgtEl>
                                          <p:spTgt spid="124"/>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25"/>
                                        </p:tgtEl>
                                        <p:attrNameLst>
                                          <p:attrName>style.visibility</p:attrName>
                                        </p:attrNameLst>
                                      </p:cBhvr>
                                      <p:to>
                                        <p:strVal val="visible"/>
                                      </p:to>
                                    </p:set>
                                    <p:animEffect transition="in" filter="wipe(right)">
                                      <p:cBhvr>
                                        <p:cTn id="16" dur="500"/>
                                        <p:tgtEl>
                                          <p:spTgt spid="12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wipe(right)">
                                      <p:cBhvr>
                                        <p:cTn id="19" dur="500"/>
                                        <p:tgtEl>
                                          <p:spTgt spid="12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500"/>
                                        <p:tgtEl>
                                          <p:spTgt spid="12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wipe(left)">
                                      <p:cBhvr>
                                        <p:cTn id="25" dur="500"/>
                                        <p:tgtEl>
                                          <p:spTgt spid="12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9"/>
                                        </p:tgtEl>
                                        <p:attrNameLst>
                                          <p:attrName>style.visibility</p:attrName>
                                        </p:attrNameLst>
                                      </p:cBhvr>
                                      <p:to>
                                        <p:strVal val="visible"/>
                                      </p:to>
                                    </p:set>
                                    <p:animEffect transition="in" filter="wipe(left)">
                                      <p:cBhvr>
                                        <p:cTn id="28" dur="500"/>
                                        <p:tgtEl>
                                          <p:spTgt spid="12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30"/>
                                        </p:tgtEl>
                                        <p:attrNameLst>
                                          <p:attrName>style.visibility</p:attrName>
                                        </p:attrNameLst>
                                      </p:cBhvr>
                                      <p:to>
                                        <p:strVal val="visible"/>
                                      </p:to>
                                    </p:set>
                                    <p:animEffect transition="in" filter="wipe(left)">
                                      <p:cBhvr>
                                        <p:cTn id="31" dur="500"/>
                                        <p:tgtEl>
                                          <p:spTgt spid="130"/>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31"/>
                                        </p:tgtEl>
                                        <p:attrNameLst>
                                          <p:attrName>style.visibility</p:attrName>
                                        </p:attrNameLst>
                                      </p:cBhvr>
                                      <p:to>
                                        <p:strVal val="visible"/>
                                      </p:to>
                                    </p:set>
                                    <p:animEffect transition="in" filter="wipe(left)">
                                      <p:cBhvr>
                                        <p:cTn id="34" dur="500"/>
                                        <p:tgtEl>
                                          <p:spTgt spid="13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wipe(left)">
                                      <p:cBhvr>
                                        <p:cTn id="37" dur="500"/>
                                        <p:tgtEl>
                                          <p:spTgt spid="13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wipe(left)">
                                      <p:cBhvr>
                                        <p:cTn id="40" dur="500"/>
                                        <p:tgtEl>
                                          <p:spTgt spid="133"/>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37"/>
                                        </p:tgtEl>
                                        <p:attrNameLst>
                                          <p:attrName>style.visibility</p:attrName>
                                        </p:attrNameLst>
                                      </p:cBhvr>
                                      <p:to>
                                        <p:strVal val="visible"/>
                                      </p:to>
                                    </p:set>
                                    <p:animEffect transition="in" filter="wipe(right)">
                                      <p:cBhvr>
                                        <p:cTn id="43" dur="500"/>
                                        <p:tgtEl>
                                          <p:spTgt spid="13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36"/>
                                        </p:tgtEl>
                                        <p:attrNameLst>
                                          <p:attrName>style.visibility</p:attrName>
                                        </p:attrNameLst>
                                      </p:cBhvr>
                                      <p:to>
                                        <p:strVal val="visible"/>
                                      </p:to>
                                    </p:set>
                                    <p:animEffect transition="in" filter="wipe(right)">
                                      <p:cBhvr>
                                        <p:cTn id="46" dur="500"/>
                                        <p:tgtEl>
                                          <p:spTgt spid="13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wipe(right)">
                                      <p:cBhvr>
                                        <p:cTn id="51" dur="500"/>
                                        <p:tgtEl>
                                          <p:spTgt spid="120"/>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119"/>
                                        </p:tgtEl>
                                        <p:attrNameLst>
                                          <p:attrName>style.visibility</p:attrName>
                                        </p:attrNameLst>
                                      </p:cBhvr>
                                      <p:to>
                                        <p:strVal val="visible"/>
                                      </p:to>
                                    </p:set>
                                    <p:animEffect transition="in" filter="wipe(right)">
                                      <p:cBhvr>
                                        <p:cTn id="54" dur="500"/>
                                        <p:tgtEl>
                                          <p:spTgt spid="11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18"/>
                                        </p:tgtEl>
                                        <p:attrNameLst>
                                          <p:attrName>style.visibility</p:attrName>
                                        </p:attrNameLst>
                                      </p:cBhvr>
                                      <p:to>
                                        <p:strVal val="visible"/>
                                      </p:to>
                                    </p:set>
                                    <p:animEffect transition="in" filter="wipe(left)">
                                      <p:cBhvr>
                                        <p:cTn id="57" dur="500"/>
                                        <p:tgtEl>
                                          <p:spTgt spid="1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wipe(left)">
                                      <p:cBhvr>
                                        <p:cTn id="60" dur="500"/>
                                        <p:tgtEl>
                                          <p:spTgt spid="121"/>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wipe(up)">
                                      <p:cBhvr>
                                        <p:cTn id="65" dur="500"/>
                                        <p:tgtEl>
                                          <p:spTgt spid="122"/>
                                        </p:tgtEl>
                                      </p:cBhvr>
                                    </p:animEffect>
                                  </p:childTnLst>
                                </p:cTn>
                              </p:par>
                              <p:par>
                                <p:cTn id="66" presetID="1" presetClass="exit" presetSubtype="0" fill="hold" grpId="1" nodeType="withEffect">
                                  <p:stCondLst>
                                    <p:cond delay="0"/>
                                  </p:stCondLst>
                                  <p:childTnLst>
                                    <p:set>
                                      <p:cBhvr>
                                        <p:cTn id="67" dur="1" fill="hold">
                                          <p:stCondLst>
                                            <p:cond delay="0"/>
                                          </p:stCondLst>
                                        </p:cTn>
                                        <p:tgtEl>
                                          <p:spTgt spid="117"/>
                                        </p:tgtEl>
                                        <p:attrNameLst>
                                          <p:attrName>style.visibility</p:attrName>
                                        </p:attrNameLst>
                                      </p:cBhvr>
                                      <p:to>
                                        <p:strVal val="hidden"/>
                                      </p:to>
                                    </p:set>
                                  </p:childTnLst>
                                </p:cTn>
                              </p:par>
                              <p:par>
                                <p:cTn id="68" presetID="1" presetClass="exit" presetSubtype="0" fill="hold" grpId="1" nodeType="withEffect">
                                  <p:stCondLst>
                                    <p:cond delay="0"/>
                                  </p:stCondLst>
                                  <p:childTnLst>
                                    <p:set>
                                      <p:cBhvr>
                                        <p:cTn id="69" dur="1" fill="hold">
                                          <p:stCondLst>
                                            <p:cond delay="0"/>
                                          </p:stCondLst>
                                        </p:cTn>
                                        <p:tgtEl>
                                          <p:spTgt spid="123"/>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124"/>
                                        </p:tgtEl>
                                        <p:attrNameLst>
                                          <p:attrName>style.visibility</p:attrName>
                                        </p:attrNameLst>
                                      </p:cBhvr>
                                      <p:to>
                                        <p:strVal val="hidden"/>
                                      </p:to>
                                    </p:set>
                                  </p:childTnLst>
                                </p:cTn>
                              </p:par>
                              <p:par>
                                <p:cTn id="72" presetID="1" presetClass="exit" presetSubtype="0" fill="hold" grpId="1" nodeType="withEffect">
                                  <p:stCondLst>
                                    <p:cond delay="0"/>
                                  </p:stCondLst>
                                  <p:childTnLst>
                                    <p:set>
                                      <p:cBhvr>
                                        <p:cTn id="73" dur="1" fill="hold">
                                          <p:stCondLst>
                                            <p:cond delay="0"/>
                                          </p:stCondLst>
                                        </p:cTn>
                                        <p:tgtEl>
                                          <p:spTgt spid="125"/>
                                        </p:tgtEl>
                                        <p:attrNameLst>
                                          <p:attrName>style.visibility</p:attrName>
                                        </p:attrNameLst>
                                      </p:cBhvr>
                                      <p:to>
                                        <p:strVal val="hidden"/>
                                      </p:to>
                                    </p:set>
                                  </p:childTnLst>
                                </p:cTn>
                              </p:par>
                              <p:par>
                                <p:cTn id="74" presetID="1" presetClass="exit" presetSubtype="0" fill="hold" grpId="1" nodeType="withEffect">
                                  <p:stCondLst>
                                    <p:cond delay="0"/>
                                  </p:stCondLst>
                                  <p:childTnLst>
                                    <p:set>
                                      <p:cBhvr>
                                        <p:cTn id="75" dur="1" fill="hold">
                                          <p:stCondLst>
                                            <p:cond delay="0"/>
                                          </p:stCondLst>
                                        </p:cTn>
                                        <p:tgtEl>
                                          <p:spTgt spid="126"/>
                                        </p:tgtEl>
                                        <p:attrNameLst>
                                          <p:attrName>style.visibility</p:attrName>
                                        </p:attrNameLst>
                                      </p:cBhvr>
                                      <p:to>
                                        <p:strVal val="hidden"/>
                                      </p:to>
                                    </p:set>
                                  </p:childTnLst>
                                </p:cTn>
                              </p:par>
                              <p:par>
                                <p:cTn id="76" presetID="1" presetClass="exit" presetSubtype="0" fill="hold" grpId="1" nodeType="withEffect">
                                  <p:stCondLst>
                                    <p:cond delay="0"/>
                                  </p:stCondLst>
                                  <p:childTnLst>
                                    <p:set>
                                      <p:cBhvr>
                                        <p:cTn id="77" dur="1" fill="hold">
                                          <p:stCondLst>
                                            <p:cond delay="0"/>
                                          </p:stCondLst>
                                        </p:cTn>
                                        <p:tgtEl>
                                          <p:spTgt spid="127"/>
                                        </p:tgtEl>
                                        <p:attrNameLst>
                                          <p:attrName>style.visibility</p:attrName>
                                        </p:attrNameLst>
                                      </p:cBhvr>
                                      <p:to>
                                        <p:strVal val="hidden"/>
                                      </p:to>
                                    </p:set>
                                  </p:childTnLst>
                                </p:cTn>
                              </p:par>
                              <p:par>
                                <p:cTn id="78" presetID="1" presetClass="exit" presetSubtype="0" fill="hold" grpId="1" nodeType="withEffect">
                                  <p:stCondLst>
                                    <p:cond delay="0"/>
                                  </p:stCondLst>
                                  <p:childTnLst>
                                    <p:set>
                                      <p:cBhvr>
                                        <p:cTn id="79" dur="1" fill="hold">
                                          <p:stCondLst>
                                            <p:cond delay="0"/>
                                          </p:stCondLst>
                                        </p:cTn>
                                        <p:tgtEl>
                                          <p:spTgt spid="128"/>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129"/>
                                        </p:tgtEl>
                                        <p:attrNameLst>
                                          <p:attrName>style.visibility</p:attrName>
                                        </p:attrNameLst>
                                      </p:cBhvr>
                                      <p:to>
                                        <p:strVal val="hidden"/>
                                      </p:to>
                                    </p:set>
                                  </p:childTnLst>
                                </p:cTn>
                              </p:par>
                              <p:par>
                                <p:cTn id="82" presetID="1" presetClass="exit" presetSubtype="0" fill="hold" grpId="1" nodeType="withEffect">
                                  <p:stCondLst>
                                    <p:cond delay="0"/>
                                  </p:stCondLst>
                                  <p:childTnLst>
                                    <p:set>
                                      <p:cBhvr>
                                        <p:cTn id="83" dur="1" fill="hold">
                                          <p:stCondLst>
                                            <p:cond delay="0"/>
                                          </p:stCondLst>
                                        </p:cTn>
                                        <p:tgtEl>
                                          <p:spTgt spid="130"/>
                                        </p:tgtEl>
                                        <p:attrNameLst>
                                          <p:attrName>style.visibility</p:attrName>
                                        </p:attrNameLst>
                                      </p:cBhvr>
                                      <p:to>
                                        <p:strVal val="hidden"/>
                                      </p:to>
                                    </p:set>
                                  </p:childTnLst>
                                </p:cTn>
                              </p:par>
                              <p:par>
                                <p:cTn id="84" presetID="1" presetClass="exit" presetSubtype="0" fill="hold" grpId="1" nodeType="withEffect">
                                  <p:stCondLst>
                                    <p:cond delay="0"/>
                                  </p:stCondLst>
                                  <p:childTnLst>
                                    <p:set>
                                      <p:cBhvr>
                                        <p:cTn id="85" dur="1" fill="hold">
                                          <p:stCondLst>
                                            <p:cond delay="0"/>
                                          </p:stCondLst>
                                        </p:cTn>
                                        <p:tgtEl>
                                          <p:spTgt spid="131"/>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132"/>
                                        </p:tgtEl>
                                        <p:attrNameLst>
                                          <p:attrName>style.visibility</p:attrName>
                                        </p:attrNameLst>
                                      </p:cBhvr>
                                      <p:to>
                                        <p:strVal val="hidden"/>
                                      </p:to>
                                    </p:set>
                                  </p:childTnLst>
                                </p:cTn>
                              </p:par>
                              <p:par>
                                <p:cTn id="88" presetID="1" presetClass="exit" presetSubtype="0" fill="hold" grpId="1" nodeType="withEffect">
                                  <p:stCondLst>
                                    <p:cond delay="0"/>
                                  </p:stCondLst>
                                  <p:childTnLst>
                                    <p:set>
                                      <p:cBhvr>
                                        <p:cTn id="89" dur="1" fill="hold">
                                          <p:stCondLst>
                                            <p:cond delay="0"/>
                                          </p:stCondLst>
                                        </p:cTn>
                                        <p:tgtEl>
                                          <p:spTgt spid="133"/>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137"/>
                                        </p:tgtEl>
                                        <p:attrNameLst>
                                          <p:attrName>style.visibility</p:attrName>
                                        </p:attrNameLst>
                                      </p:cBhvr>
                                      <p:to>
                                        <p:strVal val="hidden"/>
                                      </p:to>
                                    </p:set>
                                  </p:childTnLst>
                                </p:cTn>
                              </p:par>
                              <p:par>
                                <p:cTn id="92" presetID="1" presetClass="exit" presetSubtype="0" fill="hold" grpId="1" nodeType="withEffect">
                                  <p:stCondLst>
                                    <p:cond delay="0"/>
                                  </p:stCondLst>
                                  <p:childTnLst>
                                    <p:set>
                                      <p:cBhvr>
                                        <p:cTn id="93" dur="1" fill="hold">
                                          <p:stCondLst>
                                            <p:cond delay="0"/>
                                          </p:stCondLst>
                                        </p:cTn>
                                        <p:tgtEl>
                                          <p:spTgt spid="136"/>
                                        </p:tgtEl>
                                        <p:attrNameLst>
                                          <p:attrName>style.visibility</p:attrName>
                                        </p:attrNameLst>
                                      </p:cBhvr>
                                      <p:to>
                                        <p:strVal val="hidden"/>
                                      </p:to>
                                    </p:set>
                                  </p:childTnLst>
                                </p:cTn>
                              </p:par>
                              <p:par>
                                <p:cTn id="94" presetID="1" presetClass="exit" presetSubtype="0" fill="hold" grpId="1" nodeType="withEffect">
                                  <p:stCondLst>
                                    <p:cond delay="0"/>
                                  </p:stCondLst>
                                  <p:childTnLst>
                                    <p:set>
                                      <p:cBhvr>
                                        <p:cTn id="95" dur="1" fill="hold">
                                          <p:stCondLst>
                                            <p:cond delay="0"/>
                                          </p:stCondLst>
                                        </p:cTn>
                                        <p:tgtEl>
                                          <p:spTgt spid="120"/>
                                        </p:tgtEl>
                                        <p:attrNameLst>
                                          <p:attrName>style.visibility</p:attrName>
                                        </p:attrNameLst>
                                      </p:cBhvr>
                                      <p:to>
                                        <p:strVal val="hidden"/>
                                      </p:to>
                                    </p:set>
                                  </p:childTnLst>
                                </p:cTn>
                              </p:par>
                              <p:par>
                                <p:cTn id="96" presetID="1" presetClass="exit" presetSubtype="0" fill="hold" grpId="1" nodeType="withEffect">
                                  <p:stCondLst>
                                    <p:cond delay="0"/>
                                  </p:stCondLst>
                                  <p:childTnLst>
                                    <p:set>
                                      <p:cBhvr>
                                        <p:cTn id="97" dur="1" fill="hold">
                                          <p:stCondLst>
                                            <p:cond delay="0"/>
                                          </p:stCondLst>
                                        </p:cTn>
                                        <p:tgtEl>
                                          <p:spTgt spid="119"/>
                                        </p:tgtEl>
                                        <p:attrNameLst>
                                          <p:attrName>style.visibility</p:attrName>
                                        </p:attrNameLst>
                                      </p:cBhvr>
                                      <p:to>
                                        <p:strVal val="hidden"/>
                                      </p:to>
                                    </p:set>
                                  </p:childTnLst>
                                </p:cTn>
                              </p:par>
                              <p:par>
                                <p:cTn id="98" presetID="1" presetClass="exit" presetSubtype="0" fill="hold" grpId="1" nodeType="withEffect">
                                  <p:stCondLst>
                                    <p:cond delay="0"/>
                                  </p:stCondLst>
                                  <p:childTnLst>
                                    <p:set>
                                      <p:cBhvr>
                                        <p:cTn id="99" dur="1" fill="hold">
                                          <p:stCondLst>
                                            <p:cond delay="0"/>
                                          </p:stCondLst>
                                        </p:cTn>
                                        <p:tgtEl>
                                          <p:spTgt spid="118"/>
                                        </p:tgtEl>
                                        <p:attrNameLst>
                                          <p:attrName>style.visibility</p:attrName>
                                        </p:attrNameLst>
                                      </p:cBhvr>
                                      <p:to>
                                        <p:strVal val="hidden"/>
                                      </p:to>
                                    </p:set>
                                  </p:childTnLst>
                                </p:cTn>
                              </p:par>
                              <p:par>
                                <p:cTn id="100" presetID="1" presetClass="exit" presetSubtype="0" fill="hold" grpId="1" nodeType="withEffect">
                                  <p:stCondLst>
                                    <p:cond delay="0"/>
                                  </p:stCondLst>
                                  <p:childTnLst>
                                    <p:set>
                                      <p:cBhvr>
                                        <p:cTn id="101" dur="1" fill="hold">
                                          <p:stCondLst>
                                            <p:cond delay="0"/>
                                          </p:stCondLst>
                                        </p:cTn>
                                        <p:tgtEl>
                                          <p:spTgt spid="121"/>
                                        </p:tgtEl>
                                        <p:attrNameLst>
                                          <p:attrName>style.visibility</p:attrName>
                                        </p:attrNameLst>
                                      </p:cBhvr>
                                      <p:to>
                                        <p:strVal val="hidden"/>
                                      </p:to>
                                    </p:set>
                                  </p:childTnLst>
                                </p:cTn>
                              </p:par>
                              <p:par>
                                <p:cTn id="102" presetID="1" presetClass="exit" presetSubtype="0" fill="hold" grpId="1" nodeType="withEffect">
                                  <p:stCondLst>
                                    <p:cond delay="0"/>
                                  </p:stCondLst>
                                  <p:childTnLst>
                                    <p:set>
                                      <p:cBhvr>
                                        <p:cTn id="103" dur="1" fill="hold">
                                          <p:stCondLst>
                                            <p:cond delay="0"/>
                                          </p:stCondLst>
                                        </p:cTn>
                                        <p:tgtEl>
                                          <p:spTgt spid="122"/>
                                        </p:tgtEl>
                                        <p:attrNameLst>
                                          <p:attrName>style.visibility</p:attrName>
                                        </p:attrNameLst>
                                      </p:cBhvr>
                                      <p:to>
                                        <p:strVal val="hidden"/>
                                      </p:to>
                                    </p:set>
                                  </p:childTnLst>
                                </p:cTn>
                              </p:par>
                              <p:par>
                                <p:cTn id="104" presetID="1" presetClass="exit" presetSubtype="0" fill="hold" grpId="0" nodeType="withEffect">
                                  <p:stCondLst>
                                    <p:cond delay="0"/>
                                  </p:stCondLst>
                                  <p:childTnLst>
                                    <p:set>
                                      <p:cBhvr>
                                        <p:cTn id="105" dur="1" fill="hold">
                                          <p:stCondLst>
                                            <p:cond delay="0"/>
                                          </p:stCondLst>
                                        </p:cTn>
                                        <p:tgtEl>
                                          <p:spTgt spid="114"/>
                                        </p:tgtEl>
                                        <p:attrNameLst>
                                          <p:attrName>style.visibility</p:attrName>
                                        </p:attrNameLst>
                                      </p:cBhvr>
                                      <p:to>
                                        <p:strVal val="hidden"/>
                                      </p:to>
                                    </p:set>
                                  </p:childTnLst>
                                </p:cTn>
                              </p:par>
                              <p:par>
                                <p:cTn id="106" presetID="1" presetClass="exit" presetSubtype="0" fill="hold" grpId="0" nodeType="withEffect">
                                  <p:stCondLst>
                                    <p:cond delay="0"/>
                                  </p:stCondLst>
                                  <p:childTnLst>
                                    <p:set>
                                      <p:cBhvr>
                                        <p:cTn id="107" dur="1" fill="hold">
                                          <p:stCondLst>
                                            <p:cond delay="0"/>
                                          </p:stCondLst>
                                        </p:cTn>
                                        <p:tgtEl>
                                          <p:spTgt spid="115"/>
                                        </p:tgtEl>
                                        <p:attrNameLst>
                                          <p:attrName>style.visibility</p:attrName>
                                        </p:attrNameLst>
                                      </p:cBhvr>
                                      <p:to>
                                        <p:strVal val="hidden"/>
                                      </p:to>
                                    </p:set>
                                  </p:childTnLst>
                                </p:cTn>
                              </p:par>
                              <p:par>
                                <p:cTn id="108" presetID="1" presetClass="exit" presetSubtype="0" fill="hold" grpId="0" nodeType="withEffect">
                                  <p:stCondLst>
                                    <p:cond delay="0"/>
                                  </p:stCondLst>
                                  <p:childTnLst>
                                    <p:set>
                                      <p:cBhvr>
                                        <p:cTn id="109" dur="1" fill="hold">
                                          <p:stCondLst>
                                            <p:cond delay="0"/>
                                          </p:stCondLst>
                                        </p:cTn>
                                        <p:tgtEl>
                                          <p:spTgt spid="116"/>
                                        </p:tgtEl>
                                        <p:attrNameLst>
                                          <p:attrName>style.visibility</p:attrName>
                                        </p:attrNameLst>
                                      </p:cBhvr>
                                      <p:to>
                                        <p:strVal val="hidden"/>
                                      </p:to>
                                    </p:set>
                                  </p:childTnLst>
                                </p:cTn>
                              </p:par>
                              <p:par>
                                <p:cTn id="110" presetID="1" presetClass="exit" presetSubtype="0" fill="hold" grpId="0" nodeType="withEffect">
                                  <p:stCondLst>
                                    <p:cond delay="0"/>
                                  </p:stCondLst>
                                  <p:childTnLst>
                                    <p:set>
                                      <p:cBhvr>
                                        <p:cTn id="111" dur="1" fill="hold">
                                          <p:stCondLst>
                                            <p:cond delay="0"/>
                                          </p:stCondLst>
                                        </p:cTn>
                                        <p:tgtEl>
                                          <p:spTgt spid="134"/>
                                        </p:tgtEl>
                                        <p:attrNameLst>
                                          <p:attrName>style.visibility</p:attrName>
                                        </p:attrNameLst>
                                      </p:cBhvr>
                                      <p:to>
                                        <p:strVal val="hidden"/>
                                      </p:to>
                                    </p:set>
                                  </p:childTnLst>
                                </p:cTn>
                              </p:par>
                              <p:par>
                                <p:cTn id="112" presetID="1" presetClass="exit" presetSubtype="0" fill="hold" grpId="0" nodeType="withEffect">
                                  <p:stCondLst>
                                    <p:cond delay="0"/>
                                  </p:stCondLst>
                                  <p:childTnLst>
                                    <p:set>
                                      <p:cBhvr>
                                        <p:cTn id="113" dur="1" fill="hold">
                                          <p:stCondLst>
                                            <p:cond delay="0"/>
                                          </p:stCondLst>
                                        </p:cTn>
                                        <p:tgtEl>
                                          <p:spTgt spid="135"/>
                                        </p:tgtEl>
                                        <p:attrNameLst>
                                          <p:attrName>style.visibility</p:attrName>
                                        </p:attrNameLst>
                                      </p:cBhvr>
                                      <p:to>
                                        <p:strVal val="hidden"/>
                                      </p:to>
                                    </p:set>
                                  </p:childTnLst>
                                </p:cTn>
                              </p:par>
                              <p:par>
                                <p:cTn id="114" presetID="1" presetClass="entr" presetSubtype="0" fill="hold" grpId="1" nodeType="withEffect">
                                  <p:stCondLst>
                                    <p:cond delay="0"/>
                                  </p:stCondLst>
                                  <p:childTnLst>
                                    <p:set>
                                      <p:cBhvr>
                                        <p:cTn id="115" dur="1" fill="hold">
                                          <p:stCondLst>
                                            <p:cond delay="0"/>
                                          </p:stCondLst>
                                        </p:cTn>
                                        <p:tgtEl>
                                          <p:spTgt spid="34"/>
                                        </p:tgtEl>
                                        <p:attrNameLst>
                                          <p:attrName>style.visibility</p:attrName>
                                        </p:attrNameLst>
                                      </p:cBhvr>
                                      <p:to>
                                        <p:strVal val="visible"/>
                                      </p:to>
                                    </p:set>
                                  </p:childTnLst>
                                </p:cTn>
                              </p:par>
                              <p:par>
                                <p:cTn id="116" presetID="1" presetClass="entr" presetSubtype="0" fill="hold" grpId="1" nodeType="withEffect">
                                  <p:stCondLst>
                                    <p:cond delay="0"/>
                                  </p:stCondLst>
                                  <p:childTnLst>
                                    <p:set>
                                      <p:cBhvr>
                                        <p:cTn id="117" dur="1" fill="hold">
                                          <p:stCondLst>
                                            <p:cond delay="0"/>
                                          </p:stCondLst>
                                        </p:cTn>
                                        <p:tgtEl>
                                          <p:spTgt spid="35"/>
                                        </p:tgtEl>
                                        <p:attrNameLst>
                                          <p:attrName>style.visibility</p:attrName>
                                        </p:attrNameLst>
                                      </p:cBhvr>
                                      <p:to>
                                        <p:strVal val="visible"/>
                                      </p:to>
                                    </p:set>
                                  </p:childTnLst>
                                </p:cTn>
                              </p:par>
                              <p:par>
                                <p:cTn id="118" presetID="1" presetClass="entr" presetSubtype="0" fill="hold" grpId="1" nodeType="withEffect">
                                  <p:stCondLst>
                                    <p:cond delay="0"/>
                                  </p:stCondLst>
                                  <p:childTnLst>
                                    <p:set>
                                      <p:cBhvr>
                                        <p:cTn id="119" dur="1" fill="hold">
                                          <p:stCondLst>
                                            <p:cond delay="0"/>
                                          </p:stCondLst>
                                        </p:cTn>
                                        <p:tgtEl>
                                          <p:spTgt spid="26"/>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27"/>
                                        </p:tgtEl>
                                        <p:attrNameLst>
                                          <p:attrName>style.visibility</p:attrName>
                                        </p:attrNameLst>
                                      </p:cBhvr>
                                      <p:to>
                                        <p:strVal val="visible"/>
                                      </p:to>
                                    </p:set>
                                  </p:childTnLst>
                                </p:cTn>
                              </p:par>
                              <p:par>
                                <p:cTn id="122" presetID="1" presetClass="entr" presetSubtype="0" fill="hold" nodeType="withEffect">
                                  <p:stCondLst>
                                    <p:cond delay="0"/>
                                  </p:stCondLst>
                                  <p:childTnLst>
                                    <p:set>
                                      <p:cBhvr>
                                        <p:cTn id="123" dur="1" fill="hold">
                                          <p:stCondLst>
                                            <p:cond delay="0"/>
                                          </p:stCondLst>
                                        </p:cTn>
                                        <p:tgtEl>
                                          <p:spTgt spid="36"/>
                                        </p:tgtEl>
                                        <p:attrNameLst>
                                          <p:attrName>style.visibility</p:attrName>
                                        </p:attrNameLst>
                                      </p:cBhvr>
                                      <p:to>
                                        <p:strVal val="visible"/>
                                      </p:to>
                                    </p:set>
                                  </p:childTnLst>
                                </p:cTn>
                              </p:par>
                            </p:childTnLst>
                          </p:cTn>
                        </p:par>
                      </p:childTnLst>
                    </p:cTn>
                  </p:par>
                  <p:par>
                    <p:cTn id="124" fill="hold">
                      <p:stCondLst>
                        <p:cond delay="indefinite"/>
                      </p:stCondLst>
                      <p:childTnLst>
                        <p:par>
                          <p:cTn id="125" fill="hold">
                            <p:stCondLst>
                              <p:cond delay="0"/>
                            </p:stCondLst>
                            <p:childTnLst>
                              <p:par>
                                <p:cTn id="126" presetID="1" presetClass="exit" presetSubtype="0" fill="hold" grpId="0" nodeType="clickEffect">
                                  <p:stCondLst>
                                    <p:cond delay="0"/>
                                  </p:stCondLst>
                                  <p:childTnLst>
                                    <p:set>
                                      <p:cBhvr>
                                        <p:cTn id="127" dur="1" fill="hold">
                                          <p:stCondLst>
                                            <p:cond delay="0"/>
                                          </p:stCondLst>
                                        </p:cTn>
                                        <p:tgtEl>
                                          <p:spTgt spid="34"/>
                                        </p:tgtEl>
                                        <p:attrNameLst>
                                          <p:attrName>style.visibility</p:attrName>
                                        </p:attrNameLst>
                                      </p:cBhvr>
                                      <p:to>
                                        <p:strVal val="hidden"/>
                                      </p:to>
                                    </p:set>
                                  </p:childTnLst>
                                </p:cTn>
                              </p:par>
                              <p:par>
                                <p:cTn id="128" presetID="1" presetClass="exit" presetSubtype="0" fill="hold" grpId="0" nodeType="withEffect">
                                  <p:stCondLst>
                                    <p:cond delay="0"/>
                                  </p:stCondLst>
                                  <p:childTnLst>
                                    <p:set>
                                      <p:cBhvr>
                                        <p:cTn id="129" dur="1" fill="hold">
                                          <p:stCondLst>
                                            <p:cond delay="0"/>
                                          </p:stCondLst>
                                        </p:cTn>
                                        <p:tgtEl>
                                          <p:spTgt spid="35"/>
                                        </p:tgtEl>
                                        <p:attrNameLst>
                                          <p:attrName>style.visibility</p:attrName>
                                        </p:attrNameLst>
                                      </p:cBhvr>
                                      <p:to>
                                        <p:strVal val="hidden"/>
                                      </p:to>
                                    </p:set>
                                  </p:childTnLst>
                                </p:cTn>
                              </p:par>
                              <p:par>
                                <p:cTn id="130" presetID="42" presetClass="path" presetSubtype="0" accel="50000" decel="50000" fill="hold" grpId="0" nodeType="withEffect">
                                  <p:stCondLst>
                                    <p:cond delay="0"/>
                                  </p:stCondLst>
                                  <p:childTnLst>
                                    <p:animMotion origin="layout" path="M 3.33333E-6 -4.44444E-6 L 0.175 0.13334 " pathEditMode="relative" rAng="0" ptsTypes="AA">
                                      <p:cBhvr>
                                        <p:cTn id="131" dur="2000" fill="hold"/>
                                        <p:tgtEl>
                                          <p:spTgt spid="26"/>
                                        </p:tgtEl>
                                        <p:attrNameLst>
                                          <p:attrName>ppt_x</p:attrName>
                                          <p:attrName>ppt_y</p:attrName>
                                        </p:attrNameLst>
                                      </p:cBhvr>
                                      <p:rCtr x="8750" y="6667"/>
                                    </p:animMotion>
                                  </p:childTnLst>
                                </p:cTn>
                              </p:par>
                              <p:par>
                                <p:cTn id="132" presetID="42" presetClass="path" presetSubtype="0" accel="50000" decel="50000" fill="hold" nodeType="withEffect">
                                  <p:stCondLst>
                                    <p:cond delay="0"/>
                                  </p:stCondLst>
                                  <p:childTnLst>
                                    <p:animMotion origin="layout" path="M 0 0 L 0.19167 -0.16111 " pathEditMode="relative" rAng="0" ptsTypes="AA">
                                      <p:cBhvr>
                                        <p:cTn id="133" dur="2000" fill="hold"/>
                                        <p:tgtEl>
                                          <p:spTgt spid="27"/>
                                        </p:tgtEl>
                                        <p:attrNameLst>
                                          <p:attrName>ppt_x</p:attrName>
                                          <p:attrName>ppt_y</p:attrName>
                                        </p:attrNameLst>
                                      </p:cBhvr>
                                      <p:rCtr x="9583" y="-8056"/>
                                    </p:animMotion>
                                  </p:childTnLst>
                                </p:cTn>
                              </p:par>
                              <p:par>
                                <p:cTn id="134" presetID="42" presetClass="path" presetSubtype="0" accel="50000" decel="50000" fill="hold" nodeType="withEffect">
                                  <p:stCondLst>
                                    <p:cond delay="0"/>
                                  </p:stCondLst>
                                  <p:childTnLst>
                                    <p:animMotion origin="layout" path="M 1.66667E-6 -2.22222E-6 L 0.19271 -0.19444 " pathEditMode="relative" rAng="0" ptsTypes="AA">
                                      <p:cBhvr>
                                        <p:cTn id="135" dur="2000" fill="hold"/>
                                        <p:tgtEl>
                                          <p:spTgt spid="36"/>
                                        </p:tgtEl>
                                        <p:attrNameLst>
                                          <p:attrName>ppt_x</p:attrName>
                                          <p:attrName>ppt_y</p:attrName>
                                        </p:attrNameLst>
                                      </p:cBhvr>
                                      <p:rCtr x="9635" y="-972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3" grpId="1" animBg="1"/>
      <p:bldP spid="134" grpId="0" animBg="1"/>
      <p:bldP spid="135" grpId="0" animBg="1"/>
      <p:bldP spid="136" grpId="0" animBg="1"/>
      <p:bldP spid="136" grpId="1" animBg="1"/>
      <p:bldP spid="137" grpId="0" animBg="1"/>
      <p:bldP spid="137" grpId="1" animBg="1"/>
      <p:bldP spid="26" grpId="0" animBg="1"/>
      <p:bldP spid="26" grpId="1" animBg="1"/>
      <p:bldP spid="34" grpId="0" animBg="1"/>
      <p:bldP spid="34" grpId="1" animBg="1"/>
      <p:bldP spid="35" grpId="0" animBg="1"/>
      <p:bldP spid="35"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6065041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Down Arrow 70"/>
          <p:cNvSpPr/>
          <p:nvPr/>
        </p:nvSpPr>
        <p:spPr>
          <a:xfrm>
            <a:off x="2590800" y="1038226"/>
            <a:ext cx="457200" cy="1766736"/>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 name="Rectangle 3"/>
          <p:cNvSpPr/>
          <p:nvPr/>
        </p:nvSpPr>
        <p:spPr>
          <a:xfrm>
            <a:off x="5337175" y="342900"/>
            <a:ext cx="1981200"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Browser</a:t>
            </a:r>
            <a:endParaRPr lang="en-US" dirty="0">
              <a:solidFill>
                <a:prstClr val="white"/>
              </a:solidFill>
              <a:latin typeface="Segoe Light" pitchFamily="34" charset="0"/>
            </a:endParaRPr>
          </a:p>
        </p:txBody>
      </p:sp>
      <p:sp>
        <p:nvSpPr>
          <p:cNvPr id="5" name="Rectangle 4"/>
          <p:cNvSpPr/>
          <p:nvPr/>
        </p:nvSpPr>
        <p:spPr>
          <a:xfrm>
            <a:off x="5334000" y="1485900"/>
            <a:ext cx="19812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Web Server</a:t>
            </a:r>
            <a:br>
              <a:rPr lang="en-US" dirty="0" smtClean="0">
                <a:solidFill>
                  <a:prstClr val="white"/>
                </a:solidFill>
                <a:latin typeface="Segoe Light" pitchFamily="34" charset="0"/>
              </a:rPr>
            </a:br>
            <a:r>
              <a:rPr lang="en-US" sz="1400" dirty="0" smtClean="0">
                <a:solidFill>
                  <a:prstClr val="white"/>
                </a:solidFill>
                <a:latin typeface="Segoe Light" pitchFamily="34" charset="0"/>
              </a:rPr>
              <a:t>(ASP.NET, PHP, Ruby, …)</a:t>
            </a:r>
            <a:endParaRPr lang="en-US" sz="1400" dirty="0">
              <a:solidFill>
                <a:prstClr val="white"/>
              </a:solidFill>
              <a:latin typeface="Segoe Light" pitchFamily="34" charset="0"/>
            </a:endParaRPr>
          </a:p>
        </p:txBody>
      </p:sp>
      <p:sp>
        <p:nvSpPr>
          <p:cNvPr id="7" name="Flowchart: Magnetic Disk 6"/>
          <p:cNvSpPr/>
          <p:nvPr/>
        </p:nvSpPr>
        <p:spPr>
          <a:xfrm>
            <a:off x="5256258" y="5410200"/>
            <a:ext cx="1676400" cy="12192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DB</a:t>
            </a:r>
            <a:br>
              <a:rPr lang="en-US" dirty="0" smtClean="0">
                <a:solidFill>
                  <a:prstClr val="white"/>
                </a:solidFill>
                <a:latin typeface="Segoe Light" pitchFamily="34" charset="0"/>
              </a:rPr>
            </a:br>
            <a:r>
              <a:rPr lang="en-US" sz="1200" dirty="0" smtClean="0">
                <a:solidFill>
                  <a:prstClr val="white"/>
                </a:solidFill>
                <a:latin typeface="Segoe Light" pitchFamily="34" charset="0"/>
              </a:rPr>
              <a:t>(SQL Server, MySQL,  </a:t>
            </a:r>
            <a:r>
              <a:rPr lang="en-US" sz="1200" dirty="0" err="1" smtClean="0">
                <a:solidFill>
                  <a:prstClr val="white"/>
                </a:solidFill>
                <a:latin typeface="Segoe Light" pitchFamily="34" charset="0"/>
              </a:rPr>
              <a:t>NoSQL</a:t>
            </a:r>
            <a:r>
              <a:rPr lang="en-US" sz="1200" dirty="0" smtClean="0">
                <a:solidFill>
                  <a:prstClr val="white"/>
                </a:solidFill>
                <a:latin typeface="Segoe Light" pitchFamily="34" charset="0"/>
              </a:rPr>
              <a:t>)</a:t>
            </a:r>
            <a:endParaRPr lang="en-US" sz="1200" dirty="0">
              <a:solidFill>
                <a:prstClr val="white"/>
              </a:solidFill>
              <a:latin typeface="Segoe Light" pitchFamily="34" charset="0"/>
            </a:endParaRPr>
          </a:p>
        </p:txBody>
      </p:sp>
      <p:sp>
        <p:nvSpPr>
          <p:cNvPr id="8" name="Down Arrow 7"/>
          <p:cNvSpPr/>
          <p:nvPr/>
        </p:nvSpPr>
        <p:spPr>
          <a:xfrm>
            <a:off x="4501584" y="4838700"/>
            <a:ext cx="457200" cy="601054"/>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 name="Rectangle 11"/>
          <p:cNvSpPr/>
          <p:nvPr/>
        </p:nvSpPr>
        <p:spPr>
          <a:xfrm>
            <a:off x="5140325"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5" name="Rectangle 14"/>
          <p:cNvSpPr/>
          <p:nvPr/>
        </p:nvSpPr>
        <p:spPr>
          <a:xfrm>
            <a:off x="7391400" y="14859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6" name="Rectangle 15"/>
          <p:cNvSpPr/>
          <p:nvPr/>
        </p:nvSpPr>
        <p:spPr>
          <a:xfrm>
            <a:off x="4724400" y="14859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7" name="Rectangle 16"/>
          <p:cNvSpPr/>
          <p:nvPr/>
        </p:nvSpPr>
        <p:spPr>
          <a:xfrm>
            <a:off x="4114800" y="14859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8" name="Rectangle 17"/>
          <p:cNvSpPr/>
          <p:nvPr/>
        </p:nvSpPr>
        <p:spPr>
          <a:xfrm>
            <a:off x="8001000" y="14859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2" name="Rectangle 1"/>
          <p:cNvSpPr/>
          <p:nvPr/>
        </p:nvSpPr>
        <p:spPr>
          <a:xfrm>
            <a:off x="4114800" y="2171700"/>
            <a:ext cx="44196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30" name="Rectangle 29"/>
          <p:cNvSpPr/>
          <p:nvPr/>
        </p:nvSpPr>
        <p:spPr>
          <a:xfrm>
            <a:off x="2291784" y="3390900"/>
            <a:ext cx="19812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Services</a:t>
            </a:r>
            <a:br>
              <a:rPr lang="en-US" dirty="0" smtClean="0">
                <a:solidFill>
                  <a:prstClr val="white"/>
                </a:solidFill>
                <a:latin typeface="Segoe Light" pitchFamily="34" charset="0"/>
              </a:rPr>
            </a:br>
            <a:r>
              <a:rPr lang="en-US" sz="1400" dirty="0" smtClean="0">
                <a:solidFill>
                  <a:prstClr val="white"/>
                </a:solidFill>
                <a:latin typeface="Segoe Light" pitchFamily="34" charset="0"/>
              </a:rPr>
              <a:t>(WCF, WF, …)</a:t>
            </a:r>
            <a:endParaRPr lang="en-US" sz="1400" dirty="0">
              <a:solidFill>
                <a:prstClr val="white"/>
              </a:solidFill>
              <a:latin typeface="Segoe Light" pitchFamily="34" charset="0"/>
            </a:endParaRPr>
          </a:p>
        </p:txBody>
      </p:sp>
      <p:sp>
        <p:nvSpPr>
          <p:cNvPr id="31" name="Rectangle 30"/>
          <p:cNvSpPr/>
          <p:nvPr/>
        </p:nvSpPr>
        <p:spPr>
          <a:xfrm>
            <a:off x="4349184" y="33909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2" name="Rectangle 31"/>
          <p:cNvSpPr/>
          <p:nvPr/>
        </p:nvSpPr>
        <p:spPr>
          <a:xfrm>
            <a:off x="1682184" y="33909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3" name="Rectangle 32"/>
          <p:cNvSpPr/>
          <p:nvPr/>
        </p:nvSpPr>
        <p:spPr>
          <a:xfrm>
            <a:off x="1072584" y="33909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4" name="Rectangle 33"/>
          <p:cNvSpPr/>
          <p:nvPr/>
        </p:nvSpPr>
        <p:spPr>
          <a:xfrm>
            <a:off x="4958784" y="33909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5" name="Rectangle 34"/>
          <p:cNvSpPr/>
          <p:nvPr/>
        </p:nvSpPr>
        <p:spPr>
          <a:xfrm>
            <a:off x="1072584" y="4076700"/>
            <a:ext cx="44196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 / State</a:t>
            </a:r>
            <a:endParaRPr lang="en-US" dirty="0">
              <a:solidFill>
                <a:prstClr val="black"/>
              </a:solidFill>
              <a:latin typeface="Segoe Light" pitchFamily="34" charset="0"/>
            </a:endParaRPr>
          </a:p>
        </p:txBody>
      </p:sp>
      <p:sp>
        <p:nvSpPr>
          <p:cNvPr id="36" name="Rectangle 35"/>
          <p:cNvSpPr/>
          <p:nvPr/>
        </p:nvSpPr>
        <p:spPr>
          <a:xfrm>
            <a:off x="1866902" y="342900"/>
            <a:ext cx="990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Apps</a:t>
            </a:r>
            <a:endParaRPr lang="en-US" dirty="0">
              <a:solidFill>
                <a:prstClr val="white"/>
              </a:solidFill>
              <a:latin typeface="Segoe Light" pitchFamily="34" charset="0"/>
            </a:endParaRPr>
          </a:p>
        </p:txBody>
      </p:sp>
      <p:sp>
        <p:nvSpPr>
          <p:cNvPr id="37" name="Rectangle 36"/>
          <p:cNvSpPr/>
          <p:nvPr/>
        </p:nvSpPr>
        <p:spPr>
          <a:xfrm>
            <a:off x="1665516"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38" name="Rectangle 37"/>
          <p:cNvSpPr/>
          <p:nvPr/>
        </p:nvSpPr>
        <p:spPr>
          <a:xfrm>
            <a:off x="1464130"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39" name="Rectangle 38"/>
          <p:cNvSpPr/>
          <p:nvPr/>
        </p:nvSpPr>
        <p:spPr>
          <a:xfrm>
            <a:off x="1262744"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0" name="Rectangle 39"/>
          <p:cNvSpPr/>
          <p:nvPr/>
        </p:nvSpPr>
        <p:spPr>
          <a:xfrm>
            <a:off x="1061358"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1" name="Rectangle 40"/>
          <p:cNvSpPr/>
          <p:nvPr/>
        </p:nvSpPr>
        <p:spPr>
          <a:xfrm>
            <a:off x="859972"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2" name="Rectangle 41"/>
          <p:cNvSpPr/>
          <p:nvPr/>
        </p:nvSpPr>
        <p:spPr>
          <a:xfrm>
            <a:off x="658586"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3" name="Rectangle 42"/>
          <p:cNvSpPr/>
          <p:nvPr/>
        </p:nvSpPr>
        <p:spPr>
          <a:xfrm>
            <a:off x="457200"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5" name="Rectangle 44"/>
          <p:cNvSpPr/>
          <p:nvPr/>
        </p:nvSpPr>
        <p:spPr>
          <a:xfrm>
            <a:off x="2906488"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8" name="Rectangle 47"/>
          <p:cNvSpPr/>
          <p:nvPr/>
        </p:nvSpPr>
        <p:spPr>
          <a:xfrm>
            <a:off x="3107874"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9" name="Rectangle 48"/>
          <p:cNvSpPr/>
          <p:nvPr/>
        </p:nvSpPr>
        <p:spPr>
          <a:xfrm>
            <a:off x="3309260"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0" name="Rectangle 49"/>
          <p:cNvSpPr/>
          <p:nvPr/>
        </p:nvSpPr>
        <p:spPr>
          <a:xfrm>
            <a:off x="3510646"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1" name="Rectangle 50"/>
          <p:cNvSpPr/>
          <p:nvPr/>
        </p:nvSpPr>
        <p:spPr>
          <a:xfrm>
            <a:off x="3712032" y="3429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5" name="Rectangle 54"/>
          <p:cNvSpPr/>
          <p:nvPr/>
        </p:nvSpPr>
        <p:spPr>
          <a:xfrm>
            <a:off x="4943475"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6" name="Rectangle 55"/>
          <p:cNvSpPr/>
          <p:nvPr/>
        </p:nvSpPr>
        <p:spPr>
          <a:xfrm>
            <a:off x="4746625"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7" name="Rectangle 56"/>
          <p:cNvSpPr/>
          <p:nvPr/>
        </p:nvSpPr>
        <p:spPr>
          <a:xfrm>
            <a:off x="4549775"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8" name="Rectangle 57"/>
          <p:cNvSpPr/>
          <p:nvPr/>
        </p:nvSpPr>
        <p:spPr>
          <a:xfrm>
            <a:off x="4352925"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1" name="Rectangle 60"/>
          <p:cNvSpPr/>
          <p:nvPr/>
        </p:nvSpPr>
        <p:spPr>
          <a:xfrm>
            <a:off x="736575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4" name="Rectangle 63"/>
          <p:cNvSpPr/>
          <p:nvPr/>
        </p:nvSpPr>
        <p:spPr>
          <a:xfrm>
            <a:off x="756260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7" name="Rectangle 66"/>
          <p:cNvSpPr/>
          <p:nvPr/>
        </p:nvSpPr>
        <p:spPr>
          <a:xfrm>
            <a:off x="775945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4" name="Rectangle 73"/>
          <p:cNvSpPr/>
          <p:nvPr/>
        </p:nvSpPr>
        <p:spPr>
          <a:xfrm>
            <a:off x="795630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5" name="Rectangle 74"/>
          <p:cNvSpPr/>
          <p:nvPr/>
        </p:nvSpPr>
        <p:spPr>
          <a:xfrm>
            <a:off x="815315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6" name="Rectangle 75"/>
          <p:cNvSpPr/>
          <p:nvPr/>
        </p:nvSpPr>
        <p:spPr>
          <a:xfrm>
            <a:off x="835000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7" name="Rectangle 76"/>
          <p:cNvSpPr/>
          <p:nvPr/>
        </p:nvSpPr>
        <p:spPr>
          <a:xfrm>
            <a:off x="8546853"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8" name="Down Arrow 77"/>
          <p:cNvSpPr/>
          <p:nvPr/>
        </p:nvSpPr>
        <p:spPr>
          <a:xfrm>
            <a:off x="6105525" y="838200"/>
            <a:ext cx="457200" cy="2667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80" name="Down Arrow 79"/>
          <p:cNvSpPr/>
          <p:nvPr/>
        </p:nvSpPr>
        <p:spPr>
          <a:xfrm>
            <a:off x="5873184" y="2980345"/>
            <a:ext cx="457200" cy="2315555"/>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81" name="Flowchart: Magnetic Disk 80"/>
          <p:cNvSpPr/>
          <p:nvPr/>
        </p:nvSpPr>
        <p:spPr>
          <a:xfrm>
            <a:off x="7008858"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2" name="Flowchart: Magnetic Disk 81"/>
          <p:cNvSpPr/>
          <p:nvPr/>
        </p:nvSpPr>
        <p:spPr>
          <a:xfrm>
            <a:off x="7008858"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3" name="Flowchart: Magnetic Disk 82"/>
          <p:cNvSpPr/>
          <p:nvPr/>
        </p:nvSpPr>
        <p:spPr>
          <a:xfrm>
            <a:off x="4722858"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4" name="Flowchart: Magnetic Disk 83"/>
          <p:cNvSpPr/>
          <p:nvPr/>
        </p:nvSpPr>
        <p:spPr>
          <a:xfrm>
            <a:off x="4722431"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5" name="Flowchart: Magnetic Disk 84"/>
          <p:cNvSpPr/>
          <p:nvPr/>
        </p:nvSpPr>
        <p:spPr>
          <a:xfrm>
            <a:off x="4206615"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6" name="Flowchart: Magnetic Disk 85"/>
          <p:cNvSpPr/>
          <p:nvPr/>
        </p:nvSpPr>
        <p:spPr>
          <a:xfrm>
            <a:off x="4189458"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7" name="Flowchart: Magnetic Disk 86"/>
          <p:cNvSpPr/>
          <p:nvPr/>
        </p:nvSpPr>
        <p:spPr>
          <a:xfrm>
            <a:off x="7509591"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8" name="Flowchart: Magnetic Disk 87"/>
          <p:cNvSpPr/>
          <p:nvPr/>
        </p:nvSpPr>
        <p:spPr>
          <a:xfrm>
            <a:off x="7509591"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3" name="Rectangle 2"/>
          <p:cNvSpPr/>
          <p:nvPr/>
        </p:nvSpPr>
        <p:spPr>
          <a:xfrm>
            <a:off x="1072584" y="4457700"/>
            <a:ext cx="44196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59" name="Rectangle 58"/>
          <p:cNvSpPr/>
          <p:nvPr/>
        </p:nvSpPr>
        <p:spPr>
          <a:xfrm>
            <a:off x="4114800" y="2552700"/>
            <a:ext cx="44196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9" name="Rectangle 8"/>
          <p:cNvSpPr/>
          <p:nvPr/>
        </p:nvSpPr>
        <p:spPr>
          <a:xfrm>
            <a:off x="1143000" y="5981700"/>
            <a:ext cx="1219200" cy="762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LOB Systems</a:t>
            </a:r>
            <a:endParaRPr lang="en-US" dirty="0">
              <a:solidFill>
                <a:prstClr val="black"/>
              </a:solidFill>
              <a:latin typeface="Segoe Light" pitchFamily="34" charset="0"/>
            </a:endParaRPr>
          </a:p>
        </p:txBody>
      </p:sp>
      <p:sp>
        <p:nvSpPr>
          <p:cNvPr id="11" name="Rectangle 10"/>
          <p:cNvSpPr/>
          <p:nvPr/>
        </p:nvSpPr>
        <p:spPr>
          <a:xfrm>
            <a:off x="1066800" y="3086100"/>
            <a:ext cx="4406542" cy="228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err="1" smtClean="0">
                <a:solidFill>
                  <a:prstClr val="white"/>
                </a:solidFill>
                <a:latin typeface="Segoe Light" pitchFamily="34" charset="0"/>
              </a:rPr>
              <a:t>AuthN</a:t>
            </a:r>
            <a:r>
              <a:rPr lang="en-US" dirty="0" smtClean="0">
                <a:solidFill>
                  <a:prstClr val="white"/>
                </a:solidFill>
                <a:latin typeface="Segoe Light" pitchFamily="34" charset="0"/>
              </a:rPr>
              <a:t>/Z</a:t>
            </a:r>
            <a:endParaRPr lang="en-US" dirty="0">
              <a:solidFill>
                <a:prstClr val="white"/>
              </a:solidFill>
              <a:latin typeface="Segoe Light" pitchFamily="34" charset="0"/>
            </a:endParaRPr>
          </a:p>
        </p:txBody>
      </p:sp>
      <p:sp>
        <p:nvSpPr>
          <p:cNvPr id="62" name="Rectangle 61"/>
          <p:cNvSpPr/>
          <p:nvPr/>
        </p:nvSpPr>
        <p:spPr>
          <a:xfrm>
            <a:off x="4119312" y="1181100"/>
            <a:ext cx="4406542" cy="228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err="1" smtClean="0">
                <a:solidFill>
                  <a:prstClr val="white"/>
                </a:solidFill>
                <a:latin typeface="Segoe Light" pitchFamily="34" charset="0"/>
              </a:rPr>
              <a:t>AuthN</a:t>
            </a:r>
            <a:r>
              <a:rPr lang="en-US" dirty="0" smtClean="0">
                <a:solidFill>
                  <a:prstClr val="white"/>
                </a:solidFill>
                <a:latin typeface="Segoe Light" pitchFamily="34" charset="0"/>
              </a:rPr>
              <a:t>/Z</a:t>
            </a:r>
            <a:endParaRPr lang="en-US" dirty="0">
              <a:solidFill>
                <a:prstClr val="white"/>
              </a:solidFill>
              <a:latin typeface="Segoe Light" pitchFamily="34" charset="0"/>
            </a:endParaRPr>
          </a:p>
        </p:txBody>
      </p:sp>
      <p:sp>
        <p:nvSpPr>
          <p:cNvPr id="14" name="Bent Arrow 13"/>
          <p:cNvSpPr/>
          <p:nvPr/>
        </p:nvSpPr>
        <p:spPr>
          <a:xfrm rot="16200000" flipH="1">
            <a:off x="2967420" y="1795081"/>
            <a:ext cx="1066800" cy="905640"/>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9" name="Striped Right Arrow 18"/>
          <p:cNvSpPr/>
          <p:nvPr/>
        </p:nvSpPr>
        <p:spPr>
          <a:xfrm rot="5400000">
            <a:off x="1282134" y="5200650"/>
            <a:ext cx="1028700" cy="381000"/>
          </a:xfrm>
          <a:prstGeom prst="strip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0" name="Bent Arrow 69"/>
          <p:cNvSpPr/>
          <p:nvPr/>
        </p:nvSpPr>
        <p:spPr>
          <a:xfrm rot="5400000" flipH="1">
            <a:off x="2080518" y="5230311"/>
            <a:ext cx="1629754" cy="905640"/>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nvGrpSpPr>
          <p:cNvPr id="10" name="Group 9"/>
          <p:cNvGrpSpPr/>
          <p:nvPr/>
        </p:nvGrpSpPr>
        <p:grpSpPr>
          <a:xfrm>
            <a:off x="2619375" y="1009650"/>
            <a:ext cx="381000" cy="1771651"/>
            <a:chOff x="2040882" y="971550"/>
            <a:chExt cx="381000" cy="1771651"/>
          </a:xfrm>
        </p:grpSpPr>
        <p:sp>
          <p:nvSpPr>
            <p:cNvPr id="20" name="Notched Right Arrow 19"/>
            <p:cNvSpPr/>
            <p:nvPr/>
          </p:nvSpPr>
          <p:spPr>
            <a:xfrm rot="5400000">
              <a:off x="1809256" y="2130576"/>
              <a:ext cx="844251" cy="38100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21" name="Pentagon 20"/>
            <p:cNvSpPr/>
            <p:nvPr/>
          </p:nvSpPr>
          <p:spPr>
            <a:xfrm rot="5400000">
              <a:off x="1763972" y="1344386"/>
              <a:ext cx="945786" cy="200114"/>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grpSp>
        <p:nvGrpSpPr>
          <p:cNvPr id="6" name="Group 5"/>
          <p:cNvGrpSpPr/>
          <p:nvPr/>
        </p:nvGrpSpPr>
        <p:grpSpPr>
          <a:xfrm>
            <a:off x="2177967" y="1009651"/>
            <a:ext cx="381000" cy="1766735"/>
            <a:chOff x="1599474" y="971551"/>
            <a:chExt cx="381000" cy="1766735"/>
          </a:xfrm>
        </p:grpSpPr>
        <p:sp>
          <p:nvSpPr>
            <p:cNvPr id="89" name="Notched Right Arrow 88"/>
            <p:cNvSpPr/>
            <p:nvPr/>
          </p:nvSpPr>
          <p:spPr>
            <a:xfrm rot="16200000">
              <a:off x="1367848" y="1203177"/>
              <a:ext cx="844251" cy="38100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0" name="Pentagon 89"/>
            <p:cNvSpPr/>
            <p:nvPr/>
          </p:nvSpPr>
          <p:spPr>
            <a:xfrm rot="16200000">
              <a:off x="1320741" y="2165336"/>
              <a:ext cx="945786" cy="200114"/>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sp>
        <p:nvSpPr>
          <p:cNvPr id="91" name="Bent Arrow 90"/>
          <p:cNvSpPr/>
          <p:nvPr/>
        </p:nvSpPr>
        <p:spPr>
          <a:xfrm rot="5400000" flipH="1">
            <a:off x="5587467" y="3031678"/>
            <a:ext cx="867754" cy="765089"/>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2" name="Rectangle 91"/>
          <p:cNvSpPr/>
          <p:nvPr/>
        </p:nvSpPr>
        <p:spPr>
          <a:xfrm>
            <a:off x="6558984" y="3556670"/>
            <a:ext cx="1623144" cy="74863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Aggregate </a:t>
            </a:r>
            <a:br>
              <a:rPr lang="en-US" dirty="0" smtClean="0">
                <a:solidFill>
                  <a:prstClr val="black"/>
                </a:solidFill>
                <a:latin typeface="Segoe Light" pitchFamily="34" charset="0"/>
              </a:rPr>
            </a:br>
            <a:r>
              <a:rPr lang="en-US" dirty="0" smtClean="0">
                <a:solidFill>
                  <a:prstClr val="black"/>
                </a:solidFill>
                <a:latin typeface="Segoe Light" pitchFamily="34" charset="0"/>
              </a:rPr>
              <a:t>Data</a:t>
            </a:r>
            <a:endParaRPr lang="en-US" dirty="0">
              <a:solidFill>
                <a:prstClr val="black"/>
              </a:solidFill>
              <a:latin typeface="Segoe Light" pitchFamily="34" charset="0"/>
            </a:endParaRPr>
          </a:p>
        </p:txBody>
      </p:sp>
      <p:sp>
        <p:nvSpPr>
          <p:cNvPr id="93" name="Flowchart: Magnetic Disk 92"/>
          <p:cNvSpPr/>
          <p:nvPr/>
        </p:nvSpPr>
        <p:spPr>
          <a:xfrm>
            <a:off x="8333404" y="36195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72" name="Rectangle 71"/>
          <p:cNvSpPr/>
          <p:nvPr/>
        </p:nvSpPr>
        <p:spPr>
          <a:xfrm>
            <a:off x="4152900"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3" name="Rectangle 72"/>
          <p:cNvSpPr/>
          <p:nvPr/>
        </p:nvSpPr>
        <p:spPr>
          <a:xfrm>
            <a:off x="3962400" y="3429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Tree>
    <p:extLst>
      <p:ext uri="{BB962C8B-B14F-4D97-AF65-F5344CB8AC3E}">
        <p14:creationId xmlns:p14="http://schemas.microsoft.com/office/powerpoint/2010/main" val="254048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right)">
                                      <p:cBhvr>
                                        <p:cTn id="20" dur="500"/>
                                        <p:tgtEl>
                                          <p:spTgt spid="3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right)">
                                      <p:cBhvr>
                                        <p:cTn id="23" dur="500"/>
                                        <p:tgtEl>
                                          <p:spTgt spid="38"/>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right)">
                                      <p:cBhvr>
                                        <p:cTn id="26" dur="500"/>
                                        <p:tgtEl>
                                          <p:spTgt spid="39"/>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right)">
                                      <p:cBhvr>
                                        <p:cTn id="29" dur="500"/>
                                        <p:tgtEl>
                                          <p:spTgt spid="40"/>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right)">
                                      <p:cBhvr>
                                        <p:cTn id="32" dur="500"/>
                                        <p:tgtEl>
                                          <p:spTgt spid="4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right)">
                                      <p:cBhvr>
                                        <p:cTn id="35" dur="500"/>
                                        <p:tgtEl>
                                          <p:spTgt spid="42"/>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right)">
                                      <p:cBhvr>
                                        <p:cTn id="38" dur="500"/>
                                        <p:tgtEl>
                                          <p:spTgt spid="4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500"/>
                                        <p:tgtEl>
                                          <p:spTgt spid="4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left)">
                                      <p:cBhvr>
                                        <p:cTn id="50" dur="500"/>
                                        <p:tgtEl>
                                          <p:spTgt spid="5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500"/>
                                        <p:tgtEl>
                                          <p:spTgt spid="51"/>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71"/>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right)">
                                      <p:cBhvr>
                                        <p:cTn id="67" dur="500"/>
                                        <p:tgtEl>
                                          <p:spTgt spid="32"/>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right)">
                                      <p:cBhvr>
                                        <p:cTn id="70" dur="500"/>
                                        <p:tgtEl>
                                          <p:spTgt spid="3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500"/>
                            </p:stCondLst>
                            <p:childTnLst>
                              <p:par>
                                <p:cTn id="78" presetID="22" presetClass="entr" presetSubtype="1"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wipe(up)">
                                      <p:cBhvr>
                                        <p:cTn id="80" dur="500"/>
                                        <p:tgtEl>
                                          <p:spTgt spid="3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fade">
                                      <p:cBhvr>
                                        <p:cTn id="88" dur="500"/>
                                        <p:tgtEl>
                                          <p:spTgt spid="1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1" fill="hold" nodeType="click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wipe(up)">
                                      <p:cBhvr>
                                        <p:cTn id="96" dur="500"/>
                                        <p:tgtEl>
                                          <p:spTgt spid="10"/>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nodeType="clickEffect">
                                  <p:stCondLst>
                                    <p:cond delay="0"/>
                                  </p:stCondLst>
                                  <p:childTnLst>
                                    <p:set>
                                      <p:cBhvr>
                                        <p:cTn id="100" dur="1" fill="hold">
                                          <p:stCondLst>
                                            <p:cond delay="0"/>
                                          </p:stCondLst>
                                        </p:cTn>
                                        <p:tgtEl>
                                          <p:spTgt spid="6"/>
                                        </p:tgtEl>
                                        <p:attrNameLst>
                                          <p:attrName>style.visibility</p:attrName>
                                        </p:attrNameLst>
                                      </p:cBhvr>
                                      <p:to>
                                        <p:strVal val="visible"/>
                                      </p:to>
                                    </p:set>
                                    <p:animEffect transition="in" filter="wipe(down)">
                                      <p:cBhvr>
                                        <p:cTn id="101" dur="500"/>
                                        <p:tgtEl>
                                          <p:spTgt spid="6"/>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1" fill="hold" grpId="0" nodeType="clickEffect">
                                  <p:stCondLst>
                                    <p:cond delay="0"/>
                                  </p:stCondLst>
                                  <p:childTnLst>
                                    <p:set>
                                      <p:cBhvr>
                                        <p:cTn id="105" dur="1" fill="hold">
                                          <p:stCondLst>
                                            <p:cond delay="0"/>
                                          </p:stCondLst>
                                        </p:cTn>
                                        <p:tgtEl>
                                          <p:spTgt spid="14"/>
                                        </p:tgtEl>
                                        <p:attrNameLst>
                                          <p:attrName>style.visibility</p:attrName>
                                        </p:attrNameLst>
                                      </p:cBhvr>
                                      <p:to>
                                        <p:strVal val="visible"/>
                                      </p:to>
                                    </p:set>
                                    <p:animEffect transition="in" filter="wipe(up)">
                                      <p:cBhvr>
                                        <p:cTn id="106" dur="500"/>
                                        <p:tgtEl>
                                          <p:spTgt spid="14"/>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91"/>
                                        </p:tgtEl>
                                        <p:attrNameLst>
                                          <p:attrName>style.visibility</p:attrName>
                                        </p:attrNameLst>
                                      </p:cBhvr>
                                      <p:to>
                                        <p:strVal val="visible"/>
                                      </p:to>
                                    </p:set>
                                    <p:animEffect transition="in" filter="wipe(down)">
                                      <p:cBhvr>
                                        <p:cTn id="111" dur="500"/>
                                        <p:tgtEl>
                                          <p:spTgt spid="91"/>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9"/>
                                        </p:tgtEl>
                                        <p:attrNameLst>
                                          <p:attrName>style.visibility</p:attrName>
                                        </p:attrNameLst>
                                      </p:cBhvr>
                                      <p:to>
                                        <p:strVal val="visible"/>
                                      </p:to>
                                    </p:set>
                                    <p:animEffect transition="in" filter="fade">
                                      <p:cBhvr>
                                        <p:cTn id="116" dur="500"/>
                                        <p:tgtEl>
                                          <p:spTgt spid="9"/>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1" fill="hold" grpId="0" nodeType="clickEffect">
                                  <p:stCondLst>
                                    <p:cond delay="0"/>
                                  </p:stCondLst>
                                  <p:childTnLst>
                                    <p:set>
                                      <p:cBhvr>
                                        <p:cTn id="120" dur="1" fill="hold">
                                          <p:stCondLst>
                                            <p:cond delay="0"/>
                                          </p:stCondLst>
                                        </p:cTn>
                                        <p:tgtEl>
                                          <p:spTgt spid="19"/>
                                        </p:tgtEl>
                                        <p:attrNameLst>
                                          <p:attrName>style.visibility</p:attrName>
                                        </p:attrNameLst>
                                      </p:cBhvr>
                                      <p:to>
                                        <p:strVal val="visible"/>
                                      </p:to>
                                    </p:set>
                                    <p:animEffect transition="in" filter="wipe(up)">
                                      <p:cBhvr>
                                        <p:cTn id="121" dur="500"/>
                                        <p:tgtEl>
                                          <p:spTgt spid="19"/>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ntr" presetSubtype="4" fill="hold" grpId="0" nodeType="clickEffect">
                                  <p:stCondLst>
                                    <p:cond delay="0"/>
                                  </p:stCondLst>
                                  <p:childTnLst>
                                    <p:set>
                                      <p:cBhvr>
                                        <p:cTn id="125" dur="1" fill="hold">
                                          <p:stCondLst>
                                            <p:cond delay="0"/>
                                          </p:stCondLst>
                                        </p:cTn>
                                        <p:tgtEl>
                                          <p:spTgt spid="70"/>
                                        </p:tgtEl>
                                        <p:attrNameLst>
                                          <p:attrName>style.visibility</p:attrName>
                                        </p:attrNameLst>
                                      </p:cBhvr>
                                      <p:to>
                                        <p:strVal val="visible"/>
                                      </p:to>
                                    </p:set>
                                    <p:animEffect transition="in" filter="wipe(down)">
                                      <p:cBhvr>
                                        <p:cTn id="126" dur="500"/>
                                        <p:tgtEl>
                                          <p:spTgt spid="70"/>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83"/>
                                        </p:tgtEl>
                                        <p:attrNameLst>
                                          <p:attrName>style.visibility</p:attrName>
                                        </p:attrNameLst>
                                      </p:cBhvr>
                                      <p:to>
                                        <p:strVal val="visible"/>
                                      </p:to>
                                    </p:set>
                                    <p:animEffect transition="in" filter="fade">
                                      <p:cBhvr>
                                        <p:cTn id="131" dur="500"/>
                                        <p:tgtEl>
                                          <p:spTgt spid="83"/>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84"/>
                                        </p:tgtEl>
                                        <p:attrNameLst>
                                          <p:attrName>style.visibility</p:attrName>
                                        </p:attrNameLst>
                                      </p:cBhvr>
                                      <p:to>
                                        <p:strVal val="visible"/>
                                      </p:to>
                                    </p:set>
                                    <p:animEffect transition="in" filter="fade">
                                      <p:cBhvr>
                                        <p:cTn id="134" dur="500"/>
                                        <p:tgtEl>
                                          <p:spTgt spid="84"/>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85"/>
                                        </p:tgtEl>
                                        <p:attrNameLst>
                                          <p:attrName>style.visibility</p:attrName>
                                        </p:attrNameLst>
                                      </p:cBhvr>
                                      <p:to>
                                        <p:strVal val="visible"/>
                                      </p:to>
                                    </p:set>
                                    <p:animEffect transition="in" filter="fade">
                                      <p:cBhvr>
                                        <p:cTn id="137" dur="500"/>
                                        <p:tgtEl>
                                          <p:spTgt spid="85"/>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86"/>
                                        </p:tgtEl>
                                        <p:attrNameLst>
                                          <p:attrName>style.visibility</p:attrName>
                                        </p:attrNameLst>
                                      </p:cBhvr>
                                      <p:to>
                                        <p:strVal val="visible"/>
                                      </p:to>
                                    </p:set>
                                    <p:animEffect transition="in" filter="fade">
                                      <p:cBhvr>
                                        <p:cTn id="140" dur="500"/>
                                        <p:tgtEl>
                                          <p:spTgt spid="86"/>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81"/>
                                        </p:tgtEl>
                                        <p:attrNameLst>
                                          <p:attrName>style.visibility</p:attrName>
                                        </p:attrNameLst>
                                      </p:cBhvr>
                                      <p:to>
                                        <p:strVal val="visible"/>
                                      </p:to>
                                    </p:set>
                                    <p:animEffect transition="in" filter="fade">
                                      <p:cBhvr>
                                        <p:cTn id="143" dur="500"/>
                                        <p:tgtEl>
                                          <p:spTgt spid="81"/>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87"/>
                                        </p:tgtEl>
                                        <p:attrNameLst>
                                          <p:attrName>style.visibility</p:attrName>
                                        </p:attrNameLst>
                                      </p:cBhvr>
                                      <p:to>
                                        <p:strVal val="visible"/>
                                      </p:to>
                                    </p:set>
                                    <p:animEffect transition="in" filter="fade">
                                      <p:cBhvr>
                                        <p:cTn id="146" dur="500"/>
                                        <p:tgtEl>
                                          <p:spTgt spid="87"/>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88"/>
                                        </p:tgtEl>
                                        <p:attrNameLst>
                                          <p:attrName>style.visibility</p:attrName>
                                        </p:attrNameLst>
                                      </p:cBhvr>
                                      <p:to>
                                        <p:strVal val="visible"/>
                                      </p:to>
                                    </p:set>
                                    <p:animEffect transition="in" filter="fade">
                                      <p:cBhvr>
                                        <p:cTn id="149" dur="500"/>
                                        <p:tgtEl>
                                          <p:spTgt spid="88"/>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82"/>
                                        </p:tgtEl>
                                        <p:attrNameLst>
                                          <p:attrName>style.visibility</p:attrName>
                                        </p:attrNameLst>
                                      </p:cBhvr>
                                      <p:to>
                                        <p:strVal val="visible"/>
                                      </p:to>
                                    </p:set>
                                    <p:animEffect transition="in" filter="fade">
                                      <p:cBhvr>
                                        <p:cTn id="152" dur="500"/>
                                        <p:tgtEl>
                                          <p:spTgt spid="82"/>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92"/>
                                        </p:tgtEl>
                                        <p:attrNameLst>
                                          <p:attrName>style.visibility</p:attrName>
                                        </p:attrNameLst>
                                      </p:cBhvr>
                                      <p:to>
                                        <p:strVal val="visible"/>
                                      </p:to>
                                    </p:set>
                                    <p:animEffect transition="in" filter="fade">
                                      <p:cBhvr>
                                        <p:cTn id="157" dur="500"/>
                                        <p:tgtEl>
                                          <p:spTgt spid="92"/>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93"/>
                                        </p:tgtEl>
                                        <p:attrNameLst>
                                          <p:attrName>style.visibility</p:attrName>
                                        </p:attrNameLst>
                                      </p:cBhvr>
                                      <p:to>
                                        <p:strVal val="visible"/>
                                      </p:to>
                                    </p:set>
                                    <p:animEffect transition="in" filter="fade">
                                      <p:cBhvr>
                                        <p:cTn id="160" dur="500"/>
                                        <p:tgtEl>
                                          <p:spTgt spid="93"/>
                                        </p:tgtEl>
                                      </p:cBhvr>
                                    </p:animEffect>
                                  </p:childTnLst>
                                </p:cTn>
                              </p:par>
                            </p:childTnLst>
                          </p:cTn>
                        </p:par>
                      </p:childTnLst>
                    </p:cTn>
                  </p:par>
                  <p:par>
                    <p:cTn id="161" fill="hold">
                      <p:stCondLst>
                        <p:cond delay="indefinite"/>
                      </p:stCondLst>
                      <p:childTnLst>
                        <p:par>
                          <p:cTn id="162" fill="hold">
                            <p:stCondLst>
                              <p:cond delay="0"/>
                            </p:stCondLst>
                            <p:childTnLst>
                              <p:par>
                                <p:cTn id="163" presetID="10" presetClass="entr" presetSubtype="0" fill="hold" grpId="0" nodeType="clickEffect">
                                  <p:stCondLst>
                                    <p:cond delay="0"/>
                                  </p:stCondLst>
                                  <p:childTnLst>
                                    <p:set>
                                      <p:cBhvr>
                                        <p:cTn id="164" dur="1" fill="hold">
                                          <p:stCondLst>
                                            <p:cond delay="0"/>
                                          </p:stCondLst>
                                        </p:cTn>
                                        <p:tgtEl>
                                          <p:spTgt spid="59"/>
                                        </p:tgtEl>
                                        <p:attrNameLst>
                                          <p:attrName>style.visibility</p:attrName>
                                        </p:attrNameLst>
                                      </p:cBhvr>
                                      <p:to>
                                        <p:strVal val="visible"/>
                                      </p:to>
                                    </p:set>
                                    <p:animEffect transition="in" filter="fade">
                                      <p:cBhvr>
                                        <p:cTn id="165" dur="500"/>
                                        <p:tgtEl>
                                          <p:spTgt spid="59"/>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3"/>
                                        </p:tgtEl>
                                        <p:attrNameLst>
                                          <p:attrName>style.visibility</p:attrName>
                                        </p:attrNameLst>
                                      </p:cBhvr>
                                      <p:to>
                                        <p:strVal val="visible"/>
                                      </p:to>
                                    </p:set>
                                    <p:animEffect transition="in" filter="fade">
                                      <p:cBhvr>
                                        <p:cTn id="16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8"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5" grpId="0" animBg="1"/>
      <p:bldP spid="48" grpId="0" animBg="1"/>
      <p:bldP spid="49" grpId="0" animBg="1"/>
      <p:bldP spid="50" grpId="0" animBg="1"/>
      <p:bldP spid="51" grpId="0" animBg="1"/>
      <p:bldP spid="78" grpId="0" animBg="1"/>
      <p:bldP spid="80" grpId="0" animBg="1"/>
      <p:bldP spid="81" grpId="0" animBg="1"/>
      <p:bldP spid="82" grpId="0" animBg="1"/>
      <p:bldP spid="83" grpId="0" animBg="1"/>
      <p:bldP spid="84" grpId="0" animBg="1"/>
      <p:bldP spid="85" grpId="0" animBg="1"/>
      <p:bldP spid="86" grpId="0" animBg="1"/>
      <p:bldP spid="87" grpId="0" animBg="1"/>
      <p:bldP spid="88" grpId="0" animBg="1"/>
      <p:bldP spid="3" grpId="0" animBg="1"/>
      <p:bldP spid="59" grpId="0" animBg="1"/>
      <p:bldP spid="9" grpId="0" animBg="1"/>
      <p:bldP spid="11" grpId="0" animBg="1"/>
      <p:bldP spid="62" grpId="0" animBg="1"/>
      <p:bldP spid="14" grpId="0" animBg="1"/>
      <p:bldP spid="19" grpId="0" animBg="1"/>
      <p:bldP spid="70" grpId="0" animBg="1"/>
      <p:bldP spid="91" grpId="0" animBg="1"/>
      <p:bldP spid="92" grpId="0" animBg="1"/>
      <p:bldP spid="9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 add “The Cloud” …</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05627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‘Box’ ISV Business is about R&amp;D Cost</a:t>
            </a:r>
            <a:endParaRPr lang="en-US" dirty="0"/>
          </a:p>
        </p:txBody>
      </p:sp>
      <p:sp>
        <p:nvSpPr>
          <p:cNvPr id="4" name="Rectangle 3"/>
          <p:cNvSpPr/>
          <p:nvPr/>
        </p:nvSpPr>
        <p:spPr>
          <a:xfrm>
            <a:off x="1066800" y="2895600"/>
            <a:ext cx="1600200" cy="3124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Infrastructure Investment</a:t>
            </a:r>
          </a:p>
          <a:p>
            <a:pPr algn="ctr" defTabSz="914400" fontAlgn="base">
              <a:spcBef>
                <a:spcPct val="0"/>
              </a:spcBef>
              <a:spcAft>
                <a:spcPct val="0"/>
              </a:spcAft>
            </a:pPr>
            <a:r>
              <a:rPr lang="en-US" sz="1400" dirty="0" smtClean="0">
                <a:solidFill>
                  <a:prstClr val="white"/>
                </a:solidFill>
                <a:latin typeface="Segoe Light" pitchFamily="34" charset="0"/>
              </a:rPr>
              <a:t>(Servers, Switches, Disks, Racks, Server Software, Power Supply, Cooling, …)</a:t>
            </a:r>
            <a:endParaRPr lang="en-US" sz="1400" dirty="0">
              <a:solidFill>
                <a:prstClr val="white"/>
              </a:solidFill>
              <a:latin typeface="Segoe Light" pitchFamily="34" charset="0"/>
            </a:endParaRPr>
          </a:p>
        </p:txBody>
      </p:sp>
      <p:sp>
        <p:nvSpPr>
          <p:cNvPr id="5" name="Rectangle 4"/>
          <p:cNvSpPr/>
          <p:nvPr/>
        </p:nvSpPr>
        <p:spPr>
          <a:xfrm>
            <a:off x="1066800" y="1371600"/>
            <a:ext cx="1600200" cy="1524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ISV Software License</a:t>
            </a:r>
            <a:endParaRPr lang="en-US" dirty="0">
              <a:solidFill>
                <a:prstClr val="black"/>
              </a:solidFill>
              <a:latin typeface="Segoe Light" pitchFamily="34" charset="0"/>
            </a:endParaRPr>
          </a:p>
        </p:txBody>
      </p:sp>
      <p:sp>
        <p:nvSpPr>
          <p:cNvPr id="6" name="Up Arrow 5"/>
          <p:cNvSpPr/>
          <p:nvPr/>
        </p:nvSpPr>
        <p:spPr>
          <a:xfrm>
            <a:off x="381000" y="1371600"/>
            <a:ext cx="762000" cy="4648200"/>
          </a:xfrm>
          <a:prstGeom prst="upArrow">
            <a:avLst/>
          </a:prstGeom>
        </p:spPr>
        <p:style>
          <a:lnRef idx="1">
            <a:schemeClr val="accent3"/>
          </a:lnRef>
          <a:fillRef idx="3">
            <a:schemeClr val="accent3"/>
          </a:fillRef>
          <a:effectRef idx="2">
            <a:schemeClr val="accent3"/>
          </a:effectRef>
          <a:fontRef idx="minor">
            <a:schemeClr val="lt1"/>
          </a:fontRef>
        </p:style>
        <p:txBody>
          <a:bodyPr vert="vert270" rtlCol="0" anchor="ctr"/>
          <a:lstStyle/>
          <a:p>
            <a:pPr algn="ctr" defTabSz="914400" fontAlgn="base">
              <a:spcBef>
                <a:spcPct val="0"/>
              </a:spcBef>
              <a:spcAft>
                <a:spcPct val="0"/>
              </a:spcAft>
            </a:pPr>
            <a:r>
              <a:rPr lang="en-US" dirty="0" smtClean="0">
                <a:solidFill>
                  <a:prstClr val="white"/>
                </a:solidFill>
                <a:latin typeface="Segoe Light" pitchFamily="34" charset="0"/>
              </a:rPr>
              <a:t>Customer Upfront Cost</a:t>
            </a:r>
            <a:endParaRPr lang="en-US" dirty="0">
              <a:solidFill>
                <a:prstClr val="white"/>
              </a:solidFill>
              <a:latin typeface="Segoe Light" pitchFamily="34" charset="0"/>
            </a:endParaRPr>
          </a:p>
        </p:txBody>
      </p:sp>
      <p:grpSp>
        <p:nvGrpSpPr>
          <p:cNvPr id="7" name="Group 6"/>
          <p:cNvGrpSpPr/>
          <p:nvPr/>
        </p:nvGrpSpPr>
        <p:grpSpPr>
          <a:xfrm>
            <a:off x="1143001" y="6119750"/>
            <a:ext cx="855294" cy="562100"/>
            <a:chOff x="5937697" y="7044393"/>
            <a:chExt cx="1140096" cy="56210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7697" y="7044393"/>
              <a:ext cx="361700" cy="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6367451" y="7128484"/>
              <a:ext cx="710342" cy="369328"/>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Box</a:t>
              </a:r>
              <a:endParaRPr lang="en-US" dirty="0">
                <a:gradFill>
                  <a:gsLst>
                    <a:gs pos="0">
                      <a:srgbClr val="FFFFFF"/>
                    </a:gs>
                    <a:gs pos="100000">
                      <a:srgbClr val="FFFFFF"/>
                    </a:gs>
                  </a:gsLst>
                  <a:lin ang="5400000" scaled="0"/>
                </a:gradFill>
                <a:latin typeface="Segoe Light" pitchFamily="34" charset="0"/>
              </a:endParaRPr>
            </a:p>
          </p:txBody>
        </p:sp>
      </p:grpSp>
      <p:sp>
        <p:nvSpPr>
          <p:cNvPr id="19" name="Right Arrow 18"/>
          <p:cNvSpPr/>
          <p:nvPr/>
        </p:nvSpPr>
        <p:spPr>
          <a:xfrm>
            <a:off x="4419600" y="2286000"/>
            <a:ext cx="3581400" cy="45720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ISV Maintenance Fees</a:t>
            </a:r>
            <a:endParaRPr lang="en-US" dirty="0">
              <a:solidFill>
                <a:prstClr val="black"/>
              </a:solidFill>
              <a:latin typeface="Segoe Light" pitchFamily="34" charset="0"/>
            </a:endParaRPr>
          </a:p>
        </p:txBody>
      </p:sp>
      <p:sp>
        <p:nvSpPr>
          <p:cNvPr id="20" name="TextBox 19"/>
          <p:cNvSpPr txBox="1"/>
          <p:nvPr/>
        </p:nvSpPr>
        <p:spPr>
          <a:xfrm>
            <a:off x="618586" y="1447800"/>
            <a:ext cx="312906" cy="369332"/>
          </a:xfrm>
          <a:prstGeom prst="rect">
            <a:avLst/>
          </a:prstGeom>
          <a:noFill/>
        </p:spPr>
        <p:txBody>
          <a:bodyPr wrap="none" rtlCol="0">
            <a:spAutoFit/>
          </a:bodyPr>
          <a:lstStyle/>
          <a:p>
            <a:pPr defTabSz="914400" fontAlgn="base">
              <a:spcBef>
                <a:spcPct val="0"/>
              </a:spcBef>
              <a:spcAft>
                <a:spcPct val="0"/>
              </a:spcAft>
            </a:pPr>
            <a:r>
              <a:rPr lang="en-US" dirty="0" smtClean="0">
                <a:solidFill>
                  <a:prstClr val="white"/>
                </a:solidFill>
                <a:latin typeface="Segoe Light" pitchFamily="34" charset="0"/>
              </a:rPr>
              <a:t>$</a:t>
            </a:r>
            <a:endParaRPr lang="en-US" dirty="0">
              <a:solidFill>
                <a:prstClr val="white"/>
              </a:solidFill>
              <a:latin typeface="Segoe Light" pitchFamily="34" charset="0"/>
            </a:endParaRPr>
          </a:p>
        </p:txBody>
      </p:sp>
      <p:grpSp>
        <p:nvGrpSpPr>
          <p:cNvPr id="11" name="Group 10"/>
          <p:cNvGrpSpPr/>
          <p:nvPr/>
        </p:nvGrpSpPr>
        <p:grpSpPr>
          <a:xfrm>
            <a:off x="3733800" y="1371600"/>
            <a:ext cx="762000" cy="4648200"/>
            <a:chOff x="3733800" y="1371600"/>
            <a:chExt cx="762000" cy="4648200"/>
          </a:xfrm>
        </p:grpSpPr>
        <p:sp>
          <p:nvSpPr>
            <p:cNvPr id="17" name="Up Arrow 16"/>
            <p:cNvSpPr/>
            <p:nvPr/>
          </p:nvSpPr>
          <p:spPr>
            <a:xfrm>
              <a:off x="3733800" y="1371600"/>
              <a:ext cx="762000" cy="4648200"/>
            </a:xfrm>
            <a:prstGeom prst="upArrow">
              <a:avLst/>
            </a:prstGeom>
          </p:spPr>
          <p:style>
            <a:lnRef idx="1">
              <a:schemeClr val="accent3"/>
            </a:lnRef>
            <a:fillRef idx="3">
              <a:schemeClr val="accent3"/>
            </a:fillRef>
            <a:effectRef idx="2">
              <a:schemeClr val="accent3"/>
            </a:effectRef>
            <a:fontRef idx="minor">
              <a:schemeClr val="lt1"/>
            </a:fontRef>
          </p:style>
          <p:txBody>
            <a:bodyPr vert="vert270" rtlCol="0" anchor="ctr"/>
            <a:lstStyle/>
            <a:p>
              <a:pPr algn="ctr" defTabSz="914400" fontAlgn="base">
                <a:spcBef>
                  <a:spcPct val="0"/>
                </a:spcBef>
                <a:spcAft>
                  <a:spcPct val="0"/>
                </a:spcAft>
              </a:pPr>
              <a:r>
                <a:rPr lang="en-US" dirty="0" smtClean="0">
                  <a:solidFill>
                    <a:prstClr val="white"/>
                  </a:solidFill>
                  <a:latin typeface="Segoe Light" pitchFamily="34" charset="0"/>
                </a:rPr>
                <a:t>Customer Recurring Cost</a:t>
              </a:r>
              <a:endParaRPr lang="en-US" dirty="0">
                <a:solidFill>
                  <a:prstClr val="white"/>
                </a:solidFill>
                <a:latin typeface="Segoe Light" pitchFamily="34" charset="0"/>
              </a:endParaRPr>
            </a:p>
          </p:txBody>
        </p:sp>
        <p:sp>
          <p:nvSpPr>
            <p:cNvPr id="21" name="TextBox 20"/>
            <p:cNvSpPr txBox="1"/>
            <p:nvPr/>
          </p:nvSpPr>
          <p:spPr>
            <a:xfrm>
              <a:off x="3979932" y="1447800"/>
              <a:ext cx="312906" cy="369332"/>
            </a:xfrm>
            <a:prstGeom prst="rect">
              <a:avLst/>
            </a:prstGeom>
            <a:noFill/>
          </p:spPr>
          <p:txBody>
            <a:bodyPr wrap="none" rtlCol="0">
              <a:spAutoFit/>
            </a:bodyPr>
            <a:lstStyle/>
            <a:p>
              <a:pPr defTabSz="914400" fontAlgn="base">
                <a:spcBef>
                  <a:spcPct val="0"/>
                </a:spcBef>
                <a:spcAft>
                  <a:spcPct val="0"/>
                </a:spcAft>
              </a:pPr>
              <a:r>
                <a:rPr lang="en-US" dirty="0" smtClean="0">
                  <a:solidFill>
                    <a:prstClr val="white"/>
                  </a:solidFill>
                  <a:latin typeface="Segoe Light" pitchFamily="34" charset="0"/>
                </a:rPr>
                <a:t>$</a:t>
              </a:r>
              <a:endParaRPr lang="en-US" dirty="0">
                <a:solidFill>
                  <a:prstClr val="white"/>
                </a:solidFill>
                <a:latin typeface="Segoe Light" pitchFamily="34" charset="0"/>
              </a:endParaRPr>
            </a:p>
          </p:txBody>
        </p:sp>
      </p:grpSp>
      <p:grpSp>
        <p:nvGrpSpPr>
          <p:cNvPr id="10" name="Group 9"/>
          <p:cNvGrpSpPr/>
          <p:nvPr/>
        </p:nvGrpSpPr>
        <p:grpSpPr>
          <a:xfrm>
            <a:off x="3937476" y="5638800"/>
            <a:ext cx="4191000" cy="491384"/>
            <a:chOff x="3937476" y="5638800"/>
            <a:chExt cx="4191000" cy="491384"/>
          </a:xfrm>
        </p:grpSpPr>
        <p:sp>
          <p:nvSpPr>
            <p:cNvPr id="18" name="Right Arrow 17"/>
            <p:cNvSpPr/>
            <p:nvPr/>
          </p:nvSpPr>
          <p:spPr>
            <a:xfrm>
              <a:off x="3937476" y="5672984"/>
              <a:ext cx="4191000" cy="4572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r" defTabSz="914400" fontAlgn="base">
                <a:spcBef>
                  <a:spcPct val="0"/>
                </a:spcBef>
                <a:spcAft>
                  <a:spcPct val="0"/>
                </a:spcAft>
              </a:pPr>
              <a:r>
                <a:rPr lang="en-US" dirty="0" smtClean="0">
                  <a:solidFill>
                    <a:prstClr val="black"/>
                  </a:solidFill>
                  <a:latin typeface="Segoe Light" pitchFamily="34" charset="0"/>
                </a:rPr>
                <a:t>T</a:t>
              </a:r>
              <a:endParaRPr lang="en-US" dirty="0">
                <a:solidFill>
                  <a:prstClr val="black"/>
                </a:solidFill>
                <a:latin typeface="Segoe Light" pitchFamily="34" charset="0"/>
              </a:endParaRPr>
            </a:p>
          </p:txBody>
        </p:sp>
        <p:sp>
          <p:nvSpPr>
            <p:cNvPr id="22" name="Round Same Side Corner Rectangle 21"/>
            <p:cNvSpPr/>
            <p:nvPr/>
          </p:nvSpPr>
          <p:spPr>
            <a:xfrm>
              <a:off x="4648200"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3" name="Round Same Side Corner Rectangle 22"/>
            <p:cNvSpPr/>
            <p:nvPr/>
          </p:nvSpPr>
          <p:spPr>
            <a:xfrm>
              <a:off x="5116802"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4" name="Round Same Side Corner Rectangle 23"/>
            <p:cNvSpPr/>
            <p:nvPr/>
          </p:nvSpPr>
          <p:spPr>
            <a:xfrm>
              <a:off x="5585404"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5" name="Round Same Side Corner Rectangle 24"/>
            <p:cNvSpPr/>
            <p:nvPr/>
          </p:nvSpPr>
          <p:spPr>
            <a:xfrm>
              <a:off x="6054006"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6" name="Round Same Side Corner Rectangle 25"/>
            <p:cNvSpPr/>
            <p:nvPr/>
          </p:nvSpPr>
          <p:spPr>
            <a:xfrm>
              <a:off x="6522608"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7" name="Round Same Side Corner Rectangle 26"/>
            <p:cNvSpPr/>
            <p:nvPr/>
          </p:nvSpPr>
          <p:spPr>
            <a:xfrm>
              <a:off x="6991210"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8" name="Round Same Side Corner Rectangle 27"/>
            <p:cNvSpPr/>
            <p:nvPr/>
          </p:nvSpPr>
          <p:spPr>
            <a:xfrm>
              <a:off x="7459812"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grpSp>
      <p:sp>
        <p:nvSpPr>
          <p:cNvPr id="3" name="TextBox 2"/>
          <p:cNvSpPr txBox="1"/>
          <p:nvPr/>
        </p:nvSpPr>
        <p:spPr>
          <a:xfrm>
            <a:off x="3927951" y="6130184"/>
            <a:ext cx="4835049" cy="646331"/>
          </a:xfrm>
          <a:prstGeom prst="rect">
            <a:avLst/>
          </a:prstGeom>
          <a:noFill/>
        </p:spPr>
        <p:txBody>
          <a:bodyPr wrap="square" rtlCol="0">
            <a:spAutoFit/>
          </a:bodyPr>
          <a:lstStyle/>
          <a:p>
            <a:pPr defTabSz="914400" fontAlgn="base">
              <a:spcBef>
                <a:spcPct val="0"/>
              </a:spcBef>
              <a:spcAft>
                <a:spcPct val="0"/>
              </a:spcAft>
            </a:pPr>
            <a:r>
              <a:rPr lang="en-US" dirty="0" smtClean="0">
                <a:solidFill>
                  <a:prstClr val="white"/>
                </a:solidFill>
                <a:latin typeface="Segoe Light" pitchFamily="34" charset="0"/>
              </a:rPr>
              <a:t>Income Scales With # of Customers</a:t>
            </a:r>
            <a:br>
              <a:rPr lang="en-US" dirty="0" smtClean="0">
                <a:solidFill>
                  <a:prstClr val="white"/>
                </a:solidFill>
                <a:latin typeface="Segoe Light" pitchFamily="34" charset="0"/>
              </a:rPr>
            </a:br>
            <a:r>
              <a:rPr lang="en-US" dirty="0" smtClean="0">
                <a:solidFill>
                  <a:prstClr val="white"/>
                </a:solidFill>
                <a:latin typeface="Segoe Light" pitchFamily="34" charset="0"/>
              </a:rPr>
              <a:t>Margin Widens as R&amp;D Cost is Distributed</a:t>
            </a:r>
            <a:endParaRPr lang="en-US" dirty="0">
              <a:solidFill>
                <a:prstClr val="white"/>
              </a:solidFill>
              <a:latin typeface="Segoe Light" pitchFamily="34" charset="0"/>
            </a:endParaRPr>
          </a:p>
        </p:txBody>
      </p:sp>
      <p:sp>
        <p:nvSpPr>
          <p:cNvPr id="29" name="Right Arrow 28"/>
          <p:cNvSpPr/>
          <p:nvPr/>
        </p:nvSpPr>
        <p:spPr>
          <a:xfrm rot="1223789">
            <a:off x="4303209" y="4423300"/>
            <a:ext cx="3823534"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Per Customer R&amp;D Cost</a:t>
            </a:r>
            <a:endParaRPr lang="en-US" dirty="0">
              <a:solidFill>
                <a:prstClr val="black"/>
              </a:solidFill>
              <a:latin typeface="Segoe Light" pitchFamily="34" charset="0"/>
            </a:endParaRPr>
          </a:p>
        </p:txBody>
      </p:sp>
      <p:grpSp>
        <p:nvGrpSpPr>
          <p:cNvPr id="31" name="Group 30"/>
          <p:cNvGrpSpPr/>
          <p:nvPr/>
        </p:nvGrpSpPr>
        <p:grpSpPr>
          <a:xfrm>
            <a:off x="4387198" y="2743200"/>
            <a:ext cx="3537602" cy="2286000"/>
            <a:chOff x="3785962" y="2743200"/>
            <a:chExt cx="3537602" cy="2286000"/>
          </a:xfrm>
        </p:grpSpPr>
        <p:sp>
          <p:nvSpPr>
            <p:cNvPr id="33" name="Rectangle 32"/>
            <p:cNvSpPr/>
            <p:nvPr/>
          </p:nvSpPr>
          <p:spPr>
            <a:xfrm>
              <a:off x="3818364" y="2743200"/>
              <a:ext cx="3505200" cy="990600"/>
            </a:xfrm>
            <a:prstGeom prst="rect">
              <a:avLst/>
            </a:prstGeom>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Margin</a:t>
              </a:r>
              <a:endParaRPr lang="en-US" dirty="0">
                <a:solidFill>
                  <a:prstClr val="white"/>
                </a:solidFill>
                <a:latin typeface="Segoe Light" pitchFamily="34" charset="0"/>
              </a:endParaRPr>
            </a:p>
          </p:txBody>
        </p:sp>
        <p:sp>
          <p:nvSpPr>
            <p:cNvPr id="34" name="Right Triangle 33"/>
            <p:cNvSpPr/>
            <p:nvPr/>
          </p:nvSpPr>
          <p:spPr>
            <a:xfrm flipH="1" flipV="1">
              <a:off x="3785962" y="3732274"/>
              <a:ext cx="3537599" cy="1296926"/>
            </a:xfrm>
            <a:prstGeom prst="rtTriangle">
              <a:avLst/>
            </a:prstGeom>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sp>
        <p:nvSpPr>
          <p:cNvPr id="35" name="Up Arrow 34"/>
          <p:cNvSpPr/>
          <p:nvPr/>
        </p:nvSpPr>
        <p:spPr>
          <a:xfrm>
            <a:off x="3352800" y="1371600"/>
            <a:ext cx="762000" cy="4648200"/>
          </a:xfrm>
          <a:prstGeom prst="upArrow">
            <a:avLst/>
          </a:prstGeom>
        </p:spPr>
        <p:style>
          <a:lnRef idx="1">
            <a:schemeClr val="accent5"/>
          </a:lnRef>
          <a:fillRef idx="3">
            <a:schemeClr val="accent5"/>
          </a:fillRef>
          <a:effectRef idx="2">
            <a:schemeClr val="accent5"/>
          </a:effectRef>
          <a:fontRef idx="minor">
            <a:schemeClr val="lt1"/>
          </a:fontRef>
        </p:style>
        <p:txBody>
          <a:bodyPr vert="vert270" rtlCol="0" anchor="ctr"/>
          <a:lstStyle/>
          <a:p>
            <a:pPr algn="ctr" defTabSz="914400" fontAlgn="base">
              <a:spcBef>
                <a:spcPct val="0"/>
              </a:spcBef>
              <a:spcAft>
                <a:spcPct val="0"/>
              </a:spcAft>
            </a:pPr>
            <a:r>
              <a:rPr lang="en-US" dirty="0" smtClean="0">
                <a:solidFill>
                  <a:prstClr val="white"/>
                </a:solidFill>
                <a:latin typeface="Segoe Light" pitchFamily="34" charset="0"/>
              </a:rPr>
              <a:t>ISV Recurring Cost</a:t>
            </a:r>
            <a:endParaRPr lang="en-US" dirty="0">
              <a:solidFill>
                <a:prstClr val="white"/>
              </a:solidFill>
              <a:latin typeface="Segoe Light" pitchFamily="34" charset="0"/>
            </a:endParaRPr>
          </a:p>
        </p:txBody>
      </p:sp>
    </p:spTree>
    <p:extLst>
      <p:ext uri="{BB962C8B-B14F-4D97-AF65-F5344CB8AC3E}">
        <p14:creationId xmlns:p14="http://schemas.microsoft.com/office/powerpoint/2010/main" val="325636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down)">
                                      <p:cBhvr>
                                        <p:cTn id="41" dur="500"/>
                                        <p:tgtEl>
                                          <p:spTgt spid="3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9" grpId="0" animBg="1"/>
      <p:bldP spid="3" grpId="0"/>
      <p:bldP spid="29"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Up Arrow 34"/>
          <p:cNvSpPr/>
          <p:nvPr/>
        </p:nvSpPr>
        <p:spPr>
          <a:xfrm>
            <a:off x="3352800" y="1371600"/>
            <a:ext cx="762000" cy="4648200"/>
          </a:xfrm>
          <a:prstGeom prst="upArrow">
            <a:avLst/>
          </a:prstGeom>
        </p:spPr>
        <p:style>
          <a:lnRef idx="1">
            <a:schemeClr val="accent5"/>
          </a:lnRef>
          <a:fillRef idx="3">
            <a:schemeClr val="accent5"/>
          </a:fillRef>
          <a:effectRef idx="2">
            <a:schemeClr val="accent5"/>
          </a:effectRef>
          <a:fontRef idx="minor">
            <a:schemeClr val="lt1"/>
          </a:fontRef>
        </p:style>
        <p:txBody>
          <a:bodyPr vert="vert270" rtlCol="0" anchor="ctr"/>
          <a:lstStyle/>
          <a:p>
            <a:pPr algn="ctr" defTabSz="914400" fontAlgn="base">
              <a:spcBef>
                <a:spcPct val="0"/>
              </a:spcBef>
              <a:spcAft>
                <a:spcPct val="0"/>
              </a:spcAft>
            </a:pPr>
            <a:r>
              <a:rPr lang="en-US" dirty="0" smtClean="0">
                <a:solidFill>
                  <a:prstClr val="white"/>
                </a:solidFill>
                <a:latin typeface="Segoe Light" pitchFamily="34" charset="0"/>
              </a:rPr>
              <a:t>ISV Recurring Cost</a:t>
            </a:r>
            <a:endParaRPr lang="en-US" dirty="0">
              <a:solidFill>
                <a:prstClr val="white"/>
              </a:solidFill>
              <a:latin typeface="Segoe Light" pitchFamily="34" charset="0"/>
            </a:endParaRPr>
          </a:p>
        </p:txBody>
      </p:sp>
      <p:sp>
        <p:nvSpPr>
          <p:cNvPr id="2" name="Title 1"/>
          <p:cNvSpPr>
            <a:spLocks noGrp="1"/>
          </p:cNvSpPr>
          <p:nvPr>
            <p:ph type="title"/>
          </p:nvPr>
        </p:nvSpPr>
        <p:spPr>
          <a:xfrm>
            <a:off x="304800" y="274638"/>
            <a:ext cx="8534400" cy="1143000"/>
          </a:xfrm>
        </p:spPr>
        <p:txBody>
          <a:bodyPr>
            <a:normAutofit fontScale="90000"/>
          </a:bodyPr>
          <a:lstStyle/>
          <a:p>
            <a:r>
              <a:rPr lang="en-US" dirty="0" smtClean="0"/>
              <a:t>‘Cloud’ ISV Business is about Ops Cost</a:t>
            </a:r>
            <a:endParaRPr lang="en-US" dirty="0"/>
          </a:p>
        </p:txBody>
      </p:sp>
      <p:sp>
        <p:nvSpPr>
          <p:cNvPr id="4" name="Rectangle 3"/>
          <p:cNvSpPr/>
          <p:nvPr/>
        </p:nvSpPr>
        <p:spPr>
          <a:xfrm>
            <a:off x="1379964" y="2895600"/>
            <a:ext cx="1600200" cy="3124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Infrastructure Investment</a:t>
            </a:r>
          </a:p>
          <a:p>
            <a:pPr algn="ctr" defTabSz="914400" fontAlgn="base">
              <a:spcBef>
                <a:spcPct val="0"/>
              </a:spcBef>
              <a:spcAft>
                <a:spcPct val="0"/>
              </a:spcAft>
            </a:pPr>
            <a:r>
              <a:rPr lang="en-US" sz="1400" dirty="0" smtClean="0">
                <a:solidFill>
                  <a:prstClr val="white"/>
                </a:solidFill>
                <a:latin typeface="Segoe Light" pitchFamily="34" charset="0"/>
              </a:rPr>
              <a:t>(Servers, Switches, Disks, Racks, Server Software, Power Supply, Cooling, …)</a:t>
            </a:r>
            <a:endParaRPr lang="en-US" sz="1400" dirty="0">
              <a:solidFill>
                <a:prstClr val="white"/>
              </a:solidFill>
              <a:latin typeface="Segoe Light" pitchFamily="34" charset="0"/>
            </a:endParaRPr>
          </a:p>
        </p:txBody>
      </p:sp>
      <p:sp>
        <p:nvSpPr>
          <p:cNvPr id="5" name="Rectangle 4"/>
          <p:cNvSpPr/>
          <p:nvPr/>
        </p:nvSpPr>
        <p:spPr>
          <a:xfrm>
            <a:off x="1379964" y="1371600"/>
            <a:ext cx="1600200" cy="1524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ISV Software License</a:t>
            </a:r>
            <a:endParaRPr lang="en-US" dirty="0">
              <a:solidFill>
                <a:prstClr val="black"/>
              </a:solidFill>
              <a:latin typeface="Segoe Light" pitchFamily="34" charset="0"/>
            </a:endParaRPr>
          </a:p>
        </p:txBody>
      </p:sp>
      <p:sp>
        <p:nvSpPr>
          <p:cNvPr id="6" name="Up Arrow 5"/>
          <p:cNvSpPr/>
          <p:nvPr/>
        </p:nvSpPr>
        <p:spPr>
          <a:xfrm>
            <a:off x="694164" y="1371600"/>
            <a:ext cx="762000" cy="4648200"/>
          </a:xfrm>
          <a:prstGeom prst="upArrow">
            <a:avLst/>
          </a:prstGeom>
        </p:spPr>
        <p:style>
          <a:lnRef idx="1">
            <a:schemeClr val="accent3"/>
          </a:lnRef>
          <a:fillRef idx="3">
            <a:schemeClr val="accent3"/>
          </a:fillRef>
          <a:effectRef idx="2">
            <a:schemeClr val="accent3"/>
          </a:effectRef>
          <a:fontRef idx="minor">
            <a:schemeClr val="lt1"/>
          </a:fontRef>
        </p:style>
        <p:txBody>
          <a:bodyPr vert="vert270" rtlCol="0" anchor="ctr"/>
          <a:lstStyle/>
          <a:p>
            <a:pPr algn="ctr" defTabSz="914400" fontAlgn="base">
              <a:spcBef>
                <a:spcPct val="0"/>
              </a:spcBef>
              <a:spcAft>
                <a:spcPct val="0"/>
              </a:spcAft>
            </a:pPr>
            <a:r>
              <a:rPr lang="en-US" dirty="0" smtClean="0">
                <a:solidFill>
                  <a:prstClr val="white"/>
                </a:solidFill>
                <a:latin typeface="Segoe Light" pitchFamily="34" charset="0"/>
              </a:rPr>
              <a:t>Customer Upfront Cost</a:t>
            </a:r>
            <a:endParaRPr lang="en-US" dirty="0">
              <a:solidFill>
                <a:prstClr val="white"/>
              </a:solidFill>
              <a:latin typeface="Segoe Light" pitchFamily="34" charset="0"/>
            </a:endParaRPr>
          </a:p>
        </p:txBody>
      </p:sp>
      <p:grpSp>
        <p:nvGrpSpPr>
          <p:cNvPr id="12" name="Group 11"/>
          <p:cNvGrpSpPr/>
          <p:nvPr/>
        </p:nvGrpSpPr>
        <p:grpSpPr>
          <a:xfrm>
            <a:off x="1473012" y="6108920"/>
            <a:ext cx="1395686" cy="559168"/>
            <a:chOff x="8362280" y="7005607"/>
            <a:chExt cx="2046473" cy="615085"/>
          </a:xfrm>
        </p:grpSpPr>
        <p:pic>
          <p:nvPicPr>
            <p:cNvPr id="1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2280" y="7005607"/>
              <a:ext cx="1005426" cy="61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bwMode="auto">
            <a:xfrm>
              <a:off x="9388195" y="7126946"/>
              <a:ext cx="1020558" cy="3724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Light" pitchFamily="34" charset="0"/>
                </a:rPr>
                <a:t>Cloud</a:t>
              </a:r>
              <a:endParaRPr lang="en-US" sz="1600" dirty="0">
                <a:gradFill>
                  <a:gsLst>
                    <a:gs pos="0">
                      <a:srgbClr val="FFFFFF"/>
                    </a:gs>
                    <a:gs pos="100000">
                      <a:srgbClr val="FFFFFF"/>
                    </a:gs>
                  </a:gsLst>
                  <a:lin ang="5400000" scaled="0"/>
                </a:gradFill>
                <a:latin typeface="Segoe Light" pitchFamily="34" charset="0"/>
              </a:endParaRPr>
            </a:p>
          </p:txBody>
        </p:sp>
      </p:grpSp>
      <p:sp>
        <p:nvSpPr>
          <p:cNvPr id="17" name="Up Arrow 16"/>
          <p:cNvSpPr/>
          <p:nvPr/>
        </p:nvSpPr>
        <p:spPr>
          <a:xfrm>
            <a:off x="3733800" y="1371600"/>
            <a:ext cx="762000" cy="4648200"/>
          </a:xfrm>
          <a:prstGeom prst="upArrow">
            <a:avLst/>
          </a:prstGeom>
        </p:spPr>
        <p:style>
          <a:lnRef idx="1">
            <a:schemeClr val="accent3"/>
          </a:lnRef>
          <a:fillRef idx="3">
            <a:schemeClr val="accent3"/>
          </a:fillRef>
          <a:effectRef idx="2">
            <a:schemeClr val="accent3"/>
          </a:effectRef>
          <a:fontRef idx="minor">
            <a:schemeClr val="lt1"/>
          </a:fontRef>
        </p:style>
        <p:txBody>
          <a:bodyPr vert="vert270" rtlCol="0" anchor="ctr"/>
          <a:lstStyle/>
          <a:p>
            <a:pPr algn="ctr" defTabSz="914400" fontAlgn="base">
              <a:spcBef>
                <a:spcPct val="0"/>
              </a:spcBef>
              <a:spcAft>
                <a:spcPct val="0"/>
              </a:spcAft>
            </a:pPr>
            <a:r>
              <a:rPr lang="en-US" dirty="0" smtClean="0">
                <a:solidFill>
                  <a:prstClr val="white"/>
                </a:solidFill>
                <a:latin typeface="Segoe Light" pitchFamily="34" charset="0"/>
              </a:rPr>
              <a:t>Customer Recurring Cost</a:t>
            </a:r>
            <a:endParaRPr lang="en-US" dirty="0">
              <a:solidFill>
                <a:prstClr val="white"/>
              </a:solidFill>
              <a:latin typeface="Segoe Light" pitchFamily="34" charset="0"/>
            </a:endParaRPr>
          </a:p>
        </p:txBody>
      </p:sp>
      <p:sp>
        <p:nvSpPr>
          <p:cNvPr id="18" name="Right Arrow 17"/>
          <p:cNvSpPr/>
          <p:nvPr/>
        </p:nvSpPr>
        <p:spPr>
          <a:xfrm>
            <a:off x="3937476" y="5672984"/>
            <a:ext cx="4191000" cy="4572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r" defTabSz="914400" fontAlgn="base">
              <a:spcBef>
                <a:spcPct val="0"/>
              </a:spcBef>
              <a:spcAft>
                <a:spcPct val="0"/>
              </a:spcAft>
            </a:pPr>
            <a:r>
              <a:rPr lang="en-US" dirty="0" smtClean="0">
                <a:solidFill>
                  <a:prstClr val="black"/>
                </a:solidFill>
                <a:latin typeface="Segoe Light" pitchFamily="34" charset="0"/>
              </a:rPr>
              <a:t>T</a:t>
            </a:r>
            <a:endParaRPr lang="en-US" dirty="0">
              <a:solidFill>
                <a:prstClr val="black"/>
              </a:solidFill>
              <a:latin typeface="Segoe Light" pitchFamily="34" charset="0"/>
            </a:endParaRPr>
          </a:p>
        </p:txBody>
      </p:sp>
      <p:sp>
        <p:nvSpPr>
          <p:cNvPr id="20" name="TextBox 19"/>
          <p:cNvSpPr txBox="1"/>
          <p:nvPr/>
        </p:nvSpPr>
        <p:spPr>
          <a:xfrm>
            <a:off x="931750" y="1447800"/>
            <a:ext cx="312906" cy="369332"/>
          </a:xfrm>
          <a:prstGeom prst="rect">
            <a:avLst/>
          </a:prstGeom>
          <a:noFill/>
        </p:spPr>
        <p:txBody>
          <a:bodyPr wrap="none" rtlCol="0">
            <a:spAutoFit/>
          </a:bodyPr>
          <a:lstStyle/>
          <a:p>
            <a:pPr defTabSz="914400" fontAlgn="base">
              <a:spcBef>
                <a:spcPct val="0"/>
              </a:spcBef>
              <a:spcAft>
                <a:spcPct val="0"/>
              </a:spcAft>
            </a:pPr>
            <a:r>
              <a:rPr lang="en-US" dirty="0" smtClean="0">
                <a:solidFill>
                  <a:prstClr val="white"/>
                </a:solidFill>
                <a:latin typeface="Segoe Light" pitchFamily="34" charset="0"/>
              </a:rPr>
              <a:t>$</a:t>
            </a:r>
            <a:endParaRPr lang="en-US" dirty="0">
              <a:solidFill>
                <a:prstClr val="white"/>
              </a:solidFill>
              <a:latin typeface="Segoe Light" pitchFamily="34" charset="0"/>
            </a:endParaRPr>
          </a:p>
        </p:txBody>
      </p:sp>
      <p:sp>
        <p:nvSpPr>
          <p:cNvPr id="21" name="TextBox 20"/>
          <p:cNvSpPr txBox="1"/>
          <p:nvPr/>
        </p:nvSpPr>
        <p:spPr>
          <a:xfrm>
            <a:off x="3979932" y="1447800"/>
            <a:ext cx="312906" cy="369332"/>
          </a:xfrm>
          <a:prstGeom prst="rect">
            <a:avLst/>
          </a:prstGeom>
          <a:noFill/>
        </p:spPr>
        <p:txBody>
          <a:bodyPr wrap="none" rtlCol="0">
            <a:spAutoFit/>
          </a:bodyPr>
          <a:lstStyle/>
          <a:p>
            <a:pPr defTabSz="914400" fontAlgn="base">
              <a:spcBef>
                <a:spcPct val="0"/>
              </a:spcBef>
              <a:spcAft>
                <a:spcPct val="0"/>
              </a:spcAft>
            </a:pPr>
            <a:r>
              <a:rPr lang="en-US" dirty="0" smtClean="0">
                <a:solidFill>
                  <a:prstClr val="white"/>
                </a:solidFill>
                <a:latin typeface="Segoe Light" pitchFamily="34" charset="0"/>
              </a:rPr>
              <a:t>$</a:t>
            </a:r>
            <a:endParaRPr lang="en-US" dirty="0">
              <a:solidFill>
                <a:prstClr val="white"/>
              </a:solidFill>
              <a:latin typeface="Segoe Light" pitchFamily="34" charset="0"/>
            </a:endParaRPr>
          </a:p>
        </p:txBody>
      </p:sp>
      <p:sp>
        <p:nvSpPr>
          <p:cNvPr id="22" name="Round Same Side Corner Rectangle 21"/>
          <p:cNvSpPr/>
          <p:nvPr/>
        </p:nvSpPr>
        <p:spPr>
          <a:xfrm>
            <a:off x="4648200"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3" name="Round Same Side Corner Rectangle 22"/>
          <p:cNvSpPr/>
          <p:nvPr/>
        </p:nvSpPr>
        <p:spPr>
          <a:xfrm>
            <a:off x="5116802"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4" name="Round Same Side Corner Rectangle 23"/>
          <p:cNvSpPr/>
          <p:nvPr/>
        </p:nvSpPr>
        <p:spPr>
          <a:xfrm>
            <a:off x="5585404"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5" name="Round Same Side Corner Rectangle 24"/>
          <p:cNvSpPr/>
          <p:nvPr/>
        </p:nvSpPr>
        <p:spPr>
          <a:xfrm>
            <a:off x="6054006"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6" name="Round Same Side Corner Rectangle 25"/>
          <p:cNvSpPr/>
          <p:nvPr/>
        </p:nvSpPr>
        <p:spPr>
          <a:xfrm>
            <a:off x="6522608"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7" name="Round Same Side Corner Rectangle 26"/>
          <p:cNvSpPr/>
          <p:nvPr/>
        </p:nvSpPr>
        <p:spPr>
          <a:xfrm>
            <a:off x="6991210"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8" name="Round Same Side Corner Rectangle 27"/>
          <p:cNvSpPr/>
          <p:nvPr/>
        </p:nvSpPr>
        <p:spPr>
          <a:xfrm>
            <a:off x="7459812" y="5638800"/>
            <a:ext cx="76200" cy="186584"/>
          </a:xfrm>
          <a:prstGeom prst="round2Same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29" name="&quot;No&quot; Symbol 28"/>
          <p:cNvSpPr/>
          <p:nvPr/>
        </p:nvSpPr>
        <p:spPr>
          <a:xfrm>
            <a:off x="1481802" y="3696414"/>
            <a:ext cx="1397238" cy="148590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1" name="&quot;No&quot; Symbol 30"/>
          <p:cNvSpPr/>
          <p:nvPr/>
        </p:nvSpPr>
        <p:spPr>
          <a:xfrm>
            <a:off x="685800" y="3200400"/>
            <a:ext cx="770364" cy="81915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2" name="&quot;No&quot; Symbol 31"/>
          <p:cNvSpPr/>
          <p:nvPr/>
        </p:nvSpPr>
        <p:spPr>
          <a:xfrm>
            <a:off x="1481802" y="1447800"/>
            <a:ext cx="1295400" cy="137160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33" name="Right Arrow 32"/>
          <p:cNvSpPr/>
          <p:nvPr/>
        </p:nvSpPr>
        <p:spPr>
          <a:xfrm>
            <a:off x="4419600" y="2209800"/>
            <a:ext cx="3581400" cy="4572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Service Operation Fee</a:t>
            </a:r>
            <a:endParaRPr lang="en-US" dirty="0">
              <a:solidFill>
                <a:prstClr val="black"/>
              </a:solidFill>
              <a:latin typeface="Segoe Light" pitchFamily="34" charset="0"/>
            </a:endParaRPr>
          </a:p>
        </p:txBody>
      </p:sp>
      <p:sp>
        <p:nvSpPr>
          <p:cNvPr id="36" name="Right Arrow 35"/>
          <p:cNvSpPr/>
          <p:nvPr/>
        </p:nvSpPr>
        <p:spPr>
          <a:xfrm rot="1223789">
            <a:off x="4303209" y="4423300"/>
            <a:ext cx="3823534"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Service Operation Cost</a:t>
            </a:r>
            <a:endParaRPr lang="en-US" dirty="0">
              <a:solidFill>
                <a:prstClr val="black"/>
              </a:solidFill>
              <a:latin typeface="Segoe Light" pitchFamily="34" charset="0"/>
            </a:endParaRPr>
          </a:p>
        </p:txBody>
      </p:sp>
      <p:grpSp>
        <p:nvGrpSpPr>
          <p:cNvPr id="16" name="Group 15"/>
          <p:cNvGrpSpPr/>
          <p:nvPr/>
        </p:nvGrpSpPr>
        <p:grpSpPr>
          <a:xfrm>
            <a:off x="4387198" y="2743200"/>
            <a:ext cx="3537602" cy="2286000"/>
            <a:chOff x="3785962" y="2743200"/>
            <a:chExt cx="3537602" cy="2286000"/>
          </a:xfrm>
        </p:grpSpPr>
        <p:sp>
          <p:nvSpPr>
            <p:cNvPr id="10" name="Rectangle 9"/>
            <p:cNvSpPr/>
            <p:nvPr/>
          </p:nvSpPr>
          <p:spPr>
            <a:xfrm>
              <a:off x="3818364" y="2743200"/>
              <a:ext cx="3505200" cy="990600"/>
            </a:xfrm>
            <a:prstGeom prst="rect">
              <a:avLst/>
            </a:prstGeom>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Margin</a:t>
              </a:r>
              <a:endParaRPr lang="en-US" dirty="0">
                <a:solidFill>
                  <a:prstClr val="white"/>
                </a:solidFill>
                <a:latin typeface="Segoe Light" pitchFamily="34" charset="0"/>
              </a:endParaRPr>
            </a:p>
          </p:txBody>
        </p:sp>
        <p:sp>
          <p:nvSpPr>
            <p:cNvPr id="11" name="Right Triangle 10"/>
            <p:cNvSpPr/>
            <p:nvPr/>
          </p:nvSpPr>
          <p:spPr>
            <a:xfrm flipH="1" flipV="1">
              <a:off x="3785962" y="3732274"/>
              <a:ext cx="3537599" cy="1296926"/>
            </a:xfrm>
            <a:prstGeom prst="rtTriangle">
              <a:avLst/>
            </a:prstGeom>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grpSp>
      <p:sp>
        <p:nvSpPr>
          <p:cNvPr id="30" name="TextBox 29"/>
          <p:cNvSpPr txBox="1"/>
          <p:nvPr/>
        </p:nvSpPr>
        <p:spPr>
          <a:xfrm>
            <a:off x="3927951" y="6130184"/>
            <a:ext cx="4682649" cy="646331"/>
          </a:xfrm>
          <a:prstGeom prst="rect">
            <a:avLst/>
          </a:prstGeom>
          <a:noFill/>
        </p:spPr>
        <p:txBody>
          <a:bodyPr wrap="square" rtlCol="0">
            <a:spAutoFit/>
          </a:bodyPr>
          <a:lstStyle/>
          <a:p>
            <a:pPr defTabSz="914400" fontAlgn="base">
              <a:spcBef>
                <a:spcPct val="0"/>
              </a:spcBef>
              <a:spcAft>
                <a:spcPct val="0"/>
              </a:spcAft>
            </a:pPr>
            <a:r>
              <a:rPr lang="en-US" dirty="0" smtClean="0">
                <a:solidFill>
                  <a:prstClr val="white"/>
                </a:solidFill>
                <a:latin typeface="Segoe Light" pitchFamily="34" charset="0"/>
              </a:rPr>
              <a:t>Growth Opportunity within Current Customer Base - Incentive to Optimize</a:t>
            </a:r>
            <a:endParaRPr lang="en-US" dirty="0">
              <a:solidFill>
                <a:prstClr val="white"/>
              </a:solidFill>
              <a:latin typeface="Segoe Light" pitchFamily="34" charset="0"/>
            </a:endParaRPr>
          </a:p>
        </p:txBody>
      </p:sp>
      <p:sp>
        <p:nvSpPr>
          <p:cNvPr id="34" name="Right Arrow 33"/>
          <p:cNvSpPr/>
          <p:nvPr/>
        </p:nvSpPr>
        <p:spPr>
          <a:xfrm>
            <a:off x="4387016" y="3733800"/>
            <a:ext cx="3823534" cy="457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Service Operation Cost</a:t>
            </a:r>
            <a:endParaRPr lang="en-US" dirty="0">
              <a:solidFill>
                <a:prstClr val="black"/>
              </a:solidFill>
              <a:latin typeface="Segoe Light" pitchFamily="34" charset="0"/>
            </a:endParaRPr>
          </a:p>
        </p:txBody>
      </p:sp>
      <p:sp>
        <p:nvSpPr>
          <p:cNvPr id="3" name="Rectangular Callout 2"/>
          <p:cNvSpPr/>
          <p:nvPr/>
        </p:nvSpPr>
        <p:spPr>
          <a:xfrm>
            <a:off x="211068" y="1295400"/>
            <a:ext cx="3141732" cy="4813520"/>
          </a:xfrm>
          <a:prstGeom prst="wedgeRectCallout">
            <a:avLst>
              <a:gd name="adj1" fmla="val 91542"/>
              <a:gd name="adj2" fmla="val 13547"/>
            </a:avLst>
          </a:prstGeom>
        </p:spPr>
        <p:style>
          <a:lnRef idx="1">
            <a:schemeClr val="accent1"/>
          </a:lnRef>
          <a:fillRef idx="2">
            <a:schemeClr val="accent1"/>
          </a:fillRef>
          <a:effectRef idx="1">
            <a:schemeClr val="accent1"/>
          </a:effectRef>
          <a:fontRef idx="minor">
            <a:schemeClr val="dk1"/>
          </a:fontRef>
        </p:style>
        <p:txBody>
          <a:bodyPr rtlCol="0" anchor="ctr"/>
          <a:lstStyle/>
          <a:p>
            <a:pPr defTabSz="914400" fontAlgn="base">
              <a:spcBef>
                <a:spcPct val="0"/>
              </a:spcBef>
              <a:spcAft>
                <a:spcPct val="0"/>
              </a:spcAft>
            </a:pPr>
            <a:r>
              <a:rPr lang="en-US" sz="2400" b="1" dirty="0" smtClean="0">
                <a:solidFill>
                  <a:prstClr val="black"/>
                </a:solidFill>
                <a:latin typeface="Segoe Light" pitchFamily="34" charset="0"/>
              </a:rPr>
              <a:t>Keys to lower ops cost</a:t>
            </a:r>
          </a:p>
          <a:p>
            <a:pPr marL="342900" indent="-342900" defTabSz="914400" fontAlgn="base">
              <a:spcBef>
                <a:spcPct val="0"/>
              </a:spcBef>
              <a:spcAft>
                <a:spcPct val="0"/>
              </a:spcAft>
              <a:buFont typeface="Arial" pitchFamily="34" charset="0"/>
              <a:buChar char="•"/>
            </a:pPr>
            <a:r>
              <a:rPr lang="en-US" sz="2400" dirty="0" smtClean="0">
                <a:solidFill>
                  <a:prstClr val="black"/>
                </a:solidFill>
                <a:latin typeface="Segoe Light" pitchFamily="34" charset="0"/>
              </a:rPr>
              <a:t>Deployment Automation</a:t>
            </a:r>
          </a:p>
          <a:p>
            <a:pPr marL="342900" indent="-342900" defTabSz="914400" fontAlgn="base">
              <a:spcBef>
                <a:spcPct val="0"/>
              </a:spcBef>
              <a:spcAft>
                <a:spcPct val="0"/>
              </a:spcAft>
              <a:buFont typeface="Arial" pitchFamily="34" charset="0"/>
              <a:buChar char="•"/>
            </a:pPr>
            <a:r>
              <a:rPr lang="en-US" sz="2400" dirty="0" smtClean="0">
                <a:solidFill>
                  <a:prstClr val="black"/>
                </a:solidFill>
                <a:latin typeface="Segoe Light" pitchFamily="34" charset="0"/>
              </a:rPr>
              <a:t>Self-Healing Architecture</a:t>
            </a:r>
          </a:p>
          <a:p>
            <a:pPr marL="342900" indent="-342900" defTabSz="914400" fontAlgn="base">
              <a:spcBef>
                <a:spcPct val="0"/>
              </a:spcBef>
              <a:spcAft>
                <a:spcPct val="0"/>
              </a:spcAft>
              <a:buFont typeface="Arial" pitchFamily="34" charset="0"/>
              <a:buChar char="•"/>
            </a:pPr>
            <a:r>
              <a:rPr lang="en-US" sz="2400" dirty="0" smtClean="0">
                <a:solidFill>
                  <a:prstClr val="black"/>
                </a:solidFill>
                <a:latin typeface="Segoe Light" pitchFamily="34" charset="0"/>
              </a:rPr>
              <a:t>Auto-Scale</a:t>
            </a:r>
          </a:p>
          <a:p>
            <a:pPr marL="342900" indent="-342900" defTabSz="914400" fontAlgn="base">
              <a:spcBef>
                <a:spcPct val="0"/>
              </a:spcBef>
              <a:spcAft>
                <a:spcPct val="0"/>
              </a:spcAft>
              <a:buFont typeface="Arial" pitchFamily="34" charset="0"/>
              <a:buChar char="•"/>
            </a:pPr>
            <a:r>
              <a:rPr lang="en-US" sz="2400" dirty="0" smtClean="0">
                <a:solidFill>
                  <a:prstClr val="black"/>
                </a:solidFill>
                <a:latin typeface="Segoe Light" pitchFamily="34" charset="0"/>
              </a:rPr>
              <a:t>High Density</a:t>
            </a:r>
          </a:p>
          <a:p>
            <a:pPr marL="342900" indent="-342900" defTabSz="914400" fontAlgn="base">
              <a:spcBef>
                <a:spcPct val="0"/>
              </a:spcBef>
              <a:spcAft>
                <a:spcPct val="0"/>
              </a:spcAft>
              <a:buFont typeface="Arial" pitchFamily="34" charset="0"/>
              <a:buChar char="•"/>
            </a:pPr>
            <a:r>
              <a:rPr lang="en-US" sz="2400" dirty="0" smtClean="0">
                <a:solidFill>
                  <a:prstClr val="black"/>
                </a:solidFill>
                <a:latin typeface="Segoe Light" pitchFamily="34" charset="0"/>
              </a:rPr>
              <a:t>Multi-Tenancy</a:t>
            </a:r>
            <a:endParaRPr lang="en-US" sz="2400" dirty="0">
              <a:solidFill>
                <a:prstClr val="black"/>
              </a:solidFill>
              <a:latin typeface="Segoe Light" pitchFamily="34" charset="0"/>
            </a:endParaRPr>
          </a:p>
        </p:txBody>
      </p:sp>
    </p:spTree>
    <p:extLst>
      <p:ext uri="{BB962C8B-B14F-4D97-AF65-F5344CB8AC3E}">
        <p14:creationId xmlns:p14="http://schemas.microsoft.com/office/powerpoint/2010/main" val="149238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Scale>
                                      <p:cBhvr>
                                        <p:cTn id="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9"/>
                                        </p:tgtEl>
                                        <p:attrNameLst>
                                          <p:attrName>ppt_x</p:attrName>
                                          <p:attrName>ppt_y</p:attrName>
                                        </p:attrNameLst>
                                      </p:cBhvr>
                                    </p:animMotion>
                                    <p:animEffect transition="in" filter="fade">
                                      <p:cBhvr>
                                        <p:cTn id="9" dur="10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Scale>
                                      <p:cBhvr>
                                        <p:cTn id="14"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2"/>
                                        </p:tgtEl>
                                        <p:attrNameLst>
                                          <p:attrName>ppt_x</p:attrName>
                                          <p:attrName>ppt_y</p:attrName>
                                        </p:attrNameLst>
                                      </p:cBhvr>
                                    </p:animMotion>
                                    <p:animEffect transition="in" filter="fade">
                                      <p:cBhvr>
                                        <p:cTn id="16" dur="10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Scale>
                                      <p:cBhvr>
                                        <p:cTn id="21"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1"/>
                                        </p:tgtEl>
                                        <p:attrNameLst>
                                          <p:attrName>ppt_x</p:attrName>
                                          <p:attrName>ppt_y</p:attrName>
                                        </p:attrNameLst>
                                      </p:cBhvr>
                                    </p:animMotion>
                                    <p:animEffect transition="in" filter="fade">
                                      <p:cBhvr>
                                        <p:cTn id="23" dur="10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down)">
                                      <p:cBhvr>
                                        <p:cTn id="33" dur="500"/>
                                        <p:tgtEl>
                                          <p:spTgt spid="3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500"/>
                                        <p:tgtEl>
                                          <p:spTgt spid="3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xit" presetSubtype="2" fill="hold" grpId="1" nodeType="clickEffect">
                                  <p:stCondLst>
                                    <p:cond delay="0"/>
                                  </p:stCondLst>
                                  <p:childTnLst>
                                    <p:animEffect transition="out" filter="wipe(right)">
                                      <p:cBhvr>
                                        <p:cTn id="42" dur="500"/>
                                        <p:tgtEl>
                                          <p:spTgt spid="34"/>
                                        </p:tgtEl>
                                      </p:cBhvr>
                                    </p:animEffect>
                                    <p:set>
                                      <p:cBhvr>
                                        <p:cTn id="43" dur="1" fill="hold">
                                          <p:stCondLst>
                                            <p:cond delay="499"/>
                                          </p:stCondLst>
                                        </p:cTn>
                                        <p:tgtEl>
                                          <p:spTgt spid="34"/>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left)">
                                      <p:cBhvr>
                                        <p:cTn id="48" dur="500"/>
                                        <p:tgtEl>
                                          <p:spTgt spid="3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9" grpId="0" animBg="1"/>
      <p:bldP spid="31" grpId="0" animBg="1"/>
      <p:bldP spid="32" grpId="0" animBg="1"/>
      <p:bldP spid="33" grpId="0" animBg="1"/>
      <p:bldP spid="36" grpId="0" animBg="1"/>
      <p:bldP spid="34" grpId="0" animBg="1"/>
      <p:bldP spid="34" grpId="1"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56115" y="304800"/>
            <a:ext cx="1981200"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Browser</a:t>
            </a:r>
            <a:endParaRPr lang="en-US" dirty="0">
              <a:solidFill>
                <a:prstClr val="white"/>
              </a:solidFill>
              <a:latin typeface="Segoe Light" pitchFamily="34" charset="0"/>
            </a:endParaRPr>
          </a:p>
        </p:txBody>
      </p:sp>
      <p:sp>
        <p:nvSpPr>
          <p:cNvPr id="5" name="Rectangle 4"/>
          <p:cNvSpPr/>
          <p:nvPr/>
        </p:nvSpPr>
        <p:spPr>
          <a:xfrm>
            <a:off x="4958784" y="1447800"/>
            <a:ext cx="19812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Web Server</a:t>
            </a:r>
            <a:br>
              <a:rPr lang="en-US" dirty="0" smtClean="0">
                <a:solidFill>
                  <a:prstClr val="white"/>
                </a:solidFill>
                <a:latin typeface="Segoe Light" pitchFamily="34" charset="0"/>
              </a:rPr>
            </a:br>
            <a:r>
              <a:rPr lang="en-US" sz="1400" dirty="0" smtClean="0">
                <a:solidFill>
                  <a:prstClr val="white"/>
                </a:solidFill>
                <a:latin typeface="Segoe Light" pitchFamily="34" charset="0"/>
              </a:rPr>
              <a:t>(ASP.NET, PHP, Ruby, …)</a:t>
            </a:r>
            <a:endParaRPr lang="en-US" sz="1400" dirty="0">
              <a:solidFill>
                <a:prstClr val="white"/>
              </a:solidFill>
              <a:latin typeface="Segoe Light" pitchFamily="34" charset="0"/>
            </a:endParaRPr>
          </a:p>
        </p:txBody>
      </p:sp>
      <p:sp>
        <p:nvSpPr>
          <p:cNvPr id="7" name="Flowchart: Magnetic Disk 6"/>
          <p:cNvSpPr/>
          <p:nvPr/>
        </p:nvSpPr>
        <p:spPr>
          <a:xfrm>
            <a:off x="5237208" y="5410200"/>
            <a:ext cx="1676400" cy="12192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DB</a:t>
            </a:r>
            <a:br>
              <a:rPr lang="en-US" dirty="0" smtClean="0">
                <a:solidFill>
                  <a:prstClr val="white"/>
                </a:solidFill>
                <a:latin typeface="Segoe Light" pitchFamily="34" charset="0"/>
              </a:rPr>
            </a:br>
            <a:r>
              <a:rPr lang="en-US" sz="1200" dirty="0" smtClean="0">
                <a:solidFill>
                  <a:prstClr val="white"/>
                </a:solidFill>
                <a:latin typeface="Segoe Light" pitchFamily="34" charset="0"/>
              </a:rPr>
              <a:t>(SQL Server, MySQL,  </a:t>
            </a:r>
            <a:r>
              <a:rPr lang="en-US" sz="1200" dirty="0" err="1" smtClean="0">
                <a:solidFill>
                  <a:prstClr val="white"/>
                </a:solidFill>
                <a:latin typeface="Segoe Light" pitchFamily="34" charset="0"/>
              </a:rPr>
              <a:t>NoSQL</a:t>
            </a:r>
            <a:r>
              <a:rPr lang="en-US" sz="1200" dirty="0" smtClean="0">
                <a:solidFill>
                  <a:prstClr val="white"/>
                </a:solidFill>
                <a:latin typeface="Segoe Light" pitchFamily="34" charset="0"/>
              </a:rPr>
              <a:t>)</a:t>
            </a:r>
            <a:endParaRPr lang="en-US" sz="1200" dirty="0">
              <a:solidFill>
                <a:prstClr val="white"/>
              </a:solidFill>
              <a:latin typeface="Segoe Light" pitchFamily="34" charset="0"/>
            </a:endParaRPr>
          </a:p>
        </p:txBody>
      </p:sp>
      <p:sp>
        <p:nvSpPr>
          <p:cNvPr id="8" name="Down Arrow 7"/>
          <p:cNvSpPr/>
          <p:nvPr/>
        </p:nvSpPr>
        <p:spPr>
          <a:xfrm>
            <a:off x="4501584" y="4800600"/>
            <a:ext cx="457200" cy="601054"/>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2" name="Rectangle 11"/>
          <p:cNvSpPr/>
          <p:nvPr/>
        </p:nvSpPr>
        <p:spPr>
          <a:xfrm>
            <a:off x="5073572"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5" name="Rectangle 14"/>
          <p:cNvSpPr/>
          <p:nvPr/>
        </p:nvSpPr>
        <p:spPr>
          <a:xfrm>
            <a:off x="70161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6" name="Rectangle 15"/>
          <p:cNvSpPr/>
          <p:nvPr/>
        </p:nvSpPr>
        <p:spPr>
          <a:xfrm>
            <a:off x="43491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7" name="Rectangle 16"/>
          <p:cNvSpPr/>
          <p:nvPr/>
        </p:nvSpPr>
        <p:spPr>
          <a:xfrm>
            <a:off x="37395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18" name="Rectangle 17"/>
          <p:cNvSpPr/>
          <p:nvPr/>
        </p:nvSpPr>
        <p:spPr>
          <a:xfrm>
            <a:off x="7625784" y="1447800"/>
            <a:ext cx="533400" cy="609600"/>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2" name="Rectangle 1"/>
          <p:cNvSpPr/>
          <p:nvPr/>
        </p:nvSpPr>
        <p:spPr>
          <a:xfrm>
            <a:off x="3739584" y="2133600"/>
            <a:ext cx="44196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30" name="Rectangle 29"/>
          <p:cNvSpPr/>
          <p:nvPr/>
        </p:nvSpPr>
        <p:spPr>
          <a:xfrm>
            <a:off x="2291784" y="3352800"/>
            <a:ext cx="19812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r>
              <a:rPr lang="en-US" dirty="0" smtClean="0">
                <a:solidFill>
                  <a:prstClr val="white"/>
                </a:solidFill>
                <a:latin typeface="Segoe Light" pitchFamily="34" charset="0"/>
              </a:rPr>
              <a:t>Services</a:t>
            </a:r>
            <a:br>
              <a:rPr lang="en-US" dirty="0" smtClean="0">
                <a:solidFill>
                  <a:prstClr val="white"/>
                </a:solidFill>
                <a:latin typeface="Segoe Light" pitchFamily="34" charset="0"/>
              </a:rPr>
            </a:br>
            <a:r>
              <a:rPr lang="en-US" sz="1400" dirty="0" smtClean="0">
                <a:solidFill>
                  <a:prstClr val="white"/>
                </a:solidFill>
                <a:latin typeface="Segoe Light" pitchFamily="34" charset="0"/>
              </a:rPr>
              <a:t>(WCF, WF, …)</a:t>
            </a:r>
            <a:endParaRPr lang="en-US" sz="1400" dirty="0">
              <a:solidFill>
                <a:prstClr val="white"/>
              </a:solidFill>
              <a:latin typeface="Segoe Light" pitchFamily="34" charset="0"/>
            </a:endParaRPr>
          </a:p>
        </p:txBody>
      </p:sp>
      <p:sp>
        <p:nvSpPr>
          <p:cNvPr id="31" name="Rectangle 30"/>
          <p:cNvSpPr/>
          <p:nvPr/>
        </p:nvSpPr>
        <p:spPr>
          <a:xfrm>
            <a:off x="43491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2" name="Rectangle 31"/>
          <p:cNvSpPr/>
          <p:nvPr/>
        </p:nvSpPr>
        <p:spPr>
          <a:xfrm>
            <a:off x="16821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3" name="Rectangle 32"/>
          <p:cNvSpPr/>
          <p:nvPr/>
        </p:nvSpPr>
        <p:spPr>
          <a:xfrm>
            <a:off x="10725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4" name="Rectangle 33"/>
          <p:cNvSpPr/>
          <p:nvPr/>
        </p:nvSpPr>
        <p:spPr>
          <a:xfrm>
            <a:off x="4958784" y="3352800"/>
            <a:ext cx="533400" cy="609600"/>
          </a:xfrm>
          <a:prstGeom prst="rect">
            <a:avLst/>
          </a:prstGeom>
        </p:spPr>
        <p:style>
          <a:lnRef idx="1">
            <a:schemeClr val="accent6"/>
          </a:lnRef>
          <a:fillRef idx="3">
            <a:schemeClr val="accent6"/>
          </a:fillRef>
          <a:effectRef idx="2">
            <a:schemeClr val="accent6"/>
          </a:effectRef>
          <a:fontRef idx="minor">
            <a:schemeClr val="lt1"/>
          </a:fontRef>
        </p:style>
        <p:txBody>
          <a:bodyPr rtlCol="0" anchor="t"/>
          <a:lstStyle/>
          <a:p>
            <a:pPr algn="ctr" defTabSz="914400" fontAlgn="base">
              <a:spcBef>
                <a:spcPct val="0"/>
              </a:spcBef>
              <a:spcAft>
                <a:spcPct val="0"/>
              </a:spcAft>
            </a:pPr>
            <a:endParaRPr lang="en-US" sz="1400" dirty="0">
              <a:solidFill>
                <a:prstClr val="white"/>
              </a:solidFill>
              <a:latin typeface="Segoe Light" pitchFamily="34" charset="0"/>
            </a:endParaRPr>
          </a:p>
        </p:txBody>
      </p:sp>
      <p:sp>
        <p:nvSpPr>
          <p:cNvPr id="35" name="Rectangle 34"/>
          <p:cNvSpPr/>
          <p:nvPr/>
        </p:nvSpPr>
        <p:spPr>
          <a:xfrm>
            <a:off x="1072584" y="4038600"/>
            <a:ext cx="44196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Sessions</a:t>
            </a:r>
            <a:endParaRPr lang="en-US" dirty="0">
              <a:solidFill>
                <a:prstClr val="black"/>
              </a:solidFill>
              <a:latin typeface="Segoe Light" pitchFamily="34" charset="0"/>
            </a:endParaRPr>
          </a:p>
        </p:txBody>
      </p:sp>
      <p:sp>
        <p:nvSpPr>
          <p:cNvPr id="36" name="Rectangle 35"/>
          <p:cNvSpPr/>
          <p:nvPr/>
        </p:nvSpPr>
        <p:spPr>
          <a:xfrm>
            <a:off x="2068288" y="304800"/>
            <a:ext cx="990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r>
              <a:rPr lang="en-US" dirty="0" smtClean="0">
                <a:solidFill>
                  <a:prstClr val="white"/>
                </a:solidFill>
                <a:latin typeface="Segoe Light" pitchFamily="34" charset="0"/>
              </a:rPr>
              <a:t>Apps</a:t>
            </a:r>
            <a:endParaRPr lang="en-US" dirty="0">
              <a:solidFill>
                <a:prstClr val="white"/>
              </a:solidFill>
              <a:latin typeface="Segoe Light" pitchFamily="34" charset="0"/>
            </a:endParaRPr>
          </a:p>
        </p:txBody>
      </p:sp>
      <p:sp>
        <p:nvSpPr>
          <p:cNvPr id="37" name="Rectangle 36"/>
          <p:cNvSpPr/>
          <p:nvPr/>
        </p:nvSpPr>
        <p:spPr>
          <a:xfrm>
            <a:off x="1866902"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38" name="Rectangle 37"/>
          <p:cNvSpPr/>
          <p:nvPr/>
        </p:nvSpPr>
        <p:spPr>
          <a:xfrm>
            <a:off x="1665516"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39" name="Rectangle 38"/>
          <p:cNvSpPr/>
          <p:nvPr/>
        </p:nvSpPr>
        <p:spPr>
          <a:xfrm>
            <a:off x="1464130"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0" name="Rectangle 39"/>
          <p:cNvSpPr/>
          <p:nvPr/>
        </p:nvSpPr>
        <p:spPr>
          <a:xfrm>
            <a:off x="1262744"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1" name="Rectangle 40"/>
          <p:cNvSpPr/>
          <p:nvPr/>
        </p:nvSpPr>
        <p:spPr>
          <a:xfrm>
            <a:off x="1061358"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2" name="Rectangle 41"/>
          <p:cNvSpPr/>
          <p:nvPr/>
        </p:nvSpPr>
        <p:spPr>
          <a:xfrm>
            <a:off x="859972"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3" name="Rectangle 42"/>
          <p:cNvSpPr/>
          <p:nvPr/>
        </p:nvSpPr>
        <p:spPr>
          <a:xfrm>
            <a:off x="658586"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4" name="Rectangle 43"/>
          <p:cNvSpPr/>
          <p:nvPr/>
        </p:nvSpPr>
        <p:spPr>
          <a:xfrm>
            <a:off x="457200"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5" name="Rectangle 44"/>
          <p:cNvSpPr/>
          <p:nvPr/>
        </p:nvSpPr>
        <p:spPr>
          <a:xfrm>
            <a:off x="3107874"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8" name="Rectangle 47"/>
          <p:cNvSpPr/>
          <p:nvPr/>
        </p:nvSpPr>
        <p:spPr>
          <a:xfrm>
            <a:off x="3309260"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49" name="Rectangle 48"/>
          <p:cNvSpPr/>
          <p:nvPr/>
        </p:nvSpPr>
        <p:spPr>
          <a:xfrm>
            <a:off x="3510646"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0" name="Rectangle 49"/>
          <p:cNvSpPr/>
          <p:nvPr/>
        </p:nvSpPr>
        <p:spPr>
          <a:xfrm>
            <a:off x="3712032"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1" name="Rectangle 50"/>
          <p:cNvSpPr/>
          <p:nvPr/>
        </p:nvSpPr>
        <p:spPr>
          <a:xfrm>
            <a:off x="3913418"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2" name="Rectangle 51"/>
          <p:cNvSpPr/>
          <p:nvPr/>
        </p:nvSpPr>
        <p:spPr>
          <a:xfrm>
            <a:off x="4114800" y="304800"/>
            <a:ext cx="152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5" name="Rectangle 54"/>
          <p:cNvSpPr/>
          <p:nvPr/>
        </p:nvSpPr>
        <p:spPr>
          <a:xfrm>
            <a:off x="4891029"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6" name="Rectangle 55"/>
          <p:cNvSpPr/>
          <p:nvPr/>
        </p:nvSpPr>
        <p:spPr>
          <a:xfrm>
            <a:off x="4708486"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7" name="Rectangle 56"/>
          <p:cNvSpPr/>
          <p:nvPr/>
        </p:nvSpPr>
        <p:spPr>
          <a:xfrm>
            <a:off x="4525943"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58" name="Rectangle 57"/>
          <p:cNvSpPr/>
          <p:nvPr/>
        </p:nvSpPr>
        <p:spPr>
          <a:xfrm>
            <a:off x="4343400"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1" name="Rectangle 60"/>
          <p:cNvSpPr/>
          <p:nvPr/>
        </p:nvSpPr>
        <p:spPr>
          <a:xfrm>
            <a:off x="7270386"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4" name="Rectangle 63"/>
          <p:cNvSpPr/>
          <p:nvPr/>
        </p:nvSpPr>
        <p:spPr>
          <a:xfrm>
            <a:off x="7452929"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7" name="Rectangle 66"/>
          <p:cNvSpPr/>
          <p:nvPr/>
        </p:nvSpPr>
        <p:spPr>
          <a:xfrm>
            <a:off x="7635472"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4" name="Rectangle 73"/>
          <p:cNvSpPr/>
          <p:nvPr/>
        </p:nvSpPr>
        <p:spPr>
          <a:xfrm>
            <a:off x="7818015"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5" name="Rectangle 74"/>
          <p:cNvSpPr/>
          <p:nvPr/>
        </p:nvSpPr>
        <p:spPr>
          <a:xfrm>
            <a:off x="8000558"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6" name="Rectangle 75"/>
          <p:cNvSpPr/>
          <p:nvPr/>
        </p:nvSpPr>
        <p:spPr>
          <a:xfrm>
            <a:off x="8183101"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7" name="Rectangle 76"/>
          <p:cNvSpPr/>
          <p:nvPr/>
        </p:nvSpPr>
        <p:spPr>
          <a:xfrm>
            <a:off x="8365650" y="304800"/>
            <a:ext cx="149472" cy="381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8" name="Down Arrow 77"/>
          <p:cNvSpPr/>
          <p:nvPr/>
        </p:nvSpPr>
        <p:spPr>
          <a:xfrm>
            <a:off x="6330384" y="838200"/>
            <a:ext cx="457200" cy="2667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80" name="Down Arrow 79"/>
          <p:cNvSpPr/>
          <p:nvPr/>
        </p:nvSpPr>
        <p:spPr>
          <a:xfrm>
            <a:off x="5873184" y="4038600"/>
            <a:ext cx="457200" cy="121920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81" name="Flowchart: Magnetic Disk 80"/>
          <p:cNvSpPr/>
          <p:nvPr/>
        </p:nvSpPr>
        <p:spPr>
          <a:xfrm>
            <a:off x="6989808"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2" name="Flowchart: Magnetic Disk 81"/>
          <p:cNvSpPr/>
          <p:nvPr/>
        </p:nvSpPr>
        <p:spPr>
          <a:xfrm>
            <a:off x="6989808"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3" name="Flowchart: Magnetic Disk 82"/>
          <p:cNvSpPr/>
          <p:nvPr/>
        </p:nvSpPr>
        <p:spPr>
          <a:xfrm>
            <a:off x="4703808"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4" name="Flowchart: Magnetic Disk 83"/>
          <p:cNvSpPr/>
          <p:nvPr/>
        </p:nvSpPr>
        <p:spPr>
          <a:xfrm>
            <a:off x="4703381"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5" name="Flowchart: Magnetic Disk 84"/>
          <p:cNvSpPr/>
          <p:nvPr/>
        </p:nvSpPr>
        <p:spPr>
          <a:xfrm>
            <a:off x="4187565"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6" name="Flowchart: Magnetic Disk 85"/>
          <p:cNvSpPr/>
          <p:nvPr/>
        </p:nvSpPr>
        <p:spPr>
          <a:xfrm>
            <a:off x="4170408"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7" name="Flowchart: Magnetic Disk 86"/>
          <p:cNvSpPr/>
          <p:nvPr/>
        </p:nvSpPr>
        <p:spPr>
          <a:xfrm>
            <a:off x="7490541" y="5486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88" name="Flowchart: Magnetic Disk 87"/>
          <p:cNvSpPr/>
          <p:nvPr/>
        </p:nvSpPr>
        <p:spPr>
          <a:xfrm>
            <a:off x="7490541" y="60960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3" name="Rectangle 2"/>
          <p:cNvSpPr/>
          <p:nvPr/>
        </p:nvSpPr>
        <p:spPr>
          <a:xfrm>
            <a:off x="1072584" y="4419600"/>
            <a:ext cx="44196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59" name="Rectangle 58"/>
          <p:cNvSpPr/>
          <p:nvPr/>
        </p:nvSpPr>
        <p:spPr>
          <a:xfrm>
            <a:off x="3739584" y="2514600"/>
            <a:ext cx="44196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Reference Data</a:t>
            </a:r>
            <a:endParaRPr lang="en-US" dirty="0">
              <a:solidFill>
                <a:prstClr val="black"/>
              </a:solidFill>
              <a:latin typeface="Segoe Light" pitchFamily="34" charset="0"/>
            </a:endParaRPr>
          </a:p>
        </p:txBody>
      </p:sp>
      <p:sp>
        <p:nvSpPr>
          <p:cNvPr id="9" name="Rectangle 8"/>
          <p:cNvSpPr/>
          <p:nvPr/>
        </p:nvSpPr>
        <p:spPr>
          <a:xfrm>
            <a:off x="1143000" y="5943600"/>
            <a:ext cx="1219200" cy="762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LOB Systems</a:t>
            </a:r>
            <a:endParaRPr lang="en-US" dirty="0">
              <a:solidFill>
                <a:prstClr val="black"/>
              </a:solidFill>
              <a:latin typeface="Segoe Light" pitchFamily="34" charset="0"/>
            </a:endParaRPr>
          </a:p>
        </p:txBody>
      </p:sp>
      <p:sp>
        <p:nvSpPr>
          <p:cNvPr id="11" name="Rectangle 10"/>
          <p:cNvSpPr/>
          <p:nvPr/>
        </p:nvSpPr>
        <p:spPr>
          <a:xfrm>
            <a:off x="1066800" y="3048000"/>
            <a:ext cx="4406542" cy="228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err="1" smtClean="0">
                <a:solidFill>
                  <a:prstClr val="white"/>
                </a:solidFill>
                <a:latin typeface="Segoe Light" pitchFamily="34" charset="0"/>
              </a:rPr>
              <a:t>AuthN</a:t>
            </a:r>
            <a:r>
              <a:rPr lang="en-US" dirty="0" smtClean="0">
                <a:solidFill>
                  <a:prstClr val="white"/>
                </a:solidFill>
                <a:latin typeface="Segoe Light" pitchFamily="34" charset="0"/>
              </a:rPr>
              <a:t>/Z</a:t>
            </a:r>
            <a:endParaRPr lang="en-US" dirty="0">
              <a:solidFill>
                <a:prstClr val="white"/>
              </a:solidFill>
              <a:latin typeface="Segoe Light" pitchFamily="34" charset="0"/>
            </a:endParaRPr>
          </a:p>
        </p:txBody>
      </p:sp>
      <p:sp>
        <p:nvSpPr>
          <p:cNvPr id="62" name="Rectangle 61"/>
          <p:cNvSpPr/>
          <p:nvPr/>
        </p:nvSpPr>
        <p:spPr>
          <a:xfrm>
            <a:off x="3744096" y="1143000"/>
            <a:ext cx="4406542" cy="2286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fontAlgn="base">
              <a:spcBef>
                <a:spcPct val="0"/>
              </a:spcBef>
              <a:spcAft>
                <a:spcPct val="0"/>
              </a:spcAft>
            </a:pPr>
            <a:r>
              <a:rPr lang="en-US" dirty="0" err="1" smtClean="0">
                <a:solidFill>
                  <a:prstClr val="white"/>
                </a:solidFill>
                <a:latin typeface="Segoe Light" pitchFamily="34" charset="0"/>
              </a:rPr>
              <a:t>AuthN</a:t>
            </a:r>
            <a:r>
              <a:rPr lang="en-US" dirty="0" smtClean="0">
                <a:solidFill>
                  <a:prstClr val="white"/>
                </a:solidFill>
                <a:latin typeface="Segoe Light" pitchFamily="34" charset="0"/>
              </a:rPr>
              <a:t>/Z</a:t>
            </a:r>
            <a:endParaRPr lang="en-US" dirty="0">
              <a:solidFill>
                <a:prstClr val="white"/>
              </a:solidFill>
              <a:latin typeface="Segoe Light" pitchFamily="34" charset="0"/>
            </a:endParaRPr>
          </a:p>
        </p:txBody>
      </p:sp>
      <p:sp>
        <p:nvSpPr>
          <p:cNvPr id="14" name="Bent Arrow 13"/>
          <p:cNvSpPr/>
          <p:nvPr/>
        </p:nvSpPr>
        <p:spPr>
          <a:xfrm rot="16200000" flipH="1">
            <a:off x="2600964" y="1756981"/>
            <a:ext cx="1066800" cy="905640"/>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19" name="Striped Right Arrow 18"/>
          <p:cNvSpPr/>
          <p:nvPr/>
        </p:nvSpPr>
        <p:spPr>
          <a:xfrm rot="5400000">
            <a:off x="1282134" y="5162550"/>
            <a:ext cx="1028700" cy="381000"/>
          </a:xfrm>
          <a:prstGeom prst="strip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0" name="Bent Arrow 69"/>
          <p:cNvSpPr/>
          <p:nvPr/>
        </p:nvSpPr>
        <p:spPr>
          <a:xfrm rot="5400000" flipH="1">
            <a:off x="2080518" y="5192211"/>
            <a:ext cx="1629754" cy="905640"/>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20" name="Notched Right Arrow 19"/>
          <p:cNvSpPr/>
          <p:nvPr/>
        </p:nvSpPr>
        <p:spPr>
          <a:xfrm rot="5400000">
            <a:off x="1809256" y="2130576"/>
            <a:ext cx="844251" cy="38100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21" name="Pentagon 20"/>
          <p:cNvSpPr/>
          <p:nvPr/>
        </p:nvSpPr>
        <p:spPr>
          <a:xfrm rot="5400000">
            <a:off x="1763972" y="1344386"/>
            <a:ext cx="945786" cy="200114"/>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89" name="Notched Right Arrow 88"/>
          <p:cNvSpPr/>
          <p:nvPr/>
        </p:nvSpPr>
        <p:spPr>
          <a:xfrm rot="16200000">
            <a:off x="1367848" y="1203177"/>
            <a:ext cx="844251" cy="38100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0" name="Pentagon 89"/>
          <p:cNvSpPr/>
          <p:nvPr/>
        </p:nvSpPr>
        <p:spPr>
          <a:xfrm rot="16200000">
            <a:off x="1320741" y="2165336"/>
            <a:ext cx="945786" cy="200114"/>
          </a:xfrm>
          <a:prstGeom prst="homePlate">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1" name="Bent Arrow 90"/>
          <p:cNvSpPr/>
          <p:nvPr/>
        </p:nvSpPr>
        <p:spPr>
          <a:xfrm rot="5400000" flipH="1">
            <a:off x="5587467" y="2993578"/>
            <a:ext cx="867754" cy="765089"/>
          </a:xfrm>
          <a:prstGeom prst="ben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2" name="Rectangle 91"/>
          <p:cNvSpPr/>
          <p:nvPr/>
        </p:nvSpPr>
        <p:spPr>
          <a:xfrm>
            <a:off x="6558984" y="3518570"/>
            <a:ext cx="1623144" cy="74863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914400" fontAlgn="base">
              <a:spcBef>
                <a:spcPct val="0"/>
              </a:spcBef>
              <a:spcAft>
                <a:spcPct val="0"/>
              </a:spcAft>
            </a:pPr>
            <a:r>
              <a:rPr lang="en-US" dirty="0" smtClean="0">
                <a:solidFill>
                  <a:prstClr val="black"/>
                </a:solidFill>
                <a:latin typeface="Segoe Light" pitchFamily="34" charset="0"/>
              </a:rPr>
              <a:t>Aggregate </a:t>
            </a:r>
            <a:br>
              <a:rPr lang="en-US" dirty="0" smtClean="0">
                <a:solidFill>
                  <a:prstClr val="black"/>
                </a:solidFill>
                <a:latin typeface="Segoe Light" pitchFamily="34" charset="0"/>
              </a:rPr>
            </a:br>
            <a:r>
              <a:rPr lang="en-US" dirty="0" smtClean="0">
                <a:solidFill>
                  <a:prstClr val="black"/>
                </a:solidFill>
                <a:latin typeface="Segoe Light" pitchFamily="34" charset="0"/>
              </a:rPr>
              <a:t>Data</a:t>
            </a:r>
            <a:endParaRPr lang="en-US" dirty="0">
              <a:solidFill>
                <a:prstClr val="black"/>
              </a:solidFill>
              <a:latin typeface="Segoe Light" pitchFamily="34" charset="0"/>
            </a:endParaRPr>
          </a:p>
        </p:txBody>
      </p:sp>
      <p:sp>
        <p:nvSpPr>
          <p:cNvPr id="93" name="Flowchart: Magnetic Disk 92"/>
          <p:cNvSpPr/>
          <p:nvPr/>
        </p:nvSpPr>
        <p:spPr>
          <a:xfrm>
            <a:off x="8333404" y="3581400"/>
            <a:ext cx="440043" cy="533400"/>
          </a:xfrm>
          <a:prstGeom prst="flowChartMagneticDisk">
            <a:avLst/>
          </a:prstGeom>
          <a:ln>
            <a:solidFill>
              <a:schemeClr val="accent4">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defTabSz="914400" fontAlgn="base">
              <a:spcBef>
                <a:spcPct val="0"/>
              </a:spcBef>
              <a:spcAft>
                <a:spcPct val="0"/>
              </a:spcAft>
            </a:pPr>
            <a:endParaRPr lang="en-US" sz="1200" dirty="0">
              <a:solidFill>
                <a:prstClr val="white"/>
              </a:solidFill>
              <a:latin typeface="Segoe Light" pitchFamily="34" charset="0"/>
            </a:endParaRPr>
          </a:p>
        </p:txBody>
      </p:sp>
      <p:sp>
        <p:nvSpPr>
          <p:cNvPr id="69" name="Isosceles Triangle 68"/>
          <p:cNvSpPr/>
          <p:nvPr/>
        </p:nvSpPr>
        <p:spPr>
          <a:xfrm>
            <a:off x="5225484" y="3044278"/>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1" name="Isosceles Triangle 70"/>
          <p:cNvSpPr/>
          <p:nvPr/>
        </p:nvSpPr>
        <p:spPr>
          <a:xfrm>
            <a:off x="5210714" y="3505200"/>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2" name="Isosceles Triangle 71"/>
          <p:cNvSpPr/>
          <p:nvPr/>
        </p:nvSpPr>
        <p:spPr>
          <a:xfrm>
            <a:off x="5195944" y="4069062"/>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3" name="Isosceles Triangle 72"/>
          <p:cNvSpPr/>
          <p:nvPr/>
        </p:nvSpPr>
        <p:spPr>
          <a:xfrm>
            <a:off x="5181174" y="4453784"/>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79" name="Isosceles Triangle 78"/>
          <p:cNvSpPr/>
          <p:nvPr/>
        </p:nvSpPr>
        <p:spPr>
          <a:xfrm>
            <a:off x="5972714" y="5486400"/>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4" name="Isosceles Triangle 93"/>
          <p:cNvSpPr/>
          <p:nvPr/>
        </p:nvSpPr>
        <p:spPr>
          <a:xfrm>
            <a:off x="6629400" y="3733800"/>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5" name="Isosceles Triangle 94"/>
          <p:cNvSpPr/>
          <p:nvPr/>
        </p:nvSpPr>
        <p:spPr>
          <a:xfrm>
            <a:off x="7801514" y="1676400"/>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6" name="Isosceles Triangle 95"/>
          <p:cNvSpPr/>
          <p:nvPr/>
        </p:nvSpPr>
        <p:spPr>
          <a:xfrm>
            <a:off x="7787898" y="2154802"/>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97" name="Isosceles Triangle 96"/>
          <p:cNvSpPr/>
          <p:nvPr/>
        </p:nvSpPr>
        <p:spPr>
          <a:xfrm>
            <a:off x="7791374" y="2522432"/>
            <a:ext cx="199486" cy="223776"/>
          </a:xfrm>
          <a:prstGeom prst="triangle">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dirty="0">
              <a:solidFill>
                <a:prstClr val="white"/>
              </a:solidFill>
              <a:latin typeface="Segoe Light" pitchFamily="34" charset="0"/>
            </a:endParaRPr>
          </a:p>
        </p:txBody>
      </p:sp>
      <p:sp>
        <p:nvSpPr>
          <p:cNvPr id="6" name="Rectangular Callout 5"/>
          <p:cNvSpPr/>
          <p:nvPr/>
        </p:nvSpPr>
        <p:spPr>
          <a:xfrm>
            <a:off x="304799" y="1371600"/>
            <a:ext cx="4221143" cy="3886200"/>
          </a:xfrm>
          <a:prstGeom prst="wedgeRectCallout">
            <a:avLst>
              <a:gd name="adj1" fmla="val 85399"/>
              <a:gd name="adj2" fmla="val 59862"/>
            </a:avLst>
          </a:prstGeom>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0" name="Rectangular Callout 99"/>
          <p:cNvSpPr/>
          <p:nvPr/>
        </p:nvSpPr>
        <p:spPr>
          <a:xfrm>
            <a:off x="304086" y="1363054"/>
            <a:ext cx="4221143" cy="3886200"/>
          </a:xfrm>
          <a:prstGeom prst="wedgeRectCallout">
            <a:avLst>
              <a:gd name="adj1" fmla="val 98760"/>
              <a:gd name="adj2" fmla="val 13902"/>
            </a:avLst>
          </a:prstGeom>
          <a:solidFill>
            <a:schemeClr val="bg1">
              <a:lumMod val="95000"/>
            </a:schemeClr>
          </a:solidFill>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1" name="Rectangular Callout 100"/>
          <p:cNvSpPr/>
          <p:nvPr/>
        </p:nvSpPr>
        <p:spPr>
          <a:xfrm>
            <a:off x="303373" y="1354508"/>
            <a:ext cx="4221143" cy="3886200"/>
          </a:xfrm>
          <a:prstGeom prst="wedgeRectCallout">
            <a:avLst>
              <a:gd name="adj1" fmla="val 66166"/>
              <a:gd name="adj2" fmla="val 268"/>
            </a:avLst>
          </a:prstGeom>
          <a:solidFill>
            <a:schemeClr val="bg1"/>
          </a:solidFill>
        </p:spPr>
        <p:style>
          <a:lnRef idx="1">
            <a:schemeClr val="dk1"/>
          </a:lnRef>
          <a:fillRef idx="2">
            <a:schemeClr val="dk1"/>
          </a:fillRef>
          <a:effectRef idx="1">
            <a:schemeClr val="dk1"/>
          </a:effectRef>
          <a:fontRef idx="minor">
            <a:schemeClr val="dk1"/>
          </a:fontRef>
        </p:style>
        <p:txBody>
          <a:bodyPr rtlCol="0" anchor="ctr"/>
          <a:lstStyle/>
          <a:p>
            <a:pPr algn="ctr" defTabSz="914400" fontAlgn="base">
              <a:spcBef>
                <a:spcPct val="0"/>
              </a:spcBef>
              <a:spcAft>
                <a:spcPct val="0"/>
              </a:spcAft>
            </a:pPr>
            <a:endParaRPr lang="en-US" dirty="0">
              <a:solidFill>
                <a:prstClr val="black"/>
              </a:solidFill>
              <a:latin typeface="Segoe Light" pitchFamily="34" charset="0"/>
            </a:endParaRPr>
          </a:p>
        </p:txBody>
      </p:sp>
      <p:sp>
        <p:nvSpPr>
          <p:cNvPr id="10" name="Rectangle 9"/>
          <p:cNvSpPr/>
          <p:nvPr/>
        </p:nvSpPr>
        <p:spPr>
          <a:xfrm>
            <a:off x="533400" y="3876150"/>
            <a:ext cx="3810000" cy="84825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defTabSz="914400" fontAlgn="base">
              <a:spcBef>
                <a:spcPct val="0"/>
              </a:spcBef>
              <a:spcAft>
                <a:spcPct val="0"/>
              </a:spcAft>
            </a:pPr>
            <a:r>
              <a:rPr lang="en-US" dirty="0" smtClean="0">
                <a:solidFill>
                  <a:prstClr val="white"/>
                </a:solidFill>
                <a:latin typeface="Segoe Light" pitchFamily="34" charset="0"/>
              </a:rPr>
              <a:t>Multiple Application</a:t>
            </a:r>
            <a:endParaRPr lang="en-US" dirty="0">
              <a:solidFill>
                <a:prstClr val="white"/>
              </a:solidFill>
              <a:latin typeface="Segoe Light" pitchFamily="34" charset="0"/>
            </a:endParaRPr>
          </a:p>
        </p:txBody>
      </p:sp>
      <p:sp>
        <p:nvSpPr>
          <p:cNvPr id="105" name="Rectangle 104"/>
          <p:cNvSpPr/>
          <p:nvPr/>
        </p:nvSpPr>
        <p:spPr>
          <a:xfrm>
            <a:off x="533400" y="2887054"/>
            <a:ext cx="3810000" cy="8482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defTabSz="914400" fontAlgn="base">
              <a:spcBef>
                <a:spcPct val="0"/>
              </a:spcBef>
              <a:spcAft>
                <a:spcPct val="0"/>
              </a:spcAft>
            </a:pPr>
            <a:r>
              <a:rPr lang="en-US" dirty="0" smtClean="0">
                <a:solidFill>
                  <a:prstClr val="white"/>
                </a:solidFill>
                <a:latin typeface="Segoe Light" pitchFamily="34" charset="0"/>
              </a:rPr>
              <a:t>Multiple Tenant</a:t>
            </a:r>
            <a:endParaRPr lang="en-US" dirty="0">
              <a:solidFill>
                <a:prstClr val="white"/>
              </a:solidFill>
              <a:latin typeface="Segoe Light" pitchFamily="34" charset="0"/>
            </a:endParaRPr>
          </a:p>
        </p:txBody>
      </p:sp>
      <p:sp>
        <p:nvSpPr>
          <p:cNvPr id="106" name="Rectangle 105"/>
          <p:cNvSpPr/>
          <p:nvPr/>
        </p:nvSpPr>
        <p:spPr>
          <a:xfrm>
            <a:off x="533400" y="1905000"/>
            <a:ext cx="3810000" cy="84825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defTabSz="914400" fontAlgn="base">
              <a:spcBef>
                <a:spcPct val="0"/>
              </a:spcBef>
              <a:spcAft>
                <a:spcPct val="0"/>
              </a:spcAft>
            </a:pPr>
            <a:r>
              <a:rPr lang="en-US" dirty="0" smtClean="0">
                <a:solidFill>
                  <a:prstClr val="white"/>
                </a:solidFill>
                <a:latin typeface="Segoe Light" pitchFamily="34" charset="0"/>
              </a:rPr>
              <a:t>Multiple User</a:t>
            </a:r>
            <a:endParaRPr lang="en-US" dirty="0">
              <a:solidFill>
                <a:prstClr val="white"/>
              </a:solidFill>
              <a:latin typeface="Segoe Light" pitchFamily="34" charset="0"/>
            </a:endParaRPr>
          </a:p>
        </p:txBody>
      </p:sp>
    </p:spTree>
    <p:extLst>
      <p:ext uri="{BB962C8B-B14F-4D97-AF65-F5344CB8AC3E}">
        <p14:creationId xmlns:p14="http://schemas.microsoft.com/office/powerpoint/2010/main" val="2177613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1308</TotalTime>
  <Words>2757</Words>
  <Application>Microsoft Office PowerPoint</Application>
  <PresentationFormat>On-screen Show (4:3)</PresentationFormat>
  <Paragraphs>568</Paragraphs>
  <Slides>40</Slides>
  <Notes>6</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Office Theme</vt:lpstr>
      <vt:lpstr>Custom Design</vt:lpstr>
      <vt:lpstr>Windows Azure AppFabric Building, Managing, and Connecting High-Density Cloud Applications</vt:lpstr>
      <vt:lpstr>This Session</vt:lpstr>
      <vt:lpstr>Server Apps are Easy, Aren’t They?</vt:lpstr>
      <vt:lpstr>PowerPoint Presentation</vt:lpstr>
      <vt:lpstr>PowerPoint Presentation</vt:lpstr>
      <vt:lpstr>… add “The Cloud” …</vt:lpstr>
      <vt:lpstr>‘Box’ ISV Business is about R&amp;D Cost</vt:lpstr>
      <vt:lpstr>‘Cloud’ ISV Business is about Ops Cost</vt:lpstr>
      <vt:lpstr>PowerPoint Presentation</vt:lpstr>
      <vt:lpstr>…. maybe not so easy, after all.</vt:lpstr>
      <vt:lpstr>But there’s middleware to help with most of this …</vt:lpstr>
      <vt:lpstr>… all sorts of middleware, in fact</vt:lpstr>
      <vt:lpstr>AppFabric</vt:lpstr>
      <vt:lpstr>AppFabric - The New Middle-Tier </vt:lpstr>
      <vt:lpstr>AppFabric</vt:lpstr>
      <vt:lpstr>PowerPoint Presentation</vt:lpstr>
      <vt:lpstr>PowerPoint Presentation</vt:lpstr>
      <vt:lpstr>Windows Azure AppFabric Cache</vt:lpstr>
      <vt:lpstr>Key Capabilities &amp; Benefits</vt:lpstr>
      <vt:lpstr>Cache Capacity</vt:lpstr>
      <vt:lpstr>PowerPoint Presentation</vt:lpstr>
      <vt:lpstr>PowerPoint Presentation</vt:lpstr>
      <vt:lpstr>PowerPoint Presentation</vt:lpstr>
      <vt:lpstr>Windows Azure AppFabric Service Bus</vt:lpstr>
      <vt:lpstr>New: Queues</vt:lpstr>
      <vt:lpstr>New: Topics</vt:lpstr>
      <vt:lpstr>Windows Azure AppFabric Service Bus</vt:lpstr>
      <vt:lpstr>PowerPoint Presentation</vt:lpstr>
      <vt:lpstr>PowerPoint Presentation</vt:lpstr>
      <vt:lpstr>PowerPoint Presentation</vt:lpstr>
      <vt:lpstr>Windows Azure AppFabric Access Control</vt:lpstr>
      <vt:lpstr>PowerPoint Presentation</vt:lpstr>
      <vt:lpstr>PowerPoint Presentation</vt:lpstr>
      <vt:lpstr>Windows Azure AppFabric “Container”</vt:lpstr>
      <vt:lpstr>PowerPoint Presentation</vt:lpstr>
      <vt:lpstr>AppFabric Roadmap</vt:lpstr>
      <vt:lpstr>Questions?</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Clemens Vasters</cp:lastModifiedBy>
  <cp:revision>45</cp:revision>
  <dcterms:created xsi:type="dcterms:W3CDTF">2011-01-13T08:12:11Z</dcterms:created>
  <dcterms:modified xsi:type="dcterms:W3CDTF">2011-04-27T08:39:28Z</dcterms:modified>
</cp:coreProperties>
</file>