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68" r:id="rId2"/>
    <p:sldId id="279" r:id="rId3"/>
    <p:sldId id="280" r:id="rId4"/>
    <p:sldId id="281" r:id="rId5"/>
    <p:sldId id="282" r:id="rId6"/>
    <p:sldId id="283" r:id="rId7"/>
    <p:sldId id="284" r:id="rId8"/>
    <p:sldId id="285" r:id="rId9"/>
    <p:sldId id="286" r:id="rId10"/>
    <p:sldId id="273" r:id="rId11"/>
    <p:sldId id="287" r:id="rId12"/>
    <p:sldId id="288" r:id="rId13"/>
    <p:sldId id="289" r:id="rId14"/>
    <p:sldId id="290" r:id="rId15"/>
    <p:sldId id="291" r:id="rId16"/>
    <p:sldId id="292" r:id="rId17"/>
    <p:sldId id="293" r:id="rId18"/>
    <p:sldId id="294" r:id="rId19"/>
    <p:sldId id="295" r:id="rId20"/>
    <p:sldId id="296" r:id="rId21"/>
    <p:sldId id="297" r:id="rId22"/>
    <p:sldId id="298" r:id="rId23"/>
    <p:sldId id="299" r:id="rId24"/>
    <p:sldId id="300" r:id="rId25"/>
    <p:sldId id="301" r:id="rId26"/>
    <p:sldId id="302" r:id="rId27"/>
    <p:sldId id="275" r:id="rId28"/>
    <p:sldId id="276" r:id="rId29"/>
    <p:sldId id="277"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CDD315F-7FEC-453B-8739-8B7A022847BA}">
          <p14:sldIdLst>
            <p14:sldId id="268"/>
            <p14:sldId id="279"/>
            <p14:sldId id="280"/>
            <p14:sldId id="281"/>
            <p14:sldId id="282"/>
            <p14:sldId id="283"/>
            <p14:sldId id="284"/>
            <p14:sldId id="285"/>
            <p14:sldId id="286"/>
            <p14:sldId id="273"/>
            <p14:sldId id="287"/>
            <p14:sldId id="288"/>
            <p14:sldId id="289"/>
            <p14:sldId id="290"/>
            <p14:sldId id="291"/>
            <p14:sldId id="292"/>
            <p14:sldId id="293"/>
            <p14:sldId id="294"/>
            <p14:sldId id="295"/>
            <p14:sldId id="296"/>
            <p14:sldId id="297"/>
            <p14:sldId id="298"/>
            <p14:sldId id="299"/>
            <p14:sldId id="300"/>
            <p14:sldId id="301"/>
            <p14:sldId id="302"/>
          </p14:sldIdLst>
        </p14:section>
        <p14:section name="Belux info slides" id="{CCF83B47-D8C2-4A2F-84D9-3FEB31B6E4E8}">
          <p14:sldIdLst>
            <p14:sldId id="275"/>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p:scale>
          <a:sx n="110" d="100"/>
          <a:sy n="110" d="100"/>
        </p:scale>
        <p:origin x="-1632" y="-444"/>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mytechready.co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900" b="1" kern="1200" dirty="0" smtClean="0">
                <a:solidFill>
                  <a:schemeClr val="tx1"/>
                </a:solidFill>
                <a:latin typeface="Segoe UI" pitchFamily="34" charset="0"/>
                <a:ea typeface="+mn-ea"/>
                <a:cs typeface="+mn-cs"/>
              </a:rPr>
              <a:t>This slide is required. </a:t>
            </a:r>
            <a:r>
              <a:rPr lang="en-US" sz="900" b="1" u="sng" kern="1200" dirty="0" smtClean="0">
                <a:solidFill>
                  <a:schemeClr val="tx1"/>
                </a:solidFill>
                <a:latin typeface="Segoe UI" pitchFamily="34" charset="0"/>
                <a:ea typeface="+mn-ea"/>
                <a:cs typeface="+mn-cs"/>
              </a:rPr>
              <a:t>Do NOT delete</a:t>
            </a:r>
            <a:r>
              <a:rPr lang="en-US" sz="900" b="1" kern="1200" dirty="0" smtClean="0">
                <a:solidFill>
                  <a:schemeClr val="tx1"/>
                </a:solidFill>
                <a:latin typeface="Segoe UI" pitchFamily="34" charset="0"/>
                <a:ea typeface="+mn-ea"/>
                <a:cs typeface="+mn-cs"/>
              </a:rPr>
              <a:t>. This should be the first slide after your Title Slide. </a:t>
            </a:r>
            <a:r>
              <a:rPr lang="en-US" sz="900" kern="1200" dirty="0" smtClean="0">
                <a:solidFill>
                  <a:schemeClr val="tx1"/>
                </a:solidFill>
                <a:latin typeface="Segoe UI" pitchFamily="34" charset="0"/>
                <a:ea typeface="+mn-ea"/>
                <a:cs typeface="+mn-cs"/>
              </a:rPr>
              <a:t>This is an important year and we need to arm our attendees with the information they can use to Grow Share! Please ensure that your objectives are SMART (defined below) and that they will enable them to go in and win against the competition to grow share.</a:t>
            </a:r>
            <a:r>
              <a:rPr lang="en-US" sz="900" b="1" kern="1200" dirty="0" smtClean="0">
                <a:solidFill>
                  <a:schemeClr val="tx1"/>
                </a:solidFill>
                <a:latin typeface="Segoe UI" pitchFamily="34" charset="0"/>
                <a:ea typeface="+mn-ea"/>
                <a:cs typeface="+mn-cs"/>
              </a:rPr>
              <a:t> If you have questions, please contact your Track PM for guidance. We have also posted guidance on writing good objectives, out on the Speaker Portal (</a:t>
            </a:r>
            <a:r>
              <a:rPr lang="en-US" sz="900" b="1" u="sng" kern="1200" dirty="0" smtClean="0">
                <a:solidFill>
                  <a:schemeClr val="tx1"/>
                </a:solidFill>
                <a:latin typeface="Segoe UI" pitchFamily="34" charset="0"/>
                <a:ea typeface="+mn-ea"/>
                <a:cs typeface="+mn-cs"/>
                <a:hlinkClick r:id="rId3"/>
              </a:rPr>
              <a:t>https://www.mytechready.com</a:t>
            </a:r>
            <a:r>
              <a:rPr lang="en-US" sz="900" b="1" kern="1200" dirty="0" smtClean="0">
                <a:solidFill>
                  <a:schemeClr val="tx1"/>
                </a:solidFill>
                <a:latin typeface="Segoe UI" pitchFamily="34" charset="0"/>
                <a:ea typeface="+mn-ea"/>
                <a:cs typeface="+mn-cs"/>
              </a:rPr>
              <a:t>). </a:t>
            </a:r>
            <a:endParaRPr lang="en-US" sz="900" kern="1200" dirty="0" smtClean="0">
              <a:solidFill>
                <a:schemeClr val="tx1"/>
              </a:solidFill>
              <a:latin typeface="Segoe UI" pitchFamily="34" charset="0"/>
              <a:ea typeface="+mn-ea"/>
              <a:cs typeface="+mn-cs"/>
            </a:endParaRPr>
          </a:p>
          <a:p>
            <a:r>
              <a:rPr lang="en-US" sz="900" kern="1200" dirty="0" smtClean="0">
                <a:solidFill>
                  <a:schemeClr val="tx1"/>
                </a:solidFill>
                <a:latin typeface="Segoe UI" pitchFamily="34" charset="0"/>
                <a:ea typeface="+mn-ea"/>
                <a:cs typeface="+mn-cs"/>
              </a:rPr>
              <a:t> </a:t>
            </a:r>
          </a:p>
          <a:p>
            <a:pPr lvl="1">
              <a:buFont typeface="Arial" pitchFamily="34" charset="0"/>
              <a:buChar char="•"/>
            </a:pPr>
            <a:r>
              <a:rPr lang="en-US" sz="900" kern="1200" dirty="0" smtClean="0">
                <a:solidFill>
                  <a:schemeClr val="tx1"/>
                </a:solidFill>
                <a:latin typeface="Segoe UI" pitchFamily="34" charset="0"/>
                <a:ea typeface="+mn-ea"/>
                <a:cs typeface="+mn-cs"/>
              </a:rPr>
              <a:t>This slide should introduce the session by identifying how this information helps the attendee, partners and customers be more successful. Why is this content important?</a:t>
            </a:r>
          </a:p>
          <a:p>
            <a:pPr lvl="1">
              <a:buFont typeface="Arial" pitchFamily="34" charset="0"/>
              <a:buChar char="•"/>
            </a:pPr>
            <a:r>
              <a:rPr lang="en-US" sz="900" kern="1200" dirty="0" smtClean="0">
                <a:solidFill>
                  <a:schemeClr val="tx1"/>
                </a:solidFill>
                <a:latin typeface="Segoe UI" pitchFamily="34" charset="0"/>
                <a:ea typeface="+mn-ea"/>
                <a:cs typeface="+mn-cs"/>
              </a:rPr>
              <a:t>This slide should call out what’s important about the session (sort of the why should we care, why is this important and how will it help our customers/partners be successful) as well as the key takeaways/objectives associated with the session. Call out what attendees will be able to execute on using the information gained in this session. What will they be able to walk away from this session and execute on with their customers.</a:t>
            </a:r>
          </a:p>
          <a:p>
            <a:pPr lvl="1">
              <a:buFont typeface="Arial" pitchFamily="34" charset="0"/>
              <a:buChar char="•"/>
            </a:pPr>
            <a:r>
              <a:rPr lang="en-US" sz="900" kern="1200" dirty="0" smtClean="0">
                <a:solidFill>
                  <a:schemeClr val="tx1"/>
                </a:solidFill>
                <a:latin typeface="Segoe UI" pitchFamily="34" charset="0"/>
                <a:ea typeface="+mn-ea"/>
                <a:cs typeface="+mn-cs"/>
              </a:rPr>
              <a:t>Good Objectives should be </a:t>
            </a:r>
            <a:r>
              <a:rPr lang="en-US" sz="900" b="1" kern="1200" dirty="0" smtClean="0">
                <a:solidFill>
                  <a:schemeClr val="tx1"/>
                </a:solidFill>
                <a:latin typeface="Segoe UI" pitchFamily="34" charset="0"/>
                <a:ea typeface="+mn-ea"/>
                <a:cs typeface="+mn-cs"/>
              </a:rPr>
              <a:t>SMART</a:t>
            </a:r>
            <a:r>
              <a:rPr lang="en-US" sz="900" kern="1200" dirty="0" smtClean="0">
                <a:solidFill>
                  <a:schemeClr val="tx1"/>
                </a:solidFill>
                <a:latin typeface="Segoe UI" pitchFamily="34" charset="0"/>
                <a:ea typeface="+mn-ea"/>
                <a:cs typeface="+mn-cs"/>
              </a:rPr>
              <a:t> (specific, measurable, achievable, realistic, time-bound). Focus on the key takeaways and why this information is important to the attendee, our partners and our customers.</a:t>
            </a:r>
          </a:p>
          <a:p>
            <a:pPr lvl="1">
              <a:buFont typeface="Arial" pitchFamily="34" charset="0"/>
              <a:buChar char="•"/>
            </a:pPr>
            <a:r>
              <a:rPr lang="en-US" sz="900" kern="1200" dirty="0" smtClean="0">
                <a:solidFill>
                  <a:schemeClr val="tx1"/>
                </a:solidFill>
                <a:latin typeface="Segoe UI" pitchFamily="34" charset="0"/>
                <a:ea typeface="+mn-ea"/>
                <a:cs typeface="+mn-cs"/>
              </a:rPr>
              <a:t>Each session has objectives defined and published on </a:t>
            </a:r>
            <a:r>
              <a:rPr lang="en-US" sz="900" u="sng" kern="1200" dirty="0" smtClean="0">
                <a:solidFill>
                  <a:schemeClr val="tx1"/>
                </a:solidFill>
                <a:latin typeface="Segoe UI" pitchFamily="34" charset="0"/>
                <a:ea typeface="+mn-ea"/>
                <a:cs typeface="+mn-cs"/>
                <a:hlinkClick r:id="rId3"/>
              </a:rPr>
              <a:t>www.mytechready.com</a:t>
            </a:r>
            <a:r>
              <a:rPr lang="en-US" sz="900" kern="1200" dirty="0" smtClean="0">
                <a:solidFill>
                  <a:schemeClr val="tx1"/>
                </a:solidFill>
                <a:latin typeface="Segoe UI" pitchFamily="34" charset="0"/>
                <a:ea typeface="+mn-ea"/>
                <a:cs typeface="+mn-cs"/>
              </a:rPr>
              <a:t>, please work with your Track PM to call these out here in the slide deck.</a:t>
            </a:r>
          </a:p>
          <a:p>
            <a:endParaRPr lang="en-US" sz="900" kern="1200" dirty="0" smtClean="0">
              <a:solidFill>
                <a:schemeClr val="tx1"/>
              </a:solidFill>
              <a:latin typeface="Segoe UI" pitchFamily="34" charset="0"/>
              <a:ea typeface="+mn-ea"/>
              <a:cs typeface="+mn-cs"/>
            </a:endParaRPr>
          </a:p>
          <a:p>
            <a:pPr lvl="0"/>
            <a:r>
              <a:rPr lang="en-US" sz="900" kern="1200" dirty="0" smtClean="0">
                <a:solidFill>
                  <a:schemeClr val="tx1"/>
                </a:solidFill>
                <a:latin typeface="Segoe UI" pitchFamily="34" charset="0"/>
                <a:ea typeface="+mn-ea"/>
                <a:cs typeface="+mn-cs"/>
              </a:rPr>
              <a:t>If you have questions, please contact your Track PM listed below:</a:t>
            </a:r>
          </a:p>
          <a:p>
            <a:pPr lvl="0"/>
            <a:endParaRPr lang="en-US" sz="900" kern="1200" dirty="0" smtClean="0">
              <a:solidFill>
                <a:schemeClr val="tx1"/>
              </a:solidFill>
              <a:latin typeface="Segoe UI" pitchFamily="34" charset="0"/>
              <a:ea typeface="+mn-ea"/>
              <a:cs typeface="+mn-cs"/>
            </a:endParaRPr>
          </a:p>
          <a:p>
            <a:pPr marL="0" indent="0">
              <a:buNone/>
            </a:pPr>
            <a:r>
              <a:rPr lang="en-US" sz="1400" b="1" dirty="0" smtClean="0"/>
              <a:t>Track Name, Acronym and Track PM</a:t>
            </a:r>
          </a:p>
          <a:p>
            <a:pPr lvl="1">
              <a:buNone/>
            </a:pPr>
            <a:r>
              <a:rPr lang="en-US" sz="1200" dirty="0" smtClean="0"/>
              <a:t>Application Server (APS) – Tony Meleg, Joe Klug, Ena Reynen</a:t>
            </a:r>
          </a:p>
          <a:p>
            <a:pPr lvl="1">
              <a:buNone/>
            </a:pPr>
            <a:r>
              <a:rPr lang="en-US" sz="1200" dirty="0" smtClean="0"/>
              <a:t>Architecture (ARC) – Miha Kralj, Terra Suddarth</a:t>
            </a:r>
          </a:p>
          <a:p>
            <a:pPr lvl="1">
              <a:buNone/>
            </a:pPr>
            <a:r>
              <a:rPr lang="en-US" sz="1200" dirty="0" smtClean="0"/>
              <a:t>Business Intelligence (BIN) - Pej Javaheri</a:t>
            </a:r>
          </a:p>
          <a:p>
            <a:pPr lvl="1">
              <a:buNone/>
            </a:pPr>
            <a:r>
              <a:rPr lang="en-US" sz="1200" dirty="0" smtClean="0"/>
              <a:t>Business Solutions (MSDY) - Pattie Grimm, Scarlet Leung</a:t>
            </a:r>
          </a:p>
          <a:p>
            <a:pPr lvl="1">
              <a:buNone/>
            </a:pPr>
            <a:r>
              <a:rPr lang="en-US" sz="1200" dirty="0" smtClean="0"/>
              <a:t>Database (DB) – Kevin Ashby, Dandy Weyn, Maxine Coo</a:t>
            </a:r>
          </a:p>
          <a:p>
            <a:pPr lvl="1">
              <a:buNone/>
            </a:pPr>
            <a:r>
              <a:rPr lang="en-US" sz="1200" dirty="0" smtClean="0"/>
              <a:t>Development Tools &amp; Technologies (DEV) – Bijan Javidi</a:t>
            </a:r>
          </a:p>
          <a:p>
            <a:pPr lvl="1">
              <a:buNone/>
            </a:pPr>
            <a:r>
              <a:rPr lang="en-US" sz="1200" dirty="0" smtClean="0"/>
              <a:t>IT Service Management (ITSM) - Bebe Acciavatti</a:t>
            </a:r>
          </a:p>
          <a:p>
            <a:pPr lvl="1">
              <a:buNone/>
            </a:pPr>
            <a:r>
              <a:rPr lang="en-US" sz="1200" dirty="0" smtClean="0"/>
              <a:t>Management, Operations &amp; Deployment (MOD) – Aurora Santiago, Jennifer Culp, Lindsey Harper</a:t>
            </a:r>
          </a:p>
          <a:p>
            <a:pPr lvl="1">
              <a:buNone/>
            </a:pPr>
            <a:r>
              <a:rPr lang="en-US" sz="1200" dirty="0" smtClean="0"/>
              <a:t>Office 365 (OFC) </a:t>
            </a:r>
            <a:r>
              <a:rPr lang="en-US" sz="1200" i="1" dirty="0" smtClean="0"/>
              <a:t>(Formerly Microsoft Online Services (MOS))</a:t>
            </a:r>
            <a:r>
              <a:rPr lang="en-US" sz="1200" dirty="0" smtClean="0"/>
              <a:t>- Mike Naughton, Lori Skinner-Studley</a:t>
            </a:r>
          </a:p>
          <a:p>
            <a:pPr lvl="1">
              <a:buNone/>
            </a:pPr>
            <a:r>
              <a:rPr lang="en-US" sz="1200" dirty="0" smtClean="0"/>
              <a:t>Office and SharePoint (OSP) – Matt Berg, Lita Spratt, Hila Grinberger, Monica Woolley Watson </a:t>
            </a:r>
          </a:p>
          <a:p>
            <a:pPr lvl="1">
              <a:buNone/>
            </a:pPr>
            <a:r>
              <a:rPr lang="en-US" sz="1200" dirty="0" smtClean="0"/>
              <a:t>Optimization (OPT) – Michael McGuire, Yoav Land, Chris Jackson</a:t>
            </a:r>
          </a:p>
          <a:p>
            <a:pPr lvl="1">
              <a:buNone/>
            </a:pPr>
            <a:r>
              <a:rPr lang="en-US" sz="1200" dirty="0" smtClean="0"/>
              <a:t>ReadyTech (RT) - Joe Culp, KariLynne Gratzer</a:t>
            </a:r>
          </a:p>
          <a:p>
            <a:pPr lvl="1">
              <a:buNone/>
            </a:pPr>
            <a:r>
              <a:rPr lang="en-US" sz="1200" dirty="0" smtClean="0"/>
              <a:t>Security, Identity &amp; Privacy (SIP) – Michelle Moore, Diana Tynes, Jennifer Culp</a:t>
            </a:r>
          </a:p>
          <a:p>
            <a:pPr lvl="1">
              <a:buNone/>
            </a:pPr>
            <a:r>
              <a:rPr lang="en-US" sz="1200" dirty="0" smtClean="0"/>
              <a:t>Unified Communications (UC)– Lauren Horgan, Navin Chand, Jackie Steinke</a:t>
            </a:r>
          </a:p>
          <a:p>
            <a:pPr lvl="1">
              <a:buNone/>
            </a:pPr>
            <a:r>
              <a:rPr lang="en-US" sz="1200" dirty="0" smtClean="0"/>
              <a:t>Virtualization (VIR) – Aurora Santiago, Jennifer Culp, Lindsey Harper</a:t>
            </a:r>
          </a:p>
          <a:p>
            <a:pPr lvl="1">
              <a:buNone/>
            </a:pPr>
            <a:r>
              <a:rPr lang="en-US" sz="1200" dirty="0" smtClean="0"/>
              <a:t>Windows Azure platform (AZR) - Vikram Rana, Sabrina Johnson</a:t>
            </a:r>
          </a:p>
          <a:p>
            <a:pPr lvl="1">
              <a:buNone/>
            </a:pPr>
            <a:r>
              <a:rPr lang="en-US" sz="1200" dirty="0" smtClean="0"/>
              <a:t>Windows Client (CLI) – Susie Kandzor, Angie Nelson</a:t>
            </a:r>
          </a:p>
          <a:p>
            <a:pPr lvl="1">
              <a:buNone/>
            </a:pPr>
            <a:r>
              <a:rPr lang="en-US" sz="1200" dirty="0" smtClean="0"/>
              <a:t>Windows Phone (WP) – Larry Lieberman, Sanjay Rajashekar, Tim McAfee</a:t>
            </a:r>
          </a:p>
          <a:p>
            <a:pPr lvl="1">
              <a:buNone/>
            </a:pPr>
            <a:r>
              <a:rPr lang="en-US" sz="1200" dirty="0" smtClean="0"/>
              <a:t>Windows Server (SVR) – Aurora Santiago, Jennifer Culp, Lindsey Harper</a:t>
            </a:r>
          </a:p>
          <a:p>
            <a:pPr>
              <a:buNone/>
            </a:pPr>
            <a:r>
              <a:rPr lang="en-US" sz="1400" b="1" dirty="0" smtClean="0"/>
              <a:t>Cross Track Coverage</a:t>
            </a:r>
          </a:p>
          <a:p>
            <a:pPr>
              <a:buNone/>
            </a:pPr>
            <a:r>
              <a:rPr lang="en-US" sz="1400" b="1" baseline="0" dirty="0" smtClean="0"/>
              <a:t>  </a:t>
            </a:r>
            <a:r>
              <a:rPr lang="en-US" sz="1300" dirty="0" smtClean="0"/>
              <a:t>Application Platform – APS/DB/AZR/ARC		Private Cloud – Aurora Santiago</a:t>
            </a:r>
          </a:p>
          <a:p>
            <a:pPr lvl="1">
              <a:buNone/>
            </a:pPr>
            <a:r>
              <a:rPr lang="en-US" sz="1300" dirty="0" smtClean="0"/>
              <a:t>Competition – Jules Dickerson			User Experience – Jeff Jurvis, Alison Clark </a:t>
            </a:r>
          </a:p>
          <a:p>
            <a:pPr lvl="1">
              <a:buNone/>
            </a:pPr>
            <a:r>
              <a:rPr lang="en-US" sz="1300" dirty="0" smtClean="0"/>
              <a:t>Midsize IT – Jason Buffington 			Windows Client Development – Angie Nelson</a:t>
            </a:r>
          </a:p>
          <a:p>
            <a:pPr lvl="1">
              <a:buNone/>
            </a:pPr>
            <a:r>
              <a:rPr lang="en-US" sz="1300" dirty="0" smtClean="0"/>
              <a:t>Next Web – Olga Londer 				Windows Embedded – Olivier Bloch</a:t>
            </a:r>
          </a:p>
          <a:p>
            <a:pPr lvl="2">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http://www.speakflow.com/View.aspx?presentationID=ac460729-6cce-4deb-8f09-5faa5873f027&amp;mode=presentLocally </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448090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114300" indent="-114300" eaLnBrk="1" hangingPunct="1">
              <a:spcBef>
                <a:spcPct val="0"/>
              </a:spcBef>
              <a:buFont typeface="Wingdings" pitchFamily="2" charset="2"/>
              <a:buNone/>
            </a:pPr>
            <a:endParaRPr lang="en-US" sz="1200" dirty="0" smtClean="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B7E13A9-2640-40D7-A8B1-7EFEB934A9D3}" type="datetime1">
              <a:rPr lang="en-US" smtClean="0"/>
              <a:pPr/>
              <a:t>4/27/2011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24638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27</a:t>
            </a:fld>
            <a:endParaRPr lang="en-US"/>
          </a:p>
        </p:txBody>
      </p:sp>
    </p:spTree>
    <p:extLst>
      <p:ext uri="{BB962C8B-B14F-4D97-AF65-F5344CB8AC3E}">
        <p14:creationId xmlns:p14="http://schemas.microsoft.com/office/powerpoint/2010/main" val="3574081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905001"/>
            <a:ext cx="836393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32"/>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blogs.msdn.com/briankel"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tinyurl.com/SearchAndFilter" TargetMode="External"/><Relationship Id="rId1" Type="http://schemas.openxmlformats.org/officeDocument/2006/relationships/slideLayout" Target="../slideLayouts/slideLayout17.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hyperlink" Target="http://tinyurl.com/MultipleUIMaps" TargetMode="Externa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hyperlink" Target="http://msdn.microsoft.com/en-us/library/ff468125.aspx" TargetMode="Externa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hyperlink" Target="http://tinyurl.com/PlaybackSettings" TargetMode="Externa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hyperlink" Target="http://support.microsoft.com/kb/971513/" TargetMode="Externa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hyperlink" Target="http://www.speakflow.com/View.aspx?presentationID=ac460729-6cce-4deb-8f09-5faa5873f027&amp;mode=presentLocally" TargetMode="External"/><Relationship Id="rId2" Type="http://schemas.openxmlformats.org/officeDocument/2006/relationships/notesSlide" Target="../notesSlides/notesSlide5.xml"/><Relationship Id="rId1" Type="http://schemas.openxmlformats.org/officeDocument/2006/relationships/slideLayout" Target="../slideLayouts/slideLayout28.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hyperlink" Target="http://blogs.msdn.com/briankel" TargetMode="External"/><Relationship Id="rId2" Type="http://schemas.openxmlformats.org/officeDocument/2006/relationships/notesSlide" Target="../notesSlides/notesSlide7.xml"/><Relationship Id="rId1" Type="http://schemas.openxmlformats.org/officeDocument/2006/relationships/slideLayout" Target="../slideLayouts/slideLayout30.xml"/><Relationship Id="rId6" Type="http://schemas.openxmlformats.org/officeDocument/2006/relationships/hyperlink" Target="http://msdn.microsoft.com/en-us/library/dd286726.aspx" TargetMode="External"/><Relationship Id="rId5" Type="http://schemas.openxmlformats.org/officeDocument/2006/relationships/hyperlink" Target="http://blogs.msdn.com/b/gautamg/" TargetMode="External"/><Relationship Id="rId4" Type="http://schemas.openxmlformats.org/officeDocument/2006/relationships/hyperlink" Target="http://blogs.msdn.com/b/mathew_aniyan/"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bit.ly/ThisWeekC9" TargetMode="External"/><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blogs.msdn.com/briankel"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tinyurl.com/TFSBook" TargetMode="External"/><Relationship Id="rId2" Type="http://schemas.openxmlformats.org/officeDocument/2006/relationships/hyperlink" Target="http://tinyurl.com/ALM2010Book" TargetMode="External"/><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blogs.msdn.com/b/gautamg/archive/2010/01/05/series-on-coded-ui-test-extensibility.aspx" TargetMode="External"/><Relationship Id="rId7" Type="http://schemas.openxmlformats.org/officeDocument/2006/relationships/hyperlink" Target="http://blogs.msdn.com/b/vstsqualitytools/archive/2010/04/15/uitest-framework-mfc-support-in-vs-2010.aspx"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blogs.msdn.com/b/vstsqualitytools/archive/2010/04/15/uitest-framework-sharepoint-support-for-vs-2010.aspx" TargetMode="External"/><Relationship Id="rId5" Type="http://schemas.openxmlformats.org/officeDocument/2006/relationships/hyperlink" Target="http://msdn.microsoft.com/en-us/library/dd380742.aspx" TargetMode="External"/><Relationship Id="rId4" Type="http://schemas.openxmlformats.org/officeDocument/2006/relationships/hyperlink" Target="http://msdn.microsoft.com/en-us/library/ff398055.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a:t>Building Robust, Maintainable Coded UI </a:t>
            </a:r>
            <a:r>
              <a:rPr lang="en-US" dirty="0" smtClean="0"/>
              <a:t>Tests with Visual Studio 2010</a:t>
            </a:r>
            <a:endParaRPr lang="en-US" dirty="0"/>
          </a:p>
        </p:txBody>
      </p:sp>
      <p:sp>
        <p:nvSpPr>
          <p:cNvPr id="5" name="Subtitle 4"/>
          <p:cNvSpPr>
            <a:spLocks noGrp="1"/>
          </p:cNvSpPr>
          <p:nvPr>
            <p:ph type="subTitle" idx="1"/>
          </p:nvPr>
        </p:nvSpPr>
        <p:spPr/>
        <p:txBody>
          <a:bodyPr/>
          <a:lstStyle/>
          <a:p>
            <a:r>
              <a:rPr lang="en-US" dirty="0" smtClean="0"/>
              <a:t>Brian Keller</a:t>
            </a:r>
          </a:p>
          <a:p>
            <a:r>
              <a:rPr lang="en-US" dirty="0" smtClean="0"/>
              <a:t>Sr. Technical Evangelist – Visual Studio ALM</a:t>
            </a:r>
            <a:endParaRPr lang="en-US" dirty="0" smtClean="0"/>
          </a:p>
          <a:p>
            <a:r>
              <a:rPr lang="nl-BE" dirty="0" smtClean="0">
                <a:hlinkClick r:id="rId2"/>
              </a:rPr>
              <a:t>http://blogs.msdn.com/briankel</a:t>
            </a:r>
            <a:r>
              <a:rPr lang="nl-BE" dirty="0" smtClean="0"/>
              <a:t> </a:t>
            </a:r>
            <a:endParaRPr lang="en-US" dirty="0" smtClean="0"/>
          </a:p>
        </p:txBody>
      </p:sp>
    </p:spTree>
    <p:extLst>
      <p:ext uri="{BB962C8B-B14F-4D97-AF65-F5344CB8AC3E}">
        <p14:creationId xmlns:p14="http://schemas.microsoft.com/office/powerpoint/2010/main" val="285311704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0959329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3"/>
          <a:srcRect b="10453"/>
          <a:stretch>
            <a:fillRect/>
          </a:stretch>
        </p:blipFill>
        <p:spPr>
          <a:xfrm>
            <a:off x="1" y="1299706"/>
            <a:ext cx="9144000" cy="5558294"/>
          </a:xfrm>
          <a:prstGeom prst="rect">
            <a:avLst/>
          </a:prstGeom>
        </p:spPr>
      </p:pic>
      <p:sp>
        <p:nvSpPr>
          <p:cNvPr id="5" name="Title 4"/>
          <p:cNvSpPr>
            <a:spLocks noGrp="1"/>
          </p:cNvSpPr>
          <p:nvPr>
            <p:ph type="title"/>
          </p:nvPr>
        </p:nvSpPr>
        <p:spPr>
          <a:xfrm>
            <a:off x="381000" y="230189"/>
            <a:ext cx="8382000" cy="609398"/>
          </a:xfrm>
        </p:spPr>
        <p:txBody>
          <a:bodyPr/>
          <a:lstStyle/>
          <a:p>
            <a:r>
              <a:rPr lang="en-US" sz="4000" dirty="0" smtClean="0"/>
              <a:t>Get Used to Using </a:t>
            </a:r>
            <a:r>
              <a:rPr lang="en-US" sz="4000" dirty="0" err="1" smtClean="0"/>
              <a:t>Using</a:t>
            </a:r>
            <a:r>
              <a:rPr lang="en-US" sz="4000" dirty="0" smtClean="0"/>
              <a:t>. It’s Useful!</a:t>
            </a:r>
            <a:endParaRPr lang="en-US" sz="4000" dirty="0"/>
          </a:p>
        </p:txBody>
      </p:sp>
      <p:sp>
        <p:nvSpPr>
          <p:cNvPr id="6" name="Text Placeholder 5"/>
          <p:cNvSpPr>
            <a:spLocks noGrp="1"/>
          </p:cNvSpPr>
          <p:nvPr>
            <p:ph type="body" sz="quarter" idx="10"/>
          </p:nvPr>
        </p:nvSpPr>
        <p:spPr>
          <a:xfrm>
            <a:off x="722313" y="1905000"/>
            <a:ext cx="8040688" cy="4382738"/>
          </a:xfrm>
        </p:spPr>
        <p:txBody>
          <a:bodyPr>
            <a:normAutofit fontScale="92500" lnSpcReduction="10000"/>
          </a:bodyPr>
          <a:lstStyle/>
          <a:p>
            <a:pPr marL="0" indent="0">
              <a:buNone/>
            </a:pPr>
            <a:r>
              <a:rPr lang="en-US" sz="3200" b="1" dirty="0" smtClean="0">
                <a:solidFill>
                  <a:srgbClr val="0000FF"/>
                </a:solidFill>
                <a:latin typeface="Consolas"/>
              </a:rPr>
              <a:t>using</a:t>
            </a:r>
            <a:r>
              <a:rPr lang="en-US" sz="3200" b="1" dirty="0" smtClean="0">
                <a:solidFill>
                  <a:prstClr val="black"/>
                </a:solidFill>
                <a:latin typeface="Consolas"/>
              </a:rPr>
              <a:t> </a:t>
            </a:r>
            <a:r>
              <a:rPr lang="en-US" sz="3200" b="1" dirty="0">
                <a:solidFill>
                  <a:prstClr val="black"/>
                </a:solidFill>
                <a:latin typeface="Consolas"/>
              </a:rPr>
              <a:t>(</a:t>
            </a:r>
            <a:r>
              <a:rPr lang="en-US" sz="3200" dirty="0" smtClean="0">
                <a:solidFill>
                  <a:srgbClr val="2B91AF"/>
                </a:solidFill>
                <a:latin typeface="Consolas"/>
              </a:rPr>
              <a:t>ApplicationUnderTest</a:t>
            </a:r>
            <a:r>
              <a:rPr lang="en-US" sz="3200" dirty="0" smtClean="0">
                <a:solidFill>
                  <a:prstClr val="black"/>
                </a:solidFill>
                <a:latin typeface="Consolas"/>
              </a:rPr>
              <a:t>.Launch(</a:t>
            </a:r>
            <a:r>
              <a:rPr lang="en-US" sz="3200" dirty="0" err="1" smtClean="0">
                <a:solidFill>
                  <a:srgbClr val="0000FF"/>
                </a:solidFill>
                <a:latin typeface="Consolas"/>
              </a:rPr>
              <a:t>this</a:t>
            </a:r>
            <a:r>
              <a:rPr lang="en-US" sz="3200" b="1" dirty="0" err="1" smtClean="0">
                <a:solidFill>
                  <a:prstClr val="black"/>
                </a:solidFill>
                <a:latin typeface="Consolas"/>
              </a:rPr>
              <a:t>.UIMap</a:t>
            </a:r>
            <a:r>
              <a:rPr lang="en-US" sz="3200" dirty="0" err="1" smtClean="0">
                <a:solidFill>
                  <a:prstClr val="black"/>
                </a:solidFill>
                <a:latin typeface="Consolas"/>
              </a:rPr>
              <a:t>.LaunchAppParams.UIMyWindowsFormsAppWindowExePath</a:t>
            </a:r>
            <a:r>
              <a:rPr lang="en-US" sz="3200" dirty="0">
                <a:solidFill>
                  <a:prstClr val="black"/>
                </a:solidFill>
                <a:latin typeface="Consolas"/>
              </a:rPr>
              <a:t>, </a:t>
            </a:r>
            <a:r>
              <a:rPr lang="en-US" sz="3200" dirty="0" smtClean="0">
                <a:solidFill>
                  <a:srgbClr val="0000FF"/>
                </a:solidFill>
                <a:latin typeface="Consolas"/>
              </a:rPr>
              <a:t>this</a:t>
            </a:r>
            <a:r>
              <a:rPr lang="en-US" sz="3200" b="1" dirty="0" smtClean="0">
                <a:solidFill>
                  <a:prstClr val="black"/>
                </a:solidFill>
                <a:latin typeface="Consolas"/>
              </a:rPr>
              <a:t>.UIMap</a:t>
            </a:r>
            <a:r>
              <a:rPr lang="en-US" sz="3200" dirty="0" smtClean="0">
                <a:solidFill>
                  <a:prstClr val="black"/>
                </a:solidFill>
                <a:latin typeface="Consolas"/>
              </a:rPr>
              <a:t>.LaunchAppParams.UIMyWindowsFormsAppWindowAlternateExePath</a:t>
            </a:r>
            <a:r>
              <a:rPr lang="en-US" sz="3200" b="1" dirty="0">
                <a:solidFill>
                  <a:prstClr val="black"/>
                </a:solidFill>
                <a:latin typeface="Consolas"/>
              </a:rPr>
              <a:t>))</a:t>
            </a:r>
          </a:p>
          <a:p>
            <a:pPr marL="0" indent="0">
              <a:buNone/>
            </a:pPr>
            <a:r>
              <a:rPr lang="en-US" sz="3200" b="1" dirty="0">
                <a:solidFill>
                  <a:prstClr val="black"/>
                </a:solidFill>
                <a:latin typeface="Consolas"/>
              </a:rPr>
              <a:t>   </a:t>
            </a:r>
            <a:r>
              <a:rPr lang="en-US" sz="3200" b="1" dirty="0" smtClean="0">
                <a:solidFill>
                  <a:prstClr val="black"/>
                </a:solidFill>
                <a:latin typeface="Consolas"/>
              </a:rPr>
              <a:t>{</a:t>
            </a:r>
            <a:endParaRPr lang="en-US" sz="3200" b="1" dirty="0">
              <a:solidFill>
                <a:prstClr val="black"/>
              </a:solidFill>
              <a:latin typeface="Consolas"/>
            </a:endParaRPr>
          </a:p>
          <a:p>
            <a:pPr marL="0" indent="0">
              <a:buNone/>
            </a:pPr>
            <a:r>
              <a:rPr lang="en-US" sz="3200" dirty="0">
                <a:solidFill>
                  <a:prstClr val="black"/>
                </a:solidFill>
                <a:latin typeface="Consolas"/>
              </a:rPr>
              <a:t>   </a:t>
            </a:r>
            <a:r>
              <a:rPr lang="en-US" sz="3200" dirty="0" smtClean="0">
                <a:solidFill>
                  <a:prstClr val="black"/>
                </a:solidFill>
                <a:latin typeface="Consolas"/>
              </a:rPr>
              <a:t>  </a:t>
            </a:r>
            <a:r>
              <a:rPr lang="en-US" sz="3200" dirty="0">
                <a:solidFill>
                  <a:srgbClr val="0000FF"/>
                </a:solidFill>
                <a:latin typeface="Consolas"/>
              </a:rPr>
              <a:t>this</a:t>
            </a:r>
            <a:r>
              <a:rPr lang="en-US" sz="3200" dirty="0">
                <a:solidFill>
                  <a:prstClr val="black"/>
                </a:solidFill>
                <a:latin typeface="Consolas"/>
              </a:rPr>
              <a:t>.UIMap.SimpleTest</a:t>
            </a:r>
            <a:r>
              <a:rPr lang="en-US" sz="3200" dirty="0" smtClean="0">
                <a:solidFill>
                  <a:prstClr val="black"/>
                </a:solidFill>
                <a:latin typeface="Consolas"/>
              </a:rPr>
              <a:t>();</a:t>
            </a:r>
          </a:p>
          <a:p>
            <a:pPr marL="0" indent="0">
              <a:buNone/>
            </a:pPr>
            <a:r>
              <a:rPr lang="en-US" sz="3200" dirty="0" smtClean="0">
                <a:solidFill>
                  <a:prstClr val="black"/>
                </a:solidFill>
                <a:latin typeface="Consolas"/>
              </a:rPr>
              <a:t>     …</a:t>
            </a:r>
          </a:p>
          <a:p>
            <a:pPr marL="0" indent="0">
              <a:buNone/>
            </a:pPr>
            <a:r>
              <a:rPr lang="en-US" sz="3200" b="1" dirty="0">
                <a:solidFill>
                  <a:prstClr val="black"/>
                </a:solidFill>
                <a:latin typeface="Consolas"/>
              </a:rPr>
              <a:t> </a:t>
            </a:r>
            <a:r>
              <a:rPr lang="en-US" sz="3200" b="1" dirty="0" smtClean="0">
                <a:solidFill>
                  <a:prstClr val="black"/>
                </a:solidFill>
                <a:latin typeface="Consolas"/>
              </a:rPr>
              <a:t> </a:t>
            </a:r>
            <a:r>
              <a:rPr lang="en-US" sz="3200" b="1" dirty="0" smtClean="0">
                <a:solidFill>
                  <a:prstClr val="black"/>
                </a:solidFill>
                <a:latin typeface="Consolas"/>
              </a:rPr>
              <a:t> }</a:t>
            </a:r>
            <a:endParaRPr lang="en-US" b="1" dirty="0" smtClean="0"/>
          </a:p>
        </p:txBody>
      </p:sp>
    </p:spTree>
    <p:extLst>
      <p:ext uri="{BB962C8B-B14F-4D97-AF65-F5344CB8AC3E}">
        <p14:creationId xmlns:p14="http://schemas.microsoft.com/office/powerpoint/2010/main" val="29648148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139" y="349364"/>
            <a:ext cx="8363938" cy="609398"/>
          </a:xfrm>
        </p:spPr>
        <p:txBody>
          <a:bodyPr/>
          <a:lstStyle/>
          <a:p>
            <a:r>
              <a:rPr lang="en-US" sz="4000" dirty="0" smtClean="0"/>
              <a:t>Understand Searching </a:t>
            </a:r>
            <a:r>
              <a:rPr lang="en-US" sz="4000" dirty="0" smtClean="0"/>
              <a:t>&amp; Filtering </a:t>
            </a:r>
            <a:r>
              <a:rPr lang="en-US" sz="2800" dirty="0" smtClean="0"/>
              <a:t>(</a:t>
            </a:r>
            <a:r>
              <a:rPr lang="en-US" sz="2800" dirty="0">
                <a:hlinkClick r:id="rId2"/>
              </a:rPr>
              <a:t>http://</a:t>
            </a:r>
            <a:r>
              <a:rPr lang="en-US" sz="2800" dirty="0" smtClean="0">
                <a:hlinkClick r:id="rId2"/>
              </a:rPr>
              <a:t>tinyurl.com/SearchAndFilter</a:t>
            </a:r>
            <a:r>
              <a:rPr lang="en-US" sz="2800" dirty="0" smtClean="0"/>
              <a:t>) </a:t>
            </a:r>
            <a:endParaRPr lang="en-US" sz="2800" dirty="0"/>
          </a:p>
        </p:txBody>
      </p:sp>
      <p:sp>
        <p:nvSpPr>
          <p:cNvPr id="3" name="Text Placeholder 2"/>
          <p:cNvSpPr>
            <a:spLocks noGrp="1"/>
          </p:cNvSpPr>
          <p:nvPr>
            <p:ph type="body" sz="quarter" idx="10"/>
          </p:nvPr>
        </p:nvSpPr>
        <p:spPr>
          <a:xfrm>
            <a:off x="389436" y="1295401"/>
            <a:ext cx="3610915" cy="5367623"/>
          </a:xfrm>
        </p:spPr>
        <p:txBody>
          <a:bodyPr/>
          <a:lstStyle/>
          <a:p>
            <a:pPr marL="0" indent="0">
              <a:buNone/>
            </a:pPr>
            <a:r>
              <a:rPr lang="en-US" b="1" dirty="0" smtClean="0"/>
              <a:t>Searching</a:t>
            </a:r>
            <a:r>
              <a:rPr lang="en-US" dirty="0" smtClean="0"/>
              <a:t> is used to look for all POSSIBLE controls.</a:t>
            </a:r>
          </a:p>
          <a:p>
            <a:pPr marL="0" indent="0">
              <a:buNone/>
            </a:pPr>
            <a:endParaRPr lang="en-US" dirty="0" smtClean="0"/>
          </a:p>
          <a:p>
            <a:pPr marL="0" indent="0">
              <a:buNone/>
            </a:pPr>
            <a:endParaRPr lang="en-US" dirty="0" smtClean="0"/>
          </a:p>
          <a:p>
            <a:pPr marL="0" indent="0">
              <a:buNone/>
            </a:pPr>
            <a:r>
              <a:rPr lang="en-US" b="1" dirty="0" smtClean="0"/>
              <a:t>Filtering</a:t>
            </a:r>
            <a:r>
              <a:rPr lang="en-US" dirty="0" smtClean="0"/>
              <a:t> is used to narrow that list to exactly one match.</a:t>
            </a:r>
          </a:p>
          <a:p>
            <a:pPr marL="0" indent="0">
              <a:buNone/>
            </a:pPr>
            <a:endParaRPr lang="en-US" dirty="0" smtClean="0"/>
          </a:p>
          <a:p>
            <a:pPr marL="0" indent="0">
              <a:buNone/>
            </a:pPr>
            <a:r>
              <a:rPr lang="en-US" dirty="0" smtClean="0"/>
              <a:t>X, Y is </a:t>
            </a:r>
            <a:r>
              <a:rPr lang="en-US" b="1" dirty="0" smtClean="0"/>
              <a:t>only</a:t>
            </a:r>
            <a:r>
              <a:rPr lang="en-US" dirty="0" smtClean="0"/>
              <a:t> used to guide where the clicks happen within a control.</a:t>
            </a:r>
          </a:p>
        </p:txBody>
      </p:sp>
      <p:sp>
        <p:nvSpPr>
          <p:cNvPr id="5" name="Rectangle 4"/>
          <p:cNvSpPr/>
          <p:nvPr/>
        </p:nvSpPr>
        <p:spPr>
          <a:xfrm>
            <a:off x="3627382" y="5257800"/>
            <a:ext cx="5436104" cy="1077218"/>
          </a:xfrm>
          <a:prstGeom prst="rect">
            <a:avLst/>
          </a:prstGeom>
          <a:solidFill>
            <a:schemeClr val="bg1"/>
          </a:solidFill>
        </p:spPr>
        <p:txBody>
          <a:bodyPr wrap="none">
            <a:spAutoFit/>
          </a:bodyPr>
          <a:lstStyle/>
          <a:p>
            <a:r>
              <a:rPr lang="en-US" dirty="0"/>
              <a:t> </a:t>
            </a:r>
            <a:r>
              <a:rPr lang="en-US" sz="3200" dirty="0" err="1" smtClean="0">
                <a:solidFill>
                  <a:prstClr val="black"/>
                </a:solidFill>
                <a:latin typeface="Consolas"/>
                <a:cs typeface="Consolas" pitchFamily="49" charset="0"/>
              </a:rPr>
              <a:t>Mouse.Click</a:t>
            </a:r>
            <a:r>
              <a:rPr lang="en-US" sz="3200" dirty="0" smtClean="0">
                <a:solidFill>
                  <a:prstClr val="black"/>
                </a:solidFill>
                <a:latin typeface="Consolas"/>
                <a:cs typeface="Consolas" pitchFamily="49" charset="0"/>
              </a:rPr>
              <a:t>(</a:t>
            </a:r>
            <a:r>
              <a:rPr lang="en-US" sz="3200" dirty="0" err="1" smtClean="0">
                <a:solidFill>
                  <a:prstClr val="black"/>
                </a:solidFill>
                <a:latin typeface="Consolas"/>
                <a:cs typeface="Consolas" pitchFamily="49" charset="0"/>
              </a:rPr>
              <a:t>uIGOButton</a:t>
            </a:r>
            <a:r>
              <a:rPr lang="en-US" sz="3200" dirty="0" smtClean="0">
                <a:solidFill>
                  <a:prstClr val="black"/>
                </a:solidFill>
                <a:latin typeface="Consolas"/>
                <a:cs typeface="Consolas" pitchFamily="49" charset="0"/>
              </a:rPr>
              <a:t>,</a:t>
            </a:r>
          </a:p>
          <a:p>
            <a:r>
              <a:rPr lang="en-US" sz="3200" dirty="0" smtClean="0">
                <a:solidFill>
                  <a:prstClr val="black"/>
                </a:solidFill>
                <a:latin typeface="Consolas"/>
                <a:cs typeface="Consolas" pitchFamily="49" charset="0"/>
              </a:rPr>
              <a:t>new </a:t>
            </a:r>
            <a:r>
              <a:rPr lang="en-US" sz="3200" dirty="0">
                <a:solidFill>
                  <a:prstClr val="black"/>
                </a:solidFill>
                <a:latin typeface="Consolas"/>
                <a:cs typeface="Consolas" pitchFamily="49" charset="0"/>
              </a:rPr>
              <a:t>Point(</a:t>
            </a:r>
            <a:r>
              <a:rPr lang="en-US" sz="3200" b="1" dirty="0">
                <a:solidFill>
                  <a:prstClr val="black"/>
                </a:solidFill>
                <a:latin typeface="Consolas"/>
                <a:cs typeface="Consolas" pitchFamily="49" charset="0"/>
              </a:rPr>
              <a:t>19, 18</a:t>
            </a:r>
            <a:r>
              <a:rPr lang="en-US" sz="3200" dirty="0">
                <a:solidFill>
                  <a:prstClr val="black"/>
                </a:solidFill>
                <a:latin typeface="Consolas"/>
                <a:cs typeface="Consolas" pitchFamily="49" charset="0"/>
              </a:rPr>
              <a:t>));</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164386" y="1001045"/>
            <a:ext cx="4830599" cy="1681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164048" y="2971800"/>
            <a:ext cx="4904762" cy="156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827671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Employ </a:t>
            </a:r>
            <a:r>
              <a:rPr lang="en-US" sz="4000" dirty="0" err="1" smtClean="0"/>
              <a:t>Databinding</a:t>
            </a:r>
            <a:endParaRPr lang="en-US" sz="4000" dirty="0"/>
          </a:p>
        </p:txBody>
      </p:sp>
      <p:sp>
        <p:nvSpPr>
          <p:cNvPr id="3" name="Text Placeholder 2"/>
          <p:cNvSpPr>
            <a:spLocks noGrp="1"/>
          </p:cNvSpPr>
          <p:nvPr>
            <p:ph type="body" sz="quarter" idx="10"/>
          </p:nvPr>
        </p:nvSpPr>
        <p:spPr>
          <a:xfrm>
            <a:off x="389436" y="1447799"/>
            <a:ext cx="8363938" cy="5022914"/>
          </a:xfrm>
        </p:spPr>
        <p:txBody>
          <a:bodyPr/>
          <a:lstStyle/>
          <a:p>
            <a:pPr marL="0" indent="0">
              <a:buNone/>
            </a:pPr>
            <a:r>
              <a:rPr lang="en-US" dirty="0" smtClean="0"/>
              <a:t>Test -&gt; Windows -&gt;</a:t>
            </a:r>
            <a:br>
              <a:rPr lang="en-US" dirty="0" smtClean="0"/>
            </a:br>
            <a:r>
              <a:rPr lang="en-US" dirty="0" smtClean="0"/>
              <a:t>	Test View -&gt; Properties -&gt;</a:t>
            </a:r>
          </a:p>
          <a:p>
            <a:pPr marL="0" indent="0">
              <a:buNone/>
            </a:pPr>
            <a:r>
              <a:rPr lang="en-US" dirty="0" smtClean="0"/>
              <a:t>Select CSV, XML, or Database.</a:t>
            </a:r>
          </a:p>
          <a:p>
            <a:pPr marL="0" indent="0">
              <a:buNone/>
            </a:pPr>
            <a:endParaRPr lang="en-US" dirty="0"/>
          </a:p>
          <a:p>
            <a:pPr marL="0" indent="0">
              <a:buNone/>
            </a:pPr>
            <a:endParaRPr lang="en-US" dirty="0" smtClean="0">
              <a:solidFill>
                <a:srgbClr val="0000FF"/>
              </a:solidFill>
              <a:latin typeface="Consolas"/>
            </a:endParaRPr>
          </a:p>
          <a:p>
            <a:pPr marL="0" indent="0">
              <a:buNone/>
            </a:pPr>
            <a:r>
              <a:rPr lang="en-US" dirty="0" err="1" smtClean="0">
                <a:latin typeface="Consolas"/>
              </a:rPr>
              <a:t>this.UIMap.SimpleTestParams.UIMyTextboxEditText</a:t>
            </a:r>
            <a:r>
              <a:rPr lang="en-US" dirty="0" smtClean="0">
                <a:latin typeface="Consolas"/>
              </a:rPr>
              <a:t> </a:t>
            </a:r>
            <a:r>
              <a:rPr lang="en-US" dirty="0">
                <a:latin typeface="Consolas"/>
              </a:rPr>
              <a:t>= </a:t>
            </a:r>
            <a:r>
              <a:rPr lang="en-US" dirty="0" err="1">
                <a:latin typeface="Consolas"/>
              </a:rPr>
              <a:t>TestContext.DataRow</a:t>
            </a:r>
            <a:r>
              <a:rPr lang="en-US" dirty="0" smtClean="0">
                <a:latin typeface="Consolas"/>
              </a:rPr>
              <a:t>[“</a:t>
            </a:r>
            <a:r>
              <a:rPr lang="en-US" i="1" dirty="0" err="1" smtClean="0">
                <a:latin typeface="Consolas"/>
              </a:rPr>
              <a:t>col_name</a:t>
            </a:r>
            <a:r>
              <a:rPr lang="en-US" dirty="0" smtClean="0">
                <a:latin typeface="Consolas"/>
              </a:rPr>
              <a:t>"].</a:t>
            </a:r>
            <a:r>
              <a:rPr lang="en-US" dirty="0" err="1">
                <a:latin typeface="Consolas"/>
              </a:rPr>
              <a:t>ToString</a:t>
            </a:r>
            <a:r>
              <a:rPr lang="en-US" dirty="0" smtClean="0">
                <a:latin typeface="Consolas"/>
              </a:rPr>
              <a:t>();   </a:t>
            </a:r>
            <a:endParaRPr lang="en-US" dirty="0">
              <a:latin typeface="Consolas"/>
            </a:endParaRPr>
          </a:p>
          <a:p>
            <a:pPr marL="0" indent="0">
              <a:buNone/>
            </a:pPr>
            <a:endParaRPr lang="en-US" dirty="0" smtClean="0"/>
          </a:p>
          <a:p>
            <a:pPr marL="0" indent="0">
              <a:buNone/>
            </a:pPr>
            <a:r>
              <a:rPr lang="en-US" sz="2800" dirty="0" smtClean="0"/>
              <a:t>Note: </a:t>
            </a:r>
            <a:r>
              <a:rPr lang="en-US" sz="2800" dirty="0" err="1" smtClean="0"/>
              <a:t>Databinding</a:t>
            </a:r>
            <a:r>
              <a:rPr lang="en-US" sz="2800" dirty="0" smtClean="0"/>
              <a:t> </a:t>
            </a:r>
            <a:r>
              <a:rPr lang="en-US" sz="2800" dirty="0" smtClean="0"/>
              <a:t>to test parameters happens automatically when converting from manual test cases.</a:t>
            </a:r>
            <a:endParaRPr lang="en-US" sz="2800"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64635" y="957954"/>
            <a:ext cx="3911614" cy="2432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691899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Make Friendlier </a:t>
            </a:r>
            <a:r>
              <a:rPr lang="en-US" sz="4000" dirty="0" smtClean="0"/>
              <a:t>Assertions</a:t>
            </a:r>
            <a:endParaRPr lang="en-US" sz="4000" dirty="0"/>
          </a:p>
        </p:txBody>
      </p:sp>
      <p:sp>
        <p:nvSpPr>
          <p:cNvPr id="3" name="Text Placeholder 2"/>
          <p:cNvSpPr>
            <a:spLocks noGrp="1"/>
          </p:cNvSpPr>
          <p:nvPr>
            <p:ph type="body" sz="quarter" idx="10"/>
          </p:nvPr>
        </p:nvSpPr>
        <p:spPr>
          <a:xfrm>
            <a:off x="389436" y="1447799"/>
            <a:ext cx="8363938" cy="1969770"/>
          </a:xfrm>
        </p:spPr>
        <p:txBody>
          <a:bodyPr/>
          <a:lstStyle/>
          <a:p>
            <a:r>
              <a:rPr lang="en-US" sz="3200" dirty="0" smtClean="0"/>
              <a:t>Makes it easier to analyze test run data.</a:t>
            </a:r>
            <a:endParaRPr lang="en-US" sz="3200" dirty="0"/>
          </a:p>
          <a:p>
            <a:endParaRPr lang="en-US" dirty="0"/>
          </a:p>
          <a:p>
            <a:pPr marL="0" indent="0">
              <a:buNone/>
            </a:pPr>
            <a:r>
              <a:rPr lang="en-US" dirty="0" err="1" smtClean="0">
                <a:latin typeface="Consolas"/>
                <a:cs typeface="Consolas" pitchFamily="49" charset="0"/>
              </a:rPr>
              <a:t>Assert.AreEqual</a:t>
            </a:r>
            <a:r>
              <a:rPr lang="en-US" dirty="0" smtClean="0">
                <a:latin typeface="Consolas"/>
                <a:cs typeface="Consolas" pitchFamily="49" charset="0"/>
              </a:rPr>
              <a:t>(foo, bar, </a:t>
            </a:r>
            <a:r>
              <a:rPr lang="en-US" b="1" dirty="0">
                <a:latin typeface="Consolas"/>
                <a:cs typeface="Consolas" pitchFamily="49" charset="0"/>
              </a:rPr>
              <a:t>"Sales tax total is wrong."</a:t>
            </a:r>
            <a:r>
              <a:rPr lang="en-US" dirty="0">
                <a:latin typeface="Consolas"/>
                <a:cs typeface="Consolas" pitchFamily="49" charset="0"/>
              </a:rPr>
              <a:t>);</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99887" y="3048001"/>
            <a:ext cx="6291445" cy="2800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185208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3"/>
          <a:srcRect b="10453"/>
          <a:stretch>
            <a:fillRect/>
          </a:stretch>
        </p:blipFill>
        <p:spPr>
          <a:xfrm>
            <a:off x="1" y="1299706"/>
            <a:ext cx="9144000" cy="5558294"/>
          </a:xfrm>
          <a:prstGeom prst="rect">
            <a:avLst/>
          </a:prstGeom>
        </p:spPr>
      </p:pic>
      <p:sp>
        <p:nvSpPr>
          <p:cNvPr id="5" name="Title 4"/>
          <p:cNvSpPr>
            <a:spLocks noGrp="1"/>
          </p:cNvSpPr>
          <p:nvPr>
            <p:ph type="title"/>
          </p:nvPr>
        </p:nvSpPr>
        <p:spPr>
          <a:xfrm>
            <a:off x="381000" y="230189"/>
            <a:ext cx="8382000" cy="609398"/>
          </a:xfrm>
        </p:spPr>
        <p:txBody>
          <a:bodyPr/>
          <a:lstStyle/>
          <a:p>
            <a:r>
              <a:rPr lang="en-US" sz="4000" dirty="0" smtClean="0"/>
              <a:t>Smile! You’re on Camera.</a:t>
            </a:r>
            <a:endParaRPr lang="en-US" sz="4000" dirty="0"/>
          </a:p>
        </p:txBody>
      </p:sp>
      <p:sp>
        <p:nvSpPr>
          <p:cNvPr id="6" name="Text Placeholder 5"/>
          <p:cNvSpPr>
            <a:spLocks noGrp="1"/>
          </p:cNvSpPr>
          <p:nvPr>
            <p:ph type="body" sz="quarter" idx="10"/>
          </p:nvPr>
        </p:nvSpPr>
        <p:spPr>
          <a:xfrm>
            <a:off x="570458" y="1905000"/>
            <a:ext cx="8308548" cy="4038029"/>
          </a:xfrm>
        </p:spPr>
        <p:txBody>
          <a:bodyPr>
            <a:normAutofit fontScale="92500"/>
          </a:bodyPr>
          <a:lstStyle/>
          <a:p>
            <a:r>
              <a:rPr lang="en-US" sz="3200" dirty="0">
                <a:solidFill>
                  <a:srgbClr val="2B91AF"/>
                </a:solidFill>
                <a:latin typeface="Consolas"/>
              </a:rPr>
              <a:t>Image</a:t>
            </a:r>
            <a:r>
              <a:rPr lang="en-US" sz="3200" dirty="0">
                <a:solidFill>
                  <a:prstClr val="black"/>
                </a:solidFill>
                <a:latin typeface="Consolas"/>
              </a:rPr>
              <a:t> pic = </a:t>
            </a:r>
            <a:r>
              <a:rPr lang="en-US" sz="3200" dirty="0" smtClean="0">
                <a:solidFill>
                  <a:prstClr val="black"/>
                </a:solidFill>
                <a:latin typeface="Consolas"/>
              </a:rPr>
              <a:t>	</a:t>
            </a:r>
            <a:r>
              <a:rPr lang="en-US" sz="3200" dirty="0" smtClean="0">
                <a:solidFill>
                  <a:srgbClr val="0000FF"/>
                </a:solidFill>
                <a:latin typeface="Consolas"/>
              </a:rPr>
              <a:t>this</a:t>
            </a:r>
            <a:r>
              <a:rPr lang="en-US" sz="3200" dirty="0" smtClean="0">
                <a:solidFill>
                  <a:prstClr val="black"/>
                </a:solidFill>
                <a:latin typeface="Consolas"/>
              </a:rPr>
              <a:t>.</a:t>
            </a:r>
            <a:r>
              <a:rPr lang="en-US" sz="3200" i="1" dirty="0" smtClean="0">
                <a:solidFill>
                  <a:prstClr val="black"/>
                </a:solidFill>
                <a:latin typeface="Consolas"/>
              </a:rPr>
              <a:t>&lt;</a:t>
            </a:r>
            <a:r>
              <a:rPr lang="en-US" sz="3200" i="1" dirty="0" err="1" smtClean="0">
                <a:solidFill>
                  <a:prstClr val="black"/>
                </a:solidFill>
                <a:latin typeface="Consolas"/>
              </a:rPr>
              <a:t>top_level_window</a:t>
            </a:r>
            <a:r>
              <a:rPr lang="en-US" sz="3200" i="1" dirty="0" smtClean="0">
                <a:solidFill>
                  <a:prstClr val="black"/>
                </a:solidFill>
                <a:latin typeface="Consolas"/>
              </a:rPr>
              <a:t>&gt;</a:t>
            </a:r>
            <a:r>
              <a:rPr lang="en-US" sz="3200" dirty="0" smtClean="0">
                <a:solidFill>
                  <a:prstClr val="black"/>
                </a:solidFill>
                <a:latin typeface="Consolas"/>
              </a:rPr>
              <a:t>.</a:t>
            </a:r>
            <a:r>
              <a:rPr lang="en-US" sz="3200" dirty="0" err="1" smtClean="0">
                <a:solidFill>
                  <a:prstClr val="black"/>
                </a:solidFill>
                <a:latin typeface="Consolas"/>
              </a:rPr>
              <a:t>CaptureImage</a:t>
            </a:r>
            <a:r>
              <a:rPr lang="en-US" sz="3200" dirty="0" smtClean="0">
                <a:solidFill>
                  <a:prstClr val="black"/>
                </a:solidFill>
                <a:latin typeface="Consolas"/>
              </a:rPr>
              <a:t>();         </a:t>
            </a:r>
            <a:endParaRPr lang="en-US" sz="3200" dirty="0">
              <a:solidFill>
                <a:prstClr val="black"/>
              </a:solidFill>
              <a:latin typeface="Consolas"/>
            </a:endParaRPr>
          </a:p>
          <a:p>
            <a:r>
              <a:rPr lang="en-US" sz="3200" dirty="0" smtClean="0">
                <a:solidFill>
                  <a:srgbClr val="429A16"/>
                </a:solidFill>
                <a:latin typeface="Consolas"/>
              </a:rPr>
              <a:t>//Or for entire desktop: Image </a:t>
            </a:r>
            <a:r>
              <a:rPr lang="en-US" sz="3200" dirty="0">
                <a:solidFill>
                  <a:srgbClr val="429A16"/>
                </a:solidFill>
                <a:latin typeface="Consolas"/>
              </a:rPr>
              <a:t>pic = </a:t>
            </a:r>
            <a:r>
              <a:rPr lang="en-US" sz="3200" dirty="0" smtClean="0">
                <a:solidFill>
                  <a:srgbClr val="429A16"/>
                </a:solidFill>
                <a:latin typeface="Consolas"/>
              </a:rPr>
              <a:t>	</a:t>
            </a:r>
            <a:r>
              <a:rPr lang="en-US" sz="3200" dirty="0" err="1" smtClean="0">
                <a:solidFill>
                  <a:srgbClr val="429A16"/>
                </a:solidFill>
                <a:latin typeface="Consolas"/>
              </a:rPr>
              <a:t>UITestControl.Desktop.CaptureImage</a:t>
            </a:r>
            <a:r>
              <a:rPr lang="en-US" sz="3200" dirty="0" smtClean="0">
                <a:solidFill>
                  <a:srgbClr val="429A16"/>
                </a:solidFill>
                <a:latin typeface="Consolas"/>
              </a:rPr>
              <a:t>();</a:t>
            </a:r>
          </a:p>
          <a:p>
            <a:r>
              <a:rPr lang="en-US" sz="3200" dirty="0" err="1" smtClean="0">
                <a:solidFill>
                  <a:prstClr val="black"/>
                </a:solidFill>
                <a:latin typeface="Consolas"/>
              </a:rPr>
              <a:t>pic.Save</a:t>
            </a:r>
            <a:r>
              <a:rPr lang="en-US" sz="3200" dirty="0">
                <a:solidFill>
                  <a:prstClr val="black"/>
                </a:solidFill>
                <a:latin typeface="Consolas"/>
              </a:rPr>
              <a:t>(</a:t>
            </a:r>
            <a:r>
              <a:rPr lang="en-US" sz="3200" dirty="0">
                <a:solidFill>
                  <a:srgbClr val="A31515"/>
                </a:solidFill>
                <a:latin typeface="Consolas"/>
              </a:rPr>
              <a:t>@"c:\file.bmp"</a:t>
            </a:r>
            <a:r>
              <a:rPr lang="en-US" sz="3200" dirty="0">
                <a:solidFill>
                  <a:prstClr val="black"/>
                </a:solidFill>
                <a:latin typeface="Consolas"/>
              </a:rPr>
              <a:t>);</a:t>
            </a:r>
          </a:p>
          <a:p>
            <a:r>
              <a:rPr lang="en-US" sz="3200" dirty="0" err="1" smtClean="0">
                <a:solidFill>
                  <a:prstClr val="black"/>
                </a:solidFill>
                <a:latin typeface="Consolas"/>
              </a:rPr>
              <a:t>TestContext.AddResultFile</a:t>
            </a:r>
            <a:r>
              <a:rPr lang="en-US" sz="3200" dirty="0">
                <a:solidFill>
                  <a:prstClr val="black"/>
                </a:solidFill>
                <a:latin typeface="Consolas"/>
              </a:rPr>
              <a:t>(</a:t>
            </a:r>
            <a:r>
              <a:rPr lang="en-US" sz="3200" dirty="0">
                <a:solidFill>
                  <a:srgbClr val="A31515"/>
                </a:solidFill>
                <a:latin typeface="Consolas"/>
              </a:rPr>
              <a:t>@"c:\file.bmp"</a:t>
            </a:r>
            <a:r>
              <a:rPr lang="en-US" sz="3200" dirty="0">
                <a:solidFill>
                  <a:prstClr val="black"/>
                </a:solidFill>
                <a:latin typeface="Consolas"/>
              </a:rPr>
              <a:t>);</a:t>
            </a:r>
          </a:p>
          <a:p>
            <a:endParaRPr lang="en-US" sz="3200" dirty="0">
              <a:solidFill>
                <a:prstClr val="black"/>
              </a:solidFill>
              <a:latin typeface="Consolas"/>
            </a:endParaRPr>
          </a:p>
          <a:p>
            <a:endParaRPr lang="en-US" sz="3200" dirty="0">
              <a:solidFill>
                <a:prstClr val="black"/>
              </a:solidFill>
              <a:latin typeface="Consolas"/>
            </a:endParaRPr>
          </a:p>
        </p:txBody>
      </p:sp>
    </p:spTree>
    <p:extLst>
      <p:ext uri="{BB962C8B-B14F-4D97-AF65-F5344CB8AC3E}">
        <p14:creationId xmlns:p14="http://schemas.microsoft.com/office/powerpoint/2010/main" val="222561629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608144"/>
            <a:ext cx="8363938" cy="609398"/>
          </a:xfrm>
        </p:spPr>
        <p:txBody>
          <a:bodyPr/>
          <a:lstStyle/>
          <a:p>
            <a:r>
              <a:rPr lang="en-US" sz="4000" dirty="0" smtClean="0"/>
              <a:t>Microsoft Test Manager -&gt; CUIT </a:t>
            </a:r>
            <a:r>
              <a:rPr lang="en-US" sz="4000" dirty="0" smtClean="0"/>
              <a:t>	Workflow Tips</a:t>
            </a:r>
            <a:endParaRPr lang="en-US" sz="4000" dirty="0"/>
          </a:p>
        </p:txBody>
      </p:sp>
      <p:sp>
        <p:nvSpPr>
          <p:cNvPr id="3" name="Text Placeholder 2"/>
          <p:cNvSpPr>
            <a:spLocks noGrp="1"/>
          </p:cNvSpPr>
          <p:nvPr>
            <p:ph type="body" sz="quarter" idx="10"/>
          </p:nvPr>
        </p:nvSpPr>
        <p:spPr>
          <a:xfrm>
            <a:off x="389436" y="1447799"/>
            <a:ext cx="8363938" cy="2412968"/>
          </a:xfrm>
        </p:spPr>
        <p:txBody>
          <a:bodyPr/>
          <a:lstStyle/>
          <a:p>
            <a:r>
              <a:rPr lang="en-US" dirty="0" smtClean="0"/>
              <a:t>Mark each step as pass/fail when recording manual tests.</a:t>
            </a:r>
          </a:p>
          <a:p>
            <a:r>
              <a:rPr lang="en-US" dirty="0" smtClean="0"/>
              <a:t>Carefully consider which test cases make sense for automation, and when.</a:t>
            </a:r>
          </a:p>
          <a:p>
            <a:r>
              <a:rPr lang="en-US" dirty="0" smtClean="0"/>
              <a:t>Use the Automation Status field of Test Cases to identify candidates for automation.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600197" y="3886199"/>
            <a:ext cx="5525220" cy="2367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002579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Continue on Error</a:t>
            </a:r>
            <a:endParaRPr lang="en-US" sz="4000" dirty="0"/>
          </a:p>
        </p:txBody>
      </p:sp>
      <p:sp>
        <p:nvSpPr>
          <p:cNvPr id="3" name="Text Placeholder 2"/>
          <p:cNvSpPr>
            <a:spLocks noGrp="1"/>
          </p:cNvSpPr>
          <p:nvPr>
            <p:ph type="body" sz="quarter" idx="10"/>
          </p:nvPr>
        </p:nvSpPr>
        <p:spPr>
          <a:xfrm>
            <a:off x="389436" y="1447799"/>
            <a:ext cx="8363938" cy="4235006"/>
          </a:xfrm>
        </p:spPr>
        <p:txBody>
          <a:bodyPr/>
          <a:lstStyle/>
          <a:p>
            <a:pPr marL="0" indent="0">
              <a:buNone/>
            </a:pPr>
            <a:r>
              <a:rPr lang="en-US" dirty="0" smtClean="0"/>
              <a:t>For actions that may not</a:t>
            </a:r>
          </a:p>
          <a:p>
            <a:pPr marL="0" indent="0">
              <a:buNone/>
            </a:pPr>
            <a:r>
              <a:rPr lang="en-US" dirty="0" smtClean="0"/>
              <a:t>	happen every time.</a:t>
            </a:r>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err="1">
                <a:latin typeface="Consolas"/>
                <a:cs typeface="Consolas" pitchFamily="49" charset="0"/>
              </a:rPr>
              <a:t>Playback.PlaybackSettings.ContinueOnError</a:t>
            </a:r>
            <a:r>
              <a:rPr lang="en-US" dirty="0">
                <a:latin typeface="Consolas"/>
                <a:cs typeface="Consolas" pitchFamily="49" charset="0"/>
              </a:rPr>
              <a:t> = true</a:t>
            </a:r>
            <a:r>
              <a:rPr lang="en-US" dirty="0" smtClean="0">
                <a:latin typeface="Consolas"/>
                <a:cs typeface="Consolas" pitchFamily="49" charset="0"/>
              </a:rPr>
              <a:t>;</a:t>
            </a:r>
          </a:p>
          <a:p>
            <a:pPr marL="0" indent="0">
              <a:buNone/>
            </a:pPr>
            <a:endParaRPr lang="en-US" dirty="0">
              <a:solidFill>
                <a:schemeClr val="tx1"/>
              </a:solidFill>
              <a:latin typeface="Consolas"/>
              <a:cs typeface="Consolas" pitchFamily="49" charset="0"/>
            </a:endParaRPr>
          </a:p>
          <a:p>
            <a:pPr marL="0" indent="0">
              <a:buNone/>
            </a:pPr>
            <a:r>
              <a:rPr lang="en-US" dirty="0" smtClean="0"/>
              <a:t>                                    or:</a:t>
            </a:r>
          </a:p>
        </p:txBody>
      </p:sp>
      <p:pic>
        <p:nvPicPr>
          <p:cNvPr id="1026" name="Picture 2" descr="http://blogs.msdn.com/blogfiles/mathew_aniyan/WindowsLiveWriter/ConfiguringPlayback_DF3D/image_2.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57515" y="838201"/>
            <a:ext cx="4562964" cy="24398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32429" y="4800600"/>
            <a:ext cx="4586933" cy="1772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25275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Testing with Firefox</a:t>
            </a:r>
            <a:endParaRPr lang="en-US" sz="4000" dirty="0"/>
          </a:p>
        </p:txBody>
      </p:sp>
      <p:sp>
        <p:nvSpPr>
          <p:cNvPr id="3" name="Text Placeholder 2"/>
          <p:cNvSpPr>
            <a:spLocks noGrp="1"/>
          </p:cNvSpPr>
          <p:nvPr>
            <p:ph type="body" sz="quarter" idx="10"/>
          </p:nvPr>
        </p:nvSpPr>
        <p:spPr>
          <a:xfrm>
            <a:off x="389436" y="1447799"/>
            <a:ext cx="8363938" cy="5318379"/>
          </a:xfrm>
        </p:spPr>
        <p:txBody>
          <a:bodyPr/>
          <a:lstStyle/>
          <a:p>
            <a:pPr>
              <a:buFont typeface="Arial" pitchFamily="34" charset="0"/>
              <a:buChar char="•"/>
            </a:pPr>
            <a:r>
              <a:rPr lang="en-US" dirty="0"/>
              <a:t>Firefox 3.5 or 3.6</a:t>
            </a:r>
          </a:p>
          <a:p>
            <a:pPr>
              <a:buFont typeface="Arial" pitchFamily="34" charset="0"/>
              <a:buChar char="•"/>
            </a:pPr>
            <a:r>
              <a:rPr lang="en-US" dirty="0"/>
              <a:t>Requires Visual Studio 2010 Feature Pack 2</a:t>
            </a:r>
          </a:p>
          <a:p>
            <a:pPr marL="0" indent="0">
              <a:buNone/>
            </a:pPr>
            <a:endParaRPr lang="en-US" dirty="0">
              <a:solidFill>
                <a:schemeClr val="tx1"/>
              </a:solidFill>
              <a:latin typeface="Consolas"/>
              <a:cs typeface="Consolas" pitchFamily="49" charset="0"/>
            </a:endParaRPr>
          </a:p>
          <a:p>
            <a:pPr marL="0" indent="0">
              <a:buNone/>
            </a:pPr>
            <a:r>
              <a:rPr lang="en-US" dirty="0" smtClean="0">
                <a:solidFill>
                  <a:srgbClr val="00B050"/>
                </a:solidFill>
                <a:latin typeface="Consolas"/>
                <a:cs typeface="Consolas" pitchFamily="49" charset="0"/>
              </a:rPr>
              <a:t>//call this at the beginning of your test</a:t>
            </a:r>
          </a:p>
          <a:p>
            <a:pPr marL="0" indent="0">
              <a:buNone/>
            </a:pPr>
            <a:r>
              <a:rPr lang="en-US" dirty="0" err="1" smtClean="0">
                <a:latin typeface="Consolas"/>
                <a:cs typeface="Consolas" pitchFamily="49" charset="0"/>
              </a:rPr>
              <a:t>BrowserWindow.CurrentBrowser</a:t>
            </a:r>
            <a:r>
              <a:rPr lang="en-US" dirty="0" smtClean="0">
                <a:latin typeface="Consolas"/>
                <a:cs typeface="Consolas" pitchFamily="49" charset="0"/>
              </a:rPr>
              <a:t> = “Firefox”;</a:t>
            </a:r>
          </a:p>
          <a:p>
            <a:pPr marL="0" indent="0">
              <a:buNone/>
            </a:pPr>
            <a:endParaRPr lang="en-US" dirty="0">
              <a:solidFill>
                <a:schemeClr val="tx1"/>
              </a:solidFill>
              <a:latin typeface="Consolas"/>
              <a:cs typeface="Consolas" pitchFamily="49" charset="0"/>
            </a:endParaRPr>
          </a:p>
          <a:p>
            <a:pPr marL="0" lvl="0" indent="0">
              <a:buNone/>
            </a:pPr>
            <a:r>
              <a:rPr lang="en-US" dirty="0" smtClean="0">
                <a:solidFill>
                  <a:srgbClr val="00B050"/>
                </a:solidFill>
                <a:latin typeface="Consolas"/>
                <a:cs typeface="Consolas" pitchFamily="49" charset="0"/>
              </a:rPr>
              <a:t>//instead of clicking the close button</a:t>
            </a:r>
          </a:p>
          <a:p>
            <a:pPr marL="0" lvl="0" indent="0">
              <a:buNone/>
            </a:pPr>
            <a:r>
              <a:rPr lang="en-US" dirty="0" err="1" smtClean="0">
                <a:latin typeface="Consolas"/>
                <a:cs typeface="Consolas" pitchFamily="49" charset="0"/>
              </a:rPr>
              <a:t>This.UIMap</a:t>
            </a:r>
            <a:r>
              <a:rPr lang="en-US" i="1" dirty="0">
                <a:latin typeface="Consolas"/>
                <a:cs typeface="Consolas" pitchFamily="49" charset="0"/>
              </a:rPr>
              <a:t>.&lt;</a:t>
            </a:r>
            <a:r>
              <a:rPr lang="en-US" i="1" dirty="0" err="1">
                <a:latin typeface="Consolas"/>
                <a:cs typeface="Consolas" pitchFamily="49" charset="0"/>
              </a:rPr>
              <a:t>browser_TLW</a:t>
            </a:r>
            <a:r>
              <a:rPr lang="en-US" i="1" dirty="0">
                <a:latin typeface="Consolas"/>
                <a:cs typeface="Consolas" pitchFamily="49" charset="0"/>
              </a:rPr>
              <a:t>&gt;</a:t>
            </a:r>
            <a:r>
              <a:rPr lang="en-US" dirty="0">
                <a:latin typeface="Consolas"/>
                <a:cs typeface="Consolas" pitchFamily="49" charset="0"/>
              </a:rPr>
              <a:t>.Close();</a:t>
            </a:r>
          </a:p>
          <a:p>
            <a:pPr marL="0" indent="0">
              <a:buNone/>
            </a:pPr>
            <a:endParaRPr lang="en-US" dirty="0" smtClean="0">
              <a:solidFill>
                <a:schemeClr val="tx1"/>
              </a:solidFill>
              <a:latin typeface="Consolas"/>
              <a:cs typeface="Consolas" pitchFamily="49" charset="0"/>
            </a:endParaRPr>
          </a:p>
          <a:p>
            <a:pPr marL="0" indent="0">
              <a:buNone/>
            </a:pPr>
            <a:endParaRPr lang="en-US" dirty="0">
              <a:solidFill>
                <a:schemeClr val="tx1"/>
              </a:solidFill>
              <a:latin typeface="Consolas"/>
              <a:cs typeface="Consolas" pitchFamily="49" charset="0"/>
            </a:endParaRPr>
          </a:p>
        </p:txBody>
      </p:sp>
    </p:spTree>
    <p:extLst>
      <p:ext uri="{BB962C8B-B14F-4D97-AF65-F5344CB8AC3E}">
        <p14:creationId xmlns:p14="http://schemas.microsoft.com/office/powerpoint/2010/main" val="150955205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901461"/>
            <a:ext cx="8363938" cy="609398"/>
          </a:xfrm>
        </p:spPr>
        <p:txBody>
          <a:bodyPr/>
          <a:lstStyle/>
          <a:p>
            <a:r>
              <a:rPr lang="en-US" sz="4000" dirty="0" smtClean="0"/>
              <a:t>Multiple UI Map Files </a:t>
            </a:r>
            <a:r>
              <a:rPr lang="en-US" sz="3200" dirty="0" smtClean="0"/>
              <a:t>(</a:t>
            </a:r>
            <a:r>
              <a:rPr lang="en-US" sz="3200" dirty="0">
                <a:hlinkClick r:id="rId2"/>
              </a:rPr>
              <a:t>http://</a:t>
            </a:r>
            <a:r>
              <a:rPr lang="en-US" sz="3200" dirty="0" smtClean="0">
                <a:hlinkClick r:id="rId2"/>
              </a:rPr>
              <a:t>tinyurl.com/MultipleUIMaps</a:t>
            </a:r>
            <a:r>
              <a:rPr lang="en-US" sz="3200" dirty="0" smtClean="0"/>
              <a:t>)</a:t>
            </a:r>
            <a:endParaRPr lang="en-US" dirty="0"/>
          </a:p>
        </p:txBody>
      </p:sp>
      <p:sp>
        <p:nvSpPr>
          <p:cNvPr id="3" name="Text Placeholder 2"/>
          <p:cNvSpPr>
            <a:spLocks noGrp="1"/>
          </p:cNvSpPr>
          <p:nvPr>
            <p:ph type="body" sz="quarter" idx="10"/>
          </p:nvPr>
        </p:nvSpPr>
        <p:spPr>
          <a:xfrm>
            <a:off x="389436" y="1991237"/>
            <a:ext cx="8363938" cy="2339102"/>
          </a:xfrm>
        </p:spPr>
        <p:txBody>
          <a:bodyPr/>
          <a:lstStyle/>
          <a:p>
            <a:r>
              <a:rPr lang="en-US" dirty="0" smtClean="0"/>
              <a:t>Allows you to separate logical collections of controls.</a:t>
            </a:r>
          </a:p>
          <a:p>
            <a:pPr lvl="1"/>
            <a:r>
              <a:rPr lang="en-US" dirty="0" smtClean="0"/>
              <a:t>Easier to edit independently.</a:t>
            </a:r>
          </a:p>
          <a:p>
            <a:pPr lvl="1"/>
            <a:r>
              <a:rPr lang="en-US" dirty="0" smtClean="0"/>
              <a:t>Easier to version control.</a:t>
            </a:r>
          </a:p>
          <a:p>
            <a:pPr lvl="1"/>
            <a:r>
              <a:rPr lang="en-US" dirty="0" smtClean="0"/>
              <a:t>Requires a bit more up-front effort.</a:t>
            </a:r>
          </a:p>
          <a:p>
            <a:pPr lvl="1"/>
            <a:r>
              <a:rPr lang="en-US" dirty="0" smtClean="0"/>
              <a:t>Doesn’t play well with MTM workflow.</a:t>
            </a:r>
            <a:endParaRPr lang="en-US" dirty="0"/>
          </a:p>
        </p:txBody>
      </p:sp>
    </p:spTree>
    <p:extLst>
      <p:ext uri="{BB962C8B-B14F-4D97-AF65-F5344CB8AC3E}">
        <p14:creationId xmlns:p14="http://schemas.microsoft.com/office/powerpoint/2010/main" val="415701836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Capture.PNG"/>
          <p:cNvPicPr>
            <a:picLocks noChangeAspect="1" noChangeArrowheads="1"/>
          </p:cNvPicPr>
          <p:nvPr/>
        </p:nvPicPr>
        <p:blipFill>
          <a:blip r:embed="rId2" cstate="print"/>
          <a:stretch>
            <a:fillRect/>
          </a:stretch>
        </p:blipFill>
        <p:spPr bwMode="auto">
          <a:xfrm>
            <a:off x="3" y="1365889"/>
            <a:ext cx="9143997" cy="4390929"/>
          </a:xfrm>
          <a:prstGeom prst="rect">
            <a:avLst/>
          </a:prstGeom>
          <a:noFill/>
        </p:spPr>
      </p:pic>
      <p:sp>
        <p:nvSpPr>
          <p:cNvPr id="6" name="Title 1"/>
          <p:cNvSpPr>
            <a:spLocks noGrp="1"/>
          </p:cNvSpPr>
          <p:nvPr>
            <p:ph type="title"/>
          </p:nvPr>
        </p:nvSpPr>
        <p:spPr/>
        <p:txBody>
          <a:bodyPr/>
          <a:lstStyle/>
          <a:p>
            <a:pPr algn="ctr"/>
            <a:r>
              <a:rPr lang="en-US" sz="4000" dirty="0" smtClean="0"/>
              <a:t>I work here…</a:t>
            </a:r>
            <a:endParaRPr lang="en-US" sz="4000"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Making Your </a:t>
            </a:r>
            <a:r>
              <a:rPr lang="en-US" sz="4000" dirty="0"/>
              <a:t>A</a:t>
            </a:r>
            <a:r>
              <a:rPr lang="en-US" sz="4000" dirty="0" smtClean="0"/>
              <a:t>pplications </a:t>
            </a:r>
            <a:r>
              <a:rPr lang="en-US" sz="4000" dirty="0"/>
              <a:t>M</a:t>
            </a:r>
            <a:r>
              <a:rPr lang="en-US" sz="4000" dirty="0" smtClean="0"/>
              <a:t>ore </a:t>
            </a:r>
            <a:r>
              <a:rPr lang="en-US" sz="4000" dirty="0"/>
              <a:t>T</a:t>
            </a:r>
            <a:r>
              <a:rPr lang="en-US" sz="4000" dirty="0" smtClean="0"/>
              <a:t>estable</a:t>
            </a:r>
            <a:endParaRPr lang="en-US" sz="4000" dirty="0"/>
          </a:p>
        </p:txBody>
      </p:sp>
      <p:sp>
        <p:nvSpPr>
          <p:cNvPr id="3" name="Text Placeholder 2"/>
          <p:cNvSpPr>
            <a:spLocks noGrp="1"/>
          </p:cNvSpPr>
          <p:nvPr>
            <p:ph type="body" sz="quarter" idx="10"/>
          </p:nvPr>
        </p:nvSpPr>
        <p:spPr>
          <a:xfrm>
            <a:off x="389436" y="1447799"/>
            <a:ext cx="8363938" cy="3945696"/>
          </a:xfrm>
        </p:spPr>
        <p:txBody>
          <a:bodyPr/>
          <a:lstStyle/>
          <a:p>
            <a:r>
              <a:rPr lang="en-US" dirty="0" smtClean="0"/>
              <a:t>Use a testable application stack</a:t>
            </a:r>
          </a:p>
          <a:p>
            <a:r>
              <a:rPr lang="en-US" dirty="0" smtClean="0"/>
              <a:t>Give names to controls</a:t>
            </a:r>
          </a:p>
          <a:p>
            <a:pPr lvl="1"/>
            <a:r>
              <a:rPr lang="en-US" dirty="0" smtClean="0"/>
              <a:t>Use naming conventions and stick with them.</a:t>
            </a:r>
          </a:p>
          <a:p>
            <a:pPr lvl="1"/>
            <a:r>
              <a:rPr lang="en-US" dirty="0" smtClean="0"/>
              <a:t>If you need to change the names of controls, refactor them along with your tests.</a:t>
            </a:r>
          </a:p>
          <a:p>
            <a:r>
              <a:rPr lang="en-US" dirty="0" smtClean="0"/>
              <a:t>Carefully consider the implications of changing UI flows.</a:t>
            </a:r>
          </a:p>
          <a:p>
            <a:r>
              <a:rPr lang="en-US" dirty="0" smtClean="0"/>
              <a:t>Educate non-test developers on CUITs.</a:t>
            </a:r>
          </a:p>
          <a:p>
            <a:r>
              <a:rPr lang="en-US" dirty="0" smtClean="0"/>
              <a:t>Educate manual testers on CUITs.</a:t>
            </a:r>
            <a:endParaRPr lang="en-US" dirty="0"/>
          </a:p>
        </p:txBody>
      </p:sp>
    </p:spTree>
    <p:extLst>
      <p:ext uri="{BB962C8B-B14F-4D97-AF65-F5344CB8AC3E}">
        <p14:creationId xmlns:p14="http://schemas.microsoft.com/office/powerpoint/2010/main" val="119584674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What About </a:t>
            </a:r>
            <a:r>
              <a:rPr lang="en-US" sz="4000" dirty="0"/>
              <a:t>L</a:t>
            </a:r>
            <a:r>
              <a:rPr lang="en-US" sz="4000" dirty="0" smtClean="0"/>
              <a:t>oad </a:t>
            </a:r>
            <a:r>
              <a:rPr lang="en-US" sz="4000" dirty="0"/>
              <a:t>T</a:t>
            </a:r>
            <a:r>
              <a:rPr lang="en-US" sz="4000" dirty="0" smtClean="0"/>
              <a:t>esting?</a:t>
            </a:r>
            <a:endParaRPr lang="en-US" sz="4000" dirty="0"/>
          </a:p>
        </p:txBody>
      </p:sp>
      <p:sp>
        <p:nvSpPr>
          <p:cNvPr id="3" name="Text Placeholder 2"/>
          <p:cNvSpPr>
            <a:spLocks noGrp="1"/>
          </p:cNvSpPr>
          <p:nvPr>
            <p:ph type="body" sz="quarter" idx="10"/>
          </p:nvPr>
        </p:nvSpPr>
        <p:spPr>
          <a:xfrm>
            <a:off x="389436" y="1447799"/>
            <a:ext cx="8363938" cy="2412968"/>
          </a:xfrm>
        </p:spPr>
        <p:txBody>
          <a:bodyPr/>
          <a:lstStyle/>
          <a:p>
            <a:r>
              <a:rPr lang="en-US" dirty="0" smtClean="0"/>
              <a:t>Coded UI tests assume they have “control” of the mouse and keyboard.</a:t>
            </a:r>
          </a:p>
          <a:p>
            <a:r>
              <a:rPr lang="en-US" dirty="0" smtClean="0"/>
              <a:t>Load testing can be accomplished but you need one machine (physical or virtual) per virtual user.</a:t>
            </a:r>
          </a:p>
          <a:p>
            <a:r>
              <a:rPr lang="en-US" dirty="0"/>
              <a:t>See </a:t>
            </a:r>
            <a:r>
              <a:rPr lang="en-US" dirty="0">
                <a:hlinkClick r:id="rId2"/>
              </a:rPr>
              <a:t>http://</a:t>
            </a:r>
            <a:r>
              <a:rPr lang="en-US" dirty="0" smtClean="0">
                <a:hlinkClick r:id="rId2"/>
              </a:rPr>
              <a:t>msdn.microsoft.com/en-us/library/ff468125.aspx</a:t>
            </a:r>
            <a:r>
              <a:rPr lang="en-US" dirty="0" smtClean="0"/>
              <a:t> </a:t>
            </a:r>
            <a:endParaRPr lang="en-US" dirty="0"/>
          </a:p>
        </p:txBody>
      </p:sp>
    </p:spTree>
    <p:extLst>
      <p:ext uri="{BB962C8B-B14F-4D97-AF65-F5344CB8AC3E}">
        <p14:creationId xmlns:p14="http://schemas.microsoft.com/office/powerpoint/2010/main" val="14246510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Playback Settings</a:t>
            </a:r>
            <a:endParaRPr lang="en-US" sz="4000" dirty="0"/>
          </a:p>
        </p:txBody>
      </p:sp>
      <p:sp>
        <p:nvSpPr>
          <p:cNvPr id="3" name="Text Placeholder 2"/>
          <p:cNvSpPr>
            <a:spLocks noGrp="1"/>
          </p:cNvSpPr>
          <p:nvPr>
            <p:ph type="body" sz="quarter" idx="10"/>
          </p:nvPr>
        </p:nvSpPr>
        <p:spPr>
          <a:xfrm>
            <a:off x="389436" y="1447800"/>
            <a:ext cx="8363938" cy="2068259"/>
          </a:xfrm>
        </p:spPr>
        <p:txBody>
          <a:bodyPr/>
          <a:lstStyle/>
          <a:p>
            <a:r>
              <a:rPr lang="en-US" dirty="0" smtClean="0"/>
              <a:t>Search timeouts</a:t>
            </a:r>
          </a:p>
          <a:p>
            <a:r>
              <a:rPr lang="en-US" dirty="0" smtClean="0"/>
              <a:t>Search behaviors</a:t>
            </a:r>
          </a:p>
          <a:p>
            <a:r>
              <a:rPr lang="en-US" dirty="0" smtClean="0"/>
              <a:t>Error behaviors</a:t>
            </a:r>
          </a:p>
          <a:p>
            <a:r>
              <a:rPr lang="en-US" dirty="0" smtClean="0"/>
              <a:t>See </a:t>
            </a:r>
            <a:r>
              <a:rPr lang="en-US" dirty="0">
                <a:hlinkClick r:id="rId2"/>
              </a:rPr>
              <a:t>http://</a:t>
            </a:r>
            <a:r>
              <a:rPr lang="en-US" dirty="0" smtClean="0">
                <a:hlinkClick r:id="rId2"/>
              </a:rPr>
              <a:t>tinyurl.com/PlaybackSettings</a:t>
            </a:r>
            <a:r>
              <a:rPr lang="en-US" dirty="0"/>
              <a:t> </a:t>
            </a:r>
          </a:p>
        </p:txBody>
      </p:sp>
    </p:spTree>
    <p:extLst>
      <p:ext uri="{BB962C8B-B14F-4D97-AF65-F5344CB8AC3E}">
        <p14:creationId xmlns:p14="http://schemas.microsoft.com/office/powerpoint/2010/main" val="239232950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Windows Automation API 3.0</a:t>
            </a:r>
            <a:endParaRPr lang="en-US" sz="4000" dirty="0"/>
          </a:p>
        </p:txBody>
      </p:sp>
      <p:sp>
        <p:nvSpPr>
          <p:cNvPr id="3" name="Text Placeholder 2"/>
          <p:cNvSpPr>
            <a:spLocks noGrp="1"/>
          </p:cNvSpPr>
          <p:nvPr>
            <p:ph type="body" sz="quarter" idx="10"/>
          </p:nvPr>
        </p:nvSpPr>
        <p:spPr>
          <a:xfrm>
            <a:off x="389436" y="1447800"/>
            <a:ext cx="8363938" cy="886397"/>
          </a:xfrm>
        </p:spPr>
        <p:txBody>
          <a:bodyPr/>
          <a:lstStyle/>
          <a:p>
            <a:r>
              <a:rPr lang="en-US" dirty="0" smtClean="0"/>
              <a:t>If running an O/S prior to Windows 7 / </a:t>
            </a:r>
            <a:r>
              <a:rPr lang="en-US" dirty="0" smtClean="0"/>
              <a:t>2008 </a:t>
            </a:r>
            <a:r>
              <a:rPr lang="en-US" dirty="0" smtClean="0"/>
              <a:t>R2, install </a:t>
            </a:r>
            <a:r>
              <a:rPr lang="en-US" dirty="0"/>
              <a:t>this platform update: </a:t>
            </a:r>
            <a:r>
              <a:rPr lang="en-US" dirty="0">
                <a:hlinkClick r:id="rId2"/>
              </a:rPr>
              <a:t>http://support.microsoft.com/kb/971513</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26720016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1013" y="339482"/>
            <a:ext cx="8081974" cy="6179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002221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9436" y="573640"/>
            <a:ext cx="8363938" cy="609398"/>
          </a:xfrm>
        </p:spPr>
        <p:txBody>
          <a:bodyPr/>
          <a:lstStyle/>
          <a:p>
            <a:r>
              <a:rPr lang="en-US" sz="4000" dirty="0" smtClean="0"/>
              <a:t>Session </a:t>
            </a:r>
            <a:r>
              <a:rPr lang="en-US" sz="4000" dirty="0"/>
              <a:t>Objectives and Takeaways</a:t>
            </a:r>
          </a:p>
        </p:txBody>
      </p:sp>
      <p:sp>
        <p:nvSpPr>
          <p:cNvPr id="5" name="Text Placeholder 4"/>
          <p:cNvSpPr>
            <a:spLocks noGrp="1"/>
          </p:cNvSpPr>
          <p:nvPr>
            <p:ph type="body" sz="quarter" idx="10"/>
          </p:nvPr>
        </p:nvSpPr>
        <p:spPr>
          <a:xfrm>
            <a:off x="389436" y="1447799"/>
            <a:ext cx="8363938" cy="1526572"/>
          </a:xfrm>
        </p:spPr>
        <p:txBody>
          <a:bodyPr/>
          <a:lstStyle/>
          <a:p>
            <a:r>
              <a:rPr lang="en-US" dirty="0" smtClean="0"/>
              <a:t>Find </a:t>
            </a:r>
            <a:r>
              <a:rPr lang="en-US" dirty="0"/>
              <a:t>more UI regression bugs by employing coded UI tests.</a:t>
            </a:r>
          </a:p>
          <a:p>
            <a:r>
              <a:rPr lang="en-US" dirty="0"/>
              <a:t>Build and maintain robust coded UI tests</a:t>
            </a:r>
            <a:r>
              <a:rPr lang="en-US" dirty="0" smtClean="0"/>
              <a:t>.</a:t>
            </a:r>
          </a:p>
          <a:p>
            <a:r>
              <a:rPr lang="en-US" dirty="0"/>
              <a:t>Create coded UI tests which result in fewer false positives</a:t>
            </a:r>
            <a:r>
              <a:rPr lang="en-US" dirty="0" smtClean="0"/>
              <a:t>.</a:t>
            </a:r>
            <a:endParaRPr lang="en-US" dirty="0"/>
          </a:p>
        </p:txBody>
      </p:sp>
    </p:spTree>
    <p:extLst>
      <p:ext uri="{BB962C8B-B14F-4D97-AF65-F5344CB8AC3E}">
        <p14:creationId xmlns:p14="http://schemas.microsoft.com/office/powerpoint/2010/main" val="91372361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436" y="228600"/>
            <a:ext cx="8363938" cy="609398"/>
          </a:xfrm>
        </p:spPr>
        <p:txBody>
          <a:bodyPr/>
          <a:lstStyle/>
          <a:p>
            <a:r>
              <a:rPr lang="en-US" sz="4000" dirty="0" smtClean="0"/>
              <a:t>Resources</a:t>
            </a:r>
            <a:endParaRPr lang="en-US" sz="4000" dirty="0"/>
          </a:p>
        </p:txBody>
      </p:sp>
      <p:sp>
        <p:nvSpPr>
          <p:cNvPr id="6" name="Text Placeholder 5"/>
          <p:cNvSpPr>
            <a:spLocks noGrp="1"/>
          </p:cNvSpPr>
          <p:nvPr>
            <p:ph type="body" sz="quarter" idx="10"/>
          </p:nvPr>
        </p:nvSpPr>
        <p:spPr>
          <a:xfrm>
            <a:off x="389436" y="1447800"/>
            <a:ext cx="8363938" cy="2068259"/>
          </a:xfrm>
        </p:spPr>
        <p:txBody>
          <a:bodyPr/>
          <a:lstStyle/>
          <a:p>
            <a:pPr marL="287338" indent="-287338"/>
            <a:r>
              <a:rPr lang="en-US" dirty="0" smtClean="0">
                <a:hlinkClick r:id="rId3"/>
              </a:rPr>
              <a:t>http://blogs.msdn.com/briankel</a:t>
            </a:r>
            <a:r>
              <a:rPr lang="en-US" dirty="0" smtClean="0"/>
              <a:t> </a:t>
            </a:r>
          </a:p>
          <a:p>
            <a:pPr marL="287338" indent="-287338"/>
            <a:r>
              <a:rPr lang="en-US" dirty="0" smtClean="0">
                <a:hlinkClick r:id="rId4"/>
              </a:rPr>
              <a:t>http</a:t>
            </a:r>
            <a:r>
              <a:rPr lang="en-US" dirty="0">
                <a:hlinkClick r:id="rId4"/>
              </a:rPr>
              <a:t>://blogs.msdn.com/b/mathew_aniyan</a:t>
            </a:r>
            <a:r>
              <a:rPr lang="en-US" dirty="0" smtClean="0">
                <a:hlinkClick r:id="rId4"/>
              </a:rPr>
              <a:t>/</a:t>
            </a:r>
            <a:r>
              <a:rPr lang="en-US" dirty="0" smtClean="0"/>
              <a:t> </a:t>
            </a:r>
          </a:p>
          <a:p>
            <a:pPr marL="287338" indent="-287338"/>
            <a:r>
              <a:rPr lang="en-US" dirty="0">
                <a:hlinkClick r:id="rId5"/>
              </a:rPr>
              <a:t>http://blogs.msdn.com/b/gautamg</a:t>
            </a:r>
            <a:r>
              <a:rPr lang="en-US" dirty="0" smtClean="0">
                <a:hlinkClick r:id="rId5"/>
              </a:rPr>
              <a:t>/</a:t>
            </a:r>
            <a:r>
              <a:rPr lang="en-US" dirty="0" smtClean="0"/>
              <a:t> </a:t>
            </a:r>
          </a:p>
          <a:p>
            <a:pPr marL="287338" indent="-287338"/>
            <a:r>
              <a:rPr lang="en-US" dirty="0">
                <a:hlinkClick r:id="rId6"/>
              </a:rPr>
              <a:t>http://</a:t>
            </a:r>
            <a:r>
              <a:rPr lang="en-US" dirty="0" smtClean="0">
                <a:hlinkClick r:id="rId6"/>
              </a:rPr>
              <a:t>msdn.microsoft.com/en-us/library/dd286726.aspx</a:t>
            </a:r>
            <a:r>
              <a:rPr lang="en-US" dirty="0" smtClean="0"/>
              <a:t> </a:t>
            </a:r>
            <a:endParaRPr lang="en-US" dirty="0"/>
          </a:p>
        </p:txBody>
      </p:sp>
    </p:spTree>
    <p:extLst>
      <p:ext uri="{BB962C8B-B14F-4D97-AF65-F5344CB8AC3E}">
        <p14:creationId xmlns:p14="http://schemas.microsoft.com/office/powerpoint/2010/main" val="337707736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110071737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330236"/>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36065041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1149" y="2836352"/>
            <a:ext cx="6421703" cy="950644"/>
          </a:xfrm>
          <a:prstGeom prst="rect">
            <a:avLst/>
          </a:prstGeom>
        </p:spPr>
      </p:pic>
      <p:sp>
        <p:nvSpPr>
          <p:cNvPr id="6" name="Title 1"/>
          <p:cNvSpPr>
            <a:spLocks noGrp="1"/>
          </p:cNvSpPr>
          <p:nvPr>
            <p:ph type="title"/>
          </p:nvPr>
        </p:nvSpPr>
        <p:spPr/>
        <p:txBody>
          <a:bodyPr/>
          <a:lstStyle/>
          <a:p>
            <a:pPr algn="ctr"/>
            <a:r>
              <a:rPr lang="en-US" sz="4000" dirty="0" smtClean="0"/>
              <a:t>…on this…</a:t>
            </a:r>
            <a:endParaRPr lang="en-US" sz="4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lstStyle/>
          <a:p>
            <a:pPr algn="ctr"/>
            <a:r>
              <a:rPr lang="en-US" sz="4000" dirty="0" smtClean="0"/>
              <a:t>…and this.</a:t>
            </a:r>
            <a:endParaRPr lang="en-US" sz="4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98900" y="1253835"/>
            <a:ext cx="8146201" cy="458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232883" y="6177707"/>
            <a:ext cx="4678291" cy="523220"/>
          </a:xfrm>
          <a:prstGeom prst="rect">
            <a:avLst/>
          </a:prstGeom>
        </p:spPr>
        <p:txBody>
          <a:bodyPr wrap="square">
            <a:spAutoFit/>
          </a:bodyPr>
          <a:lstStyle/>
          <a:p>
            <a:pPr algn="ctr"/>
            <a:r>
              <a:rPr lang="en-US" sz="2800" dirty="0">
                <a:hlinkClick r:id="rId3"/>
              </a:rPr>
              <a:t>http://</a:t>
            </a:r>
            <a:r>
              <a:rPr lang="en-US" sz="2800" dirty="0" smtClean="0">
                <a:hlinkClick r:id="rId3"/>
              </a:rPr>
              <a:t>bit.ly/ThisWeekC9</a:t>
            </a:r>
            <a:r>
              <a:rPr lang="en-US" sz="2800" dirty="0" smtClean="0"/>
              <a:t>  </a:t>
            </a:r>
            <a:endParaRPr lang="en-US" sz="2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9436" y="228657"/>
            <a:ext cx="8363938" cy="1218795"/>
          </a:xfrm>
        </p:spPr>
        <p:txBody>
          <a:bodyPr/>
          <a:lstStyle/>
          <a:p>
            <a:pPr algn="ctr"/>
            <a:r>
              <a:rPr lang="en-US" sz="4000" dirty="0" smtClean="0"/>
              <a:t>I blog here:</a:t>
            </a:r>
            <a:br>
              <a:rPr lang="en-US" sz="4000" dirty="0" smtClean="0"/>
            </a:br>
            <a:r>
              <a:rPr lang="en-US" sz="4000" dirty="0" smtClean="0">
                <a:hlinkClick r:id="rId2"/>
              </a:rPr>
              <a:t>http://blogs.msdn.com/briankel</a:t>
            </a:r>
            <a:r>
              <a:rPr lang="en-US" sz="4000" dirty="0" smtClean="0"/>
              <a:t>   </a:t>
            </a:r>
            <a:endParaRPr lang="en-US" sz="4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4959" y="1576849"/>
            <a:ext cx="7154083" cy="5015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Rectangle 3"/>
          <p:cNvSpPr/>
          <p:nvPr/>
        </p:nvSpPr>
        <p:spPr>
          <a:xfrm>
            <a:off x="142386" y="6024124"/>
            <a:ext cx="4444935" cy="461665"/>
          </a:xfrm>
          <a:prstGeom prst="rect">
            <a:avLst/>
          </a:prstGeom>
        </p:spPr>
        <p:txBody>
          <a:bodyPr wrap="none">
            <a:spAutoFit/>
          </a:bodyPr>
          <a:lstStyle/>
          <a:p>
            <a:pPr algn="ctr"/>
            <a:r>
              <a:rPr lang="en-US" sz="2400" dirty="0">
                <a:solidFill>
                  <a:srgbClr val="FFFFFF"/>
                </a:solidFill>
                <a:hlinkClick r:id="rId2"/>
              </a:rPr>
              <a:t>http://</a:t>
            </a:r>
            <a:r>
              <a:rPr lang="en-US" sz="2400" dirty="0" smtClean="0">
                <a:solidFill>
                  <a:srgbClr val="FFFFFF"/>
                </a:solidFill>
                <a:hlinkClick r:id="rId2"/>
              </a:rPr>
              <a:t>tinyurl.com/ALM2010Book</a:t>
            </a:r>
            <a:endParaRPr lang="en-US" sz="2400" dirty="0">
              <a:solidFill>
                <a:srgbClr val="FFFFFF"/>
              </a:solidFill>
            </a:endParaRPr>
          </a:p>
        </p:txBody>
      </p:sp>
      <p:sp>
        <p:nvSpPr>
          <p:cNvPr id="6" name="Rectangle 5"/>
          <p:cNvSpPr/>
          <p:nvPr/>
        </p:nvSpPr>
        <p:spPr>
          <a:xfrm>
            <a:off x="4953372" y="6024124"/>
            <a:ext cx="3691395" cy="461665"/>
          </a:xfrm>
          <a:prstGeom prst="rect">
            <a:avLst/>
          </a:prstGeom>
        </p:spPr>
        <p:txBody>
          <a:bodyPr wrap="none">
            <a:spAutoFit/>
          </a:bodyPr>
          <a:lstStyle/>
          <a:p>
            <a:pPr algn="ctr"/>
            <a:r>
              <a:rPr lang="en-US" sz="2400" dirty="0">
                <a:solidFill>
                  <a:srgbClr val="FFFFFF"/>
                </a:solidFill>
                <a:hlinkClick r:id="rId3"/>
              </a:rPr>
              <a:t>http://</a:t>
            </a:r>
            <a:r>
              <a:rPr lang="en-US" sz="2400" dirty="0" smtClean="0">
                <a:solidFill>
                  <a:srgbClr val="FFFFFF"/>
                </a:solidFill>
                <a:hlinkClick r:id="rId3"/>
              </a:rPr>
              <a:t>tinyurl.com/TFSBook</a:t>
            </a:r>
            <a:endParaRPr lang="en-US" sz="2400" dirty="0">
              <a:solidFill>
                <a:srgbClr val="FFFFFF"/>
              </a:solidFill>
            </a:endParaRPr>
          </a:p>
        </p:txBody>
      </p:sp>
      <p:pic>
        <p:nvPicPr>
          <p:cNvPr id="1026" name="Picture 2" descr="D:\Documents\Personal\vs2010alm_book.jpg"/>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79264" y="345056"/>
            <a:ext cx="4171181" cy="52365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Documents\Personal\tfs2010_book.jpg"/>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713478" y="345057"/>
            <a:ext cx="4171182" cy="5236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44121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Session Objectives and Takeaways</a:t>
            </a:r>
          </a:p>
        </p:txBody>
      </p:sp>
      <p:sp>
        <p:nvSpPr>
          <p:cNvPr id="5" name="Text Placeholder 4"/>
          <p:cNvSpPr>
            <a:spLocks noGrp="1"/>
          </p:cNvSpPr>
          <p:nvPr>
            <p:ph type="body" sz="quarter" idx="10"/>
          </p:nvPr>
        </p:nvSpPr>
        <p:spPr>
          <a:xfrm>
            <a:off x="389436" y="1447799"/>
            <a:ext cx="8363938" cy="1526572"/>
          </a:xfrm>
        </p:spPr>
        <p:txBody>
          <a:bodyPr>
            <a:noAutofit/>
          </a:bodyPr>
          <a:lstStyle/>
          <a:p>
            <a:r>
              <a:rPr lang="en-US" dirty="0" smtClean="0"/>
              <a:t>Find </a:t>
            </a:r>
            <a:r>
              <a:rPr lang="en-US" dirty="0"/>
              <a:t>more UI regression </a:t>
            </a:r>
            <a:r>
              <a:rPr lang="en-US" dirty="0" smtClean="0"/>
              <a:t>bugs by employing coded UI tests.</a:t>
            </a:r>
            <a:endParaRPr lang="en-US" dirty="0"/>
          </a:p>
          <a:p>
            <a:r>
              <a:rPr lang="en-US" dirty="0"/>
              <a:t>Build and maintain robust coded UI tests</a:t>
            </a:r>
            <a:r>
              <a:rPr lang="en-US" dirty="0" smtClean="0"/>
              <a:t>.</a:t>
            </a:r>
          </a:p>
          <a:p>
            <a:r>
              <a:rPr lang="en-US" dirty="0"/>
              <a:t>Create coded UI tests which result in fewer false positives</a:t>
            </a:r>
            <a:r>
              <a:rPr lang="en-US" dirty="0" smtClean="0"/>
              <a:t>.</a:t>
            </a:r>
            <a:endParaRPr lang="en-US" dirty="0"/>
          </a:p>
        </p:txBody>
      </p:sp>
      <p:sp>
        <p:nvSpPr>
          <p:cNvPr id="2" name="Down Arrow 1"/>
          <p:cNvSpPr/>
          <p:nvPr/>
        </p:nvSpPr>
        <p:spPr bwMode="auto">
          <a:xfrm rot="10800000">
            <a:off x="913447" y="4152900"/>
            <a:ext cx="685979" cy="978408"/>
          </a:xfrm>
          <a:prstGeom prst="downArrow">
            <a:avLst/>
          </a:prstGeom>
          <a:solidFill>
            <a:srgbClr val="429A16"/>
          </a:solidFill>
          <a:ln>
            <a:solidFill>
              <a:srgbClr val="00B05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rgbClr val="59D01E"/>
              </a:solidFill>
            </a:endParaRPr>
          </a:p>
        </p:txBody>
      </p:sp>
      <p:sp>
        <p:nvSpPr>
          <p:cNvPr id="3" name="TextBox 2"/>
          <p:cNvSpPr txBox="1"/>
          <p:nvPr/>
        </p:nvSpPr>
        <p:spPr>
          <a:xfrm>
            <a:off x="456128" y="5181601"/>
            <a:ext cx="1600617" cy="984885"/>
          </a:xfrm>
          <a:prstGeom prst="rect">
            <a:avLst/>
          </a:prstGeom>
          <a:noFill/>
        </p:spPr>
        <p:txBody>
          <a:bodyPr wrap="square" lIns="0" tIns="0" rIns="0" bIns="0" rtlCol="0">
            <a:spAutoFit/>
          </a:bodyPr>
          <a:lstStyle/>
          <a:p>
            <a:pPr algn="ctr"/>
            <a:r>
              <a:rPr lang="en-US" sz="3200" dirty="0" smtClean="0">
                <a:solidFill>
                  <a:schemeClr val="bg1"/>
                </a:solidFill>
              </a:rPr>
              <a:t>Bugs</a:t>
            </a:r>
          </a:p>
          <a:p>
            <a:pPr algn="ctr"/>
            <a:r>
              <a:rPr lang="en-US" sz="3200" dirty="0" smtClean="0">
                <a:solidFill>
                  <a:schemeClr val="bg1"/>
                </a:solidFill>
              </a:rPr>
              <a:t>Found</a:t>
            </a:r>
          </a:p>
        </p:txBody>
      </p:sp>
      <p:sp>
        <p:nvSpPr>
          <p:cNvPr id="8" name="Down Arrow 7"/>
          <p:cNvSpPr/>
          <p:nvPr/>
        </p:nvSpPr>
        <p:spPr bwMode="auto">
          <a:xfrm>
            <a:off x="4229010" y="4152900"/>
            <a:ext cx="685979" cy="978408"/>
          </a:xfrm>
          <a:prstGeom prst="downArrow">
            <a:avLst/>
          </a:prstGeom>
          <a:solidFill>
            <a:srgbClr val="429A16"/>
          </a:solidFill>
          <a:ln>
            <a:solidFill>
              <a:srgbClr val="00B05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rgbClr val="59D01E"/>
              </a:solidFill>
            </a:endParaRPr>
          </a:p>
        </p:txBody>
      </p:sp>
      <p:sp>
        <p:nvSpPr>
          <p:cNvPr id="9" name="TextBox 8"/>
          <p:cNvSpPr txBox="1"/>
          <p:nvPr/>
        </p:nvSpPr>
        <p:spPr>
          <a:xfrm>
            <a:off x="3771691" y="5181601"/>
            <a:ext cx="1600617" cy="984885"/>
          </a:xfrm>
          <a:prstGeom prst="rect">
            <a:avLst/>
          </a:prstGeom>
          <a:noFill/>
        </p:spPr>
        <p:txBody>
          <a:bodyPr wrap="square" lIns="0" tIns="0" rIns="0" bIns="0" rtlCol="0">
            <a:spAutoFit/>
          </a:bodyPr>
          <a:lstStyle/>
          <a:p>
            <a:pPr algn="ctr"/>
            <a:r>
              <a:rPr lang="en-US" sz="3200" dirty="0" smtClean="0">
                <a:solidFill>
                  <a:schemeClr val="bg1"/>
                </a:solidFill>
              </a:rPr>
              <a:t>False Positives</a:t>
            </a:r>
          </a:p>
        </p:txBody>
      </p:sp>
      <p:sp>
        <p:nvSpPr>
          <p:cNvPr id="10" name="Down Arrow 9"/>
          <p:cNvSpPr/>
          <p:nvPr/>
        </p:nvSpPr>
        <p:spPr bwMode="auto">
          <a:xfrm>
            <a:off x="7430244" y="4152900"/>
            <a:ext cx="685979" cy="978408"/>
          </a:xfrm>
          <a:prstGeom prst="downArrow">
            <a:avLst/>
          </a:prstGeom>
          <a:solidFill>
            <a:srgbClr val="429A16"/>
          </a:solidFill>
          <a:ln>
            <a:solidFill>
              <a:srgbClr val="00B05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rgbClr val="59D01E"/>
              </a:solidFill>
            </a:endParaRPr>
          </a:p>
        </p:txBody>
      </p:sp>
      <p:sp>
        <p:nvSpPr>
          <p:cNvPr id="11" name="TextBox 10"/>
          <p:cNvSpPr txBox="1"/>
          <p:nvPr/>
        </p:nvSpPr>
        <p:spPr>
          <a:xfrm>
            <a:off x="6972925" y="5181601"/>
            <a:ext cx="1600617" cy="492443"/>
          </a:xfrm>
          <a:prstGeom prst="rect">
            <a:avLst/>
          </a:prstGeom>
          <a:noFill/>
        </p:spPr>
        <p:txBody>
          <a:bodyPr wrap="square" lIns="0" tIns="0" rIns="0" bIns="0" rtlCol="0">
            <a:spAutoFit/>
          </a:bodyPr>
          <a:lstStyle/>
          <a:p>
            <a:pPr algn="ctr"/>
            <a:r>
              <a:rPr lang="en-US" sz="3200" dirty="0" smtClean="0">
                <a:solidFill>
                  <a:schemeClr val="bg1"/>
                </a:solidFill>
              </a:rPr>
              <a:t>Effort</a:t>
            </a:r>
          </a:p>
        </p:txBody>
      </p:sp>
    </p:spTree>
    <p:extLst>
      <p:ext uri="{BB962C8B-B14F-4D97-AF65-F5344CB8AC3E}">
        <p14:creationId xmlns:p14="http://schemas.microsoft.com/office/powerpoint/2010/main" val="24920962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animBg="1"/>
      <p:bldP spid="9" grpId="0"/>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briankel.REDMOND\AppData\Local\Microsoft\Windows\Temporary Internet Files\Content.IE5\SOMQ0VA1\MP900442488[1].jpg"/>
          <p:cNvPicPr>
            <a:picLocks noChangeAspect="1" noChangeArrowheads="1"/>
          </p:cNvPicPr>
          <p:nvPr/>
        </p:nvPicPr>
        <p:blipFill rotWithShape="1">
          <a:blip r:embed="rId2">
            <a:extLst>
              <a:ext uri="{28A0092B-C50C-407E-A947-70E740481C1C}">
                <a14:useLocalDpi xmlns:a14="http://schemas.microsoft.com/office/drawing/2010/main" val="0"/>
              </a:ext>
            </a:extLst>
          </a:blip>
          <a:stretch/>
        </p:blipFill>
        <p:spPr bwMode="auto">
          <a:xfrm>
            <a:off x="4857825" y="-1"/>
            <a:ext cx="526271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z="4000" dirty="0" smtClean="0"/>
              <a:t>What You’ll </a:t>
            </a:r>
            <a:r>
              <a:rPr lang="en-US" sz="4000" dirty="0" smtClean="0"/>
              <a:t>Need</a:t>
            </a:r>
            <a:endParaRPr lang="en-US" sz="4000" dirty="0"/>
          </a:p>
        </p:txBody>
      </p:sp>
      <p:sp>
        <p:nvSpPr>
          <p:cNvPr id="4" name="TextBox 3"/>
          <p:cNvSpPr txBox="1"/>
          <p:nvPr/>
        </p:nvSpPr>
        <p:spPr>
          <a:xfrm rot="21222519">
            <a:off x="5724428" y="1286974"/>
            <a:ext cx="2686750" cy="4185761"/>
          </a:xfrm>
          <a:prstGeom prst="rect">
            <a:avLst/>
          </a:prstGeom>
          <a:noFill/>
        </p:spPr>
        <p:txBody>
          <a:bodyPr wrap="square" lIns="0" tIns="0" rIns="0" bIns="0" rtlCol="0">
            <a:spAutoFit/>
          </a:bodyPr>
          <a:lstStyle/>
          <a:p>
            <a:pPr marL="457200" indent="-457200">
              <a:buFont typeface="Wingdings" pitchFamily="2" charset="2"/>
              <a:buChar char="q"/>
            </a:pPr>
            <a:r>
              <a:rPr lang="en-US" sz="2400" dirty="0" smtClean="0">
                <a:latin typeface="Comic Sans MS" pitchFamily="66" charset="0"/>
              </a:rPr>
              <a:t>Visual Studio 2010 Premium or Ultimate</a:t>
            </a:r>
            <a:endParaRPr lang="en-US" sz="2400" dirty="0">
              <a:latin typeface="Comic Sans MS" pitchFamily="66" charset="0"/>
            </a:endParaRPr>
          </a:p>
          <a:p>
            <a:pPr marL="457200" indent="-457200">
              <a:buFont typeface="Wingdings" pitchFamily="2" charset="2"/>
              <a:buChar char="q"/>
            </a:pPr>
            <a:r>
              <a:rPr lang="en-US" sz="2400" dirty="0" smtClean="0">
                <a:latin typeface="Comic Sans MS" pitchFamily="66" charset="0"/>
              </a:rPr>
              <a:t>Feature Pack 2</a:t>
            </a:r>
          </a:p>
          <a:p>
            <a:pPr marL="457200" indent="-457200">
              <a:buFont typeface="Wingdings" pitchFamily="2" charset="2"/>
              <a:buChar char="q"/>
            </a:pPr>
            <a:r>
              <a:rPr lang="en-US" sz="2400" dirty="0" smtClean="0">
                <a:latin typeface="Comic Sans MS" pitchFamily="66" charset="0"/>
              </a:rPr>
              <a:t>C# or VB skills</a:t>
            </a:r>
          </a:p>
          <a:p>
            <a:pPr marL="457200" indent="-457200">
              <a:buFont typeface="Wingdings" pitchFamily="2" charset="2"/>
              <a:buChar char="q"/>
            </a:pPr>
            <a:r>
              <a:rPr lang="en-US" sz="2400" dirty="0" smtClean="0">
                <a:latin typeface="Comic Sans MS" pitchFamily="66" charset="0"/>
              </a:rPr>
              <a:t>(optionally) Microsoft Test Manager</a:t>
            </a:r>
          </a:p>
          <a:p>
            <a:pPr marL="457200" indent="-457200">
              <a:buFont typeface="Wingdings" pitchFamily="2" charset="2"/>
              <a:buChar char="q"/>
            </a:pPr>
            <a:r>
              <a:rPr lang="en-US" sz="2400" dirty="0" smtClean="0">
                <a:latin typeface="Comic Sans MS" pitchFamily="66" charset="0"/>
              </a:rPr>
              <a:t>Testable application</a:t>
            </a:r>
          </a:p>
          <a:p>
            <a:pPr marL="457200" indent="-457200">
              <a:buFont typeface="Wingdings" pitchFamily="2" charset="2"/>
              <a:buChar char="q"/>
            </a:pPr>
            <a:endParaRPr lang="en-US" sz="2800" dirty="0" smtClean="0">
              <a:latin typeface="Brush Script Std" pitchFamily="50" charset="0"/>
            </a:endParaRPr>
          </a:p>
        </p:txBody>
      </p:sp>
    </p:spTree>
    <p:extLst>
      <p:ext uri="{BB962C8B-B14F-4D97-AF65-F5344CB8AC3E}">
        <p14:creationId xmlns:p14="http://schemas.microsoft.com/office/powerpoint/2010/main" val="25038244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type="wd">
                                    <p:tmPct val="5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wd">
                                    <p:tmPct val="50000"/>
                                  </p:iterate>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type="wd">
                                    <p:tmPct val="50000"/>
                                  </p:iterate>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type="wd">
                                    <p:tmPct val="50000"/>
                                  </p:iterate>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iterate type="wd">
                                    <p:tmPct val="50000"/>
                                  </p:iterate>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433"/>
            <a:ext cx="8229600" cy="609398"/>
          </a:xfrm>
        </p:spPr>
        <p:txBody>
          <a:bodyPr/>
          <a:lstStyle/>
          <a:p>
            <a:r>
              <a:rPr lang="en-US" sz="4000" dirty="0" smtClean="0"/>
              <a:t>Test Automation Platform Support</a:t>
            </a:r>
            <a:endParaRPr lang="en-US" sz="4000" dirty="0"/>
          </a:p>
        </p:txBody>
      </p:sp>
      <p:graphicFrame>
        <p:nvGraphicFramePr>
          <p:cNvPr id="69" name="Table 68"/>
          <p:cNvGraphicFramePr>
            <a:graphicFrameLocks noGrp="1"/>
          </p:cNvGraphicFramePr>
          <p:nvPr>
            <p:extLst>
              <p:ext uri="{D42A27DB-BD31-4B8C-83A1-F6EECF244321}">
                <p14:modId xmlns:p14="http://schemas.microsoft.com/office/powerpoint/2010/main" val="1528637269"/>
              </p:ext>
            </p:extLst>
          </p:nvPr>
        </p:nvGraphicFramePr>
        <p:xfrm>
          <a:off x="6209171" y="867075"/>
          <a:ext cx="2789237" cy="5756942"/>
        </p:xfrm>
        <a:graphic>
          <a:graphicData uri="http://schemas.openxmlformats.org/drawingml/2006/table">
            <a:tbl>
              <a:tblPr>
                <a:tableStyleId>{D113A9D2-9D6B-4929-AA2D-F23B5EE8CBE7}</a:tableStyleId>
              </a:tblPr>
              <a:tblGrid>
                <a:gridCol w="309915"/>
                <a:gridCol w="2479322"/>
              </a:tblGrid>
              <a:tr h="479198">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Fully supported platform</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69565">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Partial solution. Further work required in future to complete</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220971">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Best efforts with known issues. Users can workaround these cases in the code. No major ongoing investment.</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45267">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Currently no support but on the roadmap for future releases</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72376">
                <a:tc>
                  <a:txBody>
                    <a:bodyPr/>
                    <a:lstStyle/>
                    <a:p>
                      <a:endParaRPr lang="en-US" sz="14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Currently no support and none planned for</a:t>
                      </a:r>
                      <a:r>
                        <a:rPr lang="en-US" sz="1400" baseline="0" dirty="0" smtClean="0">
                          <a:solidFill>
                            <a:schemeClr val="tx1"/>
                          </a:solidFill>
                        </a:rPr>
                        <a:t> now. O</a:t>
                      </a:r>
                      <a:r>
                        <a:rPr lang="en-US" sz="1400" dirty="0" smtClean="0">
                          <a:solidFill>
                            <a:schemeClr val="tx1"/>
                          </a:solidFill>
                        </a:rPr>
                        <a:t>pportunity for partners to add</a:t>
                      </a:r>
                      <a:r>
                        <a:rPr lang="en-US" sz="1400" baseline="0" dirty="0" smtClean="0">
                          <a:solidFill>
                            <a:schemeClr val="tx1"/>
                          </a:solidFill>
                        </a:rPr>
                        <a:t> this using the </a:t>
                      </a:r>
                      <a:r>
                        <a:rPr lang="en-US" sz="1400" baseline="0" dirty="0" smtClean="0">
                          <a:solidFill>
                            <a:schemeClr val="tx1"/>
                          </a:solidFill>
                          <a:hlinkClick r:id="rId3"/>
                        </a:rPr>
                        <a:t>Extensibility support</a:t>
                      </a:r>
                      <a:r>
                        <a:rPr lang="en-US" sz="1400" baseline="0" dirty="0" smtClean="0">
                          <a:solidFill>
                            <a:schemeClr val="tx1"/>
                          </a:solidFill>
                        </a:rPr>
                        <a:t>. </a:t>
                      </a:r>
                      <a:r>
                        <a:rPr lang="en-IN" sz="1400" dirty="0" smtClean="0">
                          <a:solidFill>
                            <a:schemeClr val="tx1"/>
                          </a:solidFill>
                          <a:effectLst/>
                        </a:rPr>
                        <a:t>Docs and samples around extensibility are </a:t>
                      </a:r>
                      <a:r>
                        <a:rPr lang="en-IN" sz="1400" dirty="0" smtClean="0">
                          <a:solidFill>
                            <a:schemeClr val="tx1"/>
                          </a:solidFill>
                          <a:effectLst/>
                          <a:hlinkClick r:id="rId4"/>
                        </a:rPr>
                        <a:t>here</a:t>
                      </a:r>
                      <a:r>
                        <a:rPr lang="en-IN" sz="1400" dirty="0" smtClean="0">
                          <a:solidFill>
                            <a:schemeClr val="tx1"/>
                          </a:solidFill>
                          <a:effectLst/>
                        </a:rPr>
                        <a:t>.</a:t>
                      </a:r>
                      <a:endParaRPr lang="en-US" sz="14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69565">
                <a:tc>
                  <a:txBody>
                    <a:bodyPr/>
                    <a:lstStyle/>
                    <a:p>
                      <a:endParaRPr lang="en-US" sz="14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rPr>
                        <a:t>For latest info refer to </a:t>
                      </a:r>
                      <a:r>
                        <a:rPr lang="en-US" sz="1400" kern="1200" dirty="0" smtClean="0">
                          <a:solidFill>
                            <a:schemeClr val="tx1"/>
                          </a:solidFill>
                          <a:hlinkClick r:id="rId5"/>
                        </a:rPr>
                        <a:t>this article</a:t>
                      </a:r>
                      <a:r>
                        <a:rPr lang="en-US" sz="1400" kern="1200" dirty="0" smtClean="0">
                          <a:solidFill>
                            <a:schemeClr val="tx1"/>
                          </a:solidFill>
                        </a:rPr>
                        <a:t>.</a:t>
                      </a:r>
                      <a:endParaRPr lang="en-US" sz="1400" kern="1200" dirty="0" smtClean="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0" name="Table 69"/>
          <p:cNvGraphicFramePr>
            <a:graphicFrameLocks noGrp="1"/>
          </p:cNvGraphicFramePr>
          <p:nvPr>
            <p:extLst>
              <p:ext uri="{D42A27DB-BD31-4B8C-83A1-F6EECF244321}">
                <p14:modId xmlns:p14="http://schemas.microsoft.com/office/powerpoint/2010/main" val="863444098"/>
              </p:ext>
            </p:extLst>
          </p:nvPr>
        </p:nvGraphicFramePr>
        <p:xfrm>
          <a:off x="230036" y="660019"/>
          <a:ext cx="5136591" cy="6074153"/>
        </p:xfrm>
        <a:graphic>
          <a:graphicData uri="http://schemas.openxmlformats.org/drawingml/2006/table">
            <a:tbl>
              <a:tblPr firstRow="1" bandRow="1">
                <a:tableStyleId>{D113A9D2-9D6B-4929-AA2D-F23B5EE8CBE7}</a:tableStyleId>
              </a:tblPr>
              <a:tblGrid>
                <a:gridCol w="1857601"/>
                <a:gridCol w="745898"/>
                <a:gridCol w="2533092"/>
              </a:tblGrid>
              <a:tr h="377771">
                <a:tc>
                  <a:txBody>
                    <a:bodyPr/>
                    <a:lstStyle/>
                    <a:p>
                      <a:r>
                        <a:rPr lang="en-US" sz="1200" dirty="0" smtClean="0">
                          <a:solidFill>
                            <a:schemeClr val="tx1"/>
                          </a:solidFill>
                        </a:rPr>
                        <a:t>Platform</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smtClean="0">
                          <a:solidFill>
                            <a:schemeClr val="tx1"/>
                          </a:solidFill>
                        </a:rPr>
                        <a:t>Support </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Notes</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r>
                        <a:rPr lang="en-US" sz="1200" dirty="0" smtClean="0">
                          <a:solidFill>
                            <a:schemeClr val="tx1"/>
                          </a:solidFill>
                        </a:rPr>
                        <a:t>IE7/8 – HTML/AJAX</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kern="1200" baseline="0" dirty="0" smtClean="0">
                          <a:solidFill>
                            <a:schemeClr val="tx1"/>
                          </a:solidFill>
                        </a:rPr>
                        <a:t>IE9 </a:t>
                      </a:r>
                      <a:r>
                        <a:rPr lang="en-US" sz="1200" kern="1200" baseline="0" dirty="0" smtClean="0">
                          <a:solidFill>
                            <a:schemeClr val="tx1"/>
                          </a:solidFill>
                        </a:rPr>
                        <a:t>partially supported </a:t>
                      </a:r>
                      <a:r>
                        <a:rPr lang="en-US" sz="1200" kern="1200" baseline="0" dirty="0" smtClean="0">
                          <a:solidFill>
                            <a:schemeClr val="tx1"/>
                          </a:solidFill>
                        </a:rPr>
                        <a:t>in SP1.</a:t>
                      </a:r>
                      <a:endParaRPr lang="en-US" sz="1200" kern="1200" baseline="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79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Windows Forms 2.0+</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.NET </a:t>
                      </a:r>
                      <a:r>
                        <a:rPr lang="en-US" sz="1200" dirty="0" err="1" smtClean="0">
                          <a:solidFill>
                            <a:schemeClr val="tx1"/>
                          </a:solidFill>
                        </a:rPr>
                        <a:t>Fx</a:t>
                      </a:r>
                      <a:r>
                        <a:rPr lang="en-US" sz="1200" baseline="0" dirty="0" smtClean="0">
                          <a:solidFill>
                            <a:schemeClr val="tx1"/>
                          </a:solidFill>
                        </a:rPr>
                        <a:t> Controls fully supported, working on 3</a:t>
                      </a:r>
                      <a:r>
                        <a:rPr lang="en-US" sz="1200" baseline="30000" dirty="0" smtClean="0">
                          <a:solidFill>
                            <a:schemeClr val="tx1"/>
                          </a:solidFill>
                        </a:rPr>
                        <a:t>rd</a:t>
                      </a:r>
                      <a:r>
                        <a:rPr lang="en-US" sz="1200" baseline="0" dirty="0" smtClean="0">
                          <a:solidFill>
                            <a:schemeClr val="tx1"/>
                          </a:solidFill>
                        </a:rPr>
                        <a:t> party support.</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7988">
                <a:tc>
                  <a:txBody>
                    <a:bodyPr/>
                    <a:lstStyle/>
                    <a:p>
                      <a:endParaRPr lang="en-US" sz="1200" dirty="0" smtClean="0">
                        <a:solidFill>
                          <a:schemeClr val="tx1"/>
                        </a:solidFill>
                      </a:endParaRPr>
                    </a:p>
                    <a:p>
                      <a:r>
                        <a:rPr lang="en-US" sz="1200" dirty="0" smtClean="0">
                          <a:solidFill>
                            <a:schemeClr val="tx1"/>
                          </a:solidFill>
                        </a:rPr>
                        <a:t>WPF 3.5+</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.NET </a:t>
                      </a:r>
                      <a:r>
                        <a:rPr lang="en-US" sz="1200" dirty="0" err="1" smtClean="0">
                          <a:solidFill>
                            <a:schemeClr val="tx1"/>
                          </a:solidFill>
                        </a:rPr>
                        <a:t>Fx</a:t>
                      </a:r>
                      <a:r>
                        <a:rPr lang="en-US" sz="1200" baseline="0" dirty="0" smtClean="0">
                          <a:solidFill>
                            <a:schemeClr val="tx1"/>
                          </a:solidFill>
                        </a:rPr>
                        <a:t> Controls fully supported, working on 3</a:t>
                      </a:r>
                      <a:r>
                        <a:rPr lang="en-US" sz="1200" baseline="30000" dirty="0" smtClean="0">
                          <a:solidFill>
                            <a:schemeClr val="tx1"/>
                          </a:solidFill>
                        </a:rPr>
                        <a:t>rd</a:t>
                      </a:r>
                      <a:r>
                        <a:rPr lang="en-US" sz="1200" baseline="0" dirty="0" smtClean="0">
                          <a:solidFill>
                            <a:schemeClr val="tx1"/>
                          </a:solidFill>
                        </a:rPr>
                        <a:t> party support.</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r>
                        <a:rPr lang="en-US" sz="1200" dirty="0" smtClean="0">
                          <a:solidFill>
                            <a:schemeClr val="tx1"/>
                          </a:solidFill>
                        </a:rPr>
                        <a:t>SharePoint 2007 &amp; 2010</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See</a:t>
                      </a:r>
                      <a:r>
                        <a:rPr lang="en-US" sz="1200" baseline="0" dirty="0" smtClean="0">
                          <a:solidFill>
                            <a:schemeClr val="tx1"/>
                          </a:solidFill>
                        </a:rPr>
                        <a:t> </a:t>
                      </a:r>
                      <a:r>
                        <a:rPr lang="en-US" sz="1200" baseline="0" dirty="0" smtClean="0">
                          <a:solidFill>
                            <a:schemeClr val="tx1"/>
                          </a:solidFill>
                          <a:hlinkClick r:id="rId6"/>
                        </a:rPr>
                        <a:t>blog post</a:t>
                      </a:r>
                      <a:r>
                        <a:rPr lang="en-US" sz="1200" baseline="0" dirty="0" smtClean="0">
                          <a:solidFill>
                            <a:schemeClr val="tx1"/>
                          </a:solidFill>
                        </a:rPr>
                        <a:t> for more info.</a:t>
                      </a:r>
                      <a:endParaRPr 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9454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err="1" smtClean="0">
                          <a:solidFill>
                            <a:schemeClr val="tx1"/>
                          </a:solidFill>
                        </a:rPr>
                        <a:t>FireFox</a:t>
                      </a:r>
                      <a:r>
                        <a:rPr lang="en-US" sz="1200" dirty="0" smtClean="0">
                          <a:solidFill>
                            <a:schemeClr val="tx1"/>
                          </a:solidFill>
                        </a:rPr>
                        <a:t> – HTML/AJAX</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Supported</a:t>
                      </a:r>
                      <a:r>
                        <a:rPr lang="en-US" sz="1200" baseline="0" dirty="0" smtClean="0">
                          <a:solidFill>
                            <a:schemeClr val="tx1"/>
                          </a:solidFill>
                        </a:rPr>
                        <a:t> in Feature Pack 2 for FF 3.5 &amp; 3.6.</a:t>
                      </a:r>
                      <a:endParaRPr lang="en-US" sz="1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7555">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Silverlight</a:t>
                      </a:r>
                      <a:endParaRPr lang="en-US" sz="1200"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Supported in Feature Pack 2 for Silverlight 4, in-browser</a:t>
                      </a:r>
                      <a:r>
                        <a:rPr lang="en-US" sz="1200" baseline="0" dirty="0" smtClean="0">
                          <a:solidFill>
                            <a:schemeClr val="tx1"/>
                          </a:solidFill>
                        </a:rPr>
                        <a:t> apps.</a:t>
                      </a:r>
                      <a:endParaRPr lang="en-US" sz="1200" b="1"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r>
                        <a:rPr lang="en-US" sz="1200" dirty="0" smtClean="0">
                          <a:solidFill>
                            <a:schemeClr val="tx1"/>
                          </a:solidFill>
                        </a:rPr>
                        <a:t>Windows</a:t>
                      </a:r>
                      <a:r>
                        <a:rPr lang="en-US" sz="1200" baseline="0" dirty="0" smtClean="0">
                          <a:solidFill>
                            <a:schemeClr val="tx1"/>
                          </a:solidFill>
                        </a:rPr>
                        <a:t> Win32</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May work with some</a:t>
                      </a:r>
                      <a:r>
                        <a:rPr lang="en-US" sz="1200" baseline="0" dirty="0" smtClean="0">
                          <a:solidFill>
                            <a:schemeClr val="tx1"/>
                          </a:solidFill>
                        </a:rPr>
                        <a:t> known issues, but not officially supported.</a:t>
                      </a:r>
                      <a:endParaRPr lang="en-US" sz="12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Dynamics (Ax)</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Partially</a:t>
                      </a:r>
                      <a:r>
                        <a:rPr lang="en-US" sz="1200" baseline="0" dirty="0" smtClean="0">
                          <a:solidFill>
                            <a:schemeClr val="tx1"/>
                          </a:solidFill>
                        </a:rPr>
                        <a:t> supported </a:t>
                      </a:r>
                      <a:r>
                        <a:rPr lang="en-US" sz="1200" dirty="0" smtClean="0">
                          <a:solidFill>
                            <a:schemeClr val="tx1"/>
                          </a:solidFill>
                        </a:rPr>
                        <a:t>– see </a:t>
                      </a:r>
                      <a:r>
                        <a:rPr lang="en-US" sz="1200" dirty="0" smtClean="0">
                          <a:solidFill>
                            <a:schemeClr val="tx1"/>
                          </a:solidFill>
                          <a:hlinkClick r:id="rId5"/>
                        </a:rPr>
                        <a:t>article</a:t>
                      </a:r>
                      <a:r>
                        <a:rPr lang="en-US" sz="1200" dirty="0" smtClean="0">
                          <a:solidFill>
                            <a:schemeClr val="tx1"/>
                          </a:solidFill>
                        </a:rPr>
                        <a:t>. Dynamics CRM web client is supported</a:t>
                      </a:r>
                      <a:r>
                        <a:rPr lang="en-US" sz="1200" baseline="0" dirty="0" smtClean="0">
                          <a:solidFill>
                            <a:schemeClr val="tx1"/>
                          </a:solidFill>
                        </a:rPr>
                        <a:t>.</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MFC</a:t>
                      </a:r>
                      <a:endParaRPr lang="en-US" sz="1200"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dirty="0" smtClean="0">
                          <a:solidFill>
                            <a:schemeClr val="tx1"/>
                          </a:solidFill>
                        </a:rPr>
                        <a:t>Partial support – </a:t>
                      </a:r>
                      <a:r>
                        <a:rPr lang="en-US" sz="1200" dirty="0" smtClean="0">
                          <a:solidFill>
                            <a:schemeClr val="tx1"/>
                          </a:solidFill>
                          <a:hlinkClick r:id="rId7"/>
                        </a:rPr>
                        <a:t>Known issues &amp;</a:t>
                      </a:r>
                      <a:r>
                        <a:rPr lang="en-US" sz="1200" baseline="0" dirty="0" smtClean="0">
                          <a:solidFill>
                            <a:schemeClr val="tx1"/>
                          </a:solidFill>
                          <a:hlinkClick r:id="rId7"/>
                        </a:rPr>
                        <a:t> Workarounds</a:t>
                      </a:r>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7988">
                <a:tc>
                  <a:txBody>
                    <a:bodyPr/>
                    <a:lstStyle/>
                    <a:p>
                      <a:r>
                        <a:rPr lang="en-US" sz="1200" dirty="0" smtClean="0">
                          <a:solidFill>
                            <a:schemeClr val="tx1"/>
                          </a:solidFill>
                        </a:rPr>
                        <a:t>Citrix/Terminal Services</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200" kern="1200" dirty="0" smtClean="0">
                          <a:solidFill>
                            <a:schemeClr val="tx1"/>
                          </a:solidFill>
                        </a:rPr>
                        <a:t>The client (MTM or VS) need to be on the</a:t>
                      </a:r>
                      <a:r>
                        <a:rPr lang="en-US" sz="1200" kern="1200" baseline="0" dirty="0" smtClean="0">
                          <a:solidFill>
                            <a:schemeClr val="tx1"/>
                          </a:solidFill>
                        </a:rPr>
                        <a:t> </a:t>
                      </a:r>
                      <a:r>
                        <a:rPr lang="en-US" sz="1200" kern="1200" dirty="0" smtClean="0">
                          <a:solidFill>
                            <a:schemeClr val="tx1"/>
                          </a:solidFill>
                        </a:rPr>
                        <a:t>remote machine.</a:t>
                      </a:r>
                      <a:endParaRPr lang="en-US" sz="12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r>
                        <a:rPr lang="en-US" sz="1200" dirty="0" smtClean="0">
                          <a:solidFill>
                            <a:schemeClr val="tx1"/>
                          </a:solidFill>
                        </a:rPr>
                        <a:t>Office Client Apps</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IE 6/Chrome/Opera/Safari</a:t>
                      </a:r>
                      <a:endParaRPr lang="en-US" sz="1200" b="1"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lang="en-US" sz="1200" baseline="0" dirty="0" smtClean="0">
                          <a:solidFill>
                            <a:schemeClr val="tx1"/>
                          </a:solidFill>
                        </a:rPr>
                        <a:t>O</a:t>
                      </a:r>
                      <a:r>
                        <a:rPr lang="en-US" sz="1200" dirty="0" smtClean="0">
                          <a:solidFill>
                            <a:schemeClr val="tx1"/>
                          </a:solidFill>
                        </a:rPr>
                        <a:t>pportunity for partners to add</a:t>
                      </a:r>
                      <a:r>
                        <a:rPr lang="en-US" sz="1200" baseline="0" dirty="0" smtClean="0">
                          <a:solidFill>
                            <a:schemeClr val="tx1"/>
                          </a:solidFill>
                        </a:rPr>
                        <a:t> this using the </a:t>
                      </a:r>
                      <a:r>
                        <a:rPr lang="en-US" sz="1200" baseline="0" dirty="0" smtClean="0">
                          <a:solidFill>
                            <a:schemeClr val="tx1"/>
                          </a:solidFill>
                          <a:hlinkClick r:id="rId3"/>
                        </a:rPr>
                        <a:t>Extensibility support</a:t>
                      </a:r>
                      <a:r>
                        <a:rPr lang="en-US" sz="1200" baseline="0" dirty="0" smtClean="0">
                          <a:solidFill>
                            <a:schemeClr val="tx1"/>
                          </a:solidFill>
                        </a:rPr>
                        <a:t>. </a:t>
                      </a:r>
                      <a:r>
                        <a:rPr lang="en-IN" sz="1200" dirty="0" smtClean="0">
                          <a:solidFill>
                            <a:schemeClr val="tx1"/>
                          </a:solidFill>
                          <a:effectLst/>
                        </a:rPr>
                        <a:t>Docs and samples around extensibility are </a:t>
                      </a:r>
                      <a:r>
                        <a:rPr lang="en-IN" sz="1200" dirty="0" smtClean="0">
                          <a:solidFill>
                            <a:schemeClr val="tx1"/>
                          </a:solidFill>
                          <a:effectLst/>
                          <a:hlinkClick r:id="rId4"/>
                        </a:rPr>
                        <a:t>here</a:t>
                      </a:r>
                      <a:r>
                        <a:rPr lang="en-IN" sz="1200" dirty="0" smtClean="0">
                          <a:solidFill>
                            <a:schemeClr val="tx1"/>
                          </a:solidFill>
                          <a:effectLst/>
                        </a:rPr>
                        <a:t>.</a:t>
                      </a:r>
                      <a:endParaRPr 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Flash/Java</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200" b="1" dirty="0">
                        <a:solidFill>
                          <a:schemeClr val="bg1"/>
                        </a:solidFill>
                      </a:endParaRPr>
                    </a:p>
                  </a:txBody>
                  <a:tcPr/>
                </a:tc>
              </a:tr>
              <a:tr h="298923">
                <a:tc>
                  <a:txBody>
                    <a:bodyPr/>
                    <a:lstStyle/>
                    <a:p>
                      <a:r>
                        <a:rPr lang="en-US" sz="1200" dirty="0" smtClean="0">
                          <a:solidFill>
                            <a:schemeClr val="tx1"/>
                          </a:solidFill>
                        </a:rPr>
                        <a:t>SAP</a:t>
                      </a:r>
                      <a:endParaRPr lang="en-US" sz="1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sz="12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US" sz="1200" b="1" dirty="0">
                        <a:solidFill>
                          <a:schemeClr val="bg1"/>
                        </a:solidFill>
                      </a:endParaRPr>
                    </a:p>
                  </a:txBody>
                  <a:tcPr/>
                </a:tc>
              </a:tr>
            </a:tbl>
          </a:graphicData>
        </a:graphic>
      </p:graphicFrame>
      <p:sp>
        <p:nvSpPr>
          <p:cNvPr id="71" name="Flowchart: Connector 70"/>
          <p:cNvSpPr/>
          <p:nvPr/>
        </p:nvSpPr>
        <p:spPr>
          <a:xfrm>
            <a:off x="6273112" y="1650847"/>
            <a:ext cx="152400" cy="152400"/>
          </a:xfrm>
          <a:prstGeom prst="flowChartConnector">
            <a:avLst/>
          </a:prstGeom>
          <a:solidFill>
            <a:srgbClr val="F6AE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lowchart: Connector 71"/>
          <p:cNvSpPr/>
          <p:nvPr/>
        </p:nvSpPr>
        <p:spPr>
          <a:xfrm>
            <a:off x="6273112" y="4980282"/>
            <a:ext cx="152400" cy="152400"/>
          </a:xfrm>
          <a:prstGeom prst="flowChartConnector">
            <a:avLst/>
          </a:prstGeom>
          <a:solidFill>
            <a:srgbClr val="FF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lowchart: Connector 72"/>
          <p:cNvSpPr/>
          <p:nvPr/>
        </p:nvSpPr>
        <p:spPr>
          <a:xfrm>
            <a:off x="6273112" y="1021975"/>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lowchart: Connector 73"/>
          <p:cNvSpPr/>
          <p:nvPr/>
        </p:nvSpPr>
        <p:spPr>
          <a:xfrm>
            <a:off x="6273112" y="3534083"/>
            <a:ext cx="152400" cy="152400"/>
          </a:xfrm>
          <a:prstGeom prst="flowChartConnector">
            <a:avLst/>
          </a:prstGeom>
          <a:solidFill>
            <a:schemeClr val="bg1"/>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Flowchart: Connector 74"/>
          <p:cNvSpPr/>
          <p:nvPr/>
        </p:nvSpPr>
        <p:spPr>
          <a:xfrm>
            <a:off x="6273112" y="2434616"/>
            <a:ext cx="152400" cy="152400"/>
          </a:xfrm>
          <a:prstGeom prst="flowChartConnector">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Flowchart: Connector 90"/>
          <p:cNvSpPr/>
          <p:nvPr/>
        </p:nvSpPr>
        <p:spPr>
          <a:xfrm>
            <a:off x="2412913" y="1108384"/>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lowchart: Connector 91"/>
          <p:cNvSpPr/>
          <p:nvPr/>
        </p:nvSpPr>
        <p:spPr>
          <a:xfrm>
            <a:off x="2412913" y="1498697"/>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lowchart: Connector 92"/>
          <p:cNvSpPr/>
          <p:nvPr/>
        </p:nvSpPr>
        <p:spPr>
          <a:xfrm>
            <a:off x="2412913" y="1981640"/>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lowchart: Connector 93"/>
          <p:cNvSpPr/>
          <p:nvPr/>
        </p:nvSpPr>
        <p:spPr>
          <a:xfrm>
            <a:off x="2412913" y="6521564"/>
            <a:ext cx="152400" cy="152400"/>
          </a:xfrm>
          <a:prstGeom prst="flowChartConnector">
            <a:avLst/>
          </a:prstGeom>
          <a:solidFill>
            <a:srgbClr val="FF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lowchart: Connector 95"/>
          <p:cNvSpPr/>
          <p:nvPr/>
        </p:nvSpPr>
        <p:spPr>
          <a:xfrm>
            <a:off x="2412913" y="6210164"/>
            <a:ext cx="152400" cy="152400"/>
          </a:xfrm>
          <a:prstGeom prst="flowChartConnector">
            <a:avLst/>
          </a:prstGeom>
          <a:solidFill>
            <a:srgbClr val="FF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lowchart: Connector 96"/>
          <p:cNvSpPr/>
          <p:nvPr/>
        </p:nvSpPr>
        <p:spPr>
          <a:xfrm>
            <a:off x="2412913" y="4748445"/>
            <a:ext cx="152400" cy="152400"/>
          </a:xfrm>
          <a:prstGeom prst="flowChartConnector">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Flowchart: Connector 97"/>
          <p:cNvSpPr/>
          <p:nvPr/>
        </p:nvSpPr>
        <p:spPr>
          <a:xfrm>
            <a:off x="2412913" y="3658746"/>
            <a:ext cx="152400" cy="152400"/>
          </a:xfrm>
          <a:prstGeom prst="flowChartConnector">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lowchart: Connector 98"/>
          <p:cNvSpPr/>
          <p:nvPr/>
        </p:nvSpPr>
        <p:spPr>
          <a:xfrm>
            <a:off x="2412913" y="5606846"/>
            <a:ext cx="152400" cy="152400"/>
          </a:xfrm>
          <a:prstGeom prst="flowChartConnector">
            <a:avLst/>
          </a:prstGeom>
          <a:solidFill>
            <a:schemeClr val="bg1"/>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lowchart: Connector 100"/>
          <p:cNvSpPr/>
          <p:nvPr/>
        </p:nvSpPr>
        <p:spPr>
          <a:xfrm>
            <a:off x="2417618" y="5908412"/>
            <a:ext cx="152400" cy="152400"/>
          </a:xfrm>
          <a:prstGeom prst="flowChartConnector">
            <a:avLst/>
          </a:prstGeom>
          <a:solidFill>
            <a:srgbClr val="FF0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lowchart: Connector 104"/>
          <p:cNvSpPr/>
          <p:nvPr/>
        </p:nvSpPr>
        <p:spPr>
          <a:xfrm>
            <a:off x="2412913" y="5249984"/>
            <a:ext cx="152400" cy="152400"/>
          </a:xfrm>
          <a:prstGeom prst="flowChartConnector">
            <a:avLst/>
          </a:prstGeom>
          <a:solidFill>
            <a:srgbClr val="F6AE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lowchart: Connector 58"/>
          <p:cNvSpPr/>
          <p:nvPr/>
        </p:nvSpPr>
        <p:spPr>
          <a:xfrm>
            <a:off x="2412913" y="2352285"/>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lowchart: Connector 42"/>
          <p:cNvSpPr/>
          <p:nvPr/>
        </p:nvSpPr>
        <p:spPr>
          <a:xfrm>
            <a:off x="2412913" y="2725266"/>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lowchart: Connector 43"/>
          <p:cNvSpPr/>
          <p:nvPr/>
        </p:nvSpPr>
        <p:spPr>
          <a:xfrm>
            <a:off x="2412913" y="3186822"/>
            <a:ext cx="152400" cy="152400"/>
          </a:xfrm>
          <a:prstGeom prst="flowChartConnector">
            <a:avLst/>
          </a:prstGeom>
          <a:solidFill>
            <a:srgbClr val="00B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lowchart: Connector 44"/>
          <p:cNvSpPr/>
          <p:nvPr/>
        </p:nvSpPr>
        <p:spPr>
          <a:xfrm>
            <a:off x="2418402" y="4234438"/>
            <a:ext cx="152400" cy="152400"/>
          </a:xfrm>
          <a:prstGeom prst="flowChartConnector">
            <a:avLst/>
          </a:prstGeom>
          <a:solidFill>
            <a:srgbClr val="0070C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264</TotalTime>
  <Words>1050</Words>
  <Application>Microsoft Office PowerPoint</Application>
  <PresentationFormat>On-screen Show (4:3)</PresentationFormat>
  <Paragraphs>213</Paragraphs>
  <Slides>29</Slides>
  <Notes>8</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Building Robust, Maintainable Coded UI Tests with Visual Studio 2010</vt:lpstr>
      <vt:lpstr>I work here…</vt:lpstr>
      <vt:lpstr>…on this…</vt:lpstr>
      <vt:lpstr>…and this.</vt:lpstr>
      <vt:lpstr>I blog here: http://blogs.msdn.com/briankel   </vt:lpstr>
      <vt:lpstr>PowerPoint Presentation</vt:lpstr>
      <vt:lpstr>Session Objectives and Takeaways</vt:lpstr>
      <vt:lpstr>What You’ll Need</vt:lpstr>
      <vt:lpstr>Test Automation Platform Support</vt:lpstr>
      <vt:lpstr>PowerPoint Presentation</vt:lpstr>
      <vt:lpstr>Get Used to Using Using. It’s Useful!</vt:lpstr>
      <vt:lpstr>Understand Searching &amp; Filtering (http://tinyurl.com/SearchAndFilter) </vt:lpstr>
      <vt:lpstr>Employ Databinding</vt:lpstr>
      <vt:lpstr>Make Friendlier Assertions</vt:lpstr>
      <vt:lpstr>Smile! You’re on Camera.</vt:lpstr>
      <vt:lpstr>Microsoft Test Manager -&gt; CUIT  Workflow Tips</vt:lpstr>
      <vt:lpstr>Continue on Error</vt:lpstr>
      <vt:lpstr>Testing with Firefox</vt:lpstr>
      <vt:lpstr>Multiple UI Map Files (http://tinyurl.com/MultipleUIMaps)</vt:lpstr>
      <vt:lpstr>Making Your Applications More Testable</vt:lpstr>
      <vt:lpstr>What About Load Testing?</vt:lpstr>
      <vt:lpstr>Playback Settings</vt:lpstr>
      <vt:lpstr>Windows Automation API 3.0</vt:lpstr>
      <vt:lpstr>PowerPoint Presentation</vt:lpstr>
      <vt:lpstr>Session Objectives and Takeaways</vt:lpstr>
      <vt:lpstr>Resources</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Brian Keller (DPE)</cp:lastModifiedBy>
  <cp:revision>37</cp:revision>
  <dcterms:created xsi:type="dcterms:W3CDTF">2011-01-13T08:12:11Z</dcterms:created>
  <dcterms:modified xsi:type="dcterms:W3CDTF">2011-04-26T23:47:09Z</dcterms:modified>
</cp:coreProperties>
</file>