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4"/>
  </p:notesMasterIdLst>
  <p:handoutMasterIdLst>
    <p:handoutMasterId r:id="rId55"/>
  </p:handoutMasterIdLst>
  <p:sldIdLst>
    <p:sldId id="268" r:id="rId2"/>
    <p:sldId id="280" r:id="rId3"/>
    <p:sldId id="351" r:id="rId4"/>
    <p:sldId id="343" r:id="rId5"/>
    <p:sldId id="344" r:id="rId6"/>
    <p:sldId id="286" r:id="rId7"/>
    <p:sldId id="294" r:id="rId8"/>
    <p:sldId id="295" r:id="rId9"/>
    <p:sldId id="296" r:id="rId10"/>
    <p:sldId id="345" r:id="rId11"/>
    <p:sldId id="346" r:id="rId12"/>
    <p:sldId id="356" r:id="rId13"/>
    <p:sldId id="358" r:id="rId14"/>
    <p:sldId id="357" r:id="rId15"/>
    <p:sldId id="298" r:id="rId16"/>
    <p:sldId id="299" r:id="rId17"/>
    <p:sldId id="300" r:id="rId18"/>
    <p:sldId id="301" r:id="rId19"/>
    <p:sldId id="302" r:id="rId20"/>
    <p:sldId id="347" r:id="rId21"/>
    <p:sldId id="354" r:id="rId22"/>
    <p:sldId id="355" r:id="rId23"/>
    <p:sldId id="308" r:id="rId24"/>
    <p:sldId id="309" r:id="rId25"/>
    <p:sldId id="310" r:id="rId26"/>
    <p:sldId id="311" r:id="rId27"/>
    <p:sldId id="312" r:id="rId28"/>
    <p:sldId id="313" r:id="rId29"/>
    <p:sldId id="314" r:id="rId30"/>
    <p:sldId id="315" r:id="rId31"/>
    <p:sldId id="316" r:id="rId32"/>
    <p:sldId id="304" r:id="rId33"/>
    <p:sldId id="348" r:id="rId34"/>
    <p:sldId id="328" r:id="rId35"/>
    <p:sldId id="327" r:id="rId36"/>
    <p:sldId id="329" r:id="rId37"/>
    <p:sldId id="330" r:id="rId38"/>
    <p:sldId id="331" r:id="rId39"/>
    <p:sldId id="332" r:id="rId40"/>
    <p:sldId id="333" r:id="rId41"/>
    <p:sldId id="334" r:id="rId42"/>
    <p:sldId id="335" r:id="rId43"/>
    <p:sldId id="337" r:id="rId44"/>
    <p:sldId id="338" r:id="rId45"/>
    <p:sldId id="322" r:id="rId46"/>
    <p:sldId id="349" r:id="rId47"/>
    <p:sldId id="350" r:id="rId48"/>
    <p:sldId id="352" r:id="rId49"/>
    <p:sldId id="275" r:id="rId50"/>
    <p:sldId id="276" r:id="rId51"/>
    <p:sldId id="277" r:id="rId52"/>
    <p:sldId id="353" r:id="rId5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CDD315F-7FEC-453B-8739-8B7A022847BA}">
          <p14:sldIdLst>
            <p14:sldId id="268"/>
            <p14:sldId id="280"/>
            <p14:sldId id="351"/>
            <p14:sldId id="343"/>
            <p14:sldId id="344"/>
            <p14:sldId id="286"/>
            <p14:sldId id="294"/>
            <p14:sldId id="295"/>
            <p14:sldId id="296"/>
            <p14:sldId id="345"/>
            <p14:sldId id="346"/>
            <p14:sldId id="356"/>
            <p14:sldId id="358"/>
            <p14:sldId id="357"/>
            <p14:sldId id="298"/>
            <p14:sldId id="299"/>
            <p14:sldId id="300"/>
            <p14:sldId id="301"/>
            <p14:sldId id="302"/>
            <p14:sldId id="347"/>
            <p14:sldId id="354"/>
            <p14:sldId id="355"/>
            <p14:sldId id="308"/>
            <p14:sldId id="309"/>
            <p14:sldId id="310"/>
            <p14:sldId id="311"/>
            <p14:sldId id="312"/>
            <p14:sldId id="313"/>
            <p14:sldId id="314"/>
            <p14:sldId id="315"/>
            <p14:sldId id="316"/>
            <p14:sldId id="304"/>
            <p14:sldId id="348"/>
            <p14:sldId id="328"/>
            <p14:sldId id="327"/>
            <p14:sldId id="329"/>
            <p14:sldId id="330"/>
            <p14:sldId id="331"/>
            <p14:sldId id="332"/>
            <p14:sldId id="333"/>
            <p14:sldId id="334"/>
            <p14:sldId id="335"/>
            <p14:sldId id="337"/>
            <p14:sldId id="338"/>
            <p14:sldId id="322"/>
            <p14:sldId id="349"/>
            <p14:sldId id="350"/>
            <p14:sldId id="352"/>
          </p14:sldIdLst>
        </p14:section>
        <p14:section name="Belux info slides" id="{CCF83B47-D8C2-4A2F-84D9-3FEB31B6E4E8}">
          <p14:sldIdLst>
            <p14:sldId id="275"/>
            <p14:sldId id="276"/>
            <p14:sldId id="277"/>
            <p14:sldId id="353"/>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showGuides="1">
      <p:cViewPr>
        <p:scale>
          <a:sx n="70" d="100"/>
          <a:sy n="70" d="100"/>
        </p:scale>
        <p:origin x="-510" y="-66"/>
      </p:cViewPr>
      <p:guideLst>
        <p:guide orient="horz" pos="791"/>
        <p:guide orient="horz" pos="98"/>
        <p:guide orient="horz" pos="641"/>
        <p:guide orient="horz" pos="4214"/>
        <p:guide pos="5581"/>
        <p:guide pos="154"/>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99B0905-96F6-A145-A924-99126C66A88E}" type="datetimeFigureOut">
              <a:rPr lang="en-US" smtClean="0"/>
              <a:pPr/>
              <a:t>4/27/2011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419B92B-3065-C249-8A2E-806C8E7C6F0C}" type="slidenum">
              <a:rPr lang="en-US" smtClean="0"/>
              <a:pPr/>
              <a:t>‹#›</a:t>
            </a:fld>
            <a:endParaRPr lang="en-US"/>
          </a:p>
        </p:txBody>
      </p:sp>
    </p:spTree>
    <p:extLst>
      <p:ext uri="{BB962C8B-B14F-4D97-AF65-F5344CB8AC3E}">
        <p14:creationId xmlns:p14="http://schemas.microsoft.com/office/powerpoint/2010/main" val="35106694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7F5D0A5-D740-274F-B3C1-02C052A6262C}" type="datetimeFigureOut">
              <a:rPr lang="en-US" smtClean="0"/>
              <a:pPr/>
              <a:t>4/27/2011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BE" smtClean="0"/>
              <a:t>Click to edit Master text styles</a:t>
            </a:r>
          </a:p>
          <a:p>
            <a:pPr lvl="1"/>
            <a:r>
              <a:rPr lang="nl-BE" smtClean="0"/>
              <a:t>Second level</a:t>
            </a:r>
          </a:p>
          <a:p>
            <a:pPr lvl="2"/>
            <a:r>
              <a:rPr lang="nl-BE" smtClean="0"/>
              <a:t>Third level</a:t>
            </a:r>
          </a:p>
          <a:p>
            <a:pPr lvl="3"/>
            <a:r>
              <a:rPr lang="nl-BE" smtClean="0"/>
              <a:t>Fourth level</a:t>
            </a:r>
          </a:p>
          <a:p>
            <a:pPr lvl="4"/>
            <a:r>
              <a:rPr lang="nl-BE"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E990E08-5260-8E49-984D-856E681064D2}" type="slidenum">
              <a:rPr lang="en-US" smtClean="0"/>
              <a:pPr/>
              <a:t>‹#›</a:t>
            </a:fld>
            <a:endParaRPr lang="en-US"/>
          </a:p>
        </p:txBody>
      </p:sp>
    </p:spTree>
    <p:extLst>
      <p:ext uri="{BB962C8B-B14F-4D97-AF65-F5344CB8AC3E}">
        <p14:creationId xmlns:p14="http://schemas.microsoft.com/office/powerpoint/2010/main" val="82936997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fld id="{B22A9245-E2C9-4D50-B833-B59A40045AFA}" type="slidenum">
              <a:rPr lang="de-DE" smtClean="0"/>
              <a:t>15</a:t>
            </a:fld>
            <a:endParaRPr lang="de-DE"/>
          </a:p>
        </p:txBody>
      </p:sp>
    </p:spTree>
    <p:extLst>
      <p:ext uri="{BB962C8B-B14F-4D97-AF65-F5344CB8AC3E}">
        <p14:creationId xmlns:p14="http://schemas.microsoft.com/office/powerpoint/2010/main" val="37549676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smtClean="0"/>
              <a:t>Please keep this slide</a:t>
            </a:r>
            <a:endParaRPr lang="en-US" dirty="0"/>
          </a:p>
        </p:txBody>
      </p:sp>
      <p:sp>
        <p:nvSpPr>
          <p:cNvPr id="4" name="Slide Number Placeholder 3"/>
          <p:cNvSpPr>
            <a:spLocks noGrp="1"/>
          </p:cNvSpPr>
          <p:nvPr>
            <p:ph type="sldNum" sz="quarter" idx="10"/>
          </p:nvPr>
        </p:nvSpPr>
        <p:spPr/>
        <p:txBody>
          <a:bodyPr/>
          <a:lstStyle/>
          <a:p>
            <a:fld id="{CE990E08-5260-8E49-984D-856E681064D2}" type="slidenum">
              <a:rPr lang="en-US" smtClean="0"/>
              <a:pPr/>
              <a:t>49</a:t>
            </a:fld>
            <a:endParaRPr lang="en-US"/>
          </a:p>
        </p:txBody>
      </p:sp>
    </p:spTree>
    <p:extLst>
      <p:ext uri="{BB962C8B-B14F-4D97-AF65-F5344CB8AC3E}">
        <p14:creationId xmlns:p14="http://schemas.microsoft.com/office/powerpoint/2010/main" val="35740819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4475" y="1255713"/>
            <a:ext cx="8615363" cy="1995403"/>
          </a:xfrm>
        </p:spPr>
        <p:txBody>
          <a:bodyPr anchor="b">
            <a:normAutofit/>
          </a:bodyPr>
          <a:lstStyle>
            <a:lvl1pPr algn="l">
              <a:defRPr sz="5400"/>
            </a:lvl1pPr>
          </a:lstStyle>
          <a:p>
            <a:r>
              <a:rPr lang="nl-BE" dirty="0" smtClean="0"/>
              <a:t>Click to edit Master title style</a:t>
            </a:r>
            <a:endParaRPr lang="en-US" dirty="0"/>
          </a:p>
        </p:txBody>
      </p:sp>
      <p:sp>
        <p:nvSpPr>
          <p:cNvPr id="3" name="Subtitle 2"/>
          <p:cNvSpPr>
            <a:spLocks noGrp="1"/>
          </p:cNvSpPr>
          <p:nvPr>
            <p:ph type="subTitle" idx="1"/>
          </p:nvPr>
        </p:nvSpPr>
        <p:spPr>
          <a:xfrm>
            <a:off x="244475" y="3444665"/>
            <a:ext cx="8615363" cy="2927560"/>
          </a:xfrm>
        </p:spPr>
        <p:txBody>
          <a:bodyPr anchor="t">
            <a:normAutofit/>
          </a:bodyPr>
          <a:lstStyle>
            <a:lvl1pPr marL="0" indent="0" algn="l">
              <a:buNone/>
              <a:defRPr sz="32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BE" dirty="0" smtClean="0"/>
              <a:t>Click to edit Master subtitle style</a:t>
            </a:r>
            <a:endParaRPr lang="en-US" dirty="0"/>
          </a:p>
        </p:txBody>
      </p:sp>
      <p:cxnSp>
        <p:nvCxnSpPr>
          <p:cNvPr id="5" name="Straight Connector 4"/>
          <p:cNvCxnSpPr/>
          <p:nvPr userDrawn="1"/>
        </p:nvCxnSpPr>
        <p:spPr>
          <a:xfrm>
            <a:off x="244475" y="3417969"/>
            <a:ext cx="5107283"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44475" y="3444665"/>
            <a:ext cx="8615363" cy="2927560"/>
          </a:xfrm>
        </p:spPr>
        <p:txBody>
          <a:bodyPr anchor="t">
            <a:normAutofit/>
          </a:bodyPr>
          <a:lstStyle>
            <a:lvl1pPr marL="0" indent="0" algn="l">
              <a:buNone/>
              <a:defRPr sz="32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BE" dirty="0" smtClean="0"/>
              <a:t>Click to edit Master subtitle style</a:t>
            </a:r>
            <a:endParaRPr lang="en-US" dirty="0"/>
          </a:p>
        </p:txBody>
      </p:sp>
      <p:cxnSp>
        <p:nvCxnSpPr>
          <p:cNvPr id="5" name="Straight Connector 4"/>
          <p:cNvCxnSpPr/>
          <p:nvPr userDrawn="1"/>
        </p:nvCxnSpPr>
        <p:spPr>
          <a:xfrm>
            <a:off x="244475" y="3417969"/>
            <a:ext cx="5107283"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4" name="TextBox 3"/>
          <p:cNvSpPr txBox="1"/>
          <p:nvPr userDrawn="1"/>
        </p:nvSpPr>
        <p:spPr>
          <a:xfrm>
            <a:off x="66675" y="1409700"/>
            <a:ext cx="8404225" cy="2215991"/>
          </a:xfrm>
          <a:prstGeom prst="rect">
            <a:avLst/>
          </a:prstGeom>
          <a:noFill/>
        </p:spPr>
        <p:txBody>
          <a:bodyPr wrap="square" rtlCol="0">
            <a:spAutoFit/>
          </a:bodyPr>
          <a:lstStyle/>
          <a:p>
            <a:r>
              <a:rPr lang="nl-BE" sz="13800" b="0" dirty="0" smtClean="0">
                <a:solidFill>
                  <a:schemeClr val="bg2">
                    <a:lumMod val="75000"/>
                  </a:schemeClr>
                </a:solidFill>
              </a:rPr>
              <a:t>DEMO</a:t>
            </a:r>
            <a:endParaRPr lang="en-US" sz="13800" b="0" dirty="0">
              <a:solidFill>
                <a:schemeClr val="bg2">
                  <a:lumMod val="75000"/>
                </a:schemeClr>
              </a:solidFill>
            </a:endParaRPr>
          </a:p>
        </p:txBody>
      </p:sp>
    </p:spTree>
    <p:extLst>
      <p:ext uri="{BB962C8B-B14F-4D97-AF65-F5344CB8AC3E}">
        <p14:creationId xmlns:p14="http://schemas.microsoft.com/office/powerpoint/2010/main" val="995753788"/>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Click to edit Master title style</a:t>
            </a:r>
            <a:endParaRPr lang="en-US" dirty="0"/>
          </a:p>
        </p:txBody>
      </p:sp>
      <p:sp>
        <p:nvSpPr>
          <p:cNvPr id="3" name="Content Placeholder 2"/>
          <p:cNvSpPr>
            <a:spLocks noGrp="1"/>
          </p:cNvSpPr>
          <p:nvPr>
            <p:ph idx="1"/>
          </p:nvPr>
        </p:nvSpPr>
        <p:spPr/>
        <p:txBody>
          <a:bodyPr/>
          <a:lstStyle/>
          <a:p>
            <a:pPr lvl="0"/>
            <a:r>
              <a:rPr lang="nl-BE" dirty="0" smtClean="0"/>
              <a:t>Click to edit Master text styles</a:t>
            </a:r>
          </a:p>
          <a:p>
            <a:pPr lvl="1"/>
            <a:r>
              <a:rPr lang="nl-BE" dirty="0" smtClean="0"/>
              <a:t>Second level</a:t>
            </a:r>
          </a:p>
          <a:p>
            <a:pPr lvl="2"/>
            <a:r>
              <a:rPr lang="nl-BE" dirty="0" smtClean="0"/>
              <a:t>Third level</a:t>
            </a:r>
          </a:p>
          <a:p>
            <a:pPr lvl="3"/>
            <a:r>
              <a:rPr lang="nl-BE" dirty="0" smtClean="0"/>
              <a:t>Fourth level</a:t>
            </a:r>
          </a:p>
          <a:p>
            <a:pPr lvl="4"/>
            <a:r>
              <a:rPr lang="nl-BE" dirty="0" smtClean="0"/>
              <a:t>Fifth level</a:t>
            </a:r>
            <a:endParaRPr lang="en-US" dirty="0"/>
          </a:p>
        </p:txBody>
      </p:sp>
      <p:cxnSp>
        <p:nvCxnSpPr>
          <p:cNvPr id="5" name="Straight Connector 4"/>
          <p:cNvCxnSpPr/>
          <p:nvPr userDrawn="1"/>
        </p:nvCxnSpPr>
        <p:spPr>
          <a:xfrm>
            <a:off x="244475" y="1168153"/>
            <a:ext cx="2614267"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Click to edit Master title style</a:t>
            </a:r>
            <a:endParaRPr lang="en-US"/>
          </a:p>
        </p:txBody>
      </p:sp>
      <p:sp>
        <p:nvSpPr>
          <p:cNvPr id="7" name="Picture Placeholder 6"/>
          <p:cNvSpPr>
            <a:spLocks noGrp="1"/>
          </p:cNvSpPr>
          <p:nvPr>
            <p:ph type="pic" sz="quarter" idx="13"/>
          </p:nvPr>
        </p:nvSpPr>
        <p:spPr>
          <a:xfrm>
            <a:off x="244476" y="1255713"/>
            <a:ext cx="8615362" cy="5434012"/>
          </a:xfrm>
        </p:spPr>
        <p:txBody>
          <a:bodyPr/>
          <a:lstStyle/>
          <a:p>
            <a:endParaRPr lang="en-US"/>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44474" y="2658919"/>
            <a:ext cx="8615364" cy="1983926"/>
          </a:xfrm>
        </p:spPr>
        <p:txBody>
          <a:bodyPr anchor="t"/>
          <a:lstStyle>
            <a:lvl1pPr algn="l">
              <a:defRPr sz="4000" b="1" cap="all">
                <a:solidFill>
                  <a:schemeClr val="bg1"/>
                </a:solidFill>
              </a:defRPr>
            </a:lvl1pPr>
          </a:lstStyle>
          <a:p>
            <a:r>
              <a:rPr lang="nl-BE" dirty="0" smtClean="0"/>
              <a:t>Click to edit Master title style</a:t>
            </a:r>
            <a:endParaRPr lang="en-US" dirty="0"/>
          </a:p>
        </p:txBody>
      </p:sp>
      <p:sp>
        <p:nvSpPr>
          <p:cNvPr id="3" name="Text Placeholder 2"/>
          <p:cNvSpPr>
            <a:spLocks noGrp="1"/>
          </p:cNvSpPr>
          <p:nvPr>
            <p:ph type="body" idx="1"/>
          </p:nvPr>
        </p:nvSpPr>
        <p:spPr>
          <a:xfrm>
            <a:off x="244474" y="1436773"/>
            <a:ext cx="8615363" cy="1187887"/>
          </a:xfrm>
        </p:spPr>
        <p:txBody>
          <a:bodyPr anchor="b">
            <a:normAutofit/>
          </a:bodyPr>
          <a:lstStyle>
            <a:lvl1pPr marL="0" indent="0">
              <a:buNone/>
              <a:defRPr sz="2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BE" dirty="0" smtClean="0"/>
              <a:t>Click to edit Master text styles</a:t>
            </a:r>
          </a:p>
        </p:txBody>
      </p:sp>
      <p:cxnSp>
        <p:nvCxnSpPr>
          <p:cNvPr id="7" name="Straight Connector 6"/>
          <p:cNvCxnSpPr/>
          <p:nvPr userDrawn="1"/>
        </p:nvCxnSpPr>
        <p:spPr>
          <a:xfrm>
            <a:off x="244475" y="2630773"/>
            <a:ext cx="5107283"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Click to edit Master title style</a:t>
            </a:r>
            <a:endParaRPr lang="en-US"/>
          </a:p>
        </p:txBody>
      </p:sp>
      <p:sp>
        <p:nvSpPr>
          <p:cNvPr id="3" name="Content Placeholder 2"/>
          <p:cNvSpPr>
            <a:spLocks noGrp="1"/>
          </p:cNvSpPr>
          <p:nvPr>
            <p:ph sz="half" idx="1"/>
          </p:nvPr>
        </p:nvSpPr>
        <p:spPr>
          <a:xfrm>
            <a:off x="244475" y="1255713"/>
            <a:ext cx="4157663" cy="5045075"/>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nl-BE" dirty="0" smtClean="0"/>
              <a:t>Click to edit Master text styles</a:t>
            </a:r>
          </a:p>
          <a:p>
            <a:pPr lvl="1"/>
            <a:r>
              <a:rPr lang="nl-BE" dirty="0" smtClean="0"/>
              <a:t>Second level</a:t>
            </a:r>
          </a:p>
          <a:p>
            <a:pPr lvl="2"/>
            <a:r>
              <a:rPr lang="nl-BE" dirty="0" smtClean="0"/>
              <a:t>Third level</a:t>
            </a:r>
          </a:p>
          <a:p>
            <a:pPr lvl="3"/>
            <a:r>
              <a:rPr lang="nl-BE" dirty="0" smtClean="0"/>
              <a:t>Fourth level</a:t>
            </a:r>
          </a:p>
          <a:p>
            <a:pPr lvl="4"/>
            <a:r>
              <a:rPr lang="nl-BE" dirty="0" smtClean="0"/>
              <a:t>Fifth level</a:t>
            </a:r>
            <a:endParaRPr lang="en-US" dirty="0"/>
          </a:p>
        </p:txBody>
      </p:sp>
      <p:sp>
        <p:nvSpPr>
          <p:cNvPr id="4" name="Content Placeholder 3"/>
          <p:cNvSpPr>
            <a:spLocks noGrp="1"/>
          </p:cNvSpPr>
          <p:nvPr>
            <p:ph sz="half" idx="2"/>
          </p:nvPr>
        </p:nvSpPr>
        <p:spPr>
          <a:xfrm>
            <a:off x="4554537" y="1255713"/>
            <a:ext cx="4159250" cy="5045075"/>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nl-BE" smtClean="0"/>
              <a:t>Click to edit Master text styles</a:t>
            </a:r>
          </a:p>
          <a:p>
            <a:pPr lvl="1"/>
            <a:r>
              <a:rPr lang="nl-BE" smtClean="0"/>
              <a:t>Second level</a:t>
            </a:r>
          </a:p>
          <a:p>
            <a:pPr lvl="2"/>
            <a:r>
              <a:rPr lang="nl-BE" smtClean="0"/>
              <a:t>Third level</a:t>
            </a:r>
          </a:p>
          <a:p>
            <a:pPr lvl="3"/>
            <a:r>
              <a:rPr lang="nl-BE" smtClean="0"/>
              <a:t>Fourth level</a:t>
            </a:r>
          </a:p>
          <a:p>
            <a:pPr lvl="4"/>
            <a:r>
              <a:rPr lang="nl-BE" smtClean="0"/>
              <a:t>Fifth level</a:t>
            </a:r>
            <a:endParaRPr lang="en-US"/>
          </a:p>
        </p:txBody>
      </p:sp>
      <p:cxnSp>
        <p:nvCxnSpPr>
          <p:cNvPr id="7" name="Straight Connector 6"/>
          <p:cNvCxnSpPr/>
          <p:nvPr userDrawn="1"/>
        </p:nvCxnSpPr>
        <p:spPr>
          <a:xfrm>
            <a:off x="244475" y="1168153"/>
            <a:ext cx="2614267"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Click to edit Master title style</a:t>
            </a:r>
            <a:endParaRPr lang="en-US"/>
          </a:p>
        </p:txBody>
      </p:sp>
      <p:cxnSp>
        <p:nvCxnSpPr>
          <p:cNvPr id="5" name="Straight Connector 4"/>
          <p:cNvCxnSpPr/>
          <p:nvPr userDrawn="1"/>
        </p:nvCxnSpPr>
        <p:spPr>
          <a:xfrm>
            <a:off x="244475" y="1168153"/>
            <a:ext cx="2614267"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Center Headline">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09600"/>
          </a:xfrm>
          <a:prstGeom prst="rect">
            <a:avLst/>
          </a:prstGeom>
        </p:spPr>
        <p:txBody>
          <a:bodyPr/>
          <a:lstStyle/>
          <a:p>
            <a:r>
              <a:rPr lang="en-US" smtClean="0"/>
              <a:t>Click to edit Master title style</a:t>
            </a:r>
            <a:endParaRPr lang="de-DE"/>
          </a:p>
        </p:txBody>
      </p:sp>
      <p:sp>
        <p:nvSpPr>
          <p:cNvPr id="3" name="Content Placeholder 2"/>
          <p:cNvSpPr>
            <a:spLocks noGrp="1"/>
          </p:cNvSpPr>
          <p:nvPr>
            <p:ph idx="1"/>
          </p:nvPr>
        </p:nvSpPr>
        <p:spPr>
          <a:xfrm>
            <a:off x="762000" y="1259458"/>
            <a:ext cx="7924800" cy="4295953"/>
          </a:xfrm>
        </p:spPr>
        <p:txBody>
          <a:bodyPr anchor="ctr" anchorCtr="0"/>
          <a:lstStyle/>
          <a:p>
            <a:pPr marL="0" indent="0">
              <a:buNone/>
            </a:pPr>
            <a:endParaRPr lang="de-DE" sz="8800" dirty="0"/>
          </a:p>
        </p:txBody>
      </p:sp>
    </p:spTree>
    <p:extLst>
      <p:ext uri="{BB962C8B-B14F-4D97-AF65-F5344CB8AC3E}">
        <p14:creationId xmlns:p14="http://schemas.microsoft.com/office/powerpoint/2010/main" val="115293534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2" descr="Y:\Documents\WORK\11.01.006.0 - DDMC - Microsoft - TechDays 2011\03 edit\RV\picture general.jpg"/>
          <p:cNvPicPr>
            <a:picLocks noChangeAspect="1" noChangeArrowheads="1"/>
          </p:cNvPicPr>
          <p:nvPr userDrawn="1"/>
        </p:nvPicPr>
        <p:blipFill>
          <a:blip r:embed="rId11"/>
          <a:srcRect/>
          <a:stretch>
            <a:fillRect/>
          </a:stretch>
        </p:blipFill>
        <p:spPr bwMode="auto">
          <a:xfrm>
            <a:off x="0" y="0"/>
            <a:ext cx="9155266" cy="6858000"/>
          </a:xfrm>
          <a:prstGeom prst="rect">
            <a:avLst/>
          </a:prstGeom>
          <a:noFill/>
        </p:spPr>
      </p:pic>
      <p:sp>
        <p:nvSpPr>
          <p:cNvPr id="2" name="Title Placeholder 1"/>
          <p:cNvSpPr>
            <a:spLocks noGrp="1"/>
          </p:cNvSpPr>
          <p:nvPr>
            <p:ph type="title"/>
          </p:nvPr>
        </p:nvSpPr>
        <p:spPr>
          <a:xfrm>
            <a:off x="244476" y="155575"/>
            <a:ext cx="8615362" cy="849360"/>
          </a:xfrm>
          <a:prstGeom prst="rect">
            <a:avLst/>
          </a:prstGeom>
        </p:spPr>
        <p:txBody>
          <a:bodyPr vert="horz" lIns="0" tIns="0" rIns="91440" bIns="0" rtlCol="0" anchor="b">
            <a:noAutofit/>
          </a:bodyPr>
          <a:lstStyle/>
          <a:p>
            <a:r>
              <a:rPr lang="nl-BE" dirty="0" smtClean="0"/>
              <a:t>Click to edit Master title style</a:t>
            </a:r>
            <a:endParaRPr lang="en-US" dirty="0"/>
          </a:p>
        </p:txBody>
      </p:sp>
      <p:sp>
        <p:nvSpPr>
          <p:cNvPr id="3" name="Text Placeholder 2"/>
          <p:cNvSpPr>
            <a:spLocks noGrp="1"/>
          </p:cNvSpPr>
          <p:nvPr>
            <p:ph type="body" idx="1"/>
          </p:nvPr>
        </p:nvSpPr>
        <p:spPr>
          <a:xfrm>
            <a:off x="244476" y="1255713"/>
            <a:ext cx="8615362" cy="5434011"/>
          </a:xfrm>
          <a:prstGeom prst="rect">
            <a:avLst/>
          </a:prstGeom>
        </p:spPr>
        <p:txBody>
          <a:bodyPr vert="horz" lIns="0" tIns="45720" rIns="91440" bIns="45720" rtlCol="0">
            <a:normAutofit/>
          </a:bodyPr>
          <a:lstStyle/>
          <a:p>
            <a:pPr lvl="0"/>
            <a:r>
              <a:rPr lang="nl-BE" dirty="0" smtClean="0"/>
              <a:t>Click to edit Master text styles</a:t>
            </a:r>
          </a:p>
          <a:p>
            <a:pPr lvl="1"/>
            <a:r>
              <a:rPr lang="nl-BE" dirty="0" smtClean="0"/>
              <a:t>Second level</a:t>
            </a:r>
          </a:p>
          <a:p>
            <a:pPr lvl="2"/>
            <a:r>
              <a:rPr lang="nl-BE" dirty="0" smtClean="0"/>
              <a:t>Third level</a:t>
            </a:r>
          </a:p>
          <a:p>
            <a:pPr lvl="3"/>
            <a:r>
              <a:rPr lang="nl-BE" dirty="0" smtClean="0"/>
              <a:t>Fourth level</a:t>
            </a:r>
          </a:p>
          <a:p>
            <a:pPr lvl="4"/>
            <a:r>
              <a:rPr lang="nl-BE" dirty="0" smtClean="0"/>
              <a:t>Fifth level</a:t>
            </a:r>
            <a:endParaRPr lang="en-US" dirty="0"/>
          </a:p>
        </p:txBody>
      </p:sp>
      <p:sp>
        <p:nvSpPr>
          <p:cNvPr id="8" name="Slide Number Placeholder 7"/>
          <p:cNvSpPr>
            <a:spLocks noGrp="1"/>
          </p:cNvSpPr>
          <p:nvPr>
            <p:ph type="sldNum" sz="quarter" idx="4"/>
          </p:nvPr>
        </p:nvSpPr>
        <p:spPr>
          <a:xfrm>
            <a:off x="8736594" y="6451341"/>
            <a:ext cx="407405" cy="365125"/>
          </a:xfrm>
          <a:prstGeom prst="rect">
            <a:avLst/>
          </a:prstGeom>
        </p:spPr>
        <p:txBody>
          <a:bodyPr vert="horz" lIns="0" tIns="0" rIns="0" bIns="0" rtlCol="0" anchor="ctr"/>
          <a:lstStyle>
            <a:lvl1pPr algn="ctr">
              <a:defRPr sz="1100">
                <a:solidFill>
                  <a:schemeClr val="bg1"/>
                </a:solidFill>
              </a:defRPr>
            </a:lvl1pPr>
          </a:lstStyle>
          <a:p>
            <a:fld id="{A8773671-FDA4-4210-BCE0-E89C7D69BD2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7" r:id="rId2"/>
    <p:sldLayoutId id="2147483650" r:id="rId3"/>
    <p:sldLayoutId id="2147483656" r:id="rId4"/>
    <p:sldLayoutId id="2147483651" r:id="rId5"/>
    <p:sldLayoutId id="2147483652" r:id="rId6"/>
    <p:sldLayoutId id="2147483654" r:id="rId7"/>
    <p:sldLayoutId id="2147483655" r:id="rId8"/>
    <p:sldLayoutId id="2147483658" r:id="rId9"/>
  </p:sldLayoutIdLst>
  <p:transition>
    <p:fade/>
  </p:transition>
  <p:timing>
    <p:tnLst>
      <p:par>
        <p:cTn id="1" dur="indefinite" restart="never" nodeType="tmRoot"/>
      </p:par>
    </p:tnLst>
  </p:timing>
  <p:hf hdr="0" ftr="0" dt="0"/>
  <p:txStyles>
    <p:titleStyle>
      <a:lvl1pPr algn="l" defTabSz="457200" rtl="0" eaLnBrk="1" latinLnBrk="0" hangingPunct="1">
        <a:spcBef>
          <a:spcPct val="0"/>
        </a:spcBef>
        <a:buNone/>
        <a:defRPr sz="2800" kern="1200">
          <a:solidFill>
            <a:schemeClr val="bg1"/>
          </a:solidFill>
          <a:latin typeface="+mj-lt"/>
          <a:ea typeface="+mj-ea"/>
          <a:cs typeface="+mj-cs"/>
        </a:defRPr>
      </a:lvl1pPr>
    </p:titleStyle>
    <p:bodyStyle>
      <a:lvl1pPr marL="342900" indent="-3429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1pPr>
      <a:lvl2pPr marL="742950" indent="-28575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2pPr>
      <a:lvl3pPr marL="11430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4pPr>
      <a:lvl5pPr marL="20574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fontScale="90000"/>
          </a:bodyPr>
          <a:lstStyle/>
          <a:p>
            <a:r>
              <a:rPr lang="en-US" dirty="0" smtClean="0"/>
              <a:t>HTML5</a:t>
            </a:r>
            <a:br>
              <a:rPr lang="en-US" dirty="0" smtClean="0"/>
            </a:br>
            <a:r>
              <a:rPr lang="en-US" sz="4900" dirty="0" smtClean="0"/>
              <a:t>That’s what you need to know today</a:t>
            </a:r>
            <a:endParaRPr lang="en-US" dirty="0"/>
          </a:p>
        </p:txBody>
      </p:sp>
      <p:sp>
        <p:nvSpPr>
          <p:cNvPr id="5" name="Subtitle 4"/>
          <p:cNvSpPr>
            <a:spLocks noGrp="1"/>
          </p:cNvSpPr>
          <p:nvPr>
            <p:ph type="subTitle" idx="1"/>
          </p:nvPr>
        </p:nvSpPr>
        <p:spPr/>
        <p:txBody>
          <a:bodyPr>
            <a:normAutofit/>
          </a:bodyPr>
          <a:lstStyle/>
          <a:p>
            <a:r>
              <a:rPr lang="en-US" dirty="0" smtClean="0"/>
              <a:t>Ingo Rammer, </a:t>
            </a:r>
            <a:r>
              <a:rPr lang="en-US" dirty="0" err="1" smtClean="0"/>
              <a:t>thinktecture</a:t>
            </a:r>
            <a:endParaRPr lang="en-US" dirty="0"/>
          </a:p>
          <a:p>
            <a:r>
              <a:rPr lang="nl-BE" dirty="0" smtClean="0"/>
              <a:t>weblogs.thinktecture.com/ingo</a:t>
            </a:r>
            <a:br>
              <a:rPr lang="nl-BE" dirty="0" smtClean="0"/>
            </a:br>
            <a:r>
              <a:rPr lang="nl-BE" dirty="0" smtClean="0"/>
              <a:t>@ingorammer</a:t>
            </a:r>
            <a:endParaRPr lang="en-US" dirty="0" smtClean="0"/>
          </a:p>
        </p:txBody>
      </p:sp>
    </p:spTree>
    <p:extLst>
      <p:ext uri="{BB962C8B-B14F-4D97-AF65-F5344CB8AC3E}">
        <p14:creationId xmlns:p14="http://schemas.microsoft.com/office/powerpoint/2010/main" val="2853117049"/>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e-DE"/>
          </a:p>
        </p:txBody>
      </p:sp>
      <p:sp>
        <p:nvSpPr>
          <p:cNvPr id="3" name="Content Placeholder 2"/>
          <p:cNvSpPr>
            <a:spLocks noGrp="1"/>
          </p:cNvSpPr>
          <p:nvPr>
            <p:ph idx="1"/>
          </p:nvPr>
        </p:nvSpPr>
        <p:spPr/>
        <p:txBody>
          <a:bodyPr/>
          <a:lstStyle/>
          <a:p>
            <a:pPr marL="0" indent="0">
              <a:buNone/>
            </a:pPr>
            <a:r>
              <a:rPr lang="de-DE" sz="4400" dirty="0" smtClean="0"/>
              <a:t>HTML5 + CSS3 + JS</a:t>
            </a:r>
          </a:p>
          <a:p>
            <a:pPr marL="0" indent="0">
              <a:buNone/>
            </a:pPr>
            <a:r>
              <a:rPr lang="de-DE" sz="4400" dirty="0" smtClean="0"/>
              <a:t>Common Application Platform</a:t>
            </a:r>
          </a:p>
          <a:p>
            <a:pPr marL="0" indent="0">
              <a:buNone/>
            </a:pPr>
            <a:r>
              <a:rPr lang="de-DE" sz="4400" dirty="0" smtClean="0"/>
              <a:t>Desktops, Tablets, Mobile</a:t>
            </a:r>
          </a:p>
        </p:txBody>
      </p:sp>
    </p:spTree>
    <p:extLst>
      <p:ext uri="{BB962C8B-B14F-4D97-AF65-F5344CB8AC3E}">
        <p14:creationId xmlns:p14="http://schemas.microsoft.com/office/powerpoint/2010/main" val="7514101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e-DE"/>
          </a:p>
        </p:txBody>
      </p:sp>
      <p:sp>
        <p:nvSpPr>
          <p:cNvPr id="3" name="Content Placeholder 2"/>
          <p:cNvSpPr>
            <a:spLocks noGrp="1"/>
          </p:cNvSpPr>
          <p:nvPr>
            <p:ph idx="1"/>
          </p:nvPr>
        </p:nvSpPr>
        <p:spPr/>
        <p:txBody>
          <a:bodyPr/>
          <a:lstStyle/>
          <a:p>
            <a:pPr marL="0" indent="0">
              <a:buNone/>
            </a:pPr>
            <a:r>
              <a:rPr lang="de-DE" sz="3600" dirty="0"/>
              <a:t>Windows, Mac, </a:t>
            </a:r>
            <a:r>
              <a:rPr lang="de-DE" sz="3600" dirty="0" smtClean="0"/>
              <a:t>Linux</a:t>
            </a:r>
          </a:p>
          <a:p>
            <a:pPr marL="0" indent="0">
              <a:buNone/>
            </a:pPr>
            <a:endParaRPr lang="de-DE" sz="4000" dirty="0"/>
          </a:p>
          <a:p>
            <a:pPr marL="0" indent="0">
              <a:buNone/>
            </a:pPr>
            <a:r>
              <a:rPr lang="de-DE" sz="3600" dirty="0" smtClean="0"/>
              <a:t>Mobile: iOS</a:t>
            </a:r>
            <a:r>
              <a:rPr lang="de-DE" sz="3600" dirty="0"/>
              <a:t>, Android, </a:t>
            </a:r>
            <a:r>
              <a:rPr lang="de-DE" sz="3600" dirty="0" smtClean="0"/>
              <a:t>Blackberry 5+, Symbian 5, webOS, Windows </a:t>
            </a:r>
            <a:r>
              <a:rPr lang="de-DE" sz="3600" dirty="0"/>
              <a:t>Phone </a:t>
            </a:r>
            <a:r>
              <a:rPr lang="de-DE" sz="3600" dirty="0" smtClean="0"/>
              <a:t>7 (Fall 2011)</a:t>
            </a:r>
          </a:p>
        </p:txBody>
      </p:sp>
    </p:spTree>
    <p:extLst>
      <p:ext uri="{BB962C8B-B14F-4D97-AF65-F5344CB8AC3E}">
        <p14:creationId xmlns:p14="http://schemas.microsoft.com/office/powerpoint/2010/main" val="13835119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e-DE"/>
          </a:p>
        </p:txBody>
      </p:sp>
      <p:sp>
        <p:nvSpPr>
          <p:cNvPr id="3" name="Content Placeholder 2"/>
          <p:cNvSpPr>
            <a:spLocks noGrp="1"/>
          </p:cNvSpPr>
          <p:nvPr>
            <p:ph idx="1"/>
          </p:nvPr>
        </p:nvSpPr>
        <p:spPr/>
        <p:txBody>
          <a:bodyPr>
            <a:normAutofit/>
          </a:bodyPr>
          <a:lstStyle/>
          <a:p>
            <a:pPr marL="0" indent="0">
              <a:buNone/>
            </a:pPr>
            <a:r>
              <a:rPr lang="de-DE" sz="4800" dirty="0" smtClean="0"/>
              <a:t>Write once, run everywhere?</a:t>
            </a:r>
            <a:endParaRPr lang="de-DE" sz="4800" dirty="0"/>
          </a:p>
        </p:txBody>
      </p:sp>
    </p:spTree>
    <p:extLst>
      <p:ext uri="{BB962C8B-B14F-4D97-AF65-F5344CB8AC3E}">
        <p14:creationId xmlns:p14="http://schemas.microsoft.com/office/powerpoint/2010/main" val="39625960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e-DE"/>
          </a:p>
        </p:txBody>
      </p:sp>
      <p:sp>
        <p:nvSpPr>
          <p:cNvPr id="3" name="Content Placeholder 2"/>
          <p:cNvSpPr>
            <a:spLocks noGrp="1"/>
          </p:cNvSpPr>
          <p:nvPr>
            <p:ph idx="1"/>
          </p:nvPr>
        </p:nvSpPr>
        <p:spPr/>
        <p:txBody>
          <a:bodyPr>
            <a:normAutofit/>
          </a:bodyPr>
          <a:lstStyle/>
          <a:p>
            <a:pPr marL="0" indent="0">
              <a:buNone/>
            </a:pPr>
            <a:r>
              <a:rPr lang="de-DE" sz="4800" dirty="0" smtClean="0"/>
              <a:t>Or rather: write once, debug everywhere?</a:t>
            </a:r>
            <a:endParaRPr lang="de-DE" sz="4800" dirty="0"/>
          </a:p>
        </p:txBody>
      </p:sp>
    </p:spTree>
    <p:extLst>
      <p:ext uri="{BB962C8B-B14F-4D97-AF65-F5344CB8AC3E}">
        <p14:creationId xmlns:p14="http://schemas.microsoft.com/office/powerpoint/2010/main" val="534512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e-DE"/>
          </a:p>
        </p:txBody>
      </p:sp>
      <p:pic>
        <p:nvPicPr>
          <p:cNvPr id="1026" name="Picture 2" descr="C:\Users\Ingo Rammer\Desktop\devices.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314068" y="762000"/>
            <a:ext cx="6164905" cy="52196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37647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205486" y="61747"/>
            <a:ext cx="3938514" cy="769441"/>
          </a:xfrm>
          <a:prstGeom prst="rect">
            <a:avLst/>
          </a:prstGeom>
        </p:spPr>
        <p:txBody>
          <a:bodyPr wrap="none">
            <a:spAutoFit/>
          </a:bodyPr>
          <a:lstStyle/>
          <a:p>
            <a:pPr algn="r"/>
            <a:r>
              <a:rPr lang="de-DE" sz="4400" dirty="0" smtClean="0">
                <a:solidFill>
                  <a:schemeClr val="bg1"/>
                </a:solidFill>
              </a:rPr>
              <a:t>Old School Web</a:t>
            </a:r>
            <a:endParaRPr lang="de-DE" sz="4400" dirty="0">
              <a:solidFill>
                <a:schemeClr val="bg1"/>
              </a:solidFill>
            </a:endParaRPr>
          </a:p>
        </p:txBody>
      </p:sp>
      <p:sp>
        <p:nvSpPr>
          <p:cNvPr id="3" name="Rounded Rectangle 2"/>
          <p:cNvSpPr/>
          <p:nvPr/>
        </p:nvSpPr>
        <p:spPr bwMode="auto">
          <a:xfrm>
            <a:off x="1556735" y="1046664"/>
            <a:ext cx="1377538" cy="617469"/>
          </a:xfrm>
          <a:prstGeom prst="roundRect">
            <a:avLst/>
          </a:prstGeom>
          <a:solidFill>
            <a:schemeClr val="accent1">
              <a:lumMod val="50000"/>
            </a:schemeClr>
          </a:solidFill>
          <a:ln w="9525"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DE" sz="1800" b="0" i="0" u="none" strike="noStrike" cap="none" normalizeH="0" baseline="0" dirty="0" smtClean="0">
                <a:ln>
                  <a:noFill/>
                </a:ln>
                <a:solidFill>
                  <a:schemeClr val="bg1"/>
                </a:solidFill>
                <a:effectLst/>
                <a:latin typeface="Textra LT Book" pitchFamily="2" charset="0"/>
              </a:rPr>
              <a:t>Browser</a:t>
            </a:r>
          </a:p>
        </p:txBody>
      </p:sp>
      <p:sp>
        <p:nvSpPr>
          <p:cNvPr id="5" name="Rounded Rectangle 4"/>
          <p:cNvSpPr/>
          <p:nvPr/>
        </p:nvSpPr>
        <p:spPr bwMode="auto">
          <a:xfrm>
            <a:off x="6753873" y="1105223"/>
            <a:ext cx="1377538" cy="617469"/>
          </a:xfrm>
          <a:prstGeom prst="roundRect">
            <a:avLst/>
          </a:prstGeom>
          <a:solidFill>
            <a:schemeClr val="accent1">
              <a:lumMod val="50000"/>
            </a:schemeClr>
          </a:solidFill>
          <a:ln w="9525"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DE" sz="1800" b="0" i="0" u="none" strike="noStrike" cap="none" normalizeH="0" baseline="0" dirty="0" smtClean="0">
                <a:ln>
                  <a:noFill/>
                </a:ln>
                <a:solidFill>
                  <a:schemeClr val="bg1"/>
                </a:solidFill>
                <a:effectLst/>
                <a:latin typeface="Textra LT Book" pitchFamily="2" charset="0"/>
              </a:rPr>
              <a:t>Server</a:t>
            </a:r>
          </a:p>
        </p:txBody>
      </p:sp>
      <p:sp>
        <p:nvSpPr>
          <p:cNvPr id="6" name="Rounded Rectangle 5"/>
          <p:cNvSpPr/>
          <p:nvPr/>
        </p:nvSpPr>
        <p:spPr bwMode="auto">
          <a:xfrm>
            <a:off x="7072529" y="1722692"/>
            <a:ext cx="1377538" cy="617469"/>
          </a:xfrm>
          <a:prstGeom prst="roundRect">
            <a:avLst/>
          </a:prstGeom>
          <a:solidFill>
            <a:schemeClr val="accent1">
              <a:lumMod val="50000"/>
            </a:schemeClr>
          </a:solidFill>
          <a:ln w="9525"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DE" sz="1800" b="0" i="0" u="none" strike="noStrike" cap="none" normalizeH="0" baseline="0" dirty="0" smtClean="0">
                <a:ln>
                  <a:noFill/>
                </a:ln>
                <a:solidFill>
                  <a:schemeClr val="bg1"/>
                </a:solidFill>
                <a:effectLst/>
                <a:latin typeface="Textra LT Book" pitchFamily="2" charset="0"/>
              </a:rPr>
              <a:t>ASP.NET</a:t>
            </a:r>
          </a:p>
        </p:txBody>
      </p:sp>
      <p:grpSp>
        <p:nvGrpSpPr>
          <p:cNvPr id="46" name="Group 45"/>
          <p:cNvGrpSpPr/>
          <p:nvPr/>
        </p:nvGrpSpPr>
        <p:grpSpPr>
          <a:xfrm>
            <a:off x="2934273" y="1044624"/>
            <a:ext cx="3819600" cy="369334"/>
            <a:chOff x="2934273" y="1044624"/>
            <a:chExt cx="3819600" cy="369334"/>
          </a:xfrm>
        </p:grpSpPr>
        <p:cxnSp>
          <p:nvCxnSpPr>
            <p:cNvPr id="8" name="Straight Arrow Connector 7"/>
            <p:cNvCxnSpPr>
              <a:stCxn id="3" idx="3"/>
              <a:endCxn id="5" idx="1"/>
            </p:cNvCxnSpPr>
            <p:nvPr/>
          </p:nvCxnSpPr>
          <p:spPr bwMode="auto">
            <a:xfrm>
              <a:off x="2934273" y="1355399"/>
              <a:ext cx="3819600" cy="58559"/>
            </a:xfrm>
            <a:prstGeom prst="straightConnector1">
              <a:avLst/>
            </a:prstGeom>
            <a:solidFill>
              <a:schemeClr val="accent1"/>
            </a:solidFill>
            <a:ln w="28575" cap="flat" cmpd="sng" algn="ctr">
              <a:solidFill>
                <a:schemeClr val="bg1"/>
              </a:solidFill>
              <a:prstDash val="solid"/>
              <a:round/>
              <a:headEnd type="none" w="med" len="med"/>
              <a:tailEnd type="arrow"/>
            </a:ln>
            <a:effectLst/>
          </p:spPr>
        </p:cxnSp>
        <p:sp>
          <p:nvSpPr>
            <p:cNvPr id="12" name="Rectangle 11"/>
            <p:cNvSpPr/>
            <p:nvPr/>
          </p:nvSpPr>
          <p:spPr>
            <a:xfrm>
              <a:off x="4434110" y="1044624"/>
              <a:ext cx="1138581" cy="369332"/>
            </a:xfrm>
            <a:prstGeom prst="rect">
              <a:avLst/>
            </a:prstGeom>
          </p:spPr>
          <p:txBody>
            <a:bodyPr wrap="none">
              <a:spAutoFit/>
            </a:bodyPr>
            <a:lstStyle/>
            <a:p>
              <a:r>
                <a:rPr lang="de-DE" dirty="0" smtClean="0">
                  <a:solidFill>
                    <a:schemeClr val="bg1"/>
                  </a:solidFill>
                </a:rPr>
                <a:t>HTTP GET</a:t>
              </a:r>
              <a:endParaRPr lang="de-DE" dirty="0"/>
            </a:p>
          </p:txBody>
        </p:sp>
      </p:grpSp>
      <p:grpSp>
        <p:nvGrpSpPr>
          <p:cNvPr id="47" name="Group 46"/>
          <p:cNvGrpSpPr/>
          <p:nvPr/>
        </p:nvGrpSpPr>
        <p:grpSpPr>
          <a:xfrm>
            <a:off x="2934273" y="1355399"/>
            <a:ext cx="4138256" cy="752482"/>
            <a:chOff x="2934273" y="1355399"/>
            <a:chExt cx="4138256" cy="752482"/>
          </a:xfrm>
        </p:grpSpPr>
        <p:sp>
          <p:nvSpPr>
            <p:cNvPr id="13" name="Rectangle 12"/>
            <p:cNvSpPr/>
            <p:nvPr/>
          </p:nvSpPr>
          <p:spPr>
            <a:xfrm rot="560414">
              <a:off x="3721233" y="1738549"/>
              <a:ext cx="2968505" cy="369332"/>
            </a:xfrm>
            <a:prstGeom prst="rect">
              <a:avLst/>
            </a:prstGeom>
          </p:spPr>
          <p:txBody>
            <a:bodyPr wrap="none">
              <a:spAutoFit/>
            </a:bodyPr>
            <a:lstStyle/>
            <a:p>
              <a:r>
                <a:rPr lang="de-DE" dirty="0" smtClean="0">
                  <a:solidFill>
                    <a:schemeClr val="bg1"/>
                  </a:solidFill>
                </a:rPr>
                <a:t>Dynamically generated HTML</a:t>
              </a:r>
              <a:endParaRPr lang="de-DE" dirty="0"/>
            </a:p>
          </p:txBody>
        </p:sp>
        <p:cxnSp>
          <p:nvCxnSpPr>
            <p:cNvPr id="14" name="Straight Arrow Connector 13"/>
            <p:cNvCxnSpPr>
              <a:stCxn id="6" idx="1"/>
              <a:endCxn id="3" idx="3"/>
            </p:cNvCxnSpPr>
            <p:nvPr/>
          </p:nvCxnSpPr>
          <p:spPr bwMode="auto">
            <a:xfrm flipH="1" flipV="1">
              <a:off x="2934273" y="1355399"/>
              <a:ext cx="4138256" cy="676028"/>
            </a:xfrm>
            <a:prstGeom prst="straightConnector1">
              <a:avLst/>
            </a:prstGeom>
            <a:solidFill>
              <a:schemeClr val="accent1"/>
            </a:solidFill>
            <a:ln w="28575" cap="flat" cmpd="sng" algn="ctr">
              <a:solidFill>
                <a:schemeClr val="bg1"/>
              </a:solidFill>
              <a:prstDash val="solid"/>
              <a:round/>
              <a:headEnd type="none" w="med" len="med"/>
              <a:tailEnd type="arrow"/>
            </a:ln>
            <a:effectLst/>
          </p:spPr>
        </p:cxnSp>
      </p:grpSp>
      <p:sp>
        <p:nvSpPr>
          <p:cNvPr id="17" name="Rounded Rectangle 16"/>
          <p:cNvSpPr/>
          <p:nvPr/>
        </p:nvSpPr>
        <p:spPr bwMode="auto">
          <a:xfrm>
            <a:off x="1556735" y="2961423"/>
            <a:ext cx="1377538" cy="617469"/>
          </a:xfrm>
          <a:prstGeom prst="roundRect">
            <a:avLst/>
          </a:prstGeom>
          <a:solidFill>
            <a:schemeClr val="accent1">
              <a:lumMod val="50000"/>
            </a:schemeClr>
          </a:solidFill>
          <a:ln w="9525"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DE" sz="1800" b="0" i="0" u="none" strike="noStrike" cap="none" normalizeH="0" baseline="0" dirty="0" smtClean="0">
                <a:ln>
                  <a:noFill/>
                </a:ln>
                <a:solidFill>
                  <a:schemeClr val="bg1"/>
                </a:solidFill>
                <a:effectLst/>
                <a:latin typeface="Textra LT Book" pitchFamily="2" charset="0"/>
              </a:rPr>
              <a:t>User</a:t>
            </a:r>
          </a:p>
        </p:txBody>
      </p:sp>
      <p:sp>
        <p:nvSpPr>
          <p:cNvPr id="18" name="Rounded Rectangle 17"/>
          <p:cNvSpPr/>
          <p:nvPr/>
        </p:nvSpPr>
        <p:spPr bwMode="auto">
          <a:xfrm>
            <a:off x="2844280" y="3858337"/>
            <a:ext cx="1377538" cy="617469"/>
          </a:xfrm>
          <a:prstGeom prst="roundRect">
            <a:avLst/>
          </a:prstGeom>
          <a:solidFill>
            <a:schemeClr val="accent1">
              <a:lumMod val="50000"/>
            </a:schemeClr>
          </a:solidFill>
          <a:ln w="9525"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DE" sz="1800" b="0" i="0" u="none" strike="noStrike" cap="none" normalizeH="0" baseline="0" dirty="0" smtClean="0">
                <a:ln>
                  <a:noFill/>
                </a:ln>
                <a:solidFill>
                  <a:schemeClr val="bg1"/>
                </a:solidFill>
                <a:effectLst/>
                <a:latin typeface="Textra LT Book" pitchFamily="2" charset="0"/>
              </a:rPr>
              <a:t>Browser</a:t>
            </a:r>
          </a:p>
        </p:txBody>
      </p:sp>
      <p:grpSp>
        <p:nvGrpSpPr>
          <p:cNvPr id="60" name="Group 59"/>
          <p:cNvGrpSpPr/>
          <p:nvPr/>
        </p:nvGrpSpPr>
        <p:grpSpPr>
          <a:xfrm>
            <a:off x="1556735" y="3578892"/>
            <a:ext cx="1287545" cy="588180"/>
            <a:chOff x="1556735" y="3578892"/>
            <a:chExt cx="1287545" cy="588180"/>
          </a:xfrm>
        </p:grpSpPr>
        <p:cxnSp>
          <p:nvCxnSpPr>
            <p:cNvPr id="22" name="Elbow Connector 21"/>
            <p:cNvCxnSpPr>
              <a:stCxn id="17" idx="2"/>
              <a:endCxn id="18" idx="1"/>
            </p:cNvCxnSpPr>
            <p:nvPr/>
          </p:nvCxnSpPr>
          <p:spPr bwMode="auto">
            <a:xfrm rot="16200000" flipH="1">
              <a:off x="2250802" y="3573594"/>
              <a:ext cx="588180" cy="598776"/>
            </a:xfrm>
            <a:prstGeom prst="bentConnector2">
              <a:avLst/>
            </a:prstGeom>
            <a:solidFill>
              <a:schemeClr val="accent1"/>
            </a:solidFill>
            <a:ln w="28575" cap="flat" cmpd="sng" algn="ctr">
              <a:solidFill>
                <a:schemeClr val="bg1"/>
              </a:solidFill>
              <a:prstDash val="solid"/>
              <a:round/>
              <a:headEnd type="none" w="med" len="med"/>
              <a:tailEnd type="arrow"/>
            </a:ln>
            <a:effectLst/>
          </p:spPr>
        </p:cxnSp>
        <p:sp>
          <p:nvSpPr>
            <p:cNvPr id="25" name="Rectangle 24"/>
            <p:cNvSpPr/>
            <p:nvPr/>
          </p:nvSpPr>
          <p:spPr>
            <a:xfrm>
              <a:off x="1556735" y="3797739"/>
              <a:ext cx="688009" cy="369332"/>
            </a:xfrm>
            <a:prstGeom prst="rect">
              <a:avLst/>
            </a:prstGeom>
          </p:spPr>
          <p:txBody>
            <a:bodyPr wrap="none">
              <a:spAutoFit/>
            </a:bodyPr>
            <a:lstStyle/>
            <a:p>
              <a:r>
                <a:rPr lang="de-DE" dirty="0" smtClean="0">
                  <a:solidFill>
                    <a:schemeClr val="bg1"/>
                  </a:solidFill>
                </a:rPr>
                <a:t>clicks</a:t>
              </a:r>
              <a:endParaRPr lang="de-DE" dirty="0"/>
            </a:p>
          </p:txBody>
        </p:sp>
      </p:grpSp>
      <p:sp>
        <p:nvSpPr>
          <p:cNvPr id="26" name="Rounded Rectangle 25"/>
          <p:cNvSpPr/>
          <p:nvPr/>
        </p:nvSpPr>
        <p:spPr bwMode="auto">
          <a:xfrm>
            <a:off x="6796257" y="3858336"/>
            <a:ext cx="1377538" cy="617469"/>
          </a:xfrm>
          <a:prstGeom prst="roundRect">
            <a:avLst/>
          </a:prstGeom>
          <a:solidFill>
            <a:schemeClr val="accent1">
              <a:lumMod val="50000"/>
            </a:schemeClr>
          </a:solidFill>
          <a:ln w="9525"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DE" sz="1800" b="0" i="0" u="none" strike="noStrike" cap="none" normalizeH="0" baseline="0" dirty="0" smtClean="0">
                <a:ln>
                  <a:noFill/>
                </a:ln>
                <a:solidFill>
                  <a:schemeClr val="bg1"/>
                </a:solidFill>
                <a:effectLst/>
                <a:latin typeface="Textra LT Book" pitchFamily="2" charset="0"/>
              </a:rPr>
              <a:t>Server</a:t>
            </a:r>
          </a:p>
        </p:txBody>
      </p:sp>
      <p:sp>
        <p:nvSpPr>
          <p:cNvPr id="27" name="Rounded Rectangle 26"/>
          <p:cNvSpPr/>
          <p:nvPr/>
        </p:nvSpPr>
        <p:spPr bwMode="auto">
          <a:xfrm>
            <a:off x="7114913" y="4475805"/>
            <a:ext cx="1377538" cy="617469"/>
          </a:xfrm>
          <a:prstGeom prst="roundRect">
            <a:avLst/>
          </a:prstGeom>
          <a:solidFill>
            <a:schemeClr val="accent1">
              <a:lumMod val="50000"/>
            </a:schemeClr>
          </a:solidFill>
          <a:ln w="9525"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DE" sz="1800" b="0" i="0" u="none" strike="noStrike" cap="none" normalizeH="0" baseline="0" dirty="0" smtClean="0">
                <a:ln>
                  <a:noFill/>
                </a:ln>
                <a:solidFill>
                  <a:schemeClr val="bg1"/>
                </a:solidFill>
                <a:effectLst/>
                <a:latin typeface="Textra LT Book" pitchFamily="2" charset="0"/>
              </a:rPr>
              <a:t>ASP.NET</a:t>
            </a:r>
          </a:p>
        </p:txBody>
      </p:sp>
      <p:grpSp>
        <p:nvGrpSpPr>
          <p:cNvPr id="61" name="Group 60"/>
          <p:cNvGrpSpPr/>
          <p:nvPr/>
        </p:nvGrpSpPr>
        <p:grpSpPr>
          <a:xfrm>
            <a:off x="4221818" y="3797738"/>
            <a:ext cx="2574439" cy="369334"/>
            <a:chOff x="4221818" y="3797738"/>
            <a:chExt cx="2574439" cy="369334"/>
          </a:xfrm>
        </p:grpSpPr>
        <p:cxnSp>
          <p:nvCxnSpPr>
            <p:cNvPr id="32" name="Straight Arrow Connector 31"/>
            <p:cNvCxnSpPr>
              <a:stCxn id="18" idx="3"/>
              <a:endCxn id="26" idx="1"/>
            </p:cNvCxnSpPr>
            <p:nvPr/>
          </p:nvCxnSpPr>
          <p:spPr bwMode="auto">
            <a:xfrm flipV="1">
              <a:off x="4221818" y="4167071"/>
              <a:ext cx="2574439" cy="1"/>
            </a:xfrm>
            <a:prstGeom prst="straightConnector1">
              <a:avLst/>
            </a:prstGeom>
            <a:solidFill>
              <a:schemeClr val="accent1"/>
            </a:solidFill>
            <a:ln w="28575" cap="flat" cmpd="sng" algn="ctr">
              <a:solidFill>
                <a:schemeClr val="bg1"/>
              </a:solidFill>
              <a:prstDash val="solid"/>
              <a:round/>
              <a:headEnd type="none" w="med" len="med"/>
              <a:tailEnd type="arrow"/>
            </a:ln>
            <a:effectLst/>
          </p:spPr>
        </p:cxnSp>
        <p:sp>
          <p:nvSpPr>
            <p:cNvPr id="33" name="Rectangle 32"/>
            <p:cNvSpPr/>
            <p:nvPr/>
          </p:nvSpPr>
          <p:spPr>
            <a:xfrm>
              <a:off x="5099074" y="3797738"/>
              <a:ext cx="1138581" cy="369332"/>
            </a:xfrm>
            <a:prstGeom prst="rect">
              <a:avLst/>
            </a:prstGeom>
          </p:spPr>
          <p:txBody>
            <a:bodyPr wrap="none">
              <a:spAutoFit/>
            </a:bodyPr>
            <a:lstStyle/>
            <a:p>
              <a:r>
                <a:rPr lang="de-DE" dirty="0" smtClean="0">
                  <a:solidFill>
                    <a:schemeClr val="bg1"/>
                  </a:solidFill>
                </a:rPr>
                <a:t>HTTP GET</a:t>
              </a:r>
              <a:endParaRPr lang="de-DE" dirty="0"/>
            </a:p>
          </p:txBody>
        </p:sp>
      </p:grpSp>
      <p:grpSp>
        <p:nvGrpSpPr>
          <p:cNvPr id="62" name="Group 61"/>
          <p:cNvGrpSpPr/>
          <p:nvPr/>
        </p:nvGrpSpPr>
        <p:grpSpPr>
          <a:xfrm>
            <a:off x="4221818" y="4167072"/>
            <a:ext cx="2976115" cy="660772"/>
            <a:chOff x="4221818" y="4167072"/>
            <a:chExt cx="2976115" cy="660772"/>
          </a:xfrm>
        </p:grpSpPr>
        <p:sp>
          <p:nvSpPr>
            <p:cNvPr id="34" name="Rectangle 33"/>
            <p:cNvSpPr/>
            <p:nvPr/>
          </p:nvSpPr>
          <p:spPr>
            <a:xfrm rot="750681">
              <a:off x="4229428" y="4458512"/>
              <a:ext cx="2968505" cy="369332"/>
            </a:xfrm>
            <a:prstGeom prst="rect">
              <a:avLst/>
            </a:prstGeom>
          </p:spPr>
          <p:txBody>
            <a:bodyPr wrap="none">
              <a:spAutoFit/>
            </a:bodyPr>
            <a:lstStyle/>
            <a:p>
              <a:r>
                <a:rPr lang="de-DE" dirty="0" smtClean="0">
                  <a:solidFill>
                    <a:schemeClr val="bg1"/>
                  </a:solidFill>
                </a:rPr>
                <a:t>Dynamically generated HTML</a:t>
              </a:r>
              <a:endParaRPr lang="de-DE" dirty="0"/>
            </a:p>
          </p:txBody>
        </p:sp>
        <p:cxnSp>
          <p:nvCxnSpPr>
            <p:cNvPr id="35" name="Straight Arrow Connector 34"/>
            <p:cNvCxnSpPr>
              <a:stCxn id="27" idx="1"/>
              <a:endCxn id="18" idx="3"/>
            </p:cNvCxnSpPr>
            <p:nvPr/>
          </p:nvCxnSpPr>
          <p:spPr bwMode="auto">
            <a:xfrm flipH="1" flipV="1">
              <a:off x="4221818" y="4167072"/>
              <a:ext cx="2893095" cy="617468"/>
            </a:xfrm>
            <a:prstGeom prst="straightConnector1">
              <a:avLst/>
            </a:prstGeom>
            <a:solidFill>
              <a:schemeClr val="accent1"/>
            </a:solidFill>
            <a:ln w="28575" cap="flat" cmpd="sng" algn="ctr">
              <a:solidFill>
                <a:schemeClr val="bg1"/>
              </a:solidFill>
              <a:prstDash val="solid"/>
              <a:round/>
              <a:headEnd type="none" w="med" len="med"/>
              <a:tailEnd type="arrow"/>
            </a:ln>
            <a:effectLst/>
          </p:spPr>
        </p:cxnSp>
      </p:grpSp>
      <p:sp>
        <p:nvSpPr>
          <p:cNvPr id="40" name="Oval 39"/>
          <p:cNvSpPr/>
          <p:nvPr/>
        </p:nvSpPr>
        <p:spPr bwMode="auto">
          <a:xfrm>
            <a:off x="421605" y="990011"/>
            <a:ext cx="878774" cy="878774"/>
          </a:xfrm>
          <a:prstGeom prst="ellipse">
            <a:avLst/>
          </a:prstGeom>
          <a:solidFill>
            <a:schemeClr val="tx2">
              <a:lumMod val="85000"/>
              <a:lumOff val="15000"/>
            </a:schemeClr>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de-DE" sz="6000" b="0" i="0" u="none" strike="noStrike" cap="none" normalizeH="0" baseline="0" dirty="0" smtClean="0">
                <a:ln>
                  <a:noFill/>
                </a:ln>
                <a:solidFill>
                  <a:schemeClr val="bg1"/>
                </a:solidFill>
                <a:effectLst/>
                <a:latin typeface="Textra LT Book" pitchFamily="2" charset="0"/>
              </a:rPr>
              <a:t>1</a:t>
            </a:r>
          </a:p>
        </p:txBody>
      </p:sp>
      <p:sp>
        <p:nvSpPr>
          <p:cNvPr id="41" name="Oval 40"/>
          <p:cNvSpPr/>
          <p:nvPr/>
        </p:nvSpPr>
        <p:spPr bwMode="auto">
          <a:xfrm>
            <a:off x="384912" y="2830770"/>
            <a:ext cx="878774" cy="878774"/>
          </a:xfrm>
          <a:prstGeom prst="ellipse">
            <a:avLst/>
          </a:prstGeom>
          <a:solidFill>
            <a:schemeClr val="tx2">
              <a:lumMod val="85000"/>
              <a:lumOff val="15000"/>
            </a:schemeClr>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de-DE" sz="6000" b="0" i="0" u="none" strike="noStrike" cap="none" normalizeH="0" baseline="0" dirty="0" smtClean="0">
                <a:ln>
                  <a:noFill/>
                </a:ln>
                <a:solidFill>
                  <a:schemeClr val="bg1"/>
                </a:solidFill>
                <a:effectLst/>
                <a:latin typeface="Textra LT Book" pitchFamily="2" charset="0"/>
              </a:rPr>
              <a:t>2</a:t>
            </a:r>
          </a:p>
        </p:txBody>
      </p:sp>
      <p:sp>
        <p:nvSpPr>
          <p:cNvPr id="42" name="Flowchart: Magnetic Disk 41"/>
          <p:cNvSpPr/>
          <p:nvPr/>
        </p:nvSpPr>
        <p:spPr bwMode="auto">
          <a:xfrm>
            <a:off x="8173795" y="5192498"/>
            <a:ext cx="758677" cy="807522"/>
          </a:xfrm>
          <a:prstGeom prst="flowChartMagneticDisk">
            <a:avLst/>
          </a:prstGeom>
          <a:solidFill>
            <a:schemeClr val="accent1">
              <a:lumMod val="25000"/>
            </a:schemeClr>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Textra LT Book" pitchFamily="2" charset="0"/>
            </a:endParaRPr>
          </a:p>
        </p:txBody>
      </p:sp>
      <p:sp>
        <p:nvSpPr>
          <p:cNvPr id="43" name="Flowchart: Magnetic Disk 42"/>
          <p:cNvSpPr/>
          <p:nvPr/>
        </p:nvSpPr>
        <p:spPr bwMode="auto">
          <a:xfrm>
            <a:off x="8131411" y="2557662"/>
            <a:ext cx="758677" cy="807522"/>
          </a:xfrm>
          <a:prstGeom prst="flowChartMagneticDisk">
            <a:avLst/>
          </a:prstGeom>
          <a:solidFill>
            <a:schemeClr val="accent1">
              <a:lumMod val="25000"/>
            </a:schemeClr>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Textra LT Book" pitchFamily="2" charset="0"/>
            </a:endParaRPr>
          </a:p>
        </p:txBody>
      </p:sp>
      <p:cxnSp>
        <p:nvCxnSpPr>
          <p:cNvPr id="48" name="Elbow Connector 47"/>
          <p:cNvCxnSpPr/>
          <p:nvPr/>
        </p:nvCxnSpPr>
        <p:spPr bwMode="auto">
          <a:xfrm rot="16200000" flipH="1">
            <a:off x="7750715" y="5159709"/>
            <a:ext cx="502985" cy="370113"/>
          </a:xfrm>
          <a:prstGeom prst="bentConnector2">
            <a:avLst/>
          </a:prstGeom>
          <a:solidFill>
            <a:schemeClr val="accent1"/>
          </a:solidFill>
          <a:ln w="28575" cap="flat" cmpd="sng" algn="ctr">
            <a:solidFill>
              <a:schemeClr val="bg1"/>
            </a:solidFill>
            <a:prstDash val="solid"/>
            <a:round/>
            <a:headEnd type="none" w="med" len="med"/>
            <a:tailEnd type="arrow"/>
          </a:ln>
          <a:effectLst/>
        </p:spPr>
      </p:cxnSp>
      <p:cxnSp>
        <p:nvCxnSpPr>
          <p:cNvPr id="57" name="Elbow Connector 56"/>
          <p:cNvCxnSpPr>
            <a:stCxn id="6" idx="2"/>
            <a:endCxn id="43" idx="2"/>
          </p:cNvCxnSpPr>
          <p:nvPr/>
        </p:nvCxnSpPr>
        <p:spPr bwMode="auto">
          <a:xfrm rot="16200000" flipH="1">
            <a:off x="7635723" y="2465735"/>
            <a:ext cx="621262" cy="370113"/>
          </a:xfrm>
          <a:prstGeom prst="bentConnector2">
            <a:avLst/>
          </a:prstGeom>
          <a:solidFill>
            <a:schemeClr val="accent1"/>
          </a:solidFill>
          <a:ln w="28575" cap="flat" cmpd="sng" algn="ctr">
            <a:solidFill>
              <a:schemeClr val="bg1"/>
            </a:solidFill>
            <a:prstDash val="solid"/>
            <a:round/>
            <a:headEnd type="none" w="med" len="med"/>
            <a:tailEnd type="arrow"/>
          </a:ln>
          <a:effectLst/>
        </p:spPr>
      </p:cxnSp>
    </p:spTree>
    <p:extLst>
      <p:ext uri="{BB962C8B-B14F-4D97-AF65-F5344CB8AC3E}">
        <p14:creationId xmlns:p14="http://schemas.microsoft.com/office/powerpoint/2010/main" val="2216927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fade">
                                      <p:cBhvr>
                                        <p:cTn id="45" dur="500"/>
                                        <p:tgtEl>
                                          <p:spTgt spid="17"/>
                                        </p:tgtEl>
                                      </p:cBhvr>
                                    </p:animEffect>
                                  </p:childTnLst>
                                </p:cTn>
                              </p:par>
                              <p:par>
                                <p:cTn id="46" presetID="10" presetClass="entr" presetSubtype="0" fill="hold" nodeType="withEffect">
                                  <p:stCondLst>
                                    <p:cond delay="0"/>
                                  </p:stCondLst>
                                  <p:childTnLst>
                                    <p:set>
                                      <p:cBhvr>
                                        <p:cTn id="47" dur="1" fill="hold">
                                          <p:stCondLst>
                                            <p:cond delay="0"/>
                                          </p:stCondLst>
                                        </p:cTn>
                                        <p:tgtEl>
                                          <p:spTgt spid="60"/>
                                        </p:tgtEl>
                                        <p:attrNameLst>
                                          <p:attrName>style.visibility</p:attrName>
                                        </p:attrNameLst>
                                      </p:cBhvr>
                                      <p:to>
                                        <p:strVal val="visible"/>
                                      </p:to>
                                    </p:set>
                                    <p:animEffect transition="in" filter="fade">
                                      <p:cBhvr>
                                        <p:cTn id="48" dur="500"/>
                                        <p:tgtEl>
                                          <p:spTgt spid="60"/>
                                        </p:tgtEl>
                                      </p:cBhvr>
                                    </p:animEffec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61"/>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27"/>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48"/>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42"/>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17" grpId="0" animBg="1"/>
      <p:bldP spid="18" grpId="0" animBg="1"/>
      <p:bldP spid="26" grpId="0" animBg="1"/>
      <p:bldP spid="27" grpId="0" animBg="1"/>
      <p:bldP spid="40" grpId="0" animBg="1"/>
      <p:bldP spid="41" grpId="0" animBg="1"/>
      <p:bldP spid="42" grpId="0" animBg="1"/>
      <p:bldP spid="4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776155" y="61747"/>
            <a:ext cx="3367845" cy="769441"/>
          </a:xfrm>
          <a:prstGeom prst="rect">
            <a:avLst/>
          </a:prstGeom>
        </p:spPr>
        <p:txBody>
          <a:bodyPr wrap="none">
            <a:spAutoFit/>
          </a:bodyPr>
          <a:lstStyle/>
          <a:p>
            <a:pPr algn="r"/>
            <a:r>
              <a:rPr lang="de-DE" sz="4400" dirty="0" smtClean="0">
                <a:solidFill>
                  <a:schemeClr val="bg1"/>
                </a:solidFill>
              </a:rPr>
              <a:t>Ajaxified Web</a:t>
            </a:r>
            <a:endParaRPr lang="de-DE" sz="4400" dirty="0">
              <a:solidFill>
                <a:schemeClr val="bg1"/>
              </a:solidFill>
            </a:endParaRPr>
          </a:p>
        </p:txBody>
      </p:sp>
      <p:sp>
        <p:nvSpPr>
          <p:cNvPr id="5" name="Rounded Rectangle 4"/>
          <p:cNvSpPr/>
          <p:nvPr/>
        </p:nvSpPr>
        <p:spPr bwMode="auto">
          <a:xfrm>
            <a:off x="1556735" y="1046664"/>
            <a:ext cx="1377538" cy="617469"/>
          </a:xfrm>
          <a:prstGeom prst="roundRect">
            <a:avLst/>
          </a:prstGeom>
          <a:solidFill>
            <a:schemeClr val="accent1">
              <a:lumMod val="50000"/>
            </a:schemeClr>
          </a:solidFill>
          <a:ln w="9525"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DE" sz="1800" b="0" i="0" u="none" strike="noStrike" cap="none" normalizeH="0" baseline="0" dirty="0" smtClean="0">
                <a:ln>
                  <a:noFill/>
                </a:ln>
                <a:solidFill>
                  <a:schemeClr val="bg1"/>
                </a:solidFill>
                <a:effectLst/>
                <a:latin typeface="Textra LT Book" pitchFamily="2" charset="0"/>
              </a:rPr>
              <a:t>Browser</a:t>
            </a:r>
          </a:p>
        </p:txBody>
      </p:sp>
      <p:sp>
        <p:nvSpPr>
          <p:cNvPr id="6" name="Rounded Rectangle 5"/>
          <p:cNvSpPr/>
          <p:nvPr/>
        </p:nvSpPr>
        <p:spPr bwMode="auto">
          <a:xfrm>
            <a:off x="6753873" y="1105223"/>
            <a:ext cx="1377538" cy="617469"/>
          </a:xfrm>
          <a:prstGeom prst="roundRect">
            <a:avLst/>
          </a:prstGeom>
          <a:solidFill>
            <a:schemeClr val="accent1">
              <a:lumMod val="50000"/>
            </a:schemeClr>
          </a:solidFill>
          <a:ln w="9525"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DE" sz="1800" b="0" i="0" u="none" strike="noStrike" cap="none" normalizeH="0" baseline="0" dirty="0" smtClean="0">
                <a:ln>
                  <a:noFill/>
                </a:ln>
                <a:solidFill>
                  <a:schemeClr val="bg1"/>
                </a:solidFill>
                <a:effectLst/>
                <a:latin typeface="Textra LT Book" pitchFamily="2" charset="0"/>
              </a:rPr>
              <a:t>Server</a:t>
            </a:r>
          </a:p>
        </p:txBody>
      </p:sp>
      <p:sp>
        <p:nvSpPr>
          <p:cNvPr id="7" name="Rounded Rectangle 6"/>
          <p:cNvSpPr/>
          <p:nvPr/>
        </p:nvSpPr>
        <p:spPr bwMode="auto">
          <a:xfrm>
            <a:off x="7072529" y="1722692"/>
            <a:ext cx="1377538" cy="617469"/>
          </a:xfrm>
          <a:prstGeom prst="roundRect">
            <a:avLst/>
          </a:prstGeom>
          <a:solidFill>
            <a:schemeClr val="accent1">
              <a:lumMod val="50000"/>
            </a:schemeClr>
          </a:solidFill>
          <a:ln w="9525"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DE" sz="1800" b="0" i="0" u="none" strike="noStrike" cap="none" normalizeH="0" baseline="0" dirty="0" smtClean="0">
                <a:ln>
                  <a:noFill/>
                </a:ln>
                <a:solidFill>
                  <a:schemeClr val="bg1"/>
                </a:solidFill>
                <a:effectLst/>
                <a:latin typeface="Textra LT Book" pitchFamily="2" charset="0"/>
              </a:rPr>
              <a:t>ASP.NET</a:t>
            </a:r>
          </a:p>
        </p:txBody>
      </p:sp>
      <p:grpSp>
        <p:nvGrpSpPr>
          <p:cNvPr id="8" name="Group 7"/>
          <p:cNvGrpSpPr/>
          <p:nvPr/>
        </p:nvGrpSpPr>
        <p:grpSpPr>
          <a:xfrm>
            <a:off x="2934273" y="1044624"/>
            <a:ext cx="3819600" cy="369334"/>
            <a:chOff x="2934273" y="1044624"/>
            <a:chExt cx="3819600" cy="369334"/>
          </a:xfrm>
        </p:grpSpPr>
        <p:cxnSp>
          <p:nvCxnSpPr>
            <p:cNvPr id="9" name="Straight Arrow Connector 8"/>
            <p:cNvCxnSpPr>
              <a:stCxn id="5" idx="3"/>
              <a:endCxn id="6" idx="1"/>
            </p:cNvCxnSpPr>
            <p:nvPr/>
          </p:nvCxnSpPr>
          <p:spPr bwMode="auto">
            <a:xfrm>
              <a:off x="2934273" y="1355399"/>
              <a:ext cx="3819600" cy="58559"/>
            </a:xfrm>
            <a:prstGeom prst="straightConnector1">
              <a:avLst/>
            </a:prstGeom>
            <a:solidFill>
              <a:schemeClr val="accent1"/>
            </a:solidFill>
            <a:ln w="28575" cap="flat" cmpd="sng" algn="ctr">
              <a:solidFill>
                <a:schemeClr val="bg1"/>
              </a:solidFill>
              <a:prstDash val="solid"/>
              <a:round/>
              <a:headEnd type="none" w="med" len="med"/>
              <a:tailEnd type="arrow"/>
            </a:ln>
            <a:effectLst/>
          </p:spPr>
        </p:cxnSp>
        <p:sp>
          <p:nvSpPr>
            <p:cNvPr id="10" name="Rectangle 9"/>
            <p:cNvSpPr/>
            <p:nvPr/>
          </p:nvSpPr>
          <p:spPr>
            <a:xfrm>
              <a:off x="4434110" y="1044624"/>
              <a:ext cx="1138581" cy="369332"/>
            </a:xfrm>
            <a:prstGeom prst="rect">
              <a:avLst/>
            </a:prstGeom>
          </p:spPr>
          <p:txBody>
            <a:bodyPr wrap="none">
              <a:spAutoFit/>
            </a:bodyPr>
            <a:lstStyle/>
            <a:p>
              <a:r>
                <a:rPr lang="de-DE" dirty="0" smtClean="0">
                  <a:solidFill>
                    <a:schemeClr val="bg1"/>
                  </a:solidFill>
                </a:rPr>
                <a:t>HTTP GET</a:t>
              </a:r>
              <a:endParaRPr lang="de-DE" dirty="0"/>
            </a:p>
          </p:txBody>
        </p:sp>
      </p:grpSp>
      <p:grpSp>
        <p:nvGrpSpPr>
          <p:cNvPr id="11" name="Group 10"/>
          <p:cNvGrpSpPr/>
          <p:nvPr/>
        </p:nvGrpSpPr>
        <p:grpSpPr>
          <a:xfrm>
            <a:off x="2934273" y="1355399"/>
            <a:ext cx="4138256" cy="752482"/>
            <a:chOff x="2934273" y="1355399"/>
            <a:chExt cx="4138256" cy="752482"/>
          </a:xfrm>
        </p:grpSpPr>
        <p:sp>
          <p:nvSpPr>
            <p:cNvPr id="12" name="Rectangle 11"/>
            <p:cNvSpPr/>
            <p:nvPr/>
          </p:nvSpPr>
          <p:spPr>
            <a:xfrm rot="560414">
              <a:off x="3721233" y="1738549"/>
              <a:ext cx="2968505" cy="369332"/>
            </a:xfrm>
            <a:prstGeom prst="rect">
              <a:avLst/>
            </a:prstGeom>
          </p:spPr>
          <p:txBody>
            <a:bodyPr wrap="none">
              <a:spAutoFit/>
            </a:bodyPr>
            <a:lstStyle/>
            <a:p>
              <a:r>
                <a:rPr lang="de-DE" dirty="0" smtClean="0">
                  <a:solidFill>
                    <a:schemeClr val="bg1"/>
                  </a:solidFill>
                </a:rPr>
                <a:t>Dynamically generated HTML</a:t>
              </a:r>
              <a:endParaRPr lang="de-DE" dirty="0"/>
            </a:p>
          </p:txBody>
        </p:sp>
        <p:cxnSp>
          <p:nvCxnSpPr>
            <p:cNvPr id="13" name="Straight Arrow Connector 12"/>
            <p:cNvCxnSpPr>
              <a:stCxn id="7" idx="1"/>
              <a:endCxn id="5" idx="3"/>
            </p:cNvCxnSpPr>
            <p:nvPr/>
          </p:nvCxnSpPr>
          <p:spPr bwMode="auto">
            <a:xfrm flipH="1" flipV="1">
              <a:off x="2934273" y="1355399"/>
              <a:ext cx="4138256" cy="676028"/>
            </a:xfrm>
            <a:prstGeom prst="straightConnector1">
              <a:avLst/>
            </a:prstGeom>
            <a:solidFill>
              <a:schemeClr val="accent1"/>
            </a:solidFill>
            <a:ln w="28575" cap="flat" cmpd="sng" algn="ctr">
              <a:solidFill>
                <a:schemeClr val="bg1"/>
              </a:solidFill>
              <a:prstDash val="solid"/>
              <a:round/>
              <a:headEnd type="none" w="med" len="med"/>
              <a:tailEnd type="arrow"/>
            </a:ln>
            <a:effectLst/>
          </p:spPr>
        </p:cxnSp>
      </p:grpSp>
      <p:sp>
        <p:nvSpPr>
          <p:cNvPr id="14" name="Rounded Rectangle 13"/>
          <p:cNvSpPr/>
          <p:nvPr/>
        </p:nvSpPr>
        <p:spPr bwMode="auto">
          <a:xfrm>
            <a:off x="1556735" y="2522035"/>
            <a:ext cx="944365" cy="617469"/>
          </a:xfrm>
          <a:prstGeom prst="roundRect">
            <a:avLst/>
          </a:prstGeom>
          <a:solidFill>
            <a:schemeClr val="accent1">
              <a:lumMod val="50000"/>
            </a:schemeClr>
          </a:solidFill>
          <a:ln w="9525"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DE" sz="1800" b="0" i="0" u="none" strike="noStrike" cap="none" normalizeH="0" baseline="0" dirty="0" smtClean="0">
                <a:ln>
                  <a:noFill/>
                </a:ln>
                <a:solidFill>
                  <a:schemeClr val="bg1"/>
                </a:solidFill>
                <a:effectLst/>
                <a:latin typeface="Textra LT Book" pitchFamily="2" charset="0"/>
              </a:rPr>
              <a:t>User</a:t>
            </a:r>
          </a:p>
        </p:txBody>
      </p:sp>
      <p:sp>
        <p:nvSpPr>
          <p:cNvPr id="15" name="Rounded Rectangle 14"/>
          <p:cNvSpPr/>
          <p:nvPr/>
        </p:nvSpPr>
        <p:spPr bwMode="auto">
          <a:xfrm>
            <a:off x="2501100" y="3457083"/>
            <a:ext cx="1377538" cy="617469"/>
          </a:xfrm>
          <a:prstGeom prst="roundRect">
            <a:avLst/>
          </a:prstGeom>
          <a:solidFill>
            <a:schemeClr val="accent1">
              <a:lumMod val="50000"/>
            </a:schemeClr>
          </a:solidFill>
          <a:ln w="9525"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DE" sz="1800" b="0" i="0" u="none" strike="noStrike" cap="none" normalizeH="0" baseline="0" dirty="0" smtClean="0">
                <a:ln>
                  <a:noFill/>
                </a:ln>
                <a:solidFill>
                  <a:schemeClr val="bg1"/>
                </a:solidFill>
                <a:effectLst/>
                <a:latin typeface="Textra LT Book" pitchFamily="2" charset="0"/>
              </a:rPr>
              <a:t>Browser</a:t>
            </a:r>
          </a:p>
        </p:txBody>
      </p:sp>
      <p:grpSp>
        <p:nvGrpSpPr>
          <p:cNvPr id="16" name="Group 15"/>
          <p:cNvGrpSpPr/>
          <p:nvPr/>
        </p:nvGrpSpPr>
        <p:grpSpPr>
          <a:xfrm>
            <a:off x="1351021" y="3139504"/>
            <a:ext cx="1150079" cy="935048"/>
            <a:chOff x="1351021" y="3139504"/>
            <a:chExt cx="1150079" cy="935048"/>
          </a:xfrm>
        </p:grpSpPr>
        <p:cxnSp>
          <p:nvCxnSpPr>
            <p:cNvPr id="17" name="Elbow Connector 16"/>
            <p:cNvCxnSpPr>
              <a:stCxn id="14" idx="2"/>
              <a:endCxn id="15" idx="1"/>
            </p:cNvCxnSpPr>
            <p:nvPr/>
          </p:nvCxnSpPr>
          <p:spPr bwMode="auto">
            <a:xfrm rot="16200000" flipH="1">
              <a:off x="1951852" y="3216570"/>
              <a:ext cx="626314" cy="472182"/>
            </a:xfrm>
            <a:prstGeom prst="bentConnector2">
              <a:avLst/>
            </a:prstGeom>
            <a:solidFill>
              <a:schemeClr val="accent1"/>
            </a:solidFill>
            <a:ln w="28575" cap="flat" cmpd="sng" algn="ctr">
              <a:solidFill>
                <a:schemeClr val="bg1"/>
              </a:solidFill>
              <a:prstDash val="solid"/>
              <a:round/>
              <a:headEnd type="none" w="med" len="med"/>
              <a:tailEnd type="arrow"/>
            </a:ln>
            <a:effectLst/>
          </p:spPr>
        </p:cxnSp>
        <p:sp>
          <p:nvSpPr>
            <p:cNvPr id="18" name="Rectangle 17"/>
            <p:cNvSpPr/>
            <p:nvPr/>
          </p:nvSpPr>
          <p:spPr>
            <a:xfrm>
              <a:off x="1351021" y="3705220"/>
              <a:ext cx="688009" cy="369332"/>
            </a:xfrm>
            <a:prstGeom prst="rect">
              <a:avLst/>
            </a:prstGeom>
          </p:spPr>
          <p:txBody>
            <a:bodyPr wrap="none">
              <a:spAutoFit/>
            </a:bodyPr>
            <a:lstStyle/>
            <a:p>
              <a:r>
                <a:rPr lang="de-DE" dirty="0" smtClean="0">
                  <a:solidFill>
                    <a:schemeClr val="bg1"/>
                  </a:solidFill>
                </a:rPr>
                <a:t>clicks</a:t>
              </a:r>
              <a:endParaRPr lang="de-DE" dirty="0"/>
            </a:p>
          </p:txBody>
        </p:sp>
      </p:grpSp>
      <p:sp>
        <p:nvSpPr>
          <p:cNvPr id="19" name="Rounded Rectangle 18"/>
          <p:cNvSpPr/>
          <p:nvPr/>
        </p:nvSpPr>
        <p:spPr bwMode="auto">
          <a:xfrm>
            <a:off x="6796257" y="3858336"/>
            <a:ext cx="1377538" cy="617469"/>
          </a:xfrm>
          <a:prstGeom prst="roundRect">
            <a:avLst/>
          </a:prstGeom>
          <a:solidFill>
            <a:schemeClr val="accent1">
              <a:lumMod val="50000"/>
            </a:schemeClr>
          </a:solidFill>
          <a:ln w="9525"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DE" sz="1800" b="0" i="0" u="none" strike="noStrike" cap="none" normalizeH="0" baseline="0" dirty="0" smtClean="0">
                <a:ln>
                  <a:noFill/>
                </a:ln>
                <a:solidFill>
                  <a:schemeClr val="bg1"/>
                </a:solidFill>
                <a:effectLst/>
                <a:latin typeface="Textra LT Book" pitchFamily="2" charset="0"/>
              </a:rPr>
              <a:t>Server</a:t>
            </a:r>
          </a:p>
        </p:txBody>
      </p:sp>
      <p:sp>
        <p:nvSpPr>
          <p:cNvPr id="20" name="Rounded Rectangle 19"/>
          <p:cNvSpPr/>
          <p:nvPr/>
        </p:nvSpPr>
        <p:spPr bwMode="auto">
          <a:xfrm>
            <a:off x="7114913" y="4475805"/>
            <a:ext cx="1377538" cy="617469"/>
          </a:xfrm>
          <a:prstGeom prst="roundRect">
            <a:avLst/>
          </a:prstGeom>
          <a:solidFill>
            <a:schemeClr val="accent1">
              <a:lumMod val="50000"/>
            </a:schemeClr>
          </a:solidFill>
          <a:ln w="9525"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DE" sz="1800" b="0" i="0" u="none" strike="noStrike" cap="none" normalizeH="0" baseline="0" dirty="0" smtClean="0">
                <a:ln>
                  <a:noFill/>
                </a:ln>
                <a:solidFill>
                  <a:schemeClr val="bg1"/>
                </a:solidFill>
                <a:effectLst/>
                <a:latin typeface="Textra LT Book" pitchFamily="2" charset="0"/>
              </a:rPr>
              <a:t>WCF</a:t>
            </a:r>
          </a:p>
        </p:txBody>
      </p:sp>
      <p:grpSp>
        <p:nvGrpSpPr>
          <p:cNvPr id="21" name="Group 20"/>
          <p:cNvGrpSpPr/>
          <p:nvPr/>
        </p:nvGrpSpPr>
        <p:grpSpPr>
          <a:xfrm>
            <a:off x="4311811" y="3889886"/>
            <a:ext cx="2484446" cy="493401"/>
            <a:chOff x="4311811" y="3889886"/>
            <a:chExt cx="2484446" cy="493401"/>
          </a:xfrm>
        </p:grpSpPr>
        <p:cxnSp>
          <p:nvCxnSpPr>
            <p:cNvPr id="22" name="Straight Arrow Connector 21"/>
            <p:cNvCxnSpPr>
              <a:stCxn id="75" idx="3"/>
              <a:endCxn id="19" idx="1"/>
            </p:cNvCxnSpPr>
            <p:nvPr/>
          </p:nvCxnSpPr>
          <p:spPr bwMode="auto">
            <a:xfrm flipV="1">
              <a:off x="4311811" y="4167071"/>
              <a:ext cx="2484446" cy="216216"/>
            </a:xfrm>
            <a:prstGeom prst="straightConnector1">
              <a:avLst/>
            </a:prstGeom>
            <a:solidFill>
              <a:schemeClr val="accent1"/>
            </a:solidFill>
            <a:ln w="28575" cap="flat" cmpd="sng" algn="ctr">
              <a:solidFill>
                <a:schemeClr val="bg1"/>
              </a:solidFill>
              <a:prstDash val="solid"/>
              <a:round/>
              <a:headEnd type="none" w="med" len="med"/>
              <a:tailEnd type="arrow"/>
            </a:ln>
            <a:effectLst/>
          </p:spPr>
        </p:cxnSp>
        <p:sp>
          <p:nvSpPr>
            <p:cNvPr id="23" name="Rectangle 22"/>
            <p:cNvSpPr/>
            <p:nvPr/>
          </p:nvSpPr>
          <p:spPr>
            <a:xfrm rot="21345412">
              <a:off x="5144071" y="3889886"/>
              <a:ext cx="1138581" cy="369332"/>
            </a:xfrm>
            <a:prstGeom prst="rect">
              <a:avLst/>
            </a:prstGeom>
          </p:spPr>
          <p:txBody>
            <a:bodyPr wrap="none">
              <a:spAutoFit/>
            </a:bodyPr>
            <a:lstStyle/>
            <a:p>
              <a:r>
                <a:rPr lang="de-DE" dirty="0" smtClean="0">
                  <a:solidFill>
                    <a:schemeClr val="bg1"/>
                  </a:solidFill>
                </a:rPr>
                <a:t>HTTP GET</a:t>
              </a:r>
              <a:endParaRPr lang="de-DE" dirty="0"/>
            </a:p>
          </p:txBody>
        </p:sp>
      </p:grpSp>
      <p:grpSp>
        <p:nvGrpSpPr>
          <p:cNvPr id="24" name="Group 23"/>
          <p:cNvGrpSpPr/>
          <p:nvPr/>
        </p:nvGrpSpPr>
        <p:grpSpPr>
          <a:xfrm>
            <a:off x="4311811" y="4383287"/>
            <a:ext cx="2803102" cy="538232"/>
            <a:chOff x="4311811" y="4383287"/>
            <a:chExt cx="2803102" cy="538232"/>
          </a:xfrm>
        </p:grpSpPr>
        <p:sp>
          <p:nvSpPr>
            <p:cNvPr id="25" name="Rectangle 24"/>
            <p:cNvSpPr/>
            <p:nvPr/>
          </p:nvSpPr>
          <p:spPr>
            <a:xfrm rot="497258">
              <a:off x="5232599" y="4552187"/>
              <a:ext cx="1085554" cy="369332"/>
            </a:xfrm>
            <a:prstGeom prst="rect">
              <a:avLst/>
            </a:prstGeom>
          </p:spPr>
          <p:txBody>
            <a:bodyPr wrap="none">
              <a:spAutoFit/>
            </a:bodyPr>
            <a:lstStyle/>
            <a:p>
              <a:r>
                <a:rPr lang="de-DE" dirty="0" smtClean="0">
                  <a:solidFill>
                    <a:schemeClr val="bg1"/>
                  </a:solidFill>
                </a:rPr>
                <a:t>Data only</a:t>
              </a:r>
              <a:endParaRPr lang="de-DE" dirty="0"/>
            </a:p>
          </p:txBody>
        </p:sp>
        <p:cxnSp>
          <p:nvCxnSpPr>
            <p:cNvPr id="26" name="Straight Arrow Connector 25"/>
            <p:cNvCxnSpPr>
              <a:stCxn id="20" idx="1"/>
              <a:endCxn id="75" idx="3"/>
            </p:cNvCxnSpPr>
            <p:nvPr/>
          </p:nvCxnSpPr>
          <p:spPr bwMode="auto">
            <a:xfrm flipH="1" flipV="1">
              <a:off x="4311811" y="4383287"/>
              <a:ext cx="2803102" cy="401253"/>
            </a:xfrm>
            <a:prstGeom prst="straightConnector1">
              <a:avLst/>
            </a:prstGeom>
            <a:solidFill>
              <a:schemeClr val="accent1"/>
            </a:solidFill>
            <a:ln w="28575" cap="flat" cmpd="sng" algn="ctr">
              <a:solidFill>
                <a:schemeClr val="bg1"/>
              </a:solidFill>
              <a:prstDash val="solid"/>
              <a:round/>
              <a:headEnd type="none" w="med" len="med"/>
              <a:tailEnd type="arrow"/>
            </a:ln>
            <a:effectLst/>
          </p:spPr>
        </p:cxnSp>
      </p:grpSp>
      <p:sp>
        <p:nvSpPr>
          <p:cNvPr id="27" name="Oval 26"/>
          <p:cNvSpPr/>
          <p:nvPr/>
        </p:nvSpPr>
        <p:spPr bwMode="auto">
          <a:xfrm>
            <a:off x="421605" y="990011"/>
            <a:ext cx="878774" cy="878774"/>
          </a:xfrm>
          <a:prstGeom prst="ellipse">
            <a:avLst/>
          </a:prstGeom>
          <a:solidFill>
            <a:schemeClr val="tx2">
              <a:lumMod val="85000"/>
              <a:lumOff val="15000"/>
            </a:schemeClr>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de-DE" sz="6000" b="0" i="0" u="none" strike="noStrike" cap="none" normalizeH="0" baseline="0" dirty="0" smtClean="0">
                <a:ln>
                  <a:noFill/>
                </a:ln>
                <a:solidFill>
                  <a:schemeClr val="bg1"/>
                </a:solidFill>
                <a:effectLst/>
                <a:latin typeface="Textra LT Book" pitchFamily="2" charset="0"/>
              </a:rPr>
              <a:t>1</a:t>
            </a:r>
          </a:p>
        </p:txBody>
      </p:sp>
      <p:sp>
        <p:nvSpPr>
          <p:cNvPr id="28" name="Oval 27"/>
          <p:cNvSpPr/>
          <p:nvPr/>
        </p:nvSpPr>
        <p:spPr bwMode="auto">
          <a:xfrm>
            <a:off x="384912" y="2380228"/>
            <a:ext cx="878774" cy="878774"/>
          </a:xfrm>
          <a:prstGeom prst="ellipse">
            <a:avLst/>
          </a:prstGeom>
          <a:solidFill>
            <a:schemeClr val="tx2">
              <a:lumMod val="85000"/>
              <a:lumOff val="15000"/>
            </a:schemeClr>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de-DE" sz="6000" b="0" i="0" u="none" strike="noStrike" cap="none" normalizeH="0" baseline="0" dirty="0" smtClean="0">
                <a:ln>
                  <a:noFill/>
                </a:ln>
                <a:solidFill>
                  <a:schemeClr val="bg1"/>
                </a:solidFill>
                <a:effectLst/>
                <a:latin typeface="Textra LT Book" pitchFamily="2" charset="0"/>
              </a:rPr>
              <a:t>2</a:t>
            </a:r>
          </a:p>
        </p:txBody>
      </p:sp>
      <p:sp>
        <p:nvSpPr>
          <p:cNvPr id="29" name="Flowchart: Magnetic Disk 28"/>
          <p:cNvSpPr/>
          <p:nvPr/>
        </p:nvSpPr>
        <p:spPr bwMode="auto">
          <a:xfrm>
            <a:off x="8173795" y="5192498"/>
            <a:ext cx="758677" cy="807522"/>
          </a:xfrm>
          <a:prstGeom prst="flowChartMagneticDisk">
            <a:avLst/>
          </a:prstGeom>
          <a:solidFill>
            <a:schemeClr val="accent1">
              <a:lumMod val="25000"/>
            </a:schemeClr>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Textra LT Book" pitchFamily="2" charset="0"/>
            </a:endParaRPr>
          </a:p>
        </p:txBody>
      </p:sp>
      <p:sp>
        <p:nvSpPr>
          <p:cNvPr id="30" name="Flowchart: Magnetic Disk 29"/>
          <p:cNvSpPr/>
          <p:nvPr/>
        </p:nvSpPr>
        <p:spPr bwMode="auto">
          <a:xfrm>
            <a:off x="8131411" y="2557662"/>
            <a:ext cx="758677" cy="807522"/>
          </a:xfrm>
          <a:prstGeom prst="flowChartMagneticDisk">
            <a:avLst/>
          </a:prstGeom>
          <a:solidFill>
            <a:schemeClr val="accent1">
              <a:lumMod val="25000"/>
            </a:schemeClr>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Textra LT Book" pitchFamily="2" charset="0"/>
            </a:endParaRPr>
          </a:p>
        </p:txBody>
      </p:sp>
      <p:cxnSp>
        <p:nvCxnSpPr>
          <p:cNvPr id="31" name="Elbow Connector 30"/>
          <p:cNvCxnSpPr/>
          <p:nvPr/>
        </p:nvCxnSpPr>
        <p:spPr bwMode="auto">
          <a:xfrm rot="16200000" flipH="1">
            <a:off x="7750715" y="5159709"/>
            <a:ext cx="502985" cy="370113"/>
          </a:xfrm>
          <a:prstGeom prst="bentConnector2">
            <a:avLst/>
          </a:prstGeom>
          <a:solidFill>
            <a:schemeClr val="accent1"/>
          </a:solidFill>
          <a:ln w="28575" cap="flat" cmpd="sng" algn="ctr">
            <a:solidFill>
              <a:schemeClr val="bg1"/>
            </a:solidFill>
            <a:prstDash val="solid"/>
            <a:round/>
            <a:headEnd type="none" w="med" len="med"/>
            <a:tailEnd type="arrow"/>
          </a:ln>
          <a:effectLst/>
        </p:spPr>
      </p:cxnSp>
      <p:cxnSp>
        <p:nvCxnSpPr>
          <p:cNvPr id="32" name="Elbow Connector 31"/>
          <p:cNvCxnSpPr>
            <a:stCxn id="7" idx="2"/>
            <a:endCxn id="30" idx="2"/>
          </p:cNvCxnSpPr>
          <p:nvPr/>
        </p:nvCxnSpPr>
        <p:spPr bwMode="auto">
          <a:xfrm rot="16200000" flipH="1">
            <a:off x="7635723" y="2465735"/>
            <a:ext cx="621262" cy="370113"/>
          </a:xfrm>
          <a:prstGeom prst="bentConnector2">
            <a:avLst/>
          </a:prstGeom>
          <a:solidFill>
            <a:schemeClr val="accent1"/>
          </a:solidFill>
          <a:ln w="28575" cap="flat" cmpd="sng" algn="ctr">
            <a:solidFill>
              <a:schemeClr val="bg1"/>
            </a:solidFill>
            <a:prstDash val="solid"/>
            <a:round/>
            <a:headEnd type="none" w="med" len="med"/>
            <a:tailEnd type="arrow"/>
          </a:ln>
          <a:effectLst/>
        </p:spPr>
      </p:cxnSp>
      <p:sp>
        <p:nvSpPr>
          <p:cNvPr id="75" name="Rounded Rectangle 74"/>
          <p:cNvSpPr/>
          <p:nvPr/>
        </p:nvSpPr>
        <p:spPr bwMode="auto">
          <a:xfrm>
            <a:off x="2934273" y="4074552"/>
            <a:ext cx="1377538" cy="617469"/>
          </a:xfrm>
          <a:prstGeom prst="roundRect">
            <a:avLst/>
          </a:prstGeom>
          <a:solidFill>
            <a:schemeClr val="accent1">
              <a:lumMod val="50000"/>
            </a:schemeClr>
          </a:solidFill>
          <a:ln w="9525"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DE" sz="1800" b="0" i="0" u="none" strike="noStrike" cap="none" normalizeH="0" baseline="0" dirty="0" smtClean="0">
                <a:ln>
                  <a:noFill/>
                </a:ln>
                <a:solidFill>
                  <a:schemeClr val="bg1"/>
                </a:solidFill>
                <a:effectLst/>
                <a:latin typeface="Textra LT Book" pitchFamily="2" charset="0"/>
              </a:rPr>
              <a:t>runs JS</a:t>
            </a:r>
          </a:p>
        </p:txBody>
      </p:sp>
      <p:sp>
        <p:nvSpPr>
          <p:cNvPr id="88" name="Rounded Rectangle 87"/>
          <p:cNvSpPr/>
          <p:nvPr/>
        </p:nvSpPr>
        <p:spPr bwMode="auto">
          <a:xfrm>
            <a:off x="3189869" y="4692021"/>
            <a:ext cx="1377538" cy="617469"/>
          </a:xfrm>
          <a:prstGeom prst="roundRect">
            <a:avLst/>
          </a:prstGeom>
          <a:solidFill>
            <a:schemeClr val="accent1">
              <a:lumMod val="50000"/>
            </a:schemeClr>
          </a:solidFill>
          <a:ln w="9525"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DE" sz="1800" b="0" i="0" u="none" strike="noStrike" cap="none" normalizeH="0" baseline="0" dirty="0" smtClean="0">
                <a:ln>
                  <a:noFill/>
                </a:ln>
                <a:solidFill>
                  <a:schemeClr val="bg1"/>
                </a:solidFill>
                <a:effectLst/>
                <a:latin typeface="Textra LT Book" pitchFamily="2" charset="0"/>
              </a:rPr>
              <a:t>Display Data</a:t>
            </a:r>
          </a:p>
        </p:txBody>
      </p:sp>
    </p:spTree>
    <p:extLst>
      <p:ext uri="{BB962C8B-B14F-4D97-AF65-F5344CB8AC3E}">
        <p14:creationId xmlns:p14="http://schemas.microsoft.com/office/powerpoint/2010/main" val="4035093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nodeType="with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fade">
                                      <p:cBhvr>
                                        <p:cTn id="38" dur="500"/>
                                        <p:tgtEl>
                                          <p:spTgt spid="16"/>
                                        </p:tgtEl>
                                      </p:cBhvr>
                                    </p:animEffec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7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0"/>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31"/>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29"/>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24"/>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14" grpId="0" animBg="1"/>
      <p:bldP spid="15" grpId="0" animBg="1"/>
      <p:bldP spid="19" grpId="0" animBg="1"/>
      <p:bldP spid="20" grpId="0" animBg="1"/>
      <p:bldP spid="27" grpId="0" animBg="1"/>
      <p:bldP spid="28" grpId="0" animBg="1"/>
      <p:bldP spid="29" grpId="0" animBg="1"/>
      <p:bldP spid="30" grpId="0" animBg="1"/>
      <p:bldP spid="75" grpId="0" animBg="1"/>
      <p:bldP spid="8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583410" y="61747"/>
            <a:ext cx="3560590" cy="707886"/>
          </a:xfrm>
          <a:prstGeom prst="rect">
            <a:avLst/>
          </a:prstGeom>
        </p:spPr>
        <p:txBody>
          <a:bodyPr wrap="none">
            <a:spAutoFit/>
          </a:bodyPr>
          <a:lstStyle/>
          <a:p>
            <a:pPr algn="r"/>
            <a:r>
              <a:rPr lang="de-DE" sz="4000" dirty="0" smtClean="0">
                <a:solidFill>
                  <a:schemeClr val="bg1"/>
                </a:solidFill>
              </a:rPr>
              <a:t>Offlineable Data</a:t>
            </a:r>
            <a:endParaRPr lang="de-DE" sz="4000" dirty="0">
              <a:solidFill>
                <a:schemeClr val="bg1"/>
              </a:solidFill>
            </a:endParaRPr>
          </a:p>
        </p:txBody>
      </p:sp>
      <p:sp>
        <p:nvSpPr>
          <p:cNvPr id="5" name="Rounded Rectangle 4"/>
          <p:cNvSpPr/>
          <p:nvPr/>
        </p:nvSpPr>
        <p:spPr bwMode="auto">
          <a:xfrm>
            <a:off x="1556735" y="1046664"/>
            <a:ext cx="1377538" cy="617469"/>
          </a:xfrm>
          <a:prstGeom prst="roundRect">
            <a:avLst/>
          </a:prstGeom>
          <a:solidFill>
            <a:schemeClr val="accent1">
              <a:lumMod val="50000"/>
            </a:schemeClr>
          </a:solidFill>
          <a:ln w="9525"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DE" sz="1800" b="0" i="0" u="none" strike="noStrike" cap="none" normalizeH="0" baseline="0" dirty="0" smtClean="0">
                <a:ln>
                  <a:noFill/>
                </a:ln>
                <a:solidFill>
                  <a:schemeClr val="bg1"/>
                </a:solidFill>
                <a:effectLst/>
                <a:latin typeface="Textra LT Book" pitchFamily="2" charset="0"/>
              </a:rPr>
              <a:t>Browser</a:t>
            </a:r>
          </a:p>
        </p:txBody>
      </p:sp>
      <p:sp>
        <p:nvSpPr>
          <p:cNvPr id="6" name="Rounded Rectangle 5"/>
          <p:cNvSpPr/>
          <p:nvPr/>
        </p:nvSpPr>
        <p:spPr bwMode="auto">
          <a:xfrm>
            <a:off x="6753873" y="1105223"/>
            <a:ext cx="1377538" cy="617469"/>
          </a:xfrm>
          <a:prstGeom prst="roundRect">
            <a:avLst/>
          </a:prstGeom>
          <a:solidFill>
            <a:schemeClr val="accent1">
              <a:lumMod val="50000"/>
            </a:schemeClr>
          </a:solidFill>
          <a:ln w="9525"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DE" sz="1800" b="0" i="0" u="none" strike="noStrike" cap="none" normalizeH="0" baseline="0" dirty="0" smtClean="0">
                <a:ln>
                  <a:noFill/>
                </a:ln>
                <a:solidFill>
                  <a:schemeClr val="bg1"/>
                </a:solidFill>
                <a:effectLst/>
                <a:latin typeface="Textra LT Book" pitchFamily="2" charset="0"/>
              </a:rPr>
              <a:t>Server</a:t>
            </a:r>
          </a:p>
        </p:txBody>
      </p:sp>
      <p:grpSp>
        <p:nvGrpSpPr>
          <p:cNvPr id="60" name="Group 59"/>
          <p:cNvGrpSpPr/>
          <p:nvPr/>
        </p:nvGrpSpPr>
        <p:grpSpPr>
          <a:xfrm>
            <a:off x="2934273" y="861998"/>
            <a:ext cx="3819600" cy="408662"/>
            <a:chOff x="2934273" y="861998"/>
            <a:chExt cx="3819600" cy="408662"/>
          </a:xfrm>
        </p:grpSpPr>
        <p:cxnSp>
          <p:nvCxnSpPr>
            <p:cNvPr id="9" name="Straight Arrow Connector 8"/>
            <p:cNvCxnSpPr/>
            <p:nvPr/>
          </p:nvCxnSpPr>
          <p:spPr bwMode="auto">
            <a:xfrm>
              <a:off x="2934273" y="1270660"/>
              <a:ext cx="3819600" cy="0"/>
            </a:xfrm>
            <a:prstGeom prst="straightConnector1">
              <a:avLst/>
            </a:prstGeom>
            <a:solidFill>
              <a:schemeClr val="accent1"/>
            </a:solidFill>
            <a:ln w="28575" cap="flat" cmpd="sng" algn="ctr">
              <a:solidFill>
                <a:schemeClr val="bg1"/>
              </a:solidFill>
              <a:prstDash val="solid"/>
              <a:round/>
              <a:headEnd type="none" w="med" len="med"/>
              <a:tailEnd type="arrow"/>
            </a:ln>
            <a:effectLst/>
          </p:spPr>
        </p:cxnSp>
        <p:sp>
          <p:nvSpPr>
            <p:cNvPr id="10" name="Rectangle 9"/>
            <p:cNvSpPr/>
            <p:nvPr/>
          </p:nvSpPr>
          <p:spPr>
            <a:xfrm>
              <a:off x="4434110" y="861998"/>
              <a:ext cx="1138581" cy="369332"/>
            </a:xfrm>
            <a:prstGeom prst="rect">
              <a:avLst/>
            </a:prstGeom>
          </p:spPr>
          <p:txBody>
            <a:bodyPr wrap="none">
              <a:spAutoFit/>
            </a:bodyPr>
            <a:lstStyle/>
            <a:p>
              <a:r>
                <a:rPr lang="de-DE" dirty="0" smtClean="0">
                  <a:solidFill>
                    <a:schemeClr val="bg1"/>
                  </a:solidFill>
                </a:rPr>
                <a:t>HTTP GET</a:t>
              </a:r>
              <a:endParaRPr lang="de-DE" dirty="0"/>
            </a:p>
          </p:txBody>
        </p:sp>
      </p:grpSp>
      <p:grpSp>
        <p:nvGrpSpPr>
          <p:cNvPr id="61" name="Group 60"/>
          <p:cNvGrpSpPr/>
          <p:nvPr/>
        </p:nvGrpSpPr>
        <p:grpSpPr>
          <a:xfrm>
            <a:off x="2946148" y="1524234"/>
            <a:ext cx="3819600" cy="383124"/>
            <a:chOff x="2946148" y="1524234"/>
            <a:chExt cx="3819600" cy="383124"/>
          </a:xfrm>
        </p:grpSpPr>
        <p:sp>
          <p:nvSpPr>
            <p:cNvPr id="12" name="Rectangle 11"/>
            <p:cNvSpPr/>
            <p:nvPr/>
          </p:nvSpPr>
          <p:spPr>
            <a:xfrm>
              <a:off x="3921148" y="1538026"/>
              <a:ext cx="2164503" cy="369332"/>
            </a:xfrm>
            <a:prstGeom prst="rect">
              <a:avLst/>
            </a:prstGeom>
          </p:spPr>
          <p:txBody>
            <a:bodyPr wrap="none">
              <a:spAutoFit/>
            </a:bodyPr>
            <a:lstStyle/>
            <a:p>
              <a:r>
                <a:rPr lang="de-DE" dirty="0" smtClean="0">
                  <a:solidFill>
                    <a:schemeClr val="bg1"/>
                  </a:solidFill>
                </a:rPr>
                <a:t>Static HTML (maybe)</a:t>
              </a:r>
              <a:endParaRPr lang="de-DE" dirty="0"/>
            </a:p>
          </p:txBody>
        </p:sp>
        <p:cxnSp>
          <p:nvCxnSpPr>
            <p:cNvPr id="13" name="Straight Arrow Connector 12"/>
            <p:cNvCxnSpPr/>
            <p:nvPr/>
          </p:nvCxnSpPr>
          <p:spPr bwMode="auto">
            <a:xfrm flipH="1">
              <a:off x="2946148" y="1524234"/>
              <a:ext cx="3819600" cy="0"/>
            </a:xfrm>
            <a:prstGeom prst="straightConnector1">
              <a:avLst/>
            </a:prstGeom>
            <a:solidFill>
              <a:schemeClr val="accent1"/>
            </a:solidFill>
            <a:ln w="28575" cap="flat" cmpd="sng" algn="ctr">
              <a:solidFill>
                <a:schemeClr val="bg1"/>
              </a:solidFill>
              <a:prstDash val="solid"/>
              <a:round/>
              <a:headEnd type="none" w="med" len="med"/>
              <a:tailEnd type="arrow"/>
            </a:ln>
            <a:effectLst/>
          </p:spPr>
        </p:cxnSp>
      </p:grpSp>
      <p:sp>
        <p:nvSpPr>
          <p:cNvPr id="14" name="Rounded Rectangle 13"/>
          <p:cNvSpPr/>
          <p:nvPr/>
        </p:nvSpPr>
        <p:spPr bwMode="auto">
          <a:xfrm>
            <a:off x="1556735" y="2522035"/>
            <a:ext cx="944365" cy="617469"/>
          </a:xfrm>
          <a:prstGeom prst="roundRect">
            <a:avLst/>
          </a:prstGeom>
          <a:solidFill>
            <a:schemeClr val="accent1">
              <a:lumMod val="50000"/>
            </a:schemeClr>
          </a:solidFill>
          <a:ln w="9525"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DE" sz="1800" b="0" i="0" u="none" strike="noStrike" cap="none" normalizeH="0" baseline="0" dirty="0" smtClean="0">
                <a:ln>
                  <a:noFill/>
                </a:ln>
                <a:solidFill>
                  <a:schemeClr val="bg1"/>
                </a:solidFill>
                <a:effectLst/>
                <a:latin typeface="Textra LT Book" pitchFamily="2" charset="0"/>
              </a:rPr>
              <a:t>User</a:t>
            </a:r>
          </a:p>
        </p:txBody>
      </p:sp>
      <p:sp>
        <p:nvSpPr>
          <p:cNvPr id="15" name="Rounded Rectangle 14"/>
          <p:cNvSpPr/>
          <p:nvPr/>
        </p:nvSpPr>
        <p:spPr bwMode="auto">
          <a:xfrm>
            <a:off x="2501100" y="3457083"/>
            <a:ext cx="1377538" cy="617469"/>
          </a:xfrm>
          <a:prstGeom prst="roundRect">
            <a:avLst/>
          </a:prstGeom>
          <a:solidFill>
            <a:schemeClr val="accent1">
              <a:lumMod val="50000"/>
            </a:schemeClr>
          </a:solidFill>
          <a:ln w="9525"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DE" sz="1800" b="0" i="0" u="none" strike="noStrike" cap="none" normalizeH="0" baseline="0" dirty="0" smtClean="0">
                <a:ln>
                  <a:noFill/>
                </a:ln>
                <a:solidFill>
                  <a:schemeClr val="bg1"/>
                </a:solidFill>
                <a:effectLst/>
                <a:latin typeface="Textra LT Book" pitchFamily="2" charset="0"/>
              </a:rPr>
              <a:t>Browser</a:t>
            </a:r>
          </a:p>
        </p:txBody>
      </p:sp>
      <p:grpSp>
        <p:nvGrpSpPr>
          <p:cNvPr id="16" name="Group 15"/>
          <p:cNvGrpSpPr/>
          <p:nvPr/>
        </p:nvGrpSpPr>
        <p:grpSpPr>
          <a:xfrm>
            <a:off x="1351021" y="3139504"/>
            <a:ext cx="1150079" cy="935048"/>
            <a:chOff x="1351021" y="3139504"/>
            <a:chExt cx="1150079" cy="935048"/>
          </a:xfrm>
        </p:grpSpPr>
        <p:cxnSp>
          <p:nvCxnSpPr>
            <p:cNvPr id="17" name="Elbow Connector 16"/>
            <p:cNvCxnSpPr>
              <a:stCxn id="14" idx="2"/>
              <a:endCxn id="15" idx="1"/>
            </p:cNvCxnSpPr>
            <p:nvPr/>
          </p:nvCxnSpPr>
          <p:spPr bwMode="auto">
            <a:xfrm rot="16200000" flipH="1">
              <a:off x="1951852" y="3216570"/>
              <a:ext cx="626314" cy="472182"/>
            </a:xfrm>
            <a:prstGeom prst="bentConnector2">
              <a:avLst/>
            </a:prstGeom>
            <a:solidFill>
              <a:schemeClr val="accent1"/>
            </a:solidFill>
            <a:ln w="28575" cap="flat" cmpd="sng" algn="ctr">
              <a:solidFill>
                <a:schemeClr val="bg1"/>
              </a:solidFill>
              <a:prstDash val="solid"/>
              <a:round/>
              <a:headEnd type="none" w="med" len="med"/>
              <a:tailEnd type="arrow"/>
            </a:ln>
            <a:effectLst/>
          </p:spPr>
        </p:cxnSp>
        <p:sp>
          <p:nvSpPr>
            <p:cNvPr id="18" name="Rectangle 17"/>
            <p:cNvSpPr/>
            <p:nvPr/>
          </p:nvSpPr>
          <p:spPr>
            <a:xfrm>
              <a:off x="1351021" y="3705220"/>
              <a:ext cx="688009" cy="369332"/>
            </a:xfrm>
            <a:prstGeom prst="rect">
              <a:avLst/>
            </a:prstGeom>
          </p:spPr>
          <p:txBody>
            <a:bodyPr wrap="none">
              <a:spAutoFit/>
            </a:bodyPr>
            <a:lstStyle/>
            <a:p>
              <a:r>
                <a:rPr lang="de-DE" dirty="0" smtClean="0">
                  <a:solidFill>
                    <a:schemeClr val="bg1"/>
                  </a:solidFill>
                </a:rPr>
                <a:t>clicks</a:t>
              </a:r>
              <a:endParaRPr lang="de-DE" dirty="0"/>
            </a:p>
          </p:txBody>
        </p:sp>
      </p:grpSp>
      <p:sp>
        <p:nvSpPr>
          <p:cNvPr id="19" name="Rounded Rectangle 18"/>
          <p:cNvSpPr/>
          <p:nvPr/>
        </p:nvSpPr>
        <p:spPr bwMode="auto">
          <a:xfrm>
            <a:off x="6796257" y="3858336"/>
            <a:ext cx="1377538" cy="617469"/>
          </a:xfrm>
          <a:prstGeom prst="roundRect">
            <a:avLst/>
          </a:prstGeom>
          <a:solidFill>
            <a:schemeClr val="accent1">
              <a:lumMod val="50000"/>
            </a:schemeClr>
          </a:solidFill>
          <a:ln w="9525"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DE" sz="1800" b="0" i="0" u="none" strike="noStrike" cap="none" normalizeH="0" baseline="0" dirty="0" smtClean="0">
                <a:ln>
                  <a:noFill/>
                </a:ln>
                <a:solidFill>
                  <a:schemeClr val="bg1"/>
                </a:solidFill>
                <a:effectLst/>
                <a:latin typeface="Textra LT Book" pitchFamily="2" charset="0"/>
              </a:rPr>
              <a:t>Server</a:t>
            </a:r>
          </a:p>
        </p:txBody>
      </p:sp>
      <p:sp>
        <p:nvSpPr>
          <p:cNvPr id="20" name="Rounded Rectangle 19"/>
          <p:cNvSpPr/>
          <p:nvPr/>
        </p:nvSpPr>
        <p:spPr bwMode="auto">
          <a:xfrm>
            <a:off x="7114913" y="4475805"/>
            <a:ext cx="1377538" cy="617469"/>
          </a:xfrm>
          <a:prstGeom prst="roundRect">
            <a:avLst/>
          </a:prstGeom>
          <a:solidFill>
            <a:schemeClr val="accent1">
              <a:lumMod val="50000"/>
            </a:schemeClr>
          </a:solidFill>
          <a:ln w="9525"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DE" sz="1800" b="0" i="0" u="none" strike="noStrike" cap="none" normalizeH="0" baseline="0" dirty="0" smtClean="0">
                <a:ln>
                  <a:noFill/>
                </a:ln>
                <a:solidFill>
                  <a:schemeClr val="bg1"/>
                </a:solidFill>
                <a:effectLst/>
                <a:latin typeface="Textra LT Book" pitchFamily="2" charset="0"/>
              </a:rPr>
              <a:t>WCF</a:t>
            </a:r>
          </a:p>
        </p:txBody>
      </p:sp>
      <p:grpSp>
        <p:nvGrpSpPr>
          <p:cNvPr id="21" name="Group 20"/>
          <p:cNvGrpSpPr/>
          <p:nvPr/>
        </p:nvGrpSpPr>
        <p:grpSpPr>
          <a:xfrm>
            <a:off x="4311811" y="3797738"/>
            <a:ext cx="2484446" cy="585549"/>
            <a:chOff x="4311811" y="3797738"/>
            <a:chExt cx="2484446" cy="585549"/>
          </a:xfrm>
        </p:grpSpPr>
        <p:cxnSp>
          <p:nvCxnSpPr>
            <p:cNvPr id="22" name="Straight Arrow Connector 21"/>
            <p:cNvCxnSpPr>
              <a:stCxn id="33" idx="3"/>
              <a:endCxn id="19" idx="1"/>
            </p:cNvCxnSpPr>
            <p:nvPr/>
          </p:nvCxnSpPr>
          <p:spPr bwMode="auto">
            <a:xfrm flipV="1">
              <a:off x="4311811" y="4167071"/>
              <a:ext cx="2484446" cy="216216"/>
            </a:xfrm>
            <a:prstGeom prst="straightConnector1">
              <a:avLst/>
            </a:prstGeom>
            <a:solidFill>
              <a:schemeClr val="accent1"/>
            </a:solidFill>
            <a:ln w="28575" cap="flat" cmpd="sng" algn="ctr">
              <a:solidFill>
                <a:schemeClr val="bg1"/>
              </a:solidFill>
              <a:prstDash val="solid"/>
              <a:round/>
              <a:headEnd type="none" w="med" len="med"/>
              <a:tailEnd type="arrow"/>
            </a:ln>
            <a:effectLst/>
          </p:spPr>
        </p:cxnSp>
        <p:sp>
          <p:nvSpPr>
            <p:cNvPr id="23" name="Rectangle 22"/>
            <p:cNvSpPr/>
            <p:nvPr/>
          </p:nvSpPr>
          <p:spPr>
            <a:xfrm>
              <a:off x="5099074" y="3797738"/>
              <a:ext cx="1138581" cy="369332"/>
            </a:xfrm>
            <a:prstGeom prst="rect">
              <a:avLst/>
            </a:prstGeom>
          </p:spPr>
          <p:txBody>
            <a:bodyPr wrap="none">
              <a:spAutoFit/>
            </a:bodyPr>
            <a:lstStyle/>
            <a:p>
              <a:r>
                <a:rPr lang="de-DE" dirty="0" smtClean="0">
                  <a:solidFill>
                    <a:schemeClr val="bg1"/>
                  </a:solidFill>
                </a:rPr>
                <a:t>HTTP GET</a:t>
              </a:r>
              <a:endParaRPr lang="de-DE" dirty="0"/>
            </a:p>
          </p:txBody>
        </p:sp>
      </p:grpSp>
      <p:grpSp>
        <p:nvGrpSpPr>
          <p:cNvPr id="24" name="Group 23"/>
          <p:cNvGrpSpPr/>
          <p:nvPr/>
        </p:nvGrpSpPr>
        <p:grpSpPr>
          <a:xfrm>
            <a:off x="4311811" y="4383287"/>
            <a:ext cx="2803102" cy="538232"/>
            <a:chOff x="4311811" y="4383287"/>
            <a:chExt cx="2803102" cy="538232"/>
          </a:xfrm>
        </p:grpSpPr>
        <p:sp>
          <p:nvSpPr>
            <p:cNvPr id="25" name="Rectangle 24"/>
            <p:cNvSpPr/>
            <p:nvPr/>
          </p:nvSpPr>
          <p:spPr>
            <a:xfrm rot="750681">
              <a:off x="5232599" y="4552187"/>
              <a:ext cx="1085554" cy="369332"/>
            </a:xfrm>
            <a:prstGeom prst="rect">
              <a:avLst/>
            </a:prstGeom>
          </p:spPr>
          <p:txBody>
            <a:bodyPr wrap="none">
              <a:spAutoFit/>
            </a:bodyPr>
            <a:lstStyle/>
            <a:p>
              <a:r>
                <a:rPr lang="de-DE" dirty="0" smtClean="0">
                  <a:solidFill>
                    <a:schemeClr val="bg1"/>
                  </a:solidFill>
                </a:rPr>
                <a:t>Data only</a:t>
              </a:r>
              <a:endParaRPr lang="de-DE" dirty="0"/>
            </a:p>
          </p:txBody>
        </p:sp>
        <p:cxnSp>
          <p:nvCxnSpPr>
            <p:cNvPr id="26" name="Straight Arrow Connector 25"/>
            <p:cNvCxnSpPr>
              <a:stCxn id="20" idx="1"/>
              <a:endCxn id="33" idx="3"/>
            </p:cNvCxnSpPr>
            <p:nvPr/>
          </p:nvCxnSpPr>
          <p:spPr bwMode="auto">
            <a:xfrm flipH="1" flipV="1">
              <a:off x="4311811" y="4383287"/>
              <a:ext cx="2803102" cy="401253"/>
            </a:xfrm>
            <a:prstGeom prst="straightConnector1">
              <a:avLst/>
            </a:prstGeom>
            <a:solidFill>
              <a:schemeClr val="accent1"/>
            </a:solidFill>
            <a:ln w="28575" cap="flat" cmpd="sng" algn="ctr">
              <a:solidFill>
                <a:schemeClr val="bg1"/>
              </a:solidFill>
              <a:prstDash val="solid"/>
              <a:round/>
              <a:headEnd type="none" w="med" len="med"/>
              <a:tailEnd type="arrow"/>
            </a:ln>
            <a:effectLst/>
          </p:spPr>
        </p:cxnSp>
      </p:grpSp>
      <p:sp>
        <p:nvSpPr>
          <p:cNvPr id="27" name="Oval 26"/>
          <p:cNvSpPr/>
          <p:nvPr/>
        </p:nvSpPr>
        <p:spPr bwMode="auto">
          <a:xfrm>
            <a:off x="421605" y="990011"/>
            <a:ext cx="878774" cy="878774"/>
          </a:xfrm>
          <a:prstGeom prst="ellipse">
            <a:avLst/>
          </a:prstGeom>
          <a:solidFill>
            <a:schemeClr val="tx2">
              <a:lumMod val="85000"/>
              <a:lumOff val="15000"/>
            </a:schemeClr>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de-DE" sz="6000" b="0" i="0" u="none" strike="noStrike" cap="none" normalizeH="0" baseline="0" dirty="0" smtClean="0">
                <a:ln>
                  <a:noFill/>
                </a:ln>
                <a:solidFill>
                  <a:schemeClr val="bg1"/>
                </a:solidFill>
                <a:effectLst/>
                <a:latin typeface="Textra LT Book" pitchFamily="2" charset="0"/>
              </a:rPr>
              <a:t>1</a:t>
            </a:r>
          </a:p>
        </p:txBody>
      </p:sp>
      <p:sp>
        <p:nvSpPr>
          <p:cNvPr id="28" name="Oval 27"/>
          <p:cNvSpPr/>
          <p:nvPr/>
        </p:nvSpPr>
        <p:spPr bwMode="auto">
          <a:xfrm>
            <a:off x="384912" y="2380228"/>
            <a:ext cx="878774" cy="878774"/>
          </a:xfrm>
          <a:prstGeom prst="ellipse">
            <a:avLst/>
          </a:prstGeom>
          <a:solidFill>
            <a:schemeClr val="tx2">
              <a:lumMod val="85000"/>
              <a:lumOff val="15000"/>
            </a:schemeClr>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de-DE" sz="6000" b="0" i="0" u="none" strike="noStrike" cap="none" normalizeH="0" baseline="0" dirty="0" smtClean="0">
                <a:ln>
                  <a:noFill/>
                </a:ln>
                <a:solidFill>
                  <a:schemeClr val="bg1"/>
                </a:solidFill>
                <a:effectLst/>
                <a:latin typeface="Textra LT Book" pitchFamily="2" charset="0"/>
              </a:rPr>
              <a:t>2</a:t>
            </a:r>
          </a:p>
        </p:txBody>
      </p:sp>
      <p:sp>
        <p:nvSpPr>
          <p:cNvPr id="29" name="Flowchart: Magnetic Disk 28"/>
          <p:cNvSpPr/>
          <p:nvPr/>
        </p:nvSpPr>
        <p:spPr bwMode="auto">
          <a:xfrm>
            <a:off x="8173795" y="5192498"/>
            <a:ext cx="758677" cy="807522"/>
          </a:xfrm>
          <a:prstGeom prst="flowChartMagneticDisk">
            <a:avLst/>
          </a:prstGeom>
          <a:solidFill>
            <a:schemeClr val="accent1">
              <a:lumMod val="25000"/>
            </a:schemeClr>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Textra LT Book" pitchFamily="2" charset="0"/>
            </a:endParaRPr>
          </a:p>
        </p:txBody>
      </p:sp>
      <p:cxnSp>
        <p:nvCxnSpPr>
          <p:cNvPr id="31" name="Elbow Connector 30"/>
          <p:cNvCxnSpPr/>
          <p:nvPr/>
        </p:nvCxnSpPr>
        <p:spPr bwMode="auto">
          <a:xfrm rot="16200000" flipH="1">
            <a:off x="7750715" y="5159709"/>
            <a:ext cx="502985" cy="370113"/>
          </a:xfrm>
          <a:prstGeom prst="bentConnector2">
            <a:avLst/>
          </a:prstGeom>
          <a:solidFill>
            <a:schemeClr val="accent1"/>
          </a:solidFill>
          <a:ln w="28575" cap="flat" cmpd="sng" algn="ctr">
            <a:solidFill>
              <a:schemeClr val="bg1"/>
            </a:solidFill>
            <a:prstDash val="solid"/>
            <a:round/>
            <a:headEnd type="none" w="med" len="med"/>
            <a:tailEnd type="arrow"/>
          </a:ln>
          <a:effectLst/>
        </p:spPr>
      </p:cxnSp>
      <p:sp>
        <p:nvSpPr>
          <p:cNvPr id="33" name="Rounded Rectangle 32"/>
          <p:cNvSpPr/>
          <p:nvPr/>
        </p:nvSpPr>
        <p:spPr bwMode="auto">
          <a:xfrm>
            <a:off x="2934273" y="4074552"/>
            <a:ext cx="1377538" cy="617469"/>
          </a:xfrm>
          <a:prstGeom prst="roundRect">
            <a:avLst/>
          </a:prstGeom>
          <a:solidFill>
            <a:schemeClr val="accent1">
              <a:lumMod val="50000"/>
            </a:schemeClr>
          </a:solidFill>
          <a:ln w="9525"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DE" sz="1800" b="0" i="0" u="none" strike="noStrike" cap="none" normalizeH="0" baseline="0" dirty="0" smtClean="0">
                <a:ln>
                  <a:noFill/>
                </a:ln>
                <a:solidFill>
                  <a:schemeClr val="bg1"/>
                </a:solidFill>
                <a:effectLst/>
                <a:latin typeface="Textra LT Book" pitchFamily="2" charset="0"/>
              </a:rPr>
              <a:t>runs JS</a:t>
            </a:r>
          </a:p>
        </p:txBody>
      </p:sp>
      <p:sp>
        <p:nvSpPr>
          <p:cNvPr id="34" name="Rounded Rectangle 33"/>
          <p:cNvSpPr/>
          <p:nvPr/>
        </p:nvSpPr>
        <p:spPr bwMode="auto">
          <a:xfrm>
            <a:off x="3827945" y="4692020"/>
            <a:ext cx="1377538" cy="617469"/>
          </a:xfrm>
          <a:prstGeom prst="roundRect">
            <a:avLst/>
          </a:prstGeom>
          <a:solidFill>
            <a:schemeClr val="accent1">
              <a:lumMod val="50000"/>
            </a:schemeClr>
          </a:solidFill>
          <a:ln w="9525"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DE" sz="1800" b="0" i="0" u="none" strike="noStrike" cap="none" normalizeH="0" baseline="0" dirty="0" smtClean="0">
                <a:ln>
                  <a:noFill/>
                </a:ln>
                <a:solidFill>
                  <a:schemeClr val="bg1"/>
                </a:solidFill>
                <a:effectLst/>
                <a:latin typeface="Textra LT Book" pitchFamily="2" charset="0"/>
              </a:rPr>
              <a:t>Display Data</a:t>
            </a:r>
          </a:p>
        </p:txBody>
      </p:sp>
      <p:sp>
        <p:nvSpPr>
          <p:cNvPr id="53" name="Flowchart: Magnetic Disk 52"/>
          <p:cNvSpPr/>
          <p:nvPr/>
        </p:nvSpPr>
        <p:spPr bwMode="auto">
          <a:xfrm>
            <a:off x="1885670" y="5058014"/>
            <a:ext cx="758677" cy="807522"/>
          </a:xfrm>
          <a:prstGeom prst="flowChartMagneticDisk">
            <a:avLst/>
          </a:prstGeom>
          <a:solidFill>
            <a:schemeClr val="accent1">
              <a:lumMod val="25000"/>
            </a:schemeClr>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Textra LT Book" pitchFamily="2" charset="0"/>
            </a:endParaRPr>
          </a:p>
        </p:txBody>
      </p:sp>
      <p:cxnSp>
        <p:nvCxnSpPr>
          <p:cNvPr id="54" name="Elbow Connector 53"/>
          <p:cNvCxnSpPr>
            <a:stCxn id="33" idx="2"/>
            <a:endCxn id="53" idx="4"/>
          </p:cNvCxnSpPr>
          <p:nvPr/>
        </p:nvCxnSpPr>
        <p:spPr bwMode="auto">
          <a:xfrm rot="5400000">
            <a:off x="2748818" y="4587551"/>
            <a:ext cx="769754" cy="978695"/>
          </a:xfrm>
          <a:prstGeom prst="bentConnector2">
            <a:avLst/>
          </a:prstGeom>
          <a:solidFill>
            <a:schemeClr val="accent1"/>
          </a:solidFill>
          <a:ln w="28575" cap="flat" cmpd="sng" algn="ctr">
            <a:solidFill>
              <a:schemeClr val="bg1"/>
            </a:solidFill>
            <a:prstDash val="solid"/>
            <a:round/>
            <a:headEnd type="none" w="med" len="med"/>
            <a:tailEnd type="arrow"/>
          </a:ln>
          <a:effectLst/>
        </p:spPr>
      </p:cxnSp>
      <p:sp>
        <p:nvSpPr>
          <p:cNvPr id="55" name="Rectangle 54"/>
          <p:cNvSpPr/>
          <p:nvPr/>
        </p:nvSpPr>
        <p:spPr>
          <a:xfrm>
            <a:off x="2005167" y="4713103"/>
            <a:ext cx="1477584" cy="369332"/>
          </a:xfrm>
          <a:prstGeom prst="rect">
            <a:avLst/>
          </a:prstGeom>
        </p:spPr>
        <p:txBody>
          <a:bodyPr wrap="none">
            <a:spAutoFit/>
          </a:bodyPr>
          <a:lstStyle/>
          <a:p>
            <a:r>
              <a:rPr lang="de-DE" dirty="0" smtClean="0">
                <a:solidFill>
                  <a:schemeClr val="bg1"/>
                </a:solidFill>
              </a:rPr>
              <a:t>Local Storage</a:t>
            </a:r>
            <a:endParaRPr lang="de-DE" dirty="0"/>
          </a:p>
        </p:txBody>
      </p:sp>
    </p:spTree>
    <p:extLst>
      <p:ext uri="{BB962C8B-B14F-4D97-AF65-F5344CB8AC3E}">
        <p14:creationId xmlns:p14="http://schemas.microsoft.com/office/powerpoint/2010/main" val="1170101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53" grpId="0" animBg="1"/>
      <p:bldP spid="5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812780" y="61747"/>
            <a:ext cx="6331220" cy="707886"/>
          </a:xfrm>
          <a:prstGeom prst="rect">
            <a:avLst/>
          </a:prstGeom>
        </p:spPr>
        <p:txBody>
          <a:bodyPr wrap="none">
            <a:spAutoFit/>
          </a:bodyPr>
          <a:lstStyle/>
          <a:p>
            <a:pPr algn="r"/>
            <a:r>
              <a:rPr lang="de-DE" sz="4000" dirty="0" smtClean="0">
                <a:solidFill>
                  <a:schemeClr val="bg1"/>
                </a:solidFill>
              </a:rPr>
              <a:t>Future: Offlineable Web Apps</a:t>
            </a:r>
            <a:endParaRPr lang="de-DE" sz="4000" dirty="0">
              <a:solidFill>
                <a:schemeClr val="bg1"/>
              </a:solidFill>
            </a:endParaRPr>
          </a:p>
        </p:txBody>
      </p:sp>
      <p:sp>
        <p:nvSpPr>
          <p:cNvPr id="30" name="Rounded Rectangle 29"/>
          <p:cNvSpPr/>
          <p:nvPr/>
        </p:nvSpPr>
        <p:spPr bwMode="auto">
          <a:xfrm>
            <a:off x="1556735" y="1046664"/>
            <a:ext cx="1377538" cy="617469"/>
          </a:xfrm>
          <a:prstGeom prst="roundRect">
            <a:avLst/>
          </a:prstGeom>
          <a:solidFill>
            <a:schemeClr val="accent1">
              <a:lumMod val="50000"/>
            </a:schemeClr>
          </a:solidFill>
          <a:ln w="9525"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DE" sz="1800" b="0" i="0" u="none" strike="noStrike" cap="none" normalizeH="0" baseline="0" dirty="0" smtClean="0">
                <a:ln>
                  <a:noFill/>
                </a:ln>
                <a:solidFill>
                  <a:schemeClr val="bg1"/>
                </a:solidFill>
                <a:effectLst/>
                <a:latin typeface="Textra LT Book" pitchFamily="2" charset="0"/>
              </a:rPr>
              <a:t>Browser</a:t>
            </a:r>
          </a:p>
        </p:txBody>
      </p:sp>
      <p:sp>
        <p:nvSpPr>
          <p:cNvPr id="41" name="Rounded Rectangle 40"/>
          <p:cNvSpPr/>
          <p:nvPr/>
        </p:nvSpPr>
        <p:spPr bwMode="auto">
          <a:xfrm>
            <a:off x="1556735" y="2522035"/>
            <a:ext cx="944365" cy="617469"/>
          </a:xfrm>
          <a:prstGeom prst="roundRect">
            <a:avLst/>
          </a:prstGeom>
          <a:solidFill>
            <a:schemeClr val="accent1">
              <a:lumMod val="50000"/>
            </a:schemeClr>
          </a:solidFill>
          <a:ln w="9525"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DE" sz="1800" b="0" i="0" u="none" strike="noStrike" cap="none" normalizeH="0" baseline="0" dirty="0" smtClean="0">
                <a:ln>
                  <a:noFill/>
                </a:ln>
                <a:solidFill>
                  <a:schemeClr val="bg1"/>
                </a:solidFill>
                <a:effectLst/>
                <a:latin typeface="Textra LT Book" pitchFamily="2" charset="0"/>
              </a:rPr>
              <a:t>User</a:t>
            </a:r>
          </a:p>
        </p:txBody>
      </p:sp>
      <p:sp>
        <p:nvSpPr>
          <p:cNvPr id="42" name="Rounded Rectangle 41"/>
          <p:cNvSpPr/>
          <p:nvPr/>
        </p:nvSpPr>
        <p:spPr bwMode="auto">
          <a:xfrm>
            <a:off x="2501100" y="3457083"/>
            <a:ext cx="1377538" cy="617469"/>
          </a:xfrm>
          <a:prstGeom prst="roundRect">
            <a:avLst/>
          </a:prstGeom>
          <a:solidFill>
            <a:schemeClr val="accent1">
              <a:lumMod val="50000"/>
            </a:schemeClr>
          </a:solidFill>
          <a:ln w="9525"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DE" sz="1800" b="0" i="0" u="none" strike="noStrike" cap="none" normalizeH="0" baseline="0" dirty="0" smtClean="0">
                <a:ln>
                  <a:noFill/>
                </a:ln>
                <a:solidFill>
                  <a:schemeClr val="bg1"/>
                </a:solidFill>
                <a:effectLst/>
                <a:latin typeface="Textra LT Book" pitchFamily="2" charset="0"/>
              </a:rPr>
              <a:t>Browser</a:t>
            </a:r>
          </a:p>
        </p:txBody>
      </p:sp>
      <p:grpSp>
        <p:nvGrpSpPr>
          <p:cNvPr id="43" name="Group 42"/>
          <p:cNvGrpSpPr/>
          <p:nvPr/>
        </p:nvGrpSpPr>
        <p:grpSpPr>
          <a:xfrm>
            <a:off x="1351021" y="3139504"/>
            <a:ext cx="1150079" cy="935048"/>
            <a:chOff x="1351021" y="3139504"/>
            <a:chExt cx="1150079" cy="935048"/>
          </a:xfrm>
        </p:grpSpPr>
        <p:cxnSp>
          <p:nvCxnSpPr>
            <p:cNvPr id="44" name="Elbow Connector 43"/>
            <p:cNvCxnSpPr>
              <a:stCxn id="41" idx="2"/>
              <a:endCxn id="42" idx="1"/>
            </p:cNvCxnSpPr>
            <p:nvPr/>
          </p:nvCxnSpPr>
          <p:spPr bwMode="auto">
            <a:xfrm rot="16200000" flipH="1">
              <a:off x="1951852" y="3216570"/>
              <a:ext cx="626314" cy="472182"/>
            </a:xfrm>
            <a:prstGeom prst="bentConnector2">
              <a:avLst/>
            </a:prstGeom>
            <a:solidFill>
              <a:schemeClr val="accent1"/>
            </a:solidFill>
            <a:ln w="28575" cap="flat" cmpd="sng" algn="ctr">
              <a:solidFill>
                <a:schemeClr val="bg1"/>
              </a:solidFill>
              <a:prstDash val="solid"/>
              <a:round/>
              <a:headEnd type="none" w="med" len="med"/>
              <a:tailEnd type="arrow"/>
            </a:ln>
            <a:effectLst/>
          </p:spPr>
        </p:cxnSp>
        <p:sp>
          <p:nvSpPr>
            <p:cNvPr id="45" name="Rectangle 44"/>
            <p:cNvSpPr/>
            <p:nvPr/>
          </p:nvSpPr>
          <p:spPr>
            <a:xfrm>
              <a:off x="1351021" y="3705220"/>
              <a:ext cx="688009" cy="369332"/>
            </a:xfrm>
            <a:prstGeom prst="rect">
              <a:avLst/>
            </a:prstGeom>
          </p:spPr>
          <p:txBody>
            <a:bodyPr wrap="none">
              <a:spAutoFit/>
            </a:bodyPr>
            <a:lstStyle/>
            <a:p>
              <a:r>
                <a:rPr lang="de-DE" dirty="0" smtClean="0">
                  <a:solidFill>
                    <a:schemeClr val="bg1"/>
                  </a:solidFill>
                </a:rPr>
                <a:t>clicks</a:t>
              </a:r>
              <a:endParaRPr lang="de-DE" dirty="0"/>
            </a:p>
          </p:txBody>
        </p:sp>
      </p:grpSp>
      <p:sp>
        <p:nvSpPr>
          <p:cNvPr id="54" name="Oval 53"/>
          <p:cNvSpPr/>
          <p:nvPr/>
        </p:nvSpPr>
        <p:spPr bwMode="auto">
          <a:xfrm>
            <a:off x="421605" y="990011"/>
            <a:ext cx="878774" cy="878774"/>
          </a:xfrm>
          <a:prstGeom prst="ellipse">
            <a:avLst/>
          </a:prstGeom>
          <a:solidFill>
            <a:schemeClr val="tx2">
              <a:lumMod val="85000"/>
              <a:lumOff val="15000"/>
            </a:schemeClr>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de-DE" sz="6000" b="0" i="0" u="none" strike="noStrike" cap="none" normalizeH="0" baseline="0" dirty="0" smtClean="0">
                <a:ln>
                  <a:noFill/>
                </a:ln>
                <a:solidFill>
                  <a:schemeClr val="bg1"/>
                </a:solidFill>
                <a:effectLst/>
                <a:latin typeface="Textra LT Book" pitchFamily="2" charset="0"/>
              </a:rPr>
              <a:t>1</a:t>
            </a:r>
          </a:p>
        </p:txBody>
      </p:sp>
      <p:sp>
        <p:nvSpPr>
          <p:cNvPr id="55" name="Oval 54"/>
          <p:cNvSpPr/>
          <p:nvPr/>
        </p:nvSpPr>
        <p:spPr bwMode="auto">
          <a:xfrm>
            <a:off x="384912" y="2380228"/>
            <a:ext cx="878774" cy="878774"/>
          </a:xfrm>
          <a:prstGeom prst="ellipse">
            <a:avLst/>
          </a:prstGeom>
          <a:solidFill>
            <a:schemeClr val="tx2">
              <a:lumMod val="85000"/>
              <a:lumOff val="15000"/>
            </a:schemeClr>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de-DE" sz="6000" b="0" i="0" u="none" strike="noStrike" cap="none" normalizeH="0" baseline="0" dirty="0" smtClean="0">
                <a:ln>
                  <a:noFill/>
                </a:ln>
                <a:solidFill>
                  <a:schemeClr val="bg1"/>
                </a:solidFill>
                <a:effectLst/>
                <a:latin typeface="Textra LT Book" pitchFamily="2" charset="0"/>
              </a:rPr>
              <a:t>2</a:t>
            </a:r>
          </a:p>
        </p:txBody>
      </p:sp>
      <p:sp>
        <p:nvSpPr>
          <p:cNvPr id="57" name="Rounded Rectangle 56"/>
          <p:cNvSpPr/>
          <p:nvPr/>
        </p:nvSpPr>
        <p:spPr bwMode="auto">
          <a:xfrm>
            <a:off x="2934273" y="4074552"/>
            <a:ext cx="1377538" cy="617469"/>
          </a:xfrm>
          <a:prstGeom prst="roundRect">
            <a:avLst/>
          </a:prstGeom>
          <a:solidFill>
            <a:schemeClr val="accent1">
              <a:lumMod val="50000"/>
            </a:schemeClr>
          </a:solidFill>
          <a:ln w="9525"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DE" sz="1800" b="0" i="0" u="none" strike="noStrike" cap="none" normalizeH="0" baseline="0" dirty="0" smtClean="0">
                <a:ln>
                  <a:noFill/>
                </a:ln>
                <a:solidFill>
                  <a:schemeClr val="bg1"/>
                </a:solidFill>
                <a:effectLst/>
                <a:latin typeface="Textra LT Book" pitchFamily="2" charset="0"/>
              </a:rPr>
              <a:t>runs JS</a:t>
            </a:r>
          </a:p>
        </p:txBody>
      </p:sp>
      <p:sp>
        <p:nvSpPr>
          <p:cNvPr id="58" name="Rounded Rectangle 57"/>
          <p:cNvSpPr/>
          <p:nvPr/>
        </p:nvSpPr>
        <p:spPr bwMode="auto">
          <a:xfrm>
            <a:off x="3827945" y="4692020"/>
            <a:ext cx="1377538" cy="617469"/>
          </a:xfrm>
          <a:prstGeom prst="roundRect">
            <a:avLst/>
          </a:prstGeom>
          <a:solidFill>
            <a:schemeClr val="accent1">
              <a:lumMod val="50000"/>
            </a:schemeClr>
          </a:solidFill>
          <a:ln w="9525"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DE" sz="1800" b="0" i="0" u="none" strike="noStrike" cap="none" normalizeH="0" baseline="0" dirty="0" smtClean="0">
                <a:ln>
                  <a:noFill/>
                </a:ln>
                <a:solidFill>
                  <a:schemeClr val="bg1"/>
                </a:solidFill>
                <a:effectLst/>
                <a:latin typeface="Textra LT Book" pitchFamily="2" charset="0"/>
              </a:rPr>
              <a:t>Display Data</a:t>
            </a:r>
          </a:p>
        </p:txBody>
      </p:sp>
      <p:sp>
        <p:nvSpPr>
          <p:cNvPr id="59" name="Flowchart: Magnetic Disk 58"/>
          <p:cNvSpPr/>
          <p:nvPr/>
        </p:nvSpPr>
        <p:spPr bwMode="auto">
          <a:xfrm>
            <a:off x="3178192" y="1787055"/>
            <a:ext cx="758677" cy="807522"/>
          </a:xfrm>
          <a:prstGeom prst="flowChartMagneticDisk">
            <a:avLst/>
          </a:prstGeom>
          <a:solidFill>
            <a:schemeClr val="accent1">
              <a:lumMod val="25000"/>
            </a:schemeClr>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Textra LT Book" pitchFamily="2" charset="0"/>
            </a:endParaRPr>
          </a:p>
        </p:txBody>
      </p:sp>
      <p:cxnSp>
        <p:nvCxnSpPr>
          <p:cNvPr id="60" name="Elbow Connector 59"/>
          <p:cNvCxnSpPr>
            <a:stCxn id="30" idx="2"/>
            <a:endCxn id="59" idx="2"/>
          </p:cNvCxnSpPr>
          <p:nvPr/>
        </p:nvCxnSpPr>
        <p:spPr bwMode="auto">
          <a:xfrm rot="16200000" flipH="1">
            <a:off x="2448507" y="1461130"/>
            <a:ext cx="526683" cy="932688"/>
          </a:xfrm>
          <a:prstGeom prst="bentConnector2">
            <a:avLst/>
          </a:prstGeom>
          <a:solidFill>
            <a:schemeClr val="accent1"/>
          </a:solidFill>
          <a:ln w="28575" cap="flat" cmpd="sng" algn="ctr">
            <a:solidFill>
              <a:schemeClr val="bg1"/>
            </a:solidFill>
            <a:prstDash val="solid"/>
            <a:round/>
            <a:headEnd type="arrow" w="med" len="med"/>
            <a:tailEnd type="none" w="med" len="med"/>
          </a:ln>
          <a:effectLst/>
        </p:spPr>
      </p:cxnSp>
      <p:sp>
        <p:nvSpPr>
          <p:cNvPr id="61" name="Rectangle 60"/>
          <p:cNvSpPr/>
          <p:nvPr/>
        </p:nvSpPr>
        <p:spPr>
          <a:xfrm>
            <a:off x="3021818" y="1355398"/>
            <a:ext cx="2003754" cy="369332"/>
          </a:xfrm>
          <a:prstGeom prst="rect">
            <a:avLst/>
          </a:prstGeom>
        </p:spPr>
        <p:txBody>
          <a:bodyPr wrap="none">
            <a:spAutoFit/>
          </a:bodyPr>
          <a:lstStyle/>
          <a:p>
            <a:r>
              <a:rPr lang="de-DE" dirty="0" smtClean="0">
                <a:solidFill>
                  <a:schemeClr val="bg1"/>
                </a:solidFill>
              </a:rPr>
              <a:t>Cached/local HTML</a:t>
            </a:r>
            <a:endParaRPr lang="de-DE" dirty="0"/>
          </a:p>
        </p:txBody>
      </p:sp>
      <p:sp>
        <p:nvSpPr>
          <p:cNvPr id="62" name="Flowchart: Magnetic Disk 61"/>
          <p:cNvSpPr/>
          <p:nvPr/>
        </p:nvSpPr>
        <p:spPr bwMode="auto">
          <a:xfrm>
            <a:off x="1885670" y="5058014"/>
            <a:ext cx="758677" cy="807522"/>
          </a:xfrm>
          <a:prstGeom prst="flowChartMagneticDisk">
            <a:avLst/>
          </a:prstGeom>
          <a:solidFill>
            <a:schemeClr val="accent1">
              <a:lumMod val="25000"/>
            </a:schemeClr>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Textra LT Book" pitchFamily="2" charset="0"/>
            </a:endParaRPr>
          </a:p>
        </p:txBody>
      </p:sp>
      <p:cxnSp>
        <p:nvCxnSpPr>
          <p:cNvPr id="63" name="Elbow Connector 62"/>
          <p:cNvCxnSpPr>
            <a:stCxn id="57" idx="2"/>
            <a:endCxn id="62" idx="4"/>
          </p:cNvCxnSpPr>
          <p:nvPr/>
        </p:nvCxnSpPr>
        <p:spPr bwMode="auto">
          <a:xfrm rot="5400000">
            <a:off x="2748818" y="4587551"/>
            <a:ext cx="769754" cy="978695"/>
          </a:xfrm>
          <a:prstGeom prst="bentConnector2">
            <a:avLst/>
          </a:prstGeom>
          <a:solidFill>
            <a:schemeClr val="accent1"/>
          </a:solidFill>
          <a:ln w="28575" cap="flat" cmpd="sng" algn="ctr">
            <a:solidFill>
              <a:schemeClr val="bg1"/>
            </a:solidFill>
            <a:prstDash val="solid"/>
            <a:round/>
            <a:headEnd type="arrow" w="med" len="med"/>
            <a:tailEnd type="none" w="med" len="med"/>
          </a:ln>
          <a:effectLst/>
        </p:spPr>
      </p:cxnSp>
      <p:sp>
        <p:nvSpPr>
          <p:cNvPr id="64" name="Rectangle 63"/>
          <p:cNvSpPr/>
          <p:nvPr/>
        </p:nvSpPr>
        <p:spPr>
          <a:xfrm>
            <a:off x="2005167" y="4713103"/>
            <a:ext cx="1477584" cy="369332"/>
          </a:xfrm>
          <a:prstGeom prst="rect">
            <a:avLst/>
          </a:prstGeom>
        </p:spPr>
        <p:txBody>
          <a:bodyPr wrap="none">
            <a:spAutoFit/>
          </a:bodyPr>
          <a:lstStyle/>
          <a:p>
            <a:r>
              <a:rPr lang="de-DE" dirty="0" smtClean="0">
                <a:solidFill>
                  <a:schemeClr val="bg1"/>
                </a:solidFill>
              </a:rPr>
              <a:t>Local Storage</a:t>
            </a:r>
            <a:endParaRPr lang="de-DE" dirty="0"/>
          </a:p>
        </p:txBody>
      </p:sp>
      <p:sp>
        <p:nvSpPr>
          <p:cNvPr id="65" name="Oval 64"/>
          <p:cNvSpPr/>
          <p:nvPr/>
        </p:nvSpPr>
        <p:spPr bwMode="auto">
          <a:xfrm>
            <a:off x="4516714" y="2515916"/>
            <a:ext cx="878774" cy="878774"/>
          </a:xfrm>
          <a:prstGeom prst="ellipse">
            <a:avLst/>
          </a:prstGeom>
          <a:solidFill>
            <a:schemeClr val="tx2">
              <a:lumMod val="85000"/>
              <a:lumOff val="15000"/>
            </a:schemeClr>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de-DE" sz="6000" dirty="0">
                <a:solidFill>
                  <a:schemeClr val="bg1"/>
                </a:solidFill>
              </a:rPr>
              <a:t>3</a:t>
            </a:r>
            <a:endParaRPr kumimoji="0" lang="de-DE" sz="6000" b="0" i="0" u="none" strike="noStrike" cap="none" normalizeH="0" baseline="0" dirty="0" smtClean="0">
              <a:ln>
                <a:noFill/>
              </a:ln>
              <a:solidFill>
                <a:schemeClr val="bg1"/>
              </a:solidFill>
              <a:effectLst/>
              <a:latin typeface="Textra LT Book" pitchFamily="2" charset="0"/>
            </a:endParaRPr>
          </a:p>
        </p:txBody>
      </p:sp>
      <p:sp>
        <p:nvSpPr>
          <p:cNvPr id="66" name="Rounded Rectangle 65"/>
          <p:cNvSpPr/>
          <p:nvPr/>
        </p:nvSpPr>
        <p:spPr bwMode="auto">
          <a:xfrm>
            <a:off x="7306896" y="2557303"/>
            <a:ext cx="1377538" cy="617469"/>
          </a:xfrm>
          <a:prstGeom prst="roundRect">
            <a:avLst/>
          </a:prstGeom>
          <a:solidFill>
            <a:schemeClr val="accent1">
              <a:lumMod val="50000"/>
            </a:schemeClr>
          </a:solidFill>
          <a:ln w="9525"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DE" sz="1800" b="0" i="0" u="none" strike="noStrike" cap="none" normalizeH="0" baseline="0" dirty="0" smtClean="0">
                <a:ln>
                  <a:noFill/>
                </a:ln>
                <a:solidFill>
                  <a:schemeClr val="bg1"/>
                </a:solidFill>
                <a:effectLst/>
                <a:latin typeface="Textra LT Book" pitchFamily="2" charset="0"/>
              </a:rPr>
              <a:t>Server</a:t>
            </a:r>
          </a:p>
        </p:txBody>
      </p:sp>
      <p:grpSp>
        <p:nvGrpSpPr>
          <p:cNvPr id="67" name="Group 66"/>
          <p:cNvGrpSpPr/>
          <p:nvPr/>
        </p:nvGrpSpPr>
        <p:grpSpPr>
          <a:xfrm>
            <a:off x="4311810" y="2866038"/>
            <a:ext cx="2996325" cy="1517248"/>
            <a:chOff x="4311810" y="2866038"/>
            <a:chExt cx="2996325" cy="1517248"/>
          </a:xfrm>
        </p:grpSpPr>
        <p:cxnSp>
          <p:nvCxnSpPr>
            <p:cNvPr id="68" name="Straight Arrow Connector 67"/>
            <p:cNvCxnSpPr>
              <a:endCxn id="66" idx="1"/>
            </p:cNvCxnSpPr>
            <p:nvPr/>
          </p:nvCxnSpPr>
          <p:spPr bwMode="auto">
            <a:xfrm flipV="1">
              <a:off x="4311810" y="2866038"/>
              <a:ext cx="2995086" cy="1517248"/>
            </a:xfrm>
            <a:prstGeom prst="straightConnector1">
              <a:avLst/>
            </a:prstGeom>
            <a:solidFill>
              <a:schemeClr val="accent1"/>
            </a:solidFill>
            <a:ln w="28575" cap="flat" cmpd="sng" algn="ctr">
              <a:solidFill>
                <a:schemeClr val="bg1"/>
              </a:solidFill>
              <a:prstDash val="solid"/>
              <a:round/>
              <a:headEnd type="none" w="med" len="med"/>
              <a:tailEnd type="arrow"/>
            </a:ln>
            <a:effectLst/>
          </p:spPr>
        </p:cxnSp>
        <p:sp>
          <p:nvSpPr>
            <p:cNvPr id="69" name="Rectangle 68"/>
            <p:cNvSpPr/>
            <p:nvPr/>
          </p:nvSpPr>
          <p:spPr>
            <a:xfrm rot="19986486">
              <a:off x="4591750" y="3538277"/>
              <a:ext cx="2716385" cy="646331"/>
            </a:xfrm>
            <a:prstGeom prst="rect">
              <a:avLst/>
            </a:prstGeom>
          </p:spPr>
          <p:txBody>
            <a:bodyPr wrap="none">
              <a:spAutoFit/>
            </a:bodyPr>
            <a:lstStyle/>
            <a:p>
              <a:pPr algn="ctr"/>
              <a:r>
                <a:rPr lang="de-DE" dirty="0" smtClean="0">
                  <a:solidFill>
                    <a:schemeClr val="bg1"/>
                  </a:solidFill>
                </a:rPr>
                <a:t>Sync via HTTP POST + GET</a:t>
              </a:r>
              <a:br>
                <a:rPr lang="de-DE" dirty="0" smtClean="0">
                  <a:solidFill>
                    <a:schemeClr val="bg1"/>
                  </a:solidFill>
                </a:rPr>
              </a:br>
              <a:r>
                <a:rPr lang="de-DE" dirty="0" smtClean="0">
                  <a:solidFill>
                    <a:schemeClr val="bg1"/>
                  </a:solidFill>
                </a:rPr>
                <a:t>when online</a:t>
              </a:r>
              <a:endParaRPr lang="de-DE" dirty="0"/>
            </a:p>
          </p:txBody>
        </p:sp>
      </p:grpSp>
    </p:spTree>
    <p:extLst>
      <p:ext uri="{BB962C8B-B14F-4D97-AF65-F5344CB8AC3E}">
        <p14:creationId xmlns:p14="http://schemas.microsoft.com/office/powerpoint/2010/main" val="183638883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fade">
                                      <p:cBhvr>
                                        <p:cTn id="27" dur="500"/>
                                        <p:tgtEl>
                                          <p:spTgt spid="43"/>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fade">
                                      <p:cBhvr>
                                        <p:cTn id="30" dur="500"/>
                                        <p:tgtEl>
                                          <p:spTgt spid="41"/>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3"/>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64"/>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6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58"/>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65"/>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66"/>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41" grpId="0" animBg="1"/>
      <p:bldP spid="42" grpId="0" animBg="1"/>
      <p:bldP spid="54" grpId="0" animBg="1"/>
      <p:bldP spid="55" grpId="0" animBg="1"/>
      <p:bldP spid="57" grpId="0" animBg="1"/>
      <p:bldP spid="58" grpId="0" animBg="1"/>
      <p:bldP spid="59" grpId="0" animBg="1"/>
      <p:bldP spid="61" grpId="0"/>
      <p:bldP spid="62" grpId="0" animBg="1"/>
      <p:bldP spid="64" grpId="0"/>
      <p:bldP spid="65" grpId="0" animBg="1"/>
      <p:bldP spid="66" grpId="0" animBg="1"/>
    </p:bld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e-DE"/>
          </a:p>
        </p:txBody>
      </p:sp>
      <p:sp>
        <p:nvSpPr>
          <p:cNvPr id="3" name="Content Placeholder 2"/>
          <p:cNvSpPr>
            <a:spLocks noGrp="1"/>
          </p:cNvSpPr>
          <p:nvPr>
            <p:ph idx="1"/>
          </p:nvPr>
        </p:nvSpPr>
        <p:spPr>
          <a:xfrm>
            <a:off x="753122" y="1259458"/>
            <a:ext cx="7924800" cy="4295953"/>
          </a:xfrm>
        </p:spPr>
        <p:txBody>
          <a:bodyPr/>
          <a:lstStyle/>
          <a:p>
            <a:pPr marL="0" indent="0">
              <a:buNone/>
            </a:pPr>
            <a:r>
              <a:rPr lang="de-DE" sz="5400" dirty="0" smtClean="0"/>
              <a:t>HTML5: Application Cache</a:t>
            </a:r>
          </a:p>
          <a:p>
            <a:pPr marL="0" indent="0">
              <a:buNone/>
            </a:pPr>
            <a:r>
              <a:rPr lang="de-DE" dirty="0"/>
              <a:t>http://</a:t>
            </a:r>
            <a:r>
              <a:rPr lang="de-DE" dirty="0" smtClean="0"/>
              <a:t>bit.ly/3fVYjc</a:t>
            </a:r>
            <a:endParaRPr lang="de-DE" dirty="0"/>
          </a:p>
          <a:p>
            <a:pPr marL="0" indent="0">
              <a:buNone/>
            </a:pPr>
            <a:r>
              <a:rPr lang="de-DE" i="1" dirty="0" smtClean="0"/>
              <a:t>(work in progress)</a:t>
            </a:r>
          </a:p>
        </p:txBody>
      </p:sp>
    </p:spTree>
    <p:extLst>
      <p:ext uri="{BB962C8B-B14F-4D97-AF65-F5344CB8AC3E}">
        <p14:creationId xmlns:p14="http://schemas.microsoft.com/office/powerpoint/2010/main" val="2985714222"/>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latin typeface="Arial" charset="0"/>
                <a:cs typeface="Arial" charset="0"/>
              </a:rPr>
              <a:t>Ingo Rammer and </a:t>
            </a:r>
            <a:r>
              <a:rPr lang="de-DE" dirty="0" smtClean="0">
                <a:latin typeface="Arial" charset="0"/>
                <a:cs typeface="Arial" charset="0"/>
              </a:rPr>
              <a:t>thinktecture</a:t>
            </a:r>
            <a:endParaRPr lang="de-DE" dirty="0"/>
          </a:p>
        </p:txBody>
      </p:sp>
      <p:sp>
        <p:nvSpPr>
          <p:cNvPr id="3" name="Content Placeholder 2"/>
          <p:cNvSpPr>
            <a:spLocks noGrp="1"/>
          </p:cNvSpPr>
          <p:nvPr>
            <p:ph idx="1"/>
          </p:nvPr>
        </p:nvSpPr>
        <p:spPr/>
        <p:txBody>
          <a:bodyPr>
            <a:noAutofit/>
          </a:bodyPr>
          <a:lstStyle/>
          <a:p>
            <a:r>
              <a:rPr lang="en-US" sz="2800" dirty="0"/>
              <a:t>Support and consulting for software architects and developers</a:t>
            </a:r>
          </a:p>
          <a:p>
            <a:pPr lvl="1"/>
            <a:r>
              <a:rPr lang="de-AT" dirty="0" smtClean="0"/>
              <a:t>Architectural </a:t>
            </a:r>
            <a:r>
              <a:rPr lang="de-AT" dirty="0"/>
              <a:t>Consulting and Prototyping</a:t>
            </a:r>
          </a:p>
          <a:p>
            <a:pPr lvl="1"/>
            <a:r>
              <a:rPr lang="de-AT" dirty="0"/>
              <a:t>Developer-Coaching and -Mentoring</a:t>
            </a:r>
          </a:p>
          <a:p>
            <a:pPr lvl="1"/>
            <a:r>
              <a:rPr lang="de-AT" dirty="0" smtClean="0"/>
              <a:t>Application </a:t>
            </a:r>
            <a:r>
              <a:rPr lang="de-AT" dirty="0"/>
              <a:t>Optimization, Troubleshooting, Debugging</a:t>
            </a:r>
          </a:p>
          <a:p>
            <a:pPr lvl="1"/>
            <a:r>
              <a:rPr lang="de-AT" dirty="0" smtClean="0"/>
              <a:t>Architecture </a:t>
            </a:r>
            <a:r>
              <a:rPr lang="de-AT" dirty="0"/>
              <a:t>and Code Reviews</a:t>
            </a:r>
          </a:p>
          <a:p>
            <a:pPr lvl="1"/>
            <a:endParaRPr lang="en-US" dirty="0"/>
          </a:p>
          <a:p>
            <a:r>
              <a:rPr lang="en-US" sz="2800" dirty="0" smtClean="0"/>
              <a:t>Slides/Samples: http://weblogs.thinktecture.com/ingo</a:t>
            </a:r>
            <a:endParaRPr lang="en-US" sz="2800" dirty="0"/>
          </a:p>
          <a:p>
            <a:r>
              <a:rPr lang="en-US" sz="2800" dirty="0"/>
              <a:t>ingo.rammer@thinktecture.com</a:t>
            </a:r>
          </a:p>
          <a:p>
            <a:endParaRPr lang="de-DE" sz="2800" dirty="0"/>
          </a:p>
        </p:txBody>
      </p:sp>
    </p:spTree>
    <p:extLst>
      <p:ext uri="{BB962C8B-B14F-4D97-AF65-F5344CB8AC3E}">
        <p14:creationId xmlns:p14="http://schemas.microsoft.com/office/powerpoint/2010/main" val="2850946833"/>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e-DE"/>
          </a:p>
        </p:txBody>
      </p:sp>
      <p:sp>
        <p:nvSpPr>
          <p:cNvPr id="3" name="Content Placeholder 2"/>
          <p:cNvSpPr>
            <a:spLocks noGrp="1"/>
          </p:cNvSpPr>
          <p:nvPr>
            <p:ph idx="1"/>
          </p:nvPr>
        </p:nvSpPr>
        <p:spPr/>
        <p:txBody>
          <a:bodyPr/>
          <a:lstStyle/>
          <a:p>
            <a:pPr marL="0" indent="0">
              <a:buNone/>
            </a:pPr>
            <a:r>
              <a:rPr lang="de-DE" sz="4400" dirty="0" smtClean="0"/>
              <a:t>HTML5 + CSS3 + JS</a:t>
            </a:r>
          </a:p>
          <a:p>
            <a:pPr marL="0" indent="0">
              <a:buNone/>
            </a:pPr>
            <a:r>
              <a:rPr lang="de-DE" sz="4400" dirty="0" smtClean="0"/>
              <a:t>Common Application Platform</a:t>
            </a:r>
          </a:p>
          <a:p>
            <a:pPr marL="0" indent="0">
              <a:buNone/>
            </a:pPr>
            <a:r>
              <a:rPr lang="de-DE" sz="4400" dirty="0" smtClean="0"/>
              <a:t>Desktops, Tablets, Mobile</a:t>
            </a:r>
          </a:p>
        </p:txBody>
      </p:sp>
    </p:spTree>
    <p:extLst>
      <p:ext uri="{BB962C8B-B14F-4D97-AF65-F5344CB8AC3E}">
        <p14:creationId xmlns:p14="http://schemas.microsoft.com/office/powerpoint/2010/main" val="187061239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e-DE"/>
          </a:p>
        </p:txBody>
      </p:sp>
      <p:sp>
        <p:nvSpPr>
          <p:cNvPr id="3" name="Content Placeholder 2"/>
          <p:cNvSpPr>
            <a:spLocks noGrp="1"/>
          </p:cNvSpPr>
          <p:nvPr>
            <p:ph idx="1"/>
          </p:nvPr>
        </p:nvSpPr>
        <p:spPr/>
        <p:txBody>
          <a:bodyPr>
            <a:normAutofit/>
          </a:bodyPr>
          <a:lstStyle/>
          <a:p>
            <a:pPr marL="0" indent="0">
              <a:buNone/>
            </a:pPr>
            <a:r>
              <a:rPr lang="de-DE" sz="4800" dirty="0" smtClean="0"/>
              <a:t>HTML5: When will it be done?</a:t>
            </a:r>
            <a:endParaRPr lang="de-DE" sz="4800" dirty="0" smtClean="0"/>
          </a:p>
        </p:txBody>
      </p:sp>
    </p:spTree>
    <p:extLst>
      <p:ext uri="{BB962C8B-B14F-4D97-AF65-F5344CB8AC3E}">
        <p14:creationId xmlns:p14="http://schemas.microsoft.com/office/powerpoint/2010/main" val="143856616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e-DE"/>
          </a:p>
        </p:txBody>
      </p:sp>
      <p:sp>
        <p:nvSpPr>
          <p:cNvPr id="3" name="Content Placeholder 2"/>
          <p:cNvSpPr>
            <a:spLocks noGrp="1"/>
          </p:cNvSpPr>
          <p:nvPr>
            <p:ph idx="1"/>
          </p:nvPr>
        </p:nvSpPr>
        <p:spPr/>
        <p:txBody>
          <a:bodyPr>
            <a:normAutofit/>
          </a:bodyPr>
          <a:lstStyle/>
          <a:p>
            <a:pPr marL="0" indent="0">
              <a:buNone/>
            </a:pPr>
            <a:r>
              <a:rPr lang="de-DE" sz="4800" dirty="0" smtClean="0"/>
              <a:t>HTML5: When will it be </a:t>
            </a:r>
            <a:r>
              <a:rPr lang="de-DE" sz="4800" i="1" dirty="0" smtClean="0"/>
              <a:t>ready</a:t>
            </a:r>
            <a:r>
              <a:rPr lang="de-DE" sz="4800" dirty="0" smtClean="0"/>
              <a:t>?</a:t>
            </a:r>
            <a:endParaRPr lang="de-DE" sz="4800" dirty="0" smtClean="0"/>
          </a:p>
        </p:txBody>
      </p:sp>
    </p:spTree>
    <p:extLst>
      <p:ext uri="{BB962C8B-B14F-4D97-AF65-F5344CB8AC3E}">
        <p14:creationId xmlns:p14="http://schemas.microsoft.com/office/powerpoint/2010/main" val="53661814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e-DE"/>
          </a:p>
        </p:txBody>
      </p:sp>
      <p:sp>
        <p:nvSpPr>
          <p:cNvPr id="3" name="Content Placeholder 2"/>
          <p:cNvSpPr>
            <a:spLocks noGrp="1"/>
          </p:cNvSpPr>
          <p:nvPr>
            <p:ph idx="1"/>
          </p:nvPr>
        </p:nvSpPr>
        <p:spPr/>
        <p:txBody>
          <a:bodyPr/>
          <a:lstStyle/>
          <a:p>
            <a:pPr marL="0" indent="0">
              <a:buNone/>
            </a:pPr>
            <a:r>
              <a:rPr lang="de-DE" sz="6000" dirty="0" smtClean="0"/>
              <a:t>But ...</a:t>
            </a:r>
            <a:endParaRPr lang="de-DE" sz="6000" dirty="0"/>
          </a:p>
        </p:txBody>
      </p:sp>
    </p:spTree>
    <p:extLst>
      <p:ext uri="{BB962C8B-B14F-4D97-AF65-F5344CB8AC3E}">
        <p14:creationId xmlns:p14="http://schemas.microsoft.com/office/powerpoint/2010/main" val="284857242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e-DE"/>
          </a:p>
        </p:txBody>
      </p:sp>
      <p:sp>
        <p:nvSpPr>
          <p:cNvPr id="3" name="Content Placeholder 2"/>
          <p:cNvSpPr>
            <a:spLocks noGrp="1"/>
          </p:cNvSpPr>
          <p:nvPr>
            <p:ph idx="1"/>
          </p:nvPr>
        </p:nvSpPr>
        <p:spPr/>
        <p:txBody>
          <a:bodyPr/>
          <a:lstStyle/>
          <a:p>
            <a:pPr marL="0" indent="0">
              <a:buNone/>
            </a:pPr>
            <a:r>
              <a:rPr lang="de-DE" sz="6000" dirty="0" smtClean="0"/>
              <a:t>But ... Javascript SUCKS!</a:t>
            </a:r>
            <a:endParaRPr lang="de-DE" sz="6000" dirty="0"/>
          </a:p>
        </p:txBody>
      </p:sp>
    </p:spTree>
    <p:extLst>
      <p:ext uri="{BB962C8B-B14F-4D97-AF65-F5344CB8AC3E}">
        <p14:creationId xmlns:p14="http://schemas.microsoft.com/office/powerpoint/2010/main" val="308604678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e-DE"/>
          </a:p>
        </p:txBody>
      </p:sp>
      <p:sp>
        <p:nvSpPr>
          <p:cNvPr id="3" name="Content Placeholder 2"/>
          <p:cNvSpPr>
            <a:spLocks noGrp="1"/>
          </p:cNvSpPr>
          <p:nvPr>
            <p:ph idx="1"/>
          </p:nvPr>
        </p:nvSpPr>
        <p:spPr/>
        <p:txBody>
          <a:bodyPr/>
          <a:lstStyle/>
          <a:p>
            <a:pPr marL="0" indent="0">
              <a:buNone/>
            </a:pPr>
            <a:r>
              <a:rPr lang="de-DE" sz="6000" dirty="0" smtClean="0"/>
              <a:t>You might have missed the best parts!</a:t>
            </a:r>
            <a:endParaRPr lang="de-DE" sz="6000" dirty="0"/>
          </a:p>
        </p:txBody>
      </p:sp>
    </p:spTree>
    <p:extLst>
      <p:ext uri="{BB962C8B-B14F-4D97-AF65-F5344CB8AC3E}">
        <p14:creationId xmlns:p14="http://schemas.microsoft.com/office/powerpoint/2010/main" val="303052177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e-DE"/>
          </a:p>
        </p:txBody>
      </p:sp>
      <p:sp>
        <p:nvSpPr>
          <p:cNvPr id="3" name="Content Placeholder 2"/>
          <p:cNvSpPr>
            <a:spLocks noGrp="1"/>
          </p:cNvSpPr>
          <p:nvPr>
            <p:ph idx="1"/>
          </p:nvPr>
        </p:nvSpPr>
        <p:spPr/>
        <p:txBody>
          <a:bodyPr/>
          <a:lstStyle/>
          <a:p>
            <a:endParaRPr lang="de-DE"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0750" y="304800"/>
            <a:ext cx="4554434" cy="5975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4896069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e-DE"/>
          </a:p>
        </p:txBody>
      </p:sp>
      <p:sp>
        <p:nvSpPr>
          <p:cNvPr id="3" name="Content Placeholder 2"/>
          <p:cNvSpPr>
            <a:spLocks noGrp="1"/>
          </p:cNvSpPr>
          <p:nvPr>
            <p:ph idx="1"/>
          </p:nvPr>
        </p:nvSpPr>
        <p:spPr/>
        <p:txBody>
          <a:bodyPr/>
          <a:lstStyle/>
          <a:p>
            <a:pPr marL="0" indent="0">
              <a:buNone/>
            </a:pPr>
            <a:r>
              <a:rPr lang="de-DE" sz="6000" dirty="0" smtClean="0"/>
              <a:t>This book might change </a:t>
            </a:r>
            <a:r>
              <a:rPr lang="de-DE" sz="6000" dirty="0" smtClean="0">
                <a:latin typeface="Textra LT Light" pitchFamily="2" charset="0"/>
              </a:rPr>
              <a:t>everything</a:t>
            </a:r>
            <a:r>
              <a:rPr lang="de-DE" sz="6000" dirty="0" smtClean="0"/>
              <a:t> you think about Javascript.</a:t>
            </a:r>
            <a:endParaRPr lang="de-DE" sz="6000" dirty="0"/>
          </a:p>
        </p:txBody>
      </p:sp>
    </p:spTree>
    <p:extLst>
      <p:ext uri="{BB962C8B-B14F-4D97-AF65-F5344CB8AC3E}">
        <p14:creationId xmlns:p14="http://schemas.microsoft.com/office/powerpoint/2010/main" val="385135092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e-DE"/>
          </a:p>
        </p:txBody>
      </p:sp>
      <p:sp>
        <p:nvSpPr>
          <p:cNvPr id="3" name="Content Placeholder 2"/>
          <p:cNvSpPr>
            <a:spLocks noGrp="1"/>
          </p:cNvSpPr>
          <p:nvPr>
            <p:ph idx="1"/>
          </p:nvPr>
        </p:nvSpPr>
        <p:spPr/>
        <p:txBody>
          <a:bodyPr/>
          <a:lstStyle/>
          <a:p>
            <a:pPr marL="0" indent="0">
              <a:buNone/>
            </a:pPr>
            <a:r>
              <a:rPr lang="de-DE" sz="6000" dirty="0" smtClean="0"/>
              <a:t>And while we‘re at it ...</a:t>
            </a:r>
            <a:endParaRPr lang="de-DE" sz="6000" dirty="0"/>
          </a:p>
        </p:txBody>
      </p:sp>
    </p:spTree>
    <p:extLst>
      <p:ext uri="{BB962C8B-B14F-4D97-AF65-F5344CB8AC3E}">
        <p14:creationId xmlns:p14="http://schemas.microsoft.com/office/powerpoint/2010/main" val="363568137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e-DE"/>
          </a:p>
        </p:txBody>
      </p:sp>
      <p:sp>
        <p:nvSpPr>
          <p:cNvPr id="3" name="Content Placeholder 2"/>
          <p:cNvSpPr>
            <a:spLocks noGrp="1"/>
          </p:cNvSpPr>
          <p:nvPr>
            <p:ph idx="1"/>
          </p:nvPr>
        </p:nvSpPr>
        <p:spPr>
          <a:xfrm>
            <a:off x="370114" y="5522700"/>
            <a:ext cx="7924800" cy="616843"/>
          </a:xfrm>
        </p:spPr>
        <p:txBody>
          <a:bodyPr/>
          <a:lstStyle/>
          <a:p>
            <a:pPr marL="0" indent="0">
              <a:buNone/>
            </a:pPr>
            <a:r>
              <a:rPr lang="de-DE" dirty="0" smtClean="0"/>
              <a:t>Online for free at http://diveintohtml5.org</a:t>
            </a:r>
            <a:endParaRPr lang="de-DE"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4446" y="596427"/>
            <a:ext cx="3657600" cy="4810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509486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Rectangle 4"/>
          <p:cNvSpPr/>
          <p:nvPr/>
        </p:nvSpPr>
        <p:spPr>
          <a:xfrm>
            <a:off x="1241328" y="1600553"/>
            <a:ext cx="7151638" cy="3416320"/>
          </a:xfrm>
          <a:prstGeom prst="rect">
            <a:avLst/>
          </a:prstGeom>
        </p:spPr>
        <p:txBody>
          <a:bodyPr wrap="none">
            <a:spAutoFit/>
          </a:bodyPr>
          <a:lstStyle/>
          <a:p>
            <a:pPr algn="ctr"/>
            <a:r>
              <a:rPr lang="de-DE" sz="7200" dirty="0" smtClean="0">
                <a:solidFill>
                  <a:schemeClr val="bg1"/>
                </a:solidFill>
              </a:rPr>
              <a:t>not a collection </a:t>
            </a:r>
            <a:r>
              <a:rPr lang="de-DE" sz="7200" dirty="0" smtClean="0">
                <a:solidFill>
                  <a:schemeClr val="bg1"/>
                </a:solidFill>
              </a:rPr>
              <a:t>of </a:t>
            </a:r>
            <a:br>
              <a:rPr lang="de-DE" sz="7200" dirty="0" smtClean="0">
                <a:solidFill>
                  <a:schemeClr val="bg1"/>
                </a:solidFill>
              </a:rPr>
            </a:br>
            <a:r>
              <a:rPr lang="de-DE" sz="7200" dirty="0" smtClean="0">
                <a:solidFill>
                  <a:schemeClr val="bg1"/>
                </a:solidFill>
              </a:rPr>
              <a:t>HTML5 </a:t>
            </a:r>
            <a:br>
              <a:rPr lang="de-DE" sz="7200" dirty="0" smtClean="0">
                <a:solidFill>
                  <a:schemeClr val="bg1"/>
                </a:solidFill>
              </a:rPr>
            </a:br>
            <a:r>
              <a:rPr lang="de-DE" sz="7200" dirty="0" smtClean="0">
                <a:solidFill>
                  <a:schemeClr val="bg1"/>
                </a:solidFill>
              </a:rPr>
              <a:t>tips and tricks</a:t>
            </a:r>
            <a:endParaRPr lang="de-DE" sz="7200" dirty="0">
              <a:solidFill>
                <a:schemeClr val="bg1"/>
              </a:solidFill>
            </a:endParaRPr>
          </a:p>
        </p:txBody>
      </p:sp>
    </p:spTree>
    <p:extLst>
      <p:ext uri="{BB962C8B-B14F-4D97-AF65-F5344CB8AC3E}">
        <p14:creationId xmlns:p14="http://schemas.microsoft.com/office/powerpoint/2010/main" val="2691695715"/>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e-DE"/>
          </a:p>
        </p:txBody>
      </p:sp>
      <p:sp>
        <p:nvSpPr>
          <p:cNvPr id="3" name="Content Placeholder 2"/>
          <p:cNvSpPr>
            <a:spLocks noGrp="1"/>
          </p:cNvSpPr>
          <p:nvPr>
            <p:ph idx="1"/>
          </p:nvPr>
        </p:nvSpPr>
        <p:spPr/>
        <p:txBody>
          <a:bodyPr/>
          <a:lstStyle/>
          <a:p>
            <a:pPr marL="0" indent="0">
              <a:buNone/>
            </a:pPr>
            <a:r>
              <a:rPr lang="de-DE" sz="8800" dirty="0" smtClean="0"/>
              <a:t>But ... isn‘t this slow?</a:t>
            </a:r>
            <a:endParaRPr lang="de-DE" sz="4400" dirty="0"/>
          </a:p>
        </p:txBody>
      </p:sp>
    </p:spTree>
    <p:extLst>
      <p:ext uri="{BB962C8B-B14F-4D97-AF65-F5344CB8AC3E}">
        <p14:creationId xmlns:p14="http://schemas.microsoft.com/office/powerpoint/2010/main" val="229016658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e-DE"/>
          </a:p>
        </p:txBody>
      </p:sp>
      <p:sp>
        <p:nvSpPr>
          <p:cNvPr id="3" name="Content Placeholder 2"/>
          <p:cNvSpPr>
            <a:spLocks noGrp="1"/>
          </p:cNvSpPr>
          <p:nvPr>
            <p:ph idx="1"/>
          </p:nvPr>
        </p:nvSpPr>
        <p:spPr>
          <a:xfrm>
            <a:off x="536369" y="5545777"/>
            <a:ext cx="7924800" cy="734029"/>
          </a:xfrm>
        </p:spPr>
        <p:txBody>
          <a:bodyPr/>
          <a:lstStyle/>
          <a:p>
            <a:pPr marL="0" indent="0">
              <a:buNone/>
            </a:pPr>
            <a:r>
              <a:rPr lang="de-DE" dirty="0"/>
              <a:t>http://bit.ly/chJslK</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9927" y="465613"/>
            <a:ext cx="7010400"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8421918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e-DE"/>
          </a:p>
        </p:txBody>
      </p:sp>
      <p:sp>
        <p:nvSpPr>
          <p:cNvPr id="3" name="Content Placeholder 2"/>
          <p:cNvSpPr>
            <a:spLocks noGrp="1"/>
          </p:cNvSpPr>
          <p:nvPr>
            <p:ph idx="1"/>
          </p:nvPr>
        </p:nvSpPr>
        <p:spPr/>
        <p:txBody>
          <a:bodyPr/>
          <a:lstStyle/>
          <a:p>
            <a:pPr marL="0" indent="0">
              <a:buNone/>
            </a:pPr>
            <a:r>
              <a:rPr lang="de-DE" sz="5400" dirty="0" smtClean="0"/>
              <a:t>Let‘s see code!</a:t>
            </a:r>
            <a:endParaRPr lang="de-DE" dirty="0" smtClean="0"/>
          </a:p>
        </p:txBody>
      </p:sp>
    </p:spTree>
    <p:extLst>
      <p:ext uri="{BB962C8B-B14F-4D97-AF65-F5344CB8AC3E}">
        <p14:creationId xmlns:p14="http://schemas.microsoft.com/office/powerpoint/2010/main" val="85804664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e-DE"/>
          </a:p>
        </p:txBody>
      </p:sp>
      <p:sp>
        <p:nvSpPr>
          <p:cNvPr id="3" name="Content Placeholder 2"/>
          <p:cNvSpPr>
            <a:spLocks noGrp="1"/>
          </p:cNvSpPr>
          <p:nvPr>
            <p:ph idx="1"/>
          </p:nvPr>
        </p:nvSpPr>
        <p:spPr/>
        <p:txBody>
          <a:bodyPr/>
          <a:lstStyle/>
          <a:p>
            <a:pPr marL="0" indent="0">
              <a:buNone/>
            </a:pPr>
            <a:r>
              <a:rPr lang="de-DE" sz="5400" dirty="0" smtClean="0"/>
              <a:t>HTML5: Web Storage</a:t>
            </a:r>
          </a:p>
          <a:p>
            <a:pPr marL="0" indent="0">
              <a:buNone/>
            </a:pPr>
            <a:r>
              <a:rPr lang="de-DE" dirty="0"/>
              <a:t>(localStorage, sessionStorage)</a:t>
            </a:r>
          </a:p>
          <a:p>
            <a:pPr marL="0" indent="0">
              <a:buNone/>
            </a:pPr>
            <a:r>
              <a:rPr lang="de-DE" dirty="0" smtClean="0"/>
              <a:t>http</a:t>
            </a:r>
            <a:r>
              <a:rPr lang="de-DE" dirty="0"/>
              <a:t>://www.w3.org/TR/webstorage</a:t>
            </a:r>
            <a:r>
              <a:rPr lang="de-DE" dirty="0" smtClean="0"/>
              <a:t>/</a:t>
            </a:r>
          </a:p>
        </p:txBody>
      </p:sp>
    </p:spTree>
    <p:extLst>
      <p:ext uri="{BB962C8B-B14F-4D97-AF65-F5344CB8AC3E}">
        <p14:creationId xmlns:p14="http://schemas.microsoft.com/office/powerpoint/2010/main" val="4471595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e-DE"/>
          </a:p>
        </p:txBody>
      </p:sp>
      <p:sp>
        <p:nvSpPr>
          <p:cNvPr id="5" name="Content Placeholder 4"/>
          <p:cNvSpPr>
            <a:spLocks noGrp="1"/>
          </p:cNvSpPr>
          <p:nvPr>
            <p:ph idx="1"/>
          </p:nvPr>
        </p:nvSpPr>
        <p:spPr/>
        <p:txBody>
          <a:bodyPr/>
          <a:lstStyle/>
          <a:p>
            <a:pPr marL="0" indent="0">
              <a:buNone/>
            </a:pPr>
            <a:r>
              <a:rPr lang="de-DE" sz="4800" dirty="0" smtClean="0"/>
              <a:t>Detect features, not browsers!</a:t>
            </a:r>
            <a:br>
              <a:rPr lang="de-DE" sz="4800" dirty="0" smtClean="0"/>
            </a:br>
            <a:r>
              <a:rPr lang="de-DE" sz="2400" dirty="0" smtClean="0"/>
              <a:t>http://modernizr.com</a:t>
            </a:r>
            <a:endParaRPr lang="de-DE" sz="4800" dirty="0"/>
          </a:p>
        </p:txBody>
      </p:sp>
    </p:spTree>
    <p:extLst>
      <p:ext uri="{BB962C8B-B14F-4D97-AF65-F5344CB8AC3E}">
        <p14:creationId xmlns:p14="http://schemas.microsoft.com/office/powerpoint/2010/main" val="311266914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e-DE"/>
          </a:p>
        </p:txBody>
      </p:sp>
      <p:sp>
        <p:nvSpPr>
          <p:cNvPr id="5" name="Content Placeholder 4"/>
          <p:cNvSpPr>
            <a:spLocks noGrp="1"/>
          </p:cNvSpPr>
          <p:nvPr>
            <p:ph idx="1"/>
          </p:nvPr>
        </p:nvSpPr>
        <p:spPr/>
        <p:txBody>
          <a:bodyPr/>
          <a:lstStyle/>
          <a:p>
            <a:pPr marL="0" indent="0">
              <a:buNone/>
            </a:pPr>
            <a:r>
              <a:rPr lang="de-DE" sz="6600" dirty="0" smtClean="0"/>
              <a:t>General Information</a:t>
            </a:r>
          </a:p>
          <a:p>
            <a:pPr marL="0" indent="0">
              <a:buNone/>
            </a:pPr>
            <a:r>
              <a:rPr lang="de-DE" dirty="0" smtClean="0"/>
              <a:t>http</a:t>
            </a:r>
            <a:r>
              <a:rPr lang="de-DE" dirty="0"/>
              <a:t>://</a:t>
            </a:r>
            <a:r>
              <a:rPr lang="de-DE" dirty="0" smtClean="0"/>
              <a:t>caniuse.com</a:t>
            </a:r>
            <a:r>
              <a:rPr lang="de-DE" dirty="0"/>
              <a:t>/</a:t>
            </a:r>
          </a:p>
        </p:txBody>
      </p:sp>
    </p:spTree>
    <p:extLst>
      <p:ext uri="{BB962C8B-B14F-4D97-AF65-F5344CB8AC3E}">
        <p14:creationId xmlns:p14="http://schemas.microsoft.com/office/powerpoint/2010/main" val="281977979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e-DE"/>
          </a:p>
        </p:txBody>
      </p:sp>
      <p:sp>
        <p:nvSpPr>
          <p:cNvPr id="5" name="Content Placeholder 4"/>
          <p:cNvSpPr>
            <a:spLocks noGrp="1"/>
          </p:cNvSpPr>
          <p:nvPr>
            <p:ph idx="1"/>
          </p:nvPr>
        </p:nvSpPr>
        <p:spPr/>
        <p:txBody>
          <a:bodyPr/>
          <a:lstStyle/>
          <a:p>
            <a:pPr marL="0" indent="0">
              <a:buNone/>
            </a:pPr>
            <a:r>
              <a:rPr lang="de-DE" sz="4800" dirty="0" smtClean="0"/>
              <a:t>Progressive Enhancement</a:t>
            </a:r>
            <a:endParaRPr lang="de-DE" sz="4800" dirty="0"/>
          </a:p>
        </p:txBody>
      </p:sp>
    </p:spTree>
    <p:extLst>
      <p:ext uri="{BB962C8B-B14F-4D97-AF65-F5344CB8AC3E}">
        <p14:creationId xmlns:p14="http://schemas.microsoft.com/office/powerpoint/2010/main" val="1308223865"/>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e-DE"/>
          </a:p>
        </p:txBody>
      </p:sp>
      <p:sp>
        <p:nvSpPr>
          <p:cNvPr id="5" name="Content Placeholder 4"/>
          <p:cNvSpPr>
            <a:spLocks noGrp="1"/>
          </p:cNvSpPr>
          <p:nvPr>
            <p:ph idx="1"/>
          </p:nvPr>
        </p:nvSpPr>
        <p:spPr/>
        <p:txBody>
          <a:bodyPr/>
          <a:lstStyle/>
          <a:p>
            <a:pPr marL="0" indent="0">
              <a:buNone/>
            </a:pPr>
            <a:r>
              <a:rPr lang="de-DE" sz="8800" dirty="0" smtClean="0"/>
              <a:t>Hashchange</a:t>
            </a:r>
            <a:endParaRPr lang="de-DE" sz="8800" dirty="0"/>
          </a:p>
          <a:p>
            <a:pPr marL="0" indent="0">
              <a:buNone/>
            </a:pPr>
            <a:r>
              <a:rPr lang="de-DE" sz="4800" dirty="0" smtClean="0"/>
              <a:t>Back/Forward/URLs</a:t>
            </a:r>
          </a:p>
        </p:txBody>
      </p:sp>
    </p:spTree>
    <p:extLst>
      <p:ext uri="{BB962C8B-B14F-4D97-AF65-F5344CB8AC3E}">
        <p14:creationId xmlns:p14="http://schemas.microsoft.com/office/powerpoint/2010/main" val="19030784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e-DE"/>
          </a:p>
        </p:txBody>
      </p:sp>
      <p:sp>
        <p:nvSpPr>
          <p:cNvPr id="5" name="Content Placeholder 4"/>
          <p:cNvSpPr>
            <a:spLocks noGrp="1"/>
          </p:cNvSpPr>
          <p:nvPr>
            <p:ph idx="1"/>
          </p:nvPr>
        </p:nvSpPr>
        <p:spPr/>
        <p:txBody>
          <a:bodyPr/>
          <a:lstStyle/>
          <a:p>
            <a:pPr marL="0" indent="0">
              <a:buNone/>
            </a:pPr>
            <a:r>
              <a:rPr lang="de-DE" sz="7200" dirty="0" smtClean="0"/>
              <a:t>Toolkits help you ...</a:t>
            </a:r>
            <a:endParaRPr lang="de-DE" sz="4000" dirty="0" smtClean="0"/>
          </a:p>
        </p:txBody>
      </p:sp>
    </p:spTree>
    <p:extLst>
      <p:ext uri="{BB962C8B-B14F-4D97-AF65-F5344CB8AC3E}">
        <p14:creationId xmlns:p14="http://schemas.microsoft.com/office/powerpoint/2010/main" val="46521819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e-DE"/>
          </a:p>
        </p:txBody>
      </p:sp>
      <p:sp>
        <p:nvSpPr>
          <p:cNvPr id="5" name="Content Placeholder 4"/>
          <p:cNvSpPr>
            <a:spLocks noGrp="1"/>
          </p:cNvSpPr>
          <p:nvPr>
            <p:ph idx="1"/>
          </p:nvPr>
        </p:nvSpPr>
        <p:spPr/>
        <p:txBody>
          <a:bodyPr/>
          <a:lstStyle/>
          <a:p>
            <a:pPr marL="0" indent="0">
              <a:buNone/>
            </a:pPr>
            <a:r>
              <a:rPr lang="de-DE" sz="8800" dirty="0" smtClean="0"/>
              <a:t>modernizr</a:t>
            </a:r>
          </a:p>
          <a:p>
            <a:pPr marL="0" indent="0">
              <a:buNone/>
            </a:pPr>
            <a:r>
              <a:rPr lang="de-DE" sz="3600" dirty="0" smtClean="0"/>
              <a:t>HTML5 Feature Detection</a:t>
            </a:r>
          </a:p>
          <a:p>
            <a:pPr marL="0" indent="0">
              <a:buNone/>
            </a:pPr>
            <a:r>
              <a:rPr lang="de-DE" sz="3600" dirty="0" smtClean="0"/>
              <a:t>http://modernizr.com</a:t>
            </a:r>
            <a:endParaRPr lang="de-DE" sz="8000" dirty="0" smtClean="0"/>
          </a:p>
          <a:p>
            <a:pPr marL="0" indent="0">
              <a:buNone/>
            </a:pPr>
            <a:endParaRPr lang="de-DE" sz="2400" dirty="0" smtClean="0"/>
          </a:p>
        </p:txBody>
      </p:sp>
    </p:spTree>
    <p:extLst>
      <p:ext uri="{BB962C8B-B14F-4D97-AF65-F5344CB8AC3E}">
        <p14:creationId xmlns:p14="http://schemas.microsoft.com/office/powerpoint/2010/main" val="31409474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247683" y="3595800"/>
            <a:ext cx="1391728" cy="707886"/>
          </a:xfrm>
          <a:prstGeom prst="rect">
            <a:avLst/>
          </a:prstGeom>
        </p:spPr>
        <p:txBody>
          <a:bodyPr wrap="none">
            <a:spAutoFit/>
          </a:bodyPr>
          <a:lstStyle/>
          <a:p>
            <a:r>
              <a:rPr lang="de-DE" sz="4000" dirty="0" smtClean="0">
                <a:solidFill>
                  <a:schemeClr val="bg1"/>
                </a:solidFill>
              </a:rPr>
              <a:t>vision</a:t>
            </a:r>
            <a:endParaRPr lang="de-DE" sz="4000" dirty="0">
              <a:solidFill>
                <a:schemeClr val="bg1"/>
              </a:solidFill>
            </a:endParaRPr>
          </a:p>
        </p:txBody>
      </p:sp>
      <p:sp>
        <p:nvSpPr>
          <p:cNvPr id="5" name="Rectangle 4"/>
          <p:cNvSpPr/>
          <p:nvPr/>
        </p:nvSpPr>
        <p:spPr>
          <a:xfrm>
            <a:off x="2199099" y="1992159"/>
            <a:ext cx="4946226" cy="2215991"/>
          </a:xfrm>
          <a:prstGeom prst="rect">
            <a:avLst/>
          </a:prstGeom>
        </p:spPr>
        <p:txBody>
          <a:bodyPr wrap="none">
            <a:spAutoFit/>
          </a:bodyPr>
          <a:lstStyle/>
          <a:p>
            <a:r>
              <a:rPr lang="de-DE" sz="13800" dirty="0" smtClean="0">
                <a:solidFill>
                  <a:schemeClr val="bg1"/>
                </a:solidFill>
              </a:rPr>
              <a:t>Today!</a:t>
            </a:r>
            <a:endParaRPr lang="de-DE" sz="13800" dirty="0">
              <a:solidFill>
                <a:schemeClr val="bg1"/>
              </a:solidFill>
            </a:endParaRPr>
          </a:p>
        </p:txBody>
      </p:sp>
    </p:spTree>
    <p:extLst>
      <p:ext uri="{BB962C8B-B14F-4D97-AF65-F5344CB8AC3E}">
        <p14:creationId xmlns:p14="http://schemas.microsoft.com/office/powerpoint/2010/main" val="201510306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e-DE"/>
          </a:p>
        </p:txBody>
      </p:sp>
      <p:sp>
        <p:nvSpPr>
          <p:cNvPr id="5" name="Content Placeholder 4"/>
          <p:cNvSpPr>
            <a:spLocks noGrp="1"/>
          </p:cNvSpPr>
          <p:nvPr>
            <p:ph idx="1"/>
          </p:nvPr>
        </p:nvSpPr>
        <p:spPr/>
        <p:txBody>
          <a:bodyPr/>
          <a:lstStyle/>
          <a:p>
            <a:pPr marL="0" indent="0">
              <a:buNone/>
            </a:pPr>
            <a:r>
              <a:rPr lang="de-DE" sz="8800" dirty="0" smtClean="0"/>
              <a:t>jQuery</a:t>
            </a:r>
          </a:p>
          <a:p>
            <a:pPr marL="0" indent="0">
              <a:buNone/>
            </a:pPr>
            <a:r>
              <a:rPr lang="de-DE" sz="3600" dirty="0" smtClean="0"/>
              <a:t>Web Framework, HTML-based </a:t>
            </a:r>
          </a:p>
          <a:p>
            <a:pPr marL="0" indent="0">
              <a:buNone/>
            </a:pPr>
            <a:r>
              <a:rPr lang="de-DE" sz="3600" dirty="0" smtClean="0"/>
              <a:t>http://jQuery.com</a:t>
            </a:r>
            <a:endParaRPr lang="de-DE" sz="8000" dirty="0" smtClean="0"/>
          </a:p>
          <a:p>
            <a:pPr marL="0" indent="0">
              <a:buNone/>
            </a:pPr>
            <a:endParaRPr lang="de-DE" sz="2400" dirty="0" smtClean="0"/>
          </a:p>
        </p:txBody>
      </p:sp>
    </p:spTree>
    <p:extLst>
      <p:ext uri="{BB962C8B-B14F-4D97-AF65-F5344CB8AC3E}">
        <p14:creationId xmlns:p14="http://schemas.microsoft.com/office/powerpoint/2010/main" val="149197519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e-DE"/>
          </a:p>
        </p:txBody>
      </p:sp>
      <p:sp>
        <p:nvSpPr>
          <p:cNvPr id="5" name="Content Placeholder 4"/>
          <p:cNvSpPr>
            <a:spLocks noGrp="1"/>
          </p:cNvSpPr>
          <p:nvPr>
            <p:ph idx="1"/>
          </p:nvPr>
        </p:nvSpPr>
        <p:spPr/>
        <p:txBody>
          <a:bodyPr/>
          <a:lstStyle/>
          <a:p>
            <a:pPr marL="0" indent="0">
              <a:buNone/>
            </a:pPr>
            <a:r>
              <a:rPr lang="de-DE" sz="8800" dirty="0" smtClean="0"/>
              <a:t>Ext JS</a:t>
            </a:r>
          </a:p>
          <a:p>
            <a:pPr marL="0" indent="0">
              <a:buNone/>
            </a:pPr>
            <a:r>
              <a:rPr lang="de-DE" dirty="0" smtClean="0"/>
              <a:t>Web Framework, Object-model driven, graphical designer (GPLv3 or commercial)</a:t>
            </a:r>
          </a:p>
          <a:p>
            <a:pPr marL="0" indent="0">
              <a:buNone/>
            </a:pPr>
            <a:r>
              <a:rPr lang="de-DE" dirty="0"/>
              <a:t>http</a:t>
            </a:r>
            <a:r>
              <a:rPr lang="de-DE" dirty="0" smtClean="0"/>
              <a:t>://sencha.com/</a:t>
            </a:r>
            <a:endParaRPr lang="de-DE" dirty="0"/>
          </a:p>
        </p:txBody>
      </p:sp>
    </p:spTree>
    <p:extLst>
      <p:ext uri="{BB962C8B-B14F-4D97-AF65-F5344CB8AC3E}">
        <p14:creationId xmlns:p14="http://schemas.microsoft.com/office/powerpoint/2010/main" val="189040286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e-DE"/>
          </a:p>
        </p:txBody>
      </p:sp>
      <p:sp>
        <p:nvSpPr>
          <p:cNvPr id="5" name="Content Placeholder 4"/>
          <p:cNvSpPr>
            <a:spLocks noGrp="1"/>
          </p:cNvSpPr>
          <p:nvPr>
            <p:ph idx="1"/>
          </p:nvPr>
        </p:nvSpPr>
        <p:spPr/>
        <p:txBody>
          <a:bodyPr/>
          <a:lstStyle/>
          <a:p>
            <a:pPr marL="0" indent="0">
              <a:buNone/>
            </a:pPr>
            <a:r>
              <a:rPr lang="de-DE" sz="8800" dirty="0" smtClean="0"/>
              <a:t>Sencha Touch </a:t>
            </a:r>
            <a:r>
              <a:rPr lang="de-DE" sz="4000" dirty="0" smtClean="0"/>
              <a:t>(Android, iOS, Blackberry 6 coming)</a:t>
            </a:r>
          </a:p>
          <a:p>
            <a:pPr marL="0" indent="0">
              <a:buNone/>
            </a:pPr>
            <a:r>
              <a:rPr lang="de-DE" sz="4000" dirty="0" smtClean="0"/>
              <a:t>http://sencha.com/products/touch</a:t>
            </a:r>
            <a:r>
              <a:rPr lang="de-DE" sz="4000" dirty="0"/>
              <a:t>/</a:t>
            </a:r>
            <a:endParaRPr lang="de-DE" sz="4000" dirty="0" smtClean="0"/>
          </a:p>
          <a:p>
            <a:pPr marL="0" indent="0">
              <a:buNone/>
            </a:pPr>
            <a:endParaRPr lang="de-DE" sz="2400" dirty="0" smtClean="0"/>
          </a:p>
        </p:txBody>
      </p:sp>
    </p:spTree>
    <p:extLst>
      <p:ext uri="{BB962C8B-B14F-4D97-AF65-F5344CB8AC3E}">
        <p14:creationId xmlns:p14="http://schemas.microsoft.com/office/powerpoint/2010/main" val="363379926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e-DE"/>
          </a:p>
        </p:txBody>
      </p:sp>
      <p:sp>
        <p:nvSpPr>
          <p:cNvPr id="5" name="Content Placeholder 4"/>
          <p:cNvSpPr>
            <a:spLocks noGrp="1"/>
          </p:cNvSpPr>
          <p:nvPr>
            <p:ph idx="1"/>
          </p:nvPr>
        </p:nvSpPr>
        <p:spPr/>
        <p:txBody>
          <a:bodyPr/>
          <a:lstStyle/>
          <a:p>
            <a:pPr marL="0" indent="0">
              <a:buNone/>
            </a:pPr>
            <a:r>
              <a:rPr lang="de-DE" sz="8000" dirty="0" smtClean="0"/>
              <a:t>jQuery Mobile</a:t>
            </a:r>
          </a:p>
          <a:p>
            <a:pPr marL="0" indent="0">
              <a:buNone/>
            </a:pPr>
            <a:r>
              <a:rPr lang="de-DE" dirty="0" smtClean="0"/>
              <a:t>http</a:t>
            </a:r>
            <a:r>
              <a:rPr lang="de-DE" dirty="0"/>
              <a:t>://jquerymobile.com</a:t>
            </a:r>
            <a:r>
              <a:rPr lang="de-DE" dirty="0" smtClean="0"/>
              <a:t>/</a:t>
            </a:r>
          </a:p>
          <a:p>
            <a:pPr marL="0" indent="0">
              <a:buNone/>
            </a:pPr>
            <a:r>
              <a:rPr lang="de-DE" dirty="0" smtClean="0"/>
              <a:t>(PhoneGap to iOS, Symbian 5, Blackberry 5+, Android 1.5+, webOS 1.4.1+)</a:t>
            </a:r>
          </a:p>
        </p:txBody>
      </p:sp>
    </p:spTree>
    <p:extLst>
      <p:ext uri="{BB962C8B-B14F-4D97-AF65-F5344CB8AC3E}">
        <p14:creationId xmlns:p14="http://schemas.microsoft.com/office/powerpoint/2010/main" val="172335017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e-DE"/>
          </a:p>
        </p:txBody>
      </p:sp>
      <p:sp>
        <p:nvSpPr>
          <p:cNvPr id="5" name="Content Placeholder 4"/>
          <p:cNvSpPr>
            <a:spLocks noGrp="1"/>
          </p:cNvSpPr>
          <p:nvPr>
            <p:ph idx="1"/>
          </p:nvPr>
        </p:nvSpPr>
        <p:spPr/>
        <p:txBody>
          <a:bodyPr/>
          <a:lstStyle/>
          <a:p>
            <a:pPr marL="0" indent="0">
              <a:buNone/>
            </a:pPr>
            <a:r>
              <a:rPr lang="de-DE" sz="8000" dirty="0" smtClean="0"/>
              <a:t>WebApp.Net</a:t>
            </a:r>
          </a:p>
          <a:p>
            <a:pPr marL="0" indent="0">
              <a:buNone/>
            </a:pPr>
            <a:r>
              <a:rPr lang="de-DE" dirty="0" smtClean="0"/>
              <a:t>http://webapp-net.com</a:t>
            </a:r>
          </a:p>
          <a:p>
            <a:pPr marL="0" indent="0">
              <a:buNone/>
            </a:pPr>
            <a:r>
              <a:rPr lang="de-DE" dirty="0" smtClean="0"/>
              <a:t>Great UX, small community</a:t>
            </a:r>
          </a:p>
        </p:txBody>
      </p:sp>
    </p:spTree>
    <p:extLst>
      <p:ext uri="{BB962C8B-B14F-4D97-AF65-F5344CB8AC3E}">
        <p14:creationId xmlns:p14="http://schemas.microsoft.com/office/powerpoint/2010/main" val="232025492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e-DE"/>
          </a:p>
        </p:txBody>
      </p:sp>
      <p:sp>
        <p:nvSpPr>
          <p:cNvPr id="5" name="Content Placeholder 4"/>
          <p:cNvSpPr>
            <a:spLocks noGrp="1"/>
          </p:cNvSpPr>
          <p:nvPr>
            <p:ph idx="1"/>
          </p:nvPr>
        </p:nvSpPr>
        <p:spPr/>
        <p:txBody>
          <a:bodyPr/>
          <a:lstStyle/>
          <a:p>
            <a:pPr marL="0" indent="0">
              <a:buNone/>
            </a:pPr>
            <a:r>
              <a:rPr lang="de-DE" sz="8800" dirty="0" smtClean="0"/>
              <a:t>PhoneGap</a:t>
            </a:r>
          </a:p>
          <a:p>
            <a:pPr marL="0" indent="0">
              <a:buNone/>
            </a:pPr>
            <a:r>
              <a:rPr lang="de-DE" sz="2000" dirty="0" smtClean="0"/>
              <a:t>Open Source Packager + JS for native API (extensible!)</a:t>
            </a:r>
          </a:p>
          <a:p>
            <a:pPr marL="0" indent="0">
              <a:buNone/>
            </a:pPr>
            <a:r>
              <a:rPr lang="de-DE" sz="2000" dirty="0" smtClean="0"/>
              <a:t>(iOS, Android, RIM, Palm, Symbian, ... Windows Phone 7 in Fall?)</a:t>
            </a:r>
          </a:p>
          <a:p>
            <a:pPr marL="0" indent="0">
              <a:buNone/>
            </a:pPr>
            <a:r>
              <a:rPr lang="de-DE" sz="2000" dirty="0" smtClean="0"/>
              <a:t>http://phonegap.com </a:t>
            </a:r>
          </a:p>
        </p:txBody>
      </p:sp>
    </p:spTree>
    <p:extLst>
      <p:ext uri="{BB962C8B-B14F-4D97-AF65-F5344CB8AC3E}">
        <p14:creationId xmlns:p14="http://schemas.microsoft.com/office/powerpoint/2010/main" val="321794924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z="4000" dirty="0" smtClean="0"/>
              <a:t>Organizational Framework</a:t>
            </a:r>
            <a:endParaRPr lang="de-DE" sz="4000" dirty="0"/>
          </a:p>
        </p:txBody>
      </p:sp>
      <p:sp>
        <p:nvSpPr>
          <p:cNvPr id="5" name="Content Placeholder 4"/>
          <p:cNvSpPr>
            <a:spLocks noGrp="1"/>
          </p:cNvSpPr>
          <p:nvPr>
            <p:ph idx="1"/>
          </p:nvPr>
        </p:nvSpPr>
        <p:spPr>
          <a:xfrm>
            <a:off x="762000" y="1774209"/>
            <a:ext cx="7924800" cy="3781202"/>
          </a:xfrm>
        </p:spPr>
        <p:txBody>
          <a:bodyPr>
            <a:normAutofit/>
          </a:bodyPr>
          <a:lstStyle/>
          <a:p>
            <a:r>
              <a:rPr lang="de-DE" sz="4800" dirty="0" smtClean="0"/>
              <a:t>Detect features, not browsers</a:t>
            </a:r>
          </a:p>
          <a:p>
            <a:r>
              <a:rPr lang="de-DE" sz="4800" dirty="0" smtClean="0"/>
              <a:t>Pick your level of </a:t>
            </a:r>
            <a:r>
              <a:rPr lang="de-DE" sz="4800" dirty="0" smtClean="0"/>
              <a:t>abstraction</a:t>
            </a:r>
          </a:p>
          <a:p>
            <a:r>
              <a:rPr lang="de-DE" sz="4800" dirty="0" smtClean="0"/>
              <a:t>Frameworks </a:t>
            </a:r>
            <a:r>
              <a:rPr lang="de-DE" sz="4800" dirty="0" smtClean="0"/>
              <a:t>help</a:t>
            </a:r>
            <a:r>
              <a:rPr lang="de-DE" sz="4800" dirty="0" smtClean="0"/>
              <a:t>!</a:t>
            </a:r>
          </a:p>
          <a:p>
            <a:pPr lvl="1"/>
            <a:r>
              <a:rPr lang="de-DE" sz="4000" dirty="0"/>
              <a:t>jQuery, Dojo, Prototype, ExtJS, ...</a:t>
            </a:r>
          </a:p>
          <a:p>
            <a:pPr lvl="1"/>
            <a:endParaRPr lang="de-DE" sz="4800" dirty="0" smtClean="0"/>
          </a:p>
          <a:p>
            <a:pPr marL="0" indent="0">
              <a:buNone/>
            </a:pPr>
            <a:endParaRPr lang="de-DE" sz="1200" dirty="0" smtClean="0"/>
          </a:p>
        </p:txBody>
      </p:sp>
    </p:spTree>
    <p:extLst>
      <p:ext uri="{BB962C8B-B14F-4D97-AF65-F5344CB8AC3E}">
        <p14:creationId xmlns:p14="http://schemas.microsoft.com/office/powerpoint/2010/main" val="31568920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z="4000" dirty="0" smtClean="0"/>
              <a:t>Technological Platform</a:t>
            </a:r>
            <a:endParaRPr lang="de-DE" sz="4000" dirty="0"/>
          </a:p>
        </p:txBody>
      </p:sp>
      <p:sp>
        <p:nvSpPr>
          <p:cNvPr id="5" name="Content Placeholder 4"/>
          <p:cNvSpPr>
            <a:spLocks noGrp="1"/>
          </p:cNvSpPr>
          <p:nvPr>
            <p:ph idx="1"/>
          </p:nvPr>
        </p:nvSpPr>
        <p:spPr>
          <a:xfrm>
            <a:off x="769620" y="1267078"/>
            <a:ext cx="7924800" cy="4295953"/>
          </a:xfrm>
        </p:spPr>
        <p:txBody>
          <a:bodyPr>
            <a:noAutofit/>
          </a:bodyPr>
          <a:lstStyle/>
          <a:p>
            <a:r>
              <a:rPr lang="de-DE" sz="3200" dirty="0" smtClean="0"/>
              <a:t>Local storage (localStorage, sessionStorage)</a:t>
            </a:r>
          </a:p>
          <a:p>
            <a:r>
              <a:rPr lang="de-DE" sz="3200" dirty="0" smtClean="0"/>
              <a:t>Local drawing (canvas)</a:t>
            </a:r>
          </a:p>
          <a:p>
            <a:r>
              <a:rPr lang="de-DE" sz="3200" dirty="0" smtClean="0"/>
              <a:t>Semantic information (markup, input types)</a:t>
            </a:r>
          </a:p>
          <a:p>
            <a:r>
              <a:rPr lang="de-DE" sz="3200" dirty="0" smtClean="0"/>
              <a:t>Abstractions (datajs</a:t>
            </a:r>
            <a:r>
              <a:rPr lang="de-DE" sz="3200" dirty="0"/>
              <a:t>, jQuery, jqplot, </a:t>
            </a:r>
            <a:r>
              <a:rPr lang="de-DE" sz="3200" dirty="0" smtClean="0"/>
              <a:t>jqGrid, jQuery Mobile</a:t>
            </a:r>
            <a:r>
              <a:rPr lang="de-DE" sz="3200" dirty="0" smtClean="0"/>
              <a:t>)</a:t>
            </a:r>
          </a:p>
          <a:p>
            <a:r>
              <a:rPr lang="de-DE" sz="3200" dirty="0" smtClean="0"/>
              <a:t>CSS3 (incl. animations, transitions, ...)</a:t>
            </a:r>
            <a:endParaRPr lang="de-DE" sz="3200" dirty="0" smtClean="0"/>
          </a:p>
          <a:p>
            <a:r>
              <a:rPr lang="de-DE" sz="3200" dirty="0" smtClean="0"/>
              <a:t>Future: Web Workers, Web Sockets</a:t>
            </a:r>
          </a:p>
          <a:p>
            <a:endParaRPr lang="de-DE" sz="800" dirty="0" smtClean="0"/>
          </a:p>
        </p:txBody>
      </p:sp>
    </p:spTree>
    <p:extLst>
      <p:ext uri="{BB962C8B-B14F-4D97-AF65-F5344CB8AC3E}">
        <p14:creationId xmlns:p14="http://schemas.microsoft.com/office/powerpoint/2010/main" val="126600557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399"/>
            <a:ext cx="8229600" cy="816591"/>
          </a:xfrm>
        </p:spPr>
        <p:txBody>
          <a:bodyPr/>
          <a:lstStyle/>
          <a:p>
            <a:r>
              <a:rPr lang="de-DE" sz="4800" dirty="0" smtClean="0"/>
              <a:t>And more ...</a:t>
            </a:r>
            <a:endParaRPr lang="de-DE" sz="4800" dirty="0"/>
          </a:p>
        </p:txBody>
      </p:sp>
      <p:sp>
        <p:nvSpPr>
          <p:cNvPr id="3" name="Content Placeholder 2"/>
          <p:cNvSpPr>
            <a:spLocks noGrp="1"/>
          </p:cNvSpPr>
          <p:nvPr>
            <p:ph idx="1"/>
          </p:nvPr>
        </p:nvSpPr>
        <p:spPr/>
        <p:txBody>
          <a:bodyPr>
            <a:normAutofit fontScale="92500" lnSpcReduction="20000"/>
          </a:bodyPr>
          <a:lstStyle/>
          <a:p>
            <a:r>
              <a:rPr lang="de-DE" sz="3200" dirty="0"/>
              <a:t>Polyfills and shims for backward </a:t>
            </a:r>
            <a:r>
              <a:rPr lang="de-DE" sz="3200" dirty="0" smtClean="0"/>
              <a:t>compatibility</a:t>
            </a:r>
            <a:endParaRPr lang="de-DE" sz="3200" dirty="0" smtClean="0"/>
          </a:p>
          <a:p>
            <a:r>
              <a:rPr lang="de-DE" sz="3200" dirty="0" smtClean="0"/>
              <a:t>Resource combination (JS + CSS)</a:t>
            </a:r>
          </a:p>
          <a:p>
            <a:pPr lvl="1"/>
            <a:r>
              <a:rPr lang="de-DE" sz="3200" dirty="0" smtClean="0"/>
              <a:t>You don‘t *have* to develop everything in one file, but you should ship only one file</a:t>
            </a:r>
          </a:p>
          <a:p>
            <a:r>
              <a:rPr lang="de-DE" sz="3200" dirty="0" smtClean="0"/>
              <a:t>Minification, Compression, ...</a:t>
            </a:r>
            <a:endParaRPr lang="de-DE" sz="3200" dirty="0"/>
          </a:p>
          <a:p>
            <a:pPr lvl="1"/>
            <a:r>
              <a:rPr lang="de-DE" sz="3200" dirty="0" smtClean="0"/>
              <a:t>You *can* use descriptive method, function and variable names</a:t>
            </a:r>
          </a:p>
          <a:p>
            <a:r>
              <a:rPr lang="de-DE" sz="3200" dirty="0" smtClean="0"/>
              <a:t>Advanced Javascript techniques</a:t>
            </a:r>
            <a:r>
              <a:rPr lang="de-DE" sz="3200" dirty="0" smtClean="0"/>
              <a:t>!</a:t>
            </a:r>
          </a:p>
          <a:p>
            <a:r>
              <a:rPr lang="de-DE" sz="3200" dirty="0" smtClean="0"/>
              <a:t>Packagers for mobile OSes (PhoneGap, ...)</a:t>
            </a:r>
            <a:endParaRPr lang="de-DE" sz="3200" dirty="0"/>
          </a:p>
        </p:txBody>
      </p:sp>
    </p:spTree>
    <p:extLst>
      <p:ext uri="{BB962C8B-B14F-4D97-AF65-F5344CB8AC3E}">
        <p14:creationId xmlns:p14="http://schemas.microsoft.com/office/powerpoint/2010/main" val="179749679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nl-BE" dirty="0" smtClean="0"/>
              <a:t>Stay up to date with MSDN Belux</a:t>
            </a:r>
            <a:endParaRPr lang="en-US" dirty="0"/>
          </a:p>
        </p:txBody>
      </p:sp>
      <p:sp>
        <p:nvSpPr>
          <p:cNvPr id="4" name="Content Placeholder 3"/>
          <p:cNvSpPr>
            <a:spLocks noGrp="1"/>
          </p:cNvSpPr>
          <p:nvPr>
            <p:ph idx="1"/>
          </p:nvPr>
        </p:nvSpPr>
        <p:spPr/>
        <p:txBody>
          <a:bodyPr>
            <a:normAutofit/>
          </a:bodyPr>
          <a:lstStyle/>
          <a:p>
            <a:r>
              <a:rPr lang="nl-BE" sz="2000" dirty="0" smtClean="0"/>
              <a:t>Register for our newsletters and stay up to </a:t>
            </a:r>
            <a:r>
              <a:rPr lang="nl-BE" sz="2000" dirty="0"/>
              <a:t>date:</a:t>
            </a:r>
            <a:br>
              <a:rPr lang="nl-BE" sz="2000" dirty="0"/>
            </a:br>
            <a:r>
              <a:rPr lang="nl-BE" sz="2000" u="sng" dirty="0" smtClean="0"/>
              <a:t>http://www.msdn-newsletters.be</a:t>
            </a:r>
          </a:p>
          <a:p>
            <a:pPr lvl="1"/>
            <a:r>
              <a:rPr lang="nl-BE" sz="2000" dirty="0" smtClean="0"/>
              <a:t>Technical updates</a:t>
            </a:r>
          </a:p>
          <a:p>
            <a:pPr lvl="1"/>
            <a:r>
              <a:rPr lang="nl-BE" sz="2000" dirty="0" smtClean="0"/>
              <a:t>Event announcements and registration</a:t>
            </a:r>
          </a:p>
          <a:p>
            <a:pPr lvl="1"/>
            <a:r>
              <a:rPr lang="nl-BE" sz="2000" dirty="0" smtClean="0"/>
              <a:t>Top downloads</a:t>
            </a:r>
          </a:p>
          <a:p>
            <a:r>
              <a:rPr lang="nl-BE" sz="2000" dirty="0" smtClean="0"/>
              <a:t>Follow our blog</a:t>
            </a:r>
            <a:br>
              <a:rPr lang="nl-BE" sz="2000" dirty="0" smtClean="0"/>
            </a:br>
            <a:r>
              <a:rPr lang="nl-BE" sz="2000" u="sng" dirty="0" smtClean="0"/>
              <a:t>http://blogs.msdn.com/belux</a:t>
            </a:r>
          </a:p>
          <a:p>
            <a:r>
              <a:rPr lang="nl-BE" sz="2000" dirty="0" smtClean="0"/>
              <a:t>Join us </a:t>
            </a:r>
            <a:r>
              <a:rPr lang="nl-BE" sz="2000" dirty="0"/>
              <a:t>on Facebook</a:t>
            </a:r>
            <a:r>
              <a:rPr lang="nl-BE" sz="2000" u="sng" dirty="0"/>
              <a:t/>
            </a:r>
            <a:br>
              <a:rPr lang="nl-BE" sz="2000" u="sng" dirty="0"/>
            </a:br>
            <a:r>
              <a:rPr lang="nl-BE" sz="2000" u="sng" dirty="0"/>
              <a:t>http://</a:t>
            </a:r>
            <a:r>
              <a:rPr lang="nl-BE" sz="2000" u="sng" dirty="0" smtClean="0"/>
              <a:t>www.facebook.com/msdnbe</a:t>
            </a:r>
            <a:r>
              <a:rPr lang="nl-BE" sz="2000" u="sng" dirty="0"/>
              <a:t/>
            </a:r>
            <a:br>
              <a:rPr lang="nl-BE" sz="2000" u="sng" dirty="0"/>
            </a:br>
            <a:r>
              <a:rPr lang="nl-BE" sz="2000" u="sng" dirty="0"/>
              <a:t>http://www.facebook.com/msdnbelux</a:t>
            </a:r>
          </a:p>
          <a:p>
            <a:r>
              <a:rPr lang="nl-BE" sz="2000" dirty="0" smtClean="0"/>
              <a:t>LinkedIn: </a:t>
            </a:r>
            <a:r>
              <a:rPr lang="nl-BE" sz="2000" u="sng" dirty="0" smtClean="0"/>
              <a:t>http://linkd.in/msdnbelux/</a:t>
            </a:r>
            <a:r>
              <a:rPr lang="nl-BE" sz="2000" dirty="0" smtClean="0"/>
              <a:t> </a:t>
            </a:r>
          </a:p>
          <a:p>
            <a:r>
              <a:rPr lang="nl-BE" sz="2000" dirty="0" smtClean="0"/>
              <a:t>Twitter: </a:t>
            </a:r>
            <a:r>
              <a:rPr lang="nl-BE" sz="2000" u="sng" dirty="0" smtClean="0"/>
              <a:t>@msdnbelux</a:t>
            </a:r>
          </a:p>
          <a:p>
            <a:endParaRPr lang="nl-BE" sz="2000" u="sng" dirty="0" smtClean="0"/>
          </a:p>
          <a:p>
            <a:endParaRPr lang="en-US" sz="20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96797" y="4056083"/>
            <a:ext cx="2509837" cy="2378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5672170" y="3132753"/>
            <a:ext cx="3187668" cy="923330"/>
          </a:xfrm>
          <a:prstGeom prst="rect">
            <a:avLst/>
          </a:prstGeom>
          <a:noFill/>
        </p:spPr>
        <p:txBody>
          <a:bodyPr wrap="none" rtlCol="0">
            <a:spAutoFit/>
          </a:bodyPr>
          <a:lstStyle/>
          <a:p>
            <a:pPr algn="ctr"/>
            <a:r>
              <a:rPr lang="nl-BE" b="1" dirty="0" smtClean="0">
                <a:solidFill>
                  <a:schemeClr val="bg1"/>
                </a:solidFill>
              </a:rPr>
              <a:t>Download</a:t>
            </a:r>
            <a:r>
              <a:rPr lang="nl-BE" dirty="0" smtClean="0">
                <a:solidFill>
                  <a:schemeClr val="bg1"/>
                </a:solidFill>
              </a:rPr>
              <a:t> </a:t>
            </a:r>
            <a:br>
              <a:rPr lang="nl-BE" dirty="0" smtClean="0">
                <a:solidFill>
                  <a:schemeClr val="bg1"/>
                </a:solidFill>
              </a:rPr>
            </a:br>
            <a:r>
              <a:rPr lang="nl-BE" dirty="0" smtClean="0">
                <a:solidFill>
                  <a:schemeClr val="bg1"/>
                </a:solidFill>
              </a:rPr>
              <a:t>MSDN/TechNet Desktop Gadget</a:t>
            </a:r>
            <a:br>
              <a:rPr lang="nl-BE" dirty="0" smtClean="0">
                <a:solidFill>
                  <a:schemeClr val="bg1"/>
                </a:solidFill>
              </a:rPr>
            </a:br>
            <a:r>
              <a:rPr lang="en-US" u="sng" dirty="0">
                <a:solidFill>
                  <a:schemeClr val="bg1"/>
                </a:solidFill>
              </a:rPr>
              <a:t>http://bit.ly/msdntngadget</a:t>
            </a:r>
            <a:endParaRPr lang="en-US" dirty="0">
              <a:solidFill>
                <a:schemeClr val="bg1"/>
              </a:solidFill>
            </a:endParaRPr>
          </a:p>
        </p:txBody>
      </p:sp>
    </p:spTree>
    <p:extLst>
      <p:ext uri="{BB962C8B-B14F-4D97-AF65-F5344CB8AC3E}">
        <p14:creationId xmlns:p14="http://schemas.microsoft.com/office/powerpoint/2010/main" val="1100717376"/>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79785" y="2588467"/>
            <a:ext cx="7336175" cy="1323439"/>
          </a:xfrm>
          <a:prstGeom prst="rect">
            <a:avLst/>
          </a:prstGeom>
        </p:spPr>
        <p:txBody>
          <a:bodyPr wrap="none">
            <a:spAutoFit/>
          </a:bodyPr>
          <a:lstStyle/>
          <a:p>
            <a:r>
              <a:rPr lang="de-DE" sz="8000" dirty="0" smtClean="0">
                <a:solidFill>
                  <a:schemeClr val="bg1"/>
                </a:solidFill>
              </a:rPr>
              <a:t>Ingo != Microsoft</a:t>
            </a:r>
            <a:endParaRPr lang="de-DE" sz="8000" dirty="0">
              <a:solidFill>
                <a:schemeClr val="bg1"/>
              </a:solidFill>
            </a:endParaRPr>
          </a:p>
        </p:txBody>
      </p:sp>
    </p:spTree>
    <p:extLst>
      <p:ext uri="{BB962C8B-B14F-4D97-AF65-F5344CB8AC3E}">
        <p14:creationId xmlns:p14="http://schemas.microsoft.com/office/powerpoint/2010/main" val="328558563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TechDays  2011 On-Demand</a:t>
            </a:r>
            <a:endParaRPr lang="en-US" dirty="0"/>
          </a:p>
        </p:txBody>
      </p:sp>
      <p:sp>
        <p:nvSpPr>
          <p:cNvPr id="3" name="Content Placeholder 2"/>
          <p:cNvSpPr>
            <a:spLocks noGrp="1"/>
          </p:cNvSpPr>
          <p:nvPr>
            <p:ph idx="1"/>
          </p:nvPr>
        </p:nvSpPr>
        <p:spPr/>
        <p:txBody>
          <a:bodyPr/>
          <a:lstStyle/>
          <a:p>
            <a:r>
              <a:rPr lang="nl-BE" b="1" dirty="0"/>
              <a:t>Watch</a:t>
            </a:r>
            <a:r>
              <a:rPr lang="nl-BE" dirty="0"/>
              <a:t> </a:t>
            </a:r>
            <a:r>
              <a:rPr lang="nl-BE" dirty="0" smtClean="0"/>
              <a:t>this session </a:t>
            </a:r>
            <a:r>
              <a:rPr lang="nl-BE" dirty="0"/>
              <a:t>on-demand via Channel9</a:t>
            </a:r>
            <a:br>
              <a:rPr lang="nl-BE" dirty="0"/>
            </a:br>
            <a:r>
              <a:rPr lang="nl-BE" u="sng" dirty="0"/>
              <a:t>http://channel9.msdn.com/belux</a:t>
            </a:r>
          </a:p>
          <a:p>
            <a:r>
              <a:rPr lang="nl-BE" dirty="0" smtClean="0"/>
              <a:t>Download to your favorite MP3 or video player</a:t>
            </a:r>
          </a:p>
          <a:p>
            <a:r>
              <a:rPr lang="nl-BE" dirty="0" smtClean="0"/>
              <a:t>Get access to slides and recommended resources by the speakers</a:t>
            </a:r>
            <a:endParaRPr lang="en-US" dirty="0"/>
          </a:p>
        </p:txBody>
      </p:sp>
      <p:pic>
        <p:nvPicPr>
          <p:cNvPr id="1026" name="Picture 2" descr="http://ch9.danielfrost.dk/Content/ch9log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37137" y="776865"/>
            <a:ext cx="1047750" cy="1428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0330236"/>
      </p:ext>
    </p:extLst>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nl-BE" dirty="0" smtClean="0"/>
              <a:t>THANK YOU</a:t>
            </a:r>
            <a:endParaRPr lang="en-US" dirty="0"/>
          </a:p>
        </p:txBody>
      </p:sp>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3360650412"/>
      </p:ext>
    </p:extLst>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e-DE"/>
          </a:p>
        </p:txBody>
      </p:sp>
      <p:sp>
        <p:nvSpPr>
          <p:cNvPr id="3" name="Content Placeholder 2"/>
          <p:cNvSpPr>
            <a:spLocks noGrp="1"/>
          </p:cNvSpPr>
          <p:nvPr>
            <p:ph idx="1"/>
          </p:nvPr>
        </p:nvSpPr>
        <p:spPr/>
        <p:txBody>
          <a:bodyPr/>
          <a:lstStyle/>
          <a:p>
            <a:pPr marL="0" indent="0">
              <a:buNone/>
            </a:pPr>
            <a:r>
              <a:rPr lang="en-US" sz="2800" dirty="0">
                <a:latin typeface="Textra LT Light" pitchFamily="2" charset="0"/>
              </a:rPr>
              <a:t>"We believe that HTML5 and related </a:t>
            </a:r>
            <a:r>
              <a:rPr lang="en-US" sz="2800" dirty="0" smtClean="0">
                <a:latin typeface="Textra LT Light" pitchFamily="2" charset="0"/>
              </a:rPr>
              <a:t>technologies […] high-fidelity </a:t>
            </a:r>
            <a:r>
              <a:rPr lang="en-US" sz="2800" dirty="0">
                <a:latin typeface="Textra LT Light" pitchFamily="2" charset="0"/>
              </a:rPr>
              <a:t>as what you have come to expect from native applications without the need for plug-ins</a:t>
            </a:r>
            <a:r>
              <a:rPr lang="en-US" sz="2800" dirty="0" smtClean="0">
                <a:latin typeface="Textra LT Light" pitchFamily="2" charset="0"/>
              </a:rPr>
              <a:t>.”</a:t>
            </a:r>
          </a:p>
        </p:txBody>
      </p:sp>
    </p:spTree>
    <p:extLst>
      <p:ext uri="{BB962C8B-B14F-4D97-AF65-F5344CB8AC3E}">
        <p14:creationId xmlns:p14="http://schemas.microsoft.com/office/powerpoint/2010/main" val="13536270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e-DE"/>
          </a:p>
        </p:txBody>
      </p:sp>
      <p:sp>
        <p:nvSpPr>
          <p:cNvPr id="3" name="Content Placeholder 2"/>
          <p:cNvSpPr>
            <a:spLocks noGrp="1"/>
          </p:cNvSpPr>
          <p:nvPr>
            <p:ph idx="1"/>
          </p:nvPr>
        </p:nvSpPr>
        <p:spPr/>
        <p:txBody>
          <a:bodyPr/>
          <a:lstStyle/>
          <a:p>
            <a:pPr marL="0" indent="0">
              <a:buNone/>
            </a:pPr>
            <a:r>
              <a:rPr lang="en-US" sz="2800" dirty="0">
                <a:latin typeface="Textra LT Light" pitchFamily="2" charset="0"/>
              </a:rPr>
              <a:t>"We believe that HTML5 and related technologies, in conjunction with faster and faster browsers, finally give developers the tools they need to create experiences that are just as vivid, interactive and high-fidelity as what you have come to expect from native applications without the need for plug-ins</a:t>
            </a:r>
            <a:r>
              <a:rPr lang="en-US" sz="2800" dirty="0" smtClean="0">
                <a:latin typeface="Textra LT Light" pitchFamily="2" charset="0"/>
              </a:rPr>
              <a:t>.”</a:t>
            </a:r>
          </a:p>
          <a:p>
            <a:pPr marL="0" indent="0">
              <a:buNone/>
            </a:pPr>
            <a:endParaRPr lang="en-US" sz="2800" dirty="0">
              <a:latin typeface="Textra LT Light" pitchFamily="2" charset="0"/>
            </a:endParaRPr>
          </a:p>
          <a:p>
            <a:pPr marL="0" indent="0">
              <a:buNone/>
            </a:pPr>
            <a:r>
              <a:rPr lang="en-US" sz="2800" dirty="0" smtClean="0">
                <a:latin typeface="Textra LT Light" pitchFamily="2" charset="0"/>
              </a:rPr>
              <a:t>(Microsoft, http</a:t>
            </a:r>
            <a:r>
              <a:rPr lang="en-US" sz="2800" dirty="0">
                <a:latin typeface="Textra LT Light" pitchFamily="2" charset="0"/>
              </a:rPr>
              <a:t>://beautyoftheweb.com/#/</a:t>
            </a:r>
            <a:r>
              <a:rPr lang="en-US" sz="2800" dirty="0" smtClean="0">
                <a:latin typeface="Textra LT Light" pitchFamily="2" charset="0"/>
              </a:rPr>
              <a:t>unplugged)</a:t>
            </a:r>
            <a:endParaRPr lang="en-US" sz="2800" dirty="0">
              <a:latin typeface="Textra LT Light" pitchFamily="2" charset="0"/>
            </a:endParaRPr>
          </a:p>
        </p:txBody>
      </p:sp>
    </p:spTree>
    <p:extLst>
      <p:ext uri="{BB962C8B-B14F-4D97-AF65-F5344CB8AC3E}">
        <p14:creationId xmlns:p14="http://schemas.microsoft.com/office/powerpoint/2010/main" val="4668905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e-DE"/>
          </a:p>
        </p:txBody>
      </p:sp>
      <p:sp>
        <p:nvSpPr>
          <p:cNvPr id="3" name="Content Placeholder 2"/>
          <p:cNvSpPr>
            <a:spLocks noGrp="1"/>
          </p:cNvSpPr>
          <p:nvPr>
            <p:ph idx="1"/>
          </p:nvPr>
        </p:nvSpPr>
        <p:spPr/>
        <p:txBody>
          <a:bodyPr/>
          <a:lstStyle/>
          <a:p>
            <a:endParaRPr lang="de-DE"/>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8151" y="778219"/>
            <a:ext cx="7109114" cy="50119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5101754"/>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e-DE"/>
          </a:p>
        </p:txBody>
      </p:sp>
      <p:sp>
        <p:nvSpPr>
          <p:cNvPr id="5" name="Content Placeholder 4"/>
          <p:cNvSpPr>
            <a:spLocks noGrp="1"/>
          </p:cNvSpPr>
          <p:nvPr>
            <p:ph idx="1"/>
          </p:nvPr>
        </p:nvSpPr>
        <p:spPr>
          <a:xfrm>
            <a:off x="762000" y="1781958"/>
            <a:ext cx="7924800" cy="4295953"/>
          </a:xfrm>
        </p:spPr>
        <p:txBody>
          <a:bodyPr/>
          <a:lstStyle/>
          <a:p>
            <a:pPr marL="0" indent="0">
              <a:buNone/>
            </a:pPr>
            <a:r>
              <a:rPr lang="de-DE" sz="2400" dirty="0"/>
              <a:t>http://www.w3.org/TR/2008/WD-html5-diff-20080122/</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83430" y="1553674"/>
            <a:ext cx="1884218" cy="1884218"/>
          </a:xfrm>
          <a:prstGeom prst="rect">
            <a:avLst/>
          </a:prstGeom>
        </p:spPr>
      </p:pic>
    </p:spTree>
    <p:extLst>
      <p:ext uri="{BB962C8B-B14F-4D97-AF65-F5344CB8AC3E}">
        <p14:creationId xmlns:p14="http://schemas.microsoft.com/office/powerpoint/2010/main" val="4017815160"/>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e-DE"/>
          </a:p>
        </p:txBody>
      </p:sp>
      <p:sp>
        <p:nvSpPr>
          <p:cNvPr id="3" name="Content Placeholder 2"/>
          <p:cNvSpPr>
            <a:spLocks noGrp="1"/>
          </p:cNvSpPr>
          <p:nvPr>
            <p:ph idx="1"/>
          </p:nvPr>
        </p:nvSpPr>
        <p:spPr/>
        <p:txBody>
          <a:bodyPr>
            <a:normAutofit/>
          </a:bodyPr>
          <a:lstStyle/>
          <a:p>
            <a:pPr marL="0" indent="0">
              <a:buNone/>
            </a:pPr>
            <a:r>
              <a:rPr lang="de-DE" sz="2800" dirty="0">
                <a:sym typeface="Wingdings" pitchFamily="2" charset="2"/>
              </a:rPr>
              <a:t>http://beautyoftheweb.com/ </a:t>
            </a:r>
            <a:r>
              <a:rPr lang="de-DE" sz="2800" dirty="0" smtClean="0">
                <a:sym typeface="Wingdings" pitchFamily="2" charset="2"/>
              </a:rPr>
              <a:t>.......................Microsoft</a:t>
            </a:r>
            <a:endParaRPr lang="de-DE" sz="2800" dirty="0">
              <a:sym typeface="Wingdings" pitchFamily="2" charset="2"/>
            </a:endParaRPr>
          </a:p>
          <a:p>
            <a:pPr marL="0" indent="0">
              <a:buNone/>
            </a:pPr>
            <a:r>
              <a:rPr lang="de-DE" sz="2800" dirty="0" smtClean="0"/>
              <a:t>http://html5.com </a:t>
            </a:r>
            <a:r>
              <a:rPr lang="de-DE" sz="2800" dirty="0" smtClean="0">
                <a:sym typeface="Wingdings" pitchFamily="2" charset="2"/>
              </a:rPr>
              <a:t>.............................................. Apple</a:t>
            </a:r>
          </a:p>
          <a:p>
            <a:pPr marL="0" indent="0">
              <a:buNone/>
            </a:pPr>
            <a:r>
              <a:rPr lang="de-DE" sz="2800" dirty="0" smtClean="0">
                <a:sym typeface="Wingdings" pitchFamily="2" charset="2"/>
              </a:rPr>
              <a:t>http://html5rocks.com/ .................................. Google</a:t>
            </a:r>
            <a:endParaRPr lang="de-DE" sz="2800" dirty="0">
              <a:sym typeface="Wingdings" pitchFamily="2" charset="2"/>
            </a:endParaRPr>
          </a:p>
          <a:p>
            <a:pPr marL="0" indent="0">
              <a:buNone/>
            </a:pPr>
            <a:r>
              <a:rPr lang="de-DE" sz="2800" dirty="0">
                <a:sym typeface="Wingdings" pitchFamily="2" charset="2"/>
              </a:rPr>
              <a:t>http://</a:t>
            </a:r>
            <a:r>
              <a:rPr lang="de-DE" sz="2800" dirty="0" smtClean="0">
                <a:sym typeface="Wingdings" pitchFamily="2" charset="2"/>
              </a:rPr>
              <a:t>bit.ly/gGPnQH ........................................... RIM</a:t>
            </a:r>
          </a:p>
        </p:txBody>
      </p:sp>
    </p:spTree>
    <p:extLst>
      <p:ext uri="{BB962C8B-B14F-4D97-AF65-F5344CB8AC3E}">
        <p14:creationId xmlns:p14="http://schemas.microsoft.com/office/powerpoint/2010/main" val="235511621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0</TotalTime>
  <Words>735</Words>
  <Application>Microsoft Office PowerPoint</Application>
  <PresentationFormat>On-screen Show (4:3)</PresentationFormat>
  <Paragraphs>182</Paragraphs>
  <Slides>52</Slides>
  <Notes>2</Notes>
  <HiddenSlides>6</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Office Theme</vt:lpstr>
      <vt:lpstr>HTML5 That’s what you need to know today</vt:lpstr>
      <vt:lpstr>Ingo Rammer and thinktecture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Organizational Framework</vt:lpstr>
      <vt:lpstr>Technological Platform</vt:lpstr>
      <vt:lpstr>And more ...</vt:lpstr>
      <vt:lpstr>Stay up to date with MSDN Belux</vt:lpstr>
      <vt:lpstr>TechDays  2011 On-Demand</vt:lpstr>
      <vt:lpstr>THANK YOU</vt:lpstr>
      <vt:lpstr>PowerPoint Presentation</vt:lpstr>
    </vt:vector>
  </TitlesOfParts>
  <Company>manythink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Join &amp; Turn on 2010</dc:title>
  <dc:creator>Remy Venturini</dc:creator>
  <cp:lastModifiedBy>Ingo Rammer</cp:lastModifiedBy>
  <cp:revision>75</cp:revision>
  <dcterms:created xsi:type="dcterms:W3CDTF">2011-01-13T08:12:11Z</dcterms:created>
  <dcterms:modified xsi:type="dcterms:W3CDTF">2011-04-27T08:29:39Z</dcterms:modified>
</cp:coreProperties>
</file>