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handoutMasterIdLst>
    <p:handoutMasterId r:id="rId34"/>
  </p:handoutMasterIdLst>
  <p:sldIdLst>
    <p:sldId id="256" r:id="rId2"/>
    <p:sldId id="266" r:id="rId3"/>
    <p:sldId id="267" r:id="rId4"/>
    <p:sldId id="268" r:id="rId5"/>
    <p:sldId id="269" r:id="rId6"/>
    <p:sldId id="297" r:id="rId7"/>
    <p:sldId id="271" r:id="rId8"/>
    <p:sldId id="272" r:id="rId9"/>
    <p:sldId id="273" r:id="rId10"/>
    <p:sldId id="296" r:id="rId11"/>
    <p:sldId id="275" r:id="rId12"/>
    <p:sldId id="276" r:id="rId13"/>
    <p:sldId id="277" r:id="rId14"/>
    <p:sldId id="278" r:id="rId15"/>
    <p:sldId id="279" r:id="rId16"/>
    <p:sldId id="295" r:id="rId17"/>
    <p:sldId id="281" r:id="rId18"/>
    <p:sldId id="282" r:id="rId19"/>
    <p:sldId id="294" r:id="rId20"/>
    <p:sldId id="284" r:id="rId21"/>
    <p:sldId id="285" r:id="rId22"/>
    <p:sldId id="286" r:id="rId23"/>
    <p:sldId id="287" r:id="rId24"/>
    <p:sldId id="293" r:id="rId25"/>
    <p:sldId id="289" r:id="rId26"/>
    <p:sldId id="290" r:id="rId27"/>
    <p:sldId id="262" r:id="rId28"/>
    <p:sldId id="292" r:id="rId29"/>
    <p:sldId id="264" r:id="rId30"/>
    <p:sldId id="265" r:id="rId31"/>
    <p:sldId id="263"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4168799-63DE-4D0D-9A69-ABAD00C21CAD}">
          <p14:sldIdLst>
            <p14:sldId id="256"/>
            <p14:sldId id="266"/>
            <p14:sldId id="267"/>
            <p14:sldId id="268"/>
            <p14:sldId id="269"/>
            <p14:sldId id="297"/>
            <p14:sldId id="271"/>
            <p14:sldId id="272"/>
            <p14:sldId id="273"/>
            <p14:sldId id="296"/>
            <p14:sldId id="275"/>
            <p14:sldId id="276"/>
            <p14:sldId id="277"/>
            <p14:sldId id="278"/>
            <p14:sldId id="279"/>
            <p14:sldId id="295"/>
            <p14:sldId id="281"/>
            <p14:sldId id="282"/>
            <p14:sldId id="294"/>
            <p14:sldId id="284"/>
            <p14:sldId id="285"/>
            <p14:sldId id="286"/>
            <p14:sldId id="287"/>
            <p14:sldId id="293"/>
            <p14:sldId id="289"/>
            <p14:sldId id="290"/>
            <p14:sldId id="262"/>
            <p14:sldId id="292"/>
          </p14:sldIdLst>
        </p14:section>
        <p14:section name="Belux info slides" id="{2BED94AB-ADF3-4F0C-A68B-D127047F0F88}">
          <p14:sldIdLst>
            <p14:sldId id="264"/>
            <p14:sldId id="265"/>
            <p14:sldId id="26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showGuides="1">
      <p:cViewPr varScale="1">
        <p:scale>
          <a:sx n="69" d="100"/>
          <a:sy n="69" d="100"/>
        </p:scale>
        <p:origin x="-546" y="-96"/>
      </p:cViewPr>
      <p:guideLst>
        <p:guide orient="horz" pos="791"/>
        <p:guide orient="horz" pos="98"/>
        <p:guide orient="horz" pos="641"/>
        <p:guide orient="horz" pos="4214"/>
        <p:guide pos="5581"/>
        <p:guide pos="154"/>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99B0905-96F6-A145-A924-99126C66A88E}" type="datetimeFigureOut">
              <a:rPr lang="en-US" smtClean="0"/>
              <a:pPr/>
              <a:t>4/27/2011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19B92B-3065-C249-8A2E-806C8E7C6F0C}" type="slidenum">
              <a:rPr lang="en-US" smtClean="0"/>
              <a:pPr/>
              <a:t>‹#›</a:t>
            </a:fld>
            <a:endParaRPr lang="en-US"/>
          </a:p>
        </p:txBody>
      </p:sp>
    </p:spTree>
    <p:extLst>
      <p:ext uri="{BB962C8B-B14F-4D97-AF65-F5344CB8AC3E}">
        <p14:creationId xmlns:p14="http://schemas.microsoft.com/office/powerpoint/2010/main" val="35106694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F5D0A5-D740-274F-B3C1-02C052A6262C}" type="datetimeFigureOut">
              <a:rPr lang="en-US" smtClean="0"/>
              <a:pPr/>
              <a:t>4/27/2011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990E08-5260-8E49-984D-856E681064D2}" type="slidenum">
              <a:rPr lang="en-US" smtClean="0"/>
              <a:pPr/>
              <a:t>‹#›</a:t>
            </a:fld>
            <a:endParaRPr lang="en-US"/>
          </a:p>
        </p:txBody>
      </p:sp>
    </p:spTree>
    <p:extLst>
      <p:ext uri="{BB962C8B-B14F-4D97-AF65-F5344CB8AC3E}">
        <p14:creationId xmlns:p14="http://schemas.microsoft.com/office/powerpoint/2010/main" val="8293699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9462512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Tree>
    <p:extLst>
      <p:ext uri="{BB962C8B-B14F-4D97-AF65-F5344CB8AC3E}">
        <p14:creationId xmlns:p14="http://schemas.microsoft.com/office/powerpoint/2010/main" val="2295876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Please keep this slide</a:t>
            </a:r>
            <a:endParaRPr lang="en-US" dirty="0"/>
          </a:p>
        </p:txBody>
      </p:sp>
      <p:sp>
        <p:nvSpPr>
          <p:cNvPr id="4" name="Slide Number Placeholder 3"/>
          <p:cNvSpPr>
            <a:spLocks noGrp="1"/>
          </p:cNvSpPr>
          <p:nvPr>
            <p:ph type="sldNum" sz="quarter" idx="10"/>
          </p:nvPr>
        </p:nvSpPr>
        <p:spPr/>
        <p:txBody>
          <a:bodyPr/>
          <a:lstStyle/>
          <a:p>
            <a:fld id="{CE990E08-5260-8E49-984D-856E681064D2}" type="slidenum">
              <a:rPr lang="en-US" smtClean="0"/>
              <a:pPr/>
              <a:t>29</a:t>
            </a:fld>
            <a:endParaRPr lang="en-US"/>
          </a:p>
        </p:txBody>
      </p:sp>
    </p:spTree>
    <p:extLst>
      <p:ext uri="{BB962C8B-B14F-4D97-AF65-F5344CB8AC3E}">
        <p14:creationId xmlns:p14="http://schemas.microsoft.com/office/powerpoint/2010/main" val="3574081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0" i="0"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4/27/2011 5:22 AM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1042580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22</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4475" y="1255713"/>
            <a:ext cx="8615363" cy="1995403"/>
          </a:xfrm>
        </p:spPr>
        <p:txBody>
          <a:bodyPr anchor="b">
            <a:normAutofit/>
          </a:bodyPr>
          <a:lstStyle>
            <a:lvl1pPr algn="l">
              <a:defRPr sz="5400"/>
            </a:lvl1pPr>
          </a:lstStyle>
          <a:p>
            <a:r>
              <a:rPr lang="nl-BE" dirty="0" smtClean="0"/>
              <a:t>Click to edit Master title style</a:t>
            </a:r>
            <a:endParaRPr lang="en-US" dirty="0"/>
          </a:p>
        </p:txBody>
      </p:sp>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a:prstGeom prst="rect">
            <a:avLst/>
          </a:prstGeo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1575553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a:prstGeom prst="rect">
            <a:avLst/>
          </a:prstGeom>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1"/>
            <a:ext cx="8040688" cy="2000548"/>
          </a:xfrm>
          <a:prstGeom prst="rect">
            <a:avLst/>
          </a:prstGeo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53287936"/>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a:prstGeom prst="rect">
            <a:avLst/>
          </a:prstGeo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1575553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a:prstGeom prst="rect">
            <a:avLst/>
          </a:prstGeo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15755530"/>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a:prstGeom prst="rect">
            <a:avLst/>
          </a:prstGeo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1575553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4475" y="3444665"/>
            <a:ext cx="8615363" cy="2927560"/>
          </a:xfrm>
        </p:spPr>
        <p:txBody>
          <a:bodyPr anchor="t">
            <a:normAutofit/>
          </a:bodyPr>
          <a:lstStyle>
            <a:lvl1pPr marL="0" indent="0" algn="l">
              <a:buNone/>
              <a:defRPr sz="3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BE" dirty="0" smtClean="0"/>
              <a:t>Click to edit Master subtitle style</a:t>
            </a:r>
            <a:endParaRPr lang="en-US" dirty="0"/>
          </a:p>
        </p:txBody>
      </p:sp>
      <p:cxnSp>
        <p:nvCxnSpPr>
          <p:cNvPr id="5" name="Straight Connector 4"/>
          <p:cNvCxnSpPr/>
          <p:nvPr userDrawn="1"/>
        </p:nvCxnSpPr>
        <p:spPr>
          <a:xfrm>
            <a:off x="244475" y="3417969"/>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6675" y="1409700"/>
            <a:ext cx="8404225" cy="2215991"/>
          </a:xfrm>
          <a:prstGeom prst="rect">
            <a:avLst/>
          </a:prstGeom>
          <a:noFill/>
        </p:spPr>
        <p:txBody>
          <a:bodyPr wrap="square" rtlCol="0">
            <a:spAutoFit/>
          </a:bodyPr>
          <a:lstStyle/>
          <a:p>
            <a:r>
              <a:rPr lang="nl-BE" sz="13800" b="0" dirty="0" smtClean="0">
                <a:solidFill>
                  <a:schemeClr val="bg2">
                    <a:lumMod val="75000"/>
                  </a:schemeClr>
                </a:solidFill>
              </a:rPr>
              <a:t>DEMO</a:t>
            </a:r>
            <a:endParaRPr lang="en-US" sz="13800" b="0" dirty="0">
              <a:solidFill>
                <a:schemeClr val="bg2">
                  <a:lumMod val="75000"/>
                </a:schemeClr>
              </a:solidFill>
            </a:endParaRPr>
          </a:p>
        </p:txBody>
      </p:sp>
    </p:spTree>
    <p:extLst>
      <p:ext uri="{BB962C8B-B14F-4D97-AF65-F5344CB8AC3E}">
        <p14:creationId xmlns:p14="http://schemas.microsoft.com/office/powerpoint/2010/main" val="995753788"/>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Click to edit Master title style</a:t>
            </a:r>
            <a:endParaRPr lang="en-US" dirty="0"/>
          </a:p>
        </p:txBody>
      </p:sp>
      <p:sp>
        <p:nvSpPr>
          <p:cNvPr id="3" name="Content Placeholder 2"/>
          <p:cNvSpPr>
            <a:spLocks noGrp="1"/>
          </p:cNvSpPr>
          <p:nvPr>
            <p:ph idx="1"/>
          </p:nvPr>
        </p:nvSpPr>
        <p:spPr/>
        <p:txBody>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7" name="Picture Placeholder 6"/>
          <p:cNvSpPr>
            <a:spLocks noGrp="1"/>
          </p:cNvSpPr>
          <p:nvPr>
            <p:ph type="pic" sz="quarter" idx="13"/>
          </p:nvPr>
        </p:nvSpPr>
        <p:spPr>
          <a:xfrm>
            <a:off x="244476" y="1255713"/>
            <a:ext cx="8615362" cy="5434012"/>
          </a:xfrm>
        </p:spPr>
        <p:txBody>
          <a:bodyPr/>
          <a:lstStyle/>
          <a:p>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4474" y="2658919"/>
            <a:ext cx="8615364" cy="1983926"/>
          </a:xfrm>
        </p:spPr>
        <p:txBody>
          <a:bodyPr anchor="t"/>
          <a:lstStyle>
            <a:lvl1pPr algn="l">
              <a:defRPr sz="4000" b="1" cap="all">
                <a:solidFill>
                  <a:schemeClr val="bg1"/>
                </a:solidFill>
              </a:defRPr>
            </a:lvl1pPr>
          </a:lstStyle>
          <a:p>
            <a:r>
              <a:rPr lang="nl-BE" dirty="0" smtClean="0"/>
              <a:t>Click to edit Master title style</a:t>
            </a:r>
            <a:endParaRPr lang="en-US" dirty="0"/>
          </a:p>
        </p:txBody>
      </p:sp>
      <p:sp>
        <p:nvSpPr>
          <p:cNvPr id="3" name="Text Placeholder 2"/>
          <p:cNvSpPr>
            <a:spLocks noGrp="1"/>
          </p:cNvSpPr>
          <p:nvPr>
            <p:ph type="body" idx="1"/>
          </p:nvPr>
        </p:nvSpPr>
        <p:spPr>
          <a:xfrm>
            <a:off x="244474" y="1436773"/>
            <a:ext cx="8615363" cy="1187887"/>
          </a:xfrm>
        </p:spPr>
        <p:txBody>
          <a:bodyPr anchor="b">
            <a:normAutofit/>
          </a:bodyPr>
          <a:lstStyle>
            <a:lvl1pPr marL="0" indent="0">
              <a:buNone/>
              <a:defRPr sz="2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BE" dirty="0" smtClean="0"/>
              <a:t>Click to edit Master text styles</a:t>
            </a:r>
          </a:p>
        </p:txBody>
      </p:sp>
      <p:cxnSp>
        <p:nvCxnSpPr>
          <p:cNvPr id="7" name="Straight Connector 6"/>
          <p:cNvCxnSpPr/>
          <p:nvPr userDrawn="1"/>
        </p:nvCxnSpPr>
        <p:spPr>
          <a:xfrm>
            <a:off x="244475" y="2630773"/>
            <a:ext cx="5107283"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sp>
        <p:nvSpPr>
          <p:cNvPr id="3" name="Content Placeholder 2"/>
          <p:cNvSpPr>
            <a:spLocks noGrp="1"/>
          </p:cNvSpPr>
          <p:nvPr>
            <p:ph sz="half" idx="1"/>
          </p:nvPr>
        </p:nvSpPr>
        <p:spPr>
          <a:xfrm>
            <a:off x="244475" y="1255713"/>
            <a:ext cx="4157663"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4" name="Content Placeholder 3"/>
          <p:cNvSpPr>
            <a:spLocks noGrp="1"/>
          </p:cNvSpPr>
          <p:nvPr>
            <p:ph sz="half" idx="2"/>
          </p:nvPr>
        </p:nvSpPr>
        <p:spPr>
          <a:xfrm>
            <a:off x="4554537" y="1255713"/>
            <a:ext cx="4159250" cy="5045075"/>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nl-BE" smtClean="0"/>
              <a:t>Click to edit Master text styles</a:t>
            </a:r>
          </a:p>
          <a:p>
            <a:pPr lvl="1"/>
            <a:r>
              <a:rPr lang="nl-BE" smtClean="0"/>
              <a:t>Second level</a:t>
            </a:r>
          </a:p>
          <a:p>
            <a:pPr lvl="2"/>
            <a:r>
              <a:rPr lang="nl-BE" smtClean="0"/>
              <a:t>Third level</a:t>
            </a:r>
          </a:p>
          <a:p>
            <a:pPr lvl="3"/>
            <a:r>
              <a:rPr lang="nl-BE" smtClean="0"/>
              <a:t>Fourth level</a:t>
            </a:r>
          </a:p>
          <a:p>
            <a:pPr lvl="4"/>
            <a:r>
              <a:rPr lang="nl-BE" smtClean="0"/>
              <a:t>Fifth level</a:t>
            </a:r>
            <a:endParaRPr lang="en-US"/>
          </a:p>
        </p:txBody>
      </p:sp>
      <p:cxnSp>
        <p:nvCxnSpPr>
          <p:cNvPr id="7" name="Straight Connector 6"/>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smtClean="0"/>
              <a:t>Click to edit Master title style</a:t>
            </a:r>
            <a:endParaRPr lang="en-US"/>
          </a:p>
        </p:txBody>
      </p:sp>
      <p:cxnSp>
        <p:nvCxnSpPr>
          <p:cNvPr id="5" name="Straight Connector 4"/>
          <p:cNvCxnSpPr/>
          <p:nvPr userDrawn="1"/>
        </p:nvCxnSpPr>
        <p:spPr>
          <a:xfrm>
            <a:off x="244475" y="1168153"/>
            <a:ext cx="2614267" cy="1588"/>
          </a:xfrm>
          <a:prstGeom prst="line">
            <a:avLst/>
          </a:prstGeom>
          <a:ln w="3175" cap="flat" cmpd="sng" algn="ctr">
            <a:solidFill>
              <a:schemeClr val="bg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a:prstGeom prst="rect">
            <a:avLst/>
          </a:prstGeo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1973561"/>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1575553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Y:\Documents\WORK\11.01.006.0 - DDMC - Microsoft - TechDays 2011\03 edit\RV\picture general.jpg"/>
          <p:cNvPicPr>
            <a:picLocks noChangeAspect="1" noChangeArrowheads="1"/>
          </p:cNvPicPr>
          <p:nvPr userDrawn="1"/>
        </p:nvPicPr>
        <p:blipFill>
          <a:blip r:embed="rId16"/>
          <a:srcRect/>
          <a:stretch>
            <a:fillRect/>
          </a:stretch>
        </p:blipFill>
        <p:spPr bwMode="auto">
          <a:xfrm>
            <a:off x="0" y="0"/>
            <a:ext cx="9155266" cy="6858000"/>
          </a:xfrm>
          <a:prstGeom prst="rect">
            <a:avLst/>
          </a:prstGeom>
          <a:noFill/>
        </p:spPr>
      </p:pic>
      <p:sp>
        <p:nvSpPr>
          <p:cNvPr id="2" name="Title Placeholder 1"/>
          <p:cNvSpPr>
            <a:spLocks noGrp="1"/>
          </p:cNvSpPr>
          <p:nvPr>
            <p:ph type="title"/>
          </p:nvPr>
        </p:nvSpPr>
        <p:spPr>
          <a:xfrm>
            <a:off x="244476" y="155575"/>
            <a:ext cx="8615362" cy="849360"/>
          </a:xfrm>
          <a:prstGeom prst="rect">
            <a:avLst/>
          </a:prstGeom>
        </p:spPr>
        <p:txBody>
          <a:bodyPr vert="horz" lIns="0" tIns="0" rIns="91440" bIns="0" rtlCol="0" anchor="b">
            <a:noAutofit/>
          </a:bodyPr>
          <a:lstStyle/>
          <a:p>
            <a:r>
              <a:rPr lang="nl-BE" dirty="0" smtClean="0"/>
              <a:t>Click to edit Master title style</a:t>
            </a:r>
            <a:endParaRPr lang="en-US" dirty="0"/>
          </a:p>
        </p:txBody>
      </p:sp>
      <p:sp>
        <p:nvSpPr>
          <p:cNvPr id="3" name="Text Placeholder 2"/>
          <p:cNvSpPr>
            <a:spLocks noGrp="1"/>
          </p:cNvSpPr>
          <p:nvPr>
            <p:ph type="body" idx="1"/>
          </p:nvPr>
        </p:nvSpPr>
        <p:spPr>
          <a:xfrm>
            <a:off x="244476" y="1255713"/>
            <a:ext cx="8615362" cy="5434011"/>
          </a:xfrm>
          <a:prstGeom prst="rect">
            <a:avLst/>
          </a:prstGeom>
        </p:spPr>
        <p:txBody>
          <a:bodyPr vert="horz" lIns="0" tIns="45720" rIns="91440" bIns="45720" rtlCol="0">
            <a:normAutofit/>
          </a:bodyPr>
          <a:lstStyle/>
          <a:p>
            <a:pPr lvl="0"/>
            <a:r>
              <a:rPr lang="nl-BE" dirty="0" smtClean="0"/>
              <a:t>Click to edit Master text styles</a:t>
            </a:r>
          </a:p>
          <a:p>
            <a:pPr lvl="1"/>
            <a:r>
              <a:rPr lang="nl-BE" dirty="0" smtClean="0"/>
              <a:t>Second level</a:t>
            </a:r>
          </a:p>
          <a:p>
            <a:pPr lvl="2"/>
            <a:r>
              <a:rPr lang="nl-BE" dirty="0" smtClean="0"/>
              <a:t>Third level</a:t>
            </a:r>
          </a:p>
          <a:p>
            <a:pPr lvl="3"/>
            <a:r>
              <a:rPr lang="nl-BE" dirty="0" smtClean="0"/>
              <a:t>Fourth level</a:t>
            </a:r>
          </a:p>
          <a:p>
            <a:pPr lvl="4"/>
            <a:r>
              <a:rPr lang="nl-BE" dirty="0" smtClean="0"/>
              <a:t>Fifth level</a:t>
            </a:r>
            <a:endParaRPr lang="en-US" dirty="0"/>
          </a:p>
        </p:txBody>
      </p:sp>
      <p:sp>
        <p:nvSpPr>
          <p:cNvPr id="8" name="Slide Number Placeholder 7"/>
          <p:cNvSpPr>
            <a:spLocks noGrp="1"/>
          </p:cNvSpPr>
          <p:nvPr>
            <p:ph type="sldNum" sz="quarter" idx="4"/>
          </p:nvPr>
        </p:nvSpPr>
        <p:spPr>
          <a:xfrm>
            <a:off x="8736594" y="6451341"/>
            <a:ext cx="407405" cy="365125"/>
          </a:xfrm>
          <a:prstGeom prst="rect">
            <a:avLst/>
          </a:prstGeom>
        </p:spPr>
        <p:txBody>
          <a:bodyPr vert="horz" lIns="0" tIns="0" rIns="0" bIns="0" rtlCol="0" anchor="ctr"/>
          <a:lstStyle>
            <a:lvl1pPr algn="ctr">
              <a:defRPr sz="1100">
                <a:solidFill>
                  <a:schemeClr val="bg1"/>
                </a:solidFill>
              </a:defRPr>
            </a:lvl1pPr>
          </a:lstStyle>
          <a:p>
            <a:fld id="{A8773671-FDA4-4210-BCE0-E89C7D69BD2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7" r:id="rId2"/>
    <p:sldLayoutId id="2147483650" r:id="rId3"/>
    <p:sldLayoutId id="2147483656" r:id="rId4"/>
    <p:sldLayoutId id="2147483651" r:id="rId5"/>
    <p:sldLayoutId id="2147483652" r:id="rId6"/>
    <p:sldLayoutId id="2147483654" r:id="rId7"/>
    <p:sldLayoutId id="2147483655" r:id="rId8"/>
    <p:sldLayoutId id="2147483659" r:id="rId9"/>
    <p:sldLayoutId id="2147483660" r:id="rId10"/>
    <p:sldLayoutId id="2147483661" r:id="rId11"/>
    <p:sldLayoutId id="2147483662" r:id="rId12"/>
    <p:sldLayoutId id="2147483663" r:id="rId13"/>
    <p:sldLayoutId id="2147483664" r:id="rId14"/>
  </p:sldLayoutIdLst>
  <p:transition>
    <p:fade/>
  </p:transition>
  <p:timing>
    <p:tnLst>
      <p:par>
        <p:cTn id="1" dur="indefinite" restart="never" nodeType="tmRoot"/>
      </p:par>
    </p:tnLst>
  </p:timing>
  <p:hf hdr="0" ftr="0" dt="0"/>
  <p:txStyles>
    <p:titleStyle>
      <a:lvl1pPr algn="l" defTabSz="457200" rtl="0" eaLnBrk="1" latinLnBrk="0" hangingPunct="1">
        <a:spcBef>
          <a:spcPct val="0"/>
        </a:spcBef>
        <a:buNone/>
        <a:defRPr sz="2800" kern="1200">
          <a:solidFill>
            <a:schemeClr val="bg1"/>
          </a:solidFill>
          <a:latin typeface="+mj-lt"/>
          <a:ea typeface="+mj-ea"/>
          <a:cs typeface="+mj-cs"/>
        </a:defRPr>
      </a:lvl1pPr>
    </p:titleStyle>
    <p:body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1.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2.xml"/><Relationship Id="rId5" Type="http://schemas.openxmlformats.org/officeDocument/2006/relationships/image" Target="../media/image12.wmf"/><Relationship Id="rId4" Type="http://schemas.openxmlformats.org/officeDocument/2006/relationships/image" Target="../media/image11.w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7.xml"/><Relationship Id="rId5" Type="http://schemas.openxmlformats.org/officeDocument/2006/relationships/image" Target="../media/image14.png"/><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8.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9.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 Id="rId4" Type="http://schemas.openxmlformats.org/officeDocument/2006/relationships/image" Target="../media/image5.wmf"/></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44475" y="1255713"/>
            <a:ext cx="8899525" cy="1995403"/>
          </a:xfrm>
        </p:spPr>
        <p:txBody>
          <a:bodyPr>
            <a:normAutofit fontScale="90000"/>
          </a:bodyPr>
          <a:lstStyle/>
          <a:p>
            <a:r>
              <a:rPr lang="en-US" dirty="0" smtClean="0"/>
              <a:t>LINQ</a:t>
            </a:r>
            <a:r>
              <a:rPr lang="en-US" dirty="0"/>
              <a:t>, Take </a:t>
            </a:r>
            <a:r>
              <a:rPr lang="en-US" dirty="0" smtClean="0"/>
              <a:t>Two</a:t>
            </a:r>
            <a:br>
              <a:rPr lang="en-US" dirty="0" smtClean="0"/>
            </a:br>
            <a:r>
              <a:rPr lang="en-US" sz="4700" dirty="0" smtClean="0"/>
              <a:t>Realizing the </a:t>
            </a:r>
            <a:r>
              <a:rPr lang="en-US" sz="4700" dirty="0"/>
              <a:t>LINQ to Everything Dream</a:t>
            </a:r>
          </a:p>
        </p:txBody>
      </p:sp>
      <p:sp>
        <p:nvSpPr>
          <p:cNvPr id="5" name="Subtitle 4"/>
          <p:cNvSpPr>
            <a:spLocks noGrp="1"/>
          </p:cNvSpPr>
          <p:nvPr>
            <p:ph type="subTitle" idx="1"/>
          </p:nvPr>
        </p:nvSpPr>
        <p:spPr/>
        <p:txBody>
          <a:bodyPr/>
          <a:lstStyle/>
          <a:p>
            <a:r>
              <a:rPr lang="en-US" dirty="0" smtClean="0"/>
              <a:t>Bart J.F. De </a:t>
            </a:r>
            <a:r>
              <a:rPr lang="en-US" dirty="0" err="1" smtClean="0"/>
              <a:t>Smet</a:t>
            </a:r>
            <a:endParaRPr lang="en-US" dirty="0" smtClean="0"/>
          </a:p>
          <a:p>
            <a:r>
              <a:rPr lang="nl-BE" dirty="0" smtClean="0"/>
              <a:t>blogs.bartdesmet.net/bart</a:t>
            </a:r>
          </a:p>
          <a:p>
            <a:r>
              <a:rPr lang="nl-BE"/>
              <a:t>bartde@microsoft.com </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Query Providers Revisited</a:t>
            </a:r>
            <a:endParaRPr lang="en-US" dirty="0"/>
          </a:p>
        </p:txBody>
      </p:sp>
    </p:spTree>
    <p:extLst>
      <p:ext uri="{BB962C8B-B14F-4D97-AF65-F5344CB8AC3E}">
        <p14:creationId xmlns:p14="http://schemas.microsoft.com/office/powerpoint/2010/main" val="1353947220"/>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a:spLocks noGrp="1"/>
          </p:cNvSpPr>
          <p:nvPr>
            <p:ph type="title"/>
          </p:nvPr>
        </p:nvSpPr>
        <p:spPr/>
        <p:txBody>
          <a:bodyPr/>
          <a:lstStyle/>
          <a:p>
            <a:r>
              <a:rPr lang="en-US" dirty="0" smtClean="0"/>
              <a:t>Event Processing Systems</a:t>
            </a:r>
            <a:endParaRPr lang="en-US" dirty="0"/>
          </a:p>
        </p:txBody>
      </p:sp>
      <p:sp>
        <p:nvSpPr>
          <p:cNvPr id="5" name="Horizontal Scroll 4"/>
          <p:cNvSpPr/>
          <p:nvPr/>
        </p:nvSpPr>
        <p:spPr bwMode="auto">
          <a:xfrm>
            <a:off x="845820" y="1663246"/>
            <a:ext cx="8069580" cy="2700483"/>
          </a:xfrm>
          <a:prstGeom prst="horizontalScroll">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fontAlgn="base">
              <a:spcBef>
                <a:spcPct val="0"/>
              </a:spcBef>
              <a:spcAft>
                <a:spcPct val="0"/>
              </a:spcAft>
            </a:pPr>
            <a:endParaRPr lang="en-US" sz="3200" dirty="0">
              <a:gradFill>
                <a:gsLst>
                  <a:gs pos="0">
                    <a:srgbClr val="FFFFFF"/>
                  </a:gs>
                  <a:gs pos="100000">
                    <a:srgbClr val="FFFFFF"/>
                  </a:gs>
                </a:gsLst>
                <a:lin ang="5400000" scaled="0"/>
              </a:gradFill>
              <a:latin typeface="Segoe UI" pitchFamily="34" charset="0"/>
            </a:endParaRPr>
          </a:p>
        </p:txBody>
      </p:sp>
      <p:sp>
        <p:nvSpPr>
          <p:cNvPr id="6" name="Rectangle 5"/>
          <p:cNvSpPr/>
          <p:nvPr/>
        </p:nvSpPr>
        <p:spPr>
          <a:xfrm>
            <a:off x="1074420" y="2145830"/>
            <a:ext cx="7600950" cy="1785082"/>
          </a:xfrm>
          <a:prstGeom prst="rect">
            <a:avLst/>
          </a:prstGeom>
        </p:spPr>
        <p:txBody>
          <a:bodyPr wrap="square" lIns="121899" tIns="60949" rIns="121899" bIns="60949">
            <a:spAutoFit/>
          </a:bodyPr>
          <a:lstStyle/>
          <a:p>
            <a:pPr algn="ctr"/>
            <a:r>
              <a:rPr lang="en-US" sz="3600" b="1" dirty="0">
                <a:latin typeface="Bradley Hand ITC" pitchFamily="66" charset="0"/>
              </a:rPr>
              <a:t>Rx is a library for </a:t>
            </a:r>
            <a:r>
              <a:rPr lang="en-US" sz="3600" b="1" dirty="0">
                <a:solidFill>
                  <a:srgbClr val="00B050"/>
                </a:solidFill>
                <a:latin typeface="Bradley Hand ITC" pitchFamily="66" charset="0"/>
              </a:rPr>
              <a:t>composing </a:t>
            </a:r>
            <a:r>
              <a:rPr lang="en-US" sz="3600" b="1" dirty="0">
                <a:solidFill>
                  <a:srgbClr val="002060"/>
                </a:solidFill>
                <a:latin typeface="Bradley Hand ITC" pitchFamily="66" charset="0"/>
              </a:rPr>
              <a:t>asynchronous and event-based</a:t>
            </a:r>
            <a:r>
              <a:rPr lang="en-US" sz="3600" b="1" dirty="0">
                <a:solidFill>
                  <a:schemeClr val="accent1"/>
                </a:solidFill>
                <a:latin typeface="Bradley Hand ITC" pitchFamily="66" charset="0"/>
              </a:rPr>
              <a:t> </a:t>
            </a:r>
            <a:r>
              <a:rPr lang="en-US" sz="3600" b="1" dirty="0">
                <a:latin typeface="Bradley Hand ITC" pitchFamily="66" charset="0"/>
              </a:rPr>
              <a:t>programs using </a:t>
            </a:r>
            <a:r>
              <a:rPr lang="en-US" sz="3600" b="1" dirty="0">
                <a:solidFill>
                  <a:srgbClr val="C00000"/>
                </a:solidFill>
                <a:latin typeface="Bradley Hand ITC" pitchFamily="66" charset="0"/>
              </a:rPr>
              <a:t>observable </a:t>
            </a:r>
            <a:r>
              <a:rPr lang="en-US" sz="3600" b="1" dirty="0" smtClean="0">
                <a:solidFill>
                  <a:srgbClr val="C00000"/>
                </a:solidFill>
                <a:latin typeface="Bradley Hand ITC" pitchFamily="66" charset="0"/>
              </a:rPr>
              <a:t>sequences</a:t>
            </a:r>
            <a:r>
              <a:rPr lang="en-US" sz="3600" b="1" dirty="0" smtClean="0">
                <a:latin typeface="Bradley Hand ITC" pitchFamily="66" charset="0"/>
              </a:rPr>
              <a:t>.</a:t>
            </a:r>
            <a:endParaRPr lang="en-US" sz="3600" b="1" dirty="0">
              <a:latin typeface="Bradley Hand ITC" pitchFamily="66" charset="0"/>
            </a:endParaRPr>
          </a:p>
        </p:txBody>
      </p:sp>
      <mc:AlternateContent xmlns:mc="http://schemas.openxmlformats.org/markup-compatibility/2006" xmlns:a14="http://schemas.microsoft.com/office/drawing/2010/main">
        <mc:Choice Requires="a14">
          <p:sp>
            <p:nvSpPr>
              <p:cNvPr id="7" name="Rounded Rectangular Callout 6"/>
              <p:cNvSpPr/>
              <p:nvPr/>
            </p:nvSpPr>
            <p:spPr bwMode="auto">
              <a:xfrm>
                <a:off x="4652011" y="1340112"/>
                <a:ext cx="3029678" cy="453184"/>
              </a:xfrm>
              <a:prstGeom prst="wedgeRoundRectCallout">
                <a:avLst>
                  <a:gd name="adj1" fmla="val 2516"/>
                  <a:gd name="adj2" fmla="val 164298"/>
                  <a:gd name="adj3" fmla="val 16667"/>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fontAlgn="base">
                  <a:spcBef>
                    <a:spcPct val="0"/>
                  </a:spcBef>
                  <a:spcAft>
                    <a:spcPct val="0"/>
                  </a:spcAft>
                </a:pPr>
                <a14:m>
                  <m:oMathPara xmlns:m="http://schemas.openxmlformats.org/officeDocument/2006/math">
                    <m:oMathParaPr>
                      <m:jc m:val="centerGroup"/>
                    </m:oMathParaPr>
                    <m:oMath xmlns:m="http://schemas.openxmlformats.org/officeDocument/2006/math">
                      <m:r>
                        <a:rPr lang="en-US" sz="2000" i="1" dirty="0">
                          <a:solidFill>
                            <a:srgbClr val="000000"/>
                          </a:solidFill>
                          <a:latin typeface="Cambria Math"/>
                          <a:cs typeface="Arial" pitchFamily="34" charset="0"/>
                        </a:rPr>
                        <m:t>(</m:t>
                      </m:r>
                      <m:r>
                        <a:rPr lang="en-US" sz="2000" i="1" dirty="0">
                          <a:solidFill>
                            <a:srgbClr val="000000"/>
                          </a:solidFill>
                          <a:latin typeface="Cambria Math"/>
                          <a:cs typeface="Arial" pitchFamily="34" charset="0"/>
                        </a:rPr>
                        <m:t>𝑓</m:t>
                      </m:r>
                      <m:r>
                        <a:rPr lang="en-US" sz="2000" i="1" dirty="0">
                          <a:solidFill>
                            <a:srgbClr val="000000"/>
                          </a:solidFill>
                          <a:latin typeface="Cambria Math"/>
                          <a:cs typeface="Arial" pitchFamily="34" charset="0"/>
                        </a:rPr>
                        <m:t> </m:t>
                      </m:r>
                      <m:r>
                        <a:rPr lang="en-US" sz="2000" b="1" i="1" dirty="0">
                          <a:solidFill>
                            <a:srgbClr val="000000"/>
                          </a:solidFill>
                          <a:latin typeface="Cambria Math"/>
                          <a:cs typeface="Arial" pitchFamily="34" charset="0"/>
                        </a:rPr>
                        <m:t>◦</m:t>
                      </m:r>
                      <m:r>
                        <a:rPr lang="en-US" sz="2000" i="1" dirty="0">
                          <a:solidFill>
                            <a:srgbClr val="000000"/>
                          </a:solidFill>
                          <a:latin typeface="Cambria Math"/>
                          <a:cs typeface="Arial" pitchFamily="34" charset="0"/>
                        </a:rPr>
                        <m:t> </m:t>
                      </m:r>
                      <m:r>
                        <a:rPr lang="en-US" sz="2000" i="1" dirty="0">
                          <a:solidFill>
                            <a:srgbClr val="000000"/>
                          </a:solidFill>
                          <a:latin typeface="Cambria Math"/>
                          <a:cs typeface="Arial" pitchFamily="34" charset="0"/>
                        </a:rPr>
                        <m:t>𝑔</m:t>
                      </m:r>
                      <m:r>
                        <a:rPr lang="en-US" sz="2000" i="1" dirty="0">
                          <a:solidFill>
                            <a:srgbClr val="000000"/>
                          </a:solidFill>
                          <a:latin typeface="Cambria Math"/>
                          <a:cs typeface="Arial" pitchFamily="34" charset="0"/>
                        </a:rPr>
                        <m:t>)(</m:t>
                      </m:r>
                      <m:r>
                        <a:rPr lang="en-US" sz="2000" i="1" dirty="0">
                          <a:solidFill>
                            <a:srgbClr val="000000"/>
                          </a:solidFill>
                          <a:latin typeface="Cambria Math"/>
                          <a:cs typeface="Arial" pitchFamily="34" charset="0"/>
                        </a:rPr>
                        <m:t>𝑥</m:t>
                      </m:r>
                      <m:r>
                        <a:rPr lang="en-US" sz="2000" i="1" dirty="0">
                          <a:solidFill>
                            <a:srgbClr val="000000"/>
                          </a:solidFill>
                          <a:latin typeface="Cambria Math"/>
                          <a:cs typeface="Arial" pitchFamily="34" charset="0"/>
                        </a:rPr>
                        <m:t>) = </m:t>
                      </m:r>
                      <m:r>
                        <a:rPr lang="en-US" sz="2000" i="1" dirty="0">
                          <a:solidFill>
                            <a:srgbClr val="000000"/>
                          </a:solidFill>
                          <a:latin typeface="Cambria Math"/>
                          <a:cs typeface="Arial" pitchFamily="34" charset="0"/>
                        </a:rPr>
                        <m:t>𝑓</m:t>
                      </m:r>
                      <m:r>
                        <a:rPr lang="en-US" sz="2000" i="1" dirty="0">
                          <a:solidFill>
                            <a:srgbClr val="000000"/>
                          </a:solidFill>
                          <a:latin typeface="Cambria Math"/>
                          <a:cs typeface="Arial" pitchFamily="34" charset="0"/>
                        </a:rPr>
                        <m:t>(</m:t>
                      </m:r>
                      <m:r>
                        <a:rPr lang="en-US" sz="2000" i="1" dirty="0">
                          <a:solidFill>
                            <a:srgbClr val="000000"/>
                          </a:solidFill>
                          <a:latin typeface="Cambria Math"/>
                          <a:cs typeface="Arial" pitchFamily="34" charset="0"/>
                        </a:rPr>
                        <m:t>𝑔</m:t>
                      </m:r>
                      <m:r>
                        <a:rPr lang="en-US" sz="2000" i="1" dirty="0">
                          <a:solidFill>
                            <a:srgbClr val="000000"/>
                          </a:solidFill>
                          <a:latin typeface="Cambria Math"/>
                          <a:cs typeface="Arial" pitchFamily="34" charset="0"/>
                        </a:rPr>
                        <m:t>(</m:t>
                      </m:r>
                      <m:r>
                        <a:rPr lang="en-US" sz="2000" i="1" dirty="0">
                          <a:solidFill>
                            <a:srgbClr val="000000"/>
                          </a:solidFill>
                          <a:latin typeface="Cambria Math"/>
                          <a:cs typeface="Arial" pitchFamily="34" charset="0"/>
                        </a:rPr>
                        <m:t>𝑥</m:t>
                      </m:r>
                      <m:r>
                        <a:rPr lang="en-US" sz="2000" i="1" dirty="0">
                          <a:solidFill>
                            <a:srgbClr val="000000"/>
                          </a:solidFill>
                          <a:latin typeface="Cambria Math"/>
                          <a:cs typeface="Arial" pitchFamily="34" charset="0"/>
                        </a:rPr>
                        <m:t>))</m:t>
                      </m:r>
                    </m:oMath>
                  </m:oMathPara>
                </a14:m>
                <a:endParaRPr lang="en-US" sz="2000" i="1" dirty="0">
                  <a:solidFill>
                    <a:srgbClr val="000000"/>
                  </a:solidFill>
                  <a:latin typeface="Arial" pitchFamily="34" charset="0"/>
                  <a:cs typeface="Arial" pitchFamily="34" charset="0"/>
                </a:endParaRPr>
              </a:p>
            </p:txBody>
          </p:sp>
        </mc:Choice>
        <mc:Fallback xmlns="">
          <p:sp>
            <p:nvSpPr>
              <p:cNvPr id="7" name="Rounded Rectangular Callout 6"/>
              <p:cNvSpPr>
                <a:spLocks noRot="1" noChangeAspect="1" noMove="1" noResize="1" noEditPoints="1" noAdjustHandles="1" noChangeArrowheads="1" noChangeShapeType="1" noTextEdit="1"/>
              </p:cNvSpPr>
              <p:nvPr/>
            </p:nvSpPr>
            <p:spPr bwMode="auto">
              <a:xfrm>
                <a:off x="4652011" y="1340112"/>
                <a:ext cx="3029678" cy="453184"/>
              </a:xfrm>
              <a:prstGeom prst="wedgeRoundRectCallout">
                <a:avLst>
                  <a:gd name="adj1" fmla="val 2516"/>
                  <a:gd name="adj2" fmla="val 164298"/>
                  <a:gd name="adj3" fmla="val 16667"/>
                </a:avLst>
              </a:prstGeom>
              <a:blipFill rotWithShape="1">
                <a:blip r:embed="rId4"/>
                <a:stretch>
                  <a:fillRect/>
                </a:stretch>
              </a:blipFill>
              <a:ln>
                <a:headEnd type="none" w="med" len="med"/>
                <a:tailEnd type="none" w="med" len="med"/>
              </a:ln>
            </p:spPr>
            <p:txBody>
              <a:bodyPr/>
              <a:lstStyle/>
              <a:p>
                <a:r>
                  <a:rPr lang="en-US">
                    <a:noFill/>
                  </a:rPr>
                  <a:t> </a:t>
                </a:r>
              </a:p>
            </p:txBody>
          </p:sp>
        </mc:Fallback>
      </mc:AlternateContent>
      <p:sp>
        <p:nvSpPr>
          <p:cNvPr id="8" name="Rounded Rectangular Callout 7"/>
          <p:cNvSpPr/>
          <p:nvPr/>
        </p:nvSpPr>
        <p:spPr bwMode="auto">
          <a:xfrm>
            <a:off x="5570297" y="4235712"/>
            <a:ext cx="1973503" cy="453184"/>
          </a:xfrm>
          <a:prstGeom prst="wedgeRoundRectCallout">
            <a:avLst>
              <a:gd name="adj1" fmla="val 7512"/>
              <a:gd name="adj2" fmla="val -152049"/>
              <a:gd name="adj3" fmla="val 1666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fontAlgn="base">
              <a:spcBef>
                <a:spcPct val="0"/>
              </a:spcBef>
              <a:spcAft>
                <a:spcPct val="0"/>
              </a:spcAft>
            </a:pPr>
            <a:r>
              <a:rPr lang="en-US" sz="2000" dirty="0">
                <a:solidFill>
                  <a:srgbClr val="000000"/>
                </a:solidFill>
                <a:latin typeface="+mj-lt"/>
                <a:cs typeface="Arial" pitchFamily="34" charset="0"/>
              </a:rPr>
              <a:t>Queries! </a:t>
            </a:r>
            <a:r>
              <a:rPr lang="en-US" sz="2000" b="1" dirty="0">
                <a:solidFill>
                  <a:srgbClr val="000000"/>
                </a:solidFill>
                <a:latin typeface="+mj-lt"/>
                <a:cs typeface="Arial" pitchFamily="34" charset="0"/>
              </a:rPr>
              <a:t>LINQ!</a:t>
            </a:r>
          </a:p>
        </p:txBody>
      </p:sp>
      <p:sp>
        <p:nvSpPr>
          <p:cNvPr id="9" name="Rounded Rectangular Callout 8"/>
          <p:cNvSpPr/>
          <p:nvPr/>
        </p:nvSpPr>
        <p:spPr bwMode="auto">
          <a:xfrm>
            <a:off x="914400" y="1340112"/>
            <a:ext cx="2745486" cy="453184"/>
          </a:xfrm>
          <a:prstGeom prst="wedgeRoundRectCallout">
            <a:avLst>
              <a:gd name="adj1" fmla="val -13853"/>
              <a:gd name="adj2" fmla="val 233941"/>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fontAlgn="base">
              <a:spcBef>
                <a:spcPct val="0"/>
              </a:spcBef>
              <a:spcAft>
                <a:spcPct val="0"/>
              </a:spcAft>
            </a:pPr>
            <a:r>
              <a:rPr lang="en-US" sz="2000" dirty="0">
                <a:solidFill>
                  <a:srgbClr val="000000"/>
                </a:solidFill>
                <a:latin typeface="+mj-lt"/>
                <a:cs typeface="Arial" pitchFamily="34" charset="0"/>
              </a:rPr>
              <a:t>Way </a:t>
            </a:r>
            <a:r>
              <a:rPr lang="en-US" sz="2000" b="1" i="1" dirty="0">
                <a:solidFill>
                  <a:srgbClr val="000000"/>
                </a:solidFill>
                <a:latin typeface="+mj-lt"/>
                <a:cs typeface="Arial" pitchFamily="34" charset="0"/>
              </a:rPr>
              <a:t>simpler</a:t>
            </a:r>
            <a:r>
              <a:rPr lang="en-US" sz="2000" dirty="0">
                <a:solidFill>
                  <a:srgbClr val="000000"/>
                </a:solidFill>
                <a:latin typeface="+mj-lt"/>
                <a:cs typeface="Arial" pitchFamily="34" charset="0"/>
              </a:rPr>
              <a:t> with Rx</a:t>
            </a:r>
          </a:p>
        </p:txBody>
      </p:sp>
      <p:sp>
        <p:nvSpPr>
          <p:cNvPr id="10" name="TextBox 9"/>
          <p:cNvSpPr txBox="1"/>
          <p:nvPr/>
        </p:nvSpPr>
        <p:spPr>
          <a:xfrm>
            <a:off x="5334000" y="4875540"/>
            <a:ext cx="3767328" cy="1384995"/>
          </a:xfrm>
          <a:prstGeom prst="rect">
            <a:avLst/>
          </a:prstGeom>
          <a:noFill/>
        </p:spPr>
        <p:txBody>
          <a:bodyPr wrap="square" lIns="0" tIns="0" rIns="0" bIns="0" rtlCol="0">
            <a:spAutoFit/>
          </a:bodyPr>
          <a:lstStyle/>
          <a:p>
            <a:pPr marL="457120" indent="-457120">
              <a:buFont typeface="Arial" pitchFamily="34" charset="0"/>
              <a:buChar char="•"/>
            </a:pPr>
            <a:r>
              <a:rPr lang="en-US" dirty="0">
                <a:solidFill>
                  <a:schemeClr val="bg1"/>
                </a:solidFill>
              </a:rPr>
              <a:t>.NET 3.5 SP1 and </a:t>
            </a:r>
            <a:r>
              <a:rPr lang="en-US" dirty="0" smtClean="0">
                <a:solidFill>
                  <a:schemeClr val="bg1"/>
                </a:solidFill>
              </a:rPr>
              <a:t>4.0</a:t>
            </a:r>
          </a:p>
          <a:p>
            <a:pPr marL="457120" indent="-457120">
              <a:buFont typeface="Arial" pitchFamily="34" charset="0"/>
              <a:buChar char="•"/>
            </a:pPr>
            <a:r>
              <a:rPr lang="en-US" dirty="0" smtClean="0">
                <a:solidFill>
                  <a:schemeClr val="bg1"/>
                </a:solidFill>
              </a:rPr>
              <a:t>Silverlight 3, 4, and 5</a:t>
            </a:r>
            <a:endParaRPr lang="en-US" dirty="0">
              <a:solidFill>
                <a:schemeClr val="bg1"/>
              </a:solidFill>
            </a:endParaRPr>
          </a:p>
          <a:p>
            <a:pPr marL="457120" indent="-457120">
              <a:buFont typeface="Arial" pitchFamily="34" charset="0"/>
              <a:buChar char="•"/>
            </a:pPr>
            <a:r>
              <a:rPr lang="en-US" dirty="0" smtClean="0">
                <a:solidFill>
                  <a:schemeClr val="bg1"/>
                </a:solidFill>
              </a:rPr>
              <a:t>XNA 4.0 </a:t>
            </a:r>
            <a:r>
              <a:rPr lang="en-US" dirty="0">
                <a:solidFill>
                  <a:schemeClr val="bg1"/>
                </a:solidFill>
              </a:rPr>
              <a:t>for </a:t>
            </a:r>
            <a:r>
              <a:rPr lang="en-US" dirty="0" smtClean="0">
                <a:solidFill>
                  <a:schemeClr val="bg1"/>
                </a:solidFill>
              </a:rPr>
              <a:t>Xbox 360</a:t>
            </a:r>
            <a:endParaRPr lang="en-US" dirty="0">
              <a:solidFill>
                <a:schemeClr val="bg1"/>
              </a:solidFill>
            </a:endParaRPr>
          </a:p>
          <a:p>
            <a:pPr marL="457120" indent="-457120">
              <a:buFont typeface="Arial" pitchFamily="34" charset="0"/>
              <a:buChar char="•"/>
            </a:pPr>
            <a:r>
              <a:rPr lang="en-US" dirty="0">
                <a:solidFill>
                  <a:schemeClr val="bg1"/>
                </a:solidFill>
              </a:rPr>
              <a:t>Windows Phone </a:t>
            </a:r>
            <a:r>
              <a:rPr lang="en-US" dirty="0" smtClean="0">
                <a:solidFill>
                  <a:schemeClr val="bg1"/>
                </a:solidFill>
              </a:rPr>
              <a:t>7</a:t>
            </a:r>
          </a:p>
          <a:p>
            <a:pPr marL="457120" indent="-457120">
              <a:buFont typeface="Arial" pitchFamily="34" charset="0"/>
              <a:buChar char="•"/>
            </a:pPr>
            <a:r>
              <a:rPr lang="en-US" dirty="0" smtClean="0">
                <a:solidFill>
                  <a:schemeClr val="bg1"/>
                </a:solidFill>
              </a:rPr>
              <a:t>JavaScript (</a:t>
            </a:r>
            <a:r>
              <a:rPr lang="en-US" dirty="0" err="1" smtClean="0">
                <a:solidFill>
                  <a:schemeClr val="bg1"/>
                </a:solidFill>
              </a:rPr>
              <a:t>RxJS</a:t>
            </a:r>
            <a:r>
              <a:rPr lang="en-US" dirty="0" smtClean="0">
                <a:solidFill>
                  <a:schemeClr val="bg1"/>
                </a:solidFill>
              </a:rPr>
              <a:t>)</a:t>
            </a:r>
          </a:p>
        </p:txBody>
      </p:sp>
      <p:sp>
        <p:nvSpPr>
          <p:cNvPr id="12" name="Rounded Rectangle 11"/>
          <p:cNvSpPr/>
          <p:nvPr/>
        </p:nvSpPr>
        <p:spPr bwMode="auto">
          <a:xfrm>
            <a:off x="839361" y="4929699"/>
            <a:ext cx="4266039" cy="1234558"/>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1218585" fontAlgn="base">
              <a:spcBef>
                <a:spcPct val="0"/>
              </a:spcBef>
              <a:spcAft>
                <a:spcPct val="0"/>
              </a:spcAft>
            </a:pPr>
            <a:endParaRPr lang="en-US" sz="3200" dirty="0">
              <a:gradFill>
                <a:gsLst>
                  <a:gs pos="0">
                    <a:srgbClr val="FFFFFF"/>
                  </a:gs>
                  <a:gs pos="100000">
                    <a:srgbClr val="FFFFFF"/>
                  </a:gs>
                </a:gsLst>
                <a:lin ang="5400000" scaled="0"/>
              </a:gradFill>
              <a:latin typeface="Segoe UI" pitchFamily="34" charset="0"/>
            </a:endParaRPr>
          </a:p>
        </p:txBody>
      </p:sp>
      <p:pic>
        <p:nvPicPr>
          <p:cNvPr id="13" name="Picture 1" descr="http://i.msdn.microsoft.com/ee794896.DevLabs_Rx_Project(en-us).png"/>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954283" y="5021257"/>
            <a:ext cx="4074918" cy="104507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880872" y="6365580"/>
            <a:ext cx="8186928" cy="492420"/>
          </a:xfrm>
          <a:prstGeom prst="rect">
            <a:avLst/>
          </a:prstGeom>
        </p:spPr>
        <p:txBody>
          <a:bodyPr wrap="square" lIns="121899" tIns="60949" rIns="121899" bIns="60949">
            <a:spAutoFit/>
          </a:bodyPr>
          <a:lstStyle/>
          <a:p>
            <a:pPr algn="ctr"/>
            <a:r>
              <a:rPr lang="en-US" sz="2400" dirty="0">
                <a:solidFill>
                  <a:schemeClr val="bg1"/>
                </a:solidFill>
              </a:rPr>
              <a:t>Download at </a:t>
            </a:r>
            <a:r>
              <a:rPr lang="en-US" sz="2400" b="1" dirty="0">
                <a:solidFill>
                  <a:schemeClr val="accent6"/>
                </a:solidFill>
              </a:rPr>
              <a:t>MSDN </a:t>
            </a:r>
            <a:r>
              <a:rPr lang="en-US" sz="2400" b="1" dirty="0" smtClean="0">
                <a:solidFill>
                  <a:schemeClr val="accent6"/>
                </a:solidFill>
              </a:rPr>
              <a:t>Data Developer Center</a:t>
            </a:r>
            <a:r>
              <a:rPr lang="en-US" sz="2400" dirty="0">
                <a:solidFill>
                  <a:schemeClr val="bg1"/>
                </a:solidFill>
              </a:rPr>
              <a:t> </a:t>
            </a:r>
            <a:r>
              <a:rPr lang="en-US" sz="2400" dirty="0" smtClean="0">
                <a:solidFill>
                  <a:schemeClr val="bg1"/>
                </a:solidFill>
              </a:rPr>
              <a:t>or use </a:t>
            </a:r>
            <a:r>
              <a:rPr lang="en-US" sz="2400" b="1" dirty="0" err="1" smtClean="0">
                <a:solidFill>
                  <a:schemeClr val="accent6"/>
                </a:solidFill>
              </a:rPr>
              <a:t>NuGet</a:t>
            </a:r>
            <a:endParaRPr lang="en-US" sz="2400" dirty="0">
              <a:solidFill>
                <a:schemeClr val="accent6"/>
              </a:solidFill>
            </a:endParaRPr>
          </a:p>
        </p:txBody>
      </p:sp>
    </p:spTree>
    <p:custDataLst>
      <p:tags r:id="rId1"/>
    </p:custDataLst>
    <p:extLst>
      <p:ext uri="{BB962C8B-B14F-4D97-AF65-F5344CB8AC3E}">
        <p14:creationId xmlns:p14="http://schemas.microsoft.com/office/powerpoint/2010/main" val="2680118111"/>
      </p:ext>
    </p:extLst>
  </p:cSld>
  <p:clrMapOvr>
    <a:masterClrMapping/>
  </p:clrMapOvr>
  <p:transition advTm="141596">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3"/>
          <p:cNvSpPr/>
          <p:nvPr/>
        </p:nvSpPr>
        <p:spPr bwMode="auto">
          <a:xfrm>
            <a:off x="637009" y="3845621"/>
            <a:ext cx="7839455" cy="2548252"/>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121893" tIns="60947" rIns="121893" bIns="60947" numCol="1" rtlCol="0" anchor="ctr" anchorCtr="0" compatLnSpc="1">
            <a:prstTxWarp prst="textNoShape">
              <a:avLst/>
            </a:prstTxWarp>
          </a:bodyPr>
          <a:lstStyle/>
          <a:p>
            <a:pPr algn="ctr" defTabSz="1218585" fontAlgn="base">
              <a:spcBef>
                <a:spcPct val="0"/>
              </a:spcBef>
              <a:spcAft>
                <a:spcPct val="0"/>
              </a:spcAft>
            </a:pPr>
            <a:endParaRPr lang="en-US" sz="2700" dirty="0">
              <a:solidFill>
                <a:schemeClr val="tx1"/>
              </a:solidFill>
              <a:latin typeface="Segoe UI" pitchFamily="34" charset="0"/>
            </a:endParaRPr>
          </a:p>
          <a:p>
            <a:pPr algn="ctr" defTabSz="1218585" fontAlgn="base">
              <a:spcBef>
                <a:spcPct val="0"/>
              </a:spcBef>
              <a:spcAft>
                <a:spcPct val="0"/>
              </a:spcAft>
            </a:pPr>
            <a:endParaRPr lang="en-US" sz="2700" dirty="0">
              <a:solidFill>
                <a:schemeClr val="tx1"/>
              </a:solidFill>
              <a:latin typeface="Segoe UI" pitchFamily="34" charset="0"/>
            </a:endParaRPr>
          </a:p>
          <a:p>
            <a:pPr algn="ctr" defTabSz="1218585" fontAlgn="base">
              <a:spcBef>
                <a:spcPct val="0"/>
              </a:spcBef>
              <a:spcAft>
                <a:spcPct val="0"/>
              </a:spcAft>
            </a:pPr>
            <a:endParaRPr lang="en-US" sz="2700" dirty="0">
              <a:solidFill>
                <a:schemeClr val="tx1"/>
              </a:solidFill>
              <a:latin typeface="Segoe UI" pitchFamily="34" charset="0"/>
            </a:endParaRPr>
          </a:p>
          <a:p>
            <a:pPr algn="ctr" defTabSz="1218585" fontAlgn="base">
              <a:spcBef>
                <a:spcPct val="0"/>
              </a:spcBef>
              <a:spcAft>
                <a:spcPct val="0"/>
              </a:spcAft>
            </a:pPr>
            <a:endParaRPr lang="en-US" sz="2700" dirty="0">
              <a:solidFill>
                <a:schemeClr val="tx1"/>
              </a:solidFill>
              <a:latin typeface="Segoe UI" pitchFamily="34" charset="0"/>
            </a:endParaRPr>
          </a:p>
          <a:p>
            <a:pPr algn="ctr" defTabSz="1218585" fontAlgn="base">
              <a:spcBef>
                <a:spcPct val="0"/>
              </a:spcBef>
              <a:spcAft>
                <a:spcPct val="0"/>
              </a:spcAft>
            </a:pPr>
            <a:r>
              <a:rPr lang="en-US" sz="2700" b="1" dirty="0">
                <a:solidFill>
                  <a:schemeClr val="tx1"/>
                </a:solidFill>
                <a:latin typeface="Segoe UI" pitchFamily="34" charset="0"/>
              </a:rPr>
              <a:t>Environment</a:t>
            </a:r>
          </a:p>
        </p:txBody>
      </p:sp>
      <p:grpSp>
        <p:nvGrpSpPr>
          <p:cNvPr id="5" name="Group 4"/>
          <p:cNvGrpSpPr/>
          <p:nvPr/>
        </p:nvGrpSpPr>
        <p:grpSpPr>
          <a:xfrm>
            <a:off x="2526767" y="2445444"/>
            <a:ext cx="685800" cy="1856064"/>
            <a:chOff x="2438400" y="2265043"/>
            <a:chExt cx="685800" cy="1856063"/>
          </a:xfrm>
        </p:grpSpPr>
        <p:sp>
          <p:nvSpPr>
            <p:cNvPr id="6" name="Down Arrow 5"/>
            <p:cNvSpPr/>
            <p:nvPr/>
          </p:nvSpPr>
          <p:spPr>
            <a:xfrm>
              <a:off x="2438400" y="2265044"/>
              <a:ext cx="685800" cy="1856062"/>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chemeClr val="tx1"/>
                </a:solidFill>
              </a:endParaRPr>
            </a:p>
          </p:txBody>
        </p:sp>
        <p:sp>
          <p:nvSpPr>
            <p:cNvPr id="7" name="TextBox 6"/>
            <p:cNvSpPr txBox="1"/>
            <p:nvPr/>
          </p:nvSpPr>
          <p:spPr>
            <a:xfrm rot="16200000">
              <a:off x="2031210" y="2813217"/>
              <a:ext cx="1511846" cy="415498"/>
            </a:xfrm>
            <a:prstGeom prst="rect">
              <a:avLst/>
            </a:prstGeom>
            <a:noFill/>
          </p:spPr>
          <p:txBody>
            <a:bodyPr wrap="square" rtlCol="0">
              <a:spAutoFit/>
            </a:bodyPr>
            <a:lstStyle/>
            <a:p>
              <a:r>
                <a:rPr lang="en-US" sz="2100" b="1" dirty="0" err="1"/>
                <a:t>MoveNext</a:t>
              </a:r>
              <a:endParaRPr lang="en-US" sz="2100" b="1" dirty="0"/>
            </a:p>
          </p:txBody>
        </p:sp>
      </p:grpSp>
      <p:sp>
        <p:nvSpPr>
          <p:cNvPr id="8" name="Rounded Rectangular Callout 7"/>
          <p:cNvSpPr/>
          <p:nvPr/>
        </p:nvSpPr>
        <p:spPr>
          <a:xfrm>
            <a:off x="926567" y="2826445"/>
            <a:ext cx="1524000" cy="533400"/>
          </a:xfrm>
          <a:prstGeom prst="wedgeRoundRectCallout">
            <a:avLst>
              <a:gd name="adj1" fmla="val 41445"/>
              <a:gd name="adj2" fmla="val -128458"/>
              <a:gd name="adj3" fmla="val 16667"/>
            </a:avLst>
          </a:prstGeom>
        </p:spPr>
        <p:style>
          <a:lnRef idx="0">
            <a:schemeClr val="accent1"/>
          </a:lnRef>
          <a:fillRef idx="3">
            <a:schemeClr val="accent1"/>
          </a:fillRef>
          <a:effectRef idx="3">
            <a:schemeClr val="accent1"/>
          </a:effectRef>
          <a:fontRef idx="minor">
            <a:schemeClr val="lt1"/>
          </a:fontRef>
        </p:style>
        <p:txBody>
          <a:bodyPr lIns="121899" tIns="60949" rIns="121899" bIns="60949" rtlCol="0" anchor="ctr"/>
          <a:lstStyle/>
          <a:p>
            <a:pPr algn="ctr"/>
            <a:r>
              <a:rPr lang="en-US" sz="2000" b="1" i="1" dirty="0" smtClean="0">
                <a:solidFill>
                  <a:schemeClr val="tx1"/>
                </a:solidFill>
              </a:rPr>
              <a:t>Got</a:t>
            </a:r>
            <a:r>
              <a:rPr lang="en-US" sz="2000" dirty="0" smtClean="0">
                <a:solidFill>
                  <a:schemeClr val="tx1"/>
                </a:solidFill>
              </a:rPr>
              <a:t> next?</a:t>
            </a:r>
            <a:endParaRPr lang="en-US" sz="2000" dirty="0">
              <a:solidFill>
                <a:schemeClr val="tx1"/>
              </a:solidFill>
            </a:endParaRPr>
          </a:p>
        </p:txBody>
      </p:sp>
      <p:sp>
        <p:nvSpPr>
          <p:cNvPr id="9" name="Flowchart: Predefined Process 8"/>
          <p:cNvSpPr/>
          <p:nvPr/>
        </p:nvSpPr>
        <p:spPr>
          <a:xfrm>
            <a:off x="1923264" y="1656776"/>
            <a:ext cx="5105400" cy="636271"/>
          </a:xfrm>
          <a:prstGeom prst="flowChartPredefinedProcess">
            <a:avLst/>
          </a:prstGeom>
          <a:ln/>
        </p:spPr>
        <p:style>
          <a:lnRef idx="1">
            <a:schemeClr val="accent5"/>
          </a:lnRef>
          <a:fillRef idx="2">
            <a:schemeClr val="accent5"/>
          </a:fillRef>
          <a:effectRef idx="1">
            <a:schemeClr val="accent5"/>
          </a:effectRef>
          <a:fontRef idx="minor">
            <a:schemeClr val="dk1"/>
          </a:fontRef>
        </p:style>
        <p:txBody>
          <a:bodyPr lIns="121899" tIns="60949" rIns="121899" bIns="60949" rtlCol="0" anchor="ctr"/>
          <a:lstStyle/>
          <a:p>
            <a:pPr algn="ctr"/>
            <a:r>
              <a:rPr lang="en-US" sz="2700" b="1" dirty="0">
                <a:solidFill>
                  <a:schemeClr val="tx1"/>
                </a:solidFill>
              </a:rPr>
              <a:t>Application</a:t>
            </a:r>
            <a:endParaRPr lang="en-US" sz="2100" b="1" dirty="0">
              <a:solidFill>
                <a:schemeClr val="tx1"/>
              </a:solidFill>
            </a:endParaRPr>
          </a:p>
        </p:txBody>
      </p:sp>
      <p:grpSp>
        <p:nvGrpSpPr>
          <p:cNvPr id="10" name="Group 9"/>
          <p:cNvGrpSpPr/>
          <p:nvPr/>
        </p:nvGrpSpPr>
        <p:grpSpPr>
          <a:xfrm>
            <a:off x="5727167" y="2445445"/>
            <a:ext cx="685800" cy="1805940"/>
            <a:chOff x="5638800" y="2265044"/>
            <a:chExt cx="685800" cy="1805940"/>
          </a:xfrm>
        </p:grpSpPr>
        <p:sp>
          <p:nvSpPr>
            <p:cNvPr id="11" name="Down Arrow 10"/>
            <p:cNvSpPr/>
            <p:nvPr/>
          </p:nvSpPr>
          <p:spPr>
            <a:xfrm rot="10800000">
              <a:off x="5638800" y="2265044"/>
              <a:ext cx="685800" cy="1805940"/>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chemeClr val="tx1"/>
                </a:solidFill>
              </a:endParaRPr>
            </a:p>
          </p:txBody>
        </p:sp>
        <p:sp>
          <p:nvSpPr>
            <p:cNvPr id="12" name="TextBox 11"/>
            <p:cNvSpPr txBox="1"/>
            <p:nvPr/>
          </p:nvSpPr>
          <p:spPr>
            <a:xfrm rot="5400000">
              <a:off x="5379709" y="3175405"/>
              <a:ext cx="1215651" cy="415498"/>
            </a:xfrm>
            <a:prstGeom prst="rect">
              <a:avLst/>
            </a:prstGeom>
            <a:noFill/>
          </p:spPr>
          <p:txBody>
            <a:bodyPr wrap="square" rtlCol="0">
              <a:spAutoFit/>
            </a:bodyPr>
            <a:lstStyle/>
            <a:p>
              <a:r>
                <a:rPr lang="en-US" sz="2100" b="1" dirty="0" err="1"/>
                <a:t>OnNext</a:t>
              </a:r>
              <a:endParaRPr lang="en-US" sz="2100" b="1" dirty="0"/>
            </a:p>
          </p:txBody>
        </p:sp>
      </p:grpSp>
      <p:sp>
        <p:nvSpPr>
          <p:cNvPr id="13" name="Rounded Rectangular Callout 12"/>
          <p:cNvSpPr/>
          <p:nvPr/>
        </p:nvSpPr>
        <p:spPr>
          <a:xfrm>
            <a:off x="6436786" y="3359845"/>
            <a:ext cx="1524000" cy="533400"/>
          </a:xfrm>
          <a:prstGeom prst="wedgeRoundRectCallout">
            <a:avLst>
              <a:gd name="adj1" fmla="val -38302"/>
              <a:gd name="adj2" fmla="val 121090"/>
              <a:gd name="adj3" fmla="val 16667"/>
            </a:avLst>
          </a:prstGeom>
        </p:spPr>
        <p:style>
          <a:lnRef idx="0">
            <a:schemeClr val="accent1"/>
          </a:lnRef>
          <a:fillRef idx="3">
            <a:schemeClr val="accent1"/>
          </a:fillRef>
          <a:effectRef idx="3">
            <a:schemeClr val="accent1"/>
          </a:effectRef>
          <a:fontRef idx="minor">
            <a:schemeClr val="lt1"/>
          </a:fontRef>
        </p:style>
        <p:txBody>
          <a:bodyPr lIns="121899" tIns="60949" rIns="121899" bIns="60949" rtlCol="0" anchor="ctr"/>
          <a:lstStyle/>
          <a:p>
            <a:pPr algn="ctr"/>
            <a:r>
              <a:rPr lang="en-US" sz="2000" b="1" i="1" dirty="0" smtClean="0">
                <a:solidFill>
                  <a:schemeClr val="tx1"/>
                </a:solidFill>
              </a:rPr>
              <a:t>Have </a:t>
            </a:r>
            <a:r>
              <a:rPr lang="en-US" sz="2000" dirty="0" smtClean="0">
                <a:solidFill>
                  <a:schemeClr val="tx1"/>
                </a:solidFill>
              </a:rPr>
              <a:t>next</a:t>
            </a:r>
            <a:r>
              <a:rPr lang="en-US" sz="2000" dirty="0">
                <a:solidFill>
                  <a:schemeClr val="tx1"/>
                </a:solidFill>
              </a:rPr>
              <a:t>!</a:t>
            </a:r>
          </a:p>
        </p:txBody>
      </p:sp>
      <p:grpSp>
        <p:nvGrpSpPr>
          <p:cNvPr id="14" name="Group 13"/>
          <p:cNvGrpSpPr/>
          <p:nvPr/>
        </p:nvGrpSpPr>
        <p:grpSpPr>
          <a:xfrm>
            <a:off x="1307567" y="4274247"/>
            <a:ext cx="2667000" cy="1520191"/>
            <a:chOff x="1219200" y="4093845"/>
            <a:chExt cx="2667000" cy="1520190"/>
          </a:xfrm>
        </p:grpSpPr>
        <p:sp>
          <p:nvSpPr>
            <p:cNvPr id="15" name="Rounded Rectangle 14"/>
            <p:cNvSpPr/>
            <p:nvPr/>
          </p:nvSpPr>
          <p:spPr>
            <a:xfrm>
              <a:off x="1562100" y="4170045"/>
              <a:ext cx="2171700" cy="9906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000" b="1" dirty="0" err="1" smtClean="0">
                  <a:solidFill>
                    <a:schemeClr val="tx1"/>
                  </a:solidFill>
                </a:rPr>
                <a:t>IEnumerable</a:t>
              </a:r>
              <a:r>
                <a:rPr lang="en-US" sz="2000" b="1" dirty="0" smtClean="0">
                  <a:solidFill>
                    <a:schemeClr val="tx1"/>
                  </a:solidFill>
                </a:rPr>
                <a:t>&lt;T&gt;</a:t>
              </a:r>
            </a:p>
            <a:p>
              <a:pPr algn="ctr"/>
              <a:r>
                <a:rPr lang="en-US" sz="2000" b="1" dirty="0" err="1" smtClean="0">
                  <a:solidFill>
                    <a:schemeClr val="tx1"/>
                  </a:solidFill>
                </a:rPr>
                <a:t>IEnumerator</a:t>
              </a:r>
              <a:r>
                <a:rPr lang="en-US" sz="2000" b="1" dirty="0" smtClean="0">
                  <a:solidFill>
                    <a:schemeClr val="tx1"/>
                  </a:solidFill>
                </a:rPr>
                <a:t>&lt;T&gt;</a:t>
              </a:r>
              <a:endParaRPr lang="en-US" sz="2000" b="1" dirty="0">
                <a:solidFill>
                  <a:schemeClr val="tx1"/>
                </a:solidFill>
              </a:endParaRPr>
            </a:p>
          </p:txBody>
        </p:sp>
        <p:sp>
          <p:nvSpPr>
            <p:cNvPr id="16" name="Can 15"/>
            <p:cNvSpPr/>
            <p:nvPr/>
          </p:nvSpPr>
          <p:spPr>
            <a:xfrm>
              <a:off x="1219200" y="5004435"/>
              <a:ext cx="685800" cy="609600"/>
            </a:xfrm>
            <a:prstGeom prst="can">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17" name="Flowchart: Sequential Access Storage 16"/>
            <p:cNvSpPr/>
            <p:nvPr/>
          </p:nvSpPr>
          <p:spPr>
            <a:xfrm>
              <a:off x="3429000" y="4093845"/>
              <a:ext cx="457200" cy="381000"/>
            </a:xfrm>
            <a:prstGeom prst="flowChartMagneticTap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grpSp>
      <p:grpSp>
        <p:nvGrpSpPr>
          <p:cNvPr id="18" name="Group 17"/>
          <p:cNvGrpSpPr/>
          <p:nvPr/>
        </p:nvGrpSpPr>
        <p:grpSpPr>
          <a:xfrm>
            <a:off x="4965168" y="4251385"/>
            <a:ext cx="2514600" cy="1661160"/>
            <a:chOff x="4876800" y="4070985"/>
            <a:chExt cx="2514600" cy="1661160"/>
          </a:xfrm>
        </p:grpSpPr>
        <p:sp>
          <p:nvSpPr>
            <p:cNvPr id="19" name="Rounded Rectangle 18"/>
            <p:cNvSpPr/>
            <p:nvPr/>
          </p:nvSpPr>
          <p:spPr>
            <a:xfrm>
              <a:off x="5029200" y="4147185"/>
              <a:ext cx="2133600" cy="9906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2000" b="1" dirty="0" err="1" smtClean="0">
                  <a:solidFill>
                    <a:schemeClr val="tx1"/>
                  </a:solidFill>
                </a:rPr>
                <a:t>IObservable</a:t>
              </a:r>
              <a:r>
                <a:rPr lang="en-US" sz="2000" b="1" dirty="0" smtClean="0">
                  <a:solidFill>
                    <a:schemeClr val="tx1"/>
                  </a:solidFill>
                </a:rPr>
                <a:t>&lt;T&gt;</a:t>
              </a:r>
            </a:p>
            <a:p>
              <a:pPr algn="ctr"/>
              <a:r>
                <a:rPr lang="en-US" sz="2000" b="1" dirty="0" err="1" smtClean="0">
                  <a:solidFill>
                    <a:schemeClr val="tx1"/>
                  </a:solidFill>
                </a:rPr>
                <a:t>IObserver</a:t>
              </a:r>
              <a:r>
                <a:rPr lang="en-US" sz="2000" b="1" dirty="0" smtClean="0">
                  <a:solidFill>
                    <a:schemeClr val="tx1"/>
                  </a:solidFill>
                </a:rPr>
                <a:t>&lt;T&gt;</a:t>
              </a:r>
              <a:endParaRPr lang="en-US" sz="2000" b="1" dirty="0">
                <a:solidFill>
                  <a:schemeClr val="tx1"/>
                </a:solidFill>
              </a:endParaRPr>
            </a:p>
          </p:txBody>
        </p:sp>
        <p:sp>
          <p:nvSpPr>
            <p:cNvPr id="20" name="Cloud 19"/>
            <p:cNvSpPr/>
            <p:nvPr/>
          </p:nvSpPr>
          <p:spPr>
            <a:xfrm>
              <a:off x="6629400" y="4970145"/>
              <a:ext cx="762000" cy="609600"/>
            </a:xfrm>
            <a:prstGeom prst="cloud">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1" name="Lightning Bolt 20"/>
            <p:cNvSpPr/>
            <p:nvPr/>
          </p:nvSpPr>
          <p:spPr>
            <a:xfrm>
              <a:off x="6934200" y="5351145"/>
              <a:ext cx="457200" cy="381000"/>
            </a:xfrm>
            <a:prstGeom prst="lightningBolt">
              <a:avLst/>
            </a:prstGeom>
            <a:solidFill>
              <a:srgbClr val="FFFF00"/>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a:p>
          </p:txBody>
        </p:sp>
        <p:sp>
          <p:nvSpPr>
            <p:cNvPr id="22" name="Flowchart: Multidocument 21"/>
            <p:cNvSpPr/>
            <p:nvPr/>
          </p:nvSpPr>
          <p:spPr>
            <a:xfrm>
              <a:off x="4876800" y="4070985"/>
              <a:ext cx="457200" cy="381000"/>
            </a:xfrm>
            <a:prstGeom prst="flowChartMultidocumen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grpSp>
      <p:sp>
        <p:nvSpPr>
          <p:cNvPr id="23" name="TextBox 22"/>
          <p:cNvSpPr txBox="1"/>
          <p:nvPr/>
        </p:nvSpPr>
        <p:spPr>
          <a:xfrm>
            <a:off x="3508401" y="1759646"/>
            <a:ext cx="299078" cy="400087"/>
          </a:xfrm>
          <a:prstGeom prst="rect">
            <a:avLst/>
          </a:prstGeom>
          <a:noFill/>
        </p:spPr>
        <p:txBody>
          <a:bodyPr wrap="none" lIns="121899" tIns="60949" rIns="121899" bIns="60949" rtlCol="0">
            <a:spAutoFit/>
          </a:bodyPr>
          <a:lstStyle/>
          <a:p>
            <a:r>
              <a:rPr lang="en-US" dirty="0" smtClean="0"/>
              <a:t> </a:t>
            </a:r>
            <a:endParaRPr lang="en-US" dirty="0"/>
          </a:p>
        </p:txBody>
      </p:sp>
      <p:sp>
        <p:nvSpPr>
          <p:cNvPr id="24" name="TextBox 23"/>
          <p:cNvSpPr txBox="1"/>
          <p:nvPr/>
        </p:nvSpPr>
        <p:spPr>
          <a:xfrm rot="16200000">
            <a:off x="-728162" y="3284322"/>
            <a:ext cx="2522636" cy="738642"/>
          </a:xfrm>
          <a:prstGeom prst="rect">
            <a:avLst/>
          </a:prstGeom>
          <a:noFill/>
        </p:spPr>
        <p:txBody>
          <a:bodyPr wrap="none" lIns="121899" tIns="60949" rIns="121899" bIns="60949" rtlCol="0">
            <a:spAutoFit/>
          </a:bodyPr>
          <a:lstStyle/>
          <a:p>
            <a:r>
              <a:rPr lang="en-US" sz="4000" b="1" dirty="0">
                <a:solidFill>
                  <a:schemeClr val="accent3">
                    <a:lumMod val="75000"/>
                  </a:schemeClr>
                </a:solidFill>
              </a:rPr>
              <a:t>Interactive</a:t>
            </a:r>
          </a:p>
        </p:txBody>
      </p:sp>
      <p:sp>
        <p:nvSpPr>
          <p:cNvPr id="25" name="TextBox 24"/>
          <p:cNvSpPr txBox="1"/>
          <p:nvPr/>
        </p:nvSpPr>
        <p:spPr>
          <a:xfrm rot="5400000">
            <a:off x="7537673" y="3341725"/>
            <a:ext cx="2053340" cy="738642"/>
          </a:xfrm>
          <a:prstGeom prst="rect">
            <a:avLst/>
          </a:prstGeom>
          <a:noFill/>
        </p:spPr>
        <p:txBody>
          <a:bodyPr wrap="none" lIns="121899" tIns="60949" rIns="121899" bIns="60949" rtlCol="0">
            <a:spAutoFit/>
          </a:bodyPr>
          <a:lstStyle/>
          <a:p>
            <a:r>
              <a:rPr lang="en-US" sz="4000" b="1" dirty="0">
                <a:solidFill>
                  <a:schemeClr val="accent2">
                    <a:lumMod val="75000"/>
                  </a:schemeClr>
                </a:solidFill>
              </a:rPr>
              <a:t>Reactive</a:t>
            </a:r>
          </a:p>
        </p:txBody>
      </p:sp>
      <p:pic>
        <p:nvPicPr>
          <p:cNvPr id="26" name="Picture 4" descr="C:\Users\bartde\AppData\Local\Microsoft\Windows\Temporary Internet Files\Content.IE5\9IU6YREY\MC90010520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4407307" y="2993627"/>
            <a:ext cx="1836115" cy="732434"/>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3" descr="C:\Users\bartde\AppData\Local\Microsoft\Windows\Temporary Internet Files\Content.IE5\U8THSRA3\MC900105206[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6200000">
            <a:off x="2637105" y="2975053"/>
            <a:ext cx="1847088" cy="733349"/>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r>
              <a:rPr lang="en-US" dirty="0" smtClean="0"/>
              <a:t>Push-Based Data Retrieval</a:t>
            </a:r>
            <a:endParaRPr lang="en-US" dirty="0"/>
          </a:p>
        </p:txBody>
      </p:sp>
    </p:spTree>
    <p:custDataLst>
      <p:tags r:id="rId1"/>
    </p:custDataLst>
    <p:extLst>
      <p:ext uri="{BB962C8B-B14F-4D97-AF65-F5344CB8AC3E}">
        <p14:creationId xmlns:p14="http://schemas.microsoft.com/office/powerpoint/2010/main" val="291209529"/>
      </p:ext>
    </p:extLst>
  </p:cSld>
  <p:clrMapOvr>
    <a:masterClrMapping/>
  </p:clrMapOvr>
  <p:transition advTm="49564">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down)">
                                      <p:cBhvr>
                                        <p:cTn id="25" dur="500"/>
                                        <p:tgtEl>
                                          <p:spTgt spid="2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childTnLst>
                                </p:cTn>
                              </p:par>
                            </p:childTnLst>
                          </p:cTn>
                        </p:par>
                        <p:par>
                          <p:cTn id="31" fill="hold">
                            <p:stCondLst>
                              <p:cond delay="500"/>
                            </p:stCondLst>
                            <p:childTnLst>
                              <p:par>
                                <p:cTn id="32" presetID="10" presetClass="entr" presetSubtype="0"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par>
                          <p:cTn id="40" fill="hold">
                            <p:stCondLst>
                              <p:cond delay="500"/>
                            </p:stCondLst>
                            <p:childTnLst>
                              <p:par>
                                <p:cTn id="41" presetID="22" presetClass="entr" presetSubtype="4"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down)">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Event Programming Interfaces</a:t>
            </a:r>
            <a:endParaRPr lang="en-US" dirty="0"/>
          </a:p>
        </p:txBody>
      </p:sp>
      <p:sp>
        <p:nvSpPr>
          <p:cNvPr id="11" name="Text Placeholder 5"/>
          <p:cNvSpPr txBox="1">
            <a:spLocks/>
          </p:cNvSpPr>
          <p:nvPr/>
        </p:nvSpPr>
        <p:spPr>
          <a:xfrm>
            <a:off x="722313" y="1905003"/>
            <a:ext cx="8421688" cy="4321183"/>
          </a:xfrm>
          <a:prstGeom prst="rect">
            <a:avLst/>
          </a:prstGeom>
        </p:spPr>
        <p:txBody>
          <a:bodyPr/>
          <a:lst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pPr>
            <a:r>
              <a:rPr lang="en-US" sz="2350" dirty="0" smtClean="0">
                <a:solidFill>
                  <a:schemeClr val="accent1">
                    <a:lumMod val="60000"/>
                    <a:lumOff val="40000"/>
                  </a:schemeClr>
                </a:solidFill>
                <a:latin typeface="Consolas" pitchFamily="49" charset="0"/>
                <a:cs typeface="Consolas" pitchFamily="49" charset="0"/>
              </a:rPr>
              <a:t>interface </a:t>
            </a:r>
            <a:r>
              <a:rPr lang="en-US" sz="2350" dirty="0" err="1" smtClean="0">
                <a:solidFill>
                  <a:schemeClr val="accent3">
                    <a:lumMod val="60000"/>
                    <a:lumOff val="40000"/>
                  </a:schemeClr>
                </a:solidFill>
                <a:latin typeface="Consolas" pitchFamily="49" charset="0"/>
                <a:cs typeface="Consolas" pitchFamily="49" charset="0"/>
              </a:rPr>
              <a:t>IObservable</a:t>
            </a:r>
            <a:r>
              <a:rPr lang="en-US" sz="2350" dirty="0" smtClean="0">
                <a:latin typeface="Consolas" pitchFamily="49" charset="0"/>
                <a:cs typeface="Consolas" pitchFamily="49" charset="0"/>
              </a:rPr>
              <a:t>&lt;</a:t>
            </a:r>
            <a:r>
              <a:rPr lang="en-US" sz="2350" dirty="0" smtClean="0">
                <a:solidFill>
                  <a:schemeClr val="accent1">
                    <a:lumMod val="60000"/>
                    <a:lumOff val="40000"/>
                  </a:schemeClr>
                </a:solidFill>
                <a:latin typeface="Consolas" pitchFamily="49" charset="0"/>
                <a:cs typeface="Consolas" pitchFamily="49" charset="0"/>
              </a:rPr>
              <a:t>out </a:t>
            </a:r>
            <a:r>
              <a:rPr lang="en-US" sz="2350" dirty="0" smtClean="0">
                <a:latin typeface="Consolas" pitchFamily="49" charset="0"/>
                <a:cs typeface="Consolas" pitchFamily="49" charset="0"/>
              </a:rPr>
              <a:t>T&gt;</a:t>
            </a:r>
          </a:p>
          <a:p>
            <a:pPr marL="0" indent="0">
              <a:buFont typeface="Arial" pitchFamily="34" charset="0"/>
              <a:buNone/>
            </a:pPr>
            <a:r>
              <a:rPr lang="en-US" sz="2350" dirty="0" smtClean="0">
                <a:latin typeface="Consolas" pitchFamily="49" charset="0"/>
                <a:cs typeface="Consolas" pitchFamily="49" charset="0"/>
              </a:rPr>
              <a:t>{</a:t>
            </a:r>
          </a:p>
          <a:p>
            <a:pPr marL="0" indent="0">
              <a:buFont typeface="Arial" pitchFamily="34" charset="0"/>
              <a:buNone/>
            </a:pPr>
            <a:r>
              <a:rPr lang="en-US" sz="2350" dirty="0" smtClean="0">
                <a:latin typeface="Consolas" pitchFamily="49" charset="0"/>
                <a:cs typeface="Consolas" pitchFamily="49" charset="0"/>
              </a:rPr>
              <a:t>    </a:t>
            </a:r>
            <a:r>
              <a:rPr lang="en-US" sz="2350" dirty="0" err="1" smtClean="0">
                <a:solidFill>
                  <a:schemeClr val="accent3">
                    <a:lumMod val="60000"/>
                    <a:lumOff val="40000"/>
                  </a:schemeClr>
                </a:solidFill>
                <a:latin typeface="Consolas" pitchFamily="49" charset="0"/>
                <a:cs typeface="Consolas" pitchFamily="49" charset="0"/>
              </a:rPr>
              <a:t>IDisposable</a:t>
            </a:r>
            <a:r>
              <a:rPr lang="en-US" sz="2350" dirty="0" smtClean="0">
                <a:latin typeface="Consolas" pitchFamily="49" charset="0"/>
                <a:cs typeface="Consolas" pitchFamily="49" charset="0"/>
              </a:rPr>
              <a:t> Subscribe(</a:t>
            </a:r>
            <a:r>
              <a:rPr lang="en-US" sz="2350" dirty="0" err="1" smtClean="0">
                <a:solidFill>
                  <a:schemeClr val="accent3">
                    <a:lumMod val="60000"/>
                    <a:lumOff val="40000"/>
                  </a:schemeClr>
                </a:solidFill>
                <a:latin typeface="Consolas" pitchFamily="49" charset="0"/>
                <a:cs typeface="Consolas" pitchFamily="49" charset="0"/>
              </a:rPr>
              <a:t>IObserver</a:t>
            </a:r>
            <a:r>
              <a:rPr lang="en-US" sz="2350" dirty="0" smtClean="0">
                <a:latin typeface="Consolas" pitchFamily="49" charset="0"/>
                <a:cs typeface="Consolas" pitchFamily="49" charset="0"/>
              </a:rPr>
              <a:t>&lt;T&gt; observer);</a:t>
            </a:r>
            <a:br>
              <a:rPr lang="en-US" sz="2350" dirty="0" smtClean="0">
                <a:latin typeface="Consolas" pitchFamily="49" charset="0"/>
                <a:cs typeface="Consolas" pitchFamily="49" charset="0"/>
              </a:rPr>
            </a:br>
            <a:r>
              <a:rPr lang="en-US" sz="2350" dirty="0" smtClean="0">
                <a:latin typeface="Consolas" pitchFamily="49" charset="0"/>
                <a:cs typeface="Consolas" pitchFamily="49" charset="0"/>
              </a:rPr>
              <a:t>}</a:t>
            </a:r>
          </a:p>
          <a:p>
            <a:pPr marL="0" indent="0">
              <a:buFont typeface="Arial" pitchFamily="34" charset="0"/>
              <a:buNone/>
            </a:pPr>
            <a:endParaRPr lang="en-US" sz="2350" dirty="0" smtClean="0">
              <a:latin typeface="Consolas" pitchFamily="49" charset="0"/>
              <a:cs typeface="Consolas" pitchFamily="49" charset="0"/>
            </a:endParaRPr>
          </a:p>
          <a:p>
            <a:pPr marL="0" indent="0">
              <a:buFont typeface="Arial" pitchFamily="34" charset="0"/>
              <a:buNone/>
            </a:pPr>
            <a:r>
              <a:rPr lang="en-US" sz="2350" dirty="0" smtClean="0">
                <a:solidFill>
                  <a:schemeClr val="accent1">
                    <a:lumMod val="60000"/>
                    <a:lumOff val="40000"/>
                  </a:schemeClr>
                </a:solidFill>
                <a:latin typeface="Consolas" pitchFamily="49" charset="0"/>
                <a:cs typeface="Consolas" pitchFamily="49" charset="0"/>
              </a:rPr>
              <a:t>interface</a:t>
            </a:r>
            <a:r>
              <a:rPr lang="en-US" sz="2350" dirty="0" smtClean="0">
                <a:latin typeface="Consolas" pitchFamily="49" charset="0"/>
                <a:cs typeface="Consolas" pitchFamily="49" charset="0"/>
              </a:rPr>
              <a:t> </a:t>
            </a:r>
            <a:r>
              <a:rPr lang="en-US" sz="2350" dirty="0" err="1" smtClean="0">
                <a:solidFill>
                  <a:schemeClr val="accent3">
                    <a:lumMod val="60000"/>
                    <a:lumOff val="40000"/>
                  </a:schemeClr>
                </a:solidFill>
                <a:latin typeface="Consolas" pitchFamily="49" charset="0"/>
                <a:cs typeface="Consolas" pitchFamily="49" charset="0"/>
              </a:rPr>
              <a:t>IObserver</a:t>
            </a:r>
            <a:r>
              <a:rPr lang="en-US" sz="2350" dirty="0" smtClean="0">
                <a:latin typeface="Consolas" pitchFamily="49" charset="0"/>
                <a:cs typeface="Consolas" pitchFamily="49" charset="0"/>
              </a:rPr>
              <a:t>&lt;</a:t>
            </a:r>
            <a:r>
              <a:rPr lang="en-US" sz="2350" dirty="0" smtClean="0">
                <a:solidFill>
                  <a:schemeClr val="accent1">
                    <a:lumMod val="60000"/>
                    <a:lumOff val="40000"/>
                  </a:schemeClr>
                </a:solidFill>
                <a:latin typeface="Consolas" pitchFamily="49" charset="0"/>
                <a:cs typeface="Consolas" pitchFamily="49" charset="0"/>
              </a:rPr>
              <a:t>in </a:t>
            </a:r>
            <a:r>
              <a:rPr lang="en-US" sz="2350" dirty="0" smtClean="0">
                <a:latin typeface="Consolas" pitchFamily="49" charset="0"/>
                <a:cs typeface="Consolas" pitchFamily="49" charset="0"/>
              </a:rPr>
              <a:t>T&gt;</a:t>
            </a:r>
          </a:p>
          <a:p>
            <a:pPr marL="0" indent="0">
              <a:buFont typeface="Arial" pitchFamily="34" charset="0"/>
              <a:buNone/>
            </a:pPr>
            <a:r>
              <a:rPr lang="en-US" sz="2350" dirty="0" smtClean="0">
                <a:latin typeface="Consolas" pitchFamily="49" charset="0"/>
                <a:cs typeface="Consolas" pitchFamily="49" charset="0"/>
              </a:rPr>
              <a:t>{</a:t>
            </a:r>
          </a:p>
          <a:p>
            <a:pPr marL="0" indent="0">
              <a:buFont typeface="Arial" pitchFamily="34" charset="0"/>
              <a:buNone/>
            </a:pPr>
            <a:r>
              <a:rPr lang="en-US" sz="2350" dirty="0" smtClean="0">
                <a:latin typeface="Consolas" pitchFamily="49" charset="0"/>
                <a:cs typeface="Consolas" pitchFamily="49" charset="0"/>
              </a:rPr>
              <a:t>    </a:t>
            </a:r>
            <a:r>
              <a:rPr lang="en-US" sz="2350" dirty="0" smtClean="0">
                <a:solidFill>
                  <a:schemeClr val="accent1">
                    <a:lumMod val="60000"/>
                    <a:lumOff val="40000"/>
                  </a:schemeClr>
                </a:solidFill>
                <a:latin typeface="Consolas" pitchFamily="49" charset="0"/>
                <a:cs typeface="Consolas" pitchFamily="49" charset="0"/>
              </a:rPr>
              <a:t>void</a:t>
            </a:r>
            <a:r>
              <a:rPr lang="en-US" sz="2350" dirty="0" smtClean="0">
                <a:latin typeface="Consolas" pitchFamily="49" charset="0"/>
                <a:cs typeface="Consolas" pitchFamily="49" charset="0"/>
              </a:rPr>
              <a:t> </a:t>
            </a:r>
            <a:r>
              <a:rPr lang="en-US" sz="2350" b="1" dirty="0" err="1" smtClean="0">
                <a:solidFill>
                  <a:schemeClr val="accent6"/>
                </a:solidFill>
                <a:latin typeface="Consolas" pitchFamily="49" charset="0"/>
                <a:cs typeface="Consolas" pitchFamily="49" charset="0"/>
              </a:rPr>
              <a:t>On</a:t>
            </a:r>
            <a:r>
              <a:rPr lang="en-US" sz="2350" dirty="0" err="1" smtClean="0">
                <a:latin typeface="Consolas" pitchFamily="49" charset="0"/>
                <a:cs typeface="Consolas" pitchFamily="49" charset="0"/>
              </a:rPr>
              <a:t>Next</a:t>
            </a:r>
            <a:r>
              <a:rPr lang="en-US" sz="2350" dirty="0" smtClean="0">
                <a:latin typeface="Consolas" pitchFamily="49" charset="0"/>
                <a:cs typeface="Consolas" pitchFamily="49" charset="0"/>
              </a:rPr>
              <a:t>(T value);</a:t>
            </a:r>
          </a:p>
          <a:p>
            <a:pPr marL="0" indent="0">
              <a:buFont typeface="Arial" pitchFamily="34" charset="0"/>
              <a:buNone/>
            </a:pPr>
            <a:r>
              <a:rPr lang="en-US" sz="2350" dirty="0" smtClean="0">
                <a:latin typeface="Consolas" pitchFamily="49" charset="0"/>
                <a:cs typeface="Consolas" pitchFamily="49" charset="0"/>
              </a:rPr>
              <a:t>    </a:t>
            </a:r>
            <a:r>
              <a:rPr lang="en-US" sz="2350" dirty="0" smtClean="0">
                <a:solidFill>
                  <a:schemeClr val="accent1">
                    <a:lumMod val="60000"/>
                    <a:lumOff val="40000"/>
                  </a:schemeClr>
                </a:solidFill>
                <a:latin typeface="Consolas" pitchFamily="49" charset="0"/>
                <a:cs typeface="Consolas" pitchFamily="49" charset="0"/>
              </a:rPr>
              <a:t>void</a:t>
            </a:r>
            <a:r>
              <a:rPr lang="en-US" sz="2350" dirty="0" smtClean="0">
                <a:latin typeface="Consolas" pitchFamily="49" charset="0"/>
                <a:cs typeface="Consolas" pitchFamily="49" charset="0"/>
              </a:rPr>
              <a:t> </a:t>
            </a:r>
            <a:r>
              <a:rPr lang="en-US" sz="2350" b="1" dirty="0" err="1" smtClean="0">
                <a:solidFill>
                  <a:schemeClr val="accent6"/>
                </a:solidFill>
                <a:latin typeface="Consolas" pitchFamily="49" charset="0"/>
                <a:cs typeface="Consolas" pitchFamily="49" charset="0"/>
              </a:rPr>
              <a:t>On</a:t>
            </a:r>
            <a:r>
              <a:rPr lang="en-US" sz="2350" dirty="0" err="1" smtClean="0">
                <a:latin typeface="Consolas" pitchFamily="49" charset="0"/>
                <a:cs typeface="Consolas" pitchFamily="49" charset="0"/>
              </a:rPr>
              <a:t>Error</a:t>
            </a:r>
            <a:r>
              <a:rPr lang="en-US" sz="2350" dirty="0" smtClean="0">
                <a:latin typeface="Consolas" pitchFamily="49" charset="0"/>
                <a:cs typeface="Consolas" pitchFamily="49" charset="0"/>
              </a:rPr>
              <a:t>(</a:t>
            </a:r>
            <a:r>
              <a:rPr lang="en-US" sz="2350" dirty="0" smtClean="0">
                <a:solidFill>
                  <a:schemeClr val="accent3">
                    <a:lumMod val="60000"/>
                    <a:lumOff val="40000"/>
                  </a:schemeClr>
                </a:solidFill>
                <a:latin typeface="Consolas" pitchFamily="49" charset="0"/>
                <a:cs typeface="Consolas" pitchFamily="49" charset="0"/>
              </a:rPr>
              <a:t>Exception</a:t>
            </a:r>
            <a:r>
              <a:rPr lang="en-US" sz="2350" dirty="0" smtClean="0">
                <a:latin typeface="Consolas" pitchFamily="49" charset="0"/>
                <a:cs typeface="Consolas" pitchFamily="49" charset="0"/>
              </a:rPr>
              <a:t> ex);</a:t>
            </a:r>
          </a:p>
          <a:p>
            <a:pPr marL="0" indent="0">
              <a:buFont typeface="Arial" pitchFamily="34" charset="0"/>
              <a:buNone/>
            </a:pPr>
            <a:r>
              <a:rPr lang="en-US" sz="2350" dirty="0" smtClean="0">
                <a:latin typeface="Consolas" pitchFamily="49" charset="0"/>
                <a:cs typeface="Consolas" pitchFamily="49" charset="0"/>
              </a:rPr>
              <a:t>    </a:t>
            </a:r>
            <a:r>
              <a:rPr lang="en-US" sz="2350" dirty="0" smtClean="0">
                <a:solidFill>
                  <a:schemeClr val="accent1">
                    <a:lumMod val="60000"/>
                    <a:lumOff val="40000"/>
                  </a:schemeClr>
                </a:solidFill>
                <a:latin typeface="Consolas" pitchFamily="49" charset="0"/>
                <a:cs typeface="Consolas" pitchFamily="49" charset="0"/>
              </a:rPr>
              <a:t>void</a:t>
            </a:r>
            <a:r>
              <a:rPr lang="en-US" sz="2350" dirty="0" smtClean="0">
                <a:latin typeface="Consolas" pitchFamily="49" charset="0"/>
                <a:cs typeface="Consolas" pitchFamily="49" charset="0"/>
              </a:rPr>
              <a:t> </a:t>
            </a:r>
            <a:r>
              <a:rPr lang="en-US" sz="2350" b="1" dirty="0" err="1" smtClean="0">
                <a:solidFill>
                  <a:schemeClr val="accent6"/>
                </a:solidFill>
                <a:latin typeface="Consolas" pitchFamily="49" charset="0"/>
                <a:cs typeface="Consolas" pitchFamily="49" charset="0"/>
              </a:rPr>
              <a:t>On</a:t>
            </a:r>
            <a:r>
              <a:rPr lang="en-US" sz="2350" dirty="0" err="1" smtClean="0">
                <a:latin typeface="Consolas" pitchFamily="49" charset="0"/>
                <a:cs typeface="Consolas" pitchFamily="49" charset="0"/>
              </a:rPr>
              <a:t>Completed</a:t>
            </a:r>
            <a:r>
              <a:rPr lang="en-US" sz="2350" dirty="0" smtClean="0">
                <a:latin typeface="Consolas" pitchFamily="49" charset="0"/>
                <a:cs typeface="Consolas" pitchFamily="49" charset="0"/>
              </a:rPr>
              <a:t>();</a:t>
            </a:r>
          </a:p>
          <a:p>
            <a:pPr marL="0" indent="0">
              <a:buFont typeface="Arial" pitchFamily="34" charset="0"/>
              <a:buNone/>
            </a:pPr>
            <a:r>
              <a:rPr lang="en-US" sz="2350" dirty="0" smtClean="0">
                <a:latin typeface="Consolas" pitchFamily="49" charset="0"/>
                <a:cs typeface="Consolas" pitchFamily="49" charset="0"/>
              </a:rPr>
              <a:t>}</a:t>
            </a:r>
            <a:endParaRPr lang="en-US" sz="2350" dirty="0">
              <a:latin typeface="Consolas" pitchFamily="49" charset="0"/>
              <a:cs typeface="Consolas" pitchFamily="49" charset="0"/>
            </a:endParaRPr>
          </a:p>
        </p:txBody>
      </p:sp>
      <p:sp>
        <p:nvSpPr>
          <p:cNvPr id="12" name="Cloud Callout 11"/>
          <p:cNvSpPr/>
          <p:nvPr/>
        </p:nvSpPr>
        <p:spPr bwMode="auto">
          <a:xfrm>
            <a:off x="5486399" y="247493"/>
            <a:ext cx="3477769" cy="1381760"/>
          </a:xfrm>
          <a:prstGeom prst="cloudCallout">
            <a:avLst>
              <a:gd name="adj1" fmla="val -47709"/>
              <a:gd name="adj2" fmla="val 87031"/>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dirty="0">
                <a:solidFill>
                  <a:srgbClr val="000000"/>
                </a:solidFill>
                <a:latin typeface="Calibri" pitchFamily="34" charset="0"/>
              </a:rPr>
              <a:t>Both interfaces ship in the </a:t>
            </a:r>
            <a:r>
              <a:rPr lang="en-US" sz="2000" b="1" i="1" dirty="0">
                <a:solidFill>
                  <a:srgbClr val="000000"/>
                </a:solidFill>
                <a:latin typeface="Calibri" pitchFamily="34" charset="0"/>
              </a:rPr>
              <a:t>.NET 4 BCL</a:t>
            </a:r>
          </a:p>
        </p:txBody>
      </p:sp>
    </p:spTree>
    <p:custDataLst>
      <p:tags r:id="rId1"/>
    </p:custDataLst>
    <p:extLst>
      <p:ext uri="{BB962C8B-B14F-4D97-AF65-F5344CB8AC3E}">
        <p14:creationId xmlns:p14="http://schemas.microsoft.com/office/powerpoint/2010/main" val="4278899112"/>
      </p:ext>
    </p:extLst>
  </p:cSld>
  <p:clrMapOvr>
    <a:masterClrMapping/>
  </p:clrMapOvr>
  <p:transition advTm="75755">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loud 5"/>
          <p:cNvSpPr/>
          <p:nvPr/>
        </p:nvSpPr>
        <p:spPr>
          <a:xfrm>
            <a:off x="1824011" y="502295"/>
            <a:ext cx="6629400" cy="2054644"/>
          </a:xfrm>
          <a:prstGeom prst="cloud">
            <a:avLst/>
          </a:prstGeom>
        </p:spPr>
        <p:style>
          <a:lnRef idx="1">
            <a:schemeClr val="accent3"/>
          </a:lnRef>
          <a:fillRef idx="2">
            <a:schemeClr val="accent3"/>
          </a:fillRef>
          <a:effectRef idx="1">
            <a:schemeClr val="accent3"/>
          </a:effectRef>
          <a:fontRef idx="minor">
            <a:schemeClr val="dk1"/>
          </a:fontRef>
        </p:style>
        <p:txBody>
          <a:bodyPr lIns="121899" tIns="60949" rIns="121899" bIns="60949"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dirty="0"/>
          </a:p>
        </p:txBody>
      </p:sp>
      <p:sp>
        <p:nvSpPr>
          <p:cNvPr id="9" name="TextBox 21"/>
          <p:cNvSpPr txBox="1"/>
          <p:nvPr/>
        </p:nvSpPr>
        <p:spPr>
          <a:xfrm rot="16200000">
            <a:off x="554526" y="4033633"/>
            <a:ext cx="1000937" cy="830975"/>
          </a:xfrm>
          <a:prstGeom prst="rect">
            <a:avLst/>
          </a:prstGeom>
          <a:noFill/>
        </p:spPr>
        <p:txBody>
          <a:bodyPr wrap="none" lIns="121899" tIns="60949" rIns="121899" bIns="6094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700" b="1" dirty="0">
                <a:solidFill>
                  <a:schemeClr val="accent3"/>
                </a:solidFill>
              </a:rPr>
              <a:t>Fixed</a:t>
            </a:r>
          </a:p>
          <a:p>
            <a:pPr algn="ctr"/>
            <a:r>
              <a:rPr lang="en-US" sz="1900" b="1" dirty="0">
                <a:solidFill>
                  <a:schemeClr val="accent3"/>
                </a:solidFill>
              </a:rPr>
              <a:t>(MSIL)</a:t>
            </a:r>
          </a:p>
        </p:txBody>
      </p:sp>
      <p:sp>
        <p:nvSpPr>
          <p:cNvPr id="10" name="TextBox 22"/>
          <p:cNvSpPr txBox="1"/>
          <p:nvPr/>
        </p:nvSpPr>
        <p:spPr>
          <a:xfrm rot="16200000">
            <a:off x="-16475" y="964849"/>
            <a:ext cx="2142941" cy="830975"/>
          </a:xfrm>
          <a:prstGeom prst="rect">
            <a:avLst/>
          </a:prstGeom>
          <a:noFill/>
        </p:spPr>
        <p:txBody>
          <a:bodyPr wrap="square" lIns="121899" tIns="60949" rIns="121899" bIns="6094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700" b="1" dirty="0">
                <a:solidFill>
                  <a:schemeClr val="accent4">
                    <a:lumMod val="60000"/>
                    <a:lumOff val="40000"/>
                  </a:schemeClr>
                </a:solidFill>
              </a:rPr>
              <a:t>Translatable</a:t>
            </a:r>
          </a:p>
          <a:p>
            <a:pPr algn="ctr"/>
            <a:r>
              <a:rPr lang="en-US" sz="1900" b="1" dirty="0">
                <a:solidFill>
                  <a:schemeClr val="accent4">
                    <a:lumMod val="60000"/>
                    <a:lumOff val="40000"/>
                  </a:schemeClr>
                </a:solidFill>
              </a:rPr>
              <a:t>(Expression trees)</a:t>
            </a:r>
          </a:p>
        </p:txBody>
      </p:sp>
      <p:cxnSp>
        <p:nvCxnSpPr>
          <p:cNvPr id="12" name="Straight Arrow Connector 11"/>
          <p:cNvCxnSpPr/>
          <p:nvPr/>
        </p:nvCxnSpPr>
        <p:spPr>
          <a:xfrm flipH="1">
            <a:off x="4380521" y="1660943"/>
            <a:ext cx="1676400" cy="0"/>
          </a:xfrm>
          <a:prstGeom prst="straightConnector1">
            <a:avLst/>
          </a:prstGeom>
          <a:ln w="38100" cmpd="sng">
            <a:solidFill>
              <a:srgbClr val="000000"/>
            </a:solidFill>
            <a:tailEnd type="arrow"/>
          </a:ln>
        </p:spPr>
        <p:style>
          <a:lnRef idx="2">
            <a:schemeClr val="dk1"/>
          </a:lnRef>
          <a:fillRef idx="0">
            <a:schemeClr val="dk1"/>
          </a:fillRef>
          <a:effectRef idx="1">
            <a:schemeClr val="dk1"/>
          </a:effectRef>
          <a:fontRef idx="minor">
            <a:schemeClr val="tx1"/>
          </a:fontRef>
        </p:style>
      </p:cxnSp>
      <p:sp>
        <p:nvSpPr>
          <p:cNvPr id="14" name="TextBox 30"/>
          <p:cNvSpPr txBox="1"/>
          <p:nvPr/>
        </p:nvSpPr>
        <p:spPr>
          <a:xfrm rot="10800000">
            <a:off x="4363826" y="1627872"/>
            <a:ext cx="1503574" cy="415476"/>
          </a:xfrm>
          <a:prstGeom prst="rect">
            <a:avLst/>
          </a:prstGeom>
          <a:noFill/>
        </p:spPr>
        <p:txBody>
          <a:bodyPr wrap="square" lIns="121899" tIns="60949" rIns="121899" bIns="6094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900" dirty="0" err="1">
                <a:solidFill>
                  <a:srgbClr val="000000"/>
                </a:solidFill>
              </a:rPr>
              <a:t>ToQueryable</a:t>
            </a:r>
            <a:endParaRPr lang="en-US" sz="1900" dirty="0">
              <a:solidFill>
                <a:srgbClr val="000000"/>
              </a:solidFill>
            </a:endParaRPr>
          </a:p>
        </p:txBody>
      </p:sp>
      <p:cxnSp>
        <p:nvCxnSpPr>
          <p:cNvPr id="15" name="Straight Arrow Connector 14"/>
          <p:cNvCxnSpPr/>
          <p:nvPr/>
        </p:nvCxnSpPr>
        <p:spPr>
          <a:xfrm>
            <a:off x="4385687" y="4064375"/>
            <a:ext cx="1676400" cy="0"/>
          </a:xfrm>
          <a:prstGeom prst="straightConnector1">
            <a:avLst/>
          </a:prstGeom>
          <a:ln w="38100" cmpd="sng">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16" name="Straight Arrow Connector 15"/>
          <p:cNvCxnSpPr/>
          <p:nvPr/>
        </p:nvCxnSpPr>
        <p:spPr>
          <a:xfrm flipH="1">
            <a:off x="4385687" y="4521575"/>
            <a:ext cx="1676400" cy="0"/>
          </a:xfrm>
          <a:prstGeom prst="straightConnector1">
            <a:avLst/>
          </a:prstGeom>
          <a:ln w="38100" cmpd="sng">
            <a:solidFill>
              <a:schemeClr val="bg1"/>
            </a:solidFill>
            <a:tailEnd type="arrow"/>
          </a:ln>
        </p:spPr>
        <p:style>
          <a:lnRef idx="2">
            <a:schemeClr val="dk1"/>
          </a:lnRef>
          <a:fillRef idx="0">
            <a:schemeClr val="dk1"/>
          </a:fillRef>
          <a:effectRef idx="1">
            <a:schemeClr val="dk1"/>
          </a:effectRef>
          <a:fontRef idx="minor">
            <a:schemeClr val="tx1"/>
          </a:fontRef>
        </p:style>
      </p:cxnSp>
      <p:sp>
        <p:nvSpPr>
          <p:cNvPr id="17" name="TextBox 33"/>
          <p:cNvSpPr txBox="1"/>
          <p:nvPr/>
        </p:nvSpPr>
        <p:spPr>
          <a:xfrm>
            <a:off x="4343400" y="3701192"/>
            <a:ext cx="1594112" cy="415476"/>
          </a:xfrm>
          <a:prstGeom prst="rect">
            <a:avLst/>
          </a:prstGeom>
          <a:noFill/>
        </p:spPr>
        <p:txBody>
          <a:bodyPr wrap="none" lIns="121899" tIns="60949" rIns="121899" bIns="6094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900" dirty="0" err="1">
                <a:solidFill>
                  <a:schemeClr val="bg1"/>
                </a:solidFill>
              </a:rPr>
              <a:t>ToObservable</a:t>
            </a:r>
            <a:endParaRPr lang="en-US" sz="1900" dirty="0">
              <a:solidFill>
                <a:schemeClr val="bg1"/>
              </a:solidFill>
            </a:endParaRPr>
          </a:p>
        </p:txBody>
      </p:sp>
      <p:sp>
        <p:nvSpPr>
          <p:cNvPr id="18" name="TextBox 34"/>
          <p:cNvSpPr txBox="1"/>
          <p:nvPr/>
        </p:nvSpPr>
        <p:spPr>
          <a:xfrm rot="10800000">
            <a:off x="4360470" y="4493331"/>
            <a:ext cx="1665414" cy="415476"/>
          </a:xfrm>
          <a:prstGeom prst="rect">
            <a:avLst/>
          </a:prstGeom>
          <a:noFill/>
        </p:spPr>
        <p:txBody>
          <a:bodyPr wrap="none" lIns="121899" tIns="60949" rIns="121899" bIns="6094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900" dirty="0" err="1">
                <a:solidFill>
                  <a:schemeClr val="bg1"/>
                </a:solidFill>
              </a:rPr>
              <a:t>ToEnumerable</a:t>
            </a:r>
            <a:endParaRPr lang="en-US" sz="1900" dirty="0">
              <a:solidFill>
                <a:schemeClr val="bg1"/>
              </a:solidFill>
            </a:endParaRPr>
          </a:p>
        </p:txBody>
      </p:sp>
      <p:cxnSp>
        <p:nvCxnSpPr>
          <p:cNvPr id="19" name="Straight Arrow Connector 18"/>
          <p:cNvCxnSpPr/>
          <p:nvPr/>
        </p:nvCxnSpPr>
        <p:spPr>
          <a:xfrm flipV="1">
            <a:off x="3237521" y="1811963"/>
            <a:ext cx="0" cy="2103120"/>
          </a:xfrm>
          <a:prstGeom prst="straightConnector1">
            <a:avLst/>
          </a:prstGeom>
          <a:ln w="38100" cmpd="sng">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20" name="Straight Arrow Connector 19"/>
          <p:cNvCxnSpPr/>
          <p:nvPr/>
        </p:nvCxnSpPr>
        <p:spPr>
          <a:xfrm>
            <a:off x="3694721" y="1801128"/>
            <a:ext cx="0" cy="2103120"/>
          </a:xfrm>
          <a:prstGeom prst="straightConnector1">
            <a:avLst/>
          </a:prstGeom>
          <a:ln w="38100" cmpd="sng">
            <a:solidFill>
              <a:schemeClr val="bg1"/>
            </a:solidFill>
            <a:tailEnd type="arrow"/>
          </a:ln>
        </p:spPr>
        <p:style>
          <a:lnRef idx="2">
            <a:schemeClr val="dk1"/>
          </a:lnRef>
          <a:fillRef idx="0">
            <a:schemeClr val="dk1"/>
          </a:fillRef>
          <a:effectRef idx="1">
            <a:schemeClr val="dk1"/>
          </a:effectRef>
          <a:fontRef idx="minor">
            <a:schemeClr val="tx1"/>
          </a:fontRef>
        </p:style>
      </p:cxnSp>
      <p:sp>
        <p:nvSpPr>
          <p:cNvPr id="21" name="TextBox 38"/>
          <p:cNvSpPr txBox="1"/>
          <p:nvPr/>
        </p:nvSpPr>
        <p:spPr>
          <a:xfrm rot="16200000">
            <a:off x="2346529" y="2966551"/>
            <a:ext cx="1511653" cy="415476"/>
          </a:xfrm>
          <a:prstGeom prst="rect">
            <a:avLst/>
          </a:prstGeom>
          <a:noFill/>
        </p:spPr>
        <p:txBody>
          <a:bodyPr wrap="none" lIns="121899" tIns="60949" rIns="121899" bIns="6094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900" dirty="0" err="1">
                <a:solidFill>
                  <a:schemeClr val="bg1"/>
                </a:solidFill>
              </a:rPr>
              <a:t>AsQueryable</a:t>
            </a:r>
            <a:endParaRPr lang="en-US" sz="1900" dirty="0">
              <a:solidFill>
                <a:schemeClr val="bg1"/>
              </a:solidFill>
            </a:endParaRPr>
          </a:p>
        </p:txBody>
      </p:sp>
      <p:sp>
        <p:nvSpPr>
          <p:cNvPr id="22" name="TextBox 39"/>
          <p:cNvSpPr txBox="1"/>
          <p:nvPr/>
        </p:nvSpPr>
        <p:spPr>
          <a:xfrm rot="5400000">
            <a:off x="3001642" y="2889062"/>
            <a:ext cx="1675866" cy="415476"/>
          </a:xfrm>
          <a:prstGeom prst="rect">
            <a:avLst/>
          </a:prstGeom>
          <a:noFill/>
        </p:spPr>
        <p:txBody>
          <a:bodyPr wrap="none" lIns="121899" tIns="60949" rIns="121899" bIns="6094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900" dirty="0" err="1">
                <a:solidFill>
                  <a:schemeClr val="bg1"/>
                </a:solidFill>
              </a:rPr>
              <a:t>AsEnumerable</a:t>
            </a:r>
            <a:endParaRPr lang="en-US" sz="1900" dirty="0">
              <a:solidFill>
                <a:schemeClr val="bg1"/>
              </a:solidFill>
            </a:endParaRPr>
          </a:p>
        </p:txBody>
      </p:sp>
      <p:cxnSp>
        <p:nvCxnSpPr>
          <p:cNvPr id="23" name="Straight Arrow Connector 22"/>
          <p:cNvCxnSpPr/>
          <p:nvPr/>
        </p:nvCxnSpPr>
        <p:spPr>
          <a:xfrm flipV="1">
            <a:off x="6742721" y="1835608"/>
            <a:ext cx="0" cy="2081072"/>
          </a:xfrm>
          <a:prstGeom prst="straightConnector1">
            <a:avLst/>
          </a:prstGeom>
          <a:ln w="38100" cmpd="sng">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24" name="Straight Arrow Connector 23"/>
          <p:cNvCxnSpPr/>
          <p:nvPr/>
        </p:nvCxnSpPr>
        <p:spPr>
          <a:xfrm>
            <a:off x="7199921" y="1802725"/>
            <a:ext cx="0" cy="2103120"/>
          </a:xfrm>
          <a:prstGeom prst="straightConnector1">
            <a:avLst/>
          </a:prstGeom>
          <a:ln w="38100" cmpd="sng">
            <a:solidFill>
              <a:schemeClr val="bg1"/>
            </a:solidFill>
            <a:tailEnd type="arrow"/>
          </a:ln>
        </p:spPr>
        <p:style>
          <a:lnRef idx="2">
            <a:schemeClr val="dk1"/>
          </a:lnRef>
          <a:fillRef idx="0">
            <a:schemeClr val="dk1"/>
          </a:fillRef>
          <a:effectRef idx="1">
            <a:schemeClr val="dk1"/>
          </a:effectRef>
          <a:fontRef idx="minor">
            <a:schemeClr val="tx1"/>
          </a:fontRef>
        </p:style>
      </p:cxnSp>
      <p:sp>
        <p:nvSpPr>
          <p:cNvPr id="25" name="TextBox 42"/>
          <p:cNvSpPr txBox="1"/>
          <p:nvPr/>
        </p:nvSpPr>
        <p:spPr>
          <a:xfrm rot="16200000">
            <a:off x="5804472" y="2890659"/>
            <a:ext cx="1606167" cy="415476"/>
          </a:xfrm>
          <a:prstGeom prst="rect">
            <a:avLst/>
          </a:prstGeom>
          <a:noFill/>
        </p:spPr>
        <p:txBody>
          <a:bodyPr wrap="none" lIns="121899" tIns="60949" rIns="121899" bIns="6094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900" dirty="0" err="1">
                <a:solidFill>
                  <a:schemeClr val="bg1"/>
                </a:solidFill>
              </a:rPr>
              <a:t>AsQbservable</a:t>
            </a:r>
            <a:endParaRPr lang="en-US" sz="1900" dirty="0">
              <a:solidFill>
                <a:schemeClr val="bg1"/>
              </a:solidFill>
            </a:endParaRPr>
          </a:p>
        </p:txBody>
      </p:sp>
      <p:sp>
        <p:nvSpPr>
          <p:cNvPr id="26" name="TextBox 43"/>
          <p:cNvSpPr txBox="1"/>
          <p:nvPr/>
        </p:nvSpPr>
        <p:spPr>
          <a:xfrm rot="5400000">
            <a:off x="6542491" y="2779719"/>
            <a:ext cx="1604564" cy="415476"/>
          </a:xfrm>
          <a:prstGeom prst="rect">
            <a:avLst/>
          </a:prstGeom>
          <a:noFill/>
        </p:spPr>
        <p:txBody>
          <a:bodyPr wrap="none" lIns="121899" tIns="60949" rIns="121899" bIns="6094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900" dirty="0" err="1">
                <a:solidFill>
                  <a:schemeClr val="bg1"/>
                </a:solidFill>
              </a:rPr>
              <a:t>AsObservable</a:t>
            </a:r>
            <a:endParaRPr lang="en-US" sz="1900" dirty="0">
              <a:solidFill>
                <a:schemeClr val="bg1"/>
              </a:solidFill>
            </a:endParaRPr>
          </a:p>
        </p:txBody>
      </p:sp>
      <p:cxnSp>
        <p:nvCxnSpPr>
          <p:cNvPr id="27" name="Straight Arrow Connector 26"/>
          <p:cNvCxnSpPr/>
          <p:nvPr/>
        </p:nvCxnSpPr>
        <p:spPr>
          <a:xfrm>
            <a:off x="1699025" y="5033335"/>
            <a:ext cx="7017596" cy="0"/>
          </a:xfrm>
          <a:prstGeom prst="straightConnector1">
            <a:avLst/>
          </a:prstGeom>
          <a:ln w="38100" cmpd="sng">
            <a:solidFill>
              <a:schemeClr val="accent6"/>
            </a:solidFill>
            <a:tailEnd type="arrow"/>
          </a:ln>
        </p:spPr>
        <p:style>
          <a:lnRef idx="2">
            <a:schemeClr val="accent3"/>
          </a:lnRef>
          <a:fillRef idx="0">
            <a:schemeClr val="accent3"/>
          </a:fillRef>
          <a:effectRef idx="1">
            <a:schemeClr val="accent3"/>
          </a:effectRef>
          <a:fontRef idx="minor">
            <a:schemeClr val="tx1"/>
          </a:fontRef>
        </p:style>
      </p:cxnSp>
      <p:cxnSp>
        <p:nvCxnSpPr>
          <p:cNvPr id="28" name="Straight Arrow Connector 27"/>
          <p:cNvCxnSpPr/>
          <p:nvPr/>
        </p:nvCxnSpPr>
        <p:spPr>
          <a:xfrm flipV="1">
            <a:off x="1706221" y="38101"/>
            <a:ext cx="0" cy="4999700"/>
          </a:xfrm>
          <a:prstGeom prst="straightConnector1">
            <a:avLst/>
          </a:prstGeom>
          <a:ln w="38100" cmpd="sng">
            <a:solidFill>
              <a:schemeClr val="accent6"/>
            </a:solidFill>
            <a:tailEnd type="arrow"/>
          </a:ln>
        </p:spPr>
        <p:style>
          <a:lnRef idx="2">
            <a:schemeClr val="accent3"/>
          </a:lnRef>
          <a:fillRef idx="0">
            <a:schemeClr val="accent3"/>
          </a:fillRef>
          <a:effectRef idx="1">
            <a:schemeClr val="accent3"/>
          </a:effectRef>
          <a:fontRef idx="minor">
            <a:schemeClr val="tx1"/>
          </a:fontRef>
        </p:style>
      </p:cxnSp>
      <p:sp>
        <p:nvSpPr>
          <p:cNvPr id="29" name="TextBox 49"/>
          <p:cNvSpPr txBox="1"/>
          <p:nvPr/>
        </p:nvSpPr>
        <p:spPr>
          <a:xfrm>
            <a:off x="2636148" y="5053296"/>
            <a:ext cx="1600973" cy="938696"/>
          </a:xfrm>
          <a:prstGeom prst="rect">
            <a:avLst/>
          </a:prstGeom>
          <a:noFill/>
        </p:spPr>
        <p:txBody>
          <a:bodyPr wrap="none" lIns="121899" tIns="60949" rIns="121899" bIns="6094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3200" b="1" dirty="0">
                <a:solidFill>
                  <a:schemeClr val="accent1">
                    <a:lumMod val="60000"/>
                    <a:lumOff val="40000"/>
                  </a:schemeClr>
                </a:solidFill>
              </a:rPr>
              <a:t>Pull</a:t>
            </a:r>
            <a:br>
              <a:rPr lang="en-US" sz="3200" b="1" dirty="0">
                <a:solidFill>
                  <a:schemeClr val="accent1">
                    <a:lumMod val="60000"/>
                    <a:lumOff val="40000"/>
                  </a:schemeClr>
                </a:solidFill>
              </a:rPr>
            </a:br>
            <a:r>
              <a:rPr lang="en-US" sz="2100" b="1" dirty="0">
                <a:solidFill>
                  <a:schemeClr val="accent1">
                    <a:lumMod val="60000"/>
                    <a:lumOff val="40000"/>
                  </a:schemeClr>
                </a:solidFill>
              </a:rPr>
              <a:t>(interactive)</a:t>
            </a:r>
            <a:endParaRPr lang="en-US" sz="3200" b="1" dirty="0">
              <a:solidFill>
                <a:schemeClr val="accent1">
                  <a:lumMod val="60000"/>
                  <a:lumOff val="40000"/>
                </a:schemeClr>
              </a:solidFill>
            </a:endParaRPr>
          </a:p>
        </p:txBody>
      </p:sp>
      <p:sp>
        <p:nvSpPr>
          <p:cNvPr id="30" name="TextBox 50"/>
          <p:cNvSpPr txBox="1"/>
          <p:nvPr/>
        </p:nvSpPr>
        <p:spPr>
          <a:xfrm>
            <a:off x="6386073" y="5057761"/>
            <a:ext cx="1306662" cy="938696"/>
          </a:xfrm>
          <a:prstGeom prst="rect">
            <a:avLst/>
          </a:prstGeom>
          <a:noFill/>
        </p:spPr>
        <p:txBody>
          <a:bodyPr wrap="none" lIns="121899" tIns="60949" rIns="121899" bIns="6094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3200" b="1" dirty="0">
                <a:solidFill>
                  <a:schemeClr val="accent2">
                    <a:lumMod val="60000"/>
                    <a:lumOff val="40000"/>
                  </a:schemeClr>
                </a:solidFill>
              </a:rPr>
              <a:t>Push</a:t>
            </a:r>
          </a:p>
          <a:p>
            <a:pPr algn="ctr"/>
            <a:r>
              <a:rPr lang="en-US" sz="2100" b="1" dirty="0">
                <a:solidFill>
                  <a:schemeClr val="accent2">
                    <a:lumMod val="60000"/>
                    <a:lumOff val="40000"/>
                  </a:schemeClr>
                </a:solidFill>
              </a:rPr>
              <a:t>(reactive)</a:t>
            </a:r>
          </a:p>
        </p:txBody>
      </p:sp>
      <p:cxnSp>
        <p:nvCxnSpPr>
          <p:cNvPr id="31" name="Straight Arrow Connector 30"/>
          <p:cNvCxnSpPr/>
          <p:nvPr/>
        </p:nvCxnSpPr>
        <p:spPr>
          <a:xfrm flipH="1">
            <a:off x="279445" y="5033336"/>
            <a:ext cx="1426776" cy="1370435"/>
          </a:xfrm>
          <a:prstGeom prst="straightConnector1">
            <a:avLst/>
          </a:prstGeom>
          <a:ln w="38100" cmpd="sng">
            <a:solidFill>
              <a:schemeClr val="accent6"/>
            </a:solidFill>
            <a:tailEnd type="arrow"/>
          </a:ln>
        </p:spPr>
        <p:style>
          <a:lnRef idx="2">
            <a:schemeClr val="accent3"/>
          </a:lnRef>
          <a:fillRef idx="0">
            <a:schemeClr val="accent3"/>
          </a:fillRef>
          <a:effectRef idx="1">
            <a:schemeClr val="accent3"/>
          </a:effectRef>
          <a:fontRef idx="minor">
            <a:schemeClr val="tx1"/>
          </a:fontRef>
        </p:style>
      </p:cxnSp>
      <p:sp>
        <p:nvSpPr>
          <p:cNvPr id="32" name="TextBox 56"/>
          <p:cNvSpPr txBox="1"/>
          <p:nvPr/>
        </p:nvSpPr>
        <p:spPr>
          <a:xfrm rot="18955638">
            <a:off x="535124" y="5515639"/>
            <a:ext cx="1580198" cy="707864"/>
          </a:xfrm>
          <a:prstGeom prst="rect">
            <a:avLst/>
          </a:prstGeom>
          <a:noFill/>
        </p:spPr>
        <p:txBody>
          <a:bodyPr wrap="none" lIns="121899" tIns="60949" rIns="121899" bIns="6094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dirty="0" smtClean="0">
                <a:solidFill>
                  <a:schemeClr val="bg1"/>
                </a:solidFill>
              </a:rPr>
              <a:t>Concurrency</a:t>
            </a:r>
            <a:br>
              <a:rPr lang="en-US" sz="2000" b="1" dirty="0" smtClean="0">
                <a:solidFill>
                  <a:schemeClr val="bg1"/>
                </a:solidFill>
              </a:rPr>
            </a:br>
            <a:r>
              <a:rPr lang="en-US" b="1" dirty="0">
                <a:solidFill>
                  <a:schemeClr val="bg1"/>
                </a:solidFill>
              </a:rPr>
              <a:t>(</a:t>
            </a:r>
            <a:r>
              <a:rPr lang="en-US" b="1" dirty="0" err="1">
                <a:solidFill>
                  <a:schemeClr val="bg1"/>
                </a:solidFill>
              </a:rPr>
              <a:t>IScheduler</a:t>
            </a:r>
            <a:r>
              <a:rPr lang="en-US" b="1" dirty="0">
                <a:solidFill>
                  <a:schemeClr val="bg1"/>
                </a:solidFill>
              </a:rPr>
              <a:t>)</a:t>
            </a:r>
            <a:endParaRPr lang="en-US" sz="2400" b="1" dirty="0">
              <a:solidFill>
                <a:schemeClr val="bg1"/>
              </a:solidFill>
            </a:endParaRPr>
          </a:p>
        </p:txBody>
      </p:sp>
      <p:sp>
        <p:nvSpPr>
          <p:cNvPr id="33" name="TextBox 58"/>
          <p:cNvSpPr txBox="1"/>
          <p:nvPr/>
        </p:nvSpPr>
        <p:spPr>
          <a:xfrm>
            <a:off x="4324122" y="2067273"/>
            <a:ext cx="1613541" cy="400087"/>
          </a:xfrm>
          <a:prstGeom prst="rect">
            <a:avLst/>
          </a:prstGeom>
          <a:noFill/>
        </p:spPr>
        <p:txBody>
          <a:bodyPr wrap="none" lIns="121899" tIns="60949" rIns="121899" bIns="6094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smtClean="0">
                <a:solidFill>
                  <a:srgbClr val="C00000"/>
                </a:solidFill>
                <a:latin typeface="Lucida Handwriting" pitchFamily="66" charset="0"/>
              </a:rPr>
              <a:t>LINQ to *.*</a:t>
            </a:r>
            <a:endParaRPr lang="en-US" b="1" dirty="0">
              <a:solidFill>
                <a:srgbClr val="C00000"/>
              </a:solidFill>
              <a:latin typeface="Lucida Handwriting" pitchFamily="66" charset="0"/>
            </a:endParaRPr>
          </a:p>
        </p:txBody>
      </p:sp>
      <p:sp>
        <p:nvSpPr>
          <p:cNvPr id="34" name="TextBox 60"/>
          <p:cNvSpPr txBox="1"/>
          <p:nvPr/>
        </p:nvSpPr>
        <p:spPr>
          <a:xfrm>
            <a:off x="7882493" y="5059053"/>
            <a:ext cx="1098976" cy="492420"/>
          </a:xfrm>
          <a:prstGeom prst="rect">
            <a:avLst/>
          </a:prstGeom>
          <a:noFill/>
        </p:spPr>
        <p:txBody>
          <a:bodyPr wrap="none" lIns="121899" tIns="60949" rIns="121899" bIns="6094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i="1" dirty="0" smtClean="0">
                <a:solidFill>
                  <a:schemeClr val="accent6"/>
                </a:solidFill>
              </a:rPr>
              <a:t>What?</a:t>
            </a:r>
            <a:endParaRPr lang="en-US" sz="2400" b="1" i="1" dirty="0">
              <a:solidFill>
                <a:schemeClr val="accent6"/>
              </a:solidFill>
            </a:endParaRPr>
          </a:p>
        </p:txBody>
      </p:sp>
      <p:sp>
        <p:nvSpPr>
          <p:cNvPr id="35" name="TextBox 61"/>
          <p:cNvSpPr txBox="1"/>
          <p:nvPr/>
        </p:nvSpPr>
        <p:spPr>
          <a:xfrm rot="18974177">
            <a:off x="26246" y="5530320"/>
            <a:ext cx="1240041" cy="492420"/>
          </a:xfrm>
          <a:prstGeom prst="rect">
            <a:avLst/>
          </a:prstGeom>
          <a:noFill/>
        </p:spPr>
        <p:txBody>
          <a:bodyPr wrap="none" lIns="121899" tIns="60949" rIns="121899" bIns="6094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i="1" dirty="0" smtClean="0">
                <a:solidFill>
                  <a:schemeClr val="accent6"/>
                </a:solidFill>
              </a:rPr>
              <a:t>Where?</a:t>
            </a:r>
            <a:endParaRPr lang="en-US" sz="2400" b="1" i="1" dirty="0">
              <a:solidFill>
                <a:schemeClr val="accent6"/>
              </a:solidFill>
            </a:endParaRPr>
          </a:p>
        </p:txBody>
      </p:sp>
      <p:sp>
        <p:nvSpPr>
          <p:cNvPr id="36" name="TextBox 62"/>
          <p:cNvSpPr txBox="1"/>
          <p:nvPr/>
        </p:nvSpPr>
        <p:spPr>
          <a:xfrm rot="16200000">
            <a:off x="1023592" y="233224"/>
            <a:ext cx="972596" cy="492420"/>
          </a:xfrm>
          <a:prstGeom prst="rect">
            <a:avLst/>
          </a:prstGeom>
          <a:noFill/>
        </p:spPr>
        <p:txBody>
          <a:bodyPr wrap="none" lIns="121899" tIns="60949" rIns="121899" bIns="6094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i="1" dirty="0" smtClean="0">
                <a:solidFill>
                  <a:schemeClr val="accent6"/>
                </a:solidFill>
              </a:rPr>
              <a:t>How?</a:t>
            </a:r>
            <a:endParaRPr lang="en-US" sz="2400" b="1" i="1" dirty="0">
              <a:solidFill>
                <a:schemeClr val="accent6"/>
              </a:solidFill>
            </a:endParaRPr>
          </a:p>
        </p:txBody>
      </p:sp>
      <p:grpSp>
        <p:nvGrpSpPr>
          <p:cNvPr id="68" name="Group 67"/>
          <p:cNvGrpSpPr/>
          <p:nvPr/>
        </p:nvGrpSpPr>
        <p:grpSpPr>
          <a:xfrm>
            <a:off x="2864442" y="6290921"/>
            <a:ext cx="1936158" cy="411124"/>
            <a:chOff x="3311898" y="6187097"/>
            <a:chExt cx="1936158" cy="411125"/>
          </a:xfrm>
        </p:grpSpPr>
        <p:sp>
          <p:nvSpPr>
            <p:cNvPr id="42" name="Flowchart: Multidocument 41"/>
            <p:cNvSpPr/>
            <p:nvPr/>
          </p:nvSpPr>
          <p:spPr>
            <a:xfrm>
              <a:off x="3311898" y="6187097"/>
              <a:ext cx="429440" cy="376083"/>
            </a:xfrm>
            <a:prstGeom prst="flowChartMultidocument">
              <a:avLst/>
            </a:prstGeom>
            <a:ln w="12700" cmpd="sng">
              <a:solidFill>
                <a:srgbClr val="000000"/>
              </a:solidFill>
            </a:ln>
          </p:spPr>
          <p:style>
            <a:lnRef idx="2">
              <a:schemeClr val="dk1"/>
            </a:lnRef>
            <a:fillRef idx="1">
              <a:schemeClr val="lt1"/>
            </a:fillRef>
            <a:effectRef idx="0">
              <a:schemeClr val="dk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a:solidFill>
                  <a:schemeClr val="bg1"/>
                </a:solidFill>
              </a:endParaRPr>
            </a:p>
          </p:txBody>
        </p:sp>
        <p:sp>
          <p:nvSpPr>
            <p:cNvPr id="43" name="TextBox 72"/>
            <p:cNvSpPr txBox="1"/>
            <p:nvPr/>
          </p:nvSpPr>
          <p:spPr>
            <a:xfrm>
              <a:off x="3744567" y="6213500"/>
              <a:ext cx="1503489" cy="384722"/>
            </a:xfrm>
            <a:prstGeom prst="rect">
              <a:avLst/>
            </a:prstGeom>
            <a:noFill/>
            <a:ln w="12700" cmpd="sng">
              <a:no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900" dirty="0">
                  <a:solidFill>
                    <a:schemeClr val="bg1"/>
                  </a:solidFill>
                </a:rPr>
                <a:t>Worker pools</a:t>
              </a:r>
            </a:p>
          </p:txBody>
        </p:sp>
      </p:grpSp>
      <p:grpSp>
        <p:nvGrpSpPr>
          <p:cNvPr id="69" name="Group 68"/>
          <p:cNvGrpSpPr/>
          <p:nvPr/>
        </p:nvGrpSpPr>
        <p:grpSpPr>
          <a:xfrm>
            <a:off x="4930346" y="6186224"/>
            <a:ext cx="2232454" cy="511610"/>
            <a:chOff x="5062050" y="6085613"/>
            <a:chExt cx="2232454" cy="511610"/>
          </a:xfrm>
        </p:grpSpPr>
        <p:sp>
          <p:nvSpPr>
            <p:cNvPr id="44" name="Oval 43"/>
            <p:cNvSpPr/>
            <p:nvPr/>
          </p:nvSpPr>
          <p:spPr>
            <a:xfrm>
              <a:off x="5118947" y="6159213"/>
              <a:ext cx="530620" cy="411043"/>
            </a:xfrm>
            <a:prstGeom prst="ellipse">
              <a:avLst/>
            </a:prstGeom>
            <a:noFill/>
            <a:ln w="12700" cmpd="sng">
              <a:solidFill>
                <a:schemeClr val="bg1">
                  <a:lumMod val="75000"/>
                </a:schemeClr>
              </a:solidFill>
            </a:ln>
          </p:spPr>
          <p:style>
            <a:lnRef idx="2">
              <a:schemeClr val="dk1"/>
            </a:lnRef>
            <a:fillRef idx="1">
              <a:schemeClr val="lt1"/>
            </a:fillRef>
            <a:effectRef idx="0">
              <a:schemeClr val="dk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a:solidFill>
                  <a:schemeClr val="bg1"/>
                </a:solidFill>
              </a:endParaRPr>
            </a:p>
          </p:txBody>
        </p:sp>
        <p:grpSp>
          <p:nvGrpSpPr>
            <p:cNvPr id="45" name="Group 44"/>
            <p:cNvGrpSpPr/>
            <p:nvPr/>
          </p:nvGrpSpPr>
          <p:grpSpPr>
            <a:xfrm>
              <a:off x="5062050" y="6295516"/>
              <a:ext cx="309592" cy="159243"/>
              <a:chOff x="533400" y="685800"/>
              <a:chExt cx="3200400" cy="1828800"/>
            </a:xfrm>
          </p:grpSpPr>
          <p:sp>
            <p:nvSpPr>
              <p:cNvPr id="62" name="Rectangle 61"/>
              <p:cNvSpPr/>
              <p:nvPr/>
            </p:nvSpPr>
            <p:spPr>
              <a:xfrm>
                <a:off x="533400" y="685800"/>
                <a:ext cx="3200400" cy="1828800"/>
              </a:xfrm>
              <a:prstGeom prst="rect">
                <a:avLst/>
              </a:prstGeom>
              <a:ln w="12700" cmpd="sng">
                <a:solidFill>
                  <a:srgbClr val="000000"/>
                </a:solidFill>
              </a:ln>
            </p:spPr>
            <p:style>
              <a:lnRef idx="2">
                <a:schemeClr val="dk1"/>
              </a:lnRef>
              <a:fillRef idx="1">
                <a:schemeClr val="lt1"/>
              </a:fillRef>
              <a:effectRef idx="0">
                <a:schemeClr val="dk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a:solidFill>
                    <a:schemeClr val="bg1"/>
                  </a:solidFill>
                </a:endParaRPr>
              </a:p>
            </p:txBody>
          </p:sp>
          <p:cxnSp>
            <p:nvCxnSpPr>
              <p:cNvPr id="63" name="Straight Connector 62"/>
              <p:cNvCxnSpPr/>
              <p:nvPr/>
            </p:nvCxnSpPr>
            <p:spPr>
              <a:xfrm>
                <a:off x="2667000" y="1295400"/>
                <a:ext cx="1066800" cy="1219200"/>
              </a:xfrm>
              <a:prstGeom prst="line">
                <a:avLst/>
              </a:prstGeom>
              <a:ln w="12700" cmpd="sng">
                <a:solidFill>
                  <a:srgbClr val="000000"/>
                </a:solidFill>
              </a:ln>
            </p:spPr>
            <p:style>
              <a:lnRef idx="2">
                <a:schemeClr val="dk1"/>
              </a:lnRef>
              <a:fillRef idx="1">
                <a:schemeClr val="lt1"/>
              </a:fillRef>
              <a:effectRef idx="0">
                <a:schemeClr val="dk1"/>
              </a:effectRef>
              <a:fontRef idx="minor">
                <a:schemeClr val="dk1"/>
              </a:fontRef>
            </p:style>
          </p:cxnSp>
          <p:cxnSp>
            <p:nvCxnSpPr>
              <p:cNvPr id="64" name="Straight Connector 63"/>
              <p:cNvCxnSpPr/>
              <p:nvPr/>
            </p:nvCxnSpPr>
            <p:spPr>
              <a:xfrm flipV="1">
                <a:off x="533400" y="1295400"/>
                <a:ext cx="1066800" cy="1219200"/>
              </a:xfrm>
              <a:prstGeom prst="line">
                <a:avLst/>
              </a:prstGeom>
              <a:ln w="12700" cmpd="sng">
                <a:solidFill>
                  <a:srgbClr val="000000"/>
                </a:solidFill>
              </a:ln>
            </p:spPr>
            <p:style>
              <a:lnRef idx="2">
                <a:schemeClr val="dk1"/>
              </a:lnRef>
              <a:fillRef idx="1">
                <a:schemeClr val="lt1"/>
              </a:fillRef>
              <a:effectRef idx="0">
                <a:schemeClr val="dk1"/>
              </a:effectRef>
              <a:fontRef idx="minor">
                <a:schemeClr val="dk1"/>
              </a:fontRef>
            </p:style>
          </p:cxnSp>
          <p:cxnSp>
            <p:nvCxnSpPr>
              <p:cNvPr id="65" name="Straight Connector 64"/>
              <p:cNvCxnSpPr/>
              <p:nvPr/>
            </p:nvCxnSpPr>
            <p:spPr>
              <a:xfrm flipH="1">
                <a:off x="2133600" y="685800"/>
                <a:ext cx="1600200" cy="914400"/>
              </a:xfrm>
              <a:prstGeom prst="line">
                <a:avLst/>
              </a:prstGeom>
              <a:ln w="12700" cmpd="sng">
                <a:solidFill>
                  <a:srgbClr val="000000"/>
                </a:solidFill>
              </a:ln>
            </p:spPr>
            <p:style>
              <a:lnRef idx="2">
                <a:schemeClr val="dk1"/>
              </a:lnRef>
              <a:fillRef idx="1">
                <a:schemeClr val="lt1"/>
              </a:fillRef>
              <a:effectRef idx="0">
                <a:schemeClr val="dk1"/>
              </a:effectRef>
              <a:fontRef idx="minor">
                <a:schemeClr val="dk1"/>
              </a:fontRef>
            </p:style>
          </p:cxnSp>
          <p:cxnSp>
            <p:nvCxnSpPr>
              <p:cNvPr id="66" name="Straight Connector 65"/>
              <p:cNvCxnSpPr/>
              <p:nvPr/>
            </p:nvCxnSpPr>
            <p:spPr>
              <a:xfrm>
                <a:off x="533400" y="685800"/>
                <a:ext cx="1600200" cy="914400"/>
              </a:xfrm>
              <a:prstGeom prst="line">
                <a:avLst/>
              </a:prstGeom>
              <a:ln w="12700" cmpd="sng">
                <a:solidFill>
                  <a:srgbClr val="000000"/>
                </a:solidFill>
              </a:ln>
            </p:spPr>
            <p:style>
              <a:lnRef idx="2">
                <a:schemeClr val="dk1"/>
              </a:lnRef>
              <a:fillRef idx="1">
                <a:schemeClr val="lt1"/>
              </a:fillRef>
              <a:effectRef idx="0">
                <a:schemeClr val="dk1"/>
              </a:effectRef>
              <a:fontRef idx="minor">
                <a:schemeClr val="dk1"/>
              </a:fontRef>
            </p:style>
          </p:cxnSp>
        </p:grpSp>
        <p:cxnSp>
          <p:nvCxnSpPr>
            <p:cNvPr id="46" name="Straight Connector 45"/>
            <p:cNvCxnSpPr/>
            <p:nvPr/>
          </p:nvCxnSpPr>
          <p:spPr>
            <a:xfrm>
              <a:off x="5410532" y="6085613"/>
              <a:ext cx="61919" cy="76200"/>
            </a:xfrm>
            <a:prstGeom prst="line">
              <a:avLst/>
            </a:prstGeom>
            <a:ln w="12700" cmpd="sng">
              <a:solidFill>
                <a:schemeClr val="bg1">
                  <a:lumMod val="75000"/>
                </a:schemeClr>
              </a:solidFill>
            </a:ln>
          </p:spPr>
          <p:style>
            <a:lnRef idx="2">
              <a:schemeClr val="dk1"/>
            </a:lnRef>
            <a:fillRef idx="0">
              <a:schemeClr val="dk1"/>
            </a:fillRef>
            <a:effectRef idx="1">
              <a:schemeClr val="dk1"/>
            </a:effectRef>
            <a:fontRef idx="minor">
              <a:schemeClr val="tx1"/>
            </a:fontRef>
          </p:style>
        </p:cxnSp>
        <p:cxnSp>
          <p:nvCxnSpPr>
            <p:cNvPr id="47" name="Straight Connector 46"/>
            <p:cNvCxnSpPr/>
            <p:nvPr/>
          </p:nvCxnSpPr>
          <p:spPr>
            <a:xfrm flipH="1">
              <a:off x="5415029" y="6154064"/>
              <a:ext cx="61919" cy="76200"/>
            </a:xfrm>
            <a:prstGeom prst="line">
              <a:avLst/>
            </a:prstGeom>
            <a:ln w="12700" cmpd="sng">
              <a:solidFill>
                <a:schemeClr val="bg1">
                  <a:lumMod val="75000"/>
                </a:schemeClr>
              </a:solidFill>
            </a:ln>
          </p:spPr>
          <p:style>
            <a:lnRef idx="2">
              <a:schemeClr val="dk1"/>
            </a:lnRef>
            <a:fillRef idx="0">
              <a:schemeClr val="dk1"/>
            </a:fillRef>
            <a:effectRef idx="1">
              <a:schemeClr val="dk1"/>
            </a:effectRef>
            <a:fontRef idx="minor">
              <a:schemeClr val="tx1"/>
            </a:fontRef>
          </p:style>
        </p:cxnSp>
        <p:sp>
          <p:nvSpPr>
            <p:cNvPr id="48" name="TextBox 95"/>
            <p:cNvSpPr txBox="1"/>
            <p:nvPr/>
          </p:nvSpPr>
          <p:spPr>
            <a:xfrm>
              <a:off x="5649567" y="6212502"/>
              <a:ext cx="1644937" cy="384721"/>
            </a:xfrm>
            <a:prstGeom prst="rect">
              <a:avLst/>
            </a:prstGeom>
            <a:noFill/>
            <a:ln w="12700" cmpd="sng">
              <a:no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900" dirty="0">
                  <a:solidFill>
                    <a:schemeClr val="bg1"/>
                  </a:solidFill>
                </a:rPr>
                <a:t>Message loops</a:t>
              </a:r>
            </a:p>
          </p:txBody>
        </p:sp>
      </p:grpSp>
      <p:grpSp>
        <p:nvGrpSpPr>
          <p:cNvPr id="67" name="Group 66"/>
          <p:cNvGrpSpPr/>
          <p:nvPr/>
        </p:nvGrpSpPr>
        <p:grpSpPr>
          <a:xfrm>
            <a:off x="1613054" y="6244187"/>
            <a:ext cx="1192750" cy="449202"/>
            <a:chOff x="2071971" y="6149377"/>
            <a:chExt cx="1192750" cy="449201"/>
          </a:xfrm>
        </p:grpSpPr>
        <p:cxnSp>
          <p:nvCxnSpPr>
            <p:cNvPr id="37" name="Curved Connector 36"/>
            <p:cNvCxnSpPr/>
            <p:nvPr/>
          </p:nvCxnSpPr>
          <p:spPr>
            <a:xfrm rot="5400000">
              <a:off x="2176055" y="6168920"/>
              <a:ext cx="113184" cy="76200"/>
            </a:xfrm>
            <a:prstGeom prst="curvedConnector3">
              <a:avLst/>
            </a:prstGeom>
            <a:ln w="12700" cmpd="sng">
              <a:solidFill>
                <a:schemeClr val="bg1">
                  <a:lumMod val="75000"/>
                </a:schemeClr>
              </a:solidFill>
            </a:ln>
          </p:spPr>
          <p:style>
            <a:lnRef idx="2">
              <a:schemeClr val="dk1"/>
            </a:lnRef>
            <a:fillRef idx="0">
              <a:schemeClr val="dk1"/>
            </a:fillRef>
            <a:effectRef idx="1">
              <a:schemeClr val="dk1"/>
            </a:effectRef>
            <a:fontRef idx="minor">
              <a:schemeClr val="tx1"/>
            </a:fontRef>
          </p:style>
        </p:cxnSp>
        <p:cxnSp>
          <p:nvCxnSpPr>
            <p:cNvPr id="38" name="Curved Connector 37"/>
            <p:cNvCxnSpPr/>
            <p:nvPr/>
          </p:nvCxnSpPr>
          <p:spPr>
            <a:xfrm rot="16200000" flipH="1">
              <a:off x="2176055" y="6274826"/>
              <a:ext cx="113184" cy="76200"/>
            </a:xfrm>
            <a:prstGeom prst="curvedConnector3">
              <a:avLst/>
            </a:prstGeom>
            <a:ln w="12700" cmpd="sng">
              <a:solidFill>
                <a:schemeClr val="bg1">
                  <a:lumMod val="75000"/>
                </a:schemeClr>
              </a:solidFill>
            </a:ln>
          </p:spPr>
          <p:style>
            <a:lnRef idx="2">
              <a:schemeClr val="dk1"/>
            </a:lnRef>
            <a:fillRef idx="0">
              <a:schemeClr val="dk1"/>
            </a:fillRef>
            <a:effectRef idx="1">
              <a:schemeClr val="dk1"/>
            </a:effectRef>
            <a:fontRef idx="minor">
              <a:schemeClr val="tx1"/>
            </a:fontRef>
          </p:style>
        </p:cxnSp>
        <p:cxnSp>
          <p:nvCxnSpPr>
            <p:cNvPr id="39" name="Curved Connector 38"/>
            <p:cNvCxnSpPr/>
            <p:nvPr/>
          </p:nvCxnSpPr>
          <p:spPr>
            <a:xfrm rot="5400000">
              <a:off x="2176055" y="6382505"/>
              <a:ext cx="113184" cy="76200"/>
            </a:xfrm>
            <a:prstGeom prst="curvedConnector3">
              <a:avLst/>
            </a:prstGeom>
            <a:ln w="12700" cmpd="sng">
              <a:solidFill>
                <a:schemeClr val="bg1">
                  <a:lumMod val="75000"/>
                </a:schemeClr>
              </a:solidFill>
            </a:ln>
          </p:spPr>
          <p:style>
            <a:lnRef idx="2">
              <a:schemeClr val="dk1"/>
            </a:lnRef>
            <a:fillRef idx="0">
              <a:schemeClr val="dk1"/>
            </a:fillRef>
            <a:effectRef idx="1">
              <a:schemeClr val="dk1"/>
            </a:effectRef>
            <a:fontRef idx="minor">
              <a:schemeClr val="tx1"/>
            </a:fontRef>
          </p:style>
        </p:cxnSp>
        <p:cxnSp>
          <p:nvCxnSpPr>
            <p:cNvPr id="40" name="Curved Connector 39"/>
            <p:cNvCxnSpPr/>
            <p:nvPr/>
          </p:nvCxnSpPr>
          <p:spPr>
            <a:xfrm rot="16200000" flipH="1">
              <a:off x="2176055" y="6488411"/>
              <a:ext cx="113184" cy="76200"/>
            </a:xfrm>
            <a:prstGeom prst="curvedConnector3">
              <a:avLst/>
            </a:prstGeom>
            <a:ln w="12700" cmpd="sng">
              <a:solidFill>
                <a:schemeClr val="bg1">
                  <a:lumMod val="75000"/>
                </a:schemeClr>
              </a:solidFill>
            </a:ln>
          </p:spPr>
          <p:style>
            <a:lnRef idx="2">
              <a:schemeClr val="dk1"/>
            </a:lnRef>
            <a:fillRef idx="0">
              <a:schemeClr val="dk1"/>
            </a:fillRef>
            <a:effectRef idx="1">
              <a:schemeClr val="dk1"/>
            </a:effectRef>
            <a:fontRef idx="minor">
              <a:schemeClr val="tx1"/>
            </a:fontRef>
          </p:style>
        </p:cxnSp>
        <p:sp>
          <p:nvSpPr>
            <p:cNvPr id="41" name="TextBox 70"/>
            <p:cNvSpPr txBox="1"/>
            <p:nvPr/>
          </p:nvSpPr>
          <p:spPr>
            <a:xfrm>
              <a:off x="2289774" y="6213858"/>
              <a:ext cx="974947" cy="384720"/>
            </a:xfrm>
            <a:prstGeom prst="rect">
              <a:avLst/>
            </a:prstGeom>
            <a:noFill/>
            <a:ln w="12700" cmpd="sng">
              <a:no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900" dirty="0">
                  <a:solidFill>
                    <a:schemeClr val="bg1"/>
                  </a:solidFill>
                </a:rPr>
                <a:t>Threads</a:t>
              </a:r>
            </a:p>
          </p:txBody>
        </p:sp>
        <p:cxnSp>
          <p:nvCxnSpPr>
            <p:cNvPr id="49" name="Curved Connector 48"/>
            <p:cNvCxnSpPr/>
            <p:nvPr/>
          </p:nvCxnSpPr>
          <p:spPr>
            <a:xfrm rot="5400000">
              <a:off x="2053479" y="6167869"/>
              <a:ext cx="113184" cy="76200"/>
            </a:xfrm>
            <a:prstGeom prst="curvedConnector3">
              <a:avLst/>
            </a:prstGeom>
            <a:ln w="12700" cmpd="sng">
              <a:solidFill>
                <a:schemeClr val="bg1">
                  <a:lumMod val="75000"/>
                </a:schemeClr>
              </a:solidFill>
            </a:ln>
          </p:spPr>
          <p:style>
            <a:lnRef idx="2">
              <a:schemeClr val="dk1"/>
            </a:lnRef>
            <a:fillRef idx="0">
              <a:schemeClr val="dk1"/>
            </a:fillRef>
            <a:effectRef idx="1">
              <a:schemeClr val="dk1"/>
            </a:effectRef>
            <a:fontRef idx="minor">
              <a:schemeClr val="tx1"/>
            </a:fontRef>
          </p:style>
        </p:cxnSp>
        <p:cxnSp>
          <p:nvCxnSpPr>
            <p:cNvPr id="50" name="Curved Connector 49"/>
            <p:cNvCxnSpPr/>
            <p:nvPr/>
          </p:nvCxnSpPr>
          <p:spPr>
            <a:xfrm rot="16200000" flipH="1">
              <a:off x="2053479" y="6273775"/>
              <a:ext cx="113184" cy="76200"/>
            </a:xfrm>
            <a:prstGeom prst="curvedConnector3">
              <a:avLst/>
            </a:prstGeom>
            <a:ln w="12700" cmpd="sng">
              <a:solidFill>
                <a:schemeClr val="bg1">
                  <a:lumMod val="75000"/>
                </a:schemeClr>
              </a:solidFill>
            </a:ln>
          </p:spPr>
          <p:style>
            <a:lnRef idx="2">
              <a:schemeClr val="dk1"/>
            </a:lnRef>
            <a:fillRef idx="0">
              <a:schemeClr val="dk1"/>
            </a:fillRef>
            <a:effectRef idx="1">
              <a:schemeClr val="dk1"/>
            </a:effectRef>
            <a:fontRef idx="minor">
              <a:schemeClr val="tx1"/>
            </a:fontRef>
          </p:style>
        </p:cxnSp>
        <p:cxnSp>
          <p:nvCxnSpPr>
            <p:cNvPr id="51" name="Curved Connector 50"/>
            <p:cNvCxnSpPr/>
            <p:nvPr/>
          </p:nvCxnSpPr>
          <p:spPr>
            <a:xfrm rot="5400000">
              <a:off x="2053479" y="6381454"/>
              <a:ext cx="113184" cy="76200"/>
            </a:xfrm>
            <a:prstGeom prst="curvedConnector3">
              <a:avLst/>
            </a:prstGeom>
            <a:ln w="12700" cmpd="sng">
              <a:solidFill>
                <a:schemeClr val="bg1">
                  <a:lumMod val="75000"/>
                </a:schemeClr>
              </a:solidFill>
            </a:ln>
          </p:spPr>
          <p:style>
            <a:lnRef idx="2">
              <a:schemeClr val="dk1"/>
            </a:lnRef>
            <a:fillRef idx="0">
              <a:schemeClr val="dk1"/>
            </a:fillRef>
            <a:effectRef idx="1">
              <a:schemeClr val="dk1"/>
            </a:effectRef>
            <a:fontRef idx="minor">
              <a:schemeClr val="tx1"/>
            </a:fontRef>
          </p:style>
        </p:cxnSp>
        <p:cxnSp>
          <p:nvCxnSpPr>
            <p:cNvPr id="52" name="Curved Connector 51"/>
            <p:cNvCxnSpPr/>
            <p:nvPr/>
          </p:nvCxnSpPr>
          <p:spPr>
            <a:xfrm rot="16200000" flipH="1">
              <a:off x="2053479" y="6487360"/>
              <a:ext cx="113184" cy="76200"/>
            </a:xfrm>
            <a:prstGeom prst="curvedConnector3">
              <a:avLst/>
            </a:prstGeom>
            <a:ln w="12700" cmpd="sng">
              <a:solidFill>
                <a:schemeClr val="bg1">
                  <a:lumMod val="75000"/>
                </a:schemeClr>
              </a:solidFill>
            </a:ln>
          </p:spPr>
          <p:style>
            <a:lnRef idx="2">
              <a:schemeClr val="dk1"/>
            </a:lnRef>
            <a:fillRef idx="0">
              <a:schemeClr val="dk1"/>
            </a:fillRef>
            <a:effectRef idx="1">
              <a:schemeClr val="dk1"/>
            </a:effectRef>
            <a:fontRef idx="minor">
              <a:schemeClr val="tx1"/>
            </a:fontRef>
          </p:style>
        </p:cxnSp>
      </p:grpSp>
      <p:grpSp>
        <p:nvGrpSpPr>
          <p:cNvPr id="70" name="Group 69"/>
          <p:cNvGrpSpPr/>
          <p:nvPr/>
        </p:nvGrpSpPr>
        <p:grpSpPr>
          <a:xfrm>
            <a:off x="7173736" y="6129016"/>
            <a:ext cx="1894064" cy="548563"/>
            <a:chOff x="7180867" y="6057900"/>
            <a:chExt cx="1894064" cy="548562"/>
          </a:xfrm>
        </p:grpSpPr>
        <p:sp>
          <p:nvSpPr>
            <p:cNvPr id="53" name="Rounded Rectangle 52"/>
            <p:cNvSpPr/>
            <p:nvPr/>
          </p:nvSpPr>
          <p:spPr>
            <a:xfrm>
              <a:off x="7180867" y="6057900"/>
              <a:ext cx="228600" cy="172364"/>
            </a:xfrm>
            <a:prstGeom prst="roundRect">
              <a:avLst/>
            </a:prstGeom>
            <a:ln w="12700" cmpd="sng">
              <a:solidFill>
                <a:srgbClr val="000000"/>
              </a:solidFill>
            </a:ln>
          </p:spPr>
          <p:style>
            <a:lnRef idx="2">
              <a:schemeClr val="dk1"/>
            </a:lnRef>
            <a:fillRef idx="1">
              <a:schemeClr val="lt1"/>
            </a:fillRef>
            <a:effectRef idx="0">
              <a:schemeClr val="dk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a:solidFill>
                  <a:schemeClr val="bg1"/>
                </a:solidFill>
              </a:endParaRPr>
            </a:p>
          </p:txBody>
        </p:sp>
        <p:sp>
          <p:nvSpPr>
            <p:cNvPr id="54" name="Rounded Rectangle 53"/>
            <p:cNvSpPr/>
            <p:nvPr/>
          </p:nvSpPr>
          <p:spPr>
            <a:xfrm>
              <a:off x="7554317" y="6187097"/>
              <a:ext cx="228600" cy="172364"/>
            </a:xfrm>
            <a:prstGeom prst="roundRect">
              <a:avLst/>
            </a:prstGeom>
            <a:ln w="12700" cmpd="sng">
              <a:solidFill>
                <a:srgbClr val="000000"/>
              </a:solidFill>
            </a:ln>
          </p:spPr>
          <p:style>
            <a:lnRef idx="2">
              <a:schemeClr val="dk1"/>
            </a:lnRef>
            <a:fillRef idx="1">
              <a:schemeClr val="lt1"/>
            </a:fillRef>
            <a:effectRef idx="0">
              <a:schemeClr val="dk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a:solidFill>
                  <a:schemeClr val="bg1"/>
                </a:solidFill>
              </a:endParaRPr>
            </a:p>
          </p:txBody>
        </p:sp>
        <p:sp>
          <p:nvSpPr>
            <p:cNvPr id="55" name="Rounded Rectangle 54"/>
            <p:cNvSpPr/>
            <p:nvPr/>
          </p:nvSpPr>
          <p:spPr>
            <a:xfrm>
              <a:off x="7239009" y="6434098"/>
              <a:ext cx="228600" cy="172364"/>
            </a:xfrm>
            <a:prstGeom prst="roundRect">
              <a:avLst/>
            </a:prstGeom>
            <a:ln w="12700" cmpd="sng">
              <a:solidFill>
                <a:srgbClr val="000000"/>
              </a:solidFill>
            </a:ln>
          </p:spPr>
          <p:style>
            <a:lnRef idx="2">
              <a:schemeClr val="dk1"/>
            </a:lnRef>
            <a:fillRef idx="1">
              <a:schemeClr val="lt1"/>
            </a:fillRef>
            <a:effectRef idx="0">
              <a:schemeClr val="dk1"/>
            </a:effectRef>
            <a:fontRef idx="minor">
              <a:schemeClr val="dk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en-US">
                <a:solidFill>
                  <a:schemeClr val="bg1"/>
                </a:solidFill>
              </a:endParaRPr>
            </a:p>
          </p:txBody>
        </p:sp>
        <p:cxnSp>
          <p:nvCxnSpPr>
            <p:cNvPr id="56" name="Straight Connector 55"/>
            <p:cNvCxnSpPr>
              <a:stCxn id="53" idx="2"/>
              <a:endCxn id="55" idx="0"/>
            </p:cNvCxnSpPr>
            <p:nvPr/>
          </p:nvCxnSpPr>
          <p:spPr>
            <a:xfrm>
              <a:off x="7295167" y="6230264"/>
              <a:ext cx="58142" cy="203834"/>
            </a:xfrm>
            <a:prstGeom prst="line">
              <a:avLst/>
            </a:prstGeom>
            <a:ln w="12700" cmpd="sng">
              <a:solidFill>
                <a:schemeClr val="bg1">
                  <a:lumMod val="75000"/>
                </a:schemeClr>
              </a:solidFill>
            </a:ln>
          </p:spPr>
          <p:style>
            <a:lnRef idx="2">
              <a:schemeClr val="dk1"/>
            </a:lnRef>
            <a:fillRef idx="1">
              <a:schemeClr val="lt1"/>
            </a:fillRef>
            <a:effectRef idx="0">
              <a:schemeClr val="dk1"/>
            </a:effectRef>
            <a:fontRef idx="minor">
              <a:schemeClr val="dk1"/>
            </a:fontRef>
          </p:style>
        </p:cxnSp>
        <p:cxnSp>
          <p:nvCxnSpPr>
            <p:cNvPr id="57" name="Straight Connector 56"/>
            <p:cNvCxnSpPr>
              <a:stCxn id="53" idx="3"/>
              <a:endCxn id="54" idx="1"/>
            </p:cNvCxnSpPr>
            <p:nvPr/>
          </p:nvCxnSpPr>
          <p:spPr>
            <a:xfrm>
              <a:off x="7409467" y="6144082"/>
              <a:ext cx="144850" cy="129197"/>
            </a:xfrm>
            <a:prstGeom prst="line">
              <a:avLst/>
            </a:prstGeom>
            <a:ln w="12700" cmpd="sng">
              <a:solidFill>
                <a:schemeClr val="bg1">
                  <a:lumMod val="75000"/>
                </a:schemeClr>
              </a:solidFill>
            </a:ln>
          </p:spPr>
          <p:style>
            <a:lnRef idx="2">
              <a:schemeClr val="dk1"/>
            </a:lnRef>
            <a:fillRef idx="1">
              <a:schemeClr val="lt1"/>
            </a:fillRef>
            <a:effectRef idx="0">
              <a:schemeClr val="dk1"/>
            </a:effectRef>
            <a:fontRef idx="minor">
              <a:schemeClr val="dk1"/>
            </a:fontRef>
          </p:style>
        </p:cxnSp>
        <p:cxnSp>
          <p:nvCxnSpPr>
            <p:cNvPr id="58" name="Straight Connector 57"/>
            <p:cNvCxnSpPr>
              <a:stCxn id="54" idx="2"/>
              <a:endCxn id="55" idx="3"/>
            </p:cNvCxnSpPr>
            <p:nvPr/>
          </p:nvCxnSpPr>
          <p:spPr>
            <a:xfrm flipH="1">
              <a:off x="7467609" y="6359461"/>
              <a:ext cx="201008" cy="160819"/>
            </a:xfrm>
            <a:prstGeom prst="line">
              <a:avLst/>
            </a:prstGeom>
            <a:ln w="12700" cmpd="sng">
              <a:solidFill>
                <a:schemeClr val="bg1">
                  <a:lumMod val="75000"/>
                </a:schemeClr>
              </a:solidFill>
            </a:ln>
          </p:spPr>
          <p:style>
            <a:lnRef idx="2">
              <a:schemeClr val="dk1"/>
            </a:lnRef>
            <a:fillRef idx="1">
              <a:schemeClr val="lt1"/>
            </a:fillRef>
            <a:effectRef idx="0">
              <a:schemeClr val="dk1"/>
            </a:effectRef>
            <a:fontRef idx="minor">
              <a:schemeClr val="dk1"/>
            </a:fontRef>
          </p:style>
        </p:cxnSp>
        <p:sp>
          <p:nvSpPr>
            <p:cNvPr id="59" name="TextBox 112"/>
            <p:cNvSpPr txBox="1"/>
            <p:nvPr/>
          </p:nvSpPr>
          <p:spPr>
            <a:xfrm>
              <a:off x="7783167" y="6212502"/>
              <a:ext cx="1291764" cy="384720"/>
            </a:xfrm>
            <a:prstGeom prst="rect">
              <a:avLst/>
            </a:prstGeom>
            <a:noFill/>
            <a:ln w="12700" cmpd="sng">
              <a:no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900" dirty="0">
                  <a:solidFill>
                    <a:schemeClr val="bg1"/>
                  </a:solidFill>
                </a:rPr>
                <a:t>Distributed</a:t>
              </a:r>
            </a:p>
          </p:txBody>
        </p:sp>
      </p:grpSp>
      <p:sp>
        <p:nvSpPr>
          <p:cNvPr id="60" name="Left-Right Arrow 59"/>
          <p:cNvSpPr/>
          <p:nvPr/>
        </p:nvSpPr>
        <p:spPr>
          <a:xfrm>
            <a:off x="4354879" y="5209430"/>
            <a:ext cx="1847142" cy="679089"/>
          </a:xfrm>
          <a:prstGeom prst="leftRightArrow">
            <a:avLst/>
          </a:prstGeom>
        </p:spPr>
        <p:style>
          <a:lnRef idx="0">
            <a:schemeClr val="accent2"/>
          </a:lnRef>
          <a:fillRef idx="3">
            <a:schemeClr val="accent2"/>
          </a:fillRef>
          <a:effectRef idx="3">
            <a:schemeClr val="accent2"/>
          </a:effectRef>
          <a:fontRef idx="minor">
            <a:schemeClr val="lt1"/>
          </a:fontRef>
        </p:style>
        <p:txBody>
          <a:bodyPr lIns="121899" tIns="60949" rIns="121899" bIns="60949"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900" b="1" dirty="0"/>
              <a:t>Duality</a:t>
            </a:r>
          </a:p>
        </p:txBody>
      </p:sp>
      <p:sp>
        <p:nvSpPr>
          <p:cNvPr id="61" name="Left-Right Arrow 60"/>
          <p:cNvSpPr/>
          <p:nvPr/>
        </p:nvSpPr>
        <p:spPr>
          <a:xfrm rot="16200000">
            <a:off x="271932" y="2881168"/>
            <a:ext cx="1672363" cy="509326"/>
          </a:xfrm>
          <a:prstGeom prst="leftRightArrow">
            <a:avLst/>
          </a:prstGeom>
        </p:spPr>
        <p:style>
          <a:lnRef idx="0">
            <a:schemeClr val="accent2"/>
          </a:lnRef>
          <a:fillRef idx="3">
            <a:schemeClr val="accent2"/>
          </a:fillRef>
          <a:effectRef idx="3">
            <a:schemeClr val="accent2"/>
          </a:effectRef>
          <a:fontRef idx="minor">
            <a:schemeClr val="lt1"/>
          </a:fontRef>
        </p:style>
        <p:txBody>
          <a:bodyPr lIns="121899" tIns="60949" rIns="121899" bIns="60949"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1600" b="1" dirty="0"/>
              <a:t>Homo-iconic</a:t>
            </a:r>
          </a:p>
        </p:txBody>
      </p:sp>
      <p:grpSp>
        <p:nvGrpSpPr>
          <p:cNvPr id="73" name="Group 72"/>
          <p:cNvGrpSpPr/>
          <p:nvPr/>
        </p:nvGrpSpPr>
        <p:grpSpPr>
          <a:xfrm>
            <a:off x="5029200" y="560495"/>
            <a:ext cx="4572000" cy="1642105"/>
            <a:chOff x="5334000" y="-892099"/>
            <a:chExt cx="4572000" cy="1642105"/>
          </a:xfrm>
        </p:grpSpPr>
        <p:sp>
          <p:nvSpPr>
            <p:cNvPr id="71" name="Explosion 2 70"/>
            <p:cNvSpPr/>
            <p:nvPr/>
          </p:nvSpPr>
          <p:spPr bwMode="auto">
            <a:xfrm>
              <a:off x="6019799" y="-892099"/>
              <a:ext cx="3477617" cy="1642105"/>
            </a:xfrm>
            <a:prstGeom prst="irregularSeal2">
              <a:avLst/>
            </a:prstGeom>
            <a:solidFill>
              <a:schemeClr val="accent2">
                <a:lumMod val="40000"/>
                <a:lumOff val="60000"/>
              </a:schemeClr>
            </a:solidFill>
            <a:ln w="38100" cmpd="sng">
              <a:solidFill>
                <a:schemeClr val="accent4">
                  <a:lumMod val="75000"/>
                </a:scheme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1218585" fontAlgn="base">
                <a:spcBef>
                  <a:spcPct val="0"/>
                </a:spcBef>
                <a:spcAft>
                  <a:spcPct val="0"/>
                </a:spcAft>
              </a:pPr>
              <a:endParaRPr lang="en-US" b="1" dirty="0" smtClean="0">
                <a:solidFill>
                  <a:srgbClr val="000000"/>
                </a:solidFill>
              </a:endParaRPr>
            </a:p>
          </p:txBody>
        </p:sp>
        <p:sp>
          <p:nvSpPr>
            <p:cNvPr id="72" name="Rectangle 71"/>
            <p:cNvSpPr/>
            <p:nvPr/>
          </p:nvSpPr>
          <p:spPr>
            <a:xfrm>
              <a:off x="5334000" y="-390754"/>
              <a:ext cx="4572000" cy="661720"/>
            </a:xfrm>
            <a:prstGeom prst="rect">
              <a:avLst/>
            </a:prstGeom>
          </p:spPr>
          <p:txBody>
            <a:bodyPr>
              <a:spAutoFit/>
            </a:bodyPr>
            <a:lstStyle/>
            <a:p>
              <a:pPr algn="ctr"/>
              <a:r>
                <a:rPr lang="en-US" b="1" dirty="0" err="1">
                  <a:solidFill>
                    <a:srgbClr val="000000"/>
                  </a:solidFill>
                </a:rPr>
                <a:t>IQbservable</a:t>
              </a:r>
              <a:r>
                <a:rPr lang="en-US" b="1" dirty="0">
                  <a:solidFill>
                    <a:srgbClr val="000000"/>
                  </a:solidFill>
                </a:rPr>
                <a:t>&lt;T&gt;</a:t>
              </a:r>
            </a:p>
            <a:p>
              <a:pPr algn="ctr"/>
              <a:r>
                <a:rPr lang="en-US" sz="1900" dirty="0">
                  <a:solidFill>
                    <a:srgbClr val="000000"/>
                  </a:solidFill>
                </a:rPr>
                <a:t>LINQ to WMI Events</a:t>
              </a:r>
            </a:p>
          </p:txBody>
        </p:sp>
      </p:grpSp>
      <p:cxnSp>
        <p:nvCxnSpPr>
          <p:cNvPr id="11" name="Straight Arrow Connector 10"/>
          <p:cNvCxnSpPr/>
          <p:nvPr/>
        </p:nvCxnSpPr>
        <p:spPr>
          <a:xfrm>
            <a:off x="4380521" y="1203743"/>
            <a:ext cx="1676400" cy="0"/>
          </a:xfrm>
          <a:prstGeom prst="straightConnector1">
            <a:avLst/>
          </a:prstGeom>
          <a:ln w="38100" cmpd="sng">
            <a:solidFill>
              <a:srgbClr val="000000"/>
            </a:solidFill>
            <a:tailEnd type="arrow"/>
          </a:ln>
        </p:spPr>
        <p:style>
          <a:lnRef idx="2">
            <a:schemeClr val="dk1"/>
          </a:lnRef>
          <a:fillRef idx="0">
            <a:schemeClr val="dk1"/>
          </a:fillRef>
          <a:effectRef idx="1">
            <a:schemeClr val="dk1"/>
          </a:effectRef>
          <a:fontRef idx="minor">
            <a:schemeClr val="tx1"/>
          </a:fontRef>
        </p:style>
      </p:cxnSp>
      <p:sp>
        <p:nvSpPr>
          <p:cNvPr id="13" name="TextBox 29"/>
          <p:cNvSpPr txBox="1"/>
          <p:nvPr/>
        </p:nvSpPr>
        <p:spPr>
          <a:xfrm>
            <a:off x="4347885" y="839072"/>
            <a:ext cx="1595715" cy="415476"/>
          </a:xfrm>
          <a:prstGeom prst="rect">
            <a:avLst/>
          </a:prstGeom>
          <a:noFill/>
        </p:spPr>
        <p:txBody>
          <a:bodyPr wrap="none" lIns="121899" tIns="60949" rIns="121899" bIns="60949"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900" dirty="0" err="1">
                <a:solidFill>
                  <a:srgbClr val="000000"/>
                </a:solidFill>
              </a:rPr>
              <a:t>ToQbservable</a:t>
            </a:r>
            <a:endParaRPr lang="en-US" sz="1900" dirty="0">
              <a:solidFill>
                <a:srgbClr val="000000"/>
              </a:solidFill>
            </a:endParaRPr>
          </a:p>
        </p:txBody>
      </p:sp>
      <p:sp>
        <p:nvSpPr>
          <p:cNvPr id="7" name="Rectangle 6"/>
          <p:cNvSpPr/>
          <p:nvPr/>
        </p:nvSpPr>
        <p:spPr>
          <a:xfrm>
            <a:off x="2551722" y="1051343"/>
            <a:ext cx="1828800" cy="762000"/>
          </a:xfrm>
          <a:prstGeom prst="rect">
            <a:avLst/>
          </a:prstGeom>
          <a:solidFill>
            <a:schemeClr val="accent1">
              <a:lumMod val="40000"/>
              <a:lumOff val="60000"/>
            </a:schemeClr>
          </a:solidFill>
          <a:ln w="38100" cmpd="sng">
            <a:solidFill>
              <a:schemeClr val="accent4">
                <a:lumMod val="75000"/>
              </a:schemeClr>
            </a:solidFill>
          </a:ln>
        </p:spPr>
        <p:style>
          <a:lnRef idx="2">
            <a:schemeClr val="accent2"/>
          </a:lnRef>
          <a:fillRef idx="1">
            <a:schemeClr val="lt1"/>
          </a:fillRef>
          <a:effectRef idx="0">
            <a:schemeClr val="accent2"/>
          </a:effectRef>
          <a:fontRef idx="minor">
            <a:schemeClr val="dk1"/>
          </a:fontRef>
        </p:style>
        <p:txBody>
          <a:bodyPr lIns="121899" tIns="60949" rIns="121899" bIns="60949"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2000" b="1" dirty="0" err="1">
                <a:solidFill>
                  <a:srgbClr val="000000"/>
                </a:solidFill>
              </a:rPr>
              <a:t>IQueryable</a:t>
            </a:r>
            <a:r>
              <a:rPr lang="en-US" sz="2000" b="1" dirty="0">
                <a:solidFill>
                  <a:srgbClr val="000000"/>
                </a:solidFill>
              </a:rPr>
              <a:t>&lt;T&gt;</a:t>
            </a:r>
          </a:p>
          <a:p>
            <a:pPr algn="ctr"/>
            <a:r>
              <a:rPr lang="en-US" sz="1600" dirty="0">
                <a:solidFill>
                  <a:srgbClr val="000000"/>
                </a:solidFill>
              </a:rPr>
              <a:t>LINQ to SQL</a:t>
            </a:r>
          </a:p>
        </p:txBody>
      </p:sp>
      <p:sp>
        <p:nvSpPr>
          <p:cNvPr id="4" name="Rectangle 3"/>
          <p:cNvSpPr/>
          <p:nvPr/>
        </p:nvSpPr>
        <p:spPr>
          <a:xfrm>
            <a:off x="2318330" y="3911975"/>
            <a:ext cx="2062192" cy="762000"/>
          </a:xfrm>
          <a:prstGeom prst="rect">
            <a:avLst/>
          </a:prstGeom>
          <a:solidFill>
            <a:schemeClr val="accent1">
              <a:lumMod val="40000"/>
              <a:lumOff val="60000"/>
            </a:schemeClr>
          </a:solidFill>
          <a:ln w="38100" cmpd="sng">
            <a:solidFill>
              <a:schemeClr val="accent3">
                <a:lumMod val="50000"/>
              </a:schemeClr>
            </a:solidFill>
          </a:ln>
        </p:spPr>
        <p:style>
          <a:lnRef idx="2">
            <a:schemeClr val="accent5"/>
          </a:lnRef>
          <a:fillRef idx="1">
            <a:schemeClr val="lt1"/>
          </a:fillRef>
          <a:effectRef idx="0">
            <a:schemeClr val="accent5"/>
          </a:effectRef>
          <a:fontRef idx="minor">
            <a:schemeClr val="dk1"/>
          </a:fontRef>
        </p:style>
        <p:txBody>
          <a:bodyPr lIns="121899" tIns="60949" rIns="121899" bIns="60949"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2000" b="1" dirty="0" err="1">
                <a:solidFill>
                  <a:srgbClr val="000000"/>
                </a:solidFill>
              </a:rPr>
              <a:t>IEnumerable</a:t>
            </a:r>
            <a:r>
              <a:rPr lang="en-US" sz="2000" b="1" dirty="0">
                <a:solidFill>
                  <a:srgbClr val="000000"/>
                </a:solidFill>
              </a:rPr>
              <a:t>&lt;T&gt;</a:t>
            </a:r>
          </a:p>
          <a:p>
            <a:pPr algn="ctr"/>
            <a:r>
              <a:rPr lang="en-US" sz="1600" dirty="0">
                <a:solidFill>
                  <a:srgbClr val="000000"/>
                </a:solidFill>
              </a:rPr>
              <a:t>LINQ to Objects</a:t>
            </a:r>
          </a:p>
        </p:txBody>
      </p:sp>
      <p:sp>
        <p:nvSpPr>
          <p:cNvPr id="5" name="Rectangle 4"/>
          <p:cNvSpPr/>
          <p:nvPr/>
        </p:nvSpPr>
        <p:spPr>
          <a:xfrm>
            <a:off x="6056922" y="3911975"/>
            <a:ext cx="1944078" cy="762000"/>
          </a:xfrm>
          <a:prstGeom prst="rect">
            <a:avLst/>
          </a:prstGeom>
          <a:solidFill>
            <a:schemeClr val="accent2">
              <a:lumMod val="40000"/>
              <a:lumOff val="60000"/>
            </a:schemeClr>
          </a:solidFill>
          <a:ln w="38100" cmpd="sng">
            <a:solidFill>
              <a:schemeClr val="accent3">
                <a:lumMod val="50000"/>
              </a:schemeClr>
            </a:solidFill>
          </a:ln>
        </p:spPr>
        <p:style>
          <a:lnRef idx="2">
            <a:schemeClr val="accent5"/>
          </a:lnRef>
          <a:fillRef idx="1">
            <a:schemeClr val="lt1"/>
          </a:fillRef>
          <a:effectRef idx="0">
            <a:schemeClr val="accent5"/>
          </a:effectRef>
          <a:fontRef idx="minor">
            <a:schemeClr val="dk1"/>
          </a:fontRef>
        </p:style>
        <p:txBody>
          <a:bodyPr lIns="121899" tIns="60949" rIns="121899" bIns="60949"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US" sz="2000" b="1" dirty="0" err="1">
                <a:solidFill>
                  <a:srgbClr val="000000"/>
                </a:solidFill>
              </a:rPr>
              <a:t>IObservable</a:t>
            </a:r>
            <a:r>
              <a:rPr lang="en-US" sz="2000" b="1" dirty="0">
                <a:solidFill>
                  <a:srgbClr val="000000"/>
                </a:solidFill>
              </a:rPr>
              <a:t>&lt;T&gt;</a:t>
            </a:r>
          </a:p>
          <a:p>
            <a:pPr algn="ctr"/>
            <a:r>
              <a:rPr lang="en-US" sz="1600" dirty="0">
                <a:solidFill>
                  <a:srgbClr val="000000"/>
                </a:solidFill>
              </a:rPr>
              <a:t>LINQ to Events</a:t>
            </a:r>
          </a:p>
        </p:txBody>
      </p:sp>
    </p:spTree>
    <p:custDataLst>
      <p:tags r:id="rId1"/>
    </p:custDataLst>
    <p:extLst>
      <p:ext uri="{BB962C8B-B14F-4D97-AF65-F5344CB8AC3E}">
        <p14:creationId xmlns:p14="http://schemas.microsoft.com/office/powerpoint/2010/main" val="4177607244"/>
      </p:ext>
    </p:extLst>
  </p:cSld>
  <p:clrMapOvr>
    <a:masterClrMapping/>
  </p:clrMapOvr>
  <p:transition advTm="25611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500"/>
                                        <p:tgtEl>
                                          <p:spTgt spid="3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500"/>
                                        <p:tgtEl>
                                          <p:spTgt spid="29"/>
                                        </p:tgtEl>
                                      </p:cBhvr>
                                    </p:animEffect>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wipe(left)">
                                      <p:cBhvr>
                                        <p:cTn id="22" dur="500"/>
                                        <p:tgtEl>
                                          <p:spTgt spid="60"/>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childTnLst>
                          </p:cTn>
                        </p:par>
                        <p:par>
                          <p:cTn id="30" fill="hold">
                            <p:stCondLst>
                              <p:cond delay="1500"/>
                            </p:stCondLst>
                            <p:childTnLst>
                              <p:par>
                                <p:cTn id="31" presetID="22" presetClass="entr" presetSubtype="8"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left)">
                                      <p:cBhvr>
                                        <p:cTn id="36" dur="500"/>
                                        <p:tgtEl>
                                          <p:spTgt spid="17"/>
                                        </p:tgtEl>
                                      </p:cBhvr>
                                    </p:animEffect>
                                  </p:childTnLst>
                                </p:cTn>
                              </p:par>
                            </p:childTnLst>
                          </p:cTn>
                        </p:par>
                        <p:par>
                          <p:cTn id="37" fill="hold">
                            <p:stCondLst>
                              <p:cond delay="2000"/>
                            </p:stCondLst>
                            <p:childTnLst>
                              <p:par>
                                <p:cTn id="38" presetID="22" presetClass="entr" presetSubtype="2"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right)">
                                      <p:cBhvr>
                                        <p:cTn id="40" dur="500"/>
                                        <p:tgtEl>
                                          <p:spTgt spid="1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right)">
                                      <p:cBhvr>
                                        <p:cTn id="43" dur="500"/>
                                        <p:tgtEl>
                                          <p:spTgt spid="18"/>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1" fill="hold" grpId="0" nodeType="click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wipe(up)">
                                      <p:cBhvr>
                                        <p:cTn id="48" dur="500"/>
                                        <p:tgtEl>
                                          <p:spTgt spid="32"/>
                                        </p:tgtEl>
                                      </p:cBhvr>
                                    </p:animEffect>
                                  </p:childTnLst>
                                </p:cTn>
                              </p:par>
                              <p:par>
                                <p:cTn id="49" presetID="22" presetClass="entr" presetSubtype="1"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up)">
                                      <p:cBhvr>
                                        <p:cTn id="51" dur="500"/>
                                        <p:tgtEl>
                                          <p:spTgt spid="31"/>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67"/>
                                        </p:tgtEl>
                                        <p:attrNameLst>
                                          <p:attrName>style.visibility</p:attrName>
                                        </p:attrNameLst>
                                      </p:cBhvr>
                                      <p:to>
                                        <p:strVal val="visible"/>
                                      </p:to>
                                    </p:set>
                                    <p:animEffect transition="in" filter="fade">
                                      <p:cBhvr>
                                        <p:cTn id="59" dur="500"/>
                                        <p:tgtEl>
                                          <p:spTgt spid="67"/>
                                        </p:tgtEl>
                                      </p:cBhvr>
                                    </p:animEffect>
                                  </p:childTnLst>
                                </p:cTn>
                              </p:par>
                            </p:childTnLst>
                          </p:cTn>
                        </p:par>
                        <p:par>
                          <p:cTn id="60" fill="hold">
                            <p:stCondLst>
                              <p:cond delay="500"/>
                            </p:stCondLst>
                            <p:childTnLst>
                              <p:par>
                                <p:cTn id="61" presetID="10" presetClass="entr" presetSubtype="0" fill="hold" nodeType="after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fade">
                                      <p:cBhvr>
                                        <p:cTn id="63" dur="500"/>
                                        <p:tgtEl>
                                          <p:spTgt spid="68"/>
                                        </p:tgtEl>
                                      </p:cBhvr>
                                    </p:animEffect>
                                  </p:childTnLst>
                                </p:cTn>
                              </p:par>
                            </p:childTnLst>
                          </p:cTn>
                        </p:par>
                        <p:par>
                          <p:cTn id="64" fill="hold">
                            <p:stCondLst>
                              <p:cond delay="1000"/>
                            </p:stCondLst>
                            <p:childTnLst>
                              <p:par>
                                <p:cTn id="65" presetID="10" presetClass="entr" presetSubtype="0" fill="hold" nodeType="afterEffect">
                                  <p:stCondLst>
                                    <p:cond delay="0"/>
                                  </p:stCondLst>
                                  <p:childTnLst>
                                    <p:set>
                                      <p:cBhvr>
                                        <p:cTn id="66" dur="1" fill="hold">
                                          <p:stCondLst>
                                            <p:cond delay="0"/>
                                          </p:stCondLst>
                                        </p:cTn>
                                        <p:tgtEl>
                                          <p:spTgt spid="69"/>
                                        </p:tgtEl>
                                        <p:attrNameLst>
                                          <p:attrName>style.visibility</p:attrName>
                                        </p:attrNameLst>
                                      </p:cBhvr>
                                      <p:to>
                                        <p:strVal val="visible"/>
                                      </p:to>
                                    </p:set>
                                    <p:animEffect transition="in" filter="fade">
                                      <p:cBhvr>
                                        <p:cTn id="67" dur="500"/>
                                        <p:tgtEl>
                                          <p:spTgt spid="69"/>
                                        </p:tgtEl>
                                      </p:cBhvr>
                                    </p:animEffect>
                                  </p:childTnLst>
                                </p:cTn>
                              </p:par>
                            </p:childTnLst>
                          </p:cTn>
                        </p:par>
                        <p:par>
                          <p:cTn id="68" fill="hold">
                            <p:stCondLst>
                              <p:cond delay="1500"/>
                            </p:stCondLst>
                            <p:childTnLst>
                              <p:par>
                                <p:cTn id="69" presetID="10" presetClass="entr" presetSubtype="0" fill="hold" nodeType="afterEffect">
                                  <p:stCondLst>
                                    <p:cond delay="0"/>
                                  </p:stCondLst>
                                  <p:childTnLst>
                                    <p:set>
                                      <p:cBhvr>
                                        <p:cTn id="70" dur="1" fill="hold">
                                          <p:stCondLst>
                                            <p:cond delay="0"/>
                                          </p:stCondLst>
                                        </p:cTn>
                                        <p:tgtEl>
                                          <p:spTgt spid="70"/>
                                        </p:tgtEl>
                                        <p:attrNameLst>
                                          <p:attrName>style.visibility</p:attrName>
                                        </p:attrNameLst>
                                      </p:cBhvr>
                                      <p:to>
                                        <p:strVal val="visible"/>
                                      </p:to>
                                    </p:set>
                                    <p:animEffect transition="in" filter="fade">
                                      <p:cBhvr>
                                        <p:cTn id="71" dur="500"/>
                                        <p:tgtEl>
                                          <p:spTgt spid="70"/>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nodeType="click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wipe(down)">
                                      <p:cBhvr>
                                        <p:cTn id="76" dur="500"/>
                                        <p:tgtEl>
                                          <p:spTgt spid="28"/>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wipe(down)">
                                      <p:cBhvr>
                                        <p:cTn id="79" dur="500"/>
                                        <p:tgtEl>
                                          <p:spTgt spid="36"/>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fade">
                                      <p:cBhvr>
                                        <p:cTn id="84" dur="500"/>
                                        <p:tgtEl>
                                          <p:spTgt spid="9"/>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4" fill="hold" grpId="0" nodeType="clickEffect">
                                  <p:stCondLst>
                                    <p:cond delay="0"/>
                                  </p:stCondLst>
                                  <p:childTnLst>
                                    <p:set>
                                      <p:cBhvr>
                                        <p:cTn id="88" dur="1" fill="hold">
                                          <p:stCondLst>
                                            <p:cond delay="0"/>
                                          </p:stCondLst>
                                        </p:cTn>
                                        <p:tgtEl>
                                          <p:spTgt spid="61"/>
                                        </p:tgtEl>
                                        <p:attrNameLst>
                                          <p:attrName>style.visibility</p:attrName>
                                        </p:attrNameLst>
                                      </p:cBhvr>
                                      <p:to>
                                        <p:strVal val="visible"/>
                                      </p:to>
                                    </p:set>
                                    <p:animEffect transition="in" filter="wipe(down)">
                                      <p:cBhvr>
                                        <p:cTn id="89" dur="500"/>
                                        <p:tgtEl>
                                          <p:spTgt spid="61"/>
                                        </p:tgtEl>
                                      </p:cBhvr>
                                    </p:animEffect>
                                  </p:childTnLst>
                                </p:cTn>
                              </p:par>
                            </p:childTnLst>
                          </p:cTn>
                        </p:par>
                        <p:par>
                          <p:cTn id="90" fill="hold">
                            <p:stCondLst>
                              <p:cond delay="500"/>
                            </p:stCondLst>
                            <p:childTnLst>
                              <p:par>
                                <p:cTn id="91" presetID="10" presetClass="entr" presetSubtype="0" fill="hold" grpId="0" nodeType="afterEffect">
                                  <p:stCondLst>
                                    <p:cond delay="0"/>
                                  </p:stCondLst>
                                  <p:childTnLst>
                                    <p:set>
                                      <p:cBhvr>
                                        <p:cTn id="92" dur="1" fill="hold">
                                          <p:stCondLst>
                                            <p:cond delay="0"/>
                                          </p:stCondLst>
                                        </p:cTn>
                                        <p:tgtEl>
                                          <p:spTgt spid="10"/>
                                        </p:tgtEl>
                                        <p:attrNameLst>
                                          <p:attrName>style.visibility</p:attrName>
                                        </p:attrNameLst>
                                      </p:cBhvr>
                                      <p:to>
                                        <p:strVal val="visible"/>
                                      </p:to>
                                    </p:set>
                                    <p:animEffect transition="in" filter="fade">
                                      <p:cBhvr>
                                        <p:cTn id="93" dur="500"/>
                                        <p:tgtEl>
                                          <p:spTgt spid="10"/>
                                        </p:tgtEl>
                                      </p:cBhvr>
                                    </p:animEffect>
                                  </p:childTnLst>
                                </p:cTn>
                              </p:par>
                            </p:childTnLst>
                          </p:cTn>
                        </p:par>
                        <p:par>
                          <p:cTn id="94" fill="hold">
                            <p:stCondLst>
                              <p:cond delay="1000"/>
                            </p:stCondLst>
                            <p:childTnLst>
                              <p:par>
                                <p:cTn id="95" presetID="10" presetClass="entr" presetSubtype="0" fill="hold" grpId="0" nodeType="afterEffect">
                                  <p:stCondLst>
                                    <p:cond delay="0"/>
                                  </p:stCondLst>
                                  <p:childTnLst>
                                    <p:set>
                                      <p:cBhvr>
                                        <p:cTn id="96" dur="1" fill="hold">
                                          <p:stCondLst>
                                            <p:cond delay="0"/>
                                          </p:stCondLst>
                                        </p:cTn>
                                        <p:tgtEl>
                                          <p:spTgt spid="6"/>
                                        </p:tgtEl>
                                        <p:attrNameLst>
                                          <p:attrName>style.visibility</p:attrName>
                                        </p:attrNameLst>
                                      </p:cBhvr>
                                      <p:to>
                                        <p:strVal val="visible"/>
                                      </p:to>
                                    </p:set>
                                    <p:animEffect transition="in" filter="fade">
                                      <p:cBhvr>
                                        <p:cTn id="97" dur="500"/>
                                        <p:tgtEl>
                                          <p:spTgt spid="6"/>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fade">
                                      <p:cBhvr>
                                        <p:cTn id="100" dur="500"/>
                                        <p:tgtEl>
                                          <p:spTgt spid="33"/>
                                        </p:tgtEl>
                                      </p:cBhvr>
                                    </p:animEffect>
                                  </p:childTnLst>
                                </p:cTn>
                              </p:par>
                            </p:childTnLst>
                          </p:cTn>
                        </p:par>
                        <p:par>
                          <p:cTn id="101" fill="hold">
                            <p:stCondLst>
                              <p:cond delay="1500"/>
                            </p:stCondLst>
                            <p:childTnLst>
                              <p:par>
                                <p:cTn id="102" presetID="10" presetClass="entr" presetSubtype="0" fill="hold" grpId="0" nodeType="afterEffect">
                                  <p:stCondLst>
                                    <p:cond delay="0"/>
                                  </p:stCondLst>
                                  <p:childTnLst>
                                    <p:set>
                                      <p:cBhvr>
                                        <p:cTn id="103" dur="1" fill="hold">
                                          <p:stCondLst>
                                            <p:cond delay="0"/>
                                          </p:stCondLst>
                                        </p:cTn>
                                        <p:tgtEl>
                                          <p:spTgt spid="7"/>
                                        </p:tgtEl>
                                        <p:attrNameLst>
                                          <p:attrName>style.visibility</p:attrName>
                                        </p:attrNameLst>
                                      </p:cBhvr>
                                      <p:to>
                                        <p:strVal val="visible"/>
                                      </p:to>
                                    </p:set>
                                    <p:animEffect transition="in" filter="fade">
                                      <p:cBhvr>
                                        <p:cTn id="104" dur="500"/>
                                        <p:tgtEl>
                                          <p:spTgt spid="7"/>
                                        </p:tgtEl>
                                      </p:cBhvr>
                                    </p:animEffect>
                                  </p:childTnLst>
                                </p:cTn>
                              </p:par>
                            </p:childTnLst>
                          </p:cTn>
                        </p:par>
                        <p:par>
                          <p:cTn id="105" fill="hold">
                            <p:stCondLst>
                              <p:cond delay="2000"/>
                            </p:stCondLst>
                            <p:childTnLst>
                              <p:par>
                                <p:cTn id="106" presetID="22" presetClass="entr" presetSubtype="4" fill="hold" nodeType="afterEffect">
                                  <p:stCondLst>
                                    <p:cond delay="0"/>
                                  </p:stCondLst>
                                  <p:childTnLst>
                                    <p:set>
                                      <p:cBhvr>
                                        <p:cTn id="107" dur="1" fill="hold">
                                          <p:stCondLst>
                                            <p:cond delay="0"/>
                                          </p:stCondLst>
                                        </p:cTn>
                                        <p:tgtEl>
                                          <p:spTgt spid="19"/>
                                        </p:tgtEl>
                                        <p:attrNameLst>
                                          <p:attrName>style.visibility</p:attrName>
                                        </p:attrNameLst>
                                      </p:cBhvr>
                                      <p:to>
                                        <p:strVal val="visible"/>
                                      </p:to>
                                    </p:set>
                                    <p:animEffect transition="in" filter="wipe(down)">
                                      <p:cBhvr>
                                        <p:cTn id="108" dur="500"/>
                                        <p:tgtEl>
                                          <p:spTgt spid="19"/>
                                        </p:tgtEl>
                                      </p:cBhvr>
                                    </p:animEffect>
                                  </p:childTnLst>
                                </p:cTn>
                              </p:par>
                              <p:par>
                                <p:cTn id="109" presetID="22" presetClass="entr" presetSubtype="4" fill="hold" grpId="0" nodeType="withEffect">
                                  <p:stCondLst>
                                    <p:cond delay="0"/>
                                  </p:stCondLst>
                                  <p:childTnLst>
                                    <p:set>
                                      <p:cBhvr>
                                        <p:cTn id="110" dur="1" fill="hold">
                                          <p:stCondLst>
                                            <p:cond delay="0"/>
                                          </p:stCondLst>
                                        </p:cTn>
                                        <p:tgtEl>
                                          <p:spTgt spid="21"/>
                                        </p:tgtEl>
                                        <p:attrNameLst>
                                          <p:attrName>style.visibility</p:attrName>
                                        </p:attrNameLst>
                                      </p:cBhvr>
                                      <p:to>
                                        <p:strVal val="visible"/>
                                      </p:to>
                                    </p:set>
                                    <p:animEffect transition="in" filter="wipe(down)">
                                      <p:cBhvr>
                                        <p:cTn id="111" dur="500"/>
                                        <p:tgtEl>
                                          <p:spTgt spid="21"/>
                                        </p:tgtEl>
                                      </p:cBhvr>
                                    </p:animEffect>
                                  </p:childTnLst>
                                </p:cTn>
                              </p:par>
                            </p:childTnLst>
                          </p:cTn>
                        </p:par>
                        <p:par>
                          <p:cTn id="112" fill="hold">
                            <p:stCondLst>
                              <p:cond delay="2500"/>
                            </p:stCondLst>
                            <p:childTnLst>
                              <p:par>
                                <p:cTn id="113" presetID="22" presetClass="entr" presetSubtype="1" fill="hold" nodeType="afterEffect">
                                  <p:stCondLst>
                                    <p:cond delay="0"/>
                                  </p:stCondLst>
                                  <p:childTnLst>
                                    <p:set>
                                      <p:cBhvr>
                                        <p:cTn id="114" dur="1" fill="hold">
                                          <p:stCondLst>
                                            <p:cond delay="0"/>
                                          </p:stCondLst>
                                        </p:cTn>
                                        <p:tgtEl>
                                          <p:spTgt spid="20"/>
                                        </p:tgtEl>
                                        <p:attrNameLst>
                                          <p:attrName>style.visibility</p:attrName>
                                        </p:attrNameLst>
                                      </p:cBhvr>
                                      <p:to>
                                        <p:strVal val="visible"/>
                                      </p:to>
                                    </p:set>
                                    <p:animEffect transition="in" filter="wipe(up)">
                                      <p:cBhvr>
                                        <p:cTn id="115" dur="400"/>
                                        <p:tgtEl>
                                          <p:spTgt spid="20"/>
                                        </p:tgtEl>
                                      </p:cBhvr>
                                    </p:animEffect>
                                  </p:childTnLst>
                                </p:cTn>
                              </p:par>
                            </p:childTnLst>
                          </p:cTn>
                        </p:par>
                        <p:par>
                          <p:cTn id="116" fill="hold">
                            <p:stCondLst>
                              <p:cond delay="2900"/>
                            </p:stCondLst>
                            <p:childTnLst>
                              <p:par>
                                <p:cTn id="117" presetID="22" presetClass="entr" presetSubtype="1" fill="hold" grpId="0" nodeType="afterEffect">
                                  <p:stCondLst>
                                    <p:cond delay="0"/>
                                  </p:stCondLst>
                                  <p:childTnLst>
                                    <p:set>
                                      <p:cBhvr>
                                        <p:cTn id="118" dur="1" fill="hold">
                                          <p:stCondLst>
                                            <p:cond delay="0"/>
                                          </p:stCondLst>
                                        </p:cTn>
                                        <p:tgtEl>
                                          <p:spTgt spid="22"/>
                                        </p:tgtEl>
                                        <p:attrNameLst>
                                          <p:attrName>style.visibility</p:attrName>
                                        </p:attrNameLst>
                                      </p:cBhvr>
                                      <p:to>
                                        <p:strVal val="visible"/>
                                      </p:to>
                                    </p:set>
                                    <p:animEffect transition="in" filter="wipe(up)">
                                      <p:cBhvr>
                                        <p:cTn id="119" dur="500"/>
                                        <p:tgtEl>
                                          <p:spTgt spid="22"/>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nodeType="clickEffect">
                                  <p:stCondLst>
                                    <p:cond delay="0"/>
                                  </p:stCondLst>
                                  <p:childTnLst>
                                    <p:set>
                                      <p:cBhvr>
                                        <p:cTn id="123" dur="1" fill="hold">
                                          <p:stCondLst>
                                            <p:cond delay="0"/>
                                          </p:stCondLst>
                                        </p:cTn>
                                        <p:tgtEl>
                                          <p:spTgt spid="73"/>
                                        </p:tgtEl>
                                        <p:attrNameLst>
                                          <p:attrName>style.visibility</p:attrName>
                                        </p:attrNameLst>
                                      </p:cBhvr>
                                      <p:to>
                                        <p:strVal val="visible"/>
                                      </p:to>
                                    </p:set>
                                    <p:animEffect transition="in" filter="fade">
                                      <p:cBhvr>
                                        <p:cTn id="124" dur="500"/>
                                        <p:tgtEl>
                                          <p:spTgt spid="73"/>
                                        </p:tgtEl>
                                      </p:cBhvr>
                                    </p:animEffect>
                                  </p:childTnLst>
                                </p:cTn>
                              </p:par>
                            </p:childTnLst>
                          </p:cTn>
                        </p:par>
                        <p:par>
                          <p:cTn id="125" fill="hold">
                            <p:stCondLst>
                              <p:cond delay="500"/>
                            </p:stCondLst>
                            <p:childTnLst>
                              <p:par>
                                <p:cTn id="126" presetID="22" presetClass="entr" presetSubtype="8" fill="hold" nodeType="afterEffect">
                                  <p:stCondLst>
                                    <p:cond delay="0"/>
                                  </p:stCondLst>
                                  <p:childTnLst>
                                    <p:set>
                                      <p:cBhvr>
                                        <p:cTn id="127" dur="1" fill="hold">
                                          <p:stCondLst>
                                            <p:cond delay="0"/>
                                          </p:stCondLst>
                                        </p:cTn>
                                        <p:tgtEl>
                                          <p:spTgt spid="11"/>
                                        </p:tgtEl>
                                        <p:attrNameLst>
                                          <p:attrName>style.visibility</p:attrName>
                                        </p:attrNameLst>
                                      </p:cBhvr>
                                      <p:to>
                                        <p:strVal val="visible"/>
                                      </p:to>
                                    </p:set>
                                    <p:animEffect transition="in" filter="wipe(left)">
                                      <p:cBhvr>
                                        <p:cTn id="128" dur="500"/>
                                        <p:tgtEl>
                                          <p:spTgt spid="11"/>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13"/>
                                        </p:tgtEl>
                                        <p:attrNameLst>
                                          <p:attrName>style.visibility</p:attrName>
                                        </p:attrNameLst>
                                      </p:cBhvr>
                                      <p:to>
                                        <p:strVal val="visible"/>
                                      </p:to>
                                    </p:set>
                                    <p:animEffect transition="in" filter="wipe(left)">
                                      <p:cBhvr>
                                        <p:cTn id="131" dur="500"/>
                                        <p:tgtEl>
                                          <p:spTgt spid="13"/>
                                        </p:tgtEl>
                                      </p:cBhvr>
                                    </p:animEffect>
                                  </p:childTnLst>
                                </p:cTn>
                              </p:par>
                            </p:childTnLst>
                          </p:cTn>
                        </p:par>
                        <p:par>
                          <p:cTn id="132" fill="hold">
                            <p:stCondLst>
                              <p:cond delay="1000"/>
                            </p:stCondLst>
                            <p:childTnLst>
                              <p:par>
                                <p:cTn id="133" presetID="22" presetClass="entr" presetSubtype="2" fill="hold" grpId="0" nodeType="afterEffect">
                                  <p:stCondLst>
                                    <p:cond delay="0"/>
                                  </p:stCondLst>
                                  <p:childTnLst>
                                    <p:set>
                                      <p:cBhvr>
                                        <p:cTn id="134" dur="1" fill="hold">
                                          <p:stCondLst>
                                            <p:cond delay="0"/>
                                          </p:stCondLst>
                                        </p:cTn>
                                        <p:tgtEl>
                                          <p:spTgt spid="14"/>
                                        </p:tgtEl>
                                        <p:attrNameLst>
                                          <p:attrName>style.visibility</p:attrName>
                                        </p:attrNameLst>
                                      </p:cBhvr>
                                      <p:to>
                                        <p:strVal val="visible"/>
                                      </p:to>
                                    </p:set>
                                    <p:animEffect transition="in" filter="wipe(right)">
                                      <p:cBhvr>
                                        <p:cTn id="135" dur="500"/>
                                        <p:tgtEl>
                                          <p:spTgt spid="14"/>
                                        </p:tgtEl>
                                      </p:cBhvr>
                                    </p:animEffect>
                                  </p:childTnLst>
                                </p:cTn>
                              </p:par>
                              <p:par>
                                <p:cTn id="136" presetID="22" presetClass="entr" presetSubtype="2" fill="hold" nodeType="withEffect">
                                  <p:stCondLst>
                                    <p:cond delay="0"/>
                                  </p:stCondLst>
                                  <p:childTnLst>
                                    <p:set>
                                      <p:cBhvr>
                                        <p:cTn id="137" dur="1" fill="hold">
                                          <p:stCondLst>
                                            <p:cond delay="0"/>
                                          </p:stCondLst>
                                        </p:cTn>
                                        <p:tgtEl>
                                          <p:spTgt spid="12"/>
                                        </p:tgtEl>
                                        <p:attrNameLst>
                                          <p:attrName>style.visibility</p:attrName>
                                        </p:attrNameLst>
                                      </p:cBhvr>
                                      <p:to>
                                        <p:strVal val="visible"/>
                                      </p:to>
                                    </p:set>
                                    <p:animEffect transition="in" filter="wipe(right)">
                                      <p:cBhvr>
                                        <p:cTn id="138" dur="500"/>
                                        <p:tgtEl>
                                          <p:spTgt spid="12"/>
                                        </p:tgtEl>
                                      </p:cBhvr>
                                    </p:animEffect>
                                  </p:childTnLst>
                                </p:cTn>
                              </p:par>
                            </p:childTnLst>
                          </p:cTn>
                        </p:par>
                        <p:par>
                          <p:cTn id="139" fill="hold">
                            <p:stCondLst>
                              <p:cond delay="1500"/>
                            </p:stCondLst>
                            <p:childTnLst>
                              <p:par>
                                <p:cTn id="140" presetID="22" presetClass="entr" presetSubtype="4" fill="hold" nodeType="afterEffect">
                                  <p:stCondLst>
                                    <p:cond delay="0"/>
                                  </p:stCondLst>
                                  <p:childTnLst>
                                    <p:set>
                                      <p:cBhvr>
                                        <p:cTn id="141" dur="1" fill="hold">
                                          <p:stCondLst>
                                            <p:cond delay="0"/>
                                          </p:stCondLst>
                                        </p:cTn>
                                        <p:tgtEl>
                                          <p:spTgt spid="23"/>
                                        </p:tgtEl>
                                        <p:attrNameLst>
                                          <p:attrName>style.visibility</p:attrName>
                                        </p:attrNameLst>
                                      </p:cBhvr>
                                      <p:to>
                                        <p:strVal val="visible"/>
                                      </p:to>
                                    </p:set>
                                    <p:animEffect transition="in" filter="wipe(down)">
                                      <p:cBhvr>
                                        <p:cTn id="142" dur="500"/>
                                        <p:tgtEl>
                                          <p:spTgt spid="23"/>
                                        </p:tgtEl>
                                      </p:cBhvr>
                                    </p:animEffect>
                                  </p:childTnLst>
                                </p:cTn>
                              </p:par>
                              <p:par>
                                <p:cTn id="143" presetID="22" presetClass="entr" presetSubtype="4" fill="hold" grpId="0" nodeType="withEffect">
                                  <p:stCondLst>
                                    <p:cond delay="0"/>
                                  </p:stCondLst>
                                  <p:childTnLst>
                                    <p:set>
                                      <p:cBhvr>
                                        <p:cTn id="144" dur="1" fill="hold">
                                          <p:stCondLst>
                                            <p:cond delay="0"/>
                                          </p:stCondLst>
                                        </p:cTn>
                                        <p:tgtEl>
                                          <p:spTgt spid="25"/>
                                        </p:tgtEl>
                                        <p:attrNameLst>
                                          <p:attrName>style.visibility</p:attrName>
                                        </p:attrNameLst>
                                      </p:cBhvr>
                                      <p:to>
                                        <p:strVal val="visible"/>
                                      </p:to>
                                    </p:set>
                                    <p:animEffect transition="in" filter="wipe(down)">
                                      <p:cBhvr>
                                        <p:cTn id="145" dur="500"/>
                                        <p:tgtEl>
                                          <p:spTgt spid="25"/>
                                        </p:tgtEl>
                                      </p:cBhvr>
                                    </p:animEffect>
                                  </p:childTnLst>
                                </p:cTn>
                              </p:par>
                            </p:childTnLst>
                          </p:cTn>
                        </p:par>
                        <p:par>
                          <p:cTn id="146" fill="hold">
                            <p:stCondLst>
                              <p:cond delay="2000"/>
                            </p:stCondLst>
                            <p:childTnLst>
                              <p:par>
                                <p:cTn id="147" presetID="22" presetClass="entr" presetSubtype="1" fill="hold" nodeType="afterEffect">
                                  <p:stCondLst>
                                    <p:cond delay="0"/>
                                  </p:stCondLst>
                                  <p:childTnLst>
                                    <p:set>
                                      <p:cBhvr>
                                        <p:cTn id="148" dur="1" fill="hold">
                                          <p:stCondLst>
                                            <p:cond delay="0"/>
                                          </p:stCondLst>
                                        </p:cTn>
                                        <p:tgtEl>
                                          <p:spTgt spid="24"/>
                                        </p:tgtEl>
                                        <p:attrNameLst>
                                          <p:attrName>style.visibility</p:attrName>
                                        </p:attrNameLst>
                                      </p:cBhvr>
                                      <p:to>
                                        <p:strVal val="visible"/>
                                      </p:to>
                                    </p:set>
                                    <p:animEffect transition="in" filter="wipe(up)">
                                      <p:cBhvr>
                                        <p:cTn id="149" dur="500"/>
                                        <p:tgtEl>
                                          <p:spTgt spid="24"/>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26"/>
                                        </p:tgtEl>
                                        <p:attrNameLst>
                                          <p:attrName>style.visibility</p:attrName>
                                        </p:attrNameLst>
                                      </p:cBhvr>
                                      <p:to>
                                        <p:strVal val="visible"/>
                                      </p:to>
                                    </p:set>
                                    <p:animEffect transition="in" filter="wipe(up)">
                                      <p:cBhvr>
                                        <p:cTn id="15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0" grpId="0"/>
      <p:bldP spid="14" grpId="0"/>
      <p:bldP spid="17" grpId="0"/>
      <p:bldP spid="18" grpId="0"/>
      <p:bldP spid="21" grpId="0"/>
      <p:bldP spid="22" grpId="0"/>
      <p:bldP spid="25" grpId="0"/>
      <p:bldP spid="26" grpId="0"/>
      <p:bldP spid="29" grpId="0"/>
      <p:bldP spid="30" grpId="0"/>
      <p:bldP spid="32" grpId="0"/>
      <p:bldP spid="33" grpId="0"/>
      <p:bldP spid="34" grpId="0"/>
      <p:bldP spid="35" grpId="0"/>
      <p:bldP spid="36" grpId="0"/>
      <p:bldP spid="60" grpId="0" animBg="1"/>
      <p:bldP spid="61" grpId="0" animBg="1"/>
      <p:bldP spid="13" grpId="0"/>
      <p:bldP spid="7" grpId="0" animBg="1"/>
      <p:bldP spid="4"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IQbservable</a:t>
            </a:r>
            <a:r>
              <a:rPr lang="en-US" dirty="0" smtClean="0"/>
              <a:t>&lt;T&gt;  –  The Dual of </a:t>
            </a:r>
            <a:r>
              <a:rPr lang="en-US" dirty="0" err="1" smtClean="0"/>
              <a:t>IQueryable</a:t>
            </a:r>
            <a:r>
              <a:rPr lang="en-US" dirty="0" smtClean="0"/>
              <a:t>&lt;T&gt;</a:t>
            </a:r>
            <a:endParaRPr lang="en-US" dirty="0"/>
          </a:p>
        </p:txBody>
      </p:sp>
      <p:sp>
        <p:nvSpPr>
          <p:cNvPr id="3" name="Vertical Scroll 2"/>
          <p:cNvSpPr/>
          <p:nvPr/>
        </p:nvSpPr>
        <p:spPr bwMode="auto">
          <a:xfrm>
            <a:off x="6915912" y="2209800"/>
            <a:ext cx="2151888" cy="1847695"/>
          </a:xfrm>
          <a:prstGeom prst="verticalScroll">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400" dirty="0">
                <a:solidFill>
                  <a:srgbClr val="000000"/>
                </a:solidFill>
                <a:latin typeface="Calibri" pitchFamily="34" charset="0"/>
              </a:rPr>
              <a:t>We welcome </a:t>
            </a:r>
            <a:r>
              <a:rPr lang="en-US" sz="2400" b="1" i="1" dirty="0">
                <a:solidFill>
                  <a:srgbClr val="000000"/>
                </a:solidFill>
                <a:latin typeface="Calibri" pitchFamily="34" charset="0"/>
              </a:rPr>
              <a:t>semantic </a:t>
            </a:r>
            <a:r>
              <a:rPr lang="en-US" sz="2400" dirty="0" smtClean="0">
                <a:solidFill>
                  <a:srgbClr val="000000"/>
                </a:solidFill>
                <a:latin typeface="Calibri" pitchFamily="34" charset="0"/>
              </a:rPr>
              <a:t>discussions</a:t>
            </a:r>
            <a:endParaRPr lang="en-US" sz="2400" dirty="0">
              <a:solidFill>
                <a:srgbClr val="000000"/>
              </a:solidFill>
              <a:latin typeface="Calibri" pitchFamily="34" charset="0"/>
            </a:endParaRPr>
          </a:p>
        </p:txBody>
      </p:sp>
      <p:sp>
        <p:nvSpPr>
          <p:cNvPr id="11" name="Rounded Rectangular Callout 10"/>
          <p:cNvSpPr/>
          <p:nvPr/>
        </p:nvSpPr>
        <p:spPr bwMode="auto">
          <a:xfrm>
            <a:off x="3423332" y="4080815"/>
            <a:ext cx="2133600" cy="837589"/>
          </a:xfrm>
          <a:prstGeom prst="wedgeRoundRectCallout">
            <a:avLst>
              <a:gd name="adj1" fmla="val -40587"/>
              <a:gd name="adj2" fmla="val 68915"/>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b="1" i="1" dirty="0" smtClean="0">
                <a:solidFill>
                  <a:srgbClr val="000000"/>
                </a:solidFill>
              </a:rPr>
              <a:t>Extended role </a:t>
            </a:r>
            <a:r>
              <a:rPr lang="en-US" sz="2000" dirty="0" smtClean="0">
                <a:solidFill>
                  <a:srgbClr val="000000"/>
                </a:solidFill>
              </a:rPr>
              <a:t>for some operators</a:t>
            </a:r>
            <a:endParaRPr lang="en-US" sz="2400" b="1" i="1" dirty="0">
              <a:solidFill>
                <a:srgbClr val="000000"/>
              </a:solidFill>
              <a:latin typeface="Consolas" pitchFamily="49" charset="0"/>
              <a:cs typeface="Consolas" pitchFamily="49" charset="0"/>
            </a:endParaRPr>
          </a:p>
        </p:txBody>
      </p:sp>
      <p:sp>
        <p:nvSpPr>
          <p:cNvPr id="12" name="Rounded Rectangular Callout 11"/>
          <p:cNvSpPr/>
          <p:nvPr/>
        </p:nvSpPr>
        <p:spPr bwMode="auto">
          <a:xfrm>
            <a:off x="6563906" y="4859797"/>
            <a:ext cx="1795272" cy="837589"/>
          </a:xfrm>
          <a:prstGeom prst="wedgeRoundRectCallout">
            <a:avLst>
              <a:gd name="adj1" fmla="val -72265"/>
              <a:gd name="adj2" fmla="val 43588"/>
              <a:gd name="adj3" fmla="val 16667"/>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dirty="0" smtClean="0">
                <a:solidFill>
                  <a:srgbClr val="000000"/>
                </a:solidFill>
              </a:rPr>
              <a:t>No </a:t>
            </a:r>
            <a:r>
              <a:rPr lang="en-US" sz="2000" b="1" dirty="0" smtClean="0">
                <a:solidFill>
                  <a:srgbClr val="000000"/>
                </a:solidFill>
                <a:latin typeface="Consolas" pitchFamily="49" charset="0"/>
                <a:cs typeface="Consolas" pitchFamily="49" charset="0"/>
              </a:rPr>
              <a:t>Execute </a:t>
            </a:r>
            <a:r>
              <a:rPr lang="en-US" sz="2000" dirty="0" smtClean="0">
                <a:solidFill>
                  <a:srgbClr val="000000"/>
                </a:solidFill>
              </a:rPr>
              <a:t>method</a:t>
            </a:r>
            <a:endParaRPr lang="en-US" sz="2400" dirty="0">
              <a:solidFill>
                <a:srgbClr val="000000"/>
              </a:solidFill>
              <a:latin typeface="Consolas" pitchFamily="49" charset="0"/>
              <a:cs typeface="Consolas" pitchFamily="49" charset="0"/>
            </a:endParaRPr>
          </a:p>
        </p:txBody>
      </p:sp>
      <p:sp>
        <p:nvSpPr>
          <p:cNvPr id="13" name="Text Placeholder 5"/>
          <p:cNvSpPr txBox="1">
            <a:spLocks/>
          </p:cNvSpPr>
          <p:nvPr/>
        </p:nvSpPr>
        <p:spPr>
          <a:xfrm>
            <a:off x="513556" y="1791648"/>
            <a:ext cx="8421688" cy="4395049"/>
          </a:xfrm>
          <a:prstGeom prst="rect">
            <a:avLst/>
          </a:prstGeom>
        </p:spPr>
        <p:txBody>
          <a:bodyPr/>
          <a:lst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pPr>
            <a:r>
              <a:rPr lang="en-US" sz="2000" dirty="0" smtClean="0">
                <a:solidFill>
                  <a:schemeClr val="accent1">
                    <a:lumMod val="60000"/>
                    <a:lumOff val="40000"/>
                  </a:schemeClr>
                </a:solidFill>
                <a:latin typeface="Consolas" pitchFamily="49" charset="0"/>
                <a:cs typeface="Consolas" pitchFamily="49" charset="0"/>
              </a:rPr>
              <a:t>interface </a:t>
            </a:r>
            <a:r>
              <a:rPr lang="en-US" sz="2000" dirty="0" err="1" smtClean="0">
                <a:solidFill>
                  <a:schemeClr val="accent3">
                    <a:lumMod val="60000"/>
                    <a:lumOff val="40000"/>
                  </a:schemeClr>
                </a:solidFill>
                <a:latin typeface="Consolas" pitchFamily="49" charset="0"/>
                <a:cs typeface="Consolas" pitchFamily="49" charset="0"/>
              </a:rPr>
              <a:t>IQbservable</a:t>
            </a:r>
            <a:r>
              <a:rPr lang="en-US" sz="2000" dirty="0" smtClean="0">
                <a:latin typeface="Consolas" pitchFamily="49" charset="0"/>
                <a:cs typeface="Consolas" pitchFamily="49" charset="0"/>
              </a:rPr>
              <a:t>&lt;</a:t>
            </a:r>
            <a:r>
              <a:rPr lang="en-US" sz="2000" dirty="0" smtClean="0">
                <a:solidFill>
                  <a:schemeClr val="accent1">
                    <a:lumMod val="60000"/>
                    <a:lumOff val="40000"/>
                  </a:schemeClr>
                </a:solidFill>
                <a:latin typeface="Consolas" pitchFamily="49" charset="0"/>
                <a:cs typeface="Consolas" pitchFamily="49" charset="0"/>
              </a:rPr>
              <a:t>out </a:t>
            </a:r>
            <a:r>
              <a:rPr lang="en-US" sz="2000" dirty="0" smtClean="0">
                <a:latin typeface="Consolas" pitchFamily="49" charset="0"/>
                <a:cs typeface="Consolas" pitchFamily="49" charset="0"/>
              </a:rPr>
              <a:t>T&gt; : </a:t>
            </a:r>
            <a:r>
              <a:rPr lang="en-US" sz="2000" dirty="0" err="1" smtClean="0">
                <a:solidFill>
                  <a:schemeClr val="accent3">
                    <a:lumMod val="60000"/>
                    <a:lumOff val="40000"/>
                  </a:schemeClr>
                </a:solidFill>
                <a:latin typeface="Consolas" pitchFamily="49" charset="0"/>
                <a:cs typeface="Consolas" pitchFamily="49" charset="0"/>
              </a:rPr>
              <a:t>IObservable</a:t>
            </a:r>
            <a:r>
              <a:rPr lang="en-US" sz="2000" dirty="0" smtClean="0">
                <a:latin typeface="Consolas" pitchFamily="49" charset="0"/>
                <a:cs typeface="Consolas" pitchFamily="49" charset="0"/>
              </a:rPr>
              <a:t>&lt;T&gt;</a:t>
            </a:r>
          </a:p>
          <a:p>
            <a:pPr marL="0" indent="0">
              <a:buFont typeface="Arial" pitchFamily="34" charset="0"/>
              <a:buNone/>
            </a:pPr>
            <a:r>
              <a:rPr lang="en-US" sz="2000" dirty="0" smtClean="0">
                <a:latin typeface="Consolas" pitchFamily="49" charset="0"/>
                <a:cs typeface="Consolas" pitchFamily="49" charset="0"/>
              </a:rPr>
              <a:t>{</a:t>
            </a:r>
          </a:p>
          <a:p>
            <a:pPr marL="0" indent="0">
              <a:buFont typeface="Arial" pitchFamily="34" charset="0"/>
              <a:buNone/>
            </a:pPr>
            <a:r>
              <a:rPr lang="en-US" sz="2000" dirty="0" smtClean="0">
                <a:latin typeface="Consolas" pitchFamily="49" charset="0"/>
                <a:cs typeface="Consolas" pitchFamily="49" charset="0"/>
              </a:rPr>
              <a:t>    </a:t>
            </a:r>
            <a:r>
              <a:rPr lang="en-US" sz="2000" dirty="0" smtClean="0">
                <a:solidFill>
                  <a:schemeClr val="accent3">
                    <a:lumMod val="60000"/>
                    <a:lumOff val="40000"/>
                  </a:schemeClr>
                </a:solidFill>
                <a:latin typeface="Consolas" pitchFamily="49" charset="0"/>
                <a:cs typeface="Consolas" pitchFamily="49" charset="0"/>
              </a:rPr>
              <a:t>Expression</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Expression</a:t>
            </a:r>
            <a:r>
              <a:rPr lang="en-US" sz="2000" dirty="0" smtClean="0">
                <a:latin typeface="Consolas" pitchFamily="49" charset="0"/>
                <a:cs typeface="Consolas" pitchFamily="49" charset="0"/>
              </a:rPr>
              <a:t>  { </a:t>
            </a:r>
            <a:r>
              <a:rPr lang="en-US" sz="2000" dirty="0" smtClean="0">
                <a:solidFill>
                  <a:schemeClr val="accent1">
                    <a:lumMod val="60000"/>
                    <a:lumOff val="40000"/>
                  </a:schemeClr>
                </a:solidFill>
                <a:latin typeface="Consolas" pitchFamily="49" charset="0"/>
                <a:cs typeface="Consolas" pitchFamily="49" charset="0"/>
              </a:rPr>
              <a:t>get</a:t>
            </a:r>
            <a:r>
              <a:rPr lang="en-US" sz="2000" dirty="0" smtClean="0">
                <a:latin typeface="Consolas" pitchFamily="49" charset="0"/>
                <a:cs typeface="Consolas" pitchFamily="49" charset="0"/>
              </a:rPr>
              <a:t>; }</a:t>
            </a:r>
          </a:p>
          <a:p>
            <a:pPr marL="0" indent="0">
              <a:buFont typeface="Arial" pitchFamily="34" charset="0"/>
              <a:buNone/>
            </a:pPr>
            <a:r>
              <a:rPr lang="en-US" sz="2000" dirty="0" smtClean="0">
                <a:latin typeface="Consolas" pitchFamily="49" charset="0"/>
                <a:cs typeface="Consolas" pitchFamily="49" charset="0"/>
              </a:rPr>
              <a:t>    </a:t>
            </a:r>
            <a:r>
              <a:rPr lang="en-US" sz="2000" dirty="0" smtClean="0">
                <a:solidFill>
                  <a:schemeClr val="accent3">
                    <a:lumMod val="60000"/>
                    <a:lumOff val="40000"/>
                  </a:schemeClr>
                </a:solidFill>
                <a:latin typeface="Consolas" pitchFamily="49" charset="0"/>
                <a:cs typeface="Consolas" pitchFamily="49" charset="0"/>
              </a:rPr>
              <a:t>Type</a:t>
            </a:r>
            <a:r>
              <a:rPr lang="en-US" sz="2000" dirty="0" smtClean="0">
                <a:latin typeface="Consolas" pitchFamily="49" charset="0"/>
                <a:cs typeface="Consolas" pitchFamily="49" charset="0"/>
              </a:rPr>
              <a:t>                </a:t>
            </a:r>
            <a:r>
              <a:rPr lang="en-US" sz="2000" dirty="0" err="1" smtClean="0">
                <a:latin typeface="Consolas" pitchFamily="49" charset="0"/>
                <a:cs typeface="Consolas" pitchFamily="49" charset="0"/>
              </a:rPr>
              <a:t>ElementType</a:t>
            </a:r>
            <a:r>
              <a:rPr lang="en-US" sz="2000" dirty="0" smtClean="0">
                <a:latin typeface="Consolas" pitchFamily="49" charset="0"/>
                <a:cs typeface="Consolas" pitchFamily="49" charset="0"/>
              </a:rPr>
              <a:t> { </a:t>
            </a:r>
            <a:r>
              <a:rPr lang="en-US" sz="2000" dirty="0" smtClean="0">
                <a:solidFill>
                  <a:schemeClr val="accent1">
                    <a:lumMod val="60000"/>
                    <a:lumOff val="40000"/>
                  </a:schemeClr>
                </a:solidFill>
                <a:latin typeface="Consolas" pitchFamily="49" charset="0"/>
                <a:cs typeface="Consolas" pitchFamily="49" charset="0"/>
              </a:rPr>
              <a:t>get</a:t>
            </a:r>
            <a:r>
              <a:rPr lang="en-US" sz="2000" dirty="0" smtClean="0">
                <a:latin typeface="Consolas" pitchFamily="49" charset="0"/>
                <a:cs typeface="Consolas" pitchFamily="49" charset="0"/>
              </a:rPr>
              <a:t>; }</a:t>
            </a:r>
          </a:p>
          <a:p>
            <a:pPr marL="0" indent="0">
              <a:buFont typeface="Arial" pitchFamily="34" charset="0"/>
              <a:buNone/>
            </a:pPr>
            <a:r>
              <a:rPr lang="en-US" sz="2000" dirty="0" smtClean="0">
                <a:latin typeface="Consolas" pitchFamily="49" charset="0"/>
                <a:cs typeface="Consolas" pitchFamily="49" charset="0"/>
              </a:rPr>
              <a:t>    </a:t>
            </a:r>
            <a:r>
              <a:rPr lang="en-US" sz="2000" dirty="0" err="1" smtClean="0">
                <a:solidFill>
                  <a:schemeClr val="accent3">
                    <a:lumMod val="60000"/>
                    <a:lumOff val="40000"/>
                  </a:schemeClr>
                </a:solidFill>
                <a:latin typeface="Consolas" pitchFamily="49" charset="0"/>
                <a:cs typeface="Consolas" pitchFamily="49" charset="0"/>
              </a:rPr>
              <a:t>IQbservableProvider</a:t>
            </a:r>
            <a:r>
              <a:rPr lang="en-US" sz="2000" dirty="0" smtClean="0">
                <a:latin typeface="Consolas" pitchFamily="49" charset="0"/>
                <a:cs typeface="Consolas" pitchFamily="49" charset="0"/>
              </a:rPr>
              <a:t> Provider    { </a:t>
            </a:r>
            <a:r>
              <a:rPr lang="en-US" sz="2000" dirty="0" smtClean="0">
                <a:solidFill>
                  <a:schemeClr val="accent1">
                    <a:lumMod val="60000"/>
                    <a:lumOff val="40000"/>
                  </a:schemeClr>
                </a:solidFill>
                <a:latin typeface="Consolas" pitchFamily="49" charset="0"/>
                <a:cs typeface="Consolas" pitchFamily="49" charset="0"/>
              </a:rPr>
              <a:t>get</a:t>
            </a:r>
            <a:r>
              <a:rPr lang="en-US" sz="2000" dirty="0" smtClean="0">
                <a:latin typeface="Consolas" pitchFamily="49" charset="0"/>
                <a:cs typeface="Consolas" pitchFamily="49" charset="0"/>
              </a:rPr>
              <a:t>; }</a:t>
            </a:r>
          </a:p>
          <a:p>
            <a:pPr marL="0" indent="0">
              <a:buFont typeface="Arial" pitchFamily="34" charset="0"/>
              <a:buNone/>
            </a:pPr>
            <a:r>
              <a:rPr lang="en-US" sz="2000" dirty="0" smtClean="0">
                <a:latin typeface="Consolas" pitchFamily="49" charset="0"/>
                <a:cs typeface="Consolas" pitchFamily="49" charset="0"/>
              </a:rPr>
              <a:t>}</a:t>
            </a:r>
          </a:p>
          <a:p>
            <a:pPr marL="0" indent="0">
              <a:buFont typeface="Arial" pitchFamily="34" charset="0"/>
              <a:buNone/>
            </a:pPr>
            <a:endParaRPr lang="en-US" sz="2000" dirty="0" smtClean="0">
              <a:latin typeface="Consolas" pitchFamily="49" charset="0"/>
              <a:cs typeface="Consolas" pitchFamily="49" charset="0"/>
            </a:endParaRPr>
          </a:p>
          <a:p>
            <a:pPr marL="0" indent="0">
              <a:buFont typeface="Arial" pitchFamily="34" charset="0"/>
              <a:buNone/>
            </a:pPr>
            <a:endParaRPr lang="en-US" sz="2000" dirty="0" smtClean="0">
              <a:latin typeface="Consolas" pitchFamily="49" charset="0"/>
              <a:cs typeface="Consolas" pitchFamily="49" charset="0"/>
            </a:endParaRPr>
          </a:p>
          <a:p>
            <a:pPr marL="0" indent="0">
              <a:buFont typeface="Arial" pitchFamily="34" charset="0"/>
              <a:buNone/>
            </a:pPr>
            <a:endParaRPr lang="en-US" sz="2000" dirty="0" smtClean="0">
              <a:latin typeface="Consolas" pitchFamily="49" charset="0"/>
              <a:cs typeface="Consolas" pitchFamily="49" charset="0"/>
            </a:endParaRPr>
          </a:p>
          <a:p>
            <a:pPr marL="0" indent="0">
              <a:buFont typeface="Arial" pitchFamily="34" charset="0"/>
              <a:buNone/>
            </a:pPr>
            <a:r>
              <a:rPr lang="en-US" sz="2000" dirty="0" smtClean="0">
                <a:solidFill>
                  <a:schemeClr val="accent1">
                    <a:lumMod val="60000"/>
                    <a:lumOff val="40000"/>
                  </a:schemeClr>
                </a:solidFill>
                <a:latin typeface="Consolas" pitchFamily="49" charset="0"/>
                <a:cs typeface="Consolas" pitchFamily="49" charset="0"/>
              </a:rPr>
              <a:t>interface</a:t>
            </a:r>
            <a:r>
              <a:rPr lang="en-US" sz="2000" dirty="0" smtClean="0">
                <a:latin typeface="Consolas" pitchFamily="49" charset="0"/>
                <a:cs typeface="Consolas" pitchFamily="49" charset="0"/>
              </a:rPr>
              <a:t> </a:t>
            </a:r>
            <a:r>
              <a:rPr lang="en-US" sz="2000" dirty="0" err="1" smtClean="0">
                <a:solidFill>
                  <a:schemeClr val="accent3">
                    <a:lumMod val="60000"/>
                    <a:lumOff val="40000"/>
                  </a:schemeClr>
                </a:solidFill>
                <a:latin typeface="Consolas" pitchFamily="49" charset="0"/>
                <a:cs typeface="Consolas" pitchFamily="49" charset="0"/>
              </a:rPr>
              <a:t>IQbservableProvider</a:t>
            </a:r>
            <a:endParaRPr lang="en-US" sz="2000" dirty="0" smtClean="0">
              <a:solidFill>
                <a:schemeClr val="accent3">
                  <a:lumMod val="60000"/>
                  <a:lumOff val="40000"/>
                </a:schemeClr>
              </a:solidFill>
              <a:latin typeface="Consolas" pitchFamily="49" charset="0"/>
              <a:cs typeface="Consolas" pitchFamily="49" charset="0"/>
            </a:endParaRPr>
          </a:p>
          <a:p>
            <a:pPr marL="0" indent="0">
              <a:buFont typeface="Arial" pitchFamily="34" charset="0"/>
              <a:buNone/>
            </a:pPr>
            <a:r>
              <a:rPr lang="en-US" sz="2000" dirty="0" smtClean="0">
                <a:latin typeface="Consolas" pitchFamily="49" charset="0"/>
                <a:cs typeface="Consolas" pitchFamily="49" charset="0"/>
              </a:rPr>
              <a:t>{</a:t>
            </a:r>
          </a:p>
          <a:p>
            <a:pPr marL="0" indent="0">
              <a:buFont typeface="Arial" pitchFamily="34" charset="0"/>
              <a:buNone/>
            </a:pPr>
            <a:r>
              <a:rPr lang="en-US" sz="2000" dirty="0" smtClean="0">
                <a:latin typeface="Consolas" pitchFamily="49" charset="0"/>
                <a:cs typeface="Consolas" pitchFamily="49" charset="0"/>
              </a:rPr>
              <a:t>    </a:t>
            </a:r>
            <a:r>
              <a:rPr lang="en-US" sz="2000" dirty="0" err="1" smtClean="0">
                <a:solidFill>
                  <a:schemeClr val="accent3">
                    <a:lumMod val="60000"/>
                    <a:lumOff val="40000"/>
                  </a:schemeClr>
                </a:solidFill>
                <a:latin typeface="Consolas" pitchFamily="49" charset="0"/>
                <a:cs typeface="Consolas" pitchFamily="49" charset="0"/>
              </a:rPr>
              <a:t>IQbservable</a:t>
            </a:r>
            <a:r>
              <a:rPr lang="en-US" sz="2000" dirty="0" smtClean="0">
                <a:latin typeface="Consolas" pitchFamily="49" charset="0"/>
                <a:cs typeface="Consolas" pitchFamily="49" charset="0"/>
              </a:rPr>
              <a:t>&lt;R&gt; </a:t>
            </a:r>
            <a:r>
              <a:rPr lang="en-US" sz="2000" dirty="0" err="1" smtClean="0">
                <a:latin typeface="Consolas" pitchFamily="49" charset="0"/>
                <a:cs typeface="Consolas" pitchFamily="49" charset="0"/>
              </a:rPr>
              <a:t>CreateQuery</a:t>
            </a:r>
            <a:r>
              <a:rPr lang="en-US" sz="2000" dirty="0" smtClean="0">
                <a:latin typeface="Consolas" pitchFamily="49" charset="0"/>
                <a:cs typeface="Consolas" pitchFamily="49" charset="0"/>
              </a:rPr>
              <a:t>&lt;R&gt;(</a:t>
            </a:r>
            <a:r>
              <a:rPr lang="en-US" sz="2000" dirty="0" smtClean="0">
                <a:solidFill>
                  <a:schemeClr val="accent3">
                    <a:lumMod val="60000"/>
                    <a:lumOff val="40000"/>
                  </a:schemeClr>
                </a:solidFill>
                <a:latin typeface="Consolas" pitchFamily="49" charset="0"/>
                <a:cs typeface="Consolas" pitchFamily="49" charset="0"/>
              </a:rPr>
              <a:t>Expression </a:t>
            </a:r>
            <a:r>
              <a:rPr lang="en-US" sz="2000" dirty="0" smtClean="0">
                <a:latin typeface="Consolas" pitchFamily="49" charset="0"/>
                <a:cs typeface="Consolas" pitchFamily="49" charset="0"/>
              </a:rPr>
              <a:t>expression);</a:t>
            </a:r>
          </a:p>
          <a:p>
            <a:pPr marL="0" indent="0">
              <a:buFont typeface="Arial" pitchFamily="34" charset="0"/>
              <a:buNone/>
            </a:pPr>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p:txBody>
      </p:sp>
    </p:spTree>
    <p:custDataLst>
      <p:tags r:id="rId1"/>
    </p:custDataLst>
    <p:extLst>
      <p:ext uri="{BB962C8B-B14F-4D97-AF65-F5344CB8AC3E}">
        <p14:creationId xmlns:p14="http://schemas.microsoft.com/office/powerpoint/2010/main" val="4046357611"/>
      </p:ext>
    </p:extLst>
  </p:cSld>
  <p:clrMapOvr>
    <a:masterClrMapping/>
  </p:clrMapOvr>
  <p:transition advTm="75755">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LINQ to WMI Events (WQL)</a:t>
            </a:r>
            <a:endParaRPr lang="en-US" dirty="0"/>
          </a:p>
        </p:txBody>
      </p:sp>
    </p:spTree>
    <p:extLst>
      <p:ext uri="{BB962C8B-B14F-4D97-AF65-F5344CB8AC3E}">
        <p14:creationId xmlns:p14="http://schemas.microsoft.com/office/powerpoint/2010/main" val="1353947220"/>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Rx and the Visual Studio </a:t>
            </a:r>
            <a:r>
              <a:rPr lang="en-US" dirty="0" err="1" smtClean="0"/>
              <a:t>Async</a:t>
            </a:r>
            <a:r>
              <a:rPr lang="en-US" dirty="0" smtClean="0"/>
              <a:t> CTP</a:t>
            </a:r>
            <a:endParaRPr lang="en-US" dirty="0"/>
          </a:p>
        </p:txBody>
      </p:sp>
      <p:sp>
        <p:nvSpPr>
          <p:cNvPr id="6" name="Text Placeholder 5"/>
          <p:cNvSpPr>
            <a:spLocks noGrp="1"/>
          </p:cNvSpPr>
          <p:nvPr>
            <p:ph idx="1"/>
          </p:nvPr>
        </p:nvSpPr>
        <p:spPr/>
        <p:txBody>
          <a:bodyPr/>
          <a:lstStyle/>
          <a:p>
            <a:r>
              <a:rPr lang="en-US" dirty="0" smtClean="0"/>
              <a:t>The essence of the feature</a:t>
            </a:r>
          </a:p>
          <a:p>
            <a:endParaRPr lang="en-US" dirty="0" smtClean="0"/>
          </a:p>
          <a:p>
            <a:endParaRPr lang="en-US" dirty="0"/>
          </a:p>
          <a:p>
            <a:endParaRPr lang="en-US" dirty="0" smtClean="0"/>
          </a:p>
          <a:p>
            <a:endParaRPr lang="en-US" dirty="0" smtClean="0"/>
          </a:p>
          <a:p>
            <a:endParaRPr lang="en-US" dirty="0" smtClean="0"/>
          </a:p>
          <a:p>
            <a:r>
              <a:rPr lang="en-US" dirty="0" smtClean="0"/>
              <a:t>Feature based on the </a:t>
            </a:r>
            <a:r>
              <a:rPr lang="en-US" dirty="0" smtClean="0">
                <a:solidFill>
                  <a:schemeClr val="accent6"/>
                </a:solidFill>
              </a:rPr>
              <a:t>“</a:t>
            </a:r>
            <a:r>
              <a:rPr lang="en-US" b="1" dirty="0" smtClean="0">
                <a:solidFill>
                  <a:schemeClr val="accent6"/>
                </a:solidFill>
              </a:rPr>
              <a:t>await-pattern</a:t>
            </a:r>
            <a:r>
              <a:rPr lang="en-US" dirty="0" smtClean="0">
                <a:solidFill>
                  <a:schemeClr val="accent6"/>
                </a:solidFill>
              </a:rPr>
              <a:t>”</a:t>
            </a:r>
          </a:p>
          <a:p>
            <a:pPr lvl="1"/>
            <a:r>
              <a:rPr lang="en-US" dirty="0" smtClean="0"/>
              <a:t>Awaiting Task&lt;T&gt;</a:t>
            </a:r>
          </a:p>
          <a:p>
            <a:pPr lvl="2"/>
            <a:r>
              <a:rPr lang="en-US" dirty="0" smtClean="0"/>
              <a:t>Returns the </a:t>
            </a:r>
            <a:r>
              <a:rPr lang="en-US" b="1" dirty="0" smtClean="0">
                <a:solidFill>
                  <a:schemeClr val="accent3"/>
                </a:solidFill>
              </a:rPr>
              <a:t>single</a:t>
            </a:r>
            <a:r>
              <a:rPr lang="en-US" dirty="0" smtClean="0"/>
              <a:t> result (of type T)</a:t>
            </a:r>
          </a:p>
          <a:p>
            <a:pPr lvl="1"/>
            <a:r>
              <a:rPr lang="en-US" dirty="0" smtClean="0"/>
              <a:t>Awaiting </a:t>
            </a:r>
            <a:r>
              <a:rPr lang="en-US" dirty="0" err="1" smtClean="0"/>
              <a:t>IObservable</a:t>
            </a:r>
            <a:r>
              <a:rPr lang="en-US" dirty="0" smtClean="0"/>
              <a:t>&lt;T&gt;?</a:t>
            </a:r>
          </a:p>
          <a:p>
            <a:pPr lvl="2"/>
            <a:r>
              <a:rPr lang="en-US" dirty="0" smtClean="0"/>
              <a:t>We return the </a:t>
            </a:r>
            <a:r>
              <a:rPr lang="en-US" b="1" dirty="0" smtClean="0">
                <a:solidFill>
                  <a:schemeClr val="accent3"/>
                </a:solidFill>
              </a:rPr>
              <a:t>last</a:t>
            </a:r>
            <a:r>
              <a:rPr lang="en-US" dirty="0" smtClean="0">
                <a:solidFill>
                  <a:schemeClr val="accent3"/>
                </a:solidFill>
              </a:rPr>
              <a:t> </a:t>
            </a:r>
            <a:r>
              <a:rPr lang="en-US" dirty="0" smtClean="0"/>
              <a:t>result (of type T)</a:t>
            </a:r>
          </a:p>
          <a:p>
            <a:pPr lvl="3"/>
            <a:r>
              <a:rPr lang="en-US" dirty="0" smtClean="0"/>
              <a:t>Want all values? Use </a:t>
            </a:r>
            <a:r>
              <a:rPr lang="en-US" dirty="0" err="1" smtClean="0"/>
              <a:t>ToList</a:t>
            </a:r>
            <a:r>
              <a:rPr lang="en-US" dirty="0" smtClean="0"/>
              <a:t>() first!</a:t>
            </a:r>
          </a:p>
        </p:txBody>
      </p:sp>
      <p:sp>
        <p:nvSpPr>
          <p:cNvPr id="2" name="TextBox 1"/>
          <p:cNvSpPr txBox="1"/>
          <p:nvPr/>
        </p:nvSpPr>
        <p:spPr>
          <a:xfrm>
            <a:off x="1661924" y="1881956"/>
            <a:ext cx="6841617" cy="1692771"/>
          </a:xfrm>
          <a:prstGeom prst="rect">
            <a:avLst/>
          </a:prstGeom>
          <a:noFill/>
        </p:spPr>
        <p:txBody>
          <a:bodyPr wrap="none" lIns="0" tIns="0" rIns="0" bIns="0" rtlCol="0">
            <a:spAutoFit/>
          </a:bodyPr>
          <a:lstStyle/>
          <a:p>
            <a:r>
              <a:rPr lang="en-US" sz="2200" dirty="0" err="1" smtClean="0">
                <a:solidFill>
                  <a:schemeClr val="accent1">
                    <a:lumMod val="60000"/>
                    <a:lumOff val="40000"/>
                  </a:schemeClr>
                </a:solidFill>
                <a:latin typeface="Consolas" pitchFamily="49" charset="0"/>
                <a:cs typeface="Consolas" pitchFamily="49" charset="0"/>
              </a:rPr>
              <a:t>async</a:t>
            </a:r>
            <a:r>
              <a:rPr lang="en-US" sz="2200" dirty="0" smtClean="0">
                <a:solidFill>
                  <a:schemeClr val="accent1">
                    <a:lumMod val="60000"/>
                    <a:lumOff val="40000"/>
                  </a:schemeClr>
                </a:solidFill>
                <a:latin typeface="Consolas" pitchFamily="49" charset="0"/>
                <a:cs typeface="Consolas" pitchFamily="49" charset="0"/>
              </a:rPr>
              <a:t> </a:t>
            </a:r>
            <a:r>
              <a:rPr lang="en-US" sz="2200" dirty="0" smtClean="0">
                <a:solidFill>
                  <a:schemeClr val="accent3">
                    <a:lumMod val="60000"/>
                    <a:lumOff val="40000"/>
                  </a:schemeClr>
                </a:solidFill>
                <a:latin typeface="Consolas" pitchFamily="49" charset="0"/>
                <a:cs typeface="Consolas" pitchFamily="49" charset="0"/>
              </a:rPr>
              <a:t>Task</a:t>
            </a:r>
            <a:r>
              <a:rPr lang="en-US" sz="2200" dirty="0" smtClean="0">
                <a:solidFill>
                  <a:schemeClr val="bg1"/>
                </a:solidFill>
                <a:latin typeface="Consolas" pitchFamily="49" charset="0"/>
                <a:cs typeface="Consolas" pitchFamily="49" charset="0"/>
              </a:rPr>
              <a:t>&lt;</a:t>
            </a:r>
            <a:r>
              <a:rPr lang="en-US" sz="2200" dirty="0" err="1" smtClean="0">
                <a:solidFill>
                  <a:schemeClr val="accent1">
                    <a:lumMod val="60000"/>
                    <a:lumOff val="40000"/>
                  </a:schemeClr>
                </a:solidFill>
                <a:latin typeface="Consolas" pitchFamily="49" charset="0"/>
                <a:cs typeface="Consolas" pitchFamily="49" charset="0"/>
              </a:rPr>
              <a:t>int</a:t>
            </a:r>
            <a:r>
              <a:rPr lang="en-US" sz="2200" dirty="0" smtClean="0">
                <a:solidFill>
                  <a:schemeClr val="bg1"/>
                </a:solidFill>
                <a:latin typeface="Consolas" pitchFamily="49" charset="0"/>
                <a:cs typeface="Consolas" pitchFamily="49" charset="0"/>
              </a:rPr>
              <a:t>&gt; </a:t>
            </a:r>
            <a:r>
              <a:rPr lang="en-US" sz="2200" dirty="0" err="1" smtClean="0">
                <a:solidFill>
                  <a:schemeClr val="bg1"/>
                </a:solidFill>
                <a:latin typeface="Consolas" pitchFamily="49" charset="0"/>
                <a:cs typeface="Consolas" pitchFamily="49" charset="0"/>
              </a:rPr>
              <a:t>GetLength</a:t>
            </a:r>
            <a:r>
              <a:rPr lang="en-US" sz="2200" dirty="0" smtClean="0">
                <a:solidFill>
                  <a:schemeClr val="bg1"/>
                </a:solidFill>
                <a:latin typeface="Consolas" pitchFamily="49" charset="0"/>
                <a:cs typeface="Consolas" pitchFamily="49" charset="0"/>
              </a:rPr>
              <a:t>(</a:t>
            </a:r>
            <a:r>
              <a:rPr lang="en-US" sz="2200" dirty="0" smtClean="0">
                <a:solidFill>
                  <a:schemeClr val="accent3">
                    <a:lumMod val="60000"/>
                    <a:lumOff val="40000"/>
                  </a:schemeClr>
                </a:solidFill>
                <a:latin typeface="Consolas" pitchFamily="49" charset="0"/>
                <a:cs typeface="Consolas" pitchFamily="49" charset="0"/>
              </a:rPr>
              <a:t>Task</a:t>
            </a:r>
            <a:r>
              <a:rPr lang="en-US" sz="2200" dirty="0" smtClean="0">
                <a:solidFill>
                  <a:schemeClr val="bg1"/>
                </a:solidFill>
                <a:latin typeface="Consolas" pitchFamily="49" charset="0"/>
                <a:cs typeface="Consolas" pitchFamily="49" charset="0"/>
              </a:rPr>
              <a:t>&lt;</a:t>
            </a:r>
            <a:r>
              <a:rPr lang="en-US" sz="2200" dirty="0" smtClean="0">
                <a:solidFill>
                  <a:schemeClr val="accent1">
                    <a:lumMod val="60000"/>
                    <a:lumOff val="40000"/>
                  </a:schemeClr>
                </a:solidFill>
                <a:latin typeface="Consolas" pitchFamily="49" charset="0"/>
                <a:cs typeface="Consolas" pitchFamily="49" charset="0"/>
              </a:rPr>
              <a:t>string</a:t>
            </a:r>
            <a:r>
              <a:rPr lang="en-US" sz="2200" dirty="0" smtClean="0">
                <a:solidFill>
                  <a:schemeClr val="bg1"/>
                </a:solidFill>
                <a:latin typeface="Consolas" pitchFamily="49" charset="0"/>
                <a:cs typeface="Consolas" pitchFamily="49" charset="0"/>
              </a:rPr>
              <a:t>&gt; name)</a:t>
            </a:r>
          </a:p>
          <a:p>
            <a:r>
              <a:rPr lang="en-US" sz="2200" dirty="0" smtClean="0">
                <a:solidFill>
                  <a:schemeClr val="bg1"/>
                </a:solidFill>
                <a:latin typeface="Consolas" pitchFamily="49" charset="0"/>
                <a:cs typeface="Consolas" pitchFamily="49" charset="0"/>
              </a:rPr>
              <a:t>{</a:t>
            </a:r>
          </a:p>
          <a:p>
            <a:r>
              <a:rPr lang="en-US" sz="2200" dirty="0" smtClean="0">
                <a:solidFill>
                  <a:schemeClr val="bg1"/>
                </a:solidFill>
                <a:latin typeface="Consolas" pitchFamily="49" charset="0"/>
                <a:cs typeface="Consolas" pitchFamily="49" charset="0"/>
              </a:rPr>
              <a:t>   </a:t>
            </a:r>
            <a:r>
              <a:rPr lang="en-US" sz="2200" dirty="0" smtClean="0">
                <a:solidFill>
                  <a:schemeClr val="accent1">
                    <a:lumMod val="60000"/>
                    <a:lumOff val="40000"/>
                  </a:schemeClr>
                </a:solidFill>
                <a:latin typeface="Consolas" pitchFamily="49" charset="0"/>
                <a:cs typeface="Consolas" pitchFamily="49" charset="0"/>
              </a:rPr>
              <a:t>string</a:t>
            </a:r>
            <a:r>
              <a:rPr lang="en-US" sz="2200" dirty="0" smtClean="0">
                <a:solidFill>
                  <a:schemeClr val="bg1"/>
                </a:solidFill>
                <a:latin typeface="Consolas" pitchFamily="49" charset="0"/>
                <a:cs typeface="Consolas" pitchFamily="49" charset="0"/>
              </a:rPr>
              <a:t> n </a:t>
            </a:r>
            <a:r>
              <a:rPr lang="en-US" sz="2200" dirty="0">
                <a:solidFill>
                  <a:schemeClr val="bg1"/>
                </a:solidFill>
                <a:latin typeface="Consolas" pitchFamily="49" charset="0"/>
                <a:cs typeface="Consolas" pitchFamily="49" charset="0"/>
              </a:rPr>
              <a:t>= </a:t>
            </a:r>
            <a:r>
              <a:rPr lang="en-US" sz="2200" dirty="0">
                <a:solidFill>
                  <a:schemeClr val="accent1">
                    <a:lumMod val="60000"/>
                    <a:lumOff val="40000"/>
                  </a:schemeClr>
                </a:solidFill>
                <a:latin typeface="Consolas" pitchFamily="49" charset="0"/>
                <a:cs typeface="Consolas" pitchFamily="49" charset="0"/>
              </a:rPr>
              <a:t>await</a:t>
            </a:r>
            <a:r>
              <a:rPr lang="en-US" sz="2200" dirty="0">
                <a:solidFill>
                  <a:schemeClr val="bg1"/>
                </a:solidFill>
                <a:latin typeface="Consolas" pitchFamily="49" charset="0"/>
                <a:cs typeface="Consolas" pitchFamily="49" charset="0"/>
              </a:rPr>
              <a:t> </a:t>
            </a:r>
            <a:r>
              <a:rPr lang="en-US" sz="2200" dirty="0" smtClean="0">
                <a:solidFill>
                  <a:schemeClr val="bg1"/>
                </a:solidFill>
                <a:latin typeface="Consolas" pitchFamily="49" charset="0"/>
                <a:cs typeface="Consolas" pitchFamily="49" charset="0"/>
              </a:rPr>
              <a:t>name;</a:t>
            </a:r>
          </a:p>
          <a:p>
            <a:r>
              <a:rPr lang="en-US" sz="2200" dirty="0">
                <a:solidFill>
                  <a:schemeClr val="bg1"/>
                </a:solidFill>
                <a:latin typeface="Consolas" pitchFamily="49" charset="0"/>
                <a:cs typeface="Consolas" pitchFamily="49" charset="0"/>
              </a:rPr>
              <a:t> </a:t>
            </a:r>
            <a:r>
              <a:rPr lang="en-US" sz="2200" dirty="0" smtClean="0">
                <a:solidFill>
                  <a:schemeClr val="bg1"/>
                </a:solidFill>
                <a:latin typeface="Consolas" pitchFamily="49" charset="0"/>
                <a:cs typeface="Consolas" pitchFamily="49" charset="0"/>
              </a:rPr>
              <a:t>  </a:t>
            </a:r>
            <a:r>
              <a:rPr lang="en-US" sz="2200" dirty="0" smtClean="0">
                <a:solidFill>
                  <a:schemeClr val="accent1">
                    <a:lumMod val="60000"/>
                    <a:lumOff val="40000"/>
                  </a:schemeClr>
                </a:solidFill>
                <a:latin typeface="Consolas" pitchFamily="49" charset="0"/>
                <a:cs typeface="Consolas" pitchFamily="49" charset="0"/>
              </a:rPr>
              <a:t>return</a:t>
            </a:r>
            <a:r>
              <a:rPr lang="en-US" sz="2200" dirty="0" smtClean="0">
                <a:solidFill>
                  <a:schemeClr val="bg1"/>
                </a:solidFill>
                <a:latin typeface="Consolas" pitchFamily="49" charset="0"/>
                <a:cs typeface="Consolas" pitchFamily="49" charset="0"/>
              </a:rPr>
              <a:t> </a:t>
            </a:r>
            <a:r>
              <a:rPr lang="en-US" sz="2200" dirty="0" err="1" smtClean="0">
                <a:solidFill>
                  <a:schemeClr val="bg1"/>
                </a:solidFill>
                <a:latin typeface="Consolas" pitchFamily="49" charset="0"/>
                <a:cs typeface="Consolas" pitchFamily="49" charset="0"/>
              </a:rPr>
              <a:t>n.Length</a:t>
            </a:r>
            <a:r>
              <a:rPr lang="en-US" sz="2200" dirty="0" smtClean="0">
                <a:solidFill>
                  <a:schemeClr val="bg1"/>
                </a:solidFill>
                <a:latin typeface="Consolas" pitchFamily="49" charset="0"/>
                <a:cs typeface="Consolas" pitchFamily="49" charset="0"/>
              </a:rPr>
              <a:t>;</a:t>
            </a:r>
          </a:p>
          <a:p>
            <a:r>
              <a:rPr lang="en-US" sz="2200" dirty="0" smtClean="0">
                <a:solidFill>
                  <a:schemeClr val="bg1"/>
                </a:solidFill>
                <a:latin typeface="Consolas" pitchFamily="49" charset="0"/>
                <a:cs typeface="Consolas" pitchFamily="49" charset="0"/>
              </a:rPr>
              <a:t>}</a:t>
            </a:r>
            <a:endParaRPr lang="en-US" sz="2200" dirty="0">
              <a:solidFill>
                <a:schemeClr val="bg1"/>
              </a:solidFill>
              <a:latin typeface="Consolas" pitchFamily="49" charset="0"/>
              <a:cs typeface="Consolas" pitchFamily="49" charset="0"/>
            </a:endParaRPr>
          </a:p>
        </p:txBody>
      </p:sp>
      <p:sp>
        <p:nvSpPr>
          <p:cNvPr id="7" name="Rounded Rectangular Callout 6"/>
          <p:cNvSpPr/>
          <p:nvPr/>
        </p:nvSpPr>
        <p:spPr bwMode="auto">
          <a:xfrm>
            <a:off x="6647663" y="811750"/>
            <a:ext cx="1905000" cy="761389"/>
          </a:xfrm>
          <a:prstGeom prst="wedgeRoundRectCallout">
            <a:avLst>
              <a:gd name="adj1" fmla="val -55947"/>
              <a:gd name="adj2" fmla="val 83327"/>
              <a:gd name="adj3" fmla="val 16667"/>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b="1" i="1" dirty="0" smtClean="0"/>
              <a:t>Asynchronously</a:t>
            </a:r>
            <a:r>
              <a:rPr lang="en-US" dirty="0" smtClean="0"/>
              <a:t> computed value</a:t>
            </a:r>
            <a:endParaRPr lang="en-US" dirty="0"/>
          </a:p>
        </p:txBody>
      </p:sp>
      <p:sp>
        <p:nvSpPr>
          <p:cNvPr id="8" name="Rounded Rectangular Callout 7"/>
          <p:cNvSpPr/>
          <p:nvPr/>
        </p:nvSpPr>
        <p:spPr bwMode="auto">
          <a:xfrm>
            <a:off x="6300983" y="2820895"/>
            <a:ext cx="2171700" cy="761389"/>
          </a:xfrm>
          <a:prstGeom prst="wedgeRoundRectCallout">
            <a:avLst>
              <a:gd name="adj1" fmla="val -82155"/>
              <a:gd name="adj2" fmla="val -56365"/>
              <a:gd name="adj3" fmla="val 16667"/>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dirty="0" smtClean="0"/>
              <a:t>Can </a:t>
            </a:r>
            <a:r>
              <a:rPr lang="en-US" b="1" i="1" dirty="0" smtClean="0"/>
              <a:t>await</a:t>
            </a:r>
            <a:r>
              <a:rPr lang="en-US" dirty="0" smtClean="0"/>
              <a:t> a “future” value</a:t>
            </a:r>
            <a:endParaRPr lang="en-US" dirty="0"/>
          </a:p>
        </p:txBody>
      </p:sp>
      <p:sp>
        <p:nvSpPr>
          <p:cNvPr id="9" name="Rounded Rectangular Callout 8"/>
          <p:cNvSpPr/>
          <p:nvPr/>
        </p:nvSpPr>
        <p:spPr bwMode="auto">
          <a:xfrm>
            <a:off x="128227" y="2591104"/>
            <a:ext cx="1353388" cy="761389"/>
          </a:xfrm>
          <a:prstGeom prst="wedgeRoundRectCallout">
            <a:avLst>
              <a:gd name="adj1" fmla="val 53380"/>
              <a:gd name="adj2" fmla="val -98512"/>
              <a:gd name="adj3" fmla="val 1666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b="1" i="1" dirty="0" smtClean="0"/>
              <a:t>Result</a:t>
            </a:r>
            <a:r>
              <a:rPr lang="en-US" dirty="0" smtClean="0"/>
              <a:t> is </a:t>
            </a:r>
            <a:r>
              <a:rPr lang="en-US" dirty="0" err="1" smtClean="0"/>
              <a:t>async</a:t>
            </a:r>
            <a:r>
              <a:rPr lang="en-US" dirty="0" smtClean="0"/>
              <a:t> too</a:t>
            </a:r>
            <a:endParaRPr lang="en-US" dirty="0"/>
          </a:p>
        </p:txBody>
      </p:sp>
    </p:spTree>
    <p:extLst>
      <p:ext uri="{BB962C8B-B14F-4D97-AF65-F5344CB8AC3E}">
        <p14:creationId xmlns:p14="http://schemas.microsoft.com/office/powerpoint/2010/main" val="24028615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6">
                                            <p:txEl>
                                              <p:pRg st="6" end="6"/>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6">
                                            <p:txEl>
                                              <p:pRg st="7" end="7"/>
                                            </p:txEl>
                                          </p:spTgt>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6">
                                            <p:txEl>
                                              <p:pRg st="8" end="8"/>
                                            </p:txEl>
                                          </p:spTgt>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6">
                                            <p:txEl>
                                              <p:pRg st="9" end="9"/>
                                            </p:txEl>
                                          </p:spTgt>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6">
                                            <p:txEl>
                                              <p:pRg st="10" end="10"/>
                                            </p:txEl>
                                          </p:spTgt>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2" grpId="0"/>
      <p:bldP spid="7" grpId="0" animBg="1"/>
      <p:bldP spid="8"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Asynchronous Pull-Based Data Access?</a:t>
            </a:r>
            <a:endParaRPr lang="en-US" dirty="0"/>
          </a:p>
        </p:txBody>
      </p:sp>
      <p:sp>
        <p:nvSpPr>
          <p:cNvPr id="3" name="Text Placeholder 2"/>
          <p:cNvSpPr>
            <a:spLocks noGrp="1"/>
          </p:cNvSpPr>
          <p:nvPr>
            <p:ph idx="1"/>
          </p:nvPr>
        </p:nvSpPr>
        <p:spPr/>
        <p:txBody>
          <a:bodyPr>
            <a:normAutofit/>
          </a:bodyPr>
          <a:lstStyle/>
          <a:p>
            <a:r>
              <a:rPr lang="en-US" dirty="0" smtClean="0"/>
              <a:t>Await feature is about </a:t>
            </a:r>
            <a:r>
              <a:rPr lang="en-US" b="1" dirty="0" smtClean="0">
                <a:solidFill>
                  <a:schemeClr val="accent6"/>
                </a:solidFill>
              </a:rPr>
              <a:t>sequential code</a:t>
            </a:r>
          </a:p>
          <a:p>
            <a:pPr lvl="1"/>
            <a:r>
              <a:rPr lang="en-US" dirty="0" smtClean="0"/>
              <a:t>Great for single-valued computations</a:t>
            </a:r>
          </a:p>
          <a:p>
            <a:pPr lvl="1"/>
            <a:r>
              <a:rPr lang="en-US" dirty="0" smtClean="0"/>
              <a:t>What about asynchronous </a:t>
            </a:r>
            <a:r>
              <a:rPr lang="en-US" b="1" dirty="0" smtClean="0">
                <a:solidFill>
                  <a:schemeClr val="accent3">
                    <a:lumMod val="60000"/>
                    <a:lumOff val="40000"/>
                  </a:schemeClr>
                </a:solidFill>
              </a:rPr>
              <a:t>pull-based </a:t>
            </a:r>
            <a:r>
              <a:rPr lang="en-US" dirty="0" smtClean="0"/>
              <a:t>data</a:t>
            </a:r>
            <a:r>
              <a:rPr lang="en-US" b="1" dirty="0" smtClean="0"/>
              <a:t> </a:t>
            </a:r>
            <a:r>
              <a:rPr lang="en-US" b="1" dirty="0" smtClean="0">
                <a:solidFill>
                  <a:schemeClr val="accent2">
                    <a:lumMod val="60000"/>
                    <a:lumOff val="40000"/>
                  </a:schemeClr>
                </a:solidFill>
              </a:rPr>
              <a:t>collections</a:t>
            </a:r>
            <a:r>
              <a:rPr lang="en-US" dirty="0" smtClean="0"/>
              <a:t>?</a:t>
            </a:r>
            <a:endParaRPr lang="en-US" dirty="0"/>
          </a:p>
        </p:txBody>
      </p:sp>
      <p:sp>
        <p:nvSpPr>
          <p:cNvPr id="4" name="Rectangle 3"/>
          <p:cNvSpPr/>
          <p:nvPr/>
        </p:nvSpPr>
        <p:spPr>
          <a:xfrm>
            <a:off x="1234944" y="2819400"/>
            <a:ext cx="7830458" cy="3477875"/>
          </a:xfrm>
          <a:prstGeom prst="rect">
            <a:avLst/>
          </a:prstGeom>
        </p:spPr>
        <p:txBody>
          <a:bodyPr wrap="square">
            <a:spAutoFit/>
          </a:bodyPr>
          <a:lstStyle/>
          <a:p>
            <a:r>
              <a:rPr lang="en-US" sz="2000" dirty="0" smtClean="0">
                <a:solidFill>
                  <a:schemeClr val="accent1">
                    <a:lumMod val="60000"/>
                    <a:lumOff val="40000"/>
                  </a:schemeClr>
                </a:solidFill>
                <a:latin typeface="Consolas" pitchFamily="49" charset="0"/>
                <a:cs typeface="Consolas" pitchFamily="49" charset="0"/>
              </a:rPr>
              <a:t>public </a:t>
            </a:r>
            <a:r>
              <a:rPr lang="en-US" sz="2000" dirty="0">
                <a:solidFill>
                  <a:schemeClr val="accent1">
                    <a:lumMod val="60000"/>
                    <a:lumOff val="40000"/>
                  </a:schemeClr>
                </a:solidFill>
                <a:latin typeface="Consolas" pitchFamily="49" charset="0"/>
                <a:cs typeface="Consolas" pitchFamily="49" charset="0"/>
              </a:rPr>
              <a:t>interface </a:t>
            </a:r>
            <a:r>
              <a:rPr lang="en-US" sz="2000" dirty="0" err="1">
                <a:solidFill>
                  <a:schemeClr val="accent3">
                    <a:lumMod val="60000"/>
                    <a:lumOff val="40000"/>
                  </a:schemeClr>
                </a:solidFill>
                <a:latin typeface="Consolas" pitchFamily="49" charset="0"/>
                <a:cs typeface="Consolas" pitchFamily="49" charset="0"/>
              </a:rPr>
              <a:t>IAsyncEnumerable</a:t>
            </a:r>
            <a:r>
              <a:rPr lang="en-US" sz="2000" dirty="0">
                <a:solidFill>
                  <a:schemeClr val="bg1"/>
                </a:solidFill>
                <a:latin typeface="Consolas" pitchFamily="49" charset="0"/>
                <a:cs typeface="Consolas" pitchFamily="49" charset="0"/>
              </a:rPr>
              <a:t>&lt;T&gt;</a:t>
            </a:r>
          </a:p>
          <a:p>
            <a:r>
              <a:rPr lang="en-US" sz="2000" dirty="0" smtClean="0">
                <a:solidFill>
                  <a:schemeClr val="bg1"/>
                </a:solidFill>
                <a:latin typeface="Consolas" pitchFamily="49" charset="0"/>
                <a:cs typeface="Consolas" pitchFamily="49" charset="0"/>
              </a:rPr>
              <a:t>{</a:t>
            </a:r>
            <a:endParaRPr lang="en-US" sz="2000" dirty="0">
              <a:solidFill>
                <a:schemeClr val="bg1"/>
              </a:solidFill>
              <a:latin typeface="Consolas" pitchFamily="49" charset="0"/>
              <a:cs typeface="Consolas" pitchFamily="49" charset="0"/>
            </a:endParaRPr>
          </a:p>
          <a:p>
            <a:r>
              <a:rPr lang="en-US" sz="2000" dirty="0" smtClean="0">
                <a:solidFill>
                  <a:schemeClr val="bg1"/>
                </a:solidFill>
                <a:latin typeface="Consolas" pitchFamily="49" charset="0"/>
                <a:cs typeface="Consolas" pitchFamily="49" charset="0"/>
              </a:rPr>
              <a:t>   </a:t>
            </a:r>
            <a:r>
              <a:rPr lang="en-US" sz="2000" dirty="0" err="1" smtClean="0">
                <a:solidFill>
                  <a:schemeClr val="accent3">
                    <a:lumMod val="60000"/>
                    <a:lumOff val="40000"/>
                  </a:schemeClr>
                </a:solidFill>
                <a:latin typeface="Consolas" pitchFamily="49" charset="0"/>
                <a:cs typeface="Consolas" pitchFamily="49" charset="0"/>
              </a:rPr>
              <a:t>IAsyncEnumerator</a:t>
            </a:r>
            <a:r>
              <a:rPr lang="en-US" sz="2000" dirty="0" smtClean="0">
                <a:solidFill>
                  <a:schemeClr val="bg1"/>
                </a:solidFill>
                <a:latin typeface="Consolas" pitchFamily="49" charset="0"/>
                <a:cs typeface="Consolas" pitchFamily="49" charset="0"/>
              </a:rPr>
              <a:t>&lt;T</a:t>
            </a:r>
            <a:r>
              <a:rPr lang="en-US" sz="2000" dirty="0">
                <a:solidFill>
                  <a:schemeClr val="bg1"/>
                </a:solidFill>
                <a:latin typeface="Consolas" pitchFamily="49" charset="0"/>
                <a:cs typeface="Consolas" pitchFamily="49" charset="0"/>
              </a:rPr>
              <a:t>&gt; </a:t>
            </a:r>
            <a:r>
              <a:rPr lang="en-US" sz="2000" dirty="0" err="1">
                <a:solidFill>
                  <a:schemeClr val="bg1"/>
                </a:solidFill>
                <a:latin typeface="Consolas" pitchFamily="49" charset="0"/>
                <a:cs typeface="Consolas" pitchFamily="49" charset="0"/>
              </a:rPr>
              <a:t>GetEnumerator</a:t>
            </a:r>
            <a:r>
              <a:rPr lang="en-US" sz="2000" dirty="0">
                <a:solidFill>
                  <a:schemeClr val="bg1"/>
                </a:solidFill>
                <a:latin typeface="Consolas" pitchFamily="49" charset="0"/>
                <a:cs typeface="Consolas" pitchFamily="49" charset="0"/>
              </a:rPr>
              <a:t>();</a:t>
            </a:r>
          </a:p>
          <a:p>
            <a:r>
              <a:rPr lang="en-US" sz="2000" dirty="0" smtClean="0">
                <a:solidFill>
                  <a:schemeClr val="bg1"/>
                </a:solidFill>
                <a:latin typeface="Consolas" pitchFamily="49" charset="0"/>
                <a:cs typeface="Consolas" pitchFamily="49" charset="0"/>
              </a:rPr>
              <a:t>}</a:t>
            </a:r>
          </a:p>
          <a:p>
            <a:endParaRPr lang="en-US" sz="2000" dirty="0" smtClean="0">
              <a:solidFill>
                <a:schemeClr val="bg1"/>
              </a:solidFill>
              <a:latin typeface="Consolas" pitchFamily="49" charset="0"/>
              <a:cs typeface="Consolas" pitchFamily="49" charset="0"/>
            </a:endParaRPr>
          </a:p>
          <a:p>
            <a:endParaRPr lang="en-US" sz="2000" dirty="0">
              <a:solidFill>
                <a:schemeClr val="bg1"/>
              </a:solidFill>
              <a:latin typeface="Consolas" pitchFamily="49" charset="0"/>
              <a:cs typeface="Consolas" pitchFamily="49" charset="0"/>
            </a:endParaRPr>
          </a:p>
          <a:p>
            <a:r>
              <a:rPr lang="en-US" sz="2000" dirty="0" smtClean="0">
                <a:solidFill>
                  <a:schemeClr val="accent1">
                    <a:lumMod val="60000"/>
                    <a:lumOff val="40000"/>
                  </a:schemeClr>
                </a:solidFill>
                <a:latin typeface="Consolas" pitchFamily="49" charset="0"/>
                <a:cs typeface="Consolas" pitchFamily="49" charset="0"/>
              </a:rPr>
              <a:t>public </a:t>
            </a:r>
            <a:r>
              <a:rPr lang="en-US" sz="2000" dirty="0">
                <a:solidFill>
                  <a:schemeClr val="accent1">
                    <a:lumMod val="60000"/>
                    <a:lumOff val="40000"/>
                  </a:schemeClr>
                </a:solidFill>
                <a:latin typeface="Consolas" pitchFamily="49" charset="0"/>
                <a:cs typeface="Consolas" pitchFamily="49" charset="0"/>
              </a:rPr>
              <a:t>interface </a:t>
            </a:r>
            <a:r>
              <a:rPr lang="en-US" sz="2000" dirty="0" err="1">
                <a:solidFill>
                  <a:schemeClr val="accent3">
                    <a:lumMod val="60000"/>
                    <a:lumOff val="40000"/>
                  </a:schemeClr>
                </a:solidFill>
                <a:latin typeface="Consolas" pitchFamily="49" charset="0"/>
                <a:cs typeface="Consolas" pitchFamily="49" charset="0"/>
              </a:rPr>
              <a:t>IAsyncEnumerator</a:t>
            </a:r>
            <a:r>
              <a:rPr lang="en-US" sz="2000" dirty="0">
                <a:solidFill>
                  <a:schemeClr val="bg1"/>
                </a:solidFill>
                <a:latin typeface="Consolas" pitchFamily="49" charset="0"/>
                <a:cs typeface="Consolas" pitchFamily="49" charset="0"/>
              </a:rPr>
              <a:t>&lt;T&gt; : </a:t>
            </a:r>
            <a:r>
              <a:rPr lang="en-US" sz="2000" dirty="0" err="1">
                <a:solidFill>
                  <a:schemeClr val="accent3">
                    <a:lumMod val="60000"/>
                    <a:lumOff val="40000"/>
                  </a:schemeClr>
                </a:solidFill>
                <a:latin typeface="Consolas" pitchFamily="49" charset="0"/>
                <a:cs typeface="Consolas" pitchFamily="49" charset="0"/>
              </a:rPr>
              <a:t>IDisposable</a:t>
            </a:r>
            <a:endParaRPr lang="en-US" sz="2000" dirty="0">
              <a:solidFill>
                <a:schemeClr val="accent3">
                  <a:lumMod val="60000"/>
                  <a:lumOff val="40000"/>
                </a:schemeClr>
              </a:solidFill>
              <a:latin typeface="Consolas" pitchFamily="49" charset="0"/>
              <a:cs typeface="Consolas" pitchFamily="49" charset="0"/>
            </a:endParaRPr>
          </a:p>
          <a:p>
            <a:r>
              <a:rPr lang="en-US" sz="2000" dirty="0" smtClean="0">
                <a:solidFill>
                  <a:schemeClr val="bg1"/>
                </a:solidFill>
                <a:latin typeface="Consolas" pitchFamily="49" charset="0"/>
                <a:cs typeface="Consolas" pitchFamily="49" charset="0"/>
              </a:rPr>
              <a:t>{</a:t>
            </a:r>
            <a:endParaRPr lang="en-US" sz="2000" dirty="0">
              <a:solidFill>
                <a:schemeClr val="bg1"/>
              </a:solidFill>
              <a:latin typeface="Consolas" pitchFamily="49" charset="0"/>
              <a:cs typeface="Consolas" pitchFamily="49" charset="0"/>
            </a:endParaRPr>
          </a:p>
          <a:p>
            <a:r>
              <a:rPr lang="en-US" sz="2000" dirty="0" smtClean="0">
                <a:solidFill>
                  <a:schemeClr val="bg1"/>
                </a:solidFill>
                <a:latin typeface="Consolas" pitchFamily="49" charset="0"/>
                <a:cs typeface="Consolas" pitchFamily="49" charset="0"/>
              </a:rPr>
              <a:t>   T Current </a:t>
            </a:r>
            <a:r>
              <a:rPr lang="en-US" sz="2000" dirty="0">
                <a:solidFill>
                  <a:schemeClr val="bg1"/>
                </a:solidFill>
                <a:latin typeface="Consolas" pitchFamily="49" charset="0"/>
                <a:cs typeface="Consolas" pitchFamily="49" charset="0"/>
              </a:rPr>
              <a:t>{ </a:t>
            </a:r>
            <a:r>
              <a:rPr lang="en-US" sz="2000" dirty="0">
                <a:solidFill>
                  <a:schemeClr val="accent1">
                    <a:lumMod val="60000"/>
                    <a:lumOff val="40000"/>
                  </a:schemeClr>
                </a:solidFill>
                <a:latin typeface="Consolas" pitchFamily="49" charset="0"/>
                <a:cs typeface="Consolas" pitchFamily="49" charset="0"/>
              </a:rPr>
              <a:t>get</a:t>
            </a:r>
            <a:r>
              <a:rPr lang="en-US" sz="2000" dirty="0">
                <a:solidFill>
                  <a:schemeClr val="bg1"/>
                </a:solidFill>
                <a:latin typeface="Consolas" pitchFamily="49" charset="0"/>
                <a:cs typeface="Consolas" pitchFamily="49" charset="0"/>
              </a:rPr>
              <a:t>; }</a:t>
            </a:r>
          </a:p>
          <a:p>
            <a:r>
              <a:rPr lang="en-US" sz="2000" dirty="0" smtClean="0">
                <a:solidFill>
                  <a:schemeClr val="bg1"/>
                </a:solidFill>
                <a:latin typeface="Consolas" pitchFamily="49" charset="0"/>
                <a:cs typeface="Consolas" pitchFamily="49" charset="0"/>
              </a:rPr>
              <a:t>   </a:t>
            </a:r>
            <a:r>
              <a:rPr lang="en-US" sz="2000" dirty="0" smtClean="0">
                <a:solidFill>
                  <a:schemeClr val="accent3">
                    <a:lumMod val="60000"/>
                    <a:lumOff val="40000"/>
                  </a:schemeClr>
                </a:solidFill>
                <a:latin typeface="Consolas" pitchFamily="49" charset="0"/>
                <a:cs typeface="Consolas" pitchFamily="49" charset="0"/>
              </a:rPr>
              <a:t>Task</a:t>
            </a:r>
            <a:r>
              <a:rPr lang="en-US" sz="2000" dirty="0" smtClean="0">
                <a:solidFill>
                  <a:schemeClr val="bg1"/>
                </a:solidFill>
                <a:latin typeface="Consolas" pitchFamily="49" charset="0"/>
                <a:cs typeface="Consolas" pitchFamily="49" charset="0"/>
              </a:rPr>
              <a:t>&lt;</a:t>
            </a:r>
            <a:r>
              <a:rPr lang="en-US" sz="2000" dirty="0" err="1" smtClean="0">
                <a:solidFill>
                  <a:schemeClr val="accent1">
                    <a:lumMod val="60000"/>
                    <a:lumOff val="40000"/>
                  </a:schemeClr>
                </a:solidFill>
                <a:latin typeface="Consolas" pitchFamily="49" charset="0"/>
                <a:cs typeface="Consolas" pitchFamily="49" charset="0"/>
              </a:rPr>
              <a:t>bool</a:t>
            </a:r>
            <a:r>
              <a:rPr lang="en-US" sz="2000" dirty="0">
                <a:solidFill>
                  <a:schemeClr val="bg1"/>
                </a:solidFill>
                <a:latin typeface="Consolas" pitchFamily="49" charset="0"/>
                <a:cs typeface="Consolas" pitchFamily="49" charset="0"/>
              </a:rPr>
              <a:t>&gt; </a:t>
            </a:r>
            <a:r>
              <a:rPr lang="en-US" sz="2000" dirty="0" err="1">
                <a:solidFill>
                  <a:schemeClr val="bg1"/>
                </a:solidFill>
                <a:latin typeface="Consolas" pitchFamily="49" charset="0"/>
                <a:cs typeface="Consolas" pitchFamily="49" charset="0"/>
              </a:rPr>
              <a:t>MoveNext</a:t>
            </a:r>
            <a:r>
              <a:rPr lang="en-US" sz="2000" dirty="0">
                <a:solidFill>
                  <a:schemeClr val="bg1"/>
                </a:solidFill>
                <a:latin typeface="Consolas" pitchFamily="49" charset="0"/>
                <a:cs typeface="Consolas" pitchFamily="49" charset="0"/>
              </a:rPr>
              <a:t>();</a:t>
            </a:r>
          </a:p>
          <a:p>
            <a:r>
              <a:rPr lang="en-US" sz="2000" dirty="0" smtClean="0">
                <a:solidFill>
                  <a:schemeClr val="bg1"/>
                </a:solidFill>
                <a:latin typeface="Consolas" pitchFamily="49" charset="0"/>
                <a:cs typeface="Consolas" pitchFamily="49" charset="0"/>
              </a:rPr>
              <a:t>}</a:t>
            </a:r>
            <a:endParaRPr lang="en-US" sz="2000" dirty="0">
              <a:solidFill>
                <a:schemeClr val="bg1"/>
              </a:solidFill>
              <a:latin typeface="Consolas" pitchFamily="49" charset="0"/>
              <a:cs typeface="Consolas" pitchFamily="49" charset="0"/>
            </a:endParaRPr>
          </a:p>
        </p:txBody>
      </p:sp>
      <p:sp>
        <p:nvSpPr>
          <p:cNvPr id="5" name="Rounded Rectangular Callout 4"/>
          <p:cNvSpPr/>
          <p:nvPr/>
        </p:nvSpPr>
        <p:spPr bwMode="auto">
          <a:xfrm>
            <a:off x="55973" y="5181600"/>
            <a:ext cx="1143297" cy="723594"/>
          </a:xfrm>
          <a:prstGeom prst="wedgeRoundRectCallout">
            <a:avLst>
              <a:gd name="adj1" fmla="val 86081"/>
              <a:gd name="adj2" fmla="val 30463"/>
              <a:gd name="adj3" fmla="val 16667"/>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400" dirty="0" smtClean="0">
                <a:solidFill>
                  <a:srgbClr val="000000"/>
                </a:solidFill>
              </a:rPr>
              <a:t>Can </a:t>
            </a:r>
            <a:r>
              <a:rPr lang="en-US" sz="2400" b="1" i="1" dirty="0" smtClean="0">
                <a:solidFill>
                  <a:srgbClr val="000000"/>
                </a:solidFill>
              </a:rPr>
              <a:t>await</a:t>
            </a:r>
            <a:endParaRPr lang="en-US" sz="2800" b="1" i="1" dirty="0">
              <a:solidFill>
                <a:srgbClr val="000000"/>
              </a:solidFill>
              <a:latin typeface="Consolas" pitchFamily="49" charset="0"/>
              <a:cs typeface="Consolas" pitchFamily="49" charset="0"/>
            </a:endParaRPr>
          </a:p>
        </p:txBody>
      </p:sp>
      <p:sp>
        <p:nvSpPr>
          <p:cNvPr id="7" name="Cloud Callout 6"/>
          <p:cNvSpPr/>
          <p:nvPr/>
        </p:nvSpPr>
        <p:spPr bwMode="auto">
          <a:xfrm>
            <a:off x="6656176" y="3276600"/>
            <a:ext cx="2411623" cy="1381760"/>
          </a:xfrm>
          <a:prstGeom prst="cloudCallout">
            <a:avLst>
              <a:gd name="adj1" fmla="val -53678"/>
              <a:gd name="adj2" fmla="val -68012"/>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dirty="0" smtClean="0">
                <a:solidFill>
                  <a:srgbClr val="000000"/>
                </a:solidFill>
                <a:latin typeface="Calibri" pitchFamily="34" charset="0"/>
              </a:rPr>
              <a:t>Rx defines</a:t>
            </a:r>
            <a:br>
              <a:rPr lang="en-US" sz="2000" dirty="0" smtClean="0">
                <a:solidFill>
                  <a:srgbClr val="000000"/>
                </a:solidFill>
                <a:latin typeface="Calibri" pitchFamily="34" charset="0"/>
              </a:rPr>
            </a:br>
            <a:r>
              <a:rPr lang="en-US" sz="2000" b="1" i="1" dirty="0" smtClean="0">
                <a:solidFill>
                  <a:srgbClr val="000000"/>
                </a:solidFill>
                <a:latin typeface="Calibri" pitchFamily="34" charset="0"/>
              </a:rPr>
              <a:t>Query Operators</a:t>
            </a:r>
            <a:endParaRPr lang="en-US" sz="2000" b="1" i="1" dirty="0">
              <a:solidFill>
                <a:srgbClr val="000000"/>
              </a:solidFill>
              <a:latin typeface="Calibri" pitchFamily="34" charset="0"/>
            </a:endParaRPr>
          </a:p>
        </p:txBody>
      </p:sp>
      <p:pic>
        <p:nvPicPr>
          <p:cNvPr id="8" name="Picture 3" descr="C:\Users\bartde\AppData\Local\Microsoft\Windows\Temporary Internet Files\Content.IE5\U8THSRA3\MC90010520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70499" y="5219700"/>
            <a:ext cx="1385677" cy="6473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70039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Rx support for C# and VB “await”</a:t>
            </a:r>
            <a:endParaRPr lang="en-US" dirty="0"/>
          </a:p>
        </p:txBody>
      </p:sp>
    </p:spTree>
    <p:extLst>
      <p:ext uri="{BB962C8B-B14F-4D97-AF65-F5344CB8AC3E}">
        <p14:creationId xmlns:p14="http://schemas.microsoft.com/office/powerpoint/2010/main" val="135394722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2024570"/>
            <a:ext cx="5667375" cy="425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olded Corner 5"/>
          <p:cNvSpPr/>
          <p:nvPr/>
        </p:nvSpPr>
        <p:spPr bwMode="auto">
          <a:xfrm>
            <a:off x="4698600" y="5791200"/>
            <a:ext cx="800288" cy="260096"/>
          </a:xfrm>
          <a:prstGeom prst="foldedCorner">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1050" b="1" dirty="0">
                <a:solidFill>
                  <a:srgbClr val="FF0000"/>
                </a:solidFill>
                <a:latin typeface="Calibri" pitchFamily="34" charset="0"/>
              </a:rPr>
              <a:t>Censored</a:t>
            </a:r>
          </a:p>
        </p:txBody>
      </p:sp>
      <p:sp>
        <p:nvSpPr>
          <p:cNvPr id="7" name="Rounded Rectangular Callout 6"/>
          <p:cNvSpPr/>
          <p:nvPr/>
        </p:nvSpPr>
        <p:spPr bwMode="auto">
          <a:xfrm>
            <a:off x="7260336" y="1056640"/>
            <a:ext cx="1487424" cy="772160"/>
          </a:xfrm>
          <a:prstGeom prst="wedgeRoundRectCallout">
            <a:avLst>
              <a:gd name="adj1" fmla="val -57321"/>
              <a:gd name="adj2" fmla="val 79347"/>
              <a:gd name="adj3" fmla="val 16667"/>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400" dirty="0">
                <a:solidFill>
                  <a:schemeClr val="tx1"/>
                </a:solidFill>
                <a:latin typeface="Calibri" pitchFamily="34" charset="0"/>
              </a:rPr>
              <a:t>5 years ago</a:t>
            </a:r>
          </a:p>
        </p:txBody>
      </p:sp>
      <p:sp>
        <p:nvSpPr>
          <p:cNvPr id="9" name="Rounded Rectangular Callout 8"/>
          <p:cNvSpPr/>
          <p:nvPr/>
        </p:nvSpPr>
        <p:spPr bwMode="auto">
          <a:xfrm>
            <a:off x="381000" y="3210560"/>
            <a:ext cx="1636776" cy="942848"/>
          </a:xfrm>
          <a:prstGeom prst="wedgeRoundRectCallout">
            <a:avLst>
              <a:gd name="adj1" fmla="val 82815"/>
              <a:gd name="adj2" fmla="val 51767"/>
              <a:gd name="adj3" fmla="val 16667"/>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dirty="0">
                <a:solidFill>
                  <a:schemeClr val="tx1"/>
                </a:solidFill>
                <a:latin typeface="Calibri" pitchFamily="34" charset="0"/>
              </a:rPr>
              <a:t>Little recent innovation</a:t>
            </a:r>
          </a:p>
        </p:txBody>
      </p:sp>
      <p:sp>
        <p:nvSpPr>
          <p:cNvPr id="8" name="Cloud Callout 7"/>
          <p:cNvSpPr/>
          <p:nvPr/>
        </p:nvSpPr>
        <p:spPr bwMode="auto">
          <a:xfrm>
            <a:off x="6686784" y="5100320"/>
            <a:ext cx="2414016" cy="1381760"/>
          </a:xfrm>
          <a:prstGeom prst="cloudCallout">
            <a:avLst>
              <a:gd name="adj1" fmla="val -45758"/>
              <a:gd name="adj2" fmla="val -65798"/>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400" dirty="0">
                <a:solidFill>
                  <a:srgbClr val="000000"/>
                </a:solidFill>
                <a:latin typeface="Calibri" pitchFamily="34" charset="0"/>
              </a:rPr>
              <a:t>Where’s the </a:t>
            </a:r>
            <a:r>
              <a:rPr lang="en-US" sz="2400" b="1" i="1" dirty="0">
                <a:solidFill>
                  <a:srgbClr val="000000"/>
                </a:solidFill>
                <a:latin typeface="Calibri" pitchFamily="34" charset="0"/>
              </a:rPr>
              <a:t>cloud</a:t>
            </a:r>
            <a:r>
              <a:rPr lang="en-US" sz="2400" dirty="0">
                <a:solidFill>
                  <a:srgbClr val="000000"/>
                </a:solidFill>
                <a:latin typeface="Calibri" pitchFamily="34" charset="0"/>
              </a:rPr>
              <a:t>?</a:t>
            </a:r>
            <a:endParaRPr lang="en-US" sz="2400" b="1" i="1" dirty="0">
              <a:solidFill>
                <a:srgbClr val="000000"/>
              </a:solidFill>
              <a:latin typeface="Calibri" pitchFamily="34" charset="0"/>
            </a:endParaRPr>
          </a:p>
        </p:txBody>
      </p:sp>
      <p:sp>
        <p:nvSpPr>
          <p:cNvPr id="2" name="Title 1"/>
          <p:cNvSpPr>
            <a:spLocks noGrp="1"/>
          </p:cNvSpPr>
          <p:nvPr>
            <p:ph type="title"/>
          </p:nvPr>
        </p:nvSpPr>
        <p:spPr/>
        <p:txBody>
          <a:bodyPr/>
          <a:lstStyle/>
          <a:p>
            <a:r>
              <a:rPr lang="en-US" dirty="0" smtClean="0"/>
              <a:t>A Historical Perspective</a:t>
            </a:r>
            <a:endParaRPr lang="en-US" dirty="0"/>
          </a:p>
        </p:txBody>
      </p:sp>
    </p:spTree>
    <p:extLst>
      <p:ext uri="{BB962C8B-B14F-4D97-AF65-F5344CB8AC3E}">
        <p14:creationId xmlns:p14="http://schemas.microsoft.com/office/powerpoint/2010/main" val="18684498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p:txBody>
          <a:bodyPr/>
          <a:lstStyle/>
          <a:p>
            <a:r>
              <a:rPr lang="en-US" dirty="0" smtClean="0"/>
              <a:t>Where Execution Happens</a:t>
            </a:r>
            <a:r>
              <a:rPr lang="en-US" dirty="0"/>
              <a:t> </a:t>
            </a:r>
            <a:r>
              <a:rPr lang="en-US" dirty="0" smtClean="0"/>
              <a:t>– Introducing Schedulers</a:t>
            </a:r>
            <a:endParaRPr lang="en-US" sz="3700" dirty="0">
              <a:solidFill>
                <a:schemeClr val="accent1"/>
              </a:solidFill>
            </a:endParaRPr>
          </a:p>
        </p:txBody>
      </p:sp>
      <p:sp>
        <p:nvSpPr>
          <p:cNvPr id="7" name="Rounded Rectangular Callout 6"/>
          <p:cNvSpPr/>
          <p:nvPr/>
        </p:nvSpPr>
        <p:spPr bwMode="auto">
          <a:xfrm>
            <a:off x="3847406" y="1191513"/>
            <a:ext cx="2840562" cy="837589"/>
          </a:xfrm>
          <a:prstGeom prst="wedgeRoundRectCallout">
            <a:avLst>
              <a:gd name="adj1" fmla="val -73369"/>
              <a:gd name="adj2" fmla="val 8945"/>
              <a:gd name="adj3" fmla="val 1666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b="1" dirty="0" smtClean="0">
                <a:solidFill>
                  <a:srgbClr val="000000"/>
                </a:solidFill>
              </a:rPr>
              <a:t>Rx</a:t>
            </a:r>
            <a:r>
              <a:rPr lang="en-US" sz="2000" dirty="0" smtClean="0">
                <a:solidFill>
                  <a:srgbClr val="000000"/>
                </a:solidFill>
              </a:rPr>
              <a:t>’s</a:t>
            </a:r>
            <a:r>
              <a:rPr lang="en-US" sz="2000" b="1" dirty="0" smtClean="0">
                <a:solidFill>
                  <a:srgbClr val="000000"/>
                </a:solidFill>
              </a:rPr>
              <a:t> </a:t>
            </a:r>
            <a:r>
              <a:rPr lang="en-US" sz="2000" dirty="0" smtClean="0">
                <a:solidFill>
                  <a:srgbClr val="000000"/>
                </a:solidFill>
              </a:rPr>
              <a:t>unified way to</a:t>
            </a:r>
            <a:br>
              <a:rPr lang="en-US" sz="2000" dirty="0" smtClean="0">
                <a:solidFill>
                  <a:srgbClr val="000000"/>
                </a:solidFill>
              </a:rPr>
            </a:br>
            <a:r>
              <a:rPr lang="en-US" sz="2000" b="1" dirty="0" smtClean="0">
                <a:solidFill>
                  <a:srgbClr val="000000"/>
                </a:solidFill>
              </a:rPr>
              <a:t>introduce</a:t>
            </a:r>
            <a:r>
              <a:rPr lang="en-US" sz="2000" dirty="0" smtClean="0">
                <a:solidFill>
                  <a:srgbClr val="000000"/>
                </a:solidFill>
              </a:rPr>
              <a:t> </a:t>
            </a:r>
            <a:r>
              <a:rPr lang="en-US" sz="2000" b="1" dirty="0" smtClean="0">
                <a:solidFill>
                  <a:srgbClr val="000000"/>
                </a:solidFill>
              </a:rPr>
              <a:t>concurrency</a:t>
            </a:r>
            <a:endParaRPr lang="en-US" sz="2400" b="1" dirty="0">
              <a:solidFill>
                <a:srgbClr val="000000"/>
              </a:solidFill>
              <a:latin typeface="Consolas" pitchFamily="49" charset="0"/>
              <a:cs typeface="Consolas" pitchFamily="49" charset="0"/>
            </a:endParaRPr>
          </a:p>
        </p:txBody>
      </p:sp>
      <p:sp>
        <p:nvSpPr>
          <p:cNvPr id="2" name="Rectangle 1"/>
          <p:cNvSpPr/>
          <p:nvPr/>
        </p:nvSpPr>
        <p:spPr bwMode="auto">
          <a:xfrm>
            <a:off x="1228954" y="5054664"/>
            <a:ext cx="2352445" cy="76078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r>
              <a:rPr lang="en-US" sz="2400" dirty="0" err="1">
                <a:solidFill>
                  <a:schemeClr val="tx1"/>
                </a:solidFill>
                <a:latin typeface="Calibri" pitchFamily="34" charset="0"/>
              </a:rPr>
              <a:t>IEnumerable</a:t>
            </a:r>
            <a:r>
              <a:rPr lang="en-US" sz="2400" dirty="0">
                <a:solidFill>
                  <a:schemeClr val="tx1"/>
                </a:solidFill>
                <a:latin typeface="Calibri" pitchFamily="34" charset="0"/>
              </a:rPr>
              <a:t>&lt;T&gt;</a:t>
            </a:r>
          </a:p>
        </p:txBody>
      </p:sp>
      <p:sp>
        <p:nvSpPr>
          <p:cNvPr id="8" name="Rectangle 7"/>
          <p:cNvSpPr/>
          <p:nvPr/>
        </p:nvSpPr>
        <p:spPr bwMode="auto">
          <a:xfrm>
            <a:off x="5739382" y="5054661"/>
            <a:ext cx="2352445" cy="76078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r>
              <a:rPr lang="en-US" sz="2400" dirty="0" err="1">
                <a:solidFill>
                  <a:schemeClr val="tx1"/>
                </a:solidFill>
                <a:latin typeface="Calibri" pitchFamily="34" charset="0"/>
              </a:rPr>
              <a:t>IObservable</a:t>
            </a:r>
            <a:r>
              <a:rPr lang="en-US" sz="2400" dirty="0">
                <a:solidFill>
                  <a:schemeClr val="tx1"/>
                </a:solidFill>
                <a:latin typeface="Calibri" pitchFamily="34" charset="0"/>
              </a:rPr>
              <a:t>&lt;T&gt;</a:t>
            </a:r>
          </a:p>
        </p:txBody>
      </p:sp>
      <p:cxnSp>
        <p:nvCxnSpPr>
          <p:cNvPr id="4" name="Straight Arrow Connector 3"/>
          <p:cNvCxnSpPr/>
          <p:nvPr/>
        </p:nvCxnSpPr>
        <p:spPr>
          <a:xfrm>
            <a:off x="3581401" y="5230227"/>
            <a:ext cx="2157983" cy="0"/>
          </a:xfrm>
          <a:prstGeom prst="straightConnector1">
            <a:avLst/>
          </a:prstGeom>
          <a:ln w="28575">
            <a:solidFill>
              <a:schemeClr val="bg1"/>
            </a:solidFill>
            <a:tailEnd type="arrow"/>
          </a:ln>
        </p:spPr>
        <p:style>
          <a:lnRef idx="1">
            <a:schemeClr val="dk1"/>
          </a:lnRef>
          <a:fillRef idx="0">
            <a:schemeClr val="dk1"/>
          </a:fillRef>
          <a:effectRef idx="0">
            <a:schemeClr val="dk1"/>
          </a:effectRef>
          <a:fontRef idx="minor">
            <a:schemeClr val="tx1"/>
          </a:fontRef>
        </p:style>
      </p:cxnSp>
      <p:cxnSp>
        <p:nvCxnSpPr>
          <p:cNvPr id="11" name="Straight Arrow Connector 10"/>
          <p:cNvCxnSpPr/>
          <p:nvPr/>
        </p:nvCxnSpPr>
        <p:spPr>
          <a:xfrm flipH="1">
            <a:off x="3581400" y="5648006"/>
            <a:ext cx="2157983" cy="0"/>
          </a:xfrm>
          <a:prstGeom prst="straightConnector1">
            <a:avLst/>
          </a:prstGeom>
          <a:ln w="28575">
            <a:solidFill>
              <a:schemeClr val="bg1"/>
            </a:solidFill>
            <a:tailEnd type="arrow"/>
          </a:ln>
        </p:spPr>
        <p:style>
          <a:lnRef idx="1">
            <a:schemeClr val="dk1"/>
          </a:lnRef>
          <a:fillRef idx="0">
            <a:schemeClr val="dk1"/>
          </a:fillRef>
          <a:effectRef idx="0">
            <a:schemeClr val="dk1"/>
          </a:effectRef>
          <a:fontRef idx="minor">
            <a:schemeClr val="tx1"/>
          </a:fontRef>
        </p:style>
      </p:cxnSp>
      <p:sp>
        <p:nvSpPr>
          <p:cNvPr id="5" name="TextBox 4"/>
          <p:cNvSpPr txBox="1"/>
          <p:nvPr/>
        </p:nvSpPr>
        <p:spPr>
          <a:xfrm>
            <a:off x="1656212" y="6316885"/>
            <a:ext cx="1467988" cy="400087"/>
          </a:xfrm>
          <a:prstGeom prst="rect">
            <a:avLst/>
          </a:prstGeom>
          <a:noFill/>
        </p:spPr>
        <p:txBody>
          <a:bodyPr wrap="none" lIns="121899" tIns="60949" rIns="121899" bIns="60949" rtlCol="0">
            <a:spAutoFit/>
          </a:bodyPr>
          <a:lstStyle/>
          <a:p>
            <a:r>
              <a:rPr lang="en-US" b="1" dirty="0" smtClean="0">
                <a:solidFill>
                  <a:schemeClr val="bg1"/>
                </a:solidFill>
              </a:rPr>
              <a:t>Synchronous</a:t>
            </a:r>
            <a:endParaRPr lang="en-US" b="1" dirty="0">
              <a:solidFill>
                <a:schemeClr val="bg1"/>
              </a:solidFill>
            </a:endParaRPr>
          </a:p>
        </p:txBody>
      </p:sp>
      <p:sp>
        <p:nvSpPr>
          <p:cNvPr id="13" name="TextBox 12"/>
          <p:cNvSpPr txBox="1"/>
          <p:nvPr/>
        </p:nvSpPr>
        <p:spPr>
          <a:xfrm>
            <a:off x="6106576" y="6316885"/>
            <a:ext cx="1589624" cy="400087"/>
          </a:xfrm>
          <a:prstGeom prst="rect">
            <a:avLst/>
          </a:prstGeom>
          <a:noFill/>
        </p:spPr>
        <p:txBody>
          <a:bodyPr wrap="none" lIns="121899" tIns="60949" rIns="121899" bIns="60949" rtlCol="0">
            <a:spAutoFit/>
          </a:bodyPr>
          <a:lstStyle/>
          <a:p>
            <a:r>
              <a:rPr lang="en-US" b="1" dirty="0" smtClean="0">
                <a:solidFill>
                  <a:schemeClr val="bg1"/>
                </a:solidFill>
              </a:rPr>
              <a:t>Asynchronous</a:t>
            </a:r>
            <a:endParaRPr lang="en-US" b="1" dirty="0">
              <a:solidFill>
                <a:schemeClr val="bg1"/>
              </a:solidFill>
            </a:endParaRPr>
          </a:p>
        </p:txBody>
      </p:sp>
      <p:sp>
        <p:nvSpPr>
          <p:cNvPr id="14" name="TextBox 13"/>
          <p:cNvSpPr txBox="1"/>
          <p:nvPr/>
        </p:nvSpPr>
        <p:spPr>
          <a:xfrm>
            <a:off x="3657601" y="4778823"/>
            <a:ext cx="2015894" cy="446254"/>
          </a:xfrm>
          <a:prstGeom prst="rect">
            <a:avLst/>
          </a:prstGeom>
          <a:noFill/>
        </p:spPr>
        <p:txBody>
          <a:bodyPr wrap="none" lIns="121899" tIns="60949" rIns="121899" bIns="60949" rtlCol="0">
            <a:spAutoFit/>
          </a:bodyPr>
          <a:lstStyle/>
          <a:p>
            <a:r>
              <a:rPr lang="en-US" sz="2100" dirty="0" err="1">
                <a:solidFill>
                  <a:schemeClr val="bg1"/>
                </a:solidFill>
                <a:latin typeface="Consolas" pitchFamily="49" charset="0"/>
                <a:cs typeface="Consolas" pitchFamily="49" charset="0"/>
              </a:rPr>
              <a:t>ToObservable</a:t>
            </a:r>
            <a:endParaRPr lang="en-US" sz="2100" dirty="0">
              <a:solidFill>
                <a:schemeClr val="bg1"/>
              </a:solidFill>
              <a:latin typeface="Consolas" pitchFamily="49" charset="0"/>
              <a:cs typeface="Consolas" pitchFamily="49" charset="0"/>
            </a:endParaRPr>
          </a:p>
        </p:txBody>
      </p:sp>
      <p:sp>
        <p:nvSpPr>
          <p:cNvPr id="16" name="TextBox 15"/>
          <p:cNvSpPr txBox="1"/>
          <p:nvPr/>
        </p:nvSpPr>
        <p:spPr>
          <a:xfrm>
            <a:off x="3657600" y="5648007"/>
            <a:ext cx="2015894" cy="446254"/>
          </a:xfrm>
          <a:prstGeom prst="rect">
            <a:avLst/>
          </a:prstGeom>
          <a:noFill/>
        </p:spPr>
        <p:txBody>
          <a:bodyPr wrap="none" lIns="121899" tIns="60949" rIns="121899" bIns="60949" rtlCol="0">
            <a:spAutoFit/>
          </a:bodyPr>
          <a:lstStyle/>
          <a:p>
            <a:r>
              <a:rPr lang="en-US" sz="2100" dirty="0" err="1">
                <a:solidFill>
                  <a:schemeClr val="bg1"/>
                </a:solidFill>
                <a:latin typeface="Consolas" pitchFamily="49" charset="0"/>
                <a:cs typeface="Consolas" pitchFamily="49" charset="0"/>
              </a:rPr>
              <a:t>ToEnumerable</a:t>
            </a:r>
            <a:endParaRPr lang="en-US" sz="2100" dirty="0">
              <a:solidFill>
                <a:schemeClr val="bg1"/>
              </a:solidFill>
              <a:latin typeface="Consolas" pitchFamily="49" charset="0"/>
              <a:cs typeface="Consolas" pitchFamily="49" charset="0"/>
            </a:endParaRPr>
          </a:p>
        </p:txBody>
      </p:sp>
      <p:sp>
        <p:nvSpPr>
          <p:cNvPr id="12" name="Right Arrow 11"/>
          <p:cNvSpPr/>
          <p:nvPr/>
        </p:nvSpPr>
        <p:spPr bwMode="auto">
          <a:xfrm>
            <a:off x="994866" y="6021722"/>
            <a:ext cx="7387133" cy="408540"/>
          </a:xfrm>
          <a:prstGeom prst="rightArrow">
            <a:avLst/>
          </a:prstGeom>
          <a:gradFill flip="none" rotWithShape="1">
            <a:gsLst>
              <a:gs pos="0">
                <a:srgbClr val="00B050"/>
              </a:gs>
              <a:gs pos="100000">
                <a:srgbClr val="FF0000"/>
              </a:gs>
            </a:gsLst>
            <a:lin ang="0" scaled="1"/>
            <a:tileRect/>
          </a:gradFill>
          <a:ln w="12700">
            <a:solidFill>
              <a:schemeClr val="bg1"/>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18" name="Text Placeholder 5"/>
          <p:cNvSpPr txBox="1">
            <a:spLocks/>
          </p:cNvSpPr>
          <p:nvPr/>
        </p:nvSpPr>
        <p:spPr>
          <a:xfrm>
            <a:off x="321789" y="1479398"/>
            <a:ext cx="8897781" cy="3299425"/>
          </a:xfrm>
          <a:prstGeom prst="rect">
            <a:avLst/>
          </a:prstGeom>
        </p:spPr>
        <p:txBody>
          <a:bodyPr/>
          <a:lst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pPr>
            <a:r>
              <a:rPr lang="en-US" sz="1800" dirty="0" smtClean="0">
                <a:solidFill>
                  <a:schemeClr val="accent1">
                    <a:lumMod val="60000"/>
                    <a:lumOff val="40000"/>
                  </a:schemeClr>
                </a:solidFill>
                <a:latin typeface="Consolas" pitchFamily="49" charset="0"/>
                <a:cs typeface="Consolas" pitchFamily="49" charset="0"/>
              </a:rPr>
              <a:t>interface</a:t>
            </a:r>
            <a:r>
              <a:rPr lang="en-US" sz="1800" dirty="0" smtClean="0">
                <a:latin typeface="Consolas" pitchFamily="49" charset="0"/>
                <a:cs typeface="Consolas" pitchFamily="49" charset="0"/>
              </a:rPr>
              <a:t> </a:t>
            </a:r>
            <a:r>
              <a:rPr lang="en-US" sz="1800" dirty="0" err="1" smtClean="0">
                <a:solidFill>
                  <a:schemeClr val="accent3">
                    <a:lumMod val="60000"/>
                    <a:lumOff val="40000"/>
                  </a:schemeClr>
                </a:solidFill>
                <a:latin typeface="Consolas" pitchFamily="49" charset="0"/>
                <a:cs typeface="Consolas" pitchFamily="49" charset="0"/>
              </a:rPr>
              <a:t>IScheduler</a:t>
            </a:r>
            <a:endParaRPr lang="en-US" sz="1800" dirty="0" smtClean="0">
              <a:solidFill>
                <a:schemeClr val="accent3">
                  <a:lumMod val="60000"/>
                  <a:lumOff val="40000"/>
                </a:schemeClr>
              </a:solidFill>
              <a:latin typeface="Consolas" pitchFamily="49" charset="0"/>
              <a:cs typeface="Consolas" pitchFamily="49" charset="0"/>
            </a:endParaRPr>
          </a:p>
          <a:p>
            <a:pPr marL="0" indent="0">
              <a:buFont typeface="Arial" pitchFamily="34" charset="0"/>
              <a:buNone/>
            </a:pPr>
            <a:r>
              <a:rPr lang="en-US" sz="1800" dirty="0" smtClean="0">
                <a:latin typeface="Consolas" pitchFamily="49" charset="0"/>
                <a:cs typeface="Consolas" pitchFamily="49" charset="0"/>
              </a:rPr>
              <a:t>{</a:t>
            </a:r>
          </a:p>
          <a:p>
            <a:pPr marL="0" indent="0">
              <a:buFont typeface="Arial" pitchFamily="34" charset="0"/>
              <a:buNone/>
            </a:pPr>
            <a:r>
              <a:rPr lang="en-US" sz="1800" dirty="0" smtClean="0">
                <a:latin typeface="Consolas" pitchFamily="49" charset="0"/>
                <a:cs typeface="Consolas" pitchFamily="49" charset="0"/>
              </a:rPr>
              <a:t>   </a:t>
            </a:r>
            <a:r>
              <a:rPr lang="en-US" sz="1800" dirty="0" err="1" smtClean="0">
                <a:solidFill>
                  <a:schemeClr val="accent3">
                    <a:lumMod val="60000"/>
                    <a:lumOff val="40000"/>
                  </a:schemeClr>
                </a:solidFill>
                <a:latin typeface="Consolas" pitchFamily="49" charset="0"/>
                <a:cs typeface="Consolas" pitchFamily="49" charset="0"/>
              </a:rPr>
              <a:t>DateTimeOffset</a:t>
            </a:r>
            <a:r>
              <a:rPr lang="en-US" sz="1800" dirty="0" smtClean="0">
                <a:latin typeface="Consolas" pitchFamily="49" charset="0"/>
                <a:cs typeface="Consolas" pitchFamily="49" charset="0"/>
              </a:rPr>
              <a:t> Now { </a:t>
            </a:r>
            <a:r>
              <a:rPr lang="en-US" sz="1800" dirty="0" smtClean="0">
                <a:solidFill>
                  <a:schemeClr val="accent1">
                    <a:lumMod val="60000"/>
                    <a:lumOff val="40000"/>
                  </a:schemeClr>
                </a:solidFill>
                <a:latin typeface="Consolas" pitchFamily="49" charset="0"/>
                <a:cs typeface="Consolas" pitchFamily="49" charset="0"/>
              </a:rPr>
              <a:t>get</a:t>
            </a:r>
            <a:r>
              <a:rPr lang="en-US" sz="1800" dirty="0" smtClean="0">
                <a:latin typeface="Consolas" pitchFamily="49" charset="0"/>
                <a:cs typeface="Consolas" pitchFamily="49" charset="0"/>
              </a:rPr>
              <a:t>; }</a:t>
            </a:r>
          </a:p>
          <a:p>
            <a:pPr marL="0" indent="0">
              <a:buFont typeface="Arial" pitchFamily="34" charset="0"/>
              <a:buNone/>
            </a:pPr>
            <a:r>
              <a:rPr lang="en-US" sz="1800" dirty="0" smtClean="0">
                <a:latin typeface="Consolas" pitchFamily="49" charset="0"/>
                <a:cs typeface="Consolas" pitchFamily="49" charset="0"/>
              </a:rPr>
              <a:t>   </a:t>
            </a:r>
            <a:r>
              <a:rPr lang="en-US" sz="1800" dirty="0" err="1" smtClean="0">
                <a:solidFill>
                  <a:schemeClr val="accent3">
                    <a:lumMod val="60000"/>
                    <a:lumOff val="40000"/>
                  </a:schemeClr>
                </a:solidFill>
                <a:latin typeface="Consolas" pitchFamily="49" charset="0"/>
                <a:cs typeface="Consolas" pitchFamily="49" charset="0"/>
              </a:rPr>
              <a:t>IDisposable</a:t>
            </a:r>
            <a:r>
              <a:rPr lang="en-US" sz="1800" dirty="0" smtClean="0">
                <a:latin typeface="Consolas" pitchFamily="49" charset="0"/>
                <a:cs typeface="Consolas" pitchFamily="49" charset="0"/>
              </a:rPr>
              <a:t> Schedule&lt;T&gt;(T state,</a:t>
            </a:r>
          </a:p>
          <a:p>
            <a:pPr marL="0" indent="0">
              <a:buFont typeface="Arial" pitchFamily="34" charset="0"/>
              <a:buNone/>
            </a:pPr>
            <a:r>
              <a:rPr lang="en-US" sz="1800" dirty="0">
                <a:latin typeface="Consolas" pitchFamily="49" charset="0"/>
                <a:cs typeface="Consolas" pitchFamily="49" charset="0"/>
              </a:rPr>
              <a:t> </a:t>
            </a:r>
            <a:r>
              <a:rPr lang="en-US" sz="1800" dirty="0" smtClean="0">
                <a:latin typeface="Consolas" pitchFamily="49" charset="0"/>
                <a:cs typeface="Consolas" pitchFamily="49" charset="0"/>
              </a:rPr>
              <a:t>                          </a:t>
            </a:r>
            <a:r>
              <a:rPr lang="en-US" sz="1800" dirty="0" err="1" smtClean="0">
                <a:solidFill>
                  <a:schemeClr val="accent3">
                    <a:lumMod val="60000"/>
                    <a:lumOff val="40000"/>
                  </a:schemeClr>
                </a:solidFill>
                <a:latin typeface="Consolas" pitchFamily="49" charset="0"/>
                <a:cs typeface="Consolas" pitchFamily="49" charset="0"/>
              </a:rPr>
              <a:t>Func</a:t>
            </a:r>
            <a:r>
              <a:rPr lang="en-US" sz="1800" dirty="0" smtClean="0">
                <a:latin typeface="Consolas" pitchFamily="49" charset="0"/>
                <a:cs typeface="Consolas" pitchFamily="49" charset="0"/>
              </a:rPr>
              <a:t>&lt;</a:t>
            </a:r>
            <a:r>
              <a:rPr lang="en-US" sz="1800" dirty="0" err="1" smtClean="0">
                <a:solidFill>
                  <a:schemeClr val="accent3">
                    <a:lumMod val="60000"/>
                    <a:lumOff val="40000"/>
                  </a:schemeClr>
                </a:solidFill>
                <a:latin typeface="Consolas" pitchFamily="49" charset="0"/>
                <a:cs typeface="Consolas" pitchFamily="49" charset="0"/>
              </a:rPr>
              <a:t>IScheduler</a:t>
            </a:r>
            <a:r>
              <a:rPr lang="en-US" sz="1800" dirty="0" smtClean="0">
                <a:latin typeface="Consolas" pitchFamily="49" charset="0"/>
                <a:cs typeface="Consolas" pitchFamily="49" charset="0"/>
              </a:rPr>
              <a:t>, T, </a:t>
            </a:r>
            <a:r>
              <a:rPr lang="en-US" sz="1800" dirty="0" err="1" smtClean="0">
                <a:solidFill>
                  <a:schemeClr val="accent3">
                    <a:lumMod val="60000"/>
                    <a:lumOff val="40000"/>
                  </a:schemeClr>
                </a:solidFill>
                <a:latin typeface="Consolas" pitchFamily="49" charset="0"/>
                <a:cs typeface="Consolas" pitchFamily="49" charset="0"/>
              </a:rPr>
              <a:t>IDisposable</a:t>
            </a:r>
            <a:r>
              <a:rPr lang="en-US" sz="1800" dirty="0" smtClean="0">
                <a:latin typeface="Consolas" pitchFamily="49" charset="0"/>
                <a:cs typeface="Consolas" pitchFamily="49" charset="0"/>
              </a:rPr>
              <a:t>&gt; action);</a:t>
            </a:r>
          </a:p>
          <a:p>
            <a:pPr marL="0" indent="0">
              <a:buNone/>
            </a:pPr>
            <a:r>
              <a:rPr lang="en-US" sz="1800" dirty="0" smtClean="0">
                <a:latin typeface="Consolas" pitchFamily="49" charset="0"/>
                <a:cs typeface="Consolas" pitchFamily="49" charset="0"/>
              </a:rPr>
              <a:t>   </a:t>
            </a:r>
            <a:r>
              <a:rPr lang="en-US" sz="1800" dirty="0" err="1" smtClean="0">
                <a:solidFill>
                  <a:schemeClr val="accent3">
                    <a:lumMod val="60000"/>
                    <a:lumOff val="40000"/>
                  </a:schemeClr>
                </a:solidFill>
                <a:latin typeface="Consolas" pitchFamily="49" charset="0"/>
                <a:cs typeface="Consolas" pitchFamily="49" charset="0"/>
              </a:rPr>
              <a:t>IDisposable</a:t>
            </a:r>
            <a:r>
              <a:rPr lang="en-US" sz="1800" dirty="0" smtClean="0">
                <a:latin typeface="Consolas" pitchFamily="49" charset="0"/>
                <a:cs typeface="Consolas" pitchFamily="49" charset="0"/>
              </a:rPr>
              <a:t> Schedule</a:t>
            </a:r>
            <a:r>
              <a:rPr lang="en-US" sz="1800" dirty="0">
                <a:latin typeface="Consolas" pitchFamily="49" charset="0"/>
                <a:cs typeface="Consolas" pitchFamily="49" charset="0"/>
              </a:rPr>
              <a:t>&lt;T</a:t>
            </a:r>
            <a:r>
              <a:rPr lang="en-US" sz="1800" dirty="0" smtClean="0">
                <a:latin typeface="Consolas" pitchFamily="49" charset="0"/>
                <a:cs typeface="Consolas" pitchFamily="49" charset="0"/>
              </a:rPr>
              <a:t>&gt;(T state, </a:t>
            </a:r>
            <a:r>
              <a:rPr lang="en-US" sz="1800" dirty="0" err="1" smtClean="0">
                <a:solidFill>
                  <a:schemeClr val="accent3">
                    <a:lumMod val="60000"/>
                    <a:lumOff val="40000"/>
                  </a:schemeClr>
                </a:solidFill>
                <a:latin typeface="Consolas" pitchFamily="49" charset="0"/>
                <a:cs typeface="Consolas" pitchFamily="49" charset="0"/>
              </a:rPr>
              <a:t>TimeSpan</a:t>
            </a:r>
            <a:r>
              <a:rPr lang="en-US" sz="1800" dirty="0" smtClean="0">
                <a:latin typeface="Consolas" pitchFamily="49" charset="0"/>
                <a:cs typeface="Consolas" pitchFamily="49" charset="0"/>
              </a:rPr>
              <a:t> </a:t>
            </a:r>
            <a:r>
              <a:rPr lang="en-US" sz="1800" dirty="0" err="1" smtClean="0">
                <a:latin typeface="Consolas" pitchFamily="49" charset="0"/>
                <a:cs typeface="Consolas" pitchFamily="49" charset="0"/>
              </a:rPr>
              <a:t>dueTime</a:t>
            </a:r>
            <a:r>
              <a:rPr lang="en-US" sz="1800" dirty="0" smtClean="0">
                <a:latin typeface="Consolas" pitchFamily="49" charset="0"/>
                <a:cs typeface="Consolas" pitchFamily="49" charset="0"/>
              </a:rPr>
              <a:t>,</a:t>
            </a:r>
          </a:p>
          <a:p>
            <a:pPr marL="0" indent="0">
              <a:buNone/>
            </a:pPr>
            <a:r>
              <a:rPr lang="en-US" sz="1800" dirty="0" smtClean="0">
                <a:latin typeface="Consolas" pitchFamily="49" charset="0"/>
                <a:cs typeface="Consolas" pitchFamily="49" charset="0"/>
              </a:rPr>
              <a:t>                           </a:t>
            </a:r>
            <a:r>
              <a:rPr lang="en-US" sz="1800" dirty="0" err="1" smtClean="0">
                <a:solidFill>
                  <a:schemeClr val="accent3">
                    <a:lumMod val="60000"/>
                    <a:lumOff val="40000"/>
                  </a:schemeClr>
                </a:solidFill>
                <a:latin typeface="Consolas" pitchFamily="49" charset="0"/>
                <a:cs typeface="Consolas" pitchFamily="49" charset="0"/>
              </a:rPr>
              <a:t>Func</a:t>
            </a:r>
            <a:r>
              <a:rPr lang="en-US" sz="1800" dirty="0" smtClean="0">
                <a:latin typeface="Consolas" pitchFamily="49" charset="0"/>
                <a:cs typeface="Consolas" pitchFamily="49" charset="0"/>
              </a:rPr>
              <a:t>&lt;</a:t>
            </a:r>
            <a:r>
              <a:rPr lang="en-US" sz="1800" dirty="0" err="1" smtClean="0">
                <a:solidFill>
                  <a:schemeClr val="accent3">
                    <a:lumMod val="60000"/>
                    <a:lumOff val="40000"/>
                  </a:schemeClr>
                </a:solidFill>
                <a:latin typeface="Consolas" pitchFamily="49" charset="0"/>
                <a:cs typeface="Consolas" pitchFamily="49" charset="0"/>
              </a:rPr>
              <a:t>IScheduler</a:t>
            </a:r>
            <a:r>
              <a:rPr lang="en-US" sz="1800" dirty="0">
                <a:latin typeface="Consolas" pitchFamily="49" charset="0"/>
                <a:cs typeface="Consolas" pitchFamily="49" charset="0"/>
              </a:rPr>
              <a:t>, T, </a:t>
            </a:r>
            <a:r>
              <a:rPr lang="en-US" sz="1800" dirty="0" err="1">
                <a:solidFill>
                  <a:schemeClr val="accent3">
                    <a:lumMod val="60000"/>
                    <a:lumOff val="40000"/>
                  </a:schemeClr>
                </a:solidFill>
                <a:latin typeface="Consolas" pitchFamily="49" charset="0"/>
                <a:cs typeface="Consolas" pitchFamily="49" charset="0"/>
              </a:rPr>
              <a:t>IDisposable</a:t>
            </a:r>
            <a:r>
              <a:rPr lang="en-US" sz="1800" dirty="0">
                <a:latin typeface="Consolas" pitchFamily="49" charset="0"/>
                <a:cs typeface="Consolas" pitchFamily="49" charset="0"/>
              </a:rPr>
              <a:t>&gt; action);</a:t>
            </a:r>
            <a:r>
              <a:rPr lang="en-US" sz="1800" dirty="0" smtClean="0">
                <a:latin typeface="Consolas" pitchFamily="49" charset="0"/>
                <a:cs typeface="Consolas" pitchFamily="49" charset="0"/>
              </a:rPr>
              <a:t/>
            </a:r>
            <a:br>
              <a:rPr lang="en-US" sz="1800" dirty="0" smtClean="0">
                <a:latin typeface="Consolas" pitchFamily="49" charset="0"/>
                <a:cs typeface="Consolas" pitchFamily="49" charset="0"/>
              </a:rPr>
            </a:br>
            <a:r>
              <a:rPr lang="en-US" sz="1800" dirty="0" smtClean="0">
                <a:latin typeface="Consolas" pitchFamily="49" charset="0"/>
                <a:cs typeface="Consolas" pitchFamily="49" charset="0"/>
              </a:rPr>
              <a:t>   </a:t>
            </a:r>
            <a:r>
              <a:rPr lang="en-US" sz="1800" dirty="0" err="1">
                <a:solidFill>
                  <a:schemeClr val="accent3">
                    <a:lumMod val="60000"/>
                    <a:lumOff val="40000"/>
                  </a:schemeClr>
                </a:solidFill>
                <a:latin typeface="Consolas" pitchFamily="49" charset="0"/>
                <a:cs typeface="Consolas" pitchFamily="49" charset="0"/>
              </a:rPr>
              <a:t>IDisposable</a:t>
            </a:r>
            <a:r>
              <a:rPr lang="en-US" sz="1800" dirty="0">
                <a:latin typeface="Consolas" pitchFamily="49" charset="0"/>
                <a:cs typeface="Consolas" pitchFamily="49" charset="0"/>
              </a:rPr>
              <a:t> </a:t>
            </a:r>
            <a:r>
              <a:rPr lang="en-US" sz="1800" dirty="0" smtClean="0">
                <a:latin typeface="Consolas" pitchFamily="49" charset="0"/>
                <a:cs typeface="Consolas" pitchFamily="49" charset="0"/>
              </a:rPr>
              <a:t>Schedule</a:t>
            </a:r>
            <a:r>
              <a:rPr lang="en-US" sz="1800" dirty="0">
                <a:latin typeface="Consolas" pitchFamily="49" charset="0"/>
                <a:cs typeface="Consolas" pitchFamily="49" charset="0"/>
              </a:rPr>
              <a:t>&lt;T</a:t>
            </a:r>
            <a:r>
              <a:rPr lang="en-US" sz="1800" dirty="0" smtClean="0">
                <a:latin typeface="Consolas" pitchFamily="49" charset="0"/>
                <a:cs typeface="Consolas" pitchFamily="49" charset="0"/>
              </a:rPr>
              <a:t>&gt;(</a:t>
            </a:r>
            <a:r>
              <a:rPr lang="en-US" sz="1800" dirty="0">
                <a:latin typeface="Consolas" pitchFamily="49" charset="0"/>
                <a:cs typeface="Consolas" pitchFamily="49" charset="0"/>
              </a:rPr>
              <a:t>T state, </a:t>
            </a:r>
            <a:r>
              <a:rPr lang="en-US" sz="1800" dirty="0" err="1" smtClean="0">
                <a:solidFill>
                  <a:schemeClr val="accent3">
                    <a:lumMod val="60000"/>
                    <a:lumOff val="40000"/>
                  </a:schemeClr>
                </a:solidFill>
                <a:latin typeface="Consolas" pitchFamily="49" charset="0"/>
                <a:cs typeface="Consolas" pitchFamily="49" charset="0"/>
              </a:rPr>
              <a:t>DateTimeOffset</a:t>
            </a:r>
            <a:r>
              <a:rPr lang="en-US" sz="1800" dirty="0" smtClean="0">
                <a:latin typeface="Consolas" pitchFamily="49" charset="0"/>
                <a:cs typeface="Consolas" pitchFamily="49" charset="0"/>
              </a:rPr>
              <a:t> </a:t>
            </a:r>
            <a:r>
              <a:rPr lang="en-US" sz="1800" dirty="0" err="1" smtClean="0">
                <a:latin typeface="Consolas" pitchFamily="49" charset="0"/>
                <a:cs typeface="Consolas" pitchFamily="49" charset="0"/>
              </a:rPr>
              <a:t>dueTime</a:t>
            </a:r>
            <a:r>
              <a:rPr lang="en-US" sz="1800" dirty="0">
                <a:latin typeface="Consolas" pitchFamily="49" charset="0"/>
                <a:cs typeface="Consolas" pitchFamily="49" charset="0"/>
              </a:rPr>
              <a:t>,</a:t>
            </a:r>
          </a:p>
          <a:p>
            <a:pPr marL="0" indent="0">
              <a:buNone/>
            </a:pPr>
            <a:r>
              <a:rPr lang="en-US" sz="1800" dirty="0">
                <a:latin typeface="Consolas" pitchFamily="49" charset="0"/>
                <a:cs typeface="Consolas" pitchFamily="49" charset="0"/>
              </a:rPr>
              <a:t>                        </a:t>
            </a:r>
            <a:r>
              <a:rPr lang="en-US" sz="1800" dirty="0" smtClean="0">
                <a:latin typeface="Consolas" pitchFamily="49" charset="0"/>
                <a:cs typeface="Consolas" pitchFamily="49" charset="0"/>
              </a:rPr>
              <a:t>   </a:t>
            </a:r>
            <a:r>
              <a:rPr lang="en-US" sz="1800" dirty="0" err="1" smtClean="0">
                <a:solidFill>
                  <a:schemeClr val="accent3">
                    <a:lumMod val="60000"/>
                    <a:lumOff val="40000"/>
                  </a:schemeClr>
                </a:solidFill>
                <a:latin typeface="Consolas" pitchFamily="49" charset="0"/>
                <a:cs typeface="Consolas" pitchFamily="49" charset="0"/>
              </a:rPr>
              <a:t>Func</a:t>
            </a:r>
            <a:r>
              <a:rPr lang="en-US" sz="1800" dirty="0" smtClean="0">
                <a:latin typeface="Consolas" pitchFamily="49" charset="0"/>
                <a:cs typeface="Consolas" pitchFamily="49" charset="0"/>
              </a:rPr>
              <a:t>&lt;</a:t>
            </a:r>
            <a:r>
              <a:rPr lang="en-US" sz="1800" dirty="0" err="1" smtClean="0">
                <a:solidFill>
                  <a:schemeClr val="accent3">
                    <a:lumMod val="60000"/>
                    <a:lumOff val="40000"/>
                  </a:schemeClr>
                </a:solidFill>
                <a:latin typeface="Consolas" pitchFamily="49" charset="0"/>
                <a:cs typeface="Consolas" pitchFamily="49" charset="0"/>
              </a:rPr>
              <a:t>IScheduler</a:t>
            </a:r>
            <a:r>
              <a:rPr lang="en-US" sz="1800" dirty="0">
                <a:latin typeface="Consolas" pitchFamily="49" charset="0"/>
                <a:cs typeface="Consolas" pitchFamily="49" charset="0"/>
              </a:rPr>
              <a:t>, T, </a:t>
            </a:r>
            <a:r>
              <a:rPr lang="en-US" sz="1800" dirty="0" err="1">
                <a:solidFill>
                  <a:schemeClr val="accent3">
                    <a:lumMod val="60000"/>
                    <a:lumOff val="40000"/>
                  </a:schemeClr>
                </a:solidFill>
                <a:latin typeface="Consolas" pitchFamily="49" charset="0"/>
                <a:cs typeface="Consolas" pitchFamily="49" charset="0"/>
              </a:rPr>
              <a:t>IDisposable</a:t>
            </a:r>
            <a:r>
              <a:rPr lang="en-US" sz="1800" dirty="0">
                <a:latin typeface="Consolas" pitchFamily="49" charset="0"/>
                <a:cs typeface="Consolas" pitchFamily="49" charset="0"/>
              </a:rPr>
              <a:t>&gt; action</a:t>
            </a:r>
            <a:r>
              <a:rPr lang="en-US" sz="1800" dirty="0" smtClean="0">
                <a:latin typeface="Consolas" pitchFamily="49" charset="0"/>
                <a:cs typeface="Consolas" pitchFamily="49" charset="0"/>
              </a:rPr>
              <a:t>);</a:t>
            </a:r>
          </a:p>
          <a:p>
            <a:pPr marL="0" indent="0">
              <a:buNone/>
            </a:pPr>
            <a:r>
              <a:rPr lang="en-US" sz="1800" dirty="0" smtClean="0">
                <a:latin typeface="Consolas" pitchFamily="49" charset="0"/>
                <a:cs typeface="Consolas" pitchFamily="49" charset="0"/>
              </a:rPr>
              <a:t>}</a:t>
            </a:r>
            <a:endParaRPr lang="en-US" sz="1800" dirty="0">
              <a:latin typeface="Consolas" pitchFamily="49" charset="0"/>
              <a:cs typeface="Consolas" pitchFamily="49" charset="0"/>
            </a:endParaRPr>
          </a:p>
        </p:txBody>
      </p:sp>
    </p:spTree>
    <p:custDataLst>
      <p:tags r:id="rId1"/>
    </p:custDataLst>
    <p:extLst>
      <p:ext uri="{BB962C8B-B14F-4D97-AF65-F5344CB8AC3E}">
        <p14:creationId xmlns:p14="http://schemas.microsoft.com/office/powerpoint/2010/main" val="1042352481"/>
      </p:ext>
    </p:extLst>
  </p:cSld>
  <p:clrMapOvr>
    <a:masterClrMapping/>
  </p:clrMapOvr>
  <p:transition advTm="75755">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par>
                          <p:cTn id="26" fill="hold">
                            <p:stCondLst>
                              <p:cond delay="1000"/>
                            </p:stCondLst>
                            <p:childTnLst>
                              <p:par>
                                <p:cTn id="27" presetID="22" presetClass="entr" presetSubtype="8"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left)">
                                      <p:cBhvr>
                                        <p:cTn id="29" dur="500"/>
                                        <p:tgtEl>
                                          <p:spTgt spid="4"/>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1500"/>
                            </p:stCondLst>
                            <p:childTnLst>
                              <p:par>
                                <p:cTn id="34" presetID="22" presetClass="entr" presetSubtype="2"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right)">
                                      <p:cBhvr>
                                        <p:cTn id="36" dur="500"/>
                                        <p:tgtEl>
                                          <p:spTgt spid="1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right)">
                                      <p:cBhvr>
                                        <p:cTn id="3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8" grpId="0" animBg="1"/>
      <p:bldP spid="5" grpId="0"/>
      <p:bldP spid="13" grpId="0"/>
      <p:bldP spid="14" grpId="0"/>
      <p:bldP spid="16" grpId="0"/>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ular Callout 6"/>
          <p:cNvSpPr/>
          <p:nvPr/>
        </p:nvSpPr>
        <p:spPr bwMode="auto">
          <a:xfrm>
            <a:off x="4220607" y="1232362"/>
            <a:ext cx="2350312" cy="655930"/>
          </a:xfrm>
          <a:prstGeom prst="wedgeRoundRectCallout">
            <a:avLst>
              <a:gd name="adj1" fmla="val -70415"/>
              <a:gd name="adj2" fmla="val 63676"/>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dirty="0" smtClean="0">
                <a:solidFill>
                  <a:srgbClr val="000000"/>
                </a:solidFill>
              </a:rPr>
              <a:t>Imported </a:t>
            </a:r>
            <a:r>
              <a:rPr lang="en-US" dirty="0" err="1" smtClean="0">
                <a:solidFill>
                  <a:srgbClr val="000000"/>
                </a:solidFill>
              </a:rPr>
              <a:t>TextBox</a:t>
            </a:r>
            <a:r>
              <a:rPr lang="en-US" dirty="0" smtClean="0">
                <a:solidFill>
                  <a:srgbClr val="000000"/>
                </a:solidFill>
              </a:rPr>
              <a:t> </a:t>
            </a:r>
            <a:r>
              <a:rPr lang="en-US" b="1" dirty="0" err="1">
                <a:solidFill>
                  <a:srgbClr val="000000"/>
                </a:solidFill>
                <a:latin typeface="Consolas" pitchFamily="49" charset="0"/>
                <a:cs typeface="Consolas" pitchFamily="49" charset="0"/>
              </a:rPr>
              <a:t>TextChanged</a:t>
            </a:r>
            <a:r>
              <a:rPr lang="en-US" sz="1600" dirty="0" smtClean="0">
                <a:solidFill>
                  <a:srgbClr val="000000"/>
                </a:solidFill>
              </a:rPr>
              <a:t> </a:t>
            </a:r>
            <a:r>
              <a:rPr lang="en-US" dirty="0" smtClean="0">
                <a:solidFill>
                  <a:srgbClr val="000000"/>
                </a:solidFill>
              </a:rPr>
              <a:t>event</a:t>
            </a:r>
            <a:endParaRPr lang="en-US" dirty="0">
              <a:solidFill>
                <a:srgbClr val="000000"/>
              </a:solidFill>
              <a:latin typeface="Consolas" pitchFamily="49" charset="0"/>
              <a:cs typeface="Consolas" pitchFamily="49" charset="0"/>
            </a:endParaRPr>
          </a:p>
        </p:txBody>
      </p:sp>
      <p:sp>
        <p:nvSpPr>
          <p:cNvPr id="15" name="Rounded Rectangular Callout 14"/>
          <p:cNvSpPr/>
          <p:nvPr/>
        </p:nvSpPr>
        <p:spPr bwMode="auto">
          <a:xfrm>
            <a:off x="5573515" y="2712987"/>
            <a:ext cx="2154597" cy="733211"/>
          </a:xfrm>
          <a:prstGeom prst="wedgeRoundRectCallout">
            <a:avLst>
              <a:gd name="adj1" fmla="val -69728"/>
              <a:gd name="adj2" fmla="val -38303"/>
              <a:gd name="adj3" fmla="val 16667"/>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dirty="0" smtClean="0">
                <a:solidFill>
                  <a:srgbClr val="000000"/>
                </a:solidFill>
              </a:rPr>
              <a:t>Asynchronous </a:t>
            </a:r>
            <a:r>
              <a:rPr lang="en-US" sz="2000" b="1" i="1" dirty="0" smtClean="0">
                <a:solidFill>
                  <a:srgbClr val="000000"/>
                </a:solidFill>
              </a:rPr>
              <a:t>web service call</a:t>
            </a:r>
            <a:endParaRPr lang="en-US" sz="2400" b="1" i="1" dirty="0">
              <a:solidFill>
                <a:srgbClr val="000000"/>
              </a:solidFill>
              <a:latin typeface="Consolas" pitchFamily="49" charset="0"/>
              <a:cs typeface="Consolas" pitchFamily="49" charset="0"/>
            </a:endParaRPr>
          </a:p>
        </p:txBody>
      </p:sp>
      <p:sp>
        <p:nvSpPr>
          <p:cNvPr id="18" name="Rounded Rectangular Callout 17"/>
          <p:cNvSpPr/>
          <p:nvPr/>
        </p:nvSpPr>
        <p:spPr bwMode="auto">
          <a:xfrm>
            <a:off x="2514600" y="3984224"/>
            <a:ext cx="2043108" cy="712000"/>
          </a:xfrm>
          <a:prstGeom prst="wedgeRoundRectCallout">
            <a:avLst>
              <a:gd name="adj1" fmla="val 44714"/>
              <a:gd name="adj2" fmla="val 68266"/>
              <a:gd name="adj3" fmla="val 16667"/>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dirty="0" smtClean="0">
                <a:solidFill>
                  <a:srgbClr val="000000"/>
                </a:solidFill>
              </a:rPr>
              <a:t>Use of scheduler to </a:t>
            </a:r>
            <a:r>
              <a:rPr lang="en-US" b="1" i="1" dirty="0" smtClean="0">
                <a:solidFill>
                  <a:srgbClr val="000000"/>
                </a:solidFill>
              </a:rPr>
              <a:t>synchronize</a:t>
            </a:r>
            <a:endParaRPr lang="en-US" sz="2000" b="1" i="1" dirty="0">
              <a:solidFill>
                <a:srgbClr val="000000"/>
              </a:solidFill>
              <a:latin typeface="Consolas" pitchFamily="49" charset="0"/>
              <a:cs typeface="Consolas" pitchFamily="49" charset="0"/>
            </a:endParaRPr>
          </a:p>
        </p:txBody>
      </p:sp>
      <p:sp>
        <p:nvSpPr>
          <p:cNvPr id="19" name="Text Placeholder 5"/>
          <p:cNvSpPr txBox="1">
            <a:spLocks/>
          </p:cNvSpPr>
          <p:nvPr/>
        </p:nvSpPr>
        <p:spPr>
          <a:xfrm>
            <a:off x="722300" y="4803859"/>
            <a:ext cx="8421688" cy="1908215"/>
          </a:xfrm>
          <a:prstGeom prst="rect">
            <a:avLst/>
          </a:prstGeom>
        </p:spPr>
        <p:txBody>
          <a:bodyPr vert="horz" wrap="square" lIns="0" tIns="0" rIns="0" bIns="0" rtlCol="0">
            <a:spAutoFit/>
          </a:bodyPr>
          <a:lstStyle>
            <a:lvl1pPr marL="361950" indent="-361950" algn="l" defTabSz="914363" rtl="0" eaLnBrk="1" latinLnBrk="0" hangingPunct="1">
              <a:lnSpc>
                <a:spcPct val="90000"/>
              </a:lnSpc>
              <a:spcBef>
                <a:spcPct val="20000"/>
              </a:spcBef>
              <a:buSzPct val="100000"/>
              <a:buFontTx/>
              <a:buBlip>
                <a:blip r:embed="rId4"/>
              </a:buBlip>
              <a:defRPr sz="2600" kern="1200">
                <a:solidFill>
                  <a:schemeClr val="bg1"/>
                </a:solidFill>
                <a:latin typeface="Calibri" pitchFamily="34" charset="0"/>
                <a:ea typeface="+mn-ea"/>
                <a:cs typeface="+mn-cs"/>
              </a:defRPr>
            </a:lvl1pPr>
            <a:lvl2pPr marL="808038" indent="-344488" algn="l" defTabSz="914363" rtl="0" eaLnBrk="1" latinLnBrk="0" hangingPunct="1">
              <a:lnSpc>
                <a:spcPct val="90000"/>
              </a:lnSpc>
              <a:spcBef>
                <a:spcPct val="20000"/>
              </a:spcBef>
              <a:buSzPct val="100000"/>
              <a:buFontTx/>
              <a:buBlip>
                <a:blip r:embed="rId4"/>
              </a:buBlip>
              <a:defRPr sz="2200" kern="1200">
                <a:solidFill>
                  <a:schemeClr val="bg1"/>
                </a:solidFill>
                <a:latin typeface="Calibri" pitchFamily="34" charset="0"/>
                <a:ea typeface="+mn-ea"/>
                <a:cs typeface="+mn-cs"/>
              </a:defRPr>
            </a:lvl2pPr>
            <a:lvl3pPr marL="1168400" indent="-346075" algn="l" defTabSz="914363" rtl="0" eaLnBrk="1" latinLnBrk="0" hangingPunct="1">
              <a:lnSpc>
                <a:spcPct val="90000"/>
              </a:lnSpc>
              <a:spcBef>
                <a:spcPct val="20000"/>
              </a:spcBef>
              <a:buSzPct val="100000"/>
              <a:buFontTx/>
              <a:buBlip>
                <a:blip r:embed="rId4"/>
              </a:buBlip>
              <a:defRPr sz="2200" kern="1200">
                <a:solidFill>
                  <a:schemeClr val="bg1"/>
                </a:solidFill>
                <a:latin typeface="Calibri" pitchFamily="34" charset="0"/>
                <a:ea typeface="+mn-ea"/>
                <a:cs typeface="+mn-cs"/>
              </a:defRPr>
            </a:lvl3pPr>
            <a:lvl4pPr marL="1516063" indent="-347663" algn="l" defTabSz="914363" rtl="0" eaLnBrk="1" latinLnBrk="0" hangingPunct="1">
              <a:lnSpc>
                <a:spcPct val="90000"/>
              </a:lnSpc>
              <a:spcBef>
                <a:spcPct val="20000"/>
              </a:spcBef>
              <a:buSzPct val="100000"/>
              <a:buFontTx/>
              <a:buBlip>
                <a:blip r:embed="rId4"/>
              </a:buBlip>
              <a:defRPr sz="2200" kern="1200">
                <a:solidFill>
                  <a:schemeClr val="bg1"/>
                </a:solidFill>
                <a:latin typeface="Calibri" pitchFamily="34" charset="0"/>
                <a:ea typeface="+mn-ea"/>
                <a:cs typeface="+mn-cs"/>
              </a:defRPr>
            </a:lvl4pPr>
            <a:lvl5pPr marL="1852613" indent="-325438" algn="l" defTabSz="914363" rtl="0" eaLnBrk="1" latinLnBrk="0" hangingPunct="1">
              <a:lnSpc>
                <a:spcPct val="90000"/>
              </a:lnSpc>
              <a:spcBef>
                <a:spcPct val="20000"/>
              </a:spcBef>
              <a:buSzPct val="100000"/>
              <a:buFontTx/>
              <a:buBlip>
                <a:blip r:embed="rId4"/>
              </a:buBlip>
              <a:defRPr sz="2200" kern="1200">
                <a:solidFill>
                  <a:schemeClr val="bg1"/>
                </a:solidFill>
                <a:latin typeface="Calibr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err="1">
                <a:latin typeface="Consolas" pitchFamily="49" charset="0"/>
                <a:cs typeface="Consolas" pitchFamily="49" charset="0"/>
              </a:rPr>
              <a:t>res</a:t>
            </a:r>
            <a:r>
              <a:rPr lang="en-US" sz="2000" dirty="0" err="1">
                <a:solidFill>
                  <a:schemeClr val="accent6"/>
                </a:solidFill>
                <a:latin typeface="Consolas" pitchFamily="49" charset="0"/>
                <a:cs typeface="Consolas" pitchFamily="49" charset="0"/>
              </a:rPr>
              <a:t>.</a:t>
            </a:r>
            <a:r>
              <a:rPr lang="en-US" sz="2000" b="1" dirty="0" err="1">
                <a:solidFill>
                  <a:schemeClr val="accent6"/>
                </a:solidFill>
                <a:latin typeface="Consolas" pitchFamily="49" charset="0"/>
                <a:cs typeface="Consolas" pitchFamily="49" charset="0"/>
              </a:rPr>
              <a:t>ObserveOn</a:t>
            </a:r>
            <a:r>
              <a:rPr lang="en-US" sz="2000" dirty="0">
                <a:latin typeface="Consolas" pitchFamily="49" charset="0"/>
                <a:cs typeface="Consolas" pitchFamily="49" charset="0"/>
              </a:rPr>
              <a:t>(</a:t>
            </a:r>
            <a:r>
              <a:rPr lang="en-US" sz="2000" dirty="0">
                <a:solidFill>
                  <a:schemeClr val="accent1">
                    <a:lumMod val="60000"/>
                    <a:lumOff val="40000"/>
                  </a:schemeClr>
                </a:solidFill>
                <a:latin typeface="Consolas" pitchFamily="49" charset="0"/>
                <a:cs typeface="Consolas" pitchFamily="49" charset="0"/>
              </a:rPr>
              <a:t>new </a:t>
            </a:r>
            <a:r>
              <a:rPr lang="en-US" sz="2000" dirty="0" err="1">
                <a:solidFill>
                  <a:schemeClr val="accent3">
                    <a:lumMod val="60000"/>
                    <a:lumOff val="40000"/>
                  </a:schemeClr>
                </a:solidFill>
                <a:latin typeface="Consolas" pitchFamily="49" charset="0"/>
                <a:cs typeface="Consolas" pitchFamily="49" charset="0"/>
              </a:rPr>
              <a:t>ControlScheduler</a:t>
            </a:r>
            <a:r>
              <a:rPr lang="en-US" sz="2000" dirty="0">
                <a:latin typeface="Consolas" pitchFamily="49" charset="0"/>
                <a:cs typeface="Consolas" pitchFamily="49" charset="0"/>
              </a:rPr>
              <a:t>(</a:t>
            </a:r>
            <a:r>
              <a:rPr lang="en-US" sz="2000" dirty="0" err="1">
                <a:latin typeface="Consolas" pitchFamily="49" charset="0"/>
                <a:cs typeface="Consolas" pitchFamily="49" charset="0"/>
              </a:rPr>
              <a:t>frm</a:t>
            </a:r>
            <a:r>
              <a:rPr lang="en-US" sz="2000" dirty="0">
                <a:latin typeface="Consolas" pitchFamily="49" charset="0"/>
                <a:cs typeface="Consolas" pitchFamily="49" charset="0"/>
              </a:rPr>
              <a:t>)).Subscribe(words </a:t>
            </a:r>
            <a:r>
              <a:rPr lang="en-US" sz="2000" dirty="0" smtClean="0">
                <a:latin typeface="Consolas" pitchFamily="49" charset="0"/>
                <a:cs typeface="Consolas" pitchFamily="49" charset="0"/>
              </a:rPr>
              <a:t>=&gt;</a:t>
            </a:r>
          </a:p>
          <a:p>
            <a:pPr marL="0" indent="0">
              <a:buNone/>
            </a:pPr>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pPr marL="0" indent="0">
              <a:buNone/>
            </a:pPr>
            <a:r>
              <a:rPr lang="en-US" sz="2000" dirty="0">
                <a:latin typeface="Consolas" pitchFamily="49" charset="0"/>
                <a:cs typeface="Consolas" pitchFamily="49" charset="0"/>
              </a:rPr>
              <a:t>    </a:t>
            </a:r>
            <a:r>
              <a:rPr lang="en-US" sz="2000" dirty="0" err="1">
                <a:latin typeface="Consolas" pitchFamily="49" charset="0"/>
                <a:cs typeface="Consolas" pitchFamily="49" charset="0"/>
              </a:rPr>
              <a:t>lst.Items.Clear</a:t>
            </a:r>
            <a:r>
              <a:rPr lang="en-US" sz="2000" dirty="0">
                <a:latin typeface="Consolas" pitchFamily="49" charset="0"/>
                <a:cs typeface="Consolas" pitchFamily="49" charset="0"/>
              </a:rPr>
              <a:t>();</a:t>
            </a:r>
          </a:p>
          <a:p>
            <a:pPr marL="0" indent="0">
              <a:buNone/>
            </a:pPr>
            <a:r>
              <a:rPr lang="en-US" sz="2000" dirty="0">
                <a:latin typeface="Consolas" pitchFamily="49" charset="0"/>
                <a:cs typeface="Consolas" pitchFamily="49" charset="0"/>
              </a:rPr>
              <a:t>    </a:t>
            </a:r>
            <a:r>
              <a:rPr lang="en-US" sz="2000" dirty="0" err="1">
                <a:latin typeface="Consolas" pitchFamily="49" charset="0"/>
                <a:cs typeface="Consolas" pitchFamily="49" charset="0"/>
              </a:rPr>
              <a:t>lst.Items.AddRange</a:t>
            </a:r>
            <a:r>
              <a:rPr lang="en-US" sz="2000" dirty="0">
                <a:latin typeface="Consolas" pitchFamily="49" charset="0"/>
                <a:cs typeface="Consolas" pitchFamily="49" charset="0"/>
              </a:rPr>
              <a:t>((</a:t>
            </a:r>
            <a:r>
              <a:rPr lang="en-US" sz="2000" dirty="0">
                <a:solidFill>
                  <a:schemeClr val="accent1">
                    <a:lumMod val="60000"/>
                    <a:lumOff val="40000"/>
                  </a:schemeClr>
                </a:solidFill>
                <a:latin typeface="Consolas" pitchFamily="49" charset="0"/>
                <a:cs typeface="Consolas" pitchFamily="49" charset="0"/>
              </a:rPr>
              <a:t>from </a:t>
            </a:r>
            <a:r>
              <a:rPr lang="en-US" sz="2000" dirty="0">
                <a:latin typeface="Consolas" pitchFamily="49" charset="0"/>
                <a:cs typeface="Consolas" pitchFamily="49" charset="0"/>
              </a:rPr>
              <a:t>word </a:t>
            </a:r>
            <a:r>
              <a:rPr lang="en-US" sz="2000" dirty="0">
                <a:solidFill>
                  <a:schemeClr val="accent1">
                    <a:lumMod val="60000"/>
                    <a:lumOff val="40000"/>
                  </a:schemeClr>
                </a:solidFill>
                <a:latin typeface="Consolas" pitchFamily="49" charset="0"/>
                <a:cs typeface="Consolas" pitchFamily="49" charset="0"/>
              </a:rPr>
              <a:t>in</a:t>
            </a:r>
            <a:r>
              <a:rPr lang="en-US" sz="2000" dirty="0">
                <a:latin typeface="Consolas" pitchFamily="49" charset="0"/>
                <a:cs typeface="Consolas" pitchFamily="49" charset="0"/>
              </a:rPr>
              <a:t> words</a:t>
            </a:r>
          </a:p>
          <a:p>
            <a:pPr marL="0" indent="0">
              <a:buNone/>
            </a:pPr>
            <a:r>
              <a:rPr lang="en-US" sz="2000" dirty="0">
                <a:latin typeface="Consolas" pitchFamily="49" charset="0"/>
                <a:cs typeface="Consolas" pitchFamily="49" charset="0"/>
              </a:rPr>
              <a:t>                        </a:t>
            </a:r>
            <a:r>
              <a:rPr lang="en-US" sz="2000" dirty="0">
                <a:solidFill>
                  <a:schemeClr val="accent1">
                    <a:lumMod val="60000"/>
                    <a:lumOff val="40000"/>
                  </a:schemeClr>
                </a:solidFill>
                <a:latin typeface="Consolas" pitchFamily="49" charset="0"/>
                <a:cs typeface="Consolas" pitchFamily="49" charset="0"/>
              </a:rPr>
              <a:t>select</a:t>
            </a:r>
            <a:r>
              <a:rPr lang="en-US" sz="2000" dirty="0">
                <a:latin typeface="Consolas" pitchFamily="49" charset="0"/>
                <a:cs typeface="Consolas" pitchFamily="49" charset="0"/>
              </a:rPr>
              <a:t> </a:t>
            </a:r>
            <a:r>
              <a:rPr lang="en-US" sz="2000" dirty="0" err="1">
                <a:latin typeface="Consolas" pitchFamily="49" charset="0"/>
                <a:cs typeface="Consolas" pitchFamily="49" charset="0"/>
              </a:rPr>
              <a:t>word.Word</a:t>
            </a:r>
            <a:r>
              <a:rPr lang="en-US" sz="2000" dirty="0">
                <a:latin typeface="Consolas" pitchFamily="49" charset="0"/>
                <a:cs typeface="Consolas" pitchFamily="49" charset="0"/>
              </a:rPr>
              <a:t>).</a:t>
            </a:r>
            <a:r>
              <a:rPr lang="en-US" sz="2000" dirty="0" err="1">
                <a:latin typeface="Consolas" pitchFamily="49" charset="0"/>
                <a:cs typeface="Consolas" pitchFamily="49" charset="0"/>
              </a:rPr>
              <a:t>ToArray</a:t>
            </a:r>
            <a:r>
              <a:rPr lang="en-US" sz="2000" dirty="0">
                <a:latin typeface="Consolas" pitchFamily="49" charset="0"/>
                <a:cs typeface="Consolas" pitchFamily="49" charset="0"/>
              </a:rPr>
              <a:t>());</a:t>
            </a:r>
            <a:br>
              <a:rPr lang="en-US" sz="2000" dirty="0">
                <a:latin typeface="Consolas" pitchFamily="49" charset="0"/>
                <a:cs typeface="Consolas" pitchFamily="49" charset="0"/>
              </a:rPr>
            </a:br>
            <a:r>
              <a:rPr lang="en-US" sz="2000" dirty="0">
                <a:latin typeface="Consolas" pitchFamily="49" charset="0"/>
                <a:cs typeface="Consolas" pitchFamily="49" charset="0"/>
              </a:rPr>
              <a:t>});</a:t>
            </a:r>
          </a:p>
        </p:txBody>
      </p:sp>
      <p:grpSp>
        <p:nvGrpSpPr>
          <p:cNvPr id="28" name="Group 27"/>
          <p:cNvGrpSpPr/>
          <p:nvPr/>
        </p:nvGrpSpPr>
        <p:grpSpPr>
          <a:xfrm>
            <a:off x="1219200" y="3554229"/>
            <a:ext cx="7884860" cy="2208793"/>
            <a:chOff x="800062" y="2261022"/>
            <a:chExt cx="7884860" cy="1656595"/>
          </a:xfrm>
        </p:grpSpPr>
        <p:sp>
          <p:nvSpPr>
            <p:cNvPr id="21" name="Rectangle 20"/>
            <p:cNvSpPr/>
            <p:nvPr/>
          </p:nvSpPr>
          <p:spPr bwMode="auto">
            <a:xfrm>
              <a:off x="800062" y="3686784"/>
              <a:ext cx="2557615" cy="230833"/>
            </a:xfrm>
            <a:prstGeom prst="rect">
              <a:avLst/>
            </a:prstGeom>
            <a:noFill/>
            <a:ln w="19050">
              <a:solidFill>
                <a:schemeClr val="bg1">
                  <a:lumMod val="85000"/>
                </a:schemeClr>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1218585" fontAlgn="base">
                <a:spcBef>
                  <a:spcPct val="0"/>
                </a:spcBef>
                <a:spcAft>
                  <a:spcPct val="0"/>
                </a:spcAft>
              </a:pPr>
              <a:endParaRPr lang="en-US" sz="2700" dirty="0">
                <a:gradFill>
                  <a:gsLst>
                    <a:gs pos="0">
                      <a:srgbClr val="FFFFFF"/>
                    </a:gs>
                    <a:gs pos="100000">
                      <a:srgbClr val="FFFFFF"/>
                    </a:gs>
                  </a:gsLst>
                  <a:lin ang="5400000" scaled="0"/>
                </a:gradFill>
              </a:endParaRPr>
            </a:p>
          </p:txBody>
        </p:sp>
        <p:pic>
          <p:nvPicPr>
            <p:cNvPr id="22"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4216127" y="2261022"/>
              <a:ext cx="4468795" cy="1178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3" name="Straight Connector 22"/>
            <p:cNvCxnSpPr>
              <a:stCxn id="21" idx="3"/>
              <a:endCxn id="22" idx="1"/>
            </p:cNvCxnSpPr>
            <p:nvPr/>
          </p:nvCxnSpPr>
          <p:spPr>
            <a:xfrm flipV="1">
              <a:off x="3357677" y="2850518"/>
              <a:ext cx="858450" cy="951683"/>
            </a:xfrm>
            <a:prstGeom prst="line">
              <a:avLst/>
            </a:prstGeom>
            <a:ln w="19050">
              <a:solidFill>
                <a:schemeClr val="bg1">
                  <a:lumMod val="85000"/>
                </a:schemeClr>
              </a:solidFill>
            </a:ln>
          </p:spPr>
          <p:style>
            <a:lnRef idx="1">
              <a:schemeClr val="dk1"/>
            </a:lnRef>
            <a:fillRef idx="0">
              <a:schemeClr val="dk1"/>
            </a:fillRef>
            <a:effectRef idx="0">
              <a:schemeClr val="dk1"/>
            </a:effectRef>
            <a:fontRef idx="minor">
              <a:schemeClr val="tx1"/>
            </a:fontRef>
          </p:style>
        </p:cxnSp>
      </p:grpSp>
      <p:sp>
        <p:nvSpPr>
          <p:cNvPr id="17" name="Text Placeholder 5"/>
          <p:cNvSpPr txBox="1">
            <a:spLocks/>
          </p:cNvSpPr>
          <p:nvPr/>
        </p:nvSpPr>
        <p:spPr>
          <a:xfrm>
            <a:off x="722312" y="4799556"/>
            <a:ext cx="8421688" cy="1908215"/>
          </a:xfrm>
          <a:prstGeom prst="rect">
            <a:avLst/>
          </a:prstGeom>
        </p:spPr>
        <p:txBody>
          <a:bodyPr vert="horz" wrap="square" lIns="0" tIns="0" rIns="0" bIns="0" rtlCol="0">
            <a:spAutoFit/>
          </a:bodyPr>
          <a:lstStyle>
            <a:lvl1pPr marL="361950" indent="-361950" algn="l" defTabSz="914363" rtl="0" eaLnBrk="1" latinLnBrk="0" hangingPunct="1">
              <a:lnSpc>
                <a:spcPct val="90000"/>
              </a:lnSpc>
              <a:spcBef>
                <a:spcPct val="20000"/>
              </a:spcBef>
              <a:buSzPct val="100000"/>
              <a:buFontTx/>
              <a:buBlip>
                <a:blip r:embed="rId4"/>
              </a:buBlip>
              <a:defRPr sz="2600" kern="1200">
                <a:solidFill>
                  <a:schemeClr val="bg1"/>
                </a:solidFill>
                <a:latin typeface="Calibri" pitchFamily="34" charset="0"/>
                <a:ea typeface="+mn-ea"/>
                <a:cs typeface="+mn-cs"/>
              </a:defRPr>
            </a:lvl1pPr>
            <a:lvl2pPr marL="808038" indent="-344488" algn="l" defTabSz="914363" rtl="0" eaLnBrk="1" latinLnBrk="0" hangingPunct="1">
              <a:lnSpc>
                <a:spcPct val="90000"/>
              </a:lnSpc>
              <a:spcBef>
                <a:spcPct val="20000"/>
              </a:spcBef>
              <a:buSzPct val="100000"/>
              <a:buFontTx/>
              <a:buBlip>
                <a:blip r:embed="rId4"/>
              </a:buBlip>
              <a:defRPr sz="2200" kern="1200">
                <a:solidFill>
                  <a:schemeClr val="bg1"/>
                </a:solidFill>
                <a:latin typeface="Calibri" pitchFamily="34" charset="0"/>
                <a:ea typeface="+mn-ea"/>
                <a:cs typeface="+mn-cs"/>
              </a:defRPr>
            </a:lvl2pPr>
            <a:lvl3pPr marL="1168400" indent="-346075" algn="l" defTabSz="914363" rtl="0" eaLnBrk="1" latinLnBrk="0" hangingPunct="1">
              <a:lnSpc>
                <a:spcPct val="90000"/>
              </a:lnSpc>
              <a:spcBef>
                <a:spcPct val="20000"/>
              </a:spcBef>
              <a:buSzPct val="100000"/>
              <a:buFontTx/>
              <a:buBlip>
                <a:blip r:embed="rId4"/>
              </a:buBlip>
              <a:defRPr sz="2200" kern="1200">
                <a:solidFill>
                  <a:schemeClr val="bg1"/>
                </a:solidFill>
                <a:latin typeface="Calibri" pitchFamily="34" charset="0"/>
                <a:ea typeface="+mn-ea"/>
                <a:cs typeface="+mn-cs"/>
              </a:defRPr>
            </a:lvl3pPr>
            <a:lvl4pPr marL="1516063" indent="-347663" algn="l" defTabSz="914363" rtl="0" eaLnBrk="1" latinLnBrk="0" hangingPunct="1">
              <a:lnSpc>
                <a:spcPct val="90000"/>
              </a:lnSpc>
              <a:spcBef>
                <a:spcPct val="20000"/>
              </a:spcBef>
              <a:buSzPct val="100000"/>
              <a:buFontTx/>
              <a:buBlip>
                <a:blip r:embed="rId4"/>
              </a:buBlip>
              <a:defRPr sz="2200" kern="1200">
                <a:solidFill>
                  <a:schemeClr val="bg1"/>
                </a:solidFill>
                <a:latin typeface="Calibri" pitchFamily="34" charset="0"/>
                <a:ea typeface="+mn-ea"/>
                <a:cs typeface="+mn-cs"/>
              </a:defRPr>
            </a:lvl4pPr>
            <a:lvl5pPr marL="1852613" indent="-325438" algn="l" defTabSz="914363" rtl="0" eaLnBrk="1" latinLnBrk="0" hangingPunct="1">
              <a:lnSpc>
                <a:spcPct val="90000"/>
              </a:lnSpc>
              <a:spcBef>
                <a:spcPct val="20000"/>
              </a:spcBef>
              <a:buSzPct val="100000"/>
              <a:buFontTx/>
              <a:buBlip>
                <a:blip r:embed="rId4"/>
              </a:buBlip>
              <a:defRPr sz="2200" kern="1200">
                <a:solidFill>
                  <a:schemeClr val="bg1"/>
                </a:solidFill>
                <a:latin typeface="Calibr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err="1">
                <a:latin typeface="Consolas" pitchFamily="49" charset="0"/>
                <a:cs typeface="Consolas" pitchFamily="49" charset="0"/>
              </a:rPr>
              <a:t>res.Subscribe</a:t>
            </a:r>
            <a:r>
              <a:rPr lang="en-US" sz="2000" dirty="0">
                <a:latin typeface="Consolas" pitchFamily="49" charset="0"/>
                <a:cs typeface="Consolas" pitchFamily="49" charset="0"/>
              </a:rPr>
              <a:t>(words </a:t>
            </a:r>
            <a:r>
              <a:rPr lang="en-US" sz="2000" dirty="0" smtClean="0">
                <a:latin typeface="Consolas" pitchFamily="49" charset="0"/>
                <a:cs typeface="Consolas" pitchFamily="49" charset="0"/>
              </a:rPr>
              <a:t>=&gt;</a:t>
            </a:r>
          </a:p>
          <a:p>
            <a:pPr marL="0" indent="0">
              <a:buNone/>
            </a:pPr>
            <a:r>
              <a:rPr lang="en-US" sz="2000" dirty="0" smtClean="0">
                <a:latin typeface="Consolas" pitchFamily="49" charset="0"/>
                <a:cs typeface="Consolas" pitchFamily="49" charset="0"/>
              </a:rPr>
              <a:t>{</a:t>
            </a:r>
            <a:endParaRPr lang="en-US" sz="2000" dirty="0">
              <a:latin typeface="Consolas" pitchFamily="49" charset="0"/>
              <a:cs typeface="Consolas" pitchFamily="49" charset="0"/>
            </a:endParaRPr>
          </a:p>
          <a:p>
            <a:pPr marL="0" indent="0">
              <a:buNone/>
            </a:pPr>
            <a:r>
              <a:rPr lang="en-US" sz="2000" dirty="0">
                <a:latin typeface="Consolas" pitchFamily="49" charset="0"/>
                <a:cs typeface="Consolas" pitchFamily="49" charset="0"/>
              </a:rPr>
              <a:t>    </a:t>
            </a:r>
            <a:r>
              <a:rPr lang="en-US" sz="2000" dirty="0" err="1">
                <a:latin typeface="Consolas" pitchFamily="49" charset="0"/>
                <a:cs typeface="Consolas" pitchFamily="49" charset="0"/>
              </a:rPr>
              <a:t>lst.Items.Clear</a:t>
            </a:r>
            <a:r>
              <a:rPr lang="en-US" sz="2000" dirty="0">
                <a:latin typeface="Consolas" pitchFamily="49" charset="0"/>
                <a:cs typeface="Consolas" pitchFamily="49" charset="0"/>
              </a:rPr>
              <a:t>();</a:t>
            </a:r>
          </a:p>
          <a:p>
            <a:pPr marL="0" indent="0">
              <a:buNone/>
            </a:pPr>
            <a:r>
              <a:rPr lang="en-US" sz="2000" dirty="0">
                <a:latin typeface="Consolas" pitchFamily="49" charset="0"/>
                <a:cs typeface="Consolas" pitchFamily="49" charset="0"/>
              </a:rPr>
              <a:t>    </a:t>
            </a:r>
            <a:r>
              <a:rPr lang="en-US" sz="2000" dirty="0" err="1">
                <a:latin typeface="Consolas" pitchFamily="49" charset="0"/>
                <a:cs typeface="Consolas" pitchFamily="49" charset="0"/>
              </a:rPr>
              <a:t>lst.Items.AddRange</a:t>
            </a:r>
            <a:r>
              <a:rPr lang="en-US" sz="2000" dirty="0">
                <a:latin typeface="Consolas" pitchFamily="49" charset="0"/>
                <a:cs typeface="Consolas" pitchFamily="49" charset="0"/>
              </a:rPr>
              <a:t>((</a:t>
            </a:r>
            <a:r>
              <a:rPr lang="en-US" sz="2000" dirty="0">
                <a:solidFill>
                  <a:schemeClr val="accent1">
                    <a:lumMod val="60000"/>
                    <a:lumOff val="40000"/>
                  </a:schemeClr>
                </a:solidFill>
                <a:latin typeface="Consolas" pitchFamily="49" charset="0"/>
                <a:cs typeface="Consolas" pitchFamily="49" charset="0"/>
              </a:rPr>
              <a:t>from </a:t>
            </a:r>
            <a:r>
              <a:rPr lang="en-US" sz="2000" dirty="0">
                <a:latin typeface="Consolas" pitchFamily="49" charset="0"/>
                <a:cs typeface="Consolas" pitchFamily="49" charset="0"/>
              </a:rPr>
              <a:t>word </a:t>
            </a:r>
            <a:r>
              <a:rPr lang="en-US" sz="2000" dirty="0">
                <a:solidFill>
                  <a:schemeClr val="accent1">
                    <a:lumMod val="60000"/>
                    <a:lumOff val="40000"/>
                  </a:schemeClr>
                </a:solidFill>
                <a:latin typeface="Consolas" pitchFamily="49" charset="0"/>
                <a:cs typeface="Consolas" pitchFamily="49" charset="0"/>
              </a:rPr>
              <a:t>in</a:t>
            </a:r>
            <a:r>
              <a:rPr lang="en-US" sz="2000" dirty="0">
                <a:latin typeface="Consolas" pitchFamily="49" charset="0"/>
                <a:cs typeface="Consolas" pitchFamily="49" charset="0"/>
              </a:rPr>
              <a:t> words</a:t>
            </a:r>
          </a:p>
          <a:p>
            <a:pPr marL="0" indent="0">
              <a:buNone/>
            </a:pPr>
            <a:r>
              <a:rPr lang="en-US" sz="2000" dirty="0">
                <a:latin typeface="Consolas" pitchFamily="49" charset="0"/>
                <a:cs typeface="Consolas" pitchFamily="49" charset="0"/>
              </a:rPr>
              <a:t>                        </a:t>
            </a:r>
            <a:r>
              <a:rPr lang="en-US" sz="2000" dirty="0">
                <a:solidFill>
                  <a:schemeClr val="accent1">
                    <a:lumMod val="60000"/>
                    <a:lumOff val="40000"/>
                  </a:schemeClr>
                </a:solidFill>
                <a:latin typeface="Consolas" pitchFamily="49" charset="0"/>
                <a:cs typeface="Consolas" pitchFamily="49" charset="0"/>
              </a:rPr>
              <a:t>select</a:t>
            </a:r>
            <a:r>
              <a:rPr lang="en-US" sz="2000" dirty="0">
                <a:latin typeface="Consolas" pitchFamily="49" charset="0"/>
                <a:cs typeface="Consolas" pitchFamily="49" charset="0"/>
              </a:rPr>
              <a:t> </a:t>
            </a:r>
            <a:r>
              <a:rPr lang="en-US" sz="2000" dirty="0" err="1">
                <a:latin typeface="Consolas" pitchFamily="49" charset="0"/>
                <a:cs typeface="Consolas" pitchFamily="49" charset="0"/>
              </a:rPr>
              <a:t>word.Word</a:t>
            </a:r>
            <a:r>
              <a:rPr lang="en-US" sz="2000" dirty="0">
                <a:latin typeface="Consolas" pitchFamily="49" charset="0"/>
                <a:cs typeface="Consolas" pitchFamily="49" charset="0"/>
              </a:rPr>
              <a:t>).</a:t>
            </a:r>
            <a:r>
              <a:rPr lang="en-US" sz="2000" dirty="0" err="1">
                <a:latin typeface="Consolas" pitchFamily="49" charset="0"/>
                <a:cs typeface="Consolas" pitchFamily="49" charset="0"/>
              </a:rPr>
              <a:t>ToArray</a:t>
            </a:r>
            <a:r>
              <a:rPr lang="en-US" sz="2000" dirty="0">
                <a:latin typeface="Consolas" pitchFamily="49" charset="0"/>
                <a:cs typeface="Consolas" pitchFamily="49" charset="0"/>
              </a:rPr>
              <a:t>());</a:t>
            </a:r>
            <a:br>
              <a:rPr lang="en-US" sz="2000" dirty="0">
                <a:latin typeface="Consolas" pitchFamily="49" charset="0"/>
                <a:cs typeface="Consolas" pitchFamily="49" charset="0"/>
              </a:rPr>
            </a:br>
            <a:r>
              <a:rPr lang="en-US" sz="2000" dirty="0">
                <a:latin typeface="Consolas" pitchFamily="49" charset="0"/>
                <a:cs typeface="Consolas" pitchFamily="49" charset="0"/>
              </a:rPr>
              <a:t>});</a:t>
            </a:r>
          </a:p>
        </p:txBody>
      </p:sp>
      <p:sp>
        <p:nvSpPr>
          <p:cNvPr id="29" name="Rounded Rectangular Callout 28"/>
          <p:cNvSpPr/>
          <p:nvPr/>
        </p:nvSpPr>
        <p:spPr bwMode="auto">
          <a:xfrm>
            <a:off x="144472" y="3582013"/>
            <a:ext cx="1760528" cy="733211"/>
          </a:xfrm>
          <a:prstGeom prst="wedgeRoundRectCallout">
            <a:avLst>
              <a:gd name="adj1" fmla="val 42986"/>
              <a:gd name="adj2" fmla="val 117243"/>
              <a:gd name="adj3" fmla="val 1666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dirty="0" smtClean="0">
                <a:solidFill>
                  <a:srgbClr val="000000"/>
                </a:solidFill>
              </a:rPr>
              <a:t>Indicates </a:t>
            </a:r>
            <a:r>
              <a:rPr lang="en-US" b="1" i="1" dirty="0" smtClean="0">
                <a:solidFill>
                  <a:srgbClr val="000000"/>
                </a:solidFill>
              </a:rPr>
              <a:t>where </a:t>
            </a:r>
            <a:r>
              <a:rPr lang="en-US" dirty="0" smtClean="0">
                <a:solidFill>
                  <a:srgbClr val="000000"/>
                </a:solidFill>
              </a:rPr>
              <a:t>things run</a:t>
            </a:r>
            <a:endParaRPr lang="en-US" sz="2000" b="1" i="1" dirty="0">
              <a:solidFill>
                <a:srgbClr val="000000"/>
              </a:solidFill>
              <a:latin typeface="Consolas" pitchFamily="49" charset="0"/>
              <a:cs typeface="Consolas" pitchFamily="49" charset="0"/>
            </a:endParaRPr>
          </a:p>
        </p:txBody>
      </p:sp>
      <p:sp>
        <p:nvSpPr>
          <p:cNvPr id="4" name="Title 3"/>
          <p:cNvSpPr>
            <a:spLocks noGrp="1"/>
          </p:cNvSpPr>
          <p:nvPr>
            <p:ph type="title"/>
          </p:nvPr>
        </p:nvSpPr>
        <p:spPr/>
        <p:txBody>
          <a:bodyPr/>
          <a:lstStyle/>
          <a:p>
            <a:r>
              <a:rPr lang="en-US" dirty="0" err="1" smtClean="0"/>
              <a:t>IScheduler</a:t>
            </a:r>
            <a:r>
              <a:rPr lang="en-US" dirty="0" smtClean="0"/>
              <a:t> Specifies Where Things Happen</a:t>
            </a:r>
            <a:endParaRPr lang="en-US" dirty="0"/>
          </a:p>
        </p:txBody>
      </p:sp>
      <p:sp>
        <p:nvSpPr>
          <p:cNvPr id="20" name="Text Placeholder 5"/>
          <p:cNvSpPr txBox="1">
            <a:spLocks/>
          </p:cNvSpPr>
          <p:nvPr/>
        </p:nvSpPr>
        <p:spPr>
          <a:xfrm>
            <a:off x="424421" y="1937391"/>
            <a:ext cx="8421688" cy="1551193"/>
          </a:xfrm>
          <a:prstGeom prst="rect">
            <a:avLst/>
          </a:prstGeom>
        </p:spPr>
        <p:txBody>
          <a:bodyPr/>
          <a:lst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pPr>
            <a:r>
              <a:rPr lang="en-US" sz="1800" dirty="0" err="1" smtClean="0">
                <a:solidFill>
                  <a:schemeClr val="accent1">
                    <a:lumMod val="60000"/>
                    <a:lumOff val="40000"/>
                  </a:schemeClr>
                </a:solidFill>
                <a:latin typeface="Consolas" pitchFamily="49" charset="0"/>
                <a:cs typeface="Consolas" pitchFamily="49" charset="0"/>
              </a:rPr>
              <a:t>var</a:t>
            </a:r>
            <a:r>
              <a:rPr lang="en-US" sz="1800" dirty="0" smtClean="0">
                <a:solidFill>
                  <a:schemeClr val="accent1">
                    <a:lumMod val="60000"/>
                    <a:lumOff val="40000"/>
                  </a:schemeClr>
                </a:solidFill>
                <a:latin typeface="Consolas" pitchFamily="49" charset="0"/>
                <a:cs typeface="Consolas" pitchFamily="49" charset="0"/>
              </a:rPr>
              <a:t> </a:t>
            </a:r>
            <a:r>
              <a:rPr lang="en-US" sz="1800" dirty="0" smtClean="0">
                <a:latin typeface="Consolas" pitchFamily="49" charset="0"/>
                <a:cs typeface="Consolas" pitchFamily="49" charset="0"/>
              </a:rPr>
              <a:t>res = </a:t>
            </a:r>
            <a:r>
              <a:rPr lang="en-US" sz="1800" dirty="0" smtClean="0">
                <a:solidFill>
                  <a:schemeClr val="accent1">
                    <a:lumMod val="60000"/>
                    <a:lumOff val="40000"/>
                  </a:schemeClr>
                </a:solidFill>
                <a:latin typeface="Consolas" pitchFamily="49" charset="0"/>
                <a:cs typeface="Consolas" pitchFamily="49" charset="0"/>
              </a:rPr>
              <a:t>from</a:t>
            </a:r>
            <a:r>
              <a:rPr lang="en-US" sz="1800" dirty="0" smtClean="0">
                <a:latin typeface="Consolas" pitchFamily="49" charset="0"/>
                <a:cs typeface="Consolas" pitchFamily="49" charset="0"/>
              </a:rPr>
              <a:t> word </a:t>
            </a:r>
            <a:r>
              <a:rPr lang="en-US" sz="1800" dirty="0" smtClean="0">
                <a:solidFill>
                  <a:schemeClr val="accent1">
                    <a:lumMod val="60000"/>
                    <a:lumOff val="40000"/>
                  </a:schemeClr>
                </a:solidFill>
                <a:latin typeface="Consolas" pitchFamily="49" charset="0"/>
                <a:cs typeface="Consolas" pitchFamily="49" charset="0"/>
              </a:rPr>
              <a:t>in</a:t>
            </a:r>
            <a:r>
              <a:rPr lang="en-US" sz="1800" dirty="0" smtClean="0">
                <a:latin typeface="Consolas" pitchFamily="49" charset="0"/>
                <a:cs typeface="Consolas" pitchFamily="49" charset="0"/>
              </a:rPr>
              <a:t> </a:t>
            </a:r>
            <a:r>
              <a:rPr lang="en-US" sz="1800" dirty="0" err="1" smtClean="0">
                <a:latin typeface="Consolas" pitchFamily="49" charset="0"/>
                <a:cs typeface="Consolas" pitchFamily="49" charset="0"/>
              </a:rPr>
              <a:t>input.DistinctUntilChanged</a:t>
            </a:r>
            <a:r>
              <a:rPr lang="en-US" sz="1800" dirty="0" smtClean="0">
                <a:latin typeface="Consolas" pitchFamily="49" charset="0"/>
                <a:cs typeface="Consolas" pitchFamily="49" charset="0"/>
              </a:rPr>
              <a:t>()</a:t>
            </a:r>
          </a:p>
          <a:p>
            <a:pPr marL="0" indent="0">
              <a:buFont typeface="Arial" pitchFamily="34" charset="0"/>
              <a:buNone/>
            </a:pPr>
            <a:r>
              <a:rPr lang="en-US" sz="1800" dirty="0" smtClean="0">
                <a:latin typeface="Consolas" pitchFamily="49" charset="0"/>
                <a:cs typeface="Consolas" pitchFamily="49" charset="0"/>
              </a:rPr>
              <a:t>                            .Throttle(</a:t>
            </a:r>
            <a:r>
              <a:rPr lang="en-US" sz="1800" dirty="0" err="1" smtClean="0">
                <a:solidFill>
                  <a:schemeClr val="accent3">
                    <a:lumMod val="60000"/>
                    <a:lumOff val="40000"/>
                  </a:schemeClr>
                </a:solidFill>
                <a:latin typeface="Consolas" pitchFamily="49" charset="0"/>
                <a:cs typeface="Consolas" pitchFamily="49" charset="0"/>
              </a:rPr>
              <a:t>TimeSpan</a:t>
            </a:r>
            <a:r>
              <a:rPr lang="en-US" sz="1800" dirty="0" err="1" smtClean="0">
                <a:latin typeface="Consolas" pitchFamily="49" charset="0"/>
                <a:cs typeface="Consolas" pitchFamily="49" charset="0"/>
              </a:rPr>
              <a:t>.FromSeconds</a:t>
            </a:r>
            <a:r>
              <a:rPr lang="en-US" sz="1800" dirty="0" smtClean="0">
                <a:latin typeface="Consolas" pitchFamily="49" charset="0"/>
                <a:cs typeface="Consolas" pitchFamily="49" charset="0"/>
              </a:rPr>
              <a:t>(0.5))</a:t>
            </a:r>
          </a:p>
          <a:p>
            <a:pPr marL="0" indent="0">
              <a:buFont typeface="Arial" pitchFamily="34" charset="0"/>
              <a:buNone/>
            </a:pPr>
            <a:r>
              <a:rPr lang="en-US" sz="1800" dirty="0" smtClean="0">
                <a:latin typeface="Consolas" pitchFamily="49" charset="0"/>
                <a:cs typeface="Consolas" pitchFamily="49" charset="0"/>
              </a:rPr>
              <a:t>          </a:t>
            </a:r>
            <a:r>
              <a:rPr lang="en-US" sz="1800" dirty="0" smtClean="0">
                <a:solidFill>
                  <a:schemeClr val="accent1">
                    <a:lumMod val="60000"/>
                    <a:lumOff val="40000"/>
                  </a:schemeClr>
                </a:solidFill>
                <a:latin typeface="Consolas" pitchFamily="49" charset="0"/>
                <a:cs typeface="Consolas" pitchFamily="49" charset="0"/>
              </a:rPr>
              <a:t>from</a:t>
            </a:r>
            <a:r>
              <a:rPr lang="en-US" sz="1800" dirty="0" smtClean="0">
                <a:latin typeface="Consolas" pitchFamily="49" charset="0"/>
                <a:cs typeface="Consolas" pitchFamily="49" charset="0"/>
              </a:rPr>
              <a:t> words </a:t>
            </a:r>
            <a:r>
              <a:rPr lang="en-US" sz="1800" dirty="0" smtClean="0">
                <a:solidFill>
                  <a:schemeClr val="accent1">
                    <a:lumMod val="60000"/>
                    <a:lumOff val="40000"/>
                  </a:schemeClr>
                </a:solidFill>
                <a:latin typeface="Consolas" pitchFamily="49" charset="0"/>
                <a:cs typeface="Consolas" pitchFamily="49" charset="0"/>
              </a:rPr>
              <a:t>in</a:t>
            </a:r>
            <a:r>
              <a:rPr lang="en-US" sz="1800" dirty="0" smtClean="0">
                <a:latin typeface="Consolas" pitchFamily="49" charset="0"/>
                <a:cs typeface="Consolas" pitchFamily="49" charset="0"/>
              </a:rPr>
              <a:t> lookup(word)</a:t>
            </a:r>
          </a:p>
          <a:p>
            <a:pPr marL="0" indent="0">
              <a:buFont typeface="Arial" pitchFamily="34" charset="0"/>
              <a:buNone/>
            </a:pPr>
            <a:r>
              <a:rPr lang="en-US" sz="1800" dirty="0" smtClean="0">
                <a:latin typeface="Consolas" pitchFamily="49" charset="0"/>
                <a:cs typeface="Consolas" pitchFamily="49" charset="0"/>
              </a:rPr>
              <a:t>          </a:t>
            </a:r>
            <a:r>
              <a:rPr lang="en-US" sz="1800" dirty="0" smtClean="0">
                <a:solidFill>
                  <a:schemeClr val="accent1">
                    <a:lumMod val="60000"/>
                    <a:lumOff val="40000"/>
                  </a:schemeClr>
                </a:solidFill>
                <a:latin typeface="Consolas" pitchFamily="49" charset="0"/>
                <a:cs typeface="Consolas" pitchFamily="49" charset="0"/>
              </a:rPr>
              <a:t>select</a:t>
            </a:r>
            <a:r>
              <a:rPr lang="en-US" sz="1800" dirty="0" smtClean="0">
                <a:latin typeface="Consolas" pitchFamily="49" charset="0"/>
                <a:cs typeface="Consolas" pitchFamily="49" charset="0"/>
              </a:rPr>
              <a:t> words;</a:t>
            </a:r>
            <a:endParaRPr lang="en-US" sz="1800" dirty="0">
              <a:latin typeface="Consolas" pitchFamily="49" charset="0"/>
              <a:cs typeface="Consolas" pitchFamily="49" charset="0"/>
            </a:endParaRPr>
          </a:p>
        </p:txBody>
      </p:sp>
    </p:spTree>
    <p:custDataLst>
      <p:tags r:id="rId1"/>
    </p:custDataLst>
    <p:extLst>
      <p:ext uri="{BB962C8B-B14F-4D97-AF65-F5344CB8AC3E}">
        <p14:creationId xmlns:p14="http://schemas.microsoft.com/office/powerpoint/2010/main" val="1994184805"/>
      </p:ext>
    </p:extLst>
  </p:cSld>
  <p:clrMapOvr>
    <a:masterClrMapping/>
  </p:clrMapOvr>
  <p:transition advTm="75755">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nodeType="clickEffect">
                                  <p:stCondLst>
                                    <p:cond delay="0"/>
                                  </p:stCondLst>
                                  <p:childTnLst>
                                    <p:set>
                                      <p:cBhvr>
                                        <p:cTn id="25" dur="1" fill="hold">
                                          <p:stCondLst>
                                            <p:cond delay="0"/>
                                          </p:stCondLst>
                                        </p:cTn>
                                        <p:tgtEl>
                                          <p:spTgt spid="28"/>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17"/>
                                        </p:tgtEl>
                                        <p:attrNameLst>
                                          <p:attrName>style.visibility</p:attrName>
                                        </p:attrNameLst>
                                      </p:cBhvr>
                                      <p:to>
                                        <p:strVal val="hidden"/>
                                      </p:to>
                                    </p:set>
                                  </p:childTnLst>
                                </p:cTn>
                              </p:par>
                              <p:par>
                                <p:cTn id="28" presetID="10" presetClass="entr" presetSubtype="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animBg="1"/>
      <p:bldP spid="18" grpId="0" animBg="1"/>
      <p:bldP spid="19" grpId="0"/>
      <p:bldP spid="17" grpId="0"/>
      <p:bldP spid="17" grpId="1"/>
      <p:bldP spid="2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ular Callout 14"/>
          <p:cNvSpPr/>
          <p:nvPr/>
        </p:nvSpPr>
        <p:spPr bwMode="auto">
          <a:xfrm>
            <a:off x="1728823" y="1836367"/>
            <a:ext cx="1760528" cy="837589"/>
          </a:xfrm>
          <a:prstGeom prst="wedgeRoundRectCallout">
            <a:avLst>
              <a:gd name="adj1" fmla="val 35092"/>
              <a:gd name="adj2" fmla="val 70664"/>
              <a:gd name="adj3" fmla="val 16667"/>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b="1" i="1" dirty="0" smtClean="0">
                <a:solidFill>
                  <a:srgbClr val="000000"/>
                </a:solidFill>
              </a:rPr>
              <a:t>Baked in </a:t>
            </a:r>
            <a:r>
              <a:rPr lang="en-US" dirty="0" smtClean="0">
                <a:solidFill>
                  <a:srgbClr val="000000"/>
                </a:solidFill>
              </a:rPr>
              <a:t>notion of “where”?</a:t>
            </a:r>
            <a:endParaRPr lang="en-US" sz="2000" b="1" i="1" dirty="0">
              <a:solidFill>
                <a:srgbClr val="000000"/>
              </a:solidFill>
              <a:latin typeface="Consolas" pitchFamily="49" charset="0"/>
              <a:cs typeface="Consolas" pitchFamily="49" charset="0"/>
            </a:endParaRPr>
          </a:p>
        </p:txBody>
      </p:sp>
      <p:sp>
        <p:nvSpPr>
          <p:cNvPr id="18" name="Text Placeholder 5"/>
          <p:cNvSpPr txBox="1">
            <a:spLocks/>
          </p:cNvSpPr>
          <p:nvPr/>
        </p:nvSpPr>
        <p:spPr>
          <a:xfrm>
            <a:off x="722312" y="5679827"/>
            <a:ext cx="8421688" cy="615553"/>
          </a:xfrm>
          <a:prstGeom prst="rect">
            <a:avLst/>
          </a:prstGeom>
        </p:spPr>
        <p:txBody>
          <a:bodyPr vert="horz" wrap="square" lIns="0" tIns="0" rIns="0" bIns="0" rtlCol="0">
            <a:spAutoFit/>
          </a:bodyPr>
          <a:lstStyle>
            <a:lvl1pPr marL="361950" indent="-361950" algn="l" defTabSz="914363" rtl="0" eaLnBrk="1" latinLnBrk="0" hangingPunct="1">
              <a:lnSpc>
                <a:spcPct val="90000"/>
              </a:lnSpc>
              <a:spcBef>
                <a:spcPct val="20000"/>
              </a:spcBef>
              <a:buSzPct val="100000"/>
              <a:buFontTx/>
              <a:buBlip>
                <a:blip r:embed="rId4"/>
              </a:buBlip>
              <a:defRPr sz="2600" kern="1200">
                <a:solidFill>
                  <a:schemeClr val="bg1"/>
                </a:solidFill>
                <a:latin typeface="Calibri" pitchFamily="34" charset="0"/>
                <a:ea typeface="+mn-ea"/>
                <a:cs typeface="+mn-cs"/>
              </a:defRPr>
            </a:lvl1pPr>
            <a:lvl2pPr marL="808038" indent="-344488" algn="l" defTabSz="914363" rtl="0" eaLnBrk="1" latinLnBrk="0" hangingPunct="1">
              <a:lnSpc>
                <a:spcPct val="90000"/>
              </a:lnSpc>
              <a:spcBef>
                <a:spcPct val="20000"/>
              </a:spcBef>
              <a:buSzPct val="100000"/>
              <a:buFontTx/>
              <a:buBlip>
                <a:blip r:embed="rId4"/>
              </a:buBlip>
              <a:defRPr sz="2200" kern="1200">
                <a:solidFill>
                  <a:schemeClr val="bg1"/>
                </a:solidFill>
                <a:latin typeface="Calibri" pitchFamily="34" charset="0"/>
                <a:ea typeface="+mn-ea"/>
                <a:cs typeface="+mn-cs"/>
              </a:defRPr>
            </a:lvl2pPr>
            <a:lvl3pPr marL="1168400" indent="-346075" algn="l" defTabSz="914363" rtl="0" eaLnBrk="1" latinLnBrk="0" hangingPunct="1">
              <a:lnSpc>
                <a:spcPct val="90000"/>
              </a:lnSpc>
              <a:spcBef>
                <a:spcPct val="20000"/>
              </a:spcBef>
              <a:buSzPct val="100000"/>
              <a:buFontTx/>
              <a:buBlip>
                <a:blip r:embed="rId4"/>
              </a:buBlip>
              <a:defRPr sz="2200" kern="1200">
                <a:solidFill>
                  <a:schemeClr val="bg1"/>
                </a:solidFill>
                <a:latin typeface="Calibri" pitchFamily="34" charset="0"/>
                <a:ea typeface="+mn-ea"/>
                <a:cs typeface="+mn-cs"/>
              </a:defRPr>
            </a:lvl3pPr>
            <a:lvl4pPr marL="1516063" indent="-347663" algn="l" defTabSz="914363" rtl="0" eaLnBrk="1" latinLnBrk="0" hangingPunct="1">
              <a:lnSpc>
                <a:spcPct val="90000"/>
              </a:lnSpc>
              <a:spcBef>
                <a:spcPct val="20000"/>
              </a:spcBef>
              <a:buSzPct val="100000"/>
              <a:buFontTx/>
              <a:buBlip>
                <a:blip r:embed="rId4"/>
              </a:buBlip>
              <a:defRPr sz="2200" kern="1200">
                <a:solidFill>
                  <a:schemeClr val="bg1"/>
                </a:solidFill>
                <a:latin typeface="Calibri" pitchFamily="34" charset="0"/>
                <a:ea typeface="+mn-ea"/>
                <a:cs typeface="+mn-cs"/>
              </a:defRPr>
            </a:lvl4pPr>
            <a:lvl5pPr marL="1852613" indent="-325438" algn="l" defTabSz="914363" rtl="0" eaLnBrk="1" latinLnBrk="0" hangingPunct="1">
              <a:lnSpc>
                <a:spcPct val="90000"/>
              </a:lnSpc>
              <a:spcBef>
                <a:spcPct val="20000"/>
              </a:spcBef>
              <a:buSzPct val="100000"/>
              <a:buFontTx/>
              <a:buBlip>
                <a:blip r:embed="rId4"/>
              </a:buBlip>
              <a:defRPr sz="2200" kern="1200">
                <a:solidFill>
                  <a:schemeClr val="bg1"/>
                </a:solidFill>
                <a:latin typeface="Calibr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err="1">
                <a:solidFill>
                  <a:schemeClr val="accent1">
                    <a:lumMod val="60000"/>
                    <a:lumOff val="40000"/>
                  </a:schemeClr>
                </a:solidFill>
                <a:latin typeface="Consolas" pitchFamily="49" charset="0"/>
                <a:cs typeface="Consolas" pitchFamily="49" charset="0"/>
              </a:rPr>
              <a:t>foreach</a:t>
            </a:r>
            <a:r>
              <a:rPr lang="en-US" sz="2000" dirty="0">
                <a:latin typeface="Consolas" pitchFamily="49" charset="0"/>
                <a:cs typeface="Consolas" pitchFamily="49" charset="0"/>
              </a:rPr>
              <a:t> (</a:t>
            </a:r>
            <a:r>
              <a:rPr lang="en-US" sz="2000" dirty="0" err="1">
                <a:solidFill>
                  <a:schemeClr val="accent1">
                    <a:lumMod val="60000"/>
                    <a:lumOff val="40000"/>
                  </a:schemeClr>
                </a:solidFill>
                <a:latin typeface="Consolas" pitchFamily="49" charset="0"/>
                <a:cs typeface="Consolas" pitchFamily="49" charset="0"/>
              </a:rPr>
              <a:t>var</a:t>
            </a:r>
            <a:r>
              <a:rPr lang="en-US" sz="2000" dirty="0">
                <a:latin typeface="Consolas" pitchFamily="49" charset="0"/>
                <a:cs typeface="Consolas" pitchFamily="49" charset="0"/>
              </a:rPr>
              <a:t> </a:t>
            </a:r>
            <a:r>
              <a:rPr lang="en-US" sz="2000" dirty="0" smtClean="0">
                <a:latin typeface="Consolas" pitchFamily="49" charset="0"/>
                <a:cs typeface="Consolas" pitchFamily="49" charset="0"/>
              </a:rPr>
              <a:t>p </a:t>
            </a:r>
            <a:r>
              <a:rPr lang="en-US" sz="2000" dirty="0">
                <a:solidFill>
                  <a:schemeClr val="accent1">
                    <a:lumMod val="60000"/>
                    <a:lumOff val="40000"/>
                  </a:schemeClr>
                </a:solidFill>
                <a:latin typeface="Consolas" pitchFamily="49" charset="0"/>
                <a:cs typeface="Consolas" pitchFamily="49" charset="0"/>
              </a:rPr>
              <a:t>in</a:t>
            </a:r>
            <a:r>
              <a:rPr lang="en-US" sz="2000" dirty="0">
                <a:latin typeface="Consolas" pitchFamily="49" charset="0"/>
                <a:cs typeface="Consolas" pitchFamily="49" charset="0"/>
              </a:rPr>
              <a:t> </a:t>
            </a:r>
            <a:r>
              <a:rPr lang="en-US" sz="2000" dirty="0" err="1" smtClean="0">
                <a:latin typeface="Consolas" pitchFamily="49" charset="0"/>
                <a:cs typeface="Consolas" pitchFamily="49" charset="0"/>
              </a:rPr>
              <a:t>res</a:t>
            </a:r>
            <a:r>
              <a:rPr lang="en-US" sz="2000" dirty="0" err="1" smtClean="0">
                <a:solidFill>
                  <a:schemeClr val="accent6"/>
                </a:solidFill>
                <a:latin typeface="Consolas" pitchFamily="49" charset="0"/>
                <a:cs typeface="Consolas" pitchFamily="49" charset="0"/>
              </a:rPr>
              <a:t>.</a:t>
            </a:r>
            <a:r>
              <a:rPr lang="en-US" sz="2000" b="1" dirty="0" err="1" smtClean="0">
                <a:solidFill>
                  <a:schemeClr val="accent6"/>
                </a:solidFill>
                <a:latin typeface="Consolas" pitchFamily="49" charset="0"/>
                <a:cs typeface="Consolas" pitchFamily="49" charset="0"/>
              </a:rPr>
              <a:t>RemoteOn</a:t>
            </a:r>
            <a:r>
              <a:rPr lang="en-US" sz="2000" dirty="0" smtClean="0">
                <a:latin typeface="Consolas" pitchFamily="49" charset="0"/>
                <a:cs typeface="Consolas" pitchFamily="49" charset="0"/>
              </a:rPr>
              <a:t>(</a:t>
            </a:r>
            <a:r>
              <a:rPr lang="en-US" sz="2000" dirty="0">
                <a:solidFill>
                  <a:schemeClr val="accent1">
                    <a:lumMod val="60000"/>
                    <a:lumOff val="40000"/>
                  </a:schemeClr>
                </a:solidFill>
                <a:latin typeface="Consolas" pitchFamily="49" charset="0"/>
                <a:cs typeface="Consolas" pitchFamily="49" charset="0"/>
              </a:rPr>
              <a:t>new</a:t>
            </a:r>
            <a:r>
              <a:rPr lang="en-US" sz="2000" dirty="0" smtClean="0">
                <a:latin typeface="Consolas" pitchFamily="49" charset="0"/>
                <a:cs typeface="Consolas" pitchFamily="49" charset="0"/>
              </a:rPr>
              <a:t> </a:t>
            </a:r>
            <a:r>
              <a:rPr lang="en-US" sz="2000" dirty="0" err="1">
                <a:solidFill>
                  <a:schemeClr val="accent3">
                    <a:lumMod val="60000"/>
                    <a:lumOff val="40000"/>
                  </a:schemeClr>
                </a:solidFill>
                <a:latin typeface="Consolas" pitchFamily="49" charset="0"/>
                <a:cs typeface="Consolas" pitchFamily="49" charset="0"/>
              </a:rPr>
              <a:t>SqlScheduler</a:t>
            </a:r>
            <a:r>
              <a:rPr lang="en-US" sz="2000" dirty="0">
                <a:latin typeface="Consolas" pitchFamily="49" charset="0"/>
                <a:cs typeface="Consolas" pitchFamily="49" charset="0"/>
              </a:rPr>
              <a:t>(</a:t>
            </a:r>
            <a:r>
              <a:rPr lang="en-US" sz="2000" dirty="0">
                <a:solidFill>
                  <a:schemeClr val="accent2">
                    <a:lumMod val="60000"/>
                    <a:lumOff val="40000"/>
                  </a:schemeClr>
                </a:solidFill>
                <a:latin typeface="Consolas" pitchFamily="49" charset="0"/>
                <a:cs typeface="Consolas" pitchFamily="49" charset="0"/>
              </a:rPr>
              <a:t>“server”</a:t>
            </a:r>
            <a:r>
              <a:rPr lang="en-US" sz="2000" dirty="0">
                <a:latin typeface="Consolas" pitchFamily="49" charset="0"/>
                <a:cs typeface="Consolas" pitchFamily="49" charset="0"/>
              </a:rPr>
              <a:t>)))</a:t>
            </a:r>
          </a:p>
          <a:p>
            <a:pPr marL="0" indent="0">
              <a:buNone/>
            </a:pPr>
            <a:r>
              <a:rPr lang="en-US" sz="2000" dirty="0">
                <a:solidFill>
                  <a:schemeClr val="accent1"/>
                </a:solidFill>
                <a:latin typeface="Consolas" pitchFamily="49" charset="0"/>
                <a:cs typeface="Consolas" pitchFamily="49" charset="0"/>
              </a:rPr>
              <a:t>    </a:t>
            </a:r>
            <a:r>
              <a:rPr lang="en-US" sz="2000" dirty="0">
                <a:solidFill>
                  <a:schemeClr val="accent3">
                    <a:lumMod val="75000"/>
                  </a:schemeClr>
                </a:solidFill>
                <a:latin typeface="Consolas" pitchFamily="49" charset="0"/>
                <a:cs typeface="Consolas" pitchFamily="49" charset="0"/>
              </a:rPr>
              <a:t>// Process product</a:t>
            </a:r>
          </a:p>
        </p:txBody>
      </p:sp>
      <p:sp>
        <p:nvSpPr>
          <p:cNvPr id="19" name="Rounded Rectangular Callout 18"/>
          <p:cNvSpPr/>
          <p:nvPr/>
        </p:nvSpPr>
        <p:spPr bwMode="auto">
          <a:xfrm>
            <a:off x="5618956" y="4523048"/>
            <a:ext cx="2153444" cy="837589"/>
          </a:xfrm>
          <a:prstGeom prst="wedgeRoundRectCallout">
            <a:avLst>
              <a:gd name="adj1" fmla="val -38517"/>
              <a:gd name="adj2" fmla="val 84638"/>
              <a:gd name="adj3" fmla="val 16667"/>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b="1" i="1" dirty="0" smtClean="0">
                <a:solidFill>
                  <a:srgbClr val="000000"/>
                </a:solidFill>
              </a:rPr>
              <a:t>Decoupled </a:t>
            </a:r>
            <a:r>
              <a:rPr lang="en-US" dirty="0" smtClean="0">
                <a:solidFill>
                  <a:srgbClr val="000000"/>
                </a:solidFill>
              </a:rPr>
              <a:t>“what” from “where”</a:t>
            </a:r>
            <a:endParaRPr lang="en-US" sz="2000" b="1" i="1" dirty="0">
              <a:solidFill>
                <a:srgbClr val="000000"/>
              </a:solidFill>
              <a:latin typeface="Consolas" pitchFamily="49" charset="0"/>
              <a:cs typeface="Consolas" pitchFamily="49" charset="0"/>
            </a:endParaRPr>
          </a:p>
        </p:txBody>
      </p:sp>
      <p:sp>
        <p:nvSpPr>
          <p:cNvPr id="20" name="Rounded Rectangular Callout 19"/>
          <p:cNvSpPr/>
          <p:nvPr/>
        </p:nvSpPr>
        <p:spPr bwMode="auto">
          <a:xfrm>
            <a:off x="4085533" y="1836367"/>
            <a:ext cx="1760528" cy="837589"/>
          </a:xfrm>
          <a:prstGeom prst="wedgeRoundRectCallout">
            <a:avLst>
              <a:gd name="adj1" fmla="val -35545"/>
              <a:gd name="adj2" fmla="val 72993"/>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b="1" i="1" dirty="0" smtClean="0">
                <a:solidFill>
                  <a:srgbClr val="000000"/>
                </a:solidFill>
              </a:rPr>
              <a:t>Entry-point </a:t>
            </a:r>
            <a:r>
              <a:rPr lang="en-US" dirty="0" smtClean="0">
                <a:solidFill>
                  <a:srgbClr val="000000"/>
                </a:solidFill>
              </a:rPr>
              <a:t>for the </a:t>
            </a:r>
            <a:r>
              <a:rPr lang="en-US" b="1" i="1" dirty="0" smtClean="0">
                <a:solidFill>
                  <a:srgbClr val="000000"/>
                </a:solidFill>
              </a:rPr>
              <a:t>schema</a:t>
            </a:r>
            <a:endParaRPr lang="en-US" sz="2000" b="1" i="1" dirty="0">
              <a:solidFill>
                <a:srgbClr val="000000"/>
              </a:solidFill>
              <a:latin typeface="Consolas" pitchFamily="49" charset="0"/>
              <a:cs typeface="Consolas" pitchFamily="49" charset="0"/>
            </a:endParaRPr>
          </a:p>
        </p:txBody>
      </p:sp>
      <p:sp>
        <p:nvSpPr>
          <p:cNvPr id="21" name="Cloud Callout 20"/>
          <p:cNvSpPr/>
          <p:nvPr/>
        </p:nvSpPr>
        <p:spPr bwMode="auto">
          <a:xfrm>
            <a:off x="6248400" y="2362200"/>
            <a:ext cx="2809639" cy="1677011"/>
          </a:xfrm>
          <a:prstGeom prst="cloudCallout">
            <a:avLst>
              <a:gd name="adj1" fmla="val -39157"/>
              <a:gd name="adj2" fmla="val 71362"/>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dirty="0" smtClean="0">
                <a:solidFill>
                  <a:srgbClr val="000000"/>
                </a:solidFill>
                <a:latin typeface="Calibri" pitchFamily="34" charset="0"/>
              </a:rPr>
              <a:t>Custom schedulers could be </a:t>
            </a:r>
            <a:r>
              <a:rPr lang="en-US" b="1" i="1" dirty="0" smtClean="0">
                <a:solidFill>
                  <a:srgbClr val="000000"/>
                </a:solidFill>
                <a:latin typeface="Calibri" pitchFamily="34" charset="0"/>
              </a:rPr>
              <a:t>very rich</a:t>
            </a:r>
            <a:r>
              <a:rPr lang="en-US" dirty="0" smtClean="0">
                <a:solidFill>
                  <a:srgbClr val="000000"/>
                </a:solidFill>
                <a:latin typeface="Calibri" pitchFamily="34" charset="0"/>
              </a:rPr>
              <a:t> (e.g. server farm)</a:t>
            </a:r>
            <a:endParaRPr lang="en-US" b="1" i="1" dirty="0" smtClean="0">
              <a:solidFill>
                <a:srgbClr val="000000"/>
              </a:solidFill>
              <a:latin typeface="Calibri" pitchFamily="34" charset="0"/>
            </a:endParaRPr>
          </a:p>
        </p:txBody>
      </p:sp>
      <p:sp>
        <p:nvSpPr>
          <p:cNvPr id="3" name="Multiply 2"/>
          <p:cNvSpPr/>
          <p:nvPr/>
        </p:nvSpPr>
        <p:spPr bwMode="auto">
          <a:xfrm>
            <a:off x="2026920" y="1722120"/>
            <a:ext cx="1097280" cy="1097280"/>
          </a:xfrm>
          <a:prstGeom prst="mathMultiply">
            <a:avLst/>
          </a:prstGeom>
          <a:solidFill>
            <a:srgbClr val="FF0000"/>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5" name="Title 4"/>
          <p:cNvSpPr>
            <a:spLocks noGrp="1"/>
          </p:cNvSpPr>
          <p:nvPr>
            <p:ph type="title"/>
          </p:nvPr>
        </p:nvSpPr>
        <p:spPr/>
        <p:txBody>
          <a:bodyPr/>
          <a:lstStyle/>
          <a:p>
            <a:r>
              <a:rPr lang="en-US" dirty="0" err="1" smtClean="0"/>
              <a:t>IScheduler</a:t>
            </a:r>
            <a:r>
              <a:rPr lang="en-US" dirty="0" smtClean="0"/>
              <a:t> Parameterization</a:t>
            </a:r>
            <a:endParaRPr lang="en-US" dirty="0"/>
          </a:p>
        </p:txBody>
      </p:sp>
      <p:sp>
        <p:nvSpPr>
          <p:cNvPr id="14" name="Text Placeholder 5"/>
          <p:cNvSpPr txBox="1">
            <a:spLocks/>
          </p:cNvSpPr>
          <p:nvPr/>
        </p:nvSpPr>
        <p:spPr>
          <a:xfrm>
            <a:off x="722312" y="2944607"/>
            <a:ext cx="8421688" cy="1551193"/>
          </a:xfrm>
          <a:prstGeom prst="rect">
            <a:avLst/>
          </a:prstGeom>
        </p:spPr>
        <p:txBody>
          <a:bodyPr/>
          <a:lst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pPr>
            <a:r>
              <a:rPr lang="en-US" sz="2000" smtClean="0">
                <a:solidFill>
                  <a:schemeClr val="accent1">
                    <a:lumMod val="60000"/>
                    <a:lumOff val="40000"/>
                  </a:schemeClr>
                </a:solidFill>
                <a:latin typeface="Consolas" pitchFamily="49" charset="0"/>
                <a:cs typeface="Consolas" pitchFamily="49" charset="0"/>
              </a:rPr>
              <a:t>var</a:t>
            </a:r>
            <a:r>
              <a:rPr lang="en-US" sz="2000" smtClean="0">
                <a:latin typeface="Consolas" pitchFamily="49" charset="0"/>
                <a:cs typeface="Consolas" pitchFamily="49" charset="0"/>
              </a:rPr>
              <a:t> ctx = </a:t>
            </a:r>
            <a:r>
              <a:rPr lang="en-US" sz="2000" smtClean="0">
                <a:solidFill>
                  <a:schemeClr val="accent1">
                    <a:lumMod val="60000"/>
                    <a:lumOff val="40000"/>
                  </a:schemeClr>
                </a:solidFill>
                <a:latin typeface="Consolas" pitchFamily="49" charset="0"/>
                <a:cs typeface="Consolas" pitchFamily="49" charset="0"/>
              </a:rPr>
              <a:t>new</a:t>
            </a:r>
            <a:r>
              <a:rPr lang="en-US" sz="2000" smtClean="0">
                <a:latin typeface="Consolas" pitchFamily="49" charset="0"/>
                <a:cs typeface="Consolas" pitchFamily="49" charset="0"/>
              </a:rPr>
              <a:t> </a:t>
            </a:r>
            <a:r>
              <a:rPr lang="en-US" sz="2000" smtClean="0">
                <a:solidFill>
                  <a:schemeClr val="accent3">
                    <a:lumMod val="60000"/>
                    <a:lumOff val="40000"/>
                  </a:schemeClr>
                </a:solidFill>
                <a:latin typeface="Consolas" pitchFamily="49" charset="0"/>
                <a:cs typeface="Consolas" pitchFamily="49" charset="0"/>
              </a:rPr>
              <a:t>NorthwindDataContext</a:t>
            </a:r>
            <a:r>
              <a:rPr lang="en-US" sz="2000" smtClean="0">
                <a:latin typeface="Consolas" pitchFamily="49" charset="0"/>
                <a:cs typeface="Consolas" pitchFamily="49" charset="0"/>
              </a:rPr>
              <a:t>(); </a:t>
            </a:r>
          </a:p>
          <a:p>
            <a:pPr marL="0" indent="0">
              <a:buFont typeface="Arial" pitchFamily="34" charset="0"/>
              <a:buNone/>
            </a:pPr>
            <a:r>
              <a:rPr lang="en-US" sz="2000" smtClean="0">
                <a:solidFill>
                  <a:schemeClr val="accent1">
                    <a:lumMod val="60000"/>
                    <a:lumOff val="40000"/>
                  </a:schemeClr>
                </a:solidFill>
                <a:latin typeface="Consolas" pitchFamily="49" charset="0"/>
                <a:cs typeface="Consolas" pitchFamily="49" charset="0"/>
              </a:rPr>
              <a:t>var</a:t>
            </a:r>
            <a:r>
              <a:rPr lang="en-US" sz="2000" smtClean="0">
                <a:latin typeface="Consolas" pitchFamily="49" charset="0"/>
                <a:cs typeface="Consolas" pitchFamily="49" charset="0"/>
              </a:rPr>
              <a:t> res = </a:t>
            </a:r>
            <a:r>
              <a:rPr lang="en-US" sz="2000" smtClean="0">
                <a:solidFill>
                  <a:schemeClr val="accent1">
                    <a:lumMod val="60000"/>
                    <a:lumOff val="40000"/>
                  </a:schemeClr>
                </a:solidFill>
                <a:latin typeface="Consolas" pitchFamily="49" charset="0"/>
                <a:cs typeface="Consolas" pitchFamily="49" charset="0"/>
              </a:rPr>
              <a:t>from</a:t>
            </a:r>
            <a:r>
              <a:rPr lang="en-US" sz="2000" smtClean="0">
                <a:latin typeface="Consolas" pitchFamily="49" charset="0"/>
                <a:cs typeface="Consolas" pitchFamily="49" charset="0"/>
              </a:rPr>
              <a:t> product </a:t>
            </a:r>
            <a:r>
              <a:rPr lang="en-US" sz="2000" smtClean="0">
                <a:solidFill>
                  <a:schemeClr val="accent1">
                    <a:lumMod val="60000"/>
                    <a:lumOff val="40000"/>
                  </a:schemeClr>
                </a:solidFill>
                <a:latin typeface="Consolas" pitchFamily="49" charset="0"/>
                <a:cs typeface="Consolas" pitchFamily="49" charset="0"/>
              </a:rPr>
              <a:t>in</a:t>
            </a:r>
            <a:r>
              <a:rPr lang="en-US" sz="2000" smtClean="0">
                <a:latin typeface="Consolas" pitchFamily="49" charset="0"/>
                <a:cs typeface="Consolas" pitchFamily="49" charset="0"/>
              </a:rPr>
              <a:t> ctx.Products</a:t>
            </a:r>
          </a:p>
          <a:p>
            <a:pPr marL="0" indent="0">
              <a:buFont typeface="Arial" pitchFamily="34" charset="0"/>
              <a:buNone/>
            </a:pPr>
            <a:r>
              <a:rPr lang="en-US" sz="2000" smtClean="0">
                <a:latin typeface="Consolas" pitchFamily="49" charset="0"/>
                <a:cs typeface="Consolas" pitchFamily="49" charset="0"/>
              </a:rPr>
              <a:t>          </a:t>
            </a:r>
            <a:r>
              <a:rPr lang="en-US" sz="2000" smtClean="0">
                <a:solidFill>
                  <a:schemeClr val="accent1">
                    <a:lumMod val="60000"/>
                    <a:lumOff val="40000"/>
                  </a:schemeClr>
                </a:solidFill>
                <a:latin typeface="Consolas" pitchFamily="49" charset="0"/>
                <a:cs typeface="Consolas" pitchFamily="49" charset="0"/>
              </a:rPr>
              <a:t>where</a:t>
            </a:r>
            <a:r>
              <a:rPr lang="en-US" sz="2000" smtClean="0">
                <a:latin typeface="Consolas" pitchFamily="49" charset="0"/>
                <a:cs typeface="Consolas" pitchFamily="49" charset="0"/>
              </a:rPr>
              <a:t> product.Price &gt; 100m</a:t>
            </a:r>
          </a:p>
          <a:p>
            <a:pPr marL="0" indent="0">
              <a:buFont typeface="Arial" pitchFamily="34" charset="0"/>
              <a:buNone/>
            </a:pPr>
            <a:r>
              <a:rPr lang="en-US" sz="2000" smtClean="0">
                <a:latin typeface="Consolas" pitchFamily="49" charset="0"/>
                <a:cs typeface="Consolas" pitchFamily="49" charset="0"/>
              </a:rPr>
              <a:t>          </a:t>
            </a:r>
            <a:r>
              <a:rPr lang="en-US" sz="2000" smtClean="0">
                <a:solidFill>
                  <a:schemeClr val="accent1">
                    <a:lumMod val="60000"/>
                    <a:lumOff val="40000"/>
                  </a:schemeClr>
                </a:solidFill>
                <a:latin typeface="Consolas" pitchFamily="49" charset="0"/>
                <a:cs typeface="Consolas" pitchFamily="49" charset="0"/>
              </a:rPr>
              <a:t>select</a:t>
            </a:r>
            <a:r>
              <a:rPr lang="en-US" sz="2000" smtClean="0">
                <a:latin typeface="Consolas" pitchFamily="49" charset="0"/>
                <a:cs typeface="Consolas" pitchFamily="49" charset="0"/>
              </a:rPr>
              <a:t> product.Name;</a:t>
            </a:r>
            <a:endParaRPr lang="en-US" sz="2000" dirty="0">
              <a:latin typeface="Consolas" pitchFamily="49" charset="0"/>
              <a:cs typeface="Consolas" pitchFamily="49" charset="0"/>
            </a:endParaRPr>
          </a:p>
        </p:txBody>
      </p:sp>
    </p:spTree>
    <p:custDataLst>
      <p:tags r:id="rId1"/>
    </p:custDataLst>
    <p:extLst>
      <p:ext uri="{BB962C8B-B14F-4D97-AF65-F5344CB8AC3E}">
        <p14:creationId xmlns:p14="http://schemas.microsoft.com/office/powerpoint/2010/main" val="174911864"/>
      </p:ext>
    </p:extLst>
  </p:cSld>
  <p:clrMapOvr>
    <a:masterClrMapping/>
  </p:clrMapOvr>
  <p:transition advTm="75755">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19" grpId="0" animBg="1"/>
      <p:bldP spid="20" grpId="0" animBg="1"/>
      <p:bldP spid="21" grpId="0" animBg="1"/>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ded Corner 3"/>
          <p:cNvSpPr/>
          <p:nvPr/>
        </p:nvSpPr>
        <p:spPr bwMode="auto">
          <a:xfrm>
            <a:off x="1528852" y="1775153"/>
            <a:ext cx="4490948" cy="1277721"/>
          </a:xfrm>
          <a:prstGeom prst="foldedCorner">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3" name="Vertical Scroll 2"/>
          <p:cNvSpPr/>
          <p:nvPr/>
        </p:nvSpPr>
        <p:spPr bwMode="auto">
          <a:xfrm>
            <a:off x="1353286" y="4623196"/>
            <a:ext cx="7714514" cy="1567211"/>
          </a:xfrm>
          <a:prstGeom prst="verticalScroll">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9" name="Title 1"/>
          <p:cNvSpPr>
            <a:spLocks noGrp="1"/>
          </p:cNvSpPr>
          <p:nvPr>
            <p:ph type="title"/>
          </p:nvPr>
        </p:nvSpPr>
        <p:spPr/>
        <p:txBody>
          <a:bodyPr/>
          <a:lstStyle/>
          <a:p>
            <a:r>
              <a:rPr lang="en-US" dirty="0" smtClean="0"/>
              <a:t>Expression Tree </a:t>
            </a:r>
            <a:r>
              <a:rPr lang="en-US" dirty="0" err="1" smtClean="0"/>
              <a:t>Remoting</a:t>
            </a:r>
            <a:endParaRPr lang="en-US" sz="3700" dirty="0">
              <a:solidFill>
                <a:schemeClr val="accent1"/>
              </a:solidFill>
            </a:endParaRPr>
          </a:p>
        </p:txBody>
      </p:sp>
      <p:sp>
        <p:nvSpPr>
          <p:cNvPr id="2" name="Rectangle 1"/>
          <p:cNvSpPr/>
          <p:nvPr/>
        </p:nvSpPr>
        <p:spPr bwMode="auto">
          <a:xfrm>
            <a:off x="152400" y="1843429"/>
            <a:ext cx="1205094" cy="594971"/>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r>
              <a:rPr lang="en-US" sz="2400" dirty="0">
                <a:solidFill>
                  <a:schemeClr val="tx1"/>
                </a:solidFill>
                <a:latin typeface="Calibri" pitchFamily="34" charset="0"/>
              </a:rPr>
              <a:t>Rx .NET</a:t>
            </a:r>
          </a:p>
        </p:txBody>
      </p:sp>
      <p:sp>
        <p:nvSpPr>
          <p:cNvPr id="5" name="Rectangle 4"/>
          <p:cNvSpPr/>
          <p:nvPr/>
        </p:nvSpPr>
        <p:spPr bwMode="auto">
          <a:xfrm>
            <a:off x="152400" y="4724400"/>
            <a:ext cx="1205094" cy="594971"/>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r>
              <a:rPr lang="en-US" sz="2700" dirty="0" err="1">
                <a:solidFill>
                  <a:schemeClr val="tx1"/>
                </a:solidFill>
                <a:latin typeface="Calibri" pitchFamily="34" charset="0"/>
              </a:rPr>
              <a:t>RxJS</a:t>
            </a:r>
            <a:endParaRPr lang="en-US" sz="2700" dirty="0">
              <a:solidFill>
                <a:schemeClr val="tx1"/>
              </a:solidFill>
              <a:latin typeface="Calibri" pitchFamily="34" charset="0"/>
            </a:endParaRPr>
          </a:p>
        </p:txBody>
      </p:sp>
      <p:sp>
        <p:nvSpPr>
          <p:cNvPr id="7" name="Text Placeholder 5"/>
          <p:cNvSpPr txBox="1">
            <a:spLocks/>
          </p:cNvSpPr>
          <p:nvPr/>
        </p:nvSpPr>
        <p:spPr>
          <a:xfrm>
            <a:off x="1667775" y="5004123"/>
            <a:ext cx="7240310" cy="954107"/>
          </a:xfrm>
          <a:prstGeom prst="rect">
            <a:avLst/>
          </a:prstGeom>
        </p:spPr>
        <p:txBody>
          <a:bodyPr vert="horz" wrap="square" lIns="0" tIns="0" rIns="0" bIns="0" rtlCol="0">
            <a:spAutoFit/>
          </a:bodyPr>
          <a:lstStyle>
            <a:lvl1pPr marL="361950" indent="-361950" algn="l" defTabSz="914363" rtl="0" eaLnBrk="1" latinLnBrk="0" hangingPunct="1">
              <a:lnSpc>
                <a:spcPct val="90000"/>
              </a:lnSpc>
              <a:spcBef>
                <a:spcPct val="20000"/>
              </a:spcBef>
              <a:buSzPct val="100000"/>
              <a:buFontTx/>
              <a:buBlip>
                <a:blip r:embed="rId4"/>
              </a:buBlip>
              <a:defRPr sz="2600" kern="1200">
                <a:solidFill>
                  <a:schemeClr val="bg1"/>
                </a:solidFill>
                <a:latin typeface="Calibri" pitchFamily="34" charset="0"/>
                <a:ea typeface="+mn-ea"/>
                <a:cs typeface="+mn-cs"/>
              </a:defRPr>
            </a:lvl1pPr>
            <a:lvl2pPr marL="808038" indent="-344488" algn="l" defTabSz="914363" rtl="0" eaLnBrk="1" latinLnBrk="0" hangingPunct="1">
              <a:lnSpc>
                <a:spcPct val="90000"/>
              </a:lnSpc>
              <a:spcBef>
                <a:spcPct val="20000"/>
              </a:spcBef>
              <a:buSzPct val="100000"/>
              <a:buFontTx/>
              <a:buBlip>
                <a:blip r:embed="rId4"/>
              </a:buBlip>
              <a:defRPr sz="2200" kern="1200">
                <a:solidFill>
                  <a:schemeClr val="bg1"/>
                </a:solidFill>
                <a:latin typeface="Calibri" pitchFamily="34" charset="0"/>
                <a:ea typeface="+mn-ea"/>
                <a:cs typeface="+mn-cs"/>
              </a:defRPr>
            </a:lvl2pPr>
            <a:lvl3pPr marL="1168400" indent="-346075" algn="l" defTabSz="914363" rtl="0" eaLnBrk="1" latinLnBrk="0" hangingPunct="1">
              <a:lnSpc>
                <a:spcPct val="90000"/>
              </a:lnSpc>
              <a:spcBef>
                <a:spcPct val="20000"/>
              </a:spcBef>
              <a:buSzPct val="100000"/>
              <a:buFontTx/>
              <a:buBlip>
                <a:blip r:embed="rId4"/>
              </a:buBlip>
              <a:defRPr sz="2200" kern="1200">
                <a:solidFill>
                  <a:schemeClr val="bg1"/>
                </a:solidFill>
                <a:latin typeface="Calibri" pitchFamily="34" charset="0"/>
                <a:ea typeface="+mn-ea"/>
                <a:cs typeface="+mn-cs"/>
              </a:defRPr>
            </a:lvl3pPr>
            <a:lvl4pPr marL="1516063" indent="-347663" algn="l" defTabSz="914363" rtl="0" eaLnBrk="1" latinLnBrk="0" hangingPunct="1">
              <a:lnSpc>
                <a:spcPct val="90000"/>
              </a:lnSpc>
              <a:spcBef>
                <a:spcPct val="20000"/>
              </a:spcBef>
              <a:buSzPct val="100000"/>
              <a:buFontTx/>
              <a:buBlip>
                <a:blip r:embed="rId4"/>
              </a:buBlip>
              <a:defRPr sz="2200" kern="1200">
                <a:solidFill>
                  <a:schemeClr val="bg1"/>
                </a:solidFill>
                <a:latin typeface="Calibri" pitchFamily="34" charset="0"/>
                <a:ea typeface="+mn-ea"/>
                <a:cs typeface="+mn-cs"/>
              </a:defRPr>
            </a:lvl4pPr>
            <a:lvl5pPr marL="1852613" indent="-325438" algn="l" defTabSz="914363" rtl="0" eaLnBrk="1" latinLnBrk="0" hangingPunct="1">
              <a:lnSpc>
                <a:spcPct val="90000"/>
              </a:lnSpc>
              <a:spcBef>
                <a:spcPct val="20000"/>
              </a:spcBef>
              <a:buSzPct val="100000"/>
              <a:buFontTx/>
              <a:buBlip>
                <a:blip r:embed="rId4"/>
              </a:buBlip>
              <a:defRPr sz="2200" kern="1200">
                <a:solidFill>
                  <a:schemeClr val="bg1"/>
                </a:solidFill>
                <a:latin typeface="Calibr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a:solidFill>
                  <a:srgbClr val="000000"/>
                </a:solidFill>
                <a:latin typeface="Consolas" pitchFamily="49" charset="0"/>
                <a:cs typeface="Consolas" pitchFamily="49" charset="0"/>
              </a:rPr>
              <a:t>stocks</a:t>
            </a:r>
          </a:p>
          <a:p>
            <a:pPr marL="0" indent="0">
              <a:buNone/>
            </a:pPr>
            <a:r>
              <a:rPr lang="en-US" sz="2000" dirty="0">
                <a:solidFill>
                  <a:srgbClr val="000000"/>
                </a:solidFill>
                <a:latin typeface="Consolas" pitchFamily="49" charset="0"/>
                <a:cs typeface="Consolas" pitchFamily="49" charset="0"/>
              </a:rPr>
              <a:t>.Where(</a:t>
            </a:r>
            <a:r>
              <a:rPr lang="en-US" sz="2000" dirty="0">
                <a:solidFill>
                  <a:srgbClr val="002060"/>
                </a:solidFill>
                <a:latin typeface="Consolas" pitchFamily="49" charset="0"/>
                <a:cs typeface="Consolas" pitchFamily="49" charset="0"/>
              </a:rPr>
              <a:t>function</a:t>
            </a:r>
            <a:r>
              <a:rPr lang="en-US" sz="2000" dirty="0">
                <a:solidFill>
                  <a:srgbClr val="000000"/>
                </a:solidFill>
                <a:latin typeface="Consolas" pitchFamily="49" charset="0"/>
                <a:cs typeface="Consolas" pitchFamily="49" charset="0"/>
              </a:rPr>
              <a:t> (t) { </a:t>
            </a:r>
            <a:r>
              <a:rPr lang="en-US" sz="2000" dirty="0">
                <a:solidFill>
                  <a:srgbClr val="002060"/>
                </a:solidFill>
                <a:latin typeface="Consolas" pitchFamily="49" charset="0"/>
                <a:cs typeface="Consolas" pitchFamily="49" charset="0"/>
              </a:rPr>
              <a:t>return</a:t>
            </a:r>
            <a:r>
              <a:rPr lang="en-US" sz="2000" dirty="0">
                <a:solidFill>
                  <a:srgbClr val="000000"/>
                </a:solidFill>
                <a:latin typeface="Consolas" pitchFamily="49" charset="0"/>
                <a:cs typeface="Consolas" pitchFamily="49" charset="0"/>
              </a:rPr>
              <a:t> </a:t>
            </a:r>
            <a:r>
              <a:rPr lang="en-US" sz="2000" dirty="0" err="1">
                <a:solidFill>
                  <a:srgbClr val="000000"/>
                </a:solidFill>
                <a:latin typeface="Consolas" pitchFamily="49" charset="0"/>
                <a:cs typeface="Consolas" pitchFamily="49" charset="0"/>
              </a:rPr>
              <a:t>t.Symbol</a:t>
            </a:r>
            <a:r>
              <a:rPr lang="en-US" sz="2000" dirty="0">
                <a:solidFill>
                  <a:srgbClr val="000000"/>
                </a:solidFill>
                <a:latin typeface="Consolas" pitchFamily="49" charset="0"/>
                <a:cs typeface="Consolas" pitchFamily="49" charset="0"/>
              </a:rPr>
              <a:t> == </a:t>
            </a:r>
            <a:r>
              <a:rPr lang="en-US" sz="2000" dirty="0">
                <a:solidFill>
                  <a:srgbClr val="C00000"/>
                </a:solidFill>
                <a:latin typeface="Consolas" pitchFamily="49" charset="0"/>
                <a:cs typeface="Consolas" pitchFamily="49" charset="0"/>
              </a:rPr>
              <a:t>“MSFT”</a:t>
            </a:r>
            <a:r>
              <a:rPr lang="en-US" sz="2000" dirty="0">
                <a:solidFill>
                  <a:srgbClr val="000000"/>
                </a:solidFill>
                <a:latin typeface="Consolas" pitchFamily="49" charset="0"/>
                <a:cs typeface="Consolas" pitchFamily="49" charset="0"/>
              </a:rPr>
              <a:t>; })</a:t>
            </a:r>
          </a:p>
          <a:p>
            <a:pPr marL="0" indent="0">
              <a:buNone/>
            </a:pPr>
            <a:r>
              <a:rPr lang="en-US" sz="2000" dirty="0">
                <a:solidFill>
                  <a:srgbClr val="000000"/>
                </a:solidFill>
                <a:latin typeface="Consolas" pitchFamily="49" charset="0"/>
                <a:cs typeface="Consolas" pitchFamily="49" charset="0"/>
              </a:rPr>
              <a:t>.Select(</a:t>
            </a:r>
            <a:r>
              <a:rPr lang="en-US" sz="2000" dirty="0">
                <a:solidFill>
                  <a:srgbClr val="002060"/>
                </a:solidFill>
                <a:latin typeface="Consolas" pitchFamily="49" charset="0"/>
                <a:cs typeface="Consolas" pitchFamily="49" charset="0"/>
              </a:rPr>
              <a:t>function </a:t>
            </a:r>
            <a:r>
              <a:rPr lang="en-US" sz="2000" dirty="0">
                <a:solidFill>
                  <a:srgbClr val="000000"/>
                </a:solidFill>
                <a:latin typeface="Consolas" pitchFamily="49" charset="0"/>
                <a:cs typeface="Consolas" pitchFamily="49" charset="0"/>
              </a:rPr>
              <a:t>(t) { </a:t>
            </a:r>
            <a:r>
              <a:rPr lang="en-US" sz="2000" dirty="0">
                <a:solidFill>
                  <a:srgbClr val="002060"/>
                </a:solidFill>
                <a:latin typeface="Consolas" pitchFamily="49" charset="0"/>
                <a:cs typeface="Consolas" pitchFamily="49" charset="0"/>
              </a:rPr>
              <a:t>return</a:t>
            </a:r>
            <a:r>
              <a:rPr lang="en-US" sz="2000" dirty="0">
                <a:solidFill>
                  <a:srgbClr val="000000"/>
                </a:solidFill>
                <a:latin typeface="Consolas" pitchFamily="49" charset="0"/>
                <a:cs typeface="Consolas" pitchFamily="49" charset="0"/>
              </a:rPr>
              <a:t> </a:t>
            </a:r>
            <a:r>
              <a:rPr lang="en-US" sz="2000" dirty="0" err="1">
                <a:solidFill>
                  <a:srgbClr val="000000"/>
                </a:solidFill>
                <a:latin typeface="Consolas" pitchFamily="49" charset="0"/>
                <a:cs typeface="Consolas" pitchFamily="49" charset="0"/>
              </a:rPr>
              <a:t>t.Quote</a:t>
            </a:r>
            <a:r>
              <a:rPr lang="en-US" sz="2000" dirty="0">
                <a:solidFill>
                  <a:srgbClr val="000000"/>
                </a:solidFill>
                <a:latin typeface="Consolas" pitchFamily="49" charset="0"/>
                <a:cs typeface="Consolas" pitchFamily="49" charset="0"/>
              </a:rPr>
              <a:t>; })</a:t>
            </a:r>
          </a:p>
        </p:txBody>
      </p:sp>
      <p:sp>
        <p:nvSpPr>
          <p:cNvPr id="8" name="Down Arrow 7"/>
          <p:cNvSpPr/>
          <p:nvPr/>
        </p:nvSpPr>
        <p:spPr bwMode="auto">
          <a:xfrm>
            <a:off x="3648456" y="3296719"/>
            <a:ext cx="694944" cy="1131417"/>
          </a:xfrm>
          <a:prstGeom prst="down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10" name="TextBox 9"/>
          <p:cNvSpPr txBox="1"/>
          <p:nvPr/>
        </p:nvSpPr>
        <p:spPr>
          <a:xfrm>
            <a:off x="2769058" y="3440640"/>
            <a:ext cx="2969168" cy="492420"/>
          </a:xfrm>
          <a:prstGeom prst="rect">
            <a:avLst/>
          </a:prstGeom>
          <a:noFill/>
        </p:spPr>
        <p:txBody>
          <a:bodyPr wrap="none" lIns="121899" tIns="60949" rIns="121899" bIns="60949" rtlCol="0">
            <a:spAutoFit/>
          </a:bodyPr>
          <a:lstStyle/>
          <a:p>
            <a:r>
              <a:rPr lang="en-US" sz="2400" dirty="0" smtClean="0">
                <a:solidFill>
                  <a:schemeClr val="bg1"/>
                </a:solidFill>
              </a:rPr>
              <a:t>JSON              </a:t>
            </a:r>
            <a:r>
              <a:rPr lang="en-US" sz="2400" dirty="0" err="1" smtClean="0">
                <a:solidFill>
                  <a:schemeClr val="bg1"/>
                </a:solidFill>
              </a:rPr>
              <a:t>serializer</a:t>
            </a:r>
            <a:endParaRPr lang="en-US" sz="2400" dirty="0">
              <a:solidFill>
                <a:schemeClr val="bg1"/>
              </a:solidFill>
            </a:endParaRPr>
          </a:p>
        </p:txBody>
      </p:sp>
      <p:sp>
        <p:nvSpPr>
          <p:cNvPr id="11" name="Rounded Rectangular Callout 10"/>
          <p:cNvSpPr/>
          <p:nvPr/>
        </p:nvSpPr>
        <p:spPr bwMode="auto">
          <a:xfrm>
            <a:off x="6515399" y="1995217"/>
            <a:ext cx="1561801" cy="837589"/>
          </a:xfrm>
          <a:prstGeom prst="wedgeRoundRectCallout">
            <a:avLst>
              <a:gd name="adj1" fmla="val -89146"/>
              <a:gd name="adj2" fmla="val -48113"/>
              <a:gd name="adj3" fmla="val 1666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b="1" i="1" dirty="0" smtClean="0">
                <a:solidFill>
                  <a:srgbClr val="000000"/>
                </a:solidFill>
              </a:rPr>
              <a:t>Observable data source</a:t>
            </a:r>
            <a:endParaRPr lang="en-US" sz="2400" b="1" i="1" dirty="0">
              <a:solidFill>
                <a:srgbClr val="000000"/>
              </a:solidFill>
              <a:latin typeface="Consolas" pitchFamily="49" charset="0"/>
              <a:cs typeface="Consolas" pitchFamily="49" charset="0"/>
            </a:endParaRPr>
          </a:p>
        </p:txBody>
      </p:sp>
      <p:sp>
        <p:nvSpPr>
          <p:cNvPr id="12" name="Rounded Rectangular Callout 11"/>
          <p:cNvSpPr/>
          <p:nvPr/>
        </p:nvSpPr>
        <p:spPr bwMode="auto">
          <a:xfrm>
            <a:off x="685800" y="3429000"/>
            <a:ext cx="1561801" cy="837589"/>
          </a:xfrm>
          <a:prstGeom prst="wedgeRoundRectCallout">
            <a:avLst>
              <a:gd name="adj1" fmla="val 42469"/>
              <a:gd name="adj2" fmla="val 119573"/>
              <a:gd name="adj3" fmla="val 1666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b="1" i="1" dirty="0" smtClean="0">
                <a:solidFill>
                  <a:srgbClr val="000000"/>
                </a:solidFill>
              </a:rPr>
              <a:t>Retargeting </a:t>
            </a:r>
            <a:r>
              <a:rPr lang="en-US" sz="2000" dirty="0" smtClean="0">
                <a:solidFill>
                  <a:srgbClr val="000000"/>
                </a:solidFill>
              </a:rPr>
              <a:t>to AJAX</a:t>
            </a:r>
            <a:endParaRPr lang="en-US" sz="2400" dirty="0">
              <a:solidFill>
                <a:srgbClr val="000000"/>
              </a:solidFill>
              <a:latin typeface="Consolas" pitchFamily="49" charset="0"/>
              <a:cs typeface="Consolas" pitchFamily="49" charset="0"/>
            </a:endParaRPr>
          </a:p>
        </p:txBody>
      </p:sp>
      <p:sp>
        <p:nvSpPr>
          <p:cNvPr id="15" name="Text Placeholder 5"/>
          <p:cNvSpPr txBox="1">
            <a:spLocks/>
          </p:cNvSpPr>
          <p:nvPr/>
        </p:nvSpPr>
        <p:spPr>
          <a:xfrm>
            <a:off x="1673262" y="1885490"/>
            <a:ext cx="4498938" cy="1144929"/>
          </a:xfrm>
          <a:prstGeom prst="rect">
            <a:avLst/>
          </a:prstGeom>
        </p:spPr>
        <p:txBody>
          <a:bodyPr/>
          <a:lstStyle>
            <a:lvl1pPr marL="342900" indent="-3429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1pPr>
            <a:lvl2pPr marL="742950" indent="-28575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2pPr>
            <a:lvl3pPr marL="11430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4pPr>
            <a:lvl5pPr marL="2057400" indent="-228600" algn="l" defTabSz="457200" rtl="0" eaLnBrk="1" latinLnBrk="0" hangingPunct="1">
              <a:spcBef>
                <a:spcPct val="20000"/>
              </a:spcBef>
              <a:buFont typeface="Arial" pitchFamily="34" charset="0"/>
              <a:buChar char="•"/>
              <a:defRPr sz="24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pitchFamily="34" charset="0"/>
              <a:buNone/>
            </a:pPr>
            <a:r>
              <a:rPr lang="en-US" sz="2000" smtClean="0">
                <a:solidFill>
                  <a:srgbClr val="002060"/>
                </a:solidFill>
                <a:latin typeface="Consolas" pitchFamily="49" charset="0"/>
                <a:cs typeface="Consolas" pitchFamily="49" charset="0"/>
              </a:rPr>
              <a:t>from</a:t>
            </a:r>
            <a:r>
              <a:rPr lang="en-US" sz="2000" smtClean="0">
                <a:latin typeface="Consolas" pitchFamily="49" charset="0"/>
                <a:cs typeface="Consolas" pitchFamily="49" charset="0"/>
              </a:rPr>
              <a:t> </a:t>
            </a:r>
            <a:r>
              <a:rPr lang="en-US" sz="2000" smtClean="0">
                <a:solidFill>
                  <a:srgbClr val="000000"/>
                </a:solidFill>
                <a:latin typeface="Consolas" pitchFamily="49" charset="0"/>
                <a:cs typeface="Consolas" pitchFamily="49" charset="0"/>
              </a:rPr>
              <a:t>ticker</a:t>
            </a:r>
            <a:r>
              <a:rPr lang="en-US" sz="2000" smtClean="0">
                <a:latin typeface="Consolas" pitchFamily="49" charset="0"/>
                <a:cs typeface="Consolas" pitchFamily="49" charset="0"/>
              </a:rPr>
              <a:t> </a:t>
            </a:r>
            <a:r>
              <a:rPr lang="en-US" sz="2000" smtClean="0">
                <a:solidFill>
                  <a:srgbClr val="002060"/>
                </a:solidFill>
                <a:latin typeface="Consolas" pitchFamily="49" charset="0"/>
                <a:cs typeface="Consolas" pitchFamily="49" charset="0"/>
              </a:rPr>
              <a:t>in</a:t>
            </a:r>
            <a:r>
              <a:rPr lang="en-US" sz="2000" smtClean="0">
                <a:latin typeface="Consolas" pitchFamily="49" charset="0"/>
                <a:cs typeface="Consolas" pitchFamily="49" charset="0"/>
              </a:rPr>
              <a:t> </a:t>
            </a:r>
            <a:r>
              <a:rPr lang="en-US" sz="2000" smtClean="0">
                <a:solidFill>
                  <a:srgbClr val="000000"/>
                </a:solidFill>
                <a:latin typeface="Consolas" pitchFamily="49" charset="0"/>
                <a:cs typeface="Consolas" pitchFamily="49" charset="0"/>
              </a:rPr>
              <a:t>stocks</a:t>
            </a:r>
          </a:p>
          <a:p>
            <a:pPr marL="0" indent="0">
              <a:buFont typeface="Arial" pitchFamily="34" charset="0"/>
              <a:buNone/>
            </a:pPr>
            <a:r>
              <a:rPr lang="en-US" sz="2000" smtClean="0">
                <a:solidFill>
                  <a:srgbClr val="002060"/>
                </a:solidFill>
                <a:latin typeface="Consolas" pitchFamily="49" charset="0"/>
                <a:cs typeface="Consolas" pitchFamily="49" charset="0"/>
              </a:rPr>
              <a:t>where</a:t>
            </a:r>
            <a:r>
              <a:rPr lang="en-US" sz="2000" smtClean="0">
                <a:latin typeface="Consolas" pitchFamily="49" charset="0"/>
                <a:cs typeface="Consolas" pitchFamily="49" charset="0"/>
              </a:rPr>
              <a:t> </a:t>
            </a:r>
            <a:r>
              <a:rPr lang="en-US" sz="2000" smtClean="0">
                <a:solidFill>
                  <a:srgbClr val="000000"/>
                </a:solidFill>
                <a:latin typeface="Consolas" pitchFamily="49" charset="0"/>
                <a:cs typeface="Consolas" pitchFamily="49" charset="0"/>
              </a:rPr>
              <a:t>ticker.Symbol == </a:t>
            </a:r>
            <a:r>
              <a:rPr lang="en-US" sz="2000" smtClean="0">
                <a:solidFill>
                  <a:srgbClr val="C00000"/>
                </a:solidFill>
                <a:latin typeface="Consolas" pitchFamily="49" charset="0"/>
                <a:cs typeface="Consolas" pitchFamily="49" charset="0"/>
              </a:rPr>
              <a:t>“MSFT”</a:t>
            </a:r>
          </a:p>
          <a:p>
            <a:pPr marL="0" indent="0">
              <a:buFont typeface="Arial" pitchFamily="34" charset="0"/>
              <a:buNone/>
            </a:pPr>
            <a:r>
              <a:rPr lang="en-US" sz="2000" smtClean="0">
                <a:solidFill>
                  <a:srgbClr val="002060"/>
                </a:solidFill>
                <a:latin typeface="Consolas" pitchFamily="49" charset="0"/>
                <a:cs typeface="Consolas" pitchFamily="49" charset="0"/>
              </a:rPr>
              <a:t>select</a:t>
            </a:r>
            <a:r>
              <a:rPr lang="en-US" sz="2000" smtClean="0">
                <a:latin typeface="Consolas" pitchFamily="49" charset="0"/>
                <a:cs typeface="Consolas" pitchFamily="49" charset="0"/>
              </a:rPr>
              <a:t> </a:t>
            </a:r>
            <a:r>
              <a:rPr lang="en-US" sz="2000" smtClean="0">
                <a:solidFill>
                  <a:srgbClr val="000000"/>
                </a:solidFill>
                <a:latin typeface="Consolas" pitchFamily="49" charset="0"/>
                <a:cs typeface="Consolas" pitchFamily="49" charset="0"/>
              </a:rPr>
              <a:t>ticker.Quote</a:t>
            </a:r>
            <a:endParaRPr lang="en-US" sz="2000" dirty="0">
              <a:solidFill>
                <a:srgbClr val="000000"/>
              </a:solidFill>
              <a:latin typeface="Consolas" pitchFamily="49" charset="0"/>
              <a:cs typeface="Consolas" pitchFamily="49" charset="0"/>
            </a:endParaRPr>
          </a:p>
        </p:txBody>
      </p:sp>
    </p:spTree>
    <p:custDataLst>
      <p:tags r:id="rId1"/>
    </p:custDataLst>
    <p:extLst>
      <p:ext uri="{BB962C8B-B14F-4D97-AF65-F5344CB8AC3E}">
        <p14:creationId xmlns:p14="http://schemas.microsoft.com/office/powerpoint/2010/main" val="1694536680"/>
      </p:ext>
    </p:extLst>
  </p:cSld>
  <p:clrMapOvr>
    <a:masterClrMapping/>
  </p:clrMapOvr>
  <p:transition advTm="75755">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p:bldP spid="8" grpId="0" animBg="1"/>
      <p:bldP spid="10" grpId="0"/>
      <p:bldP spid="11" grpId="0" animBg="1"/>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err="1" smtClean="0"/>
              <a:t>Remoting</a:t>
            </a:r>
            <a:r>
              <a:rPr lang="en-US" dirty="0" smtClean="0"/>
              <a:t> of Query Expressions</a:t>
            </a:r>
            <a:endParaRPr lang="en-US" dirty="0"/>
          </a:p>
        </p:txBody>
      </p:sp>
    </p:spTree>
    <p:extLst>
      <p:ext uri="{BB962C8B-B14F-4D97-AF65-F5344CB8AC3E}">
        <p14:creationId xmlns:p14="http://schemas.microsoft.com/office/powerpoint/2010/main" val="1353947220"/>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2625241"/>
            <a:ext cx="3817620" cy="2160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Folded Corner 13"/>
          <p:cNvSpPr/>
          <p:nvPr/>
        </p:nvSpPr>
        <p:spPr bwMode="auto">
          <a:xfrm>
            <a:off x="5105400" y="2056844"/>
            <a:ext cx="3980077" cy="3734356"/>
          </a:xfrm>
          <a:prstGeom prst="foldedCorner">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2" name="Title 1"/>
          <p:cNvSpPr>
            <a:spLocks noGrp="1"/>
          </p:cNvSpPr>
          <p:nvPr>
            <p:ph type="title"/>
          </p:nvPr>
        </p:nvSpPr>
        <p:spPr/>
        <p:txBody>
          <a:bodyPr/>
          <a:lstStyle/>
          <a:p>
            <a:r>
              <a:rPr lang="en-US" dirty="0" smtClean="0"/>
              <a:t>LINQ to the Unexpected</a:t>
            </a:r>
            <a:endParaRPr lang="en-US" dirty="0"/>
          </a:p>
        </p:txBody>
      </p:sp>
      <p:grpSp>
        <p:nvGrpSpPr>
          <p:cNvPr id="6" name="Group 5"/>
          <p:cNvGrpSpPr/>
          <p:nvPr/>
        </p:nvGrpSpPr>
        <p:grpSpPr>
          <a:xfrm>
            <a:off x="4724400" y="322355"/>
            <a:ext cx="3946667" cy="851393"/>
            <a:chOff x="4288664" y="200453"/>
            <a:chExt cx="4863594" cy="786897"/>
          </a:xfrm>
        </p:grpSpPr>
        <p:sp>
          <p:nvSpPr>
            <p:cNvPr id="3" name="Rounded Rectangle 2"/>
            <p:cNvSpPr/>
            <p:nvPr/>
          </p:nvSpPr>
          <p:spPr bwMode="auto">
            <a:xfrm>
              <a:off x="4623207" y="205177"/>
              <a:ext cx="4286709" cy="782173"/>
            </a:xfrm>
            <a:prstGeom prst="roundRect">
              <a:avLst/>
            </a:prstGeom>
            <a:solidFill>
              <a:schemeClr val="bg1">
                <a:lumMod val="7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pic>
          <p:nvPicPr>
            <p:cNvPr id="13" name="Picture 12" descr="Microsoft Solver Found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8664" y="200453"/>
              <a:ext cx="4863594" cy="746439"/>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TextBox 3"/>
          <p:cNvSpPr txBox="1"/>
          <p:nvPr/>
        </p:nvSpPr>
        <p:spPr>
          <a:xfrm>
            <a:off x="628666" y="1622145"/>
            <a:ext cx="4171934" cy="5109069"/>
          </a:xfrm>
          <a:prstGeom prst="rect">
            <a:avLst/>
          </a:prstGeom>
          <a:noFill/>
        </p:spPr>
        <p:txBody>
          <a:bodyPr wrap="none" lIns="121899" tIns="60949" rIns="121899" bIns="60949" rtlCol="0">
            <a:spAutoFit/>
          </a:bodyPr>
          <a:lstStyle/>
          <a:p>
            <a:r>
              <a:rPr lang="fr-FR" dirty="0">
                <a:solidFill>
                  <a:schemeClr val="bg1"/>
                </a:solidFill>
                <a:latin typeface="Consolas" pitchFamily="49" charset="0"/>
                <a:cs typeface="Consolas" pitchFamily="49" charset="0"/>
              </a:rPr>
              <a:t>Model[</a:t>
            </a:r>
          </a:p>
          <a:p>
            <a:r>
              <a:rPr lang="fr-FR" dirty="0">
                <a:solidFill>
                  <a:schemeClr val="bg1"/>
                </a:solidFill>
                <a:latin typeface="Consolas" pitchFamily="49" charset="0"/>
                <a:cs typeface="Consolas" pitchFamily="49" charset="0"/>
              </a:rPr>
              <a:t>  </a:t>
            </a:r>
            <a:r>
              <a:rPr lang="fr-FR" dirty="0" err="1">
                <a:solidFill>
                  <a:schemeClr val="bg1"/>
                </a:solidFill>
                <a:latin typeface="Consolas" pitchFamily="49" charset="0"/>
                <a:cs typeface="Consolas" pitchFamily="49" charset="0"/>
              </a:rPr>
              <a:t>Decisions</a:t>
            </a:r>
            <a:r>
              <a:rPr lang="fr-FR" dirty="0">
                <a:solidFill>
                  <a:schemeClr val="bg1"/>
                </a:solidFill>
                <a:latin typeface="Consolas" pitchFamily="49" charset="0"/>
                <a:cs typeface="Consolas" pitchFamily="49" charset="0"/>
              </a:rPr>
              <a:t>[</a:t>
            </a:r>
            <a:r>
              <a:rPr lang="fr-FR" dirty="0" err="1">
                <a:solidFill>
                  <a:schemeClr val="bg1"/>
                </a:solidFill>
                <a:latin typeface="Consolas" pitchFamily="49" charset="0"/>
                <a:cs typeface="Consolas" pitchFamily="49" charset="0"/>
              </a:rPr>
              <a:t>Reals</a:t>
            </a:r>
            <a:r>
              <a:rPr lang="fr-FR" dirty="0">
                <a:solidFill>
                  <a:schemeClr val="bg1"/>
                </a:solidFill>
                <a:latin typeface="Consolas" pitchFamily="49" charset="0"/>
                <a:cs typeface="Consolas" pitchFamily="49" charset="0"/>
              </a:rPr>
              <a:t>, SA, VZ],</a:t>
            </a:r>
          </a:p>
          <a:p>
            <a:r>
              <a:rPr lang="fr-FR" dirty="0">
                <a:solidFill>
                  <a:schemeClr val="bg1"/>
                </a:solidFill>
                <a:latin typeface="Consolas" pitchFamily="49" charset="0"/>
                <a:cs typeface="Consolas" pitchFamily="49" charset="0"/>
              </a:rPr>
              <a:t>  Goals[</a:t>
            </a:r>
          </a:p>
          <a:p>
            <a:r>
              <a:rPr lang="fr-FR" dirty="0">
                <a:solidFill>
                  <a:schemeClr val="bg1"/>
                </a:solidFill>
                <a:latin typeface="Consolas" pitchFamily="49" charset="0"/>
                <a:cs typeface="Consolas" pitchFamily="49" charset="0"/>
              </a:rPr>
              <a:t>    </a:t>
            </a:r>
            <a:r>
              <a:rPr lang="fr-FR" dirty="0" err="1">
                <a:solidFill>
                  <a:schemeClr val="bg1"/>
                </a:solidFill>
                <a:latin typeface="Consolas" pitchFamily="49" charset="0"/>
                <a:cs typeface="Consolas" pitchFamily="49" charset="0"/>
              </a:rPr>
              <a:t>Minimize</a:t>
            </a:r>
            <a:r>
              <a:rPr lang="fr-FR" dirty="0">
                <a:solidFill>
                  <a:schemeClr val="bg1"/>
                </a:solidFill>
                <a:latin typeface="Consolas" pitchFamily="49" charset="0"/>
                <a:cs typeface="Consolas" pitchFamily="49" charset="0"/>
              </a:rPr>
              <a:t>[20 * SA + 15 * VZ]</a:t>
            </a:r>
          </a:p>
          <a:p>
            <a:r>
              <a:rPr lang="fr-FR" dirty="0">
                <a:solidFill>
                  <a:schemeClr val="bg1"/>
                </a:solidFill>
                <a:latin typeface="Consolas" pitchFamily="49" charset="0"/>
                <a:cs typeface="Consolas" pitchFamily="49" charset="0"/>
              </a:rPr>
              <a:t>  ],</a:t>
            </a:r>
          </a:p>
          <a:p>
            <a:r>
              <a:rPr lang="fr-FR" dirty="0">
                <a:solidFill>
                  <a:schemeClr val="bg1"/>
                </a:solidFill>
                <a:latin typeface="Consolas" pitchFamily="49" charset="0"/>
                <a:cs typeface="Consolas" pitchFamily="49" charset="0"/>
              </a:rPr>
              <a:t>  </a:t>
            </a:r>
            <a:r>
              <a:rPr lang="fr-FR" dirty="0" err="1">
                <a:solidFill>
                  <a:schemeClr val="bg1"/>
                </a:solidFill>
                <a:latin typeface="Consolas" pitchFamily="49" charset="0"/>
                <a:cs typeface="Consolas" pitchFamily="49" charset="0"/>
              </a:rPr>
              <a:t>Constraints</a:t>
            </a:r>
            <a:r>
              <a:rPr lang="fr-FR" dirty="0">
                <a:solidFill>
                  <a:schemeClr val="bg1"/>
                </a:solidFill>
                <a:latin typeface="Consolas" pitchFamily="49" charset="0"/>
                <a:cs typeface="Consolas" pitchFamily="49" charset="0"/>
              </a:rPr>
              <a:t>[ </a:t>
            </a:r>
          </a:p>
          <a:p>
            <a:r>
              <a:rPr lang="fr-FR" dirty="0">
                <a:solidFill>
                  <a:schemeClr val="bg1"/>
                </a:solidFill>
                <a:latin typeface="Consolas" pitchFamily="49" charset="0"/>
                <a:cs typeface="Consolas" pitchFamily="49" charset="0"/>
              </a:rPr>
              <a:t>    C1 </a:t>
            </a:r>
            <a:r>
              <a:rPr lang="fr-FR" dirty="0" smtClean="0">
                <a:solidFill>
                  <a:schemeClr val="bg1"/>
                </a:solidFill>
                <a:latin typeface="Consolas" pitchFamily="49" charset="0"/>
                <a:cs typeface="Consolas" pitchFamily="49" charset="0"/>
              </a:rPr>
              <a:t>-&gt;   </a:t>
            </a:r>
            <a:r>
              <a:rPr lang="fr-FR" dirty="0">
                <a:solidFill>
                  <a:schemeClr val="bg1"/>
                </a:solidFill>
                <a:latin typeface="Consolas" pitchFamily="49" charset="0"/>
                <a:cs typeface="Consolas" pitchFamily="49" charset="0"/>
              </a:rPr>
              <a:t>0.3 * SA </a:t>
            </a:r>
            <a:endParaRPr lang="fr-FR" dirty="0" smtClean="0">
              <a:solidFill>
                <a:schemeClr val="bg1"/>
              </a:solidFill>
              <a:latin typeface="Consolas" pitchFamily="49" charset="0"/>
              <a:cs typeface="Consolas" pitchFamily="49" charset="0"/>
            </a:endParaRPr>
          </a:p>
          <a:p>
            <a:r>
              <a:rPr lang="fr-FR" dirty="0">
                <a:solidFill>
                  <a:schemeClr val="bg1"/>
                </a:solidFill>
                <a:latin typeface="Consolas" pitchFamily="49" charset="0"/>
                <a:cs typeface="Consolas" pitchFamily="49" charset="0"/>
              </a:rPr>
              <a:t> </a:t>
            </a:r>
            <a:r>
              <a:rPr lang="fr-FR" dirty="0" smtClean="0">
                <a:solidFill>
                  <a:schemeClr val="bg1"/>
                </a:solidFill>
                <a:latin typeface="Consolas" pitchFamily="49" charset="0"/>
                <a:cs typeface="Consolas" pitchFamily="49" charset="0"/>
              </a:rPr>
              <a:t>         + </a:t>
            </a:r>
            <a:r>
              <a:rPr lang="fr-FR" dirty="0">
                <a:solidFill>
                  <a:schemeClr val="bg1"/>
                </a:solidFill>
                <a:latin typeface="Consolas" pitchFamily="49" charset="0"/>
                <a:cs typeface="Consolas" pitchFamily="49" charset="0"/>
              </a:rPr>
              <a:t>0.4 * VZ &gt;= 2000,</a:t>
            </a:r>
          </a:p>
          <a:p>
            <a:r>
              <a:rPr lang="fr-FR" dirty="0">
                <a:solidFill>
                  <a:schemeClr val="bg1"/>
                </a:solidFill>
                <a:latin typeface="Consolas" pitchFamily="49" charset="0"/>
                <a:cs typeface="Consolas" pitchFamily="49" charset="0"/>
              </a:rPr>
              <a:t>    C2 -&gt; </a:t>
            </a:r>
            <a:r>
              <a:rPr lang="fr-FR" dirty="0" smtClean="0">
                <a:solidFill>
                  <a:schemeClr val="bg1"/>
                </a:solidFill>
                <a:latin typeface="Consolas" pitchFamily="49" charset="0"/>
                <a:cs typeface="Consolas" pitchFamily="49" charset="0"/>
              </a:rPr>
              <a:t>  0.4 </a:t>
            </a:r>
            <a:r>
              <a:rPr lang="fr-FR" dirty="0">
                <a:solidFill>
                  <a:schemeClr val="bg1"/>
                </a:solidFill>
                <a:latin typeface="Consolas" pitchFamily="49" charset="0"/>
                <a:cs typeface="Consolas" pitchFamily="49" charset="0"/>
              </a:rPr>
              <a:t>* </a:t>
            </a:r>
            <a:r>
              <a:rPr lang="fr-FR" dirty="0" smtClean="0">
                <a:solidFill>
                  <a:schemeClr val="bg1"/>
                </a:solidFill>
                <a:latin typeface="Consolas" pitchFamily="49" charset="0"/>
                <a:cs typeface="Consolas" pitchFamily="49" charset="0"/>
              </a:rPr>
              <a:t>SA</a:t>
            </a:r>
          </a:p>
          <a:p>
            <a:r>
              <a:rPr lang="fr-FR" dirty="0">
                <a:solidFill>
                  <a:schemeClr val="bg1"/>
                </a:solidFill>
                <a:latin typeface="Consolas" pitchFamily="49" charset="0"/>
                <a:cs typeface="Consolas" pitchFamily="49" charset="0"/>
              </a:rPr>
              <a:t> </a:t>
            </a:r>
            <a:r>
              <a:rPr lang="fr-FR" dirty="0" smtClean="0">
                <a:solidFill>
                  <a:schemeClr val="bg1"/>
                </a:solidFill>
                <a:latin typeface="Consolas" pitchFamily="49" charset="0"/>
                <a:cs typeface="Consolas" pitchFamily="49" charset="0"/>
              </a:rPr>
              <a:t>         </a:t>
            </a:r>
            <a:r>
              <a:rPr lang="fr-FR" dirty="0">
                <a:solidFill>
                  <a:schemeClr val="bg1"/>
                </a:solidFill>
                <a:latin typeface="Consolas" pitchFamily="49" charset="0"/>
                <a:cs typeface="Consolas" pitchFamily="49" charset="0"/>
              </a:rPr>
              <a:t>+ 0.2 * VZ &gt;= 1500,</a:t>
            </a:r>
          </a:p>
          <a:p>
            <a:r>
              <a:rPr lang="fr-FR" dirty="0">
                <a:solidFill>
                  <a:schemeClr val="bg1"/>
                </a:solidFill>
                <a:latin typeface="Consolas" pitchFamily="49" charset="0"/>
                <a:cs typeface="Consolas" pitchFamily="49" charset="0"/>
              </a:rPr>
              <a:t>    C3 -&gt; </a:t>
            </a:r>
            <a:r>
              <a:rPr lang="fr-FR" dirty="0" smtClean="0">
                <a:solidFill>
                  <a:schemeClr val="bg1"/>
                </a:solidFill>
                <a:latin typeface="Consolas" pitchFamily="49" charset="0"/>
                <a:cs typeface="Consolas" pitchFamily="49" charset="0"/>
              </a:rPr>
              <a:t>  0.2 </a:t>
            </a:r>
            <a:r>
              <a:rPr lang="fr-FR" dirty="0">
                <a:solidFill>
                  <a:schemeClr val="bg1"/>
                </a:solidFill>
                <a:latin typeface="Consolas" pitchFamily="49" charset="0"/>
                <a:cs typeface="Consolas" pitchFamily="49" charset="0"/>
              </a:rPr>
              <a:t>* </a:t>
            </a:r>
            <a:r>
              <a:rPr lang="fr-FR" dirty="0" smtClean="0">
                <a:solidFill>
                  <a:schemeClr val="bg1"/>
                </a:solidFill>
                <a:latin typeface="Consolas" pitchFamily="49" charset="0"/>
                <a:cs typeface="Consolas" pitchFamily="49" charset="0"/>
              </a:rPr>
              <a:t>SA</a:t>
            </a:r>
          </a:p>
          <a:p>
            <a:r>
              <a:rPr lang="fr-FR" dirty="0">
                <a:solidFill>
                  <a:schemeClr val="bg1"/>
                </a:solidFill>
                <a:latin typeface="Consolas" pitchFamily="49" charset="0"/>
                <a:cs typeface="Consolas" pitchFamily="49" charset="0"/>
              </a:rPr>
              <a:t> </a:t>
            </a:r>
            <a:r>
              <a:rPr lang="fr-FR" dirty="0" smtClean="0">
                <a:solidFill>
                  <a:schemeClr val="bg1"/>
                </a:solidFill>
                <a:latin typeface="Consolas" pitchFamily="49" charset="0"/>
                <a:cs typeface="Consolas" pitchFamily="49" charset="0"/>
              </a:rPr>
              <a:t>         </a:t>
            </a:r>
            <a:r>
              <a:rPr lang="fr-FR" dirty="0">
                <a:solidFill>
                  <a:schemeClr val="bg1"/>
                </a:solidFill>
                <a:latin typeface="Consolas" pitchFamily="49" charset="0"/>
                <a:cs typeface="Consolas" pitchFamily="49" charset="0"/>
              </a:rPr>
              <a:t>+ 0.3 * VZ &gt;= 500,</a:t>
            </a:r>
          </a:p>
          <a:p>
            <a:r>
              <a:rPr lang="fr-FR" dirty="0">
                <a:solidFill>
                  <a:schemeClr val="bg1"/>
                </a:solidFill>
                <a:latin typeface="Consolas" pitchFamily="49" charset="0"/>
                <a:cs typeface="Consolas" pitchFamily="49" charset="0"/>
              </a:rPr>
              <a:t>    C4 -&gt; SA &lt;= 9000,</a:t>
            </a:r>
          </a:p>
          <a:p>
            <a:r>
              <a:rPr lang="fr-FR" dirty="0">
                <a:solidFill>
                  <a:schemeClr val="bg1"/>
                </a:solidFill>
                <a:latin typeface="Consolas" pitchFamily="49" charset="0"/>
                <a:cs typeface="Consolas" pitchFamily="49" charset="0"/>
              </a:rPr>
              <a:t>    C5 -&gt; VZ &lt;= 6000,</a:t>
            </a:r>
          </a:p>
          <a:p>
            <a:r>
              <a:rPr lang="fr-FR" dirty="0">
                <a:solidFill>
                  <a:schemeClr val="bg1"/>
                </a:solidFill>
                <a:latin typeface="Consolas" pitchFamily="49" charset="0"/>
                <a:cs typeface="Consolas" pitchFamily="49" charset="0"/>
              </a:rPr>
              <a:t>    C6 -&gt; SA &gt;= 0,</a:t>
            </a:r>
          </a:p>
          <a:p>
            <a:r>
              <a:rPr lang="fr-FR" dirty="0">
                <a:solidFill>
                  <a:schemeClr val="bg1"/>
                </a:solidFill>
                <a:latin typeface="Consolas" pitchFamily="49" charset="0"/>
                <a:cs typeface="Consolas" pitchFamily="49" charset="0"/>
              </a:rPr>
              <a:t>    C7 -&gt; VZ &gt;= 0</a:t>
            </a:r>
          </a:p>
          <a:p>
            <a:r>
              <a:rPr lang="fr-FR" dirty="0">
                <a:solidFill>
                  <a:schemeClr val="bg1"/>
                </a:solidFill>
                <a:latin typeface="Consolas" pitchFamily="49" charset="0"/>
                <a:cs typeface="Consolas" pitchFamily="49" charset="0"/>
              </a:rPr>
              <a:t>  ]</a:t>
            </a:r>
          </a:p>
          <a:p>
            <a:r>
              <a:rPr lang="fr-FR" dirty="0">
                <a:solidFill>
                  <a:schemeClr val="bg1"/>
                </a:solidFill>
                <a:latin typeface="Consolas" pitchFamily="49" charset="0"/>
                <a:cs typeface="Consolas" pitchFamily="49" charset="0"/>
              </a:rPr>
              <a:t>]</a:t>
            </a:r>
            <a:endParaRPr lang="en-US" dirty="0">
              <a:solidFill>
                <a:schemeClr val="bg1"/>
              </a:solidFill>
              <a:latin typeface="Consolas" pitchFamily="49" charset="0"/>
              <a:cs typeface="Consolas" pitchFamily="49" charset="0"/>
            </a:endParaRPr>
          </a:p>
        </p:txBody>
      </p:sp>
      <p:pic>
        <p:nvPicPr>
          <p:cNvPr id="15" name="Picture 15" descr="C:\Users\bartde\AppData\Local\Microsoft\Windows\Temporary Internet Files\Content.IE5\NR5J0ORX\MC900434411[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 y="3978065"/>
            <a:ext cx="1097280" cy="123444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5181600" y="2056844"/>
            <a:ext cx="3949116" cy="3570186"/>
          </a:xfrm>
          <a:prstGeom prst="rect">
            <a:avLst/>
          </a:prstGeom>
          <a:noFill/>
        </p:spPr>
        <p:txBody>
          <a:bodyPr wrap="none" lIns="121899" tIns="60949" rIns="121899" bIns="60949" rtlCol="0">
            <a:spAutoFit/>
          </a:bodyPr>
          <a:lstStyle/>
          <a:p>
            <a:r>
              <a:rPr lang="fr-FR" sz="1600" dirty="0" err="1">
                <a:solidFill>
                  <a:schemeClr val="accent1">
                    <a:lumMod val="75000"/>
                  </a:schemeClr>
                </a:solidFill>
                <a:latin typeface="Consolas" pitchFamily="49" charset="0"/>
                <a:cs typeface="Consolas" pitchFamily="49" charset="0"/>
              </a:rPr>
              <a:t>from</a:t>
            </a:r>
            <a:r>
              <a:rPr lang="fr-FR" sz="1600" dirty="0">
                <a:solidFill>
                  <a:schemeClr val="accent1">
                    <a:lumMod val="75000"/>
                  </a:schemeClr>
                </a:solidFill>
                <a:latin typeface="Consolas" pitchFamily="49" charset="0"/>
                <a:cs typeface="Consolas" pitchFamily="49" charset="0"/>
              </a:rPr>
              <a:t> </a:t>
            </a:r>
            <a:r>
              <a:rPr lang="fr-FR" sz="1600" dirty="0">
                <a:solidFill>
                  <a:srgbClr val="000000"/>
                </a:solidFill>
                <a:latin typeface="Consolas" pitchFamily="49" charset="0"/>
                <a:cs typeface="Consolas" pitchFamily="49" charset="0"/>
              </a:rPr>
              <a:t>m</a:t>
            </a:r>
            <a:r>
              <a:rPr lang="fr-FR" sz="1600" dirty="0">
                <a:latin typeface="Consolas" pitchFamily="49" charset="0"/>
                <a:cs typeface="Consolas" pitchFamily="49" charset="0"/>
              </a:rPr>
              <a:t> </a:t>
            </a:r>
            <a:r>
              <a:rPr lang="fr-FR" sz="1600" dirty="0">
                <a:solidFill>
                  <a:schemeClr val="accent1">
                    <a:lumMod val="75000"/>
                  </a:schemeClr>
                </a:solidFill>
                <a:latin typeface="Consolas" pitchFamily="49" charset="0"/>
                <a:cs typeface="Consolas" pitchFamily="49" charset="0"/>
              </a:rPr>
              <a:t>in</a:t>
            </a:r>
            <a:r>
              <a:rPr lang="fr-FR" sz="1600" dirty="0">
                <a:latin typeface="Consolas" pitchFamily="49" charset="0"/>
                <a:cs typeface="Consolas" pitchFamily="49" charset="0"/>
              </a:rPr>
              <a:t> </a:t>
            </a:r>
            <a:r>
              <a:rPr lang="fr-FR" sz="1600" dirty="0" err="1">
                <a:solidFill>
                  <a:srgbClr val="000000"/>
                </a:solidFill>
                <a:latin typeface="Consolas" pitchFamily="49" charset="0"/>
                <a:cs typeface="Consolas" pitchFamily="49" charset="0"/>
              </a:rPr>
              <a:t>ctx.CreateModel</a:t>
            </a:r>
            <a:r>
              <a:rPr lang="fr-FR" sz="1600" dirty="0">
                <a:solidFill>
                  <a:srgbClr val="000000"/>
                </a:solidFill>
                <a:latin typeface="Consolas" pitchFamily="49" charset="0"/>
                <a:cs typeface="Consolas" pitchFamily="49" charset="0"/>
              </a:rPr>
              <a:t>(</a:t>
            </a:r>
            <a:r>
              <a:rPr lang="fr-FR" sz="1600" dirty="0">
                <a:solidFill>
                  <a:schemeClr val="accent1">
                    <a:lumMod val="75000"/>
                  </a:schemeClr>
                </a:solidFill>
                <a:latin typeface="Consolas" pitchFamily="49" charset="0"/>
                <a:cs typeface="Consolas" pitchFamily="49" charset="0"/>
              </a:rPr>
              <a:t>new </a:t>
            </a:r>
            <a:r>
              <a:rPr lang="fr-FR" sz="1600" dirty="0">
                <a:solidFill>
                  <a:srgbClr val="000000"/>
                </a:solidFill>
                <a:latin typeface="Consolas" pitchFamily="49" charset="0"/>
                <a:cs typeface="Consolas" pitchFamily="49" charset="0"/>
              </a:rPr>
              <a:t>{</a:t>
            </a:r>
          </a:p>
          <a:p>
            <a:r>
              <a:rPr lang="fr-FR" sz="1600" dirty="0">
                <a:solidFill>
                  <a:srgbClr val="000000"/>
                </a:solidFill>
                <a:latin typeface="Consolas" pitchFamily="49" charset="0"/>
                <a:cs typeface="Consolas" pitchFamily="49" charset="0"/>
              </a:rPr>
              <a:t>   </a:t>
            </a:r>
            <a:r>
              <a:rPr lang="fr-FR" sz="1600" dirty="0" err="1">
                <a:solidFill>
                  <a:srgbClr val="000000"/>
                </a:solidFill>
                <a:latin typeface="Consolas" pitchFamily="49" charset="0"/>
                <a:cs typeface="Consolas" pitchFamily="49" charset="0"/>
              </a:rPr>
              <a:t>vz</a:t>
            </a:r>
            <a:r>
              <a:rPr lang="fr-FR" sz="1600" dirty="0">
                <a:solidFill>
                  <a:srgbClr val="000000"/>
                </a:solidFill>
                <a:latin typeface="Consolas" pitchFamily="49" charset="0"/>
                <a:cs typeface="Consolas" pitchFamily="49" charset="0"/>
              </a:rPr>
              <a:t> = </a:t>
            </a:r>
            <a:r>
              <a:rPr lang="fr-FR" sz="1600" dirty="0">
                <a:solidFill>
                  <a:schemeClr val="accent1">
                    <a:lumMod val="75000"/>
                  </a:schemeClr>
                </a:solidFill>
                <a:latin typeface="Consolas" pitchFamily="49" charset="0"/>
                <a:cs typeface="Consolas" pitchFamily="49" charset="0"/>
              </a:rPr>
              <a:t>default</a:t>
            </a:r>
            <a:r>
              <a:rPr lang="fr-FR" sz="1600" dirty="0">
                <a:solidFill>
                  <a:srgbClr val="000000"/>
                </a:solidFill>
                <a:latin typeface="Consolas" pitchFamily="49" charset="0"/>
                <a:cs typeface="Consolas" pitchFamily="49" charset="0"/>
              </a:rPr>
              <a:t>(</a:t>
            </a:r>
            <a:r>
              <a:rPr lang="fr-FR" sz="1600" dirty="0">
                <a:solidFill>
                  <a:schemeClr val="accent1">
                    <a:lumMod val="75000"/>
                  </a:schemeClr>
                </a:solidFill>
                <a:latin typeface="Consolas" pitchFamily="49" charset="0"/>
                <a:cs typeface="Consolas" pitchFamily="49" charset="0"/>
              </a:rPr>
              <a:t>double</a:t>
            </a:r>
            <a:r>
              <a:rPr lang="fr-FR" sz="1600" dirty="0">
                <a:solidFill>
                  <a:srgbClr val="000000"/>
                </a:solidFill>
                <a:latin typeface="Consolas" pitchFamily="49" charset="0"/>
                <a:cs typeface="Consolas" pitchFamily="49" charset="0"/>
              </a:rPr>
              <a:t>),</a:t>
            </a:r>
          </a:p>
          <a:p>
            <a:r>
              <a:rPr lang="fr-FR" sz="1600" dirty="0">
                <a:solidFill>
                  <a:srgbClr val="000000"/>
                </a:solidFill>
                <a:latin typeface="Consolas" pitchFamily="49" charset="0"/>
                <a:cs typeface="Consolas" pitchFamily="49" charset="0"/>
              </a:rPr>
              <a:t>   sa = </a:t>
            </a:r>
            <a:r>
              <a:rPr lang="fr-FR" sz="1600" dirty="0">
                <a:solidFill>
                  <a:schemeClr val="accent1">
                    <a:lumMod val="75000"/>
                  </a:schemeClr>
                </a:solidFill>
                <a:latin typeface="Consolas" pitchFamily="49" charset="0"/>
                <a:cs typeface="Consolas" pitchFamily="49" charset="0"/>
              </a:rPr>
              <a:t>default</a:t>
            </a:r>
            <a:r>
              <a:rPr lang="fr-FR" sz="1600" dirty="0">
                <a:solidFill>
                  <a:srgbClr val="000000"/>
                </a:solidFill>
                <a:latin typeface="Consolas" pitchFamily="49" charset="0"/>
                <a:cs typeface="Consolas" pitchFamily="49" charset="0"/>
              </a:rPr>
              <a:t>(</a:t>
            </a:r>
            <a:r>
              <a:rPr lang="fr-FR" sz="1600" dirty="0">
                <a:solidFill>
                  <a:schemeClr val="accent1">
                    <a:lumMod val="75000"/>
                  </a:schemeClr>
                </a:solidFill>
                <a:latin typeface="Consolas" pitchFamily="49" charset="0"/>
                <a:cs typeface="Consolas" pitchFamily="49" charset="0"/>
              </a:rPr>
              <a:t>double</a:t>
            </a:r>
            <a:r>
              <a:rPr lang="fr-FR" sz="1600" dirty="0">
                <a:solidFill>
                  <a:srgbClr val="000000"/>
                </a:solidFill>
                <a:latin typeface="Consolas" pitchFamily="49" charset="0"/>
                <a:cs typeface="Consolas" pitchFamily="49" charset="0"/>
              </a:rPr>
              <a:t>)</a:t>
            </a:r>
          </a:p>
          <a:p>
            <a:r>
              <a:rPr lang="fr-FR" sz="1600" dirty="0">
                <a:solidFill>
                  <a:srgbClr val="000000"/>
                </a:solidFill>
                <a:latin typeface="Consolas" pitchFamily="49" charset="0"/>
                <a:cs typeface="Consolas" pitchFamily="49" charset="0"/>
              </a:rPr>
              <a:t>})</a:t>
            </a:r>
          </a:p>
          <a:p>
            <a:r>
              <a:rPr lang="fr-FR" sz="1600" dirty="0" err="1">
                <a:solidFill>
                  <a:schemeClr val="accent1">
                    <a:lumMod val="75000"/>
                  </a:schemeClr>
                </a:solidFill>
                <a:latin typeface="Consolas" pitchFamily="49" charset="0"/>
                <a:cs typeface="Consolas" pitchFamily="49" charset="0"/>
              </a:rPr>
              <a:t>where</a:t>
            </a:r>
            <a:r>
              <a:rPr lang="fr-FR" sz="1600" dirty="0">
                <a:solidFill>
                  <a:srgbClr val="000000"/>
                </a:solidFill>
                <a:latin typeface="Consolas" pitchFamily="49" charset="0"/>
                <a:cs typeface="Consolas" pitchFamily="49" charset="0"/>
              </a:rPr>
              <a:t> </a:t>
            </a:r>
            <a:r>
              <a:rPr lang="fr-FR" sz="1600" dirty="0" smtClean="0">
                <a:solidFill>
                  <a:srgbClr val="000000"/>
                </a:solidFill>
                <a:latin typeface="Consolas" pitchFamily="49" charset="0"/>
                <a:cs typeface="Consolas" pitchFamily="49" charset="0"/>
              </a:rPr>
              <a:t>  0.3 </a:t>
            </a:r>
            <a:r>
              <a:rPr lang="fr-FR" sz="1600" dirty="0">
                <a:solidFill>
                  <a:srgbClr val="000000"/>
                </a:solidFill>
                <a:latin typeface="Consolas" pitchFamily="49" charset="0"/>
                <a:cs typeface="Consolas" pitchFamily="49" charset="0"/>
              </a:rPr>
              <a:t>* </a:t>
            </a:r>
            <a:r>
              <a:rPr lang="fr-FR" sz="1600" dirty="0" smtClean="0">
                <a:solidFill>
                  <a:srgbClr val="000000"/>
                </a:solidFill>
                <a:latin typeface="Consolas" pitchFamily="49" charset="0"/>
                <a:cs typeface="Consolas" pitchFamily="49" charset="0"/>
              </a:rPr>
              <a:t>m.sa</a:t>
            </a:r>
          </a:p>
          <a:p>
            <a:r>
              <a:rPr lang="fr-FR" sz="1600" dirty="0">
                <a:solidFill>
                  <a:srgbClr val="000000"/>
                </a:solidFill>
                <a:latin typeface="Consolas" pitchFamily="49" charset="0"/>
                <a:cs typeface="Consolas" pitchFamily="49" charset="0"/>
              </a:rPr>
              <a:t> </a:t>
            </a:r>
            <a:r>
              <a:rPr lang="fr-FR" sz="1600" dirty="0" smtClean="0">
                <a:solidFill>
                  <a:srgbClr val="000000"/>
                </a:solidFill>
                <a:latin typeface="Consolas" pitchFamily="49" charset="0"/>
                <a:cs typeface="Consolas" pitchFamily="49" charset="0"/>
              </a:rPr>
              <a:t>     </a:t>
            </a:r>
            <a:r>
              <a:rPr lang="fr-FR" sz="1600" dirty="0">
                <a:solidFill>
                  <a:srgbClr val="000000"/>
                </a:solidFill>
                <a:latin typeface="Consolas" pitchFamily="49" charset="0"/>
                <a:cs typeface="Consolas" pitchFamily="49" charset="0"/>
              </a:rPr>
              <a:t>+ 0.4 * </a:t>
            </a:r>
            <a:r>
              <a:rPr lang="fr-FR" sz="1600" dirty="0" err="1">
                <a:solidFill>
                  <a:srgbClr val="000000"/>
                </a:solidFill>
                <a:latin typeface="Consolas" pitchFamily="49" charset="0"/>
                <a:cs typeface="Consolas" pitchFamily="49" charset="0"/>
              </a:rPr>
              <a:t>m.vz</a:t>
            </a:r>
            <a:r>
              <a:rPr lang="fr-FR" sz="1600" dirty="0">
                <a:solidFill>
                  <a:srgbClr val="000000"/>
                </a:solidFill>
                <a:latin typeface="Consolas" pitchFamily="49" charset="0"/>
                <a:cs typeface="Consolas" pitchFamily="49" charset="0"/>
              </a:rPr>
              <a:t> &gt;= 2000</a:t>
            </a:r>
          </a:p>
          <a:p>
            <a:r>
              <a:rPr lang="fr-FR" sz="1600" dirty="0">
                <a:solidFill>
                  <a:srgbClr val="000000"/>
                </a:solidFill>
                <a:latin typeface="Consolas" pitchFamily="49" charset="0"/>
                <a:cs typeface="Consolas" pitchFamily="49" charset="0"/>
              </a:rPr>
              <a:t>   &amp;&amp; </a:t>
            </a:r>
            <a:r>
              <a:rPr lang="fr-FR" sz="1600" dirty="0" smtClean="0">
                <a:solidFill>
                  <a:srgbClr val="000000"/>
                </a:solidFill>
                <a:latin typeface="Consolas" pitchFamily="49" charset="0"/>
                <a:cs typeface="Consolas" pitchFamily="49" charset="0"/>
              </a:rPr>
              <a:t>  0.4 </a:t>
            </a:r>
            <a:r>
              <a:rPr lang="fr-FR" sz="1600" dirty="0">
                <a:solidFill>
                  <a:srgbClr val="000000"/>
                </a:solidFill>
                <a:latin typeface="Consolas" pitchFamily="49" charset="0"/>
                <a:cs typeface="Consolas" pitchFamily="49" charset="0"/>
              </a:rPr>
              <a:t>* </a:t>
            </a:r>
            <a:r>
              <a:rPr lang="fr-FR" sz="1600" dirty="0" smtClean="0">
                <a:solidFill>
                  <a:srgbClr val="000000"/>
                </a:solidFill>
                <a:latin typeface="Consolas" pitchFamily="49" charset="0"/>
                <a:cs typeface="Consolas" pitchFamily="49" charset="0"/>
              </a:rPr>
              <a:t>m.sa</a:t>
            </a:r>
          </a:p>
          <a:p>
            <a:r>
              <a:rPr lang="fr-FR" sz="1600" dirty="0">
                <a:solidFill>
                  <a:srgbClr val="000000"/>
                </a:solidFill>
                <a:latin typeface="Consolas" pitchFamily="49" charset="0"/>
                <a:cs typeface="Consolas" pitchFamily="49" charset="0"/>
              </a:rPr>
              <a:t> </a:t>
            </a:r>
            <a:r>
              <a:rPr lang="fr-FR" sz="1600" dirty="0" smtClean="0">
                <a:solidFill>
                  <a:srgbClr val="000000"/>
                </a:solidFill>
                <a:latin typeface="Consolas" pitchFamily="49" charset="0"/>
                <a:cs typeface="Consolas" pitchFamily="49" charset="0"/>
              </a:rPr>
              <a:t>     </a:t>
            </a:r>
            <a:r>
              <a:rPr lang="fr-FR" sz="1600" dirty="0">
                <a:solidFill>
                  <a:srgbClr val="000000"/>
                </a:solidFill>
                <a:latin typeface="Consolas" pitchFamily="49" charset="0"/>
                <a:cs typeface="Consolas" pitchFamily="49" charset="0"/>
              </a:rPr>
              <a:t>+ 0.2 * </a:t>
            </a:r>
            <a:r>
              <a:rPr lang="fr-FR" sz="1600" dirty="0" err="1">
                <a:solidFill>
                  <a:srgbClr val="000000"/>
                </a:solidFill>
                <a:latin typeface="Consolas" pitchFamily="49" charset="0"/>
                <a:cs typeface="Consolas" pitchFamily="49" charset="0"/>
              </a:rPr>
              <a:t>m.vz</a:t>
            </a:r>
            <a:r>
              <a:rPr lang="fr-FR" sz="1600" dirty="0">
                <a:solidFill>
                  <a:srgbClr val="000000"/>
                </a:solidFill>
                <a:latin typeface="Consolas" pitchFamily="49" charset="0"/>
                <a:cs typeface="Consolas" pitchFamily="49" charset="0"/>
              </a:rPr>
              <a:t> &gt;= 1500</a:t>
            </a:r>
            <a:endParaRPr lang="en-US" sz="1600" dirty="0">
              <a:solidFill>
                <a:srgbClr val="000000"/>
              </a:solidFill>
              <a:latin typeface="Consolas" pitchFamily="49" charset="0"/>
              <a:cs typeface="Consolas" pitchFamily="49" charset="0"/>
            </a:endParaRPr>
          </a:p>
          <a:p>
            <a:r>
              <a:rPr lang="fr-FR" sz="1600" dirty="0">
                <a:solidFill>
                  <a:srgbClr val="000000"/>
                </a:solidFill>
                <a:latin typeface="Consolas" pitchFamily="49" charset="0"/>
                <a:cs typeface="Consolas" pitchFamily="49" charset="0"/>
              </a:rPr>
              <a:t>   &amp;&amp; </a:t>
            </a:r>
            <a:r>
              <a:rPr lang="fr-FR" sz="1600" dirty="0" smtClean="0">
                <a:solidFill>
                  <a:srgbClr val="000000"/>
                </a:solidFill>
                <a:latin typeface="Consolas" pitchFamily="49" charset="0"/>
                <a:cs typeface="Consolas" pitchFamily="49" charset="0"/>
              </a:rPr>
              <a:t>  0.2 </a:t>
            </a:r>
            <a:r>
              <a:rPr lang="fr-FR" sz="1600" dirty="0">
                <a:solidFill>
                  <a:srgbClr val="000000"/>
                </a:solidFill>
                <a:latin typeface="Consolas" pitchFamily="49" charset="0"/>
                <a:cs typeface="Consolas" pitchFamily="49" charset="0"/>
              </a:rPr>
              <a:t>* </a:t>
            </a:r>
            <a:r>
              <a:rPr lang="fr-FR" sz="1600" dirty="0" smtClean="0">
                <a:solidFill>
                  <a:srgbClr val="000000"/>
                </a:solidFill>
                <a:latin typeface="Consolas" pitchFamily="49" charset="0"/>
                <a:cs typeface="Consolas" pitchFamily="49" charset="0"/>
              </a:rPr>
              <a:t>m.sa</a:t>
            </a:r>
          </a:p>
          <a:p>
            <a:r>
              <a:rPr lang="fr-FR" sz="1600" dirty="0">
                <a:solidFill>
                  <a:srgbClr val="000000"/>
                </a:solidFill>
                <a:latin typeface="Consolas" pitchFamily="49" charset="0"/>
                <a:cs typeface="Consolas" pitchFamily="49" charset="0"/>
              </a:rPr>
              <a:t> </a:t>
            </a:r>
            <a:r>
              <a:rPr lang="fr-FR" sz="1600" dirty="0" smtClean="0">
                <a:solidFill>
                  <a:srgbClr val="000000"/>
                </a:solidFill>
                <a:latin typeface="Consolas" pitchFamily="49" charset="0"/>
                <a:cs typeface="Consolas" pitchFamily="49" charset="0"/>
              </a:rPr>
              <a:t>     </a:t>
            </a:r>
            <a:r>
              <a:rPr lang="fr-FR" sz="1600" dirty="0">
                <a:solidFill>
                  <a:srgbClr val="000000"/>
                </a:solidFill>
                <a:latin typeface="Consolas" pitchFamily="49" charset="0"/>
                <a:cs typeface="Consolas" pitchFamily="49" charset="0"/>
              </a:rPr>
              <a:t>+ 0.3 * </a:t>
            </a:r>
            <a:r>
              <a:rPr lang="fr-FR" sz="1600" dirty="0" err="1">
                <a:solidFill>
                  <a:srgbClr val="000000"/>
                </a:solidFill>
                <a:latin typeface="Consolas" pitchFamily="49" charset="0"/>
                <a:cs typeface="Consolas" pitchFamily="49" charset="0"/>
              </a:rPr>
              <a:t>m.vz</a:t>
            </a:r>
            <a:r>
              <a:rPr lang="fr-FR" sz="1600" dirty="0">
                <a:solidFill>
                  <a:srgbClr val="000000"/>
                </a:solidFill>
                <a:latin typeface="Consolas" pitchFamily="49" charset="0"/>
                <a:cs typeface="Consolas" pitchFamily="49" charset="0"/>
              </a:rPr>
              <a:t> &gt;= 500</a:t>
            </a:r>
            <a:endParaRPr lang="en-US" sz="1600" dirty="0">
              <a:solidFill>
                <a:srgbClr val="000000"/>
              </a:solidFill>
              <a:latin typeface="Consolas" pitchFamily="49" charset="0"/>
              <a:cs typeface="Consolas" pitchFamily="49" charset="0"/>
            </a:endParaRPr>
          </a:p>
          <a:p>
            <a:r>
              <a:rPr lang="fr-FR" sz="1600" dirty="0" err="1">
                <a:solidFill>
                  <a:schemeClr val="accent1">
                    <a:lumMod val="75000"/>
                  </a:schemeClr>
                </a:solidFill>
                <a:latin typeface="Consolas" pitchFamily="49" charset="0"/>
                <a:cs typeface="Consolas" pitchFamily="49" charset="0"/>
              </a:rPr>
              <a:t>where</a:t>
            </a:r>
            <a:r>
              <a:rPr lang="fr-FR" sz="1600" dirty="0">
                <a:solidFill>
                  <a:srgbClr val="000000"/>
                </a:solidFill>
                <a:latin typeface="Consolas" pitchFamily="49" charset="0"/>
                <a:cs typeface="Consolas" pitchFamily="49" charset="0"/>
              </a:rPr>
              <a:t> </a:t>
            </a:r>
            <a:r>
              <a:rPr lang="fr-FR" sz="1600" dirty="0" smtClean="0">
                <a:solidFill>
                  <a:srgbClr val="000000"/>
                </a:solidFill>
                <a:latin typeface="Consolas" pitchFamily="49" charset="0"/>
                <a:cs typeface="Consolas" pitchFamily="49" charset="0"/>
              </a:rPr>
              <a:t>  0 </a:t>
            </a:r>
            <a:r>
              <a:rPr lang="fr-FR" sz="1600" dirty="0">
                <a:solidFill>
                  <a:srgbClr val="000000"/>
                </a:solidFill>
                <a:latin typeface="Consolas" pitchFamily="49" charset="0"/>
                <a:cs typeface="Consolas" pitchFamily="49" charset="0"/>
              </a:rPr>
              <a:t>&lt;= m.sa &amp;&amp; m.sa &lt;= 9000</a:t>
            </a:r>
            <a:endParaRPr lang="en-US" sz="1600" dirty="0">
              <a:solidFill>
                <a:srgbClr val="000000"/>
              </a:solidFill>
              <a:latin typeface="Consolas" pitchFamily="49" charset="0"/>
              <a:cs typeface="Consolas" pitchFamily="49" charset="0"/>
            </a:endParaRPr>
          </a:p>
          <a:p>
            <a:r>
              <a:rPr lang="fr-FR" sz="1600" dirty="0">
                <a:solidFill>
                  <a:srgbClr val="000000"/>
                </a:solidFill>
                <a:latin typeface="Consolas" pitchFamily="49" charset="0"/>
                <a:cs typeface="Consolas" pitchFamily="49" charset="0"/>
              </a:rPr>
              <a:t>   &amp;&amp; </a:t>
            </a:r>
            <a:r>
              <a:rPr lang="fr-FR" sz="1600" dirty="0" smtClean="0">
                <a:solidFill>
                  <a:srgbClr val="000000"/>
                </a:solidFill>
                <a:latin typeface="Consolas" pitchFamily="49" charset="0"/>
                <a:cs typeface="Consolas" pitchFamily="49" charset="0"/>
              </a:rPr>
              <a:t>  0 </a:t>
            </a:r>
            <a:r>
              <a:rPr lang="fr-FR" sz="1600" dirty="0">
                <a:solidFill>
                  <a:srgbClr val="000000"/>
                </a:solidFill>
                <a:latin typeface="Consolas" pitchFamily="49" charset="0"/>
                <a:cs typeface="Consolas" pitchFamily="49" charset="0"/>
              </a:rPr>
              <a:t>&lt;= </a:t>
            </a:r>
            <a:r>
              <a:rPr lang="fr-FR" sz="1600" dirty="0" err="1">
                <a:solidFill>
                  <a:srgbClr val="000000"/>
                </a:solidFill>
                <a:latin typeface="Consolas" pitchFamily="49" charset="0"/>
                <a:cs typeface="Consolas" pitchFamily="49" charset="0"/>
              </a:rPr>
              <a:t>m.vz</a:t>
            </a:r>
            <a:r>
              <a:rPr lang="fr-FR" sz="1600" dirty="0">
                <a:solidFill>
                  <a:srgbClr val="000000"/>
                </a:solidFill>
                <a:latin typeface="Consolas" pitchFamily="49" charset="0"/>
                <a:cs typeface="Consolas" pitchFamily="49" charset="0"/>
              </a:rPr>
              <a:t> &amp;&amp; </a:t>
            </a:r>
            <a:r>
              <a:rPr lang="fr-FR" sz="1600" dirty="0" err="1">
                <a:solidFill>
                  <a:srgbClr val="000000"/>
                </a:solidFill>
                <a:latin typeface="Consolas" pitchFamily="49" charset="0"/>
                <a:cs typeface="Consolas" pitchFamily="49" charset="0"/>
              </a:rPr>
              <a:t>m.vz</a:t>
            </a:r>
            <a:r>
              <a:rPr lang="fr-FR" sz="1600" dirty="0">
                <a:solidFill>
                  <a:srgbClr val="000000"/>
                </a:solidFill>
                <a:latin typeface="Consolas" pitchFamily="49" charset="0"/>
                <a:cs typeface="Consolas" pitchFamily="49" charset="0"/>
              </a:rPr>
              <a:t> &lt;= 6000</a:t>
            </a:r>
          </a:p>
          <a:p>
            <a:r>
              <a:rPr lang="fr-FR" sz="1600" dirty="0" err="1">
                <a:solidFill>
                  <a:schemeClr val="accent1">
                    <a:lumMod val="75000"/>
                  </a:schemeClr>
                </a:solidFill>
                <a:latin typeface="Consolas" pitchFamily="49" charset="0"/>
                <a:cs typeface="Consolas" pitchFamily="49" charset="0"/>
              </a:rPr>
              <a:t>orderby</a:t>
            </a:r>
            <a:r>
              <a:rPr lang="fr-FR" sz="1600" dirty="0">
                <a:solidFill>
                  <a:srgbClr val="000000"/>
                </a:solidFill>
                <a:latin typeface="Consolas" pitchFamily="49" charset="0"/>
                <a:cs typeface="Consolas" pitchFamily="49" charset="0"/>
              </a:rPr>
              <a:t> 20 * m.sa + 15 * </a:t>
            </a:r>
            <a:r>
              <a:rPr lang="fr-FR" sz="1600" dirty="0" err="1">
                <a:solidFill>
                  <a:srgbClr val="000000"/>
                </a:solidFill>
                <a:latin typeface="Consolas" pitchFamily="49" charset="0"/>
                <a:cs typeface="Consolas" pitchFamily="49" charset="0"/>
              </a:rPr>
              <a:t>m.vz</a:t>
            </a:r>
            <a:endParaRPr lang="fr-FR" sz="1600" dirty="0">
              <a:solidFill>
                <a:srgbClr val="000000"/>
              </a:solidFill>
              <a:latin typeface="Consolas" pitchFamily="49" charset="0"/>
              <a:cs typeface="Consolas" pitchFamily="49" charset="0"/>
            </a:endParaRPr>
          </a:p>
          <a:p>
            <a:r>
              <a:rPr lang="fr-FR" sz="1600" dirty="0">
                <a:solidFill>
                  <a:schemeClr val="accent1">
                    <a:lumMod val="75000"/>
                  </a:schemeClr>
                </a:solidFill>
                <a:latin typeface="Consolas" pitchFamily="49" charset="0"/>
                <a:cs typeface="Consolas" pitchFamily="49" charset="0"/>
              </a:rPr>
              <a:t>select</a:t>
            </a:r>
            <a:r>
              <a:rPr lang="fr-FR" sz="1600" dirty="0">
                <a:latin typeface="Consolas" pitchFamily="49" charset="0"/>
                <a:cs typeface="Consolas" pitchFamily="49" charset="0"/>
              </a:rPr>
              <a:t> </a:t>
            </a:r>
            <a:r>
              <a:rPr lang="fr-FR" sz="1600" dirty="0">
                <a:solidFill>
                  <a:srgbClr val="000000"/>
                </a:solidFill>
                <a:latin typeface="Consolas" pitchFamily="49" charset="0"/>
                <a:cs typeface="Consolas" pitchFamily="49" charset="0"/>
              </a:rPr>
              <a:t>m</a:t>
            </a:r>
            <a:endParaRPr lang="en-US" sz="1600" dirty="0">
              <a:solidFill>
                <a:srgbClr val="000000"/>
              </a:solidFill>
              <a:latin typeface="Consolas" pitchFamily="49" charset="0"/>
              <a:cs typeface="Consolas" pitchFamily="49" charset="0"/>
            </a:endParaRPr>
          </a:p>
        </p:txBody>
      </p:sp>
      <p:sp>
        <p:nvSpPr>
          <p:cNvPr id="18" name="Rounded Rectangular Callout 17"/>
          <p:cNvSpPr/>
          <p:nvPr/>
        </p:nvSpPr>
        <p:spPr bwMode="auto">
          <a:xfrm>
            <a:off x="5867400" y="5925513"/>
            <a:ext cx="1467923" cy="703887"/>
          </a:xfrm>
          <a:prstGeom prst="wedgeRoundRectCallout">
            <a:avLst>
              <a:gd name="adj1" fmla="val -54091"/>
              <a:gd name="adj2" fmla="val -79554"/>
              <a:gd name="adj3" fmla="val 16667"/>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dirty="0" smtClean="0">
                <a:solidFill>
                  <a:srgbClr val="000000"/>
                </a:solidFill>
              </a:rPr>
              <a:t>To compute call </a:t>
            </a:r>
            <a:r>
              <a:rPr lang="en-US" b="1" dirty="0">
                <a:solidFill>
                  <a:srgbClr val="000000"/>
                </a:solidFill>
                <a:latin typeface="Consolas" pitchFamily="49" charset="0"/>
                <a:cs typeface="Consolas" pitchFamily="49" charset="0"/>
              </a:rPr>
              <a:t>Solve</a:t>
            </a:r>
          </a:p>
        </p:txBody>
      </p:sp>
      <p:sp>
        <p:nvSpPr>
          <p:cNvPr id="19" name="Rounded Rectangular Callout 18"/>
          <p:cNvSpPr/>
          <p:nvPr/>
        </p:nvSpPr>
        <p:spPr bwMode="auto">
          <a:xfrm>
            <a:off x="7184157" y="1444143"/>
            <a:ext cx="1710537" cy="460857"/>
          </a:xfrm>
          <a:prstGeom prst="wedgeRoundRectCallout">
            <a:avLst>
              <a:gd name="adj1" fmla="val -49958"/>
              <a:gd name="adj2" fmla="val 95074"/>
              <a:gd name="adj3" fmla="val 16667"/>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dirty="0" smtClean="0">
                <a:solidFill>
                  <a:srgbClr val="000000"/>
                </a:solidFill>
              </a:rPr>
              <a:t>Non-persistent</a:t>
            </a:r>
          </a:p>
        </p:txBody>
      </p:sp>
      <p:sp>
        <p:nvSpPr>
          <p:cNvPr id="20" name="Rounded Rectangular Callout 19"/>
          <p:cNvSpPr/>
          <p:nvPr/>
        </p:nvSpPr>
        <p:spPr bwMode="auto">
          <a:xfrm>
            <a:off x="3468417" y="2895600"/>
            <a:ext cx="1484583" cy="468172"/>
          </a:xfrm>
          <a:prstGeom prst="wedgeRoundRectCallout">
            <a:avLst>
              <a:gd name="adj1" fmla="val -50603"/>
              <a:gd name="adj2" fmla="val -72567"/>
              <a:gd name="adj3" fmla="val 16667"/>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dirty="0" smtClean="0">
                <a:solidFill>
                  <a:srgbClr val="000000"/>
                </a:solidFill>
              </a:rPr>
              <a:t>Cost / barrel</a:t>
            </a:r>
            <a:endParaRPr lang="en-US" sz="2000" b="1" dirty="0">
              <a:solidFill>
                <a:srgbClr val="000000"/>
              </a:solidFill>
              <a:latin typeface="Consolas" pitchFamily="49" charset="0"/>
              <a:cs typeface="Consolas" pitchFamily="49" charset="0"/>
            </a:endParaRPr>
          </a:p>
        </p:txBody>
      </p:sp>
      <p:sp>
        <p:nvSpPr>
          <p:cNvPr id="21" name="Rounded Rectangular Callout 20"/>
          <p:cNvSpPr/>
          <p:nvPr/>
        </p:nvSpPr>
        <p:spPr bwMode="auto">
          <a:xfrm>
            <a:off x="3653907" y="5090160"/>
            <a:ext cx="1070493" cy="548640"/>
          </a:xfrm>
          <a:prstGeom prst="wedgeRoundRectCallout">
            <a:avLst>
              <a:gd name="adj1" fmla="val -69658"/>
              <a:gd name="adj2" fmla="val -1734"/>
              <a:gd name="adj3" fmla="val 1666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dirty="0" smtClean="0">
                <a:solidFill>
                  <a:srgbClr val="000000"/>
                </a:solidFill>
              </a:rPr>
              <a:t>Max</a:t>
            </a:r>
          </a:p>
          <a:p>
            <a:pPr algn="ctr" defTabSz="1218585"/>
            <a:r>
              <a:rPr lang="en-US" dirty="0" smtClean="0">
                <a:solidFill>
                  <a:srgbClr val="000000"/>
                </a:solidFill>
              </a:rPr>
              <a:t># barrels</a:t>
            </a:r>
            <a:endParaRPr lang="en-US" sz="2000" b="1" dirty="0">
              <a:solidFill>
                <a:srgbClr val="000000"/>
              </a:solidFill>
              <a:latin typeface="Consolas" pitchFamily="49" charset="0"/>
              <a:cs typeface="Consolas" pitchFamily="49" charset="0"/>
            </a:endParaRPr>
          </a:p>
        </p:txBody>
      </p:sp>
      <p:sp>
        <p:nvSpPr>
          <p:cNvPr id="22" name="Rounded Rectangular Callout 21"/>
          <p:cNvSpPr/>
          <p:nvPr/>
        </p:nvSpPr>
        <p:spPr bwMode="auto">
          <a:xfrm>
            <a:off x="3200400" y="5715000"/>
            <a:ext cx="1070493" cy="548640"/>
          </a:xfrm>
          <a:prstGeom prst="wedgeRoundRectCallout">
            <a:avLst>
              <a:gd name="adj1" fmla="val -69658"/>
              <a:gd name="adj2" fmla="val -1734"/>
              <a:gd name="adj3" fmla="val 16667"/>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dirty="0" smtClean="0">
                <a:solidFill>
                  <a:srgbClr val="000000"/>
                </a:solidFill>
              </a:rPr>
              <a:t>Min</a:t>
            </a:r>
          </a:p>
          <a:p>
            <a:pPr algn="ctr" defTabSz="1218585"/>
            <a:r>
              <a:rPr lang="en-US" dirty="0" smtClean="0">
                <a:solidFill>
                  <a:srgbClr val="000000"/>
                </a:solidFill>
              </a:rPr>
              <a:t># barrels</a:t>
            </a:r>
            <a:endParaRPr lang="en-US" sz="2000" b="1" dirty="0">
              <a:solidFill>
                <a:srgbClr val="000000"/>
              </a:solidFill>
              <a:latin typeface="Consolas" pitchFamily="49" charset="0"/>
              <a:cs typeface="Consolas" pitchFamily="49" charset="0"/>
            </a:endParaRPr>
          </a:p>
        </p:txBody>
      </p:sp>
      <p:sp>
        <p:nvSpPr>
          <p:cNvPr id="23" name="Rounded Rectangular Callout 22"/>
          <p:cNvSpPr/>
          <p:nvPr/>
        </p:nvSpPr>
        <p:spPr bwMode="auto">
          <a:xfrm rot="16200000">
            <a:off x="-281501" y="4296796"/>
            <a:ext cx="1980932" cy="351129"/>
          </a:xfrm>
          <a:prstGeom prst="wedgeRoundRectCallout">
            <a:avLst>
              <a:gd name="adj1" fmla="val 24386"/>
              <a:gd name="adj2" fmla="val 119100"/>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400" dirty="0" smtClean="0">
                <a:solidFill>
                  <a:srgbClr val="000000"/>
                </a:solidFill>
              </a:rPr>
              <a:t>Refinement %</a:t>
            </a:r>
            <a:endParaRPr lang="en-US" sz="2800" b="1" dirty="0">
              <a:solidFill>
                <a:srgbClr val="000000"/>
              </a:solidFill>
              <a:latin typeface="Consolas" pitchFamily="49" charset="0"/>
              <a:cs typeface="Consolas" pitchFamily="49" charset="0"/>
            </a:endParaRPr>
          </a:p>
        </p:txBody>
      </p:sp>
    </p:spTree>
    <p:extLst>
      <p:ext uri="{BB962C8B-B14F-4D97-AF65-F5344CB8AC3E}">
        <p14:creationId xmlns:p14="http://schemas.microsoft.com/office/powerpoint/2010/main" val="18911083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20"/>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21"/>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22"/>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23"/>
                                        </p:tgtEl>
                                        <p:attrNameLst>
                                          <p:attrName>style.visibility</p:attrName>
                                        </p:attrNameLst>
                                      </p:cBhvr>
                                      <p:to>
                                        <p:strVal val="hidden"/>
                                      </p:to>
                                    </p:set>
                                  </p:childTnLst>
                                </p:cTn>
                              </p:par>
                            </p:childTnLst>
                          </p:cTn>
                        </p:par>
                        <p:par>
                          <p:cTn id="37" fill="hold">
                            <p:stCondLst>
                              <p:cond delay="0"/>
                            </p:stCondLst>
                            <p:childTnLst>
                              <p:par>
                                <p:cTn id="38" presetID="10" presetClass="entr" presetSubtype="0"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animBg="1"/>
      <p:bldP spid="19" grpId="0" animBg="1"/>
      <p:bldP spid="20" grpId="0" animBg="1"/>
      <p:bldP spid="20" grpId="1" animBg="1"/>
      <p:bldP spid="21" grpId="0" animBg="1"/>
      <p:bldP spid="21" grpId="1" animBg="1"/>
      <p:bldP spid="22" grpId="0" animBg="1"/>
      <p:bldP spid="22" grpId="1" animBg="1"/>
      <p:bldP spid="23" grpId="0" animBg="1"/>
      <p:bldP spid="23"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LINQ to the Unexpected</a:t>
            </a:r>
            <a:endParaRPr lang="en-US" dirty="0"/>
          </a:p>
        </p:txBody>
      </p:sp>
      <p:sp>
        <p:nvSpPr>
          <p:cNvPr id="4" name="TextBox 3"/>
          <p:cNvSpPr txBox="1"/>
          <p:nvPr/>
        </p:nvSpPr>
        <p:spPr>
          <a:xfrm>
            <a:off x="1621494" y="1741760"/>
            <a:ext cx="7177564" cy="4647404"/>
          </a:xfrm>
          <a:prstGeom prst="rect">
            <a:avLst/>
          </a:prstGeom>
          <a:noFill/>
        </p:spPr>
        <p:txBody>
          <a:bodyPr wrap="none" lIns="121899" tIns="60949" rIns="121899" bIns="60949" rtlCol="0">
            <a:spAutoFit/>
          </a:bodyPr>
          <a:lstStyle/>
          <a:p>
            <a:r>
              <a:rPr lang="fr-FR" sz="2100" dirty="0" err="1">
                <a:solidFill>
                  <a:schemeClr val="accent1">
                    <a:lumMod val="60000"/>
                    <a:lumOff val="40000"/>
                  </a:schemeClr>
                </a:solidFill>
                <a:latin typeface="Consolas" pitchFamily="49" charset="0"/>
                <a:cs typeface="Consolas" pitchFamily="49" charset="0"/>
              </a:rPr>
              <a:t>from</a:t>
            </a:r>
            <a:r>
              <a:rPr lang="fr-FR" sz="2100" dirty="0">
                <a:solidFill>
                  <a:schemeClr val="accent1">
                    <a:lumMod val="60000"/>
                    <a:lumOff val="40000"/>
                  </a:schemeClr>
                </a:solidFill>
                <a:latin typeface="Consolas" pitchFamily="49" charset="0"/>
                <a:cs typeface="Consolas" pitchFamily="49" charset="0"/>
              </a:rPr>
              <a:t> </a:t>
            </a:r>
            <a:r>
              <a:rPr lang="fr-FR" sz="2100" dirty="0" err="1">
                <a:solidFill>
                  <a:schemeClr val="accent6"/>
                </a:solidFill>
                <a:latin typeface="Consolas" pitchFamily="49" charset="0"/>
                <a:cs typeface="Consolas" pitchFamily="49" charset="0"/>
              </a:rPr>
              <a:t>costSA</a:t>
            </a:r>
            <a:r>
              <a:rPr lang="fr-FR" sz="2100" dirty="0">
                <a:solidFill>
                  <a:schemeClr val="accent6"/>
                </a:solidFill>
                <a:latin typeface="Consolas" pitchFamily="49" charset="0"/>
                <a:cs typeface="Consolas" pitchFamily="49" charset="0"/>
              </a:rPr>
              <a:t> </a:t>
            </a:r>
            <a:r>
              <a:rPr lang="fr-FR" sz="2100" dirty="0">
                <a:solidFill>
                  <a:schemeClr val="accent1">
                    <a:lumMod val="60000"/>
                    <a:lumOff val="40000"/>
                  </a:schemeClr>
                </a:solidFill>
                <a:latin typeface="Consolas" pitchFamily="49" charset="0"/>
                <a:cs typeface="Consolas" pitchFamily="49" charset="0"/>
              </a:rPr>
              <a:t>in</a:t>
            </a:r>
            <a:r>
              <a:rPr lang="fr-FR" sz="2100" dirty="0">
                <a:solidFill>
                  <a:schemeClr val="bg1"/>
                </a:solidFill>
                <a:latin typeface="Consolas" pitchFamily="49" charset="0"/>
                <a:cs typeface="Consolas" pitchFamily="49" charset="0"/>
              </a:rPr>
              <a:t> </a:t>
            </a:r>
            <a:r>
              <a:rPr lang="fr-FR" sz="2100" dirty="0" err="1">
                <a:solidFill>
                  <a:schemeClr val="bg1"/>
                </a:solidFill>
                <a:latin typeface="Consolas" pitchFamily="49" charset="0"/>
                <a:cs typeface="Consolas" pitchFamily="49" charset="0"/>
              </a:rPr>
              <a:t>GetPriceMonitor</a:t>
            </a:r>
            <a:r>
              <a:rPr lang="fr-FR" sz="2100" dirty="0">
                <a:solidFill>
                  <a:schemeClr val="bg1"/>
                </a:solidFill>
                <a:latin typeface="Consolas" pitchFamily="49" charset="0"/>
                <a:cs typeface="Consolas" pitchFamily="49" charset="0"/>
              </a:rPr>
              <a:t>(</a:t>
            </a:r>
            <a:r>
              <a:rPr lang="fr-FR" sz="2100" dirty="0">
                <a:solidFill>
                  <a:schemeClr val="accent2">
                    <a:lumMod val="60000"/>
                    <a:lumOff val="40000"/>
                  </a:schemeClr>
                </a:solidFill>
                <a:latin typeface="Consolas" pitchFamily="49" charset="0"/>
                <a:cs typeface="Consolas" pitchFamily="49" charset="0"/>
              </a:rPr>
              <a:t>"SA"</a:t>
            </a:r>
            <a:r>
              <a:rPr lang="fr-FR" sz="2100" dirty="0">
                <a:solidFill>
                  <a:schemeClr val="bg1"/>
                </a:solidFill>
                <a:latin typeface="Consolas" pitchFamily="49" charset="0"/>
                <a:cs typeface="Consolas" pitchFamily="49" charset="0"/>
              </a:rPr>
              <a:t>)</a:t>
            </a:r>
          </a:p>
          <a:p>
            <a:r>
              <a:rPr lang="fr-FR" sz="2100" dirty="0" err="1">
                <a:solidFill>
                  <a:schemeClr val="accent1">
                    <a:lumMod val="60000"/>
                    <a:lumOff val="40000"/>
                  </a:schemeClr>
                </a:solidFill>
                <a:latin typeface="Consolas" pitchFamily="49" charset="0"/>
                <a:cs typeface="Consolas" pitchFamily="49" charset="0"/>
              </a:rPr>
              <a:t>from</a:t>
            </a:r>
            <a:r>
              <a:rPr lang="fr-FR" sz="2100" dirty="0">
                <a:solidFill>
                  <a:schemeClr val="bg1"/>
                </a:solidFill>
                <a:latin typeface="Consolas" pitchFamily="49" charset="0"/>
                <a:cs typeface="Consolas" pitchFamily="49" charset="0"/>
              </a:rPr>
              <a:t> </a:t>
            </a:r>
            <a:r>
              <a:rPr lang="fr-FR" sz="2100" dirty="0" err="1">
                <a:solidFill>
                  <a:schemeClr val="accent6"/>
                </a:solidFill>
                <a:latin typeface="Consolas" pitchFamily="49" charset="0"/>
                <a:cs typeface="Consolas" pitchFamily="49" charset="0"/>
              </a:rPr>
              <a:t>costVZ</a:t>
            </a:r>
            <a:r>
              <a:rPr lang="fr-FR" sz="2100" dirty="0">
                <a:solidFill>
                  <a:schemeClr val="bg1"/>
                </a:solidFill>
                <a:latin typeface="Consolas" pitchFamily="49" charset="0"/>
                <a:cs typeface="Consolas" pitchFamily="49" charset="0"/>
              </a:rPr>
              <a:t> </a:t>
            </a:r>
            <a:r>
              <a:rPr lang="fr-FR" sz="2100" dirty="0">
                <a:solidFill>
                  <a:schemeClr val="accent1">
                    <a:lumMod val="60000"/>
                    <a:lumOff val="40000"/>
                  </a:schemeClr>
                </a:solidFill>
                <a:latin typeface="Consolas" pitchFamily="49" charset="0"/>
                <a:cs typeface="Consolas" pitchFamily="49" charset="0"/>
              </a:rPr>
              <a:t>in</a:t>
            </a:r>
            <a:r>
              <a:rPr lang="fr-FR" sz="2100" dirty="0">
                <a:solidFill>
                  <a:schemeClr val="bg1"/>
                </a:solidFill>
                <a:latin typeface="Consolas" pitchFamily="49" charset="0"/>
                <a:cs typeface="Consolas" pitchFamily="49" charset="0"/>
              </a:rPr>
              <a:t> </a:t>
            </a:r>
            <a:r>
              <a:rPr lang="fr-FR" sz="2100" dirty="0" err="1">
                <a:solidFill>
                  <a:schemeClr val="bg1"/>
                </a:solidFill>
                <a:latin typeface="Consolas" pitchFamily="49" charset="0"/>
                <a:cs typeface="Consolas" pitchFamily="49" charset="0"/>
              </a:rPr>
              <a:t>GetPriceMonitor</a:t>
            </a:r>
            <a:r>
              <a:rPr lang="fr-FR" sz="2100" dirty="0">
                <a:solidFill>
                  <a:schemeClr val="bg1"/>
                </a:solidFill>
                <a:latin typeface="Consolas" pitchFamily="49" charset="0"/>
                <a:cs typeface="Consolas" pitchFamily="49" charset="0"/>
              </a:rPr>
              <a:t>(</a:t>
            </a:r>
            <a:r>
              <a:rPr lang="fr-FR" sz="2100" dirty="0">
                <a:solidFill>
                  <a:schemeClr val="accent2">
                    <a:lumMod val="60000"/>
                    <a:lumOff val="40000"/>
                  </a:schemeClr>
                </a:solidFill>
                <a:latin typeface="Consolas" pitchFamily="49" charset="0"/>
                <a:cs typeface="Consolas" pitchFamily="49" charset="0"/>
              </a:rPr>
              <a:t>"VZ"</a:t>
            </a:r>
            <a:r>
              <a:rPr lang="fr-FR" sz="2100" dirty="0">
                <a:solidFill>
                  <a:schemeClr val="bg1"/>
                </a:solidFill>
                <a:latin typeface="Consolas" pitchFamily="49" charset="0"/>
                <a:cs typeface="Consolas" pitchFamily="49" charset="0"/>
              </a:rPr>
              <a:t>)</a:t>
            </a:r>
          </a:p>
          <a:p>
            <a:endParaRPr lang="fr-FR" sz="2100" dirty="0">
              <a:solidFill>
                <a:schemeClr val="bg1"/>
              </a:solidFill>
              <a:latin typeface="Consolas" pitchFamily="49" charset="0"/>
              <a:cs typeface="Consolas" pitchFamily="49" charset="0"/>
            </a:endParaRPr>
          </a:p>
          <a:p>
            <a:r>
              <a:rPr lang="fr-FR" sz="2100" dirty="0" err="1">
                <a:solidFill>
                  <a:schemeClr val="accent1">
                    <a:lumMod val="60000"/>
                    <a:lumOff val="40000"/>
                  </a:schemeClr>
                </a:solidFill>
                <a:latin typeface="Consolas" pitchFamily="49" charset="0"/>
                <a:cs typeface="Consolas" pitchFamily="49" charset="0"/>
              </a:rPr>
              <a:t>from</a:t>
            </a:r>
            <a:r>
              <a:rPr lang="fr-FR" sz="2100" dirty="0">
                <a:solidFill>
                  <a:schemeClr val="bg1"/>
                </a:solidFill>
                <a:latin typeface="Consolas" pitchFamily="49" charset="0"/>
                <a:cs typeface="Consolas" pitchFamily="49" charset="0"/>
              </a:rPr>
              <a:t> m </a:t>
            </a:r>
            <a:r>
              <a:rPr lang="fr-FR" sz="2100" dirty="0">
                <a:solidFill>
                  <a:schemeClr val="accent1">
                    <a:lumMod val="60000"/>
                    <a:lumOff val="40000"/>
                  </a:schemeClr>
                </a:solidFill>
                <a:latin typeface="Consolas" pitchFamily="49" charset="0"/>
                <a:cs typeface="Consolas" pitchFamily="49" charset="0"/>
              </a:rPr>
              <a:t>in</a:t>
            </a:r>
            <a:r>
              <a:rPr lang="fr-FR" sz="2100" dirty="0">
                <a:solidFill>
                  <a:schemeClr val="bg1"/>
                </a:solidFill>
                <a:latin typeface="Consolas" pitchFamily="49" charset="0"/>
                <a:cs typeface="Consolas" pitchFamily="49" charset="0"/>
              </a:rPr>
              <a:t> </a:t>
            </a:r>
            <a:r>
              <a:rPr lang="fr-FR" sz="2100" dirty="0" err="1">
                <a:solidFill>
                  <a:schemeClr val="bg1"/>
                </a:solidFill>
                <a:latin typeface="Consolas" pitchFamily="49" charset="0"/>
                <a:cs typeface="Consolas" pitchFamily="49" charset="0"/>
              </a:rPr>
              <a:t>ctx.CreateModel</a:t>
            </a:r>
            <a:r>
              <a:rPr lang="fr-FR" sz="2100" dirty="0" smtClean="0">
                <a:solidFill>
                  <a:schemeClr val="bg1"/>
                </a:solidFill>
                <a:latin typeface="Consolas" pitchFamily="49" charset="0"/>
                <a:cs typeface="Consolas" pitchFamily="49" charset="0"/>
              </a:rPr>
              <a:t>(</a:t>
            </a:r>
          </a:p>
          <a:p>
            <a:r>
              <a:rPr lang="fr-FR" sz="2100" dirty="0">
                <a:solidFill>
                  <a:schemeClr val="bg1"/>
                </a:solidFill>
                <a:latin typeface="Consolas" pitchFamily="49" charset="0"/>
                <a:cs typeface="Consolas" pitchFamily="49" charset="0"/>
              </a:rPr>
              <a:t> </a:t>
            </a:r>
            <a:r>
              <a:rPr lang="fr-FR" sz="2100" dirty="0" smtClean="0">
                <a:solidFill>
                  <a:schemeClr val="bg1"/>
                </a:solidFill>
                <a:latin typeface="Consolas" pitchFamily="49" charset="0"/>
                <a:cs typeface="Consolas" pitchFamily="49" charset="0"/>
              </a:rPr>
              <a:t>                 </a:t>
            </a:r>
            <a:r>
              <a:rPr lang="fr-FR" sz="2100" dirty="0" smtClean="0">
                <a:solidFill>
                  <a:schemeClr val="accent1">
                    <a:lumMod val="60000"/>
                    <a:lumOff val="40000"/>
                  </a:schemeClr>
                </a:solidFill>
                <a:latin typeface="Consolas" pitchFamily="49" charset="0"/>
                <a:cs typeface="Consolas" pitchFamily="49" charset="0"/>
              </a:rPr>
              <a:t>new</a:t>
            </a:r>
            <a:r>
              <a:rPr lang="fr-FR" sz="2100" dirty="0" smtClean="0">
                <a:solidFill>
                  <a:schemeClr val="bg1"/>
                </a:solidFill>
                <a:latin typeface="Consolas" pitchFamily="49" charset="0"/>
                <a:cs typeface="Consolas" pitchFamily="49" charset="0"/>
              </a:rPr>
              <a:t> </a:t>
            </a:r>
            <a:r>
              <a:rPr lang="fr-FR" sz="2100" dirty="0">
                <a:solidFill>
                  <a:schemeClr val="bg1"/>
                </a:solidFill>
                <a:latin typeface="Consolas" pitchFamily="49" charset="0"/>
                <a:cs typeface="Consolas" pitchFamily="49" charset="0"/>
              </a:rPr>
              <a:t>{ </a:t>
            </a:r>
            <a:r>
              <a:rPr lang="fr-FR" sz="2100" dirty="0" err="1">
                <a:solidFill>
                  <a:schemeClr val="bg1"/>
                </a:solidFill>
                <a:latin typeface="Consolas" pitchFamily="49" charset="0"/>
                <a:cs typeface="Consolas" pitchFamily="49" charset="0"/>
              </a:rPr>
              <a:t>vz</a:t>
            </a:r>
            <a:r>
              <a:rPr lang="fr-FR" sz="2100" dirty="0">
                <a:solidFill>
                  <a:schemeClr val="bg1"/>
                </a:solidFill>
                <a:latin typeface="Consolas" pitchFamily="49" charset="0"/>
                <a:cs typeface="Consolas" pitchFamily="49" charset="0"/>
              </a:rPr>
              <a:t> = </a:t>
            </a:r>
            <a:r>
              <a:rPr lang="fr-FR" sz="2100" dirty="0">
                <a:solidFill>
                  <a:schemeClr val="accent1">
                    <a:lumMod val="60000"/>
                    <a:lumOff val="40000"/>
                  </a:schemeClr>
                </a:solidFill>
                <a:latin typeface="Consolas" pitchFamily="49" charset="0"/>
                <a:cs typeface="Consolas" pitchFamily="49" charset="0"/>
              </a:rPr>
              <a:t>default</a:t>
            </a:r>
            <a:r>
              <a:rPr lang="fr-FR" sz="2100" dirty="0">
                <a:solidFill>
                  <a:schemeClr val="bg1"/>
                </a:solidFill>
                <a:latin typeface="Consolas" pitchFamily="49" charset="0"/>
                <a:cs typeface="Consolas" pitchFamily="49" charset="0"/>
              </a:rPr>
              <a:t>(</a:t>
            </a:r>
            <a:r>
              <a:rPr lang="fr-FR" sz="2100" dirty="0">
                <a:solidFill>
                  <a:schemeClr val="accent1">
                    <a:lumMod val="60000"/>
                    <a:lumOff val="40000"/>
                  </a:schemeClr>
                </a:solidFill>
                <a:latin typeface="Consolas" pitchFamily="49" charset="0"/>
                <a:cs typeface="Consolas" pitchFamily="49" charset="0"/>
              </a:rPr>
              <a:t>double</a:t>
            </a:r>
            <a:r>
              <a:rPr lang="fr-FR" sz="2100" dirty="0">
                <a:solidFill>
                  <a:schemeClr val="bg1"/>
                </a:solidFill>
                <a:latin typeface="Consolas" pitchFamily="49" charset="0"/>
                <a:cs typeface="Consolas" pitchFamily="49" charset="0"/>
              </a:rPr>
              <a:t>),</a:t>
            </a:r>
          </a:p>
          <a:p>
            <a:r>
              <a:rPr lang="fr-FR" sz="2100" dirty="0">
                <a:solidFill>
                  <a:schemeClr val="bg1"/>
                </a:solidFill>
                <a:latin typeface="Consolas" pitchFamily="49" charset="0"/>
                <a:cs typeface="Consolas" pitchFamily="49" charset="0"/>
              </a:rPr>
              <a:t>                  </a:t>
            </a:r>
            <a:r>
              <a:rPr lang="fr-FR" sz="2100" dirty="0" smtClean="0">
                <a:solidFill>
                  <a:schemeClr val="bg1"/>
                </a:solidFill>
                <a:latin typeface="Consolas" pitchFamily="49" charset="0"/>
                <a:cs typeface="Consolas" pitchFamily="49" charset="0"/>
              </a:rPr>
              <a:t>      </a:t>
            </a:r>
            <a:r>
              <a:rPr lang="fr-FR" sz="2100" dirty="0">
                <a:solidFill>
                  <a:schemeClr val="bg1"/>
                </a:solidFill>
                <a:latin typeface="Consolas" pitchFamily="49" charset="0"/>
                <a:cs typeface="Consolas" pitchFamily="49" charset="0"/>
              </a:rPr>
              <a:t>sa = </a:t>
            </a:r>
            <a:r>
              <a:rPr lang="fr-FR" sz="2100" dirty="0">
                <a:solidFill>
                  <a:schemeClr val="accent1">
                    <a:lumMod val="60000"/>
                    <a:lumOff val="40000"/>
                  </a:schemeClr>
                </a:solidFill>
                <a:latin typeface="Consolas" pitchFamily="49" charset="0"/>
                <a:cs typeface="Consolas" pitchFamily="49" charset="0"/>
              </a:rPr>
              <a:t>default</a:t>
            </a:r>
            <a:r>
              <a:rPr lang="fr-FR" sz="2100" dirty="0" smtClean="0">
                <a:solidFill>
                  <a:schemeClr val="bg1"/>
                </a:solidFill>
                <a:latin typeface="Consolas" pitchFamily="49" charset="0"/>
                <a:cs typeface="Consolas" pitchFamily="49" charset="0"/>
              </a:rPr>
              <a:t>(</a:t>
            </a:r>
            <a:r>
              <a:rPr lang="fr-FR" sz="2100" dirty="0">
                <a:solidFill>
                  <a:schemeClr val="accent1">
                    <a:lumMod val="60000"/>
                    <a:lumOff val="40000"/>
                  </a:schemeClr>
                </a:solidFill>
                <a:latin typeface="Consolas" pitchFamily="49" charset="0"/>
                <a:cs typeface="Consolas" pitchFamily="49" charset="0"/>
              </a:rPr>
              <a:t>double</a:t>
            </a:r>
            <a:r>
              <a:rPr lang="fr-FR" sz="2100" dirty="0">
                <a:solidFill>
                  <a:schemeClr val="bg1"/>
                </a:solidFill>
                <a:latin typeface="Consolas" pitchFamily="49" charset="0"/>
                <a:cs typeface="Consolas" pitchFamily="49" charset="0"/>
              </a:rPr>
              <a:t>) })</a:t>
            </a:r>
          </a:p>
          <a:p>
            <a:r>
              <a:rPr lang="fr-FR" sz="2100" dirty="0" err="1">
                <a:solidFill>
                  <a:schemeClr val="accent1">
                    <a:lumMod val="60000"/>
                    <a:lumOff val="40000"/>
                  </a:schemeClr>
                </a:solidFill>
                <a:latin typeface="Consolas" pitchFamily="49" charset="0"/>
                <a:cs typeface="Consolas" pitchFamily="49" charset="0"/>
              </a:rPr>
              <a:t>where</a:t>
            </a:r>
            <a:r>
              <a:rPr lang="fr-FR" sz="2100" dirty="0">
                <a:solidFill>
                  <a:schemeClr val="bg1"/>
                </a:solidFill>
                <a:latin typeface="Consolas" pitchFamily="49" charset="0"/>
                <a:cs typeface="Consolas" pitchFamily="49" charset="0"/>
              </a:rPr>
              <a:t> 0.3 * m.sa + 0.4 * </a:t>
            </a:r>
            <a:r>
              <a:rPr lang="fr-FR" sz="2100" dirty="0" err="1">
                <a:solidFill>
                  <a:schemeClr val="bg1"/>
                </a:solidFill>
                <a:latin typeface="Consolas" pitchFamily="49" charset="0"/>
                <a:cs typeface="Consolas" pitchFamily="49" charset="0"/>
              </a:rPr>
              <a:t>m.vz</a:t>
            </a:r>
            <a:r>
              <a:rPr lang="fr-FR" sz="2100" dirty="0">
                <a:solidFill>
                  <a:schemeClr val="bg1"/>
                </a:solidFill>
                <a:latin typeface="Consolas" pitchFamily="49" charset="0"/>
                <a:cs typeface="Consolas" pitchFamily="49" charset="0"/>
              </a:rPr>
              <a:t> &gt;= 2000</a:t>
            </a:r>
          </a:p>
          <a:p>
            <a:r>
              <a:rPr lang="fr-FR" sz="2100" dirty="0">
                <a:solidFill>
                  <a:schemeClr val="bg1"/>
                </a:solidFill>
                <a:latin typeface="Consolas" pitchFamily="49" charset="0"/>
                <a:cs typeface="Consolas" pitchFamily="49" charset="0"/>
              </a:rPr>
              <a:t>   &amp;&amp; 0.4 * m.sa + 0.2 * </a:t>
            </a:r>
            <a:r>
              <a:rPr lang="fr-FR" sz="2100" dirty="0" err="1">
                <a:solidFill>
                  <a:schemeClr val="bg1"/>
                </a:solidFill>
                <a:latin typeface="Consolas" pitchFamily="49" charset="0"/>
                <a:cs typeface="Consolas" pitchFamily="49" charset="0"/>
              </a:rPr>
              <a:t>m.vz</a:t>
            </a:r>
            <a:r>
              <a:rPr lang="fr-FR" sz="2100" dirty="0">
                <a:solidFill>
                  <a:schemeClr val="bg1"/>
                </a:solidFill>
                <a:latin typeface="Consolas" pitchFamily="49" charset="0"/>
                <a:cs typeface="Consolas" pitchFamily="49" charset="0"/>
              </a:rPr>
              <a:t> &gt;= 1500</a:t>
            </a:r>
            <a:endParaRPr lang="en-US" sz="2100" dirty="0">
              <a:solidFill>
                <a:schemeClr val="bg1"/>
              </a:solidFill>
              <a:latin typeface="Consolas" pitchFamily="49" charset="0"/>
              <a:cs typeface="Consolas" pitchFamily="49" charset="0"/>
            </a:endParaRPr>
          </a:p>
          <a:p>
            <a:r>
              <a:rPr lang="fr-FR" sz="2100" dirty="0">
                <a:solidFill>
                  <a:schemeClr val="bg1"/>
                </a:solidFill>
                <a:latin typeface="Consolas" pitchFamily="49" charset="0"/>
                <a:cs typeface="Consolas" pitchFamily="49" charset="0"/>
              </a:rPr>
              <a:t>   &amp;&amp; 0.2 * m.sa + 0.3 * </a:t>
            </a:r>
            <a:r>
              <a:rPr lang="fr-FR" sz="2100" dirty="0" err="1">
                <a:solidFill>
                  <a:schemeClr val="bg1"/>
                </a:solidFill>
                <a:latin typeface="Consolas" pitchFamily="49" charset="0"/>
                <a:cs typeface="Consolas" pitchFamily="49" charset="0"/>
              </a:rPr>
              <a:t>m.vz</a:t>
            </a:r>
            <a:r>
              <a:rPr lang="fr-FR" sz="2100" dirty="0">
                <a:solidFill>
                  <a:schemeClr val="bg1"/>
                </a:solidFill>
                <a:latin typeface="Consolas" pitchFamily="49" charset="0"/>
                <a:cs typeface="Consolas" pitchFamily="49" charset="0"/>
              </a:rPr>
              <a:t> &gt;= 500</a:t>
            </a:r>
            <a:endParaRPr lang="en-US" sz="2100" dirty="0">
              <a:solidFill>
                <a:schemeClr val="bg1"/>
              </a:solidFill>
              <a:latin typeface="Consolas" pitchFamily="49" charset="0"/>
              <a:cs typeface="Consolas" pitchFamily="49" charset="0"/>
            </a:endParaRPr>
          </a:p>
          <a:p>
            <a:r>
              <a:rPr lang="fr-FR" sz="2100" dirty="0" err="1">
                <a:solidFill>
                  <a:schemeClr val="accent1">
                    <a:lumMod val="60000"/>
                    <a:lumOff val="40000"/>
                  </a:schemeClr>
                </a:solidFill>
                <a:latin typeface="Consolas" pitchFamily="49" charset="0"/>
                <a:cs typeface="Consolas" pitchFamily="49" charset="0"/>
              </a:rPr>
              <a:t>where</a:t>
            </a:r>
            <a:r>
              <a:rPr lang="fr-FR" sz="2100" dirty="0">
                <a:solidFill>
                  <a:schemeClr val="bg1"/>
                </a:solidFill>
                <a:latin typeface="Consolas" pitchFamily="49" charset="0"/>
                <a:cs typeface="Consolas" pitchFamily="49" charset="0"/>
              </a:rPr>
              <a:t> 0 &lt;= m.sa &amp;&amp; m.sa &lt;= 9000</a:t>
            </a:r>
            <a:endParaRPr lang="en-US" sz="2100" dirty="0">
              <a:solidFill>
                <a:schemeClr val="bg1"/>
              </a:solidFill>
              <a:latin typeface="Consolas" pitchFamily="49" charset="0"/>
              <a:cs typeface="Consolas" pitchFamily="49" charset="0"/>
            </a:endParaRPr>
          </a:p>
          <a:p>
            <a:r>
              <a:rPr lang="fr-FR" sz="2100" dirty="0">
                <a:solidFill>
                  <a:schemeClr val="bg1"/>
                </a:solidFill>
                <a:latin typeface="Consolas" pitchFamily="49" charset="0"/>
                <a:cs typeface="Consolas" pitchFamily="49" charset="0"/>
              </a:rPr>
              <a:t>   &amp;&amp; 0 &lt;= </a:t>
            </a:r>
            <a:r>
              <a:rPr lang="fr-FR" sz="2100" dirty="0" err="1">
                <a:solidFill>
                  <a:schemeClr val="bg1"/>
                </a:solidFill>
                <a:latin typeface="Consolas" pitchFamily="49" charset="0"/>
                <a:cs typeface="Consolas" pitchFamily="49" charset="0"/>
              </a:rPr>
              <a:t>m.vz</a:t>
            </a:r>
            <a:r>
              <a:rPr lang="fr-FR" sz="2100" dirty="0">
                <a:solidFill>
                  <a:schemeClr val="bg1"/>
                </a:solidFill>
                <a:latin typeface="Consolas" pitchFamily="49" charset="0"/>
                <a:cs typeface="Consolas" pitchFamily="49" charset="0"/>
              </a:rPr>
              <a:t> &amp;&amp; </a:t>
            </a:r>
            <a:r>
              <a:rPr lang="fr-FR" sz="2100" dirty="0" err="1">
                <a:solidFill>
                  <a:schemeClr val="bg1"/>
                </a:solidFill>
                <a:latin typeface="Consolas" pitchFamily="49" charset="0"/>
                <a:cs typeface="Consolas" pitchFamily="49" charset="0"/>
              </a:rPr>
              <a:t>m.vz</a:t>
            </a:r>
            <a:r>
              <a:rPr lang="fr-FR" sz="2100" dirty="0">
                <a:solidFill>
                  <a:schemeClr val="bg1"/>
                </a:solidFill>
                <a:latin typeface="Consolas" pitchFamily="49" charset="0"/>
                <a:cs typeface="Consolas" pitchFamily="49" charset="0"/>
              </a:rPr>
              <a:t> &lt;= 6000</a:t>
            </a:r>
          </a:p>
          <a:p>
            <a:endParaRPr lang="fr-FR" sz="2100" dirty="0">
              <a:solidFill>
                <a:schemeClr val="bg1"/>
              </a:solidFill>
              <a:latin typeface="Consolas" pitchFamily="49" charset="0"/>
              <a:cs typeface="Consolas" pitchFamily="49" charset="0"/>
            </a:endParaRPr>
          </a:p>
          <a:p>
            <a:r>
              <a:rPr lang="fr-FR" sz="2100" dirty="0" err="1">
                <a:solidFill>
                  <a:schemeClr val="accent1">
                    <a:lumMod val="60000"/>
                    <a:lumOff val="40000"/>
                  </a:schemeClr>
                </a:solidFill>
                <a:latin typeface="Consolas" pitchFamily="49" charset="0"/>
                <a:cs typeface="Consolas" pitchFamily="49" charset="0"/>
              </a:rPr>
              <a:t>orderby</a:t>
            </a:r>
            <a:r>
              <a:rPr lang="fr-FR" sz="2100" dirty="0">
                <a:solidFill>
                  <a:schemeClr val="bg1"/>
                </a:solidFill>
                <a:latin typeface="Consolas" pitchFamily="49" charset="0"/>
                <a:cs typeface="Consolas" pitchFamily="49" charset="0"/>
              </a:rPr>
              <a:t> </a:t>
            </a:r>
            <a:r>
              <a:rPr lang="fr-FR" sz="2100" dirty="0" err="1">
                <a:solidFill>
                  <a:schemeClr val="accent6"/>
                </a:solidFill>
                <a:latin typeface="Consolas" pitchFamily="49" charset="0"/>
                <a:cs typeface="Consolas" pitchFamily="49" charset="0"/>
              </a:rPr>
              <a:t>costSA</a:t>
            </a:r>
            <a:r>
              <a:rPr lang="fr-FR" sz="2100" dirty="0">
                <a:solidFill>
                  <a:schemeClr val="bg1"/>
                </a:solidFill>
                <a:latin typeface="Consolas" pitchFamily="49" charset="0"/>
                <a:cs typeface="Consolas" pitchFamily="49" charset="0"/>
              </a:rPr>
              <a:t> * m.sa + </a:t>
            </a:r>
            <a:r>
              <a:rPr lang="fr-FR" sz="2100" dirty="0" err="1">
                <a:solidFill>
                  <a:schemeClr val="accent6"/>
                </a:solidFill>
                <a:latin typeface="Consolas" pitchFamily="49" charset="0"/>
                <a:cs typeface="Consolas" pitchFamily="49" charset="0"/>
              </a:rPr>
              <a:t>costVZ</a:t>
            </a:r>
            <a:r>
              <a:rPr lang="fr-FR" sz="2100" dirty="0">
                <a:solidFill>
                  <a:schemeClr val="bg1"/>
                </a:solidFill>
                <a:latin typeface="Consolas" pitchFamily="49" charset="0"/>
                <a:cs typeface="Consolas" pitchFamily="49" charset="0"/>
              </a:rPr>
              <a:t> * </a:t>
            </a:r>
            <a:r>
              <a:rPr lang="fr-FR" sz="2100" dirty="0" err="1">
                <a:solidFill>
                  <a:schemeClr val="bg1"/>
                </a:solidFill>
                <a:latin typeface="Consolas" pitchFamily="49" charset="0"/>
                <a:cs typeface="Consolas" pitchFamily="49" charset="0"/>
              </a:rPr>
              <a:t>m.vz</a:t>
            </a:r>
            <a:endParaRPr lang="fr-FR" sz="2100" dirty="0">
              <a:solidFill>
                <a:schemeClr val="bg1"/>
              </a:solidFill>
              <a:latin typeface="Consolas" pitchFamily="49" charset="0"/>
              <a:cs typeface="Consolas" pitchFamily="49" charset="0"/>
            </a:endParaRPr>
          </a:p>
          <a:p>
            <a:r>
              <a:rPr lang="fr-FR" sz="2100" dirty="0">
                <a:solidFill>
                  <a:schemeClr val="accent1">
                    <a:lumMod val="60000"/>
                    <a:lumOff val="40000"/>
                  </a:schemeClr>
                </a:solidFill>
                <a:latin typeface="Consolas" pitchFamily="49" charset="0"/>
                <a:cs typeface="Consolas" pitchFamily="49" charset="0"/>
              </a:rPr>
              <a:t>select</a:t>
            </a:r>
            <a:r>
              <a:rPr lang="fr-FR" sz="2100" dirty="0">
                <a:solidFill>
                  <a:schemeClr val="bg1"/>
                </a:solidFill>
                <a:latin typeface="Consolas" pitchFamily="49" charset="0"/>
                <a:cs typeface="Consolas" pitchFamily="49" charset="0"/>
              </a:rPr>
              <a:t> m</a:t>
            </a:r>
            <a:endParaRPr lang="en-US" sz="2100" dirty="0">
              <a:solidFill>
                <a:schemeClr val="bg1"/>
              </a:solidFill>
              <a:latin typeface="Consolas" pitchFamily="49" charset="0"/>
              <a:cs typeface="Consolas" pitchFamily="49" charset="0"/>
            </a:endParaRPr>
          </a:p>
        </p:txBody>
      </p:sp>
      <p:sp>
        <p:nvSpPr>
          <p:cNvPr id="17" name="Rounded Rectangular Callout 16"/>
          <p:cNvSpPr/>
          <p:nvPr/>
        </p:nvSpPr>
        <p:spPr bwMode="auto">
          <a:xfrm>
            <a:off x="7285897" y="1794659"/>
            <a:ext cx="1710537" cy="738011"/>
          </a:xfrm>
          <a:prstGeom prst="wedgeRoundRectCallout">
            <a:avLst>
              <a:gd name="adj1" fmla="val -67064"/>
              <a:gd name="adj2" fmla="val 4494"/>
              <a:gd name="adj3" fmla="val 1666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b="1" i="1" dirty="0" smtClean="0">
                <a:solidFill>
                  <a:srgbClr val="000000"/>
                </a:solidFill>
              </a:rPr>
              <a:t>Observable</a:t>
            </a:r>
            <a:r>
              <a:rPr lang="en-US" sz="2000" dirty="0" smtClean="0">
                <a:solidFill>
                  <a:srgbClr val="000000"/>
                </a:solidFill>
              </a:rPr>
              <a:t/>
            </a:r>
            <a:br>
              <a:rPr lang="en-US" sz="2000" dirty="0" smtClean="0">
                <a:solidFill>
                  <a:srgbClr val="000000"/>
                </a:solidFill>
              </a:rPr>
            </a:br>
            <a:r>
              <a:rPr lang="en-US" sz="2000" dirty="0" smtClean="0">
                <a:solidFill>
                  <a:srgbClr val="000000"/>
                </a:solidFill>
              </a:rPr>
              <a:t>data sources</a:t>
            </a:r>
            <a:endParaRPr lang="en-US" sz="2400" b="1" dirty="0">
              <a:solidFill>
                <a:srgbClr val="000000"/>
              </a:solidFill>
              <a:latin typeface="Consolas" pitchFamily="49" charset="0"/>
              <a:cs typeface="Consolas" pitchFamily="49" charset="0"/>
            </a:endParaRPr>
          </a:p>
        </p:txBody>
      </p:sp>
      <p:sp>
        <p:nvSpPr>
          <p:cNvPr id="5" name="Curved Right Arrow 4"/>
          <p:cNvSpPr/>
          <p:nvPr/>
        </p:nvSpPr>
        <p:spPr bwMode="auto">
          <a:xfrm>
            <a:off x="1153321" y="1985199"/>
            <a:ext cx="380390" cy="1035513"/>
          </a:xfrm>
          <a:prstGeom prst="curved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7" name="TextBox 6"/>
          <p:cNvSpPr txBox="1"/>
          <p:nvPr/>
        </p:nvSpPr>
        <p:spPr>
          <a:xfrm rot="16200000">
            <a:off x="116650" y="2261280"/>
            <a:ext cx="1704014" cy="492420"/>
          </a:xfrm>
          <a:prstGeom prst="rect">
            <a:avLst/>
          </a:prstGeom>
          <a:noFill/>
        </p:spPr>
        <p:txBody>
          <a:bodyPr wrap="none" lIns="121899" tIns="60949" rIns="121899" bIns="60949" rtlCol="0">
            <a:spAutoFit/>
          </a:bodyPr>
          <a:lstStyle/>
          <a:p>
            <a:r>
              <a:rPr lang="en-US" sz="2400" dirty="0" err="1" smtClean="0">
                <a:solidFill>
                  <a:schemeClr val="bg1"/>
                </a:solidFill>
              </a:rPr>
              <a:t>SelectMany</a:t>
            </a:r>
            <a:endParaRPr lang="en-US" sz="2400" dirty="0">
              <a:solidFill>
                <a:schemeClr val="bg1"/>
              </a:solidFill>
            </a:endParaRPr>
          </a:p>
        </p:txBody>
      </p:sp>
      <p:sp>
        <p:nvSpPr>
          <p:cNvPr id="24" name="Rounded Rectangular Callout 23"/>
          <p:cNvSpPr/>
          <p:nvPr/>
        </p:nvSpPr>
        <p:spPr bwMode="auto">
          <a:xfrm>
            <a:off x="6058531" y="6073057"/>
            <a:ext cx="1710537" cy="738011"/>
          </a:xfrm>
          <a:prstGeom prst="wedgeRoundRectCallout">
            <a:avLst>
              <a:gd name="adj1" fmla="val -70913"/>
              <a:gd name="adj2" fmla="val -64890"/>
              <a:gd name="adj3" fmla="val 16667"/>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b="1" i="1" dirty="0" smtClean="0">
                <a:solidFill>
                  <a:srgbClr val="000000"/>
                </a:solidFill>
              </a:rPr>
              <a:t>Parameters</a:t>
            </a:r>
            <a:r>
              <a:rPr lang="en-US" sz="2000" dirty="0" smtClean="0">
                <a:solidFill>
                  <a:srgbClr val="000000"/>
                </a:solidFill>
              </a:rPr>
              <a:t/>
            </a:r>
            <a:br>
              <a:rPr lang="en-US" sz="2000" dirty="0" smtClean="0">
                <a:solidFill>
                  <a:srgbClr val="000000"/>
                </a:solidFill>
              </a:rPr>
            </a:br>
            <a:r>
              <a:rPr lang="en-US" sz="2000" dirty="0" smtClean="0">
                <a:solidFill>
                  <a:srgbClr val="000000"/>
                </a:solidFill>
              </a:rPr>
              <a:t>to decision</a:t>
            </a:r>
            <a:endParaRPr lang="en-US" sz="2400" b="1" dirty="0">
              <a:solidFill>
                <a:srgbClr val="000000"/>
              </a:solidFill>
              <a:latin typeface="Consolas" pitchFamily="49" charset="0"/>
              <a:cs typeface="Consolas" pitchFamily="49" charset="0"/>
            </a:endParaRPr>
          </a:p>
        </p:txBody>
      </p:sp>
      <p:sp>
        <p:nvSpPr>
          <p:cNvPr id="8" name="Cloud Callout 7"/>
          <p:cNvSpPr/>
          <p:nvPr/>
        </p:nvSpPr>
        <p:spPr bwMode="auto">
          <a:xfrm>
            <a:off x="0" y="4895301"/>
            <a:ext cx="1749268" cy="972099"/>
          </a:xfrm>
          <a:prstGeom prst="cloudCallout">
            <a:avLst>
              <a:gd name="adj1" fmla="val 41497"/>
              <a:gd name="adj2" fmla="val 80811"/>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b="1" dirty="0" smtClean="0">
                <a:solidFill>
                  <a:srgbClr val="000000"/>
                </a:solidFill>
                <a:latin typeface="Calibri" pitchFamily="34" charset="0"/>
              </a:rPr>
              <a:t>Subscribe</a:t>
            </a:r>
            <a:r>
              <a:rPr lang="en-US" dirty="0" smtClean="0">
                <a:solidFill>
                  <a:srgbClr val="000000"/>
                </a:solidFill>
                <a:latin typeface="Calibri" pitchFamily="34" charset="0"/>
              </a:rPr>
              <a:t> here!</a:t>
            </a:r>
          </a:p>
        </p:txBody>
      </p:sp>
      <p:grpSp>
        <p:nvGrpSpPr>
          <p:cNvPr id="10" name="Group 9"/>
          <p:cNvGrpSpPr/>
          <p:nvPr/>
        </p:nvGrpSpPr>
        <p:grpSpPr>
          <a:xfrm>
            <a:off x="4724400" y="322355"/>
            <a:ext cx="3946667" cy="851393"/>
            <a:chOff x="4288664" y="200453"/>
            <a:chExt cx="4863594" cy="786897"/>
          </a:xfrm>
        </p:grpSpPr>
        <p:sp>
          <p:nvSpPr>
            <p:cNvPr id="11" name="Rounded Rectangle 10"/>
            <p:cNvSpPr/>
            <p:nvPr/>
          </p:nvSpPr>
          <p:spPr bwMode="auto">
            <a:xfrm>
              <a:off x="4623207" y="205177"/>
              <a:ext cx="4286709" cy="782173"/>
            </a:xfrm>
            <a:prstGeom prst="roundRect">
              <a:avLst/>
            </a:prstGeom>
            <a:solidFill>
              <a:schemeClr val="bg1">
                <a:lumMod val="7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pic>
          <p:nvPicPr>
            <p:cNvPr id="12" name="Picture 11" descr="Microsoft Solver Found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8664" y="200453"/>
              <a:ext cx="4863594" cy="746439"/>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9363089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par>
                          <p:cTn id="9" fill="hold">
                            <p:stCondLst>
                              <p:cond delay="0"/>
                            </p:stCondLst>
                            <p:childTnLst>
                              <p:par>
                                <p:cTn id="10" presetID="10"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up)">
                                      <p:cBhvr>
                                        <p:cTn id="20" dur="500"/>
                                        <p:tgtEl>
                                          <p:spTgt spid="7"/>
                                        </p:tgtEl>
                                      </p:cBhvr>
                                    </p:animEffect>
                                  </p:childTnLst>
                                </p:cTn>
                              </p:par>
                            </p:childTnLst>
                          </p:cTn>
                        </p:par>
                        <p:par>
                          <p:cTn id="21" fill="hold">
                            <p:stCondLst>
                              <p:cond delay="500"/>
                            </p:stCondLst>
                            <p:childTnLst>
                              <p:par>
                                <p:cTn id="22" presetID="1" presetClass="entr" presetSubtype="0" fill="hold" nodeType="after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childTnLst>
                                </p:cTn>
                              </p:par>
                            </p:childTnLst>
                          </p:cTn>
                        </p:par>
                        <p:par>
                          <p:cTn id="24" fill="hold">
                            <p:stCondLst>
                              <p:cond delay="500"/>
                            </p:stCondLst>
                            <p:childTnLst>
                              <p:par>
                                <p:cTn id="25" presetID="1" presetClass="entr" presetSubtype="0" fill="hold" nodeType="after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par>
                          <p:cTn id="27" fill="hold">
                            <p:stCondLst>
                              <p:cond delay="500"/>
                            </p:stCondLst>
                            <p:childTnLst>
                              <p:par>
                                <p:cTn id="28" presetID="1" presetClass="entr" presetSubtype="0" fill="hold" nodeType="afterEffect">
                                  <p:stCondLst>
                                    <p:cond delay="0"/>
                                  </p:stCondLst>
                                  <p:childTnLst>
                                    <p:set>
                                      <p:cBhvr>
                                        <p:cTn id="29" dur="1" fill="hold">
                                          <p:stCondLst>
                                            <p:cond delay="0"/>
                                          </p:stCondLst>
                                        </p:cTn>
                                        <p:tgtEl>
                                          <p:spTgt spid="4">
                                            <p:txEl>
                                              <p:pRg st="5" end="5"/>
                                            </p:txEl>
                                          </p:spTgt>
                                        </p:tgtEl>
                                        <p:attrNameLst>
                                          <p:attrName>style.visibility</p:attrName>
                                        </p:attrNameLst>
                                      </p:cBhvr>
                                      <p:to>
                                        <p:strVal val="visible"/>
                                      </p:to>
                                    </p:set>
                                  </p:childTnLst>
                                </p:cTn>
                              </p:par>
                            </p:childTnLst>
                          </p:cTn>
                        </p:par>
                        <p:par>
                          <p:cTn id="30" fill="hold">
                            <p:stCondLst>
                              <p:cond delay="500"/>
                            </p:stCondLst>
                            <p:childTnLst>
                              <p:par>
                                <p:cTn id="31" presetID="1" presetClass="entr" presetSubtype="0" fill="hold" nodeType="after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childTnLst>
                                </p:cTn>
                              </p:par>
                            </p:childTnLst>
                          </p:cTn>
                        </p:par>
                        <p:par>
                          <p:cTn id="33" fill="hold">
                            <p:stCondLst>
                              <p:cond delay="500"/>
                            </p:stCondLst>
                            <p:childTnLst>
                              <p:par>
                                <p:cTn id="34" presetID="1" presetClass="entr" presetSubtype="0" fill="hold" nodeType="afterEffect">
                                  <p:stCondLst>
                                    <p:cond delay="0"/>
                                  </p:stCondLst>
                                  <p:childTnLst>
                                    <p:set>
                                      <p:cBhvr>
                                        <p:cTn id="35" dur="1" fill="hold">
                                          <p:stCondLst>
                                            <p:cond delay="0"/>
                                          </p:stCondLst>
                                        </p:cTn>
                                        <p:tgtEl>
                                          <p:spTgt spid="4">
                                            <p:txEl>
                                              <p:pRg st="7" end="7"/>
                                            </p:txEl>
                                          </p:spTgt>
                                        </p:tgtEl>
                                        <p:attrNameLst>
                                          <p:attrName>style.visibility</p:attrName>
                                        </p:attrNameLst>
                                      </p:cBhvr>
                                      <p:to>
                                        <p:strVal val="visible"/>
                                      </p:to>
                                    </p:set>
                                  </p:childTnLst>
                                </p:cTn>
                              </p:par>
                            </p:childTnLst>
                          </p:cTn>
                        </p:par>
                        <p:par>
                          <p:cTn id="36" fill="hold">
                            <p:stCondLst>
                              <p:cond delay="500"/>
                            </p:stCondLst>
                            <p:childTnLst>
                              <p:par>
                                <p:cTn id="37" presetID="1" presetClass="entr" presetSubtype="0" fill="hold" nodeType="after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par>
                          <p:cTn id="39" fill="hold">
                            <p:stCondLst>
                              <p:cond delay="500"/>
                            </p:stCondLst>
                            <p:childTnLst>
                              <p:par>
                                <p:cTn id="40" presetID="1" presetClass="entr" presetSubtype="0" fill="hold" nodeType="afterEffect">
                                  <p:stCondLst>
                                    <p:cond delay="0"/>
                                  </p:stCondLst>
                                  <p:childTnLst>
                                    <p:set>
                                      <p:cBhvr>
                                        <p:cTn id="41" dur="1" fill="hold">
                                          <p:stCondLst>
                                            <p:cond delay="0"/>
                                          </p:stCondLst>
                                        </p:cTn>
                                        <p:tgtEl>
                                          <p:spTgt spid="4">
                                            <p:txEl>
                                              <p:pRg st="9" end="9"/>
                                            </p:txEl>
                                          </p:spTgt>
                                        </p:tgtEl>
                                        <p:attrNameLst>
                                          <p:attrName>style.visibility</p:attrName>
                                        </p:attrNameLst>
                                      </p:cBhvr>
                                      <p:to>
                                        <p:strVal val="visible"/>
                                      </p:to>
                                    </p:set>
                                  </p:childTnLst>
                                </p:cTn>
                              </p:par>
                            </p:childTnLst>
                          </p:cTn>
                        </p:par>
                        <p:par>
                          <p:cTn id="42" fill="hold">
                            <p:stCondLst>
                              <p:cond delay="500"/>
                            </p:stCondLst>
                            <p:childTnLst>
                              <p:par>
                                <p:cTn id="43" presetID="1" presetClass="entr" presetSubtype="0" fill="hold" nodeType="afterEffect">
                                  <p:stCondLst>
                                    <p:cond delay="0"/>
                                  </p:stCondLst>
                                  <p:childTnLst>
                                    <p:set>
                                      <p:cBhvr>
                                        <p:cTn id="44"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
                                            <p:txEl>
                                              <p:pRg st="12" end="12"/>
                                            </p:txEl>
                                          </p:spTgt>
                                        </p:tgtEl>
                                        <p:attrNameLst>
                                          <p:attrName>style.visibility</p:attrName>
                                        </p:attrNameLst>
                                      </p:cBhvr>
                                      <p:to>
                                        <p:strVal val="visible"/>
                                      </p:to>
                                    </p:set>
                                  </p:childTnLst>
                                </p:cTn>
                              </p:par>
                            </p:childTnLst>
                          </p:cTn>
                        </p:par>
                        <p:par>
                          <p:cTn id="49" fill="hold">
                            <p:stCondLst>
                              <p:cond delay="0"/>
                            </p:stCondLst>
                            <p:childTnLst>
                              <p:par>
                                <p:cTn id="50" presetID="1" presetClass="entr" presetSubtype="0" fill="hold" nodeType="afterEffect">
                                  <p:stCondLst>
                                    <p:cond delay="0"/>
                                  </p:stCondLst>
                                  <p:childTnLst>
                                    <p:set>
                                      <p:cBhvr>
                                        <p:cTn id="51" dur="1" fill="hold">
                                          <p:stCondLst>
                                            <p:cond delay="0"/>
                                          </p:stCondLst>
                                        </p:cTn>
                                        <p:tgtEl>
                                          <p:spTgt spid="4">
                                            <p:txEl>
                                              <p:pRg st="13" end="13"/>
                                            </p:txEl>
                                          </p:spTgt>
                                        </p:tgtEl>
                                        <p:attrNameLst>
                                          <p:attrName>style.visibility</p:attrName>
                                        </p:attrNameLst>
                                      </p:cBhvr>
                                      <p:to>
                                        <p:strVal val="visible"/>
                                      </p:to>
                                    </p:set>
                                  </p:childTnLst>
                                </p:cTn>
                              </p:par>
                            </p:childTnLst>
                          </p:cTn>
                        </p:par>
                        <p:par>
                          <p:cTn id="52" fill="hold">
                            <p:stCondLst>
                              <p:cond delay="0"/>
                            </p:stCondLst>
                            <p:childTnLst>
                              <p:par>
                                <p:cTn id="53" presetID="10" presetClass="entr" presetSubtype="0"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500"/>
                                        <p:tgtEl>
                                          <p:spTgt spid="24"/>
                                        </p:tgtEl>
                                      </p:cBhvr>
                                    </p:animEffect>
                                  </p:childTnLst>
                                </p:cTn>
                              </p:par>
                            </p:childTnLst>
                          </p:cTn>
                        </p:par>
                        <p:par>
                          <p:cTn id="56" fill="hold">
                            <p:stCondLst>
                              <p:cond delay="500"/>
                            </p:stCondLst>
                            <p:childTnLst>
                              <p:par>
                                <p:cTn id="57" presetID="10" presetClass="entr" presetSubtype="0"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5" grpId="0" animBg="1"/>
      <p:bldP spid="7" grpId="0"/>
      <p:bldP spid="24" grpId="0" animBg="1"/>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Theorem Solving using Z3</a:t>
            </a:r>
            <a:endParaRPr lang="en-US" dirty="0"/>
          </a:p>
        </p:txBody>
      </p:sp>
    </p:spTree>
    <p:extLst>
      <p:ext uri="{BB962C8B-B14F-4D97-AF65-F5344CB8AC3E}">
        <p14:creationId xmlns:p14="http://schemas.microsoft.com/office/powerpoint/2010/main" val="2299448009"/>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 Futuristic Perspective</a:t>
            </a:r>
            <a:endParaRPr lang="en-US" dirty="0">
              <a:solidFill>
                <a:schemeClr val="accent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2024570"/>
            <a:ext cx="5667375" cy="425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olded Corner 5"/>
          <p:cNvSpPr/>
          <p:nvPr/>
        </p:nvSpPr>
        <p:spPr bwMode="auto">
          <a:xfrm>
            <a:off x="4698600" y="5791200"/>
            <a:ext cx="800288" cy="260096"/>
          </a:xfrm>
          <a:prstGeom prst="foldedCorner">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1050" b="1" dirty="0">
                <a:solidFill>
                  <a:srgbClr val="FF0000"/>
                </a:solidFill>
                <a:latin typeface="Calibri" pitchFamily="34" charset="0"/>
              </a:rPr>
              <a:t>Censored</a:t>
            </a:r>
          </a:p>
        </p:txBody>
      </p:sp>
      <p:sp>
        <p:nvSpPr>
          <p:cNvPr id="7" name="Rounded Rectangular Callout 6"/>
          <p:cNvSpPr/>
          <p:nvPr/>
        </p:nvSpPr>
        <p:spPr bwMode="auto">
          <a:xfrm>
            <a:off x="7260336" y="1056640"/>
            <a:ext cx="1487424" cy="772160"/>
          </a:xfrm>
          <a:prstGeom prst="wedgeRoundRectCallout">
            <a:avLst>
              <a:gd name="adj1" fmla="val -57321"/>
              <a:gd name="adj2" fmla="val 79347"/>
              <a:gd name="adj3" fmla="val 16667"/>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400" dirty="0" smtClean="0">
                <a:solidFill>
                  <a:schemeClr val="tx1"/>
                </a:solidFill>
                <a:latin typeface="Calibri" pitchFamily="34" charset="0"/>
              </a:rPr>
              <a:t>Next 5 years</a:t>
            </a:r>
            <a:endParaRPr lang="en-US" sz="2400" dirty="0">
              <a:solidFill>
                <a:schemeClr val="tx1"/>
              </a:solidFill>
              <a:latin typeface="Calibri" pitchFamily="34" charset="0"/>
            </a:endParaRPr>
          </a:p>
        </p:txBody>
      </p:sp>
      <p:sp>
        <p:nvSpPr>
          <p:cNvPr id="9" name="Rounded Rectangular Callout 8"/>
          <p:cNvSpPr/>
          <p:nvPr/>
        </p:nvSpPr>
        <p:spPr bwMode="auto">
          <a:xfrm>
            <a:off x="381000" y="3210560"/>
            <a:ext cx="1636776" cy="806933"/>
          </a:xfrm>
          <a:prstGeom prst="wedgeRoundRectCallout">
            <a:avLst>
              <a:gd name="adj1" fmla="val 82815"/>
              <a:gd name="adj2" fmla="val 51767"/>
              <a:gd name="adj3" fmla="val 16667"/>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b="1" i="1" dirty="0" smtClean="0">
                <a:solidFill>
                  <a:schemeClr val="tx1"/>
                </a:solidFill>
                <a:latin typeface="Calibri" pitchFamily="34" charset="0"/>
              </a:rPr>
              <a:t>Rx and Ix</a:t>
            </a:r>
            <a:r>
              <a:rPr lang="en-US" sz="2000" dirty="0" smtClean="0">
                <a:solidFill>
                  <a:schemeClr val="tx1"/>
                </a:solidFill>
                <a:latin typeface="Calibri" pitchFamily="34" charset="0"/>
              </a:rPr>
              <a:t> are here</a:t>
            </a:r>
            <a:endParaRPr lang="en-US" sz="2000" dirty="0">
              <a:solidFill>
                <a:schemeClr val="tx1"/>
              </a:solidFill>
              <a:latin typeface="Calibri" pitchFamily="34" charset="0"/>
            </a:endParaRPr>
          </a:p>
        </p:txBody>
      </p:sp>
      <p:sp>
        <p:nvSpPr>
          <p:cNvPr id="10" name="Right Arrow 9"/>
          <p:cNvSpPr/>
          <p:nvPr/>
        </p:nvSpPr>
        <p:spPr bwMode="auto">
          <a:xfrm>
            <a:off x="7620000" y="5270652"/>
            <a:ext cx="1170432" cy="1008686"/>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11" name="Right Arrow 10"/>
          <p:cNvSpPr/>
          <p:nvPr/>
        </p:nvSpPr>
        <p:spPr bwMode="auto">
          <a:xfrm rot="10800000">
            <a:off x="685800" y="5270650"/>
            <a:ext cx="1170432" cy="1008686"/>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12" name="Cloud 11"/>
          <p:cNvSpPr/>
          <p:nvPr/>
        </p:nvSpPr>
        <p:spPr bwMode="auto">
          <a:xfrm>
            <a:off x="152400" y="1930222"/>
            <a:ext cx="1865377" cy="889203"/>
          </a:xfrm>
          <a:prstGeom prst="cloud">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dirty="0" err="1">
                <a:solidFill>
                  <a:srgbClr val="000000"/>
                </a:solidFill>
                <a:latin typeface="Calibri" pitchFamily="34" charset="0"/>
              </a:rPr>
              <a:t>Remoting</a:t>
            </a:r>
            <a:endParaRPr lang="en-US" sz="2000" dirty="0">
              <a:solidFill>
                <a:srgbClr val="000000"/>
              </a:solidFill>
              <a:latin typeface="Calibri" pitchFamily="34" charset="0"/>
            </a:endParaRPr>
          </a:p>
        </p:txBody>
      </p:sp>
      <p:sp>
        <p:nvSpPr>
          <p:cNvPr id="13" name="Cloud 12"/>
          <p:cNvSpPr/>
          <p:nvPr/>
        </p:nvSpPr>
        <p:spPr bwMode="auto">
          <a:xfrm>
            <a:off x="7620000" y="2006397"/>
            <a:ext cx="1345997" cy="889203"/>
          </a:xfrm>
          <a:prstGeom prst="cloud">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dirty="0" err="1">
                <a:solidFill>
                  <a:srgbClr val="000000"/>
                </a:solidFill>
                <a:latin typeface="Calibri" pitchFamily="34" charset="0"/>
              </a:rPr>
              <a:t>Async</a:t>
            </a:r>
            <a:endParaRPr lang="en-US" sz="2000" dirty="0">
              <a:solidFill>
                <a:srgbClr val="000000"/>
              </a:solidFill>
              <a:latin typeface="Calibri" pitchFamily="34" charset="0"/>
            </a:endParaRPr>
          </a:p>
        </p:txBody>
      </p:sp>
      <p:sp>
        <p:nvSpPr>
          <p:cNvPr id="14" name="Cloud 13"/>
          <p:cNvSpPr/>
          <p:nvPr/>
        </p:nvSpPr>
        <p:spPr bwMode="auto">
          <a:xfrm>
            <a:off x="6981139" y="3073197"/>
            <a:ext cx="1478073" cy="889203"/>
          </a:xfrm>
          <a:prstGeom prst="cloud">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dirty="0">
                <a:solidFill>
                  <a:srgbClr val="000000"/>
                </a:solidFill>
                <a:latin typeface="Calibri" pitchFamily="34" charset="0"/>
              </a:rPr>
              <a:t>Solvers</a:t>
            </a:r>
          </a:p>
        </p:txBody>
      </p:sp>
      <p:sp>
        <p:nvSpPr>
          <p:cNvPr id="15" name="Cloud 14"/>
          <p:cNvSpPr/>
          <p:nvPr/>
        </p:nvSpPr>
        <p:spPr bwMode="auto">
          <a:xfrm>
            <a:off x="7543800" y="4017493"/>
            <a:ext cx="1534129" cy="889203"/>
          </a:xfrm>
          <a:prstGeom prst="cloud">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dirty="0">
                <a:solidFill>
                  <a:srgbClr val="000000"/>
                </a:solidFill>
                <a:latin typeface="Calibri" pitchFamily="34" charset="0"/>
              </a:rPr>
              <a:t>Toolkits</a:t>
            </a:r>
          </a:p>
        </p:txBody>
      </p:sp>
      <p:sp>
        <p:nvSpPr>
          <p:cNvPr id="16" name="Cloud 15"/>
          <p:cNvSpPr/>
          <p:nvPr/>
        </p:nvSpPr>
        <p:spPr bwMode="auto">
          <a:xfrm>
            <a:off x="152400" y="4343400"/>
            <a:ext cx="1913533" cy="889203"/>
          </a:xfrm>
          <a:prstGeom prst="cloud">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dirty="0">
                <a:solidFill>
                  <a:srgbClr val="000000"/>
                </a:solidFill>
                <a:latin typeface="Calibri" pitchFamily="34" charset="0"/>
              </a:rPr>
              <a:t>Scheduler</a:t>
            </a:r>
          </a:p>
        </p:txBody>
      </p:sp>
    </p:spTree>
    <p:extLst>
      <p:ext uri="{BB962C8B-B14F-4D97-AF65-F5344CB8AC3E}">
        <p14:creationId xmlns:p14="http://schemas.microsoft.com/office/powerpoint/2010/main" val="10355743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right)">
                                      <p:cBhvr>
                                        <p:cTn id="17" dur="500"/>
                                        <p:tgtEl>
                                          <p:spTgt spid="11"/>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BE" dirty="0" smtClean="0"/>
              <a:t>Stay up to date with MSDN Belux</a:t>
            </a:r>
            <a:endParaRPr lang="en-US" dirty="0"/>
          </a:p>
        </p:txBody>
      </p:sp>
      <p:sp>
        <p:nvSpPr>
          <p:cNvPr id="4" name="Content Placeholder 3"/>
          <p:cNvSpPr>
            <a:spLocks noGrp="1"/>
          </p:cNvSpPr>
          <p:nvPr>
            <p:ph idx="1"/>
          </p:nvPr>
        </p:nvSpPr>
        <p:spPr/>
        <p:txBody>
          <a:bodyPr>
            <a:normAutofit/>
          </a:bodyPr>
          <a:lstStyle/>
          <a:p>
            <a:r>
              <a:rPr lang="nl-BE" sz="2000" dirty="0" smtClean="0"/>
              <a:t>Register for our newsletters and stay up to </a:t>
            </a:r>
            <a:r>
              <a:rPr lang="nl-BE" sz="2000" dirty="0"/>
              <a:t>date:</a:t>
            </a:r>
            <a:br>
              <a:rPr lang="nl-BE" sz="2000" dirty="0"/>
            </a:br>
            <a:r>
              <a:rPr lang="nl-BE" sz="2000" u="sng" dirty="0" smtClean="0"/>
              <a:t>http://www.msdn-newsletters.be</a:t>
            </a:r>
          </a:p>
          <a:p>
            <a:pPr lvl="1"/>
            <a:r>
              <a:rPr lang="nl-BE" sz="2000" dirty="0" smtClean="0"/>
              <a:t>Technical updates</a:t>
            </a:r>
          </a:p>
          <a:p>
            <a:pPr lvl="1"/>
            <a:r>
              <a:rPr lang="nl-BE" sz="2000" dirty="0" smtClean="0"/>
              <a:t>Event announcements and registration</a:t>
            </a:r>
          </a:p>
          <a:p>
            <a:pPr lvl="1"/>
            <a:r>
              <a:rPr lang="nl-BE" sz="2000" dirty="0" smtClean="0"/>
              <a:t>Top downloads</a:t>
            </a:r>
          </a:p>
          <a:p>
            <a:r>
              <a:rPr lang="nl-BE" sz="2000" dirty="0" smtClean="0"/>
              <a:t>Follow our blog</a:t>
            </a:r>
            <a:br>
              <a:rPr lang="nl-BE" sz="2000" dirty="0" smtClean="0"/>
            </a:br>
            <a:r>
              <a:rPr lang="nl-BE" sz="2000" u="sng" dirty="0" smtClean="0"/>
              <a:t>http://blogs.msdn.com/belux</a:t>
            </a:r>
          </a:p>
          <a:p>
            <a:r>
              <a:rPr lang="nl-BE" sz="2000" dirty="0" smtClean="0"/>
              <a:t>Join us </a:t>
            </a:r>
            <a:r>
              <a:rPr lang="nl-BE" sz="2000" dirty="0"/>
              <a:t>on Facebook</a:t>
            </a:r>
            <a:r>
              <a:rPr lang="nl-BE" sz="2000" u="sng" dirty="0"/>
              <a:t/>
            </a:r>
            <a:br>
              <a:rPr lang="nl-BE" sz="2000" u="sng" dirty="0"/>
            </a:br>
            <a:r>
              <a:rPr lang="nl-BE" sz="2000" u="sng" dirty="0"/>
              <a:t>http://</a:t>
            </a:r>
            <a:r>
              <a:rPr lang="nl-BE" sz="2000" u="sng" dirty="0" smtClean="0"/>
              <a:t>www.facebook.com/msdnbe</a:t>
            </a:r>
            <a:r>
              <a:rPr lang="nl-BE" sz="2000" u="sng" dirty="0"/>
              <a:t/>
            </a:r>
            <a:br>
              <a:rPr lang="nl-BE" sz="2000" u="sng" dirty="0"/>
            </a:br>
            <a:r>
              <a:rPr lang="nl-BE" sz="2000" u="sng" dirty="0"/>
              <a:t>http://www.facebook.com/msdnbelux</a:t>
            </a:r>
          </a:p>
          <a:p>
            <a:r>
              <a:rPr lang="nl-BE" sz="2000" dirty="0" smtClean="0"/>
              <a:t>LinkedIn: </a:t>
            </a:r>
            <a:r>
              <a:rPr lang="nl-BE" sz="2000" u="sng" dirty="0" smtClean="0"/>
              <a:t>http://linkd.in/msdnbelux/</a:t>
            </a:r>
            <a:r>
              <a:rPr lang="nl-BE" sz="2000" dirty="0" smtClean="0"/>
              <a:t> </a:t>
            </a:r>
          </a:p>
          <a:p>
            <a:r>
              <a:rPr lang="nl-BE" sz="2000" dirty="0" smtClean="0"/>
              <a:t>Twitter: </a:t>
            </a:r>
            <a:r>
              <a:rPr lang="nl-BE" sz="2000" u="sng" dirty="0" smtClean="0"/>
              <a:t>@msdnbelux</a:t>
            </a:r>
          </a:p>
          <a:p>
            <a:endParaRPr lang="nl-BE" sz="2000" u="sng" dirty="0" smtClean="0"/>
          </a:p>
          <a:p>
            <a:endParaRPr lang="en-US" sz="2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6797" y="4056083"/>
            <a:ext cx="2509837" cy="2378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672170" y="3132753"/>
            <a:ext cx="3187668" cy="923330"/>
          </a:xfrm>
          <a:prstGeom prst="rect">
            <a:avLst/>
          </a:prstGeom>
          <a:noFill/>
        </p:spPr>
        <p:txBody>
          <a:bodyPr wrap="none" rtlCol="0">
            <a:spAutoFit/>
          </a:bodyPr>
          <a:lstStyle/>
          <a:p>
            <a:pPr algn="ctr"/>
            <a:r>
              <a:rPr lang="nl-BE" b="1" dirty="0" smtClean="0">
                <a:solidFill>
                  <a:schemeClr val="bg1"/>
                </a:solidFill>
              </a:rPr>
              <a:t>Download</a:t>
            </a:r>
            <a:r>
              <a:rPr lang="nl-BE" dirty="0" smtClean="0">
                <a:solidFill>
                  <a:schemeClr val="bg1"/>
                </a:solidFill>
              </a:rPr>
              <a:t> </a:t>
            </a:r>
            <a:br>
              <a:rPr lang="nl-BE" dirty="0" smtClean="0">
                <a:solidFill>
                  <a:schemeClr val="bg1"/>
                </a:solidFill>
              </a:rPr>
            </a:br>
            <a:r>
              <a:rPr lang="nl-BE" dirty="0" smtClean="0">
                <a:solidFill>
                  <a:schemeClr val="bg1"/>
                </a:solidFill>
              </a:rPr>
              <a:t>MSDN/TechNet Desktop Gadget</a:t>
            </a:r>
            <a:br>
              <a:rPr lang="nl-BE" dirty="0" smtClean="0">
                <a:solidFill>
                  <a:schemeClr val="bg1"/>
                </a:solidFill>
              </a:rPr>
            </a:br>
            <a:r>
              <a:rPr lang="en-US" u="sng" dirty="0">
                <a:solidFill>
                  <a:schemeClr val="bg1"/>
                </a:solidFill>
              </a:rPr>
              <a:t>http://bit.ly/msdntngadget</a:t>
            </a:r>
            <a:endParaRPr lang="en-US" dirty="0">
              <a:solidFill>
                <a:schemeClr val="bg1"/>
              </a:solidFill>
            </a:endParaRPr>
          </a:p>
        </p:txBody>
      </p:sp>
    </p:spTree>
    <p:extLst>
      <p:ext uri="{BB962C8B-B14F-4D97-AF65-F5344CB8AC3E}">
        <p14:creationId xmlns:p14="http://schemas.microsoft.com/office/powerpoint/2010/main" val="301306492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2009775"/>
            <a:ext cx="7681800" cy="393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bwMode="auto">
          <a:xfrm>
            <a:off x="2193720" y="4896576"/>
            <a:ext cx="3826080" cy="182880"/>
          </a:xfrm>
          <a:prstGeom prst="roundRect">
            <a:avLst/>
          </a:prstGeom>
          <a:solidFill>
            <a:srgbClr val="FFFF00">
              <a:alpha val="40000"/>
            </a:srgbClr>
          </a:solidFill>
          <a:ln w="12700">
            <a:noFill/>
            <a:headEnd type="none" w="med" len="med"/>
            <a:tailEnd type="none" w="med" len="med"/>
          </a:ln>
          <a:scene3d>
            <a:camera prst="orthographicFront" fov="0">
              <a:rot lat="0" lon="0" rev="0"/>
            </a:camera>
            <a:lightRig rig="glow" dir="t">
              <a:rot lat="0" lon="0" rev="6360000"/>
            </a:lightRig>
          </a:scene3d>
          <a:sp3d contourW="1000" prstMaterial="fla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7" name="Rounded Rectangle 6"/>
          <p:cNvSpPr/>
          <p:nvPr/>
        </p:nvSpPr>
        <p:spPr bwMode="auto">
          <a:xfrm>
            <a:off x="4386600" y="2956560"/>
            <a:ext cx="3810000" cy="182880"/>
          </a:xfrm>
          <a:prstGeom prst="roundRect">
            <a:avLst/>
          </a:prstGeom>
          <a:solidFill>
            <a:srgbClr val="FF0000">
              <a:alpha val="40000"/>
            </a:srgbClr>
          </a:solidFill>
          <a:ln w="12700">
            <a:noFill/>
            <a:headEnd type="none" w="med" len="med"/>
            <a:tailEnd type="none" w="med" len="med"/>
          </a:ln>
          <a:scene3d>
            <a:camera prst="orthographicFront" fov="0">
              <a:rot lat="0" lon="0" rev="0"/>
            </a:camera>
            <a:lightRig rig="glow" dir="t">
              <a:rot lat="0" lon="0" rev="6360000"/>
            </a:lightRig>
          </a:scene3d>
          <a:sp3d contourW="1000" prstMaterial="fla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8" name="Rounded Rectangle 7"/>
          <p:cNvSpPr/>
          <p:nvPr/>
        </p:nvSpPr>
        <p:spPr bwMode="auto">
          <a:xfrm>
            <a:off x="1683600" y="3851984"/>
            <a:ext cx="5486400" cy="182880"/>
          </a:xfrm>
          <a:prstGeom prst="roundRect">
            <a:avLst/>
          </a:prstGeom>
          <a:solidFill>
            <a:srgbClr val="00B0F0">
              <a:alpha val="40000"/>
            </a:srgbClr>
          </a:solidFill>
          <a:ln w="12700">
            <a:noFill/>
            <a:headEnd type="none" w="med" len="med"/>
            <a:tailEnd type="none" w="med" len="med"/>
          </a:ln>
          <a:scene3d>
            <a:camera prst="orthographicFront" fov="0">
              <a:rot lat="0" lon="0" rev="0"/>
            </a:camera>
            <a:lightRig rig="glow" dir="t">
              <a:rot lat="0" lon="0" rev="6360000"/>
            </a:lightRig>
          </a:scene3d>
          <a:sp3d contourW="1000" prstMaterial="fla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9" name="Rounded Rectangular Callout 8"/>
          <p:cNvSpPr/>
          <p:nvPr/>
        </p:nvSpPr>
        <p:spPr bwMode="auto">
          <a:xfrm>
            <a:off x="5562600" y="1704187"/>
            <a:ext cx="1184148" cy="561975"/>
          </a:xfrm>
          <a:prstGeom prst="wedgeRoundRectCallout">
            <a:avLst>
              <a:gd name="adj1" fmla="val 234"/>
              <a:gd name="adj2" fmla="val 156604"/>
              <a:gd name="adj3" fmla="val 1666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700" b="1" dirty="0">
                <a:solidFill>
                  <a:srgbClr val="000000"/>
                </a:solidFill>
                <a:latin typeface="Calibri" pitchFamily="34" charset="0"/>
              </a:rPr>
              <a:t>Why?</a:t>
            </a:r>
          </a:p>
        </p:txBody>
      </p:sp>
      <p:sp>
        <p:nvSpPr>
          <p:cNvPr id="10" name="Rounded Rectangular Callout 9"/>
          <p:cNvSpPr/>
          <p:nvPr/>
        </p:nvSpPr>
        <p:spPr bwMode="auto">
          <a:xfrm>
            <a:off x="7582200" y="4114800"/>
            <a:ext cx="1257000" cy="595376"/>
          </a:xfrm>
          <a:prstGeom prst="wedgeRoundRectCallout">
            <a:avLst>
              <a:gd name="adj1" fmla="val -87354"/>
              <a:gd name="adj2" fmla="val -64244"/>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700" b="1" dirty="0">
                <a:solidFill>
                  <a:srgbClr val="000000"/>
                </a:solidFill>
                <a:latin typeface="Calibri" pitchFamily="34" charset="0"/>
              </a:rPr>
              <a:t>What?</a:t>
            </a:r>
          </a:p>
        </p:txBody>
      </p:sp>
      <p:sp>
        <p:nvSpPr>
          <p:cNvPr id="11" name="Rounded Rectangular Callout 10"/>
          <p:cNvSpPr/>
          <p:nvPr/>
        </p:nvSpPr>
        <p:spPr bwMode="auto">
          <a:xfrm>
            <a:off x="152400" y="4245600"/>
            <a:ext cx="1143000" cy="583184"/>
          </a:xfrm>
          <a:prstGeom prst="wedgeRoundRectCallout">
            <a:avLst>
              <a:gd name="adj1" fmla="val 128486"/>
              <a:gd name="adj2" fmla="val 65118"/>
              <a:gd name="adj3" fmla="val 16667"/>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700" b="1" dirty="0">
                <a:solidFill>
                  <a:srgbClr val="000000"/>
                </a:solidFill>
                <a:latin typeface="Calibri" pitchFamily="34" charset="0"/>
              </a:rPr>
              <a:t>How?</a:t>
            </a:r>
          </a:p>
        </p:txBody>
      </p:sp>
      <p:sp>
        <p:nvSpPr>
          <p:cNvPr id="12" name="Rounded Rectangle 11"/>
          <p:cNvSpPr/>
          <p:nvPr/>
        </p:nvSpPr>
        <p:spPr bwMode="auto">
          <a:xfrm>
            <a:off x="1066800" y="3169920"/>
            <a:ext cx="3962400" cy="182880"/>
          </a:xfrm>
          <a:prstGeom prst="roundRect">
            <a:avLst/>
          </a:prstGeom>
          <a:solidFill>
            <a:srgbClr val="FF0000">
              <a:alpha val="40000"/>
            </a:srgbClr>
          </a:solidFill>
          <a:ln w="12700">
            <a:noFill/>
            <a:headEnd type="none" w="med" len="med"/>
            <a:tailEnd type="none" w="med" len="med"/>
          </a:ln>
          <a:scene3d>
            <a:camera prst="orthographicFront" fov="0">
              <a:rot lat="0" lon="0" rev="0"/>
            </a:camera>
            <a:lightRig rig="glow" dir="t">
              <a:rot lat="0" lon="0" rev="6360000"/>
            </a:lightRig>
          </a:scene3d>
          <a:sp3d contourW="1000" prstMaterial="fla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3" name="Title 2"/>
          <p:cNvSpPr>
            <a:spLocks noGrp="1"/>
          </p:cNvSpPr>
          <p:nvPr>
            <p:ph type="title"/>
          </p:nvPr>
        </p:nvSpPr>
        <p:spPr/>
        <p:txBody>
          <a:bodyPr/>
          <a:lstStyle/>
          <a:p>
            <a:r>
              <a:rPr lang="en-US" dirty="0" smtClean="0"/>
              <a:t>Language Integrated Query</a:t>
            </a:r>
            <a:endParaRPr lang="en-US" dirty="0"/>
          </a:p>
        </p:txBody>
      </p:sp>
      <p:cxnSp>
        <p:nvCxnSpPr>
          <p:cNvPr id="6" name="Straight Connector 5"/>
          <p:cNvCxnSpPr/>
          <p:nvPr/>
        </p:nvCxnSpPr>
        <p:spPr>
          <a:xfrm>
            <a:off x="3249521" y="748145"/>
            <a:ext cx="959742" cy="12847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13" name="TextBox 12"/>
          <p:cNvSpPr txBox="1"/>
          <p:nvPr/>
        </p:nvSpPr>
        <p:spPr>
          <a:xfrm>
            <a:off x="2919531" y="256252"/>
            <a:ext cx="1491114" cy="461665"/>
          </a:xfrm>
          <a:prstGeom prst="rect">
            <a:avLst/>
          </a:prstGeom>
          <a:noFill/>
        </p:spPr>
        <p:txBody>
          <a:bodyPr wrap="none" rtlCol="0">
            <a:spAutoFit/>
          </a:bodyPr>
          <a:lstStyle/>
          <a:p>
            <a:r>
              <a:rPr lang="en-US" sz="2400" b="1" dirty="0" smtClean="0">
                <a:solidFill>
                  <a:srgbClr val="FF0000"/>
                </a:solidFill>
                <a:latin typeface="Lucida Calligraphy" pitchFamily="66" charset="0"/>
              </a:rPr>
              <a:t>Monads</a:t>
            </a:r>
            <a:endParaRPr lang="en-US" sz="2400" b="1" dirty="0">
              <a:solidFill>
                <a:srgbClr val="FF0000"/>
              </a:solidFill>
              <a:latin typeface="Lucida Calligraphy" pitchFamily="66" charset="0"/>
            </a:endParaRPr>
          </a:p>
        </p:txBody>
      </p:sp>
    </p:spTree>
    <p:extLst>
      <p:ext uri="{BB962C8B-B14F-4D97-AF65-F5344CB8AC3E}">
        <p14:creationId xmlns:p14="http://schemas.microsoft.com/office/powerpoint/2010/main" val="40956369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TechDays  2011 On-Demand</a:t>
            </a:r>
            <a:endParaRPr lang="en-US" dirty="0"/>
          </a:p>
        </p:txBody>
      </p:sp>
      <p:sp>
        <p:nvSpPr>
          <p:cNvPr id="3" name="Content Placeholder 2"/>
          <p:cNvSpPr>
            <a:spLocks noGrp="1"/>
          </p:cNvSpPr>
          <p:nvPr>
            <p:ph idx="1"/>
          </p:nvPr>
        </p:nvSpPr>
        <p:spPr/>
        <p:txBody>
          <a:bodyPr/>
          <a:lstStyle/>
          <a:p>
            <a:r>
              <a:rPr lang="nl-BE" b="1" dirty="0"/>
              <a:t>Watch</a:t>
            </a:r>
            <a:r>
              <a:rPr lang="nl-BE" dirty="0"/>
              <a:t> </a:t>
            </a:r>
            <a:r>
              <a:rPr lang="nl-BE" dirty="0" smtClean="0"/>
              <a:t>this session </a:t>
            </a:r>
            <a:r>
              <a:rPr lang="nl-BE" dirty="0"/>
              <a:t>on-demand via Channel9</a:t>
            </a:r>
            <a:br>
              <a:rPr lang="nl-BE" dirty="0"/>
            </a:br>
            <a:r>
              <a:rPr lang="nl-BE" u="sng" dirty="0"/>
              <a:t>http://channel9.msdn.com/belux</a:t>
            </a:r>
          </a:p>
          <a:p>
            <a:r>
              <a:rPr lang="nl-BE" dirty="0" smtClean="0"/>
              <a:t>Download to your favorite MP3 or video player</a:t>
            </a:r>
          </a:p>
          <a:p>
            <a:r>
              <a:rPr lang="nl-BE" dirty="0" smtClean="0"/>
              <a:t>Get access to slides and recommended resources by the speakers</a:t>
            </a:r>
            <a:endParaRPr lang="en-US" dirty="0"/>
          </a:p>
        </p:txBody>
      </p:sp>
      <p:pic>
        <p:nvPicPr>
          <p:cNvPr id="1026" name="Picture 2" descr="http://ch9.danielfrost.dk/Content/ch9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7137" y="776865"/>
            <a:ext cx="1047750"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766916"/>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nl-BE" dirty="0" smtClean="0"/>
              <a:t>THANK YOU</a:t>
            </a:r>
            <a:endParaRPr lang="en-US"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28932803"/>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6383" y="2324118"/>
            <a:ext cx="7359539" cy="2400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ounded Rectangular Callout 13"/>
          <p:cNvSpPr/>
          <p:nvPr/>
        </p:nvSpPr>
        <p:spPr bwMode="auto">
          <a:xfrm>
            <a:off x="4343400" y="1828800"/>
            <a:ext cx="2082736" cy="784352"/>
          </a:xfrm>
          <a:prstGeom prst="wedgeRoundRectCallout">
            <a:avLst>
              <a:gd name="adj1" fmla="val 51540"/>
              <a:gd name="adj2" fmla="val 91402"/>
              <a:gd name="adj3" fmla="val 1666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b="1" dirty="0" err="1">
                <a:solidFill>
                  <a:srgbClr val="000000"/>
                </a:solidFill>
                <a:latin typeface="Consolas" pitchFamily="49" charset="0"/>
                <a:cs typeface="Consolas" pitchFamily="49" charset="0"/>
              </a:rPr>
              <a:t>IEnumerable</a:t>
            </a:r>
            <a:r>
              <a:rPr lang="en-US" b="1" dirty="0">
                <a:solidFill>
                  <a:srgbClr val="000000"/>
                </a:solidFill>
                <a:latin typeface="Consolas" pitchFamily="49" charset="0"/>
                <a:cs typeface="Consolas" pitchFamily="49" charset="0"/>
              </a:rPr>
              <a:t>&lt;T&gt;</a:t>
            </a:r>
          </a:p>
          <a:p>
            <a:pPr algn="ctr" defTabSz="1218585"/>
            <a:r>
              <a:rPr lang="en-US" b="1" dirty="0" err="1">
                <a:solidFill>
                  <a:srgbClr val="000000"/>
                </a:solidFill>
                <a:latin typeface="Consolas" pitchFamily="49" charset="0"/>
                <a:cs typeface="Consolas" pitchFamily="49" charset="0"/>
              </a:rPr>
              <a:t>IQueryable</a:t>
            </a:r>
            <a:r>
              <a:rPr lang="en-US" b="1" dirty="0">
                <a:solidFill>
                  <a:srgbClr val="000000"/>
                </a:solidFill>
                <a:latin typeface="Consolas" pitchFamily="49" charset="0"/>
                <a:cs typeface="Consolas" pitchFamily="49" charset="0"/>
              </a:rPr>
              <a:t>&lt;T&gt;</a:t>
            </a:r>
          </a:p>
        </p:txBody>
      </p:sp>
      <p:sp>
        <p:nvSpPr>
          <p:cNvPr id="15" name="Rounded Rectangular Callout 14"/>
          <p:cNvSpPr/>
          <p:nvPr/>
        </p:nvSpPr>
        <p:spPr bwMode="auto">
          <a:xfrm>
            <a:off x="304800" y="2498361"/>
            <a:ext cx="1078992" cy="795168"/>
          </a:xfrm>
          <a:prstGeom prst="wedgeRoundRectCallout">
            <a:avLst>
              <a:gd name="adj1" fmla="val 82939"/>
              <a:gd name="adj2" fmla="val 87802"/>
              <a:gd name="adj3" fmla="val 16667"/>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b="1" dirty="0">
                <a:solidFill>
                  <a:srgbClr val="000000"/>
                </a:solidFill>
                <a:latin typeface="Consolas" pitchFamily="49" charset="0"/>
                <a:cs typeface="Consolas" pitchFamily="49" charset="0"/>
              </a:rPr>
              <a:t>new[]</a:t>
            </a:r>
            <a:br>
              <a:rPr lang="en-US" b="1" dirty="0">
                <a:solidFill>
                  <a:srgbClr val="000000"/>
                </a:solidFill>
                <a:latin typeface="Consolas" pitchFamily="49" charset="0"/>
                <a:cs typeface="Consolas" pitchFamily="49" charset="0"/>
              </a:rPr>
            </a:br>
            <a:r>
              <a:rPr lang="en-US" b="1" dirty="0">
                <a:solidFill>
                  <a:srgbClr val="000000"/>
                </a:solidFill>
                <a:latin typeface="Consolas" pitchFamily="49" charset="0"/>
                <a:cs typeface="Consolas" pitchFamily="49" charset="0"/>
              </a:rPr>
              <a:t>{ 42 }</a:t>
            </a:r>
          </a:p>
        </p:txBody>
      </p:sp>
      <p:sp>
        <p:nvSpPr>
          <p:cNvPr id="16" name="Rounded Rectangular Callout 15"/>
          <p:cNvSpPr/>
          <p:nvPr/>
        </p:nvSpPr>
        <p:spPr bwMode="auto">
          <a:xfrm>
            <a:off x="1154048" y="5162296"/>
            <a:ext cx="1692784" cy="476504"/>
          </a:xfrm>
          <a:prstGeom prst="wedgeRoundRectCallout">
            <a:avLst>
              <a:gd name="adj1" fmla="val 7164"/>
              <a:gd name="adj2" fmla="val -161596"/>
              <a:gd name="adj3" fmla="val 16667"/>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b="1" dirty="0" err="1">
                <a:solidFill>
                  <a:srgbClr val="000000"/>
                </a:solidFill>
                <a:latin typeface="Calibri" pitchFamily="34" charset="0"/>
              </a:rPr>
              <a:t>SelectMany</a:t>
            </a:r>
            <a:endParaRPr lang="en-US" sz="2000" b="1" dirty="0">
              <a:solidFill>
                <a:srgbClr val="000000"/>
              </a:solidFill>
              <a:latin typeface="Calibri" pitchFamily="34" charset="0"/>
            </a:endParaRPr>
          </a:p>
        </p:txBody>
      </p:sp>
      <p:sp>
        <p:nvSpPr>
          <p:cNvPr id="4" name="Horizontal Scroll 3"/>
          <p:cNvSpPr/>
          <p:nvPr/>
        </p:nvSpPr>
        <p:spPr bwMode="auto">
          <a:xfrm>
            <a:off x="3048000" y="4897120"/>
            <a:ext cx="5638800" cy="1434592"/>
          </a:xfrm>
          <a:prstGeom prst="horizontalScroll">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5983" tIns="60947" rIns="95983" bIns="60947" numCol="1" rtlCol="0" anchor="ctr" anchorCtr="0" compatLnSpc="1">
            <a:prstTxWarp prst="textNoShape">
              <a:avLst/>
            </a:prstTxWarp>
          </a:bodyPr>
          <a:lstStyle/>
          <a:p>
            <a:pPr defTabSz="1218585"/>
            <a:r>
              <a:rPr lang="en-US" sz="2000" dirty="0" err="1" smtClean="0">
                <a:solidFill>
                  <a:schemeClr val="accent2">
                    <a:lumMod val="50000"/>
                  </a:schemeClr>
                </a:solidFill>
                <a:latin typeface="Consolas" pitchFamily="49" charset="0"/>
                <a:cs typeface="Consolas" pitchFamily="49" charset="0"/>
              </a:rPr>
              <a:t>IEnumerable</a:t>
            </a:r>
            <a:r>
              <a:rPr lang="en-US" sz="2000" dirty="0" smtClean="0">
                <a:solidFill>
                  <a:srgbClr val="000000"/>
                </a:solidFill>
                <a:latin typeface="Consolas" pitchFamily="49" charset="0"/>
                <a:cs typeface="Consolas" pitchFamily="49" charset="0"/>
              </a:rPr>
              <a:t>&lt;R&gt; </a:t>
            </a:r>
            <a:r>
              <a:rPr lang="en-US" sz="2000" b="1" dirty="0" err="1">
                <a:solidFill>
                  <a:srgbClr val="000000"/>
                </a:solidFill>
                <a:latin typeface="Consolas" pitchFamily="49" charset="0"/>
                <a:cs typeface="Consolas" pitchFamily="49" charset="0"/>
              </a:rPr>
              <a:t>SelectMany</a:t>
            </a:r>
            <a:r>
              <a:rPr lang="en-US" sz="2000" dirty="0">
                <a:solidFill>
                  <a:srgbClr val="000000"/>
                </a:solidFill>
                <a:latin typeface="Consolas" pitchFamily="49" charset="0"/>
                <a:cs typeface="Consolas" pitchFamily="49" charset="0"/>
              </a:rPr>
              <a:t>&lt;T, R&gt;(</a:t>
            </a:r>
            <a:br>
              <a:rPr lang="en-US" sz="2000" dirty="0">
                <a:solidFill>
                  <a:srgbClr val="000000"/>
                </a:solidFill>
                <a:latin typeface="Consolas" pitchFamily="49" charset="0"/>
                <a:cs typeface="Consolas" pitchFamily="49" charset="0"/>
              </a:rPr>
            </a:br>
            <a:r>
              <a:rPr lang="en-US" sz="2000" dirty="0" smtClean="0">
                <a:solidFill>
                  <a:srgbClr val="000000"/>
                </a:solidFill>
                <a:latin typeface="Consolas" pitchFamily="49" charset="0"/>
                <a:cs typeface="Consolas" pitchFamily="49" charset="0"/>
              </a:rPr>
              <a:t>    </a:t>
            </a:r>
            <a:r>
              <a:rPr lang="en-US" sz="2000" dirty="0" smtClean="0">
                <a:solidFill>
                  <a:srgbClr val="0070C0"/>
                </a:solidFill>
                <a:latin typeface="Consolas" pitchFamily="49" charset="0"/>
                <a:cs typeface="Consolas" pitchFamily="49" charset="0"/>
              </a:rPr>
              <a:t>this </a:t>
            </a:r>
            <a:r>
              <a:rPr lang="en-US" sz="2000" dirty="0" err="1">
                <a:solidFill>
                  <a:schemeClr val="accent2">
                    <a:lumMod val="50000"/>
                  </a:schemeClr>
                </a:solidFill>
                <a:latin typeface="Consolas" pitchFamily="49" charset="0"/>
                <a:cs typeface="Consolas" pitchFamily="49" charset="0"/>
              </a:rPr>
              <a:t>IEnumerable</a:t>
            </a:r>
            <a:r>
              <a:rPr lang="en-US" sz="2000" dirty="0">
                <a:solidFill>
                  <a:srgbClr val="000000"/>
                </a:solidFill>
                <a:latin typeface="Consolas" pitchFamily="49" charset="0"/>
                <a:cs typeface="Consolas" pitchFamily="49" charset="0"/>
              </a:rPr>
              <a:t>&lt;T&gt; source,</a:t>
            </a:r>
            <a:br>
              <a:rPr lang="en-US" sz="2000" dirty="0">
                <a:solidFill>
                  <a:srgbClr val="000000"/>
                </a:solidFill>
                <a:latin typeface="Consolas" pitchFamily="49" charset="0"/>
                <a:cs typeface="Consolas" pitchFamily="49" charset="0"/>
              </a:rPr>
            </a:br>
            <a:r>
              <a:rPr lang="en-US" sz="2000" dirty="0" smtClean="0">
                <a:solidFill>
                  <a:srgbClr val="000000"/>
                </a:solidFill>
                <a:latin typeface="Consolas" pitchFamily="49" charset="0"/>
                <a:cs typeface="Consolas" pitchFamily="49" charset="0"/>
              </a:rPr>
              <a:t>    </a:t>
            </a:r>
            <a:r>
              <a:rPr lang="en-US" sz="2000" dirty="0" err="1">
                <a:solidFill>
                  <a:schemeClr val="accent2">
                    <a:lumMod val="50000"/>
                  </a:schemeClr>
                </a:solidFill>
                <a:latin typeface="Consolas" pitchFamily="49" charset="0"/>
                <a:cs typeface="Consolas" pitchFamily="49" charset="0"/>
              </a:rPr>
              <a:t>Func</a:t>
            </a:r>
            <a:r>
              <a:rPr lang="en-US" sz="2000" dirty="0">
                <a:solidFill>
                  <a:srgbClr val="000000"/>
                </a:solidFill>
                <a:latin typeface="Consolas" pitchFamily="49" charset="0"/>
                <a:cs typeface="Consolas" pitchFamily="49" charset="0"/>
              </a:rPr>
              <a:t>&lt;T, </a:t>
            </a:r>
            <a:r>
              <a:rPr lang="en-US" sz="2000" dirty="0" err="1">
                <a:solidFill>
                  <a:schemeClr val="accent2">
                    <a:lumMod val="50000"/>
                  </a:schemeClr>
                </a:solidFill>
                <a:latin typeface="Consolas" pitchFamily="49" charset="0"/>
                <a:cs typeface="Consolas" pitchFamily="49" charset="0"/>
              </a:rPr>
              <a:t>IEnumerable</a:t>
            </a:r>
            <a:r>
              <a:rPr lang="en-US" sz="2000" dirty="0">
                <a:solidFill>
                  <a:srgbClr val="000000"/>
                </a:solidFill>
                <a:latin typeface="Consolas" pitchFamily="49" charset="0"/>
                <a:cs typeface="Consolas" pitchFamily="49" charset="0"/>
              </a:rPr>
              <a:t>&lt;R&gt;&gt; selector)</a:t>
            </a:r>
          </a:p>
        </p:txBody>
      </p:sp>
      <p:sp>
        <p:nvSpPr>
          <p:cNvPr id="18" name="Cloud Callout 17"/>
          <p:cNvSpPr/>
          <p:nvPr/>
        </p:nvSpPr>
        <p:spPr bwMode="auto">
          <a:xfrm>
            <a:off x="6934200" y="1295400"/>
            <a:ext cx="2121408" cy="964184"/>
          </a:xfrm>
          <a:prstGeom prst="cloudCallout">
            <a:avLst>
              <a:gd name="adj1" fmla="val -71458"/>
              <a:gd name="adj2" fmla="val 45983"/>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dirty="0">
                <a:solidFill>
                  <a:srgbClr val="000000"/>
                </a:solidFill>
                <a:latin typeface="Calibri" pitchFamily="34" charset="0"/>
              </a:rPr>
              <a:t>Could there be </a:t>
            </a:r>
            <a:r>
              <a:rPr lang="en-US" b="1" i="1" dirty="0">
                <a:solidFill>
                  <a:srgbClr val="000000"/>
                </a:solidFill>
                <a:latin typeface="Calibri" pitchFamily="34" charset="0"/>
              </a:rPr>
              <a:t>more</a:t>
            </a:r>
            <a:r>
              <a:rPr lang="en-US" dirty="0">
                <a:solidFill>
                  <a:srgbClr val="000000"/>
                </a:solidFill>
                <a:latin typeface="Calibri" pitchFamily="34" charset="0"/>
              </a:rPr>
              <a:t>?</a:t>
            </a:r>
            <a:endParaRPr lang="en-US" b="1" i="1" dirty="0">
              <a:solidFill>
                <a:srgbClr val="000000"/>
              </a:solidFill>
              <a:latin typeface="Calibri" pitchFamily="34" charset="0"/>
            </a:endParaRPr>
          </a:p>
        </p:txBody>
      </p:sp>
      <p:sp>
        <p:nvSpPr>
          <p:cNvPr id="3" name="TextBox 2"/>
          <p:cNvSpPr txBox="1"/>
          <p:nvPr/>
        </p:nvSpPr>
        <p:spPr>
          <a:xfrm>
            <a:off x="3156569" y="6457913"/>
            <a:ext cx="5987431" cy="400087"/>
          </a:xfrm>
          <a:prstGeom prst="rect">
            <a:avLst/>
          </a:prstGeom>
          <a:noFill/>
        </p:spPr>
        <p:txBody>
          <a:bodyPr wrap="none" lIns="121899" tIns="60949" rIns="121899" bIns="60949" rtlCol="0">
            <a:spAutoFit/>
          </a:bodyPr>
          <a:lstStyle/>
          <a:p>
            <a:r>
              <a:rPr lang="en-US" dirty="0" smtClean="0">
                <a:solidFill>
                  <a:schemeClr val="bg1"/>
                </a:solidFill>
              </a:rPr>
              <a:t>Also see </a:t>
            </a:r>
            <a:r>
              <a:rPr lang="en-US" dirty="0" smtClean="0">
                <a:solidFill>
                  <a:schemeClr val="accent6"/>
                </a:solidFill>
              </a:rPr>
              <a:t>www.codeplex.com/LINQSQO</a:t>
            </a:r>
            <a:r>
              <a:rPr lang="en-US" dirty="0" smtClean="0">
                <a:solidFill>
                  <a:schemeClr val="bg1"/>
                </a:solidFill>
              </a:rPr>
              <a:t> for “Project </a:t>
            </a:r>
            <a:r>
              <a:rPr lang="en-US" dirty="0" err="1" smtClean="0">
                <a:solidFill>
                  <a:schemeClr val="bg1"/>
                </a:solidFill>
              </a:rPr>
              <a:t>MinLINQ</a:t>
            </a:r>
            <a:r>
              <a:rPr lang="en-US" dirty="0" smtClean="0">
                <a:solidFill>
                  <a:schemeClr val="bg1"/>
                </a:solidFill>
              </a:rPr>
              <a:t>”</a:t>
            </a:r>
            <a:endParaRPr lang="en-US" dirty="0">
              <a:solidFill>
                <a:schemeClr val="bg1"/>
              </a:solidFill>
            </a:endParaRPr>
          </a:p>
        </p:txBody>
      </p:sp>
      <p:sp>
        <p:nvSpPr>
          <p:cNvPr id="5" name="Title 4"/>
          <p:cNvSpPr>
            <a:spLocks noGrp="1"/>
          </p:cNvSpPr>
          <p:nvPr>
            <p:ph type="title"/>
          </p:nvPr>
        </p:nvSpPr>
        <p:spPr/>
        <p:txBody>
          <a:bodyPr/>
          <a:lstStyle/>
          <a:p>
            <a:r>
              <a:rPr lang="en-US" dirty="0" smtClean="0"/>
              <a:t>The Monadic Bind Operator Revealed</a:t>
            </a:r>
            <a:endParaRPr lang="en-US" dirty="0"/>
          </a:p>
        </p:txBody>
      </p:sp>
    </p:spTree>
    <p:extLst>
      <p:ext uri="{BB962C8B-B14F-4D97-AF65-F5344CB8AC3E}">
        <p14:creationId xmlns:p14="http://schemas.microsoft.com/office/powerpoint/2010/main" val="26650551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4" grpId="0" animBg="1"/>
      <p:bldP spid="18" grpId="0" animBg="1"/>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ded Corner 2"/>
          <p:cNvSpPr/>
          <p:nvPr/>
        </p:nvSpPr>
        <p:spPr bwMode="auto">
          <a:xfrm>
            <a:off x="1008888" y="4254665"/>
            <a:ext cx="3401569" cy="1365504"/>
          </a:xfrm>
          <a:prstGeom prst="foldedCorner">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5983" tIns="60947" rIns="95983" bIns="60947" numCol="1" rtlCol="0" anchor="ctr" anchorCtr="0" compatLnSpc="1">
            <a:prstTxWarp prst="textNoShape">
              <a:avLst/>
            </a:prstTxWarp>
          </a:bodyPr>
          <a:lstStyle/>
          <a:p>
            <a:pPr defTabSz="1218585"/>
            <a:endParaRPr lang="en-US" sz="1400" dirty="0">
              <a:solidFill>
                <a:srgbClr val="000000"/>
              </a:solidFill>
              <a:latin typeface="Consolas" pitchFamily="49" charset="0"/>
              <a:cs typeface="Consolas" pitchFamily="49" charset="0"/>
            </a:endParaRPr>
          </a:p>
          <a:p>
            <a:pPr defTabSz="1218585"/>
            <a:r>
              <a:rPr lang="en-US" sz="2100" dirty="0">
                <a:solidFill>
                  <a:srgbClr val="0070C0"/>
                </a:solidFill>
                <a:latin typeface="Consolas" pitchFamily="49" charset="0"/>
                <a:cs typeface="Consolas" pitchFamily="49" charset="0"/>
              </a:rPr>
              <a:t>from</a:t>
            </a:r>
            <a:r>
              <a:rPr lang="en-US" sz="2100" dirty="0">
                <a:solidFill>
                  <a:srgbClr val="000000"/>
                </a:solidFill>
                <a:latin typeface="Consolas" pitchFamily="49" charset="0"/>
                <a:cs typeface="Consolas" pitchFamily="49" charset="0"/>
              </a:rPr>
              <a:t> _ </a:t>
            </a:r>
            <a:r>
              <a:rPr lang="en-US" sz="2100" dirty="0">
                <a:solidFill>
                  <a:srgbClr val="0070C0"/>
                </a:solidFill>
                <a:latin typeface="Consolas" pitchFamily="49" charset="0"/>
                <a:cs typeface="Consolas" pitchFamily="49" charset="0"/>
              </a:rPr>
              <a:t>in </a:t>
            </a:r>
            <a:r>
              <a:rPr lang="en-US" sz="2100" dirty="0">
                <a:solidFill>
                  <a:srgbClr val="000000"/>
                </a:solidFill>
                <a:latin typeface="Consolas" pitchFamily="49" charset="0"/>
                <a:cs typeface="Consolas" pitchFamily="49" charset="0"/>
              </a:rPr>
              <a:t>name</a:t>
            </a:r>
          </a:p>
          <a:p>
            <a:pPr defTabSz="1218585"/>
            <a:r>
              <a:rPr lang="en-US" sz="2100" dirty="0">
                <a:solidFill>
                  <a:srgbClr val="0070C0"/>
                </a:solidFill>
                <a:latin typeface="Consolas" pitchFamily="49" charset="0"/>
                <a:cs typeface="Consolas" pitchFamily="49" charset="0"/>
              </a:rPr>
              <a:t>from</a:t>
            </a:r>
            <a:r>
              <a:rPr lang="en-US" sz="2100" dirty="0">
                <a:solidFill>
                  <a:srgbClr val="000000"/>
                </a:solidFill>
                <a:latin typeface="Consolas" pitchFamily="49" charset="0"/>
                <a:cs typeface="Consolas" pitchFamily="49" charset="0"/>
              </a:rPr>
              <a:t> s </a:t>
            </a:r>
            <a:r>
              <a:rPr lang="en-US" sz="2100" dirty="0">
                <a:solidFill>
                  <a:srgbClr val="0070C0"/>
                </a:solidFill>
                <a:latin typeface="Consolas" pitchFamily="49" charset="0"/>
                <a:cs typeface="Consolas" pitchFamily="49" charset="0"/>
              </a:rPr>
              <a:t>in </a:t>
            </a:r>
            <a:r>
              <a:rPr lang="en-US" sz="2100" dirty="0" smtClean="0">
                <a:solidFill>
                  <a:srgbClr val="000000"/>
                </a:solidFill>
                <a:latin typeface="Consolas" pitchFamily="49" charset="0"/>
                <a:cs typeface="Consolas" pitchFamily="49" charset="0"/>
              </a:rPr>
              <a:t>_.</a:t>
            </a:r>
            <a:r>
              <a:rPr lang="en-US" sz="2100" dirty="0" err="1">
                <a:solidFill>
                  <a:srgbClr val="000000"/>
                </a:solidFill>
                <a:latin typeface="Consolas" pitchFamily="49" charset="0"/>
                <a:cs typeface="Consolas" pitchFamily="49" charset="0"/>
              </a:rPr>
              <a:t>ToUpper</a:t>
            </a:r>
            <a:r>
              <a:rPr lang="en-US" sz="2100" dirty="0">
                <a:solidFill>
                  <a:srgbClr val="000000"/>
                </a:solidFill>
                <a:latin typeface="Consolas" pitchFamily="49" charset="0"/>
                <a:cs typeface="Consolas" pitchFamily="49" charset="0"/>
              </a:rPr>
              <a:t>()</a:t>
            </a:r>
          </a:p>
          <a:p>
            <a:pPr defTabSz="1218585"/>
            <a:r>
              <a:rPr lang="en-US" sz="2100" dirty="0">
                <a:solidFill>
                  <a:srgbClr val="0070C0"/>
                </a:solidFill>
                <a:latin typeface="Consolas" pitchFamily="49" charset="0"/>
                <a:cs typeface="Consolas" pitchFamily="49" charset="0"/>
              </a:rPr>
              <a:t>select </a:t>
            </a:r>
            <a:r>
              <a:rPr lang="en-US" sz="2100" dirty="0">
                <a:solidFill>
                  <a:srgbClr val="000000"/>
                </a:solidFill>
                <a:latin typeface="Consolas" pitchFamily="49" charset="0"/>
                <a:cs typeface="Consolas" pitchFamily="49" charset="0"/>
              </a:rPr>
              <a:t>s</a:t>
            </a:r>
          </a:p>
        </p:txBody>
      </p:sp>
      <p:pic>
        <p:nvPicPr>
          <p:cNvPr id="10" name="Picture 15" descr="C:\Users\bartde\AppData\Local\Microsoft\Windows\Temporary Internet Files\Content.IE5\NR5J0ORX\MC90043441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 y="4465320"/>
            <a:ext cx="975360" cy="1097280"/>
          </a:xfrm>
          <a:prstGeom prst="rect">
            <a:avLst/>
          </a:prstGeom>
          <a:noFill/>
          <a:extLst>
            <a:ext uri="{909E8E84-426E-40DD-AFC4-6F175D3DCCD1}">
              <a14:hiddenFill xmlns:a14="http://schemas.microsoft.com/office/drawing/2010/main">
                <a:solidFill>
                  <a:srgbClr val="FFFFFF"/>
                </a:solidFill>
              </a14:hiddenFill>
            </a:ext>
          </a:extLst>
        </p:spPr>
      </p:pic>
      <p:sp>
        <p:nvSpPr>
          <p:cNvPr id="11" name="Right Arrow 10"/>
          <p:cNvSpPr/>
          <p:nvPr/>
        </p:nvSpPr>
        <p:spPr bwMode="auto">
          <a:xfrm>
            <a:off x="4604098" y="4552539"/>
            <a:ext cx="946311" cy="575188"/>
          </a:xfrm>
          <a:prstGeom prst="rightArrow">
            <a:avLst/>
          </a:prstGeom>
          <a:solidFill>
            <a:srgbClr val="FFC000"/>
          </a:soli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12" name="Folded Corner 11"/>
          <p:cNvSpPr/>
          <p:nvPr/>
        </p:nvSpPr>
        <p:spPr bwMode="auto">
          <a:xfrm>
            <a:off x="5715000" y="4157381"/>
            <a:ext cx="3200400" cy="1365504"/>
          </a:xfrm>
          <a:prstGeom prst="foldedCorner">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5983" tIns="60947" rIns="95983" bIns="60947" numCol="1" rtlCol="0" anchor="ctr" anchorCtr="0" compatLnSpc="1">
            <a:prstTxWarp prst="textNoShape">
              <a:avLst/>
            </a:prstTxWarp>
          </a:bodyPr>
          <a:lstStyle/>
          <a:p>
            <a:pPr defTabSz="1218585"/>
            <a:endParaRPr lang="en-US" sz="1400" dirty="0">
              <a:solidFill>
                <a:srgbClr val="000000"/>
              </a:solidFill>
              <a:latin typeface="Consolas" pitchFamily="49" charset="0"/>
              <a:cs typeface="Consolas" pitchFamily="49" charset="0"/>
            </a:endParaRPr>
          </a:p>
          <a:p>
            <a:pPr defTabSz="1218585"/>
            <a:r>
              <a:rPr lang="en-US" sz="2100" dirty="0" err="1">
                <a:solidFill>
                  <a:srgbClr val="000000"/>
                </a:solidFill>
                <a:latin typeface="Consolas" pitchFamily="49" charset="0"/>
                <a:cs typeface="Consolas" pitchFamily="49" charset="0"/>
              </a:rPr>
              <a:t>name</a:t>
            </a:r>
            <a:r>
              <a:rPr lang="en-US" sz="2100" b="1" dirty="0" err="1">
                <a:solidFill>
                  <a:srgbClr val="000000"/>
                </a:solidFill>
                <a:latin typeface="Consolas" pitchFamily="49" charset="0"/>
                <a:cs typeface="Consolas" pitchFamily="49" charset="0"/>
              </a:rPr>
              <a:t>.SelectMany</a:t>
            </a:r>
            <a:r>
              <a:rPr lang="en-US" sz="2100" dirty="0">
                <a:solidFill>
                  <a:srgbClr val="000000"/>
                </a:solidFill>
                <a:latin typeface="Consolas" pitchFamily="49" charset="0"/>
                <a:cs typeface="Consolas" pitchFamily="49" charset="0"/>
              </a:rPr>
              <a:t>(</a:t>
            </a:r>
            <a:br>
              <a:rPr lang="en-US" sz="2100" dirty="0">
                <a:solidFill>
                  <a:srgbClr val="000000"/>
                </a:solidFill>
                <a:latin typeface="Consolas" pitchFamily="49" charset="0"/>
                <a:cs typeface="Consolas" pitchFamily="49" charset="0"/>
              </a:rPr>
            </a:br>
            <a:r>
              <a:rPr lang="en-US" sz="2100" dirty="0">
                <a:solidFill>
                  <a:srgbClr val="000000"/>
                </a:solidFill>
                <a:latin typeface="Consolas" pitchFamily="49" charset="0"/>
                <a:cs typeface="Consolas" pitchFamily="49" charset="0"/>
              </a:rPr>
              <a:t> </a:t>
            </a:r>
            <a:r>
              <a:rPr lang="en-US" sz="2100" dirty="0" smtClean="0">
                <a:solidFill>
                  <a:srgbClr val="000000"/>
                </a:solidFill>
                <a:latin typeface="Consolas" pitchFamily="49" charset="0"/>
                <a:cs typeface="Consolas" pitchFamily="49" charset="0"/>
              </a:rPr>
              <a:t>  </a:t>
            </a:r>
            <a:r>
              <a:rPr lang="en-US" sz="2100" dirty="0">
                <a:solidFill>
                  <a:srgbClr val="000000"/>
                </a:solidFill>
                <a:latin typeface="Consolas" pitchFamily="49" charset="0"/>
                <a:cs typeface="Consolas" pitchFamily="49" charset="0"/>
              </a:rPr>
              <a:t>_ =&gt; _.</a:t>
            </a:r>
            <a:r>
              <a:rPr lang="en-US" sz="2100" dirty="0" err="1">
                <a:solidFill>
                  <a:srgbClr val="000000"/>
                </a:solidFill>
                <a:latin typeface="Consolas" pitchFamily="49" charset="0"/>
                <a:cs typeface="Consolas" pitchFamily="49" charset="0"/>
              </a:rPr>
              <a:t>ToUpper</a:t>
            </a:r>
            <a:r>
              <a:rPr lang="en-US" sz="2100" dirty="0">
                <a:solidFill>
                  <a:srgbClr val="000000"/>
                </a:solidFill>
                <a:latin typeface="Consolas" pitchFamily="49" charset="0"/>
                <a:cs typeface="Consolas" pitchFamily="49" charset="0"/>
              </a:rPr>
              <a:t>(),</a:t>
            </a:r>
          </a:p>
          <a:p>
            <a:pPr defTabSz="1218585"/>
            <a:r>
              <a:rPr lang="en-US" sz="2100" dirty="0">
                <a:solidFill>
                  <a:srgbClr val="000000"/>
                </a:solidFill>
                <a:latin typeface="Consolas" pitchFamily="49" charset="0"/>
                <a:cs typeface="Consolas" pitchFamily="49" charset="0"/>
              </a:rPr>
              <a:t> </a:t>
            </a:r>
            <a:r>
              <a:rPr lang="en-US" sz="2100" dirty="0" smtClean="0">
                <a:solidFill>
                  <a:srgbClr val="000000"/>
                </a:solidFill>
                <a:latin typeface="Consolas" pitchFamily="49" charset="0"/>
                <a:cs typeface="Consolas" pitchFamily="49" charset="0"/>
              </a:rPr>
              <a:t>  </a:t>
            </a:r>
            <a:r>
              <a:rPr lang="en-US" sz="2100" dirty="0">
                <a:solidFill>
                  <a:srgbClr val="000000"/>
                </a:solidFill>
                <a:latin typeface="Consolas" pitchFamily="49" charset="0"/>
                <a:cs typeface="Consolas" pitchFamily="49" charset="0"/>
              </a:rPr>
              <a:t>s =&gt; s)</a:t>
            </a:r>
          </a:p>
        </p:txBody>
      </p:sp>
      <p:sp>
        <p:nvSpPr>
          <p:cNvPr id="5" name="TextBox 4"/>
          <p:cNvSpPr txBox="1"/>
          <p:nvPr/>
        </p:nvSpPr>
        <p:spPr>
          <a:xfrm>
            <a:off x="4343400" y="5070180"/>
            <a:ext cx="1381105" cy="492420"/>
          </a:xfrm>
          <a:prstGeom prst="rect">
            <a:avLst/>
          </a:prstGeom>
          <a:noFill/>
        </p:spPr>
        <p:txBody>
          <a:bodyPr wrap="none" lIns="121899" tIns="60949" rIns="121899" bIns="60949" rtlCol="0">
            <a:spAutoFit/>
          </a:bodyPr>
          <a:lstStyle/>
          <a:p>
            <a:r>
              <a:rPr lang="en-US" sz="2400" dirty="0">
                <a:solidFill>
                  <a:schemeClr val="bg1"/>
                </a:solidFill>
              </a:rPr>
              <a:t>Compiler</a:t>
            </a:r>
          </a:p>
        </p:txBody>
      </p:sp>
      <p:sp>
        <p:nvSpPr>
          <p:cNvPr id="6" name="Vertical Scroll 5"/>
          <p:cNvSpPr/>
          <p:nvPr/>
        </p:nvSpPr>
        <p:spPr bwMode="auto">
          <a:xfrm>
            <a:off x="999744" y="1828800"/>
            <a:ext cx="3389376" cy="1398017"/>
          </a:xfrm>
          <a:prstGeom prst="verticalScroll">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400" b="1" dirty="0">
                <a:solidFill>
                  <a:srgbClr val="000000"/>
                </a:solidFill>
                <a:latin typeface="Calibri" pitchFamily="34" charset="0"/>
              </a:rPr>
              <a:t>Null-propagating </a:t>
            </a:r>
            <a:r>
              <a:rPr lang="en-US" sz="2400" b="1" dirty="0" smtClean="0">
                <a:solidFill>
                  <a:srgbClr val="000000"/>
                </a:solidFill>
                <a:latin typeface="Calibri" pitchFamily="34" charset="0"/>
              </a:rPr>
              <a:t>dot</a:t>
            </a:r>
            <a:r>
              <a:rPr lang="en-US" sz="2700" b="1" dirty="0">
                <a:solidFill>
                  <a:srgbClr val="000000"/>
                </a:solidFill>
                <a:latin typeface="Calibri" pitchFamily="34" charset="0"/>
              </a:rPr>
              <a:t/>
            </a:r>
            <a:br>
              <a:rPr lang="en-US" sz="2700" b="1" dirty="0">
                <a:solidFill>
                  <a:srgbClr val="000000"/>
                </a:solidFill>
                <a:latin typeface="Calibri" pitchFamily="34" charset="0"/>
              </a:rPr>
            </a:br>
            <a:endParaRPr lang="en-US" sz="700" b="1" dirty="0">
              <a:solidFill>
                <a:srgbClr val="000000"/>
              </a:solidFill>
              <a:latin typeface="Calibri" pitchFamily="34" charset="0"/>
            </a:endParaRPr>
          </a:p>
          <a:p>
            <a:pPr algn="ctr" defTabSz="1218585"/>
            <a:r>
              <a:rPr lang="en-US" sz="2100" dirty="0">
                <a:solidFill>
                  <a:srgbClr val="000000"/>
                </a:solidFill>
                <a:latin typeface="Consolas" pitchFamily="49" charset="0"/>
                <a:cs typeface="Consolas" pitchFamily="49" charset="0"/>
              </a:rPr>
              <a:t>string s = name?.</a:t>
            </a:r>
            <a:r>
              <a:rPr lang="en-US" sz="2100" dirty="0" err="1">
                <a:solidFill>
                  <a:srgbClr val="000000"/>
                </a:solidFill>
                <a:latin typeface="Consolas" pitchFamily="49" charset="0"/>
                <a:cs typeface="Consolas" pitchFamily="49" charset="0"/>
              </a:rPr>
              <a:t>ToUpper</a:t>
            </a:r>
            <a:r>
              <a:rPr lang="en-US" sz="2100" dirty="0">
                <a:solidFill>
                  <a:srgbClr val="000000"/>
                </a:solidFill>
                <a:latin typeface="Consolas" pitchFamily="49" charset="0"/>
                <a:cs typeface="Consolas" pitchFamily="49" charset="0"/>
              </a:rPr>
              <a:t>();</a:t>
            </a:r>
          </a:p>
        </p:txBody>
      </p:sp>
      <p:sp>
        <p:nvSpPr>
          <p:cNvPr id="17" name="Right Arrow 16"/>
          <p:cNvSpPr/>
          <p:nvPr/>
        </p:nvSpPr>
        <p:spPr bwMode="auto">
          <a:xfrm rot="5400000">
            <a:off x="2314397" y="3522600"/>
            <a:ext cx="829977" cy="431391"/>
          </a:xfrm>
          <a:prstGeom prst="rightArrow">
            <a:avLst/>
          </a:prstGeom>
          <a:solidFill>
            <a:srgbClr val="FFC000"/>
          </a:soli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19" name="TextBox 18"/>
          <p:cNvSpPr txBox="1"/>
          <p:nvPr/>
        </p:nvSpPr>
        <p:spPr>
          <a:xfrm>
            <a:off x="1219200" y="3461683"/>
            <a:ext cx="2588038" cy="492420"/>
          </a:xfrm>
          <a:prstGeom prst="rect">
            <a:avLst/>
          </a:prstGeom>
          <a:noFill/>
        </p:spPr>
        <p:txBody>
          <a:bodyPr wrap="none" lIns="121899" tIns="60949" rIns="121899" bIns="60949" rtlCol="0">
            <a:spAutoFit/>
          </a:bodyPr>
          <a:lstStyle/>
          <a:p>
            <a:r>
              <a:rPr lang="en-US" sz="2400" dirty="0">
                <a:solidFill>
                  <a:schemeClr val="bg1"/>
                </a:solidFill>
              </a:rPr>
              <a:t>Syntactic       </a:t>
            </a:r>
            <a:r>
              <a:rPr lang="en-US" sz="2400" dirty="0" smtClean="0">
                <a:solidFill>
                  <a:schemeClr val="bg1"/>
                </a:solidFill>
              </a:rPr>
              <a:t> </a:t>
            </a:r>
            <a:r>
              <a:rPr lang="en-US" sz="2400" dirty="0">
                <a:solidFill>
                  <a:schemeClr val="bg1"/>
                </a:solidFill>
              </a:rPr>
              <a:t>sugar</a:t>
            </a:r>
          </a:p>
        </p:txBody>
      </p:sp>
      <p:sp>
        <p:nvSpPr>
          <p:cNvPr id="21" name="Cloud Callout 20"/>
          <p:cNvSpPr/>
          <p:nvPr/>
        </p:nvSpPr>
        <p:spPr bwMode="auto">
          <a:xfrm>
            <a:off x="4992624" y="2079923"/>
            <a:ext cx="3376232" cy="1381760"/>
          </a:xfrm>
          <a:prstGeom prst="cloudCallout">
            <a:avLst>
              <a:gd name="adj1" fmla="val -10236"/>
              <a:gd name="adj2" fmla="val 107205"/>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400" dirty="0">
                <a:solidFill>
                  <a:srgbClr val="000000"/>
                </a:solidFill>
                <a:latin typeface="Calibri" pitchFamily="34" charset="0"/>
              </a:rPr>
              <a:t>One single </a:t>
            </a:r>
            <a:r>
              <a:rPr lang="en-US" sz="2400" b="1" i="1" dirty="0">
                <a:solidFill>
                  <a:srgbClr val="000000"/>
                </a:solidFill>
                <a:latin typeface="Calibri" pitchFamily="34" charset="0"/>
              </a:rPr>
              <a:t>library function </a:t>
            </a:r>
            <a:r>
              <a:rPr lang="en-US" sz="2400" dirty="0">
                <a:solidFill>
                  <a:srgbClr val="000000"/>
                </a:solidFill>
                <a:latin typeface="Calibri" pitchFamily="34" charset="0"/>
              </a:rPr>
              <a:t>suffices</a:t>
            </a:r>
            <a:endParaRPr lang="en-US" sz="2400" b="1" i="1" dirty="0">
              <a:solidFill>
                <a:srgbClr val="000000"/>
              </a:solidFill>
              <a:latin typeface="Calibri" pitchFamily="34" charset="0"/>
            </a:endParaRPr>
          </a:p>
        </p:txBody>
      </p:sp>
      <p:sp>
        <p:nvSpPr>
          <p:cNvPr id="4" name="Title 3"/>
          <p:cNvSpPr>
            <a:spLocks noGrp="1"/>
          </p:cNvSpPr>
          <p:nvPr>
            <p:ph type="title"/>
          </p:nvPr>
        </p:nvSpPr>
        <p:spPr/>
        <p:txBody>
          <a:bodyPr/>
          <a:lstStyle/>
          <a:p>
            <a:r>
              <a:rPr lang="en-US" dirty="0" smtClean="0"/>
              <a:t>Building the Maybe Monad (For Fun and No Profit)</a:t>
            </a:r>
            <a:endParaRPr lang="en-US" dirty="0"/>
          </a:p>
        </p:txBody>
      </p:sp>
    </p:spTree>
    <p:extLst>
      <p:ext uri="{BB962C8B-B14F-4D97-AF65-F5344CB8AC3E}">
        <p14:creationId xmlns:p14="http://schemas.microsoft.com/office/powerpoint/2010/main" val="30409168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up)">
                                      <p:cBhvr>
                                        <p:cTn id="12" dur="500"/>
                                        <p:tgtEl>
                                          <p:spTgt spid="17"/>
                                        </p:tgtEl>
                                      </p:cBhvr>
                                    </p:animEffect>
                                  </p:childTnLst>
                                </p:cTn>
                              </p:par>
                            </p:childTnLst>
                          </p:cTn>
                        </p:par>
                        <p:par>
                          <p:cTn id="13" fill="hold">
                            <p:stCondLst>
                              <p:cond delay="500"/>
                            </p:stCondLst>
                            <p:childTnLst>
                              <p:par>
                                <p:cTn id="14" presetID="1"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500"/>
                            </p:stCondLst>
                            <p:childTnLst>
                              <p:par>
                                <p:cTn id="30" presetID="1" presetClass="entr" presetSubtype="0"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1000"/>
                            </p:stCondLst>
                            <p:childTnLst>
                              <p:par>
                                <p:cTn id="37" presetID="1"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5" grpId="0"/>
      <p:bldP spid="6" grpId="0" animBg="1"/>
      <p:bldP spid="17" grpId="0" animBg="1"/>
      <p:bldP spid="19" grpId="0"/>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Essential LINQ</a:t>
            </a:r>
            <a:endParaRPr lang="en-US" dirty="0"/>
          </a:p>
        </p:txBody>
      </p:sp>
    </p:spTree>
    <p:extLst>
      <p:ext uri="{BB962C8B-B14F-4D97-AF65-F5344CB8AC3E}">
        <p14:creationId xmlns:p14="http://schemas.microsoft.com/office/powerpoint/2010/main" val="135394722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2752" y="3187288"/>
            <a:ext cx="6687312" cy="2893077"/>
          </a:xfrm>
          <a:prstGeom prst="rect">
            <a:avLst/>
          </a:prstGeom>
        </p:spPr>
        <p:txBody>
          <a:bodyPr wrap="square" lIns="121899" tIns="60949" rIns="121899" bIns="60949">
            <a:spAutoFit/>
          </a:bodyPr>
          <a:lstStyle/>
          <a:p>
            <a:r>
              <a:rPr lang="en-US" sz="2000" dirty="0" err="1">
                <a:solidFill>
                  <a:schemeClr val="tx2">
                    <a:lumMod val="40000"/>
                    <a:lumOff val="60000"/>
                  </a:schemeClr>
                </a:solidFill>
                <a:latin typeface="Consolas" pitchFamily="49" charset="0"/>
                <a:cs typeface="Consolas" pitchFamily="49" charset="0"/>
              </a:rPr>
              <a:t>var</a:t>
            </a:r>
            <a:r>
              <a:rPr lang="en-US" sz="2000" dirty="0">
                <a:solidFill>
                  <a:schemeClr val="tx2">
                    <a:lumMod val="40000"/>
                    <a:lumOff val="60000"/>
                  </a:schemeClr>
                </a:solidFill>
                <a:latin typeface="Consolas" pitchFamily="49" charset="0"/>
                <a:cs typeface="Consolas" pitchFamily="49" charset="0"/>
              </a:rPr>
              <a:t> </a:t>
            </a:r>
            <a:r>
              <a:rPr lang="en-US" sz="2000" dirty="0" err="1">
                <a:solidFill>
                  <a:schemeClr val="bg1"/>
                </a:solidFill>
                <a:latin typeface="Consolas" pitchFamily="49" charset="0"/>
                <a:cs typeface="Consolas" pitchFamily="49" charset="0"/>
              </a:rPr>
              <a:t>src</a:t>
            </a:r>
            <a:r>
              <a:rPr lang="en-US" sz="2000" dirty="0">
                <a:solidFill>
                  <a:schemeClr val="bg1"/>
                </a:solidFill>
                <a:latin typeface="Consolas" pitchFamily="49" charset="0"/>
                <a:cs typeface="Consolas" pitchFamily="49" charset="0"/>
              </a:rPr>
              <a:t> = </a:t>
            </a:r>
            <a:r>
              <a:rPr lang="en-US" sz="2000" dirty="0">
                <a:solidFill>
                  <a:schemeClr val="tx2">
                    <a:lumMod val="40000"/>
                    <a:lumOff val="60000"/>
                  </a:schemeClr>
                </a:solidFill>
                <a:latin typeface="Consolas" pitchFamily="49" charset="0"/>
                <a:cs typeface="Consolas" pitchFamily="49" charset="0"/>
              </a:rPr>
              <a:t>new</a:t>
            </a:r>
            <a:r>
              <a:rPr lang="en-US" sz="2000" dirty="0">
                <a:solidFill>
                  <a:schemeClr val="bg1"/>
                </a:solidFill>
                <a:latin typeface="Consolas" pitchFamily="49" charset="0"/>
                <a:cs typeface="Consolas" pitchFamily="49" charset="0"/>
              </a:rPr>
              <a:t> </a:t>
            </a:r>
            <a:r>
              <a:rPr lang="en-US" sz="2000" dirty="0">
                <a:solidFill>
                  <a:schemeClr val="accent3">
                    <a:lumMod val="60000"/>
                    <a:lumOff val="40000"/>
                  </a:schemeClr>
                </a:solidFill>
                <a:latin typeface="Consolas" pitchFamily="49" charset="0"/>
                <a:cs typeface="Consolas" pitchFamily="49" charset="0"/>
              </a:rPr>
              <a:t>Source</a:t>
            </a:r>
            <a:r>
              <a:rPr lang="en-US" sz="2000" dirty="0" smtClean="0">
                <a:solidFill>
                  <a:schemeClr val="bg1"/>
                </a:solidFill>
                <a:latin typeface="Consolas" pitchFamily="49" charset="0"/>
                <a:cs typeface="Consolas" pitchFamily="49" charset="0"/>
              </a:rPr>
              <a:t>&lt;</a:t>
            </a:r>
            <a:r>
              <a:rPr lang="en-US" sz="2000" dirty="0">
                <a:solidFill>
                  <a:schemeClr val="accent3">
                    <a:lumMod val="60000"/>
                    <a:lumOff val="40000"/>
                  </a:schemeClr>
                </a:solidFill>
                <a:latin typeface="Consolas" pitchFamily="49" charset="0"/>
                <a:cs typeface="Consolas" pitchFamily="49" charset="0"/>
              </a:rPr>
              <a:t>Product</a:t>
            </a:r>
            <a:r>
              <a:rPr lang="en-US" sz="2000" dirty="0" smtClean="0">
                <a:solidFill>
                  <a:schemeClr val="bg1"/>
                </a:solidFill>
                <a:latin typeface="Consolas" pitchFamily="49" charset="0"/>
                <a:cs typeface="Consolas" pitchFamily="49" charset="0"/>
              </a:rPr>
              <a:t>&gt;();</a:t>
            </a:r>
          </a:p>
          <a:p>
            <a:endParaRPr lang="en-US" sz="2000" dirty="0">
              <a:solidFill>
                <a:schemeClr val="bg1"/>
              </a:solidFill>
              <a:latin typeface="Consolas" pitchFamily="49" charset="0"/>
              <a:cs typeface="Consolas" pitchFamily="49" charset="0"/>
            </a:endParaRPr>
          </a:p>
          <a:p>
            <a:r>
              <a:rPr lang="en-US" sz="2000" dirty="0" err="1">
                <a:solidFill>
                  <a:schemeClr val="tx2">
                    <a:lumMod val="40000"/>
                    <a:lumOff val="60000"/>
                  </a:schemeClr>
                </a:solidFill>
                <a:latin typeface="Consolas" pitchFamily="49" charset="0"/>
                <a:cs typeface="Consolas" pitchFamily="49" charset="0"/>
              </a:rPr>
              <a:t>var</a:t>
            </a:r>
            <a:r>
              <a:rPr lang="en-US" sz="2000" dirty="0">
                <a:solidFill>
                  <a:schemeClr val="bg1"/>
                </a:solidFill>
                <a:latin typeface="Consolas" pitchFamily="49" charset="0"/>
                <a:cs typeface="Consolas" pitchFamily="49" charset="0"/>
              </a:rPr>
              <a:t> res = </a:t>
            </a:r>
            <a:r>
              <a:rPr lang="en-US" sz="2000" dirty="0">
                <a:solidFill>
                  <a:schemeClr val="tx2">
                    <a:lumMod val="40000"/>
                    <a:lumOff val="60000"/>
                  </a:schemeClr>
                </a:solidFill>
                <a:latin typeface="Consolas" pitchFamily="49" charset="0"/>
                <a:cs typeface="Consolas" pitchFamily="49" charset="0"/>
              </a:rPr>
              <a:t>from</a:t>
            </a:r>
            <a:r>
              <a:rPr lang="en-US" sz="2000" dirty="0">
                <a:solidFill>
                  <a:schemeClr val="bg1"/>
                </a:solidFill>
                <a:latin typeface="Consolas" pitchFamily="49" charset="0"/>
                <a:cs typeface="Consolas" pitchFamily="49" charset="0"/>
              </a:rPr>
              <a:t> p </a:t>
            </a:r>
            <a:r>
              <a:rPr lang="en-US" sz="2000" dirty="0">
                <a:solidFill>
                  <a:schemeClr val="tx2">
                    <a:lumMod val="40000"/>
                    <a:lumOff val="60000"/>
                  </a:schemeClr>
                </a:solidFill>
                <a:latin typeface="Consolas" pitchFamily="49" charset="0"/>
                <a:cs typeface="Consolas" pitchFamily="49" charset="0"/>
              </a:rPr>
              <a:t>in</a:t>
            </a:r>
            <a:r>
              <a:rPr lang="en-US" sz="2000" dirty="0">
                <a:solidFill>
                  <a:schemeClr val="bg1"/>
                </a:solidFill>
                <a:latin typeface="Consolas" pitchFamily="49" charset="0"/>
                <a:cs typeface="Consolas" pitchFamily="49" charset="0"/>
              </a:rPr>
              <a:t> </a:t>
            </a:r>
            <a:r>
              <a:rPr lang="en-US" sz="2000" dirty="0" err="1">
                <a:solidFill>
                  <a:schemeClr val="bg1"/>
                </a:solidFill>
                <a:latin typeface="Consolas" pitchFamily="49" charset="0"/>
                <a:cs typeface="Consolas" pitchFamily="49" charset="0"/>
              </a:rPr>
              <a:t>src</a:t>
            </a:r>
            <a:endParaRPr lang="en-US" sz="2000" dirty="0">
              <a:solidFill>
                <a:schemeClr val="bg1"/>
              </a:solidFill>
              <a:latin typeface="Consolas" pitchFamily="49" charset="0"/>
              <a:cs typeface="Consolas" pitchFamily="49" charset="0"/>
            </a:endParaRPr>
          </a:p>
          <a:p>
            <a:r>
              <a:rPr lang="en-US" sz="2000" dirty="0">
                <a:solidFill>
                  <a:schemeClr val="bg1"/>
                </a:solidFill>
                <a:latin typeface="Consolas" pitchFamily="49" charset="0"/>
                <a:cs typeface="Consolas" pitchFamily="49" charset="0"/>
              </a:rPr>
              <a:t>          </a:t>
            </a:r>
            <a:r>
              <a:rPr lang="en-US" sz="2000" dirty="0">
                <a:solidFill>
                  <a:schemeClr val="tx2">
                    <a:lumMod val="40000"/>
                    <a:lumOff val="60000"/>
                  </a:schemeClr>
                </a:solidFill>
                <a:latin typeface="Consolas" pitchFamily="49" charset="0"/>
                <a:cs typeface="Consolas" pitchFamily="49" charset="0"/>
              </a:rPr>
              <a:t>where</a:t>
            </a:r>
            <a:r>
              <a:rPr lang="en-US" sz="2000" dirty="0" smtClean="0">
                <a:solidFill>
                  <a:schemeClr val="bg1"/>
                </a:solidFill>
                <a:latin typeface="Consolas" pitchFamily="49" charset="0"/>
                <a:cs typeface="Consolas" pitchFamily="49" charset="0"/>
              </a:rPr>
              <a:t> </a:t>
            </a:r>
            <a:r>
              <a:rPr lang="en-US" sz="2000" dirty="0" err="1">
                <a:solidFill>
                  <a:schemeClr val="bg1"/>
                </a:solidFill>
                <a:latin typeface="Consolas" pitchFamily="49" charset="0"/>
                <a:cs typeface="Consolas" pitchFamily="49" charset="0"/>
              </a:rPr>
              <a:t>p.Price</a:t>
            </a:r>
            <a:r>
              <a:rPr lang="en-US" sz="2000" dirty="0">
                <a:solidFill>
                  <a:schemeClr val="bg1"/>
                </a:solidFill>
                <a:latin typeface="Consolas" pitchFamily="49" charset="0"/>
                <a:cs typeface="Consolas" pitchFamily="49" charset="0"/>
              </a:rPr>
              <a:t> &gt; 100m</a:t>
            </a:r>
          </a:p>
          <a:p>
            <a:r>
              <a:rPr lang="en-US" sz="2000" dirty="0">
                <a:solidFill>
                  <a:schemeClr val="bg1"/>
                </a:solidFill>
                <a:latin typeface="Consolas" pitchFamily="49" charset="0"/>
                <a:cs typeface="Consolas" pitchFamily="49" charset="0"/>
              </a:rPr>
              <a:t>          </a:t>
            </a:r>
            <a:r>
              <a:rPr lang="en-US" sz="2000" dirty="0">
                <a:solidFill>
                  <a:schemeClr val="tx2">
                    <a:lumMod val="40000"/>
                    <a:lumOff val="60000"/>
                  </a:schemeClr>
                </a:solidFill>
                <a:latin typeface="Consolas" pitchFamily="49" charset="0"/>
                <a:cs typeface="Consolas" pitchFamily="49" charset="0"/>
              </a:rPr>
              <a:t>group</a:t>
            </a:r>
            <a:r>
              <a:rPr lang="en-US" sz="2000" dirty="0" smtClean="0">
                <a:solidFill>
                  <a:schemeClr val="bg1"/>
                </a:solidFill>
                <a:latin typeface="Consolas" pitchFamily="49" charset="0"/>
                <a:cs typeface="Consolas" pitchFamily="49" charset="0"/>
              </a:rPr>
              <a:t> </a:t>
            </a:r>
            <a:r>
              <a:rPr lang="en-US" sz="2000" dirty="0">
                <a:solidFill>
                  <a:schemeClr val="bg1"/>
                </a:solidFill>
                <a:latin typeface="Consolas" pitchFamily="49" charset="0"/>
                <a:cs typeface="Consolas" pitchFamily="49" charset="0"/>
              </a:rPr>
              <a:t>p </a:t>
            </a:r>
            <a:r>
              <a:rPr lang="en-US" sz="2000" dirty="0">
                <a:solidFill>
                  <a:schemeClr val="tx2">
                    <a:lumMod val="40000"/>
                    <a:lumOff val="60000"/>
                  </a:schemeClr>
                </a:solidFill>
                <a:latin typeface="Consolas" pitchFamily="49" charset="0"/>
                <a:cs typeface="Consolas" pitchFamily="49" charset="0"/>
              </a:rPr>
              <a:t>by</a:t>
            </a:r>
            <a:r>
              <a:rPr lang="en-US" sz="2000" dirty="0">
                <a:solidFill>
                  <a:schemeClr val="bg1"/>
                </a:solidFill>
                <a:latin typeface="Consolas" pitchFamily="49" charset="0"/>
                <a:cs typeface="Consolas" pitchFamily="49" charset="0"/>
              </a:rPr>
              <a:t> </a:t>
            </a:r>
            <a:r>
              <a:rPr lang="en-US" sz="2000" dirty="0" err="1">
                <a:solidFill>
                  <a:schemeClr val="bg1"/>
                </a:solidFill>
                <a:latin typeface="Consolas" pitchFamily="49" charset="0"/>
                <a:cs typeface="Consolas" pitchFamily="49" charset="0"/>
              </a:rPr>
              <a:t>p.Category</a:t>
            </a:r>
            <a:r>
              <a:rPr lang="en-US" sz="2000" dirty="0">
                <a:solidFill>
                  <a:schemeClr val="bg1"/>
                </a:solidFill>
                <a:latin typeface="Consolas" pitchFamily="49" charset="0"/>
                <a:cs typeface="Consolas" pitchFamily="49" charset="0"/>
              </a:rPr>
              <a:t>;</a:t>
            </a:r>
          </a:p>
          <a:p>
            <a:endParaRPr lang="en-US" sz="2000" dirty="0" smtClean="0">
              <a:solidFill>
                <a:schemeClr val="bg1"/>
              </a:solidFill>
              <a:latin typeface="Consolas" pitchFamily="49" charset="0"/>
              <a:cs typeface="Consolas" pitchFamily="49" charset="0"/>
            </a:endParaRPr>
          </a:p>
          <a:p>
            <a:endParaRPr lang="en-US" sz="2000" dirty="0" smtClean="0">
              <a:solidFill>
                <a:schemeClr val="bg1"/>
              </a:solidFill>
              <a:latin typeface="Consolas" pitchFamily="49" charset="0"/>
              <a:cs typeface="Consolas" pitchFamily="49" charset="0"/>
            </a:endParaRPr>
          </a:p>
          <a:p>
            <a:r>
              <a:rPr lang="sv-SE" sz="2000" dirty="0">
                <a:solidFill>
                  <a:schemeClr val="tx2">
                    <a:lumMod val="40000"/>
                    <a:lumOff val="60000"/>
                  </a:schemeClr>
                </a:solidFill>
                <a:latin typeface="Consolas" pitchFamily="49" charset="0"/>
                <a:cs typeface="Consolas" pitchFamily="49" charset="0"/>
              </a:rPr>
              <a:t>foreach</a:t>
            </a:r>
            <a:r>
              <a:rPr lang="sv-SE" sz="2000" dirty="0" smtClean="0">
                <a:solidFill>
                  <a:schemeClr val="bg1"/>
                </a:solidFill>
                <a:latin typeface="Consolas" pitchFamily="49" charset="0"/>
                <a:cs typeface="Consolas" pitchFamily="49" charset="0"/>
              </a:rPr>
              <a:t> </a:t>
            </a:r>
            <a:r>
              <a:rPr lang="sv-SE" sz="2000" dirty="0">
                <a:solidFill>
                  <a:schemeClr val="bg1"/>
                </a:solidFill>
                <a:latin typeface="Consolas" pitchFamily="49" charset="0"/>
                <a:cs typeface="Consolas" pitchFamily="49" charset="0"/>
              </a:rPr>
              <a:t>(</a:t>
            </a:r>
            <a:r>
              <a:rPr lang="sv-SE" sz="2000" dirty="0">
                <a:solidFill>
                  <a:schemeClr val="tx2">
                    <a:lumMod val="40000"/>
                    <a:lumOff val="60000"/>
                  </a:schemeClr>
                </a:solidFill>
                <a:latin typeface="Consolas" pitchFamily="49" charset="0"/>
                <a:cs typeface="Consolas" pitchFamily="49" charset="0"/>
              </a:rPr>
              <a:t>var</a:t>
            </a:r>
            <a:r>
              <a:rPr lang="sv-SE" sz="2000" dirty="0">
                <a:solidFill>
                  <a:schemeClr val="bg1"/>
                </a:solidFill>
                <a:latin typeface="Consolas" pitchFamily="49" charset="0"/>
                <a:cs typeface="Consolas" pitchFamily="49" charset="0"/>
              </a:rPr>
              <a:t> p </a:t>
            </a:r>
            <a:r>
              <a:rPr lang="sv-SE" sz="2000" dirty="0">
                <a:solidFill>
                  <a:schemeClr val="tx2">
                    <a:lumMod val="40000"/>
                    <a:lumOff val="60000"/>
                  </a:schemeClr>
                </a:solidFill>
                <a:latin typeface="Consolas" pitchFamily="49" charset="0"/>
                <a:cs typeface="Consolas" pitchFamily="49" charset="0"/>
              </a:rPr>
              <a:t>in</a:t>
            </a:r>
            <a:r>
              <a:rPr lang="sv-SE" sz="2000" dirty="0">
                <a:solidFill>
                  <a:schemeClr val="bg1"/>
                </a:solidFill>
                <a:latin typeface="Consolas" pitchFamily="49" charset="0"/>
                <a:cs typeface="Consolas" pitchFamily="49" charset="0"/>
              </a:rPr>
              <a:t> res)</a:t>
            </a:r>
          </a:p>
          <a:p>
            <a:r>
              <a:rPr lang="en-US" sz="2000" dirty="0">
                <a:solidFill>
                  <a:schemeClr val="bg1"/>
                </a:solidFill>
                <a:latin typeface="Consolas" pitchFamily="49" charset="0"/>
                <a:cs typeface="Consolas" pitchFamily="49" charset="0"/>
              </a:rPr>
              <a:t>    </a:t>
            </a:r>
            <a:r>
              <a:rPr lang="en-US" sz="2000" dirty="0" err="1">
                <a:solidFill>
                  <a:schemeClr val="accent3">
                    <a:lumMod val="60000"/>
                    <a:lumOff val="40000"/>
                  </a:schemeClr>
                </a:solidFill>
                <a:latin typeface="Consolas" pitchFamily="49" charset="0"/>
                <a:cs typeface="Consolas" pitchFamily="49" charset="0"/>
              </a:rPr>
              <a:t>Console</a:t>
            </a:r>
            <a:r>
              <a:rPr lang="en-US" sz="2000" dirty="0" err="1">
                <a:solidFill>
                  <a:schemeClr val="bg1"/>
                </a:solidFill>
                <a:latin typeface="Consolas" pitchFamily="49" charset="0"/>
                <a:cs typeface="Consolas" pitchFamily="49" charset="0"/>
              </a:rPr>
              <a:t>.WriteLine</a:t>
            </a:r>
            <a:r>
              <a:rPr lang="en-US" sz="2000" dirty="0">
                <a:solidFill>
                  <a:schemeClr val="bg1"/>
                </a:solidFill>
                <a:latin typeface="Consolas" pitchFamily="49" charset="0"/>
                <a:cs typeface="Consolas" pitchFamily="49" charset="0"/>
              </a:rPr>
              <a:t>(p);</a:t>
            </a:r>
          </a:p>
        </p:txBody>
      </p:sp>
      <p:sp>
        <p:nvSpPr>
          <p:cNvPr id="5" name="Rounded Rectangular Callout 4"/>
          <p:cNvSpPr/>
          <p:nvPr/>
        </p:nvSpPr>
        <p:spPr bwMode="auto">
          <a:xfrm>
            <a:off x="2555176" y="2121408"/>
            <a:ext cx="1932432" cy="784352"/>
          </a:xfrm>
          <a:prstGeom prst="wedgeRoundRectCallout">
            <a:avLst>
              <a:gd name="adj1" fmla="val 3816"/>
              <a:gd name="adj2" fmla="val 90611"/>
              <a:gd name="adj3" fmla="val 1666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dirty="0">
                <a:solidFill>
                  <a:srgbClr val="000000"/>
                </a:solidFill>
              </a:rPr>
              <a:t>Implements</a:t>
            </a:r>
            <a:endParaRPr lang="en-US" sz="1400" dirty="0">
              <a:solidFill>
                <a:srgbClr val="000000"/>
              </a:solidFill>
            </a:endParaRPr>
          </a:p>
          <a:p>
            <a:pPr algn="ctr" defTabSz="1218585"/>
            <a:r>
              <a:rPr lang="en-US" b="1" dirty="0" err="1">
                <a:solidFill>
                  <a:srgbClr val="000000"/>
                </a:solidFill>
                <a:latin typeface="Consolas" pitchFamily="49" charset="0"/>
                <a:cs typeface="Consolas" pitchFamily="49" charset="0"/>
              </a:rPr>
              <a:t>IQueryable</a:t>
            </a:r>
            <a:r>
              <a:rPr lang="en-US" b="1" dirty="0">
                <a:solidFill>
                  <a:srgbClr val="000000"/>
                </a:solidFill>
                <a:latin typeface="Consolas" pitchFamily="49" charset="0"/>
                <a:cs typeface="Consolas" pitchFamily="49" charset="0"/>
              </a:rPr>
              <a:t>&lt;T&gt;</a:t>
            </a:r>
          </a:p>
        </p:txBody>
      </p:sp>
      <p:sp>
        <p:nvSpPr>
          <p:cNvPr id="6" name="Rounded Rectangular Callout 5"/>
          <p:cNvSpPr/>
          <p:nvPr/>
        </p:nvSpPr>
        <p:spPr bwMode="auto">
          <a:xfrm>
            <a:off x="457200" y="4664432"/>
            <a:ext cx="1301497" cy="597413"/>
          </a:xfrm>
          <a:prstGeom prst="wedgeRoundRectCallout">
            <a:avLst>
              <a:gd name="adj1" fmla="val 78541"/>
              <a:gd name="adj2" fmla="val -58368"/>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dirty="0" smtClean="0">
                <a:solidFill>
                  <a:srgbClr val="000000"/>
                </a:solidFill>
              </a:rPr>
              <a:t>Compiles fine</a:t>
            </a:r>
            <a:endParaRPr lang="en-US" sz="2000" b="1" dirty="0">
              <a:solidFill>
                <a:srgbClr val="000000"/>
              </a:solidFill>
              <a:latin typeface="Consolas" pitchFamily="49" charset="0"/>
              <a:cs typeface="Consolas" pitchFamily="49" charset="0"/>
            </a:endParaRPr>
          </a:p>
        </p:txBody>
      </p:sp>
      <p:sp>
        <p:nvSpPr>
          <p:cNvPr id="4" name="Rectangle 3"/>
          <p:cNvSpPr/>
          <p:nvPr/>
        </p:nvSpPr>
        <p:spPr bwMode="auto">
          <a:xfrm>
            <a:off x="2819400" y="5373625"/>
            <a:ext cx="426720" cy="316992"/>
          </a:xfrm>
          <a:prstGeom prst="rect">
            <a:avLst/>
          </a:prstGeom>
          <a:noFill/>
          <a:ln w="19050">
            <a:solidFill>
              <a:schemeClr val="bg1">
                <a:lumMod val="75000"/>
              </a:schemeClr>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cxnSp>
        <p:nvCxnSpPr>
          <p:cNvPr id="8" name="Straight Connector 7"/>
          <p:cNvCxnSpPr>
            <a:stCxn id="4" idx="0"/>
          </p:cNvCxnSpPr>
          <p:nvPr/>
        </p:nvCxnSpPr>
        <p:spPr>
          <a:xfrm flipV="1">
            <a:off x="3032760" y="4804237"/>
            <a:ext cx="2111502" cy="569388"/>
          </a:xfrm>
          <a:prstGeom prst="line">
            <a:avLst/>
          </a:prstGeom>
          <a:ln w="1905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12" name="Cloud Callout 11"/>
          <p:cNvSpPr/>
          <p:nvPr/>
        </p:nvSpPr>
        <p:spPr bwMode="auto">
          <a:xfrm>
            <a:off x="5285568" y="1676400"/>
            <a:ext cx="3763464" cy="1381760"/>
          </a:xfrm>
          <a:prstGeom prst="cloudCallout">
            <a:avLst>
              <a:gd name="adj1" fmla="val -24822"/>
              <a:gd name="adj2" fmla="val 98239"/>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b="1" i="1" dirty="0">
                <a:solidFill>
                  <a:srgbClr val="000000"/>
                </a:solidFill>
                <a:latin typeface="Calibri" pitchFamily="34" charset="0"/>
              </a:rPr>
              <a:t>Does it really </a:t>
            </a:r>
            <a:r>
              <a:rPr lang="en-US" sz="2000" dirty="0">
                <a:solidFill>
                  <a:srgbClr val="000000"/>
                </a:solidFill>
                <a:latin typeface="Calibri" pitchFamily="34" charset="0"/>
              </a:rPr>
              <a:t>have to be a runtime check?</a:t>
            </a:r>
            <a:endParaRPr lang="en-US" sz="2000" b="1" i="1" dirty="0">
              <a:solidFill>
                <a:srgbClr val="000000"/>
              </a:solidFill>
              <a:latin typeface="Calibri"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4262" y="3824970"/>
            <a:ext cx="3874770" cy="2031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6"/>
          <p:cNvSpPr>
            <a:spLocks noGrp="1"/>
          </p:cNvSpPr>
          <p:nvPr>
            <p:ph type="title"/>
          </p:nvPr>
        </p:nvSpPr>
        <p:spPr/>
        <p:txBody>
          <a:bodyPr/>
          <a:lstStyle/>
          <a:p>
            <a:r>
              <a:rPr lang="en-US" dirty="0" smtClean="0"/>
              <a:t>Query Providers Revisited – Do We Need </a:t>
            </a:r>
            <a:r>
              <a:rPr lang="en-US" dirty="0" err="1" smtClean="0"/>
              <a:t>IQueryable</a:t>
            </a:r>
            <a:r>
              <a:rPr lang="en-US" dirty="0" smtClean="0"/>
              <a:t>&lt;T&gt;?</a:t>
            </a:r>
            <a:endParaRPr lang="en-US" dirty="0"/>
          </a:p>
        </p:txBody>
      </p:sp>
    </p:spTree>
    <p:extLst>
      <p:ext uri="{BB962C8B-B14F-4D97-AF65-F5344CB8AC3E}">
        <p14:creationId xmlns:p14="http://schemas.microsoft.com/office/powerpoint/2010/main" val="25288544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nodeType="withEffect">
                                  <p:stCondLst>
                                    <p:cond delay="0"/>
                                  </p:stCondLst>
                                  <p:childTnLst>
                                    <p:set>
                                      <p:cBhvr>
                                        <p:cTn id="22" dur="1" fill="hold">
                                          <p:stCondLst>
                                            <p:cond delay="0"/>
                                          </p:stCondLst>
                                        </p:cTn>
                                        <p:tgtEl>
                                          <p:spTgt spid="1026"/>
                                        </p:tgtEl>
                                        <p:attrNameLst>
                                          <p:attrName>style.visibility</p:attrName>
                                        </p:attrNameLst>
                                      </p:cBhvr>
                                      <p:to>
                                        <p:strVal val="visible"/>
                                      </p:to>
                                    </p:set>
                                    <p:animEffect transition="in" filter="fade">
                                      <p:cBhvr>
                                        <p:cTn id="23" dur="500"/>
                                        <p:tgtEl>
                                          <p:spTgt spid="1026"/>
                                        </p:tgtEl>
                                      </p:cBhvr>
                                    </p:animEffect>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4"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2752" y="1689738"/>
            <a:ext cx="6687312" cy="1215695"/>
          </a:xfrm>
          <a:prstGeom prst="rect">
            <a:avLst/>
          </a:prstGeom>
        </p:spPr>
        <p:txBody>
          <a:bodyPr wrap="square" lIns="121899" tIns="60949" rIns="121899" bIns="60949">
            <a:spAutoFit/>
          </a:bodyPr>
          <a:lstStyle/>
          <a:p>
            <a:r>
              <a:rPr lang="en-US" dirty="0" err="1" smtClean="0">
                <a:solidFill>
                  <a:schemeClr val="accent1">
                    <a:lumMod val="60000"/>
                    <a:lumOff val="40000"/>
                  </a:schemeClr>
                </a:solidFill>
                <a:latin typeface="Consolas" pitchFamily="49" charset="0"/>
                <a:cs typeface="Consolas" pitchFamily="49" charset="0"/>
              </a:rPr>
              <a:t>var</a:t>
            </a:r>
            <a:r>
              <a:rPr lang="en-US" dirty="0" smtClean="0">
                <a:solidFill>
                  <a:schemeClr val="accent1">
                    <a:lumMod val="60000"/>
                    <a:lumOff val="40000"/>
                  </a:schemeClr>
                </a:solidFill>
                <a:latin typeface="Consolas" pitchFamily="49" charset="0"/>
                <a:cs typeface="Consolas" pitchFamily="49" charset="0"/>
              </a:rPr>
              <a:t> </a:t>
            </a:r>
            <a:r>
              <a:rPr lang="en-US" dirty="0">
                <a:solidFill>
                  <a:schemeClr val="bg1"/>
                </a:solidFill>
                <a:latin typeface="Consolas" pitchFamily="49" charset="0"/>
                <a:cs typeface="Consolas" pitchFamily="49" charset="0"/>
              </a:rPr>
              <a:t>res = </a:t>
            </a:r>
            <a:r>
              <a:rPr lang="en-US" dirty="0">
                <a:solidFill>
                  <a:schemeClr val="accent1">
                    <a:lumMod val="60000"/>
                    <a:lumOff val="40000"/>
                  </a:schemeClr>
                </a:solidFill>
                <a:latin typeface="Consolas" pitchFamily="49" charset="0"/>
                <a:cs typeface="Consolas" pitchFamily="49" charset="0"/>
              </a:rPr>
              <a:t>from</a:t>
            </a:r>
            <a:r>
              <a:rPr lang="en-US" dirty="0">
                <a:solidFill>
                  <a:schemeClr val="bg1"/>
                </a:solidFill>
                <a:latin typeface="Consolas" pitchFamily="49" charset="0"/>
                <a:cs typeface="Consolas" pitchFamily="49" charset="0"/>
              </a:rPr>
              <a:t> p </a:t>
            </a:r>
            <a:r>
              <a:rPr lang="en-US" dirty="0">
                <a:solidFill>
                  <a:schemeClr val="accent1">
                    <a:lumMod val="60000"/>
                    <a:lumOff val="40000"/>
                  </a:schemeClr>
                </a:solidFill>
                <a:latin typeface="Consolas" pitchFamily="49" charset="0"/>
                <a:cs typeface="Consolas" pitchFamily="49" charset="0"/>
              </a:rPr>
              <a:t>in</a:t>
            </a:r>
            <a:r>
              <a:rPr lang="en-US" dirty="0">
                <a:solidFill>
                  <a:schemeClr val="bg1"/>
                </a:solidFill>
                <a:latin typeface="Consolas" pitchFamily="49" charset="0"/>
                <a:cs typeface="Consolas" pitchFamily="49" charset="0"/>
              </a:rPr>
              <a:t> </a:t>
            </a:r>
            <a:r>
              <a:rPr lang="en-US" dirty="0" err="1" smtClean="0">
                <a:solidFill>
                  <a:schemeClr val="bg1"/>
                </a:solidFill>
                <a:latin typeface="Consolas" pitchFamily="49" charset="0"/>
                <a:cs typeface="Consolas" pitchFamily="49" charset="0"/>
              </a:rPr>
              <a:t>src</a:t>
            </a:r>
            <a:endParaRPr lang="en-US" dirty="0" smtClean="0">
              <a:solidFill>
                <a:schemeClr val="bg1"/>
              </a:solidFill>
              <a:latin typeface="Consolas" pitchFamily="49" charset="0"/>
              <a:cs typeface="Consolas" pitchFamily="49" charset="0"/>
            </a:endParaRPr>
          </a:p>
          <a:p>
            <a:endParaRPr lang="en-US" sz="700" dirty="0">
              <a:solidFill>
                <a:schemeClr val="bg1"/>
              </a:solidFill>
              <a:latin typeface="Consolas" pitchFamily="49" charset="0"/>
              <a:cs typeface="Consolas" pitchFamily="49" charset="0"/>
            </a:endParaRPr>
          </a:p>
          <a:p>
            <a:r>
              <a:rPr lang="en-US" dirty="0" smtClean="0">
                <a:solidFill>
                  <a:schemeClr val="bg1"/>
                </a:solidFill>
                <a:latin typeface="Consolas" pitchFamily="49" charset="0"/>
                <a:cs typeface="Consolas" pitchFamily="49" charset="0"/>
              </a:rPr>
              <a:t>          </a:t>
            </a:r>
            <a:r>
              <a:rPr lang="en-US" dirty="0">
                <a:solidFill>
                  <a:schemeClr val="accent1">
                    <a:lumMod val="60000"/>
                    <a:lumOff val="40000"/>
                  </a:schemeClr>
                </a:solidFill>
                <a:latin typeface="Consolas" pitchFamily="49" charset="0"/>
                <a:cs typeface="Consolas" pitchFamily="49" charset="0"/>
              </a:rPr>
              <a:t>where</a:t>
            </a:r>
            <a:r>
              <a:rPr lang="en-US" dirty="0" smtClean="0">
                <a:solidFill>
                  <a:schemeClr val="bg1"/>
                </a:solidFill>
                <a:latin typeface="Consolas" pitchFamily="49" charset="0"/>
                <a:cs typeface="Consolas" pitchFamily="49" charset="0"/>
              </a:rPr>
              <a:t> </a:t>
            </a:r>
            <a:r>
              <a:rPr lang="en-US" dirty="0" err="1">
                <a:solidFill>
                  <a:schemeClr val="bg1"/>
                </a:solidFill>
                <a:latin typeface="Consolas" pitchFamily="49" charset="0"/>
                <a:cs typeface="Consolas" pitchFamily="49" charset="0"/>
              </a:rPr>
              <a:t>p.Price</a:t>
            </a:r>
            <a:r>
              <a:rPr lang="en-US" dirty="0">
                <a:solidFill>
                  <a:schemeClr val="bg1"/>
                </a:solidFill>
                <a:latin typeface="Consolas" pitchFamily="49" charset="0"/>
                <a:cs typeface="Consolas" pitchFamily="49" charset="0"/>
              </a:rPr>
              <a:t> &gt; </a:t>
            </a:r>
            <a:r>
              <a:rPr lang="en-US" dirty="0" smtClean="0">
                <a:solidFill>
                  <a:schemeClr val="bg1"/>
                </a:solidFill>
                <a:latin typeface="Consolas" pitchFamily="49" charset="0"/>
                <a:cs typeface="Consolas" pitchFamily="49" charset="0"/>
              </a:rPr>
              <a:t>100m</a:t>
            </a:r>
          </a:p>
          <a:p>
            <a:endParaRPr lang="en-US" sz="700" dirty="0">
              <a:solidFill>
                <a:schemeClr val="bg1"/>
              </a:solidFill>
              <a:latin typeface="Consolas" pitchFamily="49" charset="0"/>
              <a:cs typeface="Consolas" pitchFamily="49" charset="0"/>
            </a:endParaRPr>
          </a:p>
          <a:p>
            <a:r>
              <a:rPr lang="en-US" dirty="0">
                <a:solidFill>
                  <a:schemeClr val="bg1"/>
                </a:solidFill>
                <a:latin typeface="Consolas" pitchFamily="49" charset="0"/>
                <a:cs typeface="Consolas" pitchFamily="49" charset="0"/>
              </a:rPr>
              <a:t>          </a:t>
            </a:r>
            <a:r>
              <a:rPr lang="en-US" dirty="0">
                <a:solidFill>
                  <a:schemeClr val="accent1">
                    <a:lumMod val="60000"/>
                    <a:lumOff val="40000"/>
                  </a:schemeClr>
                </a:solidFill>
                <a:latin typeface="Consolas" pitchFamily="49" charset="0"/>
                <a:cs typeface="Consolas" pitchFamily="49" charset="0"/>
              </a:rPr>
              <a:t>group</a:t>
            </a:r>
            <a:r>
              <a:rPr lang="en-US" dirty="0" smtClean="0">
                <a:solidFill>
                  <a:schemeClr val="bg1"/>
                </a:solidFill>
                <a:latin typeface="Consolas" pitchFamily="49" charset="0"/>
                <a:cs typeface="Consolas" pitchFamily="49" charset="0"/>
              </a:rPr>
              <a:t> </a:t>
            </a:r>
            <a:r>
              <a:rPr lang="en-US" dirty="0">
                <a:solidFill>
                  <a:schemeClr val="bg1"/>
                </a:solidFill>
                <a:latin typeface="Consolas" pitchFamily="49" charset="0"/>
                <a:cs typeface="Consolas" pitchFamily="49" charset="0"/>
              </a:rPr>
              <a:t>p </a:t>
            </a:r>
            <a:r>
              <a:rPr lang="en-US" dirty="0">
                <a:solidFill>
                  <a:schemeClr val="accent1">
                    <a:lumMod val="60000"/>
                    <a:lumOff val="40000"/>
                  </a:schemeClr>
                </a:solidFill>
                <a:latin typeface="Consolas" pitchFamily="49" charset="0"/>
                <a:cs typeface="Consolas" pitchFamily="49" charset="0"/>
              </a:rPr>
              <a:t>by</a:t>
            </a:r>
            <a:r>
              <a:rPr lang="en-US" dirty="0">
                <a:solidFill>
                  <a:schemeClr val="bg1"/>
                </a:solidFill>
                <a:latin typeface="Consolas" pitchFamily="49" charset="0"/>
                <a:cs typeface="Consolas" pitchFamily="49" charset="0"/>
              </a:rPr>
              <a:t> </a:t>
            </a:r>
            <a:r>
              <a:rPr lang="en-US" dirty="0" err="1">
                <a:solidFill>
                  <a:schemeClr val="bg1"/>
                </a:solidFill>
                <a:latin typeface="Consolas" pitchFamily="49" charset="0"/>
                <a:cs typeface="Consolas" pitchFamily="49" charset="0"/>
              </a:rPr>
              <a:t>p.Category</a:t>
            </a:r>
            <a:r>
              <a:rPr lang="en-US" dirty="0" smtClean="0">
                <a:solidFill>
                  <a:schemeClr val="bg1"/>
                </a:solidFill>
                <a:latin typeface="Consolas" pitchFamily="49" charset="0"/>
                <a:cs typeface="Consolas" pitchFamily="49" charset="0"/>
              </a:rPr>
              <a:t>;</a:t>
            </a:r>
            <a:endParaRPr lang="en-US" dirty="0">
              <a:solidFill>
                <a:schemeClr val="bg1"/>
              </a:solidFill>
              <a:latin typeface="Consolas" pitchFamily="49" charset="0"/>
              <a:cs typeface="Consolas" pitchFamily="49" charset="0"/>
            </a:endParaRPr>
          </a:p>
        </p:txBody>
      </p:sp>
      <p:sp>
        <p:nvSpPr>
          <p:cNvPr id="10" name="Rectangle 9"/>
          <p:cNvSpPr/>
          <p:nvPr/>
        </p:nvSpPr>
        <p:spPr>
          <a:xfrm>
            <a:off x="682752" y="3457848"/>
            <a:ext cx="6687312" cy="1215695"/>
          </a:xfrm>
          <a:prstGeom prst="rect">
            <a:avLst/>
          </a:prstGeom>
        </p:spPr>
        <p:txBody>
          <a:bodyPr wrap="square" lIns="121899" tIns="60949" rIns="121899" bIns="60949">
            <a:spAutoFit/>
          </a:bodyPr>
          <a:lstStyle/>
          <a:p>
            <a:r>
              <a:rPr lang="en-US" dirty="0" err="1">
                <a:solidFill>
                  <a:schemeClr val="accent1">
                    <a:lumMod val="60000"/>
                    <a:lumOff val="40000"/>
                  </a:schemeClr>
                </a:solidFill>
                <a:latin typeface="Consolas" pitchFamily="49" charset="0"/>
                <a:cs typeface="Consolas" pitchFamily="49" charset="0"/>
              </a:rPr>
              <a:t>var</a:t>
            </a:r>
            <a:r>
              <a:rPr lang="en-US" dirty="0" smtClean="0">
                <a:solidFill>
                  <a:schemeClr val="bg1"/>
                </a:solidFill>
                <a:latin typeface="Consolas" pitchFamily="49" charset="0"/>
                <a:cs typeface="Consolas" pitchFamily="49" charset="0"/>
              </a:rPr>
              <a:t> </a:t>
            </a:r>
            <a:r>
              <a:rPr lang="en-US" dirty="0">
                <a:solidFill>
                  <a:schemeClr val="bg1"/>
                </a:solidFill>
                <a:latin typeface="Consolas" pitchFamily="49" charset="0"/>
                <a:cs typeface="Consolas" pitchFamily="49" charset="0"/>
              </a:rPr>
              <a:t>res = </a:t>
            </a:r>
            <a:r>
              <a:rPr lang="en-US" dirty="0" err="1" smtClean="0">
                <a:solidFill>
                  <a:schemeClr val="bg1"/>
                </a:solidFill>
                <a:latin typeface="Consolas" pitchFamily="49" charset="0"/>
                <a:cs typeface="Consolas" pitchFamily="49" charset="0"/>
              </a:rPr>
              <a:t>src</a:t>
            </a:r>
            <a:endParaRPr lang="en-US" dirty="0" smtClean="0">
              <a:solidFill>
                <a:schemeClr val="bg1"/>
              </a:solidFill>
              <a:latin typeface="Consolas" pitchFamily="49" charset="0"/>
              <a:cs typeface="Consolas" pitchFamily="49" charset="0"/>
            </a:endParaRPr>
          </a:p>
          <a:p>
            <a:endParaRPr lang="en-US" sz="700" dirty="0">
              <a:solidFill>
                <a:schemeClr val="bg1"/>
              </a:solidFill>
              <a:latin typeface="Consolas" pitchFamily="49" charset="0"/>
              <a:cs typeface="Consolas" pitchFamily="49" charset="0"/>
            </a:endParaRPr>
          </a:p>
          <a:p>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.Where(p =&gt; </a:t>
            </a:r>
            <a:r>
              <a:rPr lang="en-US" dirty="0" err="1" smtClean="0">
                <a:solidFill>
                  <a:schemeClr val="bg1"/>
                </a:solidFill>
                <a:latin typeface="Consolas" pitchFamily="49" charset="0"/>
                <a:cs typeface="Consolas" pitchFamily="49" charset="0"/>
              </a:rPr>
              <a:t>p.Price</a:t>
            </a:r>
            <a:r>
              <a:rPr lang="en-US" dirty="0" smtClean="0">
                <a:solidFill>
                  <a:schemeClr val="bg1"/>
                </a:solidFill>
                <a:latin typeface="Consolas" pitchFamily="49" charset="0"/>
                <a:cs typeface="Consolas" pitchFamily="49" charset="0"/>
              </a:rPr>
              <a:t> </a:t>
            </a:r>
            <a:r>
              <a:rPr lang="en-US" dirty="0">
                <a:solidFill>
                  <a:schemeClr val="bg1"/>
                </a:solidFill>
                <a:latin typeface="Consolas" pitchFamily="49" charset="0"/>
                <a:cs typeface="Consolas" pitchFamily="49" charset="0"/>
              </a:rPr>
              <a:t>&gt; </a:t>
            </a:r>
            <a:r>
              <a:rPr lang="en-US" dirty="0" smtClean="0">
                <a:solidFill>
                  <a:schemeClr val="bg1"/>
                </a:solidFill>
                <a:latin typeface="Consolas" pitchFamily="49" charset="0"/>
                <a:cs typeface="Consolas" pitchFamily="49" charset="0"/>
              </a:rPr>
              <a:t>100m)</a:t>
            </a:r>
          </a:p>
          <a:p>
            <a:endParaRPr lang="en-US" sz="700" dirty="0">
              <a:solidFill>
                <a:schemeClr val="bg1"/>
              </a:solidFill>
              <a:latin typeface="Consolas" pitchFamily="49" charset="0"/>
              <a:cs typeface="Consolas" pitchFamily="49" charset="0"/>
            </a:endParaRPr>
          </a:p>
          <a:p>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a:t>
            </a:r>
            <a:r>
              <a:rPr lang="en-US" dirty="0" err="1" smtClean="0">
                <a:solidFill>
                  <a:schemeClr val="bg1"/>
                </a:solidFill>
                <a:latin typeface="Consolas" pitchFamily="49" charset="0"/>
                <a:cs typeface="Consolas" pitchFamily="49" charset="0"/>
              </a:rPr>
              <a:t>GroupBy</a:t>
            </a:r>
            <a:r>
              <a:rPr lang="en-US" dirty="0" smtClean="0">
                <a:solidFill>
                  <a:schemeClr val="bg1"/>
                </a:solidFill>
                <a:latin typeface="Consolas" pitchFamily="49" charset="0"/>
                <a:cs typeface="Consolas" pitchFamily="49" charset="0"/>
              </a:rPr>
              <a:t>(p =&gt; </a:t>
            </a:r>
            <a:r>
              <a:rPr lang="en-US" dirty="0" err="1" smtClean="0">
                <a:solidFill>
                  <a:schemeClr val="bg1"/>
                </a:solidFill>
                <a:latin typeface="Consolas" pitchFamily="49" charset="0"/>
                <a:cs typeface="Consolas" pitchFamily="49" charset="0"/>
              </a:rPr>
              <a:t>p.Category</a:t>
            </a:r>
            <a:r>
              <a:rPr lang="en-US" dirty="0">
                <a:solidFill>
                  <a:schemeClr val="bg1"/>
                </a:solidFill>
                <a:latin typeface="Consolas" pitchFamily="49" charset="0"/>
                <a:cs typeface="Consolas" pitchFamily="49" charset="0"/>
              </a:rPr>
              <a:t>)</a:t>
            </a:r>
            <a:r>
              <a:rPr lang="en-US" dirty="0" smtClean="0">
                <a:solidFill>
                  <a:schemeClr val="bg1"/>
                </a:solidFill>
                <a:latin typeface="Consolas" pitchFamily="49" charset="0"/>
                <a:cs typeface="Consolas" pitchFamily="49" charset="0"/>
              </a:rPr>
              <a:t>;</a:t>
            </a:r>
            <a:endParaRPr lang="en-US" dirty="0">
              <a:solidFill>
                <a:schemeClr val="bg1"/>
              </a:solidFill>
              <a:latin typeface="Consolas" pitchFamily="49" charset="0"/>
              <a:cs typeface="Consolas" pitchFamily="49" charset="0"/>
            </a:endParaRPr>
          </a:p>
        </p:txBody>
      </p:sp>
      <p:sp>
        <p:nvSpPr>
          <p:cNvPr id="7" name="Curved Right Arrow 6"/>
          <p:cNvSpPr/>
          <p:nvPr/>
        </p:nvSpPr>
        <p:spPr bwMode="auto">
          <a:xfrm>
            <a:off x="76200" y="1828800"/>
            <a:ext cx="661416" cy="2032000"/>
          </a:xfrm>
          <a:prstGeom prst="curvedRightArrow">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13" name="Rounded Rectangular Callout 12"/>
          <p:cNvSpPr/>
          <p:nvPr/>
        </p:nvSpPr>
        <p:spPr bwMode="auto">
          <a:xfrm>
            <a:off x="5523928" y="1828792"/>
            <a:ext cx="1334072" cy="762008"/>
          </a:xfrm>
          <a:prstGeom prst="wedgeRoundRectCallout">
            <a:avLst>
              <a:gd name="adj1" fmla="val -109487"/>
              <a:gd name="adj2" fmla="val -2286"/>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000" dirty="0" smtClean="0">
                <a:solidFill>
                  <a:srgbClr val="000000"/>
                </a:solidFill>
              </a:rPr>
              <a:t>Syntactic sugar</a:t>
            </a:r>
            <a:endParaRPr lang="en-US" sz="2400" b="1" dirty="0">
              <a:solidFill>
                <a:srgbClr val="000000"/>
              </a:solidFill>
              <a:latin typeface="Consolas" pitchFamily="49" charset="0"/>
              <a:cs typeface="Consolas" pitchFamily="49" charset="0"/>
            </a:endParaRPr>
          </a:p>
        </p:txBody>
      </p:sp>
      <p:sp>
        <p:nvSpPr>
          <p:cNvPr id="14" name="Rounded Rectangular Callout 13"/>
          <p:cNvSpPr/>
          <p:nvPr/>
        </p:nvSpPr>
        <p:spPr bwMode="auto">
          <a:xfrm>
            <a:off x="103632" y="4648200"/>
            <a:ext cx="1798320" cy="716384"/>
          </a:xfrm>
          <a:prstGeom prst="wedgeRoundRectCallout">
            <a:avLst>
              <a:gd name="adj1" fmla="val 53979"/>
              <a:gd name="adj2" fmla="val -105226"/>
              <a:gd name="adj3" fmla="val 16667"/>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b="1" i="1" dirty="0" smtClean="0">
                <a:solidFill>
                  <a:srgbClr val="000000"/>
                </a:solidFill>
              </a:rPr>
              <a:t>Can be </a:t>
            </a:r>
            <a:r>
              <a:rPr lang="en-US" dirty="0" smtClean="0">
                <a:solidFill>
                  <a:srgbClr val="000000"/>
                </a:solidFill>
              </a:rPr>
              <a:t>instance methods</a:t>
            </a:r>
            <a:endParaRPr lang="en-US" sz="2000" dirty="0">
              <a:solidFill>
                <a:srgbClr val="000000"/>
              </a:solidFill>
              <a:latin typeface="Consolas" pitchFamily="49" charset="0"/>
              <a:cs typeface="Consolas" pitchFamily="49" charset="0"/>
            </a:endParaRPr>
          </a:p>
        </p:txBody>
      </p:sp>
      <p:sp>
        <p:nvSpPr>
          <p:cNvPr id="9" name="Rectangle 8"/>
          <p:cNvSpPr/>
          <p:nvPr/>
        </p:nvSpPr>
        <p:spPr bwMode="auto">
          <a:xfrm>
            <a:off x="1524000" y="5683927"/>
            <a:ext cx="1441060" cy="577088"/>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r>
              <a:rPr lang="en-US" dirty="0">
                <a:solidFill>
                  <a:schemeClr val="tx1"/>
                </a:solidFill>
                <a:latin typeface="Consolas" pitchFamily="49" charset="0"/>
                <a:cs typeface="Consolas" pitchFamily="49" charset="0"/>
              </a:rPr>
              <a:t>Source&lt;T&gt;</a:t>
            </a:r>
          </a:p>
        </p:txBody>
      </p:sp>
      <p:sp>
        <p:nvSpPr>
          <p:cNvPr id="15" name="Rectangle 14"/>
          <p:cNvSpPr/>
          <p:nvPr/>
        </p:nvSpPr>
        <p:spPr bwMode="auto">
          <a:xfrm>
            <a:off x="4019843" y="5683927"/>
            <a:ext cx="1661630" cy="577088"/>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r>
              <a:rPr lang="en-US" dirty="0">
                <a:solidFill>
                  <a:schemeClr val="tx1"/>
                </a:solidFill>
                <a:latin typeface="Consolas" pitchFamily="49" charset="0"/>
                <a:cs typeface="Consolas" pitchFamily="49" charset="0"/>
              </a:rPr>
              <a:t>Filtered&lt;T&gt;</a:t>
            </a:r>
          </a:p>
        </p:txBody>
      </p:sp>
      <p:sp>
        <p:nvSpPr>
          <p:cNvPr id="16" name="Rectangle 15"/>
          <p:cNvSpPr/>
          <p:nvPr/>
        </p:nvSpPr>
        <p:spPr bwMode="auto">
          <a:xfrm>
            <a:off x="6598056" y="5683927"/>
            <a:ext cx="1860144" cy="577088"/>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r>
              <a:rPr lang="en-US" dirty="0">
                <a:solidFill>
                  <a:schemeClr val="tx1"/>
                </a:solidFill>
                <a:latin typeface="Consolas" pitchFamily="49" charset="0"/>
                <a:cs typeface="Consolas" pitchFamily="49" charset="0"/>
              </a:rPr>
              <a:t>Projected&lt;T&gt;</a:t>
            </a:r>
          </a:p>
        </p:txBody>
      </p:sp>
      <p:cxnSp>
        <p:nvCxnSpPr>
          <p:cNvPr id="17" name="Straight Arrow Connector 16"/>
          <p:cNvCxnSpPr>
            <a:stCxn id="9" idx="3"/>
            <a:endCxn id="15" idx="1"/>
          </p:cNvCxnSpPr>
          <p:nvPr/>
        </p:nvCxnSpPr>
        <p:spPr>
          <a:xfrm>
            <a:off x="2965060" y="5972471"/>
            <a:ext cx="1054783" cy="0"/>
          </a:xfrm>
          <a:prstGeom prst="straightConnector1">
            <a:avLst/>
          </a:prstGeom>
          <a:ln w="28575">
            <a:solidFill>
              <a:schemeClr val="bg1"/>
            </a:solidFill>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a:stCxn id="15" idx="3"/>
            <a:endCxn id="16" idx="1"/>
          </p:cNvCxnSpPr>
          <p:nvPr/>
        </p:nvCxnSpPr>
        <p:spPr>
          <a:xfrm>
            <a:off x="5681473" y="5972471"/>
            <a:ext cx="916583" cy="0"/>
          </a:xfrm>
          <a:prstGeom prst="straightConnector1">
            <a:avLst/>
          </a:prstGeom>
          <a:ln w="28575">
            <a:solidFill>
              <a:schemeClr val="bg1"/>
            </a:solidFill>
            <a:tailEnd type="arrow"/>
          </a:ln>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2997755" y="5562600"/>
            <a:ext cx="964645" cy="430865"/>
          </a:xfrm>
          <a:prstGeom prst="rect">
            <a:avLst/>
          </a:prstGeom>
          <a:noFill/>
        </p:spPr>
        <p:txBody>
          <a:bodyPr wrap="none" lIns="121899" tIns="60949" rIns="121899" bIns="60949" rtlCol="0">
            <a:spAutoFit/>
          </a:bodyPr>
          <a:lstStyle/>
          <a:p>
            <a:r>
              <a:rPr lang="en-US" sz="2000" b="1" dirty="0">
                <a:solidFill>
                  <a:schemeClr val="bg1"/>
                </a:solidFill>
              </a:rPr>
              <a:t>Where</a:t>
            </a:r>
          </a:p>
        </p:txBody>
      </p:sp>
      <p:sp>
        <p:nvSpPr>
          <p:cNvPr id="23" name="TextBox 22"/>
          <p:cNvSpPr txBox="1"/>
          <p:nvPr/>
        </p:nvSpPr>
        <p:spPr>
          <a:xfrm>
            <a:off x="5667422" y="5583492"/>
            <a:ext cx="885778" cy="430865"/>
          </a:xfrm>
          <a:prstGeom prst="rect">
            <a:avLst/>
          </a:prstGeom>
          <a:noFill/>
        </p:spPr>
        <p:txBody>
          <a:bodyPr wrap="none" lIns="121899" tIns="60949" rIns="121899" bIns="60949" rtlCol="0">
            <a:spAutoFit/>
          </a:bodyPr>
          <a:lstStyle/>
          <a:p>
            <a:r>
              <a:rPr lang="en-US" sz="2000" b="1" dirty="0">
                <a:solidFill>
                  <a:schemeClr val="bg1"/>
                </a:solidFill>
              </a:rPr>
              <a:t>Select</a:t>
            </a:r>
          </a:p>
        </p:txBody>
      </p:sp>
      <p:pic>
        <p:nvPicPr>
          <p:cNvPr id="26" name="Picture 3" descr="C:\Users\bartde\AppData\Local\Microsoft\Windows\Temporary Internet Files\Content.IE5\B21KKFUG\MC90044131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1640" y="3886200"/>
            <a:ext cx="365760" cy="423207"/>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3" descr="C:\Users\bartde\AppData\Local\Microsoft\Windows\Temporary Internet Files\Content.IE5\X1RC5V1Q\MC900434720[1].png"/>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1640" y="4343400"/>
            <a:ext cx="365760" cy="36576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3" descr="C:\Users\bartde\AppData\Local\Microsoft\Windows\Temporary Internet Files\Content.IE5\B21KKFUG\MC90044131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1640" y="3462993"/>
            <a:ext cx="365760" cy="423207"/>
          </a:xfrm>
          <a:prstGeom prst="rect">
            <a:avLst/>
          </a:prstGeom>
          <a:noFill/>
          <a:extLst>
            <a:ext uri="{909E8E84-426E-40DD-AFC4-6F175D3DCCD1}">
              <a14:hiddenFill xmlns:a14="http://schemas.microsoft.com/office/drawing/2010/main">
                <a:solidFill>
                  <a:srgbClr val="FFFFFF"/>
                </a:solidFill>
              </a14:hiddenFill>
            </a:ext>
          </a:extLst>
        </p:spPr>
      </p:pic>
      <p:sp>
        <p:nvSpPr>
          <p:cNvPr id="29" name="Rounded Rectangular Callout 28"/>
          <p:cNvSpPr/>
          <p:nvPr/>
        </p:nvSpPr>
        <p:spPr bwMode="auto">
          <a:xfrm>
            <a:off x="6324600" y="4495800"/>
            <a:ext cx="1637816" cy="762000"/>
          </a:xfrm>
          <a:prstGeom prst="wedgeRoundRectCallout">
            <a:avLst>
              <a:gd name="adj1" fmla="val -58094"/>
              <a:gd name="adj2" fmla="val 95806"/>
              <a:gd name="adj3" fmla="val 16667"/>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dirty="0" smtClean="0">
                <a:solidFill>
                  <a:srgbClr val="000000"/>
                </a:solidFill>
              </a:rPr>
              <a:t>No </a:t>
            </a:r>
            <a:r>
              <a:rPr lang="en-US" b="1" dirty="0" err="1">
                <a:solidFill>
                  <a:srgbClr val="000000"/>
                </a:solidFill>
                <a:latin typeface="Consolas" pitchFamily="49" charset="0"/>
                <a:cs typeface="Consolas" pitchFamily="49" charset="0"/>
              </a:rPr>
              <a:t>GroupBy</a:t>
            </a:r>
            <a:r>
              <a:rPr lang="en-US" b="1" dirty="0">
                <a:solidFill>
                  <a:srgbClr val="000000"/>
                </a:solidFill>
                <a:latin typeface="Consolas" pitchFamily="49" charset="0"/>
                <a:cs typeface="Consolas" pitchFamily="49" charset="0"/>
              </a:rPr>
              <a:t>  </a:t>
            </a:r>
            <a:r>
              <a:rPr lang="en-US" dirty="0" smtClean="0">
                <a:solidFill>
                  <a:srgbClr val="000000"/>
                </a:solidFill>
              </a:rPr>
              <a:t>“edge”</a:t>
            </a:r>
            <a:endParaRPr lang="en-US" sz="2000" b="1" dirty="0">
              <a:solidFill>
                <a:srgbClr val="000000"/>
              </a:solidFill>
              <a:latin typeface="Consolas" pitchFamily="49" charset="0"/>
              <a:cs typeface="Consolas" pitchFamily="49" charset="0"/>
            </a:endParaRPr>
          </a:p>
        </p:txBody>
      </p:sp>
      <p:grpSp>
        <p:nvGrpSpPr>
          <p:cNvPr id="1031" name="Group 1030"/>
          <p:cNvGrpSpPr/>
          <p:nvPr/>
        </p:nvGrpSpPr>
        <p:grpSpPr>
          <a:xfrm>
            <a:off x="2039756" y="2824443"/>
            <a:ext cx="2721744" cy="52869"/>
            <a:chOff x="1994244" y="2302147"/>
            <a:chExt cx="2721744" cy="39652"/>
          </a:xfrm>
        </p:grpSpPr>
        <p:cxnSp>
          <p:nvCxnSpPr>
            <p:cNvPr id="1025" name="Curved Connector 1024"/>
            <p:cNvCxnSpPr/>
            <p:nvPr/>
          </p:nvCxnSpPr>
          <p:spPr>
            <a:xfrm flipV="1">
              <a:off x="1994244" y="230504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Curved Connector 35"/>
            <p:cNvCxnSpPr/>
            <p:nvPr/>
          </p:nvCxnSpPr>
          <p:spPr>
            <a:xfrm flipH="1" flipV="1">
              <a:off x="2039964" y="230215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Curved Connector 38"/>
            <p:cNvCxnSpPr/>
            <p:nvPr/>
          </p:nvCxnSpPr>
          <p:spPr>
            <a:xfrm flipV="1">
              <a:off x="2073596" y="230341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Curved Connector 39"/>
            <p:cNvCxnSpPr/>
            <p:nvPr/>
          </p:nvCxnSpPr>
          <p:spPr>
            <a:xfrm flipH="1" flipV="1">
              <a:off x="2119316" y="230504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Curved Connector 45"/>
            <p:cNvCxnSpPr/>
            <p:nvPr/>
          </p:nvCxnSpPr>
          <p:spPr>
            <a:xfrm flipV="1">
              <a:off x="2160450" y="230215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Curved Connector 46"/>
            <p:cNvCxnSpPr/>
            <p:nvPr/>
          </p:nvCxnSpPr>
          <p:spPr>
            <a:xfrm flipH="1" flipV="1">
              <a:off x="2206170" y="2303783"/>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Curved Connector 43"/>
            <p:cNvCxnSpPr/>
            <p:nvPr/>
          </p:nvCxnSpPr>
          <p:spPr>
            <a:xfrm flipV="1">
              <a:off x="2239802" y="230504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Curved Connector 44"/>
            <p:cNvCxnSpPr/>
            <p:nvPr/>
          </p:nvCxnSpPr>
          <p:spPr>
            <a:xfrm flipH="1" flipV="1">
              <a:off x="2280995" y="230215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Curved Connector 57"/>
            <p:cNvCxnSpPr/>
            <p:nvPr/>
          </p:nvCxnSpPr>
          <p:spPr>
            <a:xfrm flipV="1">
              <a:off x="2326715" y="230504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Curved Connector 58"/>
            <p:cNvCxnSpPr/>
            <p:nvPr/>
          </p:nvCxnSpPr>
          <p:spPr>
            <a:xfrm flipH="1" flipV="1">
              <a:off x="2372435" y="230215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Curved Connector 59"/>
            <p:cNvCxnSpPr/>
            <p:nvPr/>
          </p:nvCxnSpPr>
          <p:spPr>
            <a:xfrm flipV="1">
              <a:off x="2406067" y="230341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Curved Connector 60"/>
            <p:cNvCxnSpPr/>
            <p:nvPr/>
          </p:nvCxnSpPr>
          <p:spPr>
            <a:xfrm flipH="1" flipV="1">
              <a:off x="2451787" y="230504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Curved Connector 61"/>
            <p:cNvCxnSpPr/>
            <p:nvPr/>
          </p:nvCxnSpPr>
          <p:spPr>
            <a:xfrm flipV="1">
              <a:off x="2492921" y="230215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Curved Connector 62"/>
            <p:cNvCxnSpPr/>
            <p:nvPr/>
          </p:nvCxnSpPr>
          <p:spPr>
            <a:xfrm flipH="1" flipV="1">
              <a:off x="2538641" y="2303783"/>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Curved Connector 63"/>
            <p:cNvCxnSpPr/>
            <p:nvPr/>
          </p:nvCxnSpPr>
          <p:spPr>
            <a:xfrm flipV="1">
              <a:off x="2572273" y="230504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Curved Connector 64"/>
            <p:cNvCxnSpPr/>
            <p:nvPr/>
          </p:nvCxnSpPr>
          <p:spPr>
            <a:xfrm flipH="1" flipV="1">
              <a:off x="2613466" y="230215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Curved Connector 65"/>
            <p:cNvCxnSpPr/>
            <p:nvPr/>
          </p:nvCxnSpPr>
          <p:spPr>
            <a:xfrm flipV="1">
              <a:off x="2649680" y="230504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Curved Connector 66"/>
            <p:cNvCxnSpPr/>
            <p:nvPr/>
          </p:nvCxnSpPr>
          <p:spPr>
            <a:xfrm flipH="1" flipV="1">
              <a:off x="2695400" y="230215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Curved Connector 67"/>
            <p:cNvCxnSpPr/>
            <p:nvPr/>
          </p:nvCxnSpPr>
          <p:spPr>
            <a:xfrm flipV="1">
              <a:off x="2729032" y="230341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Curved Connector 68"/>
            <p:cNvCxnSpPr/>
            <p:nvPr/>
          </p:nvCxnSpPr>
          <p:spPr>
            <a:xfrm flipH="1" flipV="1">
              <a:off x="2774752" y="230504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Curved Connector 69"/>
            <p:cNvCxnSpPr/>
            <p:nvPr/>
          </p:nvCxnSpPr>
          <p:spPr>
            <a:xfrm flipV="1">
              <a:off x="2815886" y="230215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1" name="Curved Connector 70"/>
            <p:cNvCxnSpPr/>
            <p:nvPr/>
          </p:nvCxnSpPr>
          <p:spPr>
            <a:xfrm flipH="1" flipV="1">
              <a:off x="2861606" y="2303783"/>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Curved Connector 71"/>
            <p:cNvCxnSpPr/>
            <p:nvPr/>
          </p:nvCxnSpPr>
          <p:spPr>
            <a:xfrm flipV="1">
              <a:off x="2895238" y="230504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Curved Connector 72"/>
            <p:cNvCxnSpPr/>
            <p:nvPr/>
          </p:nvCxnSpPr>
          <p:spPr>
            <a:xfrm flipH="1" flipV="1">
              <a:off x="2936431" y="230215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Curved Connector 73"/>
            <p:cNvCxnSpPr/>
            <p:nvPr/>
          </p:nvCxnSpPr>
          <p:spPr>
            <a:xfrm flipV="1">
              <a:off x="2977624" y="230504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5" name="Curved Connector 74"/>
            <p:cNvCxnSpPr/>
            <p:nvPr/>
          </p:nvCxnSpPr>
          <p:spPr>
            <a:xfrm flipH="1" flipV="1">
              <a:off x="3018817" y="230215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6" name="Curved Connector 75"/>
            <p:cNvCxnSpPr/>
            <p:nvPr/>
          </p:nvCxnSpPr>
          <p:spPr>
            <a:xfrm flipV="1">
              <a:off x="3052449" y="230341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7" name="Curved Connector 76"/>
            <p:cNvCxnSpPr/>
            <p:nvPr/>
          </p:nvCxnSpPr>
          <p:spPr>
            <a:xfrm flipH="1" flipV="1">
              <a:off x="3098169" y="230504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8" name="Curved Connector 77"/>
            <p:cNvCxnSpPr/>
            <p:nvPr/>
          </p:nvCxnSpPr>
          <p:spPr>
            <a:xfrm flipV="1">
              <a:off x="3139303" y="230215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Curved Connector 78"/>
            <p:cNvCxnSpPr/>
            <p:nvPr/>
          </p:nvCxnSpPr>
          <p:spPr>
            <a:xfrm flipH="1" flipV="1">
              <a:off x="3185023" y="2303783"/>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 name="Curved Connector 118"/>
            <p:cNvCxnSpPr/>
            <p:nvPr/>
          </p:nvCxnSpPr>
          <p:spPr>
            <a:xfrm flipV="1">
              <a:off x="3232190" y="2305043"/>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0" name="Curved Connector 119"/>
            <p:cNvCxnSpPr/>
            <p:nvPr/>
          </p:nvCxnSpPr>
          <p:spPr>
            <a:xfrm flipH="1" flipV="1">
              <a:off x="3277910" y="23021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1" name="Curved Connector 120"/>
            <p:cNvCxnSpPr/>
            <p:nvPr/>
          </p:nvCxnSpPr>
          <p:spPr>
            <a:xfrm flipV="1">
              <a:off x="3311542" y="230341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2" name="Curved Connector 121"/>
            <p:cNvCxnSpPr/>
            <p:nvPr/>
          </p:nvCxnSpPr>
          <p:spPr>
            <a:xfrm flipH="1" flipV="1">
              <a:off x="3357262" y="2305043"/>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3" name="Curved Connector 122"/>
            <p:cNvCxnSpPr/>
            <p:nvPr/>
          </p:nvCxnSpPr>
          <p:spPr>
            <a:xfrm flipV="1">
              <a:off x="3398396" y="23021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4" name="Curved Connector 123"/>
            <p:cNvCxnSpPr/>
            <p:nvPr/>
          </p:nvCxnSpPr>
          <p:spPr>
            <a:xfrm flipH="1" flipV="1">
              <a:off x="3444116" y="230377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5" name="Curved Connector 124"/>
            <p:cNvCxnSpPr/>
            <p:nvPr/>
          </p:nvCxnSpPr>
          <p:spPr>
            <a:xfrm flipV="1">
              <a:off x="3477748" y="2305043"/>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6" name="Curved Connector 125"/>
            <p:cNvCxnSpPr/>
            <p:nvPr/>
          </p:nvCxnSpPr>
          <p:spPr>
            <a:xfrm flipH="1" flipV="1">
              <a:off x="3518941" y="23021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7" name="Curved Connector 126"/>
            <p:cNvCxnSpPr/>
            <p:nvPr/>
          </p:nvCxnSpPr>
          <p:spPr>
            <a:xfrm flipV="1">
              <a:off x="3564661" y="2305043"/>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8" name="Curved Connector 127"/>
            <p:cNvCxnSpPr/>
            <p:nvPr/>
          </p:nvCxnSpPr>
          <p:spPr>
            <a:xfrm flipH="1" flipV="1">
              <a:off x="3605854" y="23021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9" name="Curved Connector 128"/>
            <p:cNvCxnSpPr/>
            <p:nvPr/>
          </p:nvCxnSpPr>
          <p:spPr>
            <a:xfrm flipV="1">
              <a:off x="3639486" y="230341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0" name="Curved Connector 129"/>
            <p:cNvCxnSpPr/>
            <p:nvPr/>
          </p:nvCxnSpPr>
          <p:spPr>
            <a:xfrm flipH="1" flipV="1">
              <a:off x="3685206" y="2305043"/>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1" name="Curved Connector 130"/>
            <p:cNvCxnSpPr/>
            <p:nvPr/>
          </p:nvCxnSpPr>
          <p:spPr>
            <a:xfrm flipV="1">
              <a:off x="3726340" y="23021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2" name="Curved Connector 131"/>
            <p:cNvCxnSpPr/>
            <p:nvPr/>
          </p:nvCxnSpPr>
          <p:spPr>
            <a:xfrm flipH="1" flipV="1">
              <a:off x="3772060" y="230377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3" name="Curved Connector 132"/>
            <p:cNvCxnSpPr/>
            <p:nvPr/>
          </p:nvCxnSpPr>
          <p:spPr>
            <a:xfrm flipV="1">
              <a:off x="3805692" y="2305043"/>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4" name="Curved Connector 133"/>
            <p:cNvCxnSpPr/>
            <p:nvPr/>
          </p:nvCxnSpPr>
          <p:spPr>
            <a:xfrm flipH="1" flipV="1">
              <a:off x="3846885" y="23021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5" name="Curved Connector 134"/>
            <p:cNvCxnSpPr/>
            <p:nvPr/>
          </p:nvCxnSpPr>
          <p:spPr>
            <a:xfrm flipV="1">
              <a:off x="3883099" y="2305043"/>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6" name="Curved Connector 135"/>
            <p:cNvCxnSpPr/>
            <p:nvPr/>
          </p:nvCxnSpPr>
          <p:spPr>
            <a:xfrm flipH="1" flipV="1">
              <a:off x="3928819" y="23021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7" name="Curved Connector 136"/>
            <p:cNvCxnSpPr/>
            <p:nvPr/>
          </p:nvCxnSpPr>
          <p:spPr>
            <a:xfrm flipV="1">
              <a:off x="3962451" y="230341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8" name="Curved Connector 137"/>
            <p:cNvCxnSpPr/>
            <p:nvPr/>
          </p:nvCxnSpPr>
          <p:spPr>
            <a:xfrm flipH="1" flipV="1">
              <a:off x="4008171" y="2305043"/>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9" name="Curved Connector 138"/>
            <p:cNvCxnSpPr/>
            <p:nvPr/>
          </p:nvCxnSpPr>
          <p:spPr>
            <a:xfrm flipV="1">
              <a:off x="4049305" y="23021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0" name="Curved Connector 139"/>
            <p:cNvCxnSpPr/>
            <p:nvPr/>
          </p:nvCxnSpPr>
          <p:spPr>
            <a:xfrm flipH="1" flipV="1">
              <a:off x="4095025" y="230377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1" name="Curved Connector 140"/>
            <p:cNvCxnSpPr/>
            <p:nvPr/>
          </p:nvCxnSpPr>
          <p:spPr>
            <a:xfrm flipV="1">
              <a:off x="4128657" y="2305043"/>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2" name="Curved Connector 141"/>
            <p:cNvCxnSpPr/>
            <p:nvPr/>
          </p:nvCxnSpPr>
          <p:spPr>
            <a:xfrm flipH="1" flipV="1">
              <a:off x="4169850" y="23021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3" name="Curved Connector 142"/>
            <p:cNvCxnSpPr/>
            <p:nvPr/>
          </p:nvCxnSpPr>
          <p:spPr>
            <a:xfrm flipV="1">
              <a:off x="4211043" y="2305043"/>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4" name="Curved Connector 143"/>
            <p:cNvCxnSpPr/>
            <p:nvPr/>
          </p:nvCxnSpPr>
          <p:spPr>
            <a:xfrm flipH="1" flipV="1">
              <a:off x="4252236" y="23021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5" name="Curved Connector 144"/>
            <p:cNvCxnSpPr/>
            <p:nvPr/>
          </p:nvCxnSpPr>
          <p:spPr>
            <a:xfrm flipV="1">
              <a:off x="4285868" y="230341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6" name="Curved Connector 145"/>
            <p:cNvCxnSpPr/>
            <p:nvPr/>
          </p:nvCxnSpPr>
          <p:spPr>
            <a:xfrm flipH="1" flipV="1">
              <a:off x="4331588" y="2305043"/>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7" name="Curved Connector 146"/>
            <p:cNvCxnSpPr/>
            <p:nvPr/>
          </p:nvCxnSpPr>
          <p:spPr>
            <a:xfrm flipV="1">
              <a:off x="4372722" y="23021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8" name="Curved Connector 147"/>
            <p:cNvCxnSpPr/>
            <p:nvPr/>
          </p:nvCxnSpPr>
          <p:spPr>
            <a:xfrm flipH="1" flipV="1">
              <a:off x="4413915" y="230377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1" name="Curved Connector 150"/>
            <p:cNvCxnSpPr/>
            <p:nvPr/>
          </p:nvCxnSpPr>
          <p:spPr>
            <a:xfrm flipV="1">
              <a:off x="4462869" y="2305223"/>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2" name="Curved Connector 151"/>
            <p:cNvCxnSpPr/>
            <p:nvPr/>
          </p:nvCxnSpPr>
          <p:spPr>
            <a:xfrm flipH="1" flipV="1">
              <a:off x="4504062" y="230232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3" name="Curved Connector 152"/>
            <p:cNvCxnSpPr/>
            <p:nvPr/>
          </p:nvCxnSpPr>
          <p:spPr>
            <a:xfrm flipV="1">
              <a:off x="4537694" y="230359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4" name="Curved Connector 153"/>
            <p:cNvCxnSpPr/>
            <p:nvPr/>
          </p:nvCxnSpPr>
          <p:spPr>
            <a:xfrm flipH="1" flipV="1">
              <a:off x="4583414" y="2305223"/>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5" name="Curved Connector 154"/>
            <p:cNvCxnSpPr/>
            <p:nvPr/>
          </p:nvCxnSpPr>
          <p:spPr>
            <a:xfrm flipV="1">
              <a:off x="4624548" y="230232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6" name="Curved Connector 155"/>
            <p:cNvCxnSpPr/>
            <p:nvPr/>
          </p:nvCxnSpPr>
          <p:spPr>
            <a:xfrm flipH="1" flipV="1">
              <a:off x="4670268" y="230395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032" name="Group 1031"/>
          <p:cNvGrpSpPr/>
          <p:nvPr/>
        </p:nvGrpSpPr>
        <p:grpSpPr>
          <a:xfrm>
            <a:off x="2119108" y="4594136"/>
            <a:ext cx="3139404" cy="54064"/>
            <a:chOff x="2062824" y="3622446"/>
            <a:chExt cx="3139404" cy="40548"/>
          </a:xfrm>
        </p:grpSpPr>
        <p:cxnSp>
          <p:nvCxnSpPr>
            <p:cNvPr id="159" name="Curved Connector 158"/>
            <p:cNvCxnSpPr/>
            <p:nvPr/>
          </p:nvCxnSpPr>
          <p:spPr>
            <a:xfrm flipV="1">
              <a:off x="2062824" y="36253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0" name="Curved Connector 159"/>
            <p:cNvCxnSpPr/>
            <p:nvPr/>
          </p:nvCxnSpPr>
          <p:spPr>
            <a:xfrm flipH="1" flipV="1">
              <a:off x="2108544" y="3622451"/>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1" name="Curved Connector 160"/>
            <p:cNvCxnSpPr/>
            <p:nvPr/>
          </p:nvCxnSpPr>
          <p:spPr>
            <a:xfrm flipV="1">
              <a:off x="2142176" y="3623716"/>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2" name="Curved Connector 161"/>
            <p:cNvCxnSpPr/>
            <p:nvPr/>
          </p:nvCxnSpPr>
          <p:spPr>
            <a:xfrm flipH="1" flipV="1">
              <a:off x="2187896" y="36253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3" name="Curved Connector 162"/>
            <p:cNvCxnSpPr/>
            <p:nvPr/>
          </p:nvCxnSpPr>
          <p:spPr>
            <a:xfrm flipV="1">
              <a:off x="2229030" y="3622451"/>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4" name="Curved Connector 163"/>
            <p:cNvCxnSpPr/>
            <p:nvPr/>
          </p:nvCxnSpPr>
          <p:spPr>
            <a:xfrm flipH="1" flipV="1">
              <a:off x="2274750" y="362408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5" name="Curved Connector 164"/>
            <p:cNvCxnSpPr/>
            <p:nvPr/>
          </p:nvCxnSpPr>
          <p:spPr>
            <a:xfrm flipV="1">
              <a:off x="2308382" y="36253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6" name="Curved Connector 165"/>
            <p:cNvCxnSpPr/>
            <p:nvPr/>
          </p:nvCxnSpPr>
          <p:spPr>
            <a:xfrm flipH="1" flipV="1">
              <a:off x="2349575" y="3622451"/>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7" name="Curved Connector 166"/>
            <p:cNvCxnSpPr/>
            <p:nvPr/>
          </p:nvCxnSpPr>
          <p:spPr>
            <a:xfrm flipV="1">
              <a:off x="2395295" y="36253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8" name="Curved Connector 167"/>
            <p:cNvCxnSpPr/>
            <p:nvPr/>
          </p:nvCxnSpPr>
          <p:spPr>
            <a:xfrm flipH="1" flipV="1">
              <a:off x="2441015" y="3622451"/>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9" name="Curved Connector 168"/>
            <p:cNvCxnSpPr/>
            <p:nvPr/>
          </p:nvCxnSpPr>
          <p:spPr>
            <a:xfrm flipV="1">
              <a:off x="2474647" y="3623716"/>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0" name="Curved Connector 169"/>
            <p:cNvCxnSpPr/>
            <p:nvPr/>
          </p:nvCxnSpPr>
          <p:spPr>
            <a:xfrm flipH="1" flipV="1">
              <a:off x="2520367" y="36253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1" name="Curved Connector 170"/>
            <p:cNvCxnSpPr/>
            <p:nvPr/>
          </p:nvCxnSpPr>
          <p:spPr>
            <a:xfrm flipV="1">
              <a:off x="2561501" y="3622451"/>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2" name="Curved Connector 171"/>
            <p:cNvCxnSpPr/>
            <p:nvPr/>
          </p:nvCxnSpPr>
          <p:spPr>
            <a:xfrm flipH="1" flipV="1">
              <a:off x="2607221" y="362408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3" name="Curved Connector 172"/>
            <p:cNvCxnSpPr/>
            <p:nvPr/>
          </p:nvCxnSpPr>
          <p:spPr>
            <a:xfrm flipV="1">
              <a:off x="2640853" y="36253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4" name="Curved Connector 173"/>
            <p:cNvCxnSpPr/>
            <p:nvPr/>
          </p:nvCxnSpPr>
          <p:spPr>
            <a:xfrm flipH="1" flipV="1">
              <a:off x="2682046" y="3622451"/>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5" name="Curved Connector 174"/>
            <p:cNvCxnSpPr/>
            <p:nvPr/>
          </p:nvCxnSpPr>
          <p:spPr>
            <a:xfrm flipV="1">
              <a:off x="2718260" y="36253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6" name="Curved Connector 175"/>
            <p:cNvCxnSpPr/>
            <p:nvPr/>
          </p:nvCxnSpPr>
          <p:spPr>
            <a:xfrm flipH="1" flipV="1">
              <a:off x="2763980" y="3622451"/>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7" name="Curved Connector 176"/>
            <p:cNvCxnSpPr/>
            <p:nvPr/>
          </p:nvCxnSpPr>
          <p:spPr>
            <a:xfrm flipV="1">
              <a:off x="2797612" y="3623716"/>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8" name="Curved Connector 177"/>
            <p:cNvCxnSpPr/>
            <p:nvPr/>
          </p:nvCxnSpPr>
          <p:spPr>
            <a:xfrm flipH="1" flipV="1">
              <a:off x="2843332" y="36253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9" name="Curved Connector 178"/>
            <p:cNvCxnSpPr/>
            <p:nvPr/>
          </p:nvCxnSpPr>
          <p:spPr>
            <a:xfrm flipV="1">
              <a:off x="2884466" y="3622451"/>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0" name="Curved Connector 179"/>
            <p:cNvCxnSpPr/>
            <p:nvPr/>
          </p:nvCxnSpPr>
          <p:spPr>
            <a:xfrm flipH="1" flipV="1">
              <a:off x="2930186" y="362408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1" name="Curved Connector 180"/>
            <p:cNvCxnSpPr/>
            <p:nvPr/>
          </p:nvCxnSpPr>
          <p:spPr>
            <a:xfrm flipV="1">
              <a:off x="2963818" y="36253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2" name="Curved Connector 181"/>
            <p:cNvCxnSpPr/>
            <p:nvPr/>
          </p:nvCxnSpPr>
          <p:spPr>
            <a:xfrm flipH="1" flipV="1">
              <a:off x="3005011" y="3622451"/>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3" name="Curved Connector 182"/>
            <p:cNvCxnSpPr/>
            <p:nvPr/>
          </p:nvCxnSpPr>
          <p:spPr>
            <a:xfrm flipV="1">
              <a:off x="3046204" y="36253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4" name="Curved Connector 183"/>
            <p:cNvCxnSpPr/>
            <p:nvPr/>
          </p:nvCxnSpPr>
          <p:spPr>
            <a:xfrm flipH="1" flipV="1">
              <a:off x="3087397" y="3622451"/>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5" name="Curved Connector 184"/>
            <p:cNvCxnSpPr/>
            <p:nvPr/>
          </p:nvCxnSpPr>
          <p:spPr>
            <a:xfrm flipV="1">
              <a:off x="3121029" y="3623716"/>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6" name="Curved Connector 185"/>
            <p:cNvCxnSpPr/>
            <p:nvPr/>
          </p:nvCxnSpPr>
          <p:spPr>
            <a:xfrm flipH="1" flipV="1">
              <a:off x="3166749" y="362534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7" name="Curved Connector 186"/>
            <p:cNvCxnSpPr/>
            <p:nvPr/>
          </p:nvCxnSpPr>
          <p:spPr>
            <a:xfrm flipV="1">
              <a:off x="3207883" y="3622451"/>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8" name="Curved Connector 187"/>
            <p:cNvCxnSpPr/>
            <p:nvPr/>
          </p:nvCxnSpPr>
          <p:spPr>
            <a:xfrm flipH="1" flipV="1">
              <a:off x="3253603" y="362408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9" name="Curved Connector 188"/>
            <p:cNvCxnSpPr/>
            <p:nvPr/>
          </p:nvCxnSpPr>
          <p:spPr>
            <a:xfrm flipV="1">
              <a:off x="3300770" y="362534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0" name="Curved Connector 189"/>
            <p:cNvCxnSpPr/>
            <p:nvPr/>
          </p:nvCxnSpPr>
          <p:spPr>
            <a:xfrm flipH="1" flipV="1">
              <a:off x="3346490" y="3622446"/>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1" name="Curved Connector 190"/>
            <p:cNvCxnSpPr/>
            <p:nvPr/>
          </p:nvCxnSpPr>
          <p:spPr>
            <a:xfrm flipV="1">
              <a:off x="3380122" y="3623711"/>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2" name="Curved Connector 191"/>
            <p:cNvCxnSpPr/>
            <p:nvPr/>
          </p:nvCxnSpPr>
          <p:spPr>
            <a:xfrm flipH="1" flipV="1">
              <a:off x="3425842" y="362534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3" name="Curved Connector 192"/>
            <p:cNvCxnSpPr/>
            <p:nvPr/>
          </p:nvCxnSpPr>
          <p:spPr>
            <a:xfrm flipV="1">
              <a:off x="3466976" y="3622446"/>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4" name="Curved Connector 193"/>
            <p:cNvCxnSpPr/>
            <p:nvPr/>
          </p:nvCxnSpPr>
          <p:spPr>
            <a:xfrm flipH="1" flipV="1">
              <a:off x="3512696" y="362407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5" name="Curved Connector 194"/>
            <p:cNvCxnSpPr/>
            <p:nvPr/>
          </p:nvCxnSpPr>
          <p:spPr>
            <a:xfrm flipV="1">
              <a:off x="3546328" y="362534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6" name="Curved Connector 195"/>
            <p:cNvCxnSpPr/>
            <p:nvPr/>
          </p:nvCxnSpPr>
          <p:spPr>
            <a:xfrm flipH="1" flipV="1">
              <a:off x="3587521" y="3622446"/>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7" name="Curved Connector 196"/>
            <p:cNvCxnSpPr/>
            <p:nvPr/>
          </p:nvCxnSpPr>
          <p:spPr>
            <a:xfrm flipV="1">
              <a:off x="3633241" y="362534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8" name="Curved Connector 197"/>
            <p:cNvCxnSpPr/>
            <p:nvPr/>
          </p:nvCxnSpPr>
          <p:spPr>
            <a:xfrm flipH="1" flipV="1">
              <a:off x="3674434" y="3622446"/>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9" name="Curved Connector 198"/>
            <p:cNvCxnSpPr/>
            <p:nvPr/>
          </p:nvCxnSpPr>
          <p:spPr>
            <a:xfrm flipV="1">
              <a:off x="3708066" y="3623711"/>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0" name="Curved Connector 199"/>
            <p:cNvCxnSpPr/>
            <p:nvPr/>
          </p:nvCxnSpPr>
          <p:spPr>
            <a:xfrm flipH="1" flipV="1">
              <a:off x="3753786" y="362534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1" name="Curved Connector 200"/>
            <p:cNvCxnSpPr/>
            <p:nvPr/>
          </p:nvCxnSpPr>
          <p:spPr>
            <a:xfrm flipV="1">
              <a:off x="3794920" y="3622446"/>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2" name="Curved Connector 201"/>
            <p:cNvCxnSpPr/>
            <p:nvPr/>
          </p:nvCxnSpPr>
          <p:spPr>
            <a:xfrm flipH="1" flipV="1">
              <a:off x="3840640" y="362407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3" name="Curved Connector 202"/>
            <p:cNvCxnSpPr/>
            <p:nvPr/>
          </p:nvCxnSpPr>
          <p:spPr>
            <a:xfrm flipV="1">
              <a:off x="3874272" y="362534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4" name="Curved Connector 203"/>
            <p:cNvCxnSpPr/>
            <p:nvPr/>
          </p:nvCxnSpPr>
          <p:spPr>
            <a:xfrm flipH="1" flipV="1">
              <a:off x="3915465" y="3622446"/>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5" name="Curved Connector 204"/>
            <p:cNvCxnSpPr/>
            <p:nvPr/>
          </p:nvCxnSpPr>
          <p:spPr>
            <a:xfrm flipV="1">
              <a:off x="3951679" y="362534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6" name="Curved Connector 205"/>
            <p:cNvCxnSpPr/>
            <p:nvPr/>
          </p:nvCxnSpPr>
          <p:spPr>
            <a:xfrm flipH="1" flipV="1">
              <a:off x="3997399" y="3622446"/>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7" name="Curved Connector 206"/>
            <p:cNvCxnSpPr/>
            <p:nvPr/>
          </p:nvCxnSpPr>
          <p:spPr>
            <a:xfrm flipV="1">
              <a:off x="4031031" y="3623711"/>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8" name="Curved Connector 207"/>
            <p:cNvCxnSpPr/>
            <p:nvPr/>
          </p:nvCxnSpPr>
          <p:spPr>
            <a:xfrm flipH="1" flipV="1">
              <a:off x="4076751" y="362534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9" name="Curved Connector 208"/>
            <p:cNvCxnSpPr/>
            <p:nvPr/>
          </p:nvCxnSpPr>
          <p:spPr>
            <a:xfrm flipV="1">
              <a:off x="4117885" y="3622446"/>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0" name="Curved Connector 209"/>
            <p:cNvCxnSpPr/>
            <p:nvPr/>
          </p:nvCxnSpPr>
          <p:spPr>
            <a:xfrm flipH="1" flipV="1">
              <a:off x="4163605" y="362407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1" name="Curved Connector 210"/>
            <p:cNvCxnSpPr/>
            <p:nvPr/>
          </p:nvCxnSpPr>
          <p:spPr>
            <a:xfrm flipV="1">
              <a:off x="4197237" y="362534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2" name="Curved Connector 211"/>
            <p:cNvCxnSpPr/>
            <p:nvPr/>
          </p:nvCxnSpPr>
          <p:spPr>
            <a:xfrm flipH="1" flipV="1">
              <a:off x="4238430" y="3622446"/>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3" name="Curved Connector 212"/>
            <p:cNvCxnSpPr/>
            <p:nvPr/>
          </p:nvCxnSpPr>
          <p:spPr>
            <a:xfrm flipV="1">
              <a:off x="4279623" y="362534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4" name="Curved Connector 213"/>
            <p:cNvCxnSpPr/>
            <p:nvPr/>
          </p:nvCxnSpPr>
          <p:spPr>
            <a:xfrm flipH="1" flipV="1">
              <a:off x="4320816" y="3622446"/>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5" name="Curved Connector 214"/>
            <p:cNvCxnSpPr/>
            <p:nvPr/>
          </p:nvCxnSpPr>
          <p:spPr>
            <a:xfrm flipV="1">
              <a:off x="4354448" y="3623711"/>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6" name="Curved Connector 215"/>
            <p:cNvCxnSpPr/>
            <p:nvPr/>
          </p:nvCxnSpPr>
          <p:spPr>
            <a:xfrm flipH="1" flipV="1">
              <a:off x="4400168" y="362534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7" name="Curved Connector 216"/>
            <p:cNvCxnSpPr/>
            <p:nvPr/>
          </p:nvCxnSpPr>
          <p:spPr>
            <a:xfrm flipV="1">
              <a:off x="4441302" y="3622446"/>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8" name="Curved Connector 217"/>
            <p:cNvCxnSpPr/>
            <p:nvPr/>
          </p:nvCxnSpPr>
          <p:spPr>
            <a:xfrm flipH="1" flipV="1">
              <a:off x="4482495" y="362407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9" name="Curved Connector 218"/>
            <p:cNvCxnSpPr/>
            <p:nvPr/>
          </p:nvCxnSpPr>
          <p:spPr>
            <a:xfrm flipV="1">
              <a:off x="4531449" y="362552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0" name="Curved Connector 219"/>
            <p:cNvCxnSpPr/>
            <p:nvPr/>
          </p:nvCxnSpPr>
          <p:spPr>
            <a:xfrm flipH="1" flipV="1">
              <a:off x="4572642" y="3622626"/>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1" name="Curved Connector 220"/>
            <p:cNvCxnSpPr/>
            <p:nvPr/>
          </p:nvCxnSpPr>
          <p:spPr>
            <a:xfrm flipV="1">
              <a:off x="4606274" y="3623891"/>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2" name="Curved Connector 221"/>
            <p:cNvCxnSpPr/>
            <p:nvPr/>
          </p:nvCxnSpPr>
          <p:spPr>
            <a:xfrm flipH="1" flipV="1">
              <a:off x="4651994" y="362552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3" name="Curved Connector 222"/>
            <p:cNvCxnSpPr/>
            <p:nvPr/>
          </p:nvCxnSpPr>
          <p:spPr>
            <a:xfrm flipV="1">
              <a:off x="4693128" y="3622626"/>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4" name="Curved Connector 223"/>
            <p:cNvCxnSpPr/>
            <p:nvPr/>
          </p:nvCxnSpPr>
          <p:spPr>
            <a:xfrm flipH="1" flipV="1">
              <a:off x="4738848" y="362425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5" name="Curved Connector 224"/>
            <p:cNvCxnSpPr/>
            <p:nvPr/>
          </p:nvCxnSpPr>
          <p:spPr>
            <a:xfrm flipV="1">
              <a:off x="4784137" y="362623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6" name="Curved Connector 225"/>
            <p:cNvCxnSpPr/>
            <p:nvPr/>
          </p:nvCxnSpPr>
          <p:spPr>
            <a:xfrm flipH="1" flipV="1">
              <a:off x="4825330" y="362334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7" name="Curved Connector 226"/>
            <p:cNvCxnSpPr/>
            <p:nvPr/>
          </p:nvCxnSpPr>
          <p:spPr>
            <a:xfrm flipV="1">
              <a:off x="4858962" y="362460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8" name="Curved Connector 227"/>
            <p:cNvCxnSpPr/>
            <p:nvPr/>
          </p:nvCxnSpPr>
          <p:spPr>
            <a:xfrm flipH="1" flipV="1">
              <a:off x="4904682" y="362623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9" name="Curved Connector 228"/>
            <p:cNvCxnSpPr/>
            <p:nvPr/>
          </p:nvCxnSpPr>
          <p:spPr>
            <a:xfrm flipV="1">
              <a:off x="4945816" y="362334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0" name="Curved Connector 229"/>
            <p:cNvCxnSpPr/>
            <p:nvPr/>
          </p:nvCxnSpPr>
          <p:spPr>
            <a:xfrm flipH="1" flipV="1">
              <a:off x="4987009" y="3624973"/>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1" name="Curved Connector 230"/>
            <p:cNvCxnSpPr/>
            <p:nvPr/>
          </p:nvCxnSpPr>
          <p:spPr>
            <a:xfrm flipV="1">
              <a:off x="5035963" y="362641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2" name="Curved Connector 231"/>
            <p:cNvCxnSpPr/>
            <p:nvPr/>
          </p:nvCxnSpPr>
          <p:spPr>
            <a:xfrm flipH="1" flipV="1">
              <a:off x="5077156" y="3623522"/>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3" name="Curved Connector 232"/>
            <p:cNvCxnSpPr/>
            <p:nvPr/>
          </p:nvCxnSpPr>
          <p:spPr>
            <a:xfrm flipV="1">
              <a:off x="5110788" y="3624787"/>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4" name="Curved Connector 233"/>
            <p:cNvCxnSpPr/>
            <p:nvPr/>
          </p:nvCxnSpPr>
          <p:spPr>
            <a:xfrm flipH="1" flipV="1">
              <a:off x="5156508" y="3626418"/>
              <a:ext cx="45720" cy="36576"/>
            </a:xfrm>
            <a:prstGeom prst="curvedConnector3">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4" name="Title 3"/>
          <p:cNvSpPr>
            <a:spLocks noGrp="1"/>
          </p:cNvSpPr>
          <p:nvPr>
            <p:ph type="title"/>
          </p:nvPr>
        </p:nvSpPr>
        <p:spPr/>
        <p:txBody>
          <a:bodyPr/>
          <a:lstStyle/>
          <a:p>
            <a:r>
              <a:rPr lang="en-US" dirty="0" smtClean="0"/>
              <a:t>Leveraging The Query Pattern</a:t>
            </a:r>
            <a:endParaRPr lang="en-US" dirty="0"/>
          </a:p>
        </p:txBody>
      </p:sp>
    </p:spTree>
    <p:extLst>
      <p:ext uri="{BB962C8B-B14F-4D97-AF65-F5344CB8AC3E}">
        <p14:creationId xmlns:p14="http://schemas.microsoft.com/office/powerpoint/2010/main" val="24911480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childTnLst>
                          </p:cTn>
                        </p:par>
                        <p:par>
                          <p:cTn id="39" fill="hold">
                            <p:stCondLst>
                              <p:cond delay="500"/>
                            </p:stCondLst>
                            <p:childTnLst>
                              <p:par>
                                <p:cTn id="40" presetID="10" presetClass="entr" presetSubtype="0"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par>
                          <p:cTn id="43" fill="hold">
                            <p:stCondLst>
                              <p:cond delay="1000"/>
                            </p:stCondLst>
                            <p:childTnLst>
                              <p:par>
                                <p:cTn id="44" presetID="10" presetClass="entr" presetSubtype="0"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left)">
                                      <p:cBhvr>
                                        <p:cTn id="51" dur="500"/>
                                        <p:tgtEl>
                                          <p:spTgt spid="19"/>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wipe(left)">
                                      <p:cBhvr>
                                        <p:cTn id="54" dur="500"/>
                                        <p:tgtEl>
                                          <p:spTgt spid="23"/>
                                        </p:tgtEl>
                                      </p:cBhvr>
                                    </p:animEffect>
                                  </p:childTnLst>
                                </p:cTn>
                              </p:par>
                            </p:childTnLst>
                          </p:cTn>
                        </p:par>
                        <p:par>
                          <p:cTn id="55" fill="hold">
                            <p:stCondLst>
                              <p:cond delay="500"/>
                            </p:stCondLst>
                            <p:childTnLst>
                              <p:par>
                                <p:cTn id="56" presetID="10" presetClass="entr" presetSubtype="0"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500"/>
                                        <p:tgtEl>
                                          <p:spTgt spid="16"/>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childTnLst>
                          </p:cTn>
                        </p:par>
                        <p:par>
                          <p:cTn id="64" fill="hold">
                            <p:stCondLst>
                              <p:cond delay="500"/>
                            </p:stCondLst>
                            <p:childTnLst>
                              <p:par>
                                <p:cTn id="65" presetID="10" presetClass="entr" presetSubtype="0" fill="hold"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1000"/>
                            </p:stCondLst>
                            <p:childTnLst>
                              <p:par>
                                <p:cTn id="69" presetID="22" presetClass="entr" presetSubtype="8" fill="hold" nodeType="afterEffect">
                                  <p:stCondLst>
                                    <p:cond delay="0"/>
                                  </p:stCondLst>
                                  <p:childTnLst>
                                    <p:set>
                                      <p:cBhvr>
                                        <p:cTn id="70" dur="1" fill="hold">
                                          <p:stCondLst>
                                            <p:cond delay="0"/>
                                          </p:stCondLst>
                                        </p:cTn>
                                        <p:tgtEl>
                                          <p:spTgt spid="1032"/>
                                        </p:tgtEl>
                                        <p:attrNameLst>
                                          <p:attrName>style.visibility</p:attrName>
                                        </p:attrNameLst>
                                      </p:cBhvr>
                                      <p:to>
                                        <p:strVal val="visible"/>
                                      </p:to>
                                    </p:set>
                                    <p:animEffect transition="in" filter="wipe(left)">
                                      <p:cBhvr>
                                        <p:cTn id="71" dur="500"/>
                                        <p:tgtEl>
                                          <p:spTgt spid="1032"/>
                                        </p:tgtEl>
                                      </p:cBhvr>
                                    </p:animEffect>
                                  </p:childTnLst>
                                </p:cTn>
                              </p:par>
                              <p:par>
                                <p:cTn id="72" presetID="22" presetClass="entr" presetSubtype="8" fill="hold" nodeType="withEffect">
                                  <p:stCondLst>
                                    <p:cond delay="0"/>
                                  </p:stCondLst>
                                  <p:childTnLst>
                                    <p:set>
                                      <p:cBhvr>
                                        <p:cTn id="73" dur="1" fill="hold">
                                          <p:stCondLst>
                                            <p:cond delay="0"/>
                                          </p:stCondLst>
                                        </p:cTn>
                                        <p:tgtEl>
                                          <p:spTgt spid="1031"/>
                                        </p:tgtEl>
                                        <p:attrNameLst>
                                          <p:attrName>style.visibility</p:attrName>
                                        </p:attrNameLst>
                                      </p:cBhvr>
                                      <p:to>
                                        <p:strVal val="visible"/>
                                      </p:to>
                                    </p:set>
                                    <p:animEffect transition="in" filter="wipe(left)">
                                      <p:cBhvr>
                                        <p:cTn id="74" dur="500"/>
                                        <p:tgtEl>
                                          <p:spTgt spid="10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animBg="1"/>
      <p:bldP spid="13" grpId="0" animBg="1"/>
      <p:bldP spid="14" grpId="0" animBg="1"/>
      <p:bldP spid="9" grpId="0" animBg="1"/>
      <p:bldP spid="15" grpId="0" animBg="1"/>
      <p:bldP spid="16" grpId="0" animBg="1"/>
      <p:bldP spid="21" grpId="0"/>
      <p:bldP spid="23" grpId="0"/>
      <p:bldP spid="2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2752" y="1689737"/>
            <a:ext cx="6687312" cy="430865"/>
          </a:xfrm>
          <a:prstGeom prst="rect">
            <a:avLst/>
          </a:prstGeom>
        </p:spPr>
        <p:txBody>
          <a:bodyPr wrap="square" lIns="121899" tIns="60949" rIns="121899" bIns="60949">
            <a:spAutoFit/>
          </a:bodyPr>
          <a:lstStyle/>
          <a:p>
            <a:r>
              <a:rPr lang="en-US" sz="2000" dirty="0" err="1" smtClean="0">
                <a:solidFill>
                  <a:schemeClr val="accent1">
                    <a:lumMod val="60000"/>
                    <a:lumOff val="40000"/>
                  </a:schemeClr>
                </a:solidFill>
                <a:latin typeface="Consolas" pitchFamily="49" charset="0"/>
                <a:cs typeface="Consolas" pitchFamily="49" charset="0"/>
              </a:rPr>
              <a:t>var</a:t>
            </a:r>
            <a:r>
              <a:rPr lang="en-US" sz="2000" dirty="0" smtClean="0">
                <a:solidFill>
                  <a:schemeClr val="tx2"/>
                </a:solidFill>
                <a:latin typeface="Consolas" pitchFamily="49" charset="0"/>
                <a:cs typeface="Consolas" pitchFamily="49" charset="0"/>
              </a:rPr>
              <a:t> </a:t>
            </a:r>
            <a:r>
              <a:rPr lang="en-US" sz="2000" dirty="0">
                <a:solidFill>
                  <a:schemeClr val="bg1"/>
                </a:solidFill>
                <a:latin typeface="Consolas" pitchFamily="49" charset="0"/>
                <a:cs typeface="Consolas" pitchFamily="49" charset="0"/>
              </a:rPr>
              <a:t>res</a:t>
            </a:r>
            <a:r>
              <a:rPr lang="en-US" sz="2000" dirty="0">
                <a:latin typeface="Consolas" pitchFamily="49" charset="0"/>
                <a:cs typeface="Consolas" pitchFamily="49" charset="0"/>
              </a:rPr>
              <a:t> </a:t>
            </a:r>
            <a:r>
              <a:rPr lang="en-US" sz="2000" dirty="0">
                <a:solidFill>
                  <a:schemeClr val="bg1"/>
                </a:solidFill>
                <a:latin typeface="Consolas" pitchFamily="49" charset="0"/>
                <a:cs typeface="Consolas" pitchFamily="49" charset="0"/>
              </a:rPr>
              <a:t>= </a:t>
            </a:r>
            <a:r>
              <a:rPr lang="en-US" sz="2000" dirty="0">
                <a:solidFill>
                  <a:schemeClr val="accent1">
                    <a:lumMod val="60000"/>
                    <a:lumOff val="40000"/>
                  </a:schemeClr>
                </a:solidFill>
                <a:latin typeface="Consolas" pitchFamily="49" charset="0"/>
                <a:cs typeface="Consolas" pitchFamily="49" charset="0"/>
              </a:rPr>
              <a:t>from</a:t>
            </a:r>
            <a:r>
              <a:rPr lang="en-US" sz="2000" dirty="0">
                <a:latin typeface="Consolas" pitchFamily="49" charset="0"/>
                <a:cs typeface="Consolas" pitchFamily="49" charset="0"/>
              </a:rPr>
              <a:t> </a:t>
            </a:r>
            <a:r>
              <a:rPr lang="en-US" sz="2000" dirty="0" smtClean="0">
                <a:solidFill>
                  <a:schemeClr val="bg1"/>
                </a:solidFill>
                <a:latin typeface="Consolas" pitchFamily="49" charset="0"/>
                <a:cs typeface="Consolas" pitchFamily="49" charset="0"/>
              </a:rPr>
              <a:t>tweet</a:t>
            </a:r>
            <a:r>
              <a:rPr lang="en-US" sz="2000" dirty="0" smtClean="0">
                <a:latin typeface="Consolas" pitchFamily="49" charset="0"/>
                <a:cs typeface="Consolas" pitchFamily="49" charset="0"/>
              </a:rPr>
              <a:t> </a:t>
            </a:r>
            <a:r>
              <a:rPr lang="en-US" sz="2000" dirty="0">
                <a:solidFill>
                  <a:schemeClr val="accent1">
                    <a:lumMod val="60000"/>
                    <a:lumOff val="40000"/>
                  </a:schemeClr>
                </a:solidFill>
                <a:latin typeface="Consolas" pitchFamily="49" charset="0"/>
                <a:cs typeface="Consolas" pitchFamily="49" charset="0"/>
              </a:rPr>
              <a:t>in</a:t>
            </a:r>
            <a:r>
              <a:rPr lang="en-US" sz="2000" dirty="0">
                <a:latin typeface="Consolas" pitchFamily="49" charset="0"/>
                <a:cs typeface="Consolas" pitchFamily="49" charset="0"/>
              </a:rPr>
              <a:t> </a:t>
            </a:r>
            <a:r>
              <a:rPr lang="en-US" sz="2000" dirty="0" smtClean="0">
                <a:solidFill>
                  <a:schemeClr val="bg1"/>
                </a:solidFill>
                <a:latin typeface="Consolas" pitchFamily="49" charset="0"/>
                <a:cs typeface="Consolas" pitchFamily="49" charset="0"/>
              </a:rPr>
              <a:t>twitter</a:t>
            </a:r>
          </a:p>
        </p:txBody>
      </p:sp>
      <p:sp>
        <p:nvSpPr>
          <p:cNvPr id="235" name="Rectangle 234"/>
          <p:cNvSpPr/>
          <p:nvPr/>
        </p:nvSpPr>
        <p:spPr>
          <a:xfrm>
            <a:off x="682752" y="2197435"/>
            <a:ext cx="6687312" cy="430865"/>
          </a:xfrm>
          <a:prstGeom prst="rect">
            <a:avLst/>
          </a:prstGeom>
        </p:spPr>
        <p:txBody>
          <a:bodyPr wrap="square" lIns="121899" tIns="60949" rIns="121899" bIns="60949">
            <a:spAutoFit/>
          </a:bodyPr>
          <a:lstStyle/>
          <a:p>
            <a:r>
              <a:rPr lang="en-US" sz="2000" dirty="0" smtClean="0">
                <a:solidFill>
                  <a:schemeClr val="accent2">
                    <a:lumMod val="40000"/>
                    <a:lumOff val="60000"/>
                  </a:schemeClr>
                </a:solidFill>
                <a:latin typeface="Consolas" pitchFamily="49" charset="0"/>
                <a:cs typeface="Consolas" pitchFamily="49" charset="0"/>
              </a:rPr>
              <a:t>          </a:t>
            </a:r>
            <a:r>
              <a:rPr lang="en-US" sz="2000" dirty="0" smtClean="0">
                <a:solidFill>
                  <a:schemeClr val="accent1">
                    <a:lumMod val="60000"/>
                    <a:lumOff val="40000"/>
                  </a:schemeClr>
                </a:solidFill>
                <a:latin typeface="Consolas" pitchFamily="49" charset="0"/>
                <a:cs typeface="Consolas" pitchFamily="49" charset="0"/>
              </a:rPr>
              <a:t>where</a:t>
            </a:r>
            <a:r>
              <a:rPr lang="en-US" sz="2000" dirty="0" smtClean="0">
                <a:latin typeface="Consolas" pitchFamily="49" charset="0"/>
                <a:cs typeface="Consolas" pitchFamily="49" charset="0"/>
              </a:rPr>
              <a:t> </a:t>
            </a:r>
            <a:r>
              <a:rPr lang="en-US" sz="2000" dirty="0" smtClean="0">
                <a:solidFill>
                  <a:schemeClr val="bg1"/>
                </a:solidFill>
                <a:latin typeface="Consolas" pitchFamily="49" charset="0"/>
                <a:cs typeface="Consolas" pitchFamily="49" charset="0"/>
              </a:rPr>
              <a:t>tweet.</a:t>
            </a:r>
          </a:p>
        </p:txBody>
      </p:sp>
      <p:sp>
        <p:nvSpPr>
          <p:cNvPr id="4" name="TextBox 3"/>
          <p:cNvSpPr txBox="1"/>
          <p:nvPr/>
        </p:nvSpPr>
        <p:spPr>
          <a:xfrm>
            <a:off x="3886200" y="2611851"/>
            <a:ext cx="1286256" cy="1092585"/>
          </a:xfrm>
          <a:prstGeom prst="rect">
            <a:avLst/>
          </a:prstGeom>
          <a:solidFill>
            <a:schemeClr val="bg1">
              <a:lumMod val="85000"/>
            </a:schemeClr>
          </a:solidFill>
          <a:ln w="19050">
            <a:solidFill>
              <a:schemeClr val="tx2">
                <a:lumMod val="50000"/>
              </a:schemeClr>
            </a:solidFill>
          </a:ln>
        </p:spPr>
        <p:txBody>
          <a:bodyPr wrap="square" lIns="121899" tIns="60949" rIns="121899" bIns="60949" rtlCol="0">
            <a:spAutoFit/>
          </a:bodyPr>
          <a:lstStyle/>
          <a:p>
            <a:r>
              <a:rPr lang="en-US" sz="2100" dirty="0">
                <a:solidFill>
                  <a:srgbClr val="000000"/>
                </a:solidFill>
              </a:rPr>
              <a:t>About</a:t>
            </a:r>
          </a:p>
          <a:p>
            <a:r>
              <a:rPr lang="en-US" sz="2100" dirty="0">
                <a:solidFill>
                  <a:srgbClr val="000000"/>
                </a:solidFill>
              </a:rPr>
              <a:t>From</a:t>
            </a:r>
          </a:p>
          <a:p>
            <a:r>
              <a:rPr lang="en-US" sz="2100" dirty="0">
                <a:solidFill>
                  <a:srgbClr val="000000"/>
                </a:solidFill>
              </a:rPr>
              <a:t>Location</a:t>
            </a:r>
          </a:p>
        </p:txBody>
      </p:sp>
      <p:sp>
        <p:nvSpPr>
          <p:cNvPr id="236" name="Rectangle 235"/>
          <p:cNvSpPr/>
          <p:nvPr/>
        </p:nvSpPr>
        <p:spPr>
          <a:xfrm>
            <a:off x="682753" y="2197435"/>
            <a:ext cx="6861047" cy="430865"/>
          </a:xfrm>
          <a:prstGeom prst="rect">
            <a:avLst/>
          </a:prstGeom>
        </p:spPr>
        <p:txBody>
          <a:bodyPr wrap="square" lIns="121899" tIns="60949" rIns="121899" bIns="60949">
            <a:spAutoFit/>
          </a:bodyPr>
          <a:lstStyle/>
          <a:p>
            <a:r>
              <a:rPr lang="en-US" sz="2000" dirty="0" smtClean="0">
                <a:solidFill>
                  <a:schemeClr val="accent2">
                    <a:lumMod val="40000"/>
                    <a:lumOff val="60000"/>
                  </a:schemeClr>
                </a:solidFill>
                <a:latin typeface="Consolas" pitchFamily="49" charset="0"/>
                <a:cs typeface="Consolas" pitchFamily="49" charset="0"/>
              </a:rPr>
              <a:t>                </a:t>
            </a:r>
            <a:r>
              <a:rPr lang="en-US" sz="2000" dirty="0" smtClean="0">
                <a:solidFill>
                  <a:schemeClr val="bg1"/>
                </a:solidFill>
                <a:latin typeface="Consolas" pitchFamily="49" charset="0"/>
                <a:cs typeface="Consolas" pitchFamily="49" charset="0"/>
              </a:rPr>
              <a:t>      </a:t>
            </a:r>
            <a:r>
              <a:rPr lang="en-US" sz="2000" dirty="0">
                <a:latin typeface="Consolas" pitchFamily="49" charset="0"/>
                <a:cs typeface="Consolas" pitchFamily="49" charset="0"/>
              </a:rPr>
              <a:t> </a:t>
            </a:r>
            <a:r>
              <a:rPr lang="en-US" sz="2000" dirty="0" smtClean="0">
                <a:latin typeface="Consolas" pitchFamily="49" charset="0"/>
                <a:cs typeface="Consolas" pitchFamily="49" charset="0"/>
              </a:rPr>
              <a:t>    </a:t>
            </a:r>
            <a:r>
              <a:rPr lang="en-US" sz="2000" dirty="0" smtClean="0">
                <a:solidFill>
                  <a:schemeClr val="bg1"/>
                </a:solidFill>
                <a:latin typeface="Consolas" pitchFamily="49" charset="0"/>
                <a:cs typeface="Consolas" pitchFamily="49" charset="0"/>
              </a:rPr>
              <a:t>==</a:t>
            </a:r>
            <a:r>
              <a:rPr lang="en-US" sz="2000" dirty="0" smtClean="0">
                <a:latin typeface="Consolas" pitchFamily="49" charset="0"/>
                <a:cs typeface="Consolas" pitchFamily="49" charset="0"/>
              </a:rPr>
              <a:t> </a:t>
            </a:r>
            <a:r>
              <a:rPr lang="en-US" sz="2000" dirty="0" smtClean="0">
                <a:solidFill>
                  <a:schemeClr val="accent2">
                    <a:lumMod val="60000"/>
                    <a:lumOff val="40000"/>
                  </a:schemeClr>
                </a:solidFill>
                <a:latin typeface="Consolas" pitchFamily="49" charset="0"/>
                <a:cs typeface="Consolas" pitchFamily="49" charset="0"/>
              </a:rPr>
              <a:t>“Bart”</a:t>
            </a:r>
          </a:p>
        </p:txBody>
      </p:sp>
      <p:sp>
        <p:nvSpPr>
          <p:cNvPr id="237" name="TextBox 236"/>
          <p:cNvSpPr txBox="1"/>
          <p:nvPr/>
        </p:nvSpPr>
        <p:spPr>
          <a:xfrm>
            <a:off x="3888144" y="2611852"/>
            <a:ext cx="1286256" cy="451405"/>
          </a:xfrm>
          <a:prstGeom prst="rect">
            <a:avLst/>
          </a:prstGeom>
          <a:solidFill>
            <a:schemeClr val="accent6">
              <a:lumMod val="60000"/>
              <a:lumOff val="40000"/>
            </a:schemeClr>
          </a:solidFill>
          <a:ln w="19050">
            <a:solidFill>
              <a:schemeClr val="tx2">
                <a:lumMod val="50000"/>
              </a:schemeClr>
            </a:solidFill>
          </a:ln>
        </p:spPr>
        <p:txBody>
          <a:bodyPr wrap="square" lIns="121899" tIns="60949" rIns="121899" bIns="60949" rtlCol="0">
            <a:spAutoFit/>
          </a:bodyPr>
          <a:lstStyle/>
          <a:p>
            <a:r>
              <a:rPr lang="en-US" sz="2100" dirty="0">
                <a:solidFill>
                  <a:srgbClr val="000000"/>
                </a:solidFill>
              </a:rPr>
              <a:t>From</a:t>
            </a:r>
          </a:p>
        </p:txBody>
      </p:sp>
      <p:sp>
        <p:nvSpPr>
          <p:cNvPr id="238" name="Rectangle 237"/>
          <p:cNvSpPr/>
          <p:nvPr/>
        </p:nvSpPr>
        <p:spPr>
          <a:xfrm>
            <a:off x="682753" y="2197435"/>
            <a:ext cx="4841445" cy="430865"/>
          </a:xfrm>
          <a:prstGeom prst="rect">
            <a:avLst/>
          </a:prstGeom>
        </p:spPr>
        <p:txBody>
          <a:bodyPr wrap="square" lIns="121899" tIns="60949" rIns="121899" bIns="60949">
            <a:spAutoFit/>
          </a:bodyPr>
          <a:lstStyle/>
          <a:p>
            <a:r>
              <a:rPr lang="en-US" sz="2000" dirty="0" smtClean="0">
                <a:solidFill>
                  <a:schemeClr val="accent2">
                    <a:lumMod val="40000"/>
                    <a:lumOff val="60000"/>
                  </a:schemeClr>
                </a:solidFill>
                <a:latin typeface="Consolas" pitchFamily="49" charset="0"/>
                <a:cs typeface="Consolas" pitchFamily="49" charset="0"/>
              </a:rPr>
              <a:t>                      </a:t>
            </a:r>
            <a:r>
              <a:rPr lang="en-US" sz="2000" dirty="0" smtClean="0">
                <a:solidFill>
                  <a:schemeClr val="bg1"/>
                </a:solidFill>
                <a:latin typeface="Consolas" pitchFamily="49" charset="0"/>
                <a:cs typeface="Consolas" pitchFamily="49" charset="0"/>
              </a:rPr>
              <a:t>From</a:t>
            </a:r>
          </a:p>
        </p:txBody>
      </p:sp>
      <p:sp>
        <p:nvSpPr>
          <p:cNvPr id="239" name="TextBox 238"/>
          <p:cNvSpPr txBox="1"/>
          <p:nvPr/>
        </p:nvSpPr>
        <p:spPr>
          <a:xfrm>
            <a:off x="3886200" y="3155451"/>
            <a:ext cx="1286256" cy="769419"/>
          </a:xfrm>
          <a:prstGeom prst="rect">
            <a:avLst/>
          </a:prstGeom>
          <a:solidFill>
            <a:schemeClr val="bg1">
              <a:lumMod val="85000"/>
            </a:schemeClr>
          </a:solidFill>
          <a:ln w="19050">
            <a:solidFill>
              <a:schemeClr val="tx2">
                <a:lumMod val="50000"/>
              </a:schemeClr>
            </a:solidFill>
          </a:ln>
        </p:spPr>
        <p:txBody>
          <a:bodyPr wrap="square" lIns="121899" tIns="60949" rIns="121899" bIns="60949" rtlCol="0">
            <a:spAutoFit/>
          </a:bodyPr>
          <a:lstStyle/>
          <a:p>
            <a:r>
              <a:rPr lang="en-US" sz="2100" dirty="0">
                <a:solidFill>
                  <a:srgbClr val="000000"/>
                </a:solidFill>
              </a:rPr>
              <a:t>About</a:t>
            </a:r>
          </a:p>
          <a:p>
            <a:r>
              <a:rPr lang="en-US" sz="2100" dirty="0">
                <a:solidFill>
                  <a:srgbClr val="000000"/>
                </a:solidFill>
              </a:rPr>
              <a:t>Location</a:t>
            </a:r>
          </a:p>
        </p:txBody>
      </p:sp>
      <p:sp>
        <p:nvSpPr>
          <p:cNvPr id="240" name="Rectangle 239"/>
          <p:cNvSpPr/>
          <p:nvPr/>
        </p:nvSpPr>
        <p:spPr>
          <a:xfrm>
            <a:off x="683973" y="2732528"/>
            <a:ext cx="7317027" cy="430865"/>
          </a:xfrm>
          <a:prstGeom prst="rect">
            <a:avLst/>
          </a:prstGeom>
        </p:spPr>
        <p:txBody>
          <a:bodyPr wrap="square" lIns="121899" tIns="60949" rIns="121899" bIns="60949">
            <a:spAutoFit/>
          </a:bodyPr>
          <a:lstStyle/>
          <a:p>
            <a:r>
              <a:rPr lang="en-US" sz="2000" dirty="0" smtClean="0">
                <a:solidFill>
                  <a:schemeClr val="accent2">
                    <a:lumMod val="40000"/>
                    <a:lumOff val="60000"/>
                  </a:schemeClr>
                </a:solidFill>
                <a:latin typeface="Consolas" pitchFamily="49" charset="0"/>
                <a:cs typeface="Consolas" pitchFamily="49" charset="0"/>
              </a:rPr>
              <a:t>                      </a:t>
            </a:r>
            <a:r>
              <a:rPr lang="en-US" sz="2000" dirty="0">
                <a:latin typeface="Consolas" pitchFamily="49" charset="0"/>
                <a:cs typeface="Consolas" pitchFamily="49" charset="0"/>
              </a:rPr>
              <a:t> </a:t>
            </a:r>
            <a:r>
              <a:rPr lang="en-US" sz="2000" dirty="0" smtClean="0">
                <a:latin typeface="Consolas" pitchFamily="49" charset="0"/>
                <a:cs typeface="Consolas" pitchFamily="49" charset="0"/>
              </a:rPr>
              <a:t>     </a:t>
            </a:r>
            <a:r>
              <a:rPr lang="en-US" sz="2000" dirty="0" smtClean="0">
                <a:solidFill>
                  <a:schemeClr val="bg1"/>
                </a:solidFill>
                <a:latin typeface="Consolas" pitchFamily="49" charset="0"/>
                <a:cs typeface="Consolas" pitchFamily="49" charset="0"/>
              </a:rPr>
              <a:t>== </a:t>
            </a:r>
            <a:r>
              <a:rPr lang="en-US" sz="2000" dirty="0" smtClean="0">
                <a:solidFill>
                  <a:schemeClr val="accent2">
                    <a:lumMod val="60000"/>
                    <a:lumOff val="40000"/>
                  </a:schemeClr>
                </a:solidFill>
                <a:latin typeface="Consolas" pitchFamily="49" charset="0"/>
                <a:cs typeface="Consolas" pitchFamily="49" charset="0"/>
              </a:rPr>
              <a:t>“LINQ”</a:t>
            </a:r>
          </a:p>
        </p:txBody>
      </p:sp>
      <p:sp>
        <p:nvSpPr>
          <p:cNvPr id="241" name="TextBox 240"/>
          <p:cNvSpPr txBox="1"/>
          <p:nvPr/>
        </p:nvSpPr>
        <p:spPr>
          <a:xfrm>
            <a:off x="3886200" y="3145076"/>
            <a:ext cx="1286256" cy="451405"/>
          </a:xfrm>
          <a:prstGeom prst="rect">
            <a:avLst/>
          </a:prstGeom>
          <a:solidFill>
            <a:schemeClr val="accent6">
              <a:lumMod val="60000"/>
              <a:lumOff val="40000"/>
            </a:schemeClr>
          </a:solidFill>
          <a:ln w="19050">
            <a:solidFill>
              <a:schemeClr val="tx2">
                <a:lumMod val="50000"/>
              </a:schemeClr>
            </a:solidFill>
          </a:ln>
        </p:spPr>
        <p:txBody>
          <a:bodyPr wrap="square" lIns="121899" tIns="60949" rIns="121899" bIns="60949" rtlCol="0">
            <a:spAutoFit/>
          </a:bodyPr>
          <a:lstStyle/>
          <a:p>
            <a:r>
              <a:rPr lang="en-US" sz="2100" dirty="0">
                <a:solidFill>
                  <a:srgbClr val="000000"/>
                </a:solidFill>
              </a:rPr>
              <a:t>About</a:t>
            </a:r>
          </a:p>
        </p:txBody>
      </p:sp>
      <p:sp>
        <p:nvSpPr>
          <p:cNvPr id="243" name="Rectangle 242"/>
          <p:cNvSpPr/>
          <p:nvPr/>
        </p:nvSpPr>
        <p:spPr>
          <a:xfrm>
            <a:off x="682752" y="2732528"/>
            <a:ext cx="6687312" cy="430865"/>
          </a:xfrm>
          <a:prstGeom prst="rect">
            <a:avLst/>
          </a:prstGeom>
        </p:spPr>
        <p:txBody>
          <a:bodyPr wrap="square" lIns="121899" tIns="60949" rIns="121899" bIns="60949">
            <a:spAutoFit/>
          </a:bodyPr>
          <a:lstStyle/>
          <a:p>
            <a:r>
              <a:rPr lang="en-US" sz="2000" dirty="0" smtClean="0">
                <a:solidFill>
                  <a:schemeClr val="accent2">
                    <a:lumMod val="40000"/>
                    <a:lumOff val="60000"/>
                  </a:schemeClr>
                </a:solidFill>
                <a:latin typeface="Consolas" pitchFamily="49" charset="0"/>
                <a:cs typeface="Consolas" pitchFamily="49" charset="0"/>
              </a:rPr>
              <a:t>          </a:t>
            </a:r>
            <a:r>
              <a:rPr lang="en-US" sz="2000" dirty="0" smtClean="0">
                <a:solidFill>
                  <a:schemeClr val="accent1">
                    <a:lumMod val="60000"/>
                    <a:lumOff val="40000"/>
                  </a:schemeClr>
                </a:solidFill>
                <a:latin typeface="Consolas" pitchFamily="49" charset="0"/>
                <a:cs typeface="Consolas" pitchFamily="49" charset="0"/>
              </a:rPr>
              <a:t>where</a:t>
            </a:r>
            <a:r>
              <a:rPr lang="en-US" sz="2000" dirty="0" smtClean="0">
                <a:latin typeface="Consolas" pitchFamily="49" charset="0"/>
                <a:cs typeface="Consolas" pitchFamily="49" charset="0"/>
              </a:rPr>
              <a:t> </a:t>
            </a:r>
            <a:r>
              <a:rPr lang="en-US" sz="2000" dirty="0" smtClean="0">
                <a:solidFill>
                  <a:schemeClr val="bg1"/>
                </a:solidFill>
                <a:latin typeface="Consolas" pitchFamily="49" charset="0"/>
                <a:cs typeface="Consolas" pitchFamily="49" charset="0"/>
              </a:rPr>
              <a:t>tweet.</a:t>
            </a:r>
          </a:p>
        </p:txBody>
      </p:sp>
      <p:sp>
        <p:nvSpPr>
          <p:cNvPr id="244" name="Rectangle 243"/>
          <p:cNvSpPr/>
          <p:nvPr/>
        </p:nvSpPr>
        <p:spPr>
          <a:xfrm>
            <a:off x="682752" y="2732528"/>
            <a:ext cx="6687312" cy="430865"/>
          </a:xfrm>
          <a:prstGeom prst="rect">
            <a:avLst/>
          </a:prstGeom>
        </p:spPr>
        <p:txBody>
          <a:bodyPr wrap="square" lIns="121899" tIns="60949" rIns="121899" bIns="60949">
            <a:spAutoFit/>
          </a:bodyPr>
          <a:lstStyle/>
          <a:p>
            <a:r>
              <a:rPr lang="en-US" sz="2000" dirty="0" smtClean="0">
                <a:solidFill>
                  <a:schemeClr val="tx2"/>
                </a:solidFill>
                <a:latin typeface="Consolas" pitchFamily="49" charset="0"/>
                <a:cs typeface="Consolas" pitchFamily="49" charset="0"/>
              </a:rPr>
              <a:t>               </a:t>
            </a:r>
            <a:r>
              <a:rPr lang="en-US" sz="2000" dirty="0" smtClean="0">
                <a:solidFill>
                  <a:schemeClr val="accent2">
                    <a:lumMod val="40000"/>
                    <a:lumOff val="60000"/>
                  </a:schemeClr>
                </a:solidFill>
                <a:latin typeface="Consolas" pitchFamily="49" charset="0"/>
                <a:cs typeface="Consolas" pitchFamily="49" charset="0"/>
              </a:rPr>
              <a:t>       </a:t>
            </a:r>
            <a:r>
              <a:rPr lang="en-US" sz="2000" dirty="0" smtClean="0">
                <a:solidFill>
                  <a:schemeClr val="bg1"/>
                </a:solidFill>
                <a:latin typeface="Consolas" pitchFamily="49" charset="0"/>
                <a:cs typeface="Consolas" pitchFamily="49" charset="0"/>
              </a:rPr>
              <a:t>About</a:t>
            </a:r>
          </a:p>
        </p:txBody>
      </p:sp>
      <p:sp>
        <p:nvSpPr>
          <p:cNvPr id="245" name="Rounded Rectangular Callout 244"/>
          <p:cNvSpPr/>
          <p:nvPr/>
        </p:nvSpPr>
        <p:spPr bwMode="auto">
          <a:xfrm>
            <a:off x="381000" y="3434487"/>
            <a:ext cx="1684936" cy="570719"/>
          </a:xfrm>
          <a:prstGeom prst="wedgeRoundRectCallout">
            <a:avLst>
              <a:gd name="adj1" fmla="val 49844"/>
              <a:gd name="adj2" fmla="val -82285"/>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dirty="0" smtClean="0">
                <a:solidFill>
                  <a:srgbClr val="000000"/>
                </a:solidFill>
              </a:rPr>
              <a:t>Query </a:t>
            </a:r>
            <a:r>
              <a:rPr lang="en-US" b="1" i="1" dirty="0" smtClean="0">
                <a:solidFill>
                  <a:srgbClr val="000000"/>
                </a:solidFill>
              </a:rPr>
              <a:t>“learns”</a:t>
            </a:r>
            <a:endParaRPr lang="en-US" sz="2000" b="1" i="1" dirty="0">
              <a:solidFill>
                <a:srgbClr val="000000"/>
              </a:solidFill>
              <a:latin typeface="Consolas" pitchFamily="49" charset="0"/>
              <a:cs typeface="Consolas" pitchFamily="49" charset="0"/>
            </a:endParaRPr>
          </a:p>
        </p:txBody>
      </p:sp>
      <p:sp>
        <p:nvSpPr>
          <p:cNvPr id="12" name="TextBox 11"/>
          <p:cNvSpPr txBox="1"/>
          <p:nvPr/>
        </p:nvSpPr>
        <p:spPr>
          <a:xfrm>
            <a:off x="654000" y="4848499"/>
            <a:ext cx="8421494" cy="1315723"/>
          </a:xfrm>
          <a:prstGeom prst="rect">
            <a:avLst/>
          </a:prstGeom>
          <a:noFill/>
        </p:spPr>
        <p:txBody>
          <a:bodyPr wrap="none" lIns="121899" tIns="60949" rIns="121899" bIns="60949" rtlCol="0">
            <a:spAutoFit/>
          </a:bodyPr>
          <a:lstStyle/>
          <a:p>
            <a:r>
              <a:rPr lang="en-US" sz="1550" dirty="0">
                <a:solidFill>
                  <a:schemeClr val="accent1">
                    <a:lumMod val="60000"/>
                    <a:lumOff val="40000"/>
                  </a:schemeClr>
                </a:solidFill>
                <a:latin typeface="Consolas" pitchFamily="49" charset="0"/>
                <a:cs typeface="Consolas" pitchFamily="49" charset="0"/>
              </a:rPr>
              <a:t>class </a:t>
            </a:r>
            <a:r>
              <a:rPr lang="en-US" sz="1550" dirty="0">
                <a:solidFill>
                  <a:schemeClr val="accent3">
                    <a:lumMod val="60000"/>
                    <a:lumOff val="40000"/>
                  </a:schemeClr>
                </a:solidFill>
                <a:latin typeface="Consolas" pitchFamily="49" charset="0"/>
                <a:cs typeface="Consolas" pitchFamily="49" charset="0"/>
              </a:rPr>
              <a:t>Twitter</a:t>
            </a:r>
          </a:p>
          <a:p>
            <a:r>
              <a:rPr lang="en-US" sz="1550" dirty="0">
                <a:solidFill>
                  <a:schemeClr val="bg1"/>
                </a:solidFill>
                <a:latin typeface="Consolas" pitchFamily="49" charset="0"/>
                <a:cs typeface="Consolas" pitchFamily="49" charset="0"/>
              </a:rPr>
              <a:t>{</a:t>
            </a:r>
          </a:p>
          <a:p>
            <a:r>
              <a:rPr lang="en-US" sz="1550" dirty="0">
                <a:latin typeface="Consolas" pitchFamily="49" charset="0"/>
                <a:cs typeface="Consolas" pitchFamily="49" charset="0"/>
              </a:rPr>
              <a:t>    </a:t>
            </a:r>
            <a:r>
              <a:rPr lang="en-US" sz="1550" dirty="0">
                <a:solidFill>
                  <a:schemeClr val="accent1">
                    <a:lumMod val="60000"/>
                    <a:lumOff val="40000"/>
                  </a:schemeClr>
                </a:solidFill>
                <a:latin typeface="Consolas" pitchFamily="49" charset="0"/>
                <a:cs typeface="Consolas" pitchFamily="49" charset="0"/>
              </a:rPr>
              <a:t>public</a:t>
            </a:r>
            <a:r>
              <a:rPr lang="en-US" sz="1550" dirty="0">
                <a:latin typeface="Consolas" pitchFamily="49" charset="0"/>
                <a:cs typeface="Consolas" pitchFamily="49" charset="0"/>
              </a:rPr>
              <a:t> </a:t>
            </a:r>
            <a:r>
              <a:rPr lang="en-US" sz="1550" dirty="0" err="1">
                <a:solidFill>
                  <a:schemeClr val="accent3">
                    <a:lumMod val="60000"/>
                    <a:lumOff val="40000"/>
                  </a:schemeClr>
                </a:solidFill>
                <a:latin typeface="Consolas" pitchFamily="49" charset="0"/>
                <a:cs typeface="Consolas" pitchFamily="49" charset="0"/>
              </a:rPr>
              <a:t>TwitterByFrom</a:t>
            </a:r>
            <a:r>
              <a:rPr lang="en-US" sz="1550" dirty="0">
                <a:solidFill>
                  <a:schemeClr val="accent3">
                    <a:lumMod val="60000"/>
                    <a:lumOff val="40000"/>
                  </a:schemeClr>
                </a:solidFill>
                <a:latin typeface="Consolas" pitchFamily="49" charset="0"/>
                <a:cs typeface="Consolas" pitchFamily="49" charset="0"/>
              </a:rPr>
              <a:t> </a:t>
            </a:r>
            <a:r>
              <a:rPr lang="en-US" sz="1550" dirty="0">
                <a:solidFill>
                  <a:schemeClr val="bg1"/>
                </a:solidFill>
                <a:latin typeface="Consolas" pitchFamily="49" charset="0"/>
                <a:cs typeface="Consolas" pitchFamily="49" charset="0"/>
              </a:rPr>
              <a:t>Where(</a:t>
            </a:r>
            <a:r>
              <a:rPr lang="en-US" sz="1550" dirty="0" err="1">
                <a:solidFill>
                  <a:schemeClr val="accent3">
                    <a:lumMod val="60000"/>
                    <a:lumOff val="40000"/>
                  </a:schemeClr>
                </a:solidFill>
                <a:latin typeface="Consolas" pitchFamily="49" charset="0"/>
                <a:cs typeface="Consolas" pitchFamily="49" charset="0"/>
              </a:rPr>
              <a:t>Func</a:t>
            </a:r>
            <a:r>
              <a:rPr lang="en-US" sz="1550" dirty="0">
                <a:solidFill>
                  <a:schemeClr val="bg1"/>
                </a:solidFill>
                <a:latin typeface="Consolas" pitchFamily="49" charset="0"/>
                <a:cs typeface="Consolas" pitchFamily="49" charset="0"/>
              </a:rPr>
              <a:t>&lt;</a:t>
            </a:r>
            <a:r>
              <a:rPr lang="en-US" sz="1550" dirty="0" err="1">
                <a:solidFill>
                  <a:schemeClr val="accent3">
                    <a:lumMod val="60000"/>
                    <a:lumOff val="40000"/>
                  </a:schemeClr>
                </a:solidFill>
                <a:latin typeface="Consolas" pitchFamily="49" charset="0"/>
                <a:cs typeface="Consolas" pitchFamily="49" charset="0"/>
              </a:rPr>
              <a:t>TweetAboutFromLoc</a:t>
            </a:r>
            <a:r>
              <a:rPr lang="en-US" sz="1550" dirty="0">
                <a:solidFill>
                  <a:schemeClr val="bg1"/>
                </a:solidFill>
                <a:latin typeface="Consolas" pitchFamily="49" charset="0"/>
                <a:cs typeface="Consolas" pitchFamily="49" charset="0"/>
              </a:rPr>
              <a:t>, </a:t>
            </a:r>
            <a:r>
              <a:rPr lang="en-US" sz="1550" dirty="0" err="1">
                <a:solidFill>
                  <a:schemeClr val="accent3">
                    <a:lumMod val="60000"/>
                    <a:lumOff val="40000"/>
                  </a:schemeClr>
                </a:solidFill>
                <a:latin typeface="Consolas" pitchFamily="49" charset="0"/>
                <a:cs typeface="Consolas" pitchFamily="49" charset="0"/>
              </a:rPr>
              <a:t>FilterFrom</a:t>
            </a:r>
            <a:r>
              <a:rPr lang="en-US" sz="1550" dirty="0">
                <a:solidFill>
                  <a:schemeClr val="bg1"/>
                </a:solidFill>
                <a:latin typeface="Consolas" pitchFamily="49" charset="0"/>
                <a:cs typeface="Consolas" pitchFamily="49" charset="0"/>
              </a:rPr>
              <a:t>&gt; filter);</a:t>
            </a:r>
          </a:p>
          <a:p>
            <a:r>
              <a:rPr lang="en-US" sz="1550" dirty="0">
                <a:solidFill>
                  <a:schemeClr val="accent3">
                    <a:lumMod val="50000"/>
                  </a:schemeClr>
                </a:solidFill>
                <a:latin typeface="Consolas" pitchFamily="49" charset="0"/>
                <a:cs typeface="Consolas" pitchFamily="49" charset="0"/>
              </a:rPr>
              <a:t>    // Other filter methods</a:t>
            </a:r>
          </a:p>
          <a:p>
            <a:r>
              <a:rPr lang="en-US" sz="1550" dirty="0">
                <a:solidFill>
                  <a:schemeClr val="bg1"/>
                </a:solidFill>
                <a:latin typeface="Consolas" pitchFamily="49" charset="0"/>
                <a:cs typeface="Consolas" pitchFamily="49" charset="0"/>
              </a:rPr>
              <a:t>}</a:t>
            </a:r>
          </a:p>
        </p:txBody>
      </p:sp>
      <p:sp>
        <p:nvSpPr>
          <p:cNvPr id="18" name="Vertical Scroll 17"/>
          <p:cNvSpPr/>
          <p:nvPr/>
        </p:nvSpPr>
        <p:spPr bwMode="auto">
          <a:xfrm>
            <a:off x="6096000" y="3416110"/>
            <a:ext cx="2916328" cy="1917890"/>
          </a:xfrm>
          <a:prstGeom prst="verticalScroll">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sz="2400" b="1" dirty="0">
                <a:solidFill>
                  <a:srgbClr val="000000"/>
                </a:solidFill>
                <a:latin typeface="Calibri" pitchFamily="34" charset="0"/>
              </a:rPr>
              <a:t>Recipe</a:t>
            </a:r>
          </a:p>
          <a:p>
            <a:pPr algn="ctr" defTabSz="1218585"/>
            <a:endParaRPr lang="en-US" sz="1600" dirty="0">
              <a:solidFill>
                <a:srgbClr val="000000"/>
              </a:solidFill>
              <a:latin typeface="Calibri" pitchFamily="34" charset="0"/>
            </a:endParaRPr>
          </a:p>
          <a:p>
            <a:pPr algn="ctr" defTabSz="1218585"/>
            <a:r>
              <a:rPr lang="en-US" dirty="0" smtClean="0">
                <a:solidFill>
                  <a:srgbClr val="000000"/>
                </a:solidFill>
                <a:latin typeface="Calibri" pitchFamily="34" charset="0"/>
              </a:rPr>
              <a:t>Method overloads</a:t>
            </a:r>
          </a:p>
          <a:p>
            <a:pPr algn="ctr" defTabSz="1218585"/>
            <a:r>
              <a:rPr lang="en-US" dirty="0" smtClean="0">
                <a:solidFill>
                  <a:srgbClr val="000000"/>
                </a:solidFill>
                <a:latin typeface="Calibri" pitchFamily="34" charset="0"/>
              </a:rPr>
              <a:t>Type state machine</a:t>
            </a:r>
          </a:p>
          <a:p>
            <a:pPr algn="ctr" defTabSz="1218585"/>
            <a:r>
              <a:rPr lang="en-US" dirty="0" smtClean="0">
                <a:solidFill>
                  <a:srgbClr val="000000"/>
                </a:solidFill>
                <a:latin typeface="Calibri" pitchFamily="34" charset="0"/>
              </a:rPr>
              <a:t>Operator overloads</a:t>
            </a:r>
          </a:p>
        </p:txBody>
      </p:sp>
      <p:sp>
        <p:nvSpPr>
          <p:cNvPr id="20" name="Rectangle 19"/>
          <p:cNvSpPr/>
          <p:nvPr/>
        </p:nvSpPr>
        <p:spPr bwMode="auto">
          <a:xfrm>
            <a:off x="4097975" y="1748257"/>
            <a:ext cx="1144524" cy="365760"/>
          </a:xfrm>
          <a:prstGeom prst="rect">
            <a:avLst/>
          </a:prstGeom>
          <a:noFill/>
          <a:ln w="28575">
            <a:solidFill>
              <a:srgbClr val="FF0000"/>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247" name="Rectangle 246"/>
          <p:cNvSpPr/>
          <p:nvPr/>
        </p:nvSpPr>
        <p:spPr bwMode="auto">
          <a:xfrm>
            <a:off x="2995550" y="2260776"/>
            <a:ext cx="838200" cy="365760"/>
          </a:xfrm>
          <a:prstGeom prst="rect">
            <a:avLst/>
          </a:prstGeom>
          <a:noFill/>
          <a:ln w="28575">
            <a:solidFill>
              <a:srgbClr val="FF0000"/>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248" name="Rectangle 247"/>
          <p:cNvSpPr/>
          <p:nvPr/>
        </p:nvSpPr>
        <p:spPr bwMode="auto">
          <a:xfrm>
            <a:off x="1383000" y="4901453"/>
            <a:ext cx="871200" cy="274320"/>
          </a:xfrm>
          <a:prstGeom prst="rect">
            <a:avLst/>
          </a:prstGeom>
          <a:noFill/>
          <a:ln w="28575">
            <a:solidFill>
              <a:srgbClr val="FF0000"/>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249" name="Rectangle 248"/>
          <p:cNvSpPr/>
          <p:nvPr/>
        </p:nvSpPr>
        <p:spPr bwMode="auto">
          <a:xfrm>
            <a:off x="4669706" y="5357683"/>
            <a:ext cx="1851694" cy="274320"/>
          </a:xfrm>
          <a:prstGeom prst="rect">
            <a:avLst/>
          </a:prstGeom>
          <a:noFill/>
          <a:ln w="28575">
            <a:solidFill>
              <a:srgbClr val="FF0000"/>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250" name="Rounded Rectangular Callout 249"/>
          <p:cNvSpPr/>
          <p:nvPr/>
        </p:nvSpPr>
        <p:spPr bwMode="auto">
          <a:xfrm>
            <a:off x="3657600" y="4648202"/>
            <a:ext cx="1472183" cy="490700"/>
          </a:xfrm>
          <a:prstGeom prst="wedgeRoundRectCallout">
            <a:avLst>
              <a:gd name="adj1" fmla="val 43881"/>
              <a:gd name="adj2" fmla="val 81779"/>
              <a:gd name="adj3" fmla="val 1666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b="1" i="1" dirty="0" smtClean="0">
                <a:solidFill>
                  <a:srgbClr val="000000"/>
                </a:solidFill>
              </a:rPr>
              <a:t>“Has a”</a:t>
            </a:r>
            <a:r>
              <a:rPr lang="en-US" dirty="0" smtClean="0">
                <a:solidFill>
                  <a:srgbClr val="000000"/>
                </a:solidFill>
              </a:rPr>
              <a:t> type</a:t>
            </a:r>
            <a:endParaRPr lang="en-US" sz="2000" b="1" i="1" dirty="0">
              <a:solidFill>
                <a:srgbClr val="000000"/>
              </a:solidFill>
              <a:latin typeface="Consolas" pitchFamily="49" charset="0"/>
              <a:cs typeface="Consolas" pitchFamily="49" charset="0"/>
            </a:endParaRPr>
          </a:p>
        </p:txBody>
      </p:sp>
      <p:sp>
        <p:nvSpPr>
          <p:cNvPr id="251" name="Rectangle 250"/>
          <p:cNvSpPr/>
          <p:nvPr/>
        </p:nvSpPr>
        <p:spPr bwMode="auto">
          <a:xfrm>
            <a:off x="2971800" y="2260776"/>
            <a:ext cx="2971800" cy="365760"/>
          </a:xfrm>
          <a:prstGeom prst="rect">
            <a:avLst/>
          </a:prstGeom>
          <a:noFill/>
          <a:ln w="28575">
            <a:solidFill>
              <a:srgbClr val="FF0000"/>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252" name="Rectangle 251"/>
          <p:cNvSpPr/>
          <p:nvPr/>
        </p:nvSpPr>
        <p:spPr bwMode="auto">
          <a:xfrm>
            <a:off x="6681000" y="5357779"/>
            <a:ext cx="1157400" cy="274320"/>
          </a:xfrm>
          <a:prstGeom prst="rect">
            <a:avLst/>
          </a:prstGeom>
          <a:noFill/>
          <a:ln w="28575">
            <a:solidFill>
              <a:srgbClr val="FF0000"/>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253" name="Rounded Rectangular Callout 252"/>
          <p:cNvSpPr/>
          <p:nvPr/>
        </p:nvSpPr>
        <p:spPr bwMode="auto">
          <a:xfrm>
            <a:off x="5772168" y="4648200"/>
            <a:ext cx="2907792" cy="490700"/>
          </a:xfrm>
          <a:prstGeom prst="wedgeRoundRectCallout">
            <a:avLst>
              <a:gd name="adj1" fmla="val 802"/>
              <a:gd name="adj2" fmla="val 81779"/>
              <a:gd name="adj3" fmla="val 16667"/>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dirty="0" smtClean="0">
                <a:solidFill>
                  <a:srgbClr val="000000"/>
                </a:solidFill>
              </a:rPr>
              <a:t>From </a:t>
            </a:r>
            <a:r>
              <a:rPr lang="en-US" b="1" i="1" dirty="0" smtClean="0">
                <a:solidFill>
                  <a:srgbClr val="000000"/>
                </a:solidFill>
              </a:rPr>
              <a:t>operator overloading</a:t>
            </a:r>
            <a:endParaRPr lang="en-US" sz="2000" b="1" i="1" dirty="0">
              <a:solidFill>
                <a:srgbClr val="000000"/>
              </a:solidFill>
              <a:latin typeface="Consolas" pitchFamily="49" charset="0"/>
              <a:cs typeface="Consolas" pitchFamily="49" charset="0"/>
            </a:endParaRPr>
          </a:p>
        </p:txBody>
      </p:sp>
      <p:sp>
        <p:nvSpPr>
          <p:cNvPr id="254" name="Rectangle 253"/>
          <p:cNvSpPr/>
          <p:nvPr/>
        </p:nvSpPr>
        <p:spPr bwMode="auto">
          <a:xfrm>
            <a:off x="2133600" y="1753079"/>
            <a:ext cx="3810000" cy="873457"/>
          </a:xfrm>
          <a:prstGeom prst="rect">
            <a:avLst/>
          </a:prstGeom>
          <a:noFill/>
          <a:ln w="28575">
            <a:solidFill>
              <a:srgbClr val="FF0000"/>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255" name="Rectangle 254"/>
          <p:cNvSpPr/>
          <p:nvPr/>
        </p:nvSpPr>
        <p:spPr bwMode="auto">
          <a:xfrm>
            <a:off x="1938019" y="5357683"/>
            <a:ext cx="1480781" cy="274320"/>
          </a:xfrm>
          <a:prstGeom prst="rect">
            <a:avLst/>
          </a:prstGeom>
          <a:noFill/>
          <a:ln w="28575">
            <a:solidFill>
              <a:srgbClr val="FF0000"/>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vert="horz" wrap="square" lIns="95983" tIns="60947" rIns="95983" bIns="60947" numCol="1" rtlCol="0" anchor="ctr" anchorCtr="0" compatLnSpc="1">
            <a:prstTxWarp prst="textNoShape">
              <a:avLst/>
            </a:prstTxWarp>
          </a:bodyPr>
          <a:lstStyle/>
          <a:p>
            <a:pPr algn="ctr" defTabSz="1218585"/>
            <a:endParaRPr lang="en-US" sz="2700" dirty="0">
              <a:solidFill>
                <a:srgbClr val="FFFFFF"/>
              </a:solidFill>
              <a:latin typeface="Calibri" pitchFamily="34" charset="0"/>
            </a:endParaRPr>
          </a:p>
        </p:txBody>
      </p:sp>
      <p:sp>
        <p:nvSpPr>
          <p:cNvPr id="256" name="TextBox 255"/>
          <p:cNvSpPr txBox="1"/>
          <p:nvPr/>
        </p:nvSpPr>
        <p:spPr>
          <a:xfrm>
            <a:off x="656898" y="4848499"/>
            <a:ext cx="8639502" cy="1554249"/>
          </a:xfrm>
          <a:prstGeom prst="rect">
            <a:avLst/>
          </a:prstGeom>
          <a:noFill/>
        </p:spPr>
        <p:txBody>
          <a:bodyPr wrap="none" lIns="121899" tIns="60949" rIns="121899" bIns="60949" rtlCol="0">
            <a:spAutoFit/>
          </a:bodyPr>
          <a:lstStyle/>
          <a:p>
            <a:r>
              <a:rPr lang="en-US" sz="1550" dirty="0">
                <a:solidFill>
                  <a:schemeClr val="accent1">
                    <a:lumMod val="60000"/>
                    <a:lumOff val="40000"/>
                  </a:schemeClr>
                </a:solidFill>
                <a:latin typeface="Consolas" pitchFamily="49" charset="0"/>
                <a:cs typeface="Consolas" pitchFamily="49" charset="0"/>
              </a:rPr>
              <a:t>class </a:t>
            </a:r>
            <a:r>
              <a:rPr lang="en-US" sz="1550" dirty="0" err="1">
                <a:solidFill>
                  <a:schemeClr val="accent3">
                    <a:lumMod val="60000"/>
                    <a:lumOff val="40000"/>
                  </a:schemeClr>
                </a:solidFill>
                <a:latin typeface="Consolas" pitchFamily="49" charset="0"/>
                <a:cs typeface="Consolas" pitchFamily="49" charset="0"/>
              </a:rPr>
              <a:t>TwitterByFrom</a:t>
            </a:r>
            <a:endParaRPr lang="en-US" sz="1550" dirty="0">
              <a:solidFill>
                <a:schemeClr val="accent3">
                  <a:lumMod val="60000"/>
                  <a:lumOff val="40000"/>
                </a:schemeClr>
              </a:solidFill>
              <a:latin typeface="Consolas" pitchFamily="49" charset="0"/>
              <a:cs typeface="Consolas" pitchFamily="49" charset="0"/>
            </a:endParaRPr>
          </a:p>
          <a:p>
            <a:r>
              <a:rPr lang="en-US" sz="1550" dirty="0">
                <a:solidFill>
                  <a:schemeClr val="bg1"/>
                </a:solidFill>
                <a:latin typeface="Consolas" pitchFamily="49" charset="0"/>
                <a:cs typeface="Consolas" pitchFamily="49" charset="0"/>
              </a:rPr>
              <a:t>{</a:t>
            </a:r>
          </a:p>
          <a:p>
            <a:r>
              <a:rPr lang="en-US" sz="1550" dirty="0">
                <a:latin typeface="Consolas" pitchFamily="49" charset="0"/>
                <a:cs typeface="Consolas" pitchFamily="49" charset="0"/>
              </a:rPr>
              <a:t>    </a:t>
            </a:r>
            <a:r>
              <a:rPr lang="en-US" sz="1550" dirty="0">
                <a:solidFill>
                  <a:schemeClr val="accent1">
                    <a:lumMod val="60000"/>
                    <a:lumOff val="40000"/>
                  </a:schemeClr>
                </a:solidFill>
                <a:latin typeface="Consolas" pitchFamily="49" charset="0"/>
                <a:cs typeface="Consolas" pitchFamily="49" charset="0"/>
              </a:rPr>
              <a:t>public</a:t>
            </a:r>
            <a:r>
              <a:rPr lang="en-US" sz="1550" dirty="0">
                <a:latin typeface="Consolas" pitchFamily="49" charset="0"/>
                <a:cs typeface="Consolas" pitchFamily="49" charset="0"/>
              </a:rPr>
              <a:t> </a:t>
            </a:r>
            <a:r>
              <a:rPr lang="en-US" sz="1550" dirty="0" err="1">
                <a:solidFill>
                  <a:schemeClr val="accent3">
                    <a:lumMod val="60000"/>
                    <a:lumOff val="40000"/>
                  </a:schemeClr>
                </a:solidFill>
                <a:latin typeface="Consolas" pitchFamily="49" charset="0"/>
                <a:cs typeface="Consolas" pitchFamily="49" charset="0"/>
              </a:rPr>
              <a:t>TwitterByAboutFrom</a:t>
            </a:r>
            <a:r>
              <a:rPr lang="en-US" sz="1550" dirty="0">
                <a:solidFill>
                  <a:schemeClr val="accent4">
                    <a:lumMod val="40000"/>
                    <a:lumOff val="60000"/>
                  </a:schemeClr>
                </a:solidFill>
                <a:latin typeface="Consolas" pitchFamily="49" charset="0"/>
                <a:cs typeface="Consolas" pitchFamily="49" charset="0"/>
              </a:rPr>
              <a:t> </a:t>
            </a:r>
            <a:r>
              <a:rPr lang="en-US" sz="1550" dirty="0">
                <a:solidFill>
                  <a:schemeClr val="bg1"/>
                </a:solidFill>
                <a:latin typeface="Consolas" pitchFamily="49" charset="0"/>
                <a:cs typeface="Consolas" pitchFamily="49" charset="0"/>
              </a:rPr>
              <a:t>Where(</a:t>
            </a:r>
            <a:r>
              <a:rPr lang="en-US" sz="1550" dirty="0" err="1">
                <a:solidFill>
                  <a:schemeClr val="accent3">
                    <a:lumMod val="60000"/>
                    <a:lumOff val="40000"/>
                  </a:schemeClr>
                </a:solidFill>
                <a:latin typeface="Consolas" pitchFamily="49" charset="0"/>
                <a:cs typeface="Consolas" pitchFamily="49" charset="0"/>
              </a:rPr>
              <a:t>Func</a:t>
            </a:r>
            <a:r>
              <a:rPr lang="en-US" sz="1550" dirty="0">
                <a:solidFill>
                  <a:schemeClr val="bg1"/>
                </a:solidFill>
                <a:latin typeface="Consolas" pitchFamily="49" charset="0"/>
                <a:cs typeface="Consolas" pitchFamily="49" charset="0"/>
              </a:rPr>
              <a:t>&lt;</a:t>
            </a:r>
            <a:r>
              <a:rPr lang="en-US" sz="1550" dirty="0" err="1">
                <a:solidFill>
                  <a:schemeClr val="accent3">
                    <a:lumMod val="60000"/>
                    <a:lumOff val="40000"/>
                  </a:schemeClr>
                </a:solidFill>
                <a:latin typeface="Consolas" pitchFamily="49" charset="0"/>
                <a:cs typeface="Consolas" pitchFamily="49" charset="0"/>
              </a:rPr>
              <a:t>TweetAboutLoc</a:t>
            </a:r>
            <a:r>
              <a:rPr lang="en-US" sz="1550" dirty="0">
                <a:solidFill>
                  <a:schemeClr val="bg1"/>
                </a:solidFill>
                <a:latin typeface="Consolas" pitchFamily="49" charset="0"/>
                <a:cs typeface="Consolas" pitchFamily="49" charset="0"/>
              </a:rPr>
              <a:t>,</a:t>
            </a:r>
            <a:r>
              <a:rPr lang="en-US" sz="1550" dirty="0">
                <a:latin typeface="Consolas" pitchFamily="49" charset="0"/>
                <a:cs typeface="Consolas" pitchFamily="49" charset="0"/>
              </a:rPr>
              <a:t> </a:t>
            </a:r>
            <a:r>
              <a:rPr lang="en-US" sz="1550" dirty="0" err="1">
                <a:solidFill>
                  <a:schemeClr val="accent3">
                    <a:lumMod val="60000"/>
                    <a:lumOff val="40000"/>
                  </a:schemeClr>
                </a:solidFill>
                <a:latin typeface="Consolas" pitchFamily="49" charset="0"/>
                <a:cs typeface="Consolas" pitchFamily="49" charset="0"/>
              </a:rPr>
              <a:t>FilterAbout</a:t>
            </a:r>
            <a:r>
              <a:rPr lang="en-US" sz="1550" dirty="0">
                <a:solidFill>
                  <a:schemeClr val="bg1"/>
                </a:solidFill>
                <a:latin typeface="Consolas" pitchFamily="49" charset="0"/>
                <a:cs typeface="Consolas" pitchFamily="49" charset="0"/>
              </a:rPr>
              <a:t>&gt; filter);</a:t>
            </a:r>
          </a:p>
          <a:p>
            <a:r>
              <a:rPr lang="en-US" sz="1550" dirty="0">
                <a:solidFill>
                  <a:schemeClr val="accent3">
                    <a:lumMod val="75000"/>
                  </a:schemeClr>
                </a:solidFill>
                <a:latin typeface="Consolas" pitchFamily="49" charset="0"/>
                <a:cs typeface="Consolas" pitchFamily="49" charset="0"/>
              </a:rPr>
              <a:t>    // Other filter methods</a:t>
            </a:r>
          </a:p>
          <a:p>
            <a:r>
              <a:rPr lang="en-US" sz="1550" dirty="0">
                <a:solidFill>
                  <a:schemeClr val="accent3">
                    <a:lumMod val="75000"/>
                  </a:schemeClr>
                </a:solidFill>
                <a:latin typeface="Consolas" pitchFamily="49" charset="0"/>
                <a:cs typeface="Consolas" pitchFamily="49" charset="0"/>
              </a:rPr>
              <a:t>    // Fields with current filters</a:t>
            </a:r>
          </a:p>
          <a:p>
            <a:r>
              <a:rPr lang="en-US" sz="1550" dirty="0">
                <a:solidFill>
                  <a:schemeClr val="bg1"/>
                </a:solidFill>
                <a:latin typeface="Consolas" pitchFamily="49" charset="0"/>
                <a:cs typeface="Consolas" pitchFamily="49" charset="0"/>
              </a:rPr>
              <a:t>}</a:t>
            </a:r>
          </a:p>
        </p:txBody>
      </p:sp>
      <p:sp>
        <p:nvSpPr>
          <p:cNvPr id="257" name="Rectangle 256"/>
          <p:cNvSpPr/>
          <p:nvPr/>
        </p:nvSpPr>
        <p:spPr>
          <a:xfrm>
            <a:off x="682752" y="3227279"/>
            <a:ext cx="4841445" cy="430865"/>
          </a:xfrm>
          <a:prstGeom prst="rect">
            <a:avLst/>
          </a:prstGeom>
        </p:spPr>
        <p:txBody>
          <a:bodyPr wrap="square" lIns="121899" tIns="60949" rIns="121899" bIns="60949">
            <a:spAutoFit/>
          </a:bodyPr>
          <a:lstStyle/>
          <a:p>
            <a:r>
              <a:rPr lang="en-US" sz="2000" dirty="0" smtClean="0">
                <a:solidFill>
                  <a:schemeClr val="accent2">
                    <a:lumMod val="40000"/>
                    <a:lumOff val="60000"/>
                  </a:schemeClr>
                </a:solidFill>
                <a:latin typeface="Consolas" pitchFamily="49" charset="0"/>
                <a:cs typeface="Consolas" pitchFamily="49" charset="0"/>
              </a:rPr>
              <a:t>          </a:t>
            </a:r>
            <a:r>
              <a:rPr lang="en-US" sz="2000" dirty="0" smtClean="0">
                <a:solidFill>
                  <a:schemeClr val="accent1">
                    <a:lumMod val="60000"/>
                    <a:lumOff val="40000"/>
                  </a:schemeClr>
                </a:solidFill>
                <a:latin typeface="Consolas" pitchFamily="49" charset="0"/>
                <a:cs typeface="Consolas" pitchFamily="49" charset="0"/>
              </a:rPr>
              <a:t>select</a:t>
            </a:r>
            <a:r>
              <a:rPr lang="en-US" sz="2000" dirty="0" smtClean="0">
                <a:solidFill>
                  <a:schemeClr val="accent2">
                    <a:lumMod val="40000"/>
                    <a:lumOff val="60000"/>
                  </a:schemeClr>
                </a:solidFill>
                <a:latin typeface="Consolas" pitchFamily="49" charset="0"/>
                <a:cs typeface="Consolas" pitchFamily="49" charset="0"/>
              </a:rPr>
              <a:t> </a:t>
            </a:r>
            <a:r>
              <a:rPr lang="en-US" sz="2000" dirty="0" smtClean="0">
                <a:solidFill>
                  <a:schemeClr val="bg1"/>
                </a:solidFill>
                <a:latin typeface="Consolas" pitchFamily="49" charset="0"/>
                <a:cs typeface="Consolas" pitchFamily="49" charset="0"/>
              </a:rPr>
              <a:t>tweet; </a:t>
            </a:r>
          </a:p>
        </p:txBody>
      </p:sp>
      <p:sp>
        <p:nvSpPr>
          <p:cNvPr id="258" name="Rounded Rectangular Callout 257"/>
          <p:cNvSpPr/>
          <p:nvPr/>
        </p:nvSpPr>
        <p:spPr bwMode="auto">
          <a:xfrm>
            <a:off x="4976649" y="5941919"/>
            <a:ext cx="2192126" cy="570719"/>
          </a:xfrm>
          <a:prstGeom prst="wedgeRoundRectCallout">
            <a:avLst>
              <a:gd name="adj1" fmla="val -64412"/>
              <a:gd name="adj2" fmla="val -46198"/>
              <a:gd name="adj3" fmla="val 16667"/>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5983" tIns="60947" rIns="95983" bIns="60947" numCol="1" rtlCol="0" anchor="ctr" anchorCtr="0" compatLnSpc="1">
            <a:prstTxWarp prst="textNoShape">
              <a:avLst/>
            </a:prstTxWarp>
          </a:bodyPr>
          <a:lstStyle/>
          <a:p>
            <a:pPr algn="ctr" defTabSz="1218585"/>
            <a:r>
              <a:rPr lang="en-US" dirty="0" smtClean="0">
                <a:solidFill>
                  <a:srgbClr val="000000"/>
                </a:solidFill>
              </a:rPr>
              <a:t>Custom</a:t>
            </a:r>
            <a:r>
              <a:rPr lang="en-US" b="1" i="1" dirty="0" smtClean="0">
                <a:solidFill>
                  <a:srgbClr val="000000"/>
                </a:solidFill>
              </a:rPr>
              <a:t> syntax trees</a:t>
            </a:r>
            <a:endParaRPr lang="en-US" sz="2000" b="1" i="1" dirty="0">
              <a:solidFill>
                <a:srgbClr val="000000"/>
              </a:solidFill>
              <a:latin typeface="Consolas" pitchFamily="49" charset="0"/>
              <a:cs typeface="Consolas" pitchFamily="49" charset="0"/>
            </a:endParaRPr>
          </a:p>
        </p:txBody>
      </p:sp>
      <p:sp>
        <p:nvSpPr>
          <p:cNvPr id="30" name="Folded Corner 29"/>
          <p:cNvSpPr/>
          <p:nvPr/>
        </p:nvSpPr>
        <p:spPr bwMode="auto">
          <a:xfrm>
            <a:off x="5300500" y="1689737"/>
            <a:ext cx="3751243" cy="3605672"/>
          </a:xfrm>
          <a:prstGeom prst="foldedCorner">
            <a:avLst>
              <a:gd name="adj" fmla="val 7115"/>
            </a:avLst>
          </a:prstGeom>
          <a:solidFill>
            <a:schemeClr val="accent6">
              <a:lumMod val="20000"/>
              <a:lumOff val="80000"/>
            </a:schemeClr>
          </a:solidFill>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endParaRPr lang="en-US" dirty="0">
              <a:solidFill>
                <a:schemeClr val="accent1"/>
              </a:solidFill>
              <a:latin typeface="Consolas" pitchFamily="49" charset="0"/>
              <a:cs typeface="Consolas" pitchFamily="49" charset="0"/>
            </a:endParaRPr>
          </a:p>
          <a:p>
            <a:pPr defTabSz="914099" fontAlgn="base">
              <a:spcBef>
                <a:spcPct val="0"/>
              </a:spcBef>
              <a:spcAft>
                <a:spcPct val="0"/>
              </a:spcAft>
            </a:pPr>
            <a:r>
              <a:rPr lang="en-US" dirty="0" smtClean="0">
                <a:solidFill>
                  <a:schemeClr val="accent1">
                    <a:lumMod val="75000"/>
                  </a:schemeClr>
                </a:solidFill>
                <a:latin typeface="Consolas" pitchFamily="49" charset="0"/>
                <a:cs typeface="Consolas" pitchFamily="49" charset="0"/>
              </a:rPr>
              <a:t>class</a:t>
            </a:r>
            <a:r>
              <a:rPr lang="en-US" dirty="0" smtClean="0">
                <a:solidFill>
                  <a:schemeClr val="bg1"/>
                </a:solidFill>
                <a:latin typeface="Consolas" pitchFamily="49" charset="0"/>
                <a:cs typeface="Consolas" pitchFamily="49" charset="0"/>
              </a:rPr>
              <a:t> </a:t>
            </a:r>
            <a:r>
              <a:rPr lang="en-US" dirty="0" err="1" smtClean="0">
                <a:solidFill>
                  <a:schemeClr val="accent3">
                    <a:lumMod val="50000"/>
                  </a:schemeClr>
                </a:solidFill>
                <a:latin typeface="Consolas" pitchFamily="49" charset="0"/>
                <a:cs typeface="Consolas" pitchFamily="49" charset="0"/>
              </a:rPr>
              <a:t>TweetAboutLoc</a:t>
            </a:r>
            <a:endParaRPr lang="en-US" dirty="0" smtClean="0">
              <a:solidFill>
                <a:schemeClr val="accent3">
                  <a:lumMod val="50000"/>
                </a:schemeClr>
              </a:solidFill>
              <a:latin typeface="Consolas" pitchFamily="49" charset="0"/>
              <a:cs typeface="Consolas" pitchFamily="49" charset="0"/>
            </a:endParaRPr>
          </a:p>
          <a:p>
            <a:pPr defTabSz="914099" fontAlgn="base">
              <a:spcBef>
                <a:spcPct val="0"/>
              </a:spcBef>
              <a:spcAft>
                <a:spcPct val="0"/>
              </a:spcAft>
            </a:pPr>
            <a:r>
              <a:rPr lang="en-US" dirty="0" smtClean="0">
                <a:solidFill>
                  <a:schemeClr val="tx1"/>
                </a:solidFill>
                <a:latin typeface="Consolas" pitchFamily="49" charset="0"/>
                <a:cs typeface="Consolas" pitchFamily="49" charset="0"/>
              </a:rPr>
              <a:t>{</a:t>
            </a:r>
          </a:p>
          <a:p>
            <a:pPr defTabSz="914099" fontAlgn="base">
              <a:spcBef>
                <a:spcPct val="0"/>
              </a:spcBef>
              <a:spcAft>
                <a:spcPct val="0"/>
              </a:spcAft>
            </a:pPr>
            <a:r>
              <a:rPr lang="en-US" dirty="0" smtClean="0">
                <a:solidFill>
                  <a:schemeClr val="accent1">
                    <a:lumMod val="75000"/>
                  </a:schemeClr>
                </a:solidFill>
                <a:latin typeface="Consolas" pitchFamily="49" charset="0"/>
                <a:cs typeface="Consolas" pitchFamily="49" charset="0"/>
              </a:rPr>
              <a:t>  public</a:t>
            </a:r>
            <a:r>
              <a:rPr lang="en-US" dirty="0" smtClean="0">
                <a:solidFill>
                  <a:schemeClr val="bg1"/>
                </a:solidFill>
                <a:latin typeface="Consolas" pitchFamily="49" charset="0"/>
                <a:cs typeface="Consolas" pitchFamily="49" charset="0"/>
              </a:rPr>
              <a:t> </a:t>
            </a:r>
            <a:r>
              <a:rPr lang="en-US" dirty="0" err="1" smtClean="0">
                <a:solidFill>
                  <a:schemeClr val="accent3">
                    <a:lumMod val="50000"/>
                  </a:schemeClr>
                </a:solidFill>
                <a:latin typeface="Consolas" pitchFamily="49" charset="0"/>
                <a:cs typeface="Consolas" pitchFamily="49" charset="0"/>
              </a:rPr>
              <a:t>AboutString</a:t>
            </a:r>
            <a:r>
              <a:rPr lang="en-US" dirty="0" smtClean="0">
                <a:solidFill>
                  <a:schemeClr val="tx1"/>
                </a:solidFill>
                <a:latin typeface="Consolas" pitchFamily="49" charset="0"/>
                <a:cs typeface="Consolas" pitchFamily="49" charset="0"/>
              </a:rPr>
              <a:t> About;</a:t>
            </a:r>
          </a:p>
          <a:p>
            <a:pPr defTabSz="914099" fontAlgn="base">
              <a:spcBef>
                <a:spcPct val="0"/>
              </a:spcBef>
              <a:spcAft>
                <a:spcPct val="0"/>
              </a:spcAft>
            </a:pPr>
            <a:r>
              <a:rPr lang="en-US" dirty="0" smtClean="0">
                <a:solidFill>
                  <a:schemeClr val="bg1"/>
                </a:solidFill>
                <a:latin typeface="Consolas" pitchFamily="49" charset="0"/>
                <a:cs typeface="Consolas" pitchFamily="49" charset="0"/>
              </a:rPr>
              <a:t>  </a:t>
            </a:r>
            <a:r>
              <a:rPr lang="en-US" dirty="0" smtClean="0">
                <a:solidFill>
                  <a:schemeClr val="accent1">
                    <a:lumMod val="75000"/>
                  </a:schemeClr>
                </a:solidFill>
                <a:latin typeface="Consolas" pitchFamily="49" charset="0"/>
                <a:cs typeface="Consolas" pitchFamily="49" charset="0"/>
              </a:rPr>
              <a:t>public</a:t>
            </a:r>
            <a:r>
              <a:rPr lang="en-US" dirty="0" smtClean="0">
                <a:solidFill>
                  <a:schemeClr val="bg1"/>
                </a:solidFill>
                <a:latin typeface="Consolas" pitchFamily="49" charset="0"/>
                <a:cs typeface="Consolas" pitchFamily="49" charset="0"/>
              </a:rPr>
              <a:t> </a:t>
            </a:r>
            <a:r>
              <a:rPr lang="en-US" dirty="0" err="1" smtClean="0">
                <a:solidFill>
                  <a:schemeClr val="accent3">
                    <a:lumMod val="50000"/>
                  </a:schemeClr>
                </a:solidFill>
                <a:latin typeface="Consolas" pitchFamily="49" charset="0"/>
                <a:cs typeface="Consolas" pitchFamily="49" charset="0"/>
              </a:rPr>
              <a:t>LocString</a:t>
            </a:r>
            <a:r>
              <a:rPr lang="en-US" dirty="0" smtClean="0">
                <a:solidFill>
                  <a:schemeClr val="bg1"/>
                </a:solidFill>
                <a:latin typeface="Consolas" pitchFamily="49" charset="0"/>
                <a:cs typeface="Consolas" pitchFamily="49" charset="0"/>
              </a:rPr>
              <a:t> </a:t>
            </a:r>
            <a:r>
              <a:rPr lang="en-US" dirty="0" smtClean="0">
                <a:solidFill>
                  <a:schemeClr val="tx1"/>
                </a:solidFill>
                <a:latin typeface="Consolas" pitchFamily="49" charset="0"/>
                <a:cs typeface="Consolas" pitchFamily="49" charset="0"/>
              </a:rPr>
              <a:t>Location;</a:t>
            </a:r>
          </a:p>
          <a:p>
            <a:pPr defTabSz="914099" fontAlgn="base">
              <a:spcBef>
                <a:spcPct val="0"/>
              </a:spcBef>
              <a:spcAft>
                <a:spcPct val="0"/>
              </a:spcAft>
            </a:pPr>
            <a:r>
              <a:rPr lang="en-US" dirty="0" smtClean="0">
                <a:solidFill>
                  <a:schemeClr val="tx1"/>
                </a:solidFill>
                <a:latin typeface="Consolas" pitchFamily="49" charset="0"/>
                <a:cs typeface="Consolas" pitchFamily="49" charset="0"/>
              </a:rPr>
              <a:t>}</a:t>
            </a:r>
          </a:p>
          <a:p>
            <a:pPr defTabSz="914099" fontAlgn="base">
              <a:spcBef>
                <a:spcPct val="0"/>
              </a:spcBef>
              <a:spcAft>
                <a:spcPct val="0"/>
              </a:spcAft>
            </a:pPr>
            <a:endParaRPr lang="en-US" dirty="0">
              <a:solidFill>
                <a:schemeClr val="bg1"/>
              </a:solidFill>
              <a:latin typeface="Consolas" pitchFamily="49" charset="0"/>
              <a:cs typeface="Consolas" pitchFamily="49" charset="0"/>
            </a:endParaRPr>
          </a:p>
          <a:p>
            <a:pPr defTabSz="914099" fontAlgn="base">
              <a:spcBef>
                <a:spcPct val="0"/>
              </a:spcBef>
              <a:spcAft>
                <a:spcPct val="0"/>
              </a:spcAft>
            </a:pPr>
            <a:r>
              <a:rPr lang="en-US" dirty="0">
                <a:solidFill>
                  <a:schemeClr val="accent1">
                    <a:lumMod val="75000"/>
                  </a:schemeClr>
                </a:solidFill>
                <a:latin typeface="Consolas" pitchFamily="49" charset="0"/>
                <a:cs typeface="Consolas" pitchFamily="49" charset="0"/>
              </a:rPr>
              <a:t>class</a:t>
            </a:r>
            <a:r>
              <a:rPr lang="en-US" dirty="0" smtClean="0">
                <a:solidFill>
                  <a:schemeClr val="bg1"/>
                </a:solidFill>
                <a:latin typeface="Consolas" pitchFamily="49" charset="0"/>
                <a:cs typeface="Consolas" pitchFamily="49" charset="0"/>
              </a:rPr>
              <a:t> </a:t>
            </a:r>
            <a:r>
              <a:rPr lang="en-US" dirty="0" err="1" smtClean="0">
                <a:solidFill>
                  <a:schemeClr val="accent3">
                    <a:lumMod val="50000"/>
                  </a:schemeClr>
                </a:solidFill>
                <a:latin typeface="Consolas" pitchFamily="49" charset="0"/>
                <a:cs typeface="Consolas" pitchFamily="49" charset="0"/>
              </a:rPr>
              <a:t>AboutString</a:t>
            </a:r>
            <a:endParaRPr lang="en-US" dirty="0">
              <a:solidFill>
                <a:schemeClr val="accent3">
                  <a:lumMod val="50000"/>
                </a:schemeClr>
              </a:solidFill>
              <a:latin typeface="Consolas" pitchFamily="49" charset="0"/>
              <a:cs typeface="Consolas" pitchFamily="49" charset="0"/>
            </a:endParaRPr>
          </a:p>
          <a:p>
            <a:pPr defTabSz="914099" fontAlgn="base">
              <a:spcBef>
                <a:spcPct val="0"/>
              </a:spcBef>
              <a:spcAft>
                <a:spcPct val="0"/>
              </a:spcAft>
            </a:pPr>
            <a:r>
              <a:rPr lang="en-US" dirty="0" smtClean="0">
                <a:solidFill>
                  <a:schemeClr val="tx1"/>
                </a:solidFill>
                <a:latin typeface="Consolas" pitchFamily="49" charset="0"/>
                <a:cs typeface="Consolas" pitchFamily="49" charset="0"/>
              </a:rPr>
              <a:t>{</a:t>
            </a:r>
          </a:p>
          <a:p>
            <a:pPr defTabSz="914099" fontAlgn="base">
              <a:spcBef>
                <a:spcPct val="0"/>
              </a:spcBef>
              <a:spcAft>
                <a:spcPct val="0"/>
              </a:spcAft>
            </a:pPr>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 </a:t>
            </a:r>
            <a:r>
              <a:rPr lang="en-US" dirty="0" err="1" smtClean="0">
                <a:solidFill>
                  <a:schemeClr val="accent3">
                    <a:lumMod val="50000"/>
                  </a:schemeClr>
                </a:solidFill>
                <a:latin typeface="Consolas" pitchFamily="49" charset="0"/>
                <a:cs typeface="Consolas" pitchFamily="49" charset="0"/>
              </a:rPr>
              <a:t>FilterAbout</a:t>
            </a:r>
            <a:r>
              <a:rPr lang="en-US" dirty="0" smtClean="0">
                <a:solidFill>
                  <a:schemeClr val="bg1"/>
                </a:solidFill>
                <a:latin typeface="Consolas" pitchFamily="49" charset="0"/>
                <a:cs typeface="Consolas" pitchFamily="49" charset="0"/>
              </a:rPr>
              <a:t> </a:t>
            </a:r>
            <a:r>
              <a:rPr lang="en-US" dirty="0">
                <a:solidFill>
                  <a:schemeClr val="accent1">
                    <a:lumMod val="75000"/>
                  </a:schemeClr>
                </a:solidFill>
                <a:latin typeface="Consolas" pitchFamily="49" charset="0"/>
                <a:cs typeface="Consolas" pitchFamily="49" charset="0"/>
              </a:rPr>
              <a:t>operator</a:t>
            </a:r>
            <a:r>
              <a:rPr lang="en-US" dirty="0" smtClean="0">
                <a:solidFill>
                  <a:schemeClr val="bg1"/>
                </a:solidFill>
                <a:latin typeface="Consolas" pitchFamily="49" charset="0"/>
                <a:cs typeface="Consolas" pitchFamily="49" charset="0"/>
              </a:rPr>
              <a:t> </a:t>
            </a:r>
            <a:r>
              <a:rPr lang="en-US" dirty="0" smtClean="0">
                <a:solidFill>
                  <a:schemeClr val="tx1"/>
                </a:solidFill>
                <a:latin typeface="Consolas" pitchFamily="49" charset="0"/>
                <a:cs typeface="Consolas" pitchFamily="49" charset="0"/>
              </a:rPr>
              <a:t>==(</a:t>
            </a:r>
          </a:p>
          <a:p>
            <a:pPr defTabSz="914099" fontAlgn="base">
              <a:spcBef>
                <a:spcPct val="0"/>
              </a:spcBef>
              <a:spcAft>
                <a:spcPct val="0"/>
              </a:spcAft>
            </a:pPr>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   </a:t>
            </a:r>
            <a:r>
              <a:rPr lang="en-US" dirty="0" err="1" smtClean="0">
                <a:solidFill>
                  <a:schemeClr val="accent3">
                    <a:lumMod val="50000"/>
                  </a:schemeClr>
                </a:solidFill>
                <a:latin typeface="Consolas" pitchFamily="49" charset="0"/>
                <a:cs typeface="Consolas" pitchFamily="49" charset="0"/>
              </a:rPr>
              <a:t>AboutString</a:t>
            </a:r>
            <a:r>
              <a:rPr lang="en-US" dirty="0" smtClean="0">
                <a:solidFill>
                  <a:schemeClr val="bg1"/>
                </a:solidFill>
                <a:latin typeface="Consolas" pitchFamily="49" charset="0"/>
                <a:cs typeface="Consolas" pitchFamily="49" charset="0"/>
              </a:rPr>
              <a:t> </a:t>
            </a:r>
            <a:r>
              <a:rPr lang="en-US" dirty="0" smtClean="0">
                <a:solidFill>
                  <a:schemeClr val="tx1"/>
                </a:solidFill>
                <a:latin typeface="Consolas" pitchFamily="49" charset="0"/>
                <a:cs typeface="Consolas" pitchFamily="49" charset="0"/>
              </a:rPr>
              <a:t>f, </a:t>
            </a:r>
            <a:r>
              <a:rPr lang="en-US" dirty="0">
                <a:solidFill>
                  <a:schemeClr val="accent1">
                    <a:lumMod val="75000"/>
                  </a:schemeClr>
                </a:solidFill>
                <a:latin typeface="Consolas" pitchFamily="49" charset="0"/>
                <a:cs typeface="Consolas" pitchFamily="49" charset="0"/>
              </a:rPr>
              <a:t>string</a:t>
            </a:r>
            <a:r>
              <a:rPr lang="en-US" dirty="0" smtClean="0">
                <a:solidFill>
                  <a:schemeClr val="tx1"/>
                </a:solidFill>
                <a:latin typeface="Consolas" pitchFamily="49" charset="0"/>
                <a:cs typeface="Consolas" pitchFamily="49" charset="0"/>
              </a:rPr>
              <a:t> s)</a:t>
            </a:r>
          </a:p>
          <a:p>
            <a:pPr defTabSz="914099" fontAlgn="base">
              <a:spcBef>
                <a:spcPct val="0"/>
              </a:spcBef>
              <a:spcAft>
                <a:spcPct val="0"/>
              </a:spcAft>
            </a:pPr>
            <a:r>
              <a:rPr lang="en-US" dirty="0" smtClean="0">
                <a:solidFill>
                  <a:schemeClr val="tx1"/>
                </a:solidFill>
                <a:latin typeface="Consolas" pitchFamily="49" charset="0"/>
                <a:cs typeface="Consolas" pitchFamily="49" charset="0"/>
              </a:rPr>
              <a:t>}</a:t>
            </a:r>
          </a:p>
        </p:txBody>
      </p:sp>
      <p:sp>
        <p:nvSpPr>
          <p:cNvPr id="31" name="Folded Corner 30"/>
          <p:cNvSpPr/>
          <p:nvPr/>
        </p:nvSpPr>
        <p:spPr bwMode="auto">
          <a:xfrm>
            <a:off x="5324251" y="1683289"/>
            <a:ext cx="3751243" cy="3599734"/>
          </a:xfrm>
          <a:prstGeom prst="foldedCorner">
            <a:avLst>
              <a:gd name="adj" fmla="val 7115"/>
            </a:avLst>
          </a:prstGeom>
          <a:solidFill>
            <a:schemeClr val="accent6">
              <a:lumMod val="20000"/>
              <a:lumOff val="80000"/>
            </a:schemeClr>
          </a:solidFill>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endParaRPr lang="en-US" dirty="0">
              <a:solidFill>
                <a:schemeClr val="accent1"/>
              </a:solidFill>
              <a:latin typeface="Consolas" pitchFamily="49" charset="0"/>
              <a:cs typeface="Consolas" pitchFamily="49" charset="0"/>
            </a:endParaRPr>
          </a:p>
          <a:p>
            <a:pPr defTabSz="914099" fontAlgn="base">
              <a:spcBef>
                <a:spcPct val="0"/>
              </a:spcBef>
              <a:spcAft>
                <a:spcPct val="0"/>
              </a:spcAft>
            </a:pPr>
            <a:r>
              <a:rPr lang="en-US" dirty="0" smtClean="0">
                <a:solidFill>
                  <a:schemeClr val="accent1">
                    <a:lumMod val="75000"/>
                  </a:schemeClr>
                </a:solidFill>
                <a:latin typeface="Consolas" pitchFamily="49" charset="0"/>
                <a:cs typeface="Consolas" pitchFamily="49" charset="0"/>
              </a:rPr>
              <a:t>class</a:t>
            </a:r>
            <a:r>
              <a:rPr lang="en-US" dirty="0" smtClean="0">
                <a:solidFill>
                  <a:schemeClr val="bg1"/>
                </a:solidFill>
                <a:latin typeface="Consolas" pitchFamily="49" charset="0"/>
                <a:cs typeface="Consolas" pitchFamily="49" charset="0"/>
              </a:rPr>
              <a:t> </a:t>
            </a:r>
            <a:r>
              <a:rPr lang="en-US" dirty="0" err="1" smtClean="0">
                <a:solidFill>
                  <a:schemeClr val="accent3">
                    <a:lumMod val="50000"/>
                  </a:schemeClr>
                </a:solidFill>
                <a:latin typeface="Consolas" pitchFamily="49" charset="0"/>
                <a:cs typeface="Consolas" pitchFamily="49" charset="0"/>
              </a:rPr>
              <a:t>TweetAboutFromLoc</a:t>
            </a:r>
            <a:endParaRPr lang="en-US" dirty="0" smtClean="0">
              <a:solidFill>
                <a:schemeClr val="accent3">
                  <a:lumMod val="50000"/>
                </a:schemeClr>
              </a:solidFill>
              <a:latin typeface="Consolas" pitchFamily="49" charset="0"/>
              <a:cs typeface="Consolas" pitchFamily="49" charset="0"/>
            </a:endParaRPr>
          </a:p>
          <a:p>
            <a:pPr defTabSz="914099" fontAlgn="base">
              <a:spcBef>
                <a:spcPct val="0"/>
              </a:spcBef>
              <a:spcAft>
                <a:spcPct val="0"/>
              </a:spcAft>
            </a:pPr>
            <a:r>
              <a:rPr lang="en-US" dirty="0" smtClean="0">
                <a:solidFill>
                  <a:schemeClr val="tx1"/>
                </a:solidFill>
                <a:latin typeface="Consolas" pitchFamily="49" charset="0"/>
                <a:cs typeface="Consolas" pitchFamily="49" charset="0"/>
              </a:rPr>
              <a:t>{</a:t>
            </a:r>
          </a:p>
          <a:p>
            <a:pPr defTabSz="914099" fontAlgn="base">
              <a:spcBef>
                <a:spcPct val="0"/>
              </a:spcBef>
              <a:spcAft>
                <a:spcPct val="0"/>
              </a:spcAft>
            </a:pPr>
            <a:r>
              <a:rPr lang="en-US" dirty="0" smtClean="0">
                <a:solidFill>
                  <a:schemeClr val="bg1"/>
                </a:solidFill>
                <a:latin typeface="Consolas" pitchFamily="49" charset="0"/>
                <a:cs typeface="Consolas" pitchFamily="49" charset="0"/>
              </a:rPr>
              <a:t>  </a:t>
            </a:r>
            <a:r>
              <a:rPr lang="en-US" dirty="0" smtClean="0">
                <a:solidFill>
                  <a:schemeClr val="accent1">
                    <a:lumMod val="75000"/>
                  </a:schemeClr>
                </a:solidFill>
                <a:latin typeface="Consolas" pitchFamily="49" charset="0"/>
                <a:cs typeface="Consolas" pitchFamily="49" charset="0"/>
              </a:rPr>
              <a:t>public</a:t>
            </a:r>
            <a:r>
              <a:rPr lang="en-US" dirty="0" smtClean="0">
                <a:solidFill>
                  <a:schemeClr val="bg1"/>
                </a:solidFill>
                <a:latin typeface="Consolas" pitchFamily="49" charset="0"/>
                <a:cs typeface="Consolas" pitchFamily="49" charset="0"/>
              </a:rPr>
              <a:t> </a:t>
            </a:r>
            <a:r>
              <a:rPr lang="en-US" dirty="0" err="1" smtClean="0">
                <a:solidFill>
                  <a:schemeClr val="accent3">
                    <a:lumMod val="50000"/>
                  </a:schemeClr>
                </a:solidFill>
                <a:latin typeface="Consolas" pitchFamily="49" charset="0"/>
                <a:cs typeface="Consolas" pitchFamily="49" charset="0"/>
              </a:rPr>
              <a:t>FromString</a:t>
            </a:r>
            <a:r>
              <a:rPr lang="en-US" dirty="0" smtClean="0">
                <a:solidFill>
                  <a:schemeClr val="bg1"/>
                </a:solidFill>
                <a:latin typeface="Consolas" pitchFamily="49" charset="0"/>
                <a:cs typeface="Consolas" pitchFamily="49" charset="0"/>
              </a:rPr>
              <a:t> </a:t>
            </a:r>
            <a:r>
              <a:rPr lang="en-US" dirty="0" smtClean="0">
                <a:solidFill>
                  <a:schemeClr val="tx1"/>
                </a:solidFill>
                <a:latin typeface="Consolas" pitchFamily="49" charset="0"/>
                <a:cs typeface="Consolas" pitchFamily="49" charset="0"/>
              </a:rPr>
              <a:t>From;</a:t>
            </a:r>
          </a:p>
          <a:p>
            <a:pPr defTabSz="914099" fontAlgn="base">
              <a:spcBef>
                <a:spcPct val="0"/>
              </a:spcBef>
              <a:spcAft>
                <a:spcPct val="0"/>
              </a:spcAft>
            </a:pPr>
            <a:r>
              <a:rPr lang="en-US" dirty="0" smtClean="0">
                <a:solidFill>
                  <a:schemeClr val="bg1"/>
                </a:solidFill>
                <a:latin typeface="Consolas" pitchFamily="49" charset="0"/>
                <a:cs typeface="Consolas" pitchFamily="49" charset="0"/>
              </a:rPr>
              <a:t>  </a:t>
            </a:r>
            <a:r>
              <a:rPr lang="en-US" dirty="0" smtClean="0">
                <a:solidFill>
                  <a:schemeClr val="accent1">
                    <a:lumMod val="75000"/>
                  </a:schemeClr>
                </a:solidFill>
                <a:latin typeface="Consolas" pitchFamily="49" charset="0"/>
                <a:cs typeface="Consolas" pitchFamily="49" charset="0"/>
              </a:rPr>
              <a:t>public</a:t>
            </a:r>
            <a:r>
              <a:rPr lang="en-US" dirty="0" smtClean="0">
                <a:solidFill>
                  <a:schemeClr val="bg1"/>
                </a:solidFill>
                <a:latin typeface="Consolas" pitchFamily="49" charset="0"/>
                <a:cs typeface="Consolas" pitchFamily="49" charset="0"/>
              </a:rPr>
              <a:t> </a:t>
            </a:r>
            <a:r>
              <a:rPr lang="en-US" dirty="0" err="1" smtClean="0">
                <a:solidFill>
                  <a:schemeClr val="accent3">
                    <a:lumMod val="50000"/>
                  </a:schemeClr>
                </a:solidFill>
                <a:latin typeface="Consolas" pitchFamily="49" charset="0"/>
                <a:cs typeface="Consolas" pitchFamily="49" charset="0"/>
              </a:rPr>
              <a:t>AboutString</a:t>
            </a:r>
            <a:r>
              <a:rPr lang="en-US" dirty="0" smtClean="0">
                <a:solidFill>
                  <a:schemeClr val="bg1"/>
                </a:solidFill>
                <a:latin typeface="Consolas" pitchFamily="49" charset="0"/>
                <a:cs typeface="Consolas" pitchFamily="49" charset="0"/>
              </a:rPr>
              <a:t> </a:t>
            </a:r>
            <a:r>
              <a:rPr lang="en-US" dirty="0" smtClean="0">
                <a:solidFill>
                  <a:schemeClr val="tx1"/>
                </a:solidFill>
                <a:latin typeface="Consolas" pitchFamily="49" charset="0"/>
                <a:cs typeface="Consolas" pitchFamily="49" charset="0"/>
              </a:rPr>
              <a:t>About;</a:t>
            </a:r>
          </a:p>
          <a:p>
            <a:pPr defTabSz="914099" fontAlgn="base">
              <a:spcBef>
                <a:spcPct val="0"/>
              </a:spcBef>
              <a:spcAft>
                <a:spcPct val="0"/>
              </a:spcAft>
            </a:pPr>
            <a:r>
              <a:rPr lang="en-US" dirty="0" smtClean="0">
                <a:solidFill>
                  <a:schemeClr val="bg1"/>
                </a:solidFill>
                <a:latin typeface="Consolas" pitchFamily="49" charset="0"/>
                <a:cs typeface="Consolas" pitchFamily="49" charset="0"/>
              </a:rPr>
              <a:t>  </a:t>
            </a:r>
            <a:r>
              <a:rPr lang="en-US" dirty="0" smtClean="0">
                <a:solidFill>
                  <a:schemeClr val="accent1">
                    <a:lumMod val="75000"/>
                  </a:schemeClr>
                </a:solidFill>
                <a:latin typeface="Consolas" pitchFamily="49" charset="0"/>
                <a:cs typeface="Consolas" pitchFamily="49" charset="0"/>
              </a:rPr>
              <a:t>public</a:t>
            </a:r>
            <a:r>
              <a:rPr lang="en-US" dirty="0" smtClean="0">
                <a:solidFill>
                  <a:schemeClr val="bg1"/>
                </a:solidFill>
                <a:latin typeface="Consolas" pitchFamily="49" charset="0"/>
                <a:cs typeface="Consolas" pitchFamily="49" charset="0"/>
              </a:rPr>
              <a:t> </a:t>
            </a:r>
            <a:r>
              <a:rPr lang="en-US" dirty="0" err="1" smtClean="0">
                <a:solidFill>
                  <a:schemeClr val="accent3">
                    <a:lumMod val="50000"/>
                  </a:schemeClr>
                </a:solidFill>
                <a:latin typeface="Consolas" pitchFamily="49" charset="0"/>
                <a:cs typeface="Consolas" pitchFamily="49" charset="0"/>
              </a:rPr>
              <a:t>LocString</a:t>
            </a:r>
            <a:r>
              <a:rPr lang="en-US" dirty="0" smtClean="0">
                <a:solidFill>
                  <a:schemeClr val="bg1"/>
                </a:solidFill>
                <a:latin typeface="Consolas" pitchFamily="49" charset="0"/>
                <a:cs typeface="Consolas" pitchFamily="49" charset="0"/>
              </a:rPr>
              <a:t> </a:t>
            </a:r>
            <a:r>
              <a:rPr lang="en-US" dirty="0" smtClean="0">
                <a:solidFill>
                  <a:schemeClr val="tx1"/>
                </a:solidFill>
                <a:latin typeface="Consolas" pitchFamily="49" charset="0"/>
                <a:cs typeface="Consolas" pitchFamily="49" charset="0"/>
              </a:rPr>
              <a:t>Location;</a:t>
            </a:r>
          </a:p>
          <a:p>
            <a:pPr defTabSz="914099" fontAlgn="base">
              <a:spcBef>
                <a:spcPct val="0"/>
              </a:spcBef>
              <a:spcAft>
                <a:spcPct val="0"/>
              </a:spcAft>
            </a:pPr>
            <a:r>
              <a:rPr lang="en-US" dirty="0" smtClean="0">
                <a:solidFill>
                  <a:schemeClr val="tx1"/>
                </a:solidFill>
                <a:latin typeface="Consolas" pitchFamily="49" charset="0"/>
                <a:cs typeface="Consolas" pitchFamily="49" charset="0"/>
              </a:rPr>
              <a:t>}</a:t>
            </a:r>
          </a:p>
          <a:p>
            <a:pPr defTabSz="914099" fontAlgn="base">
              <a:spcBef>
                <a:spcPct val="0"/>
              </a:spcBef>
              <a:spcAft>
                <a:spcPct val="0"/>
              </a:spcAft>
            </a:pPr>
            <a:endParaRPr lang="en-US" dirty="0">
              <a:solidFill>
                <a:schemeClr val="bg1"/>
              </a:solidFill>
              <a:latin typeface="Consolas" pitchFamily="49" charset="0"/>
              <a:cs typeface="Consolas" pitchFamily="49" charset="0"/>
            </a:endParaRPr>
          </a:p>
          <a:p>
            <a:pPr defTabSz="914099" fontAlgn="base">
              <a:spcBef>
                <a:spcPct val="0"/>
              </a:spcBef>
              <a:spcAft>
                <a:spcPct val="0"/>
              </a:spcAft>
            </a:pPr>
            <a:r>
              <a:rPr lang="en-US" dirty="0">
                <a:solidFill>
                  <a:schemeClr val="accent1">
                    <a:lumMod val="75000"/>
                  </a:schemeClr>
                </a:solidFill>
                <a:latin typeface="Consolas" pitchFamily="49" charset="0"/>
                <a:cs typeface="Consolas" pitchFamily="49" charset="0"/>
              </a:rPr>
              <a:t>class</a:t>
            </a:r>
            <a:r>
              <a:rPr lang="en-US" dirty="0" smtClean="0">
                <a:solidFill>
                  <a:schemeClr val="bg1"/>
                </a:solidFill>
                <a:latin typeface="Consolas" pitchFamily="49" charset="0"/>
                <a:cs typeface="Consolas" pitchFamily="49" charset="0"/>
              </a:rPr>
              <a:t> </a:t>
            </a:r>
            <a:r>
              <a:rPr lang="en-US" dirty="0" err="1">
                <a:solidFill>
                  <a:schemeClr val="accent3">
                    <a:lumMod val="50000"/>
                  </a:schemeClr>
                </a:solidFill>
                <a:latin typeface="Consolas" pitchFamily="49" charset="0"/>
                <a:cs typeface="Consolas" pitchFamily="49" charset="0"/>
              </a:rPr>
              <a:t>FromString</a:t>
            </a:r>
            <a:endParaRPr lang="en-US" dirty="0">
              <a:solidFill>
                <a:schemeClr val="accent3">
                  <a:lumMod val="50000"/>
                </a:schemeClr>
              </a:solidFill>
              <a:latin typeface="Consolas" pitchFamily="49" charset="0"/>
              <a:cs typeface="Consolas" pitchFamily="49" charset="0"/>
            </a:endParaRPr>
          </a:p>
          <a:p>
            <a:pPr defTabSz="914099" fontAlgn="base">
              <a:spcBef>
                <a:spcPct val="0"/>
              </a:spcBef>
              <a:spcAft>
                <a:spcPct val="0"/>
              </a:spcAft>
            </a:pPr>
            <a:r>
              <a:rPr lang="en-US" dirty="0" smtClean="0">
                <a:solidFill>
                  <a:schemeClr val="tx1"/>
                </a:solidFill>
                <a:latin typeface="Consolas" pitchFamily="49" charset="0"/>
                <a:cs typeface="Consolas" pitchFamily="49" charset="0"/>
              </a:rPr>
              <a:t>{</a:t>
            </a:r>
          </a:p>
          <a:p>
            <a:pPr defTabSz="914099" fontAlgn="base">
              <a:spcBef>
                <a:spcPct val="0"/>
              </a:spcBef>
              <a:spcAft>
                <a:spcPct val="0"/>
              </a:spcAft>
            </a:pPr>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 </a:t>
            </a:r>
            <a:r>
              <a:rPr lang="en-US" dirty="0" err="1">
                <a:solidFill>
                  <a:schemeClr val="accent3">
                    <a:lumMod val="50000"/>
                  </a:schemeClr>
                </a:solidFill>
                <a:latin typeface="Consolas" pitchFamily="49" charset="0"/>
                <a:cs typeface="Consolas" pitchFamily="49" charset="0"/>
              </a:rPr>
              <a:t>FilterFrom</a:t>
            </a:r>
            <a:r>
              <a:rPr lang="en-US" dirty="0" smtClean="0">
                <a:solidFill>
                  <a:schemeClr val="bg1"/>
                </a:solidFill>
                <a:latin typeface="Consolas" pitchFamily="49" charset="0"/>
                <a:cs typeface="Consolas" pitchFamily="49" charset="0"/>
              </a:rPr>
              <a:t> </a:t>
            </a:r>
            <a:r>
              <a:rPr lang="en-US" dirty="0">
                <a:solidFill>
                  <a:schemeClr val="accent1">
                    <a:lumMod val="75000"/>
                  </a:schemeClr>
                </a:solidFill>
                <a:latin typeface="Consolas" pitchFamily="49" charset="0"/>
                <a:cs typeface="Consolas" pitchFamily="49" charset="0"/>
              </a:rPr>
              <a:t>operator</a:t>
            </a:r>
            <a:r>
              <a:rPr lang="en-US" dirty="0" smtClean="0">
                <a:solidFill>
                  <a:schemeClr val="bg1"/>
                </a:solidFill>
                <a:latin typeface="Consolas" pitchFamily="49" charset="0"/>
                <a:cs typeface="Consolas" pitchFamily="49" charset="0"/>
              </a:rPr>
              <a:t> </a:t>
            </a:r>
            <a:r>
              <a:rPr lang="en-US" dirty="0" smtClean="0">
                <a:solidFill>
                  <a:schemeClr val="tx1"/>
                </a:solidFill>
                <a:latin typeface="Consolas" pitchFamily="49" charset="0"/>
                <a:cs typeface="Consolas" pitchFamily="49" charset="0"/>
              </a:rPr>
              <a:t>==(</a:t>
            </a:r>
          </a:p>
          <a:p>
            <a:pPr defTabSz="914099" fontAlgn="base">
              <a:spcBef>
                <a:spcPct val="0"/>
              </a:spcBef>
              <a:spcAft>
                <a:spcPct val="0"/>
              </a:spcAft>
            </a:pPr>
            <a:r>
              <a:rPr lang="en-US" dirty="0">
                <a:solidFill>
                  <a:schemeClr val="bg1"/>
                </a:solidFill>
                <a:latin typeface="Consolas" pitchFamily="49" charset="0"/>
                <a:cs typeface="Consolas" pitchFamily="49" charset="0"/>
              </a:rPr>
              <a:t> </a:t>
            </a:r>
            <a:r>
              <a:rPr lang="en-US" dirty="0" smtClean="0">
                <a:solidFill>
                  <a:schemeClr val="bg1"/>
                </a:solidFill>
                <a:latin typeface="Consolas" pitchFamily="49" charset="0"/>
                <a:cs typeface="Consolas" pitchFamily="49" charset="0"/>
              </a:rPr>
              <a:t>   </a:t>
            </a:r>
            <a:r>
              <a:rPr lang="en-US" dirty="0" err="1">
                <a:solidFill>
                  <a:schemeClr val="accent3">
                    <a:lumMod val="50000"/>
                  </a:schemeClr>
                </a:solidFill>
                <a:latin typeface="Consolas" pitchFamily="49" charset="0"/>
                <a:cs typeface="Consolas" pitchFamily="49" charset="0"/>
              </a:rPr>
              <a:t>FromString</a:t>
            </a:r>
            <a:r>
              <a:rPr lang="en-US" dirty="0" smtClean="0">
                <a:solidFill>
                  <a:schemeClr val="bg1"/>
                </a:solidFill>
                <a:latin typeface="Consolas" pitchFamily="49" charset="0"/>
                <a:cs typeface="Consolas" pitchFamily="49" charset="0"/>
              </a:rPr>
              <a:t> </a:t>
            </a:r>
            <a:r>
              <a:rPr lang="en-US" dirty="0" smtClean="0">
                <a:solidFill>
                  <a:schemeClr val="tx1"/>
                </a:solidFill>
                <a:latin typeface="Consolas" pitchFamily="49" charset="0"/>
                <a:cs typeface="Consolas" pitchFamily="49" charset="0"/>
              </a:rPr>
              <a:t>f, </a:t>
            </a:r>
            <a:r>
              <a:rPr lang="en-US" dirty="0">
                <a:solidFill>
                  <a:schemeClr val="accent1">
                    <a:lumMod val="75000"/>
                  </a:schemeClr>
                </a:solidFill>
                <a:latin typeface="Consolas" pitchFamily="49" charset="0"/>
                <a:cs typeface="Consolas" pitchFamily="49" charset="0"/>
              </a:rPr>
              <a:t>string</a:t>
            </a:r>
            <a:r>
              <a:rPr lang="en-US" dirty="0" smtClean="0">
                <a:solidFill>
                  <a:schemeClr val="bg1"/>
                </a:solidFill>
                <a:latin typeface="Consolas" pitchFamily="49" charset="0"/>
                <a:cs typeface="Consolas" pitchFamily="49" charset="0"/>
              </a:rPr>
              <a:t> </a:t>
            </a:r>
            <a:r>
              <a:rPr lang="en-US" dirty="0" smtClean="0">
                <a:solidFill>
                  <a:schemeClr val="tx1"/>
                </a:solidFill>
                <a:latin typeface="Consolas" pitchFamily="49" charset="0"/>
                <a:cs typeface="Consolas" pitchFamily="49" charset="0"/>
              </a:rPr>
              <a:t>s)</a:t>
            </a:r>
          </a:p>
          <a:p>
            <a:pPr defTabSz="914099" fontAlgn="base">
              <a:spcBef>
                <a:spcPct val="0"/>
              </a:spcBef>
              <a:spcAft>
                <a:spcPct val="0"/>
              </a:spcAft>
            </a:pPr>
            <a:r>
              <a:rPr lang="en-US" dirty="0">
                <a:solidFill>
                  <a:schemeClr val="tx1"/>
                </a:solidFill>
                <a:latin typeface="Consolas" pitchFamily="49" charset="0"/>
                <a:cs typeface="Consolas" pitchFamily="49" charset="0"/>
              </a:rPr>
              <a:t>}</a:t>
            </a:r>
            <a:endParaRPr lang="en-US" dirty="0" smtClean="0">
              <a:solidFill>
                <a:schemeClr val="tx1"/>
              </a:solidFill>
              <a:latin typeface="Consolas" pitchFamily="49" charset="0"/>
              <a:cs typeface="Consolas" pitchFamily="49" charset="0"/>
            </a:endParaRPr>
          </a:p>
        </p:txBody>
      </p:sp>
      <p:sp>
        <p:nvSpPr>
          <p:cNvPr id="5" name="Title 4"/>
          <p:cNvSpPr>
            <a:spLocks noGrp="1"/>
          </p:cNvSpPr>
          <p:nvPr>
            <p:ph type="title"/>
          </p:nvPr>
        </p:nvSpPr>
        <p:spPr/>
        <p:txBody>
          <a:bodyPr/>
          <a:lstStyle/>
          <a:p>
            <a:r>
              <a:rPr lang="en-US" dirty="0" smtClean="0"/>
              <a:t>Taking It One Step Further</a:t>
            </a:r>
            <a:endParaRPr lang="en-US" dirty="0"/>
          </a:p>
        </p:txBody>
      </p:sp>
    </p:spTree>
    <p:extLst>
      <p:ext uri="{BB962C8B-B14F-4D97-AF65-F5344CB8AC3E}">
        <p14:creationId xmlns:p14="http://schemas.microsoft.com/office/powerpoint/2010/main" val="23651324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100"/>
                                  </p:iterate>
                                  <p:childTnLst>
                                    <p:set>
                                      <p:cBhvr>
                                        <p:cTn id="6" dur="1" fill="hold">
                                          <p:stCondLst>
                                            <p:cond delay="0"/>
                                          </p:stCondLst>
                                        </p:cTn>
                                        <p:tgtEl>
                                          <p:spTgt spid="235"/>
                                        </p:tgtEl>
                                        <p:attrNameLst>
                                          <p:attrName>style.visibility</p:attrName>
                                        </p:attrNameLst>
                                      </p:cBhvr>
                                      <p:to>
                                        <p:strVal val="visible"/>
                                      </p:to>
                                    </p:set>
                                  </p:childTnLst>
                                </p:cTn>
                              </p:par>
                            </p:childTnLst>
                          </p:cTn>
                        </p:par>
                        <p:par>
                          <p:cTn id="7" fill="hold">
                            <p:stCondLst>
                              <p:cond delay="1001"/>
                            </p:stCondLst>
                            <p:childTnLst>
                              <p:par>
                                <p:cTn id="8" presetID="10" presetClass="entr" presetSubtype="0"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237"/>
                                        </p:tgtEl>
                                        <p:attrNameLst>
                                          <p:attrName>style.visibility</p:attrName>
                                        </p:attrNameLst>
                                      </p:cBhvr>
                                      <p:to>
                                        <p:strVal val="visible"/>
                                      </p:to>
                                    </p:set>
                                  </p:childTnLst>
                                </p:cTn>
                              </p:par>
                              <p:par>
                                <p:cTn id="17" presetID="1" presetClass="entr" presetSubtype="0" fill="hold" grpId="0" nodeType="withEffect">
                                  <p:stCondLst>
                                    <p:cond delay="0"/>
                                  </p:stCondLst>
                                  <p:iterate type="lt">
                                    <p:tmAbs val="100"/>
                                  </p:iterate>
                                  <p:childTnLst>
                                    <p:set>
                                      <p:cBhvr>
                                        <p:cTn id="18" dur="1" fill="hold">
                                          <p:stCondLst>
                                            <p:cond delay="0"/>
                                          </p:stCondLst>
                                        </p:cTn>
                                        <p:tgtEl>
                                          <p:spTgt spid="238"/>
                                        </p:tgtEl>
                                        <p:attrNameLst>
                                          <p:attrName>style.visibility</p:attrName>
                                        </p:attrNameLst>
                                      </p:cBhvr>
                                      <p:to>
                                        <p:strVal val="visible"/>
                                      </p:to>
                                    </p:set>
                                  </p:childTnLst>
                                </p:cTn>
                              </p:par>
                            </p:childTnLst>
                          </p:cTn>
                        </p:par>
                        <p:par>
                          <p:cTn id="19" fill="hold">
                            <p:stCondLst>
                              <p:cond delay="301"/>
                            </p:stCondLst>
                            <p:childTnLst>
                              <p:par>
                                <p:cTn id="20" presetID="1" presetClass="exit" presetSubtype="0" fill="hold" grpId="1" nodeType="afterEffect">
                                  <p:stCondLst>
                                    <p:cond delay="0"/>
                                  </p:stCondLst>
                                  <p:childTnLst>
                                    <p:set>
                                      <p:cBhvr>
                                        <p:cTn id="21" dur="1" fill="hold">
                                          <p:stCondLst>
                                            <p:cond delay="0"/>
                                          </p:stCondLst>
                                        </p:cTn>
                                        <p:tgtEl>
                                          <p:spTgt spid="237"/>
                                        </p:tgtEl>
                                        <p:attrNameLst>
                                          <p:attrName>style.visibility</p:attrName>
                                        </p:attrNameLst>
                                      </p:cBhvr>
                                      <p:to>
                                        <p:strVal val="hidden"/>
                                      </p:to>
                                    </p:set>
                                  </p:childTnLst>
                                </p:cTn>
                              </p:par>
                              <p:par>
                                <p:cTn id="22" presetID="1" presetClass="entr" presetSubtype="0" fill="hold" grpId="0" nodeType="withEffect">
                                  <p:stCondLst>
                                    <p:cond delay="0"/>
                                  </p:stCondLst>
                                  <p:iterate type="lt">
                                    <p:tmAbs val="100"/>
                                  </p:iterate>
                                  <p:childTnLst>
                                    <p:set>
                                      <p:cBhvr>
                                        <p:cTn id="23" dur="1" fill="hold">
                                          <p:stCondLst>
                                            <p:cond delay="0"/>
                                          </p:stCondLst>
                                        </p:cTn>
                                        <p:tgtEl>
                                          <p:spTgt spid="23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iterate type="lt">
                                    <p:tmAbs val="100"/>
                                  </p:iterate>
                                  <p:childTnLst>
                                    <p:set>
                                      <p:cBhvr>
                                        <p:cTn id="27" dur="1" fill="hold">
                                          <p:stCondLst>
                                            <p:cond delay="0"/>
                                          </p:stCondLst>
                                        </p:cTn>
                                        <p:tgtEl>
                                          <p:spTgt spid="243"/>
                                        </p:tgtEl>
                                        <p:attrNameLst>
                                          <p:attrName>style.visibility</p:attrName>
                                        </p:attrNameLst>
                                      </p:cBhvr>
                                      <p:to>
                                        <p:strVal val="visible"/>
                                      </p:to>
                                    </p:set>
                                  </p:childTnLst>
                                </p:cTn>
                              </p:par>
                            </p:childTnLst>
                          </p:cTn>
                        </p:par>
                        <p:par>
                          <p:cTn id="28" fill="hold">
                            <p:stCondLst>
                              <p:cond delay="1001"/>
                            </p:stCondLst>
                            <p:childTnLst>
                              <p:par>
                                <p:cTn id="29" presetID="10" presetClass="entr" presetSubtype="0" fill="hold" grpId="0" nodeType="afterEffect">
                                  <p:stCondLst>
                                    <p:cond delay="0"/>
                                  </p:stCondLst>
                                  <p:childTnLst>
                                    <p:set>
                                      <p:cBhvr>
                                        <p:cTn id="30" dur="1" fill="hold">
                                          <p:stCondLst>
                                            <p:cond delay="0"/>
                                          </p:stCondLst>
                                        </p:cTn>
                                        <p:tgtEl>
                                          <p:spTgt spid="239"/>
                                        </p:tgtEl>
                                        <p:attrNameLst>
                                          <p:attrName>style.visibility</p:attrName>
                                        </p:attrNameLst>
                                      </p:cBhvr>
                                      <p:to>
                                        <p:strVal val="visible"/>
                                      </p:to>
                                    </p:set>
                                    <p:animEffect transition="in" filter="fade">
                                      <p:cBhvr>
                                        <p:cTn id="31" dur="500"/>
                                        <p:tgtEl>
                                          <p:spTgt spid="239"/>
                                        </p:tgtEl>
                                      </p:cBhvr>
                                    </p:animEffect>
                                  </p:childTnLst>
                                </p:cTn>
                              </p:par>
                            </p:childTnLst>
                          </p:cTn>
                        </p:par>
                        <p:par>
                          <p:cTn id="32" fill="hold">
                            <p:stCondLst>
                              <p:cond delay="1501"/>
                            </p:stCondLst>
                            <p:childTnLst>
                              <p:par>
                                <p:cTn id="33" presetID="10" presetClass="entr" presetSubtype="0" fill="hold" grpId="0" nodeType="afterEffect">
                                  <p:stCondLst>
                                    <p:cond delay="0"/>
                                  </p:stCondLst>
                                  <p:childTnLst>
                                    <p:set>
                                      <p:cBhvr>
                                        <p:cTn id="34" dur="1" fill="hold">
                                          <p:stCondLst>
                                            <p:cond delay="0"/>
                                          </p:stCondLst>
                                        </p:cTn>
                                        <p:tgtEl>
                                          <p:spTgt spid="245"/>
                                        </p:tgtEl>
                                        <p:attrNameLst>
                                          <p:attrName>style.visibility</p:attrName>
                                        </p:attrNameLst>
                                      </p:cBhvr>
                                      <p:to>
                                        <p:strVal val="visible"/>
                                      </p:to>
                                    </p:set>
                                    <p:animEffect transition="in" filter="fade">
                                      <p:cBhvr>
                                        <p:cTn id="35" dur="500"/>
                                        <p:tgtEl>
                                          <p:spTgt spid="245"/>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iterate type="lt">
                                    <p:tmAbs val="100"/>
                                  </p:iterate>
                                  <p:childTnLst>
                                    <p:set>
                                      <p:cBhvr>
                                        <p:cTn id="39" dur="1" fill="hold">
                                          <p:stCondLst>
                                            <p:cond delay="0"/>
                                          </p:stCondLst>
                                        </p:cTn>
                                        <p:tgtEl>
                                          <p:spTgt spid="244"/>
                                        </p:tgtEl>
                                        <p:attrNameLst>
                                          <p:attrName>style.visibility</p:attrName>
                                        </p:attrNameLst>
                                      </p:cBhvr>
                                      <p:to>
                                        <p:strVal val="visible"/>
                                      </p:to>
                                    </p:set>
                                  </p:childTnLst>
                                </p:cTn>
                              </p:par>
                              <p:par>
                                <p:cTn id="40" presetID="1" presetClass="exit" presetSubtype="0" fill="hold" grpId="1" nodeType="withEffect">
                                  <p:stCondLst>
                                    <p:cond delay="0"/>
                                  </p:stCondLst>
                                  <p:childTnLst>
                                    <p:set>
                                      <p:cBhvr>
                                        <p:cTn id="41" dur="1" fill="hold">
                                          <p:stCondLst>
                                            <p:cond delay="0"/>
                                          </p:stCondLst>
                                        </p:cTn>
                                        <p:tgtEl>
                                          <p:spTgt spid="245"/>
                                        </p:tgtEl>
                                        <p:attrNameLst>
                                          <p:attrName>style.visibility</p:attrName>
                                        </p:attrNameLst>
                                      </p:cBhvr>
                                      <p:to>
                                        <p:strVal val="hidden"/>
                                      </p:to>
                                    </p:set>
                                  </p:childTnLst>
                                </p:cTn>
                              </p:par>
                              <p:par>
                                <p:cTn id="42" presetID="1" presetClass="exit" presetSubtype="0" fill="hold" grpId="1" nodeType="withEffect">
                                  <p:stCondLst>
                                    <p:cond delay="0"/>
                                  </p:stCondLst>
                                  <p:childTnLst>
                                    <p:set>
                                      <p:cBhvr>
                                        <p:cTn id="43" dur="1" fill="hold">
                                          <p:stCondLst>
                                            <p:cond delay="0"/>
                                          </p:stCondLst>
                                        </p:cTn>
                                        <p:tgtEl>
                                          <p:spTgt spid="239"/>
                                        </p:tgtEl>
                                        <p:attrNameLst>
                                          <p:attrName>style.visibility</p:attrName>
                                        </p:attrNameLst>
                                      </p:cBhvr>
                                      <p:to>
                                        <p:strVal val="hidden"/>
                                      </p:to>
                                    </p:set>
                                  </p:childTnLst>
                                </p:cTn>
                              </p:par>
                              <p:par>
                                <p:cTn id="44" presetID="1" presetClass="entr" presetSubtype="0" fill="hold" grpId="0" nodeType="withEffect">
                                  <p:stCondLst>
                                    <p:cond delay="0"/>
                                  </p:stCondLst>
                                  <p:childTnLst>
                                    <p:set>
                                      <p:cBhvr>
                                        <p:cTn id="45" dur="1" fill="hold">
                                          <p:stCondLst>
                                            <p:cond delay="0"/>
                                          </p:stCondLst>
                                        </p:cTn>
                                        <p:tgtEl>
                                          <p:spTgt spid="241"/>
                                        </p:tgtEl>
                                        <p:attrNameLst>
                                          <p:attrName>style.visibility</p:attrName>
                                        </p:attrNameLst>
                                      </p:cBhvr>
                                      <p:to>
                                        <p:strVal val="visible"/>
                                      </p:to>
                                    </p:set>
                                  </p:childTnLst>
                                </p:cTn>
                              </p:par>
                            </p:childTnLst>
                          </p:cTn>
                        </p:par>
                        <p:par>
                          <p:cTn id="46" fill="hold">
                            <p:stCondLst>
                              <p:cond delay="401"/>
                            </p:stCondLst>
                            <p:childTnLst>
                              <p:par>
                                <p:cTn id="47" presetID="1" presetClass="exit" presetSubtype="0" fill="hold" grpId="1" nodeType="afterEffect">
                                  <p:stCondLst>
                                    <p:cond delay="0"/>
                                  </p:stCondLst>
                                  <p:childTnLst>
                                    <p:set>
                                      <p:cBhvr>
                                        <p:cTn id="48" dur="1" fill="hold">
                                          <p:stCondLst>
                                            <p:cond delay="0"/>
                                          </p:stCondLst>
                                        </p:cTn>
                                        <p:tgtEl>
                                          <p:spTgt spid="241"/>
                                        </p:tgtEl>
                                        <p:attrNameLst>
                                          <p:attrName>style.visibility</p:attrName>
                                        </p:attrNameLst>
                                      </p:cBhvr>
                                      <p:to>
                                        <p:strVal val="hidden"/>
                                      </p:to>
                                    </p:set>
                                  </p:childTnLst>
                                </p:cTn>
                              </p:par>
                              <p:par>
                                <p:cTn id="49" presetID="1" presetClass="entr" presetSubtype="0" fill="hold" grpId="0" nodeType="withEffect">
                                  <p:stCondLst>
                                    <p:cond delay="0"/>
                                  </p:stCondLst>
                                  <p:iterate type="lt">
                                    <p:tmAbs val="100"/>
                                  </p:iterate>
                                  <p:childTnLst>
                                    <p:set>
                                      <p:cBhvr>
                                        <p:cTn id="50" dur="1" fill="hold">
                                          <p:stCondLst>
                                            <p:cond delay="0"/>
                                          </p:stCondLst>
                                        </p:cTn>
                                        <p:tgtEl>
                                          <p:spTgt spid="24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iterate type="lt">
                                    <p:tmAbs val="100"/>
                                  </p:iterate>
                                  <p:childTnLst>
                                    <p:set>
                                      <p:cBhvr>
                                        <p:cTn id="54" dur="1" fill="hold">
                                          <p:stCondLst>
                                            <p:cond delay="0"/>
                                          </p:stCondLst>
                                        </p:cTn>
                                        <p:tgtEl>
                                          <p:spTgt spid="257"/>
                                        </p:tgtEl>
                                        <p:attrNameLst>
                                          <p:attrName>style.visibility</p:attrName>
                                        </p:attrNameLst>
                                      </p:cBhvr>
                                      <p:to>
                                        <p:strVal val="visible"/>
                                      </p:to>
                                    </p:set>
                                  </p:childTnLst>
                                </p:cTn>
                              </p:par>
                            </p:childTnLst>
                          </p:cTn>
                        </p:par>
                        <p:par>
                          <p:cTn id="55" fill="hold">
                            <p:stCondLst>
                              <p:cond delay="1101"/>
                            </p:stCondLst>
                            <p:childTnLst>
                              <p:par>
                                <p:cTn id="56" presetID="22" presetClass="entr" presetSubtype="1"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up)">
                                      <p:cBhvr>
                                        <p:cTn id="58" dur="500"/>
                                        <p:tgtEl>
                                          <p:spTgt spid="18"/>
                                        </p:tgtEl>
                                      </p:cBhvr>
                                    </p:animEffect>
                                  </p:childTnLst>
                                </p:cTn>
                              </p:par>
                            </p:childTnLst>
                          </p:cTn>
                        </p:par>
                        <p:par>
                          <p:cTn id="59" fill="hold">
                            <p:stCondLst>
                              <p:cond delay="1601"/>
                            </p:stCondLst>
                            <p:childTnLst>
                              <p:par>
                                <p:cTn id="60" presetID="1" presetClass="entr" presetSubtype="0"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xit" presetSubtype="0" fill="hold" grpId="1" nodeType="clickEffect">
                                  <p:stCondLst>
                                    <p:cond delay="0"/>
                                  </p:stCondLst>
                                  <p:childTnLst>
                                    <p:set>
                                      <p:cBhvr>
                                        <p:cTn id="65" dur="1" fill="hold">
                                          <p:stCondLst>
                                            <p:cond delay="0"/>
                                          </p:stCondLst>
                                        </p:cTn>
                                        <p:tgtEl>
                                          <p:spTgt spid="18"/>
                                        </p:tgtEl>
                                        <p:attrNameLst>
                                          <p:attrName>style.visibility</p:attrName>
                                        </p:attrNameLst>
                                      </p:cBhvr>
                                      <p:to>
                                        <p:strVal val="hidden"/>
                                      </p:to>
                                    </p:set>
                                  </p:childTnLst>
                                </p:cTn>
                              </p:par>
                              <p:par>
                                <p:cTn id="66" presetID="1" presetClass="entr" presetSubtype="0"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248"/>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xit" presetSubtype="0" fill="hold" grpId="1" nodeType="clickEffect">
                                  <p:stCondLst>
                                    <p:cond delay="0"/>
                                  </p:stCondLst>
                                  <p:childTnLst>
                                    <p:set>
                                      <p:cBhvr>
                                        <p:cTn id="73" dur="1" fill="hold">
                                          <p:stCondLst>
                                            <p:cond delay="0"/>
                                          </p:stCondLst>
                                        </p:cTn>
                                        <p:tgtEl>
                                          <p:spTgt spid="20"/>
                                        </p:tgtEl>
                                        <p:attrNameLst>
                                          <p:attrName>style.visibility</p:attrName>
                                        </p:attrNameLst>
                                      </p:cBhvr>
                                      <p:to>
                                        <p:strVal val="hidden"/>
                                      </p:to>
                                    </p:set>
                                  </p:childTnLst>
                                </p:cTn>
                              </p:par>
                              <p:par>
                                <p:cTn id="74" presetID="1" presetClass="exit" presetSubtype="0" fill="hold" grpId="1" nodeType="withEffect">
                                  <p:stCondLst>
                                    <p:cond delay="0"/>
                                  </p:stCondLst>
                                  <p:childTnLst>
                                    <p:set>
                                      <p:cBhvr>
                                        <p:cTn id="75" dur="1" fill="hold">
                                          <p:stCondLst>
                                            <p:cond delay="0"/>
                                          </p:stCondLst>
                                        </p:cTn>
                                        <p:tgtEl>
                                          <p:spTgt spid="248"/>
                                        </p:tgtEl>
                                        <p:attrNameLst>
                                          <p:attrName>style.visibility</p:attrName>
                                        </p:attrNameLst>
                                      </p:cBhvr>
                                      <p:to>
                                        <p:strVal val="hidden"/>
                                      </p:to>
                                    </p:set>
                                  </p:childTnLst>
                                </p:cTn>
                              </p:par>
                              <p:par>
                                <p:cTn id="76" presetID="1" presetClass="entr" presetSubtype="0" fill="hold" grpId="0" nodeType="withEffect">
                                  <p:stCondLst>
                                    <p:cond delay="0"/>
                                  </p:stCondLst>
                                  <p:childTnLst>
                                    <p:set>
                                      <p:cBhvr>
                                        <p:cTn id="77" dur="1" fill="hold">
                                          <p:stCondLst>
                                            <p:cond delay="0"/>
                                          </p:stCondLst>
                                        </p:cTn>
                                        <p:tgtEl>
                                          <p:spTgt spid="247"/>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249"/>
                                        </p:tgtEl>
                                        <p:attrNameLst>
                                          <p:attrName>style.visibility</p:attrName>
                                        </p:attrNameLst>
                                      </p:cBhvr>
                                      <p:to>
                                        <p:strVal val="visible"/>
                                      </p:to>
                                    </p:set>
                                  </p:childTnLst>
                                </p:cTn>
                              </p:par>
                            </p:childTnLst>
                          </p:cTn>
                        </p:par>
                        <p:par>
                          <p:cTn id="80" fill="hold">
                            <p:stCondLst>
                              <p:cond delay="0"/>
                            </p:stCondLst>
                            <p:childTnLst>
                              <p:par>
                                <p:cTn id="81" presetID="10" presetClass="entr" presetSubtype="0" fill="hold" grpId="0" nodeType="afterEffect">
                                  <p:stCondLst>
                                    <p:cond delay="0"/>
                                  </p:stCondLst>
                                  <p:childTnLst>
                                    <p:set>
                                      <p:cBhvr>
                                        <p:cTn id="82" dur="1" fill="hold">
                                          <p:stCondLst>
                                            <p:cond delay="0"/>
                                          </p:stCondLst>
                                        </p:cTn>
                                        <p:tgtEl>
                                          <p:spTgt spid="250"/>
                                        </p:tgtEl>
                                        <p:attrNameLst>
                                          <p:attrName>style.visibility</p:attrName>
                                        </p:attrNameLst>
                                      </p:cBhvr>
                                      <p:to>
                                        <p:strVal val="visible"/>
                                      </p:to>
                                    </p:set>
                                    <p:animEffect transition="in" filter="fade">
                                      <p:cBhvr>
                                        <p:cTn id="83" dur="500"/>
                                        <p:tgtEl>
                                          <p:spTgt spid="250"/>
                                        </p:tgtEl>
                                      </p:cBhvr>
                                    </p:animEffect>
                                  </p:childTnLst>
                                </p:cTn>
                              </p:par>
                              <p:par>
                                <p:cTn id="84" presetID="1"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1" presetClass="exit" presetSubtype="0" fill="hold" grpId="1" nodeType="clickEffect">
                                  <p:stCondLst>
                                    <p:cond delay="0"/>
                                  </p:stCondLst>
                                  <p:childTnLst>
                                    <p:set>
                                      <p:cBhvr>
                                        <p:cTn id="89" dur="1" fill="hold">
                                          <p:stCondLst>
                                            <p:cond delay="0"/>
                                          </p:stCondLst>
                                        </p:cTn>
                                        <p:tgtEl>
                                          <p:spTgt spid="247"/>
                                        </p:tgtEl>
                                        <p:attrNameLst>
                                          <p:attrName>style.visibility</p:attrName>
                                        </p:attrNameLst>
                                      </p:cBhvr>
                                      <p:to>
                                        <p:strVal val="hidden"/>
                                      </p:to>
                                    </p:set>
                                  </p:childTnLst>
                                </p:cTn>
                              </p:par>
                              <p:par>
                                <p:cTn id="90" presetID="1" presetClass="exit" presetSubtype="0" fill="hold" grpId="1" nodeType="withEffect">
                                  <p:stCondLst>
                                    <p:cond delay="0"/>
                                  </p:stCondLst>
                                  <p:childTnLst>
                                    <p:set>
                                      <p:cBhvr>
                                        <p:cTn id="91" dur="1" fill="hold">
                                          <p:stCondLst>
                                            <p:cond delay="0"/>
                                          </p:stCondLst>
                                        </p:cTn>
                                        <p:tgtEl>
                                          <p:spTgt spid="249"/>
                                        </p:tgtEl>
                                        <p:attrNameLst>
                                          <p:attrName>style.visibility</p:attrName>
                                        </p:attrNameLst>
                                      </p:cBhvr>
                                      <p:to>
                                        <p:strVal val="hidden"/>
                                      </p:to>
                                    </p:set>
                                  </p:childTnLst>
                                </p:cTn>
                              </p:par>
                              <p:par>
                                <p:cTn id="92" presetID="1" presetClass="exit" presetSubtype="0" fill="hold" grpId="1" nodeType="withEffect">
                                  <p:stCondLst>
                                    <p:cond delay="0"/>
                                  </p:stCondLst>
                                  <p:childTnLst>
                                    <p:set>
                                      <p:cBhvr>
                                        <p:cTn id="93" dur="1" fill="hold">
                                          <p:stCondLst>
                                            <p:cond delay="0"/>
                                          </p:stCondLst>
                                        </p:cTn>
                                        <p:tgtEl>
                                          <p:spTgt spid="250"/>
                                        </p:tgtEl>
                                        <p:attrNameLst>
                                          <p:attrName>style.visibility</p:attrName>
                                        </p:attrNameLst>
                                      </p:cBhvr>
                                      <p:to>
                                        <p:strVal val="hidden"/>
                                      </p:to>
                                    </p:set>
                                  </p:childTnLst>
                                </p:cTn>
                              </p:par>
                              <p:par>
                                <p:cTn id="94" presetID="1" presetClass="entr" presetSubtype="0" fill="hold" grpId="0" nodeType="withEffect">
                                  <p:stCondLst>
                                    <p:cond delay="0"/>
                                  </p:stCondLst>
                                  <p:childTnLst>
                                    <p:set>
                                      <p:cBhvr>
                                        <p:cTn id="95" dur="1" fill="hold">
                                          <p:stCondLst>
                                            <p:cond delay="0"/>
                                          </p:stCondLst>
                                        </p:cTn>
                                        <p:tgtEl>
                                          <p:spTgt spid="251"/>
                                        </p:tgtEl>
                                        <p:attrNameLst>
                                          <p:attrName>style.visibility</p:attrName>
                                        </p:attrNameLst>
                                      </p:cBhvr>
                                      <p:to>
                                        <p:strVal val="visible"/>
                                      </p:to>
                                    </p:set>
                                  </p:childTnLst>
                                </p:cTn>
                              </p:par>
                              <p:par>
                                <p:cTn id="96" presetID="1" presetClass="entr" presetSubtype="0" fill="hold" grpId="0" nodeType="withEffect">
                                  <p:stCondLst>
                                    <p:cond delay="0"/>
                                  </p:stCondLst>
                                  <p:childTnLst>
                                    <p:set>
                                      <p:cBhvr>
                                        <p:cTn id="97" dur="1" fill="hold">
                                          <p:stCondLst>
                                            <p:cond delay="0"/>
                                          </p:stCondLst>
                                        </p:cTn>
                                        <p:tgtEl>
                                          <p:spTgt spid="252"/>
                                        </p:tgtEl>
                                        <p:attrNameLst>
                                          <p:attrName>style.visibility</p:attrName>
                                        </p:attrNameLst>
                                      </p:cBhvr>
                                      <p:to>
                                        <p:strVal val="visible"/>
                                      </p:to>
                                    </p:set>
                                  </p:childTnLst>
                                </p:cTn>
                              </p:par>
                            </p:childTnLst>
                          </p:cTn>
                        </p:par>
                        <p:par>
                          <p:cTn id="98" fill="hold">
                            <p:stCondLst>
                              <p:cond delay="0"/>
                            </p:stCondLst>
                            <p:childTnLst>
                              <p:par>
                                <p:cTn id="99" presetID="10" presetClass="entr" presetSubtype="0" fill="hold" grpId="0" nodeType="afterEffect">
                                  <p:stCondLst>
                                    <p:cond delay="0"/>
                                  </p:stCondLst>
                                  <p:childTnLst>
                                    <p:set>
                                      <p:cBhvr>
                                        <p:cTn id="100" dur="1" fill="hold">
                                          <p:stCondLst>
                                            <p:cond delay="0"/>
                                          </p:stCondLst>
                                        </p:cTn>
                                        <p:tgtEl>
                                          <p:spTgt spid="253"/>
                                        </p:tgtEl>
                                        <p:attrNameLst>
                                          <p:attrName>style.visibility</p:attrName>
                                        </p:attrNameLst>
                                      </p:cBhvr>
                                      <p:to>
                                        <p:strVal val="visible"/>
                                      </p:to>
                                    </p:set>
                                    <p:animEffect transition="in" filter="fade">
                                      <p:cBhvr>
                                        <p:cTn id="101" dur="500"/>
                                        <p:tgtEl>
                                          <p:spTgt spid="253"/>
                                        </p:tgtEl>
                                      </p:cBhvr>
                                    </p:animEffect>
                                  </p:childTnLst>
                                </p:cTn>
                              </p:par>
                              <p:par>
                                <p:cTn id="102" presetID="1" presetClass="exit" presetSubtype="0" fill="hold" grpId="1" nodeType="withEffect">
                                  <p:stCondLst>
                                    <p:cond delay="0"/>
                                  </p:stCondLst>
                                  <p:childTnLst>
                                    <p:set>
                                      <p:cBhvr>
                                        <p:cTn id="103" dur="1" fill="hold">
                                          <p:stCondLst>
                                            <p:cond delay="0"/>
                                          </p:stCondLst>
                                        </p:cTn>
                                        <p:tgtEl>
                                          <p:spTgt spid="31"/>
                                        </p:tgtEl>
                                        <p:attrNameLst>
                                          <p:attrName>style.visibility</p:attrName>
                                        </p:attrNameLst>
                                      </p:cBhvr>
                                      <p:to>
                                        <p:strVal val="hidden"/>
                                      </p:to>
                                    </p:set>
                                  </p:childTnLst>
                                </p:cTn>
                              </p:par>
                            </p:childTnLst>
                          </p:cTn>
                        </p:par>
                      </p:childTnLst>
                    </p:cTn>
                  </p:par>
                  <p:par>
                    <p:cTn id="104" fill="hold">
                      <p:stCondLst>
                        <p:cond delay="indefinite"/>
                      </p:stCondLst>
                      <p:childTnLst>
                        <p:par>
                          <p:cTn id="105" fill="hold">
                            <p:stCondLst>
                              <p:cond delay="0"/>
                            </p:stCondLst>
                            <p:childTnLst>
                              <p:par>
                                <p:cTn id="106" presetID="1" presetClass="exit" presetSubtype="0" fill="hold" grpId="1" nodeType="clickEffect">
                                  <p:stCondLst>
                                    <p:cond delay="0"/>
                                  </p:stCondLst>
                                  <p:childTnLst>
                                    <p:set>
                                      <p:cBhvr>
                                        <p:cTn id="107" dur="1" fill="hold">
                                          <p:stCondLst>
                                            <p:cond delay="0"/>
                                          </p:stCondLst>
                                        </p:cTn>
                                        <p:tgtEl>
                                          <p:spTgt spid="251"/>
                                        </p:tgtEl>
                                        <p:attrNameLst>
                                          <p:attrName>style.visibility</p:attrName>
                                        </p:attrNameLst>
                                      </p:cBhvr>
                                      <p:to>
                                        <p:strVal val="hidden"/>
                                      </p:to>
                                    </p:set>
                                  </p:childTnLst>
                                </p:cTn>
                              </p:par>
                              <p:par>
                                <p:cTn id="108" presetID="1" presetClass="exit" presetSubtype="0" fill="hold" grpId="1" nodeType="withEffect">
                                  <p:stCondLst>
                                    <p:cond delay="0"/>
                                  </p:stCondLst>
                                  <p:childTnLst>
                                    <p:set>
                                      <p:cBhvr>
                                        <p:cTn id="109" dur="1" fill="hold">
                                          <p:stCondLst>
                                            <p:cond delay="0"/>
                                          </p:stCondLst>
                                        </p:cTn>
                                        <p:tgtEl>
                                          <p:spTgt spid="252"/>
                                        </p:tgtEl>
                                        <p:attrNameLst>
                                          <p:attrName>style.visibility</p:attrName>
                                        </p:attrNameLst>
                                      </p:cBhvr>
                                      <p:to>
                                        <p:strVal val="hidden"/>
                                      </p:to>
                                    </p:set>
                                  </p:childTnLst>
                                </p:cTn>
                              </p:par>
                              <p:par>
                                <p:cTn id="110" presetID="1" presetClass="exit" presetSubtype="0" fill="hold" grpId="1" nodeType="withEffect">
                                  <p:stCondLst>
                                    <p:cond delay="0"/>
                                  </p:stCondLst>
                                  <p:childTnLst>
                                    <p:set>
                                      <p:cBhvr>
                                        <p:cTn id="111" dur="1" fill="hold">
                                          <p:stCondLst>
                                            <p:cond delay="0"/>
                                          </p:stCondLst>
                                        </p:cTn>
                                        <p:tgtEl>
                                          <p:spTgt spid="253"/>
                                        </p:tgtEl>
                                        <p:attrNameLst>
                                          <p:attrName>style.visibility</p:attrName>
                                        </p:attrNameLst>
                                      </p:cBhvr>
                                      <p:to>
                                        <p:strVal val="hidden"/>
                                      </p:to>
                                    </p:set>
                                  </p:childTnLst>
                                </p:cTn>
                              </p:par>
                              <p:par>
                                <p:cTn id="112" presetID="1" presetClass="entr" presetSubtype="0" fill="hold" grpId="0" nodeType="withEffect">
                                  <p:stCondLst>
                                    <p:cond delay="0"/>
                                  </p:stCondLst>
                                  <p:childTnLst>
                                    <p:set>
                                      <p:cBhvr>
                                        <p:cTn id="113" dur="1" fill="hold">
                                          <p:stCondLst>
                                            <p:cond delay="0"/>
                                          </p:stCondLst>
                                        </p:cTn>
                                        <p:tgtEl>
                                          <p:spTgt spid="254"/>
                                        </p:tgtEl>
                                        <p:attrNameLst>
                                          <p:attrName>style.visibility</p:attrName>
                                        </p:attrNameLst>
                                      </p:cBhvr>
                                      <p:to>
                                        <p:strVal val="visible"/>
                                      </p:to>
                                    </p:set>
                                  </p:childTnLst>
                                </p:cTn>
                              </p:par>
                              <p:par>
                                <p:cTn id="114" presetID="1" presetClass="entr" presetSubtype="0" fill="hold" grpId="0" nodeType="withEffect">
                                  <p:stCondLst>
                                    <p:cond delay="0"/>
                                  </p:stCondLst>
                                  <p:childTnLst>
                                    <p:set>
                                      <p:cBhvr>
                                        <p:cTn id="115" dur="1" fill="hold">
                                          <p:stCondLst>
                                            <p:cond delay="0"/>
                                          </p:stCondLst>
                                        </p:cTn>
                                        <p:tgtEl>
                                          <p:spTgt spid="255"/>
                                        </p:tgtEl>
                                        <p:attrNameLst>
                                          <p:attrName>style.visibility</p:attrName>
                                        </p:attrNameLst>
                                      </p:cBhvr>
                                      <p:to>
                                        <p:strVal val="visible"/>
                                      </p:to>
                                    </p:set>
                                  </p:childTnLst>
                                </p:cTn>
                              </p:par>
                            </p:childTnLst>
                          </p:cTn>
                        </p:par>
                      </p:childTnLst>
                    </p:cTn>
                  </p:par>
                  <p:par>
                    <p:cTn id="116" fill="hold">
                      <p:stCondLst>
                        <p:cond delay="indefinite"/>
                      </p:stCondLst>
                      <p:childTnLst>
                        <p:par>
                          <p:cTn id="117" fill="hold">
                            <p:stCondLst>
                              <p:cond delay="0"/>
                            </p:stCondLst>
                            <p:childTnLst>
                              <p:par>
                                <p:cTn id="118" presetID="1" presetClass="exit" presetSubtype="0" fill="hold" grpId="1" nodeType="clickEffect">
                                  <p:stCondLst>
                                    <p:cond delay="0"/>
                                  </p:stCondLst>
                                  <p:childTnLst>
                                    <p:set>
                                      <p:cBhvr>
                                        <p:cTn id="119" dur="1" fill="hold">
                                          <p:stCondLst>
                                            <p:cond delay="0"/>
                                          </p:stCondLst>
                                        </p:cTn>
                                        <p:tgtEl>
                                          <p:spTgt spid="254"/>
                                        </p:tgtEl>
                                        <p:attrNameLst>
                                          <p:attrName>style.visibility</p:attrName>
                                        </p:attrNameLst>
                                      </p:cBhvr>
                                      <p:to>
                                        <p:strVal val="hidden"/>
                                      </p:to>
                                    </p:set>
                                  </p:childTnLst>
                                </p:cTn>
                              </p:par>
                              <p:par>
                                <p:cTn id="120" presetID="1" presetClass="exit" presetSubtype="0" fill="hold" grpId="1" nodeType="withEffect">
                                  <p:stCondLst>
                                    <p:cond delay="0"/>
                                  </p:stCondLst>
                                  <p:childTnLst>
                                    <p:set>
                                      <p:cBhvr>
                                        <p:cTn id="121" dur="1" fill="hold">
                                          <p:stCondLst>
                                            <p:cond delay="0"/>
                                          </p:stCondLst>
                                        </p:cTn>
                                        <p:tgtEl>
                                          <p:spTgt spid="255"/>
                                        </p:tgtEl>
                                        <p:attrNameLst>
                                          <p:attrName>style.visibility</p:attrName>
                                        </p:attrNameLst>
                                      </p:cBhvr>
                                      <p:to>
                                        <p:strVal val="hidden"/>
                                      </p:to>
                                    </p:set>
                                  </p:childTnLst>
                                </p:cTn>
                              </p:par>
                              <p:par>
                                <p:cTn id="122" presetID="1" presetClass="exit" presetSubtype="0" fill="hold" grpId="1" nodeType="withEffect">
                                  <p:stCondLst>
                                    <p:cond delay="0"/>
                                  </p:stCondLst>
                                  <p:childTnLst>
                                    <p:set>
                                      <p:cBhvr>
                                        <p:cTn id="123" dur="1" fill="hold">
                                          <p:stCondLst>
                                            <p:cond delay="0"/>
                                          </p:stCondLst>
                                        </p:cTn>
                                        <p:tgtEl>
                                          <p:spTgt spid="12"/>
                                        </p:tgtEl>
                                        <p:attrNameLst>
                                          <p:attrName>style.visibility</p:attrName>
                                        </p:attrNameLst>
                                      </p:cBhvr>
                                      <p:to>
                                        <p:strVal val="hidden"/>
                                      </p:to>
                                    </p:set>
                                  </p:childTnLst>
                                </p:cTn>
                              </p:par>
                            </p:childTnLst>
                          </p:cTn>
                        </p:par>
                        <p:par>
                          <p:cTn id="124" fill="hold">
                            <p:stCondLst>
                              <p:cond delay="0"/>
                            </p:stCondLst>
                            <p:childTnLst>
                              <p:par>
                                <p:cTn id="125" presetID="10" presetClass="entr" presetSubtype="0" fill="hold" grpId="0" nodeType="afterEffect">
                                  <p:stCondLst>
                                    <p:cond delay="0"/>
                                  </p:stCondLst>
                                  <p:childTnLst>
                                    <p:set>
                                      <p:cBhvr>
                                        <p:cTn id="126" dur="1" fill="hold">
                                          <p:stCondLst>
                                            <p:cond delay="0"/>
                                          </p:stCondLst>
                                        </p:cTn>
                                        <p:tgtEl>
                                          <p:spTgt spid="256"/>
                                        </p:tgtEl>
                                        <p:attrNameLst>
                                          <p:attrName>style.visibility</p:attrName>
                                        </p:attrNameLst>
                                      </p:cBhvr>
                                      <p:to>
                                        <p:strVal val="visible"/>
                                      </p:to>
                                    </p:set>
                                    <p:animEffect transition="in" filter="fade">
                                      <p:cBhvr>
                                        <p:cTn id="127" dur="500"/>
                                        <p:tgtEl>
                                          <p:spTgt spid="256"/>
                                        </p:tgtEl>
                                      </p:cBhvr>
                                    </p:animEffect>
                                  </p:childTnLst>
                                </p:cTn>
                              </p:par>
                            </p:childTnLst>
                          </p:cTn>
                        </p:par>
                        <p:par>
                          <p:cTn id="128" fill="hold">
                            <p:stCondLst>
                              <p:cond delay="500"/>
                            </p:stCondLst>
                            <p:childTnLst>
                              <p:par>
                                <p:cTn id="129" presetID="10" presetClass="entr" presetSubtype="0" fill="hold" grpId="0" nodeType="afterEffect">
                                  <p:stCondLst>
                                    <p:cond delay="0"/>
                                  </p:stCondLst>
                                  <p:childTnLst>
                                    <p:set>
                                      <p:cBhvr>
                                        <p:cTn id="130" dur="1" fill="hold">
                                          <p:stCondLst>
                                            <p:cond delay="0"/>
                                          </p:stCondLst>
                                        </p:cTn>
                                        <p:tgtEl>
                                          <p:spTgt spid="258"/>
                                        </p:tgtEl>
                                        <p:attrNameLst>
                                          <p:attrName>style.visibility</p:attrName>
                                        </p:attrNameLst>
                                      </p:cBhvr>
                                      <p:to>
                                        <p:strVal val="visible"/>
                                      </p:to>
                                    </p:set>
                                    <p:animEffect transition="in" filter="fade">
                                      <p:cBhvr>
                                        <p:cTn id="131" dur="500"/>
                                        <p:tgtEl>
                                          <p:spTgt spid="258"/>
                                        </p:tgtEl>
                                      </p:cBhvr>
                                    </p:animEffect>
                                  </p:childTnLst>
                                </p:cTn>
                              </p:par>
                              <p:par>
                                <p:cTn id="132" presetID="1" presetClass="entr" presetSubtype="0" fill="hold" grpId="0" nodeType="withEffect">
                                  <p:stCondLst>
                                    <p:cond delay="0"/>
                                  </p:stCondLst>
                                  <p:childTnLst>
                                    <p:set>
                                      <p:cBhvr>
                                        <p:cTn id="133" dur="1" fill="hold">
                                          <p:stCondLst>
                                            <p:cond delay="0"/>
                                          </p:stCondLst>
                                        </p:cTn>
                                        <p:tgtEl>
                                          <p:spTgt spid="30"/>
                                        </p:tgtEl>
                                        <p:attrNameLst>
                                          <p:attrName>style.visibility</p:attrName>
                                        </p:attrNameLst>
                                      </p:cBhvr>
                                      <p:to>
                                        <p:strVal val="visible"/>
                                      </p:to>
                                    </p:set>
                                  </p:childTnLst>
                                </p:cTn>
                              </p:par>
                            </p:childTnLst>
                          </p:cTn>
                        </p:par>
                      </p:childTnLst>
                    </p:cTn>
                  </p:par>
                  <p:par>
                    <p:cTn id="134" fill="hold">
                      <p:stCondLst>
                        <p:cond delay="indefinite"/>
                      </p:stCondLst>
                      <p:childTnLst>
                        <p:par>
                          <p:cTn id="135" fill="hold">
                            <p:stCondLst>
                              <p:cond delay="0"/>
                            </p:stCondLst>
                            <p:childTnLst>
                              <p:par>
                                <p:cTn id="136" presetID="1" presetClass="exit" presetSubtype="0" fill="hold" grpId="1" nodeType="clickEffect">
                                  <p:stCondLst>
                                    <p:cond delay="0"/>
                                  </p:stCondLst>
                                  <p:childTnLst>
                                    <p:set>
                                      <p:cBhvr>
                                        <p:cTn id="137" dur="1" fill="hold">
                                          <p:stCondLst>
                                            <p:cond delay="0"/>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 grpId="0"/>
      <p:bldP spid="4" grpId="0" animBg="1"/>
      <p:bldP spid="4" grpId="1" animBg="1"/>
      <p:bldP spid="236" grpId="0"/>
      <p:bldP spid="237" grpId="0" animBg="1"/>
      <p:bldP spid="237" grpId="1" animBg="1"/>
      <p:bldP spid="238" grpId="0"/>
      <p:bldP spid="239" grpId="0" animBg="1"/>
      <p:bldP spid="239" grpId="1" animBg="1"/>
      <p:bldP spid="240" grpId="0"/>
      <p:bldP spid="241" grpId="0" animBg="1"/>
      <p:bldP spid="241" grpId="1" animBg="1"/>
      <p:bldP spid="243" grpId="0"/>
      <p:bldP spid="244" grpId="0"/>
      <p:bldP spid="245" grpId="0" animBg="1"/>
      <p:bldP spid="245" grpId="1" animBg="1"/>
      <p:bldP spid="12" grpId="0"/>
      <p:bldP spid="12" grpId="1"/>
      <p:bldP spid="18" grpId="0" animBg="1"/>
      <p:bldP spid="18" grpId="1" animBg="1"/>
      <p:bldP spid="20" grpId="0" animBg="1"/>
      <p:bldP spid="20" grpId="1" animBg="1"/>
      <p:bldP spid="247" grpId="0" animBg="1"/>
      <p:bldP spid="247" grpId="1" animBg="1"/>
      <p:bldP spid="248" grpId="0" animBg="1"/>
      <p:bldP spid="248" grpId="1" animBg="1"/>
      <p:bldP spid="249" grpId="0" animBg="1"/>
      <p:bldP spid="249" grpId="1" animBg="1"/>
      <p:bldP spid="250" grpId="0" animBg="1"/>
      <p:bldP spid="250" grpId="1" animBg="1"/>
      <p:bldP spid="251" grpId="0" animBg="1"/>
      <p:bldP spid="251" grpId="1" animBg="1"/>
      <p:bldP spid="252" grpId="0" animBg="1"/>
      <p:bldP spid="252" grpId="1" animBg="1"/>
      <p:bldP spid="253" grpId="0" animBg="1"/>
      <p:bldP spid="253" grpId="1" animBg="1"/>
      <p:bldP spid="254" grpId="0" animBg="1"/>
      <p:bldP spid="254" grpId="1" animBg="1"/>
      <p:bldP spid="255" grpId="0" animBg="1"/>
      <p:bldP spid="255" grpId="1" animBg="1"/>
      <p:bldP spid="256" grpId="0"/>
      <p:bldP spid="257" grpId="0"/>
      <p:bldP spid="258" grpId="0" animBg="1"/>
      <p:bldP spid="30" grpId="0" animBg="1"/>
      <p:bldP spid="30" grpId="1" animBg="1"/>
      <p:bldP spid="31" grpId="0" animBg="1"/>
      <p:bldP spid="31"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62.6|20.5|33.1"/>
</p:tagLst>
</file>

<file path=ppt/tags/tag2.xml><?xml version="1.0" encoding="utf-8"?>
<p:tagLst xmlns:a="http://schemas.openxmlformats.org/drawingml/2006/main" xmlns:r="http://schemas.openxmlformats.org/officeDocument/2006/relationships" xmlns:p="http://schemas.openxmlformats.org/presentationml/2006/main">
  <p:tag name="TIMING" val="|17.3|3.8|5.5|5.5|3|9.1"/>
</p:tagLst>
</file>

<file path=ppt/tags/tag3.xml><?xml version="1.0" encoding="utf-8"?>
<p:tagLst xmlns:a="http://schemas.openxmlformats.org/drawingml/2006/main" xmlns:r="http://schemas.openxmlformats.org/officeDocument/2006/relationships" xmlns:p="http://schemas.openxmlformats.org/presentationml/2006/main">
  <p:tag name="TIMING" val="|60.4|12.6"/>
</p:tagLst>
</file>

<file path=ppt/tags/tag4.xml><?xml version="1.0" encoding="utf-8"?>
<p:tagLst xmlns:a="http://schemas.openxmlformats.org/drawingml/2006/main" xmlns:r="http://schemas.openxmlformats.org/officeDocument/2006/relationships" xmlns:p="http://schemas.openxmlformats.org/presentationml/2006/main">
  <p:tag name="TIMING" val="|22.7|11.5|40.2|21.4|14.3|20.9|8.1|87.6"/>
</p:tagLst>
</file>

<file path=ppt/tags/tag5.xml><?xml version="1.0" encoding="utf-8"?>
<p:tagLst xmlns:a="http://schemas.openxmlformats.org/drawingml/2006/main" xmlns:r="http://schemas.openxmlformats.org/officeDocument/2006/relationships" xmlns:p="http://schemas.openxmlformats.org/presentationml/2006/main">
  <p:tag name="TIMING" val="|60.4|12.6"/>
</p:tagLst>
</file>

<file path=ppt/tags/tag6.xml><?xml version="1.0" encoding="utf-8"?>
<p:tagLst xmlns:a="http://schemas.openxmlformats.org/drawingml/2006/main" xmlns:r="http://schemas.openxmlformats.org/officeDocument/2006/relationships" xmlns:p="http://schemas.openxmlformats.org/presentationml/2006/main">
  <p:tag name="TIMING" val="|60.4|12.6"/>
</p:tagLst>
</file>

<file path=ppt/tags/tag7.xml><?xml version="1.0" encoding="utf-8"?>
<p:tagLst xmlns:a="http://schemas.openxmlformats.org/drawingml/2006/main" xmlns:r="http://schemas.openxmlformats.org/officeDocument/2006/relationships" xmlns:p="http://schemas.openxmlformats.org/presentationml/2006/main">
  <p:tag name="TIMING" val="|60.4|12.6"/>
</p:tagLst>
</file>

<file path=ppt/tags/tag8.xml><?xml version="1.0" encoding="utf-8"?>
<p:tagLst xmlns:a="http://schemas.openxmlformats.org/drawingml/2006/main" xmlns:r="http://schemas.openxmlformats.org/officeDocument/2006/relationships" xmlns:p="http://schemas.openxmlformats.org/presentationml/2006/main">
  <p:tag name="TIMING" val="|60.4|12.6"/>
</p:tagLst>
</file>

<file path=ppt/tags/tag9.xml><?xml version="1.0" encoding="utf-8"?>
<p:tagLst xmlns:a="http://schemas.openxmlformats.org/drawingml/2006/main" xmlns:r="http://schemas.openxmlformats.org/officeDocument/2006/relationships" xmlns:p="http://schemas.openxmlformats.org/presentationml/2006/main">
  <p:tag name="TIMING" val="|60.4|12.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1540</TotalTime>
  <Words>1535</Words>
  <Application>Microsoft Office PowerPoint</Application>
  <PresentationFormat>On-screen Show (4:3)</PresentationFormat>
  <Paragraphs>423</Paragraphs>
  <Slides>31</Slides>
  <Notes>11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LINQ, Take Two Realizing the LINQ to Everything Dream</vt:lpstr>
      <vt:lpstr>A Historical Perspective</vt:lpstr>
      <vt:lpstr>Language Integrated Query</vt:lpstr>
      <vt:lpstr>The Monadic Bind Operator Revealed</vt:lpstr>
      <vt:lpstr>Building the Maybe Monad (For Fun and No Profit)</vt:lpstr>
      <vt:lpstr>PowerPoint Presentation</vt:lpstr>
      <vt:lpstr>Query Providers Revisited – Do We Need IQueryable&lt;T&gt;?</vt:lpstr>
      <vt:lpstr>Leveraging The Query Pattern</vt:lpstr>
      <vt:lpstr>Taking It One Step Further</vt:lpstr>
      <vt:lpstr>PowerPoint Presentation</vt:lpstr>
      <vt:lpstr>Event Processing Systems</vt:lpstr>
      <vt:lpstr>Push-Based Data Retrieval</vt:lpstr>
      <vt:lpstr>Event Programming Interfaces</vt:lpstr>
      <vt:lpstr>PowerPoint Presentation</vt:lpstr>
      <vt:lpstr>IQbservable&lt;T&gt;  –  The Dual of IQueryable&lt;T&gt;</vt:lpstr>
      <vt:lpstr>PowerPoint Presentation</vt:lpstr>
      <vt:lpstr>Rx and the Visual Studio Async CTP</vt:lpstr>
      <vt:lpstr>Asynchronous Pull-Based Data Access?</vt:lpstr>
      <vt:lpstr>PowerPoint Presentation</vt:lpstr>
      <vt:lpstr>Where Execution Happens – Introducing Schedulers</vt:lpstr>
      <vt:lpstr>IScheduler Specifies Where Things Happen</vt:lpstr>
      <vt:lpstr>IScheduler Parameterization</vt:lpstr>
      <vt:lpstr>Expression Tree Remoting</vt:lpstr>
      <vt:lpstr>PowerPoint Presentation</vt:lpstr>
      <vt:lpstr>LINQ to the Unexpected</vt:lpstr>
      <vt:lpstr>LINQ to the Unexpected</vt:lpstr>
      <vt:lpstr>PowerPoint Presentation</vt:lpstr>
      <vt:lpstr>A Futuristic Perspective</vt:lpstr>
      <vt:lpstr>Stay up to date with MSDN Belux</vt:lpstr>
      <vt:lpstr>TechDays  2011 On-Demand</vt:lpstr>
      <vt:lpstr>THANK YOU</vt:lpstr>
    </vt:vector>
  </TitlesOfParts>
  <Company>manythink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Join &amp; Turn on 2010</dc:title>
  <dc:creator>Remy Venturini</dc:creator>
  <cp:lastModifiedBy>Bart De Smet</cp:lastModifiedBy>
  <cp:revision>37</cp:revision>
  <dcterms:created xsi:type="dcterms:W3CDTF">2011-01-13T08:12:11Z</dcterms:created>
  <dcterms:modified xsi:type="dcterms:W3CDTF">2011-04-27T12:25:44Z</dcterms:modified>
</cp:coreProperties>
</file>