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12.xml" ContentType="application/vnd.openxmlformats-officedocument.presentationml.notesSlide+xml"/>
  <Override PartName="/ppt/notesSlides/notesSlide213.xml" ContentType="application/vnd.openxmlformats-officedocument.presentationml.notesSlide+xml"/>
  <Override PartName="/ppt/notesSlides/notesSlide214.xml" ContentType="application/vnd.openxmlformats-officedocument.presentationml.notesSlide+xml"/>
  <Override PartName="/ppt/notesSlides/notesSlide215.xml" ContentType="application/vnd.openxmlformats-officedocument.presentationml.notesSlide+xml"/>
  <Override PartName="/ppt/notesSlides/notesSlide216.xml" ContentType="application/vnd.openxmlformats-officedocument.presentationml.notesSlide+xml"/>
  <Override PartName="/ppt/notesSlides/notesSlide217.xml" ContentType="application/vnd.openxmlformats-officedocument.presentationml.notesSlide+xml"/>
  <Override PartName="/ppt/notesSlides/notesSlide218.xml" ContentType="application/vnd.openxmlformats-officedocument.presentationml.notesSlide+xml"/>
  <Override PartName="/ppt/notesSlides/notesSlide219.xml" ContentType="application/vnd.openxmlformats-officedocument.presentationml.notesSlide+xml"/>
  <Override PartName="/ppt/notesSlides/notesSlide220.xml" ContentType="application/vnd.openxmlformats-officedocument.presentationml.notesSlide+xml"/>
  <Override PartName="/ppt/notesSlides/notesSlide221.xml" ContentType="application/vnd.openxmlformats-officedocument.presentationml.notesSlide+xml"/>
  <Override PartName="/ppt/notesSlides/notesSlide222.xml" ContentType="application/vnd.openxmlformats-officedocument.presentationml.notesSlide+xml"/>
  <Override PartName="/ppt/notesSlides/notesSlide2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8" r:id="rId4"/>
    <p:sldMasterId id="2147483700" r:id="rId5"/>
  </p:sldMasterIdLst>
  <p:notesMasterIdLst>
    <p:notesMasterId r:id="rId229"/>
  </p:notesMasterIdLst>
  <p:handoutMasterIdLst>
    <p:handoutMasterId r:id="rId230"/>
  </p:handoutMasterIdLst>
  <p:sldIdLst>
    <p:sldId id="256" r:id="rId6"/>
    <p:sldId id="575" r:id="rId7"/>
    <p:sldId id="258" r:id="rId8"/>
    <p:sldId id="259" r:id="rId9"/>
    <p:sldId id="260" r:id="rId10"/>
    <p:sldId id="261" r:id="rId11"/>
    <p:sldId id="262" r:id="rId12"/>
    <p:sldId id="263" r:id="rId13"/>
    <p:sldId id="264"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491"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492" r:id="rId65"/>
    <p:sldId id="315" r:id="rId66"/>
    <p:sldId id="316" r:id="rId67"/>
    <p:sldId id="318" r:id="rId68"/>
    <p:sldId id="319" r:id="rId69"/>
    <p:sldId id="321" r:id="rId70"/>
    <p:sldId id="322" r:id="rId71"/>
    <p:sldId id="323" r:id="rId72"/>
    <p:sldId id="324" r:id="rId73"/>
    <p:sldId id="325" r:id="rId74"/>
    <p:sldId id="327" r:id="rId75"/>
    <p:sldId id="328" r:id="rId76"/>
    <p:sldId id="330" r:id="rId77"/>
    <p:sldId id="331" r:id="rId78"/>
    <p:sldId id="332" r:id="rId79"/>
    <p:sldId id="333" r:id="rId80"/>
    <p:sldId id="334" r:id="rId81"/>
    <p:sldId id="335" r:id="rId82"/>
    <p:sldId id="336"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493" r:id="rId125"/>
    <p:sldId id="379" r:id="rId126"/>
    <p:sldId id="380" r:id="rId127"/>
    <p:sldId id="381" r:id="rId128"/>
    <p:sldId id="494" r:id="rId129"/>
    <p:sldId id="382" r:id="rId130"/>
    <p:sldId id="383" r:id="rId131"/>
    <p:sldId id="384" r:id="rId132"/>
    <p:sldId id="385" r:id="rId133"/>
    <p:sldId id="386" r:id="rId134"/>
    <p:sldId id="387" r:id="rId135"/>
    <p:sldId id="388" r:id="rId136"/>
    <p:sldId id="389" r:id="rId137"/>
    <p:sldId id="390" r:id="rId138"/>
    <p:sldId id="495" r:id="rId139"/>
    <p:sldId id="391" r:id="rId140"/>
    <p:sldId id="392" r:id="rId141"/>
    <p:sldId id="394" r:id="rId142"/>
    <p:sldId id="395" r:id="rId143"/>
    <p:sldId id="397" r:id="rId144"/>
    <p:sldId id="398" r:id="rId145"/>
    <p:sldId id="399" r:id="rId146"/>
    <p:sldId id="401" r:id="rId147"/>
    <p:sldId id="402" r:id="rId148"/>
    <p:sldId id="403" r:id="rId149"/>
    <p:sldId id="404" r:id="rId150"/>
    <p:sldId id="406" r:id="rId151"/>
    <p:sldId id="407" r:id="rId152"/>
    <p:sldId id="409" r:id="rId153"/>
    <p:sldId id="410" r:id="rId154"/>
    <p:sldId id="411" r:id="rId155"/>
    <p:sldId id="496" r:id="rId156"/>
    <p:sldId id="497" r:id="rId157"/>
    <p:sldId id="498" r:id="rId158"/>
    <p:sldId id="499" r:id="rId159"/>
    <p:sldId id="501" r:id="rId160"/>
    <p:sldId id="502" r:id="rId161"/>
    <p:sldId id="503" r:id="rId162"/>
    <p:sldId id="504" r:id="rId163"/>
    <p:sldId id="505" r:id="rId164"/>
    <p:sldId id="506" r:id="rId165"/>
    <p:sldId id="507" r:id="rId166"/>
    <p:sldId id="508" r:id="rId167"/>
    <p:sldId id="509" r:id="rId168"/>
    <p:sldId id="510" r:id="rId169"/>
    <p:sldId id="511" r:id="rId170"/>
    <p:sldId id="512" r:id="rId171"/>
    <p:sldId id="513" r:id="rId172"/>
    <p:sldId id="514" r:id="rId173"/>
    <p:sldId id="515" r:id="rId174"/>
    <p:sldId id="516" r:id="rId175"/>
    <p:sldId id="574" r:id="rId176"/>
    <p:sldId id="517" r:id="rId177"/>
    <p:sldId id="518" r:id="rId178"/>
    <p:sldId id="519" r:id="rId179"/>
    <p:sldId id="520" r:id="rId180"/>
    <p:sldId id="521" r:id="rId181"/>
    <p:sldId id="522" r:id="rId182"/>
    <p:sldId id="523" r:id="rId183"/>
    <p:sldId id="524" r:id="rId184"/>
    <p:sldId id="525" r:id="rId185"/>
    <p:sldId id="526" r:id="rId186"/>
    <p:sldId id="527" r:id="rId187"/>
    <p:sldId id="528" r:id="rId188"/>
    <p:sldId id="529" r:id="rId189"/>
    <p:sldId id="530" r:id="rId190"/>
    <p:sldId id="531" r:id="rId191"/>
    <p:sldId id="532" r:id="rId192"/>
    <p:sldId id="533" r:id="rId193"/>
    <p:sldId id="534" r:id="rId194"/>
    <p:sldId id="535" r:id="rId195"/>
    <p:sldId id="536" r:id="rId196"/>
    <p:sldId id="537" r:id="rId197"/>
    <p:sldId id="538" r:id="rId198"/>
    <p:sldId id="539" r:id="rId199"/>
    <p:sldId id="540" r:id="rId200"/>
    <p:sldId id="541" r:id="rId201"/>
    <p:sldId id="542" r:id="rId202"/>
    <p:sldId id="543" r:id="rId203"/>
    <p:sldId id="544" r:id="rId204"/>
    <p:sldId id="545" r:id="rId205"/>
    <p:sldId id="546" r:id="rId206"/>
    <p:sldId id="547" r:id="rId207"/>
    <p:sldId id="548" r:id="rId208"/>
    <p:sldId id="549" r:id="rId209"/>
    <p:sldId id="550" r:id="rId210"/>
    <p:sldId id="551" r:id="rId211"/>
    <p:sldId id="552" r:id="rId212"/>
    <p:sldId id="553" r:id="rId213"/>
    <p:sldId id="554" r:id="rId214"/>
    <p:sldId id="555" r:id="rId215"/>
    <p:sldId id="557" r:id="rId216"/>
    <p:sldId id="558" r:id="rId217"/>
    <p:sldId id="560" r:id="rId218"/>
    <p:sldId id="561" r:id="rId219"/>
    <p:sldId id="562" r:id="rId220"/>
    <p:sldId id="564" r:id="rId221"/>
    <p:sldId id="565" r:id="rId222"/>
    <p:sldId id="566" r:id="rId223"/>
    <p:sldId id="568" r:id="rId224"/>
    <p:sldId id="570" r:id="rId225"/>
    <p:sldId id="571" r:id="rId226"/>
    <p:sldId id="572" r:id="rId227"/>
    <p:sldId id="576" r:id="rId228"/>
  </p:sldIdLst>
  <p:sldSz cx="10972800" cy="8229600" type="B4JIS"/>
  <p:notesSz cx="6858000" cy="9144000"/>
  <p:embeddedFontLst>
    <p:embeddedFont>
      <p:font typeface="Segoe" charset="0"/>
      <p:regular r:id="rId231"/>
      <p:bold r:id="rId232"/>
      <p:italic r:id="rId233"/>
      <p:boldItalic r:id="rId234"/>
    </p:embeddedFont>
    <p:embeddedFont>
      <p:font typeface="Segoe Semibold" charset="0"/>
      <p:bold r:id="rId235"/>
      <p:boldItalic r:id="rId236"/>
    </p:embeddedFont>
  </p:embeddedFontLst>
  <p:defaultTextStyle>
    <a:defPPr>
      <a:defRPr lang="en-US"/>
    </a:defPPr>
    <a:lvl1pPr algn="l" rtl="0" fontAlgn="base">
      <a:spcBef>
        <a:spcPct val="0"/>
      </a:spcBef>
      <a:spcAft>
        <a:spcPct val="0"/>
      </a:spcAft>
      <a:defRPr sz="2900" kern="1200">
        <a:solidFill>
          <a:schemeClr val="bg2"/>
        </a:solidFill>
        <a:latin typeface="Segoe Semibold" pitchFamily="34" charset="0"/>
        <a:ea typeface="+mn-ea"/>
        <a:cs typeface="+mn-cs"/>
      </a:defRPr>
    </a:lvl1pPr>
    <a:lvl2pPr marL="457182" algn="l" rtl="0" fontAlgn="base">
      <a:spcBef>
        <a:spcPct val="0"/>
      </a:spcBef>
      <a:spcAft>
        <a:spcPct val="0"/>
      </a:spcAft>
      <a:defRPr sz="2900" kern="1200">
        <a:solidFill>
          <a:schemeClr val="bg2"/>
        </a:solidFill>
        <a:latin typeface="Segoe Semibold" pitchFamily="34" charset="0"/>
        <a:ea typeface="+mn-ea"/>
        <a:cs typeface="+mn-cs"/>
      </a:defRPr>
    </a:lvl2pPr>
    <a:lvl3pPr marL="914364" algn="l" rtl="0" fontAlgn="base">
      <a:spcBef>
        <a:spcPct val="0"/>
      </a:spcBef>
      <a:spcAft>
        <a:spcPct val="0"/>
      </a:spcAft>
      <a:defRPr sz="2900" kern="1200">
        <a:solidFill>
          <a:schemeClr val="bg2"/>
        </a:solidFill>
        <a:latin typeface="Segoe Semibold" pitchFamily="34" charset="0"/>
        <a:ea typeface="+mn-ea"/>
        <a:cs typeface="+mn-cs"/>
      </a:defRPr>
    </a:lvl3pPr>
    <a:lvl4pPr marL="1371545" algn="l" rtl="0" fontAlgn="base">
      <a:spcBef>
        <a:spcPct val="0"/>
      </a:spcBef>
      <a:spcAft>
        <a:spcPct val="0"/>
      </a:spcAft>
      <a:defRPr sz="2900" kern="1200">
        <a:solidFill>
          <a:schemeClr val="bg2"/>
        </a:solidFill>
        <a:latin typeface="Segoe Semibold" pitchFamily="34" charset="0"/>
        <a:ea typeface="+mn-ea"/>
        <a:cs typeface="+mn-cs"/>
      </a:defRPr>
    </a:lvl4pPr>
    <a:lvl5pPr marL="1828727" algn="l" rtl="0" fontAlgn="base">
      <a:spcBef>
        <a:spcPct val="0"/>
      </a:spcBef>
      <a:spcAft>
        <a:spcPct val="0"/>
      </a:spcAft>
      <a:defRPr sz="2900" kern="1200">
        <a:solidFill>
          <a:schemeClr val="bg2"/>
        </a:solidFill>
        <a:latin typeface="Segoe Semibold" pitchFamily="34" charset="0"/>
        <a:ea typeface="+mn-ea"/>
        <a:cs typeface="+mn-cs"/>
      </a:defRPr>
    </a:lvl5pPr>
    <a:lvl6pPr marL="2285909" algn="l" defTabSz="914364" rtl="0" eaLnBrk="1" latinLnBrk="0" hangingPunct="1">
      <a:defRPr sz="2900" kern="1200">
        <a:solidFill>
          <a:schemeClr val="bg2"/>
        </a:solidFill>
        <a:latin typeface="Segoe Semibold" pitchFamily="34" charset="0"/>
        <a:ea typeface="+mn-ea"/>
        <a:cs typeface="+mn-cs"/>
      </a:defRPr>
    </a:lvl6pPr>
    <a:lvl7pPr marL="2743091" algn="l" defTabSz="914364" rtl="0" eaLnBrk="1" latinLnBrk="0" hangingPunct="1">
      <a:defRPr sz="2900" kern="1200">
        <a:solidFill>
          <a:schemeClr val="bg2"/>
        </a:solidFill>
        <a:latin typeface="Segoe Semibold" pitchFamily="34" charset="0"/>
        <a:ea typeface="+mn-ea"/>
        <a:cs typeface="+mn-cs"/>
      </a:defRPr>
    </a:lvl7pPr>
    <a:lvl8pPr marL="3200272" algn="l" defTabSz="914364" rtl="0" eaLnBrk="1" latinLnBrk="0" hangingPunct="1">
      <a:defRPr sz="2900" kern="1200">
        <a:solidFill>
          <a:schemeClr val="bg2"/>
        </a:solidFill>
        <a:latin typeface="Segoe Semibold" pitchFamily="34" charset="0"/>
        <a:ea typeface="+mn-ea"/>
        <a:cs typeface="+mn-cs"/>
      </a:defRPr>
    </a:lvl8pPr>
    <a:lvl9pPr marL="3657454" algn="l" defTabSz="914364" rtl="0" eaLnBrk="1" latinLnBrk="0" hangingPunct="1">
      <a:defRPr sz="2900" kern="1200">
        <a:solidFill>
          <a:schemeClr val="bg2"/>
        </a:solidFill>
        <a:latin typeface="Segoe Semibold"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y Feil-Jacobs" initials="" lastIdx="1" clrIdx="0"/>
  <p:cmAuthor id="7" name="Gaurav.Bhasin" initials="G" lastIdx="14" clrIdx="7"/>
  <p:cmAuthor id="1" name="Andrea" initials="A" lastIdx="3" clrIdx="1"/>
  <p:cmAuthor id="8" name="Juhi" initials="J" lastIdx="1" clrIdx="8"/>
  <p:cmAuthor id="2" name="nisha.shantilal" initials="n" lastIdx="23" clrIdx="2"/>
  <p:cmAuthor id="9" name="Vishal Soni" initials="VS" lastIdx="3" clrIdx="9"/>
  <p:cmAuthor id="3" name="Vikram Jain" initials="A" lastIdx="1" clrIdx="3"/>
  <p:cmAuthor id="10" name="Arihant Dugar" initials="AD" lastIdx="11" clrIdx="10"/>
  <p:cmAuthor id="4" name="Kamal.Paliwal" initials="K" lastIdx="3" clrIdx="4"/>
  <p:cmAuthor id="11" name="Preksha Porwal" initials="PP" lastIdx="28" clrIdx="11"/>
  <p:cmAuthor id="5" name="avinash.kumar" initials="a" lastIdx="5" clrIdx="5"/>
  <p:cmAuthor id="6" name="surbhi.yadav" initials="s" lastIdx="5" clrIdx="6"/>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hiddenSlides="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D246"/>
    <a:srgbClr val="1455B4"/>
    <a:srgbClr val="0A2752"/>
    <a:srgbClr val="0D3571"/>
    <a:srgbClr val="033C8F"/>
    <a:srgbClr val="0042AC"/>
    <a:srgbClr val="00307E"/>
    <a:srgbClr val="002664"/>
    <a:srgbClr val="0564FF"/>
    <a:srgbClr val="004C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79" autoAdjust="0"/>
    <p:restoredTop sz="94532" autoAdjust="0"/>
  </p:normalViewPr>
  <p:slideViewPr>
    <p:cSldViewPr snapToGrid="0">
      <p:cViewPr varScale="1">
        <p:scale>
          <a:sx n="82" d="100"/>
          <a:sy n="82" d="100"/>
        </p:scale>
        <p:origin x="-78" y="-192"/>
      </p:cViewPr>
      <p:guideLst>
        <p:guide orient="horz" pos="172"/>
        <p:guide orient="horz" pos="1069"/>
        <p:guide orient="horz" pos="1439"/>
        <p:guide orient="horz" pos="1780"/>
        <p:guide orient="horz" pos="3455"/>
        <p:guide orient="horz" pos="2223"/>
        <p:guide orient="horz" pos="4373"/>
        <p:guide pos="288"/>
        <p:guide pos="530"/>
        <p:guide pos="6624"/>
        <p:guide pos="1036"/>
        <p:guide pos="34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10020"/>
    </p:cViewPr>
  </p:sorterViewPr>
  <p:notesViewPr>
    <p:cSldViewPr snapToGrid="0">
      <p:cViewPr>
        <p:scale>
          <a:sx n="100" d="100"/>
          <a:sy n="100" d="100"/>
        </p:scale>
        <p:origin x="-3468" y="62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38" Type="http://schemas.openxmlformats.org/officeDocument/2006/relationships/slide" Target="slides/slide133.xml"/><Relationship Id="rId159" Type="http://schemas.openxmlformats.org/officeDocument/2006/relationships/slide" Target="slides/slide154.xml"/><Relationship Id="rId170" Type="http://schemas.openxmlformats.org/officeDocument/2006/relationships/slide" Target="slides/slide165.xml"/><Relationship Id="rId191" Type="http://schemas.openxmlformats.org/officeDocument/2006/relationships/slide" Target="slides/slide186.xml"/><Relationship Id="rId205" Type="http://schemas.openxmlformats.org/officeDocument/2006/relationships/slide" Target="slides/slide200.xml"/><Relationship Id="rId226" Type="http://schemas.openxmlformats.org/officeDocument/2006/relationships/slide" Target="slides/slide22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53" Type="http://schemas.openxmlformats.org/officeDocument/2006/relationships/slide" Target="slides/slide48.xml"/><Relationship Id="rId74" Type="http://schemas.openxmlformats.org/officeDocument/2006/relationships/slide" Target="slides/slide69.xml"/><Relationship Id="rId128" Type="http://schemas.openxmlformats.org/officeDocument/2006/relationships/slide" Target="slides/slide123.xml"/><Relationship Id="rId149" Type="http://schemas.openxmlformats.org/officeDocument/2006/relationships/slide" Target="slides/slide144.xml"/><Relationship Id="rId5" Type="http://schemas.openxmlformats.org/officeDocument/2006/relationships/slideMaster" Target="slideMasters/slideMaster2.xml"/><Relationship Id="rId95" Type="http://schemas.openxmlformats.org/officeDocument/2006/relationships/slide" Target="slides/slide90.xml"/><Relationship Id="rId160" Type="http://schemas.openxmlformats.org/officeDocument/2006/relationships/slide" Target="slides/slide155.xml"/><Relationship Id="rId181" Type="http://schemas.openxmlformats.org/officeDocument/2006/relationships/slide" Target="slides/slide176.xml"/><Relationship Id="rId216" Type="http://schemas.openxmlformats.org/officeDocument/2006/relationships/slide" Target="slides/slide211.xml"/><Relationship Id="rId237" Type="http://schemas.openxmlformats.org/officeDocument/2006/relationships/commentAuthors" Target="commentAuthors.xml"/><Relationship Id="rId22" Type="http://schemas.openxmlformats.org/officeDocument/2006/relationships/slide" Target="slides/slide17.xml"/><Relationship Id="rId43" Type="http://schemas.openxmlformats.org/officeDocument/2006/relationships/slide" Target="slides/slide38.xml"/><Relationship Id="rId64" Type="http://schemas.openxmlformats.org/officeDocument/2006/relationships/slide" Target="slides/slide59.xml"/><Relationship Id="rId118" Type="http://schemas.openxmlformats.org/officeDocument/2006/relationships/slide" Target="slides/slide113.xml"/><Relationship Id="rId139" Type="http://schemas.openxmlformats.org/officeDocument/2006/relationships/slide" Target="slides/slide134.xml"/><Relationship Id="rId85" Type="http://schemas.openxmlformats.org/officeDocument/2006/relationships/slide" Target="slides/slide80.xml"/><Relationship Id="rId150" Type="http://schemas.openxmlformats.org/officeDocument/2006/relationships/slide" Target="slides/slide145.xml"/><Relationship Id="rId171" Type="http://schemas.openxmlformats.org/officeDocument/2006/relationships/slide" Target="slides/slide166.xml"/><Relationship Id="rId192" Type="http://schemas.openxmlformats.org/officeDocument/2006/relationships/slide" Target="slides/slide187.xml"/><Relationship Id="rId206" Type="http://schemas.openxmlformats.org/officeDocument/2006/relationships/slide" Target="slides/slide201.xml"/><Relationship Id="rId227" Type="http://schemas.openxmlformats.org/officeDocument/2006/relationships/slide" Target="slides/slide222.xml"/><Relationship Id="rId201" Type="http://schemas.openxmlformats.org/officeDocument/2006/relationships/slide" Target="slides/slide196.xml"/><Relationship Id="rId222" Type="http://schemas.openxmlformats.org/officeDocument/2006/relationships/slide" Target="slides/slide217.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124" Type="http://schemas.openxmlformats.org/officeDocument/2006/relationships/slide" Target="slides/slide119.xml"/><Relationship Id="rId129" Type="http://schemas.openxmlformats.org/officeDocument/2006/relationships/slide" Target="slides/slide124.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40" Type="http://schemas.openxmlformats.org/officeDocument/2006/relationships/slide" Target="slides/slide135.xml"/><Relationship Id="rId145" Type="http://schemas.openxmlformats.org/officeDocument/2006/relationships/slide" Target="slides/slide140.xml"/><Relationship Id="rId161" Type="http://schemas.openxmlformats.org/officeDocument/2006/relationships/slide" Target="slides/slide156.xml"/><Relationship Id="rId166" Type="http://schemas.openxmlformats.org/officeDocument/2006/relationships/slide" Target="slides/slide161.xml"/><Relationship Id="rId182" Type="http://schemas.openxmlformats.org/officeDocument/2006/relationships/slide" Target="slides/slide177.xml"/><Relationship Id="rId187" Type="http://schemas.openxmlformats.org/officeDocument/2006/relationships/slide" Target="slides/slide182.xml"/><Relationship Id="rId217" Type="http://schemas.openxmlformats.org/officeDocument/2006/relationships/slide" Target="slides/slide212.xml"/><Relationship Id="rId1" Type="http://schemas.openxmlformats.org/officeDocument/2006/relationships/customXml" Target="../customXml/item1.xml"/><Relationship Id="rId6" Type="http://schemas.openxmlformats.org/officeDocument/2006/relationships/slide" Target="slides/slide1.xml"/><Relationship Id="rId212" Type="http://schemas.openxmlformats.org/officeDocument/2006/relationships/slide" Target="slides/slide207.xml"/><Relationship Id="rId233" Type="http://schemas.openxmlformats.org/officeDocument/2006/relationships/font" Target="fonts/font3.fntdata"/><Relationship Id="rId238" Type="http://schemas.openxmlformats.org/officeDocument/2006/relationships/presProps" Target="presProps.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slide" Target="slides/slide114.xml"/><Relationship Id="rId44" Type="http://schemas.openxmlformats.org/officeDocument/2006/relationships/slide" Target="slides/slide39.xml"/><Relationship Id="rId60" Type="http://schemas.openxmlformats.org/officeDocument/2006/relationships/slide" Target="slides/slide55.xml"/><Relationship Id="rId65" Type="http://schemas.openxmlformats.org/officeDocument/2006/relationships/slide" Target="slides/slide60.xml"/><Relationship Id="rId81" Type="http://schemas.openxmlformats.org/officeDocument/2006/relationships/slide" Target="slides/slide76.xml"/><Relationship Id="rId86" Type="http://schemas.openxmlformats.org/officeDocument/2006/relationships/slide" Target="slides/slide81.xml"/><Relationship Id="rId130" Type="http://schemas.openxmlformats.org/officeDocument/2006/relationships/slide" Target="slides/slide125.xml"/><Relationship Id="rId135" Type="http://schemas.openxmlformats.org/officeDocument/2006/relationships/slide" Target="slides/slide130.xml"/><Relationship Id="rId151" Type="http://schemas.openxmlformats.org/officeDocument/2006/relationships/slide" Target="slides/slide146.xml"/><Relationship Id="rId156" Type="http://schemas.openxmlformats.org/officeDocument/2006/relationships/slide" Target="slides/slide151.xml"/><Relationship Id="rId177" Type="http://schemas.openxmlformats.org/officeDocument/2006/relationships/slide" Target="slides/slide172.xml"/><Relationship Id="rId198" Type="http://schemas.openxmlformats.org/officeDocument/2006/relationships/slide" Target="slides/slide193.xml"/><Relationship Id="rId172" Type="http://schemas.openxmlformats.org/officeDocument/2006/relationships/slide" Target="slides/slide167.xml"/><Relationship Id="rId193" Type="http://schemas.openxmlformats.org/officeDocument/2006/relationships/slide" Target="slides/slide188.xml"/><Relationship Id="rId202" Type="http://schemas.openxmlformats.org/officeDocument/2006/relationships/slide" Target="slides/slide197.xml"/><Relationship Id="rId207" Type="http://schemas.openxmlformats.org/officeDocument/2006/relationships/slide" Target="slides/slide202.xml"/><Relationship Id="rId223" Type="http://schemas.openxmlformats.org/officeDocument/2006/relationships/slide" Target="slides/slide218.xml"/><Relationship Id="rId228" Type="http://schemas.openxmlformats.org/officeDocument/2006/relationships/slide" Target="slides/slide223.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slide" Target="slides/slide136.xml"/><Relationship Id="rId146" Type="http://schemas.openxmlformats.org/officeDocument/2006/relationships/slide" Target="slides/slide141.xml"/><Relationship Id="rId167" Type="http://schemas.openxmlformats.org/officeDocument/2006/relationships/slide" Target="slides/slide162.xml"/><Relationship Id="rId188" Type="http://schemas.openxmlformats.org/officeDocument/2006/relationships/slide" Target="slides/slide183.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162" Type="http://schemas.openxmlformats.org/officeDocument/2006/relationships/slide" Target="slides/slide157.xml"/><Relationship Id="rId183" Type="http://schemas.openxmlformats.org/officeDocument/2006/relationships/slide" Target="slides/slide178.xml"/><Relationship Id="rId213" Type="http://schemas.openxmlformats.org/officeDocument/2006/relationships/slide" Target="slides/slide208.xml"/><Relationship Id="rId218" Type="http://schemas.openxmlformats.org/officeDocument/2006/relationships/slide" Target="slides/slide213.xml"/><Relationship Id="rId234" Type="http://schemas.openxmlformats.org/officeDocument/2006/relationships/font" Target="fonts/font4.fntdata"/><Relationship Id="rId239" Type="http://schemas.openxmlformats.org/officeDocument/2006/relationships/viewProps" Target="viewProps.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157" Type="http://schemas.openxmlformats.org/officeDocument/2006/relationships/slide" Target="slides/slide152.xml"/><Relationship Id="rId178" Type="http://schemas.openxmlformats.org/officeDocument/2006/relationships/slide" Target="slides/slide173.xml"/><Relationship Id="rId61" Type="http://schemas.openxmlformats.org/officeDocument/2006/relationships/slide" Target="slides/slide56.xml"/><Relationship Id="rId82" Type="http://schemas.openxmlformats.org/officeDocument/2006/relationships/slide" Target="slides/slide77.xml"/><Relationship Id="rId152" Type="http://schemas.openxmlformats.org/officeDocument/2006/relationships/slide" Target="slides/slide147.xml"/><Relationship Id="rId173" Type="http://schemas.openxmlformats.org/officeDocument/2006/relationships/slide" Target="slides/slide168.xml"/><Relationship Id="rId194" Type="http://schemas.openxmlformats.org/officeDocument/2006/relationships/slide" Target="slides/slide189.xml"/><Relationship Id="rId199" Type="http://schemas.openxmlformats.org/officeDocument/2006/relationships/slide" Target="slides/slide194.xml"/><Relationship Id="rId203" Type="http://schemas.openxmlformats.org/officeDocument/2006/relationships/slide" Target="slides/slide198.xml"/><Relationship Id="rId208" Type="http://schemas.openxmlformats.org/officeDocument/2006/relationships/slide" Target="slides/slide203.xml"/><Relationship Id="rId229" Type="http://schemas.openxmlformats.org/officeDocument/2006/relationships/notesMaster" Target="notesMasters/notesMaster1.xml"/><Relationship Id="rId19" Type="http://schemas.openxmlformats.org/officeDocument/2006/relationships/slide" Target="slides/slide14.xml"/><Relationship Id="rId224" Type="http://schemas.openxmlformats.org/officeDocument/2006/relationships/slide" Target="slides/slide219.xml"/><Relationship Id="rId240" Type="http://schemas.openxmlformats.org/officeDocument/2006/relationships/theme" Target="theme/theme1.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slide" Target="slides/slide142.xml"/><Relationship Id="rId168" Type="http://schemas.openxmlformats.org/officeDocument/2006/relationships/slide" Target="slides/slide163.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slide" Target="slides/slide137.xml"/><Relationship Id="rId163" Type="http://schemas.openxmlformats.org/officeDocument/2006/relationships/slide" Target="slides/slide158.xml"/><Relationship Id="rId184" Type="http://schemas.openxmlformats.org/officeDocument/2006/relationships/slide" Target="slides/slide179.xml"/><Relationship Id="rId189" Type="http://schemas.openxmlformats.org/officeDocument/2006/relationships/slide" Target="slides/slide184.xml"/><Relationship Id="rId219" Type="http://schemas.openxmlformats.org/officeDocument/2006/relationships/slide" Target="slides/slide214.xml"/><Relationship Id="rId3" Type="http://schemas.openxmlformats.org/officeDocument/2006/relationships/customXml" Target="../customXml/item3.xml"/><Relationship Id="rId214" Type="http://schemas.openxmlformats.org/officeDocument/2006/relationships/slide" Target="slides/slide209.xml"/><Relationship Id="rId230" Type="http://schemas.openxmlformats.org/officeDocument/2006/relationships/handoutMaster" Target="handoutMasters/handoutMaster1.xml"/><Relationship Id="rId235" Type="http://schemas.openxmlformats.org/officeDocument/2006/relationships/font" Target="fonts/font5.fntdata"/><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137" Type="http://schemas.openxmlformats.org/officeDocument/2006/relationships/slide" Target="slides/slide132.xml"/><Relationship Id="rId158" Type="http://schemas.openxmlformats.org/officeDocument/2006/relationships/slide" Target="slides/slide153.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slide" Target="slides/slide127.xml"/><Relationship Id="rId153" Type="http://schemas.openxmlformats.org/officeDocument/2006/relationships/slide" Target="slides/slide148.xml"/><Relationship Id="rId174" Type="http://schemas.openxmlformats.org/officeDocument/2006/relationships/slide" Target="slides/slide169.xml"/><Relationship Id="rId179" Type="http://schemas.openxmlformats.org/officeDocument/2006/relationships/slide" Target="slides/slide174.xml"/><Relationship Id="rId195" Type="http://schemas.openxmlformats.org/officeDocument/2006/relationships/slide" Target="slides/slide190.xml"/><Relationship Id="rId209" Type="http://schemas.openxmlformats.org/officeDocument/2006/relationships/slide" Target="slides/slide204.xml"/><Relationship Id="rId190" Type="http://schemas.openxmlformats.org/officeDocument/2006/relationships/slide" Target="slides/slide185.xml"/><Relationship Id="rId204" Type="http://schemas.openxmlformats.org/officeDocument/2006/relationships/slide" Target="slides/slide199.xml"/><Relationship Id="rId220" Type="http://schemas.openxmlformats.org/officeDocument/2006/relationships/slide" Target="slides/slide215.xml"/><Relationship Id="rId225" Type="http://schemas.openxmlformats.org/officeDocument/2006/relationships/slide" Target="slides/slide220.xml"/><Relationship Id="rId241" Type="http://schemas.openxmlformats.org/officeDocument/2006/relationships/tableStyles" Target="tableStyles.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43" Type="http://schemas.openxmlformats.org/officeDocument/2006/relationships/slide" Target="slides/slide138.xml"/><Relationship Id="rId148" Type="http://schemas.openxmlformats.org/officeDocument/2006/relationships/slide" Target="slides/slide143.xml"/><Relationship Id="rId164" Type="http://schemas.openxmlformats.org/officeDocument/2006/relationships/slide" Target="slides/slide159.xml"/><Relationship Id="rId169" Type="http://schemas.openxmlformats.org/officeDocument/2006/relationships/slide" Target="slides/slide164.xml"/><Relationship Id="rId185" Type="http://schemas.openxmlformats.org/officeDocument/2006/relationships/slide" Target="slides/slide180.xml"/><Relationship Id="rId4" Type="http://schemas.openxmlformats.org/officeDocument/2006/relationships/slideMaster" Target="slideMasters/slideMaster1.xml"/><Relationship Id="rId9" Type="http://schemas.openxmlformats.org/officeDocument/2006/relationships/slide" Target="slides/slide4.xml"/><Relationship Id="rId180" Type="http://schemas.openxmlformats.org/officeDocument/2006/relationships/slide" Target="slides/slide175.xml"/><Relationship Id="rId210" Type="http://schemas.openxmlformats.org/officeDocument/2006/relationships/slide" Target="slides/slide205.xml"/><Relationship Id="rId215" Type="http://schemas.openxmlformats.org/officeDocument/2006/relationships/slide" Target="slides/slide210.xml"/><Relationship Id="rId236" Type="http://schemas.openxmlformats.org/officeDocument/2006/relationships/font" Target="fonts/font6.fntdata"/><Relationship Id="rId26" Type="http://schemas.openxmlformats.org/officeDocument/2006/relationships/slide" Target="slides/slide21.xml"/><Relationship Id="rId231" Type="http://schemas.openxmlformats.org/officeDocument/2006/relationships/font" Target="fonts/font1.fntdata"/><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54" Type="http://schemas.openxmlformats.org/officeDocument/2006/relationships/slide" Target="slides/slide149.xml"/><Relationship Id="rId175" Type="http://schemas.openxmlformats.org/officeDocument/2006/relationships/slide" Target="slides/slide170.xml"/><Relationship Id="rId196" Type="http://schemas.openxmlformats.org/officeDocument/2006/relationships/slide" Target="slides/slide191.xml"/><Relationship Id="rId200" Type="http://schemas.openxmlformats.org/officeDocument/2006/relationships/slide" Target="slides/slide195.xml"/><Relationship Id="rId16" Type="http://schemas.openxmlformats.org/officeDocument/2006/relationships/slide" Target="slides/slide11.xml"/><Relationship Id="rId221" Type="http://schemas.openxmlformats.org/officeDocument/2006/relationships/slide" Target="slides/slide216.xml"/><Relationship Id="rId37" Type="http://schemas.openxmlformats.org/officeDocument/2006/relationships/slide" Target="slides/slide32.xml"/><Relationship Id="rId58" Type="http://schemas.openxmlformats.org/officeDocument/2006/relationships/slide" Target="slides/slide53.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44" Type="http://schemas.openxmlformats.org/officeDocument/2006/relationships/slide" Target="slides/slide139.xml"/><Relationship Id="rId90" Type="http://schemas.openxmlformats.org/officeDocument/2006/relationships/slide" Target="slides/slide85.xml"/><Relationship Id="rId165" Type="http://schemas.openxmlformats.org/officeDocument/2006/relationships/slide" Target="slides/slide160.xml"/><Relationship Id="rId186" Type="http://schemas.openxmlformats.org/officeDocument/2006/relationships/slide" Target="slides/slide181.xml"/><Relationship Id="rId211" Type="http://schemas.openxmlformats.org/officeDocument/2006/relationships/slide" Target="slides/slide206.xml"/><Relationship Id="rId232" Type="http://schemas.openxmlformats.org/officeDocument/2006/relationships/font" Target="fonts/font2.fntdata"/><Relationship Id="rId27" Type="http://schemas.openxmlformats.org/officeDocument/2006/relationships/slide" Target="slides/slide22.xml"/><Relationship Id="rId48" Type="http://schemas.openxmlformats.org/officeDocument/2006/relationships/slide" Target="slides/slide43.xml"/><Relationship Id="rId69" Type="http://schemas.openxmlformats.org/officeDocument/2006/relationships/slide" Target="slides/slide64.xml"/><Relationship Id="rId113" Type="http://schemas.openxmlformats.org/officeDocument/2006/relationships/slide" Target="slides/slide108.xml"/><Relationship Id="rId134" Type="http://schemas.openxmlformats.org/officeDocument/2006/relationships/slide" Target="slides/slide129.xml"/><Relationship Id="rId80" Type="http://schemas.openxmlformats.org/officeDocument/2006/relationships/slide" Target="slides/slide75.xml"/><Relationship Id="rId155" Type="http://schemas.openxmlformats.org/officeDocument/2006/relationships/slide" Target="slides/slide150.xml"/><Relationship Id="rId176" Type="http://schemas.openxmlformats.org/officeDocument/2006/relationships/slide" Target="slides/slide171.xml"/><Relationship Id="rId197" Type="http://schemas.openxmlformats.org/officeDocument/2006/relationships/slide" Target="slides/slide19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a:solidFill>
                  <a:schemeClr val="tx1"/>
                </a:solidFill>
              </a:defRPr>
            </a:lvl1pPr>
          </a:lstStyle>
          <a:p>
            <a:r>
              <a:rPr lang="en-US" dirty="0" smtClean="0"/>
              <a:t>Workload Name</a:t>
            </a:r>
            <a:endParaRPr lang="en-US" dirty="0"/>
          </a:p>
        </p:txBody>
      </p:sp>
      <p:sp>
        <p:nvSpPr>
          <p:cNvPr id="194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tx1"/>
                </a:solidFill>
              </a:defRPr>
            </a:lvl1pPr>
          </a:lstStyle>
          <a:p>
            <a:fld id="{B8988EE8-69E4-45D3-BF91-4B3FFB4DCC2B}" type="datetime8">
              <a:rPr lang="en-US"/>
              <a:pPr/>
              <a:t>9/27/2012 11:29 AM</a:t>
            </a:fld>
            <a:endParaRPr lang="en-US" dirty="0"/>
          </a:p>
        </p:txBody>
      </p:sp>
      <p:sp>
        <p:nvSpPr>
          <p:cNvPr id="19460" name="Rectangle 4"/>
          <p:cNvSpPr>
            <a:spLocks noGrp="1" noChangeArrowheads="1"/>
          </p:cNvSpPr>
          <p:nvPr>
            <p:ph type="ftr" sz="quarter" idx="2"/>
          </p:nvPr>
        </p:nvSpPr>
        <p:spPr bwMode="auto">
          <a:xfrm>
            <a:off x="0" y="8686800"/>
            <a:ext cx="61849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500">
                <a:latin typeface="Segoe" pitchFamily="34" charset="0"/>
                <a:cs typeface="Arial" charset="0"/>
              </a:defRPr>
            </a:lvl1pPr>
          </a:lstStyle>
          <a:p>
            <a:r>
              <a:rPr lang="en-US" dirty="0" smtClean="0"/>
              <a:t>© 2010 Microsoft </a:t>
            </a:r>
            <a:r>
              <a:rPr lang="en-US" dirty="0"/>
              <a:t>Corporation. All rights reserved. Microsoft, Windows, Windows Vista and other product names are or may be registered trademarks and/or trademarks in the U.S. and/or other countries.</a:t>
            </a:r>
          </a:p>
          <a:p>
            <a:r>
              <a:rPr lang="en-US" dirty="0"/>
              <a:t>The information herein is for informational purposes only and represents the current view of Microsoft Corporation as of the date of this presentation</a:t>
            </a:r>
            <a:r>
              <a:rPr lang="en-US" dirty="0" smtClean="0"/>
              <a:t>. Because </a:t>
            </a:r>
            <a:r>
              <a:rPr lang="en-US" dirty="0"/>
              <a:t>Microsoft must respond to changing market conditions, it should not be interpreted to be a commitment on the part of Microsoft, and Microsoft cannot guarantee the accuracy of any information provided after the date of this presentation</a:t>
            </a:r>
            <a:r>
              <a:rPr lang="en-US" dirty="0" smtClean="0"/>
              <a:t>. </a:t>
            </a:r>
            <a:r>
              <a:rPr lang="en-US" dirty="0"/>
              <a:t/>
            </a:r>
            <a:br>
              <a:rPr lang="en-US" dirty="0"/>
            </a:br>
            <a:r>
              <a:rPr lang="en-US" dirty="0"/>
              <a:t>MICROSOFT MAKES NO WARRANTIES, EXPRESS, IMPLIED OR STATUTORY, AS TO THE INFORMATION IN THIS PRESENTATION.</a:t>
            </a:r>
          </a:p>
        </p:txBody>
      </p:sp>
      <p:sp>
        <p:nvSpPr>
          <p:cNvPr id="19461" name="Rectangle 5"/>
          <p:cNvSpPr>
            <a:spLocks noGrp="1" noChangeArrowheads="1"/>
          </p:cNvSpPr>
          <p:nvPr>
            <p:ph type="sldNum" sz="quarter" idx="3"/>
          </p:nvPr>
        </p:nvSpPr>
        <p:spPr bwMode="auto">
          <a:xfrm>
            <a:off x="6246813" y="8686800"/>
            <a:ext cx="61118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1">
                <a:solidFill>
                  <a:schemeClr val="tx1"/>
                </a:solidFill>
              </a:defRPr>
            </a:lvl1pPr>
          </a:lstStyle>
          <a:p>
            <a:fld id="{5EF78607-D618-46D0-8905-7FF36D10D114}" type="slidenum">
              <a:rPr lang="en-US"/>
              <a:pPr/>
              <a:t>‹#›</a:t>
            </a:fld>
            <a:endParaRPr lang="en-US" dirty="0"/>
          </a:p>
        </p:txBody>
      </p:sp>
    </p:spTree>
    <p:extLst>
      <p:ext uri="{BB962C8B-B14F-4D97-AF65-F5344CB8AC3E}">
        <p14:creationId xmlns:p14="http://schemas.microsoft.com/office/powerpoint/2010/main" val="17522262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a:solidFill>
                  <a:schemeClr val="tx1"/>
                </a:solidFill>
              </a:defRPr>
            </a:lvl1pPr>
          </a:lstStyle>
          <a:p>
            <a:r>
              <a:rPr lang="en-US" dirty="0" smtClean="0"/>
              <a:t>Interactive Experience and Navigation</a:t>
            </a:r>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defRPr>
            </a:lvl1pPr>
          </a:lstStyle>
          <a:p>
            <a:fld id="{81331B57-0BE5-4F82-AA58-76F53EFF3ADA}" type="datetime8">
              <a:rPr lang="en-US"/>
              <a:pPr/>
              <a:t>9/27/2012 11:29 AM</a:t>
            </a:fld>
            <a:endParaRPr lang="en-US" dirty="0"/>
          </a:p>
        </p:txBody>
      </p:sp>
      <p:sp>
        <p:nvSpPr>
          <p:cNvPr id="29700" name="Rectangle 4"/>
          <p:cNvSpPr>
            <a:spLocks noGrp="1" noRot="1" noChangeAspect="1" noChangeArrowheads="1" noTextEdit="1"/>
          </p:cNvSpPr>
          <p:nvPr>
            <p:ph type="sldImg" idx="2"/>
          </p:nvPr>
        </p:nvSpPr>
        <p:spPr bwMode="auto">
          <a:xfrm>
            <a:off x="1241425" y="558800"/>
            <a:ext cx="4183063" cy="31369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414338" y="3798888"/>
            <a:ext cx="6021387" cy="895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02" name="Rectangle 6"/>
          <p:cNvSpPr>
            <a:spLocks noGrp="1" noChangeArrowheads="1"/>
          </p:cNvSpPr>
          <p:nvPr>
            <p:ph type="ftr" sz="quarter" idx="4"/>
          </p:nvPr>
        </p:nvSpPr>
        <p:spPr bwMode="auto">
          <a:xfrm>
            <a:off x="0" y="8791575"/>
            <a:ext cx="5959475" cy="3508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500">
                <a:latin typeface="Segoe" pitchFamily="34" charset="0"/>
                <a:cs typeface="Arial" charset="0"/>
              </a:defRPr>
            </a:lvl1p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endParaRPr lang="en-US" dirty="0"/>
          </a:p>
        </p:txBody>
      </p:sp>
      <p:sp>
        <p:nvSpPr>
          <p:cNvPr id="29703" name="Rectangle 7"/>
          <p:cNvSpPr>
            <a:spLocks noGrp="1" noChangeArrowheads="1"/>
          </p:cNvSpPr>
          <p:nvPr>
            <p:ph type="sldNum" sz="quarter" idx="5"/>
          </p:nvPr>
        </p:nvSpPr>
        <p:spPr bwMode="auto">
          <a:xfrm>
            <a:off x="5583238" y="8685213"/>
            <a:ext cx="127317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defRPr>
            </a:lvl1pPr>
          </a:lstStyle>
          <a:p>
            <a:fld id="{EC87E0CF-87F6-4B58-B8B8-DCAB2DAAF3CA}" type="slidenum">
              <a:rPr lang="en-US"/>
              <a:pPr/>
              <a:t>‹#›</a:t>
            </a:fld>
            <a:endParaRPr lang="en-US" dirty="0"/>
          </a:p>
        </p:txBody>
      </p:sp>
    </p:spTree>
    <p:extLst>
      <p:ext uri="{BB962C8B-B14F-4D97-AF65-F5344CB8AC3E}">
        <p14:creationId xmlns:p14="http://schemas.microsoft.com/office/powerpoint/2010/main" val="1030005156"/>
      </p:ext>
    </p:extLst>
  </p:cSld>
  <p:clrMap bg1="lt1" tx1="dk1" bg2="lt2" tx2="dk2" accent1="accent1" accent2="accent2" accent3="accent3" accent4="accent4" accent5="accent5" accent6="accent6" hlink="hlink" folHlink="folHlink"/>
  <p:hf/>
  <p:notesStyle>
    <a:lvl1pPr algn="l" rtl="0" fontAlgn="base">
      <a:lnSpc>
        <a:spcPct val="90000"/>
      </a:lnSpc>
      <a:spcBef>
        <a:spcPct val="20000"/>
      </a:spcBef>
      <a:spcAft>
        <a:spcPct val="0"/>
      </a:spcAft>
      <a:defRPr sz="1000" kern="1200">
        <a:solidFill>
          <a:schemeClr val="tx1"/>
        </a:solidFill>
        <a:latin typeface="Segoe" pitchFamily="34" charset="0"/>
        <a:ea typeface="+mn-ea"/>
        <a:cs typeface="+mn-cs"/>
      </a:defRPr>
    </a:lvl1pPr>
    <a:lvl2pPr marL="198430" indent="-195256" algn="l" rtl="0" fontAlgn="base">
      <a:lnSpc>
        <a:spcPct val="90000"/>
      </a:lnSpc>
      <a:spcBef>
        <a:spcPct val="20000"/>
      </a:spcBef>
      <a:spcAft>
        <a:spcPct val="0"/>
      </a:spcAft>
      <a:buChar char="•"/>
      <a:defRPr sz="1000" kern="1200">
        <a:solidFill>
          <a:schemeClr val="tx1"/>
        </a:solidFill>
        <a:latin typeface="Segoe" pitchFamily="34" charset="0"/>
        <a:ea typeface="+mn-ea"/>
        <a:cs typeface="+mn-cs"/>
      </a:defRPr>
    </a:lvl2pPr>
    <a:lvl3pPr marL="404797" indent="-204780" algn="l" rtl="0" fontAlgn="base">
      <a:lnSpc>
        <a:spcPct val="90000"/>
      </a:lnSpc>
      <a:spcBef>
        <a:spcPct val="20000"/>
      </a:spcBef>
      <a:spcAft>
        <a:spcPct val="0"/>
      </a:spcAft>
      <a:buChar char="•"/>
      <a:defRPr sz="1000" kern="1200">
        <a:solidFill>
          <a:schemeClr val="tx1"/>
        </a:solidFill>
        <a:latin typeface="Segoe" pitchFamily="34" charset="0"/>
        <a:ea typeface="+mn-ea"/>
        <a:cs typeface="+mn-cs"/>
      </a:defRPr>
    </a:lvl3pPr>
    <a:lvl4pPr marL="592115" indent="-185730" algn="l" rtl="0" fontAlgn="base">
      <a:lnSpc>
        <a:spcPct val="90000"/>
      </a:lnSpc>
      <a:spcBef>
        <a:spcPct val="20000"/>
      </a:spcBef>
      <a:spcAft>
        <a:spcPct val="0"/>
      </a:spcAft>
      <a:buChar char="•"/>
      <a:defRPr sz="1000" kern="1200">
        <a:solidFill>
          <a:schemeClr val="tx1"/>
        </a:solidFill>
        <a:latin typeface="Segoe" pitchFamily="34" charset="0"/>
        <a:ea typeface="+mn-ea"/>
        <a:cs typeface="+mn-cs"/>
      </a:defRPr>
    </a:lvl4pPr>
    <a:lvl5pPr marL="768319" indent="-174618" algn="l" rtl="0" fontAlgn="base">
      <a:lnSpc>
        <a:spcPct val="90000"/>
      </a:lnSpc>
      <a:spcBef>
        <a:spcPct val="20000"/>
      </a:spcBef>
      <a:spcAft>
        <a:spcPct val="0"/>
      </a:spcAft>
      <a:buChar char="•"/>
      <a:defRPr sz="1000" kern="1200">
        <a:solidFill>
          <a:schemeClr val="tx1"/>
        </a:solidFill>
        <a:latin typeface="Segoe" pitchFamily="34" charset="0"/>
        <a:ea typeface="+mn-ea"/>
        <a:cs typeface="+mn-cs"/>
      </a:defRPr>
    </a:lvl5pPr>
    <a:lvl6pPr marL="2285909" algn="l" defTabSz="914364" rtl="0" eaLnBrk="1" latinLnBrk="0" hangingPunct="1">
      <a:defRPr sz="1200" kern="1200">
        <a:solidFill>
          <a:schemeClr val="tx1"/>
        </a:solidFill>
        <a:latin typeface="+mn-lt"/>
        <a:ea typeface="+mn-ea"/>
        <a:cs typeface="+mn-cs"/>
      </a:defRPr>
    </a:lvl6pPr>
    <a:lvl7pPr marL="2743091" algn="l" defTabSz="914364" rtl="0" eaLnBrk="1" latinLnBrk="0" hangingPunct="1">
      <a:defRPr sz="1200" kern="1200">
        <a:solidFill>
          <a:schemeClr val="tx1"/>
        </a:solidFill>
        <a:latin typeface="+mn-lt"/>
        <a:ea typeface="+mn-ea"/>
        <a:cs typeface="+mn-cs"/>
      </a:defRPr>
    </a:lvl7pPr>
    <a:lvl8pPr marL="3200272" algn="l" defTabSz="914364" rtl="0" eaLnBrk="1" latinLnBrk="0" hangingPunct="1">
      <a:defRPr sz="1200" kern="1200">
        <a:solidFill>
          <a:schemeClr val="tx1"/>
        </a:solidFill>
        <a:latin typeface="+mn-lt"/>
        <a:ea typeface="+mn-ea"/>
        <a:cs typeface="+mn-cs"/>
      </a:defRPr>
    </a:lvl8pPr>
    <a:lvl9pPr marL="3657454" algn="l" defTabSz="91436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Interactive Experience and Navigation</a:t>
            </a:r>
          </a:p>
        </p:txBody>
      </p:sp>
      <p:sp>
        <p:nvSpPr>
          <p:cNvPr id="5" name="Date Placeholder 4"/>
          <p:cNvSpPr>
            <a:spLocks noGrp="1"/>
          </p:cNvSpPr>
          <p:nvPr>
            <p:ph type="dt" idx="11"/>
          </p:nvPr>
        </p:nvSpPr>
        <p:spPr/>
        <p:txBody>
          <a:bodyPr/>
          <a:lstStyle/>
          <a:p>
            <a:fld id="{81331B57-0BE5-4F82-AA58-76F53EFF3ADA}" type="datetime8">
              <a:rPr lang="en-US" smtClean="0"/>
              <a:pPr/>
              <a:t>9/27/2012 11:29 AM</a:t>
            </a:fld>
            <a:endParaRPr lang="en-US" dirty="0"/>
          </a:p>
        </p:txBody>
      </p:sp>
      <p:sp>
        <p:nvSpPr>
          <p:cNvPr id="6" name="Footer Placeholder 5"/>
          <p:cNvSpPr>
            <a:spLocks noGrp="1"/>
          </p:cNvSpPr>
          <p:nvPr>
            <p:ph type="ftr" sz="quarter" idx="12"/>
          </p:nvPr>
        </p:nvSpPr>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Child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a:t>
            </a:fld>
            <a:endParaRPr lang="en-US" dirty="0">
              <a:solidFill>
                <a:srgbClr val="EEECE1"/>
              </a:solidFill>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100</a:t>
            </a:fld>
            <a:endParaRPr lang="en-US" dirty="0">
              <a:solidFill>
                <a:srgbClr val="EEECE1"/>
              </a:solidFill>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101</a:t>
            </a:fld>
            <a:endParaRPr lang="en-US" dirty="0">
              <a:solidFill>
                <a:srgbClr val="EEECE1"/>
              </a:solidFill>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102</a:t>
            </a:fld>
            <a:endParaRPr lang="en-US" dirty="0">
              <a:solidFill>
                <a:srgbClr val="EEECE1"/>
              </a:solidFill>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103</a:t>
            </a:fld>
            <a:endParaRPr lang="en-US" dirty="0">
              <a:solidFill>
                <a:srgbClr val="EEECE1"/>
              </a:solidFill>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104</a:t>
            </a:fld>
            <a:endParaRPr lang="en-US" dirty="0">
              <a:solidFill>
                <a:srgbClr val="EEECE1"/>
              </a:solidFill>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105</a:t>
            </a:fld>
            <a:endParaRPr lang="en-US" dirty="0">
              <a:solidFill>
                <a:srgbClr val="EEECE1"/>
              </a:solidFill>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106</a:t>
            </a:fld>
            <a:endParaRPr lang="en-US" dirty="0">
              <a:solidFill>
                <a:srgbClr val="EEECE1"/>
              </a:solidFill>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107</a:t>
            </a:fld>
            <a:endParaRPr lang="en-US" dirty="0">
              <a:solidFill>
                <a:srgbClr val="EEECE1"/>
              </a:solidFill>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108</a:t>
            </a:fld>
            <a:endParaRPr lang="en-US" dirty="0">
              <a:solidFill>
                <a:srgbClr val="EEECE1"/>
              </a:solidFill>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109</a:t>
            </a:fld>
            <a:endParaRPr lang="en-US" dirty="0">
              <a:solidFill>
                <a:srgbClr val="EEECE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Child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a:t>
            </a:fld>
            <a:endParaRPr lang="en-US" dirty="0">
              <a:solidFill>
                <a:srgbClr val="EEECE1"/>
              </a:solidFill>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110</a:t>
            </a:fld>
            <a:endParaRPr lang="en-US" dirty="0">
              <a:solidFill>
                <a:srgbClr val="EEECE1"/>
              </a:solidFill>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111</a:t>
            </a:fld>
            <a:endParaRPr lang="en-US" dirty="0">
              <a:solidFill>
                <a:srgbClr val="EEECE1"/>
              </a:solidFill>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112</a:t>
            </a:fld>
            <a:endParaRPr lang="en-US" dirty="0">
              <a:solidFill>
                <a:srgbClr val="EEECE1"/>
              </a:solidFill>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113</a:t>
            </a:fld>
            <a:endParaRPr lang="en-US" dirty="0">
              <a:solidFill>
                <a:srgbClr val="EEECE1"/>
              </a:solidFill>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114</a:t>
            </a:fld>
            <a:endParaRPr lang="en-US" dirty="0">
              <a:solidFill>
                <a:srgbClr val="EEECE1"/>
              </a:solidFill>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115</a:t>
            </a:fld>
            <a:endParaRPr lang="en-US" dirty="0">
              <a:solidFill>
                <a:srgbClr val="EEECE1"/>
              </a:solidFill>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116</a:t>
            </a:fld>
            <a:endParaRPr lang="en-US" dirty="0">
              <a:solidFill>
                <a:srgbClr val="EEECE1"/>
              </a:solidFill>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117</a:t>
            </a:fld>
            <a:endParaRPr lang="en-US" dirty="0">
              <a:solidFill>
                <a:srgbClr val="EEECE1"/>
              </a:solidFill>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118</a:t>
            </a:fld>
            <a:endParaRPr lang="en-US" dirty="0">
              <a:solidFill>
                <a:srgbClr val="EEECE1"/>
              </a:solidFill>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119</a:t>
            </a:fld>
            <a:endParaRPr lang="en-US" dirty="0">
              <a:solidFill>
                <a:srgbClr val="EEECE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a:t>
            </a:fld>
            <a:endParaRPr lang="en-US" dirty="0">
              <a:solidFill>
                <a:srgbClr val="EEECE1"/>
              </a:solidFill>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120</a:t>
            </a:fld>
            <a:endParaRPr lang="en-US" dirty="0">
              <a:solidFill>
                <a:srgbClr val="EEECE1"/>
              </a:solidFill>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121</a:t>
            </a:fld>
            <a:endParaRPr lang="en-US" dirty="0">
              <a:solidFill>
                <a:srgbClr val="EEECE1"/>
              </a:solidFill>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122</a:t>
            </a:fld>
            <a:endParaRPr lang="en-US" dirty="0">
              <a:solidFill>
                <a:srgbClr val="EEECE1"/>
              </a:solidFill>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123</a:t>
            </a:fld>
            <a:endParaRPr lang="en-US" dirty="0">
              <a:solidFill>
                <a:srgbClr val="EEECE1"/>
              </a:solidFill>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124</a:t>
            </a:fld>
            <a:endParaRPr lang="en-US" dirty="0">
              <a:solidFill>
                <a:srgbClr val="EEECE1"/>
              </a:solidFill>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125</a:t>
            </a:fld>
            <a:endParaRPr lang="en-US" dirty="0">
              <a:solidFill>
                <a:srgbClr val="EEECE1"/>
              </a:solidFill>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126</a:t>
            </a:fld>
            <a:endParaRPr lang="en-US" dirty="0">
              <a:solidFill>
                <a:srgbClr val="EEECE1"/>
              </a:solidFill>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127</a:t>
            </a:fld>
            <a:endParaRPr lang="en-US" dirty="0">
              <a:solidFill>
                <a:srgbClr val="EEECE1"/>
              </a:solidFill>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128</a:t>
            </a:fld>
            <a:endParaRPr lang="en-US" dirty="0">
              <a:solidFill>
                <a:srgbClr val="EEECE1"/>
              </a:solidFill>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129</a:t>
            </a:fld>
            <a:endParaRPr lang="en-US" dirty="0">
              <a:solidFill>
                <a:srgbClr val="EEECE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a:t>
            </a:fld>
            <a:endParaRPr lang="en-US" dirty="0">
              <a:solidFill>
                <a:srgbClr val="EEECE1"/>
              </a:solidFill>
            </a:endParaRPr>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130</a:t>
            </a:fld>
            <a:endParaRPr lang="en-US" dirty="0">
              <a:solidFill>
                <a:srgbClr val="EEECE1"/>
              </a:solidFill>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131</a:t>
            </a:fld>
            <a:endParaRPr lang="en-US" dirty="0">
              <a:solidFill>
                <a:srgbClr val="EEECE1"/>
              </a:solidFill>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132</a:t>
            </a:fld>
            <a:endParaRPr lang="en-US" dirty="0">
              <a:solidFill>
                <a:srgbClr val="EEECE1"/>
              </a:solidFill>
            </a:endParaRPr>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133</a:t>
            </a:fld>
            <a:endParaRPr lang="en-US" dirty="0">
              <a:solidFill>
                <a:srgbClr val="EEECE1"/>
              </a:solidFill>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134</a:t>
            </a:fld>
            <a:endParaRPr lang="en-US" dirty="0">
              <a:solidFill>
                <a:srgbClr val="EEECE1"/>
              </a:solidFill>
            </a:endParaRPr>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135</a:t>
            </a:fld>
            <a:endParaRPr lang="en-US" dirty="0">
              <a:solidFill>
                <a:srgbClr val="EEECE1"/>
              </a:solidFill>
            </a:endParaRPr>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136</a:t>
            </a:fld>
            <a:endParaRPr lang="en-US" dirty="0">
              <a:solidFill>
                <a:srgbClr val="EEECE1"/>
              </a:solidFill>
            </a:endParaRPr>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137</a:t>
            </a:fld>
            <a:endParaRPr lang="en-US" dirty="0">
              <a:solidFill>
                <a:srgbClr val="EEECE1"/>
              </a:solidFill>
            </a:endParaRPr>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138</a:t>
            </a:fld>
            <a:endParaRPr lang="en-US" dirty="0">
              <a:solidFill>
                <a:srgbClr val="EEECE1"/>
              </a:solidFill>
            </a:endParaRPr>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139</a:t>
            </a:fld>
            <a:endParaRPr lang="en-US" dirty="0">
              <a:solidFill>
                <a:srgbClr val="EEECE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a:t>
            </a:fld>
            <a:endParaRPr lang="en-US" dirty="0">
              <a:solidFill>
                <a:srgbClr val="EEECE1"/>
              </a:solidFill>
            </a:endParaRPr>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140</a:t>
            </a:fld>
            <a:endParaRPr lang="en-US" dirty="0">
              <a:solidFill>
                <a:srgbClr val="EEECE1"/>
              </a:solidFill>
            </a:endParaRPr>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141</a:t>
            </a:fld>
            <a:endParaRPr lang="en-US" dirty="0">
              <a:solidFill>
                <a:srgbClr val="EEECE1"/>
              </a:solidFill>
            </a:endParaRPr>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142</a:t>
            </a:fld>
            <a:endParaRPr lang="en-US" dirty="0">
              <a:solidFill>
                <a:srgbClr val="EEECE1"/>
              </a:solidFill>
            </a:endParaRPr>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143</a:t>
            </a:fld>
            <a:endParaRPr lang="en-US" dirty="0">
              <a:solidFill>
                <a:srgbClr val="EEECE1"/>
              </a:solidFill>
            </a:endParaRPr>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144</a:t>
            </a:fld>
            <a:endParaRPr lang="en-US" dirty="0">
              <a:solidFill>
                <a:srgbClr val="EEECE1"/>
              </a:solidFill>
            </a:endParaRPr>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145</a:t>
            </a:fld>
            <a:endParaRPr lang="en-US" dirty="0">
              <a:solidFill>
                <a:srgbClr val="EEECE1"/>
              </a:solidFill>
            </a:endParaRPr>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146</a:t>
            </a:fld>
            <a:endParaRPr lang="en-US" dirty="0">
              <a:solidFill>
                <a:srgbClr val="EEECE1"/>
              </a:solidFill>
            </a:endParaRPr>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147</a:t>
            </a:fld>
            <a:endParaRPr lang="en-US" dirty="0">
              <a:solidFill>
                <a:srgbClr val="EEECE1"/>
              </a:solidFill>
            </a:endParaRPr>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148</a:t>
            </a:fld>
            <a:endParaRPr lang="en-US" dirty="0">
              <a:solidFill>
                <a:srgbClr val="EEECE1"/>
              </a:solidFill>
            </a:endParaRPr>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149</a:t>
            </a:fld>
            <a:endParaRPr lang="en-US" dirty="0">
              <a:solidFill>
                <a:srgbClr val="EEECE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15</a:t>
            </a:fld>
            <a:endParaRPr lang="en-US" dirty="0">
              <a:solidFill>
                <a:srgbClr val="EEECE1"/>
              </a:solidFill>
            </a:endParaRPr>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BCF682-9F4D-4E29-8ECF-E2CE72358643}" type="slidenum">
              <a:rPr lang="en-US" smtClean="0">
                <a:solidFill>
                  <a:srgbClr val="EEECE1"/>
                </a:solidFill>
              </a:rPr>
              <a:pPr/>
              <a:t>150</a:t>
            </a:fld>
            <a:endParaRPr lang="en-US" dirty="0">
              <a:solidFill>
                <a:srgbClr val="EEECE1"/>
              </a:solidFill>
            </a:endParaRPr>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151</a:t>
            </a:fld>
            <a:endParaRPr lang="en-US" dirty="0">
              <a:solidFill>
                <a:srgbClr val="EEECE1"/>
              </a:solidFill>
            </a:endParaRPr>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152</a:t>
            </a:fld>
            <a:endParaRPr lang="en-US" dirty="0">
              <a:solidFill>
                <a:srgbClr val="EEECE1"/>
              </a:solidFill>
            </a:endParaRPr>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153</a:t>
            </a:fld>
            <a:endParaRPr lang="en-US" dirty="0">
              <a:solidFill>
                <a:srgbClr val="EEECE1"/>
              </a:solidFill>
            </a:endParaRPr>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Child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154</a:t>
            </a:fld>
            <a:endParaRPr lang="en-US" dirty="0">
              <a:solidFill>
                <a:srgbClr val="EEECE1"/>
              </a:solidFill>
            </a:endParaRPr>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Child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155</a:t>
            </a:fld>
            <a:endParaRPr lang="en-US" dirty="0">
              <a:solidFill>
                <a:srgbClr val="EEECE1"/>
              </a:solidFill>
            </a:endParaRPr>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Child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156</a:t>
            </a:fld>
            <a:endParaRPr lang="en-US" dirty="0">
              <a:solidFill>
                <a:srgbClr val="EEECE1"/>
              </a:solidFill>
            </a:endParaRPr>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157</a:t>
            </a:fld>
            <a:endParaRPr lang="en-US" dirty="0">
              <a:solidFill>
                <a:srgbClr val="EEECE1"/>
              </a:solidFill>
            </a:endParaRPr>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158</a:t>
            </a:fld>
            <a:endParaRPr lang="en-US" dirty="0">
              <a:solidFill>
                <a:srgbClr val="EEECE1"/>
              </a:solidFill>
            </a:endParaRPr>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159</a:t>
            </a:fld>
            <a:endParaRPr lang="en-US" dirty="0">
              <a:solidFill>
                <a:srgbClr val="EEECE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a:t>
            </a:fld>
            <a:endParaRPr lang="en-US" dirty="0">
              <a:solidFill>
                <a:srgbClr val="EEECE1"/>
              </a:solidFill>
            </a:endParaRPr>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160</a:t>
            </a:fld>
            <a:endParaRPr lang="en-US" dirty="0">
              <a:solidFill>
                <a:srgbClr val="EEECE1"/>
              </a:solidFill>
            </a:endParaRPr>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161</a:t>
            </a:fld>
            <a:endParaRPr lang="en-US" dirty="0">
              <a:solidFill>
                <a:srgbClr val="EEECE1"/>
              </a:solidFill>
            </a:endParaRPr>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162</a:t>
            </a:fld>
            <a:endParaRPr lang="en-US" dirty="0">
              <a:solidFill>
                <a:srgbClr val="EEECE1"/>
              </a:solidFill>
            </a:endParaRPr>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163</a:t>
            </a:fld>
            <a:endParaRPr lang="en-US" dirty="0">
              <a:solidFill>
                <a:srgbClr val="EEECE1"/>
              </a:solidFill>
            </a:endParaRPr>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164</a:t>
            </a:fld>
            <a:endParaRPr lang="en-US" dirty="0">
              <a:solidFill>
                <a:srgbClr val="EEECE1"/>
              </a:solidFill>
            </a:endParaRPr>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165</a:t>
            </a:fld>
            <a:endParaRPr lang="en-US" dirty="0">
              <a:solidFill>
                <a:srgbClr val="EEECE1"/>
              </a:solidFill>
            </a:endParaRPr>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166</a:t>
            </a:fld>
            <a:endParaRPr lang="en-US" dirty="0">
              <a:solidFill>
                <a:srgbClr val="EEECE1"/>
              </a:solidFill>
            </a:endParaRPr>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167</a:t>
            </a:fld>
            <a:endParaRPr lang="en-US" dirty="0">
              <a:solidFill>
                <a:srgbClr val="EEECE1"/>
              </a:solidFill>
            </a:endParaRPr>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168</a:t>
            </a:fld>
            <a:endParaRPr lang="en-US" dirty="0">
              <a:solidFill>
                <a:srgbClr val="EEECE1"/>
              </a:solidFill>
            </a:endParaRPr>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169</a:t>
            </a:fld>
            <a:endParaRPr lang="en-US" dirty="0">
              <a:solidFill>
                <a:srgbClr val="EEECE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a:t>
            </a:fld>
            <a:endParaRPr lang="en-US" dirty="0">
              <a:solidFill>
                <a:srgbClr val="EEECE1"/>
              </a:solidFill>
            </a:endParaRPr>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170</a:t>
            </a:fld>
            <a:endParaRPr lang="en-US" dirty="0">
              <a:solidFill>
                <a:srgbClr val="EEECE1"/>
              </a:solidFill>
            </a:endParaRPr>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171</a:t>
            </a:fld>
            <a:endParaRPr lang="en-US" dirty="0">
              <a:solidFill>
                <a:srgbClr val="EEECE1"/>
              </a:solidFill>
            </a:endParaRPr>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172</a:t>
            </a:fld>
            <a:endParaRPr lang="en-US" dirty="0">
              <a:solidFill>
                <a:srgbClr val="EEECE1"/>
              </a:solidFill>
            </a:endParaRPr>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173</a:t>
            </a:fld>
            <a:endParaRPr lang="en-US" dirty="0">
              <a:solidFill>
                <a:srgbClr val="EEECE1"/>
              </a:solidFill>
            </a:endParaRPr>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174</a:t>
            </a:fld>
            <a:endParaRPr lang="en-US" dirty="0">
              <a:solidFill>
                <a:srgbClr val="EEECE1"/>
              </a:solidFill>
            </a:endParaRPr>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175</a:t>
            </a:fld>
            <a:endParaRPr lang="en-US" dirty="0">
              <a:solidFill>
                <a:srgbClr val="EEECE1"/>
              </a:solidFill>
            </a:endParaRPr>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176</a:t>
            </a:fld>
            <a:endParaRPr lang="en-US" dirty="0">
              <a:solidFill>
                <a:srgbClr val="EEECE1"/>
              </a:solidFill>
            </a:endParaRPr>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177</a:t>
            </a:fld>
            <a:endParaRPr lang="en-US" dirty="0">
              <a:solidFill>
                <a:srgbClr val="EEECE1"/>
              </a:solidFill>
            </a:endParaRPr>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178</a:t>
            </a:fld>
            <a:endParaRPr lang="en-US" dirty="0">
              <a:solidFill>
                <a:srgbClr val="EEECE1"/>
              </a:solidFill>
            </a:endParaRPr>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179</a:t>
            </a:fld>
            <a:endParaRPr lang="en-US" dirty="0">
              <a:solidFill>
                <a:srgbClr val="EEECE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a:t>
            </a:fld>
            <a:endParaRPr lang="en-US" dirty="0">
              <a:solidFill>
                <a:srgbClr val="EEECE1"/>
              </a:solidFill>
            </a:endParaRPr>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180</a:t>
            </a:fld>
            <a:endParaRPr lang="en-US" dirty="0">
              <a:solidFill>
                <a:srgbClr val="EEECE1"/>
              </a:solidFill>
            </a:endParaRPr>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181</a:t>
            </a:fld>
            <a:endParaRPr lang="en-US" dirty="0">
              <a:solidFill>
                <a:srgbClr val="EEECE1"/>
              </a:solidFill>
            </a:endParaRPr>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182</a:t>
            </a:fld>
            <a:endParaRPr lang="en-US" dirty="0">
              <a:solidFill>
                <a:srgbClr val="EEECE1"/>
              </a:solidFill>
            </a:endParaRPr>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183</a:t>
            </a:fld>
            <a:endParaRPr lang="en-US" dirty="0">
              <a:solidFill>
                <a:srgbClr val="EEECE1"/>
              </a:solidFill>
            </a:endParaRPr>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184</a:t>
            </a:fld>
            <a:endParaRPr lang="en-US" dirty="0">
              <a:solidFill>
                <a:srgbClr val="EEECE1"/>
              </a:solidFill>
            </a:endParaRPr>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185</a:t>
            </a:fld>
            <a:endParaRPr lang="en-US" dirty="0">
              <a:solidFill>
                <a:srgbClr val="EEECE1"/>
              </a:solidFill>
            </a:endParaRPr>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186</a:t>
            </a:fld>
            <a:endParaRPr lang="en-US" dirty="0">
              <a:solidFill>
                <a:srgbClr val="EEECE1"/>
              </a:solidFill>
            </a:endParaRPr>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187</a:t>
            </a:fld>
            <a:endParaRPr lang="en-US" dirty="0">
              <a:solidFill>
                <a:srgbClr val="EEECE1"/>
              </a:solidFill>
            </a:endParaRPr>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188</a:t>
            </a:fld>
            <a:endParaRPr lang="en-US" dirty="0">
              <a:solidFill>
                <a:srgbClr val="EEECE1"/>
              </a:solidFill>
            </a:endParaRPr>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189</a:t>
            </a:fld>
            <a:endParaRPr lang="en-US" dirty="0">
              <a:solidFill>
                <a:srgbClr val="EEECE1"/>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a:t>
            </a:fld>
            <a:endParaRPr lang="en-US" dirty="0">
              <a:solidFill>
                <a:srgbClr val="EEECE1"/>
              </a:solidFill>
            </a:endParaRPr>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190</a:t>
            </a:fld>
            <a:endParaRPr lang="en-US" dirty="0">
              <a:solidFill>
                <a:srgbClr val="EEECE1"/>
              </a:solidFill>
            </a:endParaRPr>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191</a:t>
            </a:fld>
            <a:endParaRPr lang="en-US" dirty="0">
              <a:solidFill>
                <a:srgbClr val="EEECE1"/>
              </a:solidFill>
            </a:endParaRPr>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192</a:t>
            </a:fld>
            <a:endParaRPr lang="en-US" dirty="0">
              <a:solidFill>
                <a:srgbClr val="EEECE1"/>
              </a:solidFill>
            </a:endParaRPr>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193</a:t>
            </a:fld>
            <a:endParaRPr lang="en-US" dirty="0">
              <a:solidFill>
                <a:srgbClr val="EEECE1"/>
              </a:solidFill>
            </a:endParaRPr>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194</a:t>
            </a:fld>
            <a:endParaRPr lang="en-US" dirty="0">
              <a:solidFill>
                <a:srgbClr val="EEECE1"/>
              </a:solidFill>
            </a:endParaRPr>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195</a:t>
            </a:fld>
            <a:endParaRPr lang="en-US" dirty="0">
              <a:solidFill>
                <a:srgbClr val="EEECE1"/>
              </a:solidFill>
            </a:endParaRPr>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196</a:t>
            </a:fld>
            <a:endParaRPr lang="en-US" dirty="0">
              <a:solidFill>
                <a:srgbClr val="EEECE1"/>
              </a:solidFill>
            </a:endParaRPr>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197</a:t>
            </a:fld>
            <a:endParaRPr lang="en-US" dirty="0">
              <a:solidFill>
                <a:srgbClr val="EEECE1"/>
              </a:solidFill>
            </a:endParaRPr>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198</a:t>
            </a:fld>
            <a:endParaRPr lang="en-US" dirty="0">
              <a:solidFill>
                <a:srgbClr val="EEECE1"/>
              </a:solidFill>
            </a:endParaRPr>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199</a:t>
            </a:fld>
            <a:endParaRPr lang="en-US" dirty="0">
              <a:solidFill>
                <a:srgbClr val="EEECE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a:t>
            </a:fld>
            <a:endParaRPr lang="en-US" dirty="0">
              <a:solidFill>
                <a:srgbClr val="EEECE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a:t>
            </a:fld>
            <a:endParaRPr lang="en-US" dirty="0">
              <a:solidFill>
                <a:srgbClr val="EEECE1"/>
              </a:solidFill>
            </a:endParaRPr>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200</a:t>
            </a:fld>
            <a:endParaRPr lang="en-US" dirty="0">
              <a:solidFill>
                <a:srgbClr val="EEECE1"/>
              </a:solidFill>
            </a:endParaRPr>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201</a:t>
            </a:fld>
            <a:endParaRPr lang="en-US" dirty="0">
              <a:solidFill>
                <a:srgbClr val="EEECE1"/>
              </a:solidFill>
            </a:endParaRPr>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202</a:t>
            </a:fld>
            <a:endParaRPr lang="en-US" dirty="0">
              <a:solidFill>
                <a:srgbClr val="EEECE1"/>
              </a:solidFill>
            </a:endParaRPr>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203</a:t>
            </a:fld>
            <a:endParaRPr lang="en-US" dirty="0">
              <a:solidFill>
                <a:srgbClr val="EEECE1"/>
              </a:solidFill>
            </a:endParaRPr>
          </a:p>
        </p:txBody>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204</a:t>
            </a:fld>
            <a:endParaRPr lang="en-US" dirty="0">
              <a:solidFill>
                <a:srgbClr val="EEECE1"/>
              </a:solidFill>
            </a:endParaRPr>
          </a:p>
        </p:txBody>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205</a:t>
            </a:fld>
            <a:endParaRPr lang="en-US" dirty="0">
              <a:solidFill>
                <a:srgbClr val="EEECE1"/>
              </a:solidFill>
            </a:endParaRPr>
          </a:p>
        </p:txBody>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206</a:t>
            </a:fld>
            <a:endParaRPr lang="en-US" dirty="0">
              <a:solidFill>
                <a:srgbClr val="EEECE1"/>
              </a:solidFill>
            </a:endParaRPr>
          </a:p>
        </p:txBody>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207</a:t>
            </a:fld>
            <a:endParaRPr lang="en-US" dirty="0">
              <a:solidFill>
                <a:srgbClr val="EEECE1"/>
              </a:solidFill>
            </a:endParaRPr>
          </a:p>
        </p:txBody>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208</a:t>
            </a:fld>
            <a:endParaRPr lang="en-US" dirty="0">
              <a:solidFill>
                <a:srgbClr val="EEECE1"/>
              </a:solidFill>
            </a:endParaRPr>
          </a:p>
        </p:txBody>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209</a:t>
            </a:fld>
            <a:endParaRPr lang="en-US" dirty="0">
              <a:solidFill>
                <a:srgbClr val="EEECE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a:t>
            </a:fld>
            <a:endParaRPr lang="en-US" dirty="0">
              <a:solidFill>
                <a:srgbClr val="EEECE1"/>
              </a:solidFill>
            </a:endParaRPr>
          </a:p>
        </p:txBody>
      </p:sp>
    </p:spTree>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210</a:t>
            </a:fld>
            <a:endParaRPr lang="en-US" dirty="0">
              <a:solidFill>
                <a:srgbClr val="EEECE1"/>
              </a:solidFill>
            </a:endParaRPr>
          </a:p>
        </p:txBody>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211</a:t>
            </a:fld>
            <a:endParaRPr lang="en-US" dirty="0">
              <a:solidFill>
                <a:srgbClr val="EEECE1"/>
              </a:solidFill>
            </a:endParaRPr>
          </a:p>
        </p:txBody>
      </p:sp>
    </p:spTree>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212</a:t>
            </a:fld>
            <a:endParaRPr lang="en-US" dirty="0">
              <a:solidFill>
                <a:srgbClr val="EEECE1"/>
              </a:solidFill>
            </a:endParaRPr>
          </a:p>
        </p:txBody>
      </p:sp>
    </p:spTree>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213</a:t>
            </a:fld>
            <a:endParaRPr lang="en-US" dirty="0">
              <a:solidFill>
                <a:srgbClr val="EEECE1"/>
              </a:solidFill>
            </a:endParaRPr>
          </a:p>
        </p:txBody>
      </p:sp>
    </p:spTree>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214</a:t>
            </a:fld>
            <a:endParaRPr lang="en-US" dirty="0">
              <a:solidFill>
                <a:srgbClr val="EEECE1"/>
              </a:solidFill>
            </a:endParaRPr>
          </a:p>
        </p:txBody>
      </p:sp>
    </p:spTree>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215</a:t>
            </a:fld>
            <a:endParaRPr lang="en-US" dirty="0">
              <a:solidFill>
                <a:srgbClr val="EEECE1"/>
              </a:solidFill>
            </a:endParaRPr>
          </a:p>
        </p:txBody>
      </p:sp>
    </p:spTree>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216</a:t>
            </a:fld>
            <a:endParaRPr lang="en-US" dirty="0">
              <a:solidFill>
                <a:srgbClr val="EEECE1"/>
              </a:solidFill>
            </a:endParaRPr>
          </a:p>
        </p:txBody>
      </p:sp>
    </p:spTree>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217</a:t>
            </a:fld>
            <a:endParaRPr lang="en-US" dirty="0">
              <a:solidFill>
                <a:srgbClr val="EEECE1"/>
              </a:solidFill>
            </a:endParaRPr>
          </a:p>
        </p:txBody>
      </p:sp>
    </p:spTree>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218</a:t>
            </a:fld>
            <a:endParaRPr lang="en-US" dirty="0">
              <a:solidFill>
                <a:srgbClr val="EEECE1"/>
              </a:solidFill>
            </a:endParaRPr>
          </a:p>
        </p:txBody>
      </p:sp>
    </p:spTree>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219</a:t>
            </a:fld>
            <a:endParaRPr lang="en-US" dirty="0">
              <a:solidFill>
                <a:srgbClr val="EEECE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22</a:t>
            </a:fld>
            <a:endParaRPr lang="en-US" dirty="0">
              <a:solidFill>
                <a:srgbClr val="EEECE1"/>
              </a:solidFill>
            </a:endParaRPr>
          </a:p>
        </p:txBody>
      </p:sp>
    </p:spTree>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220</a:t>
            </a:fld>
            <a:endParaRPr lang="en-US" dirty="0">
              <a:solidFill>
                <a:srgbClr val="EEECE1"/>
              </a:solidFill>
            </a:endParaRPr>
          </a:p>
        </p:txBody>
      </p:sp>
    </p:spTree>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221</a:t>
            </a:fld>
            <a:endParaRPr lang="en-US" dirty="0">
              <a:solidFill>
                <a:srgbClr val="EEECE1"/>
              </a:solidFill>
            </a:endParaRPr>
          </a:p>
        </p:txBody>
      </p:sp>
    </p:spTree>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BCF682-9F4D-4E29-8ECF-E2CE72358643}" type="slidenum">
              <a:rPr lang="en-US" smtClean="0">
                <a:solidFill>
                  <a:srgbClr val="EEECE1"/>
                </a:solidFill>
              </a:rPr>
              <a:pPr/>
              <a:t>222</a:t>
            </a:fld>
            <a:endParaRPr lang="en-US" dirty="0">
              <a:solidFill>
                <a:srgbClr val="EEECE1"/>
              </a:solidFill>
            </a:endParaRPr>
          </a:p>
        </p:txBody>
      </p:sp>
    </p:spTree>
  </p:cSld>
  <p:clrMapOvr>
    <a:masterClrMapping/>
  </p:clrMapOvr>
</p:notes>
</file>

<file path=ppt/notesSlides/notesSlide2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defTabSz="914327"/>
            <a:endParaRPr lang="en-US" dirty="0">
              <a:solidFill>
                <a:prstClr val="black"/>
              </a:solidFill>
            </a:endParaRPr>
          </a:p>
        </p:txBody>
      </p:sp>
      <p:sp>
        <p:nvSpPr>
          <p:cNvPr id="5" name="Date Placeholder 4"/>
          <p:cNvSpPr>
            <a:spLocks noGrp="1"/>
          </p:cNvSpPr>
          <p:nvPr>
            <p:ph type="dt" idx="11"/>
          </p:nvPr>
        </p:nvSpPr>
        <p:spPr/>
        <p:txBody>
          <a:bodyPr/>
          <a:lstStyle/>
          <a:p>
            <a:pPr defTabSz="914327"/>
            <a:fld id="{81331B57-0BE5-4F82-AA58-76F53EFF3ADA}" type="datetime8">
              <a:rPr lang="en-US">
                <a:solidFill>
                  <a:prstClr val="black"/>
                </a:solidFill>
              </a:rPr>
              <a:pPr defTabSz="914327"/>
              <a:t>9/27/2012 11:29 AM</a:t>
            </a:fld>
            <a:endParaRPr lang="en-US" dirty="0">
              <a:solidFill>
                <a:prstClr val="black"/>
              </a:solidFill>
            </a:endParaRPr>
          </a:p>
        </p:txBody>
      </p:sp>
      <p:sp>
        <p:nvSpPr>
          <p:cNvPr id="6" name="Footer Placeholder 5"/>
          <p:cNvSpPr>
            <a:spLocks noGrp="1"/>
          </p:cNvSpPr>
          <p:nvPr>
            <p:ph type="ftr" sz="quarter" idx="12"/>
          </p:nvPr>
        </p:nvSpPr>
        <p:spPr/>
        <p:txBody>
          <a:bodyPr/>
          <a:lstStyle/>
          <a:p>
            <a:pPr defTabSz="914327"/>
            <a:r>
              <a:rPr lang="en-US" dirty="0">
                <a:solidFill>
                  <a:srgbClr val="000000"/>
                </a:solidFill>
              </a:rPr>
              <a:t>© 2007 Microsoft Corporation. All rights reserved. Microsoft, Windows, Windows Vista and other product names are or may be registered trademarks and/or trademarks in the U.S. and/or other countries.</a:t>
            </a:r>
          </a:p>
          <a:p>
            <a:pPr defTabSz="914327"/>
            <a:r>
              <a:rPr lang="en-US"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a:solidFill>
                  <a:srgbClr val="000000"/>
                </a:solidFill>
              </a:rPr>
            </a:br>
            <a:r>
              <a:rPr lang="en-US" dirty="0">
                <a:solidFill>
                  <a:srgbClr val="000000"/>
                </a:solidFill>
              </a:rPr>
              <a:t>MICROSOFT MAKES NO WARRANTIES, EXPRESS, IMPLIED OR STATUTORY, AS TO THE INFORMATION IN THIS PRESENTATION.</a:t>
            </a:r>
          </a:p>
          <a:p>
            <a:pPr defTabSz="914327"/>
            <a:endParaRPr lang="en-US" dirty="0">
              <a:solidFill>
                <a:prstClr val="black"/>
              </a:solidFill>
            </a:endParaRPr>
          </a:p>
        </p:txBody>
      </p:sp>
      <p:sp>
        <p:nvSpPr>
          <p:cNvPr id="7" name="Slide Number Placeholder 6"/>
          <p:cNvSpPr>
            <a:spLocks noGrp="1"/>
          </p:cNvSpPr>
          <p:nvPr>
            <p:ph type="sldNum" sz="quarter" idx="13"/>
          </p:nvPr>
        </p:nvSpPr>
        <p:spPr/>
        <p:txBody>
          <a:bodyPr/>
          <a:lstStyle/>
          <a:p>
            <a:pPr defTabSz="914327"/>
            <a:fld id="{EC87E0CF-87F6-4B58-B8B8-DCAB2DAAF3CA}" type="slidenum">
              <a:rPr lang="en-US">
                <a:solidFill>
                  <a:prstClr val="black"/>
                </a:solidFill>
              </a:rPr>
              <a:pPr defTabSz="914327"/>
              <a:t>223</a:t>
            </a:fld>
            <a:endParaRPr lang="en-US"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23</a:t>
            </a:fld>
            <a:endParaRPr lang="en-US" dirty="0">
              <a:solidFill>
                <a:srgbClr val="EEECE1"/>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24</a:t>
            </a:fld>
            <a:endParaRPr lang="en-US" dirty="0">
              <a:solidFill>
                <a:srgbClr val="EEECE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25</a:t>
            </a:fld>
            <a:endParaRPr lang="en-US" dirty="0">
              <a:solidFill>
                <a:srgbClr val="EEECE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26</a:t>
            </a:fld>
            <a:endParaRPr lang="en-US" dirty="0">
              <a:solidFill>
                <a:srgbClr val="EEECE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27</a:t>
            </a:fld>
            <a:endParaRPr lang="en-US" dirty="0">
              <a:solidFill>
                <a:srgbClr val="EEECE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28</a:t>
            </a:fld>
            <a:endParaRPr lang="en-US" dirty="0">
              <a:solidFill>
                <a:srgbClr val="EEECE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29</a:t>
            </a:fld>
            <a:endParaRPr lang="en-US" dirty="0">
              <a:solidFill>
                <a:srgbClr val="EEECE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a:t>
            </a:fld>
            <a:endParaRPr lang="en-US" dirty="0">
              <a:solidFill>
                <a:srgbClr val="EEECE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30</a:t>
            </a:fld>
            <a:endParaRPr lang="en-US" dirty="0">
              <a:solidFill>
                <a:srgbClr val="EEECE1"/>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31</a:t>
            </a:fld>
            <a:endParaRPr lang="en-US" dirty="0">
              <a:solidFill>
                <a:srgbClr val="EEECE1"/>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32</a:t>
            </a:fld>
            <a:endParaRPr lang="en-US" dirty="0">
              <a:solidFill>
                <a:srgbClr val="EEECE1"/>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33</a:t>
            </a:fld>
            <a:endParaRPr lang="en-US" dirty="0">
              <a:solidFill>
                <a:srgbClr val="EEECE1"/>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34</a:t>
            </a:fld>
            <a:endParaRPr lang="en-US" dirty="0">
              <a:solidFill>
                <a:srgbClr val="EEECE1"/>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35</a:t>
            </a:fld>
            <a:endParaRPr lang="en-US" dirty="0">
              <a:solidFill>
                <a:srgbClr val="EEECE1"/>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36</a:t>
            </a:fld>
            <a:endParaRPr lang="en-US" dirty="0">
              <a:solidFill>
                <a:srgbClr val="EEECE1"/>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37</a:t>
            </a:fld>
            <a:endParaRPr lang="en-US" dirty="0">
              <a:solidFill>
                <a:srgbClr val="EEECE1"/>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38</a:t>
            </a:fld>
            <a:endParaRPr lang="en-US" dirty="0">
              <a:solidFill>
                <a:srgbClr val="EEECE1"/>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39</a:t>
            </a:fld>
            <a:endParaRPr lang="en-US" dirty="0">
              <a:solidFill>
                <a:srgbClr val="EEECE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a:t>
            </a:fld>
            <a:endParaRPr lang="en-US" dirty="0">
              <a:solidFill>
                <a:srgbClr val="EEECE1"/>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40</a:t>
            </a:fld>
            <a:endParaRPr lang="en-US" dirty="0">
              <a:solidFill>
                <a:srgbClr val="EEECE1"/>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41</a:t>
            </a:fld>
            <a:endParaRPr lang="en-US" dirty="0">
              <a:solidFill>
                <a:srgbClr val="EEECE1"/>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42</a:t>
            </a:fld>
            <a:endParaRPr lang="en-US" dirty="0">
              <a:solidFill>
                <a:srgbClr val="EEECE1"/>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43</a:t>
            </a:fld>
            <a:endParaRPr lang="en-US" dirty="0">
              <a:solidFill>
                <a:srgbClr val="EEECE1"/>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44</a:t>
            </a:fld>
            <a:endParaRPr lang="en-US" dirty="0">
              <a:solidFill>
                <a:srgbClr val="EEECE1"/>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45</a:t>
            </a:fld>
            <a:endParaRPr lang="en-US" dirty="0">
              <a:solidFill>
                <a:srgbClr val="EEECE1"/>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46</a:t>
            </a:fld>
            <a:endParaRPr lang="en-US" dirty="0">
              <a:solidFill>
                <a:srgbClr val="EEECE1"/>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47</a:t>
            </a:fld>
            <a:endParaRPr lang="en-US" dirty="0">
              <a:solidFill>
                <a:srgbClr val="EEECE1"/>
              </a:solidFil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48</a:t>
            </a:fld>
            <a:endParaRPr lang="en-US" dirty="0">
              <a:solidFill>
                <a:srgbClr val="EEECE1"/>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49</a:t>
            </a:fld>
            <a:endParaRPr lang="en-US" dirty="0">
              <a:solidFill>
                <a:srgbClr val="EEECE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a:t>
            </a:fld>
            <a:endParaRPr lang="en-US" dirty="0">
              <a:solidFill>
                <a:srgbClr val="EEECE1"/>
              </a:solidFill>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50</a:t>
            </a:fld>
            <a:endParaRPr lang="en-US" dirty="0">
              <a:solidFill>
                <a:srgbClr val="EEECE1"/>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51</a:t>
            </a:fld>
            <a:endParaRPr lang="en-US" dirty="0">
              <a:solidFill>
                <a:srgbClr val="EEECE1"/>
              </a:solidFil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52</a:t>
            </a:fld>
            <a:endParaRPr lang="en-US" dirty="0">
              <a:solidFill>
                <a:srgbClr val="EEECE1"/>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53</a:t>
            </a:fld>
            <a:endParaRPr lang="en-US" dirty="0">
              <a:solidFill>
                <a:srgbClr val="EEECE1"/>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54</a:t>
            </a:fld>
            <a:endParaRPr lang="en-US" dirty="0">
              <a:solidFill>
                <a:srgbClr val="EEECE1"/>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55</a:t>
            </a:fld>
            <a:endParaRPr lang="en-US" dirty="0">
              <a:solidFill>
                <a:srgbClr val="EEECE1"/>
              </a:solidFill>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56</a:t>
            </a:fld>
            <a:endParaRPr lang="en-US" dirty="0">
              <a:solidFill>
                <a:srgbClr val="EEECE1"/>
              </a:solidFil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57</a:t>
            </a:fld>
            <a:endParaRPr lang="en-US" dirty="0">
              <a:solidFill>
                <a:srgbClr val="EEECE1"/>
              </a:solidFil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58</a:t>
            </a:fld>
            <a:endParaRPr lang="en-US" dirty="0">
              <a:solidFill>
                <a:srgbClr val="EEECE1"/>
              </a:solidFill>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59</a:t>
            </a:fld>
            <a:endParaRPr lang="en-US" dirty="0">
              <a:solidFill>
                <a:srgbClr val="EEECE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a:t>
            </a:fld>
            <a:endParaRPr lang="en-US" dirty="0">
              <a:solidFill>
                <a:srgbClr val="EEECE1"/>
              </a:solidFill>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60</a:t>
            </a:fld>
            <a:endParaRPr lang="en-US" dirty="0">
              <a:solidFill>
                <a:srgbClr val="EEECE1"/>
              </a:solidFill>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61</a:t>
            </a:fld>
            <a:endParaRPr lang="en-US" dirty="0">
              <a:solidFill>
                <a:srgbClr val="EEECE1"/>
              </a:solidFill>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62</a:t>
            </a:fld>
            <a:endParaRPr lang="en-US" dirty="0">
              <a:solidFill>
                <a:srgbClr val="EEECE1"/>
              </a:solidFill>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63</a:t>
            </a:fld>
            <a:endParaRPr lang="en-US" dirty="0">
              <a:solidFill>
                <a:srgbClr val="EEECE1"/>
              </a:solidFill>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64</a:t>
            </a:fld>
            <a:endParaRPr lang="en-US" dirty="0">
              <a:solidFill>
                <a:srgbClr val="EEECE1"/>
              </a:solidFill>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65</a:t>
            </a:fld>
            <a:endParaRPr lang="en-US" dirty="0">
              <a:solidFill>
                <a:srgbClr val="EEECE1"/>
              </a:solidFill>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66</a:t>
            </a:fld>
            <a:endParaRPr lang="en-US" dirty="0">
              <a:solidFill>
                <a:srgbClr val="EEECE1"/>
              </a:solidFill>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67</a:t>
            </a:fld>
            <a:endParaRPr lang="en-US" dirty="0">
              <a:solidFill>
                <a:srgbClr val="EEECE1"/>
              </a:solidFill>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68</a:t>
            </a:fld>
            <a:endParaRPr lang="en-US" dirty="0">
              <a:solidFill>
                <a:srgbClr val="EEECE1"/>
              </a:solidFill>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69</a:t>
            </a:fld>
            <a:endParaRPr lang="en-US" dirty="0">
              <a:solidFill>
                <a:srgbClr val="EEECE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7</a:t>
            </a:fld>
            <a:endParaRPr lang="en-US" dirty="0">
              <a:solidFill>
                <a:srgbClr val="EEECE1"/>
              </a:solidFill>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70</a:t>
            </a:fld>
            <a:endParaRPr lang="en-US" dirty="0">
              <a:solidFill>
                <a:srgbClr val="EEECE1"/>
              </a:solidFill>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71</a:t>
            </a:fld>
            <a:endParaRPr lang="en-US" dirty="0">
              <a:solidFill>
                <a:srgbClr val="EEECE1"/>
              </a:solidFill>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72</a:t>
            </a:fld>
            <a:endParaRPr lang="en-US" dirty="0">
              <a:solidFill>
                <a:srgbClr val="EEECE1"/>
              </a:solidFill>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73</a:t>
            </a:fld>
            <a:endParaRPr lang="en-US" dirty="0">
              <a:solidFill>
                <a:srgbClr val="EEECE1"/>
              </a:solidFill>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BCF682-9F4D-4E29-8ECF-E2CE72358643}" type="slidenum">
              <a:rPr lang="en-US" smtClean="0">
                <a:solidFill>
                  <a:srgbClr val="EEECE1"/>
                </a:solidFill>
              </a:rPr>
              <a:pPr/>
              <a:t>74</a:t>
            </a:fld>
            <a:endParaRPr lang="en-US" dirty="0">
              <a:solidFill>
                <a:srgbClr val="EEECE1"/>
              </a:solidFill>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75</a:t>
            </a:fld>
            <a:endParaRPr lang="en-US" dirty="0">
              <a:solidFill>
                <a:srgbClr val="EEECE1"/>
              </a:solidFill>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76</a:t>
            </a:fld>
            <a:endParaRPr lang="en-US" dirty="0">
              <a:solidFill>
                <a:srgbClr val="EEECE1"/>
              </a:solidFill>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77</a:t>
            </a:fld>
            <a:endParaRPr lang="en-US" dirty="0">
              <a:solidFill>
                <a:srgbClr val="EEECE1"/>
              </a:solidFill>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Child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78</a:t>
            </a:fld>
            <a:endParaRPr lang="en-US" dirty="0">
              <a:solidFill>
                <a:srgbClr val="EEECE1"/>
              </a:solidFill>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Child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79</a:t>
            </a:fld>
            <a:endParaRPr lang="en-US" dirty="0">
              <a:solidFill>
                <a:srgbClr val="EEECE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a:t>
            </a:fld>
            <a:endParaRPr lang="en-US" dirty="0">
              <a:solidFill>
                <a:srgbClr val="EEECE1"/>
              </a:solidFill>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Child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80</a:t>
            </a:fld>
            <a:endParaRPr lang="en-US" dirty="0">
              <a:solidFill>
                <a:srgbClr val="EEECE1"/>
              </a:solidFill>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81</a:t>
            </a:fld>
            <a:endParaRPr lang="en-US" dirty="0">
              <a:solidFill>
                <a:srgbClr val="EEECE1"/>
              </a:solidFill>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82</a:t>
            </a:fld>
            <a:endParaRPr lang="en-US" dirty="0">
              <a:solidFill>
                <a:srgbClr val="EEECE1"/>
              </a:solidFill>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83</a:t>
            </a:fld>
            <a:endParaRPr lang="en-US" dirty="0">
              <a:solidFill>
                <a:srgbClr val="EEECE1"/>
              </a:solidFill>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84</a:t>
            </a:fld>
            <a:endParaRPr lang="en-US" dirty="0">
              <a:solidFill>
                <a:srgbClr val="EEECE1"/>
              </a:solidFill>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85</a:t>
            </a:fld>
            <a:endParaRPr lang="en-US" dirty="0">
              <a:solidFill>
                <a:srgbClr val="EEECE1"/>
              </a:solidFill>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86</a:t>
            </a:fld>
            <a:endParaRPr lang="en-US" dirty="0">
              <a:solidFill>
                <a:srgbClr val="EEECE1"/>
              </a:solidFill>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87</a:t>
            </a:fld>
            <a:endParaRPr lang="en-US" dirty="0">
              <a:solidFill>
                <a:srgbClr val="EEECE1"/>
              </a:solidFill>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88</a:t>
            </a:fld>
            <a:endParaRPr lang="en-US" dirty="0">
              <a:solidFill>
                <a:srgbClr val="EEECE1"/>
              </a:solidFill>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89</a:t>
            </a:fld>
            <a:endParaRPr lang="en-US" dirty="0">
              <a:solidFill>
                <a:srgbClr val="EEECE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11:29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Child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a:t>
            </a:fld>
            <a:endParaRPr lang="en-US" dirty="0">
              <a:solidFill>
                <a:srgbClr val="EEECE1"/>
              </a:solidFill>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90</a:t>
            </a:fld>
            <a:endParaRPr lang="en-US" dirty="0">
              <a:solidFill>
                <a:srgbClr val="EEECE1"/>
              </a:solidFill>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91</a:t>
            </a:fld>
            <a:endParaRPr lang="en-US" dirty="0">
              <a:solidFill>
                <a:srgbClr val="EEECE1"/>
              </a:solidFill>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92</a:t>
            </a:fld>
            <a:endParaRPr lang="en-US" dirty="0">
              <a:solidFill>
                <a:srgbClr val="EEECE1"/>
              </a:solidFill>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93</a:t>
            </a:fld>
            <a:endParaRPr lang="en-US" dirty="0">
              <a:solidFill>
                <a:srgbClr val="EEECE1"/>
              </a:solidFill>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94</a:t>
            </a:fld>
            <a:endParaRPr lang="en-US" dirty="0">
              <a:solidFill>
                <a:srgbClr val="EEECE1"/>
              </a:solidFill>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95</a:t>
            </a:fld>
            <a:endParaRPr lang="en-US" dirty="0">
              <a:solidFill>
                <a:srgbClr val="EEECE1"/>
              </a:solidFill>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96</a:t>
            </a:fld>
            <a:endParaRPr lang="en-US" dirty="0">
              <a:solidFill>
                <a:srgbClr val="EEECE1"/>
              </a:solidFill>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97</a:t>
            </a:fld>
            <a:endParaRPr lang="en-US" dirty="0">
              <a:solidFill>
                <a:srgbClr val="EEECE1"/>
              </a:solidFill>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98</a:t>
            </a:fld>
            <a:endParaRPr lang="en-US" dirty="0">
              <a:solidFill>
                <a:srgbClr val="EEECE1"/>
              </a:solidFill>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solidFill>
                  <a:srgbClr val="EEECE1"/>
                </a:solidFill>
              </a:rPr>
              <a:t>Desktop, Device, and Server Management</a:t>
            </a:r>
            <a:endParaRPr lang="en-US" dirty="0">
              <a:solidFill>
                <a:srgbClr val="EEECE1"/>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srgbClr val="EEECE1"/>
                </a:solidFill>
              </a:rPr>
              <a:pPr/>
              <a:t>9/27/2012 11:30 AM</a:t>
            </a:fld>
            <a:endParaRPr lang="en-US" dirty="0">
              <a:solidFill>
                <a:srgbClr val="EEECE1"/>
              </a:solidFill>
            </a:endParaRPr>
          </a:p>
        </p:txBody>
      </p:sp>
      <p:sp>
        <p:nvSpPr>
          <p:cNvPr id="6" name="Footer Placeholder 5"/>
          <p:cNvSpPr>
            <a:spLocks noGrp="1"/>
          </p:cNvSpPr>
          <p:nvPr>
            <p:ph type="ftr" sz="quarter" idx="12"/>
          </p:nvPr>
        </p:nvSpPr>
        <p:spPr/>
        <p:txBody>
          <a:bodyPr/>
          <a:lstStyle/>
          <a:p>
            <a:r>
              <a:rPr lang="en-US" dirty="0" smtClean="0">
                <a:solidFill>
                  <a:srgbClr val="EEECE1"/>
                </a:solidFill>
              </a:rPr>
              <a:t>© 2008 Microsoft Corporation. All rights reserved. Microsoft, Windows, Windows Vista and other product names are or may be registered trademarks and/or trademarks in the U.S. and/or other countries.</a:t>
            </a:r>
          </a:p>
          <a:p>
            <a:r>
              <a:rPr lang="en-US" dirty="0" smtClean="0">
                <a:solidFill>
                  <a:srgbClr val="EEECE1"/>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EEECE1"/>
                </a:solidFill>
              </a:rPr>
            </a:br>
            <a:r>
              <a:rPr lang="en-US" dirty="0" smtClean="0">
                <a:solidFill>
                  <a:srgbClr val="EEECE1"/>
                </a:solidFill>
              </a:rPr>
              <a:t>MICROSOFT MAKES NO WARRANTIES, EXPRESS, IMPLIED OR STATUTORY, AS TO THE INFORMATION IN THIS PRESENTATION.</a:t>
            </a:r>
            <a:endParaRPr lang="en-US" dirty="0">
              <a:solidFill>
                <a:srgbClr val="EEECE1"/>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srgbClr val="EEECE1"/>
                </a:solidFill>
              </a:rPr>
              <a:pPr/>
              <a:t>99</a:t>
            </a:fld>
            <a:endParaRPr lang="en-US" dirty="0">
              <a:solidFill>
                <a:srgbClr val="EEECE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Walkin- With Taglin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Subtitle 2"/>
          <p:cNvSpPr>
            <a:spLocks noGrp="1"/>
          </p:cNvSpPr>
          <p:nvPr>
            <p:ph type="subTitle" idx="1"/>
          </p:nvPr>
        </p:nvSpPr>
        <p:spPr>
          <a:xfrm>
            <a:off x="914400" y="4846323"/>
            <a:ext cx="9218296" cy="553998"/>
          </a:xfrm>
        </p:spPr>
        <p:txBody>
          <a:bodyPr>
            <a:noAutofit/>
          </a:bodyPr>
          <a:lstStyle>
            <a:lvl1pPr marL="0" indent="0" algn="l">
              <a:lnSpc>
                <a:spcPct val="90000"/>
              </a:lnSpc>
              <a:spcBef>
                <a:spcPts val="0"/>
              </a:spcBef>
              <a:buNone/>
              <a:defRPr>
                <a:solidFill>
                  <a:schemeClr val="tx1">
                    <a:tint val="75000"/>
                  </a:schemeClr>
                </a:solidFill>
              </a:defRPr>
            </a:lvl1pPr>
            <a:lvl2pPr marL="548574" indent="0" algn="ctr">
              <a:buNone/>
              <a:defRPr>
                <a:solidFill>
                  <a:schemeClr val="tx1">
                    <a:tint val="75000"/>
                  </a:schemeClr>
                </a:solidFill>
              </a:defRPr>
            </a:lvl2pPr>
            <a:lvl3pPr marL="1097148" indent="0" algn="ctr">
              <a:buNone/>
              <a:defRPr>
                <a:solidFill>
                  <a:schemeClr val="tx1">
                    <a:tint val="75000"/>
                  </a:schemeClr>
                </a:solidFill>
              </a:defRPr>
            </a:lvl3pPr>
            <a:lvl4pPr marL="1645722" indent="0" algn="ctr">
              <a:buNone/>
              <a:defRPr>
                <a:solidFill>
                  <a:schemeClr val="tx1">
                    <a:tint val="75000"/>
                  </a:schemeClr>
                </a:solidFill>
              </a:defRPr>
            </a:lvl4pPr>
            <a:lvl5pPr marL="2194297" indent="0" algn="ctr">
              <a:buNone/>
              <a:defRPr>
                <a:solidFill>
                  <a:schemeClr val="tx1">
                    <a:tint val="75000"/>
                  </a:schemeClr>
                </a:solidFill>
              </a:defRPr>
            </a:lvl5pPr>
            <a:lvl6pPr marL="2742872" indent="0" algn="ctr">
              <a:buNone/>
              <a:defRPr>
                <a:solidFill>
                  <a:schemeClr val="tx1">
                    <a:tint val="75000"/>
                  </a:schemeClr>
                </a:solidFill>
              </a:defRPr>
            </a:lvl6pPr>
            <a:lvl7pPr marL="3291444" indent="0" algn="ctr">
              <a:buNone/>
              <a:defRPr>
                <a:solidFill>
                  <a:schemeClr val="tx1">
                    <a:tint val="75000"/>
                  </a:schemeClr>
                </a:solidFill>
              </a:defRPr>
            </a:lvl7pPr>
            <a:lvl8pPr marL="3840019" indent="0" algn="ctr">
              <a:buNone/>
              <a:defRPr>
                <a:solidFill>
                  <a:schemeClr val="tx1">
                    <a:tint val="75000"/>
                  </a:schemeClr>
                </a:solidFill>
              </a:defRPr>
            </a:lvl8pPr>
            <a:lvl9pPr marL="4388594"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7" descr="Optimization_logos.png"/>
          <p:cNvPicPr>
            <a:picLocks noChangeAspect="1"/>
          </p:cNvPicPr>
          <p:nvPr userDrawn="1"/>
        </p:nvPicPr>
        <p:blipFill>
          <a:blip r:embed="rId3" cstate="print"/>
          <a:srcRect l="3878" t="4287" r="67244" b="81177"/>
          <a:stretch>
            <a:fillRect/>
          </a:stretch>
        </p:blipFill>
        <p:spPr>
          <a:xfrm>
            <a:off x="7870800" y="7219234"/>
            <a:ext cx="3102000" cy="1010366"/>
          </a:xfrm>
          <a:prstGeom prst="rect">
            <a:avLst/>
          </a:prstGeom>
        </p:spPr>
      </p:pic>
      <p:sp>
        <p:nvSpPr>
          <p:cNvPr id="9" name="Title 1"/>
          <p:cNvSpPr>
            <a:spLocks noGrp="1"/>
          </p:cNvSpPr>
          <p:nvPr>
            <p:ph type="ctrTitle"/>
          </p:nvPr>
        </p:nvSpPr>
        <p:spPr>
          <a:xfrm>
            <a:off x="876300" y="2286003"/>
            <a:ext cx="9218296" cy="1828194"/>
          </a:xfrm>
        </p:spPr>
        <p:txBody>
          <a:bodyPr>
            <a:noAutofit/>
          </a:bodyPr>
          <a:lstStyle>
            <a:lvl1pPr algn="l" defTabSz="1097148" rtl="0" eaLnBrk="1" latinLnBrk="0" hangingPunct="1">
              <a:lnSpc>
                <a:spcPct val="90000"/>
              </a:lnSpc>
              <a:spcBef>
                <a:spcPct val="0"/>
              </a:spcBef>
              <a:buNone/>
              <a:defRPr lang="en-US" sz="5800" b="0" kern="1200" cap="none" spc="-180" dirty="0">
                <a:ln w="3175">
                  <a:noFill/>
                </a:ln>
                <a:solidFill>
                  <a:srgbClr val="034077"/>
                </a:solidFill>
                <a:effectLst/>
                <a:latin typeface="Segoe" pitchFamily="34" charset="0"/>
                <a:ea typeface="+mn-ea"/>
                <a:cs typeface="Arial" charset="0"/>
              </a:defRPr>
            </a:lvl1pPr>
          </a:lstStyle>
          <a:p>
            <a:r>
              <a:rPr lang="en-US" dirty="0" smtClean="0"/>
              <a:t>Click to edit Master 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No Tagline">
    <p:bg bwMode="ltGray">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chemeClr val="tx1"/>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57200" y="1693864"/>
            <a:ext cx="10058400" cy="264072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Walkin- With Taglin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Subtitle 2"/>
          <p:cNvSpPr>
            <a:spLocks noGrp="1"/>
          </p:cNvSpPr>
          <p:nvPr>
            <p:ph type="subTitle" idx="1"/>
          </p:nvPr>
        </p:nvSpPr>
        <p:spPr>
          <a:xfrm>
            <a:off x="914400" y="4846324"/>
            <a:ext cx="9218296" cy="553998"/>
          </a:xfrm>
        </p:spPr>
        <p:txBody>
          <a:bodyPr>
            <a:noAutofit/>
          </a:bodyPr>
          <a:lstStyle>
            <a:lvl1pPr marL="0" indent="0" algn="l">
              <a:lnSpc>
                <a:spcPct val="90000"/>
              </a:lnSpc>
              <a:spcBef>
                <a:spcPts val="0"/>
              </a:spcBef>
              <a:buNone/>
              <a:defRPr>
                <a:solidFill>
                  <a:schemeClr val="tx1">
                    <a:tint val="75000"/>
                  </a:schemeClr>
                </a:solidFill>
              </a:defRPr>
            </a:lvl1pPr>
            <a:lvl2pPr marL="548530" indent="0" algn="ctr">
              <a:buNone/>
              <a:defRPr>
                <a:solidFill>
                  <a:schemeClr val="tx1">
                    <a:tint val="75000"/>
                  </a:schemeClr>
                </a:solidFill>
              </a:defRPr>
            </a:lvl2pPr>
            <a:lvl3pPr marL="1097060" indent="0" algn="ctr">
              <a:buNone/>
              <a:defRPr>
                <a:solidFill>
                  <a:schemeClr val="tx1">
                    <a:tint val="75000"/>
                  </a:schemeClr>
                </a:solidFill>
              </a:defRPr>
            </a:lvl3pPr>
            <a:lvl4pPr marL="1645590" indent="0" algn="ctr">
              <a:buNone/>
              <a:defRPr>
                <a:solidFill>
                  <a:schemeClr val="tx1">
                    <a:tint val="75000"/>
                  </a:schemeClr>
                </a:solidFill>
              </a:defRPr>
            </a:lvl4pPr>
            <a:lvl5pPr marL="2194122" indent="0" algn="ctr">
              <a:buNone/>
              <a:defRPr>
                <a:solidFill>
                  <a:schemeClr val="tx1">
                    <a:tint val="75000"/>
                  </a:schemeClr>
                </a:solidFill>
              </a:defRPr>
            </a:lvl5pPr>
            <a:lvl6pPr marL="2742653" indent="0" algn="ctr">
              <a:buNone/>
              <a:defRPr>
                <a:solidFill>
                  <a:schemeClr val="tx1">
                    <a:tint val="75000"/>
                  </a:schemeClr>
                </a:solidFill>
              </a:defRPr>
            </a:lvl6pPr>
            <a:lvl7pPr marL="3291180" indent="0" algn="ctr">
              <a:buNone/>
              <a:defRPr>
                <a:solidFill>
                  <a:schemeClr val="tx1">
                    <a:tint val="75000"/>
                  </a:schemeClr>
                </a:solidFill>
              </a:defRPr>
            </a:lvl7pPr>
            <a:lvl8pPr marL="3839712" indent="0" algn="ctr">
              <a:buNone/>
              <a:defRPr>
                <a:solidFill>
                  <a:schemeClr val="tx1">
                    <a:tint val="75000"/>
                  </a:schemeClr>
                </a:solidFill>
              </a:defRPr>
            </a:lvl8pPr>
            <a:lvl9pPr marL="4388243"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7" descr="Optimization_logos.png"/>
          <p:cNvPicPr>
            <a:picLocks noChangeAspect="1"/>
          </p:cNvPicPr>
          <p:nvPr userDrawn="1"/>
        </p:nvPicPr>
        <p:blipFill>
          <a:blip r:embed="rId3" cstate="print"/>
          <a:srcRect l="3878" t="4287" r="67244" b="81177"/>
          <a:stretch>
            <a:fillRect/>
          </a:stretch>
        </p:blipFill>
        <p:spPr>
          <a:xfrm>
            <a:off x="7870800" y="7219234"/>
            <a:ext cx="3102000" cy="1010366"/>
          </a:xfrm>
          <a:prstGeom prst="rect">
            <a:avLst/>
          </a:prstGeom>
        </p:spPr>
      </p:pic>
      <p:sp>
        <p:nvSpPr>
          <p:cNvPr id="9" name="Title 1"/>
          <p:cNvSpPr>
            <a:spLocks noGrp="1"/>
          </p:cNvSpPr>
          <p:nvPr>
            <p:ph type="ctrTitle"/>
          </p:nvPr>
        </p:nvSpPr>
        <p:spPr>
          <a:xfrm>
            <a:off x="876300" y="2286004"/>
            <a:ext cx="9218296" cy="1828194"/>
          </a:xfrm>
        </p:spPr>
        <p:txBody>
          <a:bodyPr>
            <a:noAutofit/>
          </a:bodyPr>
          <a:lstStyle>
            <a:lvl1pPr algn="l" defTabSz="1097060" rtl="0" eaLnBrk="1" latinLnBrk="0" hangingPunct="1">
              <a:lnSpc>
                <a:spcPct val="90000"/>
              </a:lnSpc>
              <a:spcBef>
                <a:spcPct val="0"/>
              </a:spcBef>
              <a:buNone/>
              <a:defRPr lang="en-US" sz="5800" b="0" kern="1200" cap="none" spc="-180" dirty="0">
                <a:ln w="3175">
                  <a:noFill/>
                </a:ln>
                <a:solidFill>
                  <a:srgbClr val="034077"/>
                </a:solidFill>
                <a:effectLst/>
                <a:latin typeface="Segoe" pitchFamily="34" charset="0"/>
                <a:ea typeface="+mn-ea"/>
                <a:cs typeface="Arial"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7267727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76300" y="2286004"/>
            <a:ext cx="9218296" cy="1828194"/>
          </a:xfrm>
        </p:spPr>
        <p:txBody>
          <a:bodyPr>
            <a:noAutofit/>
          </a:bodyPr>
          <a:lstStyle>
            <a:lvl1pPr algn="l" defTabSz="1097060" rtl="0" eaLnBrk="1" latinLnBrk="0" hangingPunct="1">
              <a:lnSpc>
                <a:spcPct val="90000"/>
              </a:lnSpc>
              <a:spcBef>
                <a:spcPct val="0"/>
              </a:spcBef>
              <a:buNone/>
              <a:defRPr lang="en-US" sz="5800" b="0" kern="1200" cap="none" spc="-180" dirty="0">
                <a:ln w="3175">
                  <a:noFill/>
                </a:ln>
                <a:solidFill>
                  <a:srgbClr val="034077"/>
                </a:solidFill>
                <a:effectLst/>
                <a:latin typeface="Segoe" pitchFamily="34" charset="0"/>
                <a:ea typeface="+mn-ea"/>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876299" y="4658086"/>
            <a:ext cx="9218296" cy="553998"/>
          </a:xfrm>
        </p:spPr>
        <p:txBody>
          <a:bodyPr>
            <a:noAutofit/>
          </a:bodyPr>
          <a:lstStyle>
            <a:lvl1pPr marL="0" indent="0" algn="l">
              <a:lnSpc>
                <a:spcPct val="90000"/>
              </a:lnSpc>
              <a:spcBef>
                <a:spcPts val="0"/>
              </a:spcBef>
              <a:buNone/>
              <a:defRPr>
                <a:solidFill>
                  <a:schemeClr val="tx1">
                    <a:tint val="75000"/>
                  </a:schemeClr>
                </a:solidFill>
              </a:defRPr>
            </a:lvl1pPr>
            <a:lvl2pPr marL="548530" indent="0" algn="ctr">
              <a:buNone/>
              <a:defRPr>
                <a:solidFill>
                  <a:schemeClr val="tx1">
                    <a:tint val="75000"/>
                  </a:schemeClr>
                </a:solidFill>
              </a:defRPr>
            </a:lvl2pPr>
            <a:lvl3pPr marL="1097060" indent="0" algn="ctr">
              <a:buNone/>
              <a:defRPr>
                <a:solidFill>
                  <a:schemeClr val="tx1">
                    <a:tint val="75000"/>
                  </a:schemeClr>
                </a:solidFill>
              </a:defRPr>
            </a:lvl3pPr>
            <a:lvl4pPr marL="1645590" indent="0" algn="ctr">
              <a:buNone/>
              <a:defRPr>
                <a:solidFill>
                  <a:schemeClr val="tx1">
                    <a:tint val="75000"/>
                  </a:schemeClr>
                </a:solidFill>
              </a:defRPr>
            </a:lvl4pPr>
            <a:lvl5pPr marL="2194122" indent="0" algn="ctr">
              <a:buNone/>
              <a:defRPr>
                <a:solidFill>
                  <a:schemeClr val="tx1">
                    <a:tint val="75000"/>
                  </a:schemeClr>
                </a:solidFill>
              </a:defRPr>
            </a:lvl5pPr>
            <a:lvl6pPr marL="2742653" indent="0" algn="ctr">
              <a:buNone/>
              <a:defRPr>
                <a:solidFill>
                  <a:schemeClr val="tx1">
                    <a:tint val="75000"/>
                  </a:schemeClr>
                </a:solidFill>
              </a:defRPr>
            </a:lvl6pPr>
            <a:lvl7pPr marL="3291180" indent="0" algn="ctr">
              <a:buNone/>
              <a:defRPr>
                <a:solidFill>
                  <a:schemeClr val="tx1">
                    <a:tint val="75000"/>
                  </a:schemeClr>
                </a:solidFill>
              </a:defRPr>
            </a:lvl7pPr>
            <a:lvl8pPr marL="3839712" indent="0" algn="ctr">
              <a:buNone/>
              <a:defRPr>
                <a:solidFill>
                  <a:schemeClr val="tx1">
                    <a:tint val="75000"/>
                  </a:schemeClr>
                </a:solidFill>
              </a:defRPr>
            </a:lvl8pPr>
            <a:lvl9pPr marL="4388243"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67985539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43063" y="2103121"/>
            <a:ext cx="8451850" cy="1828193"/>
          </a:xfrm>
        </p:spPr>
        <p:txBody>
          <a:bodyPr anchor="ctr" anchorCtr="0">
            <a:noAutofit/>
          </a:bodyPr>
          <a:lstStyle>
            <a:lvl1pPr>
              <a:lnSpc>
                <a:spcPct val="90000"/>
              </a:lnSpc>
              <a:defRPr sz="5800">
                <a:ln w="3175">
                  <a:noFill/>
                </a:ln>
                <a:solidFill>
                  <a:srgbClr val="034077"/>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642746" y="4480564"/>
            <a:ext cx="8451850" cy="553998"/>
          </a:xfrm>
        </p:spPr>
        <p:txBody>
          <a:bodyPr>
            <a:noAutofit/>
          </a:bodyPr>
          <a:lstStyle>
            <a:lvl1pPr marL="0" indent="0" algn="l">
              <a:lnSpc>
                <a:spcPct val="90000"/>
              </a:lnSpc>
              <a:spcBef>
                <a:spcPts val="0"/>
              </a:spcBef>
              <a:buNone/>
              <a:defRPr>
                <a:solidFill>
                  <a:schemeClr val="tx1">
                    <a:tint val="75000"/>
                  </a:schemeClr>
                </a:solidFill>
              </a:defRPr>
            </a:lvl1pPr>
            <a:lvl2pPr marL="548530" indent="0" algn="ctr">
              <a:buNone/>
              <a:defRPr>
                <a:solidFill>
                  <a:schemeClr val="tx1">
                    <a:tint val="75000"/>
                  </a:schemeClr>
                </a:solidFill>
              </a:defRPr>
            </a:lvl2pPr>
            <a:lvl3pPr marL="1097060" indent="0" algn="ctr">
              <a:buNone/>
              <a:defRPr>
                <a:solidFill>
                  <a:schemeClr val="tx1">
                    <a:tint val="75000"/>
                  </a:schemeClr>
                </a:solidFill>
              </a:defRPr>
            </a:lvl3pPr>
            <a:lvl4pPr marL="1645590" indent="0" algn="ctr">
              <a:buNone/>
              <a:defRPr>
                <a:solidFill>
                  <a:schemeClr val="tx1">
                    <a:tint val="75000"/>
                  </a:schemeClr>
                </a:solidFill>
              </a:defRPr>
            </a:lvl4pPr>
            <a:lvl5pPr marL="2194122" indent="0" algn="ctr">
              <a:buNone/>
              <a:defRPr>
                <a:solidFill>
                  <a:schemeClr val="tx1">
                    <a:tint val="75000"/>
                  </a:schemeClr>
                </a:solidFill>
              </a:defRPr>
            </a:lvl5pPr>
            <a:lvl6pPr marL="2742653" indent="0" algn="ctr">
              <a:buNone/>
              <a:defRPr>
                <a:solidFill>
                  <a:schemeClr val="tx1">
                    <a:tint val="75000"/>
                  </a:schemeClr>
                </a:solidFill>
              </a:defRPr>
            </a:lvl6pPr>
            <a:lvl7pPr marL="3291180" indent="0" algn="ctr">
              <a:buNone/>
              <a:defRPr>
                <a:solidFill>
                  <a:schemeClr val="tx1">
                    <a:tint val="75000"/>
                  </a:schemeClr>
                </a:solidFill>
              </a:defRPr>
            </a:lvl7pPr>
            <a:lvl8pPr marL="3839712" indent="0" algn="ctr">
              <a:buNone/>
              <a:defRPr>
                <a:solidFill>
                  <a:schemeClr val="tx1">
                    <a:tint val="75000"/>
                  </a:schemeClr>
                </a:solidFill>
              </a:defRPr>
            </a:lvl8pPr>
            <a:lvl9pPr marL="4388243"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876301" y="5943601"/>
            <a:ext cx="9228137" cy="1661993"/>
          </a:xfrm>
        </p:spPr>
        <p:txBody>
          <a:bodyPr anchor="t" anchorCtr="0">
            <a:noAutofit/>
            <a:scene3d>
              <a:camera prst="orthographicFront"/>
              <a:lightRig rig="freezing" dir="t"/>
            </a:scene3d>
            <a:sp3d extrusionH="25400" prstMaterial="matte">
              <a:bevelT w="25400" h="38100"/>
              <a:contourClr>
                <a:srgbClr val="0681D4"/>
              </a:contourClr>
            </a:sp3d>
          </a:bodyPr>
          <a:lstStyle>
            <a:lvl1pPr marL="0" indent="0" algn="r">
              <a:buFont typeface="Arial" pitchFamily="34" charset="0"/>
              <a:buNone/>
              <a:defRPr kumimoji="0" lang="en-US" sz="12000" b="1" i="1" u="none" strike="noStrike" kern="1200" cap="none" spc="-770" normalizeH="0" baseline="0" noProof="0" dirty="0" smtClean="0">
                <a:ln w="11430">
                  <a:noFill/>
                </a:ln>
                <a:gradFill>
                  <a:gsLst>
                    <a:gs pos="0">
                      <a:schemeClr val="tx1">
                        <a:lumMod val="95000"/>
                      </a:schemeClr>
                    </a:gs>
                    <a:gs pos="28000">
                      <a:schemeClr val="tx1">
                        <a:lumMod val="65000"/>
                      </a:schemeClr>
                    </a:gs>
                    <a:gs pos="62000">
                      <a:schemeClr val="tx1">
                        <a:lumMod val="95000"/>
                      </a:schemeClr>
                    </a:gs>
                    <a:gs pos="88000">
                      <a:schemeClr val="tx1">
                        <a:lumMod val="65000"/>
                      </a:schemeClr>
                    </a:gs>
                  </a:gsLst>
                  <a:lin ang="5400000" scaled="0"/>
                </a:gra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1441894496"/>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457200" y="1693863"/>
            <a:ext cx="10058400" cy="2653034"/>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29812208"/>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95450"/>
            <a:ext cx="10058400" cy="2653034"/>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5833629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93865"/>
            <a:ext cx="4937760" cy="2583784"/>
          </a:xfrm>
        </p:spPr>
        <p:txBody>
          <a:bodyPr/>
          <a:lstStyle>
            <a:lvl1pPr marL="407905" indent="-407905">
              <a:lnSpc>
                <a:spcPct val="90000"/>
              </a:lnSpc>
              <a:defRPr sz="3400"/>
            </a:lvl1pPr>
            <a:lvl2pPr marL="807876" indent="-390446">
              <a:lnSpc>
                <a:spcPct val="90000"/>
              </a:lnSpc>
              <a:defRPr sz="2900"/>
            </a:lvl2pPr>
            <a:lvl3pPr marL="1144360" indent="-346006">
              <a:lnSpc>
                <a:spcPct val="90000"/>
              </a:lnSpc>
              <a:defRPr sz="2400"/>
            </a:lvl3pPr>
            <a:lvl4pPr marL="1472906" indent="-328547">
              <a:lnSpc>
                <a:spcPct val="90000"/>
              </a:lnSpc>
              <a:defRPr sz="2200"/>
            </a:lvl4pPr>
            <a:lvl5pPr marL="1818911" indent="-336482">
              <a:lnSpc>
                <a:spcPct val="90000"/>
              </a:lnSpc>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77840" y="1693865"/>
            <a:ext cx="4937760" cy="2583784"/>
          </a:xfrm>
        </p:spPr>
        <p:txBody>
          <a:bodyPr/>
          <a:lstStyle>
            <a:lvl1pPr marL="417430" indent="-417430">
              <a:lnSpc>
                <a:spcPct val="90000"/>
              </a:lnSpc>
              <a:defRPr sz="3400"/>
            </a:lvl1pPr>
            <a:lvl2pPr marL="807876" indent="-407905">
              <a:lnSpc>
                <a:spcPct val="90000"/>
              </a:lnSpc>
              <a:defRPr sz="2900"/>
            </a:lvl2pPr>
            <a:lvl3pPr marL="1153882" indent="-363466">
              <a:lnSpc>
                <a:spcPct val="90000"/>
              </a:lnSpc>
              <a:defRPr sz="2400"/>
            </a:lvl3pPr>
            <a:lvl4pPr marL="1472906" indent="-319025">
              <a:lnSpc>
                <a:spcPct val="90000"/>
              </a:lnSpc>
              <a:defRPr sz="2200"/>
            </a:lvl4pPr>
            <a:lvl5pPr marL="1818911" indent="-328547">
              <a:lnSpc>
                <a:spcPct val="90000"/>
              </a:lnSpc>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38099684"/>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93863"/>
            <a:ext cx="4937760" cy="830998"/>
          </a:xfrm>
        </p:spPr>
        <p:txBody>
          <a:bodyPr anchor="b"/>
          <a:lstStyle>
            <a:lvl1pPr marL="0" indent="0">
              <a:lnSpc>
                <a:spcPct val="90000"/>
              </a:lnSpc>
              <a:spcBef>
                <a:spcPts val="0"/>
              </a:spcBef>
              <a:buNone/>
              <a:defRPr sz="3000" b="1"/>
            </a:lvl1pPr>
            <a:lvl2pPr marL="548530" indent="0">
              <a:buNone/>
              <a:defRPr sz="2400" b="1"/>
            </a:lvl2pPr>
            <a:lvl3pPr marL="1097060" indent="0">
              <a:buNone/>
              <a:defRPr sz="2200" b="1"/>
            </a:lvl3pPr>
            <a:lvl4pPr marL="1645590" indent="0">
              <a:buNone/>
              <a:defRPr sz="1900" b="1"/>
            </a:lvl4pPr>
            <a:lvl5pPr marL="2194122" indent="0">
              <a:buNone/>
              <a:defRPr sz="1900" b="1"/>
            </a:lvl5pPr>
            <a:lvl6pPr marL="2742653" indent="0">
              <a:buNone/>
              <a:defRPr sz="1900" b="1"/>
            </a:lvl6pPr>
            <a:lvl7pPr marL="3291180" indent="0">
              <a:buNone/>
              <a:defRPr sz="1900" b="1"/>
            </a:lvl7pPr>
            <a:lvl8pPr marL="3839712" indent="0">
              <a:buNone/>
              <a:defRPr sz="1900" b="1"/>
            </a:lvl8pPr>
            <a:lvl9pPr marL="4388243" indent="0">
              <a:buNone/>
              <a:defRPr sz="1900" b="1"/>
            </a:lvl9pPr>
          </a:lstStyle>
          <a:p>
            <a:pPr lvl="0"/>
            <a:r>
              <a:rPr lang="en-US" smtClean="0"/>
              <a:t>Click to edit Master text styles</a:t>
            </a:r>
          </a:p>
        </p:txBody>
      </p:sp>
      <p:sp>
        <p:nvSpPr>
          <p:cNvPr id="4" name="Content Placeholder 3"/>
          <p:cNvSpPr>
            <a:spLocks noGrp="1"/>
          </p:cNvSpPr>
          <p:nvPr>
            <p:ph sz="half" idx="2"/>
          </p:nvPr>
        </p:nvSpPr>
        <p:spPr>
          <a:xfrm>
            <a:off x="457199" y="2609850"/>
            <a:ext cx="4937760" cy="2231380"/>
          </a:xfrm>
        </p:spPr>
        <p:txBody>
          <a:bodyPr/>
          <a:lstStyle>
            <a:lvl1pPr marL="338070" indent="-338070">
              <a:defRPr sz="2800"/>
            </a:lvl1pPr>
            <a:lvl2pPr marL="674554" indent="-319025">
              <a:defRPr sz="2400"/>
            </a:lvl2pPr>
            <a:lvl3pPr marL="976118" indent="-292040">
              <a:defRPr sz="2200"/>
            </a:lvl3pPr>
            <a:lvl4pPr marL="1260223" indent="-274584">
              <a:defRPr sz="2000"/>
            </a:lvl4pPr>
            <a:lvl5pPr marL="1534807" indent="-247600">
              <a:defRPr sz="20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575183" y="1693863"/>
            <a:ext cx="4940423" cy="830998"/>
          </a:xfrm>
        </p:spPr>
        <p:txBody>
          <a:bodyPr anchor="b"/>
          <a:lstStyle>
            <a:lvl1pPr marL="0" indent="0">
              <a:lnSpc>
                <a:spcPct val="90000"/>
              </a:lnSpc>
              <a:spcBef>
                <a:spcPts val="0"/>
              </a:spcBef>
              <a:buNone/>
              <a:defRPr sz="3000" b="1"/>
            </a:lvl1pPr>
            <a:lvl2pPr marL="548530" indent="0">
              <a:buNone/>
              <a:defRPr sz="2400" b="1"/>
            </a:lvl2pPr>
            <a:lvl3pPr marL="1097060" indent="0">
              <a:buNone/>
              <a:defRPr sz="2200" b="1"/>
            </a:lvl3pPr>
            <a:lvl4pPr marL="1645590" indent="0">
              <a:buNone/>
              <a:defRPr sz="1900" b="1"/>
            </a:lvl4pPr>
            <a:lvl5pPr marL="2194122" indent="0">
              <a:buNone/>
              <a:defRPr sz="1900" b="1"/>
            </a:lvl5pPr>
            <a:lvl6pPr marL="2742653" indent="0">
              <a:buNone/>
              <a:defRPr sz="1900" b="1"/>
            </a:lvl6pPr>
            <a:lvl7pPr marL="3291180" indent="0">
              <a:buNone/>
              <a:defRPr sz="1900" b="1"/>
            </a:lvl7pPr>
            <a:lvl8pPr marL="3839712" indent="0">
              <a:buNone/>
              <a:defRPr sz="1900" b="1"/>
            </a:lvl8pPr>
            <a:lvl9pPr marL="4388243" indent="0">
              <a:buNone/>
              <a:defRPr sz="1900" b="1"/>
            </a:lvl9pPr>
          </a:lstStyle>
          <a:p>
            <a:pPr lvl="0"/>
            <a:r>
              <a:rPr lang="en-US" smtClean="0"/>
              <a:t>Click to edit Master text styles</a:t>
            </a:r>
          </a:p>
        </p:txBody>
      </p:sp>
      <p:sp>
        <p:nvSpPr>
          <p:cNvPr id="6" name="Content Placeholder 5"/>
          <p:cNvSpPr>
            <a:spLocks noGrp="1"/>
          </p:cNvSpPr>
          <p:nvPr>
            <p:ph sz="quarter" idx="4"/>
          </p:nvPr>
        </p:nvSpPr>
        <p:spPr>
          <a:xfrm>
            <a:off x="5574031" y="2609850"/>
            <a:ext cx="4941569" cy="2231380"/>
          </a:xfrm>
        </p:spPr>
        <p:txBody>
          <a:bodyPr/>
          <a:lstStyle>
            <a:lvl1pPr marL="355528" indent="-355528">
              <a:defRPr sz="2800"/>
            </a:lvl1pPr>
            <a:lvl2pPr marL="684076" indent="-328547">
              <a:defRPr sz="2400"/>
            </a:lvl2pPr>
            <a:lvl3pPr marL="985640" indent="-293628">
              <a:defRPr sz="2200"/>
            </a:lvl3pPr>
            <a:lvl4pPr marL="1260223" indent="-284107">
              <a:defRPr sz="2000"/>
            </a:lvl4pPr>
            <a:lvl5pPr marL="1534807" indent="-265060">
              <a:defRPr sz="20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94702267"/>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1846987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76300" y="2286003"/>
            <a:ext cx="9218296" cy="1828194"/>
          </a:xfrm>
        </p:spPr>
        <p:txBody>
          <a:bodyPr>
            <a:noAutofit/>
          </a:bodyPr>
          <a:lstStyle>
            <a:lvl1pPr algn="l" defTabSz="1097148" rtl="0" eaLnBrk="1" latinLnBrk="0" hangingPunct="1">
              <a:lnSpc>
                <a:spcPct val="90000"/>
              </a:lnSpc>
              <a:spcBef>
                <a:spcPct val="0"/>
              </a:spcBef>
              <a:buNone/>
              <a:defRPr lang="en-US" sz="5800" b="0" kern="1200" cap="none" spc="-180" dirty="0">
                <a:ln w="3175">
                  <a:noFill/>
                </a:ln>
                <a:solidFill>
                  <a:srgbClr val="034077"/>
                </a:solidFill>
                <a:effectLst/>
                <a:latin typeface="Segoe" pitchFamily="34" charset="0"/>
                <a:ea typeface="+mn-ea"/>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876299" y="4658085"/>
            <a:ext cx="9218296" cy="553998"/>
          </a:xfrm>
        </p:spPr>
        <p:txBody>
          <a:bodyPr>
            <a:noAutofit/>
          </a:bodyPr>
          <a:lstStyle>
            <a:lvl1pPr marL="0" indent="0" algn="l">
              <a:lnSpc>
                <a:spcPct val="90000"/>
              </a:lnSpc>
              <a:spcBef>
                <a:spcPts val="0"/>
              </a:spcBef>
              <a:buNone/>
              <a:defRPr>
                <a:solidFill>
                  <a:schemeClr val="tx1">
                    <a:tint val="75000"/>
                  </a:schemeClr>
                </a:solidFill>
              </a:defRPr>
            </a:lvl1pPr>
            <a:lvl2pPr marL="548574" indent="0" algn="ctr">
              <a:buNone/>
              <a:defRPr>
                <a:solidFill>
                  <a:schemeClr val="tx1">
                    <a:tint val="75000"/>
                  </a:schemeClr>
                </a:solidFill>
              </a:defRPr>
            </a:lvl2pPr>
            <a:lvl3pPr marL="1097148" indent="0" algn="ctr">
              <a:buNone/>
              <a:defRPr>
                <a:solidFill>
                  <a:schemeClr val="tx1">
                    <a:tint val="75000"/>
                  </a:schemeClr>
                </a:solidFill>
              </a:defRPr>
            </a:lvl3pPr>
            <a:lvl4pPr marL="1645722" indent="0" algn="ctr">
              <a:buNone/>
              <a:defRPr>
                <a:solidFill>
                  <a:schemeClr val="tx1">
                    <a:tint val="75000"/>
                  </a:schemeClr>
                </a:solidFill>
              </a:defRPr>
            </a:lvl4pPr>
            <a:lvl5pPr marL="2194297" indent="0" algn="ctr">
              <a:buNone/>
              <a:defRPr>
                <a:solidFill>
                  <a:schemeClr val="tx1">
                    <a:tint val="75000"/>
                  </a:schemeClr>
                </a:solidFill>
              </a:defRPr>
            </a:lvl5pPr>
            <a:lvl6pPr marL="2742872" indent="0" algn="ctr">
              <a:buNone/>
              <a:defRPr>
                <a:solidFill>
                  <a:schemeClr val="tx1">
                    <a:tint val="75000"/>
                  </a:schemeClr>
                </a:solidFill>
              </a:defRPr>
            </a:lvl6pPr>
            <a:lvl7pPr marL="3291444" indent="0" algn="ctr">
              <a:buNone/>
              <a:defRPr>
                <a:solidFill>
                  <a:schemeClr val="tx1">
                    <a:tint val="75000"/>
                  </a:schemeClr>
                </a:solidFill>
              </a:defRPr>
            </a:lvl7pPr>
            <a:lvl8pPr marL="3840019" indent="0" algn="ctr">
              <a:buNone/>
              <a:defRPr>
                <a:solidFill>
                  <a:schemeClr val="tx1">
                    <a:tint val="75000"/>
                  </a:schemeClr>
                </a:solidFill>
              </a:defRPr>
            </a:lvl8pPr>
            <a:lvl9pPr marL="4388594"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556535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Walkin- No Tagline">
    <p:bg bwMode="ltGray">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952022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chemeClr val="tx1"/>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57200" y="1693864"/>
            <a:ext cx="10058400" cy="264072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5369445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43063" y="2103121"/>
            <a:ext cx="8451850" cy="1828193"/>
          </a:xfrm>
        </p:spPr>
        <p:txBody>
          <a:bodyPr anchor="ctr" anchorCtr="0">
            <a:noAutofit/>
          </a:bodyPr>
          <a:lstStyle>
            <a:lvl1pPr>
              <a:lnSpc>
                <a:spcPct val="90000"/>
              </a:lnSpc>
              <a:defRPr sz="5800">
                <a:ln w="3175">
                  <a:noFill/>
                </a:ln>
                <a:solidFill>
                  <a:srgbClr val="034077"/>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642746" y="4480563"/>
            <a:ext cx="8451850" cy="553998"/>
          </a:xfrm>
        </p:spPr>
        <p:txBody>
          <a:bodyPr>
            <a:noAutofit/>
          </a:bodyPr>
          <a:lstStyle>
            <a:lvl1pPr marL="0" indent="0" algn="l">
              <a:lnSpc>
                <a:spcPct val="90000"/>
              </a:lnSpc>
              <a:spcBef>
                <a:spcPts val="0"/>
              </a:spcBef>
              <a:buNone/>
              <a:defRPr>
                <a:solidFill>
                  <a:schemeClr val="tx1">
                    <a:tint val="75000"/>
                  </a:schemeClr>
                </a:solidFill>
              </a:defRPr>
            </a:lvl1pPr>
            <a:lvl2pPr marL="548574" indent="0" algn="ctr">
              <a:buNone/>
              <a:defRPr>
                <a:solidFill>
                  <a:schemeClr val="tx1">
                    <a:tint val="75000"/>
                  </a:schemeClr>
                </a:solidFill>
              </a:defRPr>
            </a:lvl2pPr>
            <a:lvl3pPr marL="1097148" indent="0" algn="ctr">
              <a:buNone/>
              <a:defRPr>
                <a:solidFill>
                  <a:schemeClr val="tx1">
                    <a:tint val="75000"/>
                  </a:schemeClr>
                </a:solidFill>
              </a:defRPr>
            </a:lvl3pPr>
            <a:lvl4pPr marL="1645722" indent="0" algn="ctr">
              <a:buNone/>
              <a:defRPr>
                <a:solidFill>
                  <a:schemeClr val="tx1">
                    <a:tint val="75000"/>
                  </a:schemeClr>
                </a:solidFill>
              </a:defRPr>
            </a:lvl4pPr>
            <a:lvl5pPr marL="2194297" indent="0" algn="ctr">
              <a:buNone/>
              <a:defRPr>
                <a:solidFill>
                  <a:schemeClr val="tx1">
                    <a:tint val="75000"/>
                  </a:schemeClr>
                </a:solidFill>
              </a:defRPr>
            </a:lvl5pPr>
            <a:lvl6pPr marL="2742872" indent="0" algn="ctr">
              <a:buNone/>
              <a:defRPr>
                <a:solidFill>
                  <a:schemeClr val="tx1">
                    <a:tint val="75000"/>
                  </a:schemeClr>
                </a:solidFill>
              </a:defRPr>
            </a:lvl6pPr>
            <a:lvl7pPr marL="3291444" indent="0" algn="ctr">
              <a:buNone/>
              <a:defRPr>
                <a:solidFill>
                  <a:schemeClr val="tx1">
                    <a:tint val="75000"/>
                  </a:schemeClr>
                </a:solidFill>
              </a:defRPr>
            </a:lvl7pPr>
            <a:lvl8pPr marL="3840019" indent="0" algn="ctr">
              <a:buNone/>
              <a:defRPr>
                <a:solidFill>
                  <a:schemeClr val="tx1">
                    <a:tint val="75000"/>
                  </a:schemeClr>
                </a:solidFill>
              </a:defRPr>
            </a:lvl8pPr>
            <a:lvl9pPr marL="438859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876301" y="5943601"/>
            <a:ext cx="9228137" cy="1661993"/>
          </a:xfrm>
        </p:spPr>
        <p:txBody>
          <a:bodyPr anchor="t" anchorCtr="0">
            <a:noAutofit/>
            <a:scene3d>
              <a:camera prst="orthographicFront"/>
              <a:lightRig rig="freezing" dir="t"/>
            </a:scene3d>
            <a:sp3d extrusionH="25400" prstMaterial="matte">
              <a:bevelT w="25400" h="38100"/>
              <a:contourClr>
                <a:srgbClr val="0681D4"/>
              </a:contourClr>
            </a:sp3d>
          </a:bodyPr>
          <a:lstStyle>
            <a:lvl1pPr marL="0" indent="0" algn="r">
              <a:buFont typeface="Arial" pitchFamily="34" charset="0"/>
              <a:buNone/>
              <a:defRPr kumimoji="0" lang="en-US" sz="12000" b="1" i="1" u="none" strike="noStrike" kern="1200" cap="none" spc="-770" normalizeH="0" baseline="0" noProof="0" dirty="0" smtClean="0">
                <a:ln w="11430">
                  <a:noFill/>
                </a:ln>
                <a:gradFill>
                  <a:gsLst>
                    <a:gs pos="0">
                      <a:schemeClr val="tx1">
                        <a:lumMod val="95000"/>
                      </a:schemeClr>
                    </a:gs>
                    <a:gs pos="28000">
                      <a:schemeClr val="tx1">
                        <a:lumMod val="65000"/>
                      </a:schemeClr>
                    </a:gs>
                    <a:gs pos="62000">
                      <a:schemeClr val="tx1">
                        <a:lumMod val="95000"/>
                      </a:schemeClr>
                    </a:gs>
                    <a:gs pos="88000">
                      <a:schemeClr val="tx1">
                        <a:lumMod val="65000"/>
                      </a:schemeClr>
                    </a:gs>
                  </a:gsLst>
                  <a:lin ang="5400000" scaled="0"/>
                </a:gradFill>
                <a:effectLst/>
                <a:uLnTx/>
                <a:uFillTx/>
                <a:latin typeface="Segoe" pitchFamily="34" charset="0"/>
                <a:ea typeface="+mn-ea"/>
                <a:cs typeface="+mn-cs"/>
              </a:defRPr>
            </a:lvl1pPr>
          </a:lstStyle>
          <a:p>
            <a:pPr lvl="0"/>
            <a:r>
              <a:rPr lang="en-US" dirty="0" smtClean="0"/>
              <a:t>click to…</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457200" y="1693863"/>
            <a:ext cx="10058400" cy="2653034"/>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95450"/>
            <a:ext cx="10058400" cy="2653034"/>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93865"/>
            <a:ext cx="4937760" cy="2583784"/>
          </a:xfrm>
        </p:spPr>
        <p:txBody>
          <a:bodyPr/>
          <a:lstStyle>
            <a:lvl1pPr marL="407938" indent="-407938">
              <a:lnSpc>
                <a:spcPct val="90000"/>
              </a:lnSpc>
              <a:defRPr sz="3400"/>
            </a:lvl1pPr>
            <a:lvl2pPr marL="807941" indent="-390478">
              <a:lnSpc>
                <a:spcPct val="90000"/>
              </a:lnSpc>
              <a:defRPr sz="2900"/>
            </a:lvl2pPr>
            <a:lvl3pPr marL="1144451" indent="-346034">
              <a:lnSpc>
                <a:spcPct val="90000"/>
              </a:lnSpc>
              <a:defRPr sz="2400"/>
            </a:lvl3pPr>
            <a:lvl4pPr marL="1473024" indent="-328573">
              <a:lnSpc>
                <a:spcPct val="90000"/>
              </a:lnSpc>
              <a:defRPr sz="2200"/>
            </a:lvl4pPr>
            <a:lvl5pPr marL="1819056" indent="-336509">
              <a:lnSpc>
                <a:spcPct val="90000"/>
              </a:lnSpc>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77840" y="1693865"/>
            <a:ext cx="4937760" cy="2583784"/>
          </a:xfrm>
        </p:spPr>
        <p:txBody>
          <a:bodyPr/>
          <a:lstStyle>
            <a:lvl1pPr marL="417463" indent="-417463">
              <a:lnSpc>
                <a:spcPct val="90000"/>
              </a:lnSpc>
              <a:defRPr sz="3400"/>
            </a:lvl1pPr>
            <a:lvl2pPr marL="807941" indent="-407938">
              <a:lnSpc>
                <a:spcPct val="90000"/>
              </a:lnSpc>
              <a:defRPr sz="2900"/>
            </a:lvl2pPr>
            <a:lvl3pPr marL="1153974" indent="-363494">
              <a:lnSpc>
                <a:spcPct val="90000"/>
              </a:lnSpc>
              <a:defRPr sz="2400"/>
            </a:lvl3pPr>
            <a:lvl4pPr marL="1473024" indent="-319049">
              <a:lnSpc>
                <a:spcPct val="90000"/>
              </a:lnSpc>
              <a:defRPr sz="2200"/>
            </a:lvl4pPr>
            <a:lvl5pPr marL="1819056" indent="-328573">
              <a:lnSpc>
                <a:spcPct val="90000"/>
              </a:lnSpc>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93863"/>
            <a:ext cx="4937760" cy="830998"/>
          </a:xfrm>
        </p:spPr>
        <p:txBody>
          <a:bodyPr anchor="b"/>
          <a:lstStyle>
            <a:lvl1pPr marL="0" indent="0">
              <a:lnSpc>
                <a:spcPct val="90000"/>
              </a:lnSpc>
              <a:spcBef>
                <a:spcPts val="0"/>
              </a:spcBef>
              <a:buNone/>
              <a:defRPr sz="3000" b="1"/>
            </a:lvl1pPr>
            <a:lvl2pPr marL="548574" indent="0">
              <a:buNone/>
              <a:defRPr sz="2400" b="1"/>
            </a:lvl2pPr>
            <a:lvl3pPr marL="1097148" indent="0">
              <a:buNone/>
              <a:defRPr sz="2200" b="1"/>
            </a:lvl3pPr>
            <a:lvl4pPr marL="1645722" indent="0">
              <a:buNone/>
              <a:defRPr sz="1900" b="1"/>
            </a:lvl4pPr>
            <a:lvl5pPr marL="2194297" indent="0">
              <a:buNone/>
              <a:defRPr sz="1900" b="1"/>
            </a:lvl5pPr>
            <a:lvl6pPr marL="2742872" indent="0">
              <a:buNone/>
              <a:defRPr sz="1900" b="1"/>
            </a:lvl6pPr>
            <a:lvl7pPr marL="3291444" indent="0">
              <a:buNone/>
              <a:defRPr sz="1900" b="1"/>
            </a:lvl7pPr>
            <a:lvl8pPr marL="3840019" indent="0">
              <a:buNone/>
              <a:defRPr sz="1900" b="1"/>
            </a:lvl8pPr>
            <a:lvl9pPr marL="4388594" indent="0">
              <a:buNone/>
              <a:defRPr sz="1900" b="1"/>
            </a:lvl9pPr>
          </a:lstStyle>
          <a:p>
            <a:pPr lvl="0"/>
            <a:r>
              <a:rPr lang="en-US" smtClean="0"/>
              <a:t>Click to edit Master text styles</a:t>
            </a:r>
          </a:p>
        </p:txBody>
      </p:sp>
      <p:sp>
        <p:nvSpPr>
          <p:cNvPr id="4" name="Content Placeholder 3"/>
          <p:cNvSpPr>
            <a:spLocks noGrp="1"/>
          </p:cNvSpPr>
          <p:nvPr>
            <p:ph sz="half" idx="2"/>
          </p:nvPr>
        </p:nvSpPr>
        <p:spPr>
          <a:xfrm>
            <a:off x="457199" y="2609850"/>
            <a:ext cx="4937760" cy="2231380"/>
          </a:xfrm>
        </p:spPr>
        <p:txBody>
          <a:bodyPr/>
          <a:lstStyle>
            <a:lvl1pPr marL="338098" indent="-338098">
              <a:defRPr sz="2800"/>
            </a:lvl1pPr>
            <a:lvl2pPr marL="674608" indent="-319049">
              <a:defRPr sz="2400"/>
            </a:lvl2pPr>
            <a:lvl3pPr marL="976196" indent="-292064">
              <a:defRPr sz="2200"/>
            </a:lvl3pPr>
            <a:lvl4pPr marL="1260324" indent="-274606">
              <a:defRPr sz="2000"/>
            </a:lvl4pPr>
            <a:lvl5pPr marL="1534930" indent="-247620">
              <a:defRPr sz="20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575180" y="1693863"/>
            <a:ext cx="4940423" cy="830998"/>
          </a:xfrm>
        </p:spPr>
        <p:txBody>
          <a:bodyPr anchor="b"/>
          <a:lstStyle>
            <a:lvl1pPr marL="0" indent="0">
              <a:lnSpc>
                <a:spcPct val="90000"/>
              </a:lnSpc>
              <a:spcBef>
                <a:spcPts val="0"/>
              </a:spcBef>
              <a:buNone/>
              <a:defRPr sz="3000" b="1"/>
            </a:lvl1pPr>
            <a:lvl2pPr marL="548574" indent="0">
              <a:buNone/>
              <a:defRPr sz="2400" b="1"/>
            </a:lvl2pPr>
            <a:lvl3pPr marL="1097148" indent="0">
              <a:buNone/>
              <a:defRPr sz="2200" b="1"/>
            </a:lvl3pPr>
            <a:lvl4pPr marL="1645722" indent="0">
              <a:buNone/>
              <a:defRPr sz="1900" b="1"/>
            </a:lvl4pPr>
            <a:lvl5pPr marL="2194297" indent="0">
              <a:buNone/>
              <a:defRPr sz="1900" b="1"/>
            </a:lvl5pPr>
            <a:lvl6pPr marL="2742872" indent="0">
              <a:buNone/>
              <a:defRPr sz="1900" b="1"/>
            </a:lvl6pPr>
            <a:lvl7pPr marL="3291444" indent="0">
              <a:buNone/>
              <a:defRPr sz="1900" b="1"/>
            </a:lvl7pPr>
            <a:lvl8pPr marL="3840019" indent="0">
              <a:buNone/>
              <a:defRPr sz="1900" b="1"/>
            </a:lvl8pPr>
            <a:lvl9pPr marL="4388594" indent="0">
              <a:buNone/>
              <a:defRPr sz="1900" b="1"/>
            </a:lvl9pPr>
          </a:lstStyle>
          <a:p>
            <a:pPr lvl="0"/>
            <a:r>
              <a:rPr lang="en-US" smtClean="0"/>
              <a:t>Click to edit Master text styles</a:t>
            </a:r>
          </a:p>
        </p:txBody>
      </p:sp>
      <p:sp>
        <p:nvSpPr>
          <p:cNvPr id="6" name="Content Placeholder 5"/>
          <p:cNvSpPr>
            <a:spLocks noGrp="1"/>
          </p:cNvSpPr>
          <p:nvPr>
            <p:ph sz="quarter" idx="4"/>
          </p:nvPr>
        </p:nvSpPr>
        <p:spPr>
          <a:xfrm>
            <a:off x="5574031" y="2609850"/>
            <a:ext cx="4941569" cy="2231380"/>
          </a:xfrm>
        </p:spPr>
        <p:txBody>
          <a:bodyPr/>
          <a:lstStyle>
            <a:lvl1pPr marL="355556" indent="-355556">
              <a:defRPr sz="2800"/>
            </a:lvl1pPr>
            <a:lvl2pPr marL="684131" indent="-328573">
              <a:defRPr sz="2400"/>
            </a:lvl2pPr>
            <a:lvl3pPr marL="985720" indent="-293652">
              <a:defRPr sz="2200"/>
            </a:lvl3pPr>
            <a:lvl4pPr marL="1260324" indent="-284130">
              <a:defRPr sz="2000"/>
            </a:lvl4pPr>
            <a:lvl5pPr marL="1534930" indent="-265081">
              <a:defRPr sz="20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6226"/>
            <a:ext cx="10058400" cy="797756"/>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95450"/>
            <a:ext cx="10058400" cy="2563163"/>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Optimization_logos.png"/>
          <p:cNvPicPr>
            <a:picLocks noChangeAspect="1"/>
          </p:cNvPicPr>
          <p:nvPr/>
        </p:nvPicPr>
        <p:blipFill>
          <a:blip r:embed="rId14" cstate="print"/>
          <a:srcRect l="3878" t="4287" r="67244" b="81177"/>
          <a:stretch>
            <a:fillRect/>
          </a:stretch>
        </p:blipFill>
        <p:spPr>
          <a:xfrm>
            <a:off x="9059520" y="7606419"/>
            <a:ext cx="1913280" cy="623183"/>
          </a:xfrm>
          <a:prstGeom prst="rect">
            <a:avLst/>
          </a:prstGeom>
        </p:spPr>
      </p:pic>
    </p:spTree>
  </p:cSld>
  <p:clrMap bg1="dk1" tx1="lt1" bg2="dk2" tx2="lt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fade/>
  </p:transition>
  <p:txStyles>
    <p:title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p:titleStyle>
    <p:bodyStyle>
      <a:lvl1pPr marL="476231" indent="-476231" algn="l" defTabSz="1097192" rtl="0" eaLnBrk="1" latinLnBrk="0" hangingPunct="1">
        <a:lnSpc>
          <a:spcPct val="90000"/>
        </a:lnSpc>
        <a:spcBef>
          <a:spcPct val="20000"/>
        </a:spcBef>
        <a:buFontTx/>
        <a:buBlip>
          <a:blip r:embed="rId15"/>
        </a:buBlip>
        <a:defRPr sz="3800" kern="1200">
          <a:solidFill>
            <a:schemeClr val="tx1"/>
          </a:solidFill>
          <a:latin typeface="+mn-lt"/>
          <a:ea typeface="+mn-ea"/>
          <a:cs typeface="+mn-cs"/>
        </a:defRPr>
      </a:lvl1pPr>
      <a:lvl2pPr marL="1097236" indent="-476231" algn="l" defTabSz="1097192" rtl="0" eaLnBrk="1" latinLnBrk="0" hangingPunct="1">
        <a:lnSpc>
          <a:spcPct val="90000"/>
        </a:lnSpc>
        <a:spcBef>
          <a:spcPct val="20000"/>
        </a:spcBef>
        <a:buFontTx/>
        <a:buBlip>
          <a:blip r:embed="rId16"/>
        </a:buBlip>
        <a:defRPr sz="3400" kern="1200">
          <a:solidFill>
            <a:schemeClr val="tx1"/>
          </a:solidFill>
          <a:latin typeface="+mn-lt"/>
          <a:ea typeface="+mn-ea"/>
          <a:cs typeface="+mn-cs"/>
        </a:defRPr>
      </a:lvl2pPr>
      <a:lvl3pPr marL="1510606" indent="-413370" algn="l" defTabSz="1097192" rtl="0" eaLnBrk="1" latinLnBrk="0" hangingPunct="1">
        <a:lnSpc>
          <a:spcPct val="90000"/>
        </a:lnSpc>
        <a:spcBef>
          <a:spcPct val="20000"/>
        </a:spcBef>
        <a:buFontTx/>
        <a:buBlip>
          <a:blip r:embed="rId16"/>
        </a:buBlip>
        <a:defRPr sz="2900" kern="1200">
          <a:solidFill>
            <a:schemeClr val="tx1"/>
          </a:solidFill>
          <a:latin typeface="+mn-lt"/>
          <a:ea typeface="+mn-ea"/>
          <a:cs typeface="+mn-cs"/>
        </a:defRPr>
      </a:lvl3pPr>
      <a:lvl4pPr marL="1925879" indent="-415273" algn="l" defTabSz="1097192" rtl="0" eaLnBrk="1" latinLnBrk="0" hangingPunct="1">
        <a:lnSpc>
          <a:spcPct val="90000"/>
        </a:lnSpc>
        <a:spcBef>
          <a:spcPct val="20000"/>
        </a:spcBef>
        <a:buFontTx/>
        <a:buBlip>
          <a:blip r:embed="rId16"/>
        </a:buBlip>
        <a:defRPr sz="2900" kern="1200">
          <a:solidFill>
            <a:schemeClr val="tx1"/>
          </a:solidFill>
          <a:latin typeface="+mn-lt"/>
          <a:ea typeface="+mn-ea"/>
          <a:cs typeface="+mn-cs"/>
        </a:defRPr>
      </a:lvl4pPr>
      <a:lvl5pPr marL="2329723" indent="-403844" algn="l" defTabSz="1097192" rtl="0" eaLnBrk="1" latinLnBrk="0" hangingPunct="1">
        <a:lnSpc>
          <a:spcPct val="90000"/>
        </a:lnSpc>
        <a:spcBef>
          <a:spcPct val="20000"/>
        </a:spcBef>
        <a:buFontTx/>
        <a:buBlip>
          <a:blip r:embed="rId16"/>
        </a:buBlip>
        <a:defRPr sz="2900" kern="1200">
          <a:solidFill>
            <a:schemeClr val="tx1"/>
          </a:solidFill>
          <a:latin typeface="+mn-lt"/>
          <a:ea typeface="+mn-ea"/>
          <a:cs typeface="+mn-cs"/>
        </a:defRPr>
      </a:lvl5pPr>
      <a:lvl6pPr marL="3017279" indent="-274298" algn="l" defTabSz="109719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5874" indent="-274298" algn="l" defTabSz="109719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471" indent="-274298" algn="l" defTabSz="109719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068" indent="-274298" algn="l" defTabSz="109719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97192" rtl="0" eaLnBrk="1" latinLnBrk="0" hangingPunct="1">
        <a:defRPr sz="2200" kern="1200">
          <a:solidFill>
            <a:schemeClr val="tx1"/>
          </a:solidFill>
          <a:latin typeface="+mn-lt"/>
          <a:ea typeface="+mn-ea"/>
          <a:cs typeface="+mn-cs"/>
        </a:defRPr>
      </a:lvl1pPr>
      <a:lvl2pPr marL="548596" algn="l" defTabSz="1097192" rtl="0" eaLnBrk="1" latinLnBrk="0" hangingPunct="1">
        <a:defRPr sz="2200" kern="1200">
          <a:solidFill>
            <a:schemeClr val="tx1"/>
          </a:solidFill>
          <a:latin typeface="+mn-lt"/>
          <a:ea typeface="+mn-ea"/>
          <a:cs typeface="+mn-cs"/>
        </a:defRPr>
      </a:lvl2pPr>
      <a:lvl3pPr marL="1097192" algn="l" defTabSz="1097192" rtl="0" eaLnBrk="1" latinLnBrk="0" hangingPunct="1">
        <a:defRPr sz="2200" kern="1200">
          <a:solidFill>
            <a:schemeClr val="tx1"/>
          </a:solidFill>
          <a:latin typeface="+mn-lt"/>
          <a:ea typeface="+mn-ea"/>
          <a:cs typeface="+mn-cs"/>
        </a:defRPr>
      </a:lvl3pPr>
      <a:lvl4pPr marL="1645788" algn="l" defTabSz="1097192" rtl="0" eaLnBrk="1" latinLnBrk="0" hangingPunct="1">
        <a:defRPr sz="2200" kern="1200">
          <a:solidFill>
            <a:schemeClr val="tx1"/>
          </a:solidFill>
          <a:latin typeface="+mn-lt"/>
          <a:ea typeface="+mn-ea"/>
          <a:cs typeface="+mn-cs"/>
        </a:defRPr>
      </a:lvl4pPr>
      <a:lvl5pPr marL="2194385" algn="l" defTabSz="1097192" rtl="0" eaLnBrk="1" latinLnBrk="0" hangingPunct="1">
        <a:defRPr sz="2200" kern="1200">
          <a:solidFill>
            <a:schemeClr val="tx1"/>
          </a:solidFill>
          <a:latin typeface="+mn-lt"/>
          <a:ea typeface="+mn-ea"/>
          <a:cs typeface="+mn-cs"/>
        </a:defRPr>
      </a:lvl5pPr>
      <a:lvl6pPr marL="2742982" algn="l" defTabSz="1097192" rtl="0" eaLnBrk="1" latinLnBrk="0" hangingPunct="1">
        <a:defRPr sz="2200" kern="1200">
          <a:solidFill>
            <a:schemeClr val="tx1"/>
          </a:solidFill>
          <a:latin typeface="+mn-lt"/>
          <a:ea typeface="+mn-ea"/>
          <a:cs typeface="+mn-cs"/>
        </a:defRPr>
      </a:lvl6pPr>
      <a:lvl7pPr marL="3291576" algn="l" defTabSz="1097192" rtl="0" eaLnBrk="1" latinLnBrk="0" hangingPunct="1">
        <a:defRPr sz="2200" kern="1200">
          <a:solidFill>
            <a:schemeClr val="tx1"/>
          </a:solidFill>
          <a:latin typeface="+mn-lt"/>
          <a:ea typeface="+mn-ea"/>
          <a:cs typeface="+mn-cs"/>
        </a:defRPr>
      </a:lvl7pPr>
      <a:lvl8pPr marL="3840173" algn="l" defTabSz="1097192" rtl="0" eaLnBrk="1" latinLnBrk="0" hangingPunct="1">
        <a:defRPr sz="2200" kern="1200">
          <a:solidFill>
            <a:schemeClr val="tx1"/>
          </a:solidFill>
          <a:latin typeface="+mn-lt"/>
          <a:ea typeface="+mn-ea"/>
          <a:cs typeface="+mn-cs"/>
        </a:defRPr>
      </a:lvl8pPr>
      <a:lvl9pPr marL="4388770" algn="l" defTabSz="1097192" rtl="0" eaLnBrk="1" latinLnBrk="0" hangingPunct="1">
        <a:defRPr sz="2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6226"/>
            <a:ext cx="10058400" cy="797756"/>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95453"/>
            <a:ext cx="10058400" cy="2563163"/>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Optimization_logos.png"/>
          <p:cNvPicPr>
            <a:picLocks noChangeAspect="1"/>
          </p:cNvPicPr>
          <p:nvPr/>
        </p:nvPicPr>
        <p:blipFill>
          <a:blip r:embed="rId14" cstate="print"/>
          <a:srcRect l="3878" t="4287" r="67244" b="81177"/>
          <a:stretch>
            <a:fillRect/>
          </a:stretch>
        </p:blipFill>
        <p:spPr>
          <a:xfrm>
            <a:off x="9059520" y="7606421"/>
            <a:ext cx="1913280" cy="623183"/>
          </a:xfrm>
          <a:prstGeom prst="rect">
            <a:avLst/>
          </a:prstGeom>
        </p:spPr>
      </p:pic>
    </p:spTree>
    <p:extLst>
      <p:ext uri="{BB962C8B-B14F-4D97-AF65-F5344CB8AC3E}">
        <p14:creationId xmlns:p14="http://schemas.microsoft.com/office/powerpoint/2010/main" val="1901746253"/>
      </p:ext>
    </p:extLst>
  </p:cSld>
  <p:clrMap bg1="dk1" tx1="lt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ransition>
    <p:fade/>
  </p:transition>
  <p:txStyles>
    <p:titleStyle>
      <a:lvl1pPr algn="l" defTabSz="1097104"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p:titleStyle>
    <p:bodyStyle>
      <a:lvl1pPr marL="476192" indent="-476192" algn="l" defTabSz="1097104" rtl="0" eaLnBrk="1" latinLnBrk="0" hangingPunct="1">
        <a:lnSpc>
          <a:spcPct val="90000"/>
        </a:lnSpc>
        <a:spcBef>
          <a:spcPct val="20000"/>
        </a:spcBef>
        <a:buFontTx/>
        <a:buBlip>
          <a:blip r:embed="rId15"/>
        </a:buBlip>
        <a:defRPr sz="3800" kern="1200">
          <a:solidFill>
            <a:schemeClr val="tx1"/>
          </a:solidFill>
          <a:latin typeface="+mn-lt"/>
          <a:ea typeface="+mn-ea"/>
          <a:cs typeface="+mn-cs"/>
        </a:defRPr>
      </a:lvl1pPr>
      <a:lvl2pPr marL="1097148" indent="-476192" algn="l" defTabSz="1097104" rtl="0" eaLnBrk="1" latinLnBrk="0" hangingPunct="1">
        <a:lnSpc>
          <a:spcPct val="90000"/>
        </a:lnSpc>
        <a:spcBef>
          <a:spcPct val="20000"/>
        </a:spcBef>
        <a:buFontTx/>
        <a:buBlip>
          <a:blip r:embed="rId16"/>
        </a:buBlip>
        <a:defRPr sz="3400" kern="1200">
          <a:solidFill>
            <a:schemeClr val="tx1"/>
          </a:solidFill>
          <a:latin typeface="+mn-lt"/>
          <a:ea typeface="+mn-ea"/>
          <a:cs typeface="+mn-cs"/>
        </a:defRPr>
      </a:lvl2pPr>
      <a:lvl3pPr marL="1510486" indent="-413336" algn="l" defTabSz="1097104" rtl="0" eaLnBrk="1" latinLnBrk="0" hangingPunct="1">
        <a:lnSpc>
          <a:spcPct val="90000"/>
        </a:lnSpc>
        <a:spcBef>
          <a:spcPct val="20000"/>
        </a:spcBef>
        <a:buFontTx/>
        <a:buBlip>
          <a:blip r:embed="rId16"/>
        </a:buBlip>
        <a:defRPr sz="2900" kern="1200">
          <a:solidFill>
            <a:schemeClr val="tx1"/>
          </a:solidFill>
          <a:latin typeface="+mn-lt"/>
          <a:ea typeface="+mn-ea"/>
          <a:cs typeface="+mn-cs"/>
        </a:defRPr>
      </a:lvl3pPr>
      <a:lvl4pPr marL="1925725" indent="-415240" algn="l" defTabSz="1097104" rtl="0" eaLnBrk="1" latinLnBrk="0" hangingPunct="1">
        <a:lnSpc>
          <a:spcPct val="90000"/>
        </a:lnSpc>
        <a:spcBef>
          <a:spcPct val="20000"/>
        </a:spcBef>
        <a:buFontTx/>
        <a:buBlip>
          <a:blip r:embed="rId16"/>
        </a:buBlip>
        <a:defRPr sz="2900" kern="1200">
          <a:solidFill>
            <a:schemeClr val="tx1"/>
          </a:solidFill>
          <a:latin typeface="+mn-lt"/>
          <a:ea typeface="+mn-ea"/>
          <a:cs typeface="+mn-cs"/>
        </a:defRPr>
      </a:lvl4pPr>
      <a:lvl5pPr marL="2329537" indent="-403812" algn="l" defTabSz="1097104" rtl="0" eaLnBrk="1" latinLnBrk="0" hangingPunct="1">
        <a:lnSpc>
          <a:spcPct val="90000"/>
        </a:lnSpc>
        <a:spcBef>
          <a:spcPct val="20000"/>
        </a:spcBef>
        <a:buFontTx/>
        <a:buBlip>
          <a:blip r:embed="rId16"/>
        </a:buBlip>
        <a:defRPr sz="2900" kern="1200">
          <a:solidFill>
            <a:schemeClr val="tx1"/>
          </a:solidFill>
          <a:latin typeface="+mn-lt"/>
          <a:ea typeface="+mn-ea"/>
          <a:cs typeface="+mn-cs"/>
        </a:defRPr>
      </a:lvl5pPr>
      <a:lvl6pPr marL="3017039" indent="-274277" algn="l" defTabSz="1097104"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5589" indent="-274277" algn="l" defTabSz="1097104"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142" indent="-274277" algn="l" defTabSz="1097104"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2696" indent="-274277" algn="l" defTabSz="1097104"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97104" rtl="0" eaLnBrk="1" latinLnBrk="0" hangingPunct="1">
        <a:defRPr sz="2200" kern="1200">
          <a:solidFill>
            <a:schemeClr val="tx1"/>
          </a:solidFill>
          <a:latin typeface="+mn-lt"/>
          <a:ea typeface="+mn-ea"/>
          <a:cs typeface="+mn-cs"/>
        </a:defRPr>
      </a:lvl1pPr>
      <a:lvl2pPr marL="548552" algn="l" defTabSz="1097104" rtl="0" eaLnBrk="1" latinLnBrk="0" hangingPunct="1">
        <a:defRPr sz="2200" kern="1200">
          <a:solidFill>
            <a:schemeClr val="tx1"/>
          </a:solidFill>
          <a:latin typeface="+mn-lt"/>
          <a:ea typeface="+mn-ea"/>
          <a:cs typeface="+mn-cs"/>
        </a:defRPr>
      </a:lvl2pPr>
      <a:lvl3pPr marL="1097104" algn="l" defTabSz="1097104" rtl="0" eaLnBrk="1" latinLnBrk="0" hangingPunct="1">
        <a:defRPr sz="2200" kern="1200">
          <a:solidFill>
            <a:schemeClr val="tx1"/>
          </a:solidFill>
          <a:latin typeface="+mn-lt"/>
          <a:ea typeface="+mn-ea"/>
          <a:cs typeface="+mn-cs"/>
        </a:defRPr>
      </a:lvl3pPr>
      <a:lvl4pPr marL="1645656" algn="l" defTabSz="1097104" rtl="0" eaLnBrk="1" latinLnBrk="0" hangingPunct="1">
        <a:defRPr sz="2200" kern="1200">
          <a:solidFill>
            <a:schemeClr val="tx1"/>
          </a:solidFill>
          <a:latin typeface="+mn-lt"/>
          <a:ea typeface="+mn-ea"/>
          <a:cs typeface="+mn-cs"/>
        </a:defRPr>
      </a:lvl4pPr>
      <a:lvl5pPr marL="2194210" algn="l" defTabSz="1097104" rtl="0" eaLnBrk="1" latinLnBrk="0" hangingPunct="1">
        <a:defRPr sz="2200" kern="1200">
          <a:solidFill>
            <a:schemeClr val="tx1"/>
          </a:solidFill>
          <a:latin typeface="+mn-lt"/>
          <a:ea typeface="+mn-ea"/>
          <a:cs typeface="+mn-cs"/>
        </a:defRPr>
      </a:lvl5pPr>
      <a:lvl6pPr marL="2742762" algn="l" defTabSz="1097104" rtl="0" eaLnBrk="1" latinLnBrk="0" hangingPunct="1">
        <a:defRPr sz="2200" kern="1200">
          <a:solidFill>
            <a:schemeClr val="tx1"/>
          </a:solidFill>
          <a:latin typeface="+mn-lt"/>
          <a:ea typeface="+mn-ea"/>
          <a:cs typeface="+mn-cs"/>
        </a:defRPr>
      </a:lvl6pPr>
      <a:lvl7pPr marL="3291312" algn="l" defTabSz="1097104" rtl="0" eaLnBrk="1" latinLnBrk="0" hangingPunct="1">
        <a:defRPr sz="2200" kern="1200">
          <a:solidFill>
            <a:schemeClr val="tx1"/>
          </a:solidFill>
          <a:latin typeface="+mn-lt"/>
          <a:ea typeface="+mn-ea"/>
          <a:cs typeface="+mn-cs"/>
        </a:defRPr>
      </a:lvl7pPr>
      <a:lvl8pPr marL="3839866" algn="l" defTabSz="1097104" rtl="0" eaLnBrk="1" latinLnBrk="0" hangingPunct="1">
        <a:defRPr sz="2200" kern="1200">
          <a:solidFill>
            <a:schemeClr val="tx1"/>
          </a:solidFill>
          <a:latin typeface="+mn-lt"/>
          <a:ea typeface="+mn-ea"/>
          <a:cs typeface="+mn-cs"/>
        </a:defRPr>
      </a:lvl8pPr>
      <a:lvl9pPr marL="4388418" algn="l" defTabSz="1097104"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61.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4.xm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72.xml"/><Relationship Id="rId5" Type="http://schemas.openxmlformats.org/officeDocument/2006/relationships/image" Target="../media/image18.png"/><Relationship Id="rId10" Type="http://schemas.openxmlformats.org/officeDocument/2006/relationships/slide" Target="slide51.xml"/><Relationship Id="rId4" Type="http://schemas.openxmlformats.org/officeDocument/2006/relationships/image" Target="../media/image17.png"/><Relationship Id="rId9" Type="http://schemas.openxmlformats.org/officeDocument/2006/relationships/slide" Target="slide14.xml"/><Relationship Id="rId14" Type="http://schemas.openxmlformats.org/officeDocument/2006/relationships/slide" Target="slide3.xml"/></Relationships>
</file>

<file path=ppt/slides/_rels/slide100.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00.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0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01.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0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02.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0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0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0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04.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0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05.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0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06.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07.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07.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08.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08.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09.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109.xml"/><Relationship Id="rId16" Type="http://schemas.openxmlformats.org/officeDocument/2006/relationships/slide" Target="slide128.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48.xml"/><Relationship Id="rId5" Type="http://schemas.openxmlformats.org/officeDocument/2006/relationships/image" Target="../media/image18.png"/><Relationship Id="rId15" Type="http://schemas.openxmlformats.org/officeDocument/2006/relationships/hyperlink" Target="https://mspartner.microsoft.com/en/us/pages/training/practice-accelerator-for-sharepoint-server-2010.aspx" TargetMode="External"/><Relationship Id="rId10" Type="http://schemas.openxmlformats.org/officeDocument/2006/relationships/slide" Target="slide125.xm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1.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61.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4.xm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72.xml"/><Relationship Id="rId5" Type="http://schemas.openxmlformats.org/officeDocument/2006/relationships/image" Target="../media/image18.png"/><Relationship Id="rId10" Type="http://schemas.openxmlformats.org/officeDocument/2006/relationships/slide" Target="slide51.xml"/><Relationship Id="rId4" Type="http://schemas.openxmlformats.org/officeDocument/2006/relationships/image" Target="../media/image17.png"/><Relationship Id="rId9" Type="http://schemas.openxmlformats.org/officeDocument/2006/relationships/slide" Target="slide14.xml"/><Relationship Id="rId14" Type="http://schemas.openxmlformats.org/officeDocument/2006/relationships/slide" Target="slide3.xml"/></Relationships>
</file>

<file path=ppt/slides/_rels/slide110.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10.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1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11.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1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12.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1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1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1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14.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1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15.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1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16.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17.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17.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18.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18.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19.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19.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61.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4.xm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72.xml"/><Relationship Id="rId5" Type="http://schemas.openxmlformats.org/officeDocument/2006/relationships/image" Target="../media/image18.png"/><Relationship Id="rId10" Type="http://schemas.openxmlformats.org/officeDocument/2006/relationships/slide" Target="slide51.xml"/><Relationship Id="rId4" Type="http://schemas.openxmlformats.org/officeDocument/2006/relationships/image" Target="../media/image17.png"/><Relationship Id="rId9" Type="http://schemas.openxmlformats.org/officeDocument/2006/relationships/slide" Target="slide14.xml"/><Relationship Id="rId14" Type="http://schemas.openxmlformats.org/officeDocument/2006/relationships/slide" Target="slide3.xml"/></Relationships>
</file>

<file path=ppt/slides/_rels/slide120.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20.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2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21.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2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31.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122.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23.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123.xml"/><Relationship Id="rId16" Type="http://schemas.openxmlformats.org/officeDocument/2006/relationships/slide" Target="slide131.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48.xml"/><Relationship Id="rId5" Type="http://schemas.openxmlformats.org/officeDocument/2006/relationships/image" Target="../media/image18.png"/><Relationship Id="rId15" Type="http://schemas.openxmlformats.org/officeDocument/2006/relationships/hyperlink" Target="https://mspartner.microsoft.com/en/us/pages/training/practice-accelerator-for-sharepoint-server-2010.aspx" TargetMode="External"/><Relationship Id="rId10" Type="http://schemas.openxmlformats.org/officeDocument/2006/relationships/slide" Target="slide125.xm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24.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124.xml"/><Relationship Id="rId16" Type="http://schemas.openxmlformats.org/officeDocument/2006/relationships/slide" Target="slide131.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48.xml"/><Relationship Id="rId5" Type="http://schemas.openxmlformats.org/officeDocument/2006/relationships/image" Target="../media/image18.png"/><Relationship Id="rId15" Type="http://schemas.openxmlformats.org/officeDocument/2006/relationships/hyperlink" Target="https://mspartner.microsoft.com/en/us/pages/training/practice-accelerator-for-sharepoint-server-2010.aspx" TargetMode="External"/><Relationship Id="rId10" Type="http://schemas.openxmlformats.org/officeDocument/2006/relationships/slide" Target="slide125.xm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2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83.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125.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5" Type="http://schemas.openxmlformats.org/officeDocument/2006/relationships/hyperlink" Target="http://www.microsoftio.com/" TargetMode="Externa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12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83.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126.xml"/><Relationship Id="rId16" Type="http://schemas.openxmlformats.org/officeDocument/2006/relationships/slide" Target="slide137.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5" Type="http://schemas.openxmlformats.org/officeDocument/2006/relationships/hyperlink" Target="http://www.microsoftio.com/" TargetMode="Externa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12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150.xml"/><Relationship Id="rId3" Type="http://schemas.openxmlformats.org/officeDocument/2006/relationships/slide" Target="slide83.xml"/><Relationship Id="rId7" Type="http://schemas.openxmlformats.org/officeDocument/2006/relationships/image" Target="../media/image18.png"/><Relationship Id="rId12" Type="http://schemas.openxmlformats.org/officeDocument/2006/relationships/slide" Target="slide148.xml"/><Relationship Id="rId2" Type="http://schemas.openxmlformats.org/officeDocument/2006/relationships/notesSlide" Target="../notesSlides/notesSlide127.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slide" Target="slide76.xml"/><Relationship Id="rId5" Type="http://schemas.openxmlformats.org/officeDocument/2006/relationships/image" Target="../media/image16.png"/><Relationship Id="rId15" Type="http://schemas.openxmlformats.org/officeDocument/2006/relationships/slide" Target="slide3.xml"/><Relationship Id="rId10" Type="http://schemas.openxmlformats.org/officeDocument/2006/relationships/slide" Target="slide81.xml"/><Relationship Id="rId4" Type="http://schemas.openxmlformats.org/officeDocument/2006/relationships/hyperlink" Target="https://mspartner.microsoft.com/en/us/pages/training/practice-accelerator-for-sharepoint-server-2010.aspx" TargetMode="External"/><Relationship Id="rId9" Type="http://schemas.openxmlformats.org/officeDocument/2006/relationships/slide" Target="slide5.xml"/><Relationship Id="rId14" Type="http://schemas.openxmlformats.org/officeDocument/2006/relationships/slide" Target="slide135.xml"/></Relationships>
</file>

<file path=ppt/slides/_rels/slide128.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98.xml"/><Relationship Id="rId7" Type="http://schemas.openxmlformats.org/officeDocument/2006/relationships/image" Target="../media/image19.png"/><Relationship Id="rId12" Type="http://schemas.openxmlformats.org/officeDocument/2006/relationships/slide" Target="slide148.xml"/><Relationship Id="rId17" Type="http://schemas.openxmlformats.org/officeDocument/2006/relationships/slide" Target="slide139.xml"/><Relationship Id="rId2" Type="http://schemas.openxmlformats.org/officeDocument/2006/relationships/notesSlide" Target="../notesSlides/notesSlide128.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83.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29.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98.xml"/><Relationship Id="rId7" Type="http://schemas.openxmlformats.org/officeDocument/2006/relationships/image" Target="../media/image19.png"/><Relationship Id="rId12" Type="http://schemas.openxmlformats.org/officeDocument/2006/relationships/slide" Target="slide148.xml"/><Relationship Id="rId17" Type="http://schemas.openxmlformats.org/officeDocument/2006/relationships/slide" Target="slide142.xml"/><Relationship Id="rId2" Type="http://schemas.openxmlformats.org/officeDocument/2006/relationships/notesSlide" Target="../notesSlides/notesSlide129.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83.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3.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61.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4.xml"/><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72.xml"/><Relationship Id="rId5" Type="http://schemas.openxmlformats.org/officeDocument/2006/relationships/image" Target="../media/image18.png"/><Relationship Id="rId10" Type="http://schemas.openxmlformats.org/officeDocument/2006/relationships/slide" Target="slide51.xml"/><Relationship Id="rId4" Type="http://schemas.openxmlformats.org/officeDocument/2006/relationships/image" Target="../media/image17.png"/><Relationship Id="rId9" Type="http://schemas.openxmlformats.org/officeDocument/2006/relationships/slide" Target="slide14.xml"/><Relationship Id="rId14" Type="http://schemas.openxmlformats.org/officeDocument/2006/relationships/slide" Target="slide3.xml"/></Relationships>
</file>

<file path=ppt/slides/_rels/slide130.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148.xml"/><Relationship Id="rId3" Type="http://schemas.openxmlformats.org/officeDocument/2006/relationships/slide" Target="slide98.xml"/><Relationship Id="rId7" Type="http://schemas.openxmlformats.org/officeDocument/2006/relationships/image" Target="../media/image18.png"/><Relationship Id="rId12" Type="http://schemas.openxmlformats.org/officeDocument/2006/relationships/slide" Target="slide83.xml"/><Relationship Id="rId17" Type="http://schemas.openxmlformats.org/officeDocument/2006/relationships/hyperlink" Target="http://www.microsoftio.com/" TargetMode="External"/><Relationship Id="rId2" Type="http://schemas.openxmlformats.org/officeDocument/2006/relationships/notesSlide" Target="../notesSlides/notesSlide130.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slide" Target="slide76.xml"/><Relationship Id="rId5" Type="http://schemas.openxmlformats.org/officeDocument/2006/relationships/image" Target="../media/image16.png"/><Relationship Id="rId15" Type="http://schemas.openxmlformats.org/officeDocument/2006/relationships/slide" Target="slide135.xml"/><Relationship Id="rId10" Type="http://schemas.openxmlformats.org/officeDocument/2006/relationships/slide" Target="slide81.xml"/><Relationship Id="rId4" Type="http://schemas.openxmlformats.org/officeDocument/2006/relationships/hyperlink" Target="https://mspartner.microsoft.com/en/us/pages/training/practice-accelerator-for-sharepoint-server-2010.aspx" TargetMode="External"/><Relationship Id="rId9" Type="http://schemas.openxmlformats.org/officeDocument/2006/relationships/slide" Target="slide5.xml"/><Relationship Id="rId14" Type="http://schemas.openxmlformats.org/officeDocument/2006/relationships/slide" Target="slide150.xml"/></Relationships>
</file>

<file path=ppt/slides/_rels/slide13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10.xml"/><Relationship Id="rId7" Type="http://schemas.openxmlformats.org/officeDocument/2006/relationships/image" Target="../media/image19.png"/><Relationship Id="rId12" Type="http://schemas.openxmlformats.org/officeDocument/2006/relationships/slide" Target="slide148.xml"/><Relationship Id="rId17" Type="http://schemas.openxmlformats.org/officeDocument/2006/relationships/slide" Target="slide144.xml"/><Relationship Id="rId2" Type="http://schemas.openxmlformats.org/officeDocument/2006/relationships/notesSlide" Target="../notesSlides/notesSlide131.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83.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3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10.xml"/><Relationship Id="rId7" Type="http://schemas.openxmlformats.org/officeDocument/2006/relationships/image" Target="../media/image19.png"/><Relationship Id="rId12" Type="http://schemas.openxmlformats.org/officeDocument/2006/relationships/slide" Target="slide148.xml"/><Relationship Id="rId17" Type="http://schemas.openxmlformats.org/officeDocument/2006/relationships/slide" Target="slide146.xml"/><Relationship Id="rId2" Type="http://schemas.openxmlformats.org/officeDocument/2006/relationships/notesSlide" Target="../notesSlides/notesSlide132.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83.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133.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148.xml"/><Relationship Id="rId3" Type="http://schemas.openxmlformats.org/officeDocument/2006/relationships/slide" Target="slide110.xml"/><Relationship Id="rId7" Type="http://schemas.openxmlformats.org/officeDocument/2006/relationships/image" Target="../media/image18.png"/><Relationship Id="rId12" Type="http://schemas.openxmlformats.org/officeDocument/2006/relationships/slide" Target="slide83.xml"/><Relationship Id="rId17" Type="http://schemas.openxmlformats.org/officeDocument/2006/relationships/hyperlink" Target="http://www.microsoftio.com/" TargetMode="External"/><Relationship Id="rId2" Type="http://schemas.openxmlformats.org/officeDocument/2006/relationships/notesSlide" Target="../notesSlides/notesSlide133.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slide" Target="slide76.xml"/><Relationship Id="rId5" Type="http://schemas.openxmlformats.org/officeDocument/2006/relationships/image" Target="../media/image16.png"/><Relationship Id="rId15" Type="http://schemas.openxmlformats.org/officeDocument/2006/relationships/slide" Target="slide135.xml"/><Relationship Id="rId10" Type="http://schemas.openxmlformats.org/officeDocument/2006/relationships/slide" Target="slide81.xml"/><Relationship Id="rId4" Type="http://schemas.openxmlformats.org/officeDocument/2006/relationships/hyperlink" Target="https://mspartner.microsoft.com/en/us/pages/training/practice-accelerator-for-sharepoint-server-2010.aspx" TargetMode="External"/><Relationship Id="rId9" Type="http://schemas.openxmlformats.org/officeDocument/2006/relationships/slide" Target="slide5.xml"/><Relationship Id="rId14" Type="http://schemas.openxmlformats.org/officeDocument/2006/relationships/slide" Target="slide150.xml"/></Relationships>
</file>

<file path=ppt/slides/_rels/slide134.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148.xml"/><Relationship Id="rId3" Type="http://schemas.openxmlformats.org/officeDocument/2006/relationships/slide" Target="slide110.xml"/><Relationship Id="rId7" Type="http://schemas.openxmlformats.org/officeDocument/2006/relationships/image" Target="../media/image18.png"/><Relationship Id="rId12" Type="http://schemas.openxmlformats.org/officeDocument/2006/relationships/slide" Target="slide83.xml"/><Relationship Id="rId17" Type="http://schemas.openxmlformats.org/officeDocument/2006/relationships/hyperlink" Target="http://www.microsoftio.com/" TargetMode="External"/><Relationship Id="rId2" Type="http://schemas.openxmlformats.org/officeDocument/2006/relationships/notesSlide" Target="../notesSlides/notesSlide134.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slide" Target="slide76.xml"/><Relationship Id="rId5" Type="http://schemas.openxmlformats.org/officeDocument/2006/relationships/image" Target="../media/image16.png"/><Relationship Id="rId15" Type="http://schemas.openxmlformats.org/officeDocument/2006/relationships/slide" Target="slide135.xml"/><Relationship Id="rId10" Type="http://schemas.openxmlformats.org/officeDocument/2006/relationships/slide" Target="slide81.xml"/><Relationship Id="rId4" Type="http://schemas.openxmlformats.org/officeDocument/2006/relationships/hyperlink" Target="https://mspartner.microsoft.com/en/us/pages/training/practice-accelerator-for-sharepoint-server-2010.aspx" TargetMode="External"/><Relationship Id="rId9" Type="http://schemas.openxmlformats.org/officeDocument/2006/relationships/slide" Target="slide5.xml"/><Relationship Id="rId14" Type="http://schemas.openxmlformats.org/officeDocument/2006/relationships/slide" Target="slide150.xml"/></Relationships>
</file>

<file path=ppt/slides/_rels/slide135.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sharepoint2010.microsoft.com/Pages/default.aspx" TargetMode="External"/><Relationship Id="rId26" Type="http://schemas.openxmlformats.org/officeDocument/2006/relationships/hyperlink" Target="http://sharepoint.microsoft.com/blog/Pages/BlogPost.aspx?pID=737" TargetMode="External"/><Relationship Id="rId3" Type="http://schemas.openxmlformats.org/officeDocument/2006/relationships/image" Target="../media/image16.png"/><Relationship Id="rId21" Type="http://schemas.openxmlformats.org/officeDocument/2006/relationships/hyperlink" Target="http://msdn.microsoft.com/en-us/sharepoint/ee514561.aspx" TargetMode="External"/><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download.microsoft.com/download/8/3/A/83A83256-4BC7-4512-9C73-2B6AB50F144E/Social_Computing_in_the_Enterprise.pdf" TargetMode="External"/><Relationship Id="rId25" Type="http://schemas.openxmlformats.org/officeDocument/2006/relationships/hyperlink" Target="http://msdn.microsoft.com/library/ee364741.aspx" TargetMode="External"/><Relationship Id="rId2" Type="http://schemas.openxmlformats.org/officeDocument/2006/relationships/notesSlide" Target="../notesSlides/notesSlide135.xml"/><Relationship Id="rId16" Type="http://schemas.openxmlformats.org/officeDocument/2006/relationships/hyperlink" Target="http://technet.microsoft.com/en-us/library/gg610510.aspx" TargetMode="External"/><Relationship Id="rId20" Type="http://schemas.openxmlformats.org/officeDocument/2006/relationships/hyperlink" Target="http://msdn.microsoft.com/en-us/sharepoint/default.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24" Type="http://schemas.openxmlformats.org/officeDocument/2006/relationships/hyperlink" Target="http://technet.microsoft.com/library/cc303422(office.12).aspx"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msdn.microsoft.com/en-us/library/cc264326.aspx" TargetMode="External"/><Relationship Id="rId10" Type="http://schemas.openxmlformats.org/officeDocument/2006/relationships/slide" Target="slide83.xml"/><Relationship Id="rId19" Type="http://schemas.openxmlformats.org/officeDocument/2006/relationships/hyperlink" Target="http://technet.microsoft.com/hi-in/sharepoint/ee263917(en-us).aspx"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 Id="rId22" Type="http://schemas.openxmlformats.org/officeDocument/2006/relationships/hyperlink" Target="http://technet.microsoft.com/en-us/library/hh206325.aspx" TargetMode="External"/><Relationship Id="rId27" Type="http://schemas.openxmlformats.org/officeDocument/2006/relationships/hyperlink" Target="http://office.microsoft.com/en-us/sharepoint-server-help/microsoft-office-sharepoint-server-2007-demo-HA010167272.aspx" TargetMode="External"/></Relationships>
</file>

<file path=ppt/slides/_rels/slide136.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technet.microsoft.com/en-us/office/sharepointserver/bb544954.aspx" TargetMode="Externa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www.microsoft.com/learning/en/us/training/sharepoint.aspx" TargetMode="External"/><Relationship Id="rId2" Type="http://schemas.openxmlformats.org/officeDocument/2006/relationships/notesSlide" Target="../notesSlides/notesSlide136.xml"/><Relationship Id="rId16" Type="http://schemas.openxmlformats.org/officeDocument/2006/relationships/hyperlink" Target="http://msdn.microsoft.com/en-us/office/aa940989.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83.xm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37.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http://download.microsoft.com/download/8/1/9/819B1B4A-840A-457D-954A-1D6C19E4BF0B/SharePoint_Online_IT_Pro.docx" TargetMode="External"/><Relationship Id="rId26" Type="http://schemas.openxmlformats.org/officeDocument/2006/relationships/hyperlink" Target="http://technet.microsoft.com/en-us/office365/hh699847.aspx" TargetMode="External"/><Relationship Id="rId3" Type="http://schemas.openxmlformats.org/officeDocument/2006/relationships/image" Target="../media/image16.png"/><Relationship Id="rId21" Type="http://schemas.openxmlformats.org/officeDocument/2006/relationships/hyperlink" Target="http://social.msdn.microsoft.com/Forums/hu-HU/sharepoint2010general/thread/0726efdb-8a1d-46de-9228-0cbe952ae4da" TargetMode="External"/><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download.microsoft.com/download/0/9/6/096C9441-8089-4655-ABB3-DC0ABA01A98D/Office%20365%20Security%20and%20Service%20Continuity%20Service%20Description.docx" TargetMode="External"/><Relationship Id="rId25" Type="http://schemas.openxmlformats.org/officeDocument/2006/relationships/hyperlink" Target="http://www.microsoft.com/en-us/office365/compare-plans.aspx" TargetMode="External"/><Relationship Id="rId2" Type="http://schemas.openxmlformats.org/officeDocument/2006/relationships/notesSlide" Target="../notesSlides/notesSlide137.xml"/><Relationship Id="rId16" Type="http://schemas.openxmlformats.org/officeDocument/2006/relationships/slide" Target="slide126.xml"/><Relationship Id="rId20" Type="http://schemas.openxmlformats.org/officeDocument/2006/relationships/hyperlink" Target="http://technet.microsoft.com/en-us/library/cc742630.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24" Type="http://schemas.openxmlformats.org/officeDocument/2006/relationships/hyperlink" Target="https://msevents.microsoft.com/CUI/EventDetail.aspx?culture=en-US&amp;EventID=1032486368&amp;CountryCode=US"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www.microsoft.com/en-us/download/developer-tools.aspx?q=developer+tools" TargetMode="External"/><Relationship Id="rId28" Type="http://schemas.openxmlformats.org/officeDocument/2006/relationships/hyperlink" Target="http://www.microsoft.com/en-us/download/details.aspx?id=14889" TargetMode="External"/><Relationship Id="rId10" Type="http://schemas.openxmlformats.org/officeDocument/2006/relationships/slide" Target="slide83.xml"/><Relationship Id="rId19" Type="http://schemas.openxmlformats.org/officeDocument/2006/relationships/hyperlink" Target="http://channel9.msdn.com/pdc2008/BB53/"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 Id="rId22" Type="http://schemas.openxmlformats.org/officeDocument/2006/relationships/hyperlink" Target="http://www.microsoft.com/online/legal/v2/en-us/MOS_PTC_Not_Applicable.htm" TargetMode="External"/><Relationship Id="rId27" Type="http://schemas.openxmlformats.org/officeDocument/2006/relationships/hyperlink" Target="http://www.microsoft.com/en-us/office365/video-enterprise.aspx" TargetMode="External"/></Relationships>
</file>

<file path=ppt/slides/_rels/slide138.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msdn.microsoft.com/en-us/library/gg454742.aspx" TargetMode="Externa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sharepoint.microsoft.com/en-us/sharepoint-online/Pages/default.aspx" TargetMode="External"/><Relationship Id="rId2" Type="http://schemas.openxmlformats.org/officeDocument/2006/relationships/notesSlide" Target="../notesSlides/notesSlide138.xml"/><Relationship Id="rId16" Type="http://schemas.openxmlformats.org/officeDocument/2006/relationships/slide" Target="slide126.xml"/><Relationship Id="rId20" Type="http://schemas.openxmlformats.org/officeDocument/2006/relationships/hyperlink" Target="http://technet.microsoft.com/en-US/sharepoint/ff699513.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83.xml"/><Relationship Id="rId19" Type="http://schemas.openxmlformats.org/officeDocument/2006/relationships/hyperlink" Target="http://www.microsoft.com/en-us/office365/sharepoint-online.aspx"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39.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office.microsoft.com/en-us/sharepoint-server-help/what-s-new-in-microsoft-sharepoint-server-2010-HA010370058.aspx" TargetMode="External"/><Relationship Id="rId26" Type="http://schemas.openxmlformats.org/officeDocument/2006/relationships/hyperlink" Target="http://technet.microsoft.com/en-us/sharepoint/gg144571.aspx" TargetMode="External"/><Relationship Id="rId3" Type="http://schemas.openxmlformats.org/officeDocument/2006/relationships/image" Target="../media/image16.png"/><Relationship Id="rId21" Type="http://schemas.openxmlformats.org/officeDocument/2006/relationships/hyperlink" Target="http://msdn.microsoft.com/en-us/sharepoint/default.aspx" TargetMode="External"/><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technet.microsoft.com/en-us/library/ff608137.aspx" TargetMode="External"/><Relationship Id="rId25" Type="http://schemas.openxmlformats.org/officeDocument/2006/relationships/hyperlink" Target="http://office.microsoft.com/en-us/default.aspx" TargetMode="External"/><Relationship Id="rId2" Type="http://schemas.openxmlformats.org/officeDocument/2006/relationships/notesSlide" Target="../notesSlides/notesSlide139.xml"/><Relationship Id="rId16" Type="http://schemas.openxmlformats.org/officeDocument/2006/relationships/slide" Target="slide128.xml"/><Relationship Id="rId20" Type="http://schemas.openxmlformats.org/officeDocument/2006/relationships/hyperlink" Target="http://technet.microsoft.com/hi-in/sharepoint/ee263917(en-us).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24" Type="http://schemas.openxmlformats.org/officeDocument/2006/relationships/hyperlink" Target="http://msdn.microsoft.com/en-us/library/cc264326.aspx"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technet.microsoft.com/en-us/library/hh206325.aspx" TargetMode="External"/><Relationship Id="rId28" Type="http://schemas.openxmlformats.org/officeDocument/2006/relationships/hyperlink" Target="http://technet.microsoft.com/en-us/virtuallabs/default.aspx" TargetMode="External"/><Relationship Id="rId10" Type="http://schemas.openxmlformats.org/officeDocument/2006/relationships/slide" Target="slide83.xml"/><Relationship Id="rId19" Type="http://schemas.openxmlformats.org/officeDocument/2006/relationships/hyperlink" Target="http://sharepoint2010.microsoft.com/Pages/default.aspx"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 Id="rId22" Type="http://schemas.openxmlformats.org/officeDocument/2006/relationships/hyperlink" Target="http://msdn.microsoft.com/en-us/sharepoint/ee514561.aspx" TargetMode="External"/><Relationship Id="rId27" Type="http://schemas.openxmlformats.org/officeDocument/2006/relationships/hyperlink" Target="http://msdn.microsoft.com/hi-in/office/aa905363(en-us).aspx" TargetMode="External"/></Relationships>
</file>

<file path=ppt/slides/_rels/slide1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140.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office.microsoft.com/en-us/training/FX100565001033.aspx" TargetMode="External"/><Relationship Id="rId26" Type="http://schemas.openxmlformats.org/officeDocument/2006/relationships/hyperlink" Target="http://www.microsoft.com/office/2010/en/default.aspx" TargetMode="External"/><Relationship Id="rId3" Type="http://schemas.openxmlformats.org/officeDocument/2006/relationships/image" Target="../media/image16.png"/><Relationship Id="rId21" Type="http://schemas.openxmlformats.org/officeDocument/2006/relationships/hyperlink" Target="http://sharepoint.microsoft.com/blog/Pages/BlogPost.aspx?pID=737" TargetMode="External"/><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office.microsoft.com/en-us/help/FX100485311033.aspx" TargetMode="External"/><Relationship Id="rId25" Type="http://schemas.openxmlformats.org/officeDocument/2006/relationships/hyperlink" Target="http://technet.microsoft.com/en-us/office/sharepointserver/bb544954.aspx" TargetMode="External"/><Relationship Id="rId2" Type="http://schemas.openxmlformats.org/officeDocument/2006/relationships/notesSlide" Target="../notesSlides/notesSlide140.xml"/><Relationship Id="rId16" Type="http://schemas.openxmlformats.org/officeDocument/2006/relationships/slide" Target="slide128.xml"/><Relationship Id="rId20" Type="http://schemas.openxmlformats.org/officeDocument/2006/relationships/hyperlink" Target="http://msdn.microsoft.com/library/ee364741.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24" Type="http://schemas.openxmlformats.org/officeDocument/2006/relationships/hyperlink" Target="http://www.microsoft.com/learning/en/us/training/sharepoint.aspx"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msdn.microsoft.com/en-us/office/aa940989.aspx" TargetMode="External"/><Relationship Id="rId28" Type="http://schemas.openxmlformats.org/officeDocument/2006/relationships/hyperlink" Target="http://msdn.microsoft.com/hi-in/office/default.aspx" TargetMode="External"/><Relationship Id="rId10" Type="http://schemas.openxmlformats.org/officeDocument/2006/relationships/slide" Target="slide83.xml"/><Relationship Id="rId19" Type="http://schemas.openxmlformats.org/officeDocument/2006/relationships/hyperlink" Target="http://technet.microsoft.com/library/cc303422(office.12).aspx"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 Id="rId22" Type="http://schemas.openxmlformats.org/officeDocument/2006/relationships/hyperlink" Target="http://office.microsoft.com/en-us/sharepoint-server-help/microsoft-office-sharepoint-server-2007-demo-HA010167272.aspx" TargetMode="External"/><Relationship Id="rId27" Type="http://schemas.openxmlformats.org/officeDocument/2006/relationships/hyperlink" Target="http://channel9.msdn.com/learn/courses/Office2010/" TargetMode="External"/></Relationships>
</file>

<file path=ppt/slides/_rels/slide141.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events.microsoft.com/Pages/Home.aspx" TargetMode="Externa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msdn.microsoft.com/en-us/library/ff955606.aspx" TargetMode="External"/><Relationship Id="rId2" Type="http://schemas.openxmlformats.org/officeDocument/2006/relationships/notesSlide" Target="../notesSlides/notesSlide141.xml"/><Relationship Id="rId16" Type="http://schemas.openxmlformats.org/officeDocument/2006/relationships/slide" Target="slide128.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83.xm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42.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social.msdn.microsoft.com/Forums/hu-HU/sharepoint2010general/thread/0726efdb-8a1d-46de-9228-0cbe952ae4da" TargetMode="External"/><Relationship Id="rId26" Type="http://schemas.openxmlformats.org/officeDocument/2006/relationships/hyperlink" Target="http://sharepoint.microsoft.com/en-us/sharepoint-online/Pages/default.aspx" TargetMode="External"/><Relationship Id="rId3" Type="http://schemas.openxmlformats.org/officeDocument/2006/relationships/image" Target="../media/image16.png"/><Relationship Id="rId21" Type="http://schemas.openxmlformats.org/officeDocument/2006/relationships/hyperlink" Target="https://msevents.microsoft.com/CUI/EventDetail.aspx?culture=en-US&amp;EventID=1032486368&amp;CountryCode=US" TargetMode="External"/><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www.microsoft.com/en-in/office365/file-sharing.aspx" TargetMode="External"/><Relationship Id="rId25" Type="http://schemas.openxmlformats.org/officeDocument/2006/relationships/hyperlink" Target="http://www.microsoft.com/en-us/download/details.aspx?id=14889" TargetMode="External"/><Relationship Id="rId2" Type="http://schemas.openxmlformats.org/officeDocument/2006/relationships/notesSlide" Target="../notesSlides/notesSlide142.xml"/><Relationship Id="rId16" Type="http://schemas.openxmlformats.org/officeDocument/2006/relationships/slide" Target="slide129.xml"/><Relationship Id="rId20" Type="http://schemas.openxmlformats.org/officeDocument/2006/relationships/hyperlink" Target="http://www.microsoft.com/en-us/download/developer-tools.aspx?q=developer+tools"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24" Type="http://schemas.openxmlformats.org/officeDocument/2006/relationships/hyperlink" Target="http://www.microsoft.com/en-us/office365/video-enterprise.aspx"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technet.microsoft.com/en-us/office365/hh699847.aspx" TargetMode="External"/><Relationship Id="rId28" Type="http://schemas.openxmlformats.org/officeDocument/2006/relationships/hyperlink" Target="http://www.microsoft.com/en-us/office365/sharepoint-online.aspx" TargetMode="External"/><Relationship Id="rId10" Type="http://schemas.openxmlformats.org/officeDocument/2006/relationships/slide" Target="slide83.xml"/><Relationship Id="rId19" Type="http://schemas.openxmlformats.org/officeDocument/2006/relationships/hyperlink" Target="http://www.microsoft.com/online/legal/v2/en-us/MOS_PTC_Not_Applicable.htm"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 Id="rId22" Type="http://schemas.openxmlformats.org/officeDocument/2006/relationships/hyperlink" Target="http://www.microsoft.com/en-us/office365/compare-plans.aspx" TargetMode="External"/><Relationship Id="rId27" Type="http://schemas.openxmlformats.org/officeDocument/2006/relationships/hyperlink" Target="http://msdn.microsoft.com/en-us/library/gg454742.aspx" TargetMode="External"/></Relationships>
</file>

<file path=ppt/slides/_rels/slide143.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technet.microsoft.com/en-US/sharepoint/ff699513.aspx" TargetMode="External"/><Relationship Id="rId2" Type="http://schemas.openxmlformats.org/officeDocument/2006/relationships/notesSlide" Target="../notesSlides/notesSlide143.xml"/><Relationship Id="rId16" Type="http://schemas.openxmlformats.org/officeDocument/2006/relationships/slide" Target="slide129.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83.xm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44.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office.microsoft.com/en-us/sharepoint-online-small-business-help/synchronize-sharepoint-content-with-outlook-HA101964720.aspx" TargetMode="External"/><Relationship Id="rId26" Type="http://schemas.openxmlformats.org/officeDocument/2006/relationships/hyperlink" Target="http://sharepoint2010.microsoft.com/Pages/default.aspx" TargetMode="External"/><Relationship Id="rId3" Type="http://schemas.openxmlformats.org/officeDocument/2006/relationships/image" Target="../media/image16.png"/><Relationship Id="rId21" Type="http://schemas.openxmlformats.org/officeDocument/2006/relationships/hyperlink" Target="http://sharepoint.microsoft.com/blog/Pages/BlogPost.aspx?pID=737" TargetMode="External"/><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technet.microsoft.com/en-us/sharepoint/ee263906.aspx" TargetMode="External"/><Relationship Id="rId25" Type="http://schemas.openxmlformats.org/officeDocument/2006/relationships/hyperlink" Target="http://technet.microsoft.com/en-us/office/sharepointserver/bb544954.aspx" TargetMode="External"/><Relationship Id="rId2" Type="http://schemas.openxmlformats.org/officeDocument/2006/relationships/notesSlide" Target="../notesSlides/notesSlide144.xml"/><Relationship Id="rId16" Type="http://schemas.openxmlformats.org/officeDocument/2006/relationships/slide" Target="slide131.xml"/><Relationship Id="rId20" Type="http://schemas.openxmlformats.org/officeDocument/2006/relationships/hyperlink" Target="http://msdn.microsoft.com/library/ee364741.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24" Type="http://schemas.openxmlformats.org/officeDocument/2006/relationships/hyperlink" Target="http://www.microsoft.com/learning/en/us/training/sharepoint.aspx"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msdn.microsoft.com/en-us/office/aa940989.aspx" TargetMode="External"/><Relationship Id="rId28" Type="http://schemas.openxmlformats.org/officeDocument/2006/relationships/hyperlink" Target="http://msdn.microsoft.com/en-us/sharepoint/default.aspx" TargetMode="External"/><Relationship Id="rId10" Type="http://schemas.openxmlformats.org/officeDocument/2006/relationships/slide" Target="slide83.xml"/><Relationship Id="rId19" Type="http://schemas.openxmlformats.org/officeDocument/2006/relationships/hyperlink" Target="http://technet.microsoft.com/library/cc303422(office.12).aspx"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 Id="rId22" Type="http://schemas.openxmlformats.org/officeDocument/2006/relationships/hyperlink" Target="http://office.microsoft.com/en-us/sharepoint-server-help/microsoft-office-sharepoint-server-2007-demo-HA010167272.aspx" TargetMode="External"/><Relationship Id="rId27" Type="http://schemas.openxmlformats.org/officeDocument/2006/relationships/hyperlink" Target="http://technet.microsoft.com/hi-in/sharepoint/ee263917(en-us).aspx" TargetMode="External"/></Relationships>
</file>

<file path=ppt/slides/_rels/slide145.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technet.microsoft.com/en-us/library/hh206325.aspx" TargetMode="Externa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msdn.microsoft.com/en-us/sharepoint/ee514561.aspx" TargetMode="External"/><Relationship Id="rId2" Type="http://schemas.openxmlformats.org/officeDocument/2006/relationships/notesSlide" Target="../notesSlides/notesSlide145.xml"/><Relationship Id="rId16" Type="http://schemas.openxmlformats.org/officeDocument/2006/relationships/slide" Target="slide131.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83.xml"/><Relationship Id="rId19" Type="http://schemas.openxmlformats.org/officeDocument/2006/relationships/hyperlink" Target="http://msdn.microsoft.com/en-us/library/cc264326.aspx"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46.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office.microsoft.com/en-us/office365-sharepoint-online-enterprise-help/manage-personal-and-social-features-HA102466221.aspx" TargetMode="External"/><Relationship Id="rId26" Type="http://schemas.openxmlformats.org/officeDocument/2006/relationships/hyperlink" Target="http://www.microsoft.com/en-us/office365/compare-plans.aspx" TargetMode="External"/><Relationship Id="rId3" Type="http://schemas.openxmlformats.org/officeDocument/2006/relationships/image" Target="../media/image16.png"/><Relationship Id="rId21" Type="http://schemas.openxmlformats.org/officeDocument/2006/relationships/hyperlink" Target="http://technet.microsoft.com/en-us/library/cc742630.aspx" TargetMode="External"/><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office.microsoft.com/en-us/office365-sharepoint-online-enterprise-help/manage-user-profiles-HA102476229.aspx" TargetMode="External"/><Relationship Id="rId25" Type="http://schemas.openxmlformats.org/officeDocument/2006/relationships/hyperlink" Target="https://msevents.microsoft.com/CUI/EventDetail.aspx?culture=en-US&amp;EventID=1032486368&amp;CountryCode=US" TargetMode="External"/><Relationship Id="rId2" Type="http://schemas.openxmlformats.org/officeDocument/2006/relationships/notesSlide" Target="../notesSlides/notesSlide146.xml"/><Relationship Id="rId16" Type="http://schemas.openxmlformats.org/officeDocument/2006/relationships/slide" Target="slide132.xml"/><Relationship Id="rId20" Type="http://schemas.openxmlformats.org/officeDocument/2006/relationships/hyperlink" Target="http://channel9.msdn.com/pdc2008/BB53/"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24" Type="http://schemas.openxmlformats.org/officeDocument/2006/relationships/hyperlink" Target="http://www.microsoft.com/en-us/download/developer-tools.aspx?q=developer+tools"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www.microsoft.com/online/legal/v2/en-us/MOS_PTC_Not_Applicable.htm" TargetMode="External"/><Relationship Id="rId28" Type="http://schemas.openxmlformats.org/officeDocument/2006/relationships/hyperlink" Target="http://www.microsoft.com/en-us/office365/video-enterprise.aspx" TargetMode="External"/><Relationship Id="rId10" Type="http://schemas.openxmlformats.org/officeDocument/2006/relationships/slide" Target="slide83.xml"/><Relationship Id="rId19" Type="http://schemas.openxmlformats.org/officeDocument/2006/relationships/hyperlink" Target="http://office.microsoft.com/en-us/office365-sharepoint-online-small-business-help/create-an-alert-or-subscribe-to-an-rss-feed-HA101965050.aspx"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 Id="rId22" Type="http://schemas.openxmlformats.org/officeDocument/2006/relationships/hyperlink" Target="http://social.msdn.microsoft.com/Forums/hu-HU/sharepoint2010general/thread/0726efdb-8a1d-46de-9228-0cbe952ae4da" TargetMode="External"/><Relationship Id="rId27" Type="http://schemas.openxmlformats.org/officeDocument/2006/relationships/hyperlink" Target="http://technet.microsoft.com/en-us/office365/hh699847.aspx" TargetMode="External"/></Relationships>
</file>

<file path=ppt/slides/_rels/slide147.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50.xml"/><Relationship Id="rId18" Type="http://schemas.openxmlformats.org/officeDocument/2006/relationships/hyperlink" Target="http://sharepoint.microsoft.com/en-us/sharepoint-online/Pages/default.aspx" TargetMode="External"/><Relationship Id="rId3" Type="http://schemas.openxmlformats.org/officeDocument/2006/relationships/image" Target="../media/image16.png"/><Relationship Id="rId21" Type="http://schemas.openxmlformats.org/officeDocument/2006/relationships/hyperlink" Target="http://technet.microsoft.com/en-US/sharepoint/ff699513.aspx" TargetMode="External"/><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www.microsoft.com/en-us/download/details.aspx?id=14889" TargetMode="External"/><Relationship Id="rId2" Type="http://schemas.openxmlformats.org/officeDocument/2006/relationships/notesSlide" Target="../notesSlides/notesSlide147.xml"/><Relationship Id="rId16" Type="http://schemas.openxmlformats.org/officeDocument/2006/relationships/slide" Target="slide132.xml"/><Relationship Id="rId20" Type="http://schemas.openxmlformats.org/officeDocument/2006/relationships/hyperlink" Target="http://www.microsoft.com/en-us/office365/sharepoint-online.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83.xml"/><Relationship Id="rId19" Type="http://schemas.openxmlformats.org/officeDocument/2006/relationships/hyperlink" Target="http://msdn.microsoft.com/en-us/library/gg454742.aspx"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48.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148.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5" Type="http://schemas.openxmlformats.org/officeDocument/2006/relationships/image" Target="../media/image18.png"/><Relationship Id="rId10" Type="http://schemas.openxmlformats.org/officeDocument/2006/relationships/slide" Target="slide83.xm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49.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149.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5" Type="http://schemas.openxmlformats.org/officeDocument/2006/relationships/image" Target="../media/image18.png"/><Relationship Id="rId10" Type="http://schemas.openxmlformats.org/officeDocument/2006/relationships/slide" Target="slide83.xm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5.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150.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35.xml"/><Relationship Id="rId18" Type="http://schemas.openxmlformats.org/officeDocument/2006/relationships/hyperlink" Target="http://www.microsoft.com/en-us/office365/sharepoint-online.aspx" TargetMode="External"/><Relationship Id="rId3" Type="http://schemas.openxmlformats.org/officeDocument/2006/relationships/image" Target="../media/image16.png"/><Relationship Id="rId21" Type="http://schemas.openxmlformats.org/officeDocument/2006/relationships/hyperlink" Target="http://office.microsoft.com/en-gb/sharepointserver/default.aspx?ofcresset=1" TargetMode="External"/><Relationship Id="rId7" Type="http://schemas.openxmlformats.org/officeDocument/2006/relationships/slide" Target="slide5.xml"/><Relationship Id="rId12" Type="http://schemas.openxmlformats.org/officeDocument/2006/relationships/slide" Target="slide148.xml"/><Relationship Id="rId17" Type="http://schemas.openxmlformats.org/officeDocument/2006/relationships/hyperlink" Target="http://www.microsoft.com/en-in/office365/what-is-office365.aspx" TargetMode="External"/><Relationship Id="rId2" Type="http://schemas.openxmlformats.org/officeDocument/2006/relationships/notesSlide" Target="../notesSlides/notesSlide150.xml"/><Relationship Id="rId16" Type="http://schemas.openxmlformats.org/officeDocument/2006/relationships/hyperlink" Target="http://www.microsoft.com/office/2010/en/default.aspx" TargetMode="External"/><Relationship Id="rId20" Type="http://schemas.openxmlformats.org/officeDocument/2006/relationships/hyperlink" Target="http://sharepoint2010.microsoft.com/Pages/default.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25.xml"/><Relationship Id="rId5" Type="http://schemas.openxmlformats.org/officeDocument/2006/relationships/image" Target="../media/image18.png"/><Relationship Id="rId15" Type="http://schemas.openxmlformats.org/officeDocument/2006/relationships/image" Target="../media/image21.png"/><Relationship Id="rId10" Type="http://schemas.openxmlformats.org/officeDocument/2006/relationships/slide" Target="slide83.xml"/><Relationship Id="rId19" Type="http://schemas.openxmlformats.org/officeDocument/2006/relationships/hyperlink" Target="http://sharepoint.microsoft.com/en-us/sharepoint-online/Pages/default.aspx" TargetMode="Externa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151.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16.png"/><Relationship Id="rId7" Type="http://schemas.openxmlformats.org/officeDocument/2006/relationships/slide" Target="slide6.xml"/><Relationship Id="rId2" Type="http://schemas.openxmlformats.org/officeDocument/2006/relationships/notesSlide" Target="../notesSlides/notesSlide151.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2.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52.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53.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5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54.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54.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55.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55.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56.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5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57.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57.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58.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58.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59.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22.xml"/><Relationship Id="rId3" Type="http://schemas.openxmlformats.org/officeDocument/2006/relationships/slide" Target="slide200.xml"/><Relationship Id="rId7" Type="http://schemas.openxmlformats.org/officeDocument/2006/relationships/image" Target="../media/image19.png"/><Relationship Id="rId12" Type="http://schemas.openxmlformats.org/officeDocument/2006/relationships/slide" Target="slide220.xml"/><Relationship Id="rId2" Type="http://schemas.openxmlformats.org/officeDocument/2006/relationships/notesSlide" Target="../notesSlides/notesSlide159.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59.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152.xml"/><Relationship Id="rId4" Type="http://schemas.openxmlformats.org/officeDocument/2006/relationships/image" Target="../media/image16.png"/><Relationship Id="rId9" Type="http://schemas.openxmlformats.org/officeDocument/2006/relationships/slide" Target="slide157.xml"/><Relationship Id="rId14" Type="http://schemas.openxmlformats.org/officeDocument/2006/relationships/slide" Target="slide209.xml"/></Relationships>
</file>

<file path=ppt/slides/_rels/slide1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160.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60.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61.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61.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62.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62.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63.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6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64.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64.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65.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65.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66.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6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67.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67.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68.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68.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69.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69.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7.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170.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70.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71.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71.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72.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72.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73.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7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74.xml.rels><?xml version="1.0" encoding="UTF-8" standalone="yes"?>
<Relationships xmlns="http://schemas.openxmlformats.org/package/2006/relationships"><Relationship Id="rId8" Type="http://schemas.openxmlformats.org/officeDocument/2006/relationships/hyperlink" Target="https://mspartner.microsoft.com/en/us/pages/training/practice-accelerator-for-sharepoint-server-2010.aspx" TargetMode="External"/><Relationship Id="rId13" Type="http://schemas.openxmlformats.org/officeDocument/2006/relationships/slide" Target="slide220.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00.xml"/><Relationship Id="rId2" Type="http://schemas.openxmlformats.org/officeDocument/2006/relationships/notesSlide" Target="../notesSlides/notesSlide174.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59.xml"/><Relationship Id="rId5" Type="http://schemas.openxmlformats.org/officeDocument/2006/relationships/image" Target="../media/image18.png"/><Relationship Id="rId15" Type="http://schemas.openxmlformats.org/officeDocument/2006/relationships/slide" Target="slide209.xml"/><Relationship Id="rId10" Type="http://schemas.openxmlformats.org/officeDocument/2006/relationships/slide" Target="slide152.xml"/><Relationship Id="rId4" Type="http://schemas.openxmlformats.org/officeDocument/2006/relationships/image" Target="../media/image17.png"/><Relationship Id="rId9" Type="http://schemas.openxmlformats.org/officeDocument/2006/relationships/slide" Target="slide157.xml"/><Relationship Id="rId14" Type="http://schemas.openxmlformats.org/officeDocument/2006/relationships/slide" Target="slide222.xml"/></Relationships>
</file>

<file path=ppt/slides/_rels/slide175.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20.xml"/><Relationship Id="rId3" Type="http://schemas.openxmlformats.org/officeDocument/2006/relationships/slide" Target="slide203.xml"/><Relationship Id="rId7" Type="http://schemas.openxmlformats.org/officeDocument/2006/relationships/image" Target="../media/image19.png"/><Relationship Id="rId12" Type="http://schemas.openxmlformats.org/officeDocument/2006/relationships/slide" Target="slide200.xml"/><Relationship Id="rId2" Type="http://schemas.openxmlformats.org/officeDocument/2006/relationships/notesSlide" Target="../notesSlides/notesSlide175.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59.xml"/><Relationship Id="rId5" Type="http://schemas.openxmlformats.org/officeDocument/2006/relationships/image" Target="../media/image17.png"/><Relationship Id="rId15" Type="http://schemas.openxmlformats.org/officeDocument/2006/relationships/slide" Target="slide209.xml"/><Relationship Id="rId10" Type="http://schemas.openxmlformats.org/officeDocument/2006/relationships/slide" Target="slide152.xml"/><Relationship Id="rId4" Type="http://schemas.openxmlformats.org/officeDocument/2006/relationships/image" Target="../media/image16.png"/><Relationship Id="rId9" Type="http://schemas.openxmlformats.org/officeDocument/2006/relationships/slide" Target="slide157.xml"/><Relationship Id="rId14" Type="http://schemas.openxmlformats.org/officeDocument/2006/relationships/slide" Target="slide222.xml"/></Relationships>
</file>

<file path=ppt/slides/_rels/slide176.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76.xml"/><Relationship Id="rId16"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77.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77.xml"/><Relationship Id="rId16"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78.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78.xml"/><Relationship Id="rId16"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79.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79.xml"/><Relationship Id="rId16"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180.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80.xml"/><Relationship Id="rId16"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81.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81.xml"/><Relationship Id="rId16"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82.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82.xml"/><Relationship Id="rId16"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83.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83.xml"/><Relationship Id="rId16"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84.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84.xml"/><Relationship Id="rId16"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85.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85.xml"/><Relationship Id="rId16"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86.xml.rels><?xml version="1.0" encoding="UTF-8" standalone="yes"?>
<Relationships xmlns="http://schemas.openxmlformats.org/package/2006/relationships"><Relationship Id="rId8" Type="http://schemas.openxmlformats.org/officeDocument/2006/relationships/hyperlink" Target="https://mspartner.microsoft.com/en/us/pages/training/practice-accelerator-for-sharepoint-server-2010.aspx" TargetMode="External"/><Relationship Id="rId13" Type="http://schemas.openxmlformats.org/officeDocument/2006/relationships/slide" Target="slide220.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00.xml"/><Relationship Id="rId17" Type="http://schemas.openxmlformats.org/officeDocument/2006/relationships/slide" Target="slide203.xml"/><Relationship Id="rId2" Type="http://schemas.openxmlformats.org/officeDocument/2006/relationships/notesSlide" Target="../notesSlides/notesSlide186.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59.xml"/><Relationship Id="rId5" Type="http://schemas.openxmlformats.org/officeDocument/2006/relationships/image" Target="../media/image18.png"/><Relationship Id="rId15" Type="http://schemas.openxmlformats.org/officeDocument/2006/relationships/slide" Target="slide209.xml"/><Relationship Id="rId10" Type="http://schemas.openxmlformats.org/officeDocument/2006/relationships/slide" Target="slide152.xml"/><Relationship Id="rId4" Type="http://schemas.openxmlformats.org/officeDocument/2006/relationships/image" Target="../media/image17.png"/><Relationship Id="rId9" Type="http://schemas.openxmlformats.org/officeDocument/2006/relationships/slide" Target="slide157.xml"/><Relationship Id="rId14" Type="http://schemas.openxmlformats.org/officeDocument/2006/relationships/slide" Target="slide222.xml"/></Relationships>
</file>

<file path=ppt/slides/_rels/slide187.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20.xml"/><Relationship Id="rId3" Type="http://schemas.openxmlformats.org/officeDocument/2006/relationships/slide" Target="slide206.xml"/><Relationship Id="rId7" Type="http://schemas.openxmlformats.org/officeDocument/2006/relationships/image" Target="../media/image19.png"/><Relationship Id="rId12" Type="http://schemas.openxmlformats.org/officeDocument/2006/relationships/slide" Target="slide200.xml"/><Relationship Id="rId2" Type="http://schemas.openxmlformats.org/officeDocument/2006/relationships/notesSlide" Target="../notesSlides/notesSlide187.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59.xml"/><Relationship Id="rId5" Type="http://schemas.openxmlformats.org/officeDocument/2006/relationships/image" Target="../media/image17.png"/><Relationship Id="rId15" Type="http://schemas.openxmlformats.org/officeDocument/2006/relationships/slide" Target="slide209.xml"/><Relationship Id="rId10" Type="http://schemas.openxmlformats.org/officeDocument/2006/relationships/slide" Target="slide152.xml"/><Relationship Id="rId4" Type="http://schemas.openxmlformats.org/officeDocument/2006/relationships/image" Target="../media/image16.png"/><Relationship Id="rId9" Type="http://schemas.openxmlformats.org/officeDocument/2006/relationships/slide" Target="slide157.xml"/><Relationship Id="rId14" Type="http://schemas.openxmlformats.org/officeDocument/2006/relationships/slide" Target="slide222.xml"/></Relationships>
</file>

<file path=ppt/slides/_rels/slide188.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88.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89.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89.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9.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190.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90.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91.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91.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92.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92.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93.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93.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94.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94.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95.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95.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96.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96.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97.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97.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98.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198.xml"/><Relationship Id="rId16"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199.xml.rels><?xml version="1.0" encoding="UTF-8" standalone="yes"?>
<Relationships xmlns="http://schemas.openxmlformats.org/package/2006/relationships"><Relationship Id="rId8" Type="http://schemas.openxmlformats.org/officeDocument/2006/relationships/hyperlink" Target="https://mspartner.microsoft.com/en/us/pages/training/practice-accelerator-for-sharepoint-server-2010.aspx" TargetMode="External"/><Relationship Id="rId13" Type="http://schemas.openxmlformats.org/officeDocument/2006/relationships/slide" Target="slide220.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00.xml"/><Relationship Id="rId17" Type="http://schemas.openxmlformats.org/officeDocument/2006/relationships/slide" Target="slide206.xml"/><Relationship Id="rId2" Type="http://schemas.openxmlformats.org/officeDocument/2006/relationships/notesSlide" Target="../notesSlides/notesSlide199.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59.xml"/><Relationship Id="rId5" Type="http://schemas.openxmlformats.org/officeDocument/2006/relationships/image" Target="../media/image18.png"/><Relationship Id="rId15" Type="http://schemas.openxmlformats.org/officeDocument/2006/relationships/slide" Target="slide209.xml"/><Relationship Id="rId10" Type="http://schemas.openxmlformats.org/officeDocument/2006/relationships/slide" Target="slide152.xml"/><Relationship Id="rId4" Type="http://schemas.openxmlformats.org/officeDocument/2006/relationships/image" Target="../media/image17.png"/><Relationship Id="rId9" Type="http://schemas.openxmlformats.org/officeDocument/2006/relationships/slide" Target="slide157.xml"/><Relationship Id="rId14" Type="http://schemas.openxmlformats.org/officeDocument/2006/relationships/slide" Target="slide2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200.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20.xml"/><Relationship Id="rId3" Type="http://schemas.openxmlformats.org/officeDocument/2006/relationships/slide" Target="slide159.xml"/><Relationship Id="rId7" Type="http://schemas.openxmlformats.org/officeDocument/2006/relationships/image" Target="../media/image19.png"/><Relationship Id="rId12" Type="http://schemas.openxmlformats.org/officeDocument/2006/relationships/slide" Target="slide200.xml"/><Relationship Id="rId2" Type="http://schemas.openxmlformats.org/officeDocument/2006/relationships/notesSlide" Target="../notesSlides/notesSlide200.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52.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157.xml"/><Relationship Id="rId4" Type="http://schemas.openxmlformats.org/officeDocument/2006/relationships/image" Target="../media/image16.png"/><Relationship Id="rId9" Type="http://schemas.openxmlformats.org/officeDocument/2006/relationships/slide" Target="slide209.xml"/><Relationship Id="rId14" Type="http://schemas.openxmlformats.org/officeDocument/2006/relationships/slide" Target="slide222.xml"/></Relationships>
</file>

<file path=ppt/slides/_rels/slide201.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201.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20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20.xml"/><Relationship Id="rId3" Type="http://schemas.openxmlformats.org/officeDocument/2006/relationships/hyperlink" Target="https://mspartner.microsoft.com/en/us/pages/training/practice-accelerator-for-sharepoint-server-2010.aspx" TargetMode="External"/><Relationship Id="rId7" Type="http://schemas.openxmlformats.org/officeDocument/2006/relationships/image" Target="../media/image19.png"/><Relationship Id="rId12" Type="http://schemas.openxmlformats.org/officeDocument/2006/relationships/slide" Target="slide200.xml"/><Relationship Id="rId17" Type="http://schemas.openxmlformats.org/officeDocument/2006/relationships/hyperlink" Target="http://www.microsoftio.com/" TargetMode="External"/><Relationship Id="rId2" Type="http://schemas.openxmlformats.org/officeDocument/2006/relationships/notesSlide" Target="../notesSlides/notesSlide202.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59.xml"/><Relationship Id="rId5" Type="http://schemas.openxmlformats.org/officeDocument/2006/relationships/image" Target="../media/image17.png"/><Relationship Id="rId15" Type="http://schemas.openxmlformats.org/officeDocument/2006/relationships/slide" Target="slide209.xml"/><Relationship Id="rId10" Type="http://schemas.openxmlformats.org/officeDocument/2006/relationships/slide" Target="slide152.xml"/><Relationship Id="rId4" Type="http://schemas.openxmlformats.org/officeDocument/2006/relationships/image" Target="../media/image16.png"/><Relationship Id="rId9" Type="http://schemas.openxmlformats.org/officeDocument/2006/relationships/slide" Target="slide157.xml"/><Relationship Id="rId14" Type="http://schemas.openxmlformats.org/officeDocument/2006/relationships/slide" Target="slide222.xml"/></Relationships>
</file>

<file path=ppt/slides/_rels/slide20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00.xml"/><Relationship Id="rId18" Type="http://schemas.openxmlformats.org/officeDocument/2006/relationships/hyperlink" Target="http://www.microsoftio.com/" TargetMode="External"/><Relationship Id="rId3" Type="http://schemas.openxmlformats.org/officeDocument/2006/relationships/slide" Target="slide175.xml"/><Relationship Id="rId7" Type="http://schemas.openxmlformats.org/officeDocument/2006/relationships/image" Target="../media/image19.png"/><Relationship Id="rId12" Type="http://schemas.openxmlformats.org/officeDocument/2006/relationships/slide" Target="slide159.xml"/><Relationship Id="rId17" Type="http://schemas.openxmlformats.org/officeDocument/2006/relationships/slide" Target="slide3.xml"/><Relationship Id="rId2" Type="http://schemas.openxmlformats.org/officeDocument/2006/relationships/notesSlide" Target="../notesSlides/notesSlide203.xml"/><Relationship Id="rId16" Type="http://schemas.openxmlformats.org/officeDocument/2006/relationships/slide" Target="slide209.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52.xml"/><Relationship Id="rId5" Type="http://schemas.openxmlformats.org/officeDocument/2006/relationships/image" Target="../media/image17.png"/><Relationship Id="rId15" Type="http://schemas.openxmlformats.org/officeDocument/2006/relationships/slide" Target="slide222.xml"/><Relationship Id="rId10" Type="http://schemas.openxmlformats.org/officeDocument/2006/relationships/slide" Target="slide157.xml"/><Relationship Id="rId4" Type="http://schemas.openxmlformats.org/officeDocument/2006/relationships/image" Target="../media/image16.png"/><Relationship Id="rId9" Type="http://schemas.openxmlformats.org/officeDocument/2006/relationships/slide" Target="slide213.xml"/><Relationship Id="rId14" Type="http://schemas.openxmlformats.org/officeDocument/2006/relationships/slide" Target="slide220.xml"/></Relationships>
</file>

<file path=ppt/slides/_rels/slide204.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18" Type="http://schemas.openxmlformats.org/officeDocument/2006/relationships/slide" Target="slide213.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17" Type="http://schemas.openxmlformats.org/officeDocument/2006/relationships/slide" Target="slide175.xml"/><Relationship Id="rId2" Type="http://schemas.openxmlformats.org/officeDocument/2006/relationships/notesSlide" Target="../notesSlides/notesSlide204.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205.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20.xml"/><Relationship Id="rId18" Type="http://schemas.openxmlformats.org/officeDocument/2006/relationships/slide" Target="slide175.xml"/><Relationship Id="rId3" Type="http://schemas.openxmlformats.org/officeDocument/2006/relationships/hyperlink" Target="https://mspartner.microsoft.com/en/us/pages/training/practice-accelerator-for-sharepoint-server-2010.aspx" TargetMode="External"/><Relationship Id="rId7" Type="http://schemas.openxmlformats.org/officeDocument/2006/relationships/image" Target="../media/image19.png"/><Relationship Id="rId12" Type="http://schemas.openxmlformats.org/officeDocument/2006/relationships/slide" Target="slide200.xml"/><Relationship Id="rId17" Type="http://schemas.openxmlformats.org/officeDocument/2006/relationships/hyperlink" Target="http://www.microsoftio.com/" TargetMode="External"/><Relationship Id="rId2" Type="http://schemas.openxmlformats.org/officeDocument/2006/relationships/notesSlide" Target="../notesSlides/notesSlide205.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59.xml"/><Relationship Id="rId5" Type="http://schemas.openxmlformats.org/officeDocument/2006/relationships/image" Target="../media/image17.png"/><Relationship Id="rId15" Type="http://schemas.openxmlformats.org/officeDocument/2006/relationships/slide" Target="slide209.xml"/><Relationship Id="rId10" Type="http://schemas.openxmlformats.org/officeDocument/2006/relationships/slide" Target="slide152.xml"/><Relationship Id="rId4" Type="http://schemas.openxmlformats.org/officeDocument/2006/relationships/image" Target="../media/image16.png"/><Relationship Id="rId9" Type="http://schemas.openxmlformats.org/officeDocument/2006/relationships/slide" Target="slide157.xml"/><Relationship Id="rId14" Type="http://schemas.openxmlformats.org/officeDocument/2006/relationships/slide" Target="slide222.xml"/></Relationships>
</file>

<file path=ppt/slides/_rels/slide206.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00.xml"/><Relationship Id="rId18" Type="http://schemas.openxmlformats.org/officeDocument/2006/relationships/hyperlink" Target="http://www.microsoftio.com/" TargetMode="External"/><Relationship Id="rId3" Type="http://schemas.openxmlformats.org/officeDocument/2006/relationships/slide" Target="slide187.xml"/><Relationship Id="rId7" Type="http://schemas.openxmlformats.org/officeDocument/2006/relationships/image" Target="../media/image19.png"/><Relationship Id="rId12" Type="http://schemas.openxmlformats.org/officeDocument/2006/relationships/slide" Target="slide159.xml"/><Relationship Id="rId17" Type="http://schemas.openxmlformats.org/officeDocument/2006/relationships/slide" Target="slide3.xml"/><Relationship Id="rId2" Type="http://schemas.openxmlformats.org/officeDocument/2006/relationships/notesSlide" Target="../notesSlides/notesSlide206.xml"/><Relationship Id="rId16" Type="http://schemas.openxmlformats.org/officeDocument/2006/relationships/slide" Target="slide209.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52.xml"/><Relationship Id="rId5" Type="http://schemas.openxmlformats.org/officeDocument/2006/relationships/image" Target="../media/image17.png"/><Relationship Id="rId15" Type="http://schemas.openxmlformats.org/officeDocument/2006/relationships/slide" Target="slide222.xml"/><Relationship Id="rId10" Type="http://schemas.openxmlformats.org/officeDocument/2006/relationships/slide" Target="slide157.xml"/><Relationship Id="rId4" Type="http://schemas.openxmlformats.org/officeDocument/2006/relationships/image" Target="../media/image16.png"/><Relationship Id="rId9" Type="http://schemas.openxmlformats.org/officeDocument/2006/relationships/slide" Target="slide217.xml"/><Relationship Id="rId14" Type="http://schemas.openxmlformats.org/officeDocument/2006/relationships/slide" Target="slide220.xml"/></Relationships>
</file>

<file path=ppt/slides/_rels/slide207.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18" Type="http://schemas.openxmlformats.org/officeDocument/2006/relationships/slide" Target="slide217.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17" Type="http://schemas.openxmlformats.org/officeDocument/2006/relationships/slide" Target="slide187.xml"/><Relationship Id="rId2" Type="http://schemas.openxmlformats.org/officeDocument/2006/relationships/notesSlide" Target="../notesSlides/notesSlide207.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208.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20.xml"/><Relationship Id="rId18" Type="http://schemas.openxmlformats.org/officeDocument/2006/relationships/slide" Target="slide187.xml"/><Relationship Id="rId3" Type="http://schemas.openxmlformats.org/officeDocument/2006/relationships/hyperlink" Target="https://mspartner.microsoft.com/en/us/pages/training/practice-accelerator-for-sharepoint-server-2010.aspx" TargetMode="External"/><Relationship Id="rId7" Type="http://schemas.openxmlformats.org/officeDocument/2006/relationships/image" Target="../media/image19.png"/><Relationship Id="rId12" Type="http://schemas.openxmlformats.org/officeDocument/2006/relationships/slide" Target="slide200.xml"/><Relationship Id="rId17" Type="http://schemas.openxmlformats.org/officeDocument/2006/relationships/hyperlink" Target="http://www.microsoftio.com/" TargetMode="External"/><Relationship Id="rId2" Type="http://schemas.openxmlformats.org/officeDocument/2006/relationships/notesSlide" Target="../notesSlides/notesSlide208.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59.xml"/><Relationship Id="rId5" Type="http://schemas.openxmlformats.org/officeDocument/2006/relationships/image" Target="../media/image17.png"/><Relationship Id="rId15" Type="http://schemas.openxmlformats.org/officeDocument/2006/relationships/slide" Target="slide209.xml"/><Relationship Id="rId10" Type="http://schemas.openxmlformats.org/officeDocument/2006/relationships/slide" Target="slide152.xml"/><Relationship Id="rId4" Type="http://schemas.openxmlformats.org/officeDocument/2006/relationships/image" Target="../media/image16.png"/><Relationship Id="rId9" Type="http://schemas.openxmlformats.org/officeDocument/2006/relationships/slide" Target="slide157.xml"/><Relationship Id="rId14" Type="http://schemas.openxmlformats.org/officeDocument/2006/relationships/slide" Target="slide222.xml"/></Relationships>
</file>

<file path=ppt/slides/_rels/slide209.xml.rels><?xml version="1.0" encoding="UTF-8" standalone="yes"?>
<Relationships xmlns="http://schemas.openxmlformats.org/package/2006/relationships"><Relationship Id="rId8" Type="http://schemas.openxmlformats.org/officeDocument/2006/relationships/slide" Target="slide200.xml"/><Relationship Id="rId13" Type="http://schemas.openxmlformats.org/officeDocument/2006/relationships/hyperlink" Target="http://office.microsoft.com/en-us/sharepoint-server-help/microsoft-office-sharepoint-server-2007-demo-HA010167272.aspx" TargetMode="External"/><Relationship Id="rId18" Type="http://schemas.openxmlformats.org/officeDocument/2006/relationships/hyperlink" Target="http://technet.microsoft.com/hi-in/sharepoint/ee263917(en-us).aspx" TargetMode="External"/><Relationship Id="rId26" Type="http://schemas.openxmlformats.org/officeDocument/2006/relationships/slide" Target="slide209.xml"/><Relationship Id="rId3" Type="http://schemas.openxmlformats.org/officeDocument/2006/relationships/image" Target="../media/image16.png"/><Relationship Id="rId21" Type="http://schemas.openxmlformats.org/officeDocument/2006/relationships/slide" Target="slide157.xml"/><Relationship Id="rId7" Type="http://schemas.openxmlformats.org/officeDocument/2006/relationships/slide" Target="slide6.xml"/><Relationship Id="rId12" Type="http://schemas.openxmlformats.org/officeDocument/2006/relationships/hyperlink" Target="http://sharepoint.microsoft.com/blog/Pages/BlogPost.aspx?pID=737" TargetMode="External"/><Relationship Id="rId17" Type="http://schemas.openxmlformats.org/officeDocument/2006/relationships/hyperlink" Target="http://sharepoint2010.microsoft.com/Pages/default.aspx" TargetMode="External"/><Relationship Id="rId25" Type="http://schemas.openxmlformats.org/officeDocument/2006/relationships/slide" Target="slide222.xml"/><Relationship Id="rId2" Type="http://schemas.openxmlformats.org/officeDocument/2006/relationships/notesSlide" Target="../notesSlides/notesSlide209.xml"/><Relationship Id="rId16" Type="http://schemas.openxmlformats.org/officeDocument/2006/relationships/hyperlink" Target="http://technet.microsoft.com/en-us/office/sharepointserver/bb544954.aspx" TargetMode="External"/><Relationship Id="rId20" Type="http://schemas.openxmlformats.org/officeDocument/2006/relationships/hyperlink" Target="http://msdn.microsoft.com/en-us/sharepoint/ee514561.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hyperlink" Target="http://msdn.microsoft.com/library/ee364741.aspx" TargetMode="External"/><Relationship Id="rId24" Type="http://schemas.openxmlformats.org/officeDocument/2006/relationships/slide" Target="slide220.xml"/><Relationship Id="rId5" Type="http://schemas.openxmlformats.org/officeDocument/2006/relationships/image" Target="../media/image18.png"/><Relationship Id="rId15" Type="http://schemas.openxmlformats.org/officeDocument/2006/relationships/hyperlink" Target="http://www.microsoft.com/learning/en/us/training/sharepoint.aspx" TargetMode="External"/><Relationship Id="rId23" Type="http://schemas.openxmlformats.org/officeDocument/2006/relationships/slide" Target="slide159.xml"/><Relationship Id="rId28" Type="http://schemas.openxmlformats.org/officeDocument/2006/relationships/hyperlink" Target="http://www.microsoftio.com/" TargetMode="External"/><Relationship Id="rId10" Type="http://schemas.openxmlformats.org/officeDocument/2006/relationships/hyperlink" Target="http://technet.microsoft.com/library/cc303422(office.12).aspx" TargetMode="External"/><Relationship Id="rId19" Type="http://schemas.openxmlformats.org/officeDocument/2006/relationships/hyperlink" Target="http://msdn.microsoft.com/en-us/sharepoint/default.aspx" TargetMode="External"/><Relationship Id="rId4" Type="http://schemas.openxmlformats.org/officeDocument/2006/relationships/image" Target="../media/image17.png"/><Relationship Id="rId9" Type="http://schemas.openxmlformats.org/officeDocument/2006/relationships/hyperlink" Target="http://technet.microsoft.com/en-us/library/ff382643.aspx" TargetMode="External"/><Relationship Id="rId14" Type="http://schemas.openxmlformats.org/officeDocument/2006/relationships/hyperlink" Target="http://msdn.microsoft.com/en-us/office/aa940989.aspx" TargetMode="External"/><Relationship Id="rId22" Type="http://schemas.openxmlformats.org/officeDocument/2006/relationships/slide" Target="slide152.xml"/><Relationship Id="rId27" Type="http://schemas.openxmlformats.org/officeDocument/2006/relationships/slide" Target="slide3.xml"/></Relationships>
</file>

<file path=ppt/slides/_rels/slide21.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210.xml.rels><?xml version="1.0" encoding="UTF-8" standalone="yes"?>
<Relationships xmlns="http://schemas.openxmlformats.org/package/2006/relationships"><Relationship Id="rId8" Type="http://schemas.openxmlformats.org/officeDocument/2006/relationships/hyperlink" Target="http://technet.microsoft.com/en-us/library/hh206325.aspx" TargetMode="External"/><Relationship Id="rId13" Type="http://schemas.openxmlformats.org/officeDocument/2006/relationships/slide" Target="slide200.xml"/><Relationship Id="rId18" Type="http://schemas.openxmlformats.org/officeDocument/2006/relationships/hyperlink" Target="http://www.microsoftio.com/" TargetMode="Externa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159.xml"/><Relationship Id="rId17" Type="http://schemas.openxmlformats.org/officeDocument/2006/relationships/slide" Target="slide3.xml"/><Relationship Id="rId2" Type="http://schemas.openxmlformats.org/officeDocument/2006/relationships/notesSlide" Target="../notesSlides/notesSlide210.xml"/><Relationship Id="rId16" Type="http://schemas.openxmlformats.org/officeDocument/2006/relationships/slide" Target="slide209.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52.xml"/><Relationship Id="rId5" Type="http://schemas.openxmlformats.org/officeDocument/2006/relationships/image" Target="../media/image18.png"/><Relationship Id="rId15" Type="http://schemas.openxmlformats.org/officeDocument/2006/relationships/slide" Target="slide222.xml"/><Relationship Id="rId10" Type="http://schemas.openxmlformats.org/officeDocument/2006/relationships/slide" Target="slide157.xml"/><Relationship Id="rId4" Type="http://schemas.openxmlformats.org/officeDocument/2006/relationships/image" Target="../media/image17.png"/><Relationship Id="rId9" Type="http://schemas.openxmlformats.org/officeDocument/2006/relationships/hyperlink" Target="http://msdn.microsoft.com/en-us/library/cc264326.aspx" TargetMode="External"/><Relationship Id="rId14" Type="http://schemas.openxmlformats.org/officeDocument/2006/relationships/slide" Target="slide220.xml"/></Relationships>
</file>

<file path=ppt/slides/_rels/slide211.xml.rels><?xml version="1.0" encoding="UTF-8" standalone="yes"?>
<Relationships xmlns="http://schemas.openxmlformats.org/package/2006/relationships"><Relationship Id="rId8" Type="http://schemas.openxmlformats.org/officeDocument/2006/relationships/hyperlink" Target="http://www.microsoft.com/microsoftservices/en/us/o365.aspx" TargetMode="External"/><Relationship Id="rId13" Type="http://schemas.openxmlformats.org/officeDocument/2006/relationships/hyperlink" Target="http://www.microsoft.com/online/legal/v2/en-us/MOS_PTC_Not_Applicable.htm" TargetMode="External"/><Relationship Id="rId18" Type="http://schemas.openxmlformats.org/officeDocument/2006/relationships/hyperlink" Target="http://www.microsoft.com/en-us/office365/video-enterprise.aspx" TargetMode="External"/><Relationship Id="rId26" Type="http://schemas.openxmlformats.org/officeDocument/2006/relationships/slide" Target="slide209.xml"/><Relationship Id="rId3" Type="http://schemas.openxmlformats.org/officeDocument/2006/relationships/image" Target="../media/image16.png"/><Relationship Id="rId21" Type="http://schemas.openxmlformats.org/officeDocument/2006/relationships/slide" Target="slide152.xml"/><Relationship Id="rId7" Type="http://schemas.openxmlformats.org/officeDocument/2006/relationships/slide" Target="slide6.xml"/><Relationship Id="rId12" Type="http://schemas.openxmlformats.org/officeDocument/2006/relationships/hyperlink" Target="http://social.msdn.microsoft.com/Forums/hu-HU/sharepoint2010general/thread/0726efdb-8a1d-46de-9228-0cbe952ae4da" TargetMode="External"/><Relationship Id="rId17" Type="http://schemas.openxmlformats.org/officeDocument/2006/relationships/hyperlink" Target="http://technet.microsoft.com/en-us/office365/hh699847.aspx" TargetMode="External"/><Relationship Id="rId25" Type="http://schemas.openxmlformats.org/officeDocument/2006/relationships/slide" Target="slide222.xml"/><Relationship Id="rId2" Type="http://schemas.openxmlformats.org/officeDocument/2006/relationships/notesSlide" Target="../notesSlides/notesSlide211.xml"/><Relationship Id="rId16" Type="http://schemas.openxmlformats.org/officeDocument/2006/relationships/hyperlink" Target="http://www.microsoft.com/en-us/office365/compare-plans.aspx" TargetMode="External"/><Relationship Id="rId20" Type="http://schemas.openxmlformats.org/officeDocument/2006/relationships/slide" Target="slide157.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hyperlink" Target="http://technet.microsoft.com/en-us/library/cc742630.aspx" TargetMode="External"/><Relationship Id="rId24" Type="http://schemas.openxmlformats.org/officeDocument/2006/relationships/slide" Target="slide220.xml"/><Relationship Id="rId5" Type="http://schemas.openxmlformats.org/officeDocument/2006/relationships/image" Target="../media/image18.png"/><Relationship Id="rId15" Type="http://schemas.openxmlformats.org/officeDocument/2006/relationships/hyperlink" Target="https://msevents.microsoft.com/CUI/EventDetail.aspx?culture=en-US&amp;EventID=1032486368&amp;CountryCode=US" TargetMode="External"/><Relationship Id="rId23" Type="http://schemas.openxmlformats.org/officeDocument/2006/relationships/slide" Target="slide200.xml"/><Relationship Id="rId28" Type="http://schemas.openxmlformats.org/officeDocument/2006/relationships/hyperlink" Target="http://www.microsoftio.com/" TargetMode="External"/><Relationship Id="rId10" Type="http://schemas.openxmlformats.org/officeDocument/2006/relationships/hyperlink" Target="http://channel9.msdn.com/pdc2008/BB53/" TargetMode="External"/><Relationship Id="rId19" Type="http://schemas.openxmlformats.org/officeDocument/2006/relationships/hyperlink" Target="http://www.microsoft.com/en-us/download/details.aspx?id=14889" TargetMode="External"/><Relationship Id="rId4" Type="http://schemas.openxmlformats.org/officeDocument/2006/relationships/image" Target="../media/image17.png"/><Relationship Id="rId9" Type="http://schemas.openxmlformats.org/officeDocument/2006/relationships/hyperlink" Target="http://download.microsoft.com/download/0/9/6/096C9441-8089-4655-ABB3-DC0ABA01A98D/Office%20365%20Security%20and%20Service%20Continuity%20Service%20Description.docx" TargetMode="External"/><Relationship Id="rId14" Type="http://schemas.openxmlformats.org/officeDocument/2006/relationships/hyperlink" Target="http://www.microsoft.com/en-us/download/developer-tools.aspx?q=developer+tools" TargetMode="External"/><Relationship Id="rId22" Type="http://schemas.openxmlformats.org/officeDocument/2006/relationships/slide" Target="slide159.xml"/><Relationship Id="rId27" Type="http://schemas.openxmlformats.org/officeDocument/2006/relationships/slide" Target="slide3.xml"/></Relationships>
</file>

<file path=ppt/slides/_rels/slide212.xml.rels><?xml version="1.0" encoding="UTF-8" standalone="yes"?>
<Relationships xmlns="http://schemas.openxmlformats.org/package/2006/relationships"><Relationship Id="rId8" Type="http://schemas.openxmlformats.org/officeDocument/2006/relationships/hyperlink" Target="http://sharepoint.microsoft.com/en-us/sharepoint-online/Pages/default.aspx" TargetMode="External"/><Relationship Id="rId13" Type="http://schemas.openxmlformats.org/officeDocument/2006/relationships/slide" Target="slide152.xml"/><Relationship Id="rId18" Type="http://schemas.openxmlformats.org/officeDocument/2006/relationships/slide" Target="slide209.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157.xml"/><Relationship Id="rId17" Type="http://schemas.openxmlformats.org/officeDocument/2006/relationships/slide" Target="slide222.xml"/><Relationship Id="rId2" Type="http://schemas.openxmlformats.org/officeDocument/2006/relationships/notesSlide" Target="../notesSlides/notesSlide212.xml"/><Relationship Id="rId16" Type="http://schemas.openxmlformats.org/officeDocument/2006/relationships/slide" Target="slide220.xml"/><Relationship Id="rId20"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hyperlink" Target="http://technet.microsoft.com/en-US/sharepoint/ff699513.aspx" TargetMode="External"/><Relationship Id="rId5" Type="http://schemas.openxmlformats.org/officeDocument/2006/relationships/image" Target="../media/image18.png"/><Relationship Id="rId15" Type="http://schemas.openxmlformats.org/officeDocument/2006/relationships/slide" Target="slide200.xml"/><Relationship Id="rId10" Type="http://schemas.openxmlformats.org/officeDocument/2006/relationships/hyperlink" Target="http://www.microsoft.com/en-us/office365/sharepoint-online.aspx" TargetMode="External"/><Relationship Id="rId19" Type="http://schemas.openxmlformats.org/officeDocument/2006/relationships/slide" Target="slide3.xml"/><Relationship Id="rId4" Type="http://schemas.openxmlformats.org/officeDocument/2006/relationships/image" Target="../media/image17.png"/><Relationship Id="rId9" Type="http://schemas.openxmlformats.org/officeDocument/2006/relationships/hyperlink" Target="http://msdn.microsoft.com/en-us/library/gg454742.aspx" TargetMode="External"/><Relationship Id="rId14" Type="http://schemas.openxmlformats.org/officeDocument/2006/relationships/slide" Target="slide159.xml"/></Relationships>
</file>

<file path=ppt/slides/_rels/slide213.xml.rels><?xml version="1.0" encoding="UTF-8" standalone="yes"?>
<Relationships xmlns="http://schemas.openxmlformats.org/package/2006/relationships"><Relationship Id="rId8" Type="http://schemas.openxmlformats.org/officeDocument/2006/relationships/slide" Target="slide203.xml"/><Relationship Id="rId13" Type="http://schemas.openxmlformats.org/officeDocument/2006/relationships/hyperlink" Target="http://msdn.microsoft.com/en-us/sharepoint/default.aspx" TargetMode="External"/><Relationship Id="rId18" Type="http://schemas.openxmlformats.org/officeDocument/2006/relationships/hyperlink" Target="http://channel9.msdn.com/learn/courses/Office2010/" TargetMode="External"/><Relationship Id="rId26" Type="http://schemas.openxmlformats.org/officeDocument/2006/relationships/slide" Target="slide222.xml"/><Relationship Id="rId3" Type="http://schemas.openxmlformats.org/officeDocument/2006/relationships/image" Target="../media/image16.png"/><Relationship Id="rId21" Type="http://schemas.openxmlformats.org/officeDocument/2006/relationships/slide" Target="slide157.xml"/><Relationship Id="rId7" Type="http://schemas.openxmlformats.org/officeDocument/2006/relationships/slide" Target="slide6.xml"/><Relationship Id="rId12" Type="http://schemas.openxmlformats.org/officeDocument/2006/relationships/hyperlink" Target="http://technet.microsoft.com/hi-in/sharepoint/ee263917(en-us).aspx" TargetMode="External"/><Relationship Id="rId17" Type="http://schemas.openxmlformats.org/officeDocument/2006/relationships/hyperlink" Target="http://www.microsoft.com/office/2010/en/default.aspx" TargetMode="External"/><Relationship Id="rId25" Type="http://schemas.openxmlformats.org/officeDocument/2006/relationships/slide" Target="slide220.xml"/><Relationship Id="rId2" Type="http://schemas.openxmlformats.org/officeDocument/2006/relationships/notesSlide" Target="../notesSlides/notesSlide213.xml"/><Relationship Id="rId16" Type="http://schemas.openxmlformats.org/officeDocument/2006/relationships/hyperlink" Target="http://msdn.microsoft.com/en-us/library/cc264326.aspx" TargetMode="External"/><Relationship Id="rId20" Type="http://schemas.openxmlformats.org/officeDocument/2006/relationships/hyperlink" Target="http://msdn.microsoft.com/en-us/library/ff955606.aspx" TargetMode="External"/><Relationship Id="rId29"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hyperlink" Target="http://sharepoint2010.microsoft.com/Pages/default.aspx" TargetMode="External"/><Relationship Id="rId24"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hyperlink" Target="http://technet.microsoft.com/en-us/library/hh206325.aspx" TargetMode="External"/><Relationship Id="rId23" Type="http://schemas.openxmlformats.org/officeDocument/2006/relationships/slide" Target="slide159.xml"/><Relationship Id="rId28" Type="http://schemas.openxmlformats.org/officeDocument/2006/relationships/slide" Target="slide3.xml"/><Relationship Id="rId10" Type="http://schemas.openxmlformats.org/officeDocument/2006/relationships/hyperlink" Target="http://office.microsoft.com/en-us/sharepoint-server-help/what-s-new-in-microsoft-sharepoint-server-2010-HA010370058.aspx" TargetMode="External"/><Relationship Id="rId19" Type="http://schemas.openxmlformats.org/officeDocument/2006/relationships/hyperlink" Target="http://msdn.microsoft.com/hi-in/office/default.aspx" TargetMode="External"/><Relationship Id="rId4" Type="http://schemas.openxmlformats.org/officeDocument/2006/relationships/image" Target="../media/image17.png"/><Relationship Id="rId9" Type="http://schemas.openxmlformats.org/officeDocument/2006/relationships/hyperlink" Target="http://technet.microsoft.com/en-us/library/ff608137.aspx" TargetMode="External"/><Relationship Id="rId14" Type="http://schemas.openxmlformats.org/officeDocument/2006/relationships/hyperlink" Target="http://msdn.microsoft.com/en-us/sharepoint/ee514561.aspx" TargetMode="External"/><Relationship Id="rId22" Type="http://schemas.openxmlformats.org/officeDocument/2006/relationships/slide" Target="slide152.xml"/><Relationship Id="rId27" Type="http://schemas.openxmlformats.org/officeDocument/2006/relationships/slide" Target="slide209.xml"/></Relationships>
</file>

<file path=ppt/slides/_rels/slide214.xml.rels><?xml version="1.0" encoding="UTF-8" standalone="yes"?>
<Relationships xmlns="http://schemas.openxmlformats.org/package/2006/relationships"><Relationship Id="rId8" Type="http://schemas.openxmlformats.org/officeDocument/2006/relationships/hyperlink" Target="http://events.microsoft.com/Pages/Home.aspx" TargetMode="External"/><Relationship Id="rId13" Type="http://schemas.openxmlformats.org/officeDocument/2006/relationships/hyperlink" Target="http://office.microsoft.com/en-us/help/FX100485311033.aspx" TargetMode="External"/><Relationship Id="rId18" Type="http://schemas.openxmlformats.org/officeDocument/2006/relationships/hyperlink" Target="http://office.microsoft.com/en-us/sharepoint-server-help/microsoft-office-sharepoint-server-2007-demo-HA010167272.aspx" TargetMode="External"/><Relationship Id="rId26" Type="http://schemas.openxmlformats.org/officeDocument/2006/relationships/slide" Target="slide209.xml"/><Relationship Id="rId3" Type="http://schemas.openxmlformats.org/officeDocument/2006/relationships/image" Target="../media/image16.png"/><Relationship Id="rId21" Type="http://schemas.openxmlformats.org/officeDocument/2006/relationships/slide" Target="slide152.xml"/><Relationship Id="rId7" Type="http://schemas.openxmlformats.org/officeDocument/2006/relationships/slide" Target="slide6.xml"/><Relationship Id="rId12" Type="http://schemas.openxmlformats.org/officeDocument/2006/relationships/hyperlink" Target="http://technet.microsoft.com/en-us/virtuallabs/default.aspx" TargetMode="External"/><Relationship Id="rId17" Type="http://schemas.openxmlformats.org/officeDocument/2006/relationships/hyperlink" Target="http://sharepoint.microsoft.com/blog/Pages/BlogPost.aspx?pID=737" TargetMode="External"/><Relationship Id="rId25" Type="http://schemas.openxmlformats.org/officeDocument/2006/relationships/slide" Target="slide222.xml"/><Relationship Id="rId2" Type="http://schemas.openxmlformats.org/officeDocument/2006/relationships/notesSlide" Target="../notesSlides/notesSlide214.xml"/><Relationship Id="rId16" Type="http://schemas.openxmlformats.org/officeDocument/2006/relationships/hyperlink" Target="http://msdn.microsoft.com/library/ee364741.aspx" TargetMode="External"/><Relationship Id="rId20" Type="http://schemas.openxmlformats.org/officeDocument/2006/relationships/slide" Target="slide157.xml"/><Relationship Id="rId29" Type="http://schemas.openxmlformats.org/officeDocument/2006/relationships/slide" Target="slide20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hyperlink" Target="http://msdn.microsoft.com/hi-in/office/aa905363(en-us).aspx" TargetMode="External"/><Relationship Id="rId24" Type="http://schemas.openxmlformats.org/officeDocument/2006/relationships/slide" Target="slide220.xml"/><Relationship Id="rId5" Type="http://schemas.openxmlformats.org/officeDocument/2006/relationships/image" Target="../media/image18.png"/><Relationship Id="rId15" Type="http://schemas.openxmlformats.org/officeDocument/2006/relationships/hyperlink" Target="http://technet.microsoft.com/library/cc303422(office.12).aspx" TargetMode="External"/><Relationship Id="rId23" Type="http://schemas.openxmlformats.org/officeDocument/2006/relationships/slide" Target="slide200.xml"/><Relationship Id="rId28" Type="http://schemas.openxmlformats.org/officeDocument/2006/relationships/hyperlink" Target="http://www.microsoftio.com/" TargetMode="External"/><Relationship Id="rId10" Type="http://schemas.openxmlformats.org/officeDocument/2006/relationships/hyperlink" Target="http://technet.microsoft.com/en-us/sharepoint/gg144571.aspx" TargetMode="External"/><Relationship Id="rId19" Type="http://schemas.openxmlformats.org/officeDocument/2006/relationships/hyperlink" Target="http://msdn.microsoft.com/en-us/office/aa940989.aspx" TargetMode="External"/><Relationship Id="rId4" Type="http://schemas.openxmlformats.org/officeDocument/2006/relationships/image" Target="../media/image17.png"/><Relationship Id="rId9" Type="http://schemas.openxmlformats.org/officeDocument/2006/relationships/hyperlink" Target="http://office.microsoft.com/en-us/default.aspx" TargetMode="External"/><Relationship Id="rId14" Type="http://schemas.openxmlformats.org/officeDocument/2006/relationships/hyperlink" Target="http://office.microsoft.com/en-us/training/FX100565001033.aspx" TargetMode="External"/><Relationship Id="rId22" Type="http://schemas.openxmlformats.org/officeDocument/2006/relationships/slide" Target="slide159.xml"/><Relationship Id="rId27" Type="http://schemas.openxmlformats.org/officeDocument/2006/relationships/slide" Target="slide3.xml"/></Relationships>
</file>

<file path=ppt/slides/_rels/slide215.xml.rels><?xml version="1.0" encoding="UTF-8" standalone="yes"?>
<Relationships xmlns="http://schemas.openxmlformats.org/package/2006/relationships"><Relationship Id="rId8" Type="http://schemas.openxmlformats.org/officeDocument/2006/relationships/hyperlink" Target="http://www.microsoft.com/learning/en/us/training/sharepoint.aspx" TargetMode="External"/><Relationship Id="rId13" Type="http://schemas.openxmlformats.org/officeDocument/2006/relationships/slide" Target="slide200.xml"/><Relationship Id="rId18" Type="http://schemas.openxmlformats.org/officeDocument/2006/relationships/hyperlink" Target="http://www.microsoftio.com/" TargetMode="Externa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159.xml"/><Relationship Id="rId17" Type="http://schemas.openxmlformats.org/officeDocument/2006/relationships/slide" Target="slide3.xml"/><Relationship Id="rId2" Type="http://schemas.openxmlformats.org/officeDocument/2006/relationships/notesSlide" Target="../notesSlides/notesSlide215.xml"/><Relationship Id="rId16" Type="http://schemas.openxmlformats.org/officeDocument/2006/relationships/slide" Target="slide209.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52.xml"/><Relationship Id="rId5" Type="http://schemas.openxmlformats.org/officeDocument/2006/relationships/image" Target="../media/image18.png"/><Relationship Id="rId15" Type="http://schemas.openxmlformats.org/officeDocument/2006/relationships/slide" Target="slide222.xml"/><Relationship Id="rId10" Type="http://schemas.openxmlformats.org/officeDocument/2006/relationships/slide" Target="slide157.xml"/><Relationship Id="rId19" Type="http://schemas.openxmlformats.org/officeDocument/2006/relationships/slide" Target="slide203.xml"/><Relationship Id="rId4" Type="http://schemas.openxmlformats.org/officeDocument/2006/relationships/image" Target="../media/image17.png"/><Relationship Id="rId9" Type="http://schemas.openxmlformats.org/officeDocument/2006/relationships/hyperlink" Target="http://technet.microsoft.com/en-us/office/sharepointserver/bb544954.aspx" TargetMode="External"/><Relationship Id="rId14" Type="http://schemas.openxmlformats.org/officeDocument/2006/relationships/slide" Target="slide220.xml"/></Relationships>
</file>

<file path=ppt/slides/_rels/slide216.xml.rels><?xml version="1.0" encoding="UTF-8" standalone="yes"?>
<Relationships xmlns="http://schemas.openxmlformats.org/package/2006/relationships"><Relationship Id="rId8" Type="http://schemas.openxmlformats.org/officeDocument/2006/relationships/hyperlink" Target="http://www.microsoft.com/en-in/office365/file-sharing.aspx" TargetMode="External"/><Relationship Id="rId13" Type="http://schemas.openxmlformats.org/officeDocument/2006/relationships/slide" Target="slide200.xml"/><Relationship Id="rId18" Type="http://schemas.openxmlformats.org/officeDocument/2006/relationships/hyperlink" Target="http://www.microsoftio.com/" TargetMode="Externa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159.xml"/><Relationship Id="rId17" Type="http://schemas.openxmlformats.org/officeDocument/2006/relationships/slide" Target="slide3.xml"/><Relationship Id="rId2" Type="http://schemas.openxmlformats.org/officeDocument/2006/relationships/notesSlide" Target="../notesSlides/notesSlide216.xml"/><Relationship Id="rId16" Type="http://schemas.openxmlformats.org/officeDocument/2006/relationships/slide" Target="slide209.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52.xml"/><Relationship Id="rId5" Type="http://schemas.openxmlformats.org/officeDocument/2006/relationships/image" Target="../media/image18.png"/><Relationship Id="rId15" Type="http://schemas.openxmlformats.org/officeDocument/2006/relationships/slide" Target="slide222.xml"/><Relationship Id="rId10" Type="http://schemas.openxmlformats.org/officeDocument/2006/relationships/slide" Target="slide157.xml"/><Relationship Id="rId19" Type="http://schemas.openxmlformats.org/officeDocument/2006/relationships/slide" Target="slide203.xml"/><Relationship Id="rId4" Type="http://schemas.openxmlformats.org/officeDocument/2006/relationships/image" Target="../media/image17.png"/><Relationship Id="rId9" Type="http://schemas.openxmlformats.org/officeDocument/2006/relationships/hyperlink" Target="http://www.microsoft.com/en-us/download/details.aspx?id=26502" TargetMode="External"/><Relationship Id="rId14" Type="http://schemas.openxmlformats.org/officeDocument/2006/relationships/slide" Target="slide220.xml"/></Relationships>
</file>

<file path=ppt/slides/_rels/slide217.xml.rels><?xml version="1.0" encoding="UTF-8" standalone="yes"?>
<Relationships xmlns="http://schemas.openxmlformats.org/package/2006/relationships"><Relationship Id="rId8" Type="http://schemas.openxmlformats.org/officeDocument/2006/relationships/slide" Target="slide206.xml"/><Relationship Id="rId13" Type="http://schemas.openxmlformats.org/officeDocument/2006/relationships/hyperlink" Target="http://sharepoint.microsoft.com/blog/Pages/BlogPost.aspx?pID=737" TargetMode="External"/><Relationship Id="rId18" Type="http://schemas.openxmlformats.org/officeDocument/2006/relationships/hyperlink" Target="http://sharepoint2010.microsoft.com/Pages/default.aspx" TargetMode="External"/><Relationship Id="rId26" Type="http://schemas.openxmlformats.org/officeDocument/2006/relationships/slide" Target="slide222.xml"/><Relationship Id="rId3" Type="http://schemas.openxmlformats.org/officeDocument/2006/relationships/image" Target="../media/image16.png"/><Relationship Id="rId21" Type="http://schemas.openxmlformats.org/officeDocument/2006/relationships/slide" Target="slide157.xml"/><Relationship Id="rId7" Type="http://schemas.openxmlformats.org/officeDocument/2006/relationships/slide" Target="slide6.xml"/><Relationship Id="rId12" Type="http://schemas.openxmlformats.org/officeDocument/2006/relationships/hyperlink" Target="http://msdn.microsoft.com/library/ee364741.aspx" TargetMode="External"/><Relationship Id="rId17" Type="http://schemas.openxmlformats.org/officeDocument/2006/relationships/hyperlink" Target="http://technet.microsoft.com/en-us/office/sharepointserver/bb544954.aspx" TargetMode="External"/><Relationship Id="rId25" Type="http://schemas.openxmlformats.org/officeDocument/2006/relationships/slide" Target="slide220.xml"/><Relationship Id="rId2" Type="http://schemas.openxmlformats.org/officeDocument/2006/relationships/notesSlide" Target="../notesSlides/notesSlide217.xml"/><Relationship Id="rId16" Type="http://schemas.openxmlformats.org/officeDocument/2006/relationships/hyperlink" Target="http://www.microsoft.com/learning/en/us/training/sharepoint.aspx" TargetMode="External"/><Relationship Id="rId20" Type="http://schemas.openxmlformats.org/officeDocument/2006/relationships/hyperlink" Target="http://msdn.microsoft.com/en-us/sharepoint/default.aspx" TargetMode="External"/><Relationship Id="rId29"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hyperlink" Target="http://technet.microsoft.com/library/cc303422(office.12).aspx" TargetMode="External"/><Relationship Id="rId24"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hyperlink" Target="http://msdn.microsoft.com/en-us/office/aa940989.aspx" TargetMode="External"/><Relationship Id="rId23" Type="http://schemas.openxmlformats.org/officeDocument/2006/relationships/slide" Target="slide159.xml"/><Relationship Id="rId28" Type="http://schemas.openxmlformats.org/officeDocument/2006/relationships/slide" Target="slide3.xml"/><Relationship Id="rId10" Type="http://schemas.openxmlformats.org/officeDocument/2006/relationships/hyperlink" Target="http://blogs.msdn.com/b/tehnoonr/archive/2010/11/22/mapping-user-profile-properties-in-sharepoint-2010-to-ldap-attributes.aspx" TargetMode="External"/><Relationship Id="rId19" Type="http://schemas.openxmlformats.org/officeDocument/2006/relationships/hyperlink" Target="http://technet.microsoft.com/hi-in/sharepoint/ee263917(en-us).aspx" TargetMode="External"/><Relationship Id="rId4" Type="http://schemas.openxmlformats.org/officeDocument/2006/relationships/image" Target="../media/image17.png"/><Relationship Id="rId9" Type="http://schemas.openxmlformats.org/officeDocument/2006/relationships/hyperlink" Target="http://office.microsoft.com/en-us/sharepoint-server-help/what-s-new-in-microsoft-sharepoint-server-2010-HA010370058.aspx" TargetMode="External"/><Relationship Id="rId14" Type="http://schemas.openxmlformats.org/officeDocument/2006/relationships/hyperlink" Target="http://office.microsoft.com/en-us/sharepoint-server-help/microsoft-office-sharepoint-server-2007-demo-HA010167272.aspx" TargetMode="External"/><Relationship Id="rId22" Type="http://schemas.openxmlformats.org/officeDocument/2006/relationships/slide" Target="slide152.xml"/><Relationship Id="rId27" Type="http://schemas.openxmlformats.org/officeDocument/2006/relationships/slide" Target="slide209.xml"/></Relationships>
</file>

<file path=ppt/slides/_rels/slide218.xml.rels><?xml version="1.0" encoding="UTF-8" standalone="yes"?>
<Relationships xmlns="http://schemas.openxmlformats.org/package/2006/relationships"><Relationship Id="rId8" Type="http://schemas.openxmlformats.org/officeDocument/2006/relationships/hyperlink" Target="http://msdn.microsoft.com/en-us/sharepoint/ee514561.aspx" TargetMode="External"/><Relationship Id="rId13" Type="http://schemas.openxmlformats.org/officeDocument/2006/relationships/slide" Target="slide159.xml"/><Relationship Id="rId18" Type="http://schemas.openxmlformats.org/officeDocument/2006/relationships/slide" Target="slide3.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152.xml"/><Relationship Id="rId17" Type="http://schemas.openxmlformats.org/officeDocument/2006/relationships/slide" Target="slide209.xml"/><Relationship Id="rId2" Type="http://schemas.openxmlformats.org/officeDocument/2006/relationships/notesSlide" Target="../notesSlides/notesSlide218.xml"/><Relationship Id="rId16" Type="http://schemas.openxmlformats.org/officeDocument/2006/relationships/slide" Target="slide222.xml"/><Relationship Id="rId20" Type="http://schemas.openxmlformats.org/officeDocument/2006/relationships/slide" Target="slide20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57.xml"/><Relationship Id="rId5" Type="http://schemas.openxmlformats.org/officeDocument/2006/relationships/image" Target="../media/image18.png"/><Relationship Id="rId15" Type="http://schemas.openxmlformats.org/officeDocument/2006/relationships/slide" Target="slide220.xml"/><Relationship Id="rId10" Type="http://schemas.openxmlformats.org/officeDocument/2006/relationships/hyperlink" Target="http://msdn.microsoft.com/en-us/library/cc264326.aspx" TargetMode="External"/><Relationship Id="rId19" Type="http://schemas.openxmlformats.org/officeDocument/2006/relationships/hyperlink" Target="http://www.microsoftio.com/" TargetMode="External"/><Relationship Id="rId4" Type="http://schemas.openxmlformats.org/officeDocument/2006/relationships/image" Target="../media/image17.png"/><Relationship Id="rId9" Type="http://schemas.openxmlformats.org/officeDocument/2006/relationships/hyperlink" Target="http://technet.microsoft.com/en-us/library/hh206325.aspx" TargetMode="External"/><Relationship Id="rId14" Type="http://schemas.openxmlformats.org/officeDocument/2006/relationships/slide" Target="slide200.xml"/></Relationships>
</file>

<file path=ppt/slides/_rels/slide219.xml.rels><?xml version="1.0" encoding="UTF-8" standalone="yes"?>
<Relationships xmlns="http://schemas.openxmlformats.org/package/2006/relationships"><Relationship Id="rId8" Type="http://schemas.openxmlformats.org/officeDocument/2006/relationships/hyperlink" Target="http://office.microsoft.com/en-us/office365-sharepoint-online-enterprise-help/manage-user-profiles-HA102476229.aspx" TargetMode="External"/><Relationship Id="rId13" Type="http://schemas.openxmlformats.org/officeDocument/2006/relationships/hyperlink" Target="http://social.msdn.microsoft.com/Forums/en-US/sharepoint2010general/thread/8c119a53-ed11-4d93-a82b-2e68dc99d16a" TargetMode="External"/><Relationship Id="rId18" Type="http://schemas.openxmlformats.org/officeDocument/2006/relationships/hyperlink" Target="http://www.microsoft.com/en-us/office365/video-enterprise.aspx" TargetMode="External"/><Relationship Id="rId26" Type="http://schemas.openxmlformats.org/officeDocument/2006/relationships/slide" Target="slide3.xml"/><Relationship Id="rId3" Type="http://schemas.openxmlformats.org/officeDocument/2006/relationships/image" Target="../media/image16.png"/><Relationship Id="rId21" Type="http://schemas.openxmlformats.org/officeDocument/2006/relationships/slide" Target="slide159.xml"/><Relationship Id="rId7" Type="http://schemas.openxmlformats.org/officeDocument/2006/relationships/slide" Target="slide6.xml"/><Relationship Id="rId12" Type="http://schemas.openxmlformats.org/officeDocument/2006/relationships/hyperlink" Target="http://technet.microsoft.com/en-us/library/cc742630.aspx" TargetMode="External"/><Relationship Id="rId17" Type="http://schemas.openxmlformats.org/officeDocument/2006/relationships/hyperlink" Target="http://technet.microsoft.com/en-us/office365/hh699847.aspx" TargetMode="External"/><Relationship Id="rId25" Type="http://schemas.openxmlformats.org/officeDocument/2006/relationships/slide" Target="slide209.xml"/><Relationship Id="rId2" Type="http://schemas.openxmlformats.org/officeDocument/2006/relationships/notesSlide" Target="../notesSlides/notesSlide219.xml"/><Relationship Id="rId16" Type="http://schemas.openxmlformats.org/officeDocument/2006/relationships/hyperlink" Target="https://msevents.microsoft.com/CUI/EventDetail.aspx?culture=en-US&amp;EventID=1032486368&amp;CountryCode=US" TargetMode="External"/><Relationship Id="rId20" Type="http://schemas.openxmlformats.org/officeDocument/2006/relationships/slide" Target="slide152.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hyperlink" Target="http://channel9.msdn.com/pdc2008/BB53/" TargetMode="External"/><Relationship Id="rId24" Type="http://schemas.openxmlformats.org/officeDocument/2006/relationships/slide" Target="slide222.xml"/><Relationship Id="rId5" Type="http://schemas.openxmlformats.org/officeDocument/2006/relationships/image" Target="../media/image18.png"/><Relationship Id="rId15" Type="http://schemas.openxmlformats.org/officeDocument/2006/relationships/hyperlink" Target="http://www.microsoft.com/en-us/download/developer-tools.aspx?q=developer+tools" TargetMode="External"/><Relationship Id="rId23" Type="http://schemas.openxmlformats.org/officeDocument/2006/relationships/slide" Target="slide220.xml"/><Relationship Id="rId28" Type="http://schemas.openxmlformats.org/officeDocument/2006/relationships/slide" Target="slide206.xml"/><Relationship Id="rId10" Type="http://schemas.openxmlformats.org/officeDocument/2006/relationships/hyperlink" Target="http://office.microsoft.com/en-us/office365-sharepoint-online-small-business-help/create-an-alert-or-subscribe-to-an-rss-feed-HA101965050.aspx" TargetMode="External"/><Relationship Id="rId19" Type="http://schemas.openxmlformats.org/officeDocument/2006/relationships/slide" Target="slide157.xml"/><Relationship Id="rId4" Type="http://schemas.openxmlformats.org/officeDocument/2006/relationships/image" Target="../media/image17.png"/><Relationship Id="rId9" Type="http://schemas.openxmlformats.org/officeDocument/2006/relationships/hyperlink" Target="http://office.microsoft.com/en-us/office365-sharepoint-online-enterprise-help/manage-personal-and-social-features-HA102466221.aspx" TargetMode="External"/><Relationship Id="rId14" Type="http://schemas.openxmlformats.org/officeDocument/2006/relationships/hyperlink" Target="http://www.microsoft.com/en-us/download/details.aspx?id=18128" TargetMode="External"/><Relationship Id="rId22" Type="http://schemas.openxmlformats.org/officeDocument/2006/relationships/slide" Target="slide200.xml"/><Relationship Id="rId27" Type="http://schemas.openxmlformats.org/officeDocument/2006/relationships/hyperlink" Target="http://www.microsoftio.com/" TargetMode="External"/></Relationships>
</file>

<file path=ppt/slides/_rels/slide22.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220.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220.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221.xml.rels><?xml version="1.0" encoding="UTF-8" standalone="yes"?>
<Relationships xmlns="http://schemas.openxmlformats.org/package/2006/relationships"><Relationship Id="rId8" Type="http://schemas.openxmlformats.org/officeDocument/2006/relationships/slide" Target="slide157.xml"/><Relationship Id="rId13" Type="http://schemas.openxmlformats.org/officeDocument/2006/relationships/slide" Target="slide222.xml"/><Relationship Id="rId3" Type="http://schemas.openxmlformats.org/officeDocument/2006/relationships/image" Target="../media/image16.png"/><Relationship Id="rId7" Type="http://schemas.openxmlformats.org/officeDocument/2006/relationships/slide" Target="slide6.xml"/><Relationship Id="rId12" Type="http://schemas.openxmlformats.org/officeDocument/2006/relationships/slide" Target="slide220.xml"/><Relationship Id="rId2" Type="http://schemas.openxmlformats.org/officeDocument/2006/relationships/notesSlide" Target="../notesSlides/notesSlide221.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200.xml"/><Relationship Id="rId5" Type="http://schemas.openxmlformats.org/officeDocument/2006/relationships/image" Target="../media/image18.png"/><Relationship Id="rId15" Type="http://schemas.openxmlformats.org/officeDocument/2006/relationships/slide" Target="slide3.xml"/><Relationship Id="rId10" Type="http://schemas.openxmlformats.org/officeDocument/2006/relationships/slide" Target="slide159.xml"/><Relationship Id="rId4" Type="http://schemas.openxmlformats.org/officeDocument/2006/relationships/image" Target="../media/image17.png"/><Relationship Id="rId9" Type="http://schemas.openxmlformats.org/officeDocument/2006/relationships/slide" Target="slide152.xml"/><Relationship Id="rId14" Type="http://schemas.openxmlformats.org/officeDocument/2006/relationships/slide" Target="slide209.xml"/></Relationships>
</file>

<file path=ppt/slides/_rels/slide222.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hyperlink" Target="http://sharepoint2010.microsoft.com/Pages/default.aspx" TargetMode="External"/><Relationship Id="rId18" Type="http://schemas.openxmlformats.org/officeDocument/2006/relationships/slide" Target="slide200.xml"/><Relationship Id="rId3" Type="http://schemas.openxmlformats.org/officeDocument/2006/relationships/image" Target="../media/image16.png"/><Relationship Id="rId21" Type="http://schemas.openxmlformats.org/officeDocument/2006/relationships/slide" Target="slide209.xml"/><Relationship Id="rId7" Type="http://schemas.openxmlformats.org/officeDocument/2006/relationships/slide" Target="slide6.xml"/><Relationship Id="rId12" Type="http://schemas.openxmlformats.org/officeDocument/2006/relationships/hyperlink" Target="http://sharepoint.microsoft.com/en-us/sharepoint-online/Pages/default.aspx" TargetMode="External"/><Relationship Id="rId17" Type="http://schemas.openxmlformats.org/officeDocument/2006/relationships/slide" Target="slide159.xml"/><Relationship Id="rId2" Type="http://schemas.openxmlformats.org/officeDocument/2006/relationships/notesSlide" Target="../notesSlides/notesSlide222.xml"/><Relationship Id="rId16" Type="http://schemas.openxmlformats.org/officeDocument/2006/relationships/slide" Target="slide152.xml"/><Relationship Id="rId20" Type="http://schemas.openxmlformats.org/officeDocument/2006/relationships/slide" Target="slide222.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hyperlink" Target="http://www.microsoft.com/en-us/office365/sharepoint-online.aspx" TargetMode="External"/><Relationship Id="rId5" Type="http://schemas.openxmlformats.org/officeDocument/2006/relationships/image" Target="../media/image18.png"/><Relationship Id="rId15" Type="http://schemas.openxmlformats.org/officeDocument/2006/relationships/slide" Target="slide157.xml"/><Relationship Id="rId10" Type="http://schemas.openxmlformats.org/officeDocument/2006/relationships/hyperlink" Target="http://www.microsoft.com/en-in/office365/what-is-office365.aspx" TargetMode="External"/><Relationship Id="rId19" Type="http://schemas.openxmlformats.org/officeDocument/2006/relationships/slide" Target="slide220.xml"/><Relationship Id="rId4" Type="http://schemas.openxmlformats.org/officeDocument/2006/relationships/image" Target="../media/image17.png"/><Relationship Id="rId9" Type="http://schemas.openxmlformats.org/officeDocument/2006/relationships/hyperlink" Target="http://www.microsoft.com/office/2010/en/default.aspx" TargetMode="External"/><Relationship Id="rId14" Type="http://schemas.openxmlformats.org/officeDocument/2006/relationships/hyperlink" Target="http://office.microsoft.com/en-gb/sharepointserver/default.aspx?ofcresset=1" TargetMode="External"/><Relationship Id="rId22" Type="http://schemas.openxmlformats.org/officeDocument/2006/relationships/slide" Target="slide3.xml"/></Relationships>
</file>

<file path=ppt/slides/_rels/slide2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3.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2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25.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2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51.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27.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61.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4.xml"/><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72.xml"/><Relationship Id="rId5" Type="http://schemas.openxmlformats.org/officeDocument/2006/relationships/image" Target="../media/image18.png"/><Relationship Id="rId15" Type="http://schemas.openxmlformats.org/officeDocument/2006/relationships/hyperlink" Target="https://mspartner.microsoft.com/en/us/pages/training/practice-accelerator-for-sharepoint-server-2010.aspx" TargetMode="External"/><Relationship Id="rId10" Type="http://schemas.openxmlformats.org/officeDocument/2006/relationships/slide" Target="slide51.xm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2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4.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29.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4.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3.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8.png"/><Relationship Id="rId7"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slide" Target="slide6.xml"/></Relationships>
</file>

<file path=ppt/slides/_rels/slide30.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4.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30.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31.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4.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31.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32.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4.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33.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4.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3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3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4.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34.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35.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4.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35.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3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4.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36.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37.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4.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37.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38.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61.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4.xml"/><Relationship Id="rId2" Type="http://schemas.openxmlformats.org/officeDocument/2006/relationships/notesSlide" Target="../notesSlides/notesSlide38.xml"/><Relationship Id="rId16" Type="http://schemas.openxmlformats.org/officeDocument/2006/relationships/slide" Target="slide54.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72.xml"/><Relationship Id="rId5" Type="http://schemas.openxmlformats.org/officeDocument/2006/relationships/image" Target="../media/image18.png"/><Relationship Id="rId15" Type="http://schemas.openxmlformats.org/officeDocument/2006/relationships/hyperlink" Target="https://mspartner.microsoft.com/en/us/pages/training/practice-accelerator-for-sharepoint-server-2010.aspx" TargetMode="External"/><Relationship Id="rId10" Type="http://schemas.openxmlformats.org/officeDocument/2006/relationships/slide" Target="slide51.xm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39.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39.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4.xml.rels><?xml version="1.0" encoding="UTF-8" standalone="yes"?>
<Relationships xmlns="http://schemas.openxmlformats.org/package/2006/relationships"><Relationship Id="rId8" Type="http://schemas.openxmlformats.org/officeDocument/2006/relationships/slide" Target="slide65.xml"/><Relationship Id="rId13" Type="http://schemas.openxmlformats.org/officeDocument/2006/relationships/image" Target="../media/image13.png"/><Relationship Id="rId3" Type="http://schemas.openxmlformats.org/officeDocument/2006/relationships/slide" Target="slide14.xml"/><Relationship Id="rId7" Type="http://schemas.openxmlformats.org/officeDocument/2006/relationships/slide" Target="slide54.xml"/><Relationship Id="rId12"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slide" Target="slide28.xml"/><Relationship Id="rId11" Type="http://schemas.openxmlformats.org/officeDocument/2006/relationships/slide" Target="slide68.xml"/><Relationship Id="rId5" Type="http://schemas.openxmlformats.org/officeDocument/2006/relationships/slide" Target="slide61.xml"/><Relationship Id="rId10" Type="http://schemas.openxmlformats.org/officeDocument/2006/relationships/slide" Target="slide57.xml"/><Relationship Id="rId4" Type="http://schemas.openxmlformats.org/officeDocument/2006/relationships/slide" Target="slide51.xml"/><Relationship Id="rId9" Type="http://schemas.openxmlformats.org/officeDocument/2006/relationships/slide" Target="slide39.xml"/><Relationship Id="rId14" Type="http://schemas.microsoft.com/office/2007/relationships/hdphoto" Target="../media/hdphoto1.wdp"/></Relationships>
</file>

<file path=ppt/slides/_rels/slide40.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40.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41.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41.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42.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42.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43.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4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4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44.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45.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45.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4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46.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47.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47.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4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48.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49.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57.xml"/><Relationship Id="rId7" Type="http://schemas.openxmlformats.org/officeDocument/2006/relationships/image" Target="../media/image19.png"/><Relationship Id="rId12" Type="http://schemas.openxmlformats.org/officeDocument/2006/relationships/slide" Target="slide72.xml"/><Relationship Id="rId2" Type="http://schemas.openxmlformats.org/officeDocument/2006/relationships/notesSlide" Target="../notesSlides/notesSlide49.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51.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5.xml.rels><?xml version="1.0" encoding="UTF-8" standalone="yes"?>
<Relationships xmlns="http://schemas.openxmlformats.org/package/2006/relationships"><Relationship Id="rId8" Type="http://schemas.openxmlformats.org/officeDocument/2006/relationships/slide" Target="slide139.xml"/><Relationship Id="rId13" Type="http://schemas.openxmlformats.org/officeDocument/2006/relationships/image" Target="../media/image13.png"/><Relationship Id="rId3" Type="http://schemas.openxmlformats.org/officeDocument/2006/relationships/slide" Target="slide83.xml"/><Relationship Id="rId7" Type="http://schemas.openxmlformats.org/officeDocument/2006/relationships/slide" Target="slide128.xml"/><Relationship Id="rId12"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slide" Target="slide98.xml"/><Relationship Id="rId11" Type="http://schemas.openxmlformats.org/officeDocument/2006/relationships/slide" Target="slide144.xml"/><Relationship Id="rId5" Type="http://schemas.openxmlformats.org/officeDocument/2006/relationships/slide" Target="slide135.xml"/><Relationship Id="rId10" Type="http://schemas.openxmlformats.org/officeDocument/2006/relationships/slide" Target="slide131.xml"/><Relationship Id="rId4" Type="http://schemas.openxmlformats.org/officeDocument/2006/relationships/slide" Target="slide125.xml"/><Relationship Id="rId9" Type="http://schemas.openxmlformats.org/officeDocument/2006/relationships/slide" Target="slide110.xml"/><Relationship Id="rId14" Type="http://schemas.microsoft.com/office/2007/relationships/hdphoto" Target="../media/hdphoto1.wdp"/></Relationships>
</file>

<file path=ppt/slides/_rels/slide50.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61.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4.xml"/><Relationship Id="rId2" Type="http://schemas.openxmlformats.org/officeDocument/2006/relationships/notesSlide" Target="../notesSlides/notesSlide50.xml"/><Relationship Id="rId16" Type="http://schemas.openxmlformats.org/officeDocument/2006/relationships/slide" Target="slide57.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72.xml"/><Relationship Id="rId5" Type="http://schemas.openxmlformats.org/officeDocument/2006/relationships/image" Target="../media/image18.png"/><Relationship Id="rId15" Type="http://schemas.openxmlformats.org/officeDocument/2006/relationships/hyperlink" Target="https://mspartner.microsoft.com/en/us/pages/training/practice-accelerator-for-sharepoint-server-2010.aspx" TargetMode="External"/><Relationship Id="rId10" Type="http://schemas.openxmlformats.org/officeDocument/2006/relationships/slide" Target="slide51.xm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51.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14.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51.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5" Type="http://schemas.openxmlformats.org/officeDocument/2006/relationships/hyperlink" Target="http://www.microsoftio.com/" TargetMode="Externa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52.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1.xml"/><Relationship Id="rId3" Type="http://schemas.openxmlformats.org/officeDocument/2006/relationships/slide" Target="slide14.xml"/><Relationship Id="rId7" Type="http://schemas.openxmlformats.org/officeDocument/2006/relationships/image" Target="../media/image19.png"/><Relationship Id="rId12" Type="http://schemas.openxmlformats.org/officeDocument/2006/relationships/slide" Target="slide74.xml"/><Relationship Id="rId2" Type="http://schemas.openxmlformats.org/officeDocument/2006/relationships/notesSlide" Target="../notesSlides/notesSlide52.xml"/><Relationship Id="rId16" Type="http://schemas.openxmlformats.org/officeDocument/2006/relationships/slide" Target="slide6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72.xml"/><Relationship Id="rId5" Type="http://schemas.openxmlformats.org/officeDocument/2006/relationships/image" Target="../media/image17.png"/><Relationship Id="rId15" Type="http://schemas.openxmlformats.org/officeDocument/2006/relationships/hyperlink" Target="http://www.microsoftio.com/" TargetMode="Externa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3.xml"/></Relationships>
</file>

<file path=ppt/slides/_rels/slide53.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74.xml"/><Relationship Id="rId3" Type="http://schemas.openxmlformats.org/officeDocument/2006/relationships/slide" Target="slide14.xml"/><Relationship Id="rId7" Type="http://schemas.openxmlformats.org/officeDocument/2006/relationships/image" Target="../media/image18.png"/><Relationship Id="rId12" Type="http://schemas.openxmlformats.org/officeDocument/2006/relationships/slide" Target="slide72.xml"/><Relationship Id="rId2" Type="http://schemas.openxmlformats.org/officeDocument/2006/relationships/notesSlide" Target="../notesSlides/notesSlide53.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slide" Target="slide8.xml"/><Relationship Id="rId5" Type="http://schemas.openxmlformats.org/officeDocument/2006/relationships/image" Target="../media/image16.png"/><Relationship Id="rId15" Type="http://schemas.openxmlformats.org/officeDocument/2006/relationships/slide" Target="slide3.xml"/><Relationship Id="rId10" Type="http://schemas.openxmlformats.org/officeDocument/2006/relationships/slide" Target="slide12.xml"/><Relationship Id="rId4" Type="http://schemas.openxmlformats.org/officeDocument/2006/relationships/hyperlink" Target="https://mspartner.microsoft.com/en/us/pages/training/practice-accelerator-for-sharepoint-server-2010.aspx" TargetMode="External"/><Relationship Id="rId9" Type="http://schemas.openxmlformats.org/officeDocument/2006/relationships/slide" Target="slide4.xml"/><Relationship Id="rId14" Type="http://schemas.openxmlformats.org/officeDocument/2006/relationships/slide" Target="slide61.xml"/></Relationships>
</file>

<file path=ppt/slides/_rels/slide5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28.xml"/><Relationship Id="rId7" Type="http://schemas.openxmlformats.org/officeDocument/2006/relationships/image" Target="../media/image19.png"/><Relationship Id="rId12" Type="http://schemas.openxmlformats.org/officeDocument/2006/relationships/slide" Target="slide72.xml"/><Relationship Id="rId17" Type="http://schemas.openxmlformats.org/officeDocument/2006/relationships/slide" Target="slide65.xml"/><Relationship Id="rId2" Type="http://schemas.openxmlformats.org/officeDocument/2006/relationships/notesSlide" Target="../notesSlides/notesSlide54.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55.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28.xml"/><Relationship Id="rId7" Type="http://schemas.openxmlformats.org/officeDocument/2006/relationships/image" Target="../media/image19.png"/><Relationship Id="rId12" Type="http://schemas.openxmlformats.org/officeDocument/2006/relationships/slide" Target="slide72.xml"/><Relationship Id="rId17" Type="http://schemas.openxmlformats.org/officeDocument/2006/relationships/slide" Target="slide66.xml"/><Relationship Id="rId2" Type="http://schemas.openxmlformats.org/officeDocument/2006/relationships/notesSlide" Target="../notesSlides/notesSlide55.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56.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72.xml"/><Relationship Id="rId3" Type="http://schemas.openxmlformats.org/officeDocument/2006/relationships/slide" Target="slide28.xml"/><Relationship Id="rId7" Type="http://schemas.openxmlformats.org/officeDocument/2006/relationships/image" Target="../media/image18.png"/><Relationship Id="rId12" Type="http://schemas.openxmlformats.org/officeDocument/2006/relationships/slide" Target="slide14.xml"/><Relationship Id="rId17" Type="http://schemas.openxmlformats.org/officeDocument/2006/relationships/hyperlink" Target="http://www.microsoftio.com/" TargetMode="External"/><Relationship Id="rId2" Type="http://schemas.openxmlformats.org/officeDocument/2006/relationships/notesSlide" Target="../notesSlides/notesSlide56.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slide" Target="slide8.xml"/><Relationship Id="rId5" Type="http://schemas.openxmlformats.org/officeDocument/2006/relationships/image" Target="../media/image16.png"/><Relationship Id="rId15" Type="http://schemas.openxmlformats.org/officeDocument/2006/relationships/slide" Target="slide61.xml"/><Relationship Id="rId10" Type="http://schemas.openxmlformats.org/officeDocument/2006/relationships/slide" Target="slide12.xml"/><Relationship Id="rId4" Type="http://schemas.openxmlformats.org/officeDocument/2006/relationships/hyperlink" Target="https://mspartner.microsoft.com/en/us/pages/training/practice-accelerator-for-sharepoint-server-2010.aspx" TargetMode="External"/><Relationship Id="rId9" Type="http://schemas.openxmlformats.org/officeDocument/2006/relationships/slide" Target="slide4.xml"/><Relationship Id="rId14" Type="http://schemas.openxmlformats.org/officeDocument/2006/relationships/slide" Target="slide74.xml"/></Relationships>
</file>

<file path=ppt/slides/_rels/slide57.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39.xml"/><Relationship Id="rId7" Type="http://schemas.openxmlformats.org/officeDocument/2006/relationships/image" Target="../media/image19.png"/><Relationship Id="rId12" Type="http://schemas.openxmlformats.org/officeDocument/2006/relationships/slide" Target="slide72.xml"/><Relationship Id="rId17" Type="http://schemas.openxmlformats.org/officeDocument/2006/relationships/slide" Target="slide68.xml"/><Relationship Id="rId2" Type="http://schemas.openxmlformats.org/officeDocument/2006/relationships/notesSlide" Target="../notesSlides/notesSlide57.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5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4.xml"/><Relationship Id="rId3" Type="http://schemas.openxmlformats.org/officeDocument/2006/relationships/slide" Target="slide39.xml"/><Relationship Id="rId7" Type="http://schemas.openxmlformats.org/officeDocument/2006/relationships/image" Target="../media/image19.png"/><Relationship Id="rId12" Type="http://schemas.openxmlformats.org/officeDocument/2006/relationships/slide" Target="slide72.xml"/><Relationship Id="rId17" Type="http://schemas.openxmlformats.org/officeDocument/2006/relationships/slide" Target="slide70.xml"/><Relationship Id="rId2" Type="http://schemas.openxmlformats.org/officeDocument/2006/relationships/notesSlide" Target="../notesSlides/notesSlide58.xml"/><Relationship Id="rId16" Type="http://schemas.openxmlformats.org/officeDocument/2006/relationships/hyperlink" Target="http://www.microsoftio.com/" TargetMode="Externa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6.png"/><Relationship Id="rId9" Type="http://schemas.openxmlformats.org/officeDocument/2006/relationships/slide" Target="slide12.xml"/><Relationship Id="rId14" Type="http://schemas.openxmlformats.org/officeDocument/2006/relationships/slide" Target="slide61.xml"/></Relationships>
</file>

<file path=ppt/slides/_rels/slide5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72.xml"/><Relationship Id="rId3" Type="http://schemas.openxmlformats.org/officeDocument/2006/relationships/slide" Target="slide39.xml"/><Relationship Id="rId7" Type="http://schemas.openxmlformats.org/officeDocument/2006/relationships/image" Target="../media/image18.png"/><Relationship Id="rId12" Type="http://schemas.openxmlformats.org/officeDocument/2006/relationships/slide" Target="slide14.xml"/><Relationship Id="rId17" Type="http://schemas.openxmlformats.org/officeDocument/2006/relationships/hyperlink" Target="http://www.microsoftio.com/" TargetMode="External"/><Relationship Id="rId2" Type="http://schemas.openxmlformats.org/officeDocument/2006/relationships/notesSlide" Target="../notesSlides/notesSlide59.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slide" Target="slide8.xml"/><Relationship Id="rId5" Type="http://schemas.openxmlformats.org/officeDocument/2006/relationships/image" Target="../media/image16.png"/><Relationship Id="rId15" Type="http://schemas.openxmlformats.org/officeDocument/2006/relationships/slide" Target="slide61.xml"/><Relationship Id="rId10" Type="http://schemas.openxmlformats.org/officeDocument/2006/relationships/slide" Target="slide12.xml"/><Relationship Id="rId4" Type="http://schemas.openxmlformats.org/officeDocument/2006/relationships/hyperlink" Target="https://mspartner.microsoft.com/en/us/pages/training/practice-accelerator-for-sharepoint-server-2010.aspx" TargetMode="External"/><Relationship Id="rId9" Type="http://schemas.openxmlformats.org/officeDocument/2006/relationships/slide" Target="slide4.xml"/><Relationship Id="rId14" Type="http://schemas.openxmlformats.org/officeDocument/2006/relationships/slide" Target="slide74.xml"/></Relationships>
</file>

<file path=ppt/slides/_rels/slide6.xml.rels><?xml version="1.0" encoding="UTF-8" standalone="yes"?>
<Relationships xmlns="http://schemas.openxmlformats.org/package/2006/relationships"><Relationship Id="rId8" Type="http://schemas.openxmlformats.org/officeDocument/2006/relationships/slide" Target="slide213.xml"/><Relationship Id="rId13" Type="http://schemas.openxmlformats.org/officeDocument/2006/relationships/image" Target="../media/image13.png"/><Relationship Id="rId3" Type="http://schemas.openxmlformats.org/officeDocument/2006/relationships/slide" Target="slide159.xml"/><Relationship Id="rId7" Type="http://schemas.openxmlformats.org/officeDocument/2006/relationships/slide" Target="slide203.xml"/><Relationship Id="rId12"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slide" Target="slide175.xml"/><Relationship Id="rId11" Type="http://schemas.openxmlformats.org/officeDocument/2006/relationships/slide" Target="slide217.xml"/><Relationship Id="rId5" Type="http://schemas.openxmlformats.org/officeDocument/2006/relationships/slide" Target="slide209.xml"/><Relationship Id="rId10" Type="http://schemas.openxmlformats.org/officeDocument/2006/relationships/slide" Target="slide206.xml"/><Relationship Id="rId4" Type="http://schemas.openxmlformats.org/officeDocument/2006/relationships/slide" Target="slide200.xml"/><Relationship Id="rId9" Type="http://schemas.openxmlformats.org/officeDocument/2006/relationships/slide" Target="slide187.xml"/><Relationship Id="rId14" Type="http://schemas.microsoft.com/office/2007/relationships/hdphoto" Target="../media/hdphoto1.wdp"/></Relationships>
</file>

<file path=ppt/slides/_rels/slide60.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72.xml"/><Relationship Id="rId3" Type="http://schemas.openxmlformats.org/officeDocument/2006/relationships/slide" Target="slide39.xml"/><Relationship Id="rId7" Type="http://schemas.openxmlformats.org/officeDocument/2006/relationships/image" Target="../media/image18.png"/><Relationship Id="rId12" Type="http://schemas.openxmlformats.org/officeDocument/2006/relationships/slide" Target="slide14.xml"/><Relationship Id="rId17" Type="http://schemas.openxmlformats.org/officeDocument/2006/relationships/hyperlink" Target="http://www.microsoftio.com/" TargetMode="External"/><Relationship Id="rId2" Type="http://schemas.openxmlformats.org/officeDocument/2006/relationships/notesSlide" Target="../notesSlides/notesSlide60.xml"/><Relationship Id="rId16" Type="http://schemas.openxmlformats.org/officeDocument/2006/relationships/slide" Target="slide3.xml"/><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slide" Target="slide8.xml"/><Relationship Id="rId5" Type="http://schemas.openxmlformats.org/officeDocument/2006/relationships/image" Target="../media/image16.png"/><Relationship Id="rId15" Type="http://schemas.openxmlformats.org/officeDocument/2006/relationships/slide" Target="slide61.xml"/><Relationship Id="rId10" Type="http://schemas.openxmlformats.org/officeDocument/2006/relationships/slide" Target="slide12.xml"/><Relationship Id="rId4" Type="http://schemas.openxmlformats.org/officeDocument/2006/relationships/hyperlink" Target="https://mspartner.microsoft.com/en/us/pages/training/practice-accelerator-for-sharepoint-server-2010.aspx" TargetMode="External"/><Relationship Id="rId9" Type="http://schemas.openxmlformats.org/officeDocument/2006/relationships/slide" Target="slide4.xml"/><Relationship Id="rId14" Type="http://schemas.openxmlformats.org/officeDocument/2006/relationships/slide" Target="slide74.xml"/></Relationships>
</file>

<file path=ppt/slides/_rels/slide61.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18" Type="http://schemas.openxmlformats.org/officeDocument/2006/relationships/hyperlink" Target="http://msdn.microsoft.com/library/ee364741.aspx" TargetMode="External"/><Relationship Id="rId26" Type="http://schemas.openxmlformats.org/officeDocument/2006/relationships/hyperlink" Target="http://msdn.microsoft.com/en-us/sharepoint/default.aspx" TargetMode="External"/><Relationship Id="rId3" Type="http://schemas.openxmlformats.org/officeDocument/2006/relationships/image" Target="../media/image16.png"/><Relationship Id="rId21" Type="http://schemas.openxmlformats.org/officeDocument/2006/relationships/hyperlink" Target="http://msdn.microsoft.com/en-us/office/aa940989.aspx" TargetMode="External"/><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technet.microsoft.com/library/cc303422(office.12).aspx" TargetMode="External"/><Relationship Id="rId25" Type="http://schemas.openxmlformats.org/officeDocument/2006/relationships/hyperlink" Target="http://technet.microsoft.com/hi-in/sharepoint/ee263917(en-us).aspx" TargetMode="External"/><Relationship Id="rId2" Type="http://schemas.openxmlformats.org/officeDocument/2006/relationships/notesSlide" Target="../notesSlides/notesSlide61.xml"/><Relationship Id="rId16" Type="http://schemas.openxmlformats.org/officeDocument/2006/relationships/hyperlink" Target="http://technet.microsoft.com/en-us/sharepoint/ee198298.aspx" TargetMode="External"/><Relationship Id="rId20" Type="http://schemas.openxmlformats.org/officeDocument/2006/relationships/hyperlink" Target="http://office.microsoft.com/en-us/sharepoint-server-help/microsoft-office-sharepoint-server-2007-demo-HA010167272.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24" Type="http://schemas.openxmlformats.org/officeDocument/2006/relationships/hyperlink" Target="http://sharepoint2010.microsoft.com/Pages/default.aspx"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technet.microsoft.com/en-us/office/sharepointserver/bb544954.aspx" TargetMode="External"/><Relationship Id="rId10" Type="http://schemas.openxmlformats.org/officeDocument/2006/relationships/slide" Target="slide14.xml"/><Relationship Id="rId19" Type="http://schemas.openxmlformats.org/officeDocument/2006/relationships/hyperlink" Target="http://sharepoint.microsoft.com/blog/Pages/BlogPost.aspx?pID=737" TargetMode="Externa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 Id="rId22" Type="http://schemas.openxmlformats.org/officeDocument/2006/relationships/hyperlink" Target="http://www.microsoft.com/learning/en/us/training/sharepoint.aspx" TargetMode="External"/><Relationship Id="rId27" Type="http://schemas.openxmlformats.org/officeDocument/2006/relationships/hyperlink" Target="http://msdn.microsoft.com/en-us/sharepoint/ee514561.aspx" TargetMode="External"/></Relationships>
</file>

<file path=ppt/slides/_rels/slide6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msdn.microsoft.com/en-us/library/cc264326.aspx" TargetMode="External"/><Relationship Id="rId2" Type="http://schemas.openxmlformats.org/officeDocument/2006/relationships/notesSlide" Target="../notesSlides/notesSlide62.xml"/><Relationship Id="rId16" Type="http://schemas.openxmlformats.org/officeDocument/2006/relationships/hyperlink" Target="http://technet.microsoft.com/en-us/library/hh206325.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14.xm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63.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18" Type="http://schemas.openxmlformats.org/officeDocument/2006/relationships/hyperlink" Target="http://www.microsoft.com/en-in/office365/file-sharing.aspx" TargetMode="External"/><Relationship Id="rId26" Type="http://schemas.openxmlformats.org/officeDocument/2006/relationships/hyperlink" Target="http://technet.microsoft.com/en-us/office365/hh699847.aspx" TargetMode="External"/><Relationship Id="rId3" Type="http://schemas.openxmlformats.org/officeDocument/2006/relationships/image" Target="../media/image16.png"/><Relationship Id="rId21" Type="http://schemas.openxmlformats.org/officeDocument/2006/relationships/hyperlink" Target="http://social.msdn.microsoft.com/Forums/hu-HU/sharepoint2010general/thread/0726efdb-8a1d-46de-9228-0cbe952ae4da" TargetMode="External"/><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www.microsoft.com/microsoftservices/en/us/o365.aspx" TargetMode="External"/><Relationship Id="rId25" Type="http://schemas.openxmlformats.org/officeDocument/2006/relationships/hyperlink" Target="http://www.microsoft.com/en-us/office365/compare-plans.aspx" TargetMode="External"/><Relationship Id="rId2" Type="http://schemas.openxmlformats.org/officeDocument/2006/relationships/notesSlide" Target="../notesSlides/notesSlide63.xml"/><Relationship Id="rId16" Type="http://schemas.openxmlformats.org/officeDocument/2006/relationships/slide" Target="slide52.xml"/><Relationship Id="rId20" Type="http://schemas.openxmlformats.org/officeDocument/2006/relationships/hyperlink" Target="http://technet.microsoft.com/en-us/library/cc742630.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24" Type="http://schemas.openxmlformats.org/officeDocument/2006/relationships/hyperlink" Target="https://msevents.microsoft.com/CUI/EventDetail.aspx?culture=en-US&amp;EventID=1032486368&amp;CountryCode=US"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www.microsoft.com/en-us/download/developer-tools.aspx?q=developer+tools" TargetMode="External"/><Relationship Id="rId28" Type="http://schemas.openxmlformats.org/officeDocument/2006/relationships/hyperlink" Target="http://www.microsoft.com/en-us/download/details.aspx?id=14889" TargetMode="External"/><Relationship Id="rId10" Type="http://schemas.openxmlformats.org/officeDocument/2006/relationships/slide" Target="slide14.xml"/><Relationship Id="rId19" Type="http://schemas.openxmlformats.org/officeDocument/2006/relationships/hyperlink" Target="http://channel9.msdn.com/pdc2008/BB53/" TargetMode="Externa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 Id="rId22" Type="http://schemas.openxmlformats.org/officeDocument/2006/relationships/hyperlink" Target="http://www.microsoft.com/online/legal/v2/en-us/MOS_PTC_Not_Applicable.htm" TargetMode="External"/><Relationship Id="rId27" Type="http://schemas.openxmlformats.org/officeDocument/2006/relationships/hyperlink" Target="http://www.microsoft.com/en-us/office365/video-enterprise.aspx" TargetMode="External"/></Relationships>
</file>

<file path=ppt/slides/_rels/slide64.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18" Type="http://schemas.openxmlformats.org/officeDocument/2006/relationships/hyperlink" Target="http://msdn.microsoft.com/en-us/library/gg454742.aspx" TargetMode="Externa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sharepoint.microsoft.com/en-us/sharepoint-online/Pages/default.aspx" TargetMode="External"/><Relationship Id="rId2" Type="http://schemas.openxmlformats.org/officeDocument/2006/relationships/notesSlide" Target="../notesSlides/notesSlide64.xml"/><Relationship Id="rId16" Type="http://schemas.openxmlformats.org/officeDocument/2006/relationships/slide" Target="slide52.xml"/><Relationship Id="rId20" Type="http://schemas.openxmlformats.org/officeDocument/2006/relationships/hyperlink" Target="http://technet.microsoft.com/en-US/sharepoint/ff699513.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14.xml"/><Relationship Id="rId19" Type="http://schemas.openxmlformats.org/officeDocument/2006/relationships/hyperlink" Target="http://www.microsoft.com/en-us/office365/sharepoint-online.aspx" TargetMode="Externa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65.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download.microsoft.com/download/D/C/7/DC7AC167-03BE-4CF7-9F2F-2B9E50167DCE/SharePoint%202010%20Adoption%20Best%20Practices%20WhitePaper.pdf" TargetMode="External"/><Relationship Id="rId2" Type="http://schemas.openxmlformats.org/officeDocument/2006/relationships/notesSlide" Target="../notesSlides/notesSlide65.xml"/><Relationship Id="rId16" Type="http://schemas.openxmlformats.org/officeDocument/2006/relationships/slide" Target="slide54.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14.xm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66.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18" Type="http://schemas.openxmlformats.org/officeDocument/2006/relationships/hyperlink" Target="http://www.microsoft.com/en-us/download/details.aspx?id=13602" TargetMode="External"/><Relationship Id="rId26" Type="http://schemas.openxmlformats.org/officeDocument/2006/relationships/hyperlink" Target="http://www.microsoft.com/en-us/download/details.aspx?id=14889" TargetMode="External"/><Relationship Id="rId3" Type="http://schemas.openxmlformats.org/officeDocument/2006/relationships/image" Target="../media/image16.png"/><Relationship Id="rId21" Type="http://schemas.openxmlformats.org/officeDocument/2006/relationships/hyperlink" Target="http://www.microsoft.com/en-us/download/developer-tools.aspx?q=developer+tools" TargetMode="External"/><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www.microsoft.com/microsoftservices/en/us/o365.aspx" TargetMode="External"/><Relationship Id="rId25" Type="http://schemas.openxmlformats.org/officeDocument/2006/relationships/hyperlink" Target="http://www.microsoft.com/en-us/office365/video-enterprise.aspx" TargetMode="External"/><Relationship Id="rId2" Type="http://schemas.openxmlformats.org/officeDocument/2006/relationships/notesSlide" Target="../notesSlides/notesSlide66.xml"/><Relationship Id="rId16" Type="http://schemas.openxmlformats.org/officeDocument/2006/relationships/slide" Target="slide55.xml"/><Relationship Id="rId20" Type="http://schemas.openxmlformats.org/officeDocument/2006/relationships/hyperlink" Target="http://www.microsoft.com/online/legal/v2/en-us/MOS_PTC_Not_Applicable.htm"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24" Type="http://schemas.openxmlformats.org/officeDocument/2006/relationships/hyperlink" Target="http://technet.microsoft.com/en-us/office365/hh699847.aspx"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www.microsoft.com/en-us/office365/compare-plans.aspx" TargetMode="External"/><Relationship Id="rId28" Type="http://schemas.openxmlformats.org/officeDocument/2006/relationships/hyperlink" Target="http://msdn.microsoft.com/en-us/library/gg454742.aspx" TargetMode="External"/><Relationship Id="rId10" Type="http://schemas.openxmlformats.org/officeDocument/2006/relationships/slide" Target="slide14.xml"/><Relationship Id="rId19" Type="http://schemas.openxmlformats.org/officeDocument/2006/relationships/hyperlink" Target="http://social.msdn.microsoft.com/Forums/hu-HU/sharepoint2010general/thread/0726efdb-8a1d-46de-9228-0cbe952ae4da" TargetMode="Externa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 Id="rId22" Type="http://schemas.openxmlformats.org/officeDocument/2006/relationships/hyperlink" Target="https://msevents.microsoft.com/CUI/EventDetail.aspx?culture=en-US&amp;EventID=1032486368&amp;CountryCode=US" TargetMode="External"/><Relationship Id="rId27" Type="http://schemas.openxmlformats.org/officeDocument/2006/relationships/hyperlink" Target="http://sharepoint.microsoft.com/en-us/sharepoint-online/Pages/default.aspx" TargetMode="External"/></Relationships>
</file>

<file path=ppt/slides/_rels/slide67.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18" Type="http://schemas.openxmlformats.org/officeDocument/2006/relationships/hyperlink" Target="http://technet.microsoft.com/en-US/sharepoint/ff699513.aspx" TargetMode="Externa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www.microsoft.com/en-us/office365/sharepoint-online.aspx" TargetMode="External"/><Relationship Id="rId2" Type="http://schemas.openxmlformats.org/officeDocument/2006/relationships/notesSlide" Target="../notesSlides/notesSlide67.xml"/><Relationship Id="rId16" Type="http://schemas.openxmlformats.org/officeDocument/2006/relationships/slide" Target="slide55.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14.xm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68.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18" Type="http://schemas.openxmlformats.org/officeDocument/2006/relationships/hyperlink" Target="http://office.microsoft.com/en-us/sharepoint-foundation-help/manage-rss-feeds-HA010378199.aspx" TargetMode="External"/><Relationship Id="rId26" Type="http://schemas.openxmlformats.org/officeDocument/2006/relationships/hyperlink" Target="http://sharepoint2010.microsoft.com/Pages/default.aspx" TargetMode="External"/><Relationship Id="rId3" Type="http://schemas.openxmlformats.org/officeDocument/2006/relationships/image" Target="../media/image16.png"/><Relationship Id="rId21" Type="http://schemas.openxmlformats.org/officeDocument/2006/relationships/hyperlink" Target="http://sharepoint.microsoft.com/blog/Pages/BlogPost.aspx?pID=737" TargetMode="External"/><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technet.microsoft.com/en-us/library/gg651179.aspx" TargetMode="External"/><Relationship Id="rId25" Type="http://schemas.openxmlformats.org/officeDocument/2006/relationships/hyperlink" Target="http://technet.microsoft.com/en-us/office/sharepointserver/bb544954.aspx" TargetMode="External"/><Relationship Id="rId2" Type="http://schemas.openxmlformats.org/officeDocument/2006/relationships/notesSlide" Target="../notesSlides/notesSlide68.xml"/><Relationship Id="rId16" Type="http://schemas.openxmlformats.org/officeDocument/2006/relationships/slide" Target="slide57.xml"/><Relationship Id="rId20" Type="http://schemas.openxmlformats.org/officeDocument/2006/relationships/hyperlink" Target="http://msdn.microsoft.com/library/ee364741.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24" Type="http://schemas.openxmlformats.org/officeDocument/2006/relationships/hyperlink" Target="http://www.microsoft.com/learning/en/us/training/sharepoint.aspx"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msdn.microsoft.com/en-us/office/aa940989.aspx" TargetMode="External"/><Relationship Id="rId28" Type="http://schemas.openxmlformats.org/officeDocument/2006/relationships/hyperlink" Target="http://msdn.microsoft.com/en-us/sharepoint/default.aspx" TargetMode="External"/><Relationship Id="rId10" Type="http://schemas.openxmlformats.org/officeDocument/2006/relationships/slide" Target="slide14.xml"/><Relationship Id="rId19" Type="http://schemas.openxmlformats.org/officeDocument/2006/relationships/hyperlink" Target="http://technet.microsoft.com/library/cc303422(office.12).aspx" TargetMode="Externa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 Id="rId22" Type="http://schemas.openxmlformats.org/officeDocument/2006/relationships/hyperlink" Target="http://office.microsoft.com/en-us/sharepoint-server-help/microsoft-office-sharepoint-server-2007-demo-HA010167272.aspx" TargetMode="External"/><Relationship Id="rId27" Type="http://schemas.openxmlformats.org/officeDocument/2006/relationships/hyperlink" Target="http://technet.microsoft.com/hi-in/sharepoint/ee263917(en-us).aspx" TargetMode="External"/></Relationships>
</file>

<file path=ppt/slides/_rels/slide69.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18" Type="http://schemas.openxmlformats.org/officeDocument/2006/relationships/hyperlink" Target="http://technet.microsoft.com/en-us/library/hh206325.aspx" TargetMode="Externa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msdn.microsoft.com/en-us/sharepoint/ee514561.aspx" TargetMode="External"/><Relationship Id="rId2" Type="http://schemas.openxmlformats.org/officeDocument/2006/relationships/notesSlide" Target="../notesSlides/notesSlide69.xml"/><Relationship Id="rId16" Type="http://schemas.openxmlformats.org/officeDocument/2006/relationships/slide" Target="slide57.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14.xml"/><Relationship Id="rId19" Type="http://schemas.openxmlformats.org/officeDocument/2006/relationships/hyperlink" Target="http://msdn.microsoft.com/en-us/library/cc264326.aspx" TargetMode="Externa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slide" Target="slide4.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0.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18" Type="http://schemas.openxmlformats.org/officeDocument/2006/relationships/hyperlink" Target="http://office.microsoft.com/en-us/office365-sharepoint-online-enterprise-help/manage-personal-and-social-features-HA102466221.aspx" TargetMode="External"/><Relationship Id="rId26" Type="http://schemas.openxmlformats.org/officeDocument/2006/relationships/hyperlink" Target="http://technet.microsoft.com/en-us/office365/hh699847.aspx" TargetMode="External"/><Relationship Id="rId3" Type="http://schemas.openxmlformats.org/officeDocument/2006/relationships/image" Target="../media/image16.png"/><Relationship Id="rId21" Type="http://schemas.openxmlformats.org/officeDocument/2006/relationships/hyperlink" Target="http://social.msdn.microsoft.com/Forums/hu-HU/sharepoint2010general/thread/0726efdb-8a1d-46de-9228-0cbe952ae4da" TargetMode="External"/><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office.microsoft.com/en-us/office365-sharepoint-online-enterprise-help/manage-user-profiles-HA102476229.aspx" TargetMode="External"/><Relationship Id="rId25" Type="http://schemas.openxmlformats.org/officeDocument/2006/relationships/hyperlink" Target="http://www.microsoft.com/en-us/office365/compare-plans.aspx" TargetMode="External"/><Relationship Id="rId2" Type="http://schemas.openxmlformats.org/officeDocument/2006/relationships/notesSlide" Target="../notesSlides/notesSlide70.xml"/><Relationship Id="rId16" Type="http://schemas.openxmlformats.org/officeDocument/2006/relationships/slide" Target="slide58.xml"/><Relationship Id="rId20" Type="http://schemas.openxmlformats.org/officeDocument/2006/relationships/hyperlink" Target="http://technet.microsoft.com/en-us/library/cc742630.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24" Type="http://schemas.openxmlformats.org/officeDocument/2006/relationships/hyperlink" Target="https://msevents.microsoft.com/CUI/EventDetail.aspx?culture=en-US&amp;EventID=1032486368&amp;CountryCode=US" TargetMode="External"/><Relationship Id="rId5" Type="http://schemas.openxmlformats.org/officeDocument/2006/relationships/image" Target="../media/image18.png"/><Relationship Id="rId15" Type="http://schemas.openxmlformats.org/officeDocument/2006/relationships/hyperlink" Target="http://www.microsoftio.com/" TargetMode="External"/><Relationship Id="rId23" Type="http://schemas.openxmlformats.org/officeDocument/2006/relationships/hyperlink" Target="http://www.microsoft.com/en-us/download/developer-tools.aspx?q=developer+tools" TargetMode="External"/><Relationship Id="rId28" Type="http://schemas.openxmlformats.org/officeDocument/2006/relationships/hyperlink" Target="http://www.microsoft.com/en-us/download/details.aspx?id=14889" TargetMode="External"/><Relationship Id="rId10" Type="http://schemas.openxmlformats.org/officeDocument/2006/relationships/slide" Target="slide14.xml"/><Relationship Id="rId19" Type="http://schemas.openxmlformats.org/officeDocument/2006/relationships/hyperlink" Target="http://channel9.msdn.com/pdc2008/BB53/" TargetMode="Externa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 Id="rId22" Type="http://schemas.openxmlformats.org/officeDocument/2006/relationships/hyperlink" Target="http://www.microsoft.com/online/legal/v2/en-us/MOS_PTC_Not_Applicable.htm" TargetMode="External"/><Relationship Id="rId27" Type="http://schemas.openxmlformats.org/officeDocument/2006/relationships/hyperlink" Target="http://www.microsoft.com/en-us/office365/video-enterprise.aspx" TargetMode="External"/></Relationships>
</file>

<file path=ppt/slides/_rels/slide71.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74.xml"/><Relationship Id="rId18" Type="http://schemas.openxmlformats.org/officeDocument/2006/relationships/hyperlink" Target="http://msdn.microsoft.com/en-us/library/gg454742.aspx" TargetMode="Externa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2.xml"/><Relationship Id="rId17" Type="http://schemas.openxmlformats.org/officeDocument/2006/relationships/hyperlink" Target="http://sharepoint.microsoft.com/en-us/sharepoint-online/Pages/default.aspx" TargetMode="External"/><Relationship Id="rId2" Type="http://schemas.openxmlformats.org/officeDocument/2006/relationships/notesSlide" Target="../notesSlides/notesSlide71.xml"/><Relationship Id="rId16" Type="http://schemas.openxmlformats.org/officeDocument/2006/relationships/slide" Target="slide58.xml"/><Relationship Id="rId20" Type="http://schemas.openxmlformats.org/officeDocument/2006/relationships/hyperlink" Target="http://technet.microsoft.com/en-US/sharepoint/ff699513.aspx" TargetMode="Externa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5" Type="http://schemas.openxmlformats.org/officeDocument/2006/relationships/image" Target="../media/image18.png"/><Relationship Id="rId15" Type="http://schemas.openxmlformats.org/officeDocument/2006/relationships/hyperlink" Target="http://www.microsoftio.com/" TargetMode="External"/><Relationship Id="rId10" Type="http://schemas.openxmlformats.org/officeDocument/2006/relationships/slide" Target="slide14.xml"/><Relationship Id="rId19" Type="http://schemas.openxmlformats.org/officeDocument/2006/relationships/hyperlink" Target="http://www.microsoft.com/en-us/office365/sharepoint-online.aspx" TargetMode="Externa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7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61.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4.xml"/><Relationship Id="rId2" Type="http://schemas.openxmlformats.org/officeDocument/2006/relationships/notesSlide" Target="../notesSlides/notesSlide72.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5" Type="http://schemas.openxmlformats.org/officeDocument/2006/relationships/image" Target="../media/image18.png"/><Relationship Id="rId10" Type="http://schemas.openxmlformats.org/officeDocument/2006/relationships/slide" Target="slide14.xm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73.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61.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4.xml"/><Relationship Id="rId2" Type="http://schemas.openxmlformats.org/officeDocument/2006/relationships/notesSlide" Target="../notesSlides/notesSlide73.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51.xml"/><Relationship Id="rId5" Type="http://schemas.openxmlformats.org/officeDocument/2006/relationships/image" Target="../media/image18.png"/><Relationship Id="rId10" Type="http://schemas.openxmlformats.org/officeDocument/2006/relationships/slide" Target="slide14.xml"/><Relationship Id="rId4" Type="http://schemas.openxmlformats.org/officeDocument/2006/relationships/image" Target="../media/image17.png"/><Relationship Id="rId9" Type="http://schemas.openxmlformats.org/officeDocument/2006/relationships/slide" Target="slide8.xml"/><Relationship Id="rId14" Type="http://schemas.openxmlformats.org/officeDocument/2006/relationships/slide" Target="slide3.xml"/></Relationships>
</file>

<file path=ppt/slides/_rels/slide7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slide" Target="slide12.xml"/><Relationship Id="rId18" Type="http://schemas.openxmlformats.org/officeDocument/2006/relationships/slide" Target="slide61.xml"/><Relationship Id="rId3" Type="http://schemas.openxmlformats.org/officeDocument/2006/relationships/hyperlink" Target="http://www.microsoft.com/en-in/office365/what-is-office365.aspx" TargetMode="External"/><Relationship Id="rId7" Type="http://schemas.openxmlformats.org/officeDocument/2006/relationships/hyperlink" Target="http://office.microsoft.com/en-gb/sharepointserver/default.aspx?ofcresset=1" TargetMode="External"/><Relationship Id="rId12" Type="http://schemas.openxmlformats.org/officeDocument/2006/relationships/slide" Target="slide4.xml"/><Relationship Id="rId17" Type="http://schemas.openxmlformats.org/officeDocument/2006/relationships/slide" Target="slide72.xml"/><Relationship Id="rId2" Type="http://schemas.openxmlformats.org/officeDocument/2006/relationships/notesSlide" Target="../notesSlides/notesSlide74.xml"/><Relationship Id="rId16" Type="http://schemas.openxmlformats.org/officeDocument/2006/relationships/slide" Target="slide51.xml"/><Relationship Id="rId20" Type="http://schemas.openxmlformats.org/officeDocument/2006/relationships/image" Target="../media/image20.png"/><Relationship Id="rId1" Type="http://schemas.openxmlformats.org/officeDocument/2006/relationships/slideLayout" Target="../slideLayouts/slideLayout8.xml"/><Relationship Id="rId6" Type="http://schemas.openxmlformats.org/officeDocument/2006/relationships/hyperlink" Target="http://sharepoint2010.microsoft.com/Pages/default.aspx" TargetMode="External"/><Relationship Id="rId11" Type="http://schemas.openxmlformats.org/officeDocument/2006/relationships/image" Target="../media/image19.png"/><Relationship Id="rId5" Type="http://schemas.openxmlformats.org/officeDocument/2006/relationships/hyperlink" Target="http://sharepoint.microsoft.com/en-us/sharepoint-online/Pages/default.aspx" TargetMode="External"/><Relationship Id="rId15" Type="http://schemas.openxmlformats.org/officeDocument/2006/relationships/slide" Target="slide14.xml"/><Relationship Id="rId10" Type="http://schemas.openxmlformats.org/officeDocument/2006/relationships/image" Target="../media/image18.png"/><Relationship Id="rId19" Type="http://schemas.openxmlformats.org/officeDocument/2006/relationships/slide" Target="slide3.xml"/><Relationship Id="rId4" Type="http://schemas.openxmlformats.org/officeDocument/2006/relationships/hyperlink" Target="http://www.microsoft.com/en-us/office365/sharepoint-online.aspx" TargetMode="External"/><Relationship Id="rId9" Type="http://schemas.openxmlformats.org/officeDocument/2006/relationships/image" Target="../media/image17.png"/><Relationship Id="rId14" Type="http://schemas.openxmlformats.org/officeDocument/2006/relationships/slide" Target="slide8.xml"/></Relationships>
</file>

<file path=ppt/slides/_rels/slide75.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16.png"/><Relationship Id="rId7" Type="http://schemas.openxmlformats.org/officeDocument/2006/relationships/slide" Target="slide5.xml"/><Relationship Id="rId2" Type="http://schemas.openxmlformats.org/officeDocument/2006/relationships/notesSlide" Target="../notesSlides/notesSlide75.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6.xml.rels><?xml version="1.0" encoding="UTF-8" standalone="yes"?>
<Relationships xmlns="http://schemas.openxmlformats.org/package/2006/relationships"><Relationship Id="rId8" Type="http://schemas.openxmlformats.org/officeDocument/2006/relationships/slide" Target="slide135.xml"/><Relationship Id="rId13" Type="http://schemas.openxmlformats.org/officeDocument/2006/relationships/slide" Target="slide5.xml"/><Relationship Id="rId3" Type="http://schemas.openxmlformats.org/officeDocument/2006/relationships/slide" Target="slide81.xml"/><Relationship Id="rId7" Type="http://schemas.openxmlformats.org/officeDocument/2006/relationships/slide" Target="slide150.xml"/><Relationship Id="rId12" Type="http://schemas.openxmlformats.org/officeDocument/2006/relationships/image" Target="../media/image19.png"/><Relationship Id="rId2" Type="http://schemas.openxmlformats.org/officeDocument/2006/relationships/notesSlide" Target="../notesSlides/notesSlide76.xml"/><Relationship Id="rId1" Type="http://schemas.openxmlformats.org/officeDocument/2006/relationships/slideLayout" Target="../slideLayouts/slideLayout8.xml"/><Relationship Id="rId6" Type="http://schemas.openxmlformats.org/officeDocument/2006/relationships/slide" Target="slide148.xml"/><Relationship Id="rId11" Type="http://schemas.openxmlformats.org/officeDocument/2006/relationships/image" Target="../media/image18.png"/><Relationship Id="rId5" Type="http://schemas.openxmlformats.org/officeDocument/2006/relationships/slide" Target="slide125.xml"/><Relationship Id="rId10" Type="http://schemas.openxmlformats.org/officeDocument/2006/relationships/image" Target="../media/image17.png"/><Relationship Id="rId4" Type="http://schemas.openxmlformats.org/officeDocument/2006/relationships/slide" Target="slide83.xml"/><Relationship Id="rId9" Type="http://schemas.openxmlformats.org/officeDocument/2006/relationships/image" Target="../media/image16.png"/><Relationship Id="rId14" Type="http://schemas.openxmlformats.org/officeDocument/2006/relationships/slide" Target="slide3.xml"/></Relationships>
</file>

<file path=ppt/slides/_rels/slide77.xml.rels><?xml version="1.0" encoding="UTF-8" standalone="yes"?>
<Relationships xmlns="http://schemas.openxmlformats.org/package/2006/relationships"><Relationship Id="rId8" Type="http://schemas.openxmlformats.org/officeDocument/2006/relationships/slide" Target="slide135.xml"/><Relationship Id="rId13" Type="http://schemas.openxmlformats.org/officeDocument/2006/relationships/slide" Target="slide5.xml"/><Relationship Id="rId3" Type="http://schemas.openxmlformats.org/officeDocument/2006/relationships/slide" Target="slide81.xml"/><Relationship Id="rId7" Type="http://schemas.openxmlformats.org/officeDocument/2006/relationships/slide" Target="slide150.xml"/><Relationship Id="rId12" Type="http://schemas.openxmlformats.org/officeDocument/2006/relationships/image" Target="../media/image19.png"/><Relationship Id="rId2" Type="http://schemas.openxmlformats.org/officeDocument/2006/relationships/notesSlide" Target="../notesSlides/notesSlide77.xml"/><Relationship Id="rId1" Type="http://schemas.openxmlformats.org/officeDocument/2006/relationships/slideLayout" Target="../slideLayouts/slideLayout8.xml"/><Relationship Id="rId6" Type="http://schemas.openxmlformats.org/officeDocument/2006/relationships/slide" Target="slide148.xml"/><Relationship Id="rId11" Type="http://schemas.openxmlformats.org/officeDocument/2006/relationships/image" Target="../media/image18.png"/><Relationship Id="rId5" Type="http://schemas.openxmlformats.org/officeDocument/2006/relationships/slide" Target="slide125.xml"/><Relationship Id="rId10" Type="http://schemas.openxmlformats.org/officeDocument/2006/relationships/image" Target="../media/image17.png"/><Relationship Id="rId4" Type="http://schemas.openxmlformats.org/officeDocument/2006/relationships/slide" Target="slide83.xml"/><Relationship Id="rId9" Type="http://schemas.openxmlformats.org/officeDocument/2006/relationships/image" Target="../media/image16.png"/><Relationship Id="rId14" Type="http://schemas.openxmlformats.org/officeDocument/2006/relationships/slide" Target="slide3.xml"/></Relationships>
</file>

<file path=ppt/slides/_rels/slide78.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78.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48.xml"/><Relationship Id="rId5" Type="http://schemas.openxmlformats.org/officeDocument/2006/relationships/image" Target="../media/image18.png"/><Relationship Id="rId10" Type="http://schemas.openxmlformats.org/officeDocument/2006/relationships/slide" Target="slide125.xml"/><Relationship Id="rId4" Type="http://schemas.openxmlformats.org/officeDocument/2006/relationships/image" Target="../media/image17.png"/><Relationship Id="rId9" Type="http://schemas.openxmlformats.org/officeDocument/2006/relationships/slide" Target="slide83.xml"/><Relationship Id="rId14" Type="http://schemas.openxmlformats.org/officeDocument/2006/relationships/slide" Target="slide3.xml"/></Relationships>
</file>

<file path=ppt/slides/_rels/slide79.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79.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48.xml"/><Relationship Id="rId5" Type="http://schemas.openxmlformats.org/officeDocument/2006/relationships/image" Target="../media/image18.png"/><Relationship Id="rId10" Type="http://schemas.openxmlformats.org/officeDocument/2006/relationships/slide" Target="slide125.xml"/><Relationship Id="rId4" Type="http://schemas.openxmlformats.org/officeDocument/2006/relationships/image" Target="../media/image17.png"/><Relationship Id="rId9" Type="http://schemas.openxmlformats.org/officeDocument/2006/relationships/slide" Target="slide83.xml"/><Relationship Id="rId14" Type="http://schemas.openxmlformats.org/officeDocument/2006/relationships/slide" Target="slide3.xml"/></Relationships>
</file>

<file path=ppt/slides/_rels/slide8.xml.rels><?xml version="1.0" encoding="UTF-8" standalone="yes"?>
<Relationships xmlns="http://schemas.openxmlformats.org/package/2006/relationships"><Relationship Id="rId8" Type="http://schemas.openxmlformats.org/officeDocument/2006/relationships/slide" Target="slide61.xml"/><Relationship Id="rId13" Type="http://schemas.openxmlformats.org/officeDocument/2006/relationships/slide" Target="slide4.xml"/><Relationship Id="rId3" Type="http://schemas.openxmlformats.org/officeDocument/2006/relationships/slide" Target="slide12.xml"/><Relationship Id="rId7" Type="http://schemas.openxmlformats.org/officeDocument/2006/relationships/slide" Target="slide74.xml"/><Relationship Id="rId12"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slide" Target="slide72.xml"/><Relationship Id="rId11" Type="http://schemas.openxmlformats.org/officeDocument/2006/relationships/image" Target="../media/image18.png"/><Relationship Id="rId5" Type="http://schemas.openxmlformats.org/officeDocument/2006/relationships/slide" Target="slide51.xml"/><Relationship Id="rId10" Type="http://schemas.openxmlformats.org/officeDocument/2006/relationships/image" Target="../media/image17.png"/><Relationship Id="rId4" Type="http://schemas.openxmlformats.org/officeDocument/2006/relationships/slide" Target="slide14.xml"/><Relationship Id="rId9" Type="http://schemas.openxmlformats.org/officeDocument/2006/relationships/image" Target="../media/image16.png"/><Relationship Id="rId14" Type="http://schemas.openxmlformats.org/officeDocument/2006/relationships/slide" Target="slide3.xml"/></Relationships>
</file>

<file path=ppt/slides/_rels/slide80.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80.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48.xml"/><Relationship Id="rId5" Type="http://schemas.openxmlformats.org/officeDocument/2006/relationships/image" Target="../media/image18.png"/><Relationship Id="rId10" Type="http://schemas.openxmlformats.org/officeDocument/2006/relationships/slide" Target="slide125.xml"/><Relationship Id="rId4" Type="http://schemas.openxmlformats.org/officeDocument/2006/relationships/image" Target="../media/image17.png"/><Relationship Id="rId9" Type="http://schemas.openxmlformats.org/officeDocument/2006/relationships/slide" Target="slide83.xml"/><Relationship Id="rId14" Type="http://schemas.openxmlformats.org/officeDocument/2006/relationships/slide" Target="slide3.xml"/></Relationships>
</file>

<file path=ppt/slides/_rels/slide81.xml.rels><?xml version="1.0" encoding="UTF-8" standalone="yes"?>
<Relationships xmlns="http://schemas.openxmlformats.org/package/2006/relationships"><Relationship Id="rId8" Type="http://schemas.openxmlformats.org/officeDocument/2006/relationships/slide" Target="slide76.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81.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48.xml"/><Relationship Id="rId5" Type="http://schemas.openxmlformats.org/officeDocument/2006/relationships/image" Target="../media/image18.png"/><Relationship Id="rId10" Type="http://schemas.openxmlformats.org/officeDocument/2006/relationships/slide" Target="slide125.xml"/><Relationship Id="rId4" Type="http://schemas.openxmlformats.org/officeDocument/2006/relationships/image" Target="../media/image17.png"/><Relationship Id="rId9" Type="http://schemas.openxmlformats.org/officeDocument/2006/relationships/slide" Target="slide83.xml"/><Relationship Id="rId14" Type="http://schemas.openxmlformats.org/officeDocument/2006/relationships/slide" Target="slide3.xml"/></Relationships>
</file>

<file path=ppt/slides/_rels/slide82.xml.rels><?xml version="1.0" encoding="UTF-8" standalone="yes"?>
<Relationships xmlns="http://schemas.openxmlformats.org/package/2006/relationships"><Relationship Id="rId8" Type="http://schemas.openxmlformats.org/officeDocument/2006/relationships/slide" Target="slide76.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82.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48.xml"/><Relationship Id="rId5" Type="http://schemas.openxmlformats.org/officeDocument/2006/relationships/image" Target="../media/image18.png"/><Relationship Id="rId10" Type="http://schemas.openxmlformats.org/officeDocument/2006/relationships/slide" Target="slide125.xml"/><Relationship Id="rId4" Type="http://schemas.openxmlformats.org/officeDocument/2006/relationships/image" Target="../media/image17.png"/><Relationship Id="rId9" Type="http://schemas.openxmlformats.org/officeDocument/2006/relationships/slide" Target="slide83.xml"/><Relationship Id="rId14" Type="http://schemas.openxmlformats.org/officeDocument/2006/relationships/slide" Target="slide3.xml"/></Relationships>
</file>

<file path=ppt/slides/_rels/slide8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8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8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84.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8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85.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8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86.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87.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87.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88.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88.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89.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89.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9.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61.xml"/><Relationship Id="rId3" Type="http://schemas.openxmlformats.org/officeDocument/2006/relationships/image" Target="../media/image16.png"/><Relationship Id="rId7" Type="http://schemas.openxmlformats.org/officeDocument/2006/relationships/slide" Target="slide4.xml"/><Relationship Id="rId12" Type="http://schemas.openxmlformats.org/officeDocument/2006/relationships/slide" Target="slide74.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72.xml"/><Relationship Id="rId5" Type="http://schemas.openxmlformats.org/officeDocument/2006/relationships/image" Target="../media/image18.png"/><Relationship Id="rId10" Type="http://schemas.openxmlformats.org/officeDocument/2006/relationships/slide" Target="slide51.xml"/><Relationship Id="rId4" Type="http://schemas.openxmlformats.org/officeDocument/2006/relationships/image" Target="../media/image17.png"/><Relationship Id="rId9" Type="http://schemas.openxmlformats.org/officeDocument/2006/relationships/slide" Target="slide14.xml"/><Relationship Id="rId14" Type="http://schemas.openxmlformats.org/officeDocument/2006/relationships/slide" Target="slide3.xml"/></Relationships>
</file>

<file path=ppt/slides/_rels/slide90.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90.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9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91.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9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92.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9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93.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9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94.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9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95.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9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5.xml"/><Relationship Id="rId3" Type="http://schemas.openxmlformats.org/officeDocument/2006/relationships/slide" Target="slide125.xml"/><Relationship Id="rId7" Type="http://schemas.openxmlformats.org/officeDocument/2006/relationships/image" Target="../media/image19.png"/><Relationship Id="rId12" Type="http://schemas.openxmlformats.org/officeDocument/2006/relationships/slide" Target="slide150.xml"/><Relationship Id="rId2" Type="http://schemas.openxmlformats.org/officeDocument/2006/relationships/notesSlide" Target="../notesSlides/notesSlide96.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48.xml"/><Relationship Id="rId5" Type="http://schemas.openxmlformats.org/officeDocument/2006/relationships/image" Target="../media/image17.png"/><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3.xml"/></Relationships>
</file>

<file path=ppt/slides/_rels/slide97.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135.xml"/><Relationship Id="rId3" Type="http://schemas.openxmlformats.org/officeDocument/2006/relationships/image" Target="../media/image16.png"/><Relationship Id="rId7" Type="http://schemas.openxmlformats.org/officeDocument/2006/relationships/slide" Target="slide5.xml"/><Relationship Id="rId12" Type="http://schemas.openxmlformats.org/officeDocument/2006/relationships/slide" Target="slide150.xml"/><Relationship Id="rId2" Type="http://schemas.openxmlformats.org/officeDocument/2006/relationships/notesSlide" Target="../notesSlides/notesSlide97.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slide" Target="slide148.xml"/><Relationship Id="rId5" Type="http://schemas.openxmlformats.org/officeDocument/2006/relationships/image" Target="../media/image18.png"/><Relationship Id="rId15" Type="http://schemas.openxmlformats.org/officeDocument/2006/relationships/hyperlink" Target="https://mspartner.microsoft.com/en/us/pages/training/practice-accelerator-for-sharepoint-server-2010.aspx" TargetMode="External"/><Relationship Id="rId10" Type="http://schemas.openxmlformats.org/officeDocument/2006/relationships/slide" Target="slide125.xml"/><Relationship Id="rId4" Type="http://schemas.openxmlformats.org/officeDocument/2006/relationships/image" Target="../media/image17.png"/><Relationship Id="rId9" Type="http://schemas.openxmlformats.org/officeDocument/2006/relationships/slide" Target="slide76.xml"/><Relationship Id="rId14" Type="http://schemas.openxmlformats.org/officeDocument/2006/relationships/slide" Target="slide3.xml"/></Relationships>
</file>

<file path=ppt/slides/_rels/slide98.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98.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_rels/slide99.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50.xml"/><Relationship Id="rId3" Type="http://schemas.openxmlformats.org/officeDocument/2006/relationships/slide" Target="slide128.xml"/><Relationship Id="rId7" Type="http://schemas.openxmlformats.org/officeDocument/2006/relationships/image" Target="../media/image19.png"/><Relationship Id="rId12" Type="http://schemas.openxmlformats.org/officeDocument/2006/relationships/slide" Target="slide148.xml"/><Relationship Id="rId2" Type="http://schemas.openxmlformats.org/officeDocument/2006/relationships/notesSlide" Target="../notesSlides/notesSlide99.xml"/><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slide" Target="slide125.xml"/><Relationship Id="rId5" Type="http://schemas.openxmlformats.org/officeDocument/2006/relationships/image" Target="../media/image17.png"/><Relationship Id="rId15" Type="http://schemas.openxmlformats.org/officeDocument/2006/relationships/slide" Target="slide3.xml"/><Relationship Id="rId10" Type="http://schemas.openxmlformats.org/officeDocument/2006/relationships/slide" Target="slide76.xml"/><Relationship Id="rId4" Type="http://schemas.openxmlformats.org/officeDocument/2006/relationships/image" Target="../media/image16.png"/><Relationship Id="rId9" Type="http://schemas.openxmlformats.org/officeDocument/2006/relationships/slide" Target="slide81.xml"/><Relationship Id="rId14" Type="http://schemas.openxmlformats.org/officeDocument/2006/relationships/slide" Target="slide1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smtClean="0"/>
              <a:t>Social Computing</a:t>
            </a:r>
            <a:endParaRPr lang="en-US" dirty="0" smtClean="0"/>
          </a:p>
          <a:p>
            <a:r>
              <a:rPr lang="en-US" sz="2400" smtClean="0"/>
              <a:t>Collaboration </a:t>
            </a:r>
            <a:endParaRPr lang="en-US" sz="2400" dirty="0"/>
          </a:p>
        </p:txBody>
      </p:sp>
      <p:sp>
        <p:nvSpPr>
          <p:cNvPr id="4" name="Title 3"/>
          <p:cNvSpPr>
            <a:spLocks noGrp="1"/>
          </p:cNvSpPr>
          <p:nvPr>
            <p:ph type="ctrTitle"/>
          </p:nvPr>
        </p:nvSpPr>
        <p:spPr/>
        <p:txBody>
          <a:bodyPr/>
          <a:lstStyle/>
          <a:p>
            <a:r>
              <a:rPr dirty="0" smtClean="0"/>
              <a:t>How to Get Going</a:t>
            </a:r>
            <a:endParaRPr lang="en-US" dirty="0"/>
          </a:p>
        </p:txBody>
      </p:sp>
      <p:sp>
        <p:nvSpPr>
          <p:cNvPr id="6" name="TextBox 5"/>
          <p:cNvSpPr txBox="1"/>
          <p:nvPr/>
        </p:nvSpPr>
        <p:spPr>
          <a:xfrm>
            <a:off x="841248" y="7571232"/>
            <a:ext cx="3206338" cy="276999"/>
          </a:xfrm>
          <a:prstGeom prst="rect">
            <a:avLst/>
          </a:prstGeom>
          <a:noFill/>
        </p:spPr>
        <p:txBody>
          <a:bodyPr wrap="square" rtlCol="0">
            <a:spAutoFit/>
          </a:bodyPr>
          <a:lstStyle/>
          <a:p>
            <a:r>
              <a:rPr lang="en-US" sz="1200" b="1" dirty="0" smtClean="0">
                <a:solidFill>
                  <a:schemeClr val="tx1"/>
                </a:solidFill>
                <a:latin typeface="Segoe"/>
              </a:rPr>
              <a:t> </a:t>
            </a:r>
          </a:p>
        </p:txBody>
      </p:sp>
    </p:spTree>
    <p:extLst>
      <p:ext uri="{BB962C8B-B14F-4D97-AF65-F5344CB8AC3E}">
        <p14:creationId xmlns:p14="http://schemas.microsoft.com/office/powerpoint/2010/main" val="389253642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Round Same Side Corner Rectangle 8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aphicFrame>
        <p:nvGraphicFramePr>
          <p:cNvPr id="46" name="Table 45"/>
          <p:cNvGraphicFramePr>
            <a:graphicFrameLocks noGrp="1"/>
          </p:cNvGraphicFramePr>
          <p:nvPr>
            <p:extLst>
              <p:ext uri="{D42A27DB-BD31-4B8C-83A1-F6EECF244321}">
                <p14:modId xmlns:p14="http://schemas.microsoft.com/office/powerpoint/2010/main" val="2321434952"/>
              </p:ext>
            </p:extLst>
          </p:nvPr>
        </p:nvGraphicFramePr>
        <p:xfrm>
          <a:off x="878688" y="2086040"/>
          <a:ext cx="8971894" cy="2712720"/>
        </p:xfrm>
        <a:graphic>
          <a:graphicData uri="http://schemas.openxmlformats.org/drawingml/2006/table">
            <a:tbl>
              <a:tblPr firstRow="1" bandRow="1">
                <a:tableStyleId>{5C22544A-7EE6-4342-B048-85BDC9FD1C3A}</a:tableStyleId>
              </a:tblPr>
              <a:tblGrid>
                <a:gridCol w="8971894"/>
              </a:tblGrid>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Basic to Standardized introduces wikis, blogs, discussion boards, mail-enabled lists, personal profiles, people search, RSS feeds, and email alerts that drive Microsoft SharePoint Server 2010 Standard CAL, Microsoft SharePoint Online User Subscription Licenses for P1 or P2, and Microsoft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Basic to Standardized introduces feedback through comments in mails or forums that drive SharePoint Online User Subscription Licenses for P1 or P2, and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9" name="Rectangle 48"/>
          <p:cNvSpPr/>
          <p:nvPr/>
        </p:nvSpPr>
        <p:spPr>
          <a:xfrm>
            <a:off x="457200" y="1399032"/>
            <a:ext cx="2472123" cy="523204"/>
          </a:xfrm>
          <a:prstGeom prst="rect">
            <a:avLst/>
          </a:prstGeom>
        </p:spPr>
        <p:txBody>
          <a:bodyPr wrap="non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Tipping Points</a:t>
            </a:r>
            <a:endParaRPr lang="en-US" sz="2800" b="1" i="1" kern="0" dirty="0">
              <a:solidFill>
                <a:srgbClr val="FFFFFF"/>
              </a:solidFill>
              <a:effectLst>
                <a:outerShdw blurRad="38100" dist="38100" dir="2700000" algn="tl">
                  <a:srgbClr val="000000">
                    <a:alpha val="43137"/>
                  </a:srgbClr>
                </a:outerShdw>
              </a:effectLst>
            </a:endParaRPr>
          </a:p>
        </p:txBody>
      </p:sp>
      <p:grpSp>
        <p:nvGrpSpPr>
          <p:cNvPr id="41" name="Group 52"/>
          <p:cNvGrpSpPr/>
          <p:nvPr/>
        </p:nvGrpSpPr>
        <p:grpSpPr>
          <a:xfrm>
            <a:off x="9743850" y="149764"/>
            <a:ext cx="1098339" cy="816746"/>
            <a:chOff x="9743845" y="149764"/>
            <a:chExt cx="1098338" cy="816746"/>
          </a:xfrm>
        </p:grpSpPr>
        <p:grpSp>
          <p:nvGrpSpPr>
            <p:cNvPr id="42" name="Group 68"/>
            <p:cNvGrpSpPr/>
            <p:nvPr/>
          </p:nvGrpSpPr>
          <p:grpSpPr>
            <a:xfrm>
              <a:off x="9787989" y="149764"/>
              <a:ext cx="1042917" cy="816746"/>
              <a:chOff x="9607229" y="133998"/>
              <a:chExt cx="1042917" cy="816746"/>
            </a:xfrm>
          </p:grpSpPr>
          <p:sp>
            <p:nvSpPr>
              <p:cNvPr id="45" name="Rectangle 44"/>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0" name="Group 53"/>
              <p:cNvGrpSpPr/>
              <p:nvPr/>
            </p:nvGrpSpPr>
            <p:grpSpPr>
              <a:xfrm>
                <a:off x="9607229" y="133998"/>
                <a:ext cx="1042917" cy="816746"/>
                <a:chOff x="9607229" y="133998"/>
                <a:chExt cx="1042917" cy="816746"/>
              </a:xfrm>
            </p:grpSpPr>
            <p:pic>
              <p:nvPicPr>
                <p:cNvPr id="5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6"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8"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3" name="TextBox 42">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44" name="Right Arrow 43">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3" name="Group 73"/>
          <p:cNvGrpSpPr/>
          <p:nvPr/>
        </p:nvGrpSpPr>
        <p:grpSpPr>
          <a:xfrm>
            <a:off x="1661318" y="7287011"/>
            <a:ext cx="1594230" cy="680271"/>
            <a:chOff x="1792010" y="4441101"/>
            <a:chExt cx="1814878" cy="680271"/>
          </a:xfrm>
        </p:grpSpPr>
        <p:sp>
          <p:nvSpPr>
            <p:cNvPr id="64" name="Round Same Side Corner Rectangle 6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5" name="TextBox 64">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6" name="Group 76"/>
          <p:cNvGrpSpPr/>
          <p:nvPr/>
        </p:nvGrpSpPr>
        <p:grpSpPr>
          <a:xfrm>
            <a:off x="120580" y="7287011"/>
            <a:ext cx="1594229" cy="680271"/>
            <a:chOff x="0" y="4441101"/>
            <a:chExt cx="1816316" cy="680271"/>
          </a:xfrm>
        </p:grpSpPr>
        <p:sp>
          <p:nvSpPr>
            <p:cNvPr id="67" name="Round Same Side Corner Rectangle 6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8" name="TextBox 67"/>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69" name="Group 82"/>
          <p:cNvGrpSpPr/>
          <p:nvPr/>
        </p:nvGrpSpPr>
        <p:grpSpPr>
          <a:xfrm>
            <a:off x="3180655" y="7297060"/>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2" name="Group 87"/>
          <p:cNvGrpSpPr/>
          <p:nvPr/>
        </p:nvGrpSpPr>
        <p:grpSpPr>
          <a:xfrm>
            <a:off x="4699990" y="7297060"/>
            <a:ext cx="1594230" cy="680271"/>
            <a:chOff x="1792010" y="4441101"/>
            <a:chExt cx="1814878" cy="680271"/>
          </a:xfrm>
        </p:grpSpPr>
        <p:sp>
          <p:nvSpPr>
            <p:cNvPr id="73" name="Round Same Side Corner Rectangle 7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76" name="Group 92"/>
          <p:cNvGrpSpPr/>
          <p:nvPr/>
        </p:nvGrpSpPr>
        <p:grpSpPr>
          <a:xfrm>
            <a:off x="7738657"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8" name="TextBox 7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79" name="Group 95"/>
          <p:cNvGrpSpPr/>
          <p:nvPr/>
        </p:nvGrpSpPr>
        <p:grpSpPr>
          <a:xfrm>
            <a:off x="9257990" y="7287011"/>
            <a:ext cx="1594230" cy="680271"/>
            <a:chOff x="1792010" y="4441101"/>
            <a:chExt cx="1814878" cy="680271"/>
          </a:xfrm>
        </p:grpSpPr>
        <p:sp>
          <p:nvSpPr>
            <p:cNvPr id="80" name="Round Same Side Corner Rectangle 7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75" name="Round Same Side Corner Rectangle 7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83" name="Rectangle 82"/>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84" name="TextBox 8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85" name="Isosceles Triangle 8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4" name="Title 58"/>
          <p:cNvSpPr txBox="1">
            <a:spLocks/>
          </p:cNvSpPr>
          <p:nvPr/>
        </p:nvSpPr>
        <p:spPr>
          <a:xfrm>
            <a:off x="402336" y="219456"/>
            <a:ext cx="939432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7" name="Title 58"/>
          <p:cNvSpPr>
            <a:spLocks noGrp="1"/>
          </p:cNvSpPr>
          <p:nvPr>
            <p:ph type="title"/>
          </p:nvPr>
        </p:nvSpPr>
        <p:spPr>
          <a:xfrm>
            <a:off x="420624" y="808339"/>
            <a:ext cx="9394329"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3198030167"/>
      </p:ext>
    </p:extLst>
  </p:cSld>
  <p:clrMapOvr>
    <a:masterClrMapping/>
  </p:clrMapOvr>
  <p:transition>
    <p:fad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55.</a:t>
                      </a:r>
                      <a:r>
                        <a:rPr lang="en-US" sz="1400" smtClean="0">
                          <a:solidFill>
                            <a:schemeClr val="tx1"/>
                          </a:solidFill>
                          <a:latin typeface="Segoe (Body)"/>
                        </a:rPr>
                        <a:t> What best describes your authorization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centralized, group/role based access policy is defined for business resources, applications, and information resources, managed through industry accepted processes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16.</a:t>
                      </a:r>
                      <a:r>
                        <a:rPr lang="en-US" sz="1400" smtClean="0">
                          <a:solidFill>
                            <a:schemeClr val="tx1"/>
                          </a:solidFill>
                          <a:latin typeface="Segoe (Body)"/>
                        </a:rPr>
                        <a:t> What best describes your secure remote access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Remote access is secure, standardized, and available to end users across the organization</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56.</a:t>
                      </a:r>
                      <a:r>
                        <a:rPr lang="en-US" sz="1400" smtClean="0">
                          <a:solidFill>
                            <a:schemeClr val="tx1"/>
                          </a:solidFill>
                          <a:latin typeface="Segoe (Body)"/>
                        </a:rPr>
                        <a:t> What best describes your directory services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scalable directory that is integrated and automatically synchronizes with all remaining directories across multiple geographies and isolated domains for all applications with connectivity to cloud when applicable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29.</a:t>
                      </a:r>
                      <a:r>
                        <a:rPr lang="en-US" sz="1400" smtClean="0">
                          <a:solidFill>
                            <a:schemeClr val="tx1"/>
                          </a:solidFill>
                          <a:latin typeface="Segoe (Body)"/>
                        </a:rPr>
                        <a:t> What best describes your backup and recovery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Critical data is backed up on a schedule across the enterprise; backup copies are stored offsite, with fully tested recovery or failover based on service-level agreements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29184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1.</a:t>
                      </a:r>
                      <a:r>
                        <a:rPr lang="en-US" sz="1400" smtClean="0">
                          <a:solidFill>
                            <a:schemeClr val="tx1"/>
                          </a:solidFill>
                          <a:latin typeface="Segoe (Body)"/>
                        </a:rPr>
                        <a:t> What best describes your provisioning and architecture for collaborative workspaces?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Workspaces are managed at the departmental level and are available from individual productivity applications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35.</a:t>
                      </a:r>
                      <a:r>
                        <a:rPr lang="en-US" sz="1400" smtClean="0">
                          <a:solidFill>
                            <a:schemeClr val="tx1"/>
                          </a:solidFill>
                          <a:latin typeface="Segoe (Body)"/>
                        </a:rPr>
                        <a:t> What best describes your client backup and recovery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Storage of user state is centralized, including retention policies that align with corporate mandates (security and policy)</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BPIO: 3.</a:t>
                      </a:r>
                      <a:r>
                        <a:rPr lang="en-US" sz="1400" smtClean="0">
                          <a:solidFill>
                            <a:schemeClr val="tx1"/>
                          </a:solidFill>
                          <a:latin typeface="Segoe (Body)"/>
                        </a:rPr>
                        <a:t> What is your strategy for onboarding (provisioning users/groups, deployment to client, training/adoption) users onto collaborative platforms?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driven onboarding; Integration with directory services for group level onboarding, training for users is available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40.</a:t>
                      </a:r>
                      <a:r>
                        <a:rPr lang="en-US" sz="1400" smtClean="0">
                          <a:solidFill>
                            <a:schemeClr val="tx1"/>
                          </a:solidFill>
                          <a:latin typeface="Segoe (Body)"/>
                        </a:rPr>
                        <a:t> What best describes your desktop monitoring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Desktop applications and system events are centrally monitored for critical desktop systems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6.</a:t>
                      </a:r>
                      <a:r>
                        <a:rPr lang="en-US" sz="1400" smtClean="0">
                          <a:solidFill>
                            <a:schemeClr val="tx1"/>
                          </a:solidFill>
                          <a:latin typeface="Segoe (Body)"/>
                        </a:rPr>
                        <a:t> What best describes your provisioning and architecture for portals?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Portals (enterprise, departmental, and personal) are provisioned by IT and are deployed on a single productivity infrastructure; governance policies are fully in place, including single sign-on supported by uniform directory services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43.</a:t>
                      </a:r>
                      <a:r>
                        <a:rPr lang="en-US" sz="1400" smtClean="0">
                          <a:solidFill>
                            <a:schemeClr val="tx1"/>
                          </a:solidFill>
                          <a:latin typeface="Segoe (Body)"/>
                        </a:rPr>
                        <a:t> What best describes your mobile device provisioning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Mobile device access configuration is automated and is pushed over-the-air</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49.</a:t>
                      </a:r>
                      <a:r>
                        <a:rPr lang="en-US" sz="1400" smtClean="0">
                          <a:solidFill>
                            <a:schemeClr val="tx1"/>
                          </a:solidFill>
                          <a:latin typeface="Segoe (Body)"/>
                        </a:rPr>
                        <a:t> What best describes your strategy for protecting clients against malware?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against malware is centrally managed for desktop systems, laptops, and non-PC devices; desktop systems and laptops include a host firewall, host intrusion prevention system or vulnerability shield, and quarantine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81144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60.</a:t>
                      </a:r>
                      <a:r>
                        <a:rPr lang="en-US" sz="1400" smtClean="0">
                          <a:solidFill>
                            <a:schemeClr val="tx1"/>
                          </a:solidFill>
                          <a:latin typeface="Segoe (Body)"/>
                        </a:rPr>
                        <a:t> What best describes your information protection policy?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Persistent information protection helps to enforce policy on sensitive data across boundaries, including data on mobile devices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63.</a:t>
                      </a:r>
                      <a:r>
                        <a:rPr lang="en-US" sz="1400" smtClean="0">
                          <a:solidFill>
                            <a:schemeClr val="tx1"/>
                          </a:solidFill>
                          <a:latin typeface="Segoe (Body)"/>
                        </a:rPr>
                        <a:t> What best describes your strategy to plan for IT service policies and policy based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policies are documented for each IT service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68.</a:t>
                      </a:r>
                      <a:r>
                        <a:rPr lang="en-US" sz="1400" smtClean="0">
                          <a:solidFill>
                            <a:schemeClr val="tx1"/>
                          </a:solidFill>
                          <a:latin typeface="Segoe (Body)"/>
                        </a:rPr>
                        <a:t> What best describes your strategy for IT service operations and service-level agreements?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Each IT service provides service-level and operational-level agreements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81144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69.</a:t>
                      </a:r>
                      <a:r>
                        <a:rPr lang="en-US" sz="1400" smtClean="0">
                          <a:solidFill>
                            <a:schemeClr val="tx1"/>
                          </a:solidFill>
                          <a:latin typeface="Segoe (Body)"/>
                        </a:rPr>
                        <a:t> What best describes your strategy for IT service incident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Processes to manage incidents are in place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70.</a:t>
                      </a:r>
                      <a:r>
                        <a:rPr lang="en-US" sz="1400" smtClean="0">
                          <a:solidFill>
                            <a:schemeClr val="tx1"/>
                          </a:solidFill>
                          <a:latin typeface="Segoe (Body)"/>
                        </a:rPr>
                        <a:t> What best describes your strategy for monitoring security and reporting on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Monitoring, reporting, and notifications are centralized for protection against malware, protection of information, and identity and access technologies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71.</a:t>
                      </a:r>
                      <a:r>
                        <a:rPr lang="en-US" sz="1400" smtClean="0">
                          <a:solidFill>
                            <a:schemeClr val="tx1"/>
                          </a:solidFill>
                          <a:latin typeface="Segoe (Body)"/>
                        </a:rPr>
                        <a:t> What best describes your problem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Problem management processes are in place for each IT service, with self service access to knowledge base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22504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74.</a:t>
                      </a:r>
                      <a:r>
                        <a:rPr lang="en-US" sz="1400" smtClean="0">
                          <a:solidFill>
                            <a:schemeClr val="tx1"/>
                          </a:solidFill>
                          <a:latin typeface="Segoe (Body)"/>
                        </a:rPr>
                        <a:t> What best describes your risk and vulnerability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Risk and vulnerability are formally analyzed across IT services; IT compliance objectives and activities are defined and audited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21.</a:t>
                      </a:r>
                      <a:r>
                        <a:rPr lang="en-US" sz="1400" smtClean="0">
                          <a:solidFill>
                            <a:schemeClr val="tx1"/>
                          </a:solidFill>
                          <a:latin typeface="Segoe (Body)"/>
                        </a:rPr>
                        <a:t> What best describes your strategy for accessing e-mail from anywhere?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Secure, remote, online and offline access to rich mailbox and calendar functionality exists inside and outside the firewall</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239186740"/>
              </p:ext>
            </p:extLst>
          </p:nvPr>
        </p:nvGraphicFramePr>
        <p:xfrm>
          <a:off x="570666" y="3442635"/>
          <a:ext cx="9035144" cy="335280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0"/>
                        </a:spcAft>
                        <a:buClr>
                          <a:srgbClr val="FFC000"/>
                        </a:buClr>
                        <a:buFont typeface="Arial" pitchFamily="34" charset="0"/>
                        <a:buNone/>
                      </a:pPr>
                      <a:r>
                        <a:rPr lang="en-US" sz="1600" kern="1200" dirty="0" smtClean="0">
                          <a:solidFill>
                            <a:schemeClr val="tx1"/>
                          </a:solidFill>
                          <a:latin typeface="+mn-lt"/>
                          <a:ea typeface="+mn-ea"/>
                          <a:cs typeface="+mn-cs"/>
                        </a:rPr>
                        <a:t>SharePoint Server 2010 (rating, tagging, bookmarks, keywords, comments)
Office 2007
Office SharePoint Server 2007
Office 2010 (content tagging within applications)
Office 365 E1
Office 365 E2
Office 365 E3
Office 365 E4
SharePoint Online P1
SharePoint Online P2</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0"/>
                        </a:spcAft>
                        <a:buClr>
                          <a:srgbClr val="F8D246"/>
                        </a:buClr>
                        <a:buFont typeface="Arial" pitchFamily="34" charset="0"/>
                        <a:buChar char="•"/>
                      </a:pPr>
                      <a:r>
                        <a:rPr lang="en-US" sz="1600" kern="1200" dirty="0" smtClean="0">
                          <a:solidFill>
                            <a:schemeClr val="tx1"/>
                          </a:solidFill>
                          <a:latin typeface="+mn-lt"/>
                          <a:ea typeface="+mn-ea"/>
                          <a:cs typeface="+mn-cs"/>
                        </a:rPr>
                        <a:t>Jive SBS 4.0</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4265904171"/>
      </p:ext>
    </p:extLst>
  </p:cSld>
  <p:clrMapOvr>
    <a:masterClrMapping/>
  </p:clrMapOvr>
  <p:transition>
    <p:fade/>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102682662"/>
              </p:ext>
            </p:extLst>
          </p:nvPr>
        </p:nvGraphicFramePr>
        <p:xfrm>
          <a:off x="568543" y="3442635"/>
          <a:ext cx="9467311" cy="2225040"/>
        </p:xfrm>
        <a:graphic>
          <a:graphicData uri="http://schemas.openxmlformats.org/drawingml/2006/table">
            <a:tbl>
              <a:tblPr firstRow="1" bandRow="1">
                <a:tableStyleId>{5C22544A-7EE6-4342-B048-85BDC9FD1C3A}</a:tableStyleId>
              </a:tblPr>
              <a:tblGrid>
                <a:gridCol w="9467311"/>
              </a:tblGrid>
              <a:tr h="274320">
                <a:tc>
                  <a:txBody>
                    <a:bodyPr/>
                    <a:lstStyle/>
                    <a:p>
                      <a:r>
                        <a:rPr lang="en-US" sz="1600" dirty="0" smtClean="0">
                          <a:solidFill>
                            <a:srgbClr val="F8D246"/>
                          </a:solidFill>
                        </a:rPr>
                        <a:t>TIPPING POINTS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Standardized to Rationalized introduces rating, tagging, bookmarks, keywords, and comments that drive Microsoft SharePoint Server 2010 Standard CAL, Microsoft Office Professional 2010, Microsoft SharePoint Online User Subscription Licenses for P1 or P2, and Microsoft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1310757705"/>
      </p:ext>
    </p:extLst>
  </p:cSld>
  <p:clrMapOvr>
    <a:masterClrMapping/>
  </p:clrMapOvr>
  <p:transition>
    <p:fad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943932903"/>
              </p:ext>
            </p:extLst>
          </p:nvPr>
        </p:nvGraphicFramePr>
        <p:xfrm>
          <a:off x="567895" y="3442635"/>
          <a:ext cx="9487210" cy="3046681"/>
        </p:xfrm>
        <a:graphic>
          <a:graphicData uri="http://schemas.openxmlformats.org/drawingml/2006/table">
            <a:tbl>
              <a:tblPr firstRow="1" bandRow="1">
                <a:tableStyleId>{5C22544A-7EE6-4342-B048-85BDC9FD1C3A}</a:tableStyleId>
              </a:tblPr>
              <a:tblGrid>
                <a:gridCol w="9487210"/>
              </a:tblGrid>
              <a:tr h="274320">
                <a:tc>
                  <a:txBody>
                    <a:bodyPr/>
                    <a:lstStyle/>
                    <a:p>
                      <a:r>
                        <a:rPr lang="en-US" sz="1600" dirty="0" smtClean="0">
                          <a:solidFill>
                            <a:srgbClr val="F8D246"/>
                          </a:solidFill>
                        </a:rPr>
                        <a:t>LICENSING</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Server 2010 Standard CAL</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Microsoft Office Professional 2010</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Online User Subscription Licenses for P1 or P2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Office 365 User Subscription Licenses for E1, E2, E3 or E4</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2008 R2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2012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SQL Server 2012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1979658258"/>
      </p:ext>
    </p:extLst>
  </p:cSld>
  <p:clrMapOvr>
    <a:masterClrMapping/>
  </p:clrMapOvr>
  <p:transition>
    <p:fad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78" name="Rounded Rectangle 77"/>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Round Same Side Corner Rectangle 7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0"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4156282481"/>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15"/>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Rounded Rectangle 66"/>
          <p:cNvSpPr/>
          <p:nvPr/>
        </p:nvSpPr>
        <p:spPr bwMode="auto">
          <a:xfrm rot="10800000">
            <a:off x="6132244" y="2910676"/>
            <a:ext cx="4304027" cy="408448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82" name="Rectangle 81"/>
          <p:cNvSpPr/>
          <p:nvPr/>
        </p:nvSpPr>
        <p:spPr>
          <a:xfrm>
            <a:off x="6214632" y="307291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83" name="Rectangle 82"/>
          <p:cNvSpPr/>
          <p:nvPr/>
        </p:nvSpPr>
        <p:spPr>
          <a:xfrm>
            <a:off x="6296690" y="3477677"/>
            <a:ext cx="3915849" cy="3185487"/>
          </a:xfrm>
          <a:prstGeom prst="rect">
            <a:avLst/>
          </a:prstGeom>
        </p:spPr>
        <p:txBody>
          <a:bodyPr wrap="square" lIns="0" tIns="0" rIns="0" bIns="0">
            <a:spAutoFit/>
          </a:bodyPr>
          <a:lstStyle/>
          <a:p>
            <a:pPr marL="173032" indent="-173032" defTabSz="1097192">
              <a:spcAft>
                <a:spcPts val="200"/>
              </a:spcAft>
              <a:buClr>
                <a:srgbClr val="F8D246"/>
              </a:buClr>
              <a:buFont typeface="Arial" pitchFamily="34" charset="0"/>
              <a:buChar char="•"/>
            </a:pPr>
            <a:r>
              <a:rPr lang="en-US" sz="1600" dirty="0" smtClean="0">
                <a:solidFill>
                  <a:srgbClr val="FFFFFF"/>
                </a:solidFill>
                <a:latin typeface="Segoe (Body)"/>
              </a:rPr>
              <a:t>SharePoint Server 2010 (rating, tagging, bookmarks, keywords, comments)
Office 2007
Office SharePoint Server 2007
Office 2010 (content tagging within applications)
Office 365 E1
Office 365 E2
Office 365 E3
Office 365 E4
SharePoint Online P1
SharePoint Online P2</a:t>
            </a:r>
          </a:p>
        </p:txBody>
      </p:sp>
      <p:sp>
        <p:nvSpPr>
          <p:cNvPr id="51" name="TextBox 50">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60" name="Isosceles Triangle 59">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634491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Round Same Side Corner Rectangle 8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aphicFrame>
        <p:nvGraphicFramePr>
          <p:cNvPr id="46" name="Table 45"/>
          <p:cNvGraphicFramePr>
            <a:graphicFrameLocks noGrp="1"/>
          </p:cNvGraphicFramePr>
          <p:nvPr>
            <p:extLst>
              <p:ext uri="{D42A27DB-BD31-4B8C-83A1-F6EECF244321}">
                <p14:modId xmlns:p14="http://schemas.microsoft.com/office/powerpoint/2010/main" val="2739301838"/>
              </p:ext>
            </p:extLst>
          </p:nvPr>
        </p:nvGraphicFramePr>
        <p:xfrm>
          <a:off x="878688" y="2086040"/>
          <a:ext cx="8971894" cy="2324058"/>
        </p:xfrm>
        <a:graphic>
          <a:graphicData uri="http://schemas.openxmlformats.org/drawingml/2006/table">
            <a:tbl>
              <a:tblPr firstRow="1" bandRow="1">
                <a:tableStyleId>{5C22544A-7EE6-4342-B048-85BDC9FD1C3A}</a:tableStyleId>
              </a:tblPr>
              <a:tblGrid>
                <a:gridCol w="8971894"/>
              </a:tblGrid>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SharePoint Online User Subscription Licenses for P1 or P2</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SharePoint Server 2010 Standard CAL</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SQL Server 2012 Standard / Enterprise Edition</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Windows Server 2008 R2 Standard / Enterprise Edition</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Windows Server 2012</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9" name="Rectangle 48"/>
          <p:cNvSpPr/>
          <p:nvPr/>
        </p:nvSpPr>
        <p:spPr>
          <a:xfrm>
            <a:off x="457200" y="1399032"/>
            <a:ext cx="1656194" cy="523204"/>
          </a:xfrm>
          <a:prstGeom prst="rect">
            <a:avLst/>
          </a:prstGeom>
        </p:spPr>
        <p:txBody>
          <a:bodyPr wrap="non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Licensing</a:t>
            </a:r>
            <a:endParaRPr lang="en-US" sz="2800" b="1" i="1" kern="0" dirty="0">
              <a:solidFill>
                <a:srgbClr val="FFFFFF"/>
              </a:solidFill>
              <a:effectLst>
                <a:outerShdw blurRad="38100" dist="38100" dir="2700000" algn="tl">
                  <a:srgbClr val="000000">
                    <a:alpha val="43137"/>
                  </a:srgbClr>
                </a:outerShdw>
              </a:effectLst>
            </a:endParaRPr>
          </a:p>
        </p:txBody>
      </p:sp>
      <p:grpSp>
        <p:nvGrpSpPr>
          <p:cNvPr id="41" name="Group 52"/>
          <p:cNvGrpSpPr/>
          <p:nvPr/>
        </p:nvGrpSpPr>
        <p:grpSpPr>
          <a:xfrm>
            <a:off x="9743850" y="149764"/>
            <a:ext cx="1098339" cy="816746"/>
            <a:chOff x="9743845" y="149764"/>
            <a:chExt cx="1098338" cy="816746"/>
          </a:xfrm>
        </p:grpSpPr>
        <p:grpSp>
          <p:nvGrpSpPr>
            <p:cNvPr id="42" name="Group 68"/>
            <p:cNvGrpSpPr/>
            <p:nvPr/>
          </p:nvGrpSpPr>
          <p:grpSpPr>
            <a:xfrm>
              <a:off x="9787989" y="149764"/>
              <a:ext cx="1042917" cy="816746"/>
              <a:chOff x="9607229" y="133998"/>
              <a:chExt cx="1042917" cy="816746"/>
            </a:xfrm>
          </p:grpSpPr>
          <p:sp>
            <p:nvSpPr>
              <p:cNvPr id="45" name="Rectangle 44"/>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0" name="Group 53"/>
              <p:cNvGrpSpPr/>
              <p:nvPr/>
            </p:nvGrpSpPr>
            <p:grpSpPr>
              <a:xfrm>
                <a:off x="9607229" y="133998"/>
                <a:ext cx="1042917" cy="816746"/>
                <a:chOff x="9607229" y="133998"/>
                <a:chExt cx="1042917" cy="816746"/>
              </a:xfrm>
            </p:grpSpPr>
            <p:pic>
              <p:nvPicPr>
                <p:cNvPr id="5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6"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8"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3" name="TextBox 42">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44" name="Right Arrow 43">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3" name="Group 73"/>
          <p:cNvGrpSpPr/>
          <p:nvPr/>
        </p:nvGrpSpPr>
        <p:grpSpPr>
          <a:xfrm>
            <a:off x="1661318" y="7287011"/>
            <a:ext cx="1594230" cy="680271"/>
            <a:chOff x="1792010" y="4441101"/>
            <a:chExt cx="1814878" cy="680271"/>
          </a:xfrm>
        </p:grpSpPr>
        <p:sp>
          <p:nvSpPr>
            <p:cNvPr id="64" name="Round Same Side Corner Rectangle 6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5" name="TextBox 64">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6" name="Group 76"/>
          <p:cNvGrpSpPr/>
          <p:nvPr/>
        </p:nvGrpSpPr>
        <p:grpSpPr>
          <a:xfrm>
            <a:off x="120580" y="7287011"/>
            <a:ext cx="1594229" cy="680271"/>
            <a:chOff x="0" y="4441101"/>
            <a:chExt cx="1816316" cy="680271"/>
          </a:xfrm>
        </p:grpSpPr>
        <p:sp>
          <p:nvSpPr>
            <p:cNvPr id="67" name="Round Same Side Corner Rectangle 6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8" name="TextBox 67"/>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69" name="Group 82"/>
          <p:cNvGrpSpPr/>
          <p:nvPr/>
        </p:nvGrpSpPr>
        <p:grpSpPr>
          <a:xfrm>
            <a:off x="3180655" y="7297060"/>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2" name="Group 87"/>
          <p:cNvGrpSpPr/>
          <p:nvPr/>
        </p:nvGrpSpPr>
        <p:grpSpPr>
          <a:xfrm>
            <a:off x="4699990" y="7297060"/>
            <a:ext cx="1594230" cy="680271"/>
            <a:chOff x="1792010" y="4441101"/>
            <a:chExt cx="1814878" cy="680271"/>
          </a:xfrm>
        </p:grpSpPr>
        <p:sp>
          <p:nvSpPr>
            <p:cNvPr id="73" name="Round Same Side Corner Rectangle 7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76" name="Group 92"/>
          <p:cNvGrpSpPr/>
          <p:nvPr/>
        </p:nvGrpSpPr>
        <p:grpSpPr>
          <a:xfrm>
            <a:off x="7738657"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8" name="TextBox 7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79" name="Group 95"/>
          <p:cNvGrpSpPr/>
          <p:nvPr/>
        </p:nvGrpSpPr>
        <p:grpSpPr>
          <a:xfrm>
            <a:off x="9257990" y="7287011"/>
            <a:ext cx="1594230" cy="680271"/>
            <a:chOff x="1792010" y="4441101"/>
            <a:chExt cx="1814878" cy="680271"/>
          </a:xfrm>
        </p:grpSpPr>
        <p:sp>
          <p:nvSpPr>
            <p:cNvPr id="80" name="Round Same Side Corner Rectangle 7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75" name="Round Same Side Corner Rectangle 7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83" name="Rectangle 82"/>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84" name="TextBox 8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85" name="Isosceles Triangle 8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4" name="Title 58"/>
          <p:cNvSpPr txBox="1">
            <a:spLocks/>
          </p:cNvSpPr>
          <p:nvPr/>
        </p:nvSpPr>
        <p:spPr>
          <a:xfrm>
            <a:off x="402336" y="219456"/>
            <a:ext cx="939432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7" name="Title 58"/>
          <p:cNvSpPr>
            <a:spLocks noGrp="1"/>
          </p:cNvSpPr>
          <p:nvPr>
            <p:ph type="title"/>
          </p:nvPr>
        </p:nvSpPr>
        <p:spPr>
          <a:xfrm>
            <a:off x="420624" y="808339"/>
            <a:ext cx="9394329"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3198030167"/>
      </p:ext>
    </p:extLst>
  </p:cSld>
  <p:clrMapOvr>
    <a:masterClrMapping/>
  </p:clrMapOvr>
  <p:transition>
    <p:fade/>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18.</a:t>
                      </a:r>
                      <a:r>
                        <a:rPr lang="en-US" sz="1400" smtClean="0">
                          <a:solidFill>
                            <a:schemeClr val="tx1"/>
                          </a:solidFill>
                          <a:latin typeface="Segoe (Body)"/>
                        </a:rPr>
                        <a:t> What best describes your Domain Name System 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Redundant Domain Name System servers exist to provide fault tolerance</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8.</a:t>
                      </a:r>
                      <a:r>
                        <a:rPr lang="en-US" sz="1400" smtClean="0">
                          <a:solidFill>
                            <a:schemeClr val="tx1"/>
                          </a:solidFill>
                          <a:latin typeface="Segoe (Body)"/>
                        </a:rPr>
                        <a:t> What best describes your server or service monitoring and control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Performance monitoring of applications as well as physical and virtual hardware pools with enforceable SLAs; Service health monitoring with consistent reporting across heterogeneous environments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23.</a:t>
                      </a:r>
                      <a:r>
                        <a:rPr lang="en-US" sz="1400" smtClean="0">
                          <a:solidFill>
                            <a:schemeClr val="tx1"/>
                          </a:solidFill>
                          <a:latin typeface="Segoe (Body)"/>
                        </a:rPr>
                        <a:t> What best describes your transport services (eg. TCP/IP) configuration?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IPv4 for main transport services, using IPv6 for some transport services (eg. to achieve larger address range)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10.</a:t>
                      </a:r>
                      <a:r>
                        <a:rPr lang="en-US" sz="1400" smtClean="0">
                          <a:solidFill>
                            <a:schemeClr val="tx1"/>
                          </a:solidFill>
                          <a:latin typeface="Segoe (Body)"/>
                        </a:rPr>
                        <a:t> What best describes your high-availability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There are multiple levels of service availability clustering or load balancing. Virtualization and management is used to dynamically move applications and services when issues arise with datacenter compute, storage and network resources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52.</a:t>
                      </a:r>
                      <a:r>
                        <a:rPr lang="en-US" sz="1400" smtClean="0">
                          <a:solidFill>
                            <a:schemeClr val="tx1"/>
                          </a:solidFill>
                          <a:latin typeface="Segoe (Body)"/>
                        </a:rPr>
                        <a:t> What best describes your identity provisioning and access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Provisioning and de-provisioning of user and super-user accounts, certificates, and/or multi-factor authentication is automated</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14.</a:t>
                      </a:r>
                      <a:r>
                        <a:rPr lang="en-US" sz="1400" smtClean="0">
                          <a:solidFill>
                            <a:schemeClr val="tx1"/>
                          </a:solidFill>
                          <a:latin typeface="Segoe (Body)"/>
                        </a:rPr>
                        <a:t> What best describes your application protection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is deployed and centrally managed for all applications and services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54.</a:t>
                      </a:r>
                      <a:r>
                        <a:rPr lang="en-US" sz="1400" smtClean="0">
                          <a:solidFill>
                            <a:schemeClr val="tx1"/>
                          </a:solidFill>
                          <a:latin typeface="Segoe (Body)"/>
                        </a:rPr>
                        <a:t> What best describes your authentication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Multi-factor and certificate-based authentication are applied in some scenarios, such as remote access across boundaries (such as On Prem and Cloud). Self service password resets supported</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15.</a:t>
                      </a:r>
                      <a:r>
                        <a:rPr lang="en-US" sz="1400" smtClean="0">
                          <a:solidFill>
                            <a:schemeClr val="tx1"/>
                          </a:solidFill>
                          <a:latin typeface="Segoe (Body)"/>
                        </a:rPr>
                        <a:t> What best describes your network protection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Integrated perimeter firewall, IPS, Web security, gateway anti-virus, and URL filtering are deployed with support for server and domain isolation; network security, alerts, and compliance are integrated with all other tools to provide a comprehensive scorecard view and threat assessment across datacenter, application, organization, and cloud boundaries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55.</a:t>
                      </a:r>
                      <a:r>
                        <a:rPr lang="en-US" sz="1400" smtClean="0">
                          <a:solidFill>
                            <a:schemeClr val="tx1"/>
                          </a:solidFill>
                          <a:latin typeface="Segoe (Body)"/>
                        </a:rPr>
                        <a:t> What best describes your authorization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centralized, group/role based access policy is defined for business resources, applications, and information resources, managed through industry accepted processes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16.</a:t>
                      </a:r>
                      <a:r>
                        <a:rPr lang="en-US" sz="1400" smtClean="0">
                          <a:solidFill>
                            <a:schemeClr val="tx1"/>
                          </a:solidFill>
                          <a:latin typeface="Segoe (Body)"/>
                        </a:rPr>
                        <a:t> What best describes your secure remote access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Remote access is secure, standardized, and available to end users across the organization</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56.</a:t>
                      </a:r>
                      <a:r>
                        <a:rPr lang="en-US" sz="1400" smtClean="0">
                          <a:solidFill>
                            <a:schemeClr val="tx1"/>
                          </a:solidFill>
                          <a:latin typeface="Segoe (Body)"/>
                        </a:rPr>
                        <a:t> What best describes your directory services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scalable directory that is integrated and automatically synchronizes with all remaining directories across multiple geographies and isolated domains for all applications with connectivity to cloud when applicable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29.</a:t>
                      </a:r>
                      <a:r>
                        <a:rPr lang="en-US" sz="1400" smtClean="0">
                          <a:solidFill>
                            <a:schemeClr val="tx1"/>
                          </a:solidFill>
                          <a:latin typeface="Segoe (Body)"/>
                        </a:rPr>
                        <a:t> What best describes your backup and recovery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Critical data is backed up on a schedule across the enterprise; backup copies are stored offsite, with fully tested recovery or failover based on service-level agreements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29184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1.</a:t>
                      </a:r>
                      <a:r>
                        <a:rPr lang="en-US" sz="1400" smtClean="0">
                          <a:solidFill>
                            <a:schemeClr val="tx1"/>
                          </a:solidFill>
                          <a:latin typeface="Segoe (Body)"/>
                        </a:rPr>
                        <a:t> What best describes your provisioning and architecture for collaborative workspaces?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Workspaces are managed at the departmental level and are available from individual productivity applications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35.</a:t>
                      </a:r>
                      <a:r>
                        <a:rPr lang="en-US" sz="1400" smtClean="0">
                          <a:solidFill>
                            <a:schemeClr val="tx1"/>
                          </a:solidFill>
                          <a:latin typeface="Segoe (Body)"/>
                        </a:rPr>
                        <a:t> What best describes your client backup and recovery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Storage of user state is centralized, including retention policies that align with corporate mandates (security and policy)</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BPIO: 3.</a:t>
                      </a:r>
                      <a:r>
                        <a:rPr lang="en-US" sz="1400" smtClean="0">
                          <a:solidFill>
                            <a:schemeClr val="tx1"/>
                          </a:solidFill>
                          <a:latin typeface="Segoe (Body)"/>
                        </a:rPr>
                        <a:t> What is your strategy for onboarding (provisioning users/groups, deployment to client, training/adoption) users onto collaborative platforms?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driven onboarding; Integration with directory services for group level onboarding, training for users is available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40.</a:t>
                      </a:r>
                      <a:r>
                        <a:rPr lang="en-US" sz="1400" smtClean="0">
                          <a:solidFill>
                            <a:schemeClr val="tx1"/>
                          </a:solidFill>
                          <a:latin typeface="Segoe (Body)"/>
                        </a:rPr>
                        <a:t> What best describes your desktop monitoring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Desktop applications and system events are centrally monitored for critical desktop systems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6.</a:t>
                      </a:r>
                      <a:r>
                        <a:rPr lang="en-US" sz="1400" smtClean="0">
                          <a:solidFill>
                            <a:schemeClr val="tx1"/>
                          </a:solidFill>
                          <a:latin typeface="Segoe (Body)"/>
                        </a:rPr>
                        <a:t> What best describes your provisioning and architecture for portals?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Portals (enterprise, departmental, and personal) are provisioned by IT and are deployed on a single productivity infrastructure; governance policies are fully in place, including single sign-on supported by uniform directory services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43.</a:t>
                      </a:r>
                      <a:r>
                        <a:rPr lang="en-US" sz="1400" smtClean="0">
                          <a:solidFill>
                            <a:schemeClr val="tx1"/>
                          </a:solidFill>
                          <a:latin typeface="Segoe (Body)"/>
                        </a:rPr>
                        <a:t> What best describes your mobile device provisioning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Mobile device access configuration is automated and is pushed over-the-air</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44.</a:t>
                      </a:r>
                      <a:r>
                        <a:rPr lang="en-US" sz="1400" smtClean="0">
                          <a:solidFill>
                            <a:schemeClr val="tx1"/>
                          </a:solidFill>
                          <a:latin typeface="Segoe (Body)"/>
                        </a:rPr>
                        <a:t> What best describes your device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solution is in place to automatically identify devices to deploy, configure, and update while maintaining device security</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302480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49.</a:t>
                      </a:r>
                      <a:r>
                        <a:rPr lang="en-US" sz="1400" smtClean="0">
                          <a:solidFill>
                            <a:schemeClr val="tx1"/>
                          </a:solidFill>
                          <a:latin typeface="Segoe (Body)"/>
                        </a:rPr>
                        <a:t> What best describes your strategy for protecting clients against malware?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against malware is centrally managed for desktop systems, laptops, and non-PC devices; desktop systems and laptops include a host firewall, host intrusion prevention system or vulnerability shield, and quarantine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60.</a:t>
                      </a:r>
                      <a:r>
                        <a:rPr lang="en-US" sz="1400" smtClean="0">
                          <a:solidFill>
                            <a:schemeClr val="tx1"/>
                          </a:solidFill>
                          <a:latin typeface="Segoe (Body)"/>
                        </a:rPr>
                        <a:t> What best describes your information protection policy?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Persistent information protection helps to enforce policy on sensitive data across boundaries, including data on mobile devices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63.</a:t>
                      </a:r>
                      <a:r>
                        <a:rPr lang="en-US" sz="1400" smtClean="0">
                          <a:solidFill>
                            <a:schemeClr val="tx1"/>
                          </a:solidFill>
                          <a:latin typeface="Segoe (Body)"/>
                        </a:rPr>
                        <a:t> What best describes your strategy to plan for IT service policies and policy based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policies are documented for each IT service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74320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68.</a:t>
                      </a:r>
                      <a:r>
                        <a:rPr lang="en-US" sz="1400" smtClean="0">
                          <a:solidFill>
                            <a:schemeClr val="tx1"/>
                          </a:solidFill>
                          <a:latin typeface="Segoe (Body)"/>
                        </a:rPr>
                        <a:t> What best describes your strategy for IT service operations and service-level agreements?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Each IT service provides service-level and operational-level agreements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69.</a:t>
                      </a:r>
                      <a:r>
                        <a:rPr lang="en-US" sz="1400" smtClean="0">
                          <a:solidFill>
                            <a:schemeClr val="tx1"/>
                          </a:solidFill>
                          <a:latin typeface="Segoe (Body)"/>
                        </a:rPr>
                        <a:t> What best describes your strategy for IT service incident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Processes to manage incidents are in place for each IT service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70.</a:t>
                      </a:r>
                      <a:r>
                        <a:rPr lang="en-US" sz="1400" smtClean="0">
                          <a:solidFill>
                            <a:schemeClr val="tx1"/>
                          </a:solidFill>
                          <a:latin typeface="Segoe (Body)"/>
                        </a:rPr>
                        <a:t> What best describes your strategy for monitoring security and reporting on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Monitoring, reporting, and notifications are centralized for protection against malware, protection of information, and identity and access technologies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95656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71.</a:t>
                      </a:r>
                      <a:r>
                        <a:rPr lang="en-US" sz="1400" smtClean="0">
                          <a:solidFill>
                            <a:schemeClr val="tx1"/>
                          </a:solidFill>
                          <a:latin typeface="Segoe (Body)"/>
                        </a:rPr>
                        <a:t> What best describes your problem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Problem management processes are in place for each IT service, with self service access to knowledge base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74.</a:t>
                      </a:r>
                      <a:r>
                        <a:rPr lang="en-US" sz="1400" smtClean="0">
                          <a:solidFill>
                            <a:schemeClr val="tx1"/>
                          </a:solidFill>
                          <a:latin typeface="Segoe (Body)"/>
                        </a:rPr>
                        <a:t> What best describes your risk and vulnerability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Risk and vulnerability are formally analyzed across IT services; IT compliance objectives and activities are defined and audited for each IT service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14.</a:t>
                      </a:r>
                      <a:r>
                        <a:rPr lang="en-US" sz="1400" smtClean="0">
                          <a:solidFill>
                            <a:schemeClr val="tx1"/>
                          </a:solidFill>
                          <a:latin typeface="Segoe (Body)"/>
                        </a:rPr>
                        <a:t> What best describes your process for indexing content sources?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Most unstructured information from intranets, e-mail, and content management repositories is indexed; some structured content from databases, people, and expertise information is indexed</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128016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21.</a:t>
                      </a:r>
                      <a:r>
                        <a:rPr lang="en-US" sz="1400" smtClean="0">
                          <a:solidFill>
                            <a:schemeClr val="tx1"/>
                          </a:solidFill>
                          <a:latin typeface="Segoe (Body)"/>
                        </a:rPr>
                        <a:t> What best describes your strategy for accessing e-mail from anywhere?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Secure, remote, online and offline access to rich mailbox and calendar functionality exists inside and outside the firewall</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69635338"/>
              </p:ext>
            </p:extLst>
          </p:nvPr>
        </p:nvGraphicFramePr>
        <p:xfrm>
          <a:off x="570666" y="3442635"/>
          <a:ext cx="9035144" cy="336296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500"/>
                        </a:spcAft>
                        <a:buClr>
                          <a:srgbClr val="FFC000"/>
                        </a:buClr>
                        <a:buFont typeface="Arial" pitchFamily="34" charset="0"/>
                        <a:buNone/>
                      </a:pPr>
                      <a:r>
                        <a:rPr lang="en-US" sz="1600" kern="1200" dirty="0" smtClean="0">
                          <a:solidFill>
                            <a:schemeClr val="tx1"/>
                          </a:solidFill>
                          <a:latin typeface="+mn-lt"/>
                          <a:ea typeface="+mn-ea"/>
                          <a:cs typeface="+mn-cs"/>
                        </a:rPr>
                        <a:t>Office SharePoint Server 2007 (My Sites, RSS content syndication, e-mail alerts and notifications, social networks)
SharePoint Server 2010 (My Sites, RSS content syndication, e-mail alerts and notifications, social networks)
SharePoint Online (e-mail alerts and notifications, RSS content syndication, My Sites)
Office 365 E1
Office 365 E2</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Jive SBS 4.0</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Tree>
    <p:extLst>
      <p:ext uri="{BB962C8B-B14F-4D97-AF65-F5344CB8AC3E}">
        <p14:creationId xmlns:p14="http://schemas.microsoft.com/office/powerpoint/2010/main" val="426590417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3" name="Round Same Side Corner Rectangle 62"/>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930308" cy="523204"/>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Challenges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1925464"/>
            <a:ext cx="1249052" cy="369328"/>
          </a:xfrm>
          <a:prstGeom prst="rect">
            <a:avLst/>
          </a:prstGeom>
        </p:spPr>
        <p:txBody>
          <a:bodyPr wrap="none" lIns="91436" tIns="45718" rIns="91436" bIns="45718">
            <a:spAutoFit/>
          </a:bodyPr>
          <a:lstStyle/>
          <a:p>
            <a:r>
              <a:rPr lang="en-US" sz="1800" b="1" dirty="0" smtClean="0">
                <a:solidFill>
                  <a:srgbClr val="F8D246"/>
                </a:solidFill>
                <a:latin typeface="Segoe"/>
              </a:rPr>
              <a:t>BUSINESS</a:t>
            </a:r>
            <a:endParaRPr lang="en-US" sz="1800" dirty="0">
              <a:solidFill>
                <a:srgbClr val="F8D246"/>
              </a:solidFill>
            </a:endParaRPr>
          </a:p>
        </p:txBody>
      </p:sp>
      <p:sp>
        <p:nvSpPr>
          <p:cNvPr id="41" name="Rectangle 40"/>
          <p:cNvSpPr/>
          <p:nvPr/>
        </p:nvSpPr>
        <p:spPr>
          <a:xfrm>
            <a:off x="698534" y="2269588"/>
            <a:ext cx="8917413" cy="1785100"/>
          </a:xfrm>
          <a:prstGeom prst="rect">
            <a:avLst/>
          </a:prstGeom>
        </p:spPr>
        <p:txBody>
          <a:bodyPr wrap="square" lIns="91436" tIns="45718" rIns="91436" bIns="45718">
            <a:spAutoFit/>
          </a:bodyPr>
          <a:lstStyle/>
          <a:p>
            <a:pPr marL="164586" indent="-164586">
              <a:spcAft>
                <a:spcPts val="1200"/>
              </a:spcAft>
              <a:buClr>
                <a:srgbClr val="F8D246"/>
              </a:buClr>
              <a:buFont typeface="Arial" pitchFamily="34" charset="0"/>
              <a:buChar char="•"/>
            </a:pPr>
            <a:r>
              <a:rPr lang="en-US" sz="1800" dirty="0">
                <a:solidFill>
                  <a:srgbClr val="FFFFFF"/>
                </a:solidFill>
                <a:latin typeface="Segoe"/>
              </a:rPr>
              <a:t>Increased time and effort between teams due to lack of unified socializing platforms or tools
Reduced productivity due to slow and poor social interaction between teams
Restricted innovation and decreased enthusiasm because of lack of brainstorming tools like blogs, wikis, and discussion boards</a:t>
            </a:r>
          </a:p>
        </p:txBody>
      </p:sp>
      <p:grpSp>
        <p:nvGrpSpPr>
          <p:cNvPr id="45"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2" name="Rectangle 51"/>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3" name="Group 53"/>
              <p:cNvGrpSpPr/>
              <p:nvPr/>
            </p:nvGrpSpPr>
            <p:grpSpPr>
              <a:xfrm>
                <a:off x="9607229" y="133998"/>
                <a:ext cx="1042917" cy="816746"/>
                <a:chOff x="9607229" y="133998"/>
                <a:chExt cx="1042917" cy="816746"/>
              </a:xfrm>
            </p:grpSpPr>
            <p:pic>
              <p:nvPicPr>
                <p:cNvPr id="57"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8"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9"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0" name="TextBox 49">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1" name="Right Arrow 50">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5" name="Group 73"/>
          <p:cNvGrpSpPr/>
          <p:nvPr/>
        </p:nvGrpSpPr>
        <p:grpSpPr>
          <a:xfrm>
            <a:off x="1661318" y="7287011"/>
            <a:ext cx="1594230" cy="680271"/>
            <a:chOff x="1792010" y="4441101"/>
            <a:chExt cx="1814878" cy="680271"/>
          </a:xfrm>
        </p:grpSpPr>
        <p:sp>
          <p:nvSpPr>
            <p:cNvPr id="69" name="Round Same Side Corner Rectangle 6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0" name="TextBox 6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8"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9" name="Group 87"/>
          <p:cNvGrpSpPr/>
          <p:nvPr/>
        </p:nvGrpSpPr>
        <p:grpSpPr>
          <a:xfrm>
            <a:off x="4699990"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7" name="TextBox 9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8" name="Group 95"/>
          <p:cNvGrpSpPr/>
          <p:nvPr/>
        </p:nvGrpSpPr>
        <p:grpSpPr>
          <a:xfrm>
            <a:off x="9257990"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87" name="Round Same Side Corner Rectangle 8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2" name="Rectangle 101"/>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3" name="TextBox 102">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4" name="Isosceles Triangle 103">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4" name="TextBox 5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0" name="Title 58"/>
          <p:cNvSpPr txBox="1">
            <a:spLocks/>
          </p:cNvSpPr>
          <p:nvPr/>
        </p:nvSpPr>
        <p:spPr>
          <a:xfrm>
            <a:off x="402336" y="219456"/>
            <a:ext cx="9341515"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4" name="Title 58"/>
          <p:cNvSpPr>
            <a:spLocks noGrp="1"/>
          </p:cNvSpPr>
          <p:nvPr>
            <p:ph type="title"/>
          </p:nvPr>
        </p:nvSpPr>
        <p:spPr>
          <a:xfrm>
            <a:off x="420624" y="808339"/>
            <a:ext cx="9341515"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3203954996"/>
      </p:ext>
    </p:extLst>
  </p:cSld>
  <p:clrMapOvr>
    <a:masterClrMapping/>
  </p:clrMapOvr>
  <p:transition>
    <p:fade/>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826467070"/>
              </p:ext>
            </p:extLst>
          </p:nvPr>
        </p:nvGraphicFramePr>
        <p:xfrm>
          <a:off x="570666" y="3442635"/>
          <a:ext cx="9035144" cy="183642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500"/>
                        </a:spcAft>
                        <a:buClr>
                          <a:srgbClr val="FFC000"/>
                        </a:buClr>
                        <a:buFont typeface="Arial" pitchFamily="34" charset="0"/>
                        <a:buNone/>
                      </a:pPr>
                      <a:r>
                        <a:rPr lang="en-US" sz="1600" kern="1200" dirty="0" smtClean="0">
                          <a:solidFill>
                            <a:schemeClr val="tx1"/>
                          </a:solidFill>
                          <a:latin typeface="+mn-lt"/>
                          <a:ea typeface="+mn-ea"/>
                          <a:cs typeface="+mn-cs"/>
                        </a:rPr>
                        <a:t>Office 365 E3
Office 365 E4
SharePoint Online P1
SharePoint Online P2</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Jive SBS 4.0</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1850545530"/>
      </p:ext>
    </p:extLst>
  </p:cSld>
  <p:clrMapOvr>
    <a:masterClrMapping/>
  </p:clrMapOvr>
  <p:transition>
    <p:fade/>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67837"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453038533"/>
              </p:ext>
            </p:extLst>
          </p:nvPr>
        </p:nvGraphicFramePr>
        <p:xfrm>
          <a:off x="568543" y="3442635"/>
          <a:ext cx="9467311" cy="2225040"/>
        </p:xfrm>
        <a:graphic>
          <a:graphicData uri="http://schemas.openxmlformats.org/drawingml/2006/table">
            <a:tbl>
              <a:tblPr firstRow="1" bandRow="1">
                <a:tableStyleId>{5C22544A-7EE6-4342-B048-85BDC9FD1C3A}</a:tableStyleId>
              </a:tblPr>
              <a:tblGrid>
                <a:gridCol w="9467311"/>
              </a:tblGrid>
              <a:tr h="274320">
                <a:tc>
                  <a:txBody>
                    <a:bodyPr/>
                    <a:lstStyle/>
                    <a:p>
                      <a:r>
                        <a:rPr lang="en-US" sz="1600" dirty="0" smtClean="0">
                          <a:solidFill>
                            <a:srgbClr val="F8D246"/>
                          </a:solidFill>
                        </a:rPr>
                        <a:t>TIPPING POINTS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Standardized to Rationalized introduces the ability to customize personal profile attributes and social networking, which drives Microsoft SharePoint Server 2010 Standard CAL, Microsoft SharePoint Online User Subscription Licenses for P1 or P2, and Microsoft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1310757705"/>
      </p:ext>
    </p:extLst>
  </p:cSld>
  <p:clrMapOvr>
    <a:masterClrMapping/>
  </p:clrMapOvr>
  <p:transition>
    <p:fade/>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943932903"/>
              </p:ext>
            </p:extLst>
          </p:nvPr>
        </p:nvGraphicFramePr>
        <p:xfrm>
          <a:off x="567895" y="3442635"/>
          <a:ext cx="9487210" cy="2659338"/>
        </p:xfrm>
        <a:graphic>
          <a:graphicData uri="http://schemas.openxmlformats.org/drawingml/2006/table">
            <a:tbl>
              <a:tblPr firstRow="1" bandRow="1">
                <a:tableStyleId>{5C22544A-7EE6-4342-B048-85BDC9FD1C3A}</a:tableStyleId>
              </a:tblPr>
              <a:tblGrid>
                <a:gridCol w="9487210"/>
              </a:tblGrid>
              <a:tr h="274320">
                <a:tc>
                  <a:txBody>
                    <a:bodyPr/>
                    <a:lstStyle/>
                    <a:p>
                      <a:r>
                        <a:rPr lang="en-US" sz="1600" dirty="0" smtClean="0">
                          <a:solidFill>
                            <a:srgbClr val="F8D246"/>
                          </a:solidFill>
                        </a:rPr>
                        <a:t>LICENSING</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Server 2010 Standard CAL</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Online User Subscription Licenses for P1 or P2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Office 365 User Subscription Licenses for E1, E2, E3 or E4</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2008 R2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2012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SQL Server 2012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1979658258"/>
      </p:ext>
    </p:extLst>
  </p:cSld>
  <p:clrMapOvr>
    <a:masterClrMapping/>
  </p:clrMapOvr>
  <p:transition>
    <p:fade/>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78" name="Rounded Rectangle 77"/>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Round Same Side Corner Rectangle 7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0"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4197715323"/>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15"/>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1" name="Rounded Rectangle 50"/>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0" name="Rectangle 59"/>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1" name="Rectangle 60"/>
          <p:cNvSpPr/>
          <p:nvPr/>
        </p:nvSpPr>
        <p:spPr>
          <a:xfrm>
            <a:off x="6296690" y="3588205"/>
            <a:ext cx="3915849" cy="3275256"/>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SharePoint Server 2007 (My Sites, RSS content syndication, e-mail alerts and notifications, social networks)
SharePoint Server 2010 (My Sites, RSS content syndication, e-mail alerts and notifications, social networks)
SharePoint Online (e-mail alerts and notifications, RSS content syndication, My Sites)
Office 365 E1
Office 365 E2
Office 365 </a:t>
            </a:r>
            <a:r>
              <a:rPr lang="en-US" sz="1600" dirty="0" smtClean="0">
                <a:solidFill>
                  <a:srgbClr val="FFFFFF"/>
                </a:solidFill>
                <a:latin typeface="Segoe (Body)"/>
              </a:rPr>
              <a:t>E3</a:t>
            </a:r>
            <a:endParaRPr lang="en-US" sz="1600" dirty="0">
              <a:solidFill>
                <a:srgbClr val="FFFFFF"/>
              </a:solidFill>
              <a:latin typeface="Segoe (Body)"/>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64" name="TextBox 63">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67" name="Isosceles Triangle 66">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6344917"/>
      </p:ext>
    </p:extLst>
  </p:cSld>
  <p:clrMapOvr>
    <a:masterClrMapping/>
  </p:clrMapOvr>
  <p:transition>
    <p:fade/>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78" name="Rounded Rectangle 77"/>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Round Same Side Corner Rectangle 7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0"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62463767"/>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15"/>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1" name="Rounded Rectangle 50"/>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0" name="Rectangle 59"/>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1" name="Rectangle 60"/>
          <p:cNvSpPr/>
          <p:nvPr/>
        </p:nvSpPr>
        <p:spPr>
          <a:xfrm>
            <a:off x="6296690" y="3588205"/>
            <a:ext cx="3915849" cy="866904"/>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smtClean="0">
                <a:solidFill>
                  <a:srgbClr val="FFFFFF"/>
                </a:solidFill>
                <a:latin typeface="Segoe (Body)"/>
              </a:rPr>
              <a:t>Office </a:t>
            </a:r>
            <a:r>
              <a:rPr lang="en-US" sz="1600" dirty="0">
                <a:solidFill>
                  <a:srgbClr val="FFFFFF"/>
                </a:solidFill>
                <a:latin typeface="Segoe (Body)"/>
              </a:rPr>
              <a:t>365 E4
SharePoint Online P1
SharePoint Online P2</a:t>
            </a:r>
          </a:p>
        </p:txBody>
      </p:sp>
      <p:sp>
        <p:nvSpPr>
          <p:cNvPr id="63" name="TextBox 62">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64" name="Isosceles Triangle 63">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29793268"/>
      </p:ext>
    </p:extLst>
  </p:cSld>
  <p:clrMapOvr>
    <a:masterClrMapping/>
  </p:clrMapOvr>
  <p:transition>
    <p:fade/>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320040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On-Premise</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Deploy a business collaboration platform for the enterprise (for example, Microsoft SharePoint-discussion boards) that provides a publishing experience for individual users or teams by letting them create blogs, use wiki sites, and deliver podcasts to mobile devices while users are on the go.</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Deliver a customized social computing solution to meet specific needs (for example, Microsoft SharePoint- customized sites) to establish and implement best practices for deployment, and management of community Web sites and interact with the network.</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939528" cy="1015663"/>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500" dirty="0" smtClean="0">
                <a:solidFill>
                  <a:srgbClr val="F8D246"/>
                </a:solidFill>
                <a:latin typeface="Segoe"/>
              </a:rPr>
              <a:t>Rationalized answer is C. </a:t>
            </a:r>
            <a:r>
              <a:rPr lang="en-US" sz="1500" dirty="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p>
        </p:txBody>
      </p:sp>
      <p:grpSp>
        <p:nvGrpSpPr>
          <p:cNvPr id="53" name="Group 52"/>
          <p:cNvGrpSpPr/>
          <p:nvPr/>
        </p:nvGrpSpPr>
        <p:grpSpPr>
          <a:xfrm>
            <a:off x="9787993" y="149764"/>
            <a:ext cx="1052593" cy="816746"/>
            <a:chOff x="9787989" y="149764"/>
            <a:chExt cx="1052592"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63" name="TextBox 62">
            <a:hlinkClick r:id="rId13"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3"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1295226"/>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SharePoint Server 2010 (wikis, blogs, discussion boards, customized sites)
Office SharePoint Server 2007 (wikis, blogs, discussion boards, customized sites)</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213360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Public Cloud</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Employ a cloud-based collaboration platform (for example, Microsoft SharePoint Online) that provides discussion forums, team workspaces, blogs, wikis, document libraries, and customized social computing features like community websites. This platform helps users exchange information and discuss various topics across the organization.</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939528" cy="1015663"/>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500" dirty="0" smtClean="0">
                <a:solidFill>
                  <a:srgbClr val="F8D246"/>
                </a:solidFill>
                <a:latin typeface="Segoe"/>
              </a:rPr>
              <a:t>Rationalized answer is C. </a:t>
            </a:r>
            <a:r>
              <a:rPr lang="en-US" sz="1500" dirty="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p>
        </p:txBody>
      </p:sp>
      <p:grpSp>
        <p:nvGrpSpPr>
          <p:cNvPr id="53" name="Group 52"/>
          <p:cNvGrpSpPr/>
          <p:nvPr/>
        </p:nvGrpSpPr>
        <p:grpSpPr>
          <a:xfrm>
            <a:off x="9787993" y="149764"/>
            <a:ext cx="1052593" cy="816746"/>
            <a:chOff x="9787989" y="149764"/>
            <a:chExt cx="1052592"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63" name="TextBox 62">
            <a:hlinkClick r:id="rId16"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6"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2108269"/>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SharePoint Online (surveys, blogs, wikis)
Office 365 E1
Office 365 E2
Office 365 E3
Office 365 E4
SharePoint Online P1
SharePoint Online P2</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2492447739"/>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4"/>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87993" y="149764"/>
            <a:ext cx="1052593" cy="816746"/>
            <a:chOff x="9787989" y="149764"/>
            <a:chExt cx="1052592"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5"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6"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7"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8"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9"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9"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
        <p:nvSpPr>
          <p:cNvPr id="63" name="Rectangle 62"/>
          <p:cNvSpPr/>
          <p:nvPr/>
        </p:nvSpPr>
        <p:spPr>
          <a:xfrm>
            <a:off x="576072" y="2059064"/>
            <a:ext cx="9939528" cy="1015663"/>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500" dirty="0" smtClean="0">
                <a:solidFill>
                  <a:srgbClr val="F8D246"/>
                </a:solidFill>
                <a:latin typeface="Segoe"/>
              </a:rPr>
              <a:t>Rationalized answer is C. </a:t>
            </a:r>
            <a:r>
              <a:rPr lang="en-US" sz="1500" dirty="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p>
        </p:txBody>
      </p:sp>
      <p:sp>
        <p:nvSpPr>
          <p:cNvPr id="64" name="Rounded Rectangle 63"/>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588205"/>
            <a:ext cx="3915849" cy="3159839"/>
          </a:xfrm>
          <a:prstGeom prst="rect">
            <a:avLst/>
          </a:prstGeom>
        </p:spPr>
        <p:txBody>
          <a:bodyPr wrap="square" lIns="0" tIns="0" rIns="0" bIns="0">
            <a:spAutoFit/>
          </a:bodyPr>
          <a:lstStyle/>
          <a:p>
            <a:pPr marL="173032" indent="-173032" defTabSz="1097192">
              <a:spcAft>
                <a:spcPts val="200"/>
              </a:spcAft>
              <a:buClr>
                <a:srgbClr val="F8D246"/>
              </a:buClr>
              <a:buFont typeface="Arial" pitchFamily="34" charset="0"/>
              <a:buChar char="•"/>
            </a:pPr>
            <a:r>
              <a:rPr lang="en-US" sz="1600" dirty="0">
                <a:solidFill>
                  <a:srgbClr val="FFFFFF"/>
                </a:solidFill>
                <a:latin typeface="Segoe (Body)"/>
              </a:rPr>
              <a:t>SharePoint Server 2010 (wikis, blogs, discussion boards, customized sites)
Office SharePoint Server 2007 (wikis, blogs, discussion boards, customized sites)
SharePoint Online (surveys, blogs, wikis)
Office 365 E1
Office 365 E2
Office 365 E3
Office 365 E4
SharePoint Online P1
SharePoint Online P2</a:t>
            </a:r>
          </a:p>
        </p:txBody>
      </p:sp>
    </p:spTree>
    <p:extLst>
      <p:ext uri="{BB962C8B-B14F-4D97-AF65-F5344CB8AC3E}">
        <p14:creationId xmlns:p14="http://schemas.microsoft.com/office/powerpoint/2010/main" val="3233987642"/>
      </p:ext>
    </p:extLst>
  </p:cSld>
  <p:clrMapOvr>
    <a:masterClrMapping/>
  </p:clrMapOvr>
  <p:transition>
    <p:fade/>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164592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On-Premise</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Deploy a productivity solution (for example, Microsoft SharePoint-Social tagging) to empowers users to rate, tag, and bookmark content from within productivity applications and share opinions and improve access to relevant content.</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grpSp>
        <p:nvGrpSpPr>
          <p:cNvPr id="53" name="Group 52"/>
          <p:cNvGrpSpPr/>
          <p:nvPr/>
        </p:nvGrpSpPr>
        <p:grpSpPr>
          <a:xfrm>
            <a:off x="9787993" y="149764"/>
            <a:ext cx="1052593" cy="816746"/>
            <a:chOff x="9787989" y="149764"/>
            <a:chExt cx="1052592"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63" name="TextBox 62">
            <a:hlinkClick r:id="rId17"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7"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166968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SharePoint Server 2010 (rating, tagging, bookmarks, keywords, comments)
Office 2007
Office SharePoint Server 2007
Office 2010 (content tagging within applications)</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164592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Public Cloud</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Employ a cloud-based collaboration platform (for example, Microsoft SharePoint Online) that enables users to communicate and access relevant content using rate, tag, and bookmark within productivity applications, as well as wikis, documents, and pages on a portal.</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grpSp>
        <p:nvGrpSpPr>
          <p:cNvPr id="53" name="Group 52"/>
          <p:cNvGrpSpPr/>
          <p:nvPr/>
        </p:nvGrpSpPr>
        <p:grpSpPr>
          <a:xfrm>
            <a:off x="9787993" y="149764"/>
            <a:ext cx="1052593" cy="816746"/>
            <a:chOff x="9787989" y="149764"/>
            <a:chExt cx="1052592"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63" name="TextBox 62">
            <a:hlinkClick r:id="rId17"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7"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179792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365 E1
Office 365 E2
Office 365 E3
Office 365 E4
SharePoint Online P1
SharePoint Online P2</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64" name="Rounded Rectangle 63"/>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6" name="Round Same Side Corner Rectangle 6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930308" cy="523204"/>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Challenges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1936753"/>
            <a:ext cx="393048" cy="369328"/>
          </a:xfrm>
          <a:prstGeom prst="rect">
            <a:avLst/>
          </a:prstGeom>
        </p:spPr>
        <p:txBody>
          <a:bodyPr wrap="none" lIns="91436" tIns="45718" rIns="91436" bIns="45718">
            <a:spAutoFit/>
          </a:bodyPr>
          <a:lstStyle/>
          <a:p>
            <a:r>
              <a:rPr lang="en-US" sz="1800" b="1" dirty="0" smtClean="0">
                <a:solidFill>
                  <a:srgbClr val="F8D246"/>
                </a:solidFill>
                <a:latin typeface="Segoe"/>
              </a:rPr>
              <a:t>IT</a:t>
            </a:r>
            <a:endParaRPr lang="en-US" sz="1800" dirty="0">
              <a:solidFill>
                <a:srgbClr val="F8D246"/>
              </a:solidFill>
            </a:endParaRPr>
          </a:p>
        </p:txBody>
      </p:sp>
      <p:sp>
        <p:nvSpPr>
          <p:cNvPr id="41" name="Rectangle 40"/>
          <p:cNvSpPr/>
          <p:nvPr/>
        </p:nvSpPr>
        <p:spPr>
          <a:xfrm>
            <a:off x="698534" y="2271252"/>
            <a:ext cx="8917413" cy="2339098"/>
          </a:xfrm>
          <a:prstGeom prst="rect">
            <a:avLst/>
          </a:prstGeom>
        </p:spPr>
        <p:txBody>
          <a:bodyPr wrap="square" lIns="91436" tIns="45718" rIns="91436" bIns="45718">
            <a:spAutoFit/>
          </a:bodyPr>
          <a:lstStyle/>
          <a:p>
            <a:pPr marL="164586" indent="-164586">
              <a:spcAft>
                <a:spcPts val="1200"/>
              </a:spcAft>
              <a:buClr>
                <a:srgbClr val="F8D246"/>
              </a:buClr>
              <a:buFont typeface="Arial" pitchFamily="34" charset="0"/>
              <a:buChar char="•"/>
            </a:pPr>
            <a:r>
              <a:rPr lang="en-US" sz="1800" dirty="0">
                <a:solidFill>
                  <a:srgbClr val="FFFFFF"/>
                </a:solidFill>
                <a:latin typeface="Segoe"/>
              </a:rPr>
              <a:t>Lack of enterprise-wide social networking tools increases time and effort required to handle socializing activities or community groups across different teams
Difficulty maintaining and sharing knowledge due to inconsistent information storage and accessibility
Increased time and effort required to use the search facility to find a specific user or information due to lack of tools like social graph or existence of inconsistent metadata</a:t>
            </a:r>
          </a:p>
        </p:txBody>
      </p:sp>
      <p:grpSp>
        <p:nvGrpSpPr>
          <p:cNvPr id="45"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2" name="Rectangle 51"/>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3" name="Group 53"/>
              <p:cNvGrpSpPr/>
              <p:nvPr/>
            </p:nvGrpSpPr>
            <p:grpSpPr>
              <a:xfrm>
                <a:off x="9607229" y="133998"/>
                <a:ext cx="1042917" cy="816746"/>
                <a:chOff x="9607229" y="133998"/>
                <a:chExt cx="1042917" cy="816746"/>
              </a:xfrm>
            </p:grpSpPr>
            <p:pic>
              <p:nvPicPr>
                <p:cNvPr id="57"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8"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9"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0" name="TextBox 49">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1" name="Right Arrow 50">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5" name="Group 73"/>
          <p:cNvGrpSpPr/>
          <p:nvPr/>
        </p:nvGrpSpPr>
        <p:grpSpPr>
          <a:xfrm>
            <a:off x="1661318" y="7287011"/>
            <a:ext cx="1594230" cy="680271"/>
            <a:chOff x="1792010" y="4441101"/>
            <a:chExt cx="1814878" cy="680271"/>
          </a:xfrm>
        </p:grpSpPr>
        <p:sp>
          <p:nvSpPr>
            <p:cNvPr id="69" name="Round Same Side Corner Rectangle 6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0" name="TextBox 6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8"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9" name="Group 87"/>
          <p:cNvGrpSpPr/>
          <p:nvPr/>
        </p:nvGrpSpPr>
        <p:grpSpPr>
          <a:xfrm>
            <a:off x="4699990"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7" name="TextBox 9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8" name="Group 95"/>
          <p:cNvGrpSpPr/>
          <p:nvPr/>
        </p:nvGrpSpPr>
        <p:grpSpPr>
          <a:xfrm>
            <a:off x="9257990"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87" name="Round Same Side Corner Rectangle 8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2" name="Rectangle 101"/>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3" name="TextBox 102">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4" name="Isosceles Triangle 103">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4" name="TextBox 5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0"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305686956"/>
      </p:ext>
    </p:extLst>
  </p:cSld>
  <p:clrMapOvr>
    <a:masterClrMapping/>
  </p:clrMapOvr>
  <p:transition>
    <p:fade/>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09135447"/>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4"/>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87993" y="149764"/>
            <a:ext cx="1052593" cy="816746"/>
            <a:chOff x="9787989" y="149764"/>
            <a:chExt cx="1052592"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5"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6"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7"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8"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9"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9"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5"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7"/>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
        <p:nvSpPr>
          <p:cNvPr id="63" name="Rectangle 62"/>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64" name="Rounded Rectangle 63"/>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588205"/>
            <a:ext cx="3915849" cy="3185487"/>
          </a:xfrm>
          <a:prstGeom prst="rect">
            <a:avLst/>
          </a:prstGeom>
        </p:spPr>
        <p:txBody>
          <a:bodyPr wrap="square" lIns="0" tIns="0" rIns="0" bIns="0">
            <a:spAutoFit/>
          </a:bodyPr>
          <a:lstStyle/>
          <a:p>
            <a:pPr marL="173032" indent="-173032" defTabSz="1097192">
              <a:spcAft>
                <a:spcPts val="200"/>
              </a:spcAft>
              <a:buClr>
                <a:srgbClr val="F8D246"/>
              </a:buClr>
              <a:buFont typeface="Arial" pitchFamily="34" charset="0"/>
              <a:buChar char="•"/>
            </a:pPr>
            <a:r>
              <a:rPr lang="en-US" sz="1600" dirty="0">
                <a:solidFill>
                  <a:srgbClr val="FFFFFF"/>
                </a:solidFill>
                <a:latin typeface="Segoe (Body)"/>
              </a:rPr>
              <a:t>SharePoint Server 2010 (rating, tagging, bookmarks, keywords, comments)
Office 2007
Office SharePoint Server 2007
Office 2010 (content tagging within applications)
Office 365 E1
Office 365 E2
Office 365 E3
Office 365 E4
SharePoint Online P1
SharePoint Online P2</a:t>
            </a:r>
          </a:p>
        </p:txBody>
      </p:sp>
    </p:spTree>
    <p:extLst>
      <p:ext uri="{BB962C8B-B14F-4D97-AF65-F5344CB8AC3E}">
        <p14:creationId xmlns:p14="http://schemas.microsoft.com/office/powerpoint/2010/main" val="3233987642"/>
      </p:ext>
    </p:extLst>
  </p:cSld>
  <p:clrMapOvr>
    <a:masterClrMapping/>
  </p:clrMapOvr>
  <p:transition>
    <p:fade/>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339105040"/>
              </p:ext>
            </p:extLst>
          </p:nvPr>
        </p:nvGraphicFramePr>
        <p:xfrm>
          <a:off x="567895" y="3150785"/>
          <a:ext cx="5229013" cy="295656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 On-Premise</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Configure social networking sites using collaborative tools (for example, Microsoft SharePoint) that include private and public discussion areas, photos, blogs, and wikis to meet specific requirements of the audience and help users create and customize profiles.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rPr>
                        <a:t>Configure a social connector (for example, Microsoft SharePoint) that connects to e-mail client so that users can receive social information in e-mail, interest updates about tagged activities, and news about people in the network.</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grpSp>
        <p:nvGrpSpPr>
          <p:cNvPr id="53" name="Group 52"/>
          <p:cNvGrpSpPr/>
          <p:nvPr/>
        </p:nvGrpSpPr>
        <p:grpSpPr>
          <a:xfrm>
            <a:off x="9787993" y="149764"/>
            <a:ext cx="1052593" cy="816746"/>
            <a:chOff x="9787989" y="149764"/>
            <a:chExt cx="1052592"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63" name="TextBox 62">
            <a:hlinkClick r:id="rId17"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7"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154144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SharePoint Server 2007 (My Sites, RSS content syndication, e-mail alerts and notifications, social networks)
SharePoint Server 2010 (My Sites, RSS content syndication, e-mail alerts and notifications, social networks)</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286512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Public Cloud</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Employ a cloud-based collaboration platform (for example, Microsoft SharePoint Online) that enables users to manage their personal profiles, create personal sites, and manage memberships so that other users can find them based on personal profile attributes. This platform also helps to improve collaboration using share, rate, and comment on webpages. In addition, users can stay updated on content changes by receiving notifications and alerts using Really Simple Syndication (RSS) feeds or email.</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grpSp>
        <p:nvGrpSpPr>
          <p:cNvPr id="53" name="Group 52"/>
          <p:cNvGrpSpPr/>
          <p:nvPr/>
        </p:nvGrpSpPr>
        <p:grpSpPr>
          <a:xfrm>
            <a:off x="9787993" y="149764"/>
            <a:ext cx="1052593" cy="816746"/>
            <a:chOff x="9787989" y="149764"/>
            <a:chExt cx="1052592"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63" name="TextBox 62">
            <a:hlinkClick r:id="rId17"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7"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2600712"/>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SharePoint Online (e-mail alerts and notifications, RSS content syndication, My Sites)
Office 365 E1
Office 365 E2
Office 365 E3
Office 365 E4
SharePoint Online P1
SharePoint Online P2</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832771571"/>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4"/>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87993" y="149764"/>
            <a:ext cx="1052593" cy="816746"/>
            <a:chOff x="9787989" y="149764"/>
            <a:chExt cx="1052592"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5"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6"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7"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8"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9"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9"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5"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7"/>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
        <p:nvSpPr>
          <p:cNvPr id="63" name="Rectangle 62"/>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64" name="Rounded Rectangle 63"/>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588205"/>
            <a:ext cx="3915849" cy="3275256"/>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SharePoint Server 2007 (My Sites, RSS content syndication, e-mail alerts and notifications, social networks)
SharePoint Server 2010 (My Sites, RSS content syndication, e-mail alerts and notifications, social networks)
SharePoint Online (e-mail alerts and notifications, RSS content syndication, My Sites)
Office 365 E1
Office 365 E2
Office 365 </a:t>
            </a:r>
            <a:r>
              <a:rPr lang="en-US" sz="1600" dirty="0" smtClean="0">
                <a:solidFill>
                  <a:srgbClr val="FFFFFF"/>
                </a:solidFill>
                <a:latin typeface="Segoe (Body)"/>
              </a:rPr>
              <a:t>E3</a:t>
            </a:r>
            <a:endParaRPr lang="en-US" sz="1600" dirty="0">
              <a:solidFill>
                <a:srgbClr val="FFFFFF"/>
              </a:solidFill>
              <a:latin typeface="Segoe (Body)"/>
            </a:endParaRPr>
          </a:p>
        </p:txBody>
      </p:sp>
      <p:sp>
        <p:nvSpPr>
          <p:cNvPr id="69" name="TextBox 68"/>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Tree>
    <p:extLst>
      <p:ext uri="{BB962C8B-B14F-4D97-AF65-F5344CB8AC3E}">
        <p14:creationId xmlns:p14="http://schemas.microsoft.com/office/powerpoint/2010/main" val="3233987642"/>
      </p:ext>
    </p:extLst>
  </p:cSld>
  <p:clrMapOvr>
    <a:masterClrMapping/>
  </p:clrMapOvr>
  <p:transition>
    <p:fade/>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576573752"/>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4"/>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87993" y="149764"/>
            <a:ext cx="1052593" cy="816746"/>
            <a:chOff x="9787989" y="149764"/>
            <a:chExt cx="1052592"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5"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6"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7"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8"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9"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9"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5"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7"/>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
        <p:nvSpPr>
          <p:cNvPr id="63" name="Rectangle 62"/>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Rationalized answer is C. </a:t>
            </a:r>
            <a:r>
              <a:rPr lang="en-US" sz="145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64" name="Rounded Rectangle 63"/>
          <p:cNvSpPr/>
          <p:nvPr/>
        </p:nvSpPr>
        <p:spPr bwMode="auto">
          <a:xfrm rot="10800000">
            <a:off x="6132242" y="3072916"/>
            <a:ext cx="4304027" cy="392224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588205"/>
            <a:ext cx="3915849" cy="866904"/>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smtClean="0">
                <a:solidFill>
                  <a:srgbClr val="FFFFFF"/>
                </a:solidFill>
                <a:latin typeface="Segoe (Body)"/>
              </a:rPr>
              <a:t>Office </a:t>
            </a:r>
            <a:r>
              <a:rPr lang="en-US" sz="1600" dirty="0">
                <a:solidFill>
                  <a:srgbClr val="FFFFFF"/>
                </a:solidFill>
                <a:latin typeface="Segoe (Body)"/>
              </a:rPr>
              <a:t>365 E4
SharePoint Online P1
SharePoint Online P2</a:t>
            </a:r>
          </a:p>
        </p:txBody>
      </p:sp>
    </p:spTree>
    <p:extLst>
      <p:ext uri="{BB962C8B-B14F-4D97-AF65-F5344CB8AC3E}">
        <p14:creationId xmlns:p14="http://schemas.microsoft.com/office/powerpoint/2010/main" val="2715339909"/>
      </p:ext>
    </p:extLst>
  </p:cSld>
  <p:clrMapOvr>
    <a:masterClrMapping/>
  </p:clrMapOvr>
  <p:transition>
    <p:fade/>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843293406"/>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6"/>
                        </a:rPr>
                        <a:t>SharePoint Server 2010(Mobile device)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Social Computing in the Enterprise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SharePoint Server 2010 - Homepage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Microsoft SharePoint Server 2010 -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SharePoint Developer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What's New for Developers | SharePoint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WAN accelerators and third-party tools overview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SharePoint Foundation VSS Writer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5"/>
                        </a:rPr>
                        <a:t>Building Records Management Solutions with SharePoint Server 2007</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6"/>
                        </a:rPr>
                        <a:t>Microsoft Office SharePoint Server 2007 VHD</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7"/>
                        </a:rPr>
                        <a:t>Microsoft Office SharePoint Server 2007 Demo</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1576164232"/>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6"/>
                        </a:rPr>
                        <a:t>Videos and Webcasts for SharePoint Server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Office SharePoint Server 2007 Training Portal</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Microsoft Office SharePoint Server 2007 - Interoperability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1564973080"/>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Office 365</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SharePoint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Online: Extending Your Service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About SharePoint Online Administration</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SharePoint Online (Office365) E1 Plan - features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Microsoft Online Services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Microsoft Developer tools - Microsoft Download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TechNet Webcast: Introducing Office 365 to Your End Users (Level 100)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5"/>
                        </a:rPr>
                        <a:t>Plans and pricing</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6"/>
                        </a:rPr>
                        <a:t>Office 365 Virtual Labs for IT Pros</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7"/>
                        </a:rPr>
                        <a:t>Office 365 for Enterprise-Video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8"/>
                        </a:rPr>
                        <a:t>Office 365 Developer Training Kit </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2493890416"/>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Share 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SharePoint Online Developer Feature Availability Matrix</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Online Services: SharePoint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SharePoint 2010 - SharePoint Online, Advanced Training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2100784615"/>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Social Tagging Overview-SharePoint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What's New in Microsoft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Server 2010 - Homepage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Microsoft SharePoint Server 2010 -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SharePoint Developer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What's New for Developers | SharePoint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WAN accelerators and third-party tools overview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SharePoint Foundation VSS Writer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5"/>
                        </a:rPr>
                        <a:t>Office 2007 - Homepage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6"/>
                        </a:rPr>
                        <a:t>Microsoft Office 2007 - TechNet</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7"/>
                        </a:rPr>
                        <a:t>Office 2007 Developer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8"/>
                        </a:rPr>
                        <a:t>TechNet Virtual Labs: 2007 Microsoft Office System</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29184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18.</a:t>
                      </a:r>
                      <a:r>
                        <a:rPr lang="en-US" sz="1400" smtClean="0">
                          <a:solidFill>
                            <a:schemeClr val="tx1"/>
                          </a:solidFill>
                          <a:latin typeface="Segoe (Body)"/>
                        </a:rPr>
                        <a:t> What best describes your Domain Name System 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Redundant Domain Name System servers exist to provide fault tolerance</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8.</a:t>
                      </a:r>
                      <a:r>
                        <a:rPr lang="en-US" sz="1400" smtClean="0">
                          <a:solidFill>
                            <a:schemeClr val="tx1"/>
                          </a:solidFill>
                          <a:latin typeface="Segoe (Body)"/>
                        </a:rPr>
                        <a:t> What best describes your server or service monitoring and control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Performance monitoring of physical and virtual hardware with defined SLAs; health monitoring of applications; supported across heterogeneous environments with manual remediation</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23.</a:t>
                      </a:r>
                      <a:r>
                        <a:rPr lang="en-US" sz="1400" smtClean="0">
                          <a:solidFill>
                            <a:schemeClr val="tx1"/>
                          </a:solidFill>
                          <a:latin typeface="Segoe (Body)"/>
                        </a:rPr>
                        <a:t> What best describes your transport services (eg. TCP/IP) configuration?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IPv4 for main transport services, using IPv6 for some transport services (eg. to achieve larger address range)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10.</a:t>
                      </a:r>
                      <a:r>
                        <a:rPr lang="en-US" sz="1400" smtClean="0">
                          <a:solidFill>
                            <a:schemeClr val="tx1"/>
                          </a:solidFill>
                          <a:latin typeface="Segoe (Body)"/>
                        </a:rPr>
                        <a:t> What best describes your high-availability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Services are available during server failure (e.g. server clustering, hot spares, and/or virtualization recovery solution)</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2394698533"/>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Microsoft Office 2007 - Demos Showcase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Office 2007 training courses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Building Records Management Solutions with 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Microsoft Office SharePoint Server 2007 VHD</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Microsoft Office SharePoint Server 2007 Demo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Videos and Webcasts for SharePoint Server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Office SharePoint Server 2007 Training Portal</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5"/>
                        </a:rPr>
                        <a:t>Microsoft Office SharePoint Server 2007 - Interoperability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6"/>
                        </a:rPr>
                        <a:t>Office 2010 - Homepage</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7"/>
                        </a:rPr>
                        <a:t>Office 2010 Training Course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8"/>
                        </a:rPr>
                        <a:t>Office Developer Center</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2064988381"/>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What's New in Office 2010 for Developers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Microsoft Office 2010 Events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1688982027"/>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Office 365</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SharePoint Online (Office365) E1 Plan - features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Microsoft Online Services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Microsoft Developer tools - Microsoft Download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TechNet Webcast: Introducing Office 365 to Your End Users (Level 100)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Plans and pricing</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Office 365 Virtual Labs for IT Pros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Office 365 for Enterprise-Video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5"/>
                        </a:rPr>
                        <a:t>Office 365 Developer Training Kit </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6"/>
                        </a:rPr>
                        <a:t>Share Point Online</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7"/>
                        </a:rPr>
                        <a:t>SharePoint Online Developer Feature Availability Matrix</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8"/>
                        </a:rPr>
                        <a:t>Online Services: SharePoint Online</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Rationalized answer is C. </a:t>
            </a:r>
            <a:r>
              <a:rPr lang="en-US" sz="1600" dirty="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526704365"/>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SharePoint 2010 - SharePoint Online, Advanced Training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939528" cy="1015663"/>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500" dirty="0" smtClean="0">
                <a:solidFill>
                  <a:srgbClr val="F8D246"/>
                </a:solidFill>
                <a:latin typeface="Segoe"/>
              </a:rPr>
              <a:t>Rationalized answer is C. </a:t>
            </a:r>
            <a:r>
              <a:rPr lang="en-US" sz="150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graphicFrame>
        <p:nvGraphicFramePr>
          <p:cNvPr id="54" name="Table 53"/>
          <p:cNvGraphicFramePr>
            <a:graphicFrameLocks noGrp="1"/>
          </p:cNvGraphicFramePr>
          <p:nvPr>
            <p:extLst>
              <p:ext uri="{D42A27DB-BD31-4B8C-83A1-F6EECF244321}">
                <p14:modId xmlns:p14="http://schemas.microsoft.com/office/powerpoint/2010/main" val="4158235637"/>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Enterprise collaboration and social computing in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SharePoint with Outlook</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Building Records Management Solutions with 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Microsoft Office SharePoint Server 2007 VHD</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Microsoft Office SharePoint Server 2007 Demo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Videos and Webcasts for SharePoint Server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Office SharePoint Server 2007 Training Portal</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5"/>
                        </a:rPr>
                        <a:t>Microsoft Office SharePoint Server 2007 - Interoperability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6"/>
                        </a:rPr>
                        <a:t>SharePoint Server 2010 - Homepage</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7"/>
                        </a:rPr>
                        <a:t>Microsoft SharePoint Server 2010 -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8"/>
                        </a:rPr>
                        <a:t>SharePoint Developer Center</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939528" cy="1015663"/>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500" dirty="0" smtClean="0">
                <a:solidFill>
                  <a:srgbClr val="F8D246"/>
                </a:solidFill>
                <a:latin typeface="Segoe"/>
              </a:rPr>
              <a:t>Rationalized answer is C. </a:t>
            </a:r>
            <a:r>
              <a:rPr lang="en-US" sz="150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graphicFrame>
        <p:nvGraphicFramePr>
          <p:cNvPr id="54" name="Table 53"/>
          <p:cNvGraphicFramePr>
            <a:graphicFrameLocks noGrp="1"/>
          </p:cNvGraphicFramePr>
          <p:nvPr>
            <p:extLst>
              <p:ext uri="{D42A27DB-BD31-4B8C-83A1-F6EECF244321}">
                <p14:modId xmlns:p14="http://schemas.microsoft.com/office/powerpoint/2010/main" val="2024711621"/>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What's New for Developers | SharePoint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WAN accelerators and third-party tools overview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Foundation VSS Writer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939528" cy="1015663"/>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500" dirty="0" smtClean="0">
                <a:solidFill>
                  <a:srgbClr val="F8D246"/>
                </a:solidFill>
                <a:latin typeface="Segoe"/>
              </a:rPr>
              <a:t>Rationalized answer is C. </a:t>
            </a:r>
            <a:r>
              <a:rPr lang="en-US" sz="150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graphicFrame>
        <p:nvGraphicFramePr>
          <p:cNvPr id="54" name="Table 53"/>
          <p:cNvGraphicFramePr>
            <a:graphicFrameLocks noGrp="1"/>
          </p:cNvGraphicFramePr>
          <p:nvPr>
            <p:extLst>
              <p:ext uri="{D42A27DB-BD31-4B8C-83A1-F6EECF244321}">
                <p14:modId xmlns:p14="http://schemas.microsoft.com/office/powerpoint/2010/main" val="2587722782"/>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Manage user profiles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Manage personal and social features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Alert or subscribe to an RSS Feed</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SharePoint Online: Extending Your Service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About SharePoint Online Administration</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SharePoint Online (Office365) E1 Plan - features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Microsoft Online Services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Microsoft Developer tools - Microsoft Download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5"/>
                        </a:rPr>
                        <a:t>TechNet Webcast: Introducing Office 365 to Your End Users (Level 100)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6"/>
                        </a:rPr>
                        <a:t>Plans and pricing</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7"/>
                        </a:rPr>
                        <a:t>Office 365 Virtual Labs for IT Pros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8"/>
                        </a:rPr>
                        <a:t>Office 365 for Enterprise-Video</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87993" y="149764"/>
            <a:ext cx="1052593" cy="816746"/>
            <a:chOff x="9787989" y="149764"/>
            <a:chExt cx="1052592"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939528" cy="1015663"/>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500" dirty="0" smtClean="0">
                <a:solidFill>
                  <a:srgbClr val="F8D246"/>
                </a:solidFill>
                <a:latin typeface="Segoe"/>
              </a:rPr>
              <a:t>Rationalized answer is C. </a:t>
            </a:r>
            <a:r>
              <a:rPr lang="en-US" sz="1500" dirty="0" smtClean="0">
                <a:solidFill>
                  <a:srgbClr val="FFFFFF"/>
                </a:solidFill>
                <a:latin typeface="Segoe"/>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graphicFrame>
        <p:nvGraphicFramePr>
          <p:cNvPr id="54" name="Table 53"/>
          <p:cNvGraphicFramePr>
            <a:graphicFrameLocks noGrp="1"/>
          </p:cNvGraphicFramePr>
          <p:nvPr>
            <p:extLst>
              <p:ext uri="{D42A27DB-BD31-4B8C-83A1-F6EECF244321}">
                <p14:modId xmlns:p14="http://schemas.microsoft.com/office/powerpoint/2010/main" val="72412933"/>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Office 365 Developer Training Kit </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Share 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Online Developer Feature Availability Matrix</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Online Services: SharePoint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SharePoint 2010 - SharePoint Online, Advanced Training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127997" y="1298222"/>
            <a:ext cx="10578674" cy="5839556"/>
            <a:chOff x="127997" y="1613574"/>
            <a:chExt cx="10578674" cy="5524204"/>
          </a:xfrm>
        </p:grpSpPr>
        <p:sp>
          <p:nvSpPr>
            <p:cNvPr id="60" name="Rounded Rectangle 5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Round Same Side Corner Rectangle 6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457428"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Benefits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2230267"/>
            <a:ext cx="1249052" cy="369328"/>
          </a:xfrm>
          <a:prstGeom prst="rect">
            <a:avLst/>
          </a:prstGeom>
        </p:spPr>
        <p:txBody>
          <a:bodyPr wrap="none" lIns="91436" tIns="45718" rIns="91436" bIns="45718">
            <a:spAutoFit/>
          </a:bodyPr>
          <a:lstStyle/>
          <a:p>
            <a:r>
              <a:rPr lang="en-US" sz="1800" b="1" dirty="0" smtClean="0">
                <a:solidFill>
                  <a:srgbClr val="F8D246"/>
                </a:solidFill>
                <a:latin typeface="Segoe"/>
              </a:rPr>
              <a:t>BUSINESS</a:t>
            </a:r>
            <a:endParaRPr lang="en-US" sz="1800" dirty="0">
              <a:solidFill>
                <a:srgbClr val="F8D246"/>
              </a:solidFill>
            </a:endParaRPr>
          </a:p>
        </p:txBody>
      </p:sp>
      <p:sp>
        <p:nvSpPr>
          <p:cNvPr id="41" name="Rectangle 40"/>
          <p:cNvSpPr/>
          <p:nvPr/>
        </p:nvSpPr>
        <p:spPr>
          <a:xfrm>
            <a:off x="698534" y="2598150"/>
            <a:ext cx="8917413" cy="2062099"/>
          </a:xfrm>
          <a:prstGeom prst="rect">
            <a:avLst/>
          </a:prstGeom>
        </p:spPr>
        <p:txBody>
          <a:bodyPr wrap="square" lIns="91436" tIns="45718" rIns="91436" bIns="45718">
            <a:spAutoFit/>
          </a:bodyPr>
          <a:lstStyle/>
          <a:p>
            <a:pPr marL="228590" indent="-228590">
              <a:spcAft>
                <a:spcPts val="1200"/>
              </a:spcAft>
              <a:buClr>
                <a:srgbClr val="F8D246"/>
              </a:buClr>
              <a:buFont typeface="Arial" pitchFamily="34" charset="0"/>
              <a:buChar char="•"/>
            </a:pPr>
            <a:r>
              <a:rPr lang="en-US" sz="1800" dirty="0">
                <a:solidFill>
                  <a:srgbClr val="FFFFFF"/>
                </a:solidFill>
                <a:latin typeface="Segoe"/>
              </a:rPr>
              <a:t>Increased sense of community because of a faster process of sharing information and receiving feedback from different users across the organization
Improved business performance due to accelerated speed of spreading ideas and searching for relevant information
Increased productivity due to user-centric and customizable socializing capabilities accessible through mobile devices</a:t>
            </a:r>
          </a:p>
        </p:txBody>
      </p:sp>
      <p:grpSp>
        <p:nvGrpSpPr>
          <p:cNvPr id="45" name="Group 52"/>
          <p:cNvGrpSpPr/>
          <p:nvPr/>
        </p:nvGrpSpPr>
        <p:grpSpPr>
          <a:xfrm>
            <a:off x="9787994" y="149764"/>
            <a:ext cx="1052593" cy="816746"/>
            <a:chOff x="9787989" y="149764"/>
            <a:chExt cx="1052592" cy="816746"/>
          </a:xfrm>
        </p:grpSpPr>
        <p:grpSp>
          <p:nvGrpSpPr>
            <p:cNvPr id="49"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9"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2"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2" name="TextBox 7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3" name="Group 76"/>
          <p:cNvGrpSpPr/>
          <p:nvPr/>
        </p:nvGrpSpPr>
        <p:grpSpPr>
          <a:xfrm>
            <a:off x="120580" y="7287011"/>
            <a:ext cx="1594229" cy="680271"/>
            <a:chOff x="0" y="4441101"/>
            <a:chExt cx="1816316" cy="680271"/>
          </a:xfrm>
        </p:grpSpPr>
        <p:sp>
          <p:nvSpPr>
            <p:cNvPr id="74" name="Round Same Side Corner Rectangle 73"/>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5" name="TextBox 74">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6" name="Group 82"/>
          <p:cNvGrpSpPr/>
          <p:nvPr/>
        </p:nvGrpSpPr>
        <p:grpSpPr>
          <a:xfrm>
            <a:off x="3180655" y="7297060"/>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3"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2"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0" name="Round Same Side Corner Rectangle 9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88" name="Round Same Side Corner Rectangle 8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2" name="TextBox 10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p>
          </p:txBody>
        </p:sp>
      </p:grpSp>
      <p:sp>
        <p:nvSpPr>
          <p:cNvPr id="103" name="Rectangle 102"/>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4" name="TextBox 10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5" name="Isosceles Triangle 10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4" name="TextBox 5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6" name="Title 58"/>
          <p:cNvSpPr txBox="1">
            <a:spLocks/>
          </p:cNvSpPr>
          <p:nvPr/>
        </p:nvSpPr>
        <p:spPr>
          <a:xfrm>
            <a:off x="402336" y="219456"/>
            <a:ext cx="937831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itle 58"/>
          <p:cNvSpPr>
            <a:spLocks noGrp="1"/>
          </p:cNvSpPr>
          <p:nvPr>
            <p:ph type="title"/>
          </p:nvPr>
        </p:nvSpPr>
        <p:spPr>
          <a:xfrm>
            <a:off x="420624" y="808339"/>
            <a:ext cx="9378319"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321715777"/>
      </p:ext>
    </p:extLst>
  </p:cSld>
  <p:clrMapOvr>
    <a:masterClrMapping/>
  </p:clrMapOvr>
  <p:transition>
    <p:fade/>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127997" y="1298222"/>
            <a:ext cx="10578674" cy="5839556"/>
            <a:chOff x="127997" y="1613574"/>
            <a:chExt cx="10578674" cy="5524204"/>
          </a:xfrm>
        </p:grpSpPr>
        <p:sp>
          <p:nvSpPr>
            <p:cNvPr id="60" name="Rounded Rectangle 5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Round Same Side Corner Rectangle 6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457428"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Benefits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2230267"/>
            <a:ext cx="393048" cy="369328"/>
          </a:xfrm>
          <a:prstGeom prst="rect">
            <a:avLst/>
          </a:prstGeom>
        </p:spPr>
        <p:txBody>
          <a:bodyPr wrap="none" lIns="91436" tIns="45718" rIns="91436" bIns="45718">
            <a:spAutoFit/>
          </a:bodyPr>
          <a:lstStyle/>
          <a:p>
            <a:r>
              <a:rPr lang="en-US" sz="1800" b="1" dirty="0" smtClean="0">
                <a:solidFill>
                  <a:srgbClr val="F8D246"/>
                </a:solidFill>
                <a:latin typeface="Segoe"/>
              </a:rPr>
              <a:t>IT</a:t>
            </a:r>
            <a:endParaRPr lang="en-US" sz="1800" dirty="0">
              <a:solidFill>
                <a:srgbClr val="F8D246"/>
              </a:solidFill>
            </a:endParaRPr>
          </a:p>
        </p:txBody>
      </p:sp>
      <p:sp>
        <p:nvSpPr>
          <p:cNvPr id="41" name="Rectangle 40"/>
          <p:cNvSpPr/>
          <p:nvPr/>
        </p:nvSpPr>
        <p:spPr>
          <a:xfrm>
            <a:off x="698534" y="2598150"/>
            <a:ext cx="8917413" cy="1785100"/>
          </a:xfrm>
          <a:prstGeom prst="rect">
            <a:avLst/>
          </a:prstGeom>
        </p:spPr>
        <p:txBody>
          <a:bodyPr wrap="square" lIns="91436" tIns="45718" rIns="91436" bIns="45718">
            <a:spAutoFit/>
          </a:bodyPr>
          <a:lstStyle/>
          <a:p>
            <a:pPr marL="228590" indent="-228590">
              <a:spcAft>
                <a:spcPts val="1200"/>
              </a:spcAft>
              <a:buClr>
                <a:srgbClr val="F8D246"/>
              </a:buClr>
              <a:buFont typeface="Arial" pitchFamily="34" charset="0"/>
              <a:buChar char="•"/>
            </a:pPr>
            <a:r>
              <a:rPr lang="en-US" sz="1800" dirty="0">
                <a:solidFill>
                  <a:srgbClr val="FFFFFF"/>
                </a:solidFill>
                <a:latin typeface="Segoe"/>
              </a:rPr>
              <a:t>Improved management of information because of a well-organized and well-structured social computing platform 
Easier and better control over social networking and information sharing because of improved socializing tools
Improved, consistent user experience for social networking across the organization</a:t>
            </a:r>
          </a:p>
        </p:txBody>
      </p:sp>
      <p:grpSp>
        <p:nvGrpSpPr>
          <p:cNvPr id="45" name="Group 52"/>
          <p:cNvGrpSpPr/>
          <p:nvPr/>
        </p:nvGrpSpPr>
        <p:grpSpPr>
          <a:xfrm>
            <a:off x="9787993" y="149764"/>
            <a:ext cx="1052593" cy="816746"/>
            <a:chOff x="9787989" y="149764"/>
            <a:chExt cx="1052592" cy="816746"/>
          </a:xfrm>
        </p:grpSpPr>
        <p:grpSp>
          <p:nvGrpSpPr>
            <p:cNvPr id="49"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9"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2"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2" name="TextBox 7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3" name="Group 76"/>
          <p:cNvGrpSpPr/>
          <p:nvPr/>
        </p:nvGrpSpPr>
        <p:grpSpPr>
          <a:xfrm>
            <a:off x="120580" y="7287011"/>
            <a:ext cx="1594229" cy="680271"/>
            <a:chOff x="0" y="4441101"/>
            <a:chExt cx="1816316" cy="680271"/>
          </a:xfrm>
        </p:grpSpPr>
        <p:sp>
          <p:nvSpPr>
            <p:cNvPr id="74" name="Round Same Side Corner Rectangle 73"/>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5" name="TextBox 74">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6" name="Group 82"/>
          <p:cNvGrpSpPr/>
          <p:nvPr/>
        </p:nvGrpSpPr>
        <p:grpSpPr>
          <a:xfrm>
            <a:off x="3180655" y="7297060"/>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3"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2"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0" name="Round Same Side Corner Rectangle 9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88" name="Round Same Side Corner Rectangle 8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2" name="TextBox 10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p>
          </p:txBody>
        </p:sp>
      </p:grpSp>
      <p:sp>
        <p:nvSpPr>
          <p:cNvPr id="103" name="Rectangle 102"/>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4" name="TextBox 10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5" name="Isosceles Triangle 10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4" name="TextBox 5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6"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410001639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52.</a:t>
                      </a:r>
                      <a:r>
                        <a:rPr lang="en-US" sz="1400" smtClean="0">
                          <a:solidFill>
                            <a:schemeClr val="tx1"/>
                          </a:solidFill>
                          <a:latin typeface="Segoe (Body)"/>
                        </a:rPr>
                        <a:t> What best describes your identity provisioning and access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To control access, simple provisioning and de-provisioning exists for user accounts, mailboxes, certificates or other multi-factor authentication methods, and machines; access control is role-based</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14.</a:t>
                      </a:r>
                      <a:r>
                        <a:rPr lang="en-US" sz="1400" smtClean="0">
                          <a:solidFill>
                            <a:schemeClr val="tx1"/>
                          </a:solidFill>
                          <a:latin typeface="Segoe (Body)"/>
                        </a:rPr>
                        <a:t> What best describes your application protection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Protection for select mainstream/non-custom applications and services (such as e-mail, collaboration and portal applications, instant messaging), if available, is centrally managed</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54.</a:t>
                      </a:r>
                      <a:r>
                        <a:rPr lang="en-US" sz="1400" smtClean="0">
                          <a:solidFill>
                            <a:schemeClr val="tx1"/>
                          </a:solidFill>
                          <a:latin typeface="Segoe (Body)"/>
                        </a:rPr>
                        <a:t> What best describes your authentication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Password policies are set within a directory service to enable single sign on across boundaries for most applications. Password resets through internal tools or manual processes</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15.</a:t>
                      </a:r>
                      <a:r>
                        <a:rPr lang="en-US" sz="1400" smtClean="0">
                          <a:solidFill>
                            <a:schemeClr val="tx1"/>
                          </a:solidFill>
                          <a:latin typeface="Segoe (Body)"/>
                        </a:rPr>
                        <a:t> What best describes your network protection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Multiple disparate configurations of products are used for firewall, IPS, Web security, gateway anti-virus, and URL filtering</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48"/>
          <p:cNvSpPr/>
          <p:nvPr/>
        </p:nvSpPr>
        <p:spPr bwMode="auto">
          <a:xfrm rot="10800000">
            <a:off x="127997" y="1298222"/>
            <a:ext cx="10578674" cy="5839556"/>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Rounded Rectangle 60"/>
          <p:cNvSpPr/>
          <p:nvPr/>
        </p:nvSpPr>
        <p:spPr bwMode="auto">
          <a:xfrm>
            <a:off x="3311856" y="1373162"/>
            <a:ext cx="7203743" cy="5664173"/>
          </a:xfrm>
          <a:prstGeom prst="roundRect">
            <a:avLst>
              <a:gd name="adj" fmla="val 3694"/>
            </a:avLst>
          </a:prstGeom>
          <a:solidFill>
            <a:schemeClr val="tx1"/>
          </a:solidFill>
          <a:ln>
            <a:noFill/>
            <a:headEnd type="none" w="med" len="med"/>
            <a:tailEnd type="none" w="med" len="med"/>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sp>
        <p:nvSpPr>
          <p:cNvPr id="45" name="Round Same Side Corner Rectangle 44"/>
          <p:cNvSpPr/>
          <p:nvPr/>
        </p:nvSpPr>
        <p:spPr bwMode="auto">
          <a:xfrm>
            <a:off x="299054" y="1373162"/>
            <a:ext cx="2815763" cy="630613"/>
          </a:xfrm>
          <a:prstGeom prst="round2SameRect">
            <a:avLst>
              <a:gd name="adj1" fmla="val 25825"/>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sp>
        <p:nvSpPr>
          <p:cNvPr id="52" name="Text Placeholder 2"/>
          <p:cNvSpPr txBox="1">
            <a:spLocks/>
          </p:cNvSpPr>
          <p:nvPr/>
        </p:nvSpPr>
        <p:spPr bwMode="auto">
          <a:xfrm>
            <a:off x="444185" y="1548707"/>
            <a:ext cx="2144898" cy="28253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458980" indent="-458980" defTabSz="1095068">
              <a:lnSpc>
                <a:spcPct val="90000"/>
              </a:lnSpc>
              <a:spcBef>
                <a:spcPct val="30000"/>
              </a:spcBef>
              <a:buClr>
                <a:srgbClr val="EEECE1"/>
              </a:buClr>
              <a:buSzPct val="95000"/>
            </a:pPr>
            <a:r>
              <a:rPr lang="en-US" sz="2000" b="1" kern="0" dirty="0">
                <a:solidFill>
                  <a:srgbClr val="FFFFFF"/>
                </a:solidFill>
                <a:effectLst>
                  <a:outerShdw blurRad="38100" dist="38100" dir="2700000" algn="tl">
                    <a:srgbClr val="000000">
                      <a:alpha val="43137"/>
                    </a:srgbClr>
                  </a:outerShdw>
                </a:effectLst>
                <a:latin typeface="Segoe"/>
              </a:rPr>
              <a:t>Technologies</a:t>
            </a:r>
          </a:p>
        </p:txBody>
      </p:sp>
      <p:grpSp>
        <p:nvGrpSpPr>
          <p:cNvPr id="42" name="Group 52"/>
          <p:cNvGrpSpPr/>
          <p:nvPr/>
        </p:nvGrpSpPr>
        <p:grpSpPr>
          <a:xfrm>
            <a:off x="9787994" y="149764"/>
            <a:ext cx="1052593" cy="816746"/>
            <a:chOff x="9787989" y="149764"/>
            <a:chExt cx="1052592" cy="816746"/>
          </a:xfrm>
        </p:grpSpPr>
        <p:grpSp>
          <p:nvGrpSpPr>
            <p:cNvPr id="43" name="Group 68"/>
            <p:cNvGrpSpPr/>
            <p:nvPr/>
          </p:nvGrpSpPr>
          <p:grpSpPr>
            <a:xfrm>
              <a:off x="9787989" y="149764"/>
              <a:ext cx="1042917" cy="816746"/>
              <a:chOff x="9607229" y="133998"/>
              <a:chExt cx="1042917" cy="816746"/>
            </a:xfrm>
          </p:grpSpPr>
          <p:sp>
            <p:nvSpPr>
              <p:cNvPr id="54" name="Rectangle 53"/>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6"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7"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0" name="TextBox 49">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1" name="Right Arrow 50">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2" name="Round Same Side Corner Rectangle 7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3" name="TextBox 72">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6"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2" name="Group 87"/>
          <p:cNvGrpSpPr/>
          <p:nvPr/>
        </p:nvGrpSpPr>
        <p:grpSpPr>
          <a:xfrm>
            <a:off x="4699990" y="7297060"/>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6"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0" name="Round Same Side Corner Rectangle 9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2" name="TextBox 10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p>
          </p:txBody>
        </p:sp>
      </p:grpSp>
      <p:sp>
        <p:nvSpPr>
          <p:cNvPr id="103" name="Rectangle 102"/>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4" name="TextBox 10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5" name="Isosceles Triangle 10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44" name="TextBox 4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47" name="Title 58"/>
          <p:cNvSpPr txBox="1">
            <a:spLocks/>
          </p:cNvSpPr>
          <p:nvPr/>
        </p:nvSpPr>
        <p:spPr>
          <a:xfrm>
            <a:off x="402336" y="219456"/>
            <a:ext cx="937831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9" name="Title 58"/>
          <p:cNvSpPr>
            <a:spLocks noGrp="1"/>
          </p:cNvSpPr>
          <p:nvPr>
            <p:ph type="title"/>
          </p:nvPr>
        </p:nvSpPr>
        <p:spPr>
          <a:xfrm>
            <a:off x="420624" y="808339"/>
            <a:ext cx="9378319" cy="332399"/>
          </a:xfrm>
        </p:spPr>
        <p:txBody>
          <a:bodyPr/>
          <a:lstStyle/>
          <a:p>
            <a:pPr lvl="0">
              <a:defRPr/>
            </a:pPr>
            <a:r>
              <a:rPr lang="en-US" sz="2400" spc="0" smtClean="0">
                <a:solidFill>
                  <a:srgbClr val="FFFFFF"/>
                </a:solidFill>
              </a:rPr>
              <a:t>Standardized to Rationalized</a:t>
            </a:r>
            <a:endParaRPr lang="en-US" dirty="0"/>
          </a:p>
        </p:txBody>
      </p:sp>
      <p:pic>
        <p:nvPicPr>
          <p:cNvPr id="2050" name="Picture 2" descr="C:\Users\jayesh.verma\Downloads\FY13_Collab_SocialComputing_Rationalized.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467649" y="1749832"/>
            <a:ext cx="6933576" cy="5012536"/>
          </a:xfrm>
          <a:prstGeom prst="rect">
            <a:avLst/>
          </a:prstGeom>
          <a:noFill/>
          <a:extLst>
            <a:ext uri="{909E8E84-426E-40DD-AFC4-6F175D3DCCD1}">
              <a14:hiddenFill xmlns:a14="http://schemas.microsoft.com/office/drawing/2010/main">
                <a:solidFill>
                  <a:srgbClr val="FFFFFF"/>
                </a:solidFill>
              </a14:hiddenFill>
            </a:ext>
          </a:extLst>
        </p:spPr>
      </p:pic>
      <p:sp>
        <p:nvSpPr>
          <p:cNvPr id="48" name="Rectangle 47"/>
          <p:cNvSpPr/>
          <p:nvPr/>
        </p:nvSpPr>
        <p:spPr>
          <a:xfrm>
            <a:off x="356616" y="2188857"/>
            <a:ext cx="2730968" cy="1323439"/>
          </a:xfrm>
          <a:prstGeom prst="rect">
            <a:avLst/>
          </a:prstGeom>
        </p:spPr>
        <p:txBody>
          <a:bodyPr wrap="square">
            <a:spAutoFit/>
          </a:bodyPr>
          <a:lstStyle/>
          <a:p>
            <a:pPr marL="173032" indent="-173032">
              <a:spcAft>
                <a:spcPts val="300"/>
              </a:spcAft>
              <a:buClr>
                <a:srgbClr val="F8D246"/>
              </a:buClr>
              <a:buFont typeface="Arial" pitchFamily="34" charset="0"/>
              <a:buChar char="•"/>
            </a:pPr>
            <a:r>
              <a:rPr lang="en-US" sz="1400" dirty="0">
                <a:solidFill>
                  <a:srgbClr val="FFFFFF"/>
                </a:solidFill>
                <a:latin typeface="Segoe" pitchFamily="34" charset="0"/>
                <a:hlinkClick r:id="rId16"/>
              </a:rPr>
              <a:t>Office 2010</a:t>
            </a:r>
            <a:r>
              <a:rPr lang="en-US" sz="1400" dirty="0">
                <a:solidFill>
                  <a:srgbClr val="FFFFFF"/>
                </a:solidFill>
                <a:latin typeface="Segoe" pitchFamily="34" charset="0"/>
              </a:rPr>
              <a:t> </a:t>
            </a:r>
            <a:endParaRPr lang="en-US" sz="1400" dirty="0" smtClean="0">
              <a:solidFill>
                <a:srgbClr val="FFFFFF"/>
              </a:solidFill>
              <a:latin typeface="Segoe" pitchFamily="34" charset="0"/>
            </a:endParaRPr>
          </a:p>
          <a:p>
            <a:pPr marL="173032" indent="-173032">
              <a:spcAft>
                <a:spcPts val="300"/>
              </a:spcAft>
              <a:buClr>
                <a:srgbClr val="F8D246"/>
              </a:buClr>
              <a:buFont typeface="Arial" pitchFamily="34" charset="0"/>
              <a:buChar char="•"/>
            </a:pPr>
            <a:r>
              <a:rPr lang="en-US" sz="1400" dirty="0" smtClean="0">
                <a:solidFill>
                  <a:srgbClr val="FFFFFF"/>
                </a:solidFill>
                <a:latin typeface="Segoe" pitchFamily="34" charset="0"/>
                <a:hlinkClick r:id="rId17"/>
              </a:rPr>
              <a:t>Office 365
</a:t>
            </a:r>
            <a:r>
              <a:rPr lang="en-US" sz="1400" dirty="0" smtClean="0">
                <a:solidFill>
                  <a:srgbClr val="FFFFFF"/>
                </a:solidFill>
                <a:latin typeface="Segoe" pitchFamily="34" charset="0"/>
                <a:hlinkClick r:id="rId18"/>
              </a:rPr>
              <a:t>SharePoint Online </a:t>
            </a:r>
            <a:r>
              <a:rPr lang="en-US" sz="1400" dirty="0" smtClean="0">
                <a:solidFill>
                  <a:srgbClr val="FFFFFF"/>
                </a:solidFill>
                <a:latin typeface="Segoe" pitchFamily="34" charset="0"/>
              </a:rPr>
              <a:t>
</a:t>
            </a:r>
            <a:r>
              <a:rPr lang="en-US" sz="1400" dirty="0" smtClean="0">
                <a:solidFill>
                  <a:srgbClr val="FFFFFF"/>
                </a:solidFill>
                <a:latin typeface="Segoe" pitchFamily="34" charset="0"/>
                <a:hlinkClick r:id="rId19"/>
              </a:rPr>
              <a:t>SharePoint Online P1/ P2</a:t>
            </a:r>
            <a:r>
              <a:rPr lang="en-US" sz="1400" dirty="0" smtClean="0">
                <a:solidFill>
                  <a:srgbClr val="FFFFFF"/>
                </a:solidFill>
                <a:latin typeface="Segoe" pitchFamily="34" charset="0"/>
              </a:rPr>
              <a:t>
</a:t>
            </a:r>
            <a:r>
              <a:rPr lang="en-US" sz="1400" dirty="0" smtClean="0">
                <a:solidFill>
                  <a:srgbClr val="FFFFFF"/>
                </a:solidFill>
                <a:latin typeface="Segoe" pitchFamily="34" charset="0"/>
                <a:hlinkClick r:id="rId20"/>
              </a:rPr>
              <a:t>SharePoint Server 2010</a:t>
            </a:r>
            <a:endParaRPr lang="en-US" sz="1400" dirty="0">
              <a:solidFill>
                <a:srgbClr val="FFFFFF"/>
              </a:solidFill>
              <a:latin typeface="Segoe" pitchFamily="34" charset="0"/>
              <a:hlinkClick r:id="rId21"/>
            </a:endParaRPr>
          </a:p>
        </p:txBody>
      </p:sp>
    </p:spTree>
    <p:extLst>
      <p:ext uri="{BB962C8B-B14F-4D97-AF65-F5344CB8AC3E}">
        <p14:creationId xmlns:p14="http://schemas.microsoft.com/office/powerpoint/2010/main" val="3093439549"/>
      </p:ext>
    </p:extLst>
  </p:cSld>
  <p:clrMapOvr>
    <a:masterClrMapping/>
  </p:clrMapOvr>
  <p:transition>
    <p:fade/>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00754" y="219781"/>
            <a:ext cx="9379899" cy="553998"/>
          </a:xfrm>
        </p:spPr>
        <p:txBody>
          <a:bodyPr/>
          <a:lstStyle/>
          <a:p>
            <a:r>
              <a:rPr lang="en-US" sz="4000" smtClean="0"/>
              <a:t>Social Computing</a:t>
            </a:r>
            <a:endParaRPr lang="en-US" sz="2400" spc="0" dirty="0">
              <a:solidFill>
                <a:srgbClr val="FFFFFF"/>
              </a:solidFill>
            </a:endParaRPr>
          </a:p>
        </p:txBody>
      </p:sp>
      <p:sp>
        <p:nvSpPr>
          <p:cNvPr id="5" name="Text Placeholder 4"/>
          <p:cNvSpPr>
            <a:spLocks noGrp="1"/>
          </p:cNvSpPr>
          <p:nvPr>
            <p:ph type="body" sz="quarter" idx="10"/>
          </p:nvPr>
        </p:nvSpPr>
        <p:spPr>
          <a:xfrm>
            <a:off x="1349554" y="2816911"/>
            <a:ext cx="8260991" cy="2326791"/>
          </a:xfrm>
        </p:spPr>
        <p:txBody>
          <a:bodyPr/>
          <a:lstStyle/>
          <a:p>
            <a:pPr marL="0" indent="0" fontAlgn="base">
              <a:spcBef>
                <a:spcPct val="0"/>
              </a:spcBef>
              <a:spcAft>
                <a:spcPts val="200"/>
              </a:spcAft>
              <a:buClr>
                <a:srgbClr val="F8D246"/>
              </a:buClr>
              <a:buNone/>
            </a:pPr>
            <a:r>
              <a:rPr lang="en-US" sz="2800" b="1" dirty="0">
                <a:latin typeface="Segoe" pitchFamily="34" charset="0"/>
              </a:rPr>
              <a:t>Social network analysis is part of the existing integrated productivity infrastructure and handles updates and comments dynamically. Social computing extends outside the network with the same user experience across multiple devices</a:t>
            </a:r>
            <a:endParaRPr lang="en-IN" sz="2800" b="1" dirty="0">
              <a:latin typeface="Segoe" pitchFamily="34" charset="0"/>
            </a:endParaRPr>
          </a:p>
        </p:txBody>
      </p:sp>
      <p:grpSp>
        <p:nvGrpSpPr>
          <p:cNvPr id="6" name="Group 52"/>
          <p:cNvGrpSpPr/>
          <p:nvPr/>
        </p:nvGrpSpPr>
        <p:grpSpPr>
          <a:xfrm>
            <a:off x="9787993" y="149764"/>
            <a:ext cx="1113507" cy="816746"/>
            <a:chOff x="9787989" y="149764"/>
            <a:chExt cx="1113506" cy="816746"/>
          </a:xfrm>
        </p:grpSpPr>
        <p:grpSp>
          <p:nvGrpSpPr>
            <p:cNvPr id="7" name="Group 68"/>
            <p:cNvGrpSpPr/>
            <p:nvPr/>
          </p:nvGrpSpPr>
          <p:grpSpPr>
            <a:xfrm>
              <a:off x="9787989" y="149764"/>
              <a:ext cx="1042917" cy="816746"/>
              <a:chOff x="9607229" y="133998"/>
              <a:chExt cx="1042917" cy="816746"/>
            </a:xfrm>
          </p:grpSpPr>
          <p:sp>
            <p:nvSpPr>
              <p:cNvPr id="11" name="Rectangle 10"/>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12" name="Group 53"/>
              <p:cNvGrpSpPr/>
              <p:nvPr/>
            </p:nvGrpSpPr>
            <p:grpSpPr>
              <a:xfrm>
                <a:off x="9607229" y="133998"/>
                <a:ext cx="1042917" cy="816746"/>
                <a:chOff x="9607229" y="133998"/>
                <a:chExt cx="1042917" cy="816746"/>
              </a:xfrm>
            </p:grpSpPr>
            <p:pic>
              <p:nvPicPr>
                <p:cNvPr id="13"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14"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15"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16"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8" name="TextBox 7">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10" name="Right Arrow 9">
              <a:hlinkClick r:id="rId8"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17" name="TextBox 16"/>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8" name="Title 58"/>
          <p:cNvSpPr txBox="1">
            <a:spLocks/>
          </p:cNvSpPr>
          <p:nvPr/>
        </p:nvSpPr>
        <p:spPr>
          <a:xfrm>
            <a:off x="421386" y="808339"/>
            <a:ext cx="9359268" cy="332399"/>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2400" spc="0">
                <a:solidFill>
                  <a:srgbClr val="FFFFFF"/>
                </a:solidFill>
              </a:rPr>
              <a:t>Summary</a:t>
            </a:r>
            <a:endParaRPr>
              <a:gradFill flip="none" rotWithShape="1">
                <a:gsLst>
                  <a:gs pos="0">
                    <a:srgbClr val="FFFFFF"/>
                  </a:gs>
                  <a:gs pos="36000">
                    <a:srgbClr val="C9FFFF"/>
                  </a:gs>
                  <a:gs pos="86000">
                    <a:srgbClr val="19B5FB"/>
                  </a:gs>
                </a:gsLst>
                <a:lin ang="5400000" scaled="0"/>
                <a:tileRect/>
              </a:gradFill>
            </a:endParaRPr>
          </a:p>
        </p:txBody>
      </p:sp>
    </p:spTree>
    <p:extLst>
      <p:ext uri="{BB962C8B-B14F-4D97-AF65-F5344CB8AC3E}">
        <p14:creationId xmlns:p14="http://schemas.microsoft.com/office/powerpoint/2010/main" val="3271365048"/>
      </p:ext>
    </p:extLst>
  </p:cSld>
  <p:clrMapOvr>
    <a:masterClrMapping/>
  </p:clrMapOvr>
  <p:transition>
    <p:fade/>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5562600" y="1301592"/>
            <a:ext cx="4632237" cy="5955327"/>
            <a:chOff x="567559" y="1211280"/>
            <a:chExt cx="4632237" cy="5955327"/>
          </a:xfrm>
        </p:grpSpPr>
        <p:sp>
          <p:nvSpPr>
            <p:cNvPr id="47" name="Rounded Rectangle 46"/>
            <p:cNvSpPr/>
            <p:nvPr/>
          </p:nvSpPr>
          <p:spPr bwMode="auto">
            <a:xfrm rot="10800000">
              <a:off x="567559" y="1211280"/>
              <a:ext cx="4632237" cy="595532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48" name="Round Same Side Corner Rectangle 47"/>
            <p:cNvSpPr/>
            <p:nvPr/>
          </p:nvSpPr>
          <p:spPr bwMode="auto">
            <a:xfrm>
              <a:off x="650166" y="1270676"/>
              <a:ext cx="4430782" cy="804040"/>
            </a:xfrm>
            <a:prstGeom prst="round2SameRect">
              <a:avLst>
                <a:gd name="adj1" fmla="val 21759"/>
                <a:gd name="adj2" fmla="val 3395"/>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pSp>
        <p:nvGrpSpPr>
          <p:cNvPr id="44" name="Group 43"/>
          <p:cNvGrpSpPr/>
          <p:nvPr/>
        </p:nvGrpSpPr>
        <p:grpSpPr>
          <a:xfrm>
            <a:off x="567559" y="1301592"/>
            <a:ext cx="4632237" cy="5955327"/>
            <a:chOff x="567559" y="1211280"/>
            <a:chExt cx="4632237" cy="5955327"/>
          </a:xfrm>
        </p:grpSpPr>
        <p:sp>
          <p:nvSpPr>
            <p:cNvPr id="102" name="Rounded Rectangle 101"/>
            <p:cNvSpPr/>
            <p:nvPr/>
          </p:nvSpPr>
          <p:spPr bwMode="auto">
            <a:xfrm rot="10800000">
              <a:off x="567559" y="1211280"/>
              <a:ext cx="4632237" cy="595532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Round Same Side Corner Rectangle 102"/>
            <p:cNvSpPr/>
            <p:nvPr/>
          </p:nvSpPr>
          <p:spPr bwMode="auto">
            <a:xfrm>
              <a:off x="650166" y="1270676"/>
              <a:ext cx="4430782" cy="804040"/>
            </a:xfrm>
            <a:prstGeom prst="round2SameRect">
              <a:avLst>
                <a:gd name="adj1" fmla="val 21759"/>
                <a:gd name="adj2" fmla="val 3395"/>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104" name="Rectangle 103"/>
          <p:cNvSpPr/>
          <p:nvPr/>
        </p:nvSpPr>
        <p:spPr>
          <a:xfrm>
            <a:off x="759368" y="1366979"/>
            <a:ext cx="4152992" cy="523204"/>
          </a:xfrm>
          <a:prstGeom prst="rect">
            <a:avLst/>
          </a:prstGeom>
        </p:spPr>
        <p:txBody>
          <a:bodyPr wrap="squar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Rationalized</a:t>
            </a:r>
            <a:endParaRPr lang="en-US" sz="2800" b="1" i="1" kern="0" dirty="0">
              <a:solidFill>
                <a:srgbClr val="FFFFFF"/>
              </a:solidFill>
              <a:effectLst>
                <a:outerShdw blurRad="38100" dist="38100" dir="2700000" algn="tl">
                  <a:srgbClr val="000000">
                    <a:alpha val="43137"/>
                  </a:srgbClr>
                </a:outerShdw>
              </a:effectLst>
            </a:endParaRPr>
          </a:p>
        </p:txBody>
      </p:sp>
      <p:sp>
        <p:nvSpPr>
          <p:cNvPr id="106" name="Rectangle 105"/>
          <p:cNvSpPr/>
          <p:nvPr/>
        </p:nvSpPr>
        <p:spPr>
          <a:xfrm>
            <a:off x="5734819" y="1370472"/>
            <a:ext cx="4187088" cy="523204"/>
          </a:xfrm>
          <a:prstGeom prst="rect">
            <a:avLst/>
          </a:prstGeom>
        </p:spPr>
        <p:txBody>
          <a:bodyPr wrap="squar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Dynamic</a:t>
            </a:r>
            <a:endParaRPr lang="en-US" sz="2800" b="1" i="1" kern="0" dirty="0">
              <a:solidFill>
                <a:srgbClr val="FFFFFF"/>
              </a:solidFill>
              <a:effectLst>
                <a:outerShdw blurRad="38100" dist="38100" dir="2700000" algn="tl">
                  <a:srgbClr val="000000">
                    <a:alpha val="43137"/>
                  </a:srgbClr>
                </a:outerShdw>
              </a:effectLst>
            </a:endParaRPr>
          </a:p>
        </p:txBody>
      </p:sp>
      <p:sp>
        <p:nvSpPr>
          <p:cNvPr id="54" name="Rectangle 53"/>
          <p:cNvSpPr/>
          <p:nvPr/>
        </p:nvSpPr>
        <p:spPr>
          <a:xfrm>
            <a:off x="787151" y="1968786"/>
            <a:ext cx="4150609" cy="3677930"/>
          </a:xfrm>
          <a:prstGeom prst="rect">
            <a:avLst/>
          </a:prstGeom>
        </p:spPr>
        <p:txBody>
          <a:bodyPr wrap="square" lIns="0" tIns="0" rIns="0" bIns="0">
            <a:spAutoFit/>
          </a:bodyPr>
          <a:lstStyle/>
          <a:p>
            <a:pPr marL="173032" indent="-173032">
              <a:spcAft>
                <a:spcPts val="600"/>
              </a:spcAft>
              <a:buClr>
                <a:srgbClr val="F8D246"/>
              </a:buClr>
              <a:buFont typeface="Arial" pitchFamily="34" charset="0"/>
              <a:buChar char="•"/>
            </a:pPr>
            <a:r>
              <a:rPr lang="en-US" sz="1800" dirty="0">
                <a:solidFill>
                  <a:srgbClr val="FFFFFF"/>
                </a:solidFill>
                <a:latin typeface="Segoe (Body)"/>
              </a:rPr>
              <a:t>Blogs, wikis, and podcasts are used enterprise-wide and compose a significant amount of enterprise content; communities have dedicated, actively managed sites that often are customized for specific needs, This Content is accessible through multiple mobile devices
Rating, tagging, and bookmarking are used broadly to share opinions about all kinds of content and are available from within productivity applications that are used to create content</a:t>
            </a:r>
          </a:p>
        </p:txBody>
      </p:sp>
      <p:grpSp>
        <p:nvGrpSpPr>
          <p:cNvPr id="49" name="Group 52"/>
          <p:cNvGrpSpPr/>
          <p:nvPr/>
        </p:nvGrpSpPr>
        <p:grpSpPr>
          <a:xfrm>
            <a:off x="9787993" y="149764"/>
            <a:ext cx="1113507" cy="816746"/>
            <a:chOff x="9787989" y="149764"/>
            <a:chExt cx="1113506" cy="816746"/>
          </a:xfrm>
        </p:grpSpPr>
        <p:grpSp>
          <p:nvGrpSpPr>
            <p:cNvPr id="50"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0"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1"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6" name="Title 58"/>
          <p:cNvSpPr>
            <a:spLocks noGrp="1"/>
          </p:cNvSpPr>
          <p:nvPr>
            <p:ph type="title"/>
          </p:nvPr>
        </p:nvSpPr>
        <p:spPr>
          <a:xfrm>
            <a:off x="421386" y="808339"/>
            <a:ext cx="9359268" cy="332399"/>
          </a:xfrm>
        </p:spPr>
        <p:txBody>
          <a:bodyPr/>
          <a:lstStyle/>
          <a:p>
            <a:pPr lvl="0">
              <a:defRPr/>
            </a:pPr>
            <a:r>
              <a:rPr lang="en-US" sz="2400" spc="0" smtClean="0">
                <a:solidFill>
                  <a:srgbClr val="FFFFFF"/>
                </a:solidFill>
              </a:rPr>
              <a:t>Rationalized to Dynamic</a:t>
            </a:r>
            <a:endParaRPr lang="en-US" dirty="0"/>
          </a:p>
        </p:txBody>
      </p:sp>
      <p:sp>
        <p:nvSpPr>
          <p:cNvPr id="67" name="Title 58"/>
          <p:cNvSpPr txBox="1">
            <a:spLocks/>
          </p:cNvSpPr>
          <p:nvPr/>
        </p:nvSpPr>
        <p:spPr>
          <a:xfrm>
            <a:off x="403662" y="218206"/>
            <a:ext cx="935926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72" name="Rectangle 71"/>
          <p:cNvSpPr/>
          <p:nvPr/>
        </p:nvSpPr>
        <p:spPr>
          <a:xfrm>
            <a:off x="5782532" y="1963140"/>
            <a:ext cx="4150609" cy="3677930"/>
          </a:xfrm>
          <a:prstGeom prst="rect">
            <a:avLst/>
          </a:prstGeom>
        </p:spPr>
        <p:txBody>
          <a:bodyPr wrap="square" lIns="0" tIns="0" rIns="0" bIns="0">
            <a:spAutoFit/>
          </a:bodyPr>
          <a:lstStyle/>
          <a:p>
            <a:pPr marL="173032" indent="-173032">
              <a:spcAft>
                <a:spcPts val="600"/>
              </a:spcAft>
              <a:buClr>
                <a:srgbClr val="F8D246"/>
              </a:buClr>
              <a:buFont typeface="Arial" pitchFamily="34" charset="0"/>
              <a:buChar char="•"/>
            </a:pPr>
            <a:r>
              <a:rPr lang="en-US" sz="1800" dirty="0">
                <a:solidFill>
                  <a:srgbClr val="FFFFFF"/>
                </a:solidFill>
                <a:latin typeface="Segoe (Body)"/>
              </a:rPr>
              <a:t>Community sites are used with partners across the value chain; social media can be managed for compliance
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800" dirty="0" err="1">
                <a:solidFill>
                  <a:srgbClr val="FFFFFF"/>
                </a:solidFill>
                <a:latin typeface="Segoe (Body)"/>
              </a:rPr>
              <a:t>microblogging</a:t>
            </a:r>
            <a:r>
              <a:rPr lang="en-US" sz="1800" dirty="0">
                <a:solidFill>
                  <a:srgbClr val="FFFFFF"/>
                </a:solidFill>
                <a:latin typeface="Segoe (Body)"/>
              </a:rPr>
              <a:t> engine that handles social network updates and comments dynamically</a:t>
            </a:r>
          </a:p>
        </p:txBody>
      </p:sp>
      <p:sp>
        <p:nvSpPr>
          <p:cNvPr id="59" name="TextBox 58"/>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pSp>
        <p:nvGrpSpPr>
          <p:cNvPr id="65" name="Group 73"/>
          <p:cNvGrpSpPr/>
          <p:nvPr/>
        </p:nvGrpSpPr>
        <p:grpSpPr>
          <a:xfrm>
            <a:off x="1661318" y="7287011"/>
            <a:ext cx="1594230" cy="680271"/>
            <a:chOff x="1792010" y="4441101"/>
            <a:chExt cx="1814878" cy="680271"/>
          </a:xfrm>
        </p:grpSpPr>
        <p:sp>
          <p:nvSpPr>
            <p:cNvPr id="68" name="Round Same Side Corner Rectangle 6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TextBox 68">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0" name="Group 76"/>
          <p:cNvGrpSpPr/>
          <p:nvPr/>
        </p:nvGrpSpPr>
        <p:grpSpPr>
          <a:xfrm>
            <a:off x="120580" y="7287011"/>
            <a:ext cx="1594229" cy="680271"/>
            <a:chOff x="0" y="4441101"/>
            <a:chExt cx="1816316" cy="680271"/>
          </a:xfrm>
        </p:grpSpPr>
        <p:sp>
          <p:nvSpPr>
            <p:cNvPr id="71" name="Round Same Side Corner Rectangle 70"/>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3" name="TextBox 72">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74" name="Group 82"/>
          <p:cNvGrpSpPr/>
          <p:nvPr/>
        </p:nvGrpSpPr>
        <p:grpSpPr>
          <a:xfrm>
            <a:off x="3180655" y="7297060"/>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8" name="TextBox 77">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9" name="Group 87"/>
          <p:cNvGrpSpPr/>
          <p:nvPr/>
        </p:nvGrpSpPr>
        <p:grpSpPr>
          <a:xfrm>
            <a:off x="4699990"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5" name="Group 92"/>
          <p:cNvGrpSpPr/>
          <p:nvPr/>
        </p:nvGrpSpPr>
        <p:grpSpPr>
          <a:xfrm>
            <a:off x="7738657" y="7287011"/>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00" name="Group 99"/>
          <p:cNvGrpSpPr/>
          <p:nvPr/>
        </p:nvGrpSpPr>
        <p:grpSpPr>
          <a:xfrm>
            <a:off x="6267644" y="7283881"/>
            <a:ext cx="1567819" cy="683401"/>
            <a:chOff x="6267644" y="7283881"/>
            <a:chExt cx="1567819" cy="683401"/>
          </a:xfrm>
        </p:grpSpPr>
        <p:sp>
          <p:nvSpPr>
            <p:cNvPr id="101" name="Round Same Side Corner Rectangle 10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5" name="TextBox 104">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7" name="Rectangle 10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08" name="Group 107"/>
          <p:cNvGrpSpPr/>
          <p:nvPr/>
        </p:nvGrpSpPr>
        <p:grpSpPr>
          <a:xfrm>
            <a:off x="9225888" y="7836408"/>
            <a:ext cx="1653644" cy="369328"/>
            <a:chOff x="9225888" y="7836408"/>
            <a:chExt cx="1653644" cy="369328"/>
          </a:xfrm>
        </p:grpSpPr>
        <p:sp>
          <p:nvSpPr>
            <p:cNvPr id="109" name="TextBox 108">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0" name="Isosceles Triangle 109">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1" name="TextBox 11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3137424123"/>
      </p:ext>
    </p:extLst>
  </p:cSld>
  <p:clrMapOvr>
    <a:masterClrMapping/>
  </p:clrMapOvr>
  <p:transition>
    <p:fade/>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5562600" y="1301592"/>
            <a:ext cx="4632237" cy="5955327"/>
            <a:chOff x="567559" y="1211280"/>
            <a:chExt cx="4632237" cy="5955327"/>
          </a:xfrm>
        </p:grpSpPr>
        <p:sp>
          <p:nvSpPr>
            <p:cNvPr id="47" name="Rounded Rectangle 46"/>
            <p:cNvSpPr/>
            <p:nvPr/>
          </p:nvSpPr>
          <p:spPr bwMode="auto">
            <a:xfrm rot="10800000">
              <a:off x="567559" y="1211280"/>
              <a:ext cx="4632237" cy="595532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48" name="Round Same Side Corner Rectangle 47"/>
            <p:cNvSpPr/>
            <p:nvPr/>
          </p:nvSpPr>
          <p:spPr bwMode="auto">
            <a:xfrm>
              <a:off x="650166" y="1270676"/>
              <a:ext cx="4430782" cy="804040"/>
            </a:xfrm>
            <a:prstGeom prst="round2SameRect">
              <a:avLst>
                <a:gd name="adj1" fmla="val 21759"/>
                <a:gd name="adj2" fmla="val 3395"/>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pSp>
        <p:nvGrpSpPr>
          <p:cNvPr id="44" name="Group 43"/>
          <p:cNvGrpSpPr/>
          <p:nvPr/>
        </p:nvGrpSpPr>
        <p:grpSpPr>
          <a:xfrm>
            <a:off x="567559" y="1301592"/>
            <a:ext cx="4632237" cy="5955327"/>
            <a:chOff x="567559" y="1211280"/>
            <a:chExt cx="4632237" cy="5955327"/>
          </a:xfrm>
        </p:grpSpPr>
        <p:sp>
          <p:nvSpPr>
            <p:cNvPr id="102" name="Rounded Rectangle 101"/>
            <p:cNvSpPr/>
            <p:nvPr/>
          </p:nvSpPr>
          <p:spPr bwMode="auto">
            <a:xfrm rot="10800000">
              <a:off x="567559" y="1211280"/>
              <a:ext cx="4632237" cy="595532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Round Same Side Corner Rectangle 102"/>
            <p:cNvSpPr/>
            <p:nvPr/>
          </p:nvSpPr>
          <p:spPr bwMode="auto">
            <a:xfrm>
              <a:off x="650166" y="1270676"/>
              <a:ext cx="4430782" cy="804040"/>
            </a:xfrm>
            <a:prstGeom prst="round2SameRect">
              <a:avLst>
                <a:gd name="adj1" fmla="val 21759"/>
                <a:gd name="adj2" fmla="val 3395"/>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104" name="Rectangle 103"/>
          <p:cNvSpPr/>
          <p:nvPr/>
        </p:nvSpPr>
        <p:spPr>
          <a:xfrm>
            <a:off x="759368" y="1366979"/>
            <a:ext cx="4152992" cy="523204"/>
          </a:xfrm>
          <a:prstGeom prst="rect">
            <a:avLst/>
          </a:prstGeom>
        </p:spPr>
        <p:txBody>
          <a:bodyPr wrap="squar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Rationalized</a:t>
            </a:r>
            <a:endParaRPr lang="en-US" sz="2800" b="1" i="1" kern="0" dirty="0">
              <a:solidFill>
                <a:srgbClr val="FFFFFF"/>
              </a:solidFill>
              <a:effectLst>
                <a:outerShdw blurRad="38100" dist="38100" dir="2700000" algn="tl">
                  <a:srgbClr val="000000">
                    <a:alpha val="43137"/>
                  </a:srgbClr>
                </a:outerShdw>
              </a:effectLst>
            </a:endParaRPr>
          </a:p>
        </p:txBody>
      </p:sp>
      <p:sp>
        <p:nvSpPr>
          <p:cNvPr id="106" name="Rectangle 105"/>
          <p:cNvSpPr/>
          <p:nvPr/>
        </p:nvSpPr>
        <p:spPr>
          <a:xfrm>
            <a:off x="5734819" y="1370472"/>
            <a:ext cx="4187088" cy="523204"/>
          </a:xfrm>
          <a:prstGeom prst="rect">
            <a:avLst/>
          </a:prstGeom>
        </p:spPr>
        <p:txBody>
          <a:bodyPr wrap="squar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Dynamic</a:t>
            </a:r>
            <a:endParaRPr lang="en-US" sz="2800" b="1" i="1" kern="0" dirty="0">
              <a:solidFill>
                <a:srgbClr val="FFFFFF"/>
              </a:solidFill>
              <a:effectLst>
                <a:outerShdw blurRad="38100" dist="38100" dir="2700000" algn="tl">
                  <a:srgbClr val="000000">
                    <a:alpha val="43137"/>
                  </a:srgbClr>
                </a:outerShdw>
              </a:effectLst>
            </a:endParaRPr>
          </a:p>
        </p:txBody>
      </p:sp>
      <p:sp>
        <p:nvSpPr>
          <p:cNvPr id="54" name="Rectangle 53"/>
          <p:cNvSpPr/>
          <p:nvPr/>
        </p:nvSpPr>
        <p:spPr>
          <a:xfrm>
            <a:off x="787151" y="1968786"/>
            <a:ext cx="4150609" cy="2769989"/>
          </a:xfrm>
          <a:prstGeom prst="rect">
            <a:avLst/>
          </a:prstGeom>
        </p:spPr>
        <p:txBody>
          <a:bodyPr wrap="square" lIns="0" tIns="0" rIns="0" bIns="0">
            <a:spAutoFit/>
          </a:bodyPr>
          <a:lstStyle/>
          <a:p>
            <a:pPr marL="173032" indent="-173032">
              <a:spcAft>
                <a:spcPts val="600"/>
              </a:spcAft>
              <a:buClr>
                <a:srgbClr val="F8D246"/>
              </a:buClr>
              <a:buFont typeface="Arial" pitchFamily="34" charset="0"/>
              <a:buChar char="•"/>
            </a:pPr>
            <a:r>
              <a:rPr lang="en-US" sz="1800" dirty="0">
                <a:solidFill>
                  <a:srgbClr val="FFFFFF"/>
                </a:solidFill>
                <a:latin typeface="Segoe (Body)"/>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grpSp>
        <p:nvGrpSpPr>
          <p:cNvPr id="49" name="Group 52"/>
          <p:cNvGrpSpPr/>
          <p:nvPr/>
        </p:nvGrpSpPr>
        <p:grpSpPr>
          <a:xfrm>
            <a:off x="9787993" y="149764"/>
            <a:ext cx="1113507" cy="816746"/>
            <a:chOff x="9787989" y="149764"/>
            <a:chExt cx="1113506" cy="816746"/>
          </a:xfrm>
        </p:grpSpPr>
        <p:grpSp>
          <p:nvGrpSpPr>
            <p:cNvPr id="50"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0"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1"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6" name="Title 58"/>
          <p:cNvSpPr>
            <a:spLocks noGrp="1"/>
          </p:cNvSpPr>
          <p:nvPr>
            <p:ph type="title"/>
          </p:nvPr>
        </p:nvSpPr>
        <p:spPr>
          <a:xfrm>
            <a:off x="421386" y="808339"/>
            <a:ext cx="9359268" cy="332399"/>
          </a:xfrm>
        </p:spPr>
        <p:txBody>
          <a:bodyPr/>
          <a:lstStyle/>
          <a:p>
            <a:pPr lvl="0">
              <a:defRPr/>
            </a:pPr>
            <a:r>
              <a:rPr lang="en-US" sz="2400" spc="0" smtClean="0">
                <a:solidFill>
                  <a:srgbClr val="FFFFFF"/>
                </a:solidFill>
              </a:rPr>
              <a:t>Rationalized to Dynamic</a:t>
            </a:r>
            <a:endParaRPr lang="en-US" dirty="0"/>
          </a:p>
        </p:txBody>
      </p:sp>
      <p:sp>
        <p:nvSpPr>
          <p:cNvPr id="67" name="Title 58"/>
          <p:cNvSpPr txBox="1">
            <a:spLocks/>
          </p:cNvSpPr>
          <p:nvPr/>
        </p:nvSpPr>
        <p:spPr>
          <a:xfrm>
            <a:off x="403662" y="218206"/>
            <a:ext cx="935926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72" name="Rectangle 71"/>
          <p:cNvSpPr/>
          <p:nvPr/>
        </p:nvSpPr>
        <p:spPr>
          <a:xfrm>
            <a:off x="5782532" y="1963140"/>
            <a:ext cx="4150609" cy="3877985"/>
          </a:xfrm>
          <a:prstGeom prst="rect">
            <a:avLst/>
          </a:prstGeom>
        </p:spPr>
        <p:txBody>
          <a:bodyPr wrap="square" lIns="0" tIns="0" rIns="0" bIns="0">
            <a:spAutoFit/>
          </a:bodyPr>
          <a:lstStyle/>
          <a:p>
            <a:pPr marL="173032" indent="-173032">
              <a:spcAft>
                <a:spcPts val="600"/>
              </a:spcAft>
              <a:buClr>
                <a:srgbClr val="F8D246"/>
              </a:buClr>
              <a:buFont typeface="Arial" pitchFamily="34" charset="0"/>
              <a:buChar char="•"/>
            </a:pPr>
            <a:r>
              <a:rPr lang="en-US" sz="1800" dirty="0">
                <a:solidFill>
                  <a:srgbClr val="FFFFFF"/>
                </a:solidFill>
                <a:latin typeface="Segoe (Body)"/>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p>
        </p:txBody>
      </p:sp>
      <p:grpSp>
        <p:nvGrpSpPr>
          <p:cNvPr id="59" name="Group 73"/>
          <p:cNvGrpSpPr/>
          <p:nvPr/>
        </p:nvGrpSpPr>
        <p:grpSpPr>
          <a:xfrm>
            <a:off x="1661318" y="7287011"/>
            <a:ext cx="1594230" cy="680271"/>
            <a:chOff x="1792010" y="4441101"/>
            <a:chExt cx="1814878" cy="680271"/>
          </a:xfrm>
        </p:grpSpPr>
        <p:sp>
          <p:nvSpPr>
            <p:cNvPr id="65" name="Round Same Side Corner Rectangle 6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8" name="TextBox 67">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9" name="Group 76"/>
          <p:cNvGrpSpPr/>
          <p:nvPr/>
        </p:nvGrpSpPr>
        <p:grpSpPr>
          <a:xfrm>
            <a:off x="120580" y="7287011"/>
            <a:ext cx="1594229" cy="680271"/>
            <a:chOff x="0" y="4441101"/>
            <a:chExt cx="1816316" cy="680271"/>
          </a:xfrm>
        </p:grpSpPr>
        <p:sp>
          <p:nvSpPr>
            <p:cNvPr id="70" name="Round Same Side Corner Rectangle 6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73" name="Group 82"/>
          <p:cNvGrpSpPr/>
          <p:nvPr/>
        </p:nvGrpSpPr>
        <p:grpSpPr>
          <a:xfrm>
            <a:off x="3180655" y="7297060"/>
            <a:ext cx="1594230" cy="680271"/>
            <a:chOff x="1792010" y="4441101"/>
            <a:chExt cx="1814878" cy="680271"/>
          </a:xfrm>
        </p:grpSpPr>
        <p:sp>
          <p:nvSpPr>
            <p:cNvPr id="74" name="Round Same Side Corner Rectangle 7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8" name="Group 87"/>
          <p:cNvGrpSpPr/>
          <p:nvPr/>
        </p:nvGrpSpPr>
        <p:grpSpPr>
          <a:xfrm>
            <a:off x="4699990" y="7297060"/>
            <a:ext cx="1594230" cy="680271"/>
            <a:chOff x="1792010" y="4441101"/>
            <a:chExt cx="1814878" cy="680271"/>
          </a:xfrm>
        </p:grpSpPr>
        <p:sp>
          <p:nvSpPr>
            <p:cNvPr id="79" name="Round Same Side Corner Rectangle 7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3" name="Group 92"/>
          <p:cNvGrpSpPr/>
          <p:nvPr/>
        </p:nvGrpSpPr>
        <p:grpSpPr>
          <a:xfrm>
            <a:off x="7738657" y="7287011"/>
            <a:ext cx="1594230" cy="680271"/>
            <a:chOff x="1792010" y="4441101"/>
            <a:chExt cx="1814878" cy="680271"/>
          </a:xfrm>
        </p:grpSpPr>
        <p:sp>
          <p:nvSpPr>
            <p:cNvPr id="85" name="Round Same Side Corner Rectangle 8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88" name="Group 95"/>
          <p:cNvGrpSpPr/>
          <p:nvPr/>
        </p:nvGrpSpPr>
        <p:grpSpPr>
          <a:xfrm>
            <a:off x="9257990" y="7287011"/>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0" name="Round Same Side Corner Rectangle 99"/>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07" name="Group 106"/>
          <p:cNvGrpSpPr/>
          <p:nvPr/>
        </p:nvGrpSpPr>
        <p:grpSpPr>
          <a:xfrm>
            <a:off x="9225888" y="7836408"/>
            <a:ext cx="1653644" cy="369328"/>
            <a:chOff x="9225888" y="7836408"/>
            <a:chExt cx="1653644" cy="369328"/>
          </a:xfrm>
        </p:grpSpPr>
        <p:sp>
          <p:nvSpPr>
            <p:cNvPr id="108" name="TextBox 107">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9" name="Isosceles Triangle 108">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0" name="TextBox 109"/>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3784833055"/>
      </p:ext>
    </p:extLst>
  </p:cSld>
  <p:clrMapOvr>
    <a:masterClrMapping/>
  </p:clrMapOvr>
  <p:transition>
    <p:fade/>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Round Same Side Corner Rectangle 8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aphicFrame>
        <p:nvGraphicFramePr>
          <p:cNvPr id="46" name="Table 45"/>
          <p:cNvGraphicFramePr>
            <a:graphicFrameLocks noGrp="1"/>
          </p:cNvGraphicFramePr>
          <p:nvPr>
            <p:extLst>
              <p:ext uri="{D42A27DB-BD31-4B8C-83A1-F6EECF244321}">
                <p14:modId xmlns:p14="http://schemas.microsoft.com/office/powerpoint/2010/main" val="2830624424"/>
              </p:ext>
            </p:extLst>
          </p:nvPr>
        </p:nvGraphicFramePr>
        <p:xfrm>
          <a:off x="878688" y="2086040"/>
          <a:ext cx="8971894" cy="3726138"/>
        </p:xfrm>
        <a:graphic>
          <a:graphicData uri="http://schemas.openxmlformats.org/drawingml/2006/table">
            <a:tbl>
              <a:tblPr firstRow="1" bandRow="1">
                <a:tableStyleId>{5C22544A-7EE6-4342-B048-85BDC9FD1C3A}</a:tableStyleId>
              </a:tblPr>
              <a:tblGrid>
                <a:gridCol w="8971894"/>
              </a:tblGrid>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Office 2007</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Segoe" pitchFamily="34" charset="0"/>
                          <a:ea typeface="+mn-ea"/>
                          <a:cs typeface="+mn-cs"/>
                        </a:rPr>
                        <a:t>Office 2010 (content tagging within applications)</a:t>
                      </a:r>
                      <a:endParaRPr lang="en-US" sz="1600" b="0" kern="1200" dirty="0" smtClean="0">
                        <a:solidFill>
                          <a:schemeClr val="tx1"/>
                        </a:solidFill>
                        <a:latin typeface="Segoe" pitchFamily="34" charset="0"/>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Office 365 Dedicated</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Office 365 E1/E2/E3/E4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Office SharePoint Server 2007</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SharePoint Online (intranet and Internet sites, User Profile Import, People Search, Social Networking Web)</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SharePoint Online P1/P2</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SharePoint Server 2010 (Active Directory Federation Services integration with SharePoint, multi-format metadata, People Search, Personal Profiles, Dynamically updated profiles using Active Directory Service and LDAP Directories or LOB systems, rating, tagging, and micro blogging)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9" name="Rectangle 48"/>
          <p:cNvSpPr/>
          <p:nvPr/>
        </p:nvSpPr>
        <p:spPr>
          <a:xfrm>
            <a:off x="457200" y="1399032"/>
            <a:ext cx="1577648" cy="523204"/>
          </a:xfrm>
          <a:prstGeom prst="rect">
            <a:avLst/>
          </a:prstGeom>
        </p:spPr>
        <p:txBody>
          <a:bodyPr wrap="non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Products</a:t>
            </a:r>
            <a:endParaRPr lang="en-US" sz="2800" b="1" i="1" kern="0" dirty="0">
              <a:solidFill>
                <a:srgbClr val="FFFFFF"/>
              </a:solidFill>
              <a:effectLst>
                <a:outerShdw blurRad="38100" dist="38100" dir="2700000" algn="tl">
                  <a:srgbClr val="000000">
                    <a:alpha val="43137"/>
                  </a:srgbClr>
                </a:outerShdw>
              </a:effectLst>
            </a:endParaRPr>
          </a:p>
        </p:txBody>
      </p:sp>
      <p:grpSp>
        <p:nvGrpSpPr>
          <p:cNvPr id="41" name="Group 52"/>
          <p:cNvGrpSpPr/>
          <p:nvPr/>
        </p:nvGrpSpPr>
        <p:grpSpPr>
          <a:xfrm>
            <a:off x="9787994" y="149764"/>
            <a:ext cx="1113507" cy="816746"/>
            <a:chOff x="9787989" y="149764"/>
            <a:chExt cx="1113506" cy="816746"/>
          </a:xfrm>
        </p:grpSpPr>
        <p:grpSp>
          <p:nvGrpSpPr>
            <p:cNvPr id="42" name="Group 68"/>
            <p:cNvGrpSpPr/>
            <p:nvPr/>
          </p:nvGrpSpPr>
          <p:grpSpPr>
            <a:xfrm>
              <a:off x="9787989" y="149764"/>
              <a:ext cx="1042917" cy="816746"/>
              <a:chOff x="9607229" y="133998"/>
              <a:chExt cx="1042917" cy="816746"/>
            </a:xfrm>
          </p:grpSpPr>
          <p:sp>
            <p:nvSpPr>
              <p:cNvPr id="45" name="Rectangle 44"/>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0" name="Group 53"/>
              <p:cNvGrpSpPr/>
              <p:nvPr/>
            </p:nvGrpSpPr>
            <p:grpSpPr>
              <a:xfrm>
                <a:off x="9607229" y="133998"/>
                <a:ext cx="1042917" cy="816746"/>
                <a:chOff x="9607229" y="133998"/>
                <a:chExt cx="1042917" cy="816746"/>
              </a:xfrm>
            </p:grpSpPr>
            <p:pic>
              <p:nvPicPr>
                <p:cNvPr id="5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6"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8"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3" name="TextBox 42">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44" name="Right Arrow 4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4" name="Title 58"/>
          <p:cNvSpPr txBox="1">
            <a:spLocks/>
          </p:cNvSpPr>
          <p:nvPr/>
        </p:nvSpPr>
        <p:spPr>
          <a:xfrm>
            <a:off x="402336" y="219456"/>
            <a:ext cx="939432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87" name="Title 58"/>
          <p:cNvSpPr>
            <a:spLocks noGrp="1"/>
          </p:cNvSpPr>
          <p:nvPr>
            <p:ph type="title"/>
          </p:nvPr>
        </p:nvSpPr>
        <p:spPr>
          <a:xfrm>
            <a:off x="420624" y="808339"/>
            <a:ext cx="9394329" cy="332399"/>
          </a:xfrm>
        </p:spPr>
        <p:txBody>
          <a:bodyPr/>
          <a:lstStyle/>
          <a:p>
            <a:pPr lvl="0">
              <a:defRPr/>
            </a:pPr>
            <a:r>
              <a:rPr lang="en-US" sz="2400" spc="0" smtClean="0">
                <a:solidFill>
                  <a:srgbClr val="FFFFFF"/>
                </a:solidFill>
              </a:rPr>
              <a:t>Rationalized to Dynamic</a:t>
            </a:r>
            <a:endParaRPr lang="en-US" dirty="0"/>
          </a:p>
        </p:txBody>
      </p:sp>
      <p:grpSp>
        <p:nvGrpSpPr>
          <p:cNvPr id="108" name="Group 73"/>
          <p:cNvGrpSpPr/>
          <p:nvPr/>
        </p:nvGrpSpPr>
        <p:grpSpPr>
          <a:xfrm>
            <a:off x="1661318" y="7287011"/>
            <a:ext cx="1594230" cy="680271"/>
            <a:chOff x="1792010" y="4441101"/>
            <a:chExt cx="1814878" cy="680271"/>
          </a:xfrm>
        </p:grpSpPr>
        <p:sp>
          <p:nvSpPr>
            <p:cNvPr id="109" name="Round Same Side Corner Rectangle 10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0" name="TextBox 10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11" name="Group 76"/>
          <p:cNvGrpSpPr/>
          <p:nvPr/>
        </p:nvGrpSpPr>
        <p:grpSpPr>
          <a:xfrm>
            <a:off x="120580" y="7287011"/>
            <a:ext cx="1594229" cy="680271"/>
            <a:chOff x="0" y="4441101"/>
            <a:chExt cx="1816316" cy="680271"/>
          </a:xfrm>
        </p:grpSpPr>
        <p:sp>
          <p:nvSpPr>
            <p:cNvPr id="112" name="Round Same Side Corner Rectangle 111"/>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114" name="Group 82"/>
          <p:cNvGrpSpPr/>
          <p:nvPr/>
        </p:nvGrpSpPr>
        <p:grpSpPr>
          <a:xfrm>
            <a:off x="3180655" y="7297060"/>
            <a:ext cx="1594230" cy="680271"/>
            <a:chOff x="1792010" y="4441101"/>
            <a:chExt cx="1814878" cy="680271"/>
          </a:xfrm>
        </p:grpSpPr>
        <p:sp>
          <p:nvSpPr>
            <p:cNvPr id="115" name="Round Same Side Corner Rectangle 11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9" name="TextBox 118">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0" name="Group 92"/>
          <p:cNvGrpSpPr/>
          <p:nvPr/>
        </p:nvGrpSpPr>
        <p:grpSpPr>
          <a:xfrm>
            <a:off x="7738657" y="7287011"/>
            <a:ext cx="1594230" cy="680271"/>
            <a:chOff x="1792010" y="4441101"/>
            <a:chExt cx="1814878" cy="680271"/>
          </a:xfrm>
        </p:grpSpPr>
        <p:sp>
          <p:nvSpPr>
            <p:cNvPr id="121" name="Round Same Side Corner Rectangle 12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2" name="TextBox 12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3" name="Group 95"/>
          <p:cNvGrpSpPr/>
          <p:nvPr/>
        </p:nvGrpSpPr>
        <p:grpSpPr>
          <a:xfrm>
            <a:off x="9257990" y="7287011"/>
            <a:ext cx="1594230" cy="680271"/>
            <a:chOff x="1792010" y="4441101"/>
            <a:chExt cx="1814878" cy="680271"/>
          </a:xfrm>
        </p:grpSpPr>
        <p:sp>
          <p:nvSpPr>
            <p:cNvPr id="124" name="Round Same Side Corner Rectangle 12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5" name="TextBox 12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26" name="Group 125"/>
          <p:cNvGrpSpPr/>
          <p:nvPr/>
        </p:nvGrpSpPr>
        <p:grpSpPr>
          <a:xfrm>
            <a:off x="6267644" y="7283881"/>
            <a:ext cx="1567819" cy="683401"/>
            <a:chOff x="6267644" y="7283881"/>
            <a:chExt cx="1567819" cy="683401"/>
          </a:xfrm>
        </p:grpSpPr>
        <p:sp>
          <p:nvSpPr>
            <p:cNvPr id="127" name="Round Same Side Corner Rectangle 12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8" name="TextBox 12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29" name="Rectangle 12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30" name="Group 129"/>
          <p:cNvGrpSpPr/>
          <p:nvPr/>
        </p:nvGrpSpPr>
        <p:grpSpPr>
          <a:xfrm>
            <a:off x="9225888" y="7836408"/>
            <a:ext cx="1653644" cy="369328"/>
            <a:chOff x="9225888" y="7836408"/>
            <a:chExt cx="1653644" cy="369328"/>
          </a:xfrm>
        </p:grpSpPr>
        <p:sp>
          <p:nvSpPr>
            <p:cNvPr id="131" name="TextBox 13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2" name="Isosceles Triangle 13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3" name="TextBox 13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283386445"/>
      </p:ext>
    </p:extLst>
  </p:cSld>
  <p:clrMapOvr>
    <a:masterClrMapping/>
  </p:clrMapOvr>
  <p:transition>
    <p:fade/>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Round Same Side Corner Rectangle 8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aphicFrame>
        <p:nvGraphicFramePr>
          <p:cNvPr id="46" name="Table 45"/>
          <p:cNvGraphicFramePr>
            <a:graphicFrameLocks noGrp="1"/>
          </p:cNvGraphicFramePr>
          <p:nvPr>
            <p:extLst>
              <p:ext uri="{D42A27DB-BD31-4B8C-83A1-F6EECF244321}">
                <p14:modId xmlns:p14="http://schemas.microsoft.com/office/powerpoint/2010/main" val="3439947931"/>
              </p:ext>
            </p:extLst>
          </p:nvPr>
        </p:nvGraphicFramePr>
        <p:xfrm>
          <a:off x="878688" y="2086040"/>
          <a:ext cx="8971894" cy="3291840"/>
        </p:xfrm>
        <a:graphic>
          <a:graphicData uri="http://schemas.openxmlformats.org/drawingml/2006/table">
            <a:tbl>
              <a:tblPr firstRow="1" bandRow="1">
                <a:tableStyleId>{5C22544A-7EE6-4342-B048-85BDC9FD1C3A}</a:tableStyleId>
              </a:tblPr>
              <a:tblGrid>
                <a:gridCol w="8971894"/>
              </a:tblGrid>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Rationalized to Dynamic introduces compliance and community sites that drive Microsoft SharePoint Server 2010 Standard CAL, Microsoft SharePoint Online User Subscription Licenses for P1 or P2, and Microsoft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Rationalized to Dynamic introduces social feedback and micro blogging, which drive Microsoft SharePoint Server 2010 Standard CAL and Microsoft Office Professional 2010.</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Rationalized to Dynamic introduces the ability to refine and sort "people search" results on the basis of roles, expertise, social distance, and common interests, and the ability to automatically populate profiles from line-of-business systems, which drives SharePoint Server 2010 Standard CAL, SharePoint Online User Subscription License and Office 365 Dedicated User Subscription License.</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9" name="Rectangle 48"/>
          <p:cNvSpPr/>
          <p:nvPr/>
        </p:nvSpPr>
        <p:spPr>
          <a:xfrm>
            <a:off x="457200" y="1399032"/>
            <a:ext cx="2472123" cy="523204"/>
          </a:xfrm>
          <a:prstGeom prst="rect">
            <a:avLst/>
          </a:prstGeom>
        </p:spPr>
        <p:txBody>
          <a:bodyPr wrap="non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Tipping Points</a:t>
            </a:r>
            <a:endParaRPr lang="en-US" sz="2800" b="1" i="1" kern="0" dirty="0">
              <a:solidFill>
                <a:srgbClr val="FFFFFF"/>
              </a:solidFill>
              <a:effectLst>
                <a:outerShdw blurRad="38100" dist="38100" dir="2700000" algn="tl">
                  <a:srgbClr val="000000">
                    <a:alpha val="43137"/>
                  </a:srgbClr>
                </a:outerShdw>
              </a:effectLst>
            </a:endParaRPr>
          </a:p>
        </p:txBody>
      </p:sp>
      <p:grpSp>
        <p:nvGrpSpPr>
          <p:cNvPr id="41" name="Group 52"/>
          <p:cNvGrpSpPr/>
          <p:nvPr/>
        </p:nvGrpSpPr>
        <p:grpSpPr>
          <a:xfrm>
            <a:off x="9787994" y="149764"/>
            <a:ext cx="1113507" cy="816746"/>
            <a:chOff x="9787989" y="149764"/>
            <a:chExt cx="1113506" cy="816746"/>
          </a:xfrm>
        </p:grpSpPr>
        <p:grpSp>
          <p:nvGrpSpPr>
            <p:cNvPr id="42" name="Group 68"/>
            <p:cNvGrpSpPr/>
            <p:nvPr/>
          </p:nvGrpSpPr>
          <p:grpSpPr>
            <a:xfrm>
              <a:off x="9787989" y="149764"/>
              <a:ext cx="1042917" cy="816746"/>
              <a:chOff x="9607229" y="133998"/>
              <a:chExt cx="1042917" cy="816746"/>
            </a:xfrm>
          </p:grpSpPr>
          <p:sp>
            <p:nvSpPr>
              <p:cNvPr id="45" name="Rectangle 44"/>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0" name="Group 53"/>
              <p:cNvGrpSpPr/>
              <p:nvPr/>
            </p:nvGrpSpPr>
            <p:grpSpPr>
              <a:xfrm>
                <a:off x="9607229" y="133998"/>
                <a:ext cx="1042917" cy="816746"/>
                <a:chOff x="9607229" y="133998"/>
                <a:chExt cx="1042917" cy="816746"/>
              </a:xfrm>
            </p:grpSpPr>
            <p:pic>
              <p:nvPicPr>
                <p:cNvPr id="5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6"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8"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3" name="TextBox 42">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44" name="Right Arrow 4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4" name="Title 58"/>
          <p:cNvSpPr txBox="1">
            <a:spLocks/>
          </p:cNvSpPr>
          <p:nvPr/>
        </p:nvSpPr>
        <p:spPr>
          <a:xfrm>
            <a:off x="402336" y="219456"/>
            <a:ext cx="939432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87" name="Title 58"/>
          <p:cNvSpPr>
            <a:spLocks noGrp="1"/>
          </p:cNvSpPr>
          <p:nvPr>
            <p:ph type="title"/>
          </p:nvPr>
        </p:nvSpPr>
        <p:spPr>
          <a:xfrm>
            <a:off x="420624" y="808339"/>
            <a:ext cx="9394329" cy="332399"/>
          </a:xfrm>
        </p:spPr>
        <p:txBody>
          <a:bodyPr/>
          <a:lstStyle/>
          <a:p>
            <a:pPr lvl="0">
              <a:defRPr/>
            </a:pPr>
            <a:r>
              <a:rPr lang="en-US" sz="2400" spc="0" smtClean="0">
                <a:solidFill>
                  <a:srgbClr val="FFFFFF"/>
                </a:solidFill>
              </a:rPr>
              <a:t>Rationalized to Dynamic</a:t>
            </a:r>
            <a:endParaRPr lang="en-US" dirty="0"/>
          </a:p>
        </p:txBody>
      </p:sp>
      <p:grpSp>
        <p:nvGrpSpPr>
          <p:cNvPr id="108" name="Group 73"/>
          <p:cNvGrpSpPr/>
          <p:nvPr/>
        </p:nvGrpSpPr>
        <p:grpSpPr>
          <a:xfrm>
            <a:off x="1661318" y="7287011"/>
            <a:ext cx="1594230" cy="680271"/>
            <a:chOff x="1792010" y="4441101"/>
            <a:chExt cx="1814878" cy="680271"/>
          </a:xfrm>
        </p:grpSpPr>
        <p:sp>
          <p:nvSpPr>
            <p:cNvPr id="109" name="Round Same Side Corner Rectangle 10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0" name="TextBox 10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11" name="Group 76"/>
          <p:cNvGrpSpPr/>
          <p:nvPr/>
        </p:nvGrpSpPr>
        <p:grpSpPr>
          <a:xfrm>
            <a:off x="120580" y="7287011"/>
            <a:ext cx="1594229" cy="680271"/>
            <a:chOff x="0" y="4441101"/>
            <a:chExt cx="1816316" cy="680271"/>
          </a:xfrm>
        </p:grpSpPr>
        <p:sp>
          <p:nvSpPr>
            <p:cNvPr id="112" name="Round Same Side Corner Rectangle 111"/>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114" name="Group 82"/>
          <p:cNvGrpSpPr/>
          <p:nvPr/>
        </p:nvGrpSpPr>
        <p:grpSpPr>
          <a:xfrm>
            <a:off x="3180655" y="7297060"/>
            <a:ext cx="1594230" cy="680271"/>
            <a:chOff x="1792010" y="4441101"/>
            <a:chExt cx="1814878" cy="680271"/>
          </a:xfrm>
        </p:grpSpPr>
        <p:sp>
          <p:nvSpPr>
            <p:cNvPr id="115" name="Round Same Side Corner Rectangle 11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9" name="TextBox 118">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0" name="Group 92"/>
          <p:cNvGrpSpPr/>
          <p:nvPr/>
        </p:nvGrpSpPr>
        <p:grpSpPr>
          <a:xfrm>
            <a:off x="7738657" y="7287011"/>
            <a:ext cx="1594230" cy="680271"/>
            <a:chOff x="1792010" y="4441101"/>
            <a:chExt cx="1814878" cy="680271"/>
          </a:xfrm>
        </p:grpSpPr>
        <p:sp>
          <p:nvSpPr>
            <p:cNvPr id="121" name="Round Same Side Corner Rectangle 12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2" name="TextBox 12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3" name="Group 95"/>
          <p:cNvGrpSpPr/>
          <p:nvPr/>
        </p:nvGrpSpPr>
        <p:grpSpPr>
          <a:xfrm>
            <a:off x="9257990" y="7287011"/>
            <a:ext cx="1594230" cy="680271"/>
            <a:chOff x="1792010" y="4441101"/>
            <a:chExt cx="1814878" cy="680271"/>
          </a:xfrm>
        </p:grpSpPr>
        <p:sp>
          <p:nvSpPr>
            <p:cNvPr id="124" name="Round Same Side Corner Rectangle 12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5" name="TextBox 12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26" name="Group 125"/>
          <p:cNvGrpSpPr/>
          <p:nvPr/>
        </p:nvGrpSpPr>
        <p:grpSpPr>
          <a:xfrm>
            <a:off x="6267644" y="7283881"/>
            <a:ext cx="1567819" cy="683401"/>
            <a:chOff x="6267644" y="7283881"/>
            <a:chExt cx="1567819" cy="683401"/>
          </a:xfrm>
        </p:grpSpPr>
        <p:sp>
          <p:nvSpPr>
            <p:cNvPr id="127" name="Round Same Side Corner Rectangle 12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8" name="TextBox 12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29" name="Rectangle 12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30" name="Group 129"/>
          <p:cNvGrpSpPr/>
          <p:nvPr/>
        </p:nvGrpSpPr>
        <p:grpSpPr>
          <a:xfrm>
            <a:off x="9225888" y="7836408"/>
            <a:ext cx="1653644" cy="369328"/>
            <a:chOff x="9225888" y="7836408"/>
            <a:chExt cx="1653644" cy="369328"/>
          </a:xfrm>
        </p:grpSpPr>
        <p:sp>
          <p:nvSpPr>
            <p:cNvPr id="131" name="TextBox 13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2" name="Isosceles Triangle 13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3" name="TextBox 13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1007977335"/>
      </p:ext>
    </p:extLst>
  </p:cSld>
  <p:clrMapOvr>
    <a:masterClrMapping/>
  </p:clrMapOvr>
  <p:transition>
    <p:fade/>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Round Same Side Corner Rectangle 8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aphicFrame>
        <p:nvGraphicFramePr>
          <p:cNvPr id="46" name="Table 45"/>
          <p:cNvGraphicFramePr>
            <a:graphicFrameLocks noGrp="1"/>
          </p:cNvGraphicFramePr>
          <p:nvPr>
            <p:extLst>
              <p:ext uri="{D42A27DB-BD31-4B8C-83A1-F6EECF244321}">
                <p14:modId xmlns:p14="http://schemas.microsoft.com/office/powerpoint/2010/main" val="1108718247"/>
              </p:ext>
            </p:extLst>
          </p:nvPr>
        </p:nvGraphicFramePr>
        <p:xfrm>
          <a:off x="878688" y="2086040"/>
          <a:ext cx="8971894" cy="3098744"/>
        </p:xfrm>
        <a:graphic>
          <a:graphicData uri="http://schemas.openxmlformats.org/drawingml/2006/table">
            <a:tbl>
              <a:tblPr firstRow="1" bandRow="1">
                <a:tableStyleId>{5C22544A-7EE6-4342-B048-85BDC9FD1C3A}</a:tableStyleId>
              </a:tblPr>
              <a:tblGrid>
                <a:gridCol w="8971894"/>
              </a:tblGrid>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Microsoft Office Professional 2010</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Office 365 Dedicated User Subscription License</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SharePoint Online User Subscription Licenses for P1 or P2</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SharePoint Server 2010 Standard CAL </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SQL Server 2012 Standard / Enterprise Edition</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Windows Server 2008 R2 Standard / Enterprise Edition</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Windows Server 2012</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9" name="Rectangle 48"/>
          <p:cNvSpPr/>
          <p:nvPr/>
        </p:nvSpPr>
        <p:spPr>
          <a:xfrm>
            <a:off x="457200" y="1399032"/>
            <a:ext cx="1656194" cy="523204"/>
          </a:xfrm>
          <a:prstGeom prst="rect">
            <a:avLst/>
          </a:prstGeom>
        </p:spPr>
        <p:txBody>
          <a:bodyPr wrap="non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Licensing</a:t>
            </a:r>
            <a:endParaRPr lang="en-US" sz="2800" b="1" i="1" kern="0" dirty="0">
              <a:solidFill>
                <a:srgbClr val="FFFFFF"/>
              </a:solidFill>
              <a:effectLst>
                <a:outerShdw blurRad="38100" dist="38100" dir="2700000" algn="tl">
                  <a:srgbClr val="000000">
                    <a:alpha val="43137"/>
                  </a:srgbClr>
                </a:outerShdw>
              </a:effectLst>
            </a:endParaRPr>
          </a:p>
        </p:txBody>
      </p:sp>
      <p:grpSp>
        <p:nvGrpSpPr>
          <p:cNvPr id="41" name="Group 52"/>
          <p:cNvGrpSpPr/>
          <p:nvPr/>
        </p:nvGrpSpPr>
        <p:grpSpPr>
          <a:xfrm>
            <a:off x="9787994" y="149764"/>
            <a:ext cx="1113507" cy="816746"/>
            <a:chOff x="9787989" y="149764"/>
            <a:chExt cx="1113506" cy="816746"/>
          </a:xfrm>
        </p:grpSpPr>
        <p:grpSp>
          <p:nvGrpSpPr>
            <p:cNvPr id="42" name="Group 68"/>
            <p:cNvGrpSpPr/>
            <p:nvPr/>
          </p:nvGrpSpPr>
          <p:grpSpPr>
            <a:xfrm>
              <a:off x="9787989" y="149764"/>
              <a:ext cx="1042917" cy="816746"/>
              <a:chOff x="9607229" y="133998"/>
              <a:chExt cx="1042917" cy="816746"/>
            </a:xfrm>
          </p:grpSpPr>
          <p:sp>
            <p:nvSpPr>
              <p:cNvPr id="45" name="Rectangle 44"/>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0" name="Group 53"/>
              <p:cNvGrpSpPr/>
              <p:nvPr/>
            </p:nvGrpSpPr>
            <p:grpSpPr>
              <a:xfrm>
                <a:off x="9607229" y="133998"/>
                <a:ext cx="1042917" cy="816746"/>
                <a:chOff x="9607229" y="133998"/>
                <a:chExt cx="1042917" cy="816746"/>
              </a:xfrm>
            </p:grpSpPr>
            <p:pic>
              <p:nvPicPr>
                <p:cNvPr id="5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6"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8"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3" name="TextBox 42">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44" name="Right Arrow 4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4" name="Title 58"/>
          <p:cNvSpPr txBox="1">
            <a:spLocks/>
          </p:cNvSpPr>
          <p:nvPr/>
        </p:nvSpPr>
        <p:spPr>
          <a:xfrm>
            <a:off x="402336" y="219456"/>
            <a:ext cx="939432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87" name="Title 58"/>
          <p:cNvSpPr>
            <a:spLocks noGrp="1"/>
          </p:cNvSpPr>
          <p:nvPr>
            <p:ph type="title"/>
          </p:nvPr>
        </p:nvSpPr>
        <p:spPr>
          <a:xfrm>
            <a:off x="420624" y="808339"/>
            <a:ext cx="9394329" cy="332399"/>
          </a:xfrm>
        </p:spPr>
        <p:txBody>
          <a:bodyPr/>
          <a:lstStyle/>
          <a:p>
            <a:pPr lvl="0">
              <a:defRPr/>
            </a:pPr>
            <a:r>
              <a:rPr lang="en-US" sz="2400" spc="0" smtClean="0">
                <a:solidFill>
                  <a:srgbClr val="FFFFFF"/>
                </a:solidFill>
              </a:rPr>
              <a:t>Rationalized to Dynamic</a:t>
            </a:r>
            <a:endParaRPr lang="en-US" dirty="0"/>
          </a:p>
        </p:txBody>
      </p:sp>
      <p:grpSp>
        <p:nvGrpSpPr>
          <p:cNvPr id="108" name="Group 73"/>
          <p:cNvGrpSpPr/>
          <p:nvPr/>
        </p:nvGrpSpPr>
        <p:grpSpPr>
          <a:xfrm>
            <a:off x="1661318" y="7287011"/>
            <a:ext cx="1594230" cy="680271"/>
            <a:chOff x="1792010" y="4441101"/>
            <a:chExt cx="1814878" cy="680271"/>
          </a:xfrm>
        </p:grpSpPr>
        <p:sp>
          <p:nvSpPr>
            <p:cNvPr id="109" name="Round Same Side Corner Rectangle 10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0" name="TextBox 10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11" name="Group 76"/>
          <p:cNvGrpSpPr/>
          <p:nvPr/>
        </p:nvGrpSpPr>
        <p:grpSpPr>
          <a:xfrm>
            <a:off x="120580" y="7287011"/>
            <a:ext cx="1594229" cy="680271"/>
            <a:chOff x="0" y="4441101"/>
            <a:chExt cx="1816316" cy="680271"/>
          </a:xfrm>
        </p:grpSpPr>
        <p:sp>
          <p:nvSpPr>
            <p:cNvPr id="112" name="Round Same Side Corner Rectangle 111"/>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114" name="Group 82"/>
          <p:cNvGrpSpPr/>
          <p:nvPr/>
        </p:nvGrpSpPr>
        <p:grpSpPr>
          <a:xfrm>
            <a:off x="3180655" y="7297060"/>
            <a:ext cx="1594230" cy="680271"/>
            <a:chOff x="1792010" y="4441101"/>
            <a:chExt cx="1814878" cy="680271"/>
          </a:xfrm>
        </p:grpSpPr>
        <p:sp>
          <p:nvSpPr>
            <p:cNvPr id="115" name="Round Same Side Corner Rectangle 11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9" name="TextBox 118">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0" name="Group 92"/>
          <p:cNvGrpSpPr/>
          <p:nvPr/>
        </p:nvGrpSpPr>
        <p:grpSpPr>
          <a:xfrm>
            <a:off x="7738657" y="7287011"/>
            <a:ext cx="1594230" cy="680271"/>
            <a:chOff x="1792010" y="4441101"/>
            <a:chExt cx="1814878" cy="680271"/>
          </a:xfrm>
        </p:grpSpPr>
        <p:sp>
          <p:nvSpPr>
            <p:cNvPr id="121" name="Round Same Side Corner Rectangle 12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2" name="TextBox 12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3" name="Group 95"/>
          <p:cNvGrpSpPr/>
          <p:nvPr/>
        </p:nvGrpSpPr>
        <p:grpSpPr>
          <a:xfrm>
            <a:off x="9257990" y="7287011"/>
            <a:ext cx="1594230" cy="680271"/>
            <a:chOff x="1792010" y="4441101"/>
            <a:chExt cx="1814878" cy="680271"/>
          </a:xfrm>
        </p:grpSpPr>
        <p:sp>
          <p:nvSpPr>
            <p:cNvPr id="124" name="Round Same Side Corner Rectangle 12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5" name="TextBox 12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26" name="Group 125"/>
          <p:cNvGrpSpPr/>
          <p:nvPr/>
        </p:nvGrpSpPr>
        <p:grpSpPr>
          <a:xfrm>
            <a:off x="6267644" y="7283881"/>
            <a:ext cx="1567819" cy="683401"/>
            <a:chOff x="6267644" y="7283881"/>
            <a:chExt cx="1567819" cy="683401"/>
          </a:xfrm>
        </p:grpSpPr>
        <p:sp>
          <p:nvSpPr>
            <p:cNvPr id="127" name="Round Same Side Corner Rectangle 12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8" name="TextBox 12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29" name="Rectangle 12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30" name="Group 129"/>
          <p:cNvGrpSpPr/>
          <p:nvPr/>
        </p:nvGrpSpPr>
        <p:grpSpPr>
          <a:xfrm>
            <a:off x="9225888" y="7836408"/>
            <a:ext cx="1653644" cy="369328"/>
            <a:chOff x="9225888" y="7836408"/>
            <a:chExt cx="1653644" cy="369328"/>
          </a:xfrm>
        </p:grpSpPr>
        <p:sp>
          <p:nvSpPr>
            <p:cNvPr id="131" name="TextBox 13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2" name="Isosceles Triangle 13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3" name="TextBox 13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3102520185"/>
      </p:ext>
    </p:extLst>
  </p:cSld>
  <p:clrMapOvr>
    <a:masterClrMapping/>
  </p:clrMapOvr>
  <p:transition>
    <p:fade/>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3" name="Round Same Side Corner Rectangle 62"/>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930308" cy="523204"/>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Challenges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1925464"/>
            <a:ext cx="1249052" cy="369328"/>
          </a:xfrm>
          <a:prstGeom prst="rect">
            <a:avLst/>
          </a:prstGeom>
        </p:spPr>
        <p:txBody>
          <a:bodyPr wrap="none" lIns="91436" tIns="45718" rIns="91436" bIns="45718">
            <a:spAutoFit/>
          </a:bodyPr>
          <a:lstStyle/>
          <a:p>
            <a:r>
              <a:rPr lang="en-US" sz="1800" b="1" dirty="0" smtClean="0">
                <a:solidFill>
                  <a:srgbClr val="F8D246"/>
                </a:solidFill>
                <a:latin typeface="Segoe"/>
              </a:rPr>
              <a:t>BUSINESS</a:t>
            </a:r>
            <a:endParaRPr lang="en-US" sz="1800" dirty="0">
              <a:solidFill>
                <a:srgbClr val="F8D246"/>
              </a:solidFill>
            </a:endParaRPr>
          </a:p>
        </p:txBody>
      </p:sp>
      <p:sp>
        <p:nvSpPr>
          <p:cNvPr id="41" name="Rectangle 40"/>
          <p:cNvSpPr/>
          <p:nvPr/>
        </p:nvSpPr>
        <p:spPr>
          <a:xfrm>
            <a:off x="698534" y="2269588"/>
            <a:ext cx="8917413" cy="2062099"/>
          </a:xfrm>
          <a:prstGeom prst="rect">
            <a:avLst/>
          </a:prstGeom>
        </p:spPr>
        <p:txBody>
          <a:bodyPr wrap="square" lIns="91436" tIns="45718" rIns="91436" bIns="45718">
            <a:spAutoFit/>
          </a:bodyPr>
          <a:lstStyle/>
          <a:p>
            <a:pPr marL="164586" indent="-164586">
              <a:spcAft>
                <a:spcPts val="1200"/>
              </a:spcAft>
              <a:buClr>
                <a:srgbClr val="F8D246"/>
              </a:buClr>
              <a:buFont typeface="Arial" pitchFamily="34" charset="0"/>
              <a:buChar char="•"/>
            </a:pPr>
            <a:r>
              <a:rPr lang="en-US" sz="1800" dirty="0">
                <a:solidFill>
                  <a:srgbClr val="FFFFFF"/>
                </a:solidFill>
                <a:latin typeface="Segoe"/>
              </a:rPr>
              <a:t>Increased risk of sharing unauthorized information because of a lack of security and compliance checking
Increased time required to identify relevant content due to a lack of analytical mechanism like tagging and feedback
Reduced business coordination because of a lack of accessibility of social networking outside the organization</a:t>
            </a:r>
          </a:p>
        </p:txBody>
      </p:sp>
      <p:grpSp>
        <p:nvGrpSpPr>
          <p:cNvPr id="45"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2" name="Rectangle 51"/>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3" name="Group 53"/>
              <p:cNvGrpSpPr/>
              <p:nvPr/>
            </p:nvGrpSpPr>
            <p:grpSpPr>
              <a:xfrm>
                <a:off x="9607229" y="133998"/>
                <a:ext cx="1042917" cy="816746"/>
                <a:chOff x="9607229" y="133998"/>
                <a:chExt cx="1042917" cy="816746"/>
              </a:xfrm>
            </p:grpSpPr>
            <p:pic>
              <p:nvPicPr>
                <p:cNvPr id="57"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8"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9"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0" name="TextBox 49">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1" name="Right Arrow 50">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0" name="Title 58"/>
          <p:cNvSpPr txBox="1">
            <a:spLocks/>
          </p:cNvSpPr>
          <p:nvPr/>
        </p:nvSpPr>
        <p:spPr>
          <a:xfrm>
            <a:off x="402336" y="219456"/>
            <a:ext cx="9341515"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4" name="Title 58"/>
          <p:cNvSpPr>
            <a:spLocks noGrp="1"/>
          </p:cNvSpPr>
          <p:nvPr>
            <p:ph type="title"/>
          </p:nvPr>
        </p:nvSpPr>
        <p:spPr>
          <a:xfrm>
            <a:off x="420624" y="808339"/>
            <a:ext cx="9341515" cy="332399"/>
          </a:xfrm>
        </p:spPr>
        <p:txBody>
          <a:bodyPr/>
          <a:lstStyle/>
          <a:p>
            <a:pPr lvl="0">
              <a:defRPr/>
            </a:pPr>
            <a:r>
              <a:rPr lang="en-US" sz="2400" spc="0" smtClean="0">
                <a:solidFill>
                  <a:srgbClr val="FFFFFF"/>
                </a:solidFill>
              </a:rPr>
              <a:t>Rationalized to Dynamic</a:t>
            </a:r>
            <a:endParaRPr lang="en-US" dirty="0"/>
          </a:p>
        </p:txBody>
      </p:sp>
      <p:grpSp>
        <p:nvGrpSpPr>
          <p:cNvPr id="110" name="Group 73"/>
          <p:cNvGrpSpPr/>
          <p:nvPr/>
        </p:nvGrpSpPr>
        <p:grpSpPr>
          <a:xfrm>
            <a:off x="1661318"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Challenges</a:t>
              </a:r>
            </a:p>
          </p:txBody>
        </p:sp>
      </p:grpSp>
      <p:grpSp>
        <p:nvGrpSpPr>
          <p:cNvPr id="113" name="Group 76"/>
          <p:cNvGrpSpPr/>
          <p:nvPr/>
        </p:nvGrpSpPr>
        <p:grpSpPr>
          <a:xfrm>
            <a:off x="120580" y="7287011"/>
            <a:ext cx="1594229" cy="680271"/>
            <a:chOff x="0" y="4441101"/>
            <a:chExt cx="1816316" cy="680271"/>
          </a:xfrm>
        </p:grpSpPr>
        <p:sp>
          <p:nvSpPr>
            <p:cNvPr id="114" name="Round Same Side Corner Rectangle 113"/>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5" name="TextBox 114">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116" name="Group 82"/>
          <p:cNvGrpSpPr/>
          <p:nvPr/>
        </p:nvGrpSpPr>
        <p:grpSpPr>
          <a:xfrm>
            <a:off x="3180655" y="7297060"/>
            <a:ext cx="1594230" cy="680271"/>
            <a:chOff x="1792010" y="4441101"/>
            <a:chExt cx="1814878" cy="680271"/>
          </a:xfrm>
        </p:grpSpPr>
        <p:sp>
          <p:nvSpPr>
            <p:cNvPr id="117" name="Round Same Side Corner Rectangle 11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8" name="TextBox 117">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9" name="Group 87"/>
          <p:cNvGrpSpPr/>
          <p:nvPr/>
        </p:nvGrpSpPr>
        <p:grpSpPr>
          <a:xfrm>
            <a:off x="4699990" y="7297060"/>
            <a:ext cx="1594230" cy="680271"/>
            <a:chOff x="1792010" y="4441101"/>
            <a:chExt cx="1814878" cy="680271"/>
          </a:xfrm>
        </p:grpSpPr>
        <p:sp>
          <p:nvSpPr>
            <p:cNvPr id="120" name="Round Same Side Corner Rectangle 11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1" name="TextBox 120">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4" name="TextBox 123">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5" name="Group 95"/>
          <p:cNvGrpSpPr/>
          <p:nvPr/>
        </p:nvGrpSpPr>
        <p:grpSpPr>
          <a:xfrm>
            <a:off x="9257990" y="7287011"/>
            <a:ext cx="1594230" cy="680271"/>
            <a:chOff x="1792010" y="4441101"/>
            <a:chExt cx="1814878" cy="680271"/>
          </a:xfrm>
        </p:grpSpPr>
        <p:sp>
          <p:nvSpPr>
            <p:cNvPr id="126" name="Round Same Side Corner Rectangle 12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7" name="TextBox 126">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28" name="Group 127"/>
          <p:cNvGrpSpPr/>
          <p:nvPr/>
        </p:nvGrpSpPr>
        <p:grpSpPr>
          <a:xfrm>
            <a:off x="6267644" y="7283881"/>
            <a:ext cx="1567819" cy="683401"/>
            <a:chOff x="6267644" y="7283881"/>
            <a:chExt cx="1567819" cy="683401"/>
          </a:xfrm>
        </p:grpSpPr>
        <p:sp>
          <p:nvSpPr>
            <p:cNvPr id="129" name="Round Same Side Corner Rectangle 128"/>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32" name="Group 131"/>
          <p:cNvGrpSpPr/>
          <p:nvPr/>
        </p:nvGrpSpPr>
        <p:grpSpPr>
          <a:xfrm>
            <a:off x="9225888" y="7836408"/>
            <a:ext cx="1653644" cy="369328"/>
            <a:chOff x="9225888" y="7836408"/>
            <a:chExt cx="1653644" cy="369328"/>
          </a:xfrm>
        </p:grpSpPr>
        <p:sp>
          <p:nvSpPr>
            <p:cNvPr id="133" name="TextBox 132">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4" name="Isosceles Triangle 133">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5" name="TextBox 13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1056414518"/>
      </p:ext>
    </p:extLst>
  </p:cSld>
  <p:clrMapOvr>
    <a:masterClrMapping/>
  </p:clrMapOvr>
  <p:transition>
    <p:fade/>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64" name="Rounded Rectangle 63"/>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6" name="Round Same Side Corner Rectangle 6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930308" cy="523204"/>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Challenges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1936753"/>
            <a:ext cx="393048" cy="369328"/>
          </a:xfrm>
          <a:prstGeom prst="rect">
            <a:avLst/>
          </a:prstGeom>
        </p:spPr>
        <p:txBody>
          <a:bodyPr wrap="none" lIns="91436" tIns="45718" rIns="91436" bIns="45718">
            <a:spAutoFit/>
          </a:bodyPr>
          <a:lstStyle/>
          <a:p>
            <a:r>
              <a:rPr lang="en-US" sz="1800" b="1" dirty="0" smtClean="0">
                <a:solidFill>
                  <a:srgbClr val="F8D246"/>
                </a:solidFill>
                <a:latin typeface="Segoe"/>
              </a:rPr>
              <a:t>IT</a:t>
            </a:r>
            <a:endParaRPr lang="en-US" sz="1800" dirty="0">
              <a:solidFill>
                <a:srgbClr val="F8D246"/>
              </a:solidFill>
            </a:endParaRPr>
          </a:p>
        </p:txBody>
      </p:sp>
      <p:sp>
        <p:nvSpPr>
          <p:cNvPr id="41" name="Rectangle 40"/>
          <p:cNvSpPr/>
          <p:nvPr/>
        </p:nvSpPr>
        <p:spPr>
          <a:xfrm>
            <a:off x="698534" y="2271252"/>
            <a:ext cx="8917413" cy="1508101"/>
          </a:xfrm>
          <a:prstGeom prst="rect">
            <a:avLst/>
          </a:prstGeom>
        </p:spPr>
        <p:txBody>
          <a:bodyPr wrap="square" lIns="91436" tIns="45718" rIns="91436" bIns="45718">
            <a:spAutoFit/>
          </a:bodyPr>
          <a:lstStyle/>
          <a:p>
            <a:pPr marL="164586" indent="-164586">
              <a:spcAft>
                <a:spcPts val="1200"/>
              </a:spcAft>
              <a:buClr>
                <a:srgbClr val="F8D246"/>
              </a:buClr>
              <a:buFont typeface="Arial" pitchFamily="34" charset="0"/>
              <a:buChar char="•"/>
            </a:pPr>
            <a:r>
              <a:rPr lang="en-US" sz="1800" dirty="0">
                <a:solidFill>
                  <a:srgbClr val="FFFFFF"/>
                </a:solidFill>
                <a:latin typeface="Segoe"/>
              </a:rPr>
              <a:t>Increased time and effort required to check the validity and authenticity of content
Difficulty managing content creation using collaboration at a larger scale
Increased effort required to provide social networking and related information beyond the organizational boundaries</a:t>
            </a:r>
          </a:p>
        </p:txBody>
      </p:sp>
      <p:grpSp>
        <p:nvGrpSpPr>
          <p:cNvPr id="45"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2" name="Rectangle 51"/>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3" name="Group 53"/>
              <p:cNvGrpSpPr/>
              <p:nvPr/>
            </p:nvGrpSpPr>
            <p:grpSpPr>
              <a:xfrm>
                <a:off x="9607229" y="133998"/>
                <a:ext cx="1042917" cy="816746"/>
                <a:chOff x="9607229" y="133998"/>
                <a:chExt cx="1042917" cy="816746"/>
              </a:xfrm>
            </p:grpSpPr>
            <p:pic>
              <p:nvPicPr>
                <p:cNvPr id="57"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8"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9"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0" name="TextBox 49">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1" name="Right Arrow 50">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0"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pSp>
        <p:nvGrpSpPr>
          <p:cNvPr id="110" name="Group 73"/>
          <p:cNvGrpSpPr/>
          <p:nvPr/>
        </p:nvGrpSpPr>
        <p:grpSpPr>
          <a:xfrm>
            <a:off x="1661318"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Challenges</a:t>
              </a:r>
            </a:p>
          </p:txBody>
        </p:sp>
      </p:grpSp>
      <p:grpSp>
        <p:nvGrpSpPr>
          <p:cNvPr id="113" name="Group 76"/>
          <p:cNvGrpSpPr/>
          <p:nvPr/>
        </p:nvGrpSpPr>
        <p:grpSpPr>
          <a:xfrm>
            <a:off x="120580" y="7287011"/>
            <a:ext cx="1594229" cy="680271"/>
            <a:chOff x="0" y="4441101"/>
            <a:chExt cx="1816316" cy="680271"/>
          </a:xfrm>
        </p:grpSpPr>
        <p:sp>
          <p:nvSpPr>
            <p:cNvPr id="114" name="Round Same Side Corner Rectangle 113"/>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5" name="TextBox 114">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116" name="Group 82"/>
          <p:cNvGrpSpPr/>
          <p:nvPr/>
        </p:nvGrpSpPr>
        <p:grpSpPr>
          <a:xfrm>
            <a:off x="3180655" y="7297060"/>
            <a:ext cx="1594230" cy="680271"/>
            <a:chOff x="1792010" y="4441101"/>
            <a:chExt cx="1814878" cy="680271"/>
          </a:xfrm>
        </p:grpSpPr>
        <p:sp>
          <p:nvSpPr>
            <p:cNvPr id="117" name="Round Same Side Corner Rectangle 11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8" name="TextBox 117">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9" name="Group 87"/>
          <p:cNvGrpSpPr/>
          <p:nvPr/>
        </p:nvGrpSpPr>
        <p:grpSpPr>
          <a:xfrm>
            <a:off x="4699990" y="7297060"/>
            <a:ext cx="1594230" cy="680271"/>
            <a:chOff x="1792010" y="4441101"/>
            <a:chExt cx="1814878" cy="680271"/>
          </a:xfrm>
        </p:grpSpPr>
        <p:sp>
          <p:nvSpPr>
            <p:cNvPr id="120" name="Round Same Side Corner Rectangle 11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1" name="TextBox 120">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4" name="TextBox 123">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5" name="Group 95"/>
          <p:cNvGrpSpPr/>
          <p:nvPr/>
        </p:nvGrpSpPr>
        <p:grpSpPr>
          <a:xfrm>
            <a:off x="9257990" y="7287011"/>
            <a:ext cx="1594230" cy="680271"/>
            <a:chOff x="1792010" y="4441101"/>
            <a:chExt cx="1814878" cy="680271"/>
          </a:xfrm>
        </p:grpSpPr>
        <p:sp>
          <p:nvSpPr>
            <p:cNvPr id="126" name="Round Same Side Corner Rectangle 12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7" name="TextBox 126">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28" name="Group 127"/>
          <p:cNvGrpSpPr/>
          <p:nvPr/>
        </p:nvGrpSpPr>
        <p:grpSpPr>
          <a:xfrm>
            <a:off x="6267644" y="7283881"/>
            <a:ext cx="1567819" cy="683401"/>
            <a:chOff x="6267644" y="7283881"/>
            <a:chExt cx="1567819" cy="683401"/>
          </a:xfrm>
        </p:grpSpPr>
        <p:sp>
          <p:nvSpPr>
            <p:cNvPr id="129" name="Round Same Side Corner Rectangle 128"/>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32" name="Group 131"/>
          <p:cNvGrpSpPr/>
          <p:nvPr/>
        </p:nvGrpSpPr>
        <p:grpSpPr>
          <a:xfrm>
            <a:off x="9225888" y="7836408"/>
            <a:ext cx="1653644" cy="369328"/>
            <a:chOff x="9225888" y="7836408"/>
            <a:chExt cx="1653644" cy="369328"/>
          </a:xfrm>
        </p:grpSpPr>
        <p:sp>
          <p:nvSpPr>
            <p:cNvPr id="133" name="TextBox 132">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4" name="Isosceles Triangle 133">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5" name="TextBox 13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2567282784"/>
      </p:ext>
    </p:extLst>
  </p:cSld>
  <p:clrMapOvr>
    <a:masterClrMapping/>
  </p:clrMapOvr>
  <p:transition>
    <p:fade/>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350326084"/>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18.</a:t>
                      </a:r>
                      <a:r>
                        <a:rPr lang="en-US" sz="1400" smtClean="0">
                          <a:solidFill>
                            <a:schemeClr val="tx1"/>
                          </a:solidFill>
                          <a:latin typeface="Segoe (Body)"/>
                        </a:rPr>
                        <a:t> What best describes your Domain Name System 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Redundant Domain Name System servers exist on a separate network to provide fault tolerance and isolation, including ability to do zone transfer across boundaries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8.</a:t>
                      </a:r>
                      <a:r>
                        <a:rPr lang="en-US" sz="1400" smtClean="0">
                          <a:solidFill>
                            <a:schemeClr val="tx1"/>
                          </a:solidFill>
                          <a:latin typeface="Segoe (Body)"/>
                        </a:rPr>
                        <a:t> What best describes your server or service monitoring and control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Performance monitoring of applications as well as physical and virtual hardware pools with enforceable SLAs; Service health monitoring with consistent reporting across heterogeneous environments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23.</a:t>
                      </a:r>
                      <a:r>
                        <a:rPr lang="en-US" sz="1400" smtClean="0">
                          <a:solidFill>
                            <a:schemeClr val="tx1"/>
                          </a:solidFill>
                          <a:latin typeface="Segoe (Body)"/>
                        </a:rPr>
                        <a:t> What best describes your transport services (eg. TCP/IP) configuration?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IPv4 for main transport services, using IPv6 for some transport services (eg. to achieve larger address range)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10.</a:t>
                      </a:r>
                      <a:r>
                        <a:rPr lang="en-US" sz="1400" smtClean="0">
                          <a:solidFill>
                            <a:schemeClr val="tx1"/>
                          </a:solidFill>
                          <a:latin typeface="Segoe (Body)"/>
                        </a:rPr>
                        <a:t> What best describes your high-availability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There are multiple levels of service availability clustering or load balancing. Virtualization and management is used to dynamically move applications and services when issues arise with datacenter compute, storage and network resources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115" name="Group 73"/>
          <p:cNvGrpSpPr/>
          <p:nvPr/>
        </p:nvGrpSpPr>
        <p:grpSpPr>
          <a:xfrm>
            <a:off x="1661318" y="7287011"/>
            <a:ext cx="1594230" cy="680271"/>
            <a:chOff x="1792010" y="4441101"/>
            <a:chExt cx="1814878" cy="680271"/>
          </a:xfrm>
        </p:grpSpPr>
        <p:sp>
          <p:nvSpPr>
            <p:cNvPr id="116" name="Round Same Side Corner Rectangle 11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7" name="TextBox 116">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18" name="Group 76"/>
          <p:cNvGrpSpPr/>
          <p:nvPr/>
        </p:nvGrpSpPr>
        <p:grpSpPr>
          <a:xfrm>
            <a:off x="120580" y="7287011"/>
            <a:ext cx="1594229" cy="680271"/>
            <a:chOff x="0" y="4441101"/>
            <a:chExt cx="1816316" cy="680271"/>
          </a:xfrm>
        </p:grpSpPr>
        <p:sp>
          <p:nvSpPr>
            <p:cNvPr id="119" name="Round Same Side Corner Rectangle 11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121" name="Group 82"/>
          <p:cNvGrpSpPr/>
          <p:nvPr/>
        </p:nvGrpSpPr>
        <p:grpSpPr>
          <a:xfrm>
            <a:off x="3180655" y="7297060"/>
            <a:ext cx="1594230" cy="680271"/>
            <a:chOff x="1792010" y="4441101"/>
            <a:chExt cx="1814878" cy="680271"/>
          </a:xfrm>
        </p:grpSpPr>
        <p:sp>
          <p:nvSpPr>
            <p:cNvPr id="122" name="Round Same Side Corner Rectangle 12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3" name="TextBox 122">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124" name="Group 87"/>
          <p:cNvGrpSpPr/>
          <p:nvPr/>
        </p:nvGrpSpPr>
        <p:grpSpPr>
          <a:xfrm>
            <a:off x="4699990" y="7297060"/>
            <a:ext cx="1594230" cy="680271"/>
            <a:chOff x="1792010" y="4441101"/>
            <a:chExt cx="1814878" cy="680271"/>
          </a:xfrm>
        </p:grpSpPr>
        <p:sp>
          <p:nvSpPr>
            <p:cNvPr id="125" name="Round Same Side Corner Rectangle 12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7" name="Group 92"/>
          <p:cNvGrpSpPr/>
          <p:nvPr/>
        </p:nvGrpSpPr>
        <p:grpSpPr>
          <a:xfrm>
            <a:off x="7738657"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30" name="Group 95"/>
          <p:cNvGrpSpPr/>
          <p:nvPr/>
        </p:nvGrpSpPr>
        <p:grpSpPr>
          <a:xfrm>
            <a:off x="9257990" y="7287011"/>
            <a:ext cx="1594230" cy="680271"/>
            <a:chOff x="1792010" y="4441101"/>
            <a:chExt cx="1814878" cy="680271"/>
          </a:xfrm>
        </p:grpSpPr>
        <p:sp>
          <p:nvSpPr>
            <p:cNvPr id="131" name="Round Same Side Corner Rectangle 13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2" name="TextBox 13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33" name="Group 132"/>
          <p:cNvGrpSpPr/>
          <p:nvPr/>
        </p:nvGrpSpPr>
        <p:grpSpPr>
          <a:xfrm>
            <a:off x="6267644" y="7283881"/>
            <a:ext cx="1567819" cy="683401"/>
            <a:chOff x="6267644" y="7283881"/>
            <a:chExt cx="1567819" cy="683401"/>
          </a:xfrm>
        </p:grpSpPr>
        <p:sp>
          <p:nvSpPr>
            <p:cNvPr id="134" name="Round Same Side Corner Rectangle 133"/>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5" name="TextBox 134">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36" name="Rectangle 135"/>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37" name="Group 136"/>
          <p:cNvGrpSpPr/>
          <p:nvPr/>
        </p:nvGrpSpPr>
        <p:grpSpPr>
          <a:xfrm>
            <a:off x="9225888" y="7836408"/>
            <a:ext cx="1653644" cy="369328"/>
            <a:chOff x="9225888" y="7836408"/>
            <a:chExt cx="1653644" cy="369328"/>
          </a:xfrm>
        </p:grpSpPr>
        <p:sp>
          <p:nvSpPr>
            <p:cNvPr id="138" name="TextBox 137">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9" name="Isosceles Triangle 138">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40" name="TextBox 139"/>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263770506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55.</a:t>
                      </a:r>
                      <a:r>
                        <a:rPr lang="en-US" sz="1400" smtClean="0">
                          <a:solidFill>
                            <a:schemeClr val="tx1"/>
                          </a:solidFill>
                          <a:latin typeface="Segoe (Body)"/>
                        </a:rPr>
                        <a:t> What best describes your authorization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There is a centralized group/role based access policy for business resources, managed through internal tools or manual processes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29.</a:t>
                      </a:r>
                      <a:r>
                        <a:rPr lang="en-US" sz="1400" smtClean="0">
                          <a:solidFill>
                            <a:schemeClr val="tx1"/>
                          </a:solidFill>
                          <a:latin typeface="Segoe (Body)"/>
                        </a:rPr>
                        <a:t> What best describes your backup and recovery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Critical data is backed up on a schedule across the enterprise; backup copies are stored offsite, with fully tested recovery or failover based on service-level agreements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56.</a:t>
                      </a:r>
                      <a:r>
                        <a:rPr lang="en-US" sz="1400" smtClean="0">
                          <a:solidFill>
                            <a:schemeClr val="tx1"/>
                          </a:solidFill>
                          <a:latin typeface="Segoe (Body)"/>
                        </a:rPr>
                        <a:t> What best describes your directory services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Most applications and services share a common directory for authentication across boundaries. Point-to-point synchronization exists across different directories</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35.</a:t>
                      </a:r>
                      <a:r>
                        <a:rPr lang="en-US" sz="1400" smtClean="0">
                          <a:solidFill>
                            <a:schemeClr val="tx1"/>
                          </a:solidFill>
                          <a:latin typeface="Segoe (Body)"/>
                        </a:rPr>
                        <a:t> What best describes your client backup and recovery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Users back up critical data locally according to corporate policy and by using the tool provided; when it is necessary, user state can be abstracted from the operating system image (such as for a session, virtual desktop infrastructure, or roaming profile)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2256009017"/>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52.</a:t>
                      </a:r>
                      <a:r>
                        <a:rPr lang="en-US" sz="1400" smtClean="0">
                          <a:solidFill>
                            <a:schemeClr val="tx1"/>
                          </a:solidFill>
                          <a:latin typeface="Segoe (Body)"/>
                        </a:rPr>
                        <a:t> What best describes your identity provisioning and access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Provisioning and de-provisioning of user and super-user accounts, certificates, and/or multi-factor authentication is automated</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14.</a:t>
                      </a:r>
                      <a:r>
                        <a:rPr lang="en-US" sz="1400" smtClean="0">
                          <a:solidFill>
                            <a:schemeClr val="tx1"/>
                          </a:solidFill>
                          <a:latin typeface="Segoe (Body)"/>
                        </a:rPr>
                        <a:t> What best describes your application protection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is deployed and centrally managed for all applications and services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54.</a:t>
                      </a:r>
                      <a:r>
                        <a:rPr lang="en-US" sz="1400" smtClean="0">
                          <a:solidFill>
                            <a:schemeClr val="tx1"/>
                          </a:solidFill>
                          <a:latin typeface="Segoe (Body)"/>
                        </a:rPr>
                        <a:t> What best describes your authentication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Multi-factor and certificate-based authentication are applied in some scenarios, such as remote access across boundaries (such as On Prem and Cloud). Self service password resets supported</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15.</a:t>
                      </a:r>
                      <a:r>
                        <a:rPr lang="en-US" sz="1400" smtClean="0">
                          <a:solidFill>
                            <a:schemeClr val="tx1"/>
                          </a:solidFill>
                          <a:latin typeface="Segoe (Body)"/>
                        </a:rPr>
                        <a:t> What best describes your network protection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Integrated perimeter firewall, IPS, Web security, gateway anti-virus, and URL filtering are deployed with support for server and domain isolation; network security, alerts, and compliance are integrated with all other tools to provide a comprehensive scorecard view and threat assessment across datacenter, application, organization, and cloud boundaries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44474397"/>
      </p:ext>
    </p:extLst>
  </p:cSld>
  <p:clrMapOvr>
    <a:masterClrMapping/>
  </p:clrMapOvr>
  <p:transition>
    <p:fade/>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976154839"/>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55.</a:t>
                      </a:r>
                      <a:r>
                        <a:rPr lang="en-US" sz="1400" smtClean="0">
                          <a:solidFill>
                            <a:schemeClr val="tx1"/>
                          </a:solidFill>
                          <a:latin typeface="Segoe (Body)"/>
                        </a:rPr>
                        <a:t> What best describes your authorization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centralized, group/role based access policy is defined for business resources, applications, and information resources, managed through industry accepted processes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16.</a:t>
                      </a:r>
                      <a:r>
                        <a:rPr lang="en-US" sz="1400" smtClean="0">
                          <a:solidFill>
                            <a:schemeClr val="tx1"/>
                          </a:solidFill>
                          <a:latin typeface="Segoe (Body)"/>
                        </a:rPr>
                        <a:t> What best describes your secure remote access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Secure remote access is integrated with quarantine for compliance with corporate policy</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56.</a:t>
                      </a:r>
                      <a:r>
                        <a:rPr lang="en-US" sz="1400" smtClean="0">
                          <a:solidFill>
                            <a:schemeClr val="tx1"/>
                          </a:solidFill>
                          <a:latin typeface="Segoe (Body)"/>
                        </a:rPr>
                        <a:t> What best describes your directory services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scalable directory that is integrated and automatically synchronizes with all remaining directories across multiple geographies and isolated domains for all applications with connectivity to cloud when applicable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29.</a:t>
                      </a:r>
                      <a:r>
                        <a:rPr lang="en-US" sz="1400" smtClean="0">
                          <a:solidFill>
                            <a:schemeClr val="tx1"/>
                          </a:solidFill>
                          <a:latin typeface="Segoe (Body)"/>
                        </a:rPr>
                        <a:t> What best describes your backup and recovery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Critical data is backed up by taking snapshots using a centralized, application-aware system</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46968498"/>
      </p:ext>
    </p:extLst>
  </p:cSld>
  <p:clrMapOvr>
    <a:masterClrMapping/>
  </p:clrMapOvr>
  <p:transition>
    <p:fade/>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2395067772"/>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1.</a:t>
                      </a:r>
                      <a:r>
                        <a:rPr lang="en-US" sz="1400" smtClean="0">
                          <a:solidFill>
                            <a:schemeClr val="tx1"/>
                          </a:solidFill>
                          <a:latin typeface="Segoe (Body)"/>
                        </a:rPr>
                        <a:t> What best describes your provisioning and architecture for collaborative workspaces?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Workspaces are managed at the departmental level and are available from individual productivity applications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35.</a:t>
                      </a:r>
                      <a:r>
                        <a:rPr lang="en-US" sz="1400" smtClean="0">
                          <a:solidFill>
                            <a:schemeClr val="tx1"/>
                          </a:solidFill>
                          <a:latin typeface="Segoe (Body)"/>
                        </a:rPr>
                        <a:t> What best describes your client backup and recovery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Storage of user state is centralized, including retention policies that align with corporate mandates (security and policy)</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BPIO: 6.</a:t>
                      </a:r>
                      <a:r>
                        <a:rPr lang="en-US" sz="1400" smtClean="0">
                          <a:solidFill>
                            <a:schemeClr val="tx1"/>
                          </a:solidFill>
                          <a:latin typeface="Segoe (Body)"/>
                        </a:rPr>
                        <a:t> What best describes your provisioning and architecture for portals?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Portals (enterprise, departmental, and personal) are provisioned by IT and are deployed on a single productivity infrastructure; governance policies are fully in place, including single sign-on supported by uniform directory services</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40.</a:t>
                      </a:r>
                      <a:r>
                        <a:rPr lang="en-US" sz="1400" smtClean="0">
                          <a:solidFill>
                            <a:schemeClr val="tx1"/>
                          </a:solidFill>
                          <a:latin typeface="Segoe (Body)"/>
                        </a:rPr>
                        <a:t> What best describes your desktop monitoring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Desktop applications and system events are centrally monitored and reported, and trends are analyzed and integrated into incident management systems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91916514"/>
      </p:ext>
    </p:extLst>
  </p:cSld>
  <p:clrMapOvr>
    <a:masterClrMapping/>
  </p:clrMapOvr>
  <p:transition>
    <p:fade/>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4262962420"/>
              </p:ext>
            </p:extLst>
          </p:nvPr>
        </p:nvGraphicFramePr>
        <p:xfrm>
          <a:off x="575060" y="3149606"/>
          <a:ext cx="9578438" cy="316992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43.</a:t>
                      </a:r>
                      <a:r>
                        <a:rPr lang="en-US" sz="1400" smtClean="0">
                          <a:solidFill>
                            <a:schemeClr val="tx1"/>
                          </a:solidFill>
                          <a:latin typeface="Segoe (Body)"/>
                        </a:rPr>
                        <a:t> What best describes your mobile device provisioning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Certificate provisioning and authorization (for example, 802.1x or Secure Sockets Layer) is in place for mobile devices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44.</a:t>
                      </a:r>
                      <a:r>
                        <a:rPr lang="en-US" sz="1400" smtClean="0">
                          <a:solidFill>
                            <a:schemeClr val="tx1"/>
                          </a:solidFill>
                          <a:latin typeface="Segoe (Body)"/>
                        </a:rPr>
                        <a:t> What best describes your device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solution is in place to automatically identify devices to deploy, configure, and update while maintaining device security</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49.</a:t>
                      </a:r>
                      <a:r>
                        <a:rPr lang="en-US" sz="1400" smtClean="0">
                          <a:solidFill>
                            <a:schemeClr val="tx1"/>
                          </a:solidFill>
                          <a:latin typeface="Segoe (Body)"/>
                        </a:rPr>
                        <a:t> What best describes your strategy for protecting clients against malware?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against malware is centrally managed for desktop systems, laptops, and non-PC devices; desktop systems and laptops include a host firewall, host intrusion prevention system or vulnerability shield, and quarantine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44639772"/>
      </p:ext>
    </p:extLst>
  </p:cSld>
  <p:clrMapOvr>
    <a:masterClrMapping/>
  </p:clrMapOvr>
  <p:transition>
    <p:fade/>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279786166"/>
              </p:ext>
            </p:extLst>
          </p:nvPr>
        </p:nvGraphicFramePr>
        <p:xfrm>
          <a:off x="575060" y="3149606"/>
          <a:ext cx="9578438" cy="295656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60.</a:t>
                      </a:r>
                      <a:r>
                        <a:rPr lang="en-US" sz="1400" smtClean="0">
                          <a:solidFill>
                            <a:schemeClr val="tx1"/>
                          </a:solidFill>
                          <a:latin typeface="Segoe (Body)"/>
                        </a:rPr>
                        <a:t> What best describes your information protection policy?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Persistent information protection helps to enforce policy on sensitive data across boundaries, including data on mobile devices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63.</a:t>
                      </a:r>
                      <a:r>
                        <a:rPr lang="en-US" sz="1400" smtClean="0">
                          <a:solidFill>
                            <a:schemeClr val="tx1"/>
                          </a:solidFill>
                          <a:latin typeface="Segoe (Body)"/>
                        </a:rPr>
                        <a:t> What best describes your strategy to plan for IT service policies and policy based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IT policies are integrated across all IT services, enabling or restricting use of resources as appropriate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68.</a:t>
                      </a:r>
                      <a:r>
                        <a:rPr lang="en-US" sz="1400" smtClean="0">
                          <a:solidFill>
                            <a:schemeClr val="tx1"/>
                          </a:solidFill>
                          <a:latin typeface="Segoe (Body)"/>
                        </a:rPr>
                        <a:t> What best describes your strategy for IT service operations and service-level agreements?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Service-level and operational-level agreements are integrated for IT services; management reviews operational health regularly; some tasks are automated</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89841152"/>
      </p:ext>
    </p:extLst>
  </p:cSld>
  <p:clrMapOvr>
    <a:masterClrMapping/>
  </p:clrMapOvr>
  <p:transition>
    <p:fade/>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1276465392"/>
              </p:ext>
            </p:extLst>
          </p:nvPr>
        </p:nvGraphicFramePr>
        <p:xfrm>
          <a:off x="575060" y="3149606"/>
          <a:ext cx="9578438" cy="281144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69.</a:t>
                      </a:r>
                      <a:r>
                        <a:rPr lang="en-US" sz="1400" smtClean="0">
                          <a:solidFill>
                            <a:schemeClr val="tx1"/>
                          </a:solidFill>
                          <a:latin typeface="Segoe (Body)"/>
                        </a:rPr>
                        <a:t> What best describes your strategy for IT service incident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Processes to manage incidents are integrated across IT services via self service where appropriate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70.</a:t>
                      </a:r>
                      <a:r>
                        <a:rPr lang="en-US" sz="1400" smtClean="0">
                          <a:solidFill>
                            <a:schemeClr val="tx1"/>
                          </a:solidFill>
                          <a:latin typeface="Segoe (Body)"/>
                        </a:rPr>
                        <a:t> What best describes your strategy for monitoring security and reporting on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Monitoring and flexible, tenant/service reporting are aggregated across individual areas for protection against malware, protection of information, and identity and access technologies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71.</a:t>
                      </a:r>
                      <a:r>
                        <a:rPr lang="en-US" sz="1400" smtClean="0">
                          <a:solidFill>
                            <a:schemeClr val="tx1"/>
                          </a:solidFill>
                          <a:latin typeface="Segoe (Body)"/>
                        </a:rPr>
                        <a:t> What best describes your problem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Problem management processes are integrated across IT services, with incident management integration</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27848353"/>
      </p:ext>
    </p:extLst>
  </p:cSld>
  <p:clrMapOvr>
    <a:masterClrMapping/>
  </p:clrMapOvr>
  <p:transition>
    <p:fade/>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1151696917"/>
              </p:ext>
            </p:extLst>
          </p:nvPr>
        </p:nvGraphicFramePr>
        <p:xfrm>
          <a:off x="575060" y="3149606"/>
          <a:ext cx="9578438" cy="323816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74.</a:t>
                      </a:r>
                      <a:r>
                        <a:rPr lang="en-US" sz="1400" smtClean="0">
                          <a:solidFill>
                            <a:schemeClr val="tx1"/>
                          </a:solidFill>
                          <a:latin typeface="Segoe (Body)"/>
                        </a:rPr>
                        <a:t> What best describes your risk and vulnerability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Risk and vulnerability analysis is integrated across all IT services; IT compliance objectives and activities are integrated across IT services and automated where possible; management regularly audits to review policy and compliance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21.</a:t>
                      </a:r>
                      <a:r>
                        <a:rPr lang="en-US" sz="1400" smtClean="0">
                          <a:solidFill>
                            <a:schemeClr val="tx1"/>
                          </a:solidFill>
                          <a:latin typeface="Segoe (Body)"/>
                        </a:rPr>
                        <a:t> What best describes your strategy for accessing e-mail from anywhere?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Secure, remote, online and offline access to rich mailbox and calendar functionality exists inside and outside the firewall</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35.</a:t>
                      </a:r>
                      <a:r>
                        <a:rPr lang="en-US" sz="1400" smtClean="0">
                          <a:solidFill>
                            <a:schemeClr val="tx1"/>
                          </a:solidFill>
                          <a:latin typeface="Segoe (Body)"/>
                        </a:rPr>
                        <a:t> What best describes your document management and repository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Managed workspaces exist at the departmental level and are available from individual productivity applications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18837123"/>
      </p:ext>
    </p:extLst>
  </p:cSld>
  <p:clrMapOvr>
    <a:masterClrMapping/>
  </p:clrMapOvr>
  <p:transition>
    <p:fade/>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49478601"/>
              </p:ext>
            </p:extLst>
          </p:nvPr>
        </p:nvGraphicFramePr>
        <p:xfrm>
          <a:off x="575060" y="3149606"/>
          <a:ext cx="9578438" cy="338328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36.</a:t>
                      </a:r>
                      <a:r>
                        <a:rPr lang="en-US" sz="1400" smtClean="0">
                          <a:solidFill>
                            <a:schemeClr val="tx1"/>
                          </a:solidFill>
                          <a:latin typeface="Segoe (Body)"/>
                        </a:rPr>
                        <a:t> What best describes your metadata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Metadata is centrally managed and deployed across the business; metadata capture is simplified through preemptive suggestions, or is automated based on location and context</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38.</a:t>
                      </a:r>
                      <a:r>
                        <a:rPr lang="en-US" sz="1400" smtClean="0">
                          <a:solidFill>
                            <a:schemeClr val="tx1"/>
                          </a:solidFill>
                          <a:latin typeface="Segoe (Body)"/>
                        </a:rPr>
                        <a:t> What is your information governance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Content is managed pervasively throughout the enterprise—albeit in diverse systems. Applicable retention schedules have been applied to all critical electronic content</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42.</a:t>
                      </a:r>
                      <a:r>
                        <a:rPr lang="en-US" sz="1400" smtClean="0">
                          <a:solidFill>
                            <a:schemeClr val="tx1"/>
                          </a:solidFill>
                          <a:latin typeface="Segoe (Body)"/>
                        </a:rPr>
                        <a:t> What best describes records management at your organization?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D.</a:t>
                      </a:r>
                      <a:r>
                        <a:rPr lang="en-US" sz="1400" smtClean="0">
                          <a:solidFill>
                            <a:schemeClr val="tx1"/>
                          </a:solidFill>
                          <a:latin typeface="Segoe (Body)"/>
                        </a:rPr>
                        <a:t> All information created by the organization is managed throughout the content life cycle; policy and compliance are consistently enforced across traditional content, Web content, e-mail, social content, and semi-structured information and across devices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92135309"/>
      </p:ext>
    </p:extLst>
  </p:cSld>
  <p:clrMapOvr>
    <a:masterClrMapping/>
  </p:clrMapOvr>
  <p:transition>
    <p:fade/>
  </p:transition>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2015166105"/>
              </p:ext>
            </p:extLst>
          </p:nvPr>
        </p:nvGraphicFramePr>
        <p:xfrm>
          <a:off x="575060" y="3149606"/>
          <a:ext cx="9578438" cy="302480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44.</a:t>
                      </a:r>
                      <a:r>
                        <a:rPr lang="en-US" sz="1400" smtClean="0">
                          <a:solidFill>
                            <a:schemeClr val="tx1"/>
                          </a:solidFill>
                          <a:latin typeface="Segoe (Body)"/>
                        </a:rPr>
                        <a:t> What best describes your content options for authoring?</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D.</a:t>
                      </a:r>
                      <a:r>
                        <a:rPr lang="en-US" sz="1400" smtClean="0">
                          <a:solidFill>
                            <a:schemeClr val="tx1"/>
                          </a:solidFill>
                          <a:latin typeface="Segoe (Body)"/>
                        </a:rPr>
                        <a:t> Content authoring tools provide contextual formatting options integrated with rich media editing that supports acquisition from or publication to external sources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45.</a:t>
                      </a:r>
                      <a:r>
                        <a:rPr lang="en-US" sz="1400" smtClean="0">
                          <a:solidFill>
                            <a:schemeClr val="tx1"/>
                          </a:solidFill>
                          <a:latin typeface="Segoe (Body)"/>
                        </a:rPr>
                        <a:t> What best describes your content creation efficiency?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Users can intuitively preview, discard, or accept formatting and content; formatting can be saved in templates for reuse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46.</a:t>
                      </a:r>
                      <a:r>
                        <a:rPr lang="en-US" sz="1400" smtClean="0">
                          <a:solidFill>
                            <a:schemeClr val="tx1"/>
                          </a:solidFill>
                          <a:latin typeface="Segoe (Body)"/>
                        </a:rPr>
                        <a:t> What best describes your idea capture and retention tools?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Ideas, notes, and research gathered across Web productivity tools and conversations are easy to find and share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65862899"/>
      </p:ext>
    </p:extLst>
  </p:cSld>
  <p:clrMapOvr>
    <a:masterClrMapping/>
  </p:clrMapOvr>
  <p:transition>
    <p:fade/>
  </p:transition>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1484526484"/>
              </p:ext>
            </p:extLst>
          </p:nvPr>
        </p:nvGraphicFramePr>
        <p:xfrm>
          <a:off x="575060" y="3149606"/>
          <a:ext cx="9578438" cy="128016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48.</a:t>
                      </a:r>
                      <a:r>
                        <a:rPr lang="en-US" sz="1400" smtClean="0">
                          <a:solidFill>
                            <a:schemeClr val="tx1"/>
                          </a:solidFill>
                          <a:latin typeface="Segoe (Body)"/>
                        </a:rPr>
                        <a:t> What best describes delivery options for your applications?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Underlying capabilities such as instant messaging, communications, workflow, collaboration, and content management are available in each delivery mode as appropriate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1"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1914261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1.</a:t>
                      </a:r>
                      <a:r>
                        <a:rPr lang="en-US" sz="1400" smtClean="0">
                          <a:solidFill>
                            <a:schemeClr val="tx1"/>
                          </a:solidFill>
                          <a:latin typeface="Segoe (Body)"/>
                        </a:rPr>
                        <a:t> What best describes your provisioning and architecture for collaborative workspaces?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Workspaces are managed at the departmental level and are available from individual productivity applications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49.</a:t>
                      </a:r>
                      <a:r>
                        <a:rPr lang="en-US" sz="1400" smtClean="0">
                          <a:solidFill>
                            <a:schemeClr val="tx1"/>
                          </a:solidFill>
                          <a:latin typeface="Segoe (Body)"/>
                        </a:rPr>
                        <a:t> What best describes your strategy for protecting clients against malware?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Protection against malware is centrally managed for desktop systems and laptops and includes a host firewall; non-PC devices are managed and protected through a separate process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BPIO: 3.</a:t>
                      </a:r>
                      <a:r>
                        <a:rPr lang="en-US" sz="1400" smtClean="0">
                          <a:solidFill>
                            <a:schemeClr val="tx1"/>
                          </a:solidFill>
                          <a:latin typeface="Segoe (Body)"/>
                        </a:rPr>
                        <a:t> What is your strategy for onboarding (provisioning users/groups, deployment to client, training/adoption) users onto collaborative platforms?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driven onboarding; Integration with directory services for group level onboarding, training for users is available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60.</a:t>
                      </a:r>
                      <a:r>
                        <a:rPr lang="en-US" sz="1400" smtClean="0">
                          <a:solidFill>
                            <a:schemeClr val="tx1"/>
                          </a:solidFill>
                          <a:latin typeface="Segoe (Body)"/>
                        </a:rPr>
                        <a:t> What best describes your information protection policy?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Persistent information protection exists within the trusted network to enforce policy across key sensitive data (such as documents and e-mail); policy templates are used to standardize rights and control access to information</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821757796"/>
              </p:ext>
            </p:extLst>
          </p:nvPr>
        </p:nvGraphicFramePr>
        <p:xfrm>
          <a:off x="570666" y="3442635"/>
          <a:ext cx="9035144" cy="342646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500"/>
                        </a:spcAft>
                        <a:buClr>
                          <a:srgbClr val="FFC000"/>
                        </a:buClr>
                        <a:buFont typeface="Arial" pitchFamily="34" charset="0"/>
                        <a:buNone/>
                      </a:pPr>
                      <a:r>
                        <a:rPr lang="en-US" sz="1600" kern="1200" dirty="0" smtClean="0">
                          <a:solidFill>
                            <a:schemeClr val="tx1"/>
                          </a:solidFill>
                          <a:latin typeface="+mn-lt"/>
                          <a:ea typeface="+mn-ea"/>
                          <a:cs typeface="+mn-cs"/>
                        </a:rPr>
                        <a:t>Office SharePoint Server 2007 (Active Directory Federation Services integration with SharePoint, multi-format metadata)
SharePoint Server 2010 (Active Directory Federation Services integration with SharePoint, multi-format metadata)
SharePoint Online (intranet and Internet sites)
Office 365 E1
Office 365 E2
Office 365 E3</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Jive SBS 4.0</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Drupal</a:t>
                      </a:r>
                    </a:p>
                    <a:p>
                      <a:pPr marL="164586" indent="-164586" algn="l" rtl="0" fontAlgn="base">
                        <a:spcBef>
                          <a:spcPct val="0"/>
                        </a:spcBef>
                        <a:spcAft>
                          <a:spcPts val="500"/>
                        </a:spcAft>
                        <a:buClr>
                          <a:srgbClr val="F8D246"/>
                        </a:buClr>
                        <a:buFont typeface="Arial" pitchFamily="34" charset="0"/>
                        <a:buChar char="•"/>
                      </a:pPr>
                      <a:r>
                        <a:rPr lang="en-US" sz="1600" kern="1200" dirty="0" err="1" smtClean="0">
                          <a:solidFill>
                            <a:schemeClr val="tx1"/>
                          </a:solidFill>
                          <a:latin typeface="+mn-lt"/>
                          <a:ea typeface="+mn-ea"/>
                          <a:cs typeface="+mn-cs"/>
                        </a:rPr>
                        <a:t>Liferay</a:t>
                      </a:r>
                      <a:endParaRPr lang="en-US" sz="1600" kern="1200" dirty="0" smtClean="0">
                        <a:solidFill>
                          <a:schemeClr val="tx1"/>
                        </a:solidFill>
                        <a:latin typeface="+mn-lt"/>
                        <a:ea typeface="+mn-ea"/>
                        <a:cs typeface="+mn-cs"/>
                      </a:endParaRP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Quad</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6" name="TextBox 55">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99156921"/>
      </p:ext>
    </p:extLst>
  </p:cSld>
  <p:clrMapOvr>
    <a:masterClrMapping/>
  </p:clrMapOvr>
  <p:transition>
    <p:fade/>
  </p:transition>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49483797"/>
              </p:ext>
            </p:extLst>
          </p:nvPr>
        </p:nvGraphicFramePr>
        <p:xfrm>
          <a:off x="570666" y="3442635"/>
          <a:ext cx="9035144" cy="275844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500"/>
                        </a:spcAft>
                        <a:buClr>
                          <a:srgbClr val="FFC000"/>
                        </a:buClr>
                        <a:buFont typeface="Arial" pitchFamily="34" charset="0"/>
                        <a:buNone/>
                      </a:pPr>
                      <a:r>
                        <a:rPr lang="en-US" sz="1600" kern="1200" dirty="0" smtClean="0">
                          <a:solidFill>
                            <a:schemeClr val="tx1"/>
                          </a:solidFill>
                          <a:latin typeface="+mn-lt"/>
                          <a:ea typeface="+mn-ea"/>
                          <a:cs typeface="+mn-cs"/>
                        </a:rPr>
                        <a:t>Office 365 E4
SharePoint Online P1
SharePoint Online P2</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Jive SBS 4.0</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Drupal</a:t>
                      </a:r>
                    </a:p>
                    <a:p>
                      <a:pPr marL="164586" indent="-164586" algn="l" rtl="0" fontAlgn="base">
                        <a:spcBef>
                          <a:spcPct val="0"/>
                        </a:spcBef>
                        <a:spcAft>
                          <a:spcPts val="500"/>
                        </a:spcAft>
                        <a:buClr>
                          <a:srgbClr val="F8D246"/>
                        </a:buClr>
                        <a:buFont typeface="Arial" pitchFamily="34" charset="0"/>
                        <a:buChar char="•"/>
                      </a:pPr>
                      <a:r>
                        <a:rPr lang="en-US" sz="1600" kern="1200" dirty="0" err="1" smtClean="0">
                          <a:solidFill>
                            <a:schemeClr val="tx1"/>
                          </a:solidFill>
                          <a:latin typeface="+mn-lt"/>
                          <a:ea typeface="+mn-ea"/>
                          <a:cs typeface="+mn-cs"/>
                        </a:rPr>
                        <a:t>Liferay</a:t>
                      </a:r>
                      <a:endParaRPr lang="en-US" sz="1600" kern="1200" dirty="0" smtClean="0">
                        <a:solidFill>
                          <a:schemeClr val="tx1"/>
                        </a:solidFill>
                        <a:latin typeface="+mn-lt"/>
                        <a:ea typeface="+mn-ea"/>
                        <a:cs typeface="+mn-cs"/>
                      </a:endParaRP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Quad</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56"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06700234"/>
      </p:ext>
    </p:extLst>
  </p:cSld>
  <p:clrMapOvr>
    <a:masterClrMapping/>
  </p:clrMapOvr>
  <p:transition>
    <p:fade/>
  </p:transition>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Dynamic answer is D. </a:t>
            </a:r>
            <a:r>
              <a:rPr lang="en-US" sz="160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46210296"/>
              </p:ext>
            </p:extLst>
          </p:nvPr>
        </p:nvGraphicFramePr>
        <p:xfrm>
          <a:off x="568543" y="3442635"/>
          <a:ext cx="9467311" cy="1981200"/>
        </p:xfrm>
        <a:graphic>
          <a:graphicData uri="http://schemas.openxmlformats.org/drawingml/2006/table">
            <a:tbl>
              <a:tblPr firstRow="1" bandRow="1">
                <a:tableStyleId>{5C22544A-7EE6-4342-B048-85BDC9FD1C3A}</a:tableStyleId>
              </a:tblPr>
              <a:tblGrid>
                <a:gridCol w="9467311"/>
              </a:tblGrid>
              <a:tr h="274320">
                <a:tc>
                  <a:txBody>
                    <a:bodyPr/>
                    <a:lstStyle/>
                    <a:p>
                      <a:r>
                        <a:rPr lang="en-US" sz="1600" dirty="0" smtClean="0">
                          <a:solidFill>
                            <a:srgbClr val="F8D246"/>
                          </a:solidFill>
                        </a:rPr>
                        <a:t>TIPPING POINTS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Rationalized to Dynamic introduces compliance and community sites that drive Microsoft SharePoint Server 2010 Standard CAL, Microsoft SharePoint Online User Subscription Licenses for P1 or P2, Microsoft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1"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59400395"/>
      </p:ext>
    </p:extLst>
  </p:cSld>
  <p:clrMapOvr>
    <a:masterClrMapping/>
  </p:clrMapOvr>
  <p:transition>
    <p:fade/>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Dynamic answer is D. </a:t>
            </a:r>
            <a:r>
              <a:rPr lang="en-US" sz="1600" dirty="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1463167691"/>
              </p:ext>
            </p:extLst>
          </p:nvPr>
        </p:nvGraphicFramePr>
        <p:xfrm>
          <a:off x="567895" y="3442635"/>
          <a:ext cx="9487210" cy="2659338"/>
        </p:xfrm>
        <a:graphic>
          <a:graphicData uri="http://schemas.openxmlformats.org/drawingml/2006/table">
            <a:tbl>
              <a:tblPr firstRow="1" bandRow="1">
                <a:tableStyleId>{5C22544A-7EE6-4342-B048-85BDC9FD1C3A}</a:tableStyleId>
              </a:tblPr>
              <a:tblGrid>
                <a:gridCol w="9487210"/>
              </a:tblGrid>
              <a:tr h="274320">
                <a:tc>
                  <a:txBody>
                    <a:bodyPr/>
                    <a:lstStyle/>
                    <a:p>
                      <a:r>
                        <a:rPr lang="en-US" sz="1600" dirty="0" smtClean="0">
                          <a:solidFill>
                            <a:srgbClr val="F8D246"/>
                          </a:solidFill>
                        </a:rPr>
                        <a:t>LICENSING</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Server 2010 Standard CAL</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Online User Subscription Licenses for P1 or P2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Office 365 User Subscription Licenses for E1, E2, E3 or E4</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2008 R2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2012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SQL Server 2012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1"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02426459"/>
      </p:ext>
    </p:extLst>
  </p:cSld>
  <p:clrMapOvr>
    <a:masterClrMapping/>
  </p:clrMapOvr>
  <p:transition>
    <p:fade/>
  </p:transition>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78" name="Rounded Rectangle 77"/>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Round Same Side Corner Rectangle 7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80"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2231770317"/>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8"/>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Rounded Rectangle 66"/>
          <p:cNvSpPr/>
          <p:nvPr/>
        </p:nvSpPr>
        <p:spPr bwMode="auto">
          <a:xfrm rot="10800000">
            <a:off x="6132244" y="2910676"/>
            <a:ext cx="4304027" cy="408448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82" name="Rectangle 81"/>
          <p:cNvSpPr/>
          <p:nvPr/>
        </p:nvSpPr>
        <p:spPr>
          <a:xfrm>
            <a:off x="6214632" y="307291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83" name="Rectangle 82"/>
          <p:cNvSpPr/>
          <p:nvPr/>
        </p:nvSpPr>
        <p:spPr>
          <a:xfrm>
            <a:off x="6296690" y="3477677"/>
            <a:ext cx="3915849" cy="3447098"/>
          </a:xfrm>
          <a:prstGeom prst="rect">
            <a:avLst/>
          </a:prstGeom>
        </p:spPr>
        <p:txBody>
          <a:bodyPr wrap="square" lIns="0" tIns="0" rIns="0" bIns="0">
            <a:spAutoFit/>
          </a:bodyPr>
          <a:lstStyle/>
          <a:p>
            <a:pPr marL="173032" indent="-173032" defTabSz="1097192">
              <a:spcAft>
                <a:spcPts val="0"/>
              </a:spcAft>
              <a:buClr>
                <a:srgbClr val="F8D246"/>
              </a:buClr>
              <a:buFont typeface="Arial" pitchFamily="34" charset="0"/>
              <a:buChar char="•"/>
            </a:pPr>
            <a:r>
              <a:rPr lang="en-US" sz="1600" dirty="0" smtClean="0">
                <a:solidFill>
                  <a:srgbClr val="FFFFFF"/>
                </a:solidFill>
                <a:latin typeface="Segoe (Body)"/>
              </a:rPr>
              <a:t>Office SharePoint Server 2007 (Active Directory Federation Services integration with SharePoint, multi-format metadata)
SharePoint Server 2010 (Active Directory Federation Services integration with SharePoint, multi-format metadata)
SharePoint Online (intranet and Internet sites)
Office 365 E1
Office 365 E2
Office 365 E3
Office 365 E4
SharePoint Online P1
SharePoint Online P2</a:t>
            </a:r>
          </a:p>
        </p:txBody>
      </p:sp>
      <p:grpSp>
        <p:nvGrpSpPr>
          <p:cNvPr id="61" name="Group 73"/>
          <p:cNvGrpSpPr/>
          <p:nvPr/>
        </p:nvGrpSpPr>
        <p:grpSpPr>
          <a:xfrm>
            <a:off x="1661318" y="7287011"/>
            <a:ext cx="1594230" cy="680271"/>
            <a:chOff x="1792010" y="4441101"/>
            <a:chExt cx="1814878" cy="680271"/>
          </a:xfrm>
        </p:grpSpPr>
        <p:sp>
          <p:nvSpPr>
            <p:cNvPr id="63" name="Round Same Side Corner Rectangle 6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TextBox 63">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5" name="Group 76"/>
          <p:cNvGrpSpPr/>
          <p:nvPr/>
        </p:nvGrpSpPr>
        <p:grpSpPr>
          <a:xfrm>
            <a:off x="120580" y="7287011"/>
            <a:ext cx="1594229" cy="680271"/>
            <a:chOff x="0" y="4441101"/>
            <a:chExt cx="1816316" cy="680271"/>
          </a:xfrm>
        </p:grpSpPr>
        <p:sp>
          <p:nvSpPr>
            <p:cNvPr id="86" name="Round Same Side Corner Rectangle 85"/>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8" name="Group 82"/>
          <p:cNvGrpSpPr/>
          <p:nvPr/>
        </p:nvGrpSpPr>
        <p:grpSpPr>
          <a:xfrm>
            <a:off x="3180655" y="7297060"/>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91" name="Group 87"/>
          <p:cNvGrpSpPr/>
          <p:nvPr/>
        </p:nvGrpSpPr>
        <p:grpSpPr>
          <a:xfrm>
            <a:off x="4699990" y="7297060"/>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5" name="Group 92"/>
          <p:cNvGrpSpPr/>
          <p:nvPr/>
        </p:nvGrpSpPr>
        <p:grpSpPr>
          <a:xfrm>
            <a:off x="7738657" y="7287011"/>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9" name="Group 95"/>
          <p:cNvGrpSpPr/>
          <p:nvPr/>
        </p:nvGrpSpPr>
        <p:grpSpPr>
          <a:xfrm>
            <a:off x="9257990" y="7287011"/>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1" name="TextBox 110">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12" name="Group 111"/>
          <p:cNvGrpSpPr/>
          <p:nvPr/>
        </p:nvGrpSpPr>
        <p:grpSpPr>
          <a:xfrm>
            <a:off x="6267644" y="7283881"/>
            <a:ext cx="1567819" cy="683401"/>
            <a:chOff x="6267644" y="7283881"/>
            <a:chExt cx="1567819" cy="683401"/>
          </a:xfrm>
        </p:grpSpPr>
        <p:sp>
          <p:nvSpPr>
            <p:cNvPr id="113" name="Round Same Side Corner Rectangle 112"/>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4" name="TextBox 113">
              <a:hlinkClick r:id="rId15"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5" name="Rectangle 114"/>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6" name="Group 115"/>
          <p:cNvGrpSpPr/>
          <p:nvPr/>
        </p:nvGrpSpPr>
        <p:grpSpPr>
          <a:xfrm>
            <a:off x="9225888" y="7836408"/>
            <a:ext cx="1653644" cy="369328"/>
            <a:chOff x="9225888" y="7836408"/>
            <a:chExt cx="1653644" cy="369328"/>
          </a:xfrm>
        </p:grpSpPr>
        <p:sp>
          <p:nvSpPr>
            <p:cNvPr id="117" name="TextBox 116">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8" name="Isosceles Triangle 117">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9" name="TextBox 118"/>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0" name="TextBox 49">
            <a:hlinkClick r:id="rId12"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51" name="Isosceles Triangle 50">
            <a:hlinkClick r:id="rId12"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5" name="Rectangle 54"/>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Dynamic answer is D. </a:t>
            </a:r>
            <a:r>
              <a:rPr lang="en-US" sz="1600" dirty="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spTree>
    <p:extLst>
      <p:ext uri="{BB962C8B-B14F-4D97-AF65-F5344CB8AC3E}">
        <p14:creationId xmlns:p14="http://schemas.microsoft.com/office/powerpoint/2010/main" val="127072200"/>
      </p:ext>
    </p:extLst>
  </p:cSld>
  <p:clrMapOvr>
    <a:masterClrMapping/>
  </p:clrMapOvr>
  <p:transition>
    <p:fade/>
  </p:transition>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2097255318"/>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18.</a:t>
                      </a:r>
                      <a:r>
                        <a:rPr lang="en-US" sz="1400" smtClean="0">
                          <a:solidFill>
                            <a:schemeClr val="tx1"/>
                          </a:solidFill>
                          <a:latin typeface="Segoe (Body)"/>
                        </a:rPr>
                        <a:t> What best describes your Domain Name System 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Redundant Domain Name System servers exist on a separate network to provide fault tolerance and isolation, including ability to do zone transfer across boundaries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8.</a:t>
                      </a:r>
                      <a:r>
                        <a:rPr lang="en-US" sz="1400" smtClean="0">
                          <a:solidFill>
                            <a:schemeClr val="tx1"/>
                          </a:solidFill>
                          <a:latin typeface="Segoe (Body)"/>
                        </a:rPr>
                        <a:t> What best describes your server or service monitoring and control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Performance monitoring of applications as well as physical and virtual hardware pools with enforceable SLAs; Service health monitoring with consistent reporting across heterogeneous environments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23.</a:t>
                      </a:r>
                      <a:r>
                        <a:rPr lang="en-US" sz="1400" smtClean="0">
                          <a:solidFill>
                            <a:schemeClr val="tx1"/>
                          </a:solidFill>
                          <a:latin typeface="Segoe (Body)"/>
                        </a:rPr>
                        <a:t> What best describes your transport services (eg. TCP/IP) configuration?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IPv4 for main transport services, using IPv6 for some transport services (eg. to achieve larger address range)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10.</a:t>
                      </a:r>
                      <a:r>
                        <a:rPr lang="en-US" sz="1400" smtClean="0">
                          <a:solidFill>
                            <a:schemeClr val="tx1"/>
                          </a:solidFill>
                          <a:latin typeface="Segoe (Body)"/>
                        </a:rPr>
                        <a:t> What best describes your high-availability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There are multiple levels of service availability clustering or load balancing. Virtualization and management is used to dynamically move applications and services when issues arise with datacenter compute, storage and network resources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5"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3996173084"/>
      </p:ext>
    </p:extLst>
  </p:cSld>
  <p:clrMapOvr>
    <a:masterClrMapping/>
  </p:clrMapOvr>
  <p:transition>
    <p:fade/>
  </p:transition>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2114515515"/>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52.</a:t>
                      </a:r>
                      <a:r>
                        <a:rPr lang="en-US" sz="1400" smtClean="0">
                          <a:solidFill>
                            <a:schemeClr val="tx1"/>
                          </a:solidFill>
                          <a:latin typeface="Segoe (Body)"/>
                        </a:rPr>
                        <a:t> What best describes your identity provisioning and access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Provisioning and de-provisioning of user and super-user accounts, certificates, and/or multi-factor authentication is automated</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14.</a:t>
                      </a:r>
                      <a:r>
                        <a:rPr lang="en-US" sz="1400" smtClean="0">
                          <a:solidFill>
                            <a:schemeClr val="tx1"/>
                          </a:solidFill>
                          <a:latin typeface="Segoe (Body)"/>
                        </a:rPr>
                        <a:t> What best describes your application protection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is deployed and centrally managed for all applications and services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54.</a:t>
                      </a:r>
                      <a:r>
                        <a:rPr lang="en-US" sz="1400" smtClean="0">
                          <a:solidFill>
                            <a:schemeClr val="tx1"/>
                          </a:solidFill>
                          <a:latin typeface="Segoe (Body)"/>
                        </a:rPr>
                        <a:t> What best describes your authentication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Multi-factor and certificate-based authentication are applied in some scenarios, such as remote access across boundaries (such as On Prem and Cloud). Self service password resets supported</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15.</a:t>
                      </a:r>
                      <a:r>
                        <a:rPr lang="en-US" sz="1400" smtClean="0">
                          <a:solidFill>
                            <a:schemeClr val="tx1"/>
                          </a:solidFill>
                          <a:latin typeface="Segoe (Body)"/>
                        </a:rPr>
                        <a:t> What best describes your network protection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Integrated perimeter firewall, IPS, Web security, gateway anti-virus, and URL filtering are deployed with support for server and domain isolation; network security, alerts, and compliance are integrated with all other tools to provide a comprehensive scorecard view and threat assessment across datacenter, application, organization, and cloud boundaries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29817879"/>
      </p:ext>
    </p:extLst>
  </p:cSld>
  <p:clrMapOvr>
    <a:masterClrMapping/>
  </p:clrMapOvr>
  <p:transition>
    <p:fade/>
  </p:transition>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152475575"/>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55.</a:t>
                      </a:r>
                      <a:r>
                        <a:rPr lang="en-US" sz="1400" smtClean="0">
                          <a:solidFill>
                            <a:schemeClr val="tx1"/>
                          </a:solidFill>
                          <a:latin typeface="Segoe (Body)"/>
                        </a:rPr>
                        <a:t> What best describes your authorization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centralized, group/role based access policy is defined for business resources, applications, and information resources, managed through industry accepted processes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16.</a:t>
                      </a:r>
                      <a:r>
                        <a:rPr lang="en-US" sz="1400" smtClean="0">
                          <a:solidFill>
                            <a:schemeClr val="tx1"/>
                          </a:solidFill>
                          <a:latin typeface="Segoe (Body)"/>
                        </a:rPr>
                        <a:t> What best describes your secure remote access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Secure remote access is integrated with quarantine for compliance with corporate policy</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56.</a:t>
                      </a:r>
                      <a:r>
                        <a:rPr lang="en-US" sz="1400" smtClean="0">
                          <a:solidFill>
                            <a:schemeClr val="tx1"/>
                          </a:solidFill>
                          <a:latin typeface="Segoe (Body)"/>
                        </a:rPr>
                        <a:t> What best describes your directory services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scalable directory that is integrated and automatically synchronizes with all remaining directories across multiple geographies and isolated domains for all applications with connectivity to cloud when applicable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29.</a:t>
                      </a:r>
                      <a:r>
                        <a:rPr lang="en-US" sz="1400" smtClean="0">
                          <a:solidFill>
                            <a:schemeClr val="tx1"/>
                          </a:solidFill>
                          <a:latin typeface="Segoe (Body)"/>
                        </a:rPr>
                        <a:t> What best describes your backup and recovery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Critical data is backed up by taking snapshots using a centralized, application-aware system</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45532229"/>
      </p:ext>
    </p:extLst>
  </p:cSld>
  <p:clrMapOvr>
    <a:masterClrMapping/>
  </p:clrMapOvr>
  <p:transition>
    <p:fade/>
  </p:transition>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1078011941"/>
              </p:ext>
            </p:extLst>
          </p:nvPr>
        </p:nvGraphicFramePr>
        <p:xfrm>
          <a:off x="575060" y="3152086"/>
          <a:ext cx="9601678" cy="329184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1.</a:t>
                      </a:r>
                      <a:r>
                        <a:rPr lang="en-US" sz="1400" smtClean="0">
                          <a:solidFill>
                            <a:schemeClr val="tx1"/>
                          </a:solidFill>
                          <a:latin typeface="Segoe (Body)"/>
                        </a:rPr>
                        <a:t> What best describes your provisioning and architecture for collaborative workspaces?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Workspaces are managed at the departmental level and are available from individual productivity applications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35.</a:t>
                      </a:r>
                      <a:r>
                        <a:rPr lang="en-US" sz="1400" smtClean="0">
                          <a:solidFill>
                            <a:schemeClr val="tx1"/>
                          </a:solidFill>
                          <a:latin typeface="Segoe (Body)"/>
                        </a:rPr>
                        <a:t> What best describes your client backup and recovery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Storage of user state is centralized, including retention policies that align with corporate mandates (security and policy)</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BPIO: 3.</a:t>
                      </a:r>
                      <a:r>
                        <a:rPr lang="en-US" sz="1400" smtClean="0">
                          <a:solidFill>
                            <a:schemeClr val="tx1"/>
                          </a:solidFill>
                          <a:latin typeface="Segoe (Body)"/>
                        </a:rPr>
                        <a:t> What is your strategy for onboarding (provisioning users/groups, deployment to client, training/adoption) users onto collaborative platforms?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driven onboarding; Integration with directory services for group level onboarding, training for users is available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40.</a:t>
                      </a:r>
                      <a:r>
                        <a:rPr lang="en-US" sz="1400" smtClean="0">
                          <a:solidFill>
                            <a:schemeClr val="tx1"/>
                          </a:solidFill>
                          <a:latin typeface="Segoe (Body)"/>
                        </a:rPr>
                        <a:t> What best describes your desktop monitoring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Desktop applications and system events are centrally monitored and reported, and trends are analyzed and integrated into incident management systems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11578651"/>
      </p:ext>
    </p:extLst>
  </p:cSld>
  <p:clrMapOvr>
    <a:masterClrMapping/>
  </p:clrMapOvr>
  <p:transition>
    <p:fade/>
  </p:transition>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443691073"/>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6.</a:t>
                      </a:r>
                      <a:r>
                        <a:rPr lang="en-US" sz="1400" smtClean="0">
                          <a:solidFill>
                            <a:schemeClr val="tx1"/>
                          </a:solidFill>
                          <a:latin typeface="Segoe (Body)"/>
                        </a:rPr>
                        <a:t> What best describes your provisioning and architecture for portals?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Portals (enterprise, departmental, and personal) are provisioned by IT and are deployed on a single productivity infrastructure; governance policies are fully in place, including single sign-on supported by uniform directory services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43.</a:t>
                      </a:r>
                      <a:r>
                        <a:rPr lang="en-US" sz="1400" smtClean="0">
                          <a:solidFill>
                            <a:schemeClr val="tx1"/>
                          </a:solidFill>
                          <a:latin typeface="Segoe (Body)"/>
                        </a:rPr>
                        <a:t> What best describes your mobile device provisioning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Certificate provisioning and authorization (for example, 802.1x or Secure Sockets Layer) is in place for mobile devices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49.</a:t>
                      </a:r>
                      <a:r>
                        <a:rPr lang="en-US" sz="1400" smtClean="0">
                          <a:solidFill>
                            <a:schemeClr val="tx1"/>
                          </a:solidFill>
                          <a:latin typeface="Segoe (Body)"/>
                        </a:rPr>
                        <a:t> What best describes your strategy for protecting clients against malware?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against malware is centrally managed for desktop systems, laptops, and non-PC devices; desktop systems and laptops include a host firewall, host intrusion prevention system or vulnerability shield, and quarantine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6122721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07848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6.</a:t>
                      </a:r>
                      <a:r>
                        <a:rPr lang="en-US" sz="1400" smtClean="0">
                          <a:solidFill>
                            <a:schemeClr val="tx1"/>
                          </a:solidFill>
                          <a:latin typeface="Segoe (Body)"/>
                        </a:rPr>
                        <a:t> What best describes your provisioning and architecture for portals?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Multiple portals exist; directory services, authentication, and authorization are not uniform across portals, requiring users to sign in multiple times; user management methods are redundant</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63.</a:t>
                      </a:r>
                      <a:r>
                        <a:rPr lang="en-US" sz="1400" smtClean="0">
                          <a:solidFill>
                            <a:schemeClr val="tx1"/>
                          </a:solidFill>
                          <a:latin typeface="Segoe (Body)"/>
                        </a:rPr>
                        <a:t> What best describes your strategy to plan for IT service policies and policy based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policies are documented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68.</a:t>
                      </a:r>
                      <a:r>
                        <a:rPr lang="en-US" sz="1400" smtClean="0">
                          <a:solidFill>
                            <a:schemeClr val="tx1"/>
                          </a:solidFill>
                          <a:latin typeface="Segoe (Body)"/>
                        </a:rPr>
                        <a:t> What best describes your strategy for IT service operations and service-level agreements?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Each IT service provides service-level and operational-level agreements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2863213307"/>
              </p:ext>
            </p:extLst>
          </p:nvPr>
        </p:nvGraphicFramePr>
        <p:xfrm>
          <a:off x="575060" y="3149606"/>
          <a:ext cx="9578438" cy="295656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60.</a:t>
                      </a:r>
                      <a:r>
                        <a:rPr lang="en-US" sz="1400" smtClean="0">
                          <a:solidFill>
                            <a:schemeClr val="tx1"/>
                          </a:solidFill>
                          <a:latin typeface="Segoe (Body)"/>
                        </a:rPr>
                        <a:t> What best describes your information protection policy?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Persistent information protection helps to enforce policy on sensitive data across boundaries, including data on mobile devices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63.</a:t>
                      </a:r>
                      <a:r>
                        <a:rPr lang="en-US" sz="1400" smtClean="0">
                          <a:solidFill>
                            <a:schemeClr val="tx1"/>
                          </a:solidFill>
                          <a:latin typeface="Segoe (Body)"/>
                        </a:rPr>
                        <a:t> What best describes your strategy to plan for IT service policies and policy based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IT policies are integrated across all IT services, enabling or restricting use of resources as appropriate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68.</a:t>
                      </a:r>
                      <a:r>
                        <a:rPr lang="en-US" sz="1400" smtClean="0">
                          <a:solidFill>
                            <a:schemeClr val="tx1"/>
                          </a:solidFill>
                          <a:latin typeface="Segoe (Body)"/>
                        </a:rPr>
                        <a:t> What best describes your strategy for IT service operations and service-level agreements?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Service-level and operational-level agreements are integrated for IT services; management reviews operational health regularly; some tasks are automated</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04178342"/>
      </p:ext>
    </p:extLst>
  </p:cSld>
  <p:clrMapOvr>
    <a:masterClrMapping/>
  </p:clrMapOvr>
  <p:transition>
    <p:fade/>
  </p:transition>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1608362197"/>
              </p:ext>
            </p:extLst>
          </p:nvPr>
        </p:nvGraphicFramePr>
        <p:xfrm>
          <a:off x="575060" y="3149606"/>
          <a:ext cx="9578438" cy="281144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69.</a:t>
                      </a:r>
                      <a:r>
                        <a:rPr lang="en-US" sz="1400" smtClean="0">
                          <a:solidFill>
                            <a:schemeClr val="tx1"/>
                          </a:solidFill>
                          <a:latin typeface="Segoe (Body)"/>
                        </a:rPr>
                        <a:t> What best describes your strategy for IT service incident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Processes to manage incidents are integrated across IT services via self service where appropriate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70.</a:t>
                      </a:r>
                      <a:r>
                        <a:rPr lang="en-US" sz="1400" smtClean="0">
                          <a:solidFill>
                            <a:schemeClr val="tx1"/>
                          </a:solidFill>
                          <a:latin typeface="Segoe (Body)"/>
                        </a:rPr>
                        <a:t> What best describes your strategy for monitoring security and reporting on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Monitoring and flexible, tenant/service reporting are aggregated across individual areas for protection against malware, protection of information, and identity and access technologies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71.</a:t>
                      </a:r>
                      <a:r>
                        <a:rPr lang="en-US" sz="1400" smtClean="0">
                          <a:solidFill>
                            <a:schemeClr val="tx1"/>
                          </a:solidFill>
                          <a:latin typeface="Segoe (Body)"/>
                        </a:rPr>
                        <a:t> What best describes your problem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Problem management processes are integrated across IT services, with incident management integration</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37381973"/>
      </p:ext>
    </p:extLst>
  </p:cSld>
  <p:clrMapOvr>
    <a:masterClrMapping/>
  </p:clrMapOvr>
  <p:transition>
    <p:fade/>
  </p:transition>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113885981"/>
              </p:ext>
            </p:extLst>
          </p:nvPr>
        </p:nvGraphicFramePr>
        <p:xfrm>
          <a:off x="575060" y="3149606"/>
          <a:ext cx="9578438" cy="243840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74.</a:t>
                      </a:r>
                      <a:r>
                        <a:rPr lang="en-US" sz="1400" smtClean="0">
                          <a:solidFill>
                            <a:schemeClr val="tx1"/>
                          </a:solidFill>
                          <a:latin typeface="Segoe (Body)"/>
                        </a:rPr>
                        <a:t> What best describes your risk and vulnerability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Risk and vulnerability analysis is integrated across all IT services; IT compliance objectives and activities are integrated across IT services and automated where possible; management regularly audits to review policy and compliance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21.</a:t>
                      </a:r>
                      <a:r>
                        <a:rPr lang="en-US" sz="1400" smtClean="0">
                          <a:solidFill>
                            <a:schemeClr val="tx1"/>
                          </a:solidFill>
                          <a:latin typeface="Segoe (Body)"/>
                        </a:rPr>
                        <a:t> What best describes your strategy for accessing e-mail from anywhere?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Secure, remote, online and offline access to rich mailbox and calendar functionality exists inside and outside the firewall</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1"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02696750"/>
      </p:ext>
    </p:extLst>
  </p:cSld>
  <p:clrMapOvr>
    <a:masterClrMapping/>
  </p:clrMapOvr>
  <p:transition>
    <p:fade/>
  </p:transition>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536819884"/>
              </p:ext>
            </p:extLst>
          </p:nvPr>
        </p:nvGraphicFramePr>
        <p:xfrm>
          <a:off x="570666" y="3442635"/>
          <a:ext cx="9035144" cy="208026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500"/>
                        </a:spcAft>
                        <a:buClr>
                          <a:srgbClr val="FFC000"/>
                        </a:buClr>
                        <a:buFont typeface="Arial" pitchFamily="34" charset="0"/>
                        <a:buNone/>
                      </a:pPr>
                      <a:r>
                        <a:rPr lang="en-US" sz="1600" kern="1200" smtClean="0">
                          <a:solidFill>
                            <a:schemeClr val="tx1"/>
                          </a:solidFill>
                          <a:latin typeface="+mn-lt"/>
                          <a:ea typeface="+mn-ea"/>
                          <a:cs typeface="+mn-cs"/>
                        </a:rPr>
                        <a:t>SharePoint Server 2010 (rating, tagging, and micro blogging)
Office 2010 (content tagging within applications)
Office 2007
Office SharePoint Server 2007</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Jive SBS 4.0</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56"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83126808"/>
      </p:ext>
    </p:extLst>
  </p:cSld>
  <p:clrMapOvr>
    <a:masterClrMapping/>
  </p:clrMapOvr>
  <p:transition>
    <p:fade/>
  </p:transition>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172110142"/>
              </p:ext>
            </p:extLst>
          </p:nvPr>
        </p:nvGraphicFramePr>
        <p:xfrm>
          <a:off x="568543" y="3442635"/>
          <a:ext cx="9467311" cy="1737360"/>
        </p:xfrm>
        <a:graphic>
          <a:graphicData uri="http://schemas.openxmlformats.org/drawingml/2006/table">
            <a:tbl>
              <a:tblPr firstRow="1" bandRow="1">
                <a:tableStyleId>{5C22544A-7EE6-4342-B048-85BDC9FD1C3A}</a:tableStyleId>
              </a:tblPr>
              <a:tblGrid>
                <a:gridCol w="9467311"/>
              </a:tblGrid>
              <a:tr h="274320">
                <a:tc>
                  <a:txBody>
                    <a:bodyPr/>
                    <a:lstStyle/>
                    <a:p>
                      <a:r>
                        <a:rPr lang="en-US" sz="1600" dirty="0" smtClean="0">
                          <a:solidFill>
                            <a:srgbClr val="F8D246"/>
                          </a:solidFill>
                        </a:rPr>
                        <a:t>TIPPING POINTS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Rationalized to Dynamic introduces social feedback and </a:t>
                      </a:r>
                      <a:r>
                        <a:rPr lang="en-US" sz="1600" b="0" kern="1200" dirty="0" err="1" smtClean="0">
                          <a:solidFill>
                            <a:schemeClr val="tx1"/>
                          </a:solidFill>
                          <a:latin typeface="+mn-lt"/>
                          <a:ea typeface="+mn-ea"/>
                          <a:cs typeface="+mn-cs"/>
                        </a:rPr>
                        <a:t>microblogging</a:t>
                      </a:r>
                      <a:r>
                        <a:rPr lang="en-US" sz="1600" b="0" kern="1200" dirty="0" smtClean="0">
                          <a:solidFill>
                            <a:schemeClr val="tx1"/>
                          </a:solidFill>
                          <a:latin typeface="+mn-lt"/>
                          <a:ea typeface="+mn-ea"/>
                          <a:cs typeface="+mn-cs"/>
                        </a:rPr>
                        <a:t>, which drive Microsoft SharePoint Server 2010 Standard CAL and Office Professional 2010.</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1"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80959327"/>
      </p:ext>
    </p:extLst>
  </p:cSld>
  <p:clrMapOvr>
    <a:masterClrMapping/>
  </p:clrMapOvr>
  <p:transition>
    <p:fade/>
  </p:transition>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7258100"/>
              </p:ext>
            </p:extLst>
          </p:nvPr>
        </p:nvGraphicFramePr>
        <p:xfrm>
          <a:off x="567895" y="3442635"/>
          <a:ext cx="9487210" cy="2271995"/>
        </p:xfrm>
        <a:graphic>
          <a:graphicData uri="http://schemas.openxmlformats.org/drawingml/2006/table">
            <a:tbl>
              <a:tblPr firstRow="1" bandRow="1">
                <a:tableStyleId>{5C22544A-7EE6-4342-B048-85BDC9FD1C3A}</a:tableStyleId>
              </a:tblPr>
              <a:tblGrid>
                <a:gridCol w="9487210"/>
              </a:tblGrid>
              <a:tr h="274320">
                <a:tc>
                  <a:txBody>
                    <a:bodyPr/>
                    <a:lstStyle/>
                    <a:p>
                      <a:r>
                        <a:rPr lang="en-US" sz="1600" dirty="0" smtClean="0">
                          <a:solidFill>
                            <a:srgbClr val="F8D246"/>
                          </a:solidFill>
                        </a:rPr>
                        <a:t>LICENSING</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Server 2010 Standard CAL</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Microsoft Office Professional 2010</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2008 R2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2012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SQL Server 2012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1"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69668986"/>
      </p:ext>
    </p:extLst>
  </p:cSld>
  <p:clrMapOvr>
    <a:masterClrMapping/>
  </p:clrMapOvr>
  <p:transition>
    <p:fade/>
  </p:transition>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78" name="Rounded Rectangle 77"/>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Round Same Side Corner Rectangle 7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80"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4081021412"/>
              </p:ext>
            </p:extLst>
          </p:nvPr>
        </p:nvGraphicFramePr>
        <p:xfrm>
          <a:off x="567895" y="332403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2685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8"/>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Rounded Rectangle 66"/>
          <p:cNvSpPr/>
          <p:nvPr/>
        </p:nvSpPr>
        <p:spPr bwMode="auto">
          <a:xfrm rot="10800000">
            <a:off x="6132243" y="3083926"/>
            <a:ext cx="4304027" cy="397135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82" name="Rectangle 81"/>
          <p:cNvSpPr/>
          <p:nvPr/>
        </p:nvSpPr>
        <p:spPr>
          <a:xfrm>
            <a:off x="6214632" y="324616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83" name="Rectangle 82"/>
          <p:cNvSpPr/>
          <p:nvPr/>
        </p:nvSpPr>
        <p:spPr>
          <a:xfrm>
            <a:off x="6296690" y="3650927"/>
            <a:ext cx="3915849" cy="166968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smtClean="0">
                <a:solidFill>
                  <a:srgbClr val="FFFFFF"/>
                </a:solidFill>
                <a:latin typeface="Segoe (Body)"/>
              </a:rPr>
              <a:t>SharePoint Server 2010 (rating, tagging, and micro blogging)
Office 2010 (content tagging within applications)
Office 2007
Office SharePoint Server 2007</a:t>
            </a:r>
            <a:endParaRPr lang="en-US" sz="1600" dirty="0" smtClean="0">
              <a:solidFill>
                <a:srgbClr val="FFFFFF"/>
              </a:solidFill>
              <a:latin typeface="Segoe (Body)"/>
            </a:endParaRPr>
          </a:p>
        </p:txBody>
      </p:sp>
      <p:grpSp>
        <p:nvGrpSpPr>
          <p:cNvPr id="61" name="Group 73"/>
          <p:cNvGrpSpPr/>
          <p:nvPr/>
        </p:nvGrpSpPr>
        <p:grpSpPr>
          <a:xfrm>
            <a:off x="1661318" y="7287011"/>
            <a:ext cx="1594230" cy="680271"/>
            <a:chOff x="1792010" y="4441101"/>
            <a:chExt cx="1814878" cy="680271"/>
          </a:xfrm>
        </p:grpSpPr>
        <p:sp>
          <p:nvSpPr>
            <p:cNvPr id="63" name="Round Same Side Corner Rectangle 6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TextBox 63">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5" name="Group 76"/>
          <p:cNvGrpSpPr/>
          <p:nvPr/>
        </p:nvGrpSpPr>
        <p:grpSpPr>
          <a:xfrm>
            <a:off x="120580" y="7287011"/>
            <a:ext cx="1594229" cy="680271"/>
            <a:chOff x="0" y="4441101"/>
            <a:chExt cx="1816316" cy="680271"/>
          </a:xfrm>
        </p:grpSpPr>
        <p:sp>
          <p:nvSpPr>
            <p:cNvPr id="86" name="Round Same Side Corner Rectangle 85"/>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8" name="Group 82"/>
          <p:cNvGrpSpPr/>
          <p:nvPr/>
        </p:nvGrpSpPr>
        <p:grpSpPr>
          <a:xfrm>
            <a:off x="3180655" y="7297060"/>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91" name="Group 87"/>
          <p:cNvGrpSpPr/>
          <p:nvPr/>
        </p:nvGrpSpPr>
        <p:grpSpPr>
          <a:xfrm>
            <a:off x="4699990" y="7297060"/>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5" name="Group 92"/>
          <p:cNvGrpSpPr/>
          <p:nvPr/>
        </p:nvGrpSpPr>
        <p:grpSpPr>
          <a:xfrm>
            <a:off x="7738657" y="7287011"/>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9" name="Group 95"/>
          <p:cNvGrpSpPr/>
          <p:nvPr/>
        </p:nvGrpSpPr>
        <p:grpSpPr>
          <a:xfrm>
            <a:off x="9257990" y="7287011"/>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1" name="TextBox 110">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12" name="Group 111"/>
          <p:cNvGrpSpPr/>
          <p:nvPr/>
        </p:nvGrpSpPr>
        <p:grpSpPr>
          <a:xfrm>
            <a:off x="6267644" y="7283881"/>
            <a:ext cx="1567819" cy="683401"/>
            <a:chOff x="6267644" y="7283881"/>
            <a:chExt cx="1567819" cy="683401"/>
          </a:xfrm>
        </p:grpSpPr>
        <p:sp>
          <p:nvSpPr>
            <p:cNvPr id="113" name="Round Same Side Corner Rectangle 112"/>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4" name="TextBox 113">
              <a:hlinkClick r:id="rId15"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5" name="Rectangle 114"/>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6" name="Group 115"/>
          <p:cNvGrpSpPr/>
          <p:nvPr/>
        </p:nvGrpSpPr>
        <p:grpSpPr>
          <a:xfrm>
            <a:off x="9225888" y="7836408"/>
            <a:ext cx="1653644" cy="369328"/>
            <a:chOff x="9225888" y="7836408"/>
            <a:chExt cx="1653644" cy="369328"/>
          </a:xfrm>
        </p:grpSpPr>
        <p:sp>
          <p:nvSpPr>
            <p:cNvPr id="117" name="TextBox 116">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8" name="Isosceles Triangle 117">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9" name="TextBox 118"/>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0" name="TextBox 119">
            <a:hlinkClick r:id="rId17"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21" name="Isosceles Triangle 120">
            <a:hlinkClick r:id="rId17"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1" name="Rectangle 50"/>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Tree>
    <p:extLst>
      <p:ext uri="{BB962C8B-B14F-4D97-AF65-F5344CB8AC3E}">
        <p14:creationId xmlns:p14="http://schemas.microsoft.com/office/powerpoint/2010/main" val="119706775"/>
      </p:ext>
    </p:extLst>
  </p:cSld>
  <p:clrMapOvr>
    <a:masterClrMapping/>
  </p:clrMapOvr>
  <p:transition>
    <p:fade/>
  </p:transition>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2867067697"/>
              </p:ext>
            </p:extLst>
          </p:nvPr>
        </p:nvGraphicFramePr>
        <p:xfrm>
          <a:off x="575060" y="3242518"/>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18.</a:t>
                      </a:r>
                      <a:r>
                        <a:rPr lang="en-US" sz="1400" smtClean="0">
                          <a:solidFill>
                            <a:schemeClr val="tx1"/>
                          </a:solidFill>
                          <a:latin typeface="Segoe (Body)"/>
                        </a:rPr>
                        <a:t> What best describes your Domain Name System 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Redundant Domain Name System servers exist on a separate network to provide fault tolerance and isolation, including ability to do zone transfer across boundaries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8.</a:t>
                      </a:r>
                      <a:r>
                        <a:rPr lang="en-US" sz="1400" smtClean="0">
                          <a:solidFill>
                            <a:schemeClr val="tx1"/>
                          </a:solidFill>
                          <a:latin typeface="Segoe (Body)"/>
                        </a:rPr>
                        <a:t> What best describes your server or service monitoring and control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Performance monitoring of applications as well as physical and virtual hardware pools with enforceable SLAs; Service health monitoring with consistent reporting across heterogeneous environments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23.</a:t>
                      </a:r>
                      <a:r>
                        <a:rPr lang="en-US" sz="1400" smtClean="0">
                          <a:solidFill>
                            <a:schemeClr val="tx1"/>
                          </a:solidFill>
                          <a:latin typeface="Segoe (Body)"/>
                        </a:rPr>
                        <a:t> What best describes your transport services (eg. TCP/IP) configuration?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IPv4 for main transport services, using IPv6 for some transport services (eg. to achieve larger address range)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dirty="0" smtClean="0">
                          <a:solidFill>
                            <a:srgbClr val="F8D246"/>
                          </a:solidFill>
                          <a:latin typeface="Segoe (Body)"/>
                        </a:rPr>
                        <a:t>Core IO: 10.</a:t>
                      </a:r>
                      <a:r>
                        <a:rPr lang="en-US" sz="1400" dirty="0" smtClean="0">
                          <a:solidFill>
                            <a:schemeClr val="tx1"/>
                          </a:solidFill>
                          <a:latin typeface="Segoe (Body)"/>
                        </a:rPr>
                        <a:t> What best describes your high-availability strategy?</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There are multiple levels of service availability clustering or load balancing. Virtualization and management is used to dynamically move applications and services when issues arise with datacenter compute, storage and network resources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5"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2814843734"/>
      </p:ext>
    </p:extLst>
  </p:cSld>
  <p:clrMapOvr>
    <a:masterClrMapping/>
  </p:clrMapOvr>
  <p:transition>
    <p:fade/>
  </p:transition>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2493292151"/>
              </p:ext>
            </p:extLst>
          </p:nvPr>
        </p:nvGraphicFramePr>
        <p:xfrm>
          <a:off x="575060" y="3242518"/>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52.</a:t>
                      </a:r>
                      <a:r>
                        <a:rPr lang="en-US" sz="1400" smtClean="0">
                          <a:solidFill>
                            <a:schemeClr val="tx1"/>
                          </a:solidFill>
                          <a:latin typeface="Segoe (Body)"/>
                        </a:rPr>
                        <a:t> What best describes your identity provisioning and access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Provisioning and de-provisioning of user and super-user accounts, certificates, and/or multi-factor authentication is automated</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14.</a:t>
                      </a:r>
                      <a:r>
                        <a:rPr lang="en-US" sz="1400" smtClean="0">
                          <a:solidFill>
                            <a:schemeClr val="tx1"/>
                          </a:solidFill>
                          <a:latin typeface="Segoe (Body)"/>
                        </a:rPr>
                        <a:t> What best describes your application protection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is deployed and centrally managed for all applications and services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54.</a:t>
                      </a:r>
                      <a:r>
                        <a:rPr lang="en-US" sz="1400" smtClean="0">
                          <a:solidFill>
                            <a:schemeClr val="tx1"/>
                          </a:solidFill>
                          <a:latin typeface="Segoe (Body)"/>
                        </a:rPr>
                        <a:t> What best describes your authentication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Multi-factor and certificate-based authentication are applied in some scenarios, such as remote access across boundaries (such as On Prem and Cloud). Self service password resets supported</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dirty="0" smtClean="0">
                          <a:solidFill>
                            <a:srgbClr val="F8D246"/>
                          </a:solidFill>
                          <a:latin typeface="Segoe (Body)"/>
                        </a:rPr>
                        <a:t>Core IO: 15.</a:t>
                      </a:r>
                      <a:r>
                        <a:rPr lang="en-US" sz="1400" dirty="0" smtClean="0">
                          <a:solidFill>
                            <a:schemeClr val="tx1"/>
                          </a:solidFill>
                          <a:latin typeface="Segoe (Body)"/>
                        </a:rPr>
                        <a:t> What best describes your network protection strategy?</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Integrated perimeter firewall, IPS, Web security, gateway anti-virus, and URL filtering are deployed with support for server and domain isolation; network security, alerts, and compliance are integrated with all other tools to provide a comprehensive scorecard view and threat assessment across datacenter, application, organization, and cloud boundaries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88963653"/>
      </p:ext>
    </p:extLst>
  </p:cSld>
  <p:clrMapOvr>
    <a:masterClrMapping/>
  </p:clrMapOvr>
  <p:transition>
    <p:fade/>
  </p:transition>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2220187978"/>
              </p:ext>
            </p:extLst>
          </p:nvPr>
        </p:nvGraphicFramePr>
        <p:xfrm>
          <a:off x="575060" y="3242518"/>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dirty="0" smtClean="0">
                          <a:solidFill>
                            <a:srgbClr val="F8D246"/>
                          </a:solidFill>
                          <a:latin typeface="Segoe (Body)"/>
                        </a:rPr>
                        <a:t>Core IO: 55.</a:t>
                      </a:r>
                      <a:r>
                        <a:rPr lang="en-US" sz="1400" dirty="0" smtClean="0">
                          <a:solidFill>
                            <a:schemeClr val="tx1"/>
                          </a:solidFill>
                          <a:latin typeface="Segoe (Body)"/>
                        </a:rPr>
                        <a:t> What best describes your authorization strategy?</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A centralized, group/role based access policy is defined for business resources, applications, and information resources, managed through industry accepted processes</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16.</a:t>
                      </a:r>
                      <a:r>
                        <a:rPr lang="en-US" sz="1400" smtClean="0">
                          <a:solidFill>
                            <a:schemeClr val="tx1"/>
                          </a:solidFill>
                          <a:latin typeface="Segoe (Body)"/>
                        </a:rPr>
                        <a:t> What best describes your secure remote access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Secure remote access is integrated with quarantine for compliance with corporate policy</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56.</a:t>
                      </a:r>
                      <a:r>
                        <a:rPr lang="en-US" sz="1400" smtClean="0">
                          <a:solidFill>
                            <a:schemeClr val="tx1"/>
                          </a:solidFill>
                          <a:latin typeface="Segoe (Body)"/>
                        </a:rPr>
                        <a:t> What best describes your directory services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scalable directory that is integrated and automatically synchronizes with all remaining directories across multiple geographies and isolated domains for all applications with connectivity to cloud when applicable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dirty="0" smtClean="0">
                          <a:solidFill>
                            <a:srgbClr val="F8D246"/>
                          </a:solidFill>
                          <a:latin typeface="Segoe (Body)"/>
                        </a:rPr>
                        <a:t>Core IO: 29.</a:t>
                      </a:r>
                      <a:r>
                        <a:rPr lang="en-US" sz="1400" dirty="0" smtClean="0">
                          <a:solidFill>
                            <a:schemeClr val="tx1"/>
                          </a:solidFill>
                          <a:latin typeface="Segoe (Body)"/>
                        </a:rPr>
                        <a:t> What best describes your backup and recovery strategy for servers?</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Critical data is backed up by taking snapshots using a centralized, application-aware system</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56721134"/>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81144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69.</a:t>
                      </a:r>
                      <a:r>
                        <a:rPr lang="en-US" sz="1400" smtClean="0">
                          <a:solidFill>
                            <a:schemeClr val="tx1"/>
                          </a:solidFill>
                          <a:latin typeface="Segoe (Body)"/>
                        </a:rPr>
                        <a:t> What best describes your strategy for IT service incident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Processes to manage incidents are in place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70.</a:t>
                      </a:r>
                      <a:r>
                        <a:rPr lang="en-US" sz="1400" smtClean="0">
                          <a:solidFill>
                            <a:schemeClr val="tx1"/>
                          </a:solidFill>
                          <a:latin typeface="Segoe (Body)"/>
                        </a:rPr>
                        <a:t> What best describes your strategy for monitoring security and reporting on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Monitoring, reporting, and notifications are centralized for protection against malware, protection of information, and identity and access technologies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71.</a:t>
                      </a:r>
                      <a:r>
                        <a:rPr lang="en-US" sz="1400" smtClean="0">
                          <a:solidFill>
                            <a:schemeClr val="tx1"/>
                          </a:solidFill>
                          <a:latin typeface="Segoe (Body)"/>
                        </a:rPr>
                        <a:t> What best describes your problem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Problem management processes are in place for each IT service, with self service access to knowledge base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120065884"/>
              </p:ext>
            </p:extLst>
          </p:nvPr>
        </p:nvGraphicFramePr>
        <p:xfrm>
          <a:off x="575060" y="3242518"/>
          <a:ext cx="9601678" cy="329184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dirty="0" smtClean="0">
                          <a:solidFill>
                            <a:srgbClr val="F8D246"/>
                          </a:solidFill>
                          <a:latin typeface="Segoe (Body)"/>
                        </a:rPr>
                        <a:t>BPIO: 1.</a:t>
                      </a:r>
                      <a:r>
                        <a:rPr lang="en-US" sz="1400" dirty="0" smtClean="0">
                          <a:solidFill>
                            <a:schemeClr val="tx1"/>
                          </a:solidFill>
                          <a:latin typeface="Segoe (Body)"/>
                        </a:rPr>
                        <a:t> What best describes your provisioning and architecture for collaborative workspaces?</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B.</a:t>
                      </a:r>
                      <a:r>
                        <a:rPr lang="en-US" sz="1400" dirty="0" smtClean="0">
                          <a:solidFill>
                            <a:schemeClr val="tx1"/>
                          </a:solidFill>
                          <a:latin typeface="Segoe (Body)"/>
                        </a:rPr>
                        <a:t> Workspaces are managed at the departmental level and are available from individual productivity applications</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35.</a:t>
                      </a:r>
                      <a:r>
                        <a:rPr lang="en-US" sz="1400" smtClean="0">
                          <a:solidFill>
                            <a:schemeClr val="tx1"/>
                          </a:solidFill>
                          <a:latin typeface="Segoe (Body)"/>
                        </a:rPr>
                        <a:t> What best describes your client backup and recovery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Storage of user state is centralized, including retention policies that align with corporate mandates (security and policy)</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BPIO: 3.</a:t>
                      </a:r>
                      <a:r>
                        <a:rPr lang="en-US" sz="1400" smtClean="0">
                          <a:solidFill>
                            <a:schemeClr val="tx1"/>
                          </a:solidFill>
                          <a:latin typeface="Segoe (Body)"/>
                        </a:rPr>
                        <a:t> What is your strategy for onboarding (provisioning users/groups, deployment to client, training/adoption) users onto collaborative platforms?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driven onboarding; Integration with directory services for group level onboarding, training for users is available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dirty="0" smtClean="0">
                          <a:solidFill>
                            <a:srgbClr val="F8D246"/>
                          </a:solidFill>
                          <a:latin typeface="Segoe (Body)"/>
                        </a:rPr>
                        <a:t>Core IO: 40.</a:t>
                      </a:r>
                      <a:r>
                        <a:rPr lang="en-US" sz="1400" dirty="0" smtClean="0">
                          <a:solidFill>
                            <a:schemeClr val="tx1"/>
                          </a:solidFill>
                          <a:latin typeface="Segoe (Body)"/>
                        </a:rPr>
                        <a:t> What best describes your desktop monitoring strategy?</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Desktop applications and system events are centrally monitored and reported, and trends are analyzed and integrated into incident management systems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46805356"/>
      </p:ext>
    </p:extLst>
  </p:cSld>
  <p:clrMapOvr>
    <a:masterClrMapping/>
  </p:clrMapOvr>
  <p:transition>
    <p:fade/>
  </p:transition>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749745337"/>
              </p:ext>
            </p:extLst>
          </p:nvPr>
        </p:nvGraphicFramePr>
        <p:xfrm>
          <a:off x="575060" y="3242518"/>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dirty="0" smtClean="0">
                          <a:solidFill>
                            <a:srgbClr val="F8D246"/>
                          </a:solidFill>
                          <a:latin typeface="Segoe (Body)"/>
                        </a:rPr>
                        <a:t>BPIO: 6.</a:t>
                      </a:r>
                      <a:r>
                        <a:rPr lang="en-US" sz="1400" dirty="0" smtClean="0">
                          <a:solidFill>
                            <a:schemeClr val="tx1"/>
                          </a:solidFill>
                          <a:latin typeface="Segoe (Body)"/>
                        </a:rPr>
                        <a:t> What best describes your provisioning and architecture for portals?</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Portals (enterprise, departmental, and personal) are provisioned by IT and are deployed on a single productivity infrastructure; governance policies are fully in place, including single sign-on supported by uniform directory services</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43.</a:t>
                      </a:r>
                      <a:r>
                        <a:rPr lang="en-US" sz="1400" smtClean="0">
                          <a:solidFill>
                            <a:schemeClr val="tx1"/>
                          </a:solidFill>
                          <a:latin typeface="Segoe (Body)"/>
                        </a:rPr>
                        <a:t> What best describes your mobile device provisioning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Certificate provisioning and authorization (for example, 802.1x or Secure Sockets Layer) is in place for mobile devices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dirty="0" smtClean="0">
                          <a:solidFill>
                            <a:srgbClr val="F8D246"/>
                          </a:solidFill>
                          <a:latin typeface="Segoe (Body)"/>
                        </a:rPr>
                        <a:t>Core IO: 44.</a:t>
                      </a:r>
                      <a:r>
                        <a:rPr lang="en-US" sz="1400" dirty="0" smtClean="0">
                          <a:solidFill>
                            <a:schemeClr val="tx1"/>
                          </a:solidFill>
                          <a:latin typeface="Segoe (Body)"/>
                        </a:rPr>
                        <a:t> What best describes your device management strategy?</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A solution is in place to automatically identify devices to deploy, configure, and update while maintaining device security</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0" name="TextBox 5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89110268"/>
      </p:ext>
    </p:extLst>
  </p:cSld>
  <p:clrMapOvr>
    <a:masterClrMapping/>
  </p:clrMapOvr>
  <p:transition>
    <p:fade/>
  </p:transition>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955189511"/>
              </p:ext>
            </p:extLst>
          </p:nvPr>
        </p:nvGraphicFramePr>
        <p:xfrm>
          <a:off x="575060" y="3240038"/>
          <a:ext cx="9578438" cy="302480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dirty="0" smtClean="0">
                          <a:solidFill>
                            <a:srgbClr val="F8D246"/>
                          </a:solidFill>
                          <a:latin typeface="Segoe (Body)"/>
                        </a:rPr>
                        <a:t>Core IO: 49.</a:t>
                      </a:r>
                      <a:r>
                        <a:rPr lang="en-US" sz="1400" dirty="0" smtClean="0">
                          <a:solidFill>
                            <a:schemeClr val="tx1"/>
                          </a:solidFill>
                          <a:latin typeface="Segoe (Body)"/>
                        </a:rPr>
                        <a:t> What best describes your strategy for protecting clients against malware?</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Protection against malware is centrally managed for desktop systems, laptops, and non-PC devices; desktop systems and laptops include a host firewall, host intrusion prevention system or vulnerability shield, and quarantine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60.</a:t>
                      </a:r>
                      <a:r>
                        <a:rPr lang="en-US" sz="1400" smtClean="0">
                          <a:solidFill>
                            <a:schemeClr val="tx1"/>
                          </a:solidFill>
                          <a:latin typeface="Segoe (Body)"/>
                        </a:rPr>
                        <a:t> What best describes your information protection policy?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Persistent information protection helps to enforce policy on sensitive data across boundaries, including data on mobile devices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dirty="0" smtClean="0">
                          <a:solidFill>
                            <a:srgbClr val="F8D246"/>
                          </a:solidFill>
                          <a:latin typeface="Segoe (Body)"/>
                        </a:rPr>
                        <a:t>Core IO: 63.</a:t>
                      </a:r>
                      <a:r>
                        <a:rPr lang="en-US" sz="1400" dirty="0" smtClean="0">
                          <a:solidFill>
                            <a:schemeClr val="tx1"/>
                          </a:solidFill>
                          <a:latin typeface="Segoe (Body)"/>
                        </a:rPr>
                        <a:t> What best describes your strategy to plan for IT service policies and policy based management?</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IT policies are integrated across all IT services, enabling or restricting use of resources as appropriate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34277470"/>
      </p:ext>
    </p:extLst>
  </p:cSld>
  <p:clrMapOvr>
    <a:masterClrMapping/>
  </p:clrMapOvr>
  <p:transition>
    <p:fade/>
  </p:transition>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855644305"/>
              </p:ext>
            </p:extLst>
          </p:nvPr>
        </p:nvGraphicFramePr>
        <p:xfrm>
          <a:off x="575060" y="3240038"/>
          <a:ext cx="9578438" cy="295656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dirty="0" smtClean="0">
                          <a:solidFill>
                            <a:srgbClr val="F8D246"/>
                          </a:solidFill>
                          <a:latin typeface="Segoe (Body)"/>
                        </a:rPr>
                        <a:t>Core IO: 68.</a:t>
                      </a:r>
                      <a:r>
                        <a:rPr lang="en-US" sz="1400" dirty="0" smtClean="0">
                          <a:solidFill>
                            <a:schemeClr val="tx1"/>
                          </a:solidFill>
                          <a:latin typeface="Segoe (Body)"/>
                        </a:rPr>
                        <a:t> What best describes your strategy for IT service operations and service-level agreements?</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Service-level and operational-level agreements are integrated for IT services; management reviews operational health regularly; some tasks are automated</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69.</a:t>
                      </a:r>
                      <a:r>
                        <a:rPr lang="en-US" sz="1400" smtClean="0">
                          <a:solidFill>
                            <a:schemeClr val="tx1"/>
                          </a:solidFill>
                          <a:latin typeface="Segoe (Body)"/>
                        </a:rPr>
                        <a:t> What best describes your strategy for IT service incident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Processes to manage incidents are integrated across IT services via self service where appropriate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dirty="0" smtClean="0">
                          <a:solidFill>
                            <a:srgbClr val="F8D246"/>
                          </a:solidFill>
                          <a:latin typeface="Segoe (Body)"/>
                        </a:rPr>
                        <a:t>Core IO: 70.</a:t>
                      </a:r>
                      <a:r>
                        <a:rPr lang="en-US" sz="1400" dirty="0" smtClean="0">
                          <a:solidFill>
                            <a:schemeClr val="tx1"/>
                          </a:solidFill>
                          <a:latin typeface="Segoe (Body)"/>
                        </a:rPr>
                        <a:t> What best describes your strategy for monitoring security and reporting on IT services?</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Monitoring and flexible, tenant/service reporting are aggregated across individual areas for protection against malware, protection of information, and identity and access technologies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93761951"/>
      </p:ext>
    </p:extLst>
  </p:cSld>
  <p:clrMapOvr>
    <a:masterClrMapping/>
  </p:clrMapOvr>
  <p:transition>
    <p:fade/>
  </p:transition>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4064324034"/>
              </p:ext>
            </p:extLst>
          </p:nvPr>
        </p:nvGraphicFramePr>
        <p:xfrm>
          <a:off x="575060" y="3240038"/>
          <a:ext cx="9578438" cy="316992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dirty="0" smtClean="0">
                          <a:solidFill>
                            <a:srgbClr val="F8D246"/>
                          </a:solidFill>
                          <a:latin typeface="Segoe (Body)"/>
                        </a:rPr>
                        <a:t>Core IO: 71.</a:t>
                      </a:r>
                      <a:r>
                        <a:rPr lang="en-US" sz="1400" dirty="0" smtClean="0">
                          <a:solidFill>
                            <a:schemeClr val="tx1"/>
                          </a:solidFill>
                          <a:latin typeface="Segoe (Body)"/>
                        </a:rPr>
                        <a:t> What best describes your problem management strategy for IT services?</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Problem management processes are integrated across IT services, with incident management integration</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74.</a:t>
                      </a:r>
                      <a:r>
                        <a:rPr lang="en-US" sz="1400" smtClean="0">
                          <a:solidFill>
                            <a:schemeClr val="tx1"/>
                          </a:solidFill>
                          <a:latin typeface="Segoe (Body)"/>
                        </a:rPr>
                        <a:t> What best describes your risk and vulnerability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Risk and vulnerability analysis is integrated across all IT services; IT compliance objectives and activities are integrated across IT services and automated where possible; management regularly audits to review policy and compliance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dirty="0" smtClean="0">
                          <a:solidFill>
                            <a:srgbClr val="F8D246"/>
                          </a:solidFill>
                          <a:latin typeface="Segoe (Body)"/>
                        </a:rPr>
                        <a:t>BPIO: 14.</a:t>
                      </a:r>
                      <a:r>
                        <a:rPr lang="en-US" sz="1400" dirty="0" smtClean="0">
                          <a:solidFill>
                            <a:schemeClr val="tx1"/>
                          </a:solidFill>
                          <a:latin typeface="Segoe (Body)"/>
                        </a:rPr>
                        <a:t> What best describes your process for indexing content sources?</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C.</a:t>
                      </a:r>
                      <a:r>
                        <a:rPr lang="en-US" sz="1400" dirty="0" smtClean="0">
                          <a:solidFill>
                            <a:schemeClr val="tx1"/>
                          </a:solidFill>
                          <a:latin typeface="Segoe (Body)"/>
                        </a:rPr>
                        <a:t> Unstructured content from the Web, collaborative and content-managed data repositories, databases, and line-of-business applications is indexed; indexing processes incorporate browsing by people and ranking of expertise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1" name="Group 73"/>
          <p:cNvGrpSpPr/>
          <p:nvPr/>
        </p:nvGrpSpPr>
        <p:grpSpPr>
          <a:xfrm>
            <a:off x="1661318" y="7287011"/>
            <a:ext cx="1594230" cy="680271"/>
            <a:chOff x="1792010" y="4441101"/>
            <a:chExt cx="1814878" cy="680271"/>
          </a:xfrm>
        </p:grpSpPr>
        <p:sp>
          <p:nvSpPr>
            <p:cNvPr id="52" name="Round Same Side Corner Rectangle 5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TextBox 6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6" name="Group 87"/>
          <p:cNvGrpSpPr/>
          <p:nvPr/>
        </p:nvGrpSpPr>
        <p:grpSpPr>
          <a:xfrm>
            <a:off x="4699990" y="7297060"/>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9" name="Group 92"/>
          <p:cNvGrpSpPr/>
          <p:nvPr/>
        </p:nvGrpSpPr>
        <p:grpSpPr>
          <a:xfrm>
            <a:off x="7738657"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3" name="Group 95"/>
          <p:cNvGrpSpPr/>
          <p:nvPr/>
        </p:nvGrpSpPr>
        <p:grpSpPr>
          <a:xfrm>
            <a:off x="9257990"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6" name="Group 95"/>
          <p:cNvGrpSpPr/>
          <p:nvPr/>
        </p:nvGrpSpPr>
        <p:grpSpPr>
          <a:xfrm>
            <a:off x="6267644" y="7283881"/>
            <a:ext cx="1567819" cy="683401"/>
            <a:chOff x="6267644" y="7283881"/>
            <a:chExt cx="1567819" cy="683401"/>
          </a:xfrm>
        </p:grpSpPr>
        <p:sp>
          <p:nvSpPr>
            <p:cNvPr id="108" name="Round Same Side Corner Rectangle 10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0" name="Rectangle 109"/>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1" name="Group 110"/>
          <p:cNvGrpSpPr/>
          <p:nvPr/>
        </p:nvGrpSpPr>
        <p:grpSpPr>
          <a:xfrm>
            <a:off x="9225888" y="7836408"/>
            <a:ext cx="1653644" cy="369328"/>
            <a:chOff x="9225888" y="7836408"/>
            <a:chExt cx="1653644" cy="369328"/>
          </a:xfrm>
        </p:grpSpPr>
        <p:sp>
          <p:nvSpPr>
            <p:cNvPr id="112" name="TextBox 111">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3" name="Isosceles Triangle 112">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4" name="TextBox 11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5" name="TextBox 114">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6" name="Isosceles Triangle 115">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25016640"/>
      </p:ext>
    </p:extLst>
  </p:cSld>
  <p:clrMapOvr>
    <a:masterClrMapping/>
  </p:clrMapOvr>
  <p:transition>
    <p:fade/>
  </p:transition>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832512740"/>
              </p:ext>
            </p:extLst>
          </p:nvPr>
        </p:nvGraphicFramePr>
        <p:xfrm>
          <a:off x="575060" y="3240038"/>
          <a:ext cx="9578438" cy="128016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dirty="0" smtClean="0">
                          <a:solidFill>
                            <a:srgbClr val="F8D246"/>
                          </a:solidFill>
                          <a:latin typeface="Segoe (Body)"/>
                        </a:rPr>
                        <a:t>BPIO: 21.</a:t>
                      </a:r>
                      <a:r>
                        <a:rPr lang="en-US" sz="1400" dirty="0" smtClean="0">
                          <a:solidFill>
                            <a:schemeClr val="tx1"/>
                          </a:solidFill>
                          <a:latin typeface="Segoe (Body)"/>
                        </a:rPr>
                        <a:t> What best describes your strategy for accessing e-mail from anywhere?</a:t>
                      </a: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dirty="0" smtClean="0">
                          <a:solidFill>
                            <a:srgbClr val="F8D246"/>
                          </a:solidFill>
                          <a:latin typeface="Segoe (Body)"/>
                        </a:rPr>
                        <a:t>B.</a:t>
                      </a:r>
                      <a:r>
                        <a:rPr lang="en-US" sz="1400" dirty="0" smtClean="0">
                          <a:solidFill>
                            <a:schemeClr val="tx1"/>
                          </a:solidFill>
                          <a:latin typeface="Segoe (Body)"/>
                        </a:rPr>
                        <a:t> Secure, remote, online and offline access to rich mailbox and calendar functionality exists inside and outside the firewall</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1"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19690375"/>
      </p:ext>
    </p:extLst>
  </p:cSld>
  <p:clrMapOvr>
    <a:masterClrMapping/>
  </p:clrMapOvr>
  <p:transition>
    <p:fade/>
  </p:transition>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527190484"/>
              </p:ext>
            </p:extLst>
          </p:nvPr>
        </p:nvGraphicFramePr>
        <p:xfrm>
          <a:off x="570666" y="3442635"/>
          <a:ext cx="9035144" cy="342900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200"/>
                        </a:spcAft>
                        <a:buClr>
                          <a:srgbClr val="FFC000"/>
                        </a:buClr>
                        <a:buFont typeface="Arial" pitchFamily="34" charset="0"/>
                        <a:buNone/>
                      </a:pPr>
                      <a:r>
                        <a:rPr lang="en-US" sz="1600" kern="1200" dirty="0" smtClean="0">
                          <a:solidFill>
                            <a:schemeClr val="tx1"/>
                          </a:solidFill>
                          <a:latin typeface="+mn-lt"/>
                          <a:ea typeface="+mn-ea"/>
                          <a:cs typeface="+mn-cs"/>
                        </a:rPr>
                        <a:t>Office SharePoint Server 2007 (People Search, Personal Profiles, Dynamically updated profiles using Active Directory Service and LDAP Directories or LOB systems)
SharePoint Server 2010 (People Search, Personal Profiles, Dynamically updated profiles using Active Directory Service and LDAP Directories or LOB systems)
SharePoint Online (User Profile Import, People Search, Social Networking Web)
Office 365 Dedicated</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20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20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20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200"/>
                        </a:spcAft>
                        <a:buClr>
                          <a:srgbClr val="F8D246"/>
                        </a:buClr>
                        <a:buFont typeface="Arial" pitchFamily="34" charset="0"/>
                        <a:buChar char="•"/>
                      </a:pPr>
                      <a:r>
                        <a:rPr lang="en-US" sz="1600" kern="1200" dirty="0" smtClean="0">
                          <a:solidFill>
                            <a:schemeClr val="tx1"/>
                          </a:solidFill>
                          <a:latin typeface="+mn-lt"/>
                          <a:ea typeface="+mn-ea"/>
                          <a:cs typeface="+mn-cs"/>
                        </a:rPr>
                        <a:t>Jive SBS 4.0</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56"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14760723"/>
      </p:ext>
    </p:extLst>
  </p:cSld>
  <p:clrMapOvr>
    <a:masterClrMapping/>
  </p:clrMapOvr>
  <p:transition>
    <p:fade/>
  </p:transition>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1639617285"/>
              </p:ext>
            </p:extLst>
          </p:nvPr>
        </p:nvGraphicFramePr>
        <p:xfrm>
          <a:off x="568543" y="3442635"/>
          <a:ext cx="9467311" cy="2468880"/>
        </p:xfrm>
        <a:graphic>
          <a:graphicData uri="http://schemas.openxmlformats.org/drawingml/2006/table">
            <a:tbl>
              <a:tblPr firstRow="1" bandRow="1">
                <a:tableStyleId>{5C22544A-7EE6-4342-B048-85BDC9FD1C3A}</a:tableStyleId>
              </a:tblPr>
              <a:tblGrid>
                <a:gridCol w="9467311"/>
              </a:tblGrid>
              <a:tr h="274320">
                <a:tc>
                  <a:txBody>
                    <a:bodyPr/>
                    <a:lstStyle/>
                    <a:p>
                      <a:r>
                        <a:rPr lang="en-US" sz="1600" dirty="0" smtClean="0">
                          <a:solidFill>
                            <a:srgbClr val="F8D246"/>
                          </a:solidFill>
                        </a:rPr>
                        <a:t>TIPPING POINTS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Rationalized to Dynamic introduces the ability to refine and sort people search results on the basis of roles, expertise, social distance, and common interests, and the ability to automatically populate profiles from line-of-business systems, which drives Microsoft SharePoint Server 2010 Standard CAL, Microsoft SharePoint Online User Subscription License, and Microsoft Office 365 Dedicated User Subscription License.</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1"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40092905"/>
      </p:ext>
    </p:extLst>
  </p:cSld>
  <p:clrMapOvr>
    <a:masterClrMapping/>
  </p:clrMapOvr>
  <p:transition>
    <p:fade/>
  </p:transition>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33074758"/>
              </p:ext>
            </p:extLst>
          </p:nvPr>
        </p:nvGraphicFramePr>
        <p:xfrm>
          <a:off x="567895" y="3442635"/>
          <a:ext cx="9487210" cy="2659338"/>
        </p:xfrm>
        <a:graphic>
          <a:graphicData uri="http://schemas.openxmlformats.org/drawingml/2006/table">
            <a:tbl>
              <a:tblPr firstRow="1" bandRow="1">
                <a:tableStyleId>{5C22544A-7EE6-4342-B048-85BDC9FD1C3A}</a:tableStyleId>
              </a:tblPr>
              <a:tblGrid>
                <a:gridCol w="9487210"/>
              </a:tblGrid>
              <a:tr h="274320">
                <a:tc>
                  <a:txBody>
                    <a:bodyPr/>
                    <a:lstStyle/>
                    <a:p>
                      <a:r>
                        <a:rPr lang="en-US" sz="1600" dirty="0" smtClean="0">
                          <a:solidFill>
                            <a:srgbClr val="F8D246"/>
                          </a:solidFill>
                        </a:rPr>
                        <a:t>LICENSING</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Server 2010 Standard CAL</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Online User Subscription License</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Office 365 Dedicated User Subscription License</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2008 R2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2012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SQL Server 2012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pSp>
        <p:nvGrpSpPr>
          <p:cNvPr id="50" name="Group 73"/>
          <p:cNvGrpSpPr/>
          <p:nvPr/>
        </p:nvGrpSpPr>
        <p:grpSpPr>
          <a:xfrm>
            <a:off x="1661318" y="7287011"/>
            <a:ext cx="1594230" cy="680271"/>
            <a:chOff x="1792010" y="4441101"/>
            <a:chExt cx="1814878" cy="680271"/>
          </a:xfrm>
        </p:grpSpPr>
        <p:sp>
          <p:nvSpPr>
            <p:cNvPr id="51" name="Round Same Side Corner Rectangle 5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2" name="TextBox 5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1"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5" name="Group 94"/>
          <p:cNvGrpSpPr/>
          <p:nvPr/>
        </p:nvGrpSpPr>
        <p:grpSpPr>
          <a:xfrm>
            <a:off x="6267644" y="7283881"/>
            <a:ext cx="1567819" cy="683401"/>
            <a:chOff x="6267644" y="7283881"/>
            <a:chExt cx="1567819" cy="683401"/>
          </a:xfrm>
        </p:grpSpPr>
        <p:sp>
          <p:nvSpPr>
            <p:cNvPr id="96" name="Round Same Side Corner Rectangle 9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9" name="Rectangle 108"/>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0" name="Group 109"/>
          <p:cNvGrpSpPr/>
          <p:nvPr/>
        </p:nvGrpSpPr>
        <p:grpSpPr>
          <a:xfrm>
            <a:off x="9225888" y="7836408"/>
            <a:ext cx="1653644" cy="369328"/>
            <a:chOff x="9225888" y="7836408"/>
            <a:chExt cx="1653644" cy="369328"/>
          </a:xfrm>
        </p:grpSpPr>
        <p:sp>
          <p:nvSpPr>
            <p:cNvPr id="111" name="TextBox 110">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2" name="Isosceles Triangle 111">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3" name="TextBox 11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14" name="TextBox 113">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15" name="Isosceles Triangle 114">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50266846"/>
      </p:ext>
    </p:extLst>
  </p:cSld>
  <p:clrMapOvr>
    <a:masterClrMapping/>
  </p:clrMapOvr>
  <p:transition>
    <p:fade/>
  </p:transition>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78" name="Rounded Rectangle 77"/>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Round Same Side Corner Rectangle 7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smtClean="0">
                <a:solidFill>
                  <a:srgbClr val="F8D246"/>
                </a:solidFill>
                <a:latin typeface="Segoe"/>
              </a:rPr>
              <a:t>Dynamic answer is D. </a:t>
            </a:r>
            <a:r>
              <a:rPr lang="en-US" sz="140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113507" cy="816746"/>
            <a:chOff x="9787989" y="149764"/>
            <a:chExt cx="1113506"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80"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3120392064"/>
              </p:ext>
            </p:extLst>
          </p:nvPr>
        </p:nvGraphicFramePr>
        <p:xfrm>
          <a:off x="567895" y="3372161"/>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8"/>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Rounded Rectangle 66"/>
          <p:cNvSpPr/>
          <p:nvPr/>
        </p:nvSpPr>
        <p:spPr bwMode="auto">
          <a:xfrm rot="10800000">
            <a:off x="6132235" y="3301125"/>
            <a:ext cx="4304027" cy="372531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82" name="Rectangle 81"/>
          <p:cNvSpPr/>
          <p:nvPr/>
        </p:nvSpPr>
        <p:spPr>
          <a:xfrm>
            <a:off x="6214632" y="3394771"/>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83" name="Rectangle 82"/>
          <p:cNvSpPr/>
          <p:nvPr/>
        </p:nvSpPr>
        <p:spPr>
          <a:xfrm>
            <a:off x="6296690" y="3799532"/>
            <a:ext cx="3915849" cy="3147015"/>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smtClean="0">
                <a:solidFill>
                  <a:srgbClr val="FFFFFF"/>
                </a:solidFill>
                <a:latin typeface="Segoe (Body)"/>
              </a:rPr>
              <a:t>Office SharePoint Server 2007 (People Search, Personal Profiles, Dynamically updated profiles using Active Directory Service and LDAP Directories or LOB systems)
SharePoint Server 2010 (People Search, Personal Profiles, Dynamically updated profiles using Active Directory Service and LDAP Directories or LOB systems)
SharePoint Online (User Profile Import, People Search, Social Networking Web)
Office 365 Dedicated</a:t>
            </a:r>
            <a:endParaRPr lang="en-US" sz="1600" dirty="0" smtClean="0">
              <a:solidFill>
                <a:srgbClr val="FFFFFF"/>
              </a:solidFill>
              <a:latin typeface="Segoe (Body)"/>
            </a:endParaRPr>
          </a:p>
        </p:txBody>
      </p:sp>
      <p:grpSp>
        <p:nvGrpSpPr>
          <p:cNvPr id="61" name="Group 73"/>
          <p:cNvGrpSpPr/>
          <p:nvPr/>
        </p:nvGrpSpPr>
        <p:grpSpPr>
          <a:xfrm>
            <a:off x="1661318" y="7287011"/>
            <a:ext cx="1594230" cy="680271"/>
            <a:chOff x="1792010" y="4441101"/>
            <a:chExt cx="1814878" cy="680271"/>
          </a:xfrm>
        </p:grpSpPr>
        <p:sp>
          <p:nvSpPr>
            <p:cNvPr id="63" name="Round Same Side Corner Rectangle 6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TextBox 63">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5" name="Group 76"/>
          <p:cNvGrpSpPr/>
          <p:nvPr/>
        </p:nvGrpSpPr>
        <p:grpSpPr>
          <a:xfrm>
            <a:off x="120580" y="7287011"/>
            <a:ext cx="1594229" cy="680271"/>
            <a:chOff x="0" y="4441101"/>
            <a:chExt cx="1816316" cy="680271"/>
          </a:xfrm>
        </p:grpSpPr>
        <p:sp>
          <p:nvSpPr>
            <p:cNvPr id="86" name="Round Same Side Corner Rectangle 85"/>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8" name="Group 82"/>
          <p:cNvGrpSpPr/>
          <p:nvPr/>
        </p:nvGrpSpPr>
        <p:grpSpPr>
          <a:xfrm>
            <a:off x="3180655" y="7297060"/>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91" name="Group 87"/>
          <p:cNvGrpSpPr/>
          <p:nvPr/>
        </p:nvGrpSpPr>
        <p:grpSpPr>
          <a:xfrm>
            <a:off x="4699990" y="7297060"/>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5" name="Group 92"/>
          <p:cNvGrpSpPr/>
          <p:nvPr/>
        </p:nvGrpSpPr>
        <p:grpSpPr>
          <a:xfrm>
            <a:off x="7738657" y="7287011"/>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9" name="Group 95"/>
          <p:cNvGrpSpPr/>
          <p:nvPr/>
        </p:nvGrpSpPr>
        <p:grpSpPr>
          <a:xfrm>
            <a:off x="9257990" y="7287011"/>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1" name="TextBox 110">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12" name="Group 111"/>
          <p:cNvGrpSpPr/>
          <p:nvPr/>
        </p:nvGrpSpPr>
        <p:grpSpPr>
          <a:xfrm>
            <a:off x="6267644" y="7283881"/>
            <a:ext cx="1567819" cy="683401"/>
            <a:chOff x="6267644" y="7283881"/>
            <a:chExt cx="1567819" cy="683401"/>
          </a:xfrm>
        </p:grpSpPr>
        <p:sp>
          <p:nvSpPr>
            <p:cNvPr id="113" name="Round Same Side Corner Rectangle 112"/>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4" name="TextBox 113">
              <a:hlinkClick r:id="rId15"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5" name="Rectangle 114"/>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6" name="Group 115"/>
          <p:cNvGrpSpPr/>
          <p:nvPr/>
        </p:nvGrpSpPr>
        <p:grpSpPr>
          <a:xfrm>
            <a:off x="9225888" y="7836408"/>
            <a:ext cx="1653644" cy="369328"/>
            <a:chOff x="9225888" y="7836408"/>
            <a:chExt cx="1653644" cy="369328"/>
          </a:xfrm>
        </p:grpSpPr>
        <p:sp>
          <p:nvSpPr>
            <p:cNvPr id="117" name="TextBox 116">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8" name="Isosceles Triangle 117">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9" name="TextBox 118"/>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0" name="TextBox 119">
            <a:hlinkClick r:id="rId17"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21" name="Isosceles Triangle 120">
            <a:hlinkClick r:id="rId17"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8783882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1371600"/>
            <a:ext cx="9144000" cy="3250121"/>
          </a:xfrm>
          <a:prstGeom prst="rect">
            <a:avLst/>
          </a:prstGeom>
          <a:noFill/>
        </p:spPr>
        <p:txBody>
          <a:bodyPr wrap="square" lIns="109728" tIns="54864" rIns="109728" bIns="54864" rtlCol="0">
            <a:spAutoFit/>
          </a:bodyPr>
          <a:lstStyle/>
          <a:p>
            <a:r>
              <a:rPr lang="en-US" sz="1200" b="1" dirty="0">
                <a:solidFill>
                  <a:srgbClr val="FFFFFF"/>
                </a:solidFill>
                <a:latin typeface="Segoe" pitchFamily="34" charset="0"/>
              </a:rPr>
              <a:t>This document is for informational purposes only. MICROSOFT MAKES NO WARRANTIES, EXPRESS OR IMPLIED, IN THIS SUMMARY.</a:t>
            </a:r>
            <a:endParaRPr lang="en-US" sz="1200" dirty="0">
              <a:solidFill>
                <a:srgbClr val="FFFFFF"/>
              </a:solidFill>
              <a:latin typeface="Segoe" pitchFamily="34" charset="0"/>
            </a:endParaRPr>
          </a:p>
          <a:p>
            <a:r>
              <a:rPr lang="en-US" sz="1200" b="1" dirty="0">
                <a:solidFill>
                  <a:srgbClr val="FFFFFF"/>
                </a:solidFill>
                <a:latin typeface="Segoe" pitchFamily="34" charset="0"/>
              </a:rPr>
              <a:t> </a:t>
            </a:r>
            <a:endParaRPr lang="en-US" sz="1200" dirty="0">
              <a:solidFill>
                <a:srgbClr val="FFFFFF"/>
              </a:solidFill>
              <a:latin typeface="Segoe" pitchFamily="34" charset="0"/>
            </a:endParaRPr>
          </a:p>
          <a:p>
            <a:r>
              <a:rPr lang="en-US" sz="1200" dirty="0">
                <a:solidFill>
                  <a:srgbClr val="FFFFFF"/>
                </a:solidFill>
                <a:latin typeface="Segoe" pitchFamily="34" charset="0"/>
              </a:rPr>
              <a:t>© 2012 Microsoft Corporation. All rights reserved.</a:t>
            </a:r>
          </a:p>
          <a:p>
            <a:r>
              <a:rPr lang="en-US" sz="1200" dirty="0">
                <a:solidFill>
                  <a:srgbClr val="FFFFFF"/>
                </a:solidFill>
                <a:latin typeface="Segoe" pitchFamily="34" charset="0"/>
              </a:rPr>
              <a:t> </a:t>
            </a:r>
          </a:p>
          <a:p>
            <a:r>
              <a:rPr lang="en-US" sz="1200" dirty="0">
                <a:solidFill>
                  <a:srgbClr val="FFFFFF"/>
                </a:solidFill>
                <a:latin typeface="Segoe" pitchFamily="34" charset="0"/>
              </a:rPr>
              <a:t>Microsoft, the Microsoft logo, Windows, Windows Mobile, Windows Server, and Windows Vista are either registered trademarks or trademarks of Microsoft Corporation in the United States and/or other countries. The names of actual companies and products mentioned herein may be the trademarks of their respective owners. </a:t>
            </a:r>
          </a:p>
          <a:p>
            <a:endParaRPr lang="en-US" sz="1200" dirty="0">
              <a:solidFill>
                <a:srgbClr val="FFFFFF"/>
              </a:solidFill>
              <a:latin typeface="Segoe" pitchFamily="34" charset="0"/>
            </a:endParaRPr>
          </a:p>
          <a:p>
            <a:r>
              <a:rPr lang="en-US" sz="1200" b="1" dirty="0">
                <a:solidFill>
                  <a:srgbClr val="FFFFFF"/>
                </a:solidFill>
                <a:latin typeface="Segoe" pitchFamily="34" charset="0"/>
              </a:rPr>
              <a:t>Products</a:t>
            </a:r>
          </a:p>
          <a:p>
            <a:r>
              <a:rPr lang="en-US" sz="1200" dirty="0">
                <a:solidFill>
                  <a:srgbClr val="FFFFFF"/>
                </a:solidFill>
                <a:latin typeface="Segoe" pitchFamily="34" charset="0"/>
              </a:rPr>
              <a:t>Microsoft</a:t>
            </a:r>
            <a:r>
              <a:rPr lang="en-US" sz="1200" baseline="30000" dirty="0">
                <a:solidFill>
                  <a:srgbClr val="FFFFFF"/>
                </a:solidFill>
                <a:latin typeface="Segoe" pitchFamily="34" charset="0"/>
              </a:rPr>
              <a:t>®</a:t>
            </a:r>
            <a:r>
              <a:rPr lang="en-US" sz="1200" dirty="0">
                <a:solidFill>
                  <a:srgbClr val="FFFFFF"/>
                </a:solidFill>
                <a:latin typeface="Segoe" pitchFamily="34" charset="0"/>
              </a:rPr>
              <a:t> Office 365 E1/E2/E3/E4
Microsoft Office SharePoint</a:t>
            </a:r>
            <a:r>
              <a:rPr lang="en-US" sz="1200" baseline="30000" dirty="0">
                <a:solidFill>
                  <a:srgbClr val="FFFFFF"/>
                </a:solidFill>
                <a:latin typeface="Segoe" pitchFamily="34" charset="0"/>
              </a:rPr>
              <a:t>®</a:t>
            </a:r>
            <a:r>
              <a:rPr lang="en-US" sz="1200" dirty="0">
                <a:solidFill>
                  <a:srgbClr val="FFFFFF"/>
                </a:solidFill>
                <a:latin typeface="Segoe" pitchFamily="34" charset="0"/>
              </a:rPr>
              <a:t> Server 2007
Microsoft SharePoint Online 
Microsoft SharePoint Online P1/P2
Microsoft SharePoint Server 2010
Microsoft Office 2007/2010 
Microsoft Office 365 Dedicated</a:t>
            </a:r>
          </a:p>
        </p:txBody>
      </p:sp>
      <p:sp>
        <p:nvSpPr>
          <p:cNvPr id="9" name="Title 1"/>
          <p:cNvSpPr>
            <a:spLocks noGrp="1"/>
          </p:cNvSpPr>
          <p:nvPr>
            <p:ph type="title"/>
          </p:nvPr>
        </p:nvSpPr>
        <p:spPr>
          <a:xfrm>
            <a:off x="402336" y="219456"/>
            <a:ext cx="9966960" cy="553998"/>
          </a:xfrm>
        </p:spPr>
        <p:txBody>
          <a:bodyPr/>
          <a:lstStyle/>
          <a:p>
            <a:r>
              <a:rPr lang="en-US" sz="4000" smtClean="0">
                <a:gradFill flip="none" rotWithShape="1">
                  <a:gsLst>
                    <a:gs pos="0">
                      <a:srgbClr val="FFFFFF"/>
                    </a:gs>
                    <a:gs pos="36000">
                      <a:srgbClr val="C9FFFF"/>
                    </a:gs>
                    <a:gs pos="86000">
                      <a:srgbClr val="19B5FB"/>
                    </a:gs>
                  </a:gsLst>
                  <a:lin ang="5400000" scaled="0"/>
                  <a:tileRect/>
                </a:gradFill>
              </a:rPr>
              <a:t>Social Computing</a:t>
            </a:r>
            <a:endParaRPr sz="4000" dirty="0">
              <a:solidFill>
                <a:schemeClr val="tx1"/>
              </a:solidFill>
            </a:endParaRPr>
          </a:p>
        </p:txBody>
      </p:sp>
      <p:sp>
        <p:nvSpPr>
          <p:cNvPr id="5" name="TextBox 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3659131664"/>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302480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74.</a:t>
                      </a:r>
                      <a:r>
                        <a:rPr lang="en-US" sz="1400" smtClean="0">
                          <a:solidFill>
                            <a:schemeClr val="tx1"/>
                          </a:solidFill>
                          <a:latin typeface="Segoe (Body)"/>
                        </a:rPr>
                        <a:t> What best describes your risk and vulnerability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Risk and vulnerability are formally analyzed across IT services; IT compliance objectives and activities are defined and audited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21.</a:t>
                      </a:r>
                      <a:r>
                        <a:rPr lang="en-US" sz="1400" smtClean="0">
                          <a:solidFill>
                            <a:schemeClr val="tx1"/>
                          </a:solidFill>
                          <a:latin typeface="Segoe (Body)"/>
                        </a:rPr>
                        <a:t> What best describes your strategy for accessing e-mail from anywhere?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Secure, remote, online and offline access to rich mailbox and calendar functionality exists inside and outside the firewall</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35.</a:t>
                      </a:r>
                      <a:r>
                        <a:rPr lang="en-US" sz="1400" smtClean="0">
                          <a:solidFill>
                            <a:schemeClr val="tx1"/>
                          </a:solidFill>
                          <a:latin typeface="Segoe (Body)"/>
                        </a:rPr>
                        <a:t> What best describes your document management and repository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Managed workspaces exist at the departmental level and are available from individual productivity applications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1185002754"/>
              </p:ext>
            </p:extLst>
          </p:nvPr>
        </p:nvGraphicFramePr>
        <p:xfrm>
          <a:off x="567895" y="3150785"/>
          <a:ext cx="5229013" cy="271272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On-Premise</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Build a social computing solution (for example, Microsoft SharePoint) that extends the social media across the value chain to facilitate real-time communication and self expression by building a highly connected social network.</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Configure a solution (for example, Microsoft SharePoint) to collaborate with business partners and allows discovery of team members, colleagues, and expertise within the community portal.</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939528" cy="78483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500" smtClean="0">
                <a:solidFill>
                  <a:srgbClr val="F8D246"/>
                </a:solidFill>
                <a:latin typeface="Segoe"/>
              </a:rPr>
              <a:t>Dynamic answer is D. </a:t>
            </a:r>
            <a:r>
              <a:rPr lang="en-US" sz="1500" smtClean="0">
                <a:solidFill>
                  <a:srgbClr val="FFFFFF"/>
                </a:solidFill>
                <a:latin typeface="Segoe"/>
              </a:rPr>
              <a:t>Community sites are used with partners across the value chain; social media can be managed for compliance.</a:t>
            </a:r>
            <a:endParaRPr lang="en-US" sz="1500" dirty="0" smtClean="0">
              <a:solidFill>
                <a:srgbClr val="FFFFFF"/>
              </a:solidFill>
              <a:latin typeface="Segoe"/>
            </a:endParaRPr>
          </a:p>
        </p:txBody>
      </p:sp>
      <p:grpSp>
        <p:nvGrpSpPr>
          <p:cNvPr id="53" name="Group 52"/>
          <p:cNvGrpSpPr/>
          <p:nvPr/>
        </p:nvGrpSpPr>
        <p:grpSpPr>
          <a:xfrm>
            <a:off x="9787993" y="149764"/>
            <a:ext cx="1113507" cy="816746"/>
            <a:chOff x="9787989" y="149764"/>
            <a:chExt cx="1113506"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63" name="TextBox 62">
            <a:hlinkClick r:id="rId9"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9"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36" y="3079750"/>
            <a:ext cx="4304027" cy="3915410"/>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7339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78157"/>
            <a:ext cx="3915849" cy="154144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SharePoint Server 2007 (Active Directory Federation Services integration with SharePoint, multi-format metadata)
SharePoint Server 2010 (Active Directory Federation Services integration with SharePoint, multi-format metadata)</a:t>
            </a:r>
          </a:p>
        </p:txBody>
      </p:sp>
      <p:grpSp>
        <p:nvGrpSpPr>
          <p:cNvPr id="60" name="Group 73"/>
          <p:cNvGrpSpPr/>
          <p:nvPr/>
        </p:nvGrpSpPr>
        <p:grpSpPr>
          <a:xfrm>
            <a:off x="1661318" y="7287011"/>
            <a:ext cx="1594230" cy="680271"/>
            <a:chOff x="1792010" y="4441101"/>
            <a:chExt cx="1814878" cy="680271"/>
          </a:xfrm>
        </p:grpSpPr>
        <p:sp>
          <p:nvSpPr>
            <p:cNvPr id="65" name="Round Same Side Corner Rectangle 6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6" name="TextBox 6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1"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4" name="Group 87"/>
          <p:cNvGrpSpPr/>
          <p:nvPr/>
        </p:nvGrpSpPr>
        <p:grpSpPr>
          <a:xfrm>
            <a:off x="4699990" y="7297060"/>
            <a:ext cx="1594230" cy="680271"/>
            <a:chOff x="1792010" y="4441101"/>
            <a:chExt cx="1814878" cy="680271"/>
          </a:xfrm>
        </p:grpSpPr>
        <p:sp>
          <p:nvSpPr>
            <p:cNvPr id="85" name="Round Same Side Corner Rectangle 8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95"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1" name="Round Same Side Corner Rectangle 10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05" name="Group 104"/>
          <p:cNvGrpSpPr/>
          <p:nvPr/>
        </p:nvGrpSpPr>
        <p:grpSpPr>
          <a:xfrm>
            <a:off x="6267644" y="7283881"/>
            <a:ext cx="1567819" cy="683401"/>
            <a:chOff x="6267644" y="7283881"/>
            <a:chExt cx="1567819" cy="683401"/>
          </a:xfrm>
        </p:grpSpPr>
        <p:sp>
          <p:nvSpPr>
            <p:cNvPr id="106" name="Round Same Side Corner Rectangle 10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7" name="TextBox 106">
              <a:hlinkClick r:id="rId9"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8" name="Rectangle 117"/>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9" name="Group 118"/>
          <p:cNvGrpSpPr/>
          <p:nvPr/>
        </p:nvGrpSpPr>
        <p:grpSpPr>
          <a:xfrm>
            <a:off x="9225888" y="7836408"/>
            <a:ext cx="1653644" cy="369328"/>
            <a:chOff x="9225888" y="7836408"/>
            <a:chExt cx="1653644" cy="369328"/>
          </a:xfrm>
        </p:grpSpPr>
        <p:sp>
          <p:nvSpPr>
            <p:cNvPr id="120" name="TextBox 119">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21" name="Isosceles Triangle 120">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22" name="TextBox 121"/>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3" name="Rectangle 122"/>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Tree>
    <p:extLst>
      <p:ext uri="{BB962C8B-B14F-4D97-AF65-F5344CB8AC3E}">
        <p14:creationId xmlns:p14="http://schemas.microsoft.com/office/powerpoint/2010/main" val="2098960374"/>
      </p:ext>
    </p:extLst>
  </p:cSld>
  <p:clrMapOvr>
    <a:masterClrMapping/>
  </p:clrMapOvr>
  <p:transition>
    <p:fade/>
  </p:transition>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graphicFrame>
        <p:nvGraphicFramePr>
          <p:cNvPr id="48" name="Table 47"/>
          <p:cNvGraphicFramePr>
            <a:graphicFrameLocks noGrp="1"/>
          </p:cNvGraphicFramePr>
          <p:nvPr>
            <p:extLst>
              <p:ext uri="{D42A27DB-BD31-4B8C-83A1-F6EECF244321}">
                <p14:modId xmlns:p14="http://schemas.microsoft.com/office/powerpoint/2010/main" val="2876429429"/>
              </p:ext>
            </p:extLst>
          </p:nvPr>
        </p:nvGraphicFramePr>
        <p:xfrm>
          <a:off x="567895" y="3150785"/>
          <a:ext cx="5229013" cy="262128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Public Cloud</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Employ a cloud-based collaboration platform (for example, Microsoft SharePoint Online) that provides discussion forums, team workspaces, blogs, wikis, document libraries, and customized social computing features like community websites. This platform helps users exchange information and discuss various topics across the organization and partner networks, enabling users to collaborate more effectively, facilitate real-time communication, and maintain the value chain.</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939528" cy="78483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500" smtClean="0">
                <a:solidFill>
                  <a:srgbClr val="F8D246"/>
                </a:solidFill>
                <a:latin typeface="Segoe"/>
              </a:rPr>
              <a:t>Dynamic answer is D. </a:t>
            </a:r>
            <a:r>
              <a:rPr lang="en-US" sz="1500" smtClean="0">
                <a:solidFill>
                  <a:srgbClr val="FFFFFF"/>
                </a:solidFill>
                <a:latin typeface="Segoe"/>
              </a:rPr>
              <a:t>Community sites are used with partners across the value chain; social media can be managed for compliance.</a:t>
            </a:r>
            <a:endParaRPr lang="en-US" sz="1500" dirty="0" smtClean="0">
              <a:solidFill>
                <a:srgbClr val="FFFFFF"/>
              </a:solidFill>
              <a:latin typeface="Segoe"/>
            </a:endParaRPr>
          </a:p>
        </p:txBody>
      </p:sp>
      <p:grpSp>
        <p:nvGrpSpPr>
          <p:cNvPr id="53" name="Group 52"/>
          <p:cNvGrpSpPr/>
          <p:nvPr/>
        </p:nvGrpSpPr>
        <p:grpSpPr>
          <a:xfrm>
            <a:off x="9787993" y="149764"/>
            <a:ext cx="1113507" cy="816746"/>
            <a:chOff x="9787989" y="149764"/>
            <a:chExt cx="1113506"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61" name="Rounded Rectangle 60"/>
          <p:cNvSpPr/>
          <p:nvPr/>
        </p:nvSpPr>
        <p:spPr bwMode="auto">
          <a:xfrm rot="10800000">
            <a:off x="6132236" y="3079750"/>
            <a:ext cx="4304027" cy="3915410"/>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7339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78157"/>
            <a:ext cx="3915849" cy="2354491"/>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SharePoint Online (intranet and Internet sites)
Office 365 E1
Office 365 E2
Office 365 E3
Office 365 E4
SharePoint Online P1
SharePoint Online P2</a:t>
            </a:r>
          </a:p>
        </p:txBody>
      </p:sp>
      <p:grpSp>
        <p:nvGrpSpPr>
          <p:cNvPr id="60" name="Group 73"/>
          <p:cNvGrpSpPr/>
          <p:nvPr/>
        </p:nvGrpSpPr>
        <p:grpSpPr>
          <a:xfrm>
            <a:off x="1661318" y="7287011"/>
            <a:ext cx="1594230" cy="680271"/>
            <a:chOff x="1792010" y="4441101"/>
            <a:chExt cx="1814878" cy="680271"/>
          </a:xfrm>
        </p:grpSpPr>
        <p:sp>
          <p:nvSpPr>
            <p:cNvPr id="65" name="Round Same Side Corner Rectangle 6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6" name="TextBox 65">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1"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4" name="Group 87"/>
          <p:cNvGrpSpPr/>
          <p:nvPr/>
        </p:nvGrpSpPr>
        <p:grpSpPr>
          <a:xfrm>
            <a:off x="4699990" y="7297060"/>
            <a:ext cx="1594230" cy="680271"/>
            <a:chOff x="1792010" y="4441101"/>
            <a:chExt cx="1814878" cy="680271"/>
          </a:xfrm>
        </p:grpSpPr>
        <p:sp>
          <p:nvSpPr>
            <p:cNvPr id="85" name="Round Same Side Corner Rectangle 8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95"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1" name="Round Same Side Corner Rectangle 10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05" name="Group 104"/>
          <p:cNvGrpSpPr/>
          <p:nvPr/>
        </p:nvGrpSpPr>
        <p:grpSpPr>
          <a:xfrm>
            <a:off x="6267644" y="7283881"/>
            <a:ext cx="1567819" cy="683401"/>
            <a:chOff x="6267644" y="7283881"/>
            <a:chExt cx="1567819" cy="683401"/>
          </a:xfrm>
        </p:grpSpPr>
        <p:sp>
          <p:nvSpPr>
            <p:cNvPr id="106" name="Round Same Side Corner Rectangle 10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7" name="TextBox 106">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8" name="Rectangle 117"/>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9" name="Group 118"/>
          <p:cNvGrpSpPr/>
          <p:nvPr/>
        </p:nvGrpSpPr>
        <p:grpSpPr>
          <a:xfrm>
            <a:off x="9225888" y="7836408"/>
            <a:ext cx="1653644" cy="369328"/>
            <a:chOff x="9225888" y="7836408"/>
            <a:chExt cx="1653644" cy="369328"/>
          </a:xfrm>
        </p:grpSpPr>
        <p:sp>
          <p:nvSpPr>
            <p:cNvPr id="120" name="TextBox 119">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21" name="Isosceles Triangle 120">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22" name="TextBox 121"/>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3" name="Rectangle 122"/>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124" name="TextBox 123">
            <a:hlinkClick r:id="rId10"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125" name="Isosceles Triangle 124">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126" name="Isosceles Triangle 125">
            <a:hlinkClick r:id="rId10"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127" name="TextBox 126">
            <a:hlinkClick r:id="rId14"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128" name="Isosceles Triangle 127">
            <a:hlinkClick r:id="rId14"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33655264"/>
      </p:ext>
    </p:extLst>
  </p:cSld>
  <p:clrMapOvr>
    <a:masterClrMapping/>
  </p:clrMapOvr>
  <p:transition>
    <p:fade/>
  </p:transition>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graphicFrame>
        <p:nvGraphicFramePr>
          <p:cNvPr id="48" name="Table 47"/>
          <p:cNvGraphicFramePr>
            <a:graphicFrameLocks noGrp="1"/>
          </p:cNvGraphicFramePr>
          <p:nvPr>
            <p:extLst>
              <p:ext uri="{D42A27DB-BD31-4B8C-83A1-F6EECF244321}">
                <p14:modId xmlns:p14="http://schemas.microsoft.com/office/powerpoint/2010/main" val="848611457"/>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3"/>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87993" y="149764"/>
            <a:ext cx="1113507" cy="816746"/>
            <a:chOff x="9787989" y="149764"/>
            <a:chExt cx="1113506"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sp>
        <p:nvSpPr>
          <p:cNvPr id="63" name="Rectangle 62"/>
          <p:cNvSpPr/>
          <p:nvPr/>
        </p:nvSpPr>
        <p:spPr>
          <a:xfrm>
            <a:off x="576072" y="2059064"/>
            <a:ext cx="9939528" cy="78483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500" smtClean="0">
                <a:solidFill>
                  <a:srgbClr val="F8D246"/>
                </a:solidFill>
                <a:latin typeface="Segoe"/>
              </a:rPr>
              <a:t>Dynamic answer is D. </a:t>
            </a:r>
            <a:r>
              <a:rPr lang="en-US" sz="1500" smtClean="0">
                <a:solidFill>
                  <a:srgbClr val="FFFFFF"/>
                </a:solidFill>
                <a:latin typeface="Segoe"/>
              </a:rPr>
              <a:t>Community sites are used with partners across the value chain; social media can be managed for compliance.</a:t>
            </a:r>
            <a:endParaRPr lang="en-US" sz="1500" dirty="0" smtClean="0">
              <a:solidFill>
                <a:srgbClr val="FFFFFF"/>
              </a:solidFill>
              <a:latin typeface="Segoe"/>
            </a:endParaRPr>
          </a:p>
        </p:txBody>
      </p:sp>
      <p:sp>
        <p:nvSpPr>
          <p:cNvPr id="64" name="Rounded Rectangle 63"/>
          <p:cNvSpPr/>
          <p:nvPr/>
        </p:nvSpPr>
        <p:spPr bwMode="auto">
          <a:xfrm rot="10800000">
            <a:off x="6132236" y="3079750"/>
            <a:ext cx="4304027" cy="3915410"/>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17339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578157"/>
            <a:ext cx="3915849" cy="3447098"/>
          </a:xfrm>
          <a:prstGeom prst="rect">
            <a:avLst/>
          </a:prstGeom>
        </p:spPr>
        <p:txBody>
          <a:bodyPr wrap="square" lIns="0" tIns="0" rIns="0" bIns="0">
            <a:spAutoFit/>
          </a:bodyPr>
          <a:lstStyle/>
          <a:p>
            <a:pPr marL="173032" indent="-173032" defTabSz="1097192">
              <a:spcAft>
                <a:spcPts val="0"/>
              </a:spcAft>
              <a:buClr>
                <a:srgbClr val="F8D246"/>
              </a:buClr>
              <a:buFont typeface="Arial" pitchFamily="34" charset="0"/>
              <a:buChar char="•"/>
            </a:pPr>
            <a:r>
              <a:rPr lang="en-US" sz="1600" dirty="0">
                <a:solidFill>
                  <a:srgbClr val="FFFFFF"/>
                </a:solidFill>
                <a:latin typeface="Segoe (Body)"/>
              </a:rPr>
              <a:t>Office SharePoint Server 2007 (Active Directory Federation Services integration with SharePoint, multi-format metadata)
SharePoint Server 2010 (Active Directory Federation Services integration with SharePoint, multi-format metadata)
SharePoint Online (intranet and Internet sites)
Office 365 E1
Office 365 E2
Office 365 E3
Office 365 E4
SharePoint Online P1
SharePoint Online P2</a:t>
            </a:r>
          </a:p>
        </p:txBody>
      </p:sp>
      <p:grpSp>
        <p:nvGrpSpPr>
          <p:cNvPr id="60" name="Group 73"/>
          <p:cNvGrpSpPr/>
          <p:nvPr/>
        </p:nvGrpSpPr>
        <p:grpSpPr>
          <a:xfrm>
            <a:off x="1661318" y="7287011"/>
            <a:ext cx="1594230" cy="680271"/>
            <a:chOff x="1792010" y="4441101"/>
            <a:chExt cx="1814878" cy="680271"/>
          </a:xfrm>
        </p:grpSpPr>
        <p:sp>
          <p:nvSpPr>
            <p:cNvPr id="61" name="Round Same Side Corner Rectangle 6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2" name="TextBox 61">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9"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1" name="Round Same Side Corner Rectangle 8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3"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94" name="Group 92"/>
          <p:cNvGrpSpPr/>
          <p:nvPr/>
        </p:nvGrpSpPr>
        <p:grpSpPr>
          <a:xfrm>
            <a:off x="7738657" y="7287011"/>
            <a:ext cx="1594230" cy="680271"/>
            <a:chOff x="1792010" y="4441101"/>
            <a:chExt cx="1814878" cy="680271"/>
          </a:xfrm>
        </p:grpSpPr>
        <p:sp>
          <p:nvSpPr>
            <p:cNvPr id="95" name="Round Same Side Corner Rectangle 9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7" name="TextBox 96">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8" name="Group 95"/>
          <p:cNvGrpSpPr/>
          <p:nvPr/>
        </p:nvGrpSpPr>
        <p:grpSpPr>
          <a:xfrm>
            <a:off x="9257990"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03" name="Group 102"/>
          <p:cNvGrpSpPr/>
          <p:nvPr/>
        </p:nvGrpSpPr>
        <p:grpSpPr>
          <a:xfrm>
            <a:off x="6267644" y="7283881"/>
            <a:ext cx="1567819" cy="683401"/>
            <a:chOff x="6267644" y="7283881"/>
            <a:chExt cx="1567819" cy="683401"/>
          </a:xfrm>
        </p:grpSpPr>
        <p:sp>
          <p:nvSpPr>
            <p:cNvPr id="105" name="Round Same Side Corner Rectangle 10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6" name="TextBox 105">
              <a:hlinkClick r:id="rId15"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7" name="Rectangle 10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8" name="Group 117"/>
          <p:cNvGrpSpPr/>
          <p:nvPr/>
        </p:nvGrpSpPr>
        <p:grpSpPr>
          <a:xfrm>
            <a:off x="9225888" y="7836408"/>
            <a:ext cx="1653644" cy="369328"/>
            <a:chOff x="9225888" y="7836408"/>
            <a:chExt cx="1653644" cy="369328"/>
          </a:xfrm>
        </p:grpSpPr>
        <p:sp>
          <p:nvSpPr>
            <p:cNvPr id="119" name="TextBox 118">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20" name="Isosceles Triangle 119">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21" name="TextBox 12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2" name="Rectangle 12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7"/>
              </a:rPr>
              <a:t>http://www.Microsoftio.com</a:t>
            </a:r>
            <a:endParaRPr lang="en-US" sz="1000" dirty="0">
              <a:solidFill>
                <a:srgbClr val="FFFFFF"/>
              </a:solidFill>
              <a:latin typeface="Segoe" pitchFamily="34" charset="0"/>
            </a:endParaRPr>
          </a:p>
        </p:txBody>
      </p:sp>
      <p:sp>
        <p:nvSpPr>
          <p:cNvPr id="123" name="TextBox 122">
            <a:hlinkClick r:id="rId11"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124" name="Isosceles Triangle 123">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125" name="Isosceles Triangle 124">
            <a:hlinkClick r:id="rId11"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54955486"/>
      </p:ext>
    </p:extLst>
  </p:cSld>
  <p:clrMapOvr>
    <a:masterClrMapping/>
  </p:clrMapOvr>
  <p:transition>
    <p:fade/>
  </p:transition>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811741292"/>
              </p:ext>
            </p:extLst>
          </p:nvPr>
        </p:nvGraphicFramePr>
        <p:xfrm>
          <a:off x="567895" y="3150785"/>
          <a:ext cx="5229013" cy="140208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On-Premise</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Configure a social computing solution (for example, Office +Microsoft SharePoint) that integrates search and analytics to find the most relevant content and experts based on tags.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87993" y="149764"/>
            <a:ext cx="1113507" cy="816746"/>
            <a:chOff x="9787989" y="149764"/>
            <a:chExt cx="1113506"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63" name="TextBox 62">
            <a:hlinkClick r:id="rId9"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9"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36" y="3079750"/>
            <a:ext cx="4304027" cy="3915410"/>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7339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78157"/>
            <a:ext cx="3915849" cy="166968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SharePoint Server 2010 (rating, tagging, and micro blogging)
Office 2010 (content tagging within applications)
Office 2007
Office SharePoint Server 2007</a:t>
            </a:r>
          </a:p>
        </p:txBody>
      </p:sp>
      <p:grpSp>
        <p:nvGrpSpPr>
          <p:cNvPr id="60" name="Group 73"/>
          <p:cNvGrpSpPr/>
          <p:nvPr/>
        </p:nvGrpSpPr>
        <p:grpSpPr>
          <a:xfrm>
            <a:off x="1661318" y="7287011"/>
            <a:ext cx="1594230" cy="680271"/>
            <a:chOff x="1792010" y="4441101"/>
            <a:chExt cx="1814878" cy="680271"/>
          </a:xfrm>
        </p:grpSpPr>
        <p:sp>
          <p:nvSpPr>
            <p:cNvPr id="65" name="Round Same Side Corner Rectangle 6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6" name="TextBox 6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1"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4" name="Group 87"/>
          <p:cNvGrpSpPr/>
          <p:nvPr/>
        </p:nvGrpSpPr>
        <p:grpSpPr>
          <a:xfrm>
            <a:off x="4699990" y="7297060"/>
            <a:ext cx="1594230" cy="680271"/>
            <a:chOff x="1792010" y="4441101"/>
            <a:chExt cx="1814878" cy="680271"/>
          </a:xfrm>
        </p:grpSpPr>
        <p:sp>
          <p:nvSpPr>
            <p:cNvPr id="85" name="Round Same Side Corner Rectangle 8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95"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1" name="Round Same Side Corner Rectangle 10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05" name="Group 104"/>
          <p:cNvGrpSpPr/>
          <p:nvPr/>
        </p:nvGrpSpPr>
        <p:grpSpPr>
          <a:xfrm>
            <a:off x="6267644" y="7283881"/>
            <a:ext cx="1567819" cy="683401"/>
            <a:chOff x="6267644" y="7283881"/>
            <a:chExt cx="1567819" cy="683401"/>
          </a:xfrm>
        </p:grpSpPr>
        <p:sp>
          <p:nvSpPr>
            <p:cNvPr id="106" name="Round Same Side Corner Rectangle 10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7" name="TextBox 106">
              <a:hlinkClick r:id="rId16"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8" name="Rectangle 117"/>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9" name="Group 118"/>
          <p:cNvGrpSpPr/>
          <p:nvPr/>
        </p:nvGrpSpPr>
        <p:grpSpPr>
          <a:xfrm>
            <a:off x="9225888" y="7836408"/>
            <a:ext cx="1653644" cy="369328"/>
            <a:chOff x="9225888" y="7836408"/>
            <a:chExt cx="1653644" cy="369328"/>
          </a:xfrm>
        </p:grpSpPr>
        <p:sp>
          <p:nvSpPr>
            <p:cNvPr id="120" name="TextBox 119">
              <a:hlinkClick r:id="rId17"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21" name="Isosceles Triangle 120">
              <a:hlinkClick r:id="rId17"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22" name="TextBox 121"/>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3" name="Rectangle 122"/>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8"/>
              </a:rPr>
              <a:t>http://www.Microsoftio.com</a:t>
            </a:r>
            <a:endParaRPr lang="en-US" sz="1000" dirty="0">
              <a:solidFill>
                <a:srgbClr val="FFFFFF"/>
              </a:solidFill>
              <a:latin typeface="Segoe" pitchFamily="34" charset="0"/>
            </a:endParaRPr>
          </a:p>
        </p:txBody>
      </p:sp>
      <p:sp>
        <p:nvSpPr>
          <p:cNvPr id="56" name="Rectangle 55"/>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Tree>
    <p:extLst>
      <p:ext uri="{BB962C8B-B14F-4D97-AF65-F5344CB8AC3E}">
        <p14:creationId xmlns:p14="http://schemas.microsoft.com/office/powerpoint/2010/main" val="4225282802"/>
      </p:ext>
    </p:extLst>
  </p:cSld>
  <p:clrMapOvr>
    <a:masterClrMapping/>
  </p:clrMapOvr>
  <p:transition>
    <p:fade/>
  </p:transition>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graphicFrame>
        <p:nvGraphicFramePr>
          <p:cNvPr id="48" name="Table 47"/>
          <p:cNvGraphicFramePr>
            <a:graphicFrameLocks noGrp="1"/>
          </p:cNvGraphicFramePr>
          <p:nvPr>
            <p:extLst>
              <p:ext uri="{D42A27DB-BD31-4B8C-83A1-F6EECF244321}">
                <p14:modId xmlns:p14="http://schemas.microsoft.com/office/powerpoint/2010/main" val="1523815058"/>
              </p:ext>
            </p:extLst>
          </p:nvPr>
        </p:nvGraphicFramePr>
        <p:xfrm>
          <a:off x="567895" y="3150785"/>
          <a:ext cx="5229013" cy="164592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Public Cloud</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Employ a cloud-based collaboration platform (for example, Microsoft SharePoint Online) that provides access to the right content by integrating search and analytics to find the most relevant data and experts based on tags.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87993" y="149764"/>
            <a:ext cx="1113507" cy="816746"/>
            <a:chOff x="9787989" y="149764"/>
            <a:chExt cx="1113506"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61" name="Rounded Rectangle 60"/>
          <p:cNvSpPr/>
          <p:nvPr/>
        </p:nvSpPr>
        <p:spPr bwMode="auto">
          <a:xfrm rot="10800000">
            <a:off x="6132236" y="3079750"/>
            <a:ext cx="4304027" cy="3915410"/>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7339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78157"/>
            <a:ext cx="3915849" cy="246221"/>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None</a:t>
            </a:r>
          </a:p>
        </p:txBody>
      </p:sp>
      <p:grpSp>
        <p:nvGrpSpPr>
          <p:cNvPr id="60" name="Group 73"/>
          <p:cNvGrpSpPr/>
          <p:nvPr/>
        </p:nvGrpSpPr>
        <p:grpSpPr>
          <a:xfrm>
            <a:off x="1661318" y="7287011"/>
            <a:ext cx="1594230" cy="680271"/>
            <a:chOff x="1792010" y="4441101"/>
            <a:chExt cx="1814878" cy="680271"/>
          </a:xfrm>
        </p:grpSpPr>
        <p:sp>
          <p:nvSpPr>
            <p:cNvPr id="65" name="Round Same Side Corner Rectangle 6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6" name="TextBox 65">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1"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4" name="Group 87"/>
          <p:cNvGrpSpPr/>
          <p:nvPr/>
        </p:nvGrpSpPr>
        <p:grpSpPr>
          <a:xfrm>
            <a:off x="4699990" y="7297060"/>
            <a:ext cx="1594230" cy="680271"/>
            <a:chOff x="1792010" y="4441101"/>
            <a:chExt cx="1814878" cy="680271"/>
          </a:xfrm>
        </p:grpSpPr>
        <p:sp>
          <p:nvSpPr>
            <p:cNvPr id="85" name="Round Same Side Corner Rectangle 8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95"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1" name="Round Same Side Corner Rectangle 10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05" name="Group 104"/>
          <p:cNvGrpSpPr/>
          <p:nvPr/>
        </p:nvGrpSpPr>
        <p:grpSpPr>
          <a:xfrm>
            <a:off x="6267644" y="7283881"/>
            <a:ext cx="1567819" cy="683401"/>
            <a:chOff x="6267644" y="7283881"/>
            <a:chExt cx="1567819" cy="683401"/>
          </a:xfrm>
        </p:grpSpPr>
        <p:sp>
          <p:nvSpPr>
            <p:cNvPr id="106" name="Round Same Side Corner Rectangle 10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7" name="TextBox 106">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8" name="Rectangle 117"/>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9" name="Group 118"/>
          <p:cNvGrpSpPr/>
          <p:nvPr/>
        </p:nvGrpSpPr>
        <p:grpSpPr>
          <a:xfrm>
            <a:off x="9225888" y="7836408"/>
            <a:ext cx="1653644" cy="369328"/>
            <a:chOff x="9225888" y="7836408"/>
            <a:chExt cx="1653644" cy="369328"/>
          </a:xfrm>
        </p:grpSpPr>
        <p:sp>
          <p:nvSpPr>
            <p:cNvPr id="120" name="TextBox 119">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21" name="Isosceles Triangle 120">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22" name="TextBox 121"/>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3" name="Rectangle 122"/>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124" name="TextBox 123">
            <a:hlinkClick r:id="rId17"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125" name="Isosceles Triangle 124">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126" name="Isosceles Triangle 125">
            <a:hlinkClick r:id="rId17"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127" name="TextBox 126">
            <a:hlinkClick r:id="rId18"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128" name="Isosceles Triangle 127">
            <a:hlinkClick r:id="rId18"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6" name="Rectangle 55"/>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Tree>
    <p:extLst>
      <p:ext uri="{BB962C8B-B14F-4D97-AF65-F5344CB8AC3E}">
        <p14:creationId xmlns:p14="http://schemas.microsoft.com/office/powerpoint/2010/main" val="2061209029"/>
      </p:ext>
    </p:extLst>
  </p:cSld>
  <p:clrMapOvr>
    <a:masterClrMapping/>
  </p:clrMapOvr>
  <p:transition>
    <p:fade/>
  </p:transition>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graphicFrame>
        <p:nvGraphicFramePr>
          <p:cNvPr id="48" name="Table 47"/>
          <p:cNvGraphicFramePr>
            <a:graphicFrameLocks noGrp="1"/>
          </p:cNvGraphicFramePr>
          <p:nvPr>
            <p:extLst>
              <p:ext uri="{D42A27DB-BD31-4B8C-83A1-F6EECF244321}">
                <p14:modId xmlns:p14="http://schemas.microsoft.com/office/powerpoint/2010/main" val="1373318802"/>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2685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3"/>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87993" y="149764"/>
            <a:ext cx="1113507" cy="816746"/>
            <a:chOff x="9787989" y="149764"/>
            <a:chExt cx="1113506"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sp>
        <p:nvSpPr>
          <p:cNvPr id="64" name="Rounded Rectangle 63"/>
          <p:cNvSpPr/>
          <p:nvPr/>
        </p:nvSpPr>
        <p:spPr bwMode="auto">
          <a:xfrm rot="10800000">
            <a:off x="6132236" y="3079750"/>
            <a:ext cx="4304027" cy="3915410"/>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17339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578157"/>
            <a:ext cx="3915849" cy="166968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SharePoint Server 2010 (rating, tagging, and micro blogging)
Office 2010 (content tagging within applications)
Office 2007
Office SharePoint Server 2007</a:t>
            </a:r>
          </a:p>
        </p:txBody>
      </p:sp>
      <p:grpSp>
        <p:nvGrpSpPr>
          <p:cNvPr id="60" name="Group 73"/>
          <p:cNvGrpSpPr/>
          <p:nvPr/>
        </p:nvGrpSpPr>
        <p:grpSpPr>
          <a:xfrm>
            <a:off x="1661318" y="7287011"/>
            <a:ext cx="1594230" cy="680271"/>
            <a:chOff x="1792010" y="4441101"/>
            <a:chExt cx="1814878" cy="680271"/>
          </a:xfrm>
        </p:grpSpPr>
        <p:sp>
          <p:nvSpPr>
            <p:cNvPr id="61" name="Round Same Side Corner Rectangle 6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2" name="TextBox 61">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9"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1" name="Round Same Side Corner Rectangle 8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3"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94" name="Group 92"/>
          <p:cNvGrpSpPr/>
          <p:nvPr/>
        </p:nvGrpSpPr>
        <p:grpSpPr>
          <a:xfrm>
            <a:off x="7738657" y="7287011"/>
            <a:ext cx="1594230" cy="680271"/>
            <a:chOff x="1792010" y="4441101"/>
            <a:chExt cx="1814878" cy="680271"/>
          </a:xfrm>
        </p:grpSpPr>
        <p:sp>
          <p:nvSpPr>
            <p:cNvPr id="95" name="Round Same Side Corner Rectangle 9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7" name="TextBox 96">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8" name="Group 95"/>
          <p:cNvGrpSpPr/>
          <p:nvPr/>
        </p:nvGrpSpPr>
        <p:grpSpPr>
          <a:xfrm>
            <a:off x="9257990"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03" name="Group 102"/>
          <p:cNvGrpSpPr/>
          <p:nvPr/>
        </p:nvGrpSpPr>
        <p:grpSpPr>
          <a:xfrm>
            <a:off x="6267644" y="7283881"/>
            <a:ext cx="1567819" cy="683401"/>
            <a:chOff x="6267644" y="7283881"/>
            <a:chExt cx="1567819" cy="683401"/>
          </a:xfrm>
        </p:grpSpPr>
        <p:sp>
          <p:nvSpPr>
            <p:cNvPr id="105" name="Round Same Side Corner Rectangle 10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6" name="TextBox 105">
              <a:hlinkClick r:id="rId15"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7" name="Rectangle 10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8" name="Group 117"/>
          <p:cNvGrpSpPr/>
          <p:nvPr/>
        </p:nvGrpSpPr>
        <p:grpSpPr>
          <a:xfrm>
            <a:off x="9225888" y="7836408"/>
            <a:ext cx="1653644" cy="369328"/>
            <a:chOff x="9225888" y="7836408"/>
            <a:chExt cx="1653644" cy="369328"/>
          </a:xfrm>
        </p:grpSpPr>
        <p:sp>
          <p:nvSpPr>
            <p:cNvPr id="119" name="TextBox 118">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20" name="Isosceles Triangle 119">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21" name="TextBox 12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2" name="Rectangle 12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7"/>
              </a:rPr>
              <a:t>http://www.Microsoftio.com</a:t>
            </a:r>
            <a:endParaRPr lang="en-US" sz="1000" dirty="0">
              <a:solidFill>
                <a:srgbClr val="FFFFFF"/>
              </a:solidFill>
              <a:latin typeface="Segoe" pitchFamily="34" charset="0"/>
            </a:endParaRPr>
          </a:p>
        </p:txBody>
      </p:sp>
      <p:sp>
        <p:nvSpPr>
          <p:cNvPr id="123" name="TextBox 122">
            <a:hlinkClick r:id="rId18"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124" name="Isosceles Triangle 123">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125" name="Isosceles Triangle 124">
            <a:hlinkClick r:id="rId18"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5" name="Rectangle 54"/>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Tree>
    <p:extLst>
      <p:ext uri="{BB962C8B-B14F-4D97-AF65-F5344CB8AC3E}">
        <p14:creationId xmlns:p14="http://schemas.microsoft.com/office/powerpoint/2010/main" val="3397996970"/>
      </p:ext>
    </p:extLst>
  </p:cSld>
  <p:clrMapOvr>
    <a:masterClrMapping/>
  </p:clrMapOvr>
  <p:transition>
    <p:fade/>
  </p:transition>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1388142298"/>
              </p:ext>
            </p:extLst>
          </p:nvPr>
        </p:nvGraphicFramePr>
        <p:xfrm>
          <a:off x="567895" y="3372160"/>
          <a:ext cx="5229013" cy="295656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On-Premise</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Deploy a solution (for example, Microsoft SharePoint-User Profiles) that allows users to rank search results by a combination of popularity and relevance based on social tagging, user behavior, and social feedback.</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Build a social networking application (for example, Microsoft SharePoint) with the use of application programming interfaces (APIs) to map backend user repository and facilitate integration with feeds from third-party tools and from relevant line-of-business systems.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939528"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grpSp>
        <p:nvGrpSpPr>
          <p:cNvPr id="53" name="Group 52"/>
          <p:cNvGrpSpPr/>
          <p:nvPr/>
        </p:nvGrpSpPr>
        <p:grpSpPr>
          <a:xfrm>
            <a:off x="9787993" y="149764"/>
            <a:ext cx="1113507" cy="816746"/>
            <a:chOff x="9787989" y="149764"/>
            <a:chExt cx="1113506"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63" name="TextBox 62">
            <a:hlinkClick r:id="rId9"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9" action="ppaction://hlinksldjump"/>
          </p:cNvPr>
          <p:cNvSpPr/>
          <p:nvPr/>
        </p:nvSpPr>
        <p:spPr bwMode="auto">
          <a:xfrm rot="5400000">
            <a:off x="2637947"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35" y="3301125"/>
            <a:ext cx="4304027" cy="3694035"/>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394771"/>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799532"/>
            <a:ext cx="3915849" cy="2280111"/>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SharePoint Server 2007 (People Search, Personal Profiles, Dynamically updated profiles using Active Directory Service and LDAP Directories or LOB systems)
SharePoint Server 2010 (People Search, Personal Profiles, Dynamically updated profiles using Active Directory Service and LDAP Directories or LOB systems)</a:t>
            </a:r>
          </a:p>
        </p:txBody>
      </p:sp>
      <p:grpSp>
        <p:nvGrpSpPr>
          <p:cNvPr id="60" name="Group 73"/>
          <p:cNvGrpSpPr/>
          <p:nvPr/>
        </p:nvGrpSpPr>
        <p:grpSpPr>
          <a:xfrm>
            <a:off x="1661318" y="7287011"/>
            <a:ext cx="1594230" cy="680271"/>
            <a:chOff x="1792010" y="4441101"/>
            <a:chExt cx="1814878" cy="680271"/>
          </a:xfrm>
        </p:grpSpPr>
        <p:sp>
          <p:nvSpPr>
            <p:cNvPr id="65" name="Round Same Side Corner Rectangle 6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6" name="TextBox 6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1"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4" name="Group 87"/>
          <p:cNvGrpSpPr/>
          <p:nvPr/>
        </p:nvGrpSpPr>
        <p:grpSpPr>
          <a:xfrm>
            <a:off x="4699990" y="7297060"/>
            <a:ext cx="1594230" cy="680271"/>
            <a:chOff x="1792010" y="4441101"/>
            <a:chExt cx="1814878" cy="680271"/>
          </a:xfrm>
        </p:grpSpPr>
        <p:sp>
          <p:nvSpPr>
            <p:cNvPr id="85" name="Round Same Side Corner Rectangle 8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95"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1" name="Round Same Side Corner Rectangle 10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05" name="Group 104"/>
          <p:cNvGrpSpPr/>
          <p:nvPr/>
        </p:nvGrpSpPr>
        <p:grpSpPr>
          <a:xfrm>
            <a:off x="6267644" y="7283881"/>
            <a:ext cx="1567819" cy="683401"/>
            <a:chOff x="6267644" y="7283881"/>
            <a:chExt cx="1567819" cy="683401"/>
          </a:xfrm>
        </p:grpSpPr>
        <p:sp>
          <p:nvSpPr>
            <p:cNvPr id="106" name="Round Same Side Corner Rectangle 10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7" name="TextBox 106">
              <a:hlinkClick r:id="rId16"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8" name="Rectangle 117"/>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9" name="Group 118"/>
          <p:cNvGrpSpPr/>
          <p:nvPr/>
        </p:nvGrpSpPr>
        <p:grpSpPr>
          <a:xfrm>
            <a:off x="9225888" y="7836408"/>
            <a:ext cx="1653644" cy="369328"/>
            <a:chOff x="9225888" y="7836408"/>
            <a:chExt cx="1653644" cy="369328"/>
          </a:xfrm>
        </p:grpSpPr>
        <p:sp>
          <p:nvSpPr>
            <p:cNvPr id="120" name="TextBox 119">
              <a:hlinkClick r:id="rId17"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21" name="Isosceles Triangle 120">
              <a:hlinkClick r:id="rId17"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22" name="TextBox 121"/>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3" name="Rectangle 122"/>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8"/>
              </a:rPr>
              <a:t>http://www.Microsoftio.com</a:t>
            </a:r>
            <a:endParaRPr lang="en-US" sz="1000" dirty="0">
              <a:solidFill>
                <a:srgbClr val="FFFFFF"/>
              </a:solidFill>
              <a:latin typeface="Segoe" pitchFamily="34" charset="0"/>
            </a:endParaRPr>
          </a:p>
        </p:txBody>
      </p:sp>
    </p:spTree>
    <p:extLst>
      <p:ext uri="{BB962C8B-B14F-4D97-AF65-F5344CB8AC3E}">
        <p14:creationId xmlns:p14="http://schemas.microsoft.com/office/powerpoint/2010/main" val="1477566988"/>
      </p:ext>
    </p:extLst>
  </p:cSld>
  <p:clrMapOvr>
    <a:masterClrMapping/>
  </p:clrMapOvr>
  <p:transition>
    <p:fade/>
  </p:transition>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graphicFrame>
        <p:nvGraphicFramePr>
          <p:cNvPr id="48" name="Table 47"/>
          <p:cNvGraphicFramePr>
            <a:graphicFrameLocks noGrp="1"/>
          </p:cNvGraphicFramePr>
          <p:nvPr>
            <p:extLst>
              <p:ext uri="{D42A27DB-BD31-4B8C-83A1-F6EECF244321}">
                <p14:modId xmlns:p14="http://schemas.microsoft.com/office/powerpoint/2010/main" val="909977956"/>
              </p:ext>
            </p:extLst>
          </p:nvPr>
        </p:nvGraphicFramePr>
        <p:xfrm>
          <a:off x="567895" y="3372160"/>
          <a:ext cx="5229013" cy="237744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Public Cloud</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Employ a cloud-based collaboration platform (for example, Microsoft SharePoint Online) that enables employees, customers, and partners to connect with people and information through the portal's social networking features (like wikis and forums); to share, rate, and comment on content; and to expand social networking with partners and third parties through feeds and forums.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1" y="2059064"/>
            <a:ext cx="9923359"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smtClean="0">
                <a:solidFill>
                  <a:srgbClr val="F8D246"/>
                </a:solidFill>
                <a:latin typeface="Segoe"/>
              </a:rPr>
              <a:t>Dynamic answer is D. </a:t>
            </a:r>
            <a:r>
              <a:rPr lang="en-US" sz="140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grpSp>
        <p:nvGrpSpPr>
          <p:cNvPr id="53" name="Group 52"/>
          <p:cNvGrpSpPr/>
          <p:nvPr/>
        </p:nvGrpSpPr>
        <p:grpSpPr>
          <a:xfrm>
            <a:off x="9787993" y="149764"/>
            <a:ext cx="1113507" cy="816746"/>
            <a:chOff x="9787989" y="149764"/>
            <a:chExt cx="1113506"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61" name="Rounded Rectangle 60"/>
          <p:cNvSpPr/>
          <p:nvPr/>
        </p:nvSpPr>
        <p:spPr bwMode="auto">
          <a:xfrm rot="10800000">
            <a:off x="6132235" y="3301125"/>
            <a:ext cx="4304027" cy="3694035"/>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394771"/>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799532"/>
            <a:ext cx="3915849" cy="802784"/>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SharePoint Online (User Profile Import, People Search, Social Networking Web)
Office 365 Dedicated</a:t>
            </a:r>
          </a:p>
        </p:txBody>
      </p:sp>
      <p:grpSp>
        <p:nvGrpSpPr>
          <p:cNvPr id="60" name="Group 73"/>
          <p:cNvGrpSpPr/>
          <p:nvPr/>
        </p:nvGrpSpPr>
        <p:grpSpPr>
          <a:xfrm>
            <a:off x="1661318" y="7287011"/>
            <a:ext cx="1594230" cy="680271"/>
            <a:chOff x="1792010" y="4441101"/>
            <a:chExt cx="1814878" cy="680271"/>
          </a:xfrm>
        </p:grpSpPr>
        <p:sp>
          <p:nvSpPr>
            <p:cNvPr id="65" name="Round Same Side Corner Rectangle 6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6" name="TextBox 65">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8" name="Group 76"/>
          <p:cNvGrpSpPr/>
          <p:nvPr/>
        </p:nvGrpSpPr>
        <p:grpSpPr>
          <a:xfrm>
            <a:off x="120580" y="7287011"/>
            <a:ext cx="1594229" cy="680271"/>
            <a:chOff x="0" y="4441101"/>
            <a:chExt cx="1816316" cy="680271"/>
          </a:xfrm>
        </p:grpSpPr>
        <p:sp>
          <p:nvSpPr>
            <p:cNvPr id="79" name="Round Same Side Corner Rectangle 78"/>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0" name="TextBox 79">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1" name="Group 82"/>
          <p:cNvGrpSpPr/>
          <p:nvPr/>
        </p:nvGrpSpPr>
        <p:grpSpPr>
          <a:xfrm>
            <a:off x="3180655" y="7297060"/>
            <a:ext cx="1594230" cy="680271"/>
            <a:chOff x="1792010" y="4441101"/>
            <a:chExt cx="1814878" cy="680271"/>
          </a:xfrm>
        </p:grpSpPr>
        <p:sp>
          <p:nvSpPr>
            <p:cNvPr id="82" name="Round Same Side Corner Rectangle 8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3" name="TextBox 82">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4" name="Group 87"/>
          <p:cNvGrpSpPr/>
          <p:nvPr/>
        </p:nvGrpSpPr>
        <p:grpSpPr>
          <a:xfrm>
            <a:off x="4699990" y="7297060"/>
            <a:ext cx="1594230" cy="680271"/>
            <a:chOff x="1792010" y="4441101"/>
            <a:chExt cx="1814878" cy="680271"/>
          </a:xfrm>
        </p:grpSpPr>
        <p:sp>
          <p:nvSpPr>
            <p:cNvPr id="85" name="Round Same Side Corner Rectangle 8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95"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1" name="Round Same Side Corner Rectangle 10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05" name="Group 104"/>
          <p:cNvGrpSpPr/>
          <p:nvPr/>
        </p:nvGrpSpPr>
        <p:grpSpPr>
          <a:xfrm>
            <a:off x="6267644" y="7283881"/>
            <a:ext cx="1567819" cy="683401"/>
            <a:chOff x="6267644" y="7283881"/>
            <a:chExt cx="1567819" cy="683401"/>
          </a:xfrm>
        </p:grpSpPr>
        <p:sp>
          <p:nvSpPr>
            <p:cNvPr id="106" name="Round Same Side Corner Rectangle 105"/>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7" name="TextBox 106">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8" name="Rectangle 117"/>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9" name="Group 118"/>
          <p:cNvGrpSpPr/>
          <p:nvPr/>
        </p:nvGrpSpPr>
        <p:grpSpPr>
          <a:xfrm>
            <a:off x="9225888" y="7836408"/>
            <a:ext cx="1653644" cy="369328"/>
            <a:chOff x="9225888" y="7836408"/>
            <a:chExt cx="1653644" cy="369328"/>
          </a:xfrm>
        </p:grpSpPr>
        <p:sp>
          <p:nvSpPr>
            <p:cNvPr id="120" name="TextBox 119">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21" name="Isosceles Triangle 120">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22" name="TextBox 121"/>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3" name="Rectangle 122"/>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124" name="TextBox 123">
            <a:hlinkClick r:id="rId17"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126" name="Isosceles Triangle 125">
            <a:hlinkClick r:id="rId17"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127" name="TextBox 126">
            <a:hlinkClick r:id="rId18"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128" name="Isosceles Triangle 127">
            <a:hlinkClick r:id="rId18" action="ppaction://hlinksldjump"/>
          </p:cNvPr>
          <p:cNvSpPr/>
          <p:nvPr/>
        </p:nvSpPr>
        <p:spPr bwMode="auto">
          <a:xfrm rot="5400000">
            <a:off x="2637947"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93168445"/>
      </p:ext>
    </p:extLst>
  </p:cSld>
  <p:clrMapOvr>
    <a:masterClrMapping/>
  </p:clrMapOvr>
  <p:transition>
    <p:fade/>
  </p:transition>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graphicFrame>
        <p:nvGraphicFramePr>
          <p:cNvPr id="48" name="Table 47"/>
          <p:cNvGraphicFramePr>
            <a:graphicFrameLocks noGrp="1"/>
          </p:cNvGraphicFramePr>
          <p:nvPr>
            <p:extLst>
              <p:ext uri="{D42A27DB-BD31-4B8C-83A1-F6EECF244321}">
                <p14:modId xmlns:p14="http://schemas.microsoft.com/office/powerpoint/2010/main" val="4072250187"/>
              </p:ext>
            </p:extLst>
          </p:nvPr>
        </p:nvGraphicFramePr>
        <p:xfrm>
          <a:off x="567895" y="3372161"/>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3"/>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87993" y="149764"/>
            <a:ext cx="1113507" cy="816746"/>
            <a:chOff x="9787989" y="149764"/>
            <a:chExt cx="1113506"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Rationalized to Dynamic</a:t>
            </a:r>
            <a:endParaRPr lang="en-US" dirty="0"/>
          </a:p>
        </p:txBody>
      </p:sp>
      <p:sp>
        <p:nvSpPr>
          <p:cNvPr id="63" name="Rectangle 62"/>
          <p:cNvSpPr/>
          <p:nvPr/>
        </p:nvSpPr>
        <p:spPr>
          <a:xfrm>
            <a:off x="576072" y="2059064"/>
            <a:ext cx="9939528" cy="1184940"/>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00" smtClean="0">
                <a:solidFill>
                  <a:srgbClr val="F8D246"/>
                </a:solidFill>
                <a:latin typeface="Segoe"/>
              </a:rPr>
              <a:t>Dynamic answer is D. </a:t>
            </a:r>
            <a:r>
              <a:rPr lang="en-US" sz="140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600" dirty="0" smtClean="0">
              <a:solidFill>
                <a:srgbClr val="FFFFFF"/>
              </a:solidFill>
              <a:latin typeface="Segoe"/>
            </a:endParaRPr>
          </a:p>
        </p:txBody>
      </p:sp>
      <p:sp>
        <p:nvSpPr>
          <p:cNvPr id="64" name="Rounded Rectangle 63"/>
          <p:cNvSpPr/>
          <p:nvPr/>
        </p:nvSpPr>
        <p:spPr bwMode="auto">
          <a:xfrm rot="10800000">
            <a:off x="6132235" y="3301125"/>
            <a:ext cx="4304027" cy="3694035"/>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394771"/>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799532"/>
            <a:ext cx="3915849" cy="3147015"/>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SharePoint Server 2007 (People Search, Personal Profiles, Dynamically updated profiles using Active Directory Service and LDAP Directories or LOB systems)
SharePoint Server 2010 (People Search, Personal Profiles, Dynamically updated profiles using Active Directory Service and LDAP Directories or LOB systems)
SharePoint Online (User Profile Import, People Search, Social Networking Web)
Office 365 Dedicated</a:t>
            </a:r>
          </a:p>
        </p:txBody>
      </p:sp>
      <p:grpSp>
        <p:nvGrpSpPr>
          <p:cNvPr id="60" name="Group 73"/>
          <p:cNvGrpSpPr/>
          <p:nvPr/>
        </p:nvGrpSpPr>
        <p:grpSpPr>
          <a:xfrm>
            <a:off x="1661318" y="7287011"/>
            <a:ext cx="1594230" cy="680271"/>
            <a:chOff x="1792010" y="4441101"/>
            <a:chExt cx="1814878" cy="680271"/>
          </a:xfrm>
        </p:grpSpPr>
        <p:sp>
          <p:nvSpPr>
            <p:cNvPr id="61" name="Round Same Side Corner Rectangle 6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2" name="TextBox 61">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9" name="Group 76"/>
          <p:cNvGrpSpPr/>
          <p:nvPr/>
        </p:nvGrpSpPr>
        <p:grpSpPr>
          <a:xfrm>
            <a:off x="120580" y="7287011"/>
            <a:ext cx="1594229" cy="680271"/>
            <a:chOff x="0" y="4441101"/>
            <a:chExt cx="1816316" cy="680271"/>
          </a:xfrm>
        </p:grpSpPr>
        <p:sp>
          <p:nvSpPr>
            <p:cNvPr id="78" name="Round Same Side Corner Rectangle 7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1" name="Round Same Side Corner Rectangle 8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3"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94" name="Group 92"/>
          <p:cNvGrpSpPr/>
          <p:nvPr/>
        </p:nvGrpSpPr>
        <p:grpSpPr>
          <a:xfrm>
            <a:off x="7738657" y="7287011"/>
            <a:ext cx="1594230" cy="680271"/>
            <a:chOff x="1792010" y="4441101"/>
            <a:chExt cx="1814878" cy="680271"/>
          </a:xfrm>
        </p:grpSpPr>
        <p:sp>
          <p:nvSpPr>
            <p:cNvPr id="95" name="Round Same Side Corner Rectangle 9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7" name="TextBox 96">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8" name="Group 95"/>
          <p:cNvGrpSpPr/>
          <p:nvPr/>
        </p:nvGrpSpPr>
        <p:grpSpPr>
          <a:xfrm>
            <a:off x="9257990"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103" name="Group 102"/>
          <p:cNvGrpSpPr/>
          <p:nvPr/>
        </p:nvGrpSpPr>
        <p:grpSpPr>
          <a:xfrm>
            <a:off x="6267644" y="7283881"/>
            <a:ext cx="1567819" cy="683401"/>
            <a:chOff x="6267644" y="7283881"/>
            <a:chExt cx="1567819" cy="683401"/>
          </a:xfrm>
        </p:grpSpPr>
        <p:sp>
          <p:nvSpPr>
            <p:cNvPr id="105" name="Round Same Side Corner Rectangle 10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6" name="TextBox 105">
              <a:hlinkClick r:id="rId15"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7" name="Rectangle 10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18" name="Group 117"/>
          <p:cNvGrpSpPr/>
          <p:nvPr/>
        </p:nvGrpSpPr>
        <p:grpSpPr>
          <a:xfrm>
            <a:off x="9225888" y="7836408"/>
            <a:ext cx="1653644" cy="369328"/>
            <a:chOff x="9225888" y="7836408"/>
            <a:chExt cx="1653644" cy="369328"/>
          </a:xfrm>
        </p:grpSpPr>
        <p:sp>
          <p:nvSpPr>
            <p:cNvPr id="119" name="TextBox 118">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20" name="Isosceles Triangle 119">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21" name="TextBox 12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2" name="Rectangle 12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7"/>
              </a:rPr>
              <a:t>http://www.Microsoftio.com</a:t>
            </a:r>
            <a:endParaRPr lang="en-US" sz="1000" dirty="0">
              <a:solidFill>
                <a:srgbClr val="FFFFFF"/>
              </a:solidFill>
              <a:latin typeface="Segoe" pitchFamily="34" charset="0"/>
            </a:endParaRPr>
          </a:p>
        </p:txBody>
      </p:sp>
      <p:sp>
        <p:nvSpPr>
          <p:cNvPr id="123" name="TextBox 122">
            <a:hlinkClick r:id="rId18"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125" name="Isosceles Triangle 124">
            <a:hlinkClick r:id="rId18"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6508340"/>
      </p:ext>
    </p:extLst>
  </p:cSld>
  <p:clrMapOvr>
    <a:masterClrMapping/>
  </p:clrMapOvr>
  <p:transition>
    <p:fade/>
  </p:transition>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78" name="TextBox 77">
            <a:hlinkClick r:id="rId8"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8"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Dynamic answer is D. </a:t>
            </a:r>
            <a:r>
              <a:rPr lang="en-US" sz="1600" dirty="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3226893248"/>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Sites Overview-SharePoint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0"/>
                        </a:rPr>
                        <a:t>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1"/>
                        </a:rPr>
                        <a:t>Building Records Management Solutions with 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2"/>
                        </a:rPr>
                        <a:t>Microsoft Office SharePoint Server 2007 VHD</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3"/>
                        </a:rPr>
                        <a:t>Microsoft Office SharePoint Server 2007 Demo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4"/>
                        </a:rPr>
                        <a:t>Videos and Webcasts for SharePoint Server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5"/>
                        </a:rPr>
                        <a:t>Office SharePoint Server 2007 Training Portal</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6"/>
                        </a:rPr>
                        <a:t>Microsoft Office SharePoint Server 2007 - Interoperability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SharePoint Server 2010 - Homepage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18"/>
                        </a:rPr>
                        <a:t>Microsoft SharePoint Server 2010 - TechNet</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Developer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0"/>
                        </a:rPr>
                        <a:t>What's New for Developers | SharePoint 2010</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5" name="Group 73"/>
          <p:cNvGrpSpPr/>
          <p:nvPr/>
        </p:nvGrpSpPr>
        <p:grpSpPr>
          <a:xfrm>
            <a:off x="1661318" y="7287011"/>
            <a:ext cx="1594230" cy="680271"/>
            <a:chOff x="1792010" y="4441101"/>
            <a:chExt cx="1814878" cy="680271"/>
          </a:xfrm>
        </p:grpSpPr>
        <p:sp>
          <p:nvSpPr>
            <p:cNvPr id="56" name="Round Same Side Corner Rectangle 5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9" name="TextBox 58">
              <a:hlinkClick r:id="rId2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5"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22"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4" name="TextBox 83">
              <a:hlinkClick r:id="rId2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2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2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26"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7" name="Rectangle 9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8" name="Group 97"/>
          <p:cNvGrpSpPr/>
          <p:nvPr/>
        </p:nvGrpSpPr>
        <p:grpSpPr>
          <a:xfrm>
            <a:off x="9225888" y="7836408"/>
            <a:ext cx="1653644" cy="369328"/>
            <a:chOff x="9225888" y="7836408"/>
            <a:chExt cx="1653644" cy="369328"/>
          </a:xfrm>
        </p:grpSpPr>
        <p:sp>
          <p:nvSpPr>
            <p:cNvPr id="99" name="TextBox 98">
              <a:hlinkClick r:id="rId27"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0" name="Isosceles Triangle 99">
              <a:hlinkClick r:id="rId27"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1" name="TextBox 10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2" name="Rectangle 10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28"/>
              </a:rPr>
              <a:t>http://www.Microsoftio.com</a:t>
            </a:r>
            <a:endParaRPr lang="en-US" sz="1000" dirty="0">
              <a:solidFill>
                <a:srgbClr val="FFFFFF"/>
              </a:solidFill>
              <a:latin typeface="Segoe" pitchFamily="34" charset="0"/>
            </a:endParaRPr>
          </a:p>
        </p:txBody>
      </p:sp>
    </p:spTree>
    <p:extLst>
      <p:ext uri="{BB962C8B-B14F-4D97-AF65-F5344CB8AC3E}">
        <p14:creationId xmlns:p14="http://schemas.microsoft.com/office/powerpoint/2010/main" val="149383336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95656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36.</a:t>
                      </a:r>
                      <a:r>
                        <a:rPr lang="en-US" sz="1400" smtClean="0">
                          <a:solidFill>
                            <a:schemeClr val="tx1"/>
                          </a:solidFill>
                          <a:latin typeface="Segoe (Body)"/>
                        </a:rPr>
                        <a:t> What best describes your metadata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Metadata capture is enforced; however, the capture process is manual and labor-intensive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38.</a:t>
                      </a:r>
                      <a:r>
                        <a:rPr lang="en-US" sz="1400" smtClean="0">
                          <a:solidFill>
                            <a:schemeClr val="tx1"/>
                          </a:solidFill>
                          <a:latin typeface="Segoe (Body)"/>
                        </a:rPr>
                        <a:t> What is your information governance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The enterprise has inventoried content and put plans, policies, and procedures in place. Notions of information lifecycle management begin to get incorporated</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42.</a:t>
                      </a:r>
                      <a:r>
                        <a:rPr lang="en-US" sz="1400" smtClean="0">
                          <a:solidFill>
                            <a:schemeClr val="tx1"/>
                          </a:solidFill>
                          <a:latin typeface="Segoe (Body)"/>
                        </a:rPr>
                        <a:t> What best describes records management at your organization?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Policy definition occurs at the content repository level and covers retention and disposition of all types of content, including e-mail; reporting occurs manually</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60" name="Rectangle 59"/>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Dynamic answer is D. </a:t>
            </a:r>
            <a:r>
              <a:rPr lang="en-US" sz="1600" dirty="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2796917217"/>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8"/>
                        </a:rPr>
                        <a:t>WAN accelerators and third-party tools overview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SharePoint Foundation VSS Writer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5" name="Group 73"/>
          <p:cNvGrpSpPr/>
          <p:nvPr/>
        </p:nvGrpSpPr>
        <p:grpSpPr>
          <a:xfrm>
            <a:off x="1661318" y="7287011"/>
            <a:ext cx="1594230" cy="680271"/>
            <a:chOff x="1792010" y="4441101"/>
            <a:chExt cx="1814878" cy="680271"/>
          </a:xfrm>
        </p:grpSpPr>
        <p:sp>
          <p:nvSpPr>
            <p:cNvPr id="56" name="Round Same Side Corner Rectangle 5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9" name="TextBox 58">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5"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4" name="TextBox 83">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1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16"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7" name="Rectangle 9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8" name="Group 97"/>
          <p:cNvGrpSpPr/>
          <p:nvPr/>
        </p:nvGrpSpPr>
        <p:grpSpPr>
          <a:xfrm>
            <a:off x="9225888" y="7836408"/>
            <a:ext cx="1653644" cy="369328"/>
            <a:chOff x="9225888" y="7836408"/>
            <a:chExt cx="1653644" cy="369328"/>
          </a:xfrm>
        </p:grpSpPr>
        <p:sp>
          <p:nvSpPr>
            <p:cNvPr id="99" name="TextBox 98">
              <a:hlinkClick r:id="rId17"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0" name="Isosceles Triangle 99">
              <a:hlinkClick r:id="rId17"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1" name="TextBox 10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2" name="Rectangle 10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8"/>
              </a:rPr>
              <a:t>http://www.Microsoftio.com</a:t>
            </a:r>
            <a:endParaRPr lang="en-US" sz="1000" dirty="0">
              <a:solidFill>
                <a:srgbClr val="FFFFFF"/>
              </a:solidFill>
              <a:latin typeface="Segoe" pitchFamily="34" charset="0"/>
            </a:endParaRPr>
          </a:p>
        </p:txBody>
      </p:sp>
      <p:sp>
        <p:nvSpPr>
          <p:cNvPr id="103" name="TextBox 102">
            <a:hlinkClick r:id="rId1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06" name="Isosceles Triangle 105">
            <a:hlinkClick r:id="rId1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12015238"/>
      </p:ext>
    </p:extLst>
  </p:cSld>
  <p:clrMapOvr>
    <a:masterClrMapping/>
  </p:clrMapOvr>
  <p:transition>
    <p:fade/>
  </p:transition>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60" name="Rectangle 59"/>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Dynamic answer is D. </a:t>
            </a:r>
            <a:r>
              <a:rPr lang="en-US" sz="1600" dirty="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3082906638"/>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8"/>
                        </a:rPr>
                        <a:t>Office 365</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Office 365-Service Description</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0"/>
                        </a:rPr>
                        <a:t>SharePoint Online: Extending Your Service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1"/>
                        </a:rPr>
                        <a:t>About SharePoint Online Administration</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2"/>
                        </a:rPr>
                        <a:t>SharePoint Online (Office365) E1 Plan - features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3"/>
                        </a:rPr>
                        <a:t>Microsoft Online Services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4"/>
                        </a:rPr>
                        <a:t>Microsoft Developer tools - Microsoft Download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5"/>
                        </a:rPr>
                        <a:t>TechNet Webcast: Introducing Office 365 to Your End Users (Level 100)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6"/>
                        </a:rPr>
                        <a:t>Plans and pricing</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17"/>
                        </a:rPr>
                        <a:t>Office 365 Virtual Labs for IT Pros</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Office 365 for Enterprise-Video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19"/>
                        </a:rPr>
                        <a:t>Office 365 Developer Training Kit </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5" name="Group 73"/>
          <p:cNvGrpSpPr/>
          <p:nvPr/>
        </p:nvGrpSpPr>
        <p:grpSpPr>
          <a:xfrm>
            <a:off x="1661318" y="7287011"/>
            <a:ext cx="1594230" cy="680271"/>
            <a:chOff x="1792010" y="4441101"/>
            <a:chExt cx="1814878" cy="680271"/>
          </a:xfrm>
        </p:grpSpPr>
        <p:sp>
          <p:nvSpPr>
            <p:cNvPr id="56" name="Round Same Side Corner Rectangle 5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9" name="TextBox 58">
              <a:hlinkClick r:id="rId2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5"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2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4" name="TextBox 83">
              <a:hlinkClick r:id="rId2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2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2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2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26"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7" name="Rectangle 9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8" name="Group 97"/>
          <p:cNvGrpSpPr/>
          <p:nvPr/>
        </p:nvGrpSpPr>
        <p:grpSpPr>
          <a:xfrm>
            <a:off x="9225888" y="7836408"/>
            <a:ext cx="1653644" cy="369328"/>
            <a:chOff x="9225888" y="7836408"/>
            <a:chExt cx="1653644" cy="369328"/>
          </a:xfrm>
        </p:grpSpPr>
        <p:sp>
          <p:nvSpPr>
            <p:cNvPr id="99" name="TextBox 98">
              <a:hlinkClick r:id="rId27"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0" name="Isosceles Triangle 99">
              <a:hlinkClick r:id="rId27"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1" name="TextBox 10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2" name="Rectangle 10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28"/>
              </a:rPr>
              <a:t>http://www.Microsoftio.com</a:t>
            </a:r>
            <a:endParaRPr lang="en-US" sz="1000" dirty="0">
              <a:solidFill>
                <a:srgbClr val="FFFFFF"/>
              </a:solidFill>
              <a:latin typeface="Segoe" pitchFamily="34" charset="0"/>
            </a:endParaRPr>
          </a:p>
        </p:txBody>
      </p:sp>
      <p:sp>
        <p:nvSpPr>
          <p:cNvPr id="103" name="TextBox 102">
            <a:hlinkClick r:id="rId2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06" name="Isosceles Triangle 105">
            <a:hlinkClick r:id="rId2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03238000"/>
      </p:ext>
    </p:extLst>
  </p:cSld>
  <p:clrMapOvr>
    <a:masterClrMapping/>
  </p:clrMapOvr>
  <p:transition>
    <p:fade/>
  </p:transition>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60" name="Rectangle 59"/>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Dynamic answer is D. </a:t>
            </a:r>
            <a:r>
              <a:rPr lang="en-US" sz="1600" dirty="0" smtClean="0">
                <a:solidFill>
                  <a:srgbClr val="FFFFFF"/>
                </a:solidFill>
                <a:latin typeface="Segoe"/>
              </a:rPr>
              <a:t>Community sites are used with partners across the value chain; social media can be managed for compliance.</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2527656628"/>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8"/>
                        </a:rPr>
                        <a:t>Share 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SharePoint Online Developer Feature Availability Matrix</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0"/>
                        </a:rPr>
                        <a:t>Online Services: SharePoint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1"/>
                        </a:rPr>
                        <a:t>SharePoint 2010 - SharePoint Online, Advanced Training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5" name="Group 73"/>
          <p:cNvGrpSpPr/>
          <p:nvPr/>
        </p:nvGrpSpPr>
        <p:grpSpPr>
          <a:xfrm>
            <a:off x="1661318" y="7287011"/>
            <a:ext cx="1594230" cy="680271"/>
            <a:chOff x="1792010" y="4441101"/>
            <a:chExt cx="1814878" cy="680271"/>
          </a:xfrm>
        </p:grpSpPr>
        <p:sp>
          <p:nvSpPr>
            <p:cNvPr id="56" name="Round Same Side Corner Rectangle 5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9" name="TextBox 5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5"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3"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4" name="TextBox 83">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6"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17"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18"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7" name="Rectangle 9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8" name="Group 97"/>
          <p:cNvGrpSpPr/>
          <p:nvPr/>
        </p:nvGrpSpPr>
        <p:grpSpPr>
          <a:xfrm>
            <a:off x="9225888" y="7836408"/>
            <a:ext cx="1653644" cy="369328"/>
            <a:chOff x="9225888" y="7836408"/>
            <a:chExt cx="1653644" cy="369328"/>
          </a:xfrm>
        </p:grpSpPr>
        <p:sp>
          <p:nvSpPr>
            <p:cNvPr id="99" name="TextBox 98">
              <a:hlinkClick r:id="rId19"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0" name="Isosceles Triangle 99">
              <a:hlinkClick r:id="rId19"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1" name="TextBox 10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2" name="Rectangle 10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20"/>
              </a:rPr>
              <a:t>http://www.Microsoftio.com</a:t>
            </a:r>
            <a:endParaRPr lang="en-US" sz="1000" dirty="0">
              <a:solidFill>
                <a:srgbClr val="FFFFFF"/>
              </a:solidFill>
              <a:latin typeface="Segoe" pitchFamily="34" charset="0"/>
            </a:endParaRPr>
          </a:p>
        </p:txBody>
      </p:sp>
      <p:sp>
        <p:nvSpPr>
          <p:cNvPr id="103" name="TextBox 102">
            <a:hlinkClick r:id="rId15"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06" name="Isosceles Triangle 105">
            <a:hlinkClick r:id="rId15"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94433290"/>
      </p:ext>
    </p:extLst>
  </p:cSld>
  <p:clrMapOvr>
    <a:masterClrMapping/>
  </p:clrMapOvr>
  <p:transition>
    <p:fade/>
  </p:transition>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78" name="TextBox 77">
            <a:hlinkClick r:id="rId8"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8"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54" name="Table 53"/>
          <p:cNvGraphicFramePr>
            <a:graphicFrameLocks noGrp="1"/>
          </p:cNvGraphicFramePr>
          <p:nvPr>
            <p:extLst>
              <p:ext uri="{D42A27DB-BD31-4B8C-83A1-F6EECF244321}">
                <p14:modId xmlns:p14="http://schemas.microsoft.com/office/powerpoint/2010/main" val="757978770"/>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Social Tagging Overview-SharePoint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0"/>
                        </a:rPr>
                        <a:t>What's New in Microsoft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1"/>
                        </a:rPr>
                        <a:t>SharePoint Server 2010 - Homepage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2"/>
                        </a:rPr>
                        <a:t>Microsoft SharePoint Server 2010 -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3"/>
                        </a:rPr>
                        <a:t>SharePoint Developer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4"/>
                        </a:rPr>
                        <a:t>What's New for Developers | SharePoint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5"/>
                        </a:rPr>
                        <a:t>WAN accelerators and third-party tools overview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6"/>
                        </a:rPr>
                        <a:t>SharePoint Foundation VSS Writer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Office 2010 - Homepage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18"/>
                        </a:rPr>
                        <a:t>Office 2010 Training Course</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Office Developer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0"/>
                        </a:rPr>
                        <a:t>What's New in Office 2010 for Developers</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5" name="Group 73"/>
          <p:cNvGrpSpPr/>
          <p:nvPr/>
        </p:nvGrpSpPr>
        <p:grpSpPr>
          <a:xfrm>
            <a:off x="1661318" y="7287011"/>
            <a:ext cx="1594230" cy="680271"/>
            <a:chOff x="1792010" y="4441101"/>
            <a:chExt cx="1814878" cy="680271"/>
          </a:xfrm>
        </p:grpSpPr>
        <p:sp>
          <p:nvSpPr>
            <p:cNvPr id="56" name="Round Same Side Corner Rectangle 5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9" name="TextBox 58">
              <a:hlinkClick r:id="rId2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5"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22"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4" name="TextBox 83">
              <a:hlinkClick r:id="rId2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2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2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26"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27"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7" name="Rectangle 9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8" name="Group 97"/>
          <p:cNvGrpSpPr/>
          <p:nvPr/>
        </p:nvGrpSpPr>
        <p:grpSpPr>
          <a:xfrm>
            <a:off x="9225888" y="7836408"/>
            <a:ext cx="1653644" cy="369328"/>
            <a:chOff x="9225888" y="7836408"/>
            <a:chExt cx="1653644" cy="369328"/>
          </a:xfrm>
        </p:grpSpPr>
        <p:sp>
          <p:nvSpPr>
            <p:cNvPr id="99" name="TextBox 98">
              <a:hlinkClick r:id="rId28"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0" name="Isosceles Triangle 99">
              <a:hlinkClick r:id="rId28"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1" name="TextBox 10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2" name="Rectangle 10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29"/>
              </a:rPr>
              <a:t>http://www.Microsoftio.com</a:t>
            </a:r>
            <a:endParaRPr lang="en-US" sz="1000" dirty="0">
              <a:solidFill>
                <a:srgbClr val="FFFFFF"/>
              </a:solidFill>
              <a:latin typeface="Segoe" pitchFamily="34" charset="0"/>
            </a:endParaRPr>
          </a:p>
        </p:txBody>
      </p:sp>
      <p:sp>
        <p:nvSpPr>
          <p:cNvPr id="53" name="Rectangle 52"/>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Tree>
    <p:extLst>
      <p:ext uri="{BB962C8B-B14F-4D97-AF65-F5344CB8AC3E}">
        <p14:creationId xmlns:p14="http://schemas.microsoft.com/office/powerpoint/2010/main" val="817976890"/>
      </p:ext>
    </p:extLst>
  </p:cSld>
  <p:clrMapOvr>
    <a:masterClrMapping/>
  </p:clrMapOvr>
  <p:transition>
    <p:fade/>
  </p:transition>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aphicFrame>
        <p:nvGraphicFramePr>
          <p:cNvPr id="54" name="Table 53"/>
          <p:cNvGraphicFramePr>
            <a:graphicFrameLocks noGrp="1"/>
          </p:cNvGraphicFramePr>
          <p:nvPr>
            <p:extLst>
              <p:ext uri="{D42A27DB-BD31-4B8C-83A1-F6EECF244321}">
                <p14:modId xmlns:p14="http://schemas.microsoft.com/office/powerpoint/2010/main" val="2202650349"/>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8"/>
                        </a:rPr>
                        <a:t>Microsoft Office 2010 Events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Office 2007 - Homepage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0"/>
                        </a:rPr>
                        <a:t>Microsoft Office 2007 -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1"/>
                        </a:rPr>
                        <a:t>Office 2007 Developer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2"/>
                        </a:rPr>
                        <a:t>TechNet Virtual Labs: 2007 Microsoft Office System</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3"/>
                        </a:rPr>
                        <a:t>Microsoft Office 2007 - Demos Showcase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4"/>
                        </a:rPr>
                        <a:t>Office 2007 training courses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5"/>
                        </a:rPr>
                        <a:t>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6"/>
                        </a:rPr>
                        <a:t>Building Records Management Solutions with 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17"/>
                        </a:rPr>
                        <a:t>Microsoft Office SharePoint Server 2007 VHD</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Microsoft Office SharePoint Server 2007 Demo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19"/>
                        </a:rPr>
                        <a:t>Videos and Webcasts for SharePoint Server</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5" name="Group 73"/>
          <p:cNvGrpSpPr/>
          <p:nvPr/>
        </p:nvGrpSpPr>
        <p:grpSpPr>
          <a:xfrm>
            <a:off x="1661318" y="7287011"/>
            <a:ext cx="1594230" cy="680271"/>
            <a:chOff x="1792010" y="4441101"/>
            <a:chExt cx="1814878" cy="680271"/>
          </a:xfrm>
        </p:grpSpPr>
        <p:sp>
          <p:nvSpPr>
            <p:cNvPr id="56" name="Round Same Side Corner Rectangle 5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9" name="TextBox 58">
              <a:hlinkClick r:id="rId2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5"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2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4" name="TextBox 83">
              <a:hlinkClick r:id="rId2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2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2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2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26"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7" name="Rectangle 9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8" name="Group 97"/>
          <p:cNvGrpSpPr/>
          <p:nvPr/>
        </p:nvGrpSpPr>
        <p:grpSpPr>
          <a:xfrm>
            <a:off x="9225888" y="7836408"/>
            <a:ext cx="1653644" cy="369328"/>
            <a:chOff x="9225888" y="7836408"/>
            <a:chExt cx="1653644" cy="369328"/>
          </a:xfrm>
        </p:grpSpPr>
        <p:sp>
          <p:nvSpPr>
            <p:cNvPr id="99" name="TextBox 98">
              <a:hlinkClick r:id="rId27"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0" name="Isosceles Triangle 99">
              <a:hlinkClick r:id="rId27"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1" name="TextBox 10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2" name="Rectangle 10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28"/>
              </a:rPr>
              <a:t>http://www.Microsoftio.com</a:t>
            </a:r>
            <a:endParaRPr lang="en-US" sz="1000" dirty="0">
              <a:solidFill>
                <a:srgbClr val="FFFFFF"/>
              </a:solidFill>
              <a:latin typeface="Segoe" pitchFamily="34" charset="0"/>
            </a:endParaRPr>
          </a:p>
        </p:txBody>
      </p:sp>
      <p:sp>
        <p:nvSpPr>
          <p:cNvPr id="103" name="TextBox 102">
            <a:hlinkClick r:id="rId29"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06" name="Isosceles Triangle 105">
            <a:hlinkClick r:id="rId29"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Tree>
    <p:extLst>
      <p:ext uri="{BB962C8B-B14F-4D97-AF65-F5344CB8AC3E}">
        <p14:creationId xmlns:p14="http://schemas.microsoft.com/office/powerpoint/2010/main" val="1102012218"/>
      </p:ext>
    </p:extLst>
  </p:cSld>
  <p:clrMapOvr>
    <a:masterClrMapping/>
  </p:clrMapOvr>
  <p:transition>
    <p:fade/>
  </p:transition>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aphicFrame>
        <p:nvGraphicFramePr>
          <p:cNvPr id="54" name="Table 53"/>
          <p:cNvGraphicFramePr>
            <a:graphicFrameLocks noGrp="1"/>
          </p:cNvGraphicFramePr>
          <p:nvPr>
            <p:extLst>
              <p:ext uri="{D42A27DB-BD31-4B8C-83A1-F6EECF244321}">
                <p14:modId xmlns:p14="http://schemas.microsoft.com/office/powerpoint/2010/main" val="232095003"/>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8"/>
                        </a:rPr>
                        <a:t>Office SharePoint Server 2007 Training Portal</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Microsoft Office SharePoint Server 2007 - Interoperability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5" name="Group 73"/>
          <p:cNvGrpSpPr/>
          <p:nvPr/>
        </p:nvGrpSpPr>
        <p:grpSpPr>
          <a:xfrm>
            <a:off x="1661318" y="7287011"/>
            <a:ext cx="1594230" cy="680271"/>
            <a:chOff x="1792010" y="4441101"/>
            <a:chExt cx="1814878" cy="680271"/>
          </a:xfrm>
        </p:grpSpPr>
        <p:sp>
          <p:nvSpPr>
            <p:cNvPr id="56" name="Round Same Side Corner Rectangle 5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9" name="TextBox 58">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5"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4" name="TextBox 83">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1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16"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7" name="Rectangle 9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8" name="Group 97"/>
          <p:cNvGrpSpPr/>
          <p:nvPr/>
        </p:nvGrpSpPr>
        <p:grpSpPr>
          <a:xfrm>
            <a:off x="9225888" y="7836408"/>
            <a:ext cx="1653644" cy="369328"/>
            <a:chOff x="9225888" y="7836408"/>
            <a:chExt cx="1653644" cy="369328"/>
          </a:xfrm>
        </p:grpSpPr>
        <p:sp>
          <p:nvSpPr>
            <p:cNvPr id="99" name="TextBox 98">
              <a:hlinkClick r:id="rId17"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0" name="Isosceles Triangle 99">
              <a:hlinkClick r:id="rId17"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1" name="TextBox 10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2" name="Rectangle 10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8"/>
              </a:rPr>
              <a:t>http://www.Microsoftio.com</a:t>
            </a:r>
            <a:endParaRPr lang="en-US" sz="1000" dirty="0">
              <a:solidFill>
                <a:srgbClr val="FFFFFF"/>
              </a:solidFill>
              <a:latin typeface="Segoe" pitchFamily="34" charset="0"/>
            </a:endParaRPr>
          </a:p>
        </p:txBody>
      </p:sp>
      <p:sp>
        <p:nvSpPr>
          <p:cNvPr id="103" name="TextBox 102">
            <a:hlinkClick r:id="rId19"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06" name="Isosceles Triangle 105">
            <a:hlinkClick r:id="rId19"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Tree>
    <p:extLst>
      <p:ext uri="{BB962C8B-B14F-4D97-AF65-F5344CB8AC3E}">
        <p14:creationId xmlns:p14="http://schemas.microsoft.com/office/powerpoint/2010/main" val="1162737996"/>
      </p:ext>
    </p:extLst>
  </p:cSld>
  <p:clrMapOvr>
    <a:masterClrMapping/>
  </p:clrMapOvr>
  <p:transition>
    <p:fade/>
  </p:transition>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aphicFrame>
        <p:nvGraphicFramePr>
          <p:cNvPr id="54" name="Table 53"/>
          <p:cNvGraphicFramePr>
            <a:graphicFrameLocks noGrp="1"/>
          </p:cNvGraphicFramePr>
          <p:nvPr>
            <p:extLst>
              <p:ext uri="{D42A27DB-BD31-4B8C-83A1-F6EECF244321}">
                <p14:modId xmlns:p14="http://schemas.microsoft.com/office/powerpoint/2010/main" val="3940180038"/>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8"/>
                        </a:rPr>
                        <a:t>Office 365</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Office 365 White Paper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2" name="Group 73"/>
          <p:cNvGrpSpPr/>
          <p:nvPr/>
        </p:nvGrpSpPr>
        <p:grpSpPr>
          <a:xfrm>
            <a:off x="1661318" y="7287011"/>
            <a:ext cx="1594230" cy="680271"/>
            <a:chOff x="1792010" y="4441101"/>
            <a:chExt cx="1814878" cy="680271"/>
          </a:xfrm>
        </p:grpSpPr>
        <p:sp>
          <p:nvSpPr>
            <p:cNvPr id="55" name="Round Same Side Corner Rectangle 5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6" name="TextBox 5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59" name="Group 76"/>
          <p:cNvGrpSpPr/>
          <p:nvPr/>
        </p:nvGrpSpPr>
        <p:grpSpPr>
          <a:xfrm>
            <a:off x="120580" y="7287011"/>
            <a:ext cx="1594229" cy="680271"/>
            <a:chOff x="0" y="4441101"/>
            <a:chExt cx="1816316" cy="680271"/>
          </a:xfrm>
        </p:grpSpPr>
        <p:sp>
          <p:nvSpPr>
            <p:cNvPr id="63" name="Round Same Side Corner Rectangle 6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5" name="TextBox 64">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0" name="Group 82"/>
          <p:cNvGrpSpPr/>
          <p:nvPr/>
        </p:nvGrpSpPr>
        <p:grpSpPr>
          <a:xfrm>
            <a:off x="3180655" y="7297060"/>
            <a:ext cx="1594230" cy="680271"/>
            <a:chOff x="1792010" y="4441101"/>
            <a:chExt cx="1814878" cy="680271"/>
          </a:xfrm>
        </p:grpSpPr>
        <p:sp>
          <p:nvSpPr>
            <p:cNvPr id="81" name="Round Same Side Corner Rectangle 8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3"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6" name="Group 92"/>
          <p:cNvGrpSpPr/>
          <p:nvPr/>
        </p:nvGrpSpPr>
        <p:grpSpPr>
          <a:xfrm>
            <a:off x="7738657" y="7287011"/>
            <a:ext cx="1594230" cy="680271"/>
            <a:chOff x="1792010" y="4441101"/>
            <a:chExt cx="1814878" cy="680271"/>
          </a:xfrm>
        </p:grpSpPr>
        <p:sp>
          <p:nvSpPr>
            <p:cNvPr id="87" name="Round Same Side Corner Rectangle 8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8" name="TextBox 87">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89" name="Group 95"/>
          <p:cNvGrpSpPr/>
          <p:nvPr/>
        </p:nvGrpSpPr>
        <p:grpSpPr>
          <a:xfrm>
            <a:off x="9257990"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2" name="Group 91"/>
          <p:cNvGrpSpPr/>
          <p:nvPr/>
        </p:nvGrpSpPr>
        <p:grpSpPr>
          <a:xfrm>
            <a:off x="6267644" y="7283881"/>
            <a:ext cx="1567819" cy="683401"/>
            <a:chOff x="6267644" y="7283881"/>
            <a:chExt cx="1567819" cy="683401"/>
          </a:xfrm>
        </p:grpSpPr>
        <p:sp>
          <p:nvSpPr>
            <p:cNvPr id="93" name="Round Same Side Corner Rectangle 92"/>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6"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5" name="Rectangle 94"/>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6" name="Group 95"/>
          <p:cNvGrpSpPr/>
          <p:nvPr/>
        </p:nvGrpSpPr>
        <p:grpSpPr>
          <a:xfrm>
            <a:off x="9225888" y="7836408"/>
            <a:ext cx="1653644" cy="369328"/>
            <a:chOff x="9225888" y="7836408"/>
            <a:chExt cx="1653644" cy="369328"/>
          </a:xfrm>
        </p:grpSpPr>
        <p:sp>
          <p:nvSpPr>
            <p:cNvPr id="97" name="TextBox 96">
              <a:hlinkClick r:id="rId17"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98" name="Isosceles Triangle 97">
              <a:hlinkClick r:id="rId17"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99" name="TextBox 98"/>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0" name="Rectangle 99"/>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8"/>
              </a:rPr>
              <a:t>http://www.Microsoftio.com</a:t>
            </a:r>
            <a:endParaRPr lang="en-US" sz="1000" dirty="0">
              <a:solidFill>
                <a:srgbClr val="FFFFFF"/>
              </a:solidFill>
              <a:latin typeface="Segoe" pitchFamily="34" charset="0"/>
            </a:endParaRPr>
          </a:p>
        </p:txBody>
      </p:sp>
      <p:sp>
        <p:nvSpPr>
          <p:cNvPr id="101" name="TextBox 100">
            <a:hlinkClick r:id="rId19"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02" name="Isosceles Triangle 101">
            <a:hlinkClick r:id="rId19"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76" name="Rectangle 75"/>
          <p:cNvSpPr/>
          <p:nvPr/>
        </p:nvSpPr>
        <p:spPr>
          <a:xfrm>
            <a:off x="575058" y="2060033"/>
            <a:ext cx="9940541" cy="969496"/>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feedback is incorporated into profiles; users can discover colleagues who share their interests by finding all subscribers to a tag; feedback is used in search and analytics to help determine the best content or resource for a particular need; there is a robust </a:t>
            </a:r>
            <a:r>
              <a:rPr lang="en-US" sz="1400" dirty="0" err="1" smtClean="0">
                <a:solidFill>
                  <a:srgbClr val="FFFFFF"/>
                </a:solidFill>
                <a:latin typeface="Segoe"/>
              </a:rPr>
              <a:t>microblogging</a:t>
            </a:r>
            <a:r>
              <a:rPr lang="en-US" sz="1400" dirty="0" smtClean="0">
                <a:solidFill>
                  <a:srgbClr val="FFFFFF"/>
                </a:solidFill>
                <a:latin typeface="Segoe"/>
              </a:rPr>
              <a:t> engine that handles social network updates and comments dynamically.</a:t>
            </a:r>
            <a:endParaRPr lang="en-US" sz="1600" dirty="0" smtClean="0">
              <a:solidFill>
                <a:srgbClr val="FFFFFF"/>
              </a:solidFill>
              <a:latin typeface="Segoe"/>
            </a:endParaRPr>
          </a:p>
        </p:txBody>
      </p:sp>
    </p:spTree>
    <p:extLst>
      <p:ext uri="{BB962C8B-B14F-4D97-AF65-F5344CB8AC3E}">
        <p14:creationId xmlns:p14="http://schemas.microsoft.com/office/powerpoint/2010/main" val="3093778612"/>
      </p:ext>
    </p:extLst>
  </p:cSld>
  <p:clrMapOvr>
    <a:masterClrMapping/>
  </p:clrMapOvr>
  <p:transition>
    <p:fade/>
  </p:transition>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78" name="TextBox 77">
            <a:hlinkClick r:id="rId8"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8"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939528" cy="1154162"/>
          </a:xfrm>
          <a:prstGeom prst="rect">
            <a:avLst/>
          </a:prstGeom>
        </p:spPr>
        <p:txBody>
          <a:bodyPr wrap="square" lIns="0" tIns="0" rIns="0" bIns="0">
            <a:spAutoFit/>
          </a:bodyPr>
          <a:lstStyle/>
          <a:p>
            <a:pPr>
              <a:spcAft>
                <a:spcPts val="0"/>
              </a:spcAft>
              <a:buClr>
                <a:srgbClr val="FFC000"/>
              </a:buClr>
            </a:pPr>
            <a:r>
              <a:rPr lang="en-US" sz="1400" b="1" dirty="0" smtClean="0">
                <a:solidFill>
                  <a:srgbClr val="F8D246"/>
                </a:solidFill>
                <a:latin typeface="Segoe"/>
              </a:rPr>
              <a:t>BPIO: 10. </a:t>
            </a:r>
            <a:r>
              <a:rPr lang="en-US" sz="1400" dirty="0" smtClean="0">
                <a:solidFill>
                  <a:srgbClr val="FFFFFF"/>
                </a:solidFill>
                <a:latin typeface="Segoe"/>
              </a:rPr>
              <a:t>What best describes your social networking tools?</a:t>
            </a:r>
            <a:endParaRPr lang="en-IN" sz="14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p>
        </p:txBody>
      </p:sp>
      <p:graphicFrame>
        <p:nvGraphicFramePr>
          <p:cNvPr id="54" name="Table 53"/>
          <p:cNvGraphicFramePr>
            <a:graphicFrameLocks noGrp="1"/>
          </p:cNvGraphicFramePr>
          <p:nvPr>
            <p:extLst>
              <p:ext uri="{D42A27DB-BD31-4B8C-83A1-F6EECF244321}">
                <p14:modId xmlns:p14="http://schemas.microsoft.com/office/powerpoint/2010/main" val="4230756689"/>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0"/>
                        </a:rPr>
                        <a:t>Mapping User Profile Properties in SharePoint 2010 to LDAP Attributes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1"/>
                        </a:rPr>
                        <a:t>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2"/>
                        </a:rPr>
                        <a:t>Building Records Management Solutions with 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3"/>
                        </a:rPr>
                        <a:t>Microsoft Office SharePoint Server 2007 VHD</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4"/>
                        </a:rPr>
                        <a:t>Microsoft Office SharePoint Server 2007 Demo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5"/>
                        </a:rPr>
                        <a:t>Videos and Webcasts for SharePoint Server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6"/>
                        </a:rPr>
                        <a:t>Office SharePoint Server 2007 Training Portal</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Microsoft Office SharePoint Server 2007 - Interoperability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18"/>
                        </a:rPr>
                        <a:t>SharePoint Server 2010 - Homepage</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Microsoft SharePoint Server 2010 -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0"/>
                        </a:rPr>
                        <a:t>SharePoint Developer Center</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5" name="Group 73"/>
          <p:cNvGrpSpPr/>
          <p:nvPr/>
        </p:nvGrpSpPr>
        <p:grpSpPr>
          <a:xfrm>
            <a:off x="1661318" y="7287011"/>
            <a:ext cx="1594230" cy="680271"/>
            <a:chOff x="1792010" y="4441101"/>
            <a:chExt cx="1814878" cy="680271"/>
          </a:xfrm>
        </p:grpSpPr>
        <p:sp>
          <p:nvSpPr>
            <p:cNvPr id="56" name="Round Same Side Corner Rectangle 5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9" name="TextBox 58">
              <a:hlinkClick r:id="rId2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5"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22"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4" name="TextBox 83">
              <a:hlinkClick r:id="rId2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2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2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26"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27"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7" name="Rectangle 9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8" name="Group 97"/>
          <p:cNvGrpSpPr/>
          <p:nvPr/>
        </p:nvGrpSpPr>
        <p:grpSpPr>
          <a:xfrm>
            <a:off x="9225888" y="7836408"/>
            <a:ext cx="1653644" cy="369328"/>
            <a:chOff x="9225888" y="7836408"/>
            <a:chExt cx="1653644" cy="369328"/>
          </a:xfrm>
        </p:grpSpPr>
        <p:sp>
          <p:nvSpPr>
            <p:cNvPr id="99" name="TextBox 98">
              <a:hlinkClick r:id="rId28"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0" name="Isosceles Triangle 99">
              <a:hlinkClick r:id="rId28"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1" name="TextBox 10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2" name="Rectangle 10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29"/>
              </a:rPr>
              <a:t>http://www.Microsoftio.com</a:t>
            </a:r>
            <a:endParaRPr lang="en-US" sz="1000" dirty="0">
              <a:solidFill>
                <a:srgbClr val="FFFFFF"/>
              </a:solidFill>
              <a:latin typeface="Segoe" pitchFamily="34" charset="0"/>
            </a:endParaRPr>
          </a:p>
        </p:txBody>
      </p:sp>
    </p:spTree>
    <p:extLst>
      <p:ext uri="{BB962C8B-B14F-4D97-AF65-F5344CB8AC3E}">
        <p14:creationId xmlns:p14="http://schemas.microsoft.com/office/powerpoint/2010/main" val="417853008"/>
      </p:ext>
    </p:extLst>
  </p:cSld>
  <p:clrMapOvr>
    <a:masterClrMapping/>
  </p:clrMapOvr>
  <p:transition>
    <p:fade/>
  </p:transition>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aphicFrame>
        <p:nvGraphicFramePr>
          <p:cNvPr id="54" name="Table 53"/>
          <p:cNvGraphicFramePr>
            <a:graphicFrameLocks noGrp="1"/>
          </p:cNvGraphicFramePr>
          <p:nvPr>
            <p:extLst>
              <p:ext uri="{D42A27DB-BD31-4B8C-83A1-F6EECF244321}">
                <p14:modId xmlns:p14="http://schemas.microsoft.com/office/powerpoint/2010/main" val="2304897457"/>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8"/>
                        </a:rPr>
                        <a:t>What's New for Developers | SharePoint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WAN accelerators and third-party tools overview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0"/>
                        </a:rPr>
                        <a:t>SharePoint Foundation VSS Writer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5" name="Group 73"/>
          <p:cNvGrpSpPr/>
          <p:nvPr/>
        </p:nvGrpSpPr>
        <p:grpSpPr>
          <a:xfrm>
            <a:off x="1661318" y="7287011"/>
            <a:ext cx="1594230" cy="680271"/>
            <a:chOff x="1792010" y="4441101"/>
            <a:chExt cx="1814878" cy="680271"/>
          </a:xfrm>
        </p:grpSpPr>
        <p:sp>
          <p:nvSpPr>
            <p:cNvPr id="56" name="Round Same Side Corner Rectangle 5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9" name="TextBox 58">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5"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2"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4" name="TextBox 83">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1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16"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17"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7" name="Rectangle 9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8" name="Group 97"/>
          <p:cNvGrpSpPr/>
          <p:nvPr/>
        </p:nvGrpSpPr>
        <p:grpSpPr>
          <a:xfrm>
            <a:off x="9225888" y="7836408"/>
            <a:ext cx="1653644" cy="369328"/>
            <a:chOff x="9225888" y="7836408"/>
            <a:chExt cx="1653644" cy="369328"/>
          </a:xfrm>
        </p:grpSpPr>
        <p:sp>
          <p:nvSpPr>
            <p:cNvPr id="99" name="TextBox 98">
              <a:hlinkClick r:id="rId18"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0" name="Isosceles Triangle 99">
              <a:hlinkClick r:id="rId18"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1" name="TextBox 10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2" name="Rectangle 10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9"/>
              </a:rPr>
              <a:t>http://www.Microsoftio.com</a:t>
            </a:r>
            <a:endParaRPr lang="en-US" sz="1000" dirty="0">
              <a:solidFill>
                <a:srgbClr val="FFFFFF"/>
              </a:solidFill>
              <a:latin typeface="Segoe" pitchFamily="34" charset="0"/>
            </a:endParaRPr>
          </a:p>
        </p:txBody>
      </p:sp>
      <p:sp>
        <p:nvSpPr>
          <p:cNvPr id="103" name="TextBox 102">
            <a:hlinkClick r:id="rId20"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06" name="Isosceles Triangle 105">
            <a:hlinkClick r:id="rId20"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576072" y="2059064"/>
            <a:ext cx="9939528" cy="1154162"/>
          </a:xfrm>
          <a:prstGeom prst="rect">
            <a:avLst/>
          </a:prstGeom>
        </p:spPr>
        <p:txBody>
          <a:bodyPr wrap="square" lIns="0" tIns="0" rIns="0" bIns="0">
            <a:spAutoFit/>
          </a:bodyPr>
          <a:lstStyle/>
          <a:p>
            <a:pPr>
              <a:spcAft>
                <a:spcPts val="0"/>
              </a:spcAft>
              <a:buClr>
                <a:srgbClr val="FFC000"/>
              </a:buClr>
            </a:pPr>
            <a:r>
              <a:rPr lang="en-US" sz="1400" b="1" dirty="0" smtClean="0">
                <a:solidFill>
                  <a:srgbClr val="F8D246"/>
                </a:solidFill>
                <a:latin typeface="Segoe"/>
              </a:rPr>
              <a:t>BPIO: 10. </a:t>
            </a:r>
            <a:r>
              <a:rPr lang="en-US" sz="1400" dirty="0" smtClean="0">
                <a:solidFill>
                  <a:srgbClr val="FFFFFF"/>
                </a:solidFill>
                <a:latin typeface="Segoe"/>
              </a:rPr>
              <a:t>What best describes your social networking tools?</a:t>
            </a:r>
            <a:endParaRPr lang="en-IN" sz="14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p>
        </p:txBody>
      </p:sp>
    </p:spTree>
    <p:extLst>
      <p:ext uri="{BB962C8B-B14F-4D97-AF65-F5344CB8AC3E}">
        <p14:creationId xmlns:p14="http://schemas.microsoft.com/office/powerpoint/2010/main" val="89178070"/>
      </p:ext>
    </p:extLst>
  </p:cSld>
  <p:clrMapOvr>
    <a:masterClrMapping/>
  </p:clrMapOvr>
  <p:transition>
    <p:fade/>
  </p:transition>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87993" y="149764"/>
            <a:ext cx="1113507" cy="816746"/>
            <a:chOff x="9787989" y="149764"/>
            <a:chExt cx="1113506"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graphicFrame>
        <p:nvGraphicFramePr>
          <p:cNvPr id="54" name="Table 53"/>
          <p:cNvGraphicFramePr>
            <a:graphicFrameLocks noGrp="1"/>
          </p:cNvGraphicFramePr>
          <p:nvPr>
            <p:extLst>
              <p:ext uri="{D42A27DB-BD31-4B8C-83A1-F6EECF244321}">
                <p14:modId xmlns:p14="http://schemas.microsoft.com/office/powerpoint/2010/main" val="400130430"/>
              </p:ext>
            </p:extLst>
          </p:nvPr>
        </p:nvGraphicFramePr>
        <p:xfrm>
          <a:off x="824770" y="3861576"/>
          <a:ext cx="8971894" cy="32032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8"/>
                        </a:rPr>
                        <a:t>Manage user profiles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9"/>
                        </a:rPr>
                        <a:t>Manage personal and social features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0"/>
                        </a:rPr>
                        <a:t>Alert or subscribe to an RSS Feed</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1"/>
                        </a:rPr>
                        <a:t>SharePoint Online: Extending Your Service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2"/>
                        </a:rPr>
                        <a:t>About SharePoint Online Administration</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3"/>
                        </a:rPr>
                        <a:t>Office 365 : Standard and Dedicated features comparison</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4"/>
                        </a:rPr>
                        <a:t>Download: Microsoft Office 365 Service Descriptions and Service Level Agreements for Dedicated Subscription Plans - Microsoft Download Center - Download Details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5"/>
                        </a:rPr>
                        <a:t>Microsoft Developer tools - Microsoft Download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6"/>
                        </a:rPr>
                        <a:t>TechNet Webcast: Introducing Office 365 to Your End Users (Level 100)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17"/>
                        </a:rPr>
                        <a:t>Office 365 Virtual Labs for IT Pros</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Office 365 for Enterprise-Video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55" name="Group 73"/>
          <p:cNvGrpSpPr/>
          <p:nvPr/>
        </p:nvGrpSpPr>
        <p:grpSpPr>
          <a:xfrm>
            <a:off x="1661318" y="7287011"/>
            <a:ext cx="1594230" cy="680271"/>
            <a:chOff x="1792010" y="4441101"/>
            <a:chExt cx="1814878" cy="680271"/>
          </a:xfrm>
        </p:grpSpPr>
        <p:sp>
          <p:nvSpPr>
            <p:cNvPr id="56" name="Round Same Side Corner Rectangle 5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9" name="TextBox 58">
              <a:hlinkClick r:id="rId1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5"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2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4" name="TextBox 83">
              <a:hlinkClick r:id="rId2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5"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2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2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1" name="Group 95"/>
          <p:cNvGrpSpPr/>
          <p:nvPr/>
        </p:nvGrpSpPr>
        <p:grpSpPr>
          <a:xfrm>
            <a:off x="9257990"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2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25"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Resources</a:t>
              </a:r>
            </a:p>
          </p:txBody>
        </p:sp>
      </p:grpSp>
      <p:sp>
        <p:nvSpPr>
          <p:cNvPr id="97" name="Rectangle 96"/>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8" name="Group 97"/>
          <p:cNvGrpSpPr/>
          <p:nvPr/>
        </p:nvGrpSpPr>
        <p:grpSpPr>
          <a:xfrm>
            <a:off x="9225888" y="7836408"/>
            <a:ext cx="1653644" cy="369328"/>
            <a:chOff x="9225888" y="7836408"/>
            <a:chExt cx="1653644" cy="369328"/>
          </a:xfrm>
        </p:grpSpPr>
        <p:sp>
          <p:nvSpPr>
            <p:cNvPr id="99" name="TextBox 98">
              <a:hlinkClick r:id="rId2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0" name="Isosceles Triangle 99">
              <a:hlinkClick r:id="rId2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1" name="TextBox 10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02" name="Rectangle 101"/>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27"/>
              </a:rPr>
              <a:t>http://www.Microsoftio.com</a:t>
            </a:r>
            <a:endParaRPr lang="en-US" sz="1000" dirty="0">
              <a:solidFill>
                <a:srgbClr val="FFFFFF"/>
              </a:solidFill>
              <a:latin typeface="Segoe" pitchFamily="34" charset="0"/>
            </a:endParaRPr>
          </a:p>
        </p:txBody>
      </p:sp>
      <p:sp>
        <p:nvSpPr>
          <p:cNvPr id="103" name="TextBox 102">
            <a:hlinkClick r:id="rId28"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106" name="Isosceles Triangle 105">
            <a:hlinkClick r:id="rId28"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576072" y="2059064"/>
            <a:ext cx="9939528" cy="1154162"/>
          </a:xfrm>
          <a:prstGeom prst="rect">
            <a:avLst/>
          </a:prstGeom>
        </p:spPr>
        <p:txBody>
          <a:bodyPr wrap="square" lIns="0" tIns="0" rIns="0" bIns="0">
            <a:spAutoFit/>
          </a:bodyPr>
          <a:lstStyle/>
          <a:p>
            <a:pPr>
              <a:spcAft>
                <a:spcPts val="0"/>
              </a:spcAft>
              <a:buClr>
                <a:srgbClr val="FFC000"/>
              </a:buClr>
            </a:pPr>
            <a:r>
              <a:rPr lang="en-US" sz="1400" b="1" dirty="0" smtClean="0">
                <a:solidFill>
                  <a:srgbClr val="F8D246"/>
                </a:solidFill>
                <a:latin typeface="Segoe"/>
              </a:rPr>
              <a:t>BPIO: 10. </a:t>
            </a:r>
            <a:r>
              <a:rPr lang="en-US" sz="1400" dirty="0" smtClean="0">
                <a:solidFill>
                  <a:srgbClr val="FFFFFF"/>
                </a:solidFill>
                <a:latin typeface="Segoe"/>
              </a:rPr>
              <a:t>What best describes your social networking tools?</a:t>
            </a:r>
            <a:endParaRPr lang="en-IN" sz="1400" dirty="0" smtClean="0">
              <a:solidFill>
                <a:srgbClr val="FFFFFF"/>
              </a:solidFill>
              <a:latin typeface="Segoe"/>
            </a:endParaRPr>
          </a:p>
          <a:p>
            <a:pPr>
              <a:spcBef>
                <a:spcPts val="600"/>
              </a:spcBef>
              <a:spcAft>
                <a:spcPts val="0"/>
              </a:spcAft>
              <a:buClr>
                <a:srgbClr val="FFC000"/>
              </a:buClr>
            </a:pPr>
            <a:r>
              <a:rPr lang="en-US" sz="1400" dirty="0" smtClean="0">
                <a:solidFill>
                  <a:srgbClr val="F8D246"/>
                </a:solidFill>
                <a:latin typeface="Segoe"/>
              </a:rPr>
              <a:t>Dynamic answer is D. </a:t>
            </a:r>
            <a:r>
              <a:rPr lang="en-US" sz="1400" dirty="0" smtClean="0">
                <a:solidFill>
                  <a:srgbClr val="FFFFFF"/>
                </a:solidFill>
                <a:latin typeface="Segoe"/>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p>
        </p:txBody>
      </p:sp>
    </p:spTree>
    <p:extLst>
      <p:ext uri="{BB962C8B-B14F-4D97-AF65-F5344CB8AC3E}">
        <p14:creationId xmlns:p14="http://schemas.microsoft.com/office/powerpoint/2010/main" val="62434989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302480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44.</a:t>
                      </a:r>
                      <a:r>
                        <a:rPr lang="en-US" sz="1400" smtClean="0">
                          <a:solidFill>
                            <a:schemeClr val="tx1"/>
                          </a:solidFill>
                          <a:latin typeface="Segoe (Body)"/>
                        </a:rPr>
                        <a:t> What best describes your content options for authoring?</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Content authoring tools support rich formatting and rich media editing, and content can be secured with rights management by users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45.</a:t>
                      </a:r>
                      <a:r>
                        <a:rPr lang="en-US" sz="1400" smtClean="0">
                          <a:solidFill>
                            <a:schemeClr val="tx1"/>
                          </a:solidFill>
                          <a:latin typeface="Segoe (Body)"/>
                        </a:rPr>
                        <a:t> What best describes your content creation efficiency?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Users can intuitively preview, discard, or accept formatting and content; formatting can be saved in templates for reuse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46.</a:t>
                      </a:r>
                      <a:r>
                        <a:rPr lang="en-US" sz="1400" smtClean="0">
                          <a:solidFill>
                            <a:schemeClr val="tx1"/>
                          </a:solidFill>
                          <a:latin typeface="Segoe (Body)"/>
                        </a:rPr>
                        <a:t> What best describes your idea capture and retention tools?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Tools are available to capture notes and research gathered by using search</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127997" y="1298222"/>
            <a:ext cx="10578674" cy="5839556"/>
            <a:chOff x="127997" y="1613574"/>
            <a:chExt cx="10578674" cy="5524204"/>
          </a:xfrm>
        </p:grpSpPr>
        <p:sp>
          <p:nvSpPr>
            <p:cNvPr id="60" name="Rounded Rectangle 5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Round Same Side Corner Rectangle 6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457428"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Benefits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2230267"/>
            <a:ext cx="1249052" cy="369328"/>
          </a:xfrm>
          <a:prstGeom prst="rect">
            <a:avLst/>
          </a:prstGeom>
        </p:spPr>
        <p:txBody>
          <a:bodyPr wrap="none" lIns="91436" tIns="45718" rIns="91436" bIns="45718">
            <a:spAutoFit/>
          </a:bodyPr>
          <a:lstStyle/>
          <a:p>
            <a:r>
              <a:rPr lang="en-US" sz="1800" b="1" dirty="0" smtClean="0">
                <a:solidFill>
                  <a:srgbClr val="F8D246"/>
                </a:solidFill>
                <a:latin typeface="Segoe"/>
              </a:rPr>
              <a:t>BUSINESS</a:t>
            </a:r>
            <a:endParaRPr lang="en-US" sz="1800" dirty="0">
              <a:solidFill>
                <a:srgbClr val="F8D246"/>
              </a:solidFill>
            </a:endParaRPr>
          </a:p>
        </p:txBody>
      </p:sp>
      <p:sp>
        <p:nvSpPr>
          <p:cNvPr id="41" name="Rectangle 40"/>
          <p:cNvSpPr/>
          <p:nvPr/>
        </p:nvSpPr>
        <p:spPr>
          <a:xfrm>
            <a:off x="698534" y="2598150"/>
            <a:ext cx="8917413" cy="2769985"/>
          </a:xfrm>
          <a:prstGeom prst="rect">
            <a:avLst/>
          </a:prstGeom>
        </p:spPr>
        <p:txBody>
          <a:bodyPr wrap="square" lIns="91436" tIns="45718" rIns="91436" bIns="45718">
            <a:spAutoFit/>
          </a:bodyPr>
          <a:lstStyle/>
          <a:p>
            <a:pPr marL="228590" indent="-228590">
              <a:spcAft>
                <a:spcPts val="1200"/>
              </a:spcAft>
              <a:buClr>
                <a:srgbClr val="F8D246"/>
              </a:buClr>
              <a:buFont typeface="Arial" pitchFamily="34" charset="0"/>
              <a:buChar char="•"/>
            </a:pPr>
            <a:r>
              <a:rPr lang="en-US" sz="1800" dirty="0">
                <a:solidFill>
                  <a:srgbClr val="FFFFFF"/>
                </a:solidFill>
                <a:latin typeface="Segoe"/>
              </a:rPr>
              <a:t>Highly productive environment because of instant collaboration and ability to gather user feedback
Easier and faster socializing capabilities supporting enhanced collaboration across the organization
Increased business continuity because of socializing and networking beyond the organizational boundaries using mobile devices
Ability to quickly and easily benefit from collective expertise through an enterprise-wide social network </a:t>
            </a:r>
          </a:p>
        </p:txBody>
      </p:sp>
      <p:grpSp>
        <p:nvGrpSpPr>
          <p:cNvPr id="45" name="Group 52"/>
          <p:cNvGrpSpPr/>
          <p:nvPr/>
        </p:nvGrpSpPr>
        <p:grpSpPr>
          <a:xfrm>
            <a:off x="9787994" y="149764"/>
            <a:ext cx="1113507" cy="816746"/>
            <a:chOff x="9787989" y="149764"/>
            <a:chExt cx="1113506" cy="816746"/>
          </a:xfrm>
        </p:grpSpPr>
        <p:grpSp>
          <p:nvGrpSpPr>
            <p:cNvPr id="49"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9"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2"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103" name="Rectangle 102"/>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6" name="Title 58"/>
          <p:cNvSpPr txBox="1">
            <a:spLocks/>
          </p:cNvSpPr>
          <p:nvPr/>
        </p:nvSpPr>
        <p:spPr>
          <a:xfrm>
            <a:off x="402336" y="219456"/>
            <a:ext cx="937831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3" name="Title 58"/>
          <p:cNvSpPr>
            <a:spLocks noGrp="1"/>
          </p:cNvSpPr>
          <p:nvPr>
            <p:ph type="title"/>
          </p:nvPr>
        </p:nvSpPr>
        <p:spPr>
          <a:xfrm>
            <a:off x="420624" y="808339"/>
            <a:ext cx="9378319" cy="332399"/>
          </a:xfrm>
        </p:spPr>
        <p:txBody>
          <a:bodyPr/>
          <a:lstStyle/>
          <a:p>
            <a:pPr lvl="0">
              <a:defRPr/>
            </a:pPr>
            <a:r>
              <a:rPr lang="en-US" sz="2400" spc="0" smtClean="0">
                <a:solidFill>
                  <a:srgbClr val="FFFFFF"/>
                </a:solidFill>
              </a:rPr>
              <a:t>Rationalized to Dynamic</a:t>
            </a:r>
            <a:endParaRPr lang="en-US" dirty="0"/>
          </a:p>
        </p:txBody>
      </p:sp>
      <p:grpSp>
        <p:nvGrpSpPr>
          <p:cNvPr id="46" name="Group 73"/>
          <p:cNvGrpSpPr/>
          <p:nvPr/>
        </p:nvGrpSpPr>
        <p:grpSpPr>
          <a:xfrm>
            <a:off x="1661318" y="7287011"/>
            <a:ext cx="1594230" cy="680271"/>
            <a:chOff x="1792010" y="4441101"/>
            <a:chExt cx="1814878" cy="680271"/>
          </a:xfrm>
        </p:grpSpPr>
        <p:sp>
          <p:nvSpPr>
            <p:cNvPr id="47" name="Round Same Side Corner Rectangle 4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48" name="TextBox 47">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50" name="Group 76"/>
          <p:cNvGrpSpPr/>
          <p:nvPr/>
        </p:nvGrpSpPr>
        <p:grpSpPr>
          <a:xfrm>
            <a:off x="120580" y="7287011"/>
            <a:ext cx="1594229" cy="680271"/>
            <a:chOff x="0" y="4441101"/>
            <a:chExt cx="1816316" cy="680271"/>
          </a:xfrm>
        </p:grpSpPr>
        <p:sp>
          <p:nvSpPr>
            <p:cNvPr id="64" name="Round Same Side Corner Rectangle 63"/>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6" name="TextBox 65">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67" name="Group 82"/>
          <p:cNvGrpSpPr/>
          <p:nvPr/>
        </p:nvGrpSpPr>
        <p:grpSpPr>
          <a:xfrm>
            <a:off x="3180655" y="7297060"/>
            <a:ext cx="1594230" cy="680271"/>
            <a:chOff x="1792010" y="4441101"/>
            <a:chExt cx="1814878" cy="680271"/>
          </a:xfrm>
        </p:grpSpPr>
        <p:sp>
          <p:nvSpPr>
            <p:cNvPr id="68" name="Round Same Side Corner Rectangle 6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8" name="Group 87"/>
          <p:cNvGrpSpPr/>
          <p:nvPr/>
        </p:nvGrpSpPr>
        <p:grpSpPr>
          <a:xfrm>
            <a:off x="4699990" y="7297060"/>
            <a:ext cx="1594230" cy="680271"/>
            <a:chOff x="1792010" y="4441101"/>
            <a:chExt cx="1814878" cy="680271"/>
          </a:xfrm>
        </p:grpSpPr>
        <p:sp>
          <p:nvSpPr>
            <p:cNvPr id="80" name="Round Same Side Corner Rectangle 7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2" name="Group 92"/>
          <p:cNvGrpSpPr/>
          <p:nvPr/>
        </p:nvGrpSpPr>
        <p:grpSpPr>
          <a:xfrm>
            <a:off x="7738657" y="7287011"/>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5" name="TextBox 84">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Benefits</a:t>
              </a:r>
            </a:p>
          </p:txBody>
        </p:sp>
      </p:grpSp>
      <p:grpSp>
        <p:nvGrpSpPr>
          <p:cNvPr id="89" name="Group 95"/>
          <p:cNvGrpSpPr/>
          <p:nvPr/>
        </p:nvGrpSpPr>
        <p:grpSpPr>
          <a:xfrm>
            <a:off x="9257990" y="7287011"/>
            <a:ext cx="1594230" cy="680271"/>
            <a:chOff x="1792010" y="4441101"/>
            <a:chExt cx="1814878" cy="680271"/>
          </a:xfrm>
        </p:grpSpPr>
        <p:sp>
          <p:nvSpPr>
            <p:cNvPr id="90" name="Round Same Side Corner Rectangle 8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1" name="TextBox 90">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3" name="Group 92"/>
          <p:cNvGrpSpPr/>
          <p:nvPr/>
        </p:nvGrpSpPr>
        <p:grpSpPr>
          <a:xfrm>
            <a:off x="6267644" y="7283881"/>
            <a:ext cx="1567819" cy="683401"/>
            <a:chOff x="6267644" y="7283881"/>
            <a:chExt cx="1567819" cy="683401"/>
          </a:xfrm>
        </p:grpSpPr>
        <p:sp>
          <p:nvSpPr>
            <p:cNvPr id="94" name="Round Same Side Corner Rectangle 93"/>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Resources</a:t>
              </a:r>
            </a:p>
          </p:txBody>
        </p:sp>
      </p:grpSp>
      <p:sp>
        <p:nvSpPr>
          <p:cNvPr id="96" name="Rectangle 95"/>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06" name="Group 105"/>
          <p:cNvGrpSpPr/>
          <p:nvPr/>
        </p:nvGrpSpPr>
        <p:grpSpPr>
          <a:xfrm>
            <a:off x="9225888" y="7836408"/>
            <a:ext cx="1653644" cy="369328"/>
            <a:chOff x="9225888" y="7836408"/>
            <a:chExt cx="1653644" cy="369328"/>
          </a:xfrm>
        </p:grpSpPr>
        <p:sp>
          <p:nvSpPr>
            <p:cNvPr id="107" name="TextBox 106">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8" name="Isosceles Triangle 107">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9" name="TextBox 108"/>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866585988"/>
      </p:ext>
    </p:extLst>
  </p:cSld>
  <p:clrMapOvr>
    <a:masterClrMapping/>
  </p:clrMapOvr>
  <p:transition>
    <p:fade/>
  </p:transition>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127997" y="1298222"/>
            <a:ext cx="10578674" cy="5839556"/>
            <a:chOff x="127997" y="1613574"/>
            <a:chExt cx="10578674" cy="5524204"/>
          </a:xfrm>
        </p:grpSpPr>
        <p:sp>
          <p:nvSpPr>
            <p:cNvPr id="60" name="Rounded Rectangle 5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Round Same Side Corner Rectangle 6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457428"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Benefits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2230267"/>
            <a:ext cx="393048" cy="369328"/>
          </a:xfrm>
          <a:prstGeom prst="rect">
            <a:avLst/>
          </a:prstGeom>
        </p:spPr>
        <p:txBody>
          <a:bodyPr wrap="none" lIns="91436" tIns="45718" rIns="91436" bIns="45718">
            <a:spAutoFit/>
          </a:bodyPr>
          <a:lstStyle/>
          <a:p>
            <a:r>
              <a:rPr lang="en-US" sz="1800" b="1" dirty="0" smtClean="0">
                <a:solidFill>
                  <a:srgbClr val="F8D246"/>
                </a:solidFill>
                <a:latin typeface="Segoe"/>
              </a:rPr>
              <a:t>IT</a:t>
            </a:r>
            <a:endParaRPr lang="en-US" sz="1800" dirty="0">
              <a:solidFill>
                <a:srgbClr val="F8D246"/>
              </a:solidFill>
            </a:endParaRPr>
          </a:p>
        </p:txBody>
      </p:sp>
      <p:sp>
        <p:nvSpPr>
          <p:cNvPr id="41" name="Rectangle 40"/>
          <p:cNvSpPr/>
          <p:nvPr/>
        </p:nvSpPr>
        <p:spPr>
          <a:xfrm>
            <a:off x="698534" y="2598150"/>
            <a:ext cx="8917413" cy="1077214"/>
          </a:xfrm>
          <a:prstGeom prst="rect">
            <a:avLst/>
          </a:prstGeom>
        </p:spPr>
        <p:txBody>
          <a:bodyPr wrap="square" lIns="91436" tIns="45718" rIns="91436" bIns="45718">
            <a:spAutoFit/>
          </a:bodyPr>
          <a:lstStyle/>
          <a:p>
            <a:pPr marL="228590" indent="-228590">
              <a:spcAft>
                <a:spcPts val="1200"/>
              </a:spcAft>
              <a:buClr>
                <a:srgbClr val="F8D246"/>
              </a:buClr>
              <a:buFont typeface="Arial" pitchFamily="34" charset="0"/>
              <a:buChar char="•"/>
            </a:pPr>
            <a:r>
              <a:rPr lang="en-US" sz="1800" dirty="0">
                <a:solidFill>
                  <a:srgbClr val="FFFFFF"/>
                </a:solidFill>
                <a:latin typeface="Segoe"/>
              </a:rPr>
              <a:t>Optimal IT resource utilization in providing relevant information with minimal </a:t>
            </a:r>
            <a:r>
              <a:rPr lang="en-US" sz="1800" dirty="0" smtClean="0">
                <a:solidFill>
                  <a:srgbClr val="FFFFFF"/>
                </a:solidFill>
                <a:latin typeface="Segoe"/>
              </a:rPr>
              <a:t>efforts</a:t>
            </a:r>
          </a:p>
          <a:p>
            <a:pPr marL="228590" indent="-228590">
              <a:spcAft>
                <a:spcPts val="1200"/>
              </a:spcAft>
              <a:buClr>
                <a:srgbClr val="F8D246"/>
              </a:buClr>
              <a:buFont typeface="Arial" pitchFamily="34" charset="0"/>
              <a:buChar char="•"/>
            </a:pPr>
            <a:r>
              <a:rPr lang="en-US" sz="1800" dirty="0" smtClean="0">
                <a:solidFill>
                  <a:srgbClr val="FFFFFF"/>
                </a:solidFill>
                <a:latin typeface="Segoe"/>
              </a:rPr>
              <a:t>Better </a:t>
            </a:r>
            <a:r>
              <a:rPr lang="en-US" sz="1800" dirty="0">
                <a:solidFill>
                  <a:srgbClr val="FFFFFF"/>
                </a:solidFill>
                <a:latin typeface="Segoe"/>
              </a:rPr>
              <a:t>management because of integration of social computing with existing infrastructure. </a:t>
            </a:r>
          </a:p>
        </p:txBody>
      </p:sp>
      <p:grpSp>
        <p:nvGrpSpPr>
          <p:cNvPr id="45" name="Group 52"/>
          <p:cNvGrpSpPr/>
          <p:nvPr/>
        </p:nvGrpSpPr>
        <p:grpSpPr>
          <a:xfrm>
            <a:off x="9787993" y="149764"/>
            <a:ext cx="1113507" cy="816746"/>
            <a:chOff x="9787989" y="149764"/>
            <a:chExt cx="1113506" cy="816746"/>
          </a:xfrm>
        </p:grpSpPr>
        <p:grpSp>
          <p:nvGrpSpPr>
            <p:cNvPr id="49"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9"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2"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56"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3"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Rationalized to Dynamic</a:t>
            </a:r>
            <a:endParaRPr lang="en-US" dirty="0"/>
          </a:p>
        </p:txBody>
      </p:sp>
      <p:sp>
        <p:nvSpPr>
          <p:cNvPr id="46" name="Rectangle 45"/>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47" name="Group 73"/>
          <p:cNvGrpSpPr/>
          <p:nvPr/>
        </p:nvGrpSpPr>
        <p:grpSpPr>
          <a:xfrm>
            <a:off x="1661318" y="7287011"/>
            <a:ext cx="1594230" cy="680271"/>
            <a:chOff x="1792010" y="4441101"/>
            <a:chExt cx="1814878" cy="680271"/>
          </a:xfrm>
        </p:grpSpPr>
        <p:sp>
          <p:nvSpPr>
            <p:cNvPr id="48" name="Round Same Side Corner Rectangle 4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0" name="TextBox 49">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4" name="Group 76"/>
          <p:cNvGrpSpPr/>
          <p:nvPr/>
        </p:nvGrpSpPr>
        <p:grpSpPr>
          <a:xfrm>
            <a:off x="120580" y="7287011"/>
            <a:ext cx="1594229" cy="680271"/>
            <a:chOff x="0" y="4441101"/>
            <a:chExt cx="1816316" cy="680271"/>
          </a:xfrm>
        </p:grpSpPr>
        <p:sp>
          <p:nvSpPr>
            <p:cNvPr id="66" name="Round Same Side Corner Rectangle 65"/>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7" name="TextBox 66">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68" name="Group 82"/>
          <p:cNvGrpSpPr/>
          <p:nvPr/>
        </p:nvGrpSpPr>
        <p:grpSpPr>
          <a:xfrm>
            <a:off x="3180655" y="7297060"/>
            <a:ext cx="1594230" cy="680271"/>
            <a:chOff x="1792010" y="4441101"/>
            <a:chExt cx="1814878" cy="680271"/>
          </a:xfrm>
        </p:grpSpPr>
        <p:sp>
          <p:nvSpPr>
            <p:cNvPr id="71" name="Round Same Side Corner Rectangle 7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8" name="TextBox 77">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0" name="Group 87"/>
          <p:cNvGrpSpPr/>
          <p:nvPr/>
        </p:nvGrpSpPr>
        <p:grpSpPr>
          <a:xfrm>
            <a:off x="4699990" y="7297060"/>
            <a:ext cx="1594230" cy="680271"/>
            <a:chOff x="1792010" y="4441101"/>
            <a:chExt cx="1814878" cy="680271"/>
          </a:xfrm>
        </p:grpSpPr>
        <p:sp>
          <p:nvSpPr>
            <p:cNvPr id="81" name="Round Same Side Corner Rectangle 8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4" name="Group 92"/>
          <p:cNvGrpSpPr/>
          <p:nvPr/>
        </p:nvGrpSpPr>
        <p:grpSpPr>
          <a:xfrm>
            <a:off x="7738657" y="7287011"/>
            <a:ext cx="1594230" cy="680271"/>
            <a:chOff x="1792010" y="4441101"/>
            <a:chExt cx="1814878" cy="680271"/>
          </a:xfrm>
        </p:grpSpPr>
        <p:sp>
          <p:nvSpPr>
            <p:cNvPr id="85" name="Round Same Side Corner Rectangle 8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Benefits</a:t>
              </a:r>
            </a:p>
          </p:txBody>
        </p:sp>
      </p:grpSp>
      <p:grpSp>
        <p:nvGrpSpPr>
          <p:cNvPr id="90" name="Group 95"/>
          <p:cNvGrpSpPr/>
          <p:nvPr/>
        </p:nvGrpSpPr>
        <p:grpSpPr>
          <a:xfrm>
            <a:off x="9257990" y="7287011"/>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3" name="TextBox 9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94" name="Group 93"/>
          <p:cNvGrpSpPr/>
          <p:nvPr/>
        </p:nvGrpSpPr>
        <p:grpSpPr>
          <a:xfrm>
            <a:off x="6267644" y="7283881"/>
            <a:ext cx="1567819" cy="683401"/>
            <a:chOff x="6267644" y="7283881"/>
            <a:chExt cx="1567819"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6" name="TextBox 95">
              <a:hlinkClick r:id="rId14"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Resources</a:t>
              </a:r>
            </a:p>
          </p:txBody>
        </p:sp>
      </p:grpSp>
      <p:sp>
        <p:nvSpPr>
          <p:cNvPr id="106" name="Rectangle 105"/>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07" name="Group 106"/>
          <p:cNvGrpSpPr/>
          <p:nvPr/>
        </p:nvGrpSpPr>
        <p:grpSpPr>
          <a:xfrm>
            <a:off x="9225888" y="7836408"/>
            <a:ext cx="1653644" cy="369328"/>
            <a:chOff x="9225888" y="7836408"/>
            <a:chExt cx="1653644" cy="369328"/>
          </a:xfrm>
        </p:grpSpPr>
        <p:sp>
          <p:nvSpPr>
            <p:cNvPr id="108" name="TextBox 107">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9" name="Isosceles Triangle 108">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0" name="TextBox 109"/>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1573739180"/>
      </p:ext>
    </p:extLst>
  </p:cSld>
  <p:clrMapOvr>
    <a:masterClrMapping/>
  </p:clrMapOvr>
  <p:transition>
    <p:fade/>
  </p:transition>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48"/>
          <p:cNvSpPr/>
          <p:nvPr/>
        </p:nvSpPr>
        <p:spPr bwMode="auto">
          <a:xfrm rot="10800000">
            <a:off x="127997" y="1298222"/>
            <a:ext cx="10578674" cy="5839556"/>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Rounded Rectangle 60"/>
          <p:cNvSpPr/>
          <p:nvPr/>
        </p:nvSpPr>
        <p:spPr bwMode="auto">
          <a:xfrm>
            <a:off x="3311856" y="1373162"/>
            <a:ext cx="7203743" cy="5664173"/>
          </a:xfrm>
          <a:prstGeom prst="roundRect">
            <a:avLst>
              <a:gd name="adj" fmla="val 3694"/>
            </a:avLst>
          </a:prstGeom>
          <a:solidFill>
            <a:schemeClr val="tx1"/>
          </a:solidFill>
          <a:ln>
            <a:noFill/>
            <a:headEnd type="none" w="med" len="med"/>
            <a:tailEnd type="none" w="med" len="med"/>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sp>
        <p:nvSpPr>
          <p:cNvPr id="45" name="Round Same Side Corner Rectangle 44"/>
          <p:cNvSpPr/>
          <p:nvPr/>
        </p:nvSpPr>
        <p:spPr bwMode="auto">
          <a:xfrm>
            <a:off x="299054" y="1373162"/>
            <a:ext cx="2815763" cy="630613"/>
          </a:xfrm>
          <a:prstGeom prst="round2SameRect">
            <a:avLst>
              <a:gd name="adj1" fmla="val 25825"/>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sp>
        <p:nvSpPr>
          <p:cNvPr id="52" name="Text Placeholder 2"/>
          <p:cNvSpPr txBox="1">
            <a:spLocks/>
          </p:cNvSpPr>
          <p:nvPr/>
        </p:nvSpPr>
        <p:spPr bwMode="auto">
          <a:xfrm>
            <a:off x="444185" y="1548707"/>
            <a:ext cx="2144898" cy="28253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458980" indent="-458980" defTabSz="1095068">
              <a:lnSpc>
                <a:spcPct val="90000"/>
              </a:lnSpc>
              <a:spcBef>
                <a:spcPct val="30000"/>
              </a:spcBef>
              <a:buClr>
                <a:srgbClr val="EEECE1"/>
              </a:buClr>
              <a:buSzPct val="95000"/>
            </a:pPr>
            <a:r>
              <a:rPr lang="en-US" sz="2000" b="1" kern="0" dirty="0">
                <a:solidFill>
                  <a:srgbClr val="FFFFFF"/>
                </a:solidFill>
                <a:effectLst>
                  <a:outerShdw blurRad="38100" dist="38100" dir="2700000" algn="tl">
                    <a:srgbClr val="000000">
                      <a:alpha val="43137"/>
                    </a:srgbClr>
                  </a:outerShdw>
                </a:effectLst>
                <a:latin typeface="Segoe"/>
              </a:rPr>
              <a:t>Technologies</a:t>
            </a:r>
          </a:p>
        </p:txBody>
      </p:sp>
      <p:grpSp>
        <p:nvGrpSpPr>
          <p:cNvPr id="42" name="Group 52"/>
          <p:cNvGrpSpPr/>
          <p:nvPr/>
        </p:nvGrpSpPr>
        <p:grpSpPr>
          <a:xfrm>
            <a:off x="9787994" y="149764"/>
            <a:ext cx="1113507" cy="816746"/>
            <a:chOff x="9787989" y="149764"/>
            <a:chExt cx="1113506" cy="816746"/>
          </a:xfrm>
        </p:grpSpPr>
        <p:grpSp>
          <p:nvGrpSpPr>
            <p:cNvPr id="43" name="Group 68"/>
            <p:cNvGrpSpPr/>
            <p:nvPr/>
          </p:nvGrpSpPr>
          <p:grpSpPr>
            <a:xfrm>
              <a:off x="9787989" y="149764"/>
              <a:ext cx="1042917" cy="816746"/>
              <a:chOff x="9607229" y="133998"/>
              <a:chExt cx="1042917" cy="816746"/>
            </a:xfrm>
          </p:grpSpPr>
          <p:sp>
            <p:nvSpPr>
              <p:cNvPr id="54" name="Rectangle 53"/>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6"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7"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0" name="TextBox 49">
              <a:hlinkClick r:id="rId7" action="ppaction://hlinksldjump"/>
            </p:cNvPr>
            <p:cNvSpPr txBox="1"/>
            <p:nvPr/>
          </p:nvSpPr>
          <p:spPr>
            <a:xfrm>
              <a:off x="9817545" y="232313"/>
              <a:ext cx="1083950"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R to D</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1" name="Right Arrow 50">
              <a:hlinkClick r:id="rId7" action="ppaction://hlinksldjump"/>
            </p:cNvPr>
            <p:cNvSpPr/>
            <p:nvPr/>
          </p:nvSpPr>
          <p:spPr bwMode="auto">
            <a:xfrm>
              <a:off x="10251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47" name="Title 58"/>
          <p:cNvSpPr txBox="1">
            <a:spLocks/>
          </p:cNvSpPr>
          <p:nvPr/>
        </p:nvSpPr>
        <p:spPr>
          <a:xfrm>
            <a:off x="402336" y="219456"/>
            <a:ext cx="937831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sz="400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59" name="Title 58"/>
          <p:cNvSpPr>
            <a:spLocks noGrp="1"/>
          </p:cNvSpPr>
          <p:nvPr>
            <p:ph type="title"/>
          </p:nvPr>
        </p:nvSpPr>
        <p:spPr>
          <a:xfrm>
            <a:off x="420624" y="808339"/>
            <a:ext cx="9378319" cy="332399"/>
          </a:xfrm>
        </p:spPr>
        <p:txBody>
          <a:bodyPr/>
          <a:lstStyle/>
          <a:p>
            <a:pPr lvl="0">
              <a:defRPr/>
            </a:pPr>
            <a:r>
              <a:rPr lang="en-US" sz="2400" spc="0" smtClean="0">
                <a:solidFill>
                  <a:srgbClr val="FFFFFF"/>
                </a:solidFill>
              </a:rPr>
              <a:t>Rationalized to Dynamic</a:t>
            </a:r>
            <a:endParaRPr lang="en-US" dirty="0"/>
          </a:p>
        </p:txBody>
      </p:sp>
      <p:pic>
        <p:nvPicPr>
          <p:cNvPr id="1026" name="Picture 2" descr="C:\Users\jayesh.verma\Downloads\FY13_Collab_SocialComputing_Dynamic (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316018" y="2188857"/>
            <a:ext cx="7194069" cy="4125054"/>
          </a:xfrm>
          <a:prstGeom prst="rect">
            <a:avLst/>
          </a:prstGeom>
          <a:noFill/>
          <a:extLst>
            <a:ext uri="{909E8E84-426E-40DD-AFC4-6F175D3DCCD1}">
              <a14:hiddenFill xmlns:a14="http://schemas.microsoft.com/office/drawing/2010/main">
                <a:solidFill>
                  <a:srgbClr val="FFFFFF"/>
                </a:solidFill>
              </a14:hiddenFill>
            </a:ext>
          </a:extLst>
        </p:spPr>
      </p:pic>
      <p:sp>
        <p:nvSpPr>
          <p:cNvPr id="48" name="Rectangle 47"/>
          <p:cNvSpPr/>
          <p:nvPr/>
        </p:nvSpPr>
        <p:spPr>
          <a:xfrm>
            <a:off x="356616" y="2188857"/>
            <a:ext cx="2730968" cy="1323439"/>
          </a:xfrm>
          <a:prstGeom prst="rect">
            <a:avLst/>
          </a:prstGeom>
        </p:spPr>
        <p:txBody>
          <a:bodyPr wrap="square">
            <a:spAutoFit/>
          </a:bodyPr>
          <a:lstStyle/>
          <a:p>
            <a:pPr marL="173032" indent="-173032">
              <a:spcAft>
                <a:spcPts val="300"/>
              </a:spcAft>
              <a:buClr>
                <a:srgbClr val="F8D246"/>
              </a:buClr>
              <a:buFont typeface="Arial" pitchFamily="34" charset="0"/>
              <a:buChar char="•"/>
            </a:pPr>
            <a:r>
              <a:rPr lang="en-US" sz="1400" dirty="0">
                <a:solidFill>
                  <a:srgbClr val="FFFFFF"/>
                </a:solidFill>
                <a:latin typeface="Segoe" pitchFamily="34" charset="0"/>
                <a:hlinkClick r:id="rId9"/>
              </a:rPr>
              <a:t>Office 2010</a:t>
            </a:r>
            <a:r>
              <a:rPr lang="en-US" sz="1400" dirty="0">
                <a:solidFill>
                  <a:srgbClr val="FFFFFF"/>
                </a:solidFill>
                <a:latin typeface="Segoe" pitchFamily="34" charset="0"/>
              </a:rPr>
              <a:t> </a:t>
            </a:r>
            <a:endParaRPr lang="en-US" sz="1400" dirty="0" smtClean="0">
              <a:solidFill>
                <a:srgbClr val="FFFFFF"/>
              </a:solidFill>
              <a:latin typeface="Segoe" pitchFamily="34" charset="0"/>
            </a:endParaRPr>
          </a:p>
          <a:p>
            <a:pPr marL="173032" indent="-173032">
              <a:spcAft>
                <a:spcPts val="300"/>
              </a:spcAft>
              <a:buClr>
                <a:srgbClr val="F8D246"/>
              </a:buClr>
              <a:buFont typeface="Arial" pitchFamily="34" charset="0"/>
              <a:buChar char="•"/>
            </a:pPr>
            <a:r>
              <a:rPr lang="en-US" sz="1400" dirty="0" smtClean="0">
                <a:solidFill>
                  <a:srgbClr val="FFFFFF"/>
                </a:solidFill>
                <a:latin typeface="Segoe" pitchFamily="34" charset="0"/>
                <a:hlinkClick r:id="rId10"/>
              </a:rPr>
              <a:t>Office 365
</a:t>
            </a:r>
            <a:r>
              <a:rPr lang="en-US" sz="1400" dirty="0" smtClean="0">
                <a:solidFill>
                  <a:srgbClr val="FFFFFF"/>
                </a:solidFill>
                <a:latin typeface="Segoe" pitchFamily="34" charset="0"/>
                <a:hlinkClick r:id="rId11"/>
              </a:rPr>
              <a:t>SharePoint Online </a:t>
            </a:r>
            <a:r>
              <a:rPr lang="en-US" sz="1400" dirty="0" smtClean="0">
                <a:solidFill>
                  <a:srgbClr val="FFFFFF"/>
                </a:solidFill>
                <a:latin typeface="Segoe" pitchFamily="34" charset="0"/>
              </a:rPr>
              <a:t>
</a:t>
            </a:r>
            <a:r>
              <a:rPr lang="en-US" sz="1400" dirty="0" smtClean="0">
                <a:solidFill>
                  <a:srgbClr val="FFFFFF"/>
                </a:solidFill>
                <a:latin typeface="Segoe" pitchFamily="34" charset="0"/>
                <a:hlinkClick r:id="rId12"/>
              </a:rPr>
              <a:t>SharePoint Online P1/ P2</a:t>
            </a:r>
            <a:r>
              <a:rPr lang="en-US" sz="1400" dirty="0" smtClean="0">
                <a:solidFill>
                  <a:srgbClr val="FFFFFF"/>
                </a:solidFill>
                <a:latin typeface="Segoe" pitchFamily="34" charset="0"/>
              </a:rPr>
              <a:t>
</a:t>
            </a:r>
            <a:r>
              <a:rPr lang="en-US" sz="1400" dirty="0" smtClean="0">
                <a:solidFill>
                  <a:srgbClr val="FFFFFF"/>
                </a:solidFill>
                <a:latin typeface="Segoe" pitchFamily="34" charset="0"/>
                <a:hlinkClick r:id="rId13"/>
              </a:rPr>
              <a:t>SharePoint Server 2010</a:t>
            </a:r>
            <a:endParaRPr lang="en-US" sz="1400" dirty="0">
              <a:solidFill>
                <a:srgbClr val="FFFFFF"/>
              </a:solidFill>
              <a:latin typeface="Segoe" pitchFamily="34" charset="0"/>
              <a:hlinkClick r:id="rId14"/>
            </a:endParaRPr>
          </a:p>
        </p:txBody>
      </p:sp>
      <p:sp>
        <p:nvSpPr>
          <p:cNvPr id="46" name="Rectangle 45"/>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53" name="Group 73"/>
          <p:cNvGrpSpPr/>
          <p:nvPr/>
        </p:nvGrpSpPr>
        <p:grpSpPr>
          <a:xfrm>
            <a:off x="1661318" y="7287011"/>
            <a:ext cx="1594230" cy="680271"/>
            <a:chOff x="1792010" y="4441101"/>
            <a:chExt cx="1814878" cy="680271"/>
          </a:xfrm>
        </p:grpSpPr>
        <p:sp>
          <p:nvSpPr>
            <p:cNvPr id="55" name="Round Same Side Corner Rectangle 5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7" name="TextBox 56">
              <a:hlinkClick r:id="rId1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0" name="Group 76"/>
          <p:cNvGrpSpPr/>
          <p:nvPr/>
        </p:nvGrpSpPr>
        <p:grpSpPr>
          <a:xfrm>
            <a:off x="120580" y="7287011"/>
            <a:ext cx="1594229" cy="680271"/>
            <a:chOff x="0" y="4441101"/>
            <a:chExt cx="1816316" cy="680271"/>
          </a:xfrm>
        </p:grpSpPr>
        <p:sp>
          <p:nvSpPr>
            <p:cNvPr id="62" name="Round Same Side Corner Rectangle 61"/>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3" name="TextBox 62">
              <a:hlinkClick r:id="rId16"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Transition</a:t>
              </a:r>
            </a:p>
          </p:txBody>
        </p:sp>
      </p:grpSp>
      <p:grpSp>
        <p:nvGrpSpPr>
          <p:cNvPr id="64" name="Group 82"/>
          <p:cNvGrpSpPr/>
          <p:nvPr/>
        </p:nvGrpSpPr>
        <p:grpSpPr>
          <a:xfrm>
            <a:off x="3180655" y="7297060"/>
            <a:ext cx="1594230" cy="680271"/>
            <a:chOff x="1792010" y="4441101"/>
            <a:chExt cx="1814878" cy="680271"/>
          </a:xfrm>
        </p:grpSpPr>
        <p:sp>
          <p:nvSpPr>
            <p:cNvPr id="68" name="Round Same Side Corner Rectangle 6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0" name="TextBox 69">
              <a:hlinkClick r:id="rId17"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1" name="Group 87"/>
          <p:cNvGrpSpPr/>
          <p:nvPr/>
        </p:nvGrpSpPr>
        <p:grpSpPr>
          <a:xfrm>
            <a:off x="4699990" y="7297060"/>
            <a:ext cx="1594230" cy="680271"/>
            <a:chOff x="1792010" y="4441101"/>
            <a:chExt cx="1814878" cy="680271"/>
          </a:xfrm>
        </p:grpSpPr>
        <p:sp>
          <p:nvSpPr>
            <p:cNvPr id="74" name="Round Same Side Corner Rectangle 7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5" name="TextBox 74">
              <a:hlinkClick r:id="rId1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77" name="Group 92"/>
          <p:cNvGrpSpPr/>
          <p:nvPr/>
        </p:nvGrpSpPr>
        <p:grpSpPr>
          <a:xfrm>
            <a:off x="7738657" y="7287011"/>
            <a:ext cx="1594230" cy="680271"/>
            <a:chOff x="1792010" y="4441101"/>
            <a:chExt cx="1814878" cy="680271"/>
          </a:xfrm>
        </p:grpSpPr>
        <p:sp>
          <p:nvSpPr>
            <p:cNvPr id="78" name="Round Same Side Corner Rectangle 7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1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84" name="Group 95"/>
          <p:cNvGrpSpPr/>
          <p:nvPr/>
        </p:nvGrpSpPr>
        <p:grpSpPr>
          <a:xfrm>
            <a:off x="9257990" y="7287011"/>
            <a:ext cx="1594230" cy="680271"/>
            <a:chOff x="1792010" y="4441101"/>
            <a:chExt cx="1814878" cy="680271"/>
          </a:xfrm>
        </p:grpSpPr>
        <p:sp>
          <p:nvSpPr>
            <p:cNvPr id="85" name="Round Same Side Corner Rectangle 8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2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a:solidFill>
                    <a:srgbClr val="FFFFFF"/>
                  </a:solidFill>
                  <a:effectLst>
                    <a:outerShdw blurRad="38100" dist="38100" dir="2700000" algn="tl">
                      <a:srgbClr val="000000">
                        <a:alpha val="43137"/>
                      </a:srgbClr>
                    </a:outerShdw>
                  </a:effectLst>
                  <a:latin typeface="Segoe" pitchFamily="34" charset="0"/>
                </a:rPr>
                <a:t>Architecture</a:t>
              </a:r>
            </a:p>
          </p:txBody>
        </p:sp>
      </p:grpSp>
      <p:grpSp>
        <p:nvGrpSpPr>
          <p:cNvPr id="88" name="Group 87"/>
          <p:cNvGrpSpPr/>
          <p:nvPr/>
        </p:nvGrpSpPr>
        <p:grpSpPr>
          <a:xfrm>
            <a:off x="6267644" y="7283881"/>
            <a:ext cx="1567819" cy="683401"/>
            <a:chOff x="6267644" y="7283881"/>
            <a:chExt cx="1567819" cy="683401"/>
          </a:xfrm>
        </p:grpSpPr>
        <p:sp>
          <p:nvSpPr>
            <p:cNvPr id="89" name="Round Same Side Corner Rectangle 88"/>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21"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a:solidFill>
                    <a:srgbClr val="1455B4"/>
                  </a:solidFill>
                  <a:effectLst>
                    <a:outerShdw blurRad="38100" dist="38100" dir="2700000" algn="tl">
                      <a:srgbClr val="000000">
                        <a:alpha val="43137"/>
                      </a:srgbClr>
                    </a:outerShdw>
                  </a:effectLst>
                  <a:latin typeface="Segoe" pitchFamily="34" charset="0"/>
                </a:rPr>
                <a:t>Resources</a:t>
              </a:r>
            </a:p>
          </p:txBody>
        </p:sp>
      </p:grpSp>
      <p:sp>
        <p:nvSpPr>
          <p:cNvPr id="91" name="Rectangle 90"/>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106" name="Group 105"/>
          <p:cNvGrpSpPr/>
          <p:nvPr/>
        </p:nvGrpSpPr>
        <p:grpSpPr>
          <a:xfrm>
            <a:off x="9225888" y="7836408"/>
            <a:ext cx="1653644" cy="369328"/>
            <a:chOff x="9225888" y="7836408"/>
            <a:chExt cx="1653644" cy="369328"/>
          </a:xfrm>
        </p:grpSpPr>
        <p:sp>
          <p:nvSpPr>
            <p:cNvPr id="107" name="TextBox 106">
              <a:hlinkClick r:id="rId22"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8" name="Isosceles Triangle 107">
              <a:hlinkClick r:id="rId22"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09" name="TextBox 108"/>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1881395866"/>
      </p:ext>
    </p:extLst>
  </p:cSld>
  <p:clrMapOvr>
    <a:masterClrMapping/>
  </p:clrMapOvr>
  <p:transition>
    <p:fade/>
  </p:transition>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97631" y="7854696"/>
            <a:ext cx="1354258" cy="221594"/>
          </a:xfrm>
          <a:prstGeom prst="rect">
            <a:avLst/>
          </a:prstGeom>
          <a:noFill/>
        </p:spPr>
        <p:txBody>
          <a:bodyPr wrap="square" lIns="91429" tIns="45714" rIns="91429" bIns="45714" rtlCol="0">
            <a:spAutoFit/>
          </a:bodyPr>
          <a:lstStyle/>
          <a:p>
            <a:pPr algn="ctr"/>
            <a:r>
              <a:rPr lang="en-US" sz="800" dirty="0" smtClean="0">
                <a:solidFill>
                  <a:srgbClr val="FFFFFF"/>
                </a:solidFill>
                <a:latin typeface="Segoe"/>
              </a:rPr>
              <a:t> </a:t>
            </a:r>
            <a:endParaRPr lang="en-US" sz="800" dirty="0">
              <a:solidFill>
                <a:srgbClr val="FFFFFF"/>
              </a:solidFill>
              <a:latin typeface="Segoe"/>
            </a:endParaRPr>
          </a:p>
        </p:txBody>
      </p:sp>
      <p:sp>
        <p:nvSpPr>
          <p:cNvPr id="5" name="Text Box 3"/>
          <p:cNvSpPr txBox="1">
            <a:spLocks noChangeArrowheads="1"/>
          </p:cNvSpPr>
          <p:nvPr/>
        </p:nvSpPr>
        <p:spPr bwMode="auto">
          <a:xfrm>
            <a:off x="1233170" y="6914266"/>
            <a:ext cx="8532814" cy="522598"/>
          </a:xfrm>
          <a:prstGeom prst="rect">
            <a:avLst/>
          </a:prstGeom>
          <a:noFill/>
          <a:ln w="12700">
            <a:noFill/>
            <a:miter lim="800000"/>
            <a:headEnd type="none" w="sm" len="sm"/>
            <a:tailEnd type="none" w="sm" len="sm"/>
          </a:ln>
          <a:effectLst/>
        </p:spPr>
        <p:txBody>
          <a:bodyPr vert="horz" wrap="square" lIns="90746" tIns="45412" rIns="90746" bIns="45412" numCol="1" anchor="t" anchorCtr="0" compatLnSpc="1">
            <a:prstTxWarp prst="textNoShape">
              <a:avLst/>
            </a:prstTxWarp>
            <a:spAutoFit/>
          </a:bodyPr>
          <a:lstStyle/>
          <a:p>
            <a:pPr defTabSz="907519" eaLnBrk="0" hangingPunct="0"/>
            <a:r>
              <a:rPr lang="en-US" sz="700" dirty="0">
                <a:solidFill>
                  <a:srgbClr val="FFFFFF"/>
                </a:solidFill>
                <a:effectLst>
                  <a:outerShdw blurRad="38100" dist="38100" dir="2700000" algn="tl">
                    <a:srgbClr val="000000">
                      <a:alpha val="43137"/>
                    </a:srgbClr>
                  </a:outerShdw>
                </a:effectLst>
                <a:cs typeface="Arial" charset="0"/>
              </a:rPr>
              <a:t>© 2012 Microsoft Corporation. All rights reserved. Microsoft, Windows, Windows Vista and other product names are or may be registered trademarks and/or trademarks in the U.S. and/or other countries.</a:t>
            </a:r>
          </a:p>
          <a:p>
            <a:pPr algn="ctr" defTabSz="907519" eaLnBrk="0" hangingPunct="0"/>
            <a:r>
              <a:rPr lang="en-US" sz="700" dirty="0">
                <a:solidFill>
                  <a:srgbClr val="FFFFFF"/>
                </a:solidFill>
                <a:effectLst>
                  <a:outerShdw blurRad="38100" dist="38100" dir="2700000" algn="tl">
                    <a:srgbClr val="000000">
                      <a:alpha val="43137"/>
                    </a:srgbClr>
                  </a:outerShdw>
                </a:effectLst>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0219" y="3467099"/>
            <a:ext cx="4057864" cy="1396432"/>
          </a:xfrm>
          <a:prstGeom prst="rect">
            <a:avLst/>
          </a:prstGeom>
        </p:spPr>
      </p:pic>
    </p:spTree>
    <p:extLst>
      <p:ext uri="{BB962C8B-B14F-4D97-AF65-F5344CB8AC3E}">
        <p14:creationId xmlns:p14="http://schemas.microsoft.com/office/powerpoint/2010/main" val="55796833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128016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48.</a:t>
                      </a:r>
                      <a:r>
                        <a:rPr lang="en-US" sz="1400" smtClean="0">
                          <a:solidFill>
                            <a:schemeClr val="tx1"/>
                          </a:solidFill>
                          <a:latin typeface="Segoe (Body)"/>
                        </a:rPr>
                        <a:t> What best describes delivery options for your applications?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Key applications support optimized usage scenarios; for example, Web for reach, rich client for responsiveness, and phone for mobility</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983106152"/>
              </p:ext>
            </p:extLst>
          </p:nvPr>
        </p:nvGraphicFramePr>
        <p:xfrm>
          <a:off x="570666" y="3442635"/>
          <a:ext cx="9035144" cy="335280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0"/>
                        </a:spcAft>
                        <a:buClr>
                          <a:srgbClr val="FFC000"/>
                        </a:buClr>
                        <a:buFont typeface="Arial" pitchFamily="34" charset="0"/>
                        <a:buNone/>
                      </a:pPr>
                      <a:r>
                        <a:rPr lang="en-US" sz="1600" kern="1200" dirty="0" smtClean="0">
                          <a:solidFill>
                            <a:schemeClr val="tx1"/>
                          </a:solidFill>
                          <a:latin typeface="+mn-lt"/>
                          <a:ea typeface="+mn-ea"/>
                          <a:cs typeface="+mn-cs"/>
                        </a:rPr>
                        <a:t>Office SharePoint Server 2007 (wikis, blogs, discussion boards, e-mail-enabled lists)
SharePoint Server 2010 (wikis, blogs, discussion boards, e-mail-enabled lists)
SharePoint Online (surveys, e-mail-enabled lists, blogs, wikis)
Office 365 E1
Office 365 E2
Office 365 E3
Office 365 E4
SharePoint Online P1
SharePoint Online P2</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0"/>
                        </a:spcAft>
                        <a:buClr>
                          <a:srgbClr val="F8D246"/>
                        </a:buClr>
                        <a:buFont typeface="Arial" pitchFamily="34" charset="0"/>
                        <a:buChar char="•"/>
                      </a:pPr>
                      <a:r>
                        <a:rPr lang="en-US" sz="1600" kern="1200" dirty="0" smtClean="0">
                          <a:solidFill>
                            <a:schemeClr val="tx1"/>
                          </a:solidFill>
                          <a:latin typeface="+mn-lt"/>
                          <a:ea typeface="+mn-ea"/>
                          <a:cs typeface="+mn-cs"/>
                        </a:rPr>
                        <a:t>Jive SBS 4.0</a:t>
                      </a:r>
                    </a:p>
                    <a:p>
                      <a:pPr marL="164586" indent="-164586" algn="l" rtl="0" fontAlgn="base">
                        <a:spcBef>
                          <a:spcPct val="0"/>
                        </a:spcBef>
                        <a:spcAft>
                          <a:spcPts val="0"/>
                        </a:spcAft>
                        <a:buClr>
                          <a:srgbClr val="F8D246"/>
                        </a:buClr>
                        <a:buFont typeface="Arial" pitchFamily="34" charset="0"/>
                        <a:buChar char="•"/>
                      </a:pPr>
                      <a:r>
                        <a:rPr lang="en-US" sz="1600" kern="1200" dirty="0" smtClean="0">
                          <a:solidFill>
                            <a:schemeClr val="tx1"/>
                          </a:solidFill>
                          <a:latin typeface="+mn-lt"/>
                          <a:ea typeface="+mn-ea"/>
                          <a:cs typeface="+mn-cs"/>
                        </a:rPr>
                        <a:t>Drupal</a:t>
                      </a:r>
                    </a:p>
                    <a:p>
                      <a:pPr marL="164586" indent="-164586" algn="l" rtl="0" fontAlgn="base">
                        <a:spcBef>
                          <a:spcPct val="0"/>
                        </a:spcBef>
                        <a:spcAft>
                          <a:spcPts val="0"/>
                        </a:spcAft>
                        <a:buClr>
                          <a:srgbClr val="F8D246"/>
                        </a:buClr>
                        <a:buFont typeface="Arial" pitchFamily="34" charset="0"/>
                        <a:buChar char="•"/>
                      </a:pPr>
                      <a:r>
                        <a:rPr lang="en-US" sz="1600" kern="1200" dirty="0" err="1" smtClean="0">
                          <a:solidFill>
                            <a:schemeClr val="tx1"/>
                          </a:solidFill>
                          <a:latin typeface="+mn-lt"/>
                          <a:ea typeface="+mn-ea"/>
                          <a:cs typeface="+mn-cs"/>
                        </a:rPr>
                        <a:t>Liferay</a:t>
                      </a:r>
                      <a:endParaRPr lang="en-US" sz="1600" kern="1200" dirty="0" smtClean="0">
                        <a:solidFill>
                          <a:schemeClr val="tx1"/>
                        </a:solidFill>
                        <a:latin typeface="+mn-lt"/>
                        <a:ea typeface="+mn-ea"/>
                        <a:cs typeface="+mn-cs"/>
                      </a:endParaRPr>
                    </a:p>
                    <a:p>
                      <a:pPr marL="164586" indent="-164586" algn="l" rtl="0" fontAlgn="base">
                        <a:spcBef>
                          <a:spcPct val="0"/>
                        </a:spcBef>
                        <a:spcAft>
                          <a:spcPts val="0"/>
                        </a:spcAft>
                        <a:buClr>
                          <a:srgbClr val="F8D246"/>
                        </a:buClr>
                        <a:buFont typeface="Arial" pitchFamily="34" charset="0"/>
                        <a:buChar char="•"/>
                      </a:pPr>
                      <a:r>
                        <a:rPr lang="en-US" sz="1600" kern="1200" dirty="0" smtClean="0">
                          <a:solidFill>
                            <a:schemeClr val="tx1"/>
                          </a:solidFill>
                          <a:latin typeface="+mn-lt"/>
                          <a:ea typeface="+mn-ea"/>
                          <a:cs typeface="+mn-cs"/>
                        </a:rPr>
                        <a:t>Quad</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426590417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859943271"/>
              </p:ext>
            </p:extLst>
          </p:nvPr>
        </p:nvGraphicFramePr>
        <p:xfrm>
          <a:off x="568543" y="3442635"/>
          <a:ext cx="9467311" cy="1981200"/>
        </p:xfrm>
        <a:graphic>
          <a:graphicData uri="http://schemas.openxmlformats.org/drawingml/2006/table">
            <a:tbl>
              <a:tblPr firstRow="1" bandRow="1">
                <a:tableStyleId>{5C22544A-7EE6-4342-B048-85BDC9FD1C3A}</a:tableStyleId>
              </a:tblPr>
              <a:tblGrid>
                <a:gridCol w="9467311"/>
              </a:tblGrid>
              <a:tr h="274320">
                <a:tc>
                  <a:txBody>
                    <a:bodyPr/>
                    <a:lstStyle/>
                    <a:p>
                      <a:r>
                        <a:rPr lang="en-US" sz="1600" dirty="0" smtClean="0">
                          <a:solidFill>
                            <a:srgbClr val="F8D246"/>
                          </a:solidFill>
                        </a:rPr>
                        <a:t>TIPPING POINTS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Basic to Standardized introduces wikis, blogs, discussion boards, and mail-enabled lists that drive Microsoft SharePoint Server 2010 Standard CAL, Microsoft SharePoint Online User Subscription Licenses for P1 or P2, and Microsoft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131075770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943932903"/>
              </p:ext>
            </p:extLst>
          </p:nvPr>
        </p:nvGraphicFramePr>
        <p:xfrm>
          <a:off x="567895" y="3442635"/>
          <a:ext cx="9487210" cy="2659338"/>
        </p:xfrm>
        <a:graphic>
          <a:graphicData uri="http://schemas.openxmlformats.org/drawingml/2006/table">
            <a:tbl>
              <a:tblPr firstRow="1" bandRow="1">
                <a:tableStyleId>{5C22544A-7EE6-4342-B048-85BDC9FD1C3A}</a:tableStyleId>
              </a:tblPr>
              <a:tblGrid>
                <a:gridCol w="9487210"/>
              </a:tblGrid>
              <a:tr h="274320">
                <a:tc>
                  <a:txBody>
                    <a:bodyPr/>
                    <a:lstStyle/>
                    <a:p>
                      <a:r>
                        <a:rPr lang="en-US" sz="1600" dirty="0" smtClean="0">
                          <a:solidFill>
                            <a:srgbClr val="F8D246"/>
                          </a:solidFill>
                        </a:rPr>
                        <a:t>LICENSING</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Server 2010 Standard CAL</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Online User Subscription Licenses for P1 or P2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Office 365 User Subscription Licenses for E1, E2, E3 or E4</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2008 R2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2012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SQL Server 2012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197965825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78" name="Rounded Rectangle 77"/>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Round Same Side Corner Rectangle 7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0"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4106422638"/>
              </p:ext>
            </p:extLst>
          </p:nvPr>
        </p:nvGraphicFramePr>
        <p:xfrm>
          <a:off x="567895" y="3150786"/>
          <a:ext cx="5403927" cy="65532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500" b="0" dirty="0" smtClean="0">
                          <a:solidFill>
                            <a:schemeClr val="tx1"/>
                          </a:solidFill>
                          <a:latin typeface="+mn-lt"/>
                          <a:hlinkClick r:id="rId15"/>
                        </a:rPr>
                        <a:t>Practice Accelerator for SharePoint Server 2010</a:t>
                      </a:r>
                      <a:endParaRPr lang="en-US" sz="15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Rounded Rectangle 66"/>
          <p:cNvSpPr/>
          <p:nvPr/>
        </p:nvSpPr>
        <p:spPr bwMode="auto">
          <a:xfrm rot="10800000">
            <a:off x="6132244" y="2910676"/>
            <a:ext cx="4304027" cy="408448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82" name="Rectangle 81"/>
          <p:cNvSpPr/>
          <p:nvPr/>
        </p:nvSpPr>
        <p:spPr>
          <a:xfrm>
            <a:off x="6214632" y="307291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83" name="Rectangle 82"/>
          <p:cNvSpPr/>
          <p:nvPr/>
        </p:nvSpPr>
        <p:spPr>
          <a:xfrm>
            <a:off x="6296690" y="3477677"/>
            <a:ext cx="3915849" cy="3406061"/>
          </a:xfrm>
          <a:prstGeom prst="rect">
            <a:avLst/>
          </a:prstGeom>
        </p:spPr>
        <p:txBody>
          <a:bodyPr wrap="square" lIns="0" tIns="0" rIns="0" bIns="0">
            <a:spAutoFit/>
          </a:bodyPr>
          <a:lstStyle/>
          <a:p>
            <a:pPr marL="173032" indent="-173032" defTabSz="1097192">
              <a:spcAft>
                <a:spcPts val="200"/>
              </a:spcAft>
              <a:buClr>
                <a:srgbClr val="F8D246"/>
              </a:buClr>
              <a:buFont typeface="Arial" pitchFamily="34" charset="0"/>
              <a:buChar char="•"/>
            </a:pPr>
            <a:r>
              <a:rPr lang="en-US" sz="1600" dirty="0" smtClean="0">
                <a:solidFill>
                  <a:srgbClr val="FFFFFF"/>
                </a:solidFill>
                <a:latin typeface="Segoe (Body)"/>
              </a:rPr>
              <a:t>Office SharePoint Server 2007 (wikis, blogs, discussion boards, e-mail-enabled lists)
SharePoint Server 2010 (wikis, blogs, discussion boards, e-mail-enabled lists)
SharePoint Online (surveys, e-mail-enabled lists, blogs, wikis)
Office 365 E1
Office 365 E2
Office 365 E3
Office 365 E4
SharePoint Online P1
SharePoint Online P2</a:t>
            </a:r>
          </a:p>
        </p:txBody>
      </p:sp>
      <p:sp>
        <p:nvSpPr>
          <p:cNvPr id="51" name="TextBox 50">
            <a:hlinkClick r:id="rId10"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60" name="Isosceles Triangle 59">
            <a:hlinkClick r:id="rId10"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6344917"/>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Standardized answer is B. </a:t>
            </a:r>
            <a:r>
              <a:rPr lang="en-US" sz="1600" dirty="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29184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18.</a:t>
                      </a:r>
                      <a:r>
                        <a:rPr lang="en-US" sz="1400" smtClean="0">
                          <a:solidFill>
                            <a:schemeClr val="tx1"/>
                          </a:solidFill>
                          <a:latin typeface="Segoe (Body)"/>
                        </a:rPr>
                        <a:t> What best describes your Domain Name System 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Redundant Domain Name System servers exist to provide fault tolerance</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8.</a:t>
                      </a:r>
                      <a:r>
                        <a:rPr lang="en-US" sz="1400" smtClean="0">
                          <a:solidFill>
                            <a:schemeClr val="tx1"/>
                          </a:solidFill>
                          <a:latin typeface="Segoe (Body)"/>
                        </a:rPr>
                        <a:t> What best describes your server or service monitoring and control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Performance monitoring of physical and virtual hardware with defined SLAs; health monitoring of applications; supported across heterogeneous environments with manual remediation</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23.</a:t>
                      </a:r>
                      <a:r>
                        <a:rPr lang="en-US" sz="1400" smtClean="0">
                          <a:solidFill>
                            <a:schemeClr val="tx1"/>
                          </a:solidFill>
                          <a:latin typeface="Segoe (Body)"/>
                        </a:rPr>
                        <a:t> What best describes your transport services (eg. TCP/IP) configuration?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IPv4 for main transport services, using IPv6 for some transport services (eg. to achieve larger address range)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10.</a:t>
                      </a:r>
                      <a:r>
                        <a:rPr lang="en-US" sz="1400" smtClean="0">
                          <a:solidFill>
                            <a:schemeClr val="tx1"/>
                          </a:solidFill>
                          <a:latin typeface="Segoe (Body)"/>
                        </a:rPr>
                        <a:t> What best describes your high-availability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Services are available during server failure (e.g. server clustering, hot spares, and/or virtualization recovery solution)</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52.</a:t>
                      </a:r>
                      <a:r>
                        <a:rPr lang="en-US" sz="1400" smtClean="0">
                          <a:solidFill>
                            <a:schemeClr val="tx1"/>
                          </a:solidFill>
                          <a:latin typeface="Segoe (Body)"/>
                        </a:rPr>
                        <a:t> What best describes your identity provisioning and access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To control access, simple provisioning and de-provisioning exists for user accounts, mailboxes, certificates or other multi-factor authentication methods, and machines; access control is role-based</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14.</a:t>
                      </a:r>
                      <a:r>
                        <a:rPr lang="en-US" sz="1400" smtClean="0">
                          <a:solidFill>
                            <a:schemeClr val="tx1"/>
                          </a:solidFill>
                          <a:latin typeface="Segoe (Body)"/>
                        </a:rPr>
                        <a:t> What best describes your application protection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Protection for select mainstream/non-custom applications and services (such as e-mail, collaboration and portal applications, instant messaging), if available, is centrally managed</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54.</a:t>
                      </a:r>
                      <a:r>
                        <a:rPr lang="en-US" sz="1400" smtClean="0">
                          <a:solidFill>
                            <a:schemeClr val="tx1"/>
                          </a:solidFill>
                          <a:latin typeface="Segoe (Body)"/>
                        </a:rPr>
                        <a:t> What best describes your authentication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Password policies are set within a directory service to enable single sign on across boundaries for most applications. Password resets through internal tools or manual processes</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15.</a:t>
                      </a:r>
                      <a:r>
                        <a:rPr lang="en-US" sz="1400" smtClean="0">
                          <a:solidFill>
                            <a:schemeClr val="tx1"/>
                          </a:solidFill>
                          <a:latin typeface="Segoe (Body)"/>
                        </a:rPr>
                        <a:t> What best describes your network protection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Multiple disparate configurations of products are used for firewall, IPS, Web security, gateway anti-virus, and URL filtering</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p:cNvSpPr/>
          <p:nvPr/>
        </p:nvSpPr>
        <p:spPr bwMode="auto">
          <a:xfrm rot="10800000">
            <a:off x="-1" y="818866"/>
            <a:ext cx="10972800" cy="7410734"/>
          </a:xfrm>
          <a:prstGeom prst="rect">
            <a:avLst/>
          </a:prstGeom>
          <a:gradFill flip="none" rotWithShape="1">
            <a:gsLst>
              <a:gs pos="100000">
                <a:srgbClr val="0A2A5A">
                  <a:alpha val="49000"/>
                </a:srgbClr>
              </a:gs>
              <a:gs pos="85000">
                <a:srgbClr val="0A2A5A">
                  <a:alpha val="57000"/>
                </a:srgbClr>
              </a:gs>
              <a:gs pos="59000">
                <a:srgbClr val="0A2A5A">
                  <a:alpha val="56000"/>
                </a:srgbClr>
              </a:gs>
              <a:gs pos="21000">
                <a:srgbClr val="0A2A5A">
                  <a:alpha val="51000"/>
                </a:srgbClr>
              </a:gs>
              <a:gs pos="0">
                <a:srgbClr val="0A2A5A">
                  <a:alpha val="52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0" tIns="54856" rIns="109710" bIns="54856" numCol="1" rtlCol="0" anchor="ctr" anchorCtr="0" compatLnSpc="1">
            <a:prstTxWarp prst="textNoShape">
              <a:avLst/>
            </a:prstTxWarp>
          </a:bodyPr>
          <a:lstStyle/>
          <a:p>
            <a:pPr algn="ctr" defTabSz="1096788"/>
            <a:endParaRPr lang="en-US" dirty="0">
              <a:solidFill>
                <a:srgbClr val="FFFF99"/>
              </a:solidFill>
            </a:endParaRPr>
          </a:p>
        </p:txBody>
      </p:sp>
      <p:sp>
        <p:nvSpPr>
          <p:cNvPr id="152" name="Up Arrow 151"/>
          <p:cNvSpPr/>
          <p:nvPr/>
        </p:nvSpPr>
        <p:spPr bwMode="auto">
          <a:xfrm rot="5400000">
            <a:off x="3288174" y="2548890"/>
            <a:ext cx="411480" cy="617220"/>
          </a:xfrm>
          <a:prstGeom prst="upArrow">
            <a:avLst/>
          </a:prstGeom>
          <a:gradFill flip="none" rotWithShape="1">
            <a:gsLst>
              <a:gs pos="0">
                <a:srgbClr val="4BACC6">
                  <a:lumMod val="75000"/>
                  <a:shade val="30000"/>
                  <a:satMod val="115000"/>
                  <a:alpha val="2500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31629" tIns="65816" rIns="131629" bIns="6581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153" name="Up Arrow 152"/>
          <p:cNvSpPr/>
          <p:nvPr/>
        </p:nvSpPr>
        <p:spPr bwMode="auto">
          <a:xfrm rot="5400000">
            <a:off x="6826816" y="2548890"/>
            <a:ext cx="411480" cy="617220"/>
          </a:xfrm>
          <a:prstGeom prst="upArrow">
            <a:avLst/>
          </a:prstGeom>
          <a:gradFill flip="none" rotWithShape="1">
            <a:gsLst>
              <a:gs pos="0">
                <a:srgbClr val="4BACC6">
                  <a:lumMod val="75000"/>
                  <a:shade val="30000"/>
                  <a:satMod val="115000"/>
                  <a:alpha val="2500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31629" tIns="65816" rIns="131629" bIns="6581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127" name="Up Arrow 126"/>
          <p:cNvSpPr/>
          <p:nvPr/>
        </p:nvSpPr>
        <p:spPr bwMode="auto">
          <a:xfrm rot="5400000">
            <a:off x="1497330" y="2548890"/>
            <a:ext cx="411480" cy="617220"/>
          </a:xfrm>
          <a:prstGeom prst="upArrow">
            <a:avLst/>
          </a:prstGeom>
          <a:gradFill flip="none" rotWithShape="1">
            <a:gsLst>
              <a:gs pos="0">
                <a:srgbClr val="4BACC6">
                  <a:lumMod val="75000"/>
                  <a:shade val="30000"/>
                  <a:satMod val="115000"/>
                  <a:alpha val="2500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31629" tIns="65816" rIns="131629" bIns="6581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124" name="Bent-Up Arrow 123"/>
          <p:cNvSpPr/>
          <p:nvPr/>
        </p:nvSpPr>
        <p:spPr bwMode="auto">
          <a:xfrm>
            <a:off x="5212080" y="4297680"/>
            <a:ext cx="1188720" cy="640080"/>
          </a:xfrm>
          <a:prstGeom prst="bentUpArrow">
            <a:avLst/>
          </a:prstGeom>
          <a:gradFill flip="none" rotWithShape="1">
            <a:gsLst>
              <a:gs pos="0">
                <a:srgbClr val="4BACC6">
                  <a:lumMod val="75000"/>
                  <a:shade val="30000"/>
                  <a:satMod val="115000"/>
                  <a:alpha val="2500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31629" tIns="65816" rIns="131629" bIns="6581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11" name="Right Arrow 10"/>
          <p:cNvSpPr/>
          <p:nvPr/>
        </p:nvSpPr>
        <p:spPr bwMode="auto">
          <a:xfrm>
            <a:off x="0" y="1463040"/>
            <a:ext cx="10972800" cy="1097280"/>
          </a:xfrm>
          <a:prstGeom prst="rightArrow">
            <a:avLst/>
          </a:prstGeom>
          <a:gradFill flip="none" rotWithShape="1">
            <a:gsLst>
              <a:gs pos="0">
                <a:schemeClr val="accent1">
                  <a:lumMod val="40000"/>
                  <a:lumOff val="60000"/>
                </a:schemeClr>
              </a:gs>
              <a:gs pos="35000">
                <a:schemeClr val="accent1">
                  <a:alpha val="13000"/>
                </a:schemeClr>
              </a:gs>
              <a:gs pos="75000">
                <a:schemeClr val="accent1">
                  <a:lumMod val="75000"/>
                  <a:alpha val="75000"/>
                </a:schemeClr>
              </a:gs>
              <a:gs pos="0">
                <a:schemeClr val="accent1">
                  <a:lumMod val="75000"/>
                </a:schemeClr>
              </a:gs>
              <a:gs pos="100000">
                <a:schemeClr val="accent1">
                  <a:lumMod val="60000"/>
                  <a:lumOff val="40000"/>
                  <a:alpha val="75000"/>
                </a:schemeClr>
              </a:gs>
            </a:gsLst>
            <a:lin ang="16200000" scaled="1"/>
            <a:tileRect/>
          </a:gradFill>
          <a:ln w="12700">
            <a:gradFill flip="none" rotWithShape="1">
              <a:gsLst>
                <a:gs pos="61000">
                  <a:schemeClr val="accent1">
                    <a:lumMod val="20000"/>
                    <a:lumOff val="80000"/>
                    <a:alpha val="0"/>
                  </a:schemeClr>
                </a:gs>
                <a:gs pos="100000">
                  <a:schemeClr val="accent1">
                    <a:lumMod val="75000"/>
                  </a:schemeClr>
                </a:gs>
              </a:gsLst>
              <a:lin ang="5400000" scaled="1"/>
              <a:tileRect/>
            </a:gradFill>
            <a:headEnd type="none" w="med" len="med"/>
            <a:tailEnd type="none" w="med" len="med"/>
          </a:ln>
          <a:effectLst>
            <a:outerShdw blurRad="190500" dist="228600" dir="2700000" algn="ctr">
              <a:srgbClr val="000000">
                <a:alpha val="30000"/>
              </a:srgbClr>
            </a:outerShdw>
          </a:effectLst>
        </p:spPr>
        <p:style>
          <a:lnRef idx="1">
            <a:schemeClr val="accent2"/>
          </a:lnRef>
          <a:fillRef idx="3">
            <a:schemeClr val="accent2"/>
          </a:fillRef>
          <a:effectRef idx="2">
            <a:schemeClr val="accent2"/>
          </a:effectRef>
          <a:fontRef idx="minor">
            <a:schemeClr val="lt1"/>
          </a:fontRef>
        </p:style>
        <p:txBody>
          <a:bodyPr vert="horz" wrap="square" lIns="131653" tIns="65825" rIns="131653" bIns="65825" numCol="1" rtlCol="0" anchor="ctr" anchorCtr="0" compatLnSpc="1">
            <a:prstTxWarp prst="textNoShape">
              <a:avLst/>
            </a:prstTxWarp>
          </a:bodyPr>
          <a:lstStyle/>
          <a:p>
            <a:pPr algn="ctr" defTabSz="1096744"/>
            <a:endParaRPr lang="en-US" sz="2400" dirty="0">
              <a:solidFill>
                <a:srgbClr val="FFFFFF"/>
              </a:solidFill>
              <a:effectLst>
                <a:outerShdw blurRad="38100" dist="38100" dir="2700000" algn="tl">
                  <a:srgbClr val="000000">
                    <a:alpha val="43137"/>
                  </a:srgbClr>
                </a:outerShdw>
              </a:effectLst>
            </a:endParaRPr>
          </a:p>
        </p:txBody>
      </p:sp>
      <p:grpSp>
        <p:nvGrpSpPr>
          <p:cNvPr id="2" name="Group 100"/>
          <p:cNvGrpSpPr/>
          <p:nvPr/>
        </p:nvGrpSpPr>
        <p:grpSpPr>
          <a:xfrm>
            <a:off x="9019972" y="1920240"/>
            <a:ext cx="1678513" cy="2548104"/>
            <a:chOff x="4544841" y="1610380"/>
            <a:chExt cx="1398761" cy="2123420"/>
          </a:xfrm>
        </p:grpSpPr>
        <p:grpSp>
          <p:nvGrpSpPr>
            <p:cNvPr id="3" name="Group 78"/>
            <p:cNvGrpSpPr/>
            <p:nvPr/>
          </p:nvGrpSpPr>
          <p:grpSpPr>
            <a:xfrm>
              <a:off x="4548951" y="1610380"/>
              <a:ext cx="1394651" cy="589161"/>
              <a:chOff x="7877996" y="1774101"/>
              <a:chExt cx="1587677" cy="589161"/>
            </a:xfrm>
          </p:grpSpPr>
          <p:sp>
            <p:nvSpPr>
              <p:cNvPr id="106" name="Round Same Side Corner Rectangle 105"/>
              <p:cNvSpPr/>
              <p:nvPr/>
            </p:nvSpPr>
            <p:spPr bwMode="auto">
              <a:xfrm>
                <a:off x="7877996" y="1774101"/>
                <a:ext cx="1561436" cy="365760"/>
              </a:xfrm>
              <a:prstGeom prst="round2SameRect">
                <a:avLst>
                  <a:gd name="adj1" fmla="val 32412"/>
                  <a:gd name="adj2" fmla="val 0"/>
                </a:avLst>
              </a:prstGeom>
              <a:gradFill flip="none" rotWithShape="1">
                <a:gsLst>
                  <a:gs pos="100000">
                    <a:srgbClr val="0564FF">
                      <a:alpha val="50000"/>
                    </a:srgbClr>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316092"/>
                <a:endParaRPr lang="en-US" dirty="0">
                  <a:solidFill>
                    <a:srgbClr val="FFFF99"/>
                  </a:solidFill>
                </a:endParaRPr>
              </a:p>
            </p:txBody>
          </p:sp>
          <p:sp>
            <p:nvSpPr>
              <p:cNvPr id="107" name="TextBox 106"/>
              <p:cNvSpPr txBox="1"/>
              <p:nvPr/>
            </p:nvSpPr>
            <p:spPr>
              <a:xfrm>
                <a:off x="7904237" y="1850301"/>
                <a:ext cx="1561436" cy="512961"/>
              </a:xfrm>
              <a:prstGeom prst="rect">
                <a:avLst/>
              </a:prstGeom>
              <a:noFill/>
            </p:spPr>
            <p:txBody>
              <a:bodyPr wrap="square" lIns="0" tIns="0" rIns="0" bIns="0" rtlCol="0">
                <a:spAutoFit/>
              </a:bodyPr>
              <a:lstStyle/>
              <a:p>
                <a:pPr algn="ctr"/>
                <a:r>
                  <a:rPr lang="en-US" sz="2000" b="1" dirty="0">
                    <a:solidFill>
                      <a:srgbClr val="FFFFFF"/>
                    </a:solidFill>
                    <a:effectLst>
                      <a:outerShdw blurRad="38100" dist="38100" dir="2700000" algn="tl">
                        <a:srgbClr val="000000">
                          <a:alpha val="43137"/>
                        </a:srgbClr>
                      </a:outerShdw>
                    </a:effectLst>
                  </a:rPr>
                  <a:t>Benefits</a:t>
                </a:r>
              </a:p>
              <a:p>
                <a:pPr algn="ctr"/>
                <a:endParaRPr lang="en-US" sz="2000" b="1" dirty="0">
                  <a:solidFill>
                    <a:srgbClr val="FFFFFF"/>
                  </a:solidFill>
                  <a:effectLst>
                    <a:outerShdw blurRad="38100" dist="38100" dir="2700000" algn="tl">
                      <a:srgbClr val="000000">
                        <a:alpha val="43137"/>
                      </a:srgbClr>
                    </a:outerShdw>
                  </a:effectLst>
                </a:endParaRPr>
              </a:p>
            </p:txBody>
          </p:sp>
        </p:grpSp>
        <p:grpSp>
          <p:nvGrpSpPr>
            <p:cNvPr id="4" name="Group 68"/>
            <p:cNvGrpSpPr/>
            <p:nvPr/>
          </p:nvGrpSpPr>
          <p:grpSpPr>
            <a:xfrm>
              <a:off x="4544841" y="1981200"/>
              <a:ext cx="1371600" cy="1752600"/>
              <a:chOff x="2590800" y="3048000"/>
              <a:chExt cx="2286000" cy="2743200"/>
            </a:xfrm>
          </p:grpSpPr>
          <p:sp>
            <p:nvSpPr>
              <p:cNvPr id="104" name="Rectangle 103"/>
              <p:cNvSpPr/>
              <p:nvPr/>
            </p:nvSpPr>
            <p:spPr bwMode="auto">
              <a:xfrm>
                <a:off x="2590800" y="3048000"/>
                <a:ext cx="2286000" cy="2743200"/>
              </a:xfrm>
              <a:prstGeom prst="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105" name="TextBox 104"/>
              <p:cNvSpPr txBox="1"/>
              <p:nvPr/>
            </p:nvSpPr>
            <p:spPr>
              <a:xfrm>
                <a:off x="2590800" y="3048000"/>
                <a:ext cx="2286000" cy="1999210"/>
              </a:xfrm>
              <a:prstGeom prst="rect">
                <a:avLst/>
              </a:prstGeom>
              <a:noFill/>
            </p:spPr>
            <p:txBody>
              <a:bodyPr wrap="square" rtlCol="0">
                <a:spAutoFit/>
              </a:bodyPr>
              <a:lstStyle/>
              <a:p>
                <a:r>
                  <a:rPr lang="en-US" sz="1300" dirty="0">
                    <a:solidFill>
                      <a:srgbClr val="FFFFFF"/>
                    </a:solidFill>
                    <a:latin typeface="Segoe"/>
                  </a:rPr>
                  <a:t>Explain how an optimized infrastructure can directly impact the customer’s business and meet IT challenges.</a:t>
                </a:r>
              </a:p>
            </p:txBody>
          </p:sp>
        </p:grpSp>
      </p:grpSp>
      <p:grpSp>
        <p:nvGrpSpPr>
          <p:cNvPr id="5" name="Group 127"/>
          <p:cNvGrpSpPr/>
          <p:nvPr/>
        </p:nvGrpSpPr>
        <p:grpSpPr>
          <a:xfrm>
            <a:off x="253013" y="3700215"/>
            <a:ext cx="2194560" cy="4438256"/>
            <a:chOff x="381000" y="3047999"/>
            <a:chExt cx="1828800" cy="3698546"/>
          </a:xfrm>
        </p:grpSpPr>
        <p:sp>
          <p:nvSpPr>
            <p:cNvPr id="24" name="Rounded Rectangle 23"/>
            <p:cNvSpPr/>
            <p:nvPr/>
          </p:nvSpPr>
          <p:spPr bwMode="auto">
            <a:xfrm rot="16200000">
              <a:off x="-533398" y="3962398"/>
              <a:ext cx="3657597" cy="1828799"/>
            </a:xfrm>
            <a:prstGeom prst="roundRect">
              <a:avLst>
                <a:gd name="adj" fmla="val 5346"/>
              </a:avLst>
            </a:prstGeom>
            <a:gradFill flip="none" rotWithShape="1">
              <a:gsLst>
                <a:gs pos="100000">
                  <a:schemeClr val="accent1">
                    <a:lumMod val="75000"/>
                  </a:schemeClr>
                </a:gs>
                <a:gs pos="80000">
                  <a:srgbClr val="0A2A5A">
                    <a:alpha val="34000"/>
                  </a:srgbClr>
                </a:gs>
                <a:gs pos="59000">
                  <a:srgbClr val="0A2A5A">
                    <a:alpha val="25000"/>
                  </a:srgbClr>
                </a:gs>
                <a:gs pos="20000">
                  <a:srgbClr val="0A2A5A">
                    <a:alpha val="18000"/>
                  </a:srgbClr>
                </a:gs>
                <a:gs pos="0">
                  <a:schemeClr val="accent1">
                    <a:lumMod val="75000"/>
                  </a:scheme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316092"/>
              <a:endParaRPr lang="en-US" dirty="0">
                <a:solidFill>
                  <a:srgbClr val="FFFF99"/>
                </a:solidFill>
              </a:endParaRPr>
            </a:p>
          </p:txBody>
        </p:sp>
        <p:grpSp>
          <p:nvGrpSpPr>
            <p:cNvPr id="6" name="Group 52"/>
            <p:cNvGrpSpPr/>
            <p:nvPr/>
          </p:nvGrpSpPr>
          <p:grpSpPr>
            <a:xfrm>
              <a:off x="798219" y="3630441"/>
              <a:ext cx="978317" cy="816746"/>
              <a:chOff x="9743844" y="149764"/>
              <a:chExt cx="1125064" cy="816746"/>
            </a:xfrm>
          </p:grpSpPr>
          <p:grpSp>
            <p:nvGrpSpPr>
              <p:cNvPr id="7" name="Group 68"/>
              <p:cNvGrpSpPr/>
              <p:nvPr/>
            </p:nvGrpSpPr>
            <p:grpSpPr>
              <a:xfrm>
                <a:off x="9787989" y="149764"/>
                <a:ext cx="1042917" cy="816746"/>
                <a:chOff x="9607229" y="133998"/>
                <a:chExt cx="1042917" cy="816746"/>
              </a:xfrm>
            </p:grpSpPr>
            <p:sp>
              <p:nvSpPr>
                <p:cNvPr id="30" name="Rectangle 2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8" name="Group 53"/>
                <p:cNvGrpSpPr/>
                <p:nvPr/>
              </p:nvGrpSpPr>
              <p:grpSpPr>
                <a:xfrm>
                  <a:off x="9607229" y="133998"/>
                  <a:ext cx="1042917" cy="816746"/>
                  <a:chOff x="9607229" y="133998"/>
                  <a:chExt cx="1042917" cy="816746"/>
                </a:xfrm>
              </p:grpSpPr>
              <p:pic>
                <p:nvPicPr>
                  <p:cNvPr id="3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3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3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3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28" name="TextBox 27">
                <a:hlinkClick r:id="rId7" action="ppaction://hlinksldjump"/>
              </p:cNvPr>
              <p:cNvSpPr txBox="1"/>
              <p:nvPr/>
            </p:nvSpPr>
            <p:spPr>
              <a:xfrm>
                <a:off x="9743928" y="232313"/>
                <a:ext cx="1124980" cy="423193"/>
              </a:xfrm>
              <a:prstGeom prst="rect">
                <a:avLst/>
              </a:prstGeom>
              <a:noFill/>
              <a:ln>
                <a:noFill/>
              </a:ln>
            </p:spPr>
            <p:txBody>
              <a:bodyPr wrap="square" lIns="0" tIns="0" rIns="0" bIns="0" rtlCol="0">
                <a:spAutoFit/>
              </a:bodyPr>
              <a:lstStyle/>
              <a:p>
                <a:pPr algn="ctr"/>
                <a:r>
                  <a:rPr lang="en-US" sz="1100" b="1" dirty="0">
                    <a:ln w="3175" cap="sq" cmpd="sng">
                      <a:noFill/>
                      <a:bevel/>
                    </a:ln>
                    <a:solidFill>
                      <a:srgbClr val="FFFFFF"/>
                    </a:solidFill>
                    <a:effectLst>
                      <a:outerShdw blurRad="355600" algn="ctr" rotWithShape="0">
                        <a:prstClr val="black"/>
                      </a:outerShdw>
                    </a:effectLst>
                  </a:rPr>
                  <a:t>BASIC </a:t>
                </a:r>
                <a:br>
                  <a:rPr lang="en-US" sz="1100" b="1" dirty="0">
                    <a:ln w="3175" cap="sq" cmpd="sng">
                      <a:noFill/>
                      <a:bevel/>
                    </a:ln>
                    <a:solidFill>
                      <a:srgbClr val="FFFFFF"/>
                    </a:solidFill>
                    <a:effectLst>
                      <a:outerShdw blurRad="355600" algn="ctr" rotWithShape="0">
                        <a:prstClr val="black"/>
                      </a:outerShdw>
                    </a:effectLst>
                  </a:rPr>
                </a:br>
                <a:r>
                  <a:rPr lang="en-US" sz="1100" b="1" dirty="0">
                    <a:ln w="3175" cap="sq" cmpd="sng">
                      <a:noFill/>
                      <a:bevel/>
                    </a:ln>
                    <a:solidFill>
                      <a:srgbClr val="FFFFFF"/>
                    </a:solidFill>
                    <a:effectLst>
                      <a:outerShdw blurRad="355600" algn="ctr" rotWithShape="0">
                        <a:prstClr val="black"/>
                      </a:outerShdw>
                    </a:effectLst>
                  </a:rPr>
                  <a:t>TO STANDARDIZED</a:t>
                </a:r>
              </a:p>
            </p:txBody>
          </p:sp>
          <p:sp>
            <p:nvSpPr>
              <p:cNvPr id="29" name="Right Arrow 28">
                <a:hlinkClick r:id="rId7" action="ppaction://hlinksldjump"/>
              </p:cNvPr>
              <p:cNvSpPr/>
              <p:nvPr/>
            </p:nvSpPr>
            <p:spPr bwMode="auto">
              <a:xfrm>
                <a:off x="9743844" y="652790"/>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316092"/>
                <a:endParaRPr lang="en-US" dirty="0">
                  <a:solidFill>
                    <a:srgbClr val="FFFFFF"/>
                  </a:solidFill>
                </a:endParaRPr>
              </a:p>
            </p:txBody>
          </p:sp>
        </p:grpSp>
        <p:grpSp>
          <p:nvGrpSpPr>
            <p:cNvPr id="9" name="Group 113"/>
            <p:cNvGrpSpPr/>
            <p:nvPr/>
          </p:nvGrpSpPr>
          <p:grpSpPr>
            <a:xfrm>
              <a:off x="777697" y="4534114"/>
              <a:ext cx="967272" cy="816746"/>
              <a:chOff x="9754265" y="149764"/>
              <a:chExt cx="1112364" cy="816746"/>
            </a:xfrm>
          </p:grpSpPr>
          <p:grpSp>
            <p:nvGrpSpPr>
              <p:cNvPr id="10" name="Group 68"/>
              <p:cNvGrpSpPr/>
              <p:nvPr/>
            </p:nvGrpSpPr>
            <p:grpSpPr>
              <a:xfrm>
                <a:off x="9787989" y="149764"/>
                <a:ext cx="1042917" cy="816746"/>
                <a:chOff x="9607229" y="133998"/>
                <a:chExt cx="1042917" cy="816746"/>
              </a:xfrm>
            </p:grpSpPr>
            <p:sp>
              <p:nvSpPr>
                <p:cNvPr id="40" name="Rectangle 3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12" name="Group 53"/>
                <p:cNvGrpSpPr/>
                <p:nvPr/>
              </p:nvGrpSpPr>
              <p:grpSpPr>
                <a:xfrm>
                  <a:off x="9607229" y="133998"/>
                  <a:ext cx="1042917" cy="816746"/>
                  <a:chOff x="9607229" y="133998"/>
                  <a:chExt cx="1042917" cy="816746"/>
                </a:xfrm>
              </p:grpSpPr>
              <p:pic>
                <p:nvPicPr>
                  <p:cNvPr id="4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4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4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4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38" name="TextBox 37">
                <a:hlinkClick r:id="rId8" action="ppaction://hlinksldjump"/>
              </p:cNvPr>
              <p:cNvSpPr txBox="1"/>
              <p:nvPr/>
            </p:nvSpPr>
            <p:spPr>
              <a:xfrm>
                <a:off x="9754265" y="232313"/>
                <a:ext cx="1112364" cy="423193"/>
              </a:xfrm>
              <a:prstGeom prst="rect">
                <a:avLst/>
              </a:prstGeom>
              <a:noFill/>
              <a:ln>
                <a:noFill/>
              </a:ln>
            </p:spPr>
            <p:txBody>
              <a:bodyPr wrap="square" lIns="0" tIns="0" rIns="0" bIns="0" rtlCol="0">
                <a:spAutoFit/>
              </a:bodyPr>
              <a:lstStyle/>
              <a:p>
                <a:pPr algn="ctr"/>
                <a:r>
                  <a:rPr lang="en-US" sz="1100" b="1" dirty="0">
                    <a:ln w="3175" cap="sq" cmpd="sng">
                      <a:noFill/>
                      <a:bevel/>
                    </a:ln>
                    <a:solidFill>
                      <a:srgbClr val="FFFFFF"/>
                    </a:solidFill>
                    <a:effectLst>
                      <a:outerShdw blurRad="355600" algn="ctr" rotWithShape="0">
                        <a:prstClr val="black"/>
                      </a:outerShdw>
                    </a:effectLst>
                  </a:rPr>
                  <a:t>STANDARDIZED TO RATIONALIZED</a:t>
                </a:r>
              </a:p>
            </p:txBody>
          </p:sp>
          <p:sp>
            <p:nvSpPr>
              <p:cNvPr id="39" name="Right Arrow 38">
                <a:hlinkClick r:id="rId8" action="ppaction://hlinksldjump"/>
              </p:cNvPr>
              <p:cNvSpPr/>
              <p:nvPr/>
            </p:nvSpPr>
            <p:spPr bwMode="auto">
              <a:xfrm>
                <a:off x="10026065" y="652790"/>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316092"/>
                <a:endParaRPr lang="en-US" dirty="0">
                  <a:solidFill>
                    <a:srgbClr val="FFFFFF"/>
                  </a:solidFill>
                </a:endParaRPr>
              </a:p>
            </p:txBody>
          </p:sp>
        </p:grpSp>
        <p:grpSp>
          <p:nvGrpSpPr>
            <p:cNvPr id="13" name="Group 52"/>
            <p:cNvGrpSpPr/>
            <p:nvPr/>
          </p:nvGrpSpPr>
          <p:grpSpPr>
            <a:xfrm>
              <a:off x="817406" y="5437787"/>
              <a:ext cx="917939" cy="816746"/>
              <a:chOff x="9787989" y="149764"/>
              <a:chExt cx="1055629" cy="816746"/>
            </a:xfrm>
          </p:grpSpPr>
          <p:grpSp>
            <p:nvGrpSpPr>
              <p:cNvPr id="14" name="Group 68"/>
              <p:cNvGrpSpPr/>
              <p:nvPr/>
            </p:nvGrpSpPr>
            <p:grpSpPr>
              <a:xfrm>
                <a:off x="9787989" y="149764"/>
                <a:ext cx="1042917" cy="816746"/>
                <a:chOff x="9607229" y="133998"/>
                <a:chExt cx="1042917" cy="816746"/>
              </a:xfrm>
            </p:grpSpPr>
            <p:sp>
              <p:nvSpPr>
                <p:cNvPr id="50" name="Rectangle 4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15" name="Group 53"/>
                <p:cNvGrpSpPr/>
                <p:nvPr/>
              </p:nvGrpSpPr>
              <p:grpSpPr>
                <a:xfrm>
                  <a:off x="9607229" y="133998"/>
                  <a:ext cx="1042917" cy="816746"/>
                  <a:chOff x="9607229" y="133998"/>
                  <a:chExt cx="1042917" cy="816746"/>
                </a:xfrm>
              </p:grpSpPr>
              <p:pic>
                <p:nvPicPr>
                  <p:cNvPr id="5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5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8" name="TextBox 47">
                <a:hlinkClick r:id="rId9" action="ppaction://hlinksldjump"/>
              </p:cNvPr>
              <p:cNvSpPr txBox="1"/>
              <p:nvPr/>
            </p:nvSpPr>
            <p:spPr>
              <a:xfrm>
                <a:off x="9817542" y="232312"/>
                <a:ext cx="1026076" cy="423193"/>
              </a:xfrm>
              <a:prstGeom prst="rect">
                <a:avLst/>
              </a:prstGeom>
              <a:noFill/>
              <a:ln>
                <a:noFill/>
              </a:ln>
            </p:spPr>
            <p:txBody>
              <a:bodyPr wrap="square" lIns="0" tIns="0" rIns="0" bIns="0" rtlCol="0">
                <a:spAutoFit/>
              </a:bodyPr>
              <a:lstStyle/>
              <a:p>
                <a:pPr algn="ctr"/>
                <a:r>
                  <a:rPr lang="en-US" sz="1100" b="1" dirty="0">
                    <a:ln w="3175" cap="sq" cmpd="sng">
                      <a:noFill/>
                      <a:bevel/>
                    </a:ln>
                    <a:solidFill>
                      <a:srgbClr val="FFFFFF"/>
                    </a:solidFill>
                    <a:effectLst>
                      <a:outerShdw blurRad="355600" algn="ctr" rotWithShape="0">
                        <a:prstClr val="black"/>
                      </a:outerShdw>
                    </a:effectLst>
                  </a:rPr>
                  <a:t>RATIONALIZED TO </a:t>
                </a:r>
                <a:br>
                  <a:rPr lang="en-US" sz="1100" b="1" dirty="0">
                    <a:ln w="3175" cap="sq" cmpd="sng">
                      <a:noFill/>
                      <a:bevel/>
                    </a:ln>
                    <a:solidFill>
                      <a:srgbClr val="FFFFFF"/>
                    </a:solidFill>
                    <a:effectLst>
                      <a:outerShdw blurRad="355600" algn="ctr" rotWithShape="0">
                        <a:prstClr val="black"/>
                      </a:outerShdw>
                    </a:effectLst>
                  </a:rPr>
                </a:br>
                <a:r>
                  <a:rPr lang="en-US" sz="1100" b="1" dirty="0">
                    <a:ln w="3175" cap="sq" cmpd="sng">
                      <a:noFill/>
                      <a:bevel/>
                    </a:ln>
                    <a:solidFill>
                      <a:srgbClr val="FFFFFF"/>
                    </a:solidFill>
                    <a:effectLst>
                      <a:outerShdw blurRad="355600" algn="ctr" rotWithShape="0">
                        <a:prstClr val="black"/>
                      </a:outerShdw>
                    </a:effectLst>
                  </a:rPr>
                  <a:t>DYNAMIC</a:t>
                </a:r>
              </a:p>
            </p:txBody>
          </p:sp>
          <p:sp>
            <p:nvSpPr>
              <p:cNvPr id="49" name="Right Arrow 48">
                <a:hlinkClick r:id="rId9" action="ppaction://hlinksldjump"/>
              </p:cNvPr>
              <p:cNvSpPr/>
              <p:nvPr/>
            </p:nvSpPr>
            <p:spPr bwMode="auto">
              <a:xfrm>
                <a:off x="10297007" y="652790"/>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316092"/>
                <a:endParaRPr lang="en-US" dirty="0">
                  <a:solidFill>
                    <a:srgbClr val="FFFFFF"/>
                  </a:solidFill>
                </a:endParaRPr>
              </a:p>
            </p:txBody>
          </p:sp>
        </p:grpSp>
        <p:sp>
          <p:nvSpPr>
            <p:cNvPr id="56" name="Rectangle 55"/>
            <p:cNvSpPr>
              <a:spLocks noChangeArrowheads="1"/>
            </p:cNvSpPr>
            <p:nvPr/>
          </p:nvSpPr>
          <p:spPr bwMode="auto">
            <a:xfrm>
              <a:off x="430041" y="6257312"/>
              <a:ext cx="1752600" cy="489233"/>
            </a:xfrm>
            <a:prstGeom prst="rect">
              <a:avLst/>
            </a:prstGeom>
            <a:noFill/>
            <a:ln w="9525" cap="flat" cmpd="sng" algn="ctr">
              <a:noFill/>
              <a:prstDash val="solid"/>
              <a:miter lim="800000"/>
              <a:headEnd type="none" w="med" len="med"/>
              <a:tailEnd type="none" w="med" len="med"/>
            </a:ln>
            <a:effectLst/>
          </p:spPr>
          <p:txBody>
            <a:bodyPr wrap="square" lIns="76197" tIns="38098" rIns="76197" bIns="38098" anchor="ctr">
              <a:spAutoFit/>
            </a:bodyPr>
            <a:lstStyle/>
            <a:p>
              <a:pPr algn="ctr" eaLnBrk="0" hangingPunct="0">
                <a:lnSpc>
                  <a:spcPct val="85000"/>
                </a:lnSpc>
              </a:pPr>
              <a:r>
                <a:rPr lang="en-US" sz="1300" dirty="0">
                  <a:solidFill>
                    <a:srgbClr val="FFFFFF"/>
                  </a:solidFill>
                </a:rPr>
                <a:t>Then, </a:t>
              </a:r>
              <a:r>
                <a:rPr lang="en-US" sz="1300" b="1" dirty="0">
                  <a:solidFill>
                    <a:srgbClr val="FFC000"/>
                  </a:solidFill>
                </a:rPr>
                <a:t>click tabs at the bottom of each slide</a:t>
              </a:r>
              <a:r>
                <a:rPr lang="en-US" sz="1300" dirty="0">
                  <a:solidFill>
                    <a:srgbClr val="FFFFFF"/>
                  </a:solidFill>
                </a:rPr>
                <a:t> to move to other sections.</a:t>
              </a:r>
              <a:endParaRPr lang="en-US" sz="1300" b="1" dirty="0">
                <a:solidFill>
                  <a:srgbClr val="FFC000"/>
                </a:solidFill>
              </a:endParaRPr>
            </a:p>
          </p:txBody>
        </p:sp>
        <p:sp>
          <p:nvSpPr>
            <p:cNvPr id="57" name="Rectangle 56"/>
            <p:cNvSpPr>
              <a:spLocks noChangeArrowheads="1"/>
            </p:cNvSpPr>
            <p:nvPr/>
          </p:nvSpPr>
          <p:spPr bwMode="auto">
            <a:xfrm>
              <a:off x="381000" y="3072803"/>
              <a:ext cx="1828800" cy="489233"/>
            </a:xfrm>
            <a:prstGeom prst="rect">
              <a:avLst/>
            </a:prstGeom>
            <a:noFill/>
            <a:ln w="9525" cap="flat" cmpd="sng" algn="ctr">
              <a:noFill/>
              <a:prstDash val="solid"/>
              <a:miter lim="800000"/>
              <a:headEnd type="none" w="med" len="med"/>
              <a:tailEnd type="none" w="med" len="med"/>
            </a:ln>
            <a:effectLst/>
          </p:spPr>
          <p:txBody>
            <a:bodyPr wrap="square" lIns="76197" tIns="38098" rIns="76197" bIns="38098" anchor="ctr">
              <a:spAutoFit/>
            </a:bodyPr>
            <a:lstStyle/>
            <a:p>
              <a:pPr algn="ctr" eaLnBrk="0" hangingPunct="0">
                <a:lnSpc>
                  <a:spcPct val="85000"/>
                </a:lnSpc>
              </a:pPr>
              <a:r>
                <a:rPr lang="en-US" sz="1300" dirty="0">
                  <a:solidFill>
                    <a:srgbClr val="FFFFFF"/>
                  </a:solidFill>
                </a:rPr>
                <a:t>To get information about an IO model stage,</a:t>
              </a:r>
            </a:p>
            <a:p>
              <a:pPr algn="ctr" eaLnBrk="0" hangingPunct="0">
                <a:lnSpc>
                  <a:spcPct val="85000"/>
                </a:lnSpc>
              </a:pPr>
              <a:r>
                <a:rPr lang="en-US" sz="1300" b="1" dirty="0">
                  <a:solidFill>
                    <a:srgbClr val="FFC000"/>
                  </a:solidFill>
                </a:rPr>
                <a:t>click a transition</a:t>
              </a:r>
              <a:r>
                <a:rPr lang="en-US" sz="1300" dirty="0">
                  <a:solidFill>
                    <a:srgbClr val="FFFFFF"/>
                  </a:solidFill>
                </a:rPr>
                <a:t>.</a:t>
              </a:r>
            </a:p>
          </p:txBody>
        </p:sp>
      </p:grpSp>
      <p:grpSp>
        <p:nvGrpSpPr>
          <p:cNvPr id="16" name="Group 71"/>
          <p:cNvGrpSpPr/>
          <p:nvPr/>
        </p:nvGrpSpPr>
        <p:grpSpPr>
          <a:xfrm>
            <a:off x="5508676" y="1920240"/>
            <a:ext cx="1678513" cy="2548104"/>
            <a:chOff x="4544841" y="1610380"/>
            <a:chExt cx="1398761" cy="2123420"/>
          </a:xfrm>
        </p:grpSpPr>
        <p:grpSp>
          <p:nvGrpSpPr>
            <p:cNvPr id="17" name="Group 78"/>
            <p:cNvGrpSpPr/>
            <p:nvPr/>
          </p:nvGrpSpPr>
          <p:grpSpPr>
            <a:xfrm>
              <a:off x="4548951" y="1610380"/>
              <a:ext cx="1394651" cy="589161"/>
              <a:chOff x="7877996" y="1774101"/>
              <a:chExt cx="1587677" cy="589161"/>
            </a:xfrm>
          </p:grpSpPr>
          <p:sp>
            <p:nvSpPr>
              <p:cNvPr id="67" name="Round Same Side Corner Rectangle 66"/>
              <p:cNvSpPr/>
              <p:nvPr/>
            </p:nvSpPr>
            <p:spPr bwMode="auto">
              <a:xfrm>
                <a:off x="7877996" y="1774101"/>
                <a:ext cx="1561436" cy="365760"/>
              </a:xfrm>
              <a:prstGeom prst="round2SameRect">
                <a:avLst>
                  <a:gd name="adj1" fmla="val 32412"/>
                  <a:gd name="adj2" fmla="val 0"/>
                </a:avLst>
              </a:prstGeom>
              <a:gradFill flip="none" rotWithShape="1">
                <a:gsLst>
                  <a:gs pos="100000">
                    <a:srgbClr val="0564FF">
                      <a:alpha val="50000"/>
                    </a:srgbClr>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316092"/>
                <a:endParaRPr lang="en-US" dirty="0">
                  <a:solidFill>
                    <a:srgbClr val="FFFF99"/>
                  </a:solidFill>
                </a:endParaRPr>
              </a:p>
            </p:txBody>
          </p:sp>
          <p:sp>
            <p:nvSpPr>
              <p:cNvPr id="68" name="TextBox 67"/>
              <p:cNvSpPr txBox="1"/>
              <p:nvPr/>
            </p:nvSpPr>
            <p:spPr>
              <a:xfrm>
                <a:off x="7904237" y="1850301"/>
                <a:ext cx="1561436" cy="512961"/>
              </a:xfrm>
              <a:prstGeom prst="rect">
                <a:avLst/>
              </a:prstGeom>
              <a:noFill/>
            </p:spPr>
            <p:txBody>
              <a:bodyPr wrap="square" lIns="0" tIns="0" rIns="0" bIns="0" rtlCol="0">
                <a:spAutoFit/>
              </a:bodyPr>
              <a:lstStyle/>
              <a:p>
                <a:pPr algn="ctr"/>
                <a:r>
                  <a:rPr lang="en-US" sz="2000" b="1" dirty="0">
                    <a:solidFill>
                      <a:srgbClr val="FFFFFF"/>
                    </a:solidFill>
                    <a:effectLst>
                      <a:outerShdw blurRad="38100" dist="38100" dir="2700000" algn="tl">
                        <a:srgbClr val="000000">
                          <a:alpha val="43137"/>
                        </a:srgbClr>
                      </a:outerShdw>
                    </a:effectLst>
                  </a:rPr>
                  <a:t>Projects</a:t>
                </a:r>
              </a:p>
              <a:p>
                <a:pPr algn="ctr"/>
                <a:endParaRPr lang="en-US" sz="2000" b="1" dirty="0">
                  <a:solidFill>
                    <a:srgbClr val="FFFFFF"/>
                  </a:solidFill>
                  <a:effectLst>
                    <a:outerShdw blurRad="38100" dist="38100" dir="2700000" algn="tl">
                      <a:srgbClr val="000000">
                        <a:alpha val="43137"/>
                      </a:srgbClr>
                    </a:outerShdw>
                  </a:effectLst>
                </a:endParaRPr>
              </a:p>
            </p:txBody>
          </p:sp>
        </p:grpSp>
        <p:grpSp>
          <p:nvGrpSpPr>
            <p:cNvPr id="18" name="Group 68"/>
            <p:cNvGrpSpPr/>
            <p:nvPr/>
          </p:nvGrpSpPr>
          <p:grpSpPr>
            <a:xfrm>
              <a:off x="4544841" y="1981200"/>
              <a:ext cx="1371600" cy="1752600"/>
              <a:chOff x="2590800" y="3048000"/>
              <a:chExt cx="2286000" cy="2743200"/>
            </a:xfrm>
          </p:grpSpPr>
          <p:sp>
            <p:nvSpPr>
              <p:cNvPr id="70" name="Rectangle 69"/>
              <p:cNvSpPr/>
              <p:nvPr/>
            </p:nvSpPr>
            <p:spPr bwMode="auto">
              <a:xfrm>
                <a:off x="2590800" y="3048000"/>
                <a:ext cx="2286000" cy="2743200"/>
              </a:xfrm>
              <a:prstGeom prst="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71" name="TextBox 70"/>
              <p:cNvSpPr txBox="1"/>
              <p:nvPr/>
            </p:nvSpPr>
            <p:spPr>
              <a:xfrm>
                <a:off x="2590800" y="3048000"/>
                <a:ext cx="2286000" cy="1686081"/>
              </a:xfrm>
              <a:prstGeom prst="rect">
                <a:avLst/>
              </a:prstGeom>
              <a:noFill/>
            </p:spPr>
            <p:txBody>
              <a:bodyPr wrap="square" rtlCol="0">
                <a:spAutoFit/>
              </a:bodyPr>
              <a:lstStyle/>
              <a:p>
                <a:r>
                  <a:rPr lang="en-US" sz="1300" dirty="0" smtClean="0">
                    <a:solidFill>
                      <a:srgbClr val="FFFFFF"/>
                    </a:solidFill>
                    <a:latin typeface="Segoe"/>
                  </a:rPr>
                  <a:t>Recommend projects </a:t>
                </a:r>
                <a:r>
                  <a:rPr lang="en-US" sz="1300" dirty="0">
                    <a:solidFill>
                      <a:srgbClr val="FFFFFF"/>
                    </a:solidFill>
                    <a:latin typeface="Segoe"/>
                  </a:rPr>
                  <a:t>and technologies that are relevant to your customer's needs and priorities.</a:t>
                </a:r>
              </a:p>
            </p:txBody>
          </p:sp>
        </p:grpSp>
      </p:grpSp>
      <p:grpSp>
        <p:nvGrpSpPr>
          <p:cNvPr id="19" name="Group 72"/>
          <p:cNvGrpSpPr/>
          <p:nvPr/>
        </p:nvGrpSpPr>
        <p:grpSpPr>
          <a:xfrm>
            <a:off x="241732" y="1920240"/>
            <a:ext cx="1678513" cy="1816584"/>
            <a:chOff x="4544841" y="1610380"/>
            <a:chExt cx="1398761" cy="1513820"/>
          </a:xfrm>
        </p:grpSpPr>
        <p:grpSp>
          <p:nvGrpSpPr>
            <p:cNvPr id="20" name="Group 78"/>
            <p:cNvGrpSpPr/>
            <p:nvPr/>
          </p:nvGrpSpPr>
          <p:grpSpPr>
            <a:xfrm>
              <a:off x="4548951" y="1610380"/>
              <a:ext cx="1394651" cy="589161"/>
              <a:chOff x="7877996" y="1774101"/>
              <a:chExt cx="1587677" cy="589161"/>
            </a:xfrm>
          </p:grpSpPr>
          <p:sp>
            <p:nvSpPr>
              <p:cNvPr id="78" name="Round Same Side Corner Rectangle 77"/>
              <p:cNvSpPr/>
              <p:nvPr/>
            </p:nvSpPr>
            <p:spPr bwMode="auto">
              <a:xfrm>
                <a:off x="7877996" y="1774101"/>
                <a:ext cx="1561436" cy="365760"/>
              </a:xfrm>
              <a:prstGeom prst="round2SameRect">
                <a:avLst>
                  <a:gd name="adj1" fmla="val 32412"/>
                  <a:gd name="adj2" fmla="val 0"/>
                </a:avLst>
              </a:prstGeom>
              <a:gradFill flip="none" rotWithShape="1">
                <a:gsLst>
                  <a:gs pos="100000">
                    <a:srgbClr val="0564FF">
                      <a:alpha val="50000"/>
                    </a:srgbClr>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316092"/>
                <a:endParaRPr lang="en-US" dirty="0">
                  <a:solidFill>
                    <a:srgbClr val="FFFF99"/>
                  </a:solidFill>
                </a:endParaRPr>
              </a:p>
            </p:txBody>
          </p:sp>
          <p:sp>
            <p:nvSpPr>
              <p:cNvPr id="79" name="TextBox 78"/>
              <p:cNvSpPr txBox="1"/>
              <p:nvPr/>
            </p:nvSpPr>
            <p:spPr>
              <a:xfrm>
                <a:off x="7904237" y="1850301"/>
                <a:ext cx="1561436" cy="512961"/>
              </a:xfrm>
              <a:prstGeom prst="rect">
                <a:avLst/>
              </a:prstGeom>
              <a:noFill/>
            </p:spPr>
            <p:txBody>
              <a:bodyPr wrap="square" lIns="0" tIns="0" rIns="0" bIns="0" rtlCol="0">
                <a:spAutoFit/>
              </a:bodyPr>
              <a:lstStyle/>
              <a:p>
                <a:pPr algn="ctr"/>
                <a:r>
                  <a:rPr lang="en-US" sz="2000" b="1" dirty="0">
                    <a:solidFill>
                      <a:srgbClr val="FFFFFF"/>
                    </a:solidFill>
                    <a:effectLst>
                      <a:outerShdw blurRad="38100" dist="38100" dir="2700000" algn="tl">
                        <a:srgbClr val="000000">
                          <a:alpha val="43137"/>
                        </a:srgbClr>
                      </a:outerShdw>
                    </a:effectLst>
                  </a:rPr>
                  <a:t>Transition</a:t>
                </a:r>
              </a:p>
              <a:p>
                <a:pPr algn="ctr"/>
                <a:endParaRPr lang="en-US" sz="2000" b="1" dirty="0">
                  <a:solidFill>
                    <a:srgbClr val="FFFFFF"/>
                  </a:solidFill>
                  <a:effectLst>
                    <a:outerShdw blurRad="38100" dist="38100" dir="2700000" algn="tl">
                      <a:srgbClr val="000000">
                        <a:alpha val="43137"/>
                      </a:srgbClr>
                    </a:outerShdw>
                  </a:effectLst>
                </a:endParaRPr>
              </a:p>
            </p:txBody>
          </p:sp>
        </p:grpSp>
        <p:grpSp>
          <p:nvGrpSpPr>
            <p:cNvPr id="21" name="Group 68"/>
            <p:cNvGrpSpPr/>
            <p:nvPr/>
          </p:nvGrpSpPr>
          <p:grpSpPr>
            <a:xfrm>
              <a:off x="4544841" y="1981200"/>
              <a:ext cx="1371600" cy="1143000"/>
              <a:chOff x="2590800" y="3048000"/>
              <a:chExt cx="2286000" cy="1789043"/>
            </a:xfrm>
          </p:grpSpPr>
          <p:sp>
            <p:nvSpPr>
              <p:cNvPr id="76" name="Rectangle 75"/>
              <p:cNvSpPr/>
              <p:nvPr/>
            </p:nvSpPr>
            <p:spPr bwMode="auto">
              <a:xfrm>
                <a:off x="2590800" y="3048000"/>
                <a:ext cx="2286000" cy="1789043"/>
              </a:xfrm>
              <a:prstGeom prst="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77" name="TextBox 76"/>
              <p:cNvSpPr txBox="1"/>
              <p:nvPr/>
            </p:nvSpPr>
            <p:spPr>
              <a:xfrm>
                <a:off x="2590800" y="3048000"/>
                <a:ext cx="2286000" cy="1164198"/>
              </a:xfrm>
              <a:prstGeom prst="rect">
                <a:avLst/>
              </a:prstGeom>
              <a:noFill/>
            </p:spPr>
            <p:txBody>
              <a:bodyPr wrap="square" rtlCol="0">
                <a:spAutoFit/>
              </a:bodyPr>
              <a:lstStyle/>
              <a:p>
                <a:r>
                  <a:rPr lang="en-US" sz="1300" dirty="0">
                    <a:solidFill>
                      <a:srgbClr val="FFFFFF"/>
                    </a:solidFill>
                    <a:latin typeface="Segoe"/>
                  </a:rPr>
                  <a:t>Confirm the current phase of your customer's infrastructure.</a:t>
                </a:r>
              </a:p>
            </p:txBody>
          </p:sp>
        </p:grpSp>
      </p:grpSp>
      <p:grpSp>
        <p:nvGrpSpPr>
          <p:cNvPr id="22" name="Group 79"/>
          <p:cNvGrpSpPr/>
          <p:nvPr/>
        </p:nvGrpSpPr>
        <p:grpSpPr>
          <a:xfrm>
            <a:off x="1997380" y="1920246"/>
            <a:ext cx="1678513" cy="1816585"/>
            <a:chOff x="4544841" y="1610380"/>
            <a:chExt cx="1398761" cy="1513821"/>
          </a:xfrm>
        </p:grpSpPr>
        <p:grpSp>
          <p:nvGrpSpPr>
            <p:cNvPr id="23" name="Group 78"/>
            <p:cNvGrpSpPr/>
            <p:nvPr/>
          </p:nvGrpSpPr>
          <p:grpSpPr>
            <a:xfrm>
              <a:off x="4548951" y="1610380"/>
              <a:ext cx="1394651" cy="589161"/>
              <a:chOff x="7877996" y="1774101"/>
              <a:chExt cx="1587677" cy="589161"/>
            </a:xfrm>
          </p:grpSpPr>
          <p:sp>
            <p:nvSpPr>
              <p:cNvPr id="85" name="Round Same Side Corner Rectangle 84"/>
              <p:cNvSpPr/>
              <p:nvPr/>
            </p:nvSpPr>
            <p:spPr bwMode="auto">
              <a:xfrm>
                <a:off x="7877996" y="1774101"/>
                <a:ext cx="1561436" cy="365760"/>
              </a:xfrm>
              <a:prstGeom prst="round2SameRect">
                <a:avLst>
                  <a:gd name="adj1" fmla="val 32412"/>
                  <a:gd name="adj2" fmla="val 0"/>
                </a:avLst>
              </a:prstGeom>
              <a:gradFill flip="none" rotWithShape="1">
                <a:gsLst>
                  <a:gs pos="100000">
                    <a:srgbClr val="0564FF">
                      <a:alpha val="50000"/>
                    </a:srgbClr>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316092"/>
                <a:endParaRPr lang="en-US" dirty="0">
                  <a:solidFill>
                    <a:srgbClr val="FFFF99"/>
                  </a:solidFill>
                </a:endParaRPr>
              </a:p>
            </p:txBody>
          </p:sp>
          <p:sp>
            <p:nvSpPr>
              <p:cNvPr id="86" name="TextBox 85"/>
              <p:cNvSpPr txBox="1"/>
              <p:nvPr/>
            </p:nvSpPr>
            <p:spPr>
              <a:xfrm>
                <a:off x="7904237" y="1850301"/>
                <a:ext cx="1561436" cy="512961"/>
              </a:xfrm>
              <a:prstGeom prst="rect">
                <a:avLst/>
              </a:prstGeom>
              <a:noFill/>
            </p:spPr>
            <p:txBody>
              <a:bodyPr wrap="square" lIns="0" tIns="0" rIns="0" bIns="0" rtlCol="0">
                <a:spAutoFit/>
              </a:bodyPr>
              <a:lstStyle/>
              <a:p>
                <a:pPr algn="ctr"/>
                <a:r>
                  <a:rPr lang="en-US" sz="2000" b="1" dirty="0">
                    <a:solidFill>
                      <a:srgbClr val="FFFFFF"/>
                    </a:solidFill>
                    <a:effectLst>
                      <a:outerShdw blurRad="38100" dist="38100" dir="2700000" algn="tl">
                        <a:srgbClr val="000000">
                          <a:alpha val="43137"/>
                        </a:srgbClr>
                      </a:outerShdw>
                    </a:effectLst>
                  </a:rPr>
                  <a:t>Challenges</a:t>
                </a:r>
              </a:p>
              <a:p>
                <a:pPr algn="ctr"/>
                <a:endParaRPr lang="en-US" sz="2000" b="1" dirty="0">
                  <a:solidFill>
                    <a:srgbClr val="FFFFFF"/>
                  </a:solidFill>
                  <a:effectLst>
                    <a:outerShdw blurRad="38100" dist="38100" dir="2700000" algn="tl">
                      <a:srgbClr val="000000">
                        <a:alpha val="43137"/>
                      </a:srgbClr>
                    </a:outerShdw>
                  </a:effectLst>
                </a:endParaRPr>
              </a:p>
            </p:txBody>
          </p:sp>
        </p:grpSp>
        <p:grpSp>
          <p:nvGrpSpPr>
            <p:cNvPr id="25" name="Group 68"/>
            <p:cNvGrpSpPr/>
            <p:nvPr/>
          </p:nvGrpSpPr>
          <p:grpSpPr>
            <a:xfrm>
              <a:off x="4544841" y="1981201"/>
              <a:ext cx="1371600" cy="1143000"/>
              <a:chOff x="2590800" y="3048000"/>
              <a:chExt cx="2286000" cy="1789043"/>
            </a:xfrm>
          </p:grpSpPr>
          <p:sp>
            <p:nvSpPr>
              <p:cNvPr id="83" name="Rectangle 82"/>
              <p:cNvSpPr/>
              <p:nvPr/>
            </p:nvSpPr>
            <p:spPr bwMode="auto">
              <a:xfrm>
                <a:off x="2590800" y="3048000"/>
                <a:ext cx="2286000" cy="1789043"/>
              </a:xfrm>
              <a:prstGeom prst="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84" name="TextBox 83"/>
              <p:cNvSpPr txBox="1"/>
              <p:nvPr/>
            </p:nvSpPr>
            <p:spPr>
              <a:xfrm>
                <a:off x="2590800" y="3048000"/>
                <a:ext cx="2286000" cy="1469299"/>
              </a:xfrm>
              <a:prstGeom prst="rect">
                <a:avLst/>
              </a:prstGeom>
              <a:noFill/>
            </p:spPr>
            <p:txBody>
              <a:bodyPr wrap="square" rtlCol="0">
                <a:spAutoFit/>
              </a:bodyPr>
              <a:lstStyle/>
              <a:p>
                <a:r>
                  <a:rPr lang="en-US" sz="1300" dirty="0">
                    <a:solidFill>
                      <a:srgbClr val="FFFFFF"/>
                    </a:solidFill>
                    <a:latin typeface="Segoe"/>
                  </a:rPr>
                  <a:t>Determine your customer’s business and IT scenarios and opportunities.</a:t>
                </a:r>
              </a:p>
            </p:txBody>
          </p:sp>
        </p:grpSp>
      </p:grpSp>
      <p:grpSp>
        <p:nvGrpSpPr>
          <p:cNvPr id="26" name="Group 86"/>
          <p:cNvGrpSpPr/>
          <p:nvPr/>
        </p:nvGrpSpPr>
        <p:grpSpPr>
          <a:xfrm>
            <a:off x="3753028" y="1920242"/>
            <a:ext cx="1678513" cy="5542219"/>
            <a:chOff x="4544841" y="1610380"/>
            <a:chExt cx="1398761" cy="4919717"/>
          </a:xfrm>
        </p:grpSpPr>
        <p:grpSp>
          <p:nvGrpSpPr>
            <p:cNvPr id="27" name="Group 78"/>
            <p:cNvGrpSpPr/>
            <p:nvPr/>
          </p:nvGrpSpPr>
          <p:grpSpPr>
            <a:xfrm>
              <a:off x="4548951" y="1610380"/>
              <a:ext cx="1394651" cy="622614"/>
              <a:chOff x="7877996" y="1774101"/>
              <a:chExt cx="1587677" cy="622614"/>
            </a:xfrm>
          </p:grpSpPr>
          <p:sp>
            <p:nvSpPr>
              <p:cNvPr id="92" name="Round Same Side Corner Rectangle 91"/>
              <p:cNvSpPr/>
              <p:nvPr/>
            </p:nvSpPr>
            <p:spPr bwMode="auto">
              <a:xfrm>
                <a:off x="7877996" y="1774101"/>
                <a:ext cx="1561436" cy="365760"/>
              </a:xfrm>
              <a:prstGeom prst="round2SameRect">
                <a:avLst>
                  <a:gd name="adj1" fmla="val 32412"/>
                  <a:gd name="adj2" fmla="val 0"/>
                </a:avLst>
              </a:prstGeom>
              <a:gradFill flip="none" rotWithShape="1">
                <a:gsLst>
                  <a:gs pos="100000">
                    <a:srgbClr val="0564FF">
                      <a:alpha val="50000"/>
                    </a:srgbClr>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316092"/>
                <a:endParaRPr lang="en-US" dirty="0">
                  <a:solidFill>
                    <a:srgbClr val="FFFF99"/>
                  </a:solidFill>
                </a:endParaRPr>
              </a:p>
            </p:txBody>
          </p:sp>
          <p:sp>
            <p:nvSpPr>
              <p:cNvPr id="93" name="TextBox 92"/>
              <p:cNvSpPr txBox="1"/>
              <p:nvPr/>
            </p:nvSpPr>
            <p:spPr>
              <a:xfrm>
                <a:off x="7904237" y="1850301"/>
                <a:ext cx="1561436" cy="546414"/>
              </a:xfrm>
              <a:prstGeom prst="rect">
                <a:avLst/>
              </a:prstGeom>
              <a:noFill/>
            </p:spPr>
            <p:txBody>
              <a:bodyPr wrap="square" lIns="0" tIns="0" rIns="0" bIns="0" rtlCol="0">
                <a:spAutoFit/>
              </a:bodyPr>
              <a:lstStyle/>
              <a:p>
                <a:pPr algn="ctr"/>
                <a:r>
                  <a:rPr lang="en-US" sz="2000" b="1" dirty="0">
                    <a:solidFill>
                      <a:srgbClr val="FFFFFF"/>
                    </a:solidFill>
                    <a:effectLst>
                      <a:outerShdw blurRad="38100" dist="38100" dir="2700000" algn="tl">
                        <a:srgbClr val="000000">
                          <a:alpha val="43137"/>
                        </a:srgbClr>
                      </a:outerShdw>
                    </a:effectLst>
                  </a:rPr>
                  <a:t>Questions</a:t>
                </a:r>
              </a:p>
              <a:p>
                <a:pPr algn="ctr"/>
                <a:endParaRPr lang="en-US" sz="2000" b="1" dirty="0">
                  <a:solidFill>
                    <a:srgbClr val="FFFFFF"/>
                  </a:solidFill>
                  <a:effectLst>
                    <a:outerShdw blurRad="38100" dist="38100" dir="2700000" algn="tl">
                      <a:srgbClr val="000000">
                        <a:alpha val="43137"/>
                      </a:srgbClr>
                    </a:outerShdw>
                  </a:effectLst>
                </a:endParaRPr>
              </a:p>
            </p:txBody>
          </p:sp>
        </p:grpSp>
        <p:grpSp>
          <p:nvGrpSpPr>
            <p:cNvPr id="31" name="Group 68"/>
            <p:cNvGrpSpPr/>
            <p:nvPr/>
          </p:nvGrpSpPr>
          <p:grpSpPr>
            <a:xfrm>
              <a:off x="4544841" y="1981199"/>
              <a:ext cx="1371600" cy="4548898"/>
              <a:chOff x="2590800" y="3047999"/>
              <a:chExt cx="2286000" cy="7120011"/>
            </a:xfrm>
          </p:grpSpPr>
          <p:sp>
            <p:nvSpPr>
              <p:cNvPr id="90" name="Rectangle 89"/>
              <p:cNvSpPr/>
              <p:nvPr/>
            </p:nvSpPr>
            <p:spPr bwMode="auto">
              <a:xfrm>
                <a:off x="2590800" y="3048000"/>
                <a:ext cx="2286000" cy="5263796"/>
              </a:xfrm>
              <a:prstGeom prst="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91" name="TextBox 90"/>
              <p:cNvSpPr txBox="1"/>
              <p:nvPr/>
            </p:nvSpPr>
            <p:spPr>
              <a:xfrm>
                <a:off x="2590800" y="3047999"/>
                <a:ext cx="2286000" cy="7120011"/>
              </a:xfrm>
              <a:prstGeom prst="rect">
                <a:avLst/>
              </a:prstGeom>
              <a:noFill/>
            </p:spPr>
            <p:txBody>
              <a:bodyPr wrap="square" rIns="45720" rtlCol="0">
                <a:spAutoFit/>
              </a:bodyPr>
              <a:lstStyle/>
              <a:p>
                <a:pPr>
                  <a:spcAft>
                    <a:spcPts val="720"/>
                  </a:spcAft>
                </a:pPr>
                <a:r>
                  <a:rPr lang="en-US" sz="1300" dirty="0">
                    <a:solidFill>
                      <a:srgbClr val="FFFFFF"/>
                    </a:solidFill>
                    <a:latin typeface="Segoe"/>
                  </a:rPr>
                  <a:t>Ask questions to start identifying projects that help the customer get going. </a:t>
                </a:r>
              </a:p>
              <a:p>
                <a:pPr>
                  <a:spcAft>
                    <a:spcPts val="720"/>
                  </a:spcAft>
                </a:pPr>
                <a:r>
                  <a:rPr lang="en-US" sz="1300" dirty="0">
                    <a:solidFill>
                      <a:srgbClr val="FFFFFF"/>
                    </a:solidFill>
                    <a:latin typeface="Segoe"/>
                  </a:rPr>
                  <a:t>When the answer to a </a:t>
                </a:r>
                <a:r>
                  <a:rPr lang="en-US" sz="1300" b="1" dirty="0">
                    <a:solidFill>
                      <a:srgbClr val="FFFFFF"/>
                    </a:solidFill>
                    <a:latin typeface="Segoe"/>
                  </a:rPr>
                  <a:t>profiling</a:t>
                </a:r>
                <a:r>
                  <a:rPr lang="en-US" sz="1300" dirty="0">
                    <a:solidFill>
                      <a:srgbClr val="FFFFFF"/>
                    </a:solidFill>
                    <a:latin typeface="Segoe"/>
                  </a:rPr>
                  <a:t> question is “yes,” ask </a:t>
                </a:r>
                <a:r>
                  <a:rPr lang="en-US" sz="1300" b="1" dirty="0">
                    <a:solidFill>
                      <a:srgbClr val="FFFFFF"/>
                    </a:solidFill>
                    <a:latin typeface="Segoe"/>
                  </a:rPr>
                  <a:t>dependent</a:t>
                </a:r>
                <a:r>
                  <a:rPr lang="en-US" sz="1300" dirty="0">
                    <a:solidFill>
                      <a:srgbClr val="FFFFFF"/>
                    </a:solidFill>
                    <a:latin typeface="Segoe"/>
                  </a:rPr>
                  <a:t> questions and then suggest related projects to the customer.</a:t>
                </a:r>
              </a:p>
              <a:p>
                <a:pPr>
                  <a:spcAft>
                    <a:spcPts val="720"/>
                  </a:spcAft>
                </a:pPr>
                <a:r>
                  <a:rPr lang="en-US" sz="1300" b="1" dirty="0">
                    <a:solidFill>
                      <a:srgbClr val="FFFFFF"/>
                    </a:solidFill>
                    <a:latin typeface="Segoe"/>
                  </a:rPr>
                  <a:t>Recommended</a:t>
                </a:r>
                <a:r>
                  <a:rPr lang="en-US" sz="1300" dirty="0">
                    <a:solidFill>
                      <a:srgbClr val="FFFFFF"/>
                    </a:solidFill>
                    <a:latin typeface="Segoe"/>
                  </a:rPr>
                  <a:t> questions help to uncover additional opportunities.</a:t>
                </a:r>
              </a:p>
              <a:p>
                <a:pPr>
                  <a:spcAft>
                    <a:spcPts val="720"/>
                  </a:spcAft>
                </a:pPr>
                <a:r>
                  <a:rPr lang="en-US" sz="1300" dirty="0">
                    <a:solidFill>
                      <a:srgbClr val="FFFFFF"/>
                    </a:solidFill>
                    <a:latin typeface="Segoe"/>
                  </a:rPr>
                  <a:t>When the answer is “no,” find the corresponding projects that, if implemented, would make the answer “yes.”</a:t>
                </a:r>
              </a:p>
            </p:txBody>
          </p:sp>
        </p:grpSp>
      </p:grpSp>
      <p:grpSp>
        <p:nvGrpSpPr>
          <p:cNvPr id="36" name="Group 93"/>
          <p:cNvGrpSpPr/>
          <p:nvPr/>
        </p:nvGrpSpPr>
        <p:grpSpPr>
          <a:xfrm>
            <a:off x="7264324" y="1920246"/>
            <a:ext cx="1678513" cy="1816585"/>
            <a:chOff x="4544841" y="1610380"/>
            <a:chExt cx="1398761" cy="1513821"/>
          </a:xfrm>
        </p:grpSpPr>
        <p:grpSp>
          <p:nvGrpSpPr>
            <p:cNvPr id="37" name="Group 78"/>
            <p:cNvGrpSpPr/>
            <p:nvPr/>
          </p:nvGrpSpPr>
          <p:grpSpPr>
            <a:xfrm>
              <a:off x="4548951" y="1610380"/>
              <a:ext cx="1394651" cy="589161"/>
              <a:chOff x="7877996" y="1774101"/>
              <a:chExt cx="1587677" cy="589161"/>
            </a:xfrm>
          </p:grpSpPr>
          <p:sp>
            <p:nvSpPr>
              <p:cNvPr id="99" name="Round Same Side Corner Rectangle 98"/>
              <p:cNvSpPr/>
              <p:nvPr/>
            </p:nvSpPr>
            <p:spPr bwMode="auto">
              <a:xfrm>
                <a:off x="7877996" y="1774101"/>
                <a:ext cx="1561436" cy="365760"/>
              </a:xfrm>
              <a:prstGeom prst="round2SameRect">
                <a:avLst>
                  <a:gd name="adj1" fmla="val 32412"/>
                  <a:gd name="adj2" fmla="val 0"/>
                </a:avLst>
              </a:prstGeom>
              <a:gradFill flip="none" rotWithShape="1">
                <a:gsLst>
                  <a:gs pos="100000">
                    <a:srgbClr val="0564FF">
                      <a:alpha val="50000"/>
                    </a:srgbClr>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316092"/>
                <a:endParaRPr lang="en-US" dirty="0">
                  <a:solidFill>
                    <a:srgbClr val="FFFF99"/>
                  </a:solidFill>
                </a:endParaRPr>
              </a:p>
            </p:txBody>
          </p:sp>
          <p:sp>
            <p:nvSpPr>
              <p:cNvPr id="100" name="TextBox 99"/>
              <p:cNvSpPr txBox="1"/>
              <p:nvPr/>
            </p:nvSpPr>
            <p:spPr>
              <a:xfrm>
                <a:off x="7904237" y="1850301"/>
                <a:ext cx="1561436" cy="512961"/>
              </a:xfrm>
              <a:prstGeom prst="rect">
                <a:avLst/>
              </a:prstGeom>
              <a:noFill/>
            </p:spPr>
            <p:txBody>
              <a:bodyPr wrap="square" lIns="0" tIns="0" rIns="0" bIns="0" rtlCol="0">
                <a:spAutoFit/>
              </a:bodyPr>
              <a:lstStyle/>
              <a:p>
                <a:pPr algn="ctr"/>
                <a:r>
                  <a:rPr lang="en-US" sz="2000" b="1" dirty="0">
                    <a:solidFill>
                      <a:srgbClr val="FFFFFF"/>
                    </a:solidFill>
                    <a:effectLst>
                      <a:outerShdw blurRad="38100" dist="38100" dir="2700000" algn="tl">
                        <a:srgbClr val="000000">
                          <a:alpha val="43137"/>
                        </a:srgbClr>
                      </a:outerShdw>
                    </a:effectLst>
                  </a:rPr>
                  <a:t>Resources</a:t>
                </a:r>
              </a:p>
              <a:p>
                <a:pPr algn="ctr"/>
                <a:endParaRPr lang="en-US" sz="2000" b="1" dirty="0">
                  <a:solidFill>
                    <a:srgbClr val="FFFFFF"/>
                  </a:solidFill>
                  <a:effectLst>
                    <a:outerShdw blurRad="38100" dist="38100" dir="2700000" algn="tl">
                      <a:srgbClr val="000000">
                        <a:alpha val="43137"/>
                      </a:srgbClr>
                    </a:outerShdw>
                  </a:effectLst>
                </a:endParaRPr>
              </a:p>
            </p:txBody>
          </p:sp>
        </p:grpSp>
        <p:grpSp>
          <p:nvGrpSpPr>
            <p:cNvPr id="41" name="Group 68"/>
            <p:cNvGrpSpPr/>
            <p:nvPr/>
          </p:nvGrpSpPr>
          <p:grpSpPr>
            <a:xfrm>
              <a:off x="4544841" y="1981201"/>
              <a:ext cx="1371600" cy="1143000"/>
              <a:chOff x="2590800" y="3048000"/>
              <a:chExt cx="2286000" cy="1789043"/>
            </a:xfrm>
          </p:grpSpPr>
          <p:sp>
            <p:nvSpPr>
              <p:cNvPr id="97" name="Rectangle 96"/>
              <p:cNvSpPr/>
              <p:nvPr/>
            </p:nvSpPr>
            <p:spPr bwMode="auto">
              <a:xfrm>
                <a:off x="2590800" y="3048000"/>
                <a:ext cx="2286000" cy="1789043"/>
              </a:xfrm>
              <a:prstGeom prst="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98" name="TextBox 97"/>
              <p:cNvSpPr txBox="1"/>
              <p:nvPr/>
            </p:nvSpPr>
            <p:spPr>
              <a:xfrm>
                <a:off x="2590800" y="3048000"/>
                <a:ext cx="2286000" cy="642317"/>
              </a:xfrm>
              <a:prstGeom prst="rect">
                <a:avLst/>
              </a:prstGeom>
              <a:noFill/>
            </p:spPr>
            <p:txBody>
              <a:bodyPr wrap="square" rtlCol="0">
                <a:spAutoFit/>
              </a:bodyPr>
              <a:lstStyle/>
              <a:p>
                <a:r>
                  <a:rPr lang="en-US" sz="1300" dirty="0">
                    <a:solidFill>
                      <a:srgbClr val="FFFFFF"/>
                    </a:solidFill>
                    <a:latin typeface="Segoe"/>
                  </a:rPr>
                  <a:t>Learn more about the projects.</a:t>
                </a:r>
              </a:p>
            </p:txBody>
          </p:sp>
        </p:grpSp>
      </p:grpSp>
      <p:grpSp>
        <p:nvGrpSpPr>
          <p:cNvPr id="46" name="Group 107"/>
          <p:cNvGrpSpPr/>
          <p:nvPr/>
        </p:nvGrpSpPr>
        <p:grpSpPr>
          <a:xfrm>
            <a:off x="9009111" y="3892998"/>
            <a:ext cx="1678513" cy="1410523"/>
            <a:chOff x="4544841" y="1610380"/>
            <a:chExt cx="1398761" cy="1175436"/>
          </a:xfrm>
        </p:grpSpPr>
        <p:grpSp>
          <p:nvGrpSpPr>
            <p:cNvPr id="47" name="Group 78"/>
            <p:cNvGrpSpPr/>
            <p:nvPr/>
          </p:nvGrpSpPr>
          <p:grpSpPr>
            <a:xfrm>
              <a:off x="4548951" y="1610380"/>
              <a:ext cx="1394651" cy="589161"/>
              <a:chOff x="7877996" y="1774101"/>
              <a:chExt cx="1587677" cy="589161"/>
            </a:xfrm>
          </p:grpSpPr>
          <p:sp>
            <p:nvSpPr>
              <p:cNvPr id="113" name="Round Same Side Corner Rectangle 112"/>
              <p:cNvSpPr/>
              <p:nvPr/>
            </p:nvSpPr>
            <p:spPr bwMode="auto">
              <a:xfrm>
                <a:off x="7877996" y="1774101"/>
                <a:ext cx="1561436" cy="365760"/>
              </a:xfrm>
              <a:prstGeom prst="round2SameRect">
                <a:avLst>
                  <a:gd name="adj1" fmla="val 32412"/>
                  <a:gd name="adj2" fmla="val 0"/>
                </a:avLst>
              </a:prstGeom>
              <a:gradFill flip="none" rotWithShape="1">
                <a:gsLst>
                  <a:gs pos="100000">
                    <a:srgbClr val="0564FF">
                      <a:alpha val="50000"/>
                    </a:srgbClr>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316092"/>
                <a:endParaRPr lang="en-US" dirty="0">
                  <a:solidFill>
                    <a:srgbClr val="FFFF99"/>
                  </a:solidFill>
                </a:endParaRPr>
              </a:p>
            </p:txBody>
          </p:sp>
          <p:sp>
            <p:nvSpPr>
              <p:cNvPr id="114" name="TextBox 113"/>
              <p:cNvSpPr txBox="1"/>
              <p:nvPr/>
            </p:nvSpPr>
            <p:spPr>
              <a:xfrm>
                <a:off x="7904237" y="1850301"/>
                <a:ext cx="1561436" cy="512961"/>
              </a:xfrm>
              <a:prstGeom prst="rect">
                <a:avLst/>
              </a:prstGeom>
              <a:noFill/>
            </p:spPr>
            <p:txBody>
              <a:bodyPr wrap="square" lIns="0" tIns="0" rIns="0" bIns="0" rtlCol="0">
                <a:spAutoFit/>
              </a:bodyPr>
              <a:lstStyle/>
              <a:p>
                <a:pPr algn="ctr"/>
                <a:r>
                  <a:rPr lang="en-US" sz="2000" b="1" dirty="0">
                    <a:solidFill>
                      <a:srgbClr val="FFFFFF"/>
                    </a:solidFill>
                    <a:effectLst>
                      <a:outerShdw blurRad="38100" dist="38100" dir="2700000" algn="tl">
                        <a:srgbClr val="000000">
                          <a:alpha val="43137"/>
                        </a:srgbClr>
                      </a:outerShdw>
                    </a:effectLst>
                  </a:rPr>
                  <a:t>Architecture</a:t>
                </a:r>
              </a:p>
              <a:p>
                <a:pPr algn="ctr"/>
                <a:endParaRPr lang="en-US" sz="2000" b="1" dirty="0">
                  <a:solidFill>
                    <a:srgbClr val="FFFFFF"/>
                  </a:solidFill>
                  <a:effectLst>
                    <a:outerShdw blurRad="38100" dist="38100" dir="2700000" algn="tl">
                      <a:srgbClr val="000000">
                        <a:alpha val="43137"/>
                      </a:srgbClr>
                    </a:outerShdw>
                  </a:effectLst>
                </a:endParaRPr>
              </a:p>
            </p:txBody>
          </p:sp>
        </p:grpSp>
        <p:grpSp>
          <p:nvGrpSpPr>
            <p:cNvPr id="51" name="Group 68"/>
            <p:cNvGrpSpPr/>
            <p:nvPr/>
          </p:nvGrpSpPr>
          <p:grpSpPr>
            <a:xfrm>
              <a:off x="4544841" y="1981200"/>
              <a:ext cx="1371600" cy="804616"/>
              <a:chOff x="2590800" y="3048000"/>
              <a:chExt cx="2286000" cy="1259399"/>
            </a:xfrm>
          </p:grpSpPr>
          <p:sp>
            <p:nvSpPr>
              <p:cNvPr id="111" name="Rectangle 110"/>
              <p:cNvSpPr/>
              <p:nvPr/>
            </p:nvSpPr>
            <p:spPr bwMode="auto">
              <a:xfrm>
                <a:off x="2590800" y="3048000"/>
                <a:ext cx="2286000" cy="1259399"/>
              </a:xfrm>
              <a:prstGeom prst="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112" name="TextBox 111"/>
              <p:cNvSpPr txBox="1"/>
              <p:nvPr/>
            </p:nvSpPr>
            <p:spPr>
              <a:xfrm>
                <a:off x="2590800" y="3048000"/>
                <a:ext cx="2286000" cy="903257"/>
              </a:xfrm>
              <a:prstGeom prst="rect">
                <a:avLst/>
              </a:prstGeom>
              <a:noFill/>
            </p:spPr>
            <p:txBody>
              <a:bodyPr wrap="square" rtlCol="0">
                <a:spAutoFit/>
              </a:bodyPr>
              <a:lstStyle/>
              <a:p>
                <a:r>
                  <a:rPr lang="en-US" sz="1300" dirty="0">
                    <a:solidFill>
                      <a:srgbClr val="FFFFFF"/>
                    </a:solidFill>
                    <a:latin typeface="Segoe"/>
                  </a:rPr>
                  <a:t>Get details about components of the IT infrastructure.</a:t>
                </a:r>
              </a:p>
            </p:txBody>
          </p:sp>
        </p:grpSp>
      </p:grpSp>
      <p:sp>
        <p:nvSpPr>
          <p:cNvPr id="103" name="Bent-Up Arrow 102"/>
          <p:cNvSpPr/>
          <p:nvPr/>
        </p:nvSpPr>
        <p:spPr bwMode="auto">
          <a:xfrm>
            <a:off x="5212080" y="5158812"/>
            <a:ext cx="1188720" cy="640080"/>
          </a:xfrm>
          <a:prstGeom prst="bentUpArrow">
            <a:avLst/>
          </a:prstGeom>
          <a:gradFill flip="none" rotWithShape="1">
            <a:gsLst>
              <a:gs pos="0">
                <a:srgbClr val="4BACC6">
                  <a:lumMod val="75000"/>
                  <a:shade val="30000"/>
                  <a:satMod val="115000"/>
                  <a:alpha val="2500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31629" tIns="65816" rIns="131629" bIns="65816" numCol="1" rtlCol="0" anchor="ctr" anchorCtr="0" compatLnSpc="1">
            <a:prstTxWarp prst="textNoShape">
              <a:avLst/>
            </a:prstTxWarp>
          </a:bodyPr>
          <a:lstStyle/>
          <a:p>
            <a:pPr algn="r" defTabSz="1315934"/>
            <a:endParaRPr lang="en-US" kern="0" dirty="0">
              <a:solidFill>
                <a:sysClr val="window" lastClr="FFFFFF"/>
              </a:solidFill>
            </a:endParaRPr>
          </a:p>
        </p:txBody>
      </p:sp>
      <p:grpSp>
        <p:nvGrpSpPr>
          <p:cNvPr id="58" name="Group 150"/>
          <p:cNvGrpSpPr/>
          <p:nvPr/>
        </p:nvGrpSpPr>
        <p:grpSpPr>
          <a:xfrm>
            <a:off x="3474725" y="7556283"/>
            <a:ext cx="2194559" cy="610316"/>
            <a:chOff x="2895600" y="6296907"/>
            <a:chExt cx="1828799" cy="508597"/>
          </a:xfrm>
        </p:grpSpPr>
        <p:sp>
          <p:nvSpPr>
            <p:cNvPr id="109" name="Rounded Rectangle 108"/>
            <p:cNvSpPr/>
            <p:nvPr/>
          </p:nvSpPr>
          <p:spPr bwMode="auto">
            <a:xfrm rot="16200000">
              <a:off x="3581400" y="5612166"/>
              <a:ext cx="457200" cy="1828799"/>
            </a:xfrm>
            <a:prstGeom prst="roundRect">
              <a:avLst>
                <a:gd name="adj" fmla="val 5346"/>
              </a:avLst>
            </a:prstGeom>
            <a:gradFill flip="none" rotWithShape="1">
              <a:gsLst>
                <a:gs pos="100000">
                  <a:schemeClr val="accent1">
                    <a:lumMod val="75000"/>
                  </a:schemeClr>
                </a:gs>
                <a:gs pos="80000">
                  <a:srgbClr val="0A2A5A">
                    <a:alpha val="34000"/>
                  </a:srgbClr>
                </a:gs>
                <a:gs pos="59000">
                  <a:srgbClr val="0A2A5A">
                    <a:alpha val="25000"/>
                  </a:srgbClr>
                </a:gs>
                <a:gs pos="20000">
                  <a:srgbClr val="0A2A5A">
                    <a:alpha val="18000"/>
                  </a:srgbClr>
                </a:gs>
                <a:gs pos="0">
                  <a:schemeClr val="accent1">
                    <a:lumMod val="75000"/>
                  </a:scheme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316092"/>
              <a:endParaRPr lang="en-US" dirty="0">
                <a:solidFill>
                  <a:srgbClr val="FFFF99"/>
                </a:solidFill>
              </a:endParaRPr>
            </a:p>
          </p:txBody>
        </p:sp>
        <p:sp>
          <p:nvSpPr>
            <p:cNvPr id="119" name="Rectangle 118">
              <a:hlinkClick r:id="" action="ppaction://hlinkshowjump?jump=nextslide"/>
            </p:cNvPr>
            <p:cNvSpPr>
              <a:spLocks noChangeArrowheads="1"/>
            </p:cNvSpPr>
            <p:nvPr/>
          </p:nvSpPr>
          <p:spPr bwMode="auto">
            <a:xfrm>
              <a:off x="3278074" y="6296907"/>
              <a:ext cx="1164458" cy="508597"/>
            </a:xfrm>
            <a:prstGeom prst="rect">
              <a:avLst/>
            </a:prstGeom>
            <a:noFill/>
            <a:ln w="9525" cap="flat" cmpd="sng" algn="ctr">
              <a:noFill/>
              <a:prstDash val="solid"/>
              <a:miter lim="800000"/>
              <a:headEnd type="none" w="med" len="med"/>
              <a:tailEnd type="none" w="med" len="med"/>
            </a:ln>
            <a:effectLst/>
          </p:spPr>
          <p:txBody>
            <a:bodyPr wrap="square" lIns="76197" tIns="38098" rIns="76197" bIns="38098" anchor="ctr">
              <a:spAutoFit/>
            </a:bodyPr>
            <a:lstStyle/>
            <a:p>
              <a:pPr algn="ctr" eaLnBrk="0" hangingPunct="0">
                <a:lnSpc>
                  <a:spcPct val="85000"/>
                </a:lnSpc>
              </a:pPr>
              <a:r>
                <a:rPr lang="en-US" sz="1300" b="1" dirty="0">
                  <a:solidFill>
                    <a:srgbClr val="FFFFFF"/>
                  </a:solidFill>
                </a:rPr>
                <a:t>SEE INDEX</a:t>
              </a:r>
              <a:br>
                <a:rPr lang="en-US" sz="1300" b="1" dirty="0">
                  <a:solidFill>
                    <a:srgbClr val="FFFFFF"/>
                  </a:solidFill>
                </a:rPr>
              </a:br>
              <a:r>
                <a:rPr lang="en-US" sz="1300" b="1" dirty="0">
                  <a:solidFill>
                    <a:srgbClr val="FFFFFF"/>
                  </a:solidFill>
                </a:rPr>
                <a:t>OF QUESTIONS</a:t>
              </a:r>
              <a:endParaRPr lang="en-US" sz="1300" dirty="0">
                <a:solidFill>
                  <a:srgbClr val="FFFFFF"/>
                </a:solidFill>
              </a:endParaRPr>
            </a:p>
          </p:txBody>
        </p:sp>
        <p:sp>
          <p:nvSpPr>
            <p:cNvPr id="150" name="Isosceles Triangle 149">
              <a:hlinkClick r:id="" action="ppaction://noaction"/>
            </p:cNvPr>
            <p:cNvSpPr/>
            <p:nvPr/>
          </p:nvSpPr>
          <p:spPr bwMode="auto">
            <a:xfrm rot="5400000">
              <a:off x="3263570" y="6413830"/>
              <a:ext cx="188926" cy="162867"/>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316144"/>
              <a:endParaRPr lang="en-US" sz="3500" dirty="0">
                <a:solidFill>
                  <a:srgbClr val="FFFFFF"/>
                </a:solidFill>
                <a:effectLst>
                  <a:outerShdw blurRad="38100" dist="38100" dir="2700000" algn="tl">
                    <a:srgbClr val="000000">
                      <a:alpha val="43137"/>
                    </a:srgbClr>
                  </a:outerShdw>
                </a:effectLst>
              </a:endParaRPr>
            </a:p>
          </p:txBody>
        </p:sp>
      </p:grpSp>
      <p:grpSp>
        <p:nvGrpSpPr>
          <p:cNvPr id="59" name="Group 155"/>
          <p:cNvGrpSpPr/>
          <p:nvPr/>
        </p:nvGrpSpPr>
        <p:grpSpPr>
          <a:xfrm>
            <a:off x="5212082" y="6446519"/>
            <a:ext cx="1097280" cy="411480"/>
            <a:chOff x="4724400" y="5181599"/>
            <a:chExt cx="630310" cy="342900"/>
          </a:xfrm>
        </p:grpSpPr>
        <p:sp>
          <p:nvSpPr>
            <p:cNvPr id="154" name="Rectangle 153"/>
            <p:cNvSpPr/>
            <p:nvPr/>
          </p:nvSpPr>
          <p:spPr bwMode="auto">
            <a:xfrm rot="5400000">
              <a:off x="4886325" y="5095875"/>
              <a:ext cx="190500" cy="514350"/>
            </a:xfrm>
            <a:prstGeom prst="rect">
              <a:avLst/>
            </a:prstGeom>
            <a:gradFill flip="none" rotWithShape="1">
              <a:gsLst>
                <a:gs pos="0">
                  <a:srgbClr val="4BACC6">
                    <a:lumMod val="75000"/>
                    <a:shade val="30000"/>
                    <a:satMod val="115000"/>
                    <a:alpha val="25000"/>
                  </a:srgbClr>
                </a:gs>
                <a:gs pos="29000">
                  <a:srgbClr val="4BACC6">
                    <a:lumMod val="75000"/>
                    <a:shade val="67500"/>
                    <a:satMod val="115000"/>
                    <a:alpha val="32000"/>
                  </a:srgbClr>
                </a:gs>
                <a:gs pos="100000">
                  <a:srgbClr val="D3ECF2">
                    <a:alpha val="25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r" defTabSz="1315934"/>
              <a:endParaRPr lang="en-US" kern="0" dirty="0">
                <a:solidFill>
                  <a:sysClr val="window" lastClr="FFFFFF"/>
                </a:solidFill>
              </a:endParaRPr>
            </a:p>
          </p:txBody>
        </p:sp>
        <p:sp>
          <p:nvSpPr>
            <p:cNvPr id="155" name="Hexagon 154"/>
            <p:cNvSpPr/>
            <p:nvPr/>
          </p:nvSpPr>
          <p:spPr bwMode="auto">
            <a:xfrm rot="5400000">
              <a:off x="5080393" y="5250182"/>
              <a:ext cx="342900" cy="205734"/>
            </a:xfrm>
            <a:prstGeom prst="hexagon">
              <a:avLst/>
            </a:prstGeom>
            <a:gradFill flip="none" rotWithShape="1">
              <a:gsLst>
                <a:gs pos="0">
                  <a:srgbClr val="4BACC6">
                    <a:lumMod val="75000"/>
                    <a:shade val="30000"/>
                    <a:satMod val="115000"/>
                    <a:alpha val="50000"/>
                  </a:srgbClr>
                </a:gs>
                <a:gs pos="29000">
                  <a:srgbClr val="4BACC6">
                    <a:lumMod val="75000"/>
                    <a:shade val="67500"/>
                    <a:satMod val="115000"/>
                    <a:alpha val="50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r" defTabSz="1315934"/>
              <a:endParaRPr lang="en-US" kern="0" dirty="0">
                <a:solidFill>
                  <a:sysClr val="window" lastClr="FFFFFF"/>
                </a:solidFill>
              </a:endParaRPr>
            </a:p>
          </p:txBody>
        </p:sp>
      </p:grpSp>
      <p:sp>
        <p:nvSpPr>
          <p:cNvPr id="101" name="TextBox 100"/>
          <p:cNvSpPr txBox="1"/>
          <p:nvPr/>
        </p:nvSpPr>
        <p:spPr>
          <a:xfrm>
            <a:off x="391299" y="877079"/>
            <a:ext cx="10335842" cy="738652"/>
          </a:xfrm>
          <a:prstGeom prst="rect">
            <a:avLst/>
          </a:prstGeom>
          <a:noFill/>
        </p:spPr>
        <p:txBody>
          <a:bodyPr wrap="square" lIns="91429" tIns="45714" rIns="91429" bIns="45714" rtlCol="0">
            <a:spAutoFit/>
          </a:bodyPr>
          <a:lstStyle/>
          <a:p>
            <a:r>
              <a:rPr lang="en-US" sz="1400" dirty="0">
                <a:solidFill>
                  <a:srgbClr val="FFFFFF"/>
                </a:solidFill>
                <a:latin typeface="Segoe"/>
              </a:rPr>
              <a:t>You’ve already profiled your customer by using the IO profiling tools to identify areas where a customer can move from one IO model stage to the next (Basic through Dynamic). Use this guide to follow up on your IO profiling </a:t>
            </a:r>
            <a:r>
              <a:rPr lang="en-US" sz="1400" b="1" dirty="0">
                <a:solidFill>
                  <a:srgbClr val="FFFFFF"/>
                </a:solidFill>
                <a:latin typeface="Segoe"/>
              </a:rPr>
              <a:t>to identify specific projects </a:t>
            </a:r>
            <a:r>
              <a:rPr lang="en-US" sz="1400" dirty="0">
                <a:solidFill>
                  <a:srgbClr val="FFFFFF"/>
                </a:solidFill>
                <a:latin typeface="Segoe"/>
              </a:rPr>
              <a:t>that will help your customer make the transition.</a:t>
            </a:r>
          </a:p>
        </p:txBody>
      </p:sp>
      <p:sp>
        <p:nvSpPr>
          <p:cNvPr id="102" name="Title 1"/>
          <p:cNvSpPr txBox="1">
            <a:spLocks/>
          </p:cNvSpPr>
          <p:nvPr/>
        </p:nvSpPr>
        <p:spPr>
          <a:xfrm>
            <a:off x="402336" y="219456"/>
            <a:ext cx="10058400" cy="553998"/>
          </a:xfrm>
          <a:prstGeom prst="rect">
            <a:avLst/>
          </a:prstGeom>
        </p:spPr>
        <p:txBody>
          <a:bodyPr vert="horz" wrap="square" lIns="0" tIns="0" rIns="0" bIns="0" rtlCol="0" anchor="t">
            <a:spAutoFit/>
          </a:bodyPr>
          <a:lstStyle/>
          <a:p>
            <a:pPr defTabSz="1097060">
              <a:lnSpc>
                <a:spcPct val="90000"/>
              </a:lnSpc>
            </a:pPr>
            <a:r>
              <a:rPr lang="en-US" sz="4000" spc="-180" dirty="0">
                <a:ln w="3175">
                  <a:noFill/>
                </a:ln>
                <a:gradFill flip="none" rotWithShape="1">
                  <a:gsLst>
                    <a:gs pos="0">
                      <a:srgbClr val="FFFFFF"/>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cs typeface="Arial" charset="0"/>
              </a:rPr>
              <a:t>How To Use This Tool</a:t>
            </a:r>
          </a:p>
        </p:txBody>
      </p:sp>
      <p:sp>
        <p:nvSpPr>
          <p:cNvPr id="108" name="TextBox 107"/>
          <p:cNvSpPr txBox="1"/>
          <p:nvPr/>
        </p:nvSpPr>
        <p:spPr>
          <a:xfrm>
            <a:off x="7861381" y="7857799"/>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1548648199"/>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55.</a:t>
                      </a:r>
                      <a:r>
                        <a:rPr lang="en-US" sz="1400" smtClean="0">
                          <a:solidFill>
                            <a:schemeClr val="tx1"/>
                          </a:solidFill>
                          <a:latin typeface="Segoe (Body)"/>
                        </a:rPr>
                        <a:t> What best describes your authorization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There is a centralized group/role based access policy for business resources, managed through internal tools or manual processes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29.</a:t>
                      </a:r>
                      <a:r>
                        <a:rPr lang="en-US" sz="1400" smtClean="0">
                          <a:solidFill>
                            <a:schemeClr val="tx1"/>
                          </a:solidFill>
                          <a:latin typeface="Segoe (Body)"/>
                        </a:rPr>
                        <a:t> What best describes your backup and recovery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Critical data is backed up on a schedule across the enterprise; backup copies are stored offsite, with fully tested recovery or failover based on service-level agreements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56.</a:t>
                      </a:r>
                      <a:r>
                        <a:rPr lang="en-US" sz="1400" smtClean="0">
                          <a:solidFill>
                            <a:schemeClr val="tx1"/>
                          </a:solidFill>
                          <a:latin typeface="Segoe (Body)"/>
                        </a:rPr>
                        <a:t> What best describes your directory services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Most applications and services share a common directory for authentication across boundaries. Point-to-point synchronization exists across different directories</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35.</a:t>
                      </a:r>
                      <a:r>
                        <a:rPr lang="en-US" sz="1400" smtClean="0">
                          <a:solidFill>
                            <a:schemeClr val="tx1"/>
                          </a:solidFill>
                          <a:latin typeface="Segoe (Body)"/>
                        </a:rPr>
                        <a:t> What best describes your client backup and recovery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Users back up critical data locally according to corporate policy and by using the tool provided; when it is necessary, user state can be abstracted from the operating system image (such as for a session, virtual desktop infrastructure, or roaming profile)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1.</a:t>
                      </a:r>
                      <a:r>
                        <a:rPr lang="en-US" sz="1400" smtClean="0">
                          <a:solidFill>
                            <a:schemeClr val="tx1"/>
                          </a:solidFill>
                          <a:latin typeface="Segoe (Body)"/>
                        </a:rPr>
                        <a:t> What best describes your provisioning and architecture for collaborative workspaces?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Workspaces are managed at the departmental level and are available from individual productivity applications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49.</a:t>
                      </a:r>
                      <a:r>
                        <a:rPr lang="en-US" sz="1400" smtClean="0">
                          <a:solidFill>
                            <a:schemeClr val="tx1"/>
                          </a:solidFill>
                          <a:latin typeface="Segoe (Body)"/>
                        </a:rPr>
                        <a:t> What best describes your strategy for protecting clients against malware?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Protection against malware is centrally managed for desktop systems and laptops and includes a host firewall; non-PC devices are managed and protected through a separate process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BPIO: 3.</a:t>
                      </a:r>
                      <a:r>
                        <a:rPr lang="en-US" sz="1400" smtClean="0">
                          <a:solidFill>
                            <a:schemeClr val="tx1"/>
                          </a:solidFill>
                          <a:latin typeface="Segoe (Body)"/>
                        </a:rPr>
                        <a:t> What is your strategy for onboarding (provisioning users/groups, deployment to client, training/adoption) users onto collaborative platforms?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driven onboarding; Integration with directory services for group level onboarding, training for users is available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60.</a:t>
                      </a:r>
                      <a:r>
                        <a:rPr lang="en-US" sz="1400" smtClean="0">
                          <a:solidFill>
                            <a:schemeClr val="tx1"/>
                          </a:solidFill>
                          <a:latin typeface="Segoe (Body)"/>
                        </a:rPr>
                        <a:t> What best describes your information protection policy?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Persistent information protection exists within the trusted network to enforce policy across key sensitive data (such as documents and e-mail); policy templates are used to standardize rights and control access to information</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07848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6.</a:t>
                      </a:r>
                      <a:r>
                        <a:rPr lang="en-US" sz="1400" smtClean="0">
                          <a:solidFill>
                            <a:schemeClr val="tx1"/>
                          </a:solidFill>
                          <a:latin typeface="Segoe (Body)"/>
                        </a:rPr>
                        <a:t> What best describes your provisioning and architecture for portals?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Multiple portals exist; directory services, authentication, and authorization are not uniform across portals, requiring users to sign in multiple times; user management methods are redundant</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63.</a:t>
                      </a:r>
                      <a:r>
                        <a:rPr lang="en-US" sz="1400" smtClean="0">
                          <a:solidFill>
                            <a:schemeClr val="tx1"/>
                          </a:solidFill>
                          <a:latin typeface="Segoe (Body)"/>
                        </a:rPr>
                        <a:t> What best describes your strategy to plan for IT service policies and policy based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policies are documented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68.</a:t>
                      </a:r>
                      <a:r>
                        <a:rPr lang="en-US" sz="1400" smtClean="0">
                          <a:solidFill>
                            <a:schemeClr val="tx1"/>
                          </a:solidFill>
                          <a:latin typeface="Segoe (Body)"/>
                        </a:rPr>
                        <a:t> What best describes your strategy for IT service operations and service-level agreements?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Each IT service provides service-level and operational-level agreements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81144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69.</a:t>
                      </a:r>
                      <a:r>
                        <a:rPr lang="en-US" sz="1400" smtClean="0">
                          <a:solidFill>
                            <a:schemeClr val="tx1"/>
                          </a:solidFill>
                          <a:latin typeface="Segoe (Body)"/>
                        </a:rPr>
                        <a:t> What best describes your strategy for IT service incident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Processes to manage incidents are in place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70.</a:t>
                      </a:r>
                      <a:r>
                        <a:rPr lang="en-US" sz="1400" smtClean="0">
                          <a:solidFill>
                            <a:schemeClr val="tx1"/>
                          </a:solidFill>
                          <a:latin typeface="Segoe (Body)"/>
                        </a:rPr>
                        <a:t> What best describes your strategy for monitoring security and reporting on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Monitoring, reporting, and notifications are centralized for protection against malware, protection of information, and identity and access technologies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71.</a:t>
                      </a:r>
                      <a:r>
                        <a:rPr lang="en-US" sz="1400" smtClean="0">
                          <a:solidFill>
                            <a:schemeClr val="tx1"/>
                          </a:solidFill>
                          <a:latin typeface="Segoe (Body)"/>
                        </a:rPr>
                        <a:t> What best describes your problem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Problem management processes are in place for each IT service, with self service access to knowledge base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22504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74.</a:t>
                      </a:r>
                      <a:r>
                        <a:rPr lang="en-US" sz="1400" smtClean="0">
                          <a:solidFill>
                            <a:schemeClr val="tx1"/>
                          </a:solidFill>
                          <a:latin typeface="Segoe (Body)"/>
                        </a:rPr>
                        <a:t> What best describes your risk and vulnerability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Risk and vulnerability are formally analyzed across IT services; IT compliance objectives and activities are defined and audited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21.</a:t>
                      </a:r>
                      <a:r>
                        <a:rPr lang="en-US" sz="1400" smtClean="0">
                          <a:solidFill>
                            <a:schemeClr val="tx1"/>
                          </a:solidFill>
                          <a:latin typeface="Segoe (Body)"/>
                        </a:rPr>
                        <a:t> What best describes your strategy for accessing e-mail from anywhere?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Secure, remote, online and offline access to rich mailbox and calendar functionality exists inside and outside the firewall</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328630121"/>
              </p:ext>
            </p:extLst>
          </p:nvPr>
        </p:nvGraphicFramePr>
        <p:xfrm>
          <a:off x="570666" y="3442635"/>
          <a:ext cx="9035144" cy="220726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500"/>
                        </a:spcAft>
                        <a:buClr>
                          <a:srgbClr val="FFC000"/>
                        </a:buClr>
                        <a:buFont typeface="Arial" pitchFamily="34" charset="0"/>
                        <a:buNone/>
                      </a:pPr>
                      <a:r>
                        <a:rPr lang="en-US" sz="1600" kern="1200" smtClean="0">
                          <a:solidFill>
                            <a:schemeClr val="tx1"/>
                          </a:solidFill>
                          <a:latin typeface="+mn-lt"/>
                          <a:ea typeface="+mn-ea"/>
                          <a:cs typeface="+mn-cs"/>
                        </a:rPr>
                        <a:t>Office 365 E1
Office 365 E2
Office 365 E3
Office 365 E4
SharePoint Online P1
SharePoint Online P2</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None</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4265904171"/>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502455682"/>
              </p:ext>
            </p:extLst>
          </p:nvPr>
        </p:nvGraphicFramePr>
        <p:xfrm>
          <a:off x="568543" y="3442635"/>
          <a:ext cx="9467311" cy="1158240"/>
        </p:xfrm>
        <a:graphic>
          <a:graphicData uri="http://schemas.openxmlformats.org/drawingml/2006/table">
            <a:tbl>
              <a:tblPr firstRow="1" bandRow="1">
                <a:tableStyleId>{5C22544A-7EE6-4342-B048-85BDC9FD1C3A}</a:tableStyleId>
              </a:tblPr>
              <a:tblGrid>
                <a:gridCol w="9467311"/>
              </a:tblGrid>
              <a:tr h="274320">
                <a:tc>
                  <a:txBody>
                    <a:bodyPr/>
                    <a:lstStyle/>
                    <a:p>
                      <a:r>
                        <a:rPr lang="en-US" sz="1600" dirty="0" smtClean="0">
                          <a:solidFill>
                            <a:srgbClr val="F8D246"/>
                          </a:solidFill>
                        </a:rPr>
                        <a:t>TIPPING POINTS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Basic to Standardized introduces feedback through comments in mails or forums that drive Microsoft SharePoint Online User Subscription Licenses for P1 or P2, and Microsoft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1310757705"/>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943932903"/>
              </p:ext>
            </p:extLst>
          </p:nvPr>
        </p:nvGraphicFramePr>
        <p:xfrm>
          <a:off x="567895" y="3442635"/>
          <a:ext cx="9487210" cy="1109966"/>
        </p:xfrm>
        <a:graphic>
          <a:graphicData uri="http://schemas.openxmlformats.org/drawingml/2006/table">
            <a:tbl>
              <a:tblPr firstRow="1" bandRow="1">
                <a:tableStyleId>{5C22544A-7EE6-4342-B048-85BDC9FD1C3A}</a:tableStyleId>
              </a:tblPr>
              <a:tblGrid>
                <a:gridCol w="9487210"/>
              </a:tblGrid>
              <a:tr h="274320">
                <a:tc>
                  <a:txBody>
                    <a:bodyPr/>
                    <a:lstStyle/>
                    <a:p>
                      <a:r>
                        <a:rPr lang="en-US" sz="1600" dirty="0" smtClean="0">
                          <a:solidFill>
                            <a:srgbClr val="F8D246"/>
                          </a:solidFill>
                        </a:rPr>
                        <a:t>LICENSING</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Online User Subscription Licenses for P1 or P2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Office 365 User Subscription Licenses for E1, E2, E3 or E4</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1979658258"/>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78" name="Rounded Rectangle 77"/>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Round Same Side Corner Rectangle 7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0"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3025410197"/>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15"/>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Rounded Rectangle 66"/>
          <p:cNvSpPr/>
          <p:nvPr/>
        </p:nvSpPr>
        <p:spPr bwMode="auto">
          <a:xfrm rot="10800000">
            <a:off x="6132244" y="2910676"/>
            <a:ext cx="4304027" cy="408448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82" name="Rectangle 81"/>
          <p:cNvSpPr/>
          <p:nvPr/>
        </p:nvSpPr>
        <p:spPr>
          <a:xfrm>
            <a:off x="6214632" y="3072916"/>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83" name="Rectangle 82"/>
          <p:cNvSpPr/>
          <p:nvPr/>
        </p:nvSpPr>
        <p:spPr>
          <a:xfrm>
            <a:off x="6296690" y="3477677"/>
            <a:ext cx="3915849" cy="179792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smtClean="0">
                <a:solidFill>
                  <a:srgbClr val="FFFFFF"/>
                </a:solidFill>
                <a:latin typeface="Segoe (Body)"/>
              </a:rPr>
              <a:t>Office 365 E1
Office 365 E2
Office 365 E3
Office 365 E4
SharePoint Online P1
SharePoint Online P2</a:t>
            </a:r>
            <a:endParaRPr lang="en-US" sz="1600" dirty="0" smtClean="0">
              <a:solidFill>
                <a:srgbClr val="FFFFFF"/>
              </a:solidFill>
              <a:latin typeface="Segoe (Body)"/>
            </a:endParaRPr>
          </a:p>
        </p:txBody>
      </p:sp>
      <p:sp>
        <p:nvSpPr>
          <p:cNvPr id="51" name="TextBox 50">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60" name="Isosceles Triangle 59">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6344917"/>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29184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18.</a:t>
                      </a:r>
                      <a:r>
                        <a:rPr lang="en-US" sz="1400" smtClean="0">
                          <a:solidFill>
                            <a:schemeClr val="tx1"/>
                          </a:solidFill>
                          <a:latin typeface="Segoe (Body)"/>
                        </a:rPr>
                        <a:t> What best describes your Domain Name System 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Redundant Domain Name System servers exist to provide fault tolerance</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8.</a:t>
                      </a:r>
                      <a:r>
                        <a:rPr lang="en-US" sz="1400" smtClean="0">
                          <a:solidFill>
                            <a:schemeClr val="tx1"/>
                          </a:solidFill>
                          <a:latin typeface="Segoe (Body)"/>
                        </a:rPr>
                        <a:t> What best describes your server or service monitoring and control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Performance monitoring of physical and virtual hardware with defined SLAs; health monitoring of applications; supported across heterogeneous environments with manual remediation</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23.</a:t>
                      </a:r>
                      <a:r>
                        <a:rPr lang="en-US" sz="1400" smtClean="0">
                          <a:solidFill>
                            <a:schemeClr val="tx1"/>
                          </a:solidFill>
                          <a:latin typeface="Segoe (Body)"/>
                        </a:rPr>
                        <a:t> What best describes your transport services (eg. TCP/IP) configuration?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IPv4 for main transport services, using IPv6 for some transport services (eg. to achieve larger address range)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10.</a:t>
                      </a:r>
                      <a:r>
                        <a:rPr lang="en-US" sz="1400" smtClean="0">
                          <a:solidFill>
                            <a:schemeClr val="tx1"/>
                          </a:solidFill>
                          <a:latin typeface="Segoe (Body)"/>
                        </a:rPr>
                        <a:t> What best describes your high-availability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Services are available during server failure (e.g. server clustering, hot spares, and/or virtualization recovery solution)</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bwMode="auto">
          <a:xfrm rot="10800000">
            <a:off x="207020" y="1297482"/>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095787778"/>
              </p:ext>
            </p:extLst>
          </p:nvPr>
        </p:nvGraphicFramePr>
        <p:xfrm>
          <a:off x="518160" y="2000388"/>
          <a:ext cx="9845040" cy="3630168"/>
        </p:xfrm>
        <a:graphic>
          <a:graphicData uri="http://schemas.openxmlformats.org/drawingml/2006/table">
            <a:tbl>
              <a:tblPr firstRow="1" bandRow="1">
                <a:tableStyleId>{5C22544A-7EE6-4342-B048-85BDC9FD1C3A}</a:tableStyleId>
              </a:tblPr>
              <a:tblGrid>
                <a:gridCol w="6339840"/>
                <a:gridCol w="3505200"/>
              </a:tblGrid>
              <a:tr h="402336">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PROFILING</a:t>
                      </a:r>
                      <a:r>
                        <a:rPr lang="en-US" sz="1600" b="1" baseline="0" dirty="0" smtClean="0">
                          <a:solidFill>
                            <a:srgbClr val="F8D246"/>
                          </a:solidFill>
                        </a:rPr>
                        <a:t> QUESTION</a:t>
                      </a:r>
                      <a:endParaRPr lang="en-US" sz="1600" b="1" dirty="0" smtClean="0">
                        <a:solidFill>
                          <a:srgbClr val="F8D246"/>
                        </a:solidFill>
                        <a:latin typeface="Segoe" pitchFamily="34" charset="0"/>
                      </a:endParaRPr>
                    </a:p>
                  </a:txBody>
                  <a:tcPr marL="109728" marR="109728" marT="54864" marB="228600">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MORE</a:t>
                      </a:r>
                      <a:r>
                        <a:rPr lang="en-US" sz="1600" baseline="0" dirty="0" smtClean="0">
                          <a:solidFill>
                            <a:srgbClr val="F8D246"/>
                          </a:solidFill>
                        </a:rPr>
                        <a:t> INFORMATION</a:t>
                      </a:r>
                      <a:endParaRPr lang="en-US" sz="1600" dirty="0">
                        <a:solidFill>
                          <a:srgbClr val="F8D246"/>
                        </a:solidFill>
                      </a:endParaRPr>
                    </a:p>
                  </a:txBody>
                  <a:tcPr marL="109728" marR="109728" marT="54864" marB="228600">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26630">
                <a:tc>
                  <a:txBody>
                    <a:bodyPr/>
                    <a:lstStyle/>
                    <a:p>
                      <a:pPr marL="0" indent="0">
                        <a:spcAft>
                          <a:spcPts val="0"/>
                        </a:spcAft>
                        <a:buClr>
                          <a:srgbClr val="FFC000"/>
                        </a:buClr>
                      </a:pPr>
                      <a:r>
                        <a:rPr lang="en-US" sz="1400" b="1" kern="1200" smtClean="0">
                          <a:solidFill>
                            <a:srgbClr val="F8D246"/>
                          </a:solidFill>
                          <a:latin typeface="+mn-lt"/>
                          <a:ea typeface="+mn-ea"/>
                          <a:cs typeface="+mn-cs"/>
                        </a:rPr>
                        <a:t>BPIO: 8. </a:t>
                      </a:r>
                      <a:r>
                        <a:rPr lang="en-US" sz="1400" b="0" kern="1200" smtClean="0">
                          <a:solidFill>
                            <a:schemeClr val="tx1"/>
                          </a:solidFill>
                          <a:latin typeface="+mn-lt"/>
                          <a:ea typeface="+mn-ea"/>
                          <a:cs typeface="+mn-cs"/>
                        </a:rPr>
                        <a:t>What best describes your social media?</a:t>
                      </a:r>
                      <a:endParaRPr lang="en-IN" sz="1400" dirty="0" smtClean="0">
                        <a:solidFill>
                          <a:schemeClr val="tx1"/>
                        </a:solidFill>
                        <a:latin typeface="+mn-lt"/>
                      </a:endParaRPr>
                    </a:p>
                    <a:p>
                      <a:pPr marL="0" indent="0">
                        <a:spcAft>
                          <a:spcPts val="0"/>
                        </a:spcAft>
                        <a:buClr>
                          <a:srgbClr val="FFC000"/>
                        </a:buClr>
                      </a:pPr>
                      <a:r>
                        <a:rPr lang="en-US" sz="1400" dirty="0" smtClean="0">
                          <a:solidFill>
                            <a:srgbClr val="F8D246"/>
                          </a:solidFill>
                          <a:latin typeface="+mn-lt"/>
                        </a:rPr>
                        <a:t>Standardized answer is B</a:t>
                      </a:r>
                      <a:r>
                        <a:rPr lang="en-US" sz="1400" smtClean="0">
                          <a:solidFill>
                            <a:srgbClr val="F8D246"/>
                          </a:solidFill>
                          <a:latin typeface="+mn-lt"/>
                        </a:rPr>
                        <a:t>. </a:t>
                      </a:r>
                      <a:r>
                        <a:rPr lang="en-US" sz="1400" smtClean="0">
                          <a:solidFill>
                            <a:schemeClr val="tx1"/>
                          </a:solidFill>
                          <a:latin typeface="+mn-lt"/>
                        </a:rPr>
                        <a:t>Blogs, wikis, and podcasts are used occasionally, but may not be encouraged enterprise-wide; communities, if present, are largely through e-mail or are driven by forums.</a:t>
                      </a:r>
                      <a:endParaRPr lang="en-US" sz="1400" dirty="0" smtClean="0">
                        <a:solidFill>
                          <a:schemeClr val="tx1"/>
                        </a:solidFill>
                        <a:latin typeface="+mn-lt"/>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3" action="ppaction://hlinksldjump"/>
                        </a:rPr>
                        <a:t>SEE QUESTIONS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4" action="ppaction://hlinksldjump"/>
                        </a:rPr>
                        <a:t>SEE PROJECTS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5" action="ppaction://hlinksldjump"/>
                        </a:rPr>
                        <a:t>SEE RESOURCES</a:t>
                      </a:r>
                      <a:endParaRPr lang="en-US" sz="1400" b="1" u="none"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26630">
                <a:tc>
                  <a:txBody>
                    <a:bodyPr/>
                    <a:lstStyle/>
                    <a:p>
                      <a:pPr marL="0" indent="0">
                        <a:spcAft>
                          <a:spcPts val="0"/>
                        </a:spcAft>
                        <a:buClr>
                          <a:srgbClr val="FFC000"/>
                        </a:buClr>
                      </a:pPr>
                      <a:r>
                        <a:rPr lang="en-US" sz="1400" b="1" kern="1200" smtClean="0">
                          <a:solidFill>
                            <a:srgbClr val="F8D246"/>
                          </a:solidFill>
                          <a:latin typeface="+mn-lt"/>
                          <a:ea typeface="+mn-ea"/>
                          <a:cs typeface="+mn-cs"/>
                        </a:rPr>
                        <a:t>BPIO: 9. </a:t>
                      </a:r>
                      <a:r>
                        <a:rPr lang="en-US" sz="1400" b="0" kern="1200" smtClean="0">
                          <a:solidFill>
                            <a:schemeClr val="tx1"/>
                          </a:solidFill>
                          <a:latin typeface="+mn-lt"/>
                          <a:ea typeface="+mn-ea"/>
                          <a:cs typeface="+mn-cs"/>
                        </a:rPr>
                        <a:t>What best describes your ability to gather social feedback?</a:t>
                      </a:r>
                      <a:endParaRPr lang="en-IN" sz="1400" dirty="0" smtClean="0">
                        <a:solidFill>
                          <a:schemeClr val="tx1"/>
                        </a:solidFill>
                        <a:latin typeface="+mn-lt"/>
                      </a:endParaRPr>
                    </a:p>
                    <a:p>
                      <a:pPr marL="0" indent="0">
                        <a:spcAft>
                          <a:spcPts val="0"/>
                        </a:spcAft>
                        <a:buClr>
                          <a:srgbClr val="FFC000"/>
                        </a:buClr>
                      </a:pPr>
                      <a:r>
                        <a:rPr lang="en-US" sz="1400" dirty="0" smtClean="0">
                          <a:solidFill>
                            <a:srgbClr val="F8D246"/>
                          </a:solidFill>
                          <a:latin typeface="+mn-lt"/>
                        </a:rPr>
                        <a:t>Standardized answer is B</a:t>
                      </a:r>
                      <a:r>
                        <a:rPr lang="en-US" sz="1400" smtClean="0">
                          <a:solidFill>
                            <a:srgbClr val="F8D246"/>
                          </a:solidFill>
                          <a:latin typeface="+mn-lt"/>
                        </a:rPr>
                        <a:t>. </a:t>
                      </a:r>
                      <a:r>
                        <a:rPr lang="en-US" sz="1400" smtClean="0">
                          <a:solidFill>
                            <a:schemeClr val="tx1"/>
                          </a:solidFill>
                          <a:latin typeface="+mn-lt"/>
                        </a:rPr>
                        <a:t>Social feedback is generally limited to comments in e-mail, forums, or within individual documents.</a:t>
                      </a:r>
                      <a:endParaRPr lang="en-US" sz="1400" dirty="0" smtClean="0">
                        <a:solidFill>
                          <a:schemeClr val="tx1"/>
                        </a:solidFill>
                        <a:latin typeface="+mn-lt"/>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6" action="ppaction://hlinksldjump"/>
                        </a:rPr>
                        <a:t>SEE QUESTIONS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7" action="ppaction://hlinksldjump"/>
                        </a:rPr>
                        <a:t>SEE PROJECTS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8" action="ppaction://hlinksldjump"/>
                        </a:rPr>
                        <a:t>SEE RESOURCES</a:t>
                      </a:r>
                      <a:endParaRPr lang="en-US" sz="1400" b="1" u="none"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26630">
                <a:tc>
                  <a:txBody>
                    <a:bodyPr/>
                    <a:lstStyle/>
                    <a:p>
                      <a:pPr marL="0" indent="0">
                        <a:spcAft>
                          <a:spcPts val="0"/>
                        </a:spcAft>
                        <a:buClr>
                          <a:srgbClr val="FFC000"/>
                        </a:buClr>
                      </a:pPr>
                      <a:r>
                        <a:rPr lang="en-US" sz="1400" b="1" kern="1200" smtClean="0">
                          <a:solidFill>
                            <a:srgbClr val="F8D246"/>
                          </a:solidFill>
                          <a:latin typeface="+mn-lt"/>
                          <a:ea typeface="+mn-ea"/>
                          <a:cs typeface="+mn-cs"/>
                        </a:rPr>
                        <a:t>BPIO: 10. </a:t>
                      </a:r>
                      <a:r>
                        <a:rPr lang="en-US" sz="1400" b="0" kern="1200" smtClean="0">
                          <a:solidFill>
                            <a:schemeClr val="tx1"/>
                          </a:solidFill>
                          <a:latin typeface="+mn-lt"/>
                          <a:ea typeface="+mn-ea"/>
                          <a:cs typeface="+mn-cs"/>
                        </a:rPr>
                        <a:t>What best describes your social networking tools?</a:t>
                      </a:r>
                      <a:endParaRPr lang="en-IN" sz="1400" dirty="0" smtClean="0">
                        <a:solidFill>
                          <a:schemeClr val="tx1"/>
                        </a:solidFill>
                        <a:latin typeface="+mn-lt"/>
                      </a:endParaRPr>
                    </a:p>
                    <a:p>
                      <a:pPr marL="0" indent="0">
                        <a:spcAft>
                          <a:spcPts val="0"/>
                        </a:spcAft>
                        <a:buClr>
                          <a:srgbClr val="FFC000"/>
                        </a:buClr>
                      </a:pPr>
                      <a:r>
                        <a:rPr lang="en-US" sz="1400" dirty="0" smtClean="0">
                          <a:solidFill>
                            <a:srgbClr val="F8D246"/>
                          </a:solidFill>
                          <a:latin typeface="+mn-lt"/>
                        </a:rPr>
                        <a:t>Standardized answer is B</a:t>
                      </a:r>
                      <a:r>
                        <a:rPr lang="en-US" sz="1400" smtClean="0">
                          <a:solidFill>
                            <a:srgbClr val="F8D246"/>
                          </a:solidFill>
                          <a:latin typeface="+mn-lt"/>
                        </a:rPr>
                        <a:t>. </a:t>
                      </a:r>
                      <a:r>
                        <a:rPr lang="en-US" sz="1400" smtClean="0">
                          <a:solidFill>
                            <a:schemeClr val="tx1"/>
                          </a:solidFill>
                          <a:latin typeface="+mn-lt"/>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endParaRPr lang="en-US" sz="1400" dirty="0" smtClean="0">
                        <a:solidFill>
                          <a:schemeClr val="tx1"/>
                        </a:solidFill>
                        <a:latin typeface="+mn-lt"/>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9" action="ppaction://hlinksldjump"/>
                        </a:rPr>
                        <a:t>SEE QUESTIONS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10" action="ppaction://hlinksldjump"/>
                        </a:rPr>
                        <a:t>SEE PROJECTS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11" action="ppaction://hlinksldjump"/>
                        </a:rPr>
                        <a:t>SEE RESOURCES</a:t>
                      </a:r>
                      <a:endParaRPr lang="en-US" sz="1400" b="1" u="none"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2" name="Title 31"/>
          <p:cNvSpPr>
            <a:spLocks noGrp="1"/>
          </p:cNvSpPr>
          <p:nvPr>
            <p:ph type="title"/>
          </p:nvPr>
        </p:nvSpPr>
        <p:spPr>
          <a:xfrm>
            <a:off x="402336" y="219456"/>
            <a:ext cx="10058400" cy="553998"/>
          </a:xfrm>
        </p:spPr>
        <p:txBody>
          <a:bodyPr/>
          <a:lstStyle/>
          <a:p>
            <a:pPr lvl="0">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lang="en-US" sz="2400" spc="0" dirty="0">
              <a:solidFill>
                <a:srgbClr val="FFFFFF"/>
              </a:solidFill>
            </a:endParaRPr>
          </a:p>
        </p:txBody>
      </p:sp>
      <p:pic>
        <p:nvPicPr>
          <p:cNvPr id="16" name="Picture 15" descr="basic.png"/>
          <p:cNvPicPr>
            <a:picLocks noChangeAspect="1"/>
          </p:cNvPicPr>
          <p:nvPr/>
        </p:nvPicPr>
        <p:blipFill>
          <a:blip r:embed="rId12" cstate="print"/>
          <a:stretch>
            <a:fillRect/>
          </a:stretch>
        </p:blipFill>
        <p:spPr>
          <a:xfrm>
            <a:off x="457200" y="1354341"/>
            <a:ext cx="2915216" cy="525416"/>
          </a:xfrm>
          <a:prstGeom prst="rect">
            <a:avLst/>
          </a:prstGeom>
          <a:effectLst>
            <a:outerShdw blurRad="63500" sx="102000" sy="102000" algn="ctr" rotWithShape="0">
              <a:prstClr val="black">
                <a:alpha val="40000"/>
              </a:prstClr>
            </a:outerShdw>
          </a:effectLst>
        </p:spPr>
      </p:pic>
      <p:sp>
        <p:nvSpPr>
          <p:cNvPr id="10" name="TextBox 9"/>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8" name="Title 58"/>
          <p:cNvSpPr txBox="1">
            <a:spLocks/>
          </p:cNvSpPr>
          <p:nvPr/>
        </p:nvSpPr>
        <p:spPr>
          <a:xfrm>
            <a:off x="421386" y="808339"/>
            <a:ext cx="10058400" cy="332399"/>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2400" spc="0" dirty="0">
                <a:solidFill>
                  <a:srgbClr val="FFFFFF"/>
                </a:solidFill>
              </a:rPr>
              <a:t>Index of Questions</a:t>
            </a:r>
            <a:endParaRPr lang="en-US" dirty="0"/>
          </a:p>
        </p:txBody>
      </p:sp>
      <p:sp>
        <p:nvSpPr>
          <p:cNvPr id="9" name="TextBox 8"/>
          <p:cNvSpPr txBox="1"/>
          <p:nvPr/>
        </p:nvSpPr>
        <p:spPr>
          <a:xfrm>
            <a:off x="8815413" y="2293501"/>
            <a:ext cx="523874" cy="215444"/>
          </a:xfrm>
          <a:prstGeom prst="rect">
            <a:avLst/>
          </a:prstGeom>
          <a:noFill/>
        </p:spPr>
        <p:txBody>
          <a:bodyPr wrap="square" rtlCol="0">
            <a:spAutoFit/>
          </a:bodyPr>
          <a:lstStyle/>
          <a:p>
            <a:pPr algn="ctr"/>
            <a:r>
              <a:rPr lang="en-US" sz="800" dirty="0" smtClean="0">
                <a:latin typeface="+mj-lt"/>
              </a:rPr>
              <a:t>Public</a:t>
            </a:r>
          </a:p>
        </p:txBody>
      </p:sp>
      <p:pic>
        <p:nvPicPr>
          <p:cNvPr id="11" name="Picture 10" descr="image008"/>
          <p:cNvPicPr>
            <a:picLocks noChangeAspect="1" noChangeArrowheads="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835758" y="2623911"/>
            <a:ext cx="483184" cy="31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image008"/>
          <p:cNvPicPr>
            <a:picLocks noChangeAspect="1" noChangeArrowheads="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835758" y="3598602"/>
            <a:ext cx="483184" cy="31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image008"/>
          <p:cNvPicPr>
            <a:picLocks noChangeAspect="1" noChangeArrowheads="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835758" y="4332132"/>
            <a:ext cx="483184" cy="31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5961555"/>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52.</a:t>
                      </a:r>
                      <a:r>
                        <a:rPr lang="en-US" sz="1400" smtClean="0">
                          <a:solidFill>
                            <a:schemeClr val="tx1"/>
                          </a:solidFill>
                          <a:latin typeface="Segoe (Body)"/>
                        </a:rPr>
                        <a:t> What best describes your identity provisioning and access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To control access, simple provisioning and de-provisioning exists for user accounts, mailboxes, certificates or other multi-factor authentication methods, and machines; access control is role-based</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14.</a:t>
                      </a:r>
                      <a:r>
                        <a:rPr lang="en-US" sz="1400" smtClean="0">
                          <a:solidFill>
                            <a:schemeClr val="tx1"/>
                          </a:solidFill>
                          <a:latin typeface="Segoe (Body)"/>
                        </a:rPr>
                        <a:t> What best describes your application protection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Protection for select mainstream/non-custom applications and services (such as e-mail, collaboration and portal applications, instant messaging), if available, is centrally managed</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54.</a:t>
                      </a:r>
                      <a:r>
                        <a:rPr lang="en-US" sz="1400" smtClean="0">
                          <a:solidFill>
                            <a:schemeClr val="tx1"/>
                          </a:solidFill>
                          <a:latin typeface="Segoe (Body)"/>
                        </a:rPr>
                        <a:t> What best describes your authentication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Password policies are set within a directory service to enable single sign on across boundaries for most applications. Password resets through internal tools or manual processes</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15.</a:t>
                      </a:r>
                      <a:r>
                        <a:rPr lang="en-US" sz="1400" smtClean="0">
                          <a:solidFill>
                            <a:schemeClr val="tx1"/>
                          </a:solidFill>
                          <a:latin typeface="Segoe (Body)"/>
                        </a:rPr>
                        <a:t> What best describes your network protection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Multiple disparate configurations of products are used for firewall, IPS, Web security, gateway anti-virus, and URL filtering</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67837"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55.</a:t>
                      </a:r>
                      <a:r>
                        <a:rPr lang="en-US" sz="1400" smtClean="0">
                          <a:solidFill>
                            <a:schemeClr val="tx1"/>
                          </a:solidFill>
                          <a:latin typeface="Segoe (Body)"/>
                        </a:rPr>
                        <a:t> What best describes your authorization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There is a centralized group/role based access policy for business resources, managed through internal tools or manual processes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29.</a:t>
                      </a:r>
                      <a:r>
                        <a:rPr lang="en-US" sz="1400" smtClean="0">
                          <a:solidFill>
                            <a:schemeClr val="tx1"/>
                          </a:solidFill>
                          <a:latin typeface="Segoe (Body)"/>
                        </a:rPr>
                        <a:t> What best describes your backup and recovery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Critical data is backed up on a schedule across the enterprise; backup copies are stored offsite, with fully tested recovery or failover based on service-level agreements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56.</a:t>
                      </a:r>
                      <a:r>
                        <a:rPr lang="en-US" sz="1400" smtClean="0">
                          <a:solidFill>
                            <a:schemeClr val="tx1"/>
                          </a:solidFill>
                          <a:latin typeface="Segoe (Body)"/>
                        </a:rPr>
                        <a:t> What best describes your directory services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Most applications and services share a common directory for authentication across boundaries. Point-to-point synchronization exists across different directories</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35.</a:t>
                      </a:r>
                      <a:r>
                        <a:rPr lang="en-US" sz="1400" smtClean="0">
                          <a:solidFill>
                            <a:schemeClr val="tx1"/>
                          </a:solidFill>
                          <a:latin typeface="Segoe (Body)"/>
                        </a:rPr>
                        <a:t> What best describes your client backup and recovery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Users back up critical data locally according to corporate policy and by using the tool provided; when it is necessary, user state can be abstracted from the operating system image (such as for a session, virtual desktop infrastructure, or roaming profile)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1.</a:t>
                      </a:r>
                      <a:r>
                        <a:rPr lang="en-US" sz="1400" smtClean="0">
                          <a:solidFill>
                            <a:schemeClr val="tx1"/>
                          </a:solidFill>
                          <a:latin typeface="Segoe (Body)"/>
                        </a:rPr>
                        <a:t> What best describes your provisioning and architecture for collaborative workspaces?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Workspaces are managed at the departmental level and are available from individual productivity applications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49.</a:t>
                      </a:r>
                      <a:r>
                        <a:rPr lang="en-US" sz="1400" smtClean="0">
                          <a:solidFill>
                            <a:schemeClr val="tx1"/>
                          </a:solidFill>
                          <a:latin typeface="Segoe (Body)"/>
                        </a:rPr>
                        <a:t> What best describes your strategy for protecting clients against malware?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Protection against malware is centrally managed for desktop systems and laptops and includes a host firewall; non-PC devices are managed and protected through a separate process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BPIO: 3.</a:t>
                      </a:r>
                      <a:r>
                        <a:rPr lang="en-US" sz="1400" smtClean="0">
                          <a:solidFill>
                            <a:schemeClr val="tx1"/>
                          </a:solidFill>
                          <a:latin typeface="Segoe (Body)"/>
                        </a:rPr>
                        <a:t> What is your strategy for onboarding (provisioning users/groups, deployment to client, training/adoption) users onto collaborative platforms?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driven onboarding; Integration with directory services for group level onboarding, training for users is available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60.</a:t>
                      </a:r>
                      <a:r>
                        <a:rPr lang="en-US" sz="1400" smtClean="0">
                          <a:solidFill>
                            <a:schemeClr val="tx1"/>
                          </a:solidFill>
                          <a:latin typeface="Segoe (Body)"/>
                        </a:rPr>
                        <a:t> What best describes your information protection policy?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Persistent information protection exists within the trusted network to enforce policy across key sensitive data (such as documents and e-mail); policy templates are used to standardize rights and control access to information</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07848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6.</a:t>
                      </a:r>
                      <a:r>
                        <a:rPr lang="en-US" sz="1400" smtClean="0">
                          <a:solidFill>
                            <a:schemeClr val="tx1"/>
                          </a:solidFill>
                          <a:latin typeface="Segoe (Body)"/>
                        </a:rPr>
                        <a:t> What best describes your provisioning and architecture for portals?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Multiple portals exist; directory services, authentication, and authorization are not uniform across portals, requiring users to sign in multiple times; user management methods are redundant</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63.</a:t>
                      </a:r>
                      <a:r>
                        <a:rPr lang="en-US" sz="1400" smtClean="0">
                          <a:solidFill>
                            <a:schemeClr val="tx1"/>
                          </a:solidFill>
                          <a:latin typeface="Segoe (Body)"/>
                        </a:rPr>
                        <a:t> What best describes your strategy to plan for IT service policies and policy based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policies are documented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68.</a:t>
                      </a:r>
                      <a:r>
                        <a:rPr lang="en-US" sz="1400" smtClean="0">
                          <a:solidFill>
                            <a:schemeClr val="tx1"/>
                          </a:solidFill>
                          <a:latin typeface="Segoe (Body)"/>
                        </a:rPr>
                        <a:t> What best describes your strategy for IT service operations and service-level agreements?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Each IT service provides service-level and operational-level agreements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81144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69.</a:t>
                      </a:r>
                      <a:r>
                        <a:rPr lang="en-US" sz="1400" smtClean="0">
                          <a:solidFill>
                            <a:schemeClr val="tx1"/>
                          </a:solidFill>
                          <a:latin typeface="Segoe (Body)"/>
                        </a:rPr>
                        <a:t> What best describes your strategy for IT service incident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Processes to manage incidents are in place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70.</a:t>
                      </a:r>
                      <a:r>
                        <a:rPr lang="en-US" sz="1400" smtClean="0">
                          <a:solidFill>
                            <a:schemeClr val="tx1"/>
                          </a:solidFill>
                          <a:latin typeface="Segoe (Body)"/>
                        </a:rPr>
                        <a:t> What best describes your strategy for monitoring security and reporting on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Monitoring, reporting, and notifications are centralized for protection against malware, protection of information, and identity and access technologies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71.</a:t>
                      </a:r>
                      <a:r>
                        <a:rPr lang="en-US" sz="1400" smtClean="0">
                          <a:solidFill>
                            <a:schemeClr val="tx1"/>
                          </a:solidFill>
                          <a:latin typeface="Segoe (Body)"/>
                        </a:rPr>
                        <a:t> What best describes your problem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Problem management processes are in place for each IT service, with self service access to knowledge base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316992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74.</a:t>
                      </a:r>
                      <a:r>
                        <a:rPr lang="en-US" sz="1400" smtClean="0">
                          <a:solidFill>
                            <a:schemeClr val="tx1"/>
                          </a:solidFill>
                          <a:latin typeface="Segoe (Body)"/>
                        </a:rPr>
                        <a:t> What best describes your risk and vulnerability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Risk and vulnerability are formally analyzed across IT services; IT compliance objectives and activities are defined and audited for each IT service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14.</a:t>
                      </a:r>
                      <a:r>
                        <a:rPr lang="en-US" sz="1400" smtClean="0">
                          <a:solidFill>
                            <a:schemeClr val="tx1"/>
                          </a:solidFill>
                          <a:latin typeface="Segoe (Body)"/>
                        </a:rPr>
                        <a:t> What best describes your process for indexing content sources?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Most unstructured information from intranets, e-mail, and content management repositories is indexed; some structured content from databases, people, and expertise information is indexed</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21.</a:t>
                      </a:r>
                      <a:r>
                        <a:rPr lang="en-US" sz="1400" smtClean="0">
                          <a:solidFill>
                            <a:schemeClr val="tx1"/>
                          </a:solidFill>
                          <a:latin typeface="Segoe (Body)"/>
                        </a:rPr>
                        <a:t> What best describes your strategy for accessing e-mail from anywhere?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Secure, remote, online and offline access to rich mailbox and calendar functionality exists inside and outside the firewall</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1615651439"/>
              </p:ext>
            </p:extLst>
          </p:nvPr>
        </p:nvGraphicFramePr>
        <p:xfrm>
          <a:off x="570666" y="3442635"/>
          <a:ext cx="9035144" cy="336296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500"/>
                        </a:spcAft>
                        <a:buClr>
                          <a:srgbClr val="FFC000"/>
                        </a:buClr>
                        <a:buFont typeface="Arial" pitchFamily="34" charset="0"/>
                        <a:buNone/>
                      </a:pPr>
                      <a:r>
                        <a:rPr lang="en-US" sz="1600" kern="1200" dirty="0" smtClean="0">
                          <a:solidFill>
                            <a:schemeClr val="tx1"/>
                          </a:solidFill>
                          <a:latin typeface="+mn-lt"/>
                          <a:ea typeface="+mn-ea"/>
                          <a:cs typeface="+mn-cs"/>
                        </a:rPr>
                        <a:t>Office SharePoint Server 2007 (My Sites, RSS content syndication, e-mail alerts and notifications)
SharePoint Server 2010 (My Sites, RSS content syndication, e-mail alerts and notifications)
SharePoint Online (e-mail alerts and notifications, RSS content syndication, My Sites)
Office 365 E1
Office 365 E2</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Jive SBS 4.0</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Yammer</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Tree>
    <p:extLst>
      <p:ext uri="{BB962C8B-B14F-4D97-AF65-F5344CB8AC3E}">
        <p14:creationId xmlns:p14="http://schemas.microsoft.com/office/powerpoint/2010/main" val="4265904171"/>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946704794"/>
              </p:ext>
            </p:extLst>
          </p:nvPr>
        </p:nvGraphicFramePr>
        <p:xfrm>
          <a:off x="570666" y="3442635"/>
          <a:ext cx="9035144" cy="214376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500"/>
                        </a:spcAft>
                        <a:buClr>
                          <a:srgbClr val="FFC000"/>
                        </a:buClr>
                        <a:buFont typeface="Arial" pitchFamily="34" charset="0"/>
                        <a:buNone/>
                      </a:pPr>
                      <a:r>
                        <a:rPr lang="en-US" sz="1600" kern="1200" dirty="0" smtClean="0">
                          <a:solidFill>
                            <a:schemeClr val="tx1"/>
                          </a:solidFill>
                          <a:latin typeface="+mn-lt"/>
                          <a:ea typeface="+mn-ea"/>
                          <a:cs typeface="+mn-cs"/>
                        </a:rPr>
                        <a:t>Office 365 E3
Office 365 E4
SharePoint Online P1
SharePoint Online P2</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Jive SBS 4.0</a:t>
                      </a:r>
                    </a:p>
                    <a:p>
                      <a:pPr marL="164586" indent="-164586" algn="l" rtl="0" fontAlgn="base">
                        <a:spcBef>
                          <a:spcPct val="0"/>
                        </a:spcBef>
                        <a:spcAft>
                          <a:spcPts val="500"/>
                        </a:spcAft>
                        <a:buClr>
                          <a:srgbClr val="F8D246"/>
                        </a:buClr>
                        <a:buFont typeface="Arial" pitchFamily="34" charset="0"/>
                        <a:buChar char="•"/>
                      </a:pPr>
                      <a:r>
                        <a:rPr lang="en-US" sz="1600" kern="1200" dirty="0" smtClean="0">
                          <a:solidFill>
                            <a:schemeClr val="tx1"/>
                          </a:solidFill>
                          <a:latin typeface="+mn-lt"/>
                          <a:ea typeface="+mn-ea"/>
                          <a:cs typeface="+mn-cs"/>
                        </a:rPr>
                        <a:t>Yammer</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6921150"/>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017724093"/>
              </p:ext>
            </p:extLst>
          </p:nvPr>
        </p:nvGraphicFramePr>
        <p:xfrm>
          <a:off x="568543" y="3442635"/>
          <a:ext cx="9467311" cy="1981200"/>
        </p:xfrm>
        <a:graphic>
          <a:graphicData uri="http://schemas.openxmlformats.org/drawingml/2006/table">
            <a:tbl>
              <a:tblPr firstRow="1" bandRow="1">
                <a:tableStyleId>{5C22544A-7EE6-4342-B048-85BDC9FD1C3A}</a:tableStyleId>
              </a:tblPr>
              <a:tblGrid>
                <a:gridCol w="9467311"/>
              </a:tblGrid>
              <a:tr h="274320">
                <a:tc>
                  <a:txBody>
                    <a:bodyPr/>
                    <a:lstStyle/>
                    <a:p>
                      <a:r>
                        <a:rPr lang="en-US" sz="1600" dirty="0" smtClean="0">
                          <a:solidFill>
                            <a:srgbClr val="F8D246"/>
                          </a:solidFill>
                        </a:rPr>
                        <a:t>TIPPING POINTS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Basic to Standardized introduces personal profiles, people search, RSS feeds, and email alerts that drive Microsoft SharePoint Server 2010 Standard CAL, Microsoft SharePoint Online User Subscription Licenses for P1 or P2, and Microsoft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1310757705"/>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943932903"/>
              </p:ext>
            </p:extLst>
          </p:nvPr>
        </p:nvGraphicFramePr>
        <p:xfrm>
          <a:off x="567895" y="3442635"/>
          <a:ext cx="9487210" cy="2659338"/>
        </p:xfrm>
        <a:graphic>
          <a:graphicData uri="http://schemas.openxmlformats.org/drawingml/2006/table">
            <a:tbl>
              <a:tblPr firstRow="1" bandRow="1">
                <a:tableStyleId>{5C22544A-7EE6-4342-B048-85BDC9FD1C3A}</a:tableStyleId>
              </a:tblPr>
              <a:tblGrid>
                <a:gridCol w="9487210"/>
              </a:tblGrid>
              <a:tr h="274320">
                <a:tc>
                  <a:txBody>
                    <a:bodyPr/>
                    <a:lstStyle/>
                    <a:p>
                      <a:r>
                        <a:rPr lang="en-US" sz="1600" dirty="0" smtClean="0">
                          <a:solidFill>
                            <a:srgbClr val="F8D246"/>
                          </a:solidFill>
                        </a:rPr>
                        <a:t>LICENSING</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Server 2010 Standard CAL</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Online User Subscription Licenses for P1 or P2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Office 365 User Subscription Licenses for E1, E2, E3 or E4</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2008 R2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2012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SQL Server 2012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197965825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bwMode="auto">
          <a:xfrm rot="10800000">
            <a:off x="207020" y="1297482"/>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73992420"/>
              </p:ext>
            </p:extLst>
          </p:nvPr>
        </p:nvGraphicFramePr>
        <p:xfrm>
          <a:off x="518160" y="2000388"/>
          <a:ext cx="9845040" cy="4056888"/>
        </p:xfrm>
        <a:graphic>
          <a:graphicData uri="http://schemas.openxmlformats.org/drawingml/2006/table">
            <a:tbl>
              <a:tblPr firstRow="1" bandRow="1">
                <a:tableStyleId>{5C22544A-7EE6-4342-B048-85BDC9FD1C3A}</a:tableStyleId>
              </a:tblPr>
              <a:tblGrid>
                <a:gridCol w="6339840"/>
                <a:gridCol w="3505200"/>
              </a:tblGrid>
              <a:tr h="402336">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PROFILING</a:t>
                      </a:r>
                      <a:r>
                        <a:rPr lang="en-US" sz="1600" b="1" baseline="0" dirty="0" smtClean="0">
                          <a:solidFill>
                            <a:srgbClr val="F8D246"/>
                          </a:solidFill>
                        </a:rPr>
                        <a:t> QUESTION</a:t>
                      </a:r>
                      <a:endParaRPr lang="en-US" sz="1600" b="1" dirty="0" smtClean="0">
                        <a:solidFill>
                          <a:srgbClr val="F8D246"/>
                        </a:solidFill>
                        <a:latin typeface="Segoe" pitchFamily="34" charset="0"/>
                      </a:endParaRPr>
                    </a:p>
                  </a:txBody>
                  <a:tcPr marL="109728" marR="109728" marT="54864" marB="228600">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MORE</a:t>
                      </a:r>
                      <a:r>
                        <a:rPr lang="en-US" sz="1600" baseline="0" dirty="0" smtClean="0">
                          <a:solidFill>
                            <a:srgbClr val="F8D246"/>
                          </a:solidFill>
                        </a:rPr>
                        <a:t> INFORMATION</a:t>
                      </a:r>
                      <a:endParaRPr lang="en-US" sz="1600" dirty="0">
                        <a:solidFill>
                          <a:srgbClr val="F8D246"/>
                        </a:solidFill>
                      </a:endParaRPr>
                    </a:p>
                  </a:txBody>
                  <a:tcPr marL="109728" marR="109728" marT="54864" marB="228600">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26630">
                <a:tc>
                  <a:txBody>
                    <a:bodyPr/>
                    <a:lstStyle/>
                    <a:p>
                      <a:pPr marL="0" indent="0">
                        <a:spcAft>
                          <a:spcPts val="0"/>
                        </a:spcAft>
                        <a:buClr>
                          <a:srgbClr val="FFC000"/>
                        </a:buClr>
                      </a:pPr>
                      <a:r>
                        <a:rPr lang="en-US" sz="1400" b="1" kern="1200" smtClean="0">
                          <a:solidFill>
                            <a:srgbClr val="F8D246"/>
                          </a:solidFill>
                          <a:latin typeface="+mn-lt"/>
                          <a:ea typeface="+mn-ea"/>
                          <a:cs typeface="+mn-cs"/>
                        </a:rPr>
                        <a:t>BPIO: 8. </a:t>
                      </a:r>
                      <a:r>
                        <a:rPr lang="en-US" sz="1400" b="0" kern="1200" smtClean="0">
                          <a:solidFill>
                            <a:schemeClr val="tx1"/>
                          </a:solidFill>
                          <a:latin typeface="+mn-lt"/>
                          <a:ea typeface="+mn-ea"/>
                          <a:cs typeface="+mn-cs"/>
                        </a:rPr>
                        <a:t>What best describes your social media?</a:t>
                      </a:r>
                      <a:endParaRPr lang="en-IN" sz="1400" dirty="0" smtClean="0">
                        <a:solidFill>
                          <a:schemeClr val="tx1"/>
                        </a:solidFill>
                        <a:latin typeface="+mn-lt"/>
                      </a:endParaRPr>
                    </a:p>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400" dirty="0" smtClean="0">
                          <a:solidFill>
                            <a:srgbClr val="F8D246"/>
                          </a:solidFill>
                          <a:latin typeface="+mn-lt"/>
                        </a:rPr>
                        <a:t>Rationalized answer is C</a:t>
                      </a:r>
                      <a:r>
                        <a:rPr lang="en-US" sz="1400" smtClean="0">
                          <a:solidFill>
                            <a:srgbClr val="F8D246"/>
                          </a:solidFill>
                          <a:latin typeface="+mn-lt"/>
                        </a:rPr>
                        <a:t>. </a:t>
                      </a:r>
                      <a:r>
                        <a:rPr lang="en-US" sz="1400" smtClean="0">
                          <a:solidFill>
                            <a:schemeClr val="tx1"/>
                          </a:solidFill>
                          <a:latin typeface="+mn-lt"/>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400" dirty="0" smtClean="0">
                        <a:solidFill>
                          <a:schemeClr val="tx1"/>
                        </a:solidFill>
                        <a:latin typeface="+mn-lt"/>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3" action="ppaction://hlinksldjump"/>
                        </a:rPr>
                        <a:t>SEE QUESTIONS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4" action="ppaction://hlinksldjump"/>
                        </a:rPr>
                        <a:t>SEE PROJECTS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5" action="ppaction://hlinksldjump"/>
                        </a:rPr>
                        <a:t>SEE RESOURCES</a:t>
                      </a:r>
                      <a:endParaRPr lang="en-US" sz="1400" b="1" u="none"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26630">
                <a:tc>
                  <a:txBody>
                    <a:bodyPr/>
                    <a:lstStyle/>
                    <a:p>
                      <a:pPr marL="0" indent="0">
                        <a:spcAft>
                          <a:spcPts val="0"/>
                        </a:spcAft>
                        <a:buClr>
                          <a:srgbClr val="FFC000"/>
                        </a:buClr>
                      </a:pPr>
                      <a:r>
                        <a:rPr lang="en-US" sz="1400" b="1" kern="1200" smtClean="0">
                          <a:solidFill>
                            <a:srgbClr val="F8D246"/>
                          </a:solidFill>
                          <a:latin typeface="+mn-lt"/>
                          <a:ea typeface="+mn-ea"/>
                          <a:cs typeface="+mn-cs"/>
                        </a:rPr>
                        <a:t>BPIO: 9. </a:t>
                      </a:r>
                      <a:r>
                        <a:rPr lang="en-US" sz="1400" b="0" kern="1200" smtClean="0">
                          <a:solidFill>
                            <a:schemeClr val="tx1"/>
                          </a:solidFill>
                          <a:latin typeface="+mn-lt"/>
                          <a:ea typeface="+mn-ea"/>
                          <a:cs typeface="+mn-cs"/>
                        </a:rPr>
                        <a:t>What best describes your ability to gather social feedback?</a:t>
                      </a:r>
                      <a:endParaRPr lang="en-IN" sz="1400" dirty="0" smtClean="0">
                        <a:solidFill>
                          <a:schemeClr val="tx1"/>
                        </a:solidFill>
                        <a:latin typeface="+mn-lt"/>
                      </a:endParaRPr>
                    </a:p>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400" dirty="0" smtClean="0">
                          <a:solidFill>
                            <a:srgbClr val="F8D246"/>
                          </a:solidFill>
                          <a:latin typeface="+mn-lt"/>
                        </a:rPr>
                        <a:t>Rationalized answer is C</a:t>
                      </a:r>
                      <a:r>
                        <a:rPr lang="en-US" sz="1400" smtClean="0">
                          <a:solidFill>
                            <a:srgbClr val="F8D246"/>
                          </a:solidFill>
                          <a:latin typeface="+mn-lt"/>
                        </a:rPr>
                        <a:t>. </a:t>
                      </a:r>
                      <a:r>
                        <a:rPr lang="en-US" sz="1400" smtClean="0">
                          <a:solidFill>
                            <a:schemeClr val="tx1"/>
                          </a:solidFill>
                          <a:latin typeface="+mn-lt"/>
                        </a:rPr>
                        <a:t>Rating, tagging, and bookmarking are used broadly to share opinions about all kinds of content and are available from within productivity applications that are used to create content.</a:t>
                      </a:r>
                      <a:endParaRPr lang="en-US" sz="1400" dirty="0" smtClean="0">
                        <a:solidFill>
                          <a:schemeClr val="tx1"/>
                        </a:solidFill>
                        <a:latin typeface="+mn-lt"/>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6" action="ppaction://hlinksldjump"/>
                        </a:rPr>
                        <a:t>SEE QUESTIONS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7" action="ppaction://hlinksldjump"/>
                        </a:rPr>
                        <a:t>SEE PROJECTS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8" action="ppaction://hlinksldjump"/>
                        </a:rPr>
                        <a:t>SEE RESOURCES</a:t>
                      </a:r>
                      <a:endParaRPr lang="en-US" sz="1400" b="1" u="none"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26630">
                <a:tc>
                  <a:txBody>
                    <a:bodyPr/>
                    <a:lstStyle/>
                    <a:p>
                      <a:pPr marL="0" indent="0">
                        <a:spcAft>
                          <a:spcPts val="0"/>
                        </a:spcAft>
                        <a:buClr>
                          <a:srgbClr val="FFC000"/>
                        </a:buClr>
                      </a:pPr>
                      <a:r>
                        <a:rPr lang="en-US" sz="1400" b="1" kern="1200" smtClean="0">
                          <a:solidFill>
                            <a:srgbClr val="F8D246"/>
                          </a:solidFill>
                          <a:latin typeface="+mn-lt"/>
                          <a:ea typeface="+mn-ea"/>
                          <a:cs typeface="+mn-cs"/>
                        </a:rPr>
                        <a:t>BPIO: 10. </a:t>
                      </a:r>
                      <a:r>
                        <a:rPr lang="en-US" sz="1400" b="0" kern="1200" smtClean="0">
                          <a:solidFill>
                            <a:schemeClr val="tx1"/>
                          </a:solidFill>
                          <a:latin typeface="+mn-lt"/>
                          <a:ea typeface="+mn-ea"/>
                          <a:cs typeface="+mn-cs"/>
                        </a:rPr>
                        <a:t>What best describes your social networking tools?</a:t>
                      </a:r>
                      <a:endParaRPr lang="en-IN" sz="1400" dirty="0" smtClean="0">
                        <a:solidFill>
                          <a:schemeClr val="tx1"/>
                        </a:solidFill>
                        <a:latin typeface="+mn-lt"/>
                      </a:endParaRPr>
                    </a:p>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400" dirty="0" smtClean="0">
                          <a:solidFill>
                            <a:srgbClr val="F8D246"/>
                          </a:solidFill>
                          <a:latin typeface="+mn-lt"/>
                        </a:rPr>
                        <a:t>Rationalized answer is C</a:t>
                      </a:r>
                      <a:r>
                        <a:rPr lang="en-US" sz="1400" smtClean="0">
                          <a:solidFill>
                            <a:srgbClr val="F8D246"/>
                          </a:solidFill>
                          <a:latin typeface="+mn-lt"/>
                        </a:rPr>
                        <a:t>. </a:t>
                      </a:r>
                      <a:r>
                        <a:rPr lang="en-US" sz="1400" smtClean="0">
                          <a:solidFill>
                            <a:schemeClr val="tx1"/>
                          </a:solidFill>
                          <a:latin typeface="+mn-lt"/>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endParaRPr lang="en-US" sz="1400" dirty="0" smtClean="0">
                        <a:solidFill>
                          <a:schemeClr val="tx1"/>
                        </a:solidFill>
                        <a:latin typeface="+mn-lt"/>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9" action="ppaction://hlinksldjump"/>
                        </a:rPr>
                        <a:t>SEE QUESTIONS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10" action="ppaction://hlinksldjump"/>
                        </a:rPr>
                        <a:t>SEE PROJECTS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11" action="ppaction://hlinksldjump"/>
                        </a:rPr>
                        <a:t>SEE RESOURCES</a:t>
                      </a:r>
                      <a:endParaRPr lang="en-US" sz="1400" b="1" u="none"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2" name="Title 31"/>
          <p:cNvSpPr>
            <a:spLocks noGrp="1"/>
          </p:cNvSpPr>
          <p:nvPr>
            <p:ph type="title"/>
          </p:nvPr>
        </p:nvSpPr>
        <p:spPr>
          <a:xfrm>
            <a:off x="402336" y="219456"/>
            <a:ext cx="10058400" cy="553998"/>
          </a:xfrm>
        </p:spPr>
        <p:txBody>
          <a:bodyPr/>
          <a:lstStyle/>
          <a:p>
            <a:pPr lvl="0">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lang="en-US" sz="2400" spc="0" dirty="0">
              <a:solidFill>
                <a:srgbClr val="FFFFFF"/>
              </a:solidFill>
            </a:endParaRPr>
          </a:p>
        </p:txBody>
      </p:sp>
      <p:pic>
        <p:nvPicPr>
          <p:cNvPr id="17" name="Picture 16" descr="advanced.png"/>
          <p:cNvPicPr>
            <a:picLocks noChangeAspect="1"/>
          </p:cNvPicPr>
          <p:nvPr/>
        </p:nvPicPr>
        <p:blipFill>
          <a:blip r:embed="rId12" cstate="print"/>
          <a:stretch>
            <a:fillRect/>
          </a:stretch>
        </p:blipFill>
        <p:spPr>
          <a:xfrm>
            <a:off x="457200" y="1360308"/>
            <a:ext cx="2987671" cy="538476"/>
          </a:xfrm>
          <a:prstGeom prst="rect">
            <a:avLst/>
          </a:prstGeom>
          <a:effectLst>
            <a:outerShdw blurRad="63500" sx="102000" sy="102000" algn="ctr" rotWithShape="0">
              <a:prstClr val="black">
                <a:alpha val="40000"/>
              </a:prstClr>
            </a:outerShdw>
          </a:effectLst>
        </p:spPr>
      </p:pic>
      <p:sp>
        <p:nvSpPr>
          <p:cNvPr id="10" name="TextBox 9"/>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9" name="Title 58"/>
          <p:cNvSpPr txBox="1">
            <a:spLocks/>
          </p:cNvSpPr>
          <p:nvPr/>
        </p:nvSpPr>
        <p:spPr>
          <a:xfrm>
            <a:off x="421386" y="808339"/>
            <a:ext cx="10058400" cy="332399"/>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2400" spc="0" dirty="0">
                <a:solidFill>
                  <a:srgbClr val="FFFFFF"/>
                </a:solidFill>
              </a:rPr>
              <a:t>Index of Questions</a:t>
            </a:r>
            <a:endParaRPr lang="en-US" dirty="0"/>
          </a:p>
        </p:txBody>
      </p:sp>
      <p:sp>
        <p:nvSpPr>
          <p:cNvPr id="11" name="TextBox 10"/>
          <p:cNvSpPr txBox="1"/>
          <p:nvPr/>
        </p:nvSpPr>
        <p:spPr>
          <a:xfrm>
            <a:off x="8815413" y="2293501"/>
            <a:ext cx="523874" cy="215444"/>
          </a:xfrm>
          <a:prstGeom prst="rect">
            <a:avLst/>
          </a:prstGeom>
          <a:noFill/>
        </p:spPr>
        <p:txBody>
          <a:bodyPr wrap="square" rtlCol="0">
            <a:spAutoFit/>
          </a:bodyPr>
          <a:lstStyle/>
          <a:p>
            <a:pPr algn="ctr"/>
            <a:r>
              <a:rPr lang="en-US" sz="800" dirty="0" smtClean="0">
                <a:latin typeface="+mj-lt"/>
              </a:rPr>
              <a:t>Public</a:t>
            </a:r>
          </a:p>
        </p:txBody>
      </p:sp>
      <p:pic>
        <p:nvPicPr>
          <p:cNvPr id="12" name="Picture 11" descr="image008"/>
          <p:cNvPicPr>
            <a:picLocks noChangeAspect="1" noChangeArrowheads="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835758" y="2623911"/>
            <a:ext cx="483184" cy="31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image008"/>
          <p:cNvPicPr>
            <a:picLocks noChangeAspect="1" noChangeArrowheads="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835758" y="3799562"/>
            <a:ext cx="483184" cy="31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image008"/>
          <p:cNvPicPr>
            <a:picLocks noChangeAspect="1" noChangeArrowheads="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835758" y="4744100"/>
            <a:ext cx="483184" cy="31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9008785"/>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78" name="Rounded Rectangle 77"/>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Round Same Side Corner Rectangle 7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43849" y="149764"/>
            <a:ext cx="1098339" cy="816746"/>
            <a:chOff x="9743845" y="149764"/>
            <a:chExt cx="1098338"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0"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744547386"/>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15"/>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Rounded Rectangle 66"/>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82" name="Rectangle 8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83" name="Rectangle 82"/>
          <p:cNvSpPr/>
          <p:nvPr/>
        </p:nvSpPr>
        <p:spPr>
          <a:xfrm>
            <a:off x="6296690" y="3588205"/>
            <a:ext cx="3915849" cy="3462486"/>
          </a:xfrm>
          <a:prstGeom prst="rect">
            <a:avLst/>
          </a:prstGeom>
        </p:spPr>
        <p:txBody>
          <a:bodyPr wrap="square" lIns="0" tIns="0" rIns="0" bIns="0">
            <a:spAutoFit/>
          </a:bodyPr>
          <a:lstStyle/>
          <a:p>
            <a:pPr marL="173032" indent="-173032" defTabSz="1097192">
              <a:spcAft>
                <a:spcPts val="0"/>
              </a:spcAft>
              <a:buClr>
                <a:srgbClr val="F8D246"/>
              </a:buClr>
              <a:buFont typeface="Arial" pitchFamily="34" charset="0"/>
              <a:buChar char="•"/>
            </a:pPr>
            <a:r>
              <a:rPr lang="en-US" sz="1500" dirty="0" smtClean="0">
                <a:solidFill>
                  <a:srgbClr val="FFFFFF"/>
                </a:solidFill>
                <a:latin typeface="Segoe (Body)"/>
              </a:rPr>
              <a:t>Office SharePoint Server 2007 (My Sites, RSS content syndication, e-mail alerts and notifications)
SharePoint Server 2010 (My Sites, RSS content syndication, e-mail alerts and notifications)
SharePoint Online (e-mail alerts and notifications, RSS content syndication, My Sites)
Office 365 E1
Office 365 E2
Office 365 E3
Office 365 E4
SharePoint Online P1
SharePoint Online P2</a:t>
            </a:r>
          </a:p>
        </p:txBody>
      </p:sp>
      <p:sp>
        <p:nvSpPr>
          <p:cNvPr id="51" name="TextBox 50">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60" name="Isosceles Triangle 59">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6344917"/>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188976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On-Premise</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Deploy a collaboration platform (for example, Microsoft SharePoint) to provide discussion forums to help users exchange information and discuss various topics while maintaining history and version through team workspaces, blogs, wikis, and document libraries within team.</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grpSp>
        <p:nvGrpSpPr>
          <p:cNvPr id="53" name="Group 52"/>
          <p:cNvGrpSpPr/>
          <p:nvPr/>
        </p:nvGrpSpPr>
        <p:grpSpPr>
          <a:xfrm>
            <a:off x="9743849" y="149764"/>
            <a:ext cx="1098339" cy="816746"/>
            <a:chOff x="9743845" y="149764"/>
            <a:chExt cx="1098338"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63" name="TextBox 62">
            <a:hlinkClick r:id="rId13"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3"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1295226"/>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SharePoint Server 2007 (wikis, blogs, discussion boards, e-mail-enabled lists)
SharePoint Server 2010 (wikis, blogs, discussion boards, e-mail-enabled lists)</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164592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Public Cloud</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Employ a cloud-based collaboration platform (for example, Microsoft SharePoint Online) that provides discussion forums, team workspaces, blogs, wikis, and document libraries to help users exchange information and discuss various topics.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grpSp>
        <p:nvGrpSpPr>
          <p:cNvPr id="53" name="Group 52"/>
          <p:cNvGrpSpPr/>
          <p:nvPr/>
        </p:nvGrpSpPr>
        <p:grpSpPr>
          <a:xfrm>
            <a:off x="9743849" y="149764"/>
            <a:ext cx="1098339" cy="816746"/>
            <a:chOff x="9743845" y="149764"/>
            <a:chExt cx="1098338"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63" name="TextBox 62">
            <a:hlinkClick r:id="rId16"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6"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2354491"/>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SharePoint Online (surveys, e-mail-enabled lists, blogs, wikis)
Office 365 E1
Office 365 E2
Office 365 E3
Office 365 E4
SharePoint Online P1
SharePoint Online P2</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092553268"/>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4"/>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43849" y="149764"/>
            <a:ext cx="1098339" cy="816746"/>
            <a:chOff x="9743845" y="149764"/>
            <a:chExt cx="1098338"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5"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6"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7"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8"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9"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9"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
        <p:nvSpPr>
          <p:cNvPr id="63" name="Rectangle 62"/>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sp>
        <p:nvSpPr>
          <p:cNvPr id="64" name="Rounded Rectangle 63"/>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588205"/>
            <a:ext cx="3915849" cy="3406061"/>
          </a:xfrm>
          <a:prstGeom prst="rect">
            <a:avLst/>
          </a:prstGeom>
        </p:spPr>
        <p:txBody>
          <a:bodyPr wrap="square" lIns="0" tIns="0" rIns="0" bIns="0">
            <a:spAutoFit/>
          </a:bodyPr>
          <a:lstStyle/>
          <a:p>
            <a:pPr marL="173032" indent="-173032" defTabSz="1097192">
              <a:spcAft>
                <a:spcPts val="200"/>
              </a:spcAft>
              <a:buClr>
                <a:srgbClr val="F8D246"/>
              </a:buClr>
              <a:buFont typeface="Arial" pitchFamily="34" charset="0"/>
              <a:buChar char="•"/>
            </a:pPr>
            <a:r>
              <a:rPr lang="en-US" sz="1600" dirty="0">
                <a:solidFill>
                  <a:srgbClr val="FFFFFF"/>
                </a:solidFill>
                <a:latin typeface="Segoe (Body)"/>
              </a:rPr>
              <a:t>Office SharePoint Server 2007 (wikis, blogs, discussion boards, e-mail-enabled lists)
SharePoint Server 2010 (wikis, blogs, discussion boards, e-mail-enabled lists)
SharePoint Online (surveys, e-mail-enabled lists, blogs, wikis)
Office 365 E1
Office 365 E2
Office 365 E3
Office 365 E4
SharePoint Online P1
SharePoint Online P2</a:t>
            </a:r>
          </a:p>
        </p:txBody>
      </p:sp>
    </p:spTree>
    <p:extLst>
      <p:ext uri="{BB962C8B-B14F-4D97-AF65-F5344CB8AC3E}">
        <p14:creationId xmlns:p14="http://schemas.microsoft.com/office/powerpoint/2010/main" val="3233987642"/>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115824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On-Premise</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Configure a solution (for example, SharePoint) to let business users to collaborate on documents with forums and gather social feedback.</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grpSp>
        <p:nvGrpSpPr>
          <p:cNvPr id="53" name="Group 52"/>
          <p:cNvGrpSpPr/>
          <p:nvPr/>
        </p:nvGrpSpPr>
        <p:grpSpPr>
          <a:xfrm>
            <a:off x="9743849" y="149764"/>
            <a:ext cx="1098339" cy="816746"/>
            <a:chOff x="9743845" y="149764"/>
            <a:chExt cx="1098338"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63" name="TextBox 62">
            <a:hlinkClick r:id="rId17"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7"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246221"/>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None</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140208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Public Cloud</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Employ a cloud-based collaboration platform (for example, Microsoft SharePoint Online) that can be used to communicate and provide social feedback using comments in forums, blogs, and emails.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Standardized answer is B. </a:t>
            </a:r>
            <a:r>
              <a:rPr lang="en-US" sz="160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grpSp>
        <p:nvGrpSpPr>
          <p:cNvPr id="53" name="Group 52"/>
          <p:cNvGrpSpPr/>
          <p:nvPr/>
        </p:nvGrpSpPr>
        <p:grpSpPr>
          <a:xfrm>
            <a:off x="9743849" y="149764"/>
            <a:ext cx="1098339" cy="816746"/>
            <a:chOff x="9743845" y="149764"/>
            <a:chExt cx="1098338"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63" name="TextBox 62">
            <a:hlinkClick r:id="rId17"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7"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179792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365 E1
Office 365 E2
Office 365 E3
Office 365 E4
SharePoint Online P1
SharePoint Online P2</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969504540"/>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4"/>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43849" y="149764"/>
            <a:ext cx="1098339" cy="816746"/>
            <a:chOff x="9743845" y="149764"/>
            <a:chExt cx="1098338"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5"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6"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7"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8"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9"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9"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5"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7"/>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
        <p:nvSpPr>
          <p:cNvPr id="63" name="Rectangle 62"/>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Standardized answer is B. </a:t>
            </a:r>
            <a:r>
              <a:rPr lang="en-US" sz="1600" dirty="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sp>
        <p:nvSpPr>
          <p:cNvPr id="64" name="Rounded Rectangle 63"/>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588205"/>
            <a:ext cx="3915849" cy="179792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365 E1
Office 365 E2
Office 365 E3
Office 365 E4
SharePoint Online P1
SharePoint Online P2</a:t>
            </a:r>
          </a:p>
        </p:txBody>
      </p:sp>
    </p:spTree>
    <p:extLst>
      <p:ext uri="{BB962C8B-B14F-4D97-AF65-F5344CB8AC3E}">
        <p14:creationId xmlns:p14="http://schemas.microsoft.com/office/powerpoint/2010/main" val="3233987642"/>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198120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On-Premise</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Deploy a search based collaborative solution (for example, Microsoft SharePoint) for users to find people based on personal profile attributes.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Implement a solution (for example, Microsoft SharePoint) to set up RSS feeds to syndicate content that is managed in a portal site.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grpSp>
        <p:nvGrpSpPr>
          <p:cNvPr id="53" name="Group 52"/>
          <p:cNvGrpSpPr/>
          <p:nvPr/>
        </p:nvGrpSpPr>
        <p:grpSpPr>
          <a:xfrm>
            <a:off x="9743849" y="149764"/>
            <a:ext cx="1098339" cy="816746"/>
            <a:chOff x="9743845" y="149764"/>
            <a:chExt cx="1098338"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63" name="TextBox 62">
            <a:hlinkClick r:id="rId17"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7"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1541448"/>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SharePoint Server 2007 (My Sites, RSS content syndication, e-mail alerts and notifications)
SharePoint Server 2010 (My Sites, RSS content syndication, e-mail alerts and notifications)</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637057098"/>
              </p:ext>
            </p:extLst>
          </p:nvPr>
        </p:nvGraphicFramePr>
        <p:xfrm>
          <a:off x="567895" y="3150785"/>
          <a:ext cx="5229013" cy="1645920"/>
        </p:xfrm>
        <a:graphic>
          <a:graphicData uri="http://schemas.openxmlformats.org/drawingml/2006/table">
            <a:tbl>
              <a:tblPr firstRow="1" bandRow="1">
                <a:tableStyleId>{5C22544A-7EE6-4342-B048-85BDC9FD1C3A}</a:tableStyleId>
              </a:tblPr>
              <a:tblGrid>
                <a:gridCol w="5229013"/>
              </a:tblGrid>
              <a:tr h="27432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PROJECTS</a:t>
                      </a:r>
                      <a:r>
                        <a:rPr lang="en-US" sz="1600" b="1" smtClean="0">
                          <a:solidFill>
                            <a:srgbClr val="F8D246"/>
                          </a:solidFill>
                        </a:rPr>
                        <a:t>: Public Cloud</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586114">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smtClean="0">
                          <a:solidFill>
                            <a:schemeClr val="tx1"/>
                          </a:solidFill>
                          <a:latin typeface="+mn-lt"/>
                        </a:rPr>
                        <a:t>Employ a cloud-based collaboration platform (for example, Microsoft SharePoint Online) that enables users to manage their personal profiles, create personal sites, and manage memberships so that other users can find them based on personal profile attributes.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sp>
        <p:nvSpPr>
          <p:cNvPr id="49" name="Rectangle 48"/>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grpSp>
        <p:nvGrpSpPr>
          <p:cNvPr id="53" name="Group 52"/>
          <p:cNvGrpSpPr/>
          <p:nvPr/>
        </p:nvGrpSpPr>
        <p:grpSpPr>
          <a:xfrm>
            <a:off x="9743849" y="149764"/>
            <a:ext cx="1098339" cy="816746"/>
            <a:chOff x="9743845" y="149764"/>
            <a:chExt cx="1098338"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8"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8"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6"/>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63" name="TextBox 62">
            <a:hlinkClick r:id="rId17" action="ppaction://hlinksldjump"/>
          </p:cNvPr>
          <p:cNvSpPr txBox="1"/>
          <p:nvPr/>
        </p:nvSpPr>
        <p:spPr>
          <a:xfrm>
            <a:off x="2766004" y="6978456"/>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a:t>
            </a:r>
            <a:r>
              <a:rPr lang="en-US" sz="14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400" b="1" dirty="0">
              <a:solidFill>
                <a:srgbClr val="FFFFFF"/>
              </a:solidFill>
              <a:effectLst>
                <a:outerShdw blurRad="38100" dist="38100" dir="2700000" algn="tl">
                  <a:srgbClr val="000000">
                    <a:alpha val="43137"/>
                  </a:srgbClr>
                </a:outerShdw>
              </a:effectLst>
              <a:latin typeface="Segoe" pitchFamily="34" charset="0"/>
            </a:endParaRPr>
          </a:p>
        </p:txBody>
      </p:sp>
      <p:sp>
        <p:nvSpPr>
          <p:cNvPr id="64" name="Isosceles Triangle 63">
            <a:hlinkClick r:id="rId17" action="ppaction://hlinksldjump"/>
          </p:cNvPr>
          <p:cNvSpPr/>
          <p:nvPr/>
        </p:nvSpPr>
        <p:spPr bwMode="auto">
          <a:xfrm rot="5400000">
            <a:off x="2637947" y="7051608"/>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1" name="Rounded Rectangle 60"/>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2" name="Rectangle 6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9" name="Rectangle 68"/>
          <p:cNvSpPr/>
          <p:nvPr/>
        </p:nvSpPr>
        <p:spPr>
          <a:xfrm>
            <a:off x="6296690" y="3588205"/>
            <a:ext cx="3915849" cy="2600712"/>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SharePoint Online (e-mail alerts and notifications, RSS content syndication, My Sites)
Office 365 E1
Office 365 E2
Office 365 E3
Office 365 E4
SharePoint Online P1
SharePoint Online P2</a:t>
            </a:r>
          </a:p>
        </p:txBody>
      </p:sp>
    </p:spTree>
    <p:extLst>
      <p:ext uri="{BB962C8B-B14F-4D97-AF65-F5344CB8AC3E}">
        <p14:creationId xmlns:p14="http://schemas.microsoft.com/office/powerpoint/2010/main" val="4047658418"/>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2409553343"/>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4"/>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43849" y="149764"/>
            <a:ext cx="1098339" cy="816746"/>
            <a:chOff x="9743845" y="149764"/>
            <a:chExt cx="1098338"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5"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6"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7"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8"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9"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9"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5"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7"/>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
        <p:nvSpPr>
          <p:cNvPr id="63" name="Rectangle 62"/>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64" name="Rounded Rectangle 63"/>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588205"/>
            <a:ext cx="3915849" cy="3275256"/>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a:solidFill>
                  <a:srgbClr val="FFFFFF"/>
                </a:solidFill>
                <a:latin typeface="Segoe (Body)"/>
              </a:rPr>
              <a:t>Office SharePoint Server 2007 (My Sites, RSS content syndication, e-mail alerts and notifications)
SharePoint Server 2010 (My Sites, RSS content syndication, e-mail alerts and notifications)
SharePoint Online (e-mail alerts and notifications, RSS content syndication, My Sites)
Office 365 E1
Office 365 E2
Office 365 </a:t>
            </a:r>
            <a:r>
              <a:rPr lang="en-US" sz="1600" dirty="0" smtClean="0">
                <a:solidFill>
                  <a:srgbClr val="FFFFFF"/>
                </a:solidFill>
                <a:latin typeface="Segoe (Body)"/>
              </a:rPr>
              <a:t>E3</a:t>
            </a:r>
            <a:endParaRPr lang="en-US" sz="1600" dirty="0">
              <a:solidFill>
                <a:srgbClr val="FFFFFF"/>
              </a:solidFill>
              <a:latin typeface="Segoe (Body)"/>
            </a:endParaRPr>
          </a:p>
        </p:txBody>
      </p:sp>
      <p:sp>
        <p:nvSpPr>
          <p:cNvPr id="69" name="TextBox 68"/>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Tree>
    <p:extLst>
      <p:ext uri="{BB962C8B-B14F-4D97-AF65-F5344CB8AC3E}">
        <p14:creationId xmlns:p14="http://schemas.microsoft.com/office/powerpoint/2010/main" val="323398764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bwMode="auto">
          <a:xfrm rot="10800000">
            <a:off x="207020" y="1297482"/>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002186499"/>
              </p:ext>
            </p:extLst>
          </p:nvPr>
        </p:nvGraphicFramePr>
        <p:xfrm>
          <a:off x="518160" y="2000388"/>
          <a:ext cx="9845040" cy="4483608"/>
        </p:xfrm>
        <a:graphic>
          <a:graphicData uri="http://schemas.openxmlformats.org/drawingml/2006/table">
            <a:tbl>
              <a:tblPr firstRow="1" bandRow="1">
                <a:tableStyleId>{5C22544A-7EE6-4342-B048-85BDC9FD1C3A}</a:tableStyleId>
              </a:tblPr>
              <a:tblGrid>
                <a:gridCol w="6339840"/>
                <a:gridCol w="3505200"/>
              </a:tblGrid>
              <a:tr h="402336">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rPr>
                        <a:t>PROFILING</a:t>
                      </a:r>
                      <a:r>
                        <a:rPr lang="en-US" sz="1600" b="1" baseline="0" dirty="0" smtClean="0">
                          <a:solidFill>
                            <a:srgbClr val="F8D246"/>
                          </a:solidFill>
                        </a:rPr>
                        <a:t> QUESTION</a:t>
                      </a:r>
                      <a:endParaRPr lang="en-US" sz="1600" b="1" dirty="0" smtClean="0">
                        <a:solidFill>
                          <a:srgbClr val="F8D246"/>
                        </a:solidFill>
                        <a:latin typeface="Segoe" pitchFamily="34" charset="0"/>
                      </a:endParaRPr>
                    </a:p>
                  </a:txBody>
                  <a:tcPr marL="109728" marR="109728" marT="54864" marB="228600">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MORE</a:t>
                      </a:r>
                      <a:r>
                        <a:rPr lang="en-US" sz="1600" baseline="0" dirty="0" smtClean="0">
                          <a:solidFill>
                            <a:srgbClr val="F8D246"/>
                          </a:solidFill>
                        </a:rPr>
                        <a:t> INFORMATION</a:t>
                      </a:r>
                      <a:endParaRPr lang="en-US" sz="1600" dirty="0">
                        <a:solidFill>
                          <a:srgbClr val="F8D246"/>
                        </a:solidFill>
                      </a:endParaRPr>
                    </a:p>
                  </a:txBody>
                  <a:tcPr marL="109728" marR="109728" marT="54864" marB="228600">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26630">
                <a:tc>
                  <a:txBody>
                    <a:bodyPr/>
                    <a:lstStyle/>
                    <a:p>
                      <a:pPr marL="0" indent="0">
                        <a:spcAft>
                          <a:spcPts val="0"/>
                        </a:spcAft>
                        <a:buClr>
                          <a:srgbClr val="FFC000"/>
                        </a:buClr>
                      </a:pPr>
                      <a:r>
                        <a:rPr lang="en-US" sz="1400" b="1" kern="1200" smtClean="0">
                          <a:solidFill>
                            <a:srgbClr val="F8D246"/>
                          </a:solidFill>
                          <a:latin typeface="+mn-lt"/>
                          <a:ea typeface="+mn-ea"/>
                          <a:cs typeface="+mn-cs"/>
                        </a:rPr>
                        <a:t>BPIO: 8. </a:t>
                      </a:r>
                      <a:r>
                        <a:rPr lang="en-US" sz="1400" b="0" kern="1200" smtClean="0">
                          <a:solidFill>
                            <a:schemeClr val="tx1"/>
                          </a:solidFill>
                          <a:latin typeface="+mn-lt"/>
                          <a:ea typeface="+mn-ea"/>
                          <a:cs typeface="+mn-cs"/>
                        </a:rPr>
                        <a:t>What best describes your social media?</a:t>
                      </a:r>
                      <a:endParaRPr lang="en-IN" sz="1400" dirty="0" smtClean="0">
                        <a:solidFill>
                          <a:schemeClr val="tx1"/>
                        </a:solidFill>
                        <a:latin typeface="+mn-lt"/>
                      </a:endParaRPr>
                    </a:p>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400" dirty="0" smtClean="0">
                          <a:solidFill>
                            <a:srgbClr val="F8D246"/>
                          </a:solidFill>
                          <a:latin typeface="+mn-lt"/>
                        </a:rPr>
                        <a:t>Dynamic answer is D</a:t>
                      </a:r>
                      <a:r>
                        <a:rPr lang="en-US" sz="1400" smtClean="0">
                          <a:solidFill>
                            <a:srgbClr val="F8D246"/>
                          </a:solidFill>
                          <a:latin typeface="+mn-lt"/>
                        </a:rPr>
                        <a:t>. </a:t>
                      </a:r>
                      <a:r>
                        <a:rPr lang="en-US" sz="1400" kern="1200" smtClean="0">
                          <a:solidFill>
                            <a:schemeClr val="tx1"/>
                          </a:solidFill>
                          <a:latin typeface="+mn-lt"/>
                          <a:ea typeface="+mn-ea"/>
                          <a:cs typeface="+mn-cs"/>
                        </a:rPr>
                        <a:t>Community sites are used with partners across the value chain; social media can be managed for compliance.</a:t>
                      </a:r>
                      <a:endParaRPr lang="en-US" sz="1400"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3" action="ppaction://hlinksldjump"/>
                        </a:rPr>
                        <a:t>SEE QUESTIONS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4" action="ppaction://hlinksldjump"/>
                        </a:rPr>
                        <a:t>SEE PROJECTS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5" action="ppaction://hlinksldjump"/>
                        </a:rPr>
                        <a:t>SEE RESOURCES</a:t>
                      </a:r>
                      <a:endParaRPr lang="en-US" sz="1400" b="1" u="none"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26630">
                <a:tc>
                  <a:txBody>
                    <a:bodyPr/>
                    <a:lstStyle/>
                    <a:p>
                      <a:pPr marL="0" indent="0">
                        <a:spcAft>
                          <a:spcPts val="0"/>
                        </a:spcAft>
                        <a:buClr>
                          <a:srgbClr val="FFC000"/>
                        </a:buClr>
                      </a:pPr>
                      <a:r>
                        <a:rPr lang="en-US" sz="1400" b="1" kern="1200" smtClean="0">
                          <a:solidFill>
                            <a:srgbClr val="F8D246"/>
                          </a:solidFill>
                          <a:latin typeface="+mn-lt"/>
                          <a:ea typeface="+mn-ea"/>
                          <a:cs typeface="+mn-cs"/>
                        </a:rPr>
                        <a:t>BPIO: 9. </a:t>
                      </a:r>
                      <a:r>
                        <a:rPr lang="en-US" sz="1400" b="0" kern="1200" smtClean="0">
                          <a:solidFill>
                            <a:schemeClr val="tx1"/>
                          </a:solidFill>
                          <a:latin typeface="+mn-lt"/>
                          <a:ea typeface="+mn-ea"/>
                          <a:cs typeface="+mn-cs"/>
                        </a:rPr>
                        <a:t>What best describes your ability to gather social feedback?</a:t>
                      </a:r>
                      <a:endParaRPr lang="en-IN" sz="1400" dirty="0" smtClean="0">
                        <a:solidFill>
                          <a:schemeClr val="tx1"/>
                        </a:solidFill>
                        <a:latin typeface="+mn-lt"/>
                      </a:endParaRPr>
                    </a:p>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400" dirty="0" smtClean="0">
                          <a:solidFill>
                            <a:srgbClr val="F8D246"/>
                          </a:solidFill>
                          <a:latin typeface="+mn-lt"/>
                        </a:rPr>
                        <a:t>Dynamic answer is D</a:t>
                      </a:r>
                      <a:r>
                        <a:rPr lang="en-US" sz="1400" smtClean="0">
                          <a:solidFill>
                            <a:srgbClr val="F8D246"/>
                          </a:solidFill>
                          <a:latin typeface="+mn-lt"/>
                        </a:rPr>
                        <a:t>. </a:t>
                      </a:r>
                      <a:r>
                        <a:rPr lang="en-US" sz="1400" kern="1200" smtClean="0">
                          <a:solidFill>
                            <a:schemeClr val="tx1"/>
                          </a:solidFill>
                          <a:latin typeface="+mn-lt"/>
                          <a:ea typeface="+mn-ea"/>
                          <a:cs typeface="+mn-cs"/>
                        </a:rPr>
                        <a:t>Social feedback is incorporated into profiles; users can discover colleagues who share their interests by finding all subscribers to a tag; feedback is used in search and analytics to help determine the best content or resource for a particular need; there is a robust microblogging engine that handles social network updates and comments dynamically.</a:t>
                      </a:r>
                      <a:endParaRPr lang="en-US" sz="1400"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6" action="ppaction://hlinksldjump"/>
                        </a:rPr>
                        <a:t>SEE QUESTIONS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7" action="ppaction://hlinksldjump"/>
                        </a:rPr>
                        <a:t>SEE PROJECTS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8" action="ppaction://hlinksldjump"/>
                        </a:rPr>
                        <a:t>SEE RESOURCES</a:t>
                      </a:r>
                      <a:endParaRPr lang="en-US" sz="1400" b="1" u="none"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26630">
                <a:tc>
                  <a:txBody>
                    <a:bodyPr/>
                    <a:lstStyle/>
                    <a:p>
                      <a:pPr marL="0" indent="0">
                        <a:spcAft>
                          <a:spcPts val="0"/>
                        </a:spcAft>
                        <a:buClr>
                          <a:srgbClr val="FFC000"/>
                        </a:buClr>
                      </a:pPr>
                      <a:r>
                        <a:rPr lang="en-US" sz="1400" b="1" kern="1200" smtClean="0">
                          <a:solidFill>
                            <a:srgbClr val="F8D246"/>
                          </a:solidFill>
                          <a:latin typeface="+mn-lt"/>
                          <a:ea typeface="+mn-ea"/>
                          <a:cs typeface="+mn-cs"/>
                        </a:rPr>
                        <a:t>BPIO: 10. </a:t>
                      </a:r>
                      <a:r>
                        <a:rPr lang="en-US" sz="1400" b="0" kern="1200" smtClean="0">
                          <a:solidFill>
                            <a:schemeClr val="tx1"/>
                          </a:solidFill>
                          <a:latin typeface="+mn-lt"/>
                          <a:ea typeface="+mn-ea"/>
                          <a:cs typeface="+mn-cs"/>
                        </a:rPr>
                        <a:t>What best describes your social networking tools?</a:t>
                      </a:r>
                      <a:endParaRPr lang="en-IN" sz="1400" dirty="0" smtClean="0">
                        <a:solidFill>
                          <a:schemeClr val="tx1"/>
                        </a:solidFill>
                        <a:latin typeface="+mn-lt"/>
                      </a:endParaRPr>
                    </a:p>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400" dirty="0" smtClean="0">
                          <a:solidFill>
                            <a:srgbClr val="F8D246"/>
                          </a:solidFill>
                          <a:latin typeface="+mn-lt"/>
                        </a:rPr>
                        <a:t>Dynamic answer is D</a:t>
                      </a:r>
                      <a:r>
                        <a:rPr lang="en-US" sz="1400" smtClean="0">
                          <a:solidFill>
                            <a:srgbClr val="F8D246"/>
                          </a:solidFill>
                          <a:latin typeface="+mn-lt"/>
                        </a:rPr>
                        <a:t>. </a:t>
                      </a:r>
                      <a:r>
                        <a:rPr lang="en-US" sz="1400" kern="1200" smtClean="0">
                          <a:solidFill>
                            <a:schemeClr val="tx1"/>
                          </a:solidFill>
                          <a:latin typeface="+mn-lt"/>
                          <a:ea typeface="+mn-ea"/>
                          <a:cs typeface="+mn-cs"/>
                        </a:rPr>
                        <a:t>Social graph data, user behavior, and social feedback are analyzed to recommend people, groups, and assets; third-party social feeds are exposed within enterprise tools such as personal information management clients; news feeds are generated from relevant line-of-business systems; feeds can be filtered and tuned by end users to improve relevance. social networking is integrated into the main experience of the end-user in an enterprise &amp; is seamless across mobile devices.</a:t>
                      </a:r>
                      <a:endParaRPr lang="en-US" sz="1400"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9" action="ppaction://hlinksldjump"/>
                        </a:rPr>
                        <a:t>SEE QUESTIONS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10" action="ppaction://hlinksldjump"/>
                        </a:rPr>
                        <a:t>SEE PROJECTS</a:t>
                      </a:r>
                      <a:endParaRPr lang="en-US" sz="1400" b="1" u="none" kern="1200" dirty="0" smtClean="0">
                        <a:solidFill>
                          <a:schemeClr val="tx1"/>
                        </a:solidFill>
                        <a:latin typeface="+mn-lt"/>
                        <a:ea typeface="+mn-ea"/>
                        <a:cs typeface="+mn-cs"/>
                      </a:endParaRPr>
                    </a:p>
                    <a:p>
                      <a:pPr marL="285750" indent="-285750" algn="l" defTabSz="1097192" rtl="0" eaLnBrk="1" latinLnBrk="0" hangingPunct="1">
                        <a:buFont typeface="Arial" pitchFamily="34" charset="0"/>
                        <a:buChar char="•"/>
                      </a:pPr>
                      <a:r>
                        <a:rPr lang="en-US" sz="1400" b="1" u="none" kern="1200" dirty="0" smtClean="0">
                          <a:solidFill>
                            <a:schemeClr val="tx1"/>
                          </a:solidFill>
                          <a:latin typeface="+mn-lt"/>
                          <a:ea typeface="+mn-ea"/>
                          <a:cs typeface="+mn-cs"/>
                          <a:hlinkClick r:id="rId11" action="ppaction://hlinksldjump"/>
                        </a:rPr>
                        <a:t>SEE RESOURCES</a:t>
                      </a:r>
                      <a:endParaRPr lang="en-US" sz="1400" b="1" u="none" kern="1200" dirty="0" smtClean="0">
                        <a:solidFill>
                          <a:schemeClr val="tx1"/>
                        </a:solidFill>
                        <a:latin typeface="+mn-lt"/>
                        <a:ea typeface="+mn-ea"/>
                        <a:cs typeface="+mn-cs"/>
                      </a:endParaRPr>
                    </a:p>
                  </a:txBody>
                  <a:tcPr marL="109728" marR="109728" marT="54864" marB="54864">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2" name="Title 31"/>
          <p:cNvSpPr>
            <a:spLocks noGrp="1"/>
          </p:cNvSpPr>
          <p:nvPr>
            <p:ph type="title"/>
          </p:nvPr>
        </p:nvSpPr>
        <p:spPr>
          <a:xfrm>
            <a:off x="402336" y="219456"/>
            <a:ext cx="10058400" cy="553998"/>
          </a:xfrm>
        </p:spPr>
        <p:txBody>
          <a:bodyPr/>
          <a:lstStyle/>
          <a:p>
            <a:pPr lvl="0">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lang="en-US" sz="2400" spc="0" dirty="0">
              <a:solidFill>
                <a:srgbClr val="FFFFFF"/>
              </a:solidFill>
            </a:endParaRPr>
          </a:p>
        </p:txBody>
      </p:sp>
      <p:pic>
        <p:nvPicPr>
          <p:cNvPr id="9" name="Picture 8" descr="dynamic.png"/>
          <p:cNvPicPr>
            <a:picLocks noChangeAspect="1"/>
          </p:cNvPicPr>
          <p:nvPr/>
        </p:nvPicPr>
        <p:blipFill>
          <a:blip r:embed="rId12" cstate="print"/>
          <a:stretch>
            <a:fillRect/>
          </a:stretch>
        </p:blipFill>
        <p:spPr>
          <a:xfrm>
            <a:off x="457200" y="1360308"/>
            <a:ext cx="2906742" cy="525418"/>
          </a:xfrm>
          <a:prstGeom prst="rect">
            <a:avLst/>
          </a:prstGeom>
          <a:effectLst>
            <a:outerShdw blurRad="63500" sx="102000" sy="102000" algn="ctr" rotWithShape="0">
              <a:prstClr val="black">
                <a:alpha val="40000"/>
              </a:prstClr>
            </a:outerShdw>
          </a:effectLst>
        </p:spPr>
      </p:pic>
      <p:sp>
        <p:nvSpPr>
          <p:cNvPr id="11" name="TextBox 10"/>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2" name="Title 58"/>
          <p:cNvSpPr txBox="1">
            <a:spLocks/>
          </p:cNvSpPr>
          <p:nvPr/>
        </p:nvSpPr>
        <p:spPr>
          <a:xfrm>
            <a:off x="421386" y="808339"/>
            <a:ext cx="10058400" cy="332399"/>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2400" spc="0" dirty="0">
                <a:solidFill>
                  <a:srgbClr val="FFFFFF"/>
                </a:solidFill>
              </a:rPr>
              <a:t>Index of Questions</a:t>
            </a:r>
            <a:endParaRPr lang="en-US" dirty="0"/>
          </a:p>
        </p:txBody>
      </p:sp>
      <p:sp>
        <p:nvSpPr>
          <p:cNvPr id="10" name="TextBox 9"/>
          <p:cNvSpPr txBox="1"/>
          <p:nvPr/>
        </p:nvSpPr>
        <p:spPr>
          <a:xfrm>
            <a:off x="8815413" y="2293501"/>
            <a:ext cx="523874" cy="215444"/>
          </a:xfrm>
          <a:prstGeom prst="rect">
            <a:avLst/>
          </a:prstGeom>
          <a:noFill/>
        </p:spPr>
        <p:txBody>
          <a:bodyPr wrap="square" rtlCol="0">
            <a:spAutoFit/>
          </a:bodyPr>
          <a:lstStyle/>
          <a:p>
            <a:pPr algn="ctr"/>
            <a:r>
              <a:rPr lang="en-US" sz="800" dirty="0" smtClean="0">
                <a:latin typeface="+mj-lt"/>
              </a:rPr>
              <a:t>Public</a:t>
            </a:r>
          </a:p>
        </p:txBody>
      </p:sp>
      <p:pic>
        <p:nvPicPr>
          <p:cNvPr id="13" name="Picture 12" descr="image008"/>
          <p:cNvPicPr>
            <a:picLocks noChangeAspect="1" noChangeArrowheads="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835758" y="2623911"/>
            <a:ext cx="483184" cy="31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image008"/>
          <p:cNvPicPr>
            <a:picLocks noChangeAspect="1" noChangeArrowheads="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835758" y="3357450"/>
            <a:ext cx="483184" cy="31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image008"/>
          <p:cNvPicPr>
            <a:picLocks noChangeAspect="1" noChangeArrowheads="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835758" y="4754148"/>
            <a:ext cx="483184" cy="31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1058347"/>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50" name="Rounded Rectangle 4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51" name="Round Same Side Corner Rectangle 5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7562"/>
            <a:ext cx="1603288" cy="523200"/>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Projects</a:t>
            </a:r>
          </a:p>
        </p:txBody>
      </p:sp>
      <p:sp>
        <p:nvSpPr>
          <p:cNvPr id="45" name="TextBox 44">
            <a:hlinkClick r:id="rId3" action="ppaction://hlinksldjump"/>
          </p:cNvPr>
          <p:cNvSpPr txBox="1"/>
          <p:nvPr/>
        </p:nvSpPr>
        <p:spPr>
          <a:xfrm>
            <a:off x="841248" y="6995160"/>
            <a:ext cx="2245360" cy="313927"/>
          </a:xfrm>
          <a:prstGeom prst="rect">
            <a:avLst/>
          </a:prstGeom>
          <a:noFill/>
        </p:spPr>
        <p:txBody>
          <a:bodyPr wrap="square" lIns="91433" tIns="45716" rIns="91433" bIns="45716"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QUESTIONS</a:t>
            </a:r>
          </a:p>
        </p:txBody>
      </p:sp>
      <p:sp>
        <p:nvSpPr>
          <p:cNvPr id="46" name="Isosceles Triangle 45">
            <a:hlinkClick r:id="" action="ppaction://noaction"/>
          </p:cNvPr>
          <p:cNvSpPr/>
          <p:nvPr/>
        </p:nvSpPr>
        <p:spPr bwMode="auto">
          <a:xfrm rot="5400000">
            <a:off x="713232" y="7068312"/>
            <a:ext cx="188926" cy="162868"/>
          </a:xfrm>
          <a:prstGeom prst="triangle">
            <a:avLst/>
          </a:prstGeom>
          <a:solidFill>
            <a:srgbClr val="F8D246"/>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8" tIns="54860" rIns="109718" bIns="54860" numCol="1" rtlCol="0" anchor="ctr" anchorCtr="0" compatLnSpc="1">
            <a:prstTxWarp prst="textNoShape">
              <a:avLst/>
            </a:prstTxWarp>
          </a:bodyPr>
          <a:lstStyle/>
          <a:p>
            <a:pPr algn="ctr" defTabSz="1096876"/>
            <a:endParaRPr lang="en-US" dirty="0">
              <a:solidFill>
                <a:srgbClr val="FFFFFF"/>
              </a:solidFill>
              <a:effectLst>
                <a:outerShdw blurRad="38100" dist="38100" dir="2700000" algn="tl">
                  <a:srgbClr val="000000">
                    <a:alpha val="43137"/>
                  </a:srgbClr>
                </a:outerShdw>
              </a:effectLst>
            </a:endParaRPr>
          </a:p>
        </p:txBody>
      </p:sp>
      <p:sp>
        <p:nvSpPr>
          <p:cNvPr id="55" name="Isosceles Triangle 54">
            <a:hlinkClick r:id="rId3" action="ppaction://hlinksldjump"/>
          </p:cNvPr>
          <p:cNvSpPr/>
          <p:nvPr/>
        </p:nvSpPr>
        <p:spPr bwMode="auto">
          <a:xfrm rot="5400000">
            <a:off x="713191"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graphicFrame>
        <p:nvGraphicFramePr>
          <p:cNvPr id="48" name="Table 47"/>
          <p:cNvGraphicFramePr>
            <a:graphicFrameLocks noGrp="1"/>
          </p:cNvGraphicFramePr>
          <p:nvPr>
            <p:extLst>
              <p:ext uri="{D42A27DB-BD31-4B8C-83A1-F6EECF244321}">
                <p14:modId xmlns:p14="http://schemas.microsoft.com/office/powerpoint/2010/main" val="3547559485"/>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4"/>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4" name="TextBox 53"/>
          <p:cNvSpPr txBox="1"/>
          <p:nvPr/>
        </p:nvSpPr>
        <p:spPr>
          <a:xfrm>
            <a:off x="8275320" y="6995160"/>
            <a:ext cx="1647712" cy="313927"/>
          </a:xfrm>
          <a:prstGeom prst="rect">
            <a:avLst/>
          </a:prstGeom>
          <a:noFill/>
        </p:spPr>
        <p:txBody>
          <a:bodyPr wrap="square" lIns="91433" tIns="45716" rIns="91433" bIns="45716" rtlCol="0">
            <a:spAutoFit/>
          </a:bodyPr>
          <a:lstStyle/>
          <a:p>
            <a:r>
              <a:rPr lang="en-US" sz="1400" b="1" dirty="0" smtClean="0">
                <a:solidFill>
                  <a:srgbClr val="FFFFFF"/>
                </a:solidFill>
              </a:rPr>
              <a:t> </a:t>
            </a:r>
            <a:endParaRPr lang="en-US" sz="1400" b="1" dirty="0">
              <a:solidFill>
                <a:srgbClr val="FFFFFF"/>
              </a:solidFill>
            </a:endParaRPr>
          </a:p>
        </p:txBody>
      </p:sp>
      <p:grpSp>
        <p:nvGrpSpPr>
          <p:cNvPr id="53" name="Group 52"/>
          <p:cNvGrpSpPr/>
          <p:nvPr/>
        </p:nvGrpSpPr>
        <p:grpSpPr>
          <a:xfrm>
            <a:off x="9743849" y="149764"/>
            <a:ext cx="1098339" cy="816746"/>
            <a:chOff x="9743845" y="149764"/>
            <a:chExt cx="1098338" cy="816746"/>
          </a:xfrm>
        </p:grpSpPr>
        <p:grpSp>
          <p:nvGrpSpPr>
            <p:cNvPr id="59" name="Group 68"/>
            <p:cNvGrpSpPr/>
            <p:nvPr/>
          </p:nvGrpSpPr>
          <p:grpSpPr>
            <a:xfrm>
              <a:off x="9787989" y="149764"/>
              <a:ext cx="1042917" cy="816746"/>
              <a:chOff x="9607229" y="133998"/>
              <a:chExt cx="1042917" cy="816746"/>
            </a:xfrm>
          </p:grpSpPr>
          <p:sp>
            <p:nvSpPr>
              <p:cNvPr id="70" name="Rectangle 69"/>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1"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5"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6"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7"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8"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7" name="TextBox 66">
              <a:hlinkClick r:id="rId9"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8" name="Right Arrow 67">
              <a:hlinkClick r:id="rId9"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87" name="Group 76"/>
          <p:cNvGrpSpPr/>
          <p:nvPr/>
        </p:nvGrpSpPr>
        <p:grpSpPr>
          <a:xfrm>
            <a:off x="120580" y="7287011"/>
            <a:ext cx="1594229" cy="680271"/>
            <a:chOff x="0" y="4441101"/>
            <a:chExt cx="1816316" cy="680271"/>
          </a:xfrm>
        </p:grpSpPr>
        <p:sp>
          <p:nvSpPr>
            <p:cNvPr id="88" name="Round Same Side Corner Rectangle 87"/>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9" name="TextBox 88">
              <a:hlinkClick r:id="rId11"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90" name="Group 82"/>
          <p:cNvGrpSpPr/>
          <p:nvPr/>
        </p:nvGrpSpPr>
        <p:grpSpPr>
          <a:xfrm>
            <a:off x="3180655" y="7297060"/>
            <a:ext cx="1594230" cy="680271"/>
            <a:chOff x="1792010" y="4441101"/>
            <a:chExt cx="1814878" cy="680271"/>
          </a:xfrm>
        </p:grpSpPr>
        <p:sp>
          <p:nvSpPr>
            <p:cNvPr id="91" name="Round Same Side Corner Rectangle 9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3" name="Group 87"/>
          <p:cNvGrpSpPr/>
          <p:nvPr/>
        </p:nvGrpSpPr>
        <p:grpSpPr>
          <a:xfrm>
            <a:off x="4699990" y="7297060"/>
            <a:ext cx="1594230" cy="680271"/>
            <a:chOff x="1792010" y="4441101"/>
            <a:chExt cx="1814878" cy="680271"/>
          </a:xfrm>
        </p:grpSpPr>
        <p:sp>
          <p:nvSpPr>
            <p:cNvPr id="96" name="Round Same Side Corner Rectangle 9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Projects</a:t>
              </a:r>
            </a:p>
          </p:txBody>
        </p:sp>
      </p:grpSp>
      <p:grpSp>
        <p:nvGrpSpPr>
          <p:cNvPr id="104" name="Group 92"/>
          <p:cNvGrpSpPr/>
          <p:nvPr/>
        </p:nvGrpSpPr>
        <p:grpSpPr>
          <a:xfrm>
            <a:off x="7738657" y="7287011"/>
            <a:ext cx="1594230" cy="680271"/>
            <a:chOff x="1792010" y="4441101"/>
            <a:chExt cx="1814878" cy="680271"/>
          </a:xfrm>
        </p:grpSpPr>
        <p:sp>
          <p:nvSpPr>
            <p:cNvPr id="108" name="Round Same Side Corner Rectangle 10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9" name="TextBox 10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10" name="Group 95"/>
          <p:cNvGrpSpPr/>
          <p:nvPr/>
        </p:nvGrpSpPr>
        <p:grpSpPr>
          <a:xfrm>
            <a:off x="9257990" y="7287011"/>
            <a:ext cx="1594230" cy="680271"/>
            <a:chOff x="1792010" y="4441101"/>
            <a:chExt cx="1814878" cy="680271"/>
          </a:xfrm>
        </p:grpSpPr>
        <p:sp>
          <p:nvSpPr>
            <p:cNvPr id="111" name="Round Same Side Corner Rectangle 110"/>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2" name="TextBox 111">
              <a:hlinkClick r:id="rId1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02" name="Round Same Side Corner Rectangle 10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3" name="TextBox 112">
              <a:hlinkClick r:id="rId15"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14" name="Rectangle 113"/>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15" name="TextBox 114">
              <a:hlinkClick r:id="rId16"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16" name="Isosceles Triangle 115">
              <a:hlinkClick r:id="rId16"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17" name="Rectangle 116"/>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7"/>
              </a:rPr>
              <a:t>http://www.Microsoftio.com</a:t>
            </a:r>
            <a:endParaRPr lang="en-US" sz="1000" dirty="0">
              <a:solidFill>
                <a:srgbClr val="FFFFFF"/>
              </a:solidFill>
              <a:latin typeface="Segoe" pitchFamily="34" charset="0"/>
            </a:endParaRPr>
          </a:p>
        </p:txBody>
      </p:sp>
      <p:sp>
        <p:nvSpPr>
          <p:cNvPr id="56" name="TextBox 55"/>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Basic to Standardized</a:t>
            </a:r>
            <a:endParaRPr lang="en-US" dirty="0"/>
          </a:p>
        </p:txBody>
      </p:sp>
      <p:sp>
        <p:nvSpPr>
          <p:cNvPr id="63" name="Rectangle 62"/>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64" name="Rounded Rectangle 63"/>
          <p:cNvSpPr/>
          <p:nvPr/>
        </p:nvSpPr>
        <p:spPr bwMode="auto">
          <a:xfrm rot="10800000">
            <a:off x="6132241" y="3052612"/>
            <a:ext cx="4304027" cy="3942548"/>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65" name="Rectangle 64"/>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66" name="Rectangle 65"/>
          <p:cNvSpPr/>
          <p:nvPr/>
        </p:nvSpPr>
        <p:spPr>
          <a:xfrm>
            <a:off x="6296690" y="3588205"/>
            <a:ext cx="3915849" cy="866904"/>
          </a:xfrm>
          <a:prstGeom prst="rect">
            <a:avLst/>
          </a:prstGeom>
        </p:spPr>
        <p:txBody>
          <a:bodyPr wrap="square" lIns="0" tIns="0" rIns="0" bIns="0">
            <a:spAutoFit/>
          </a:bodyPr>
          <a:lstStyle/>
          <a:p>
            <a:pPr marL="173032" indent="-173032" defTabSz="1097192">
              <a:spcAft>
                <a:spcPts val="500"/>
              </a:spcAft>
              <a:buClr>
                <a:srgbClr val="F8D246"/>
              </a:buClr>
              <a:buFont typeface="Arial" pitchFamily="34" charset="0"/>
              <a:buChar char="•"/>
            </a:pPr>
            <a:r>
              <a:rPr lang="en-US" sz="1600" dirty="0" smtClean="0">
                <a:solidFill>
                  <a:srgbClr val="FFFFFF"/>
                </a:solidFill>
                <a:latin typeface="Segoe (Body)"/>
              </a:rPr>
              <a:t>Office </a:t>
            </a:r>
            <a:r>
              <a:rPr lang="en-US" sz="1600" dirty="0">
                <a:solidFill>
                  <a:srgbClr val="FFFFFF"/>
                </a:solidFill>
                <a:latin typeface="Segoe (Body)"/>
              </a:rPr>
              <a:t>365 E4
SharePoint Online P1
SharePoint Online P2</a:t>
            </a:r>
          </a:p>
        </p:txBody>
      </p:sp>
    </p:spTree>
    <p:extLst>
      <p:ext uri="{BB962C8B-B14F-4D97-AF65-F5344CB8AC3E}">
        <p14:creationId xmlns:p14="http://schemas.microsoft.com/office/powerpoint/2010/main" val="3629955358"/>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Standardized answer is B. </a:t>
            </a:r>
            <a:r>
              <a:rPr lang="en-US" sz="1600" dirty="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1761170350"/>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6"/>
                        </a:rPr>
                        <a:t>Microsoft SharePoint: - Home Page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Building Records Management Solutions with 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Microsoft Office SharePoint Server 2007 VHD</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Microsoft Office SharePoint Server 2007 Demo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Videos and Webcasts for SharePoint Server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Office SharePoint Server 2007 Training Portal</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Microsoft Office SharePoint Server 2007 - Interoperability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SharePoint Server 2010 - Homepage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5"/>
                        </a:rPr>
                        <a:t>Microsoft SharePoint Server 2010 - TechNet</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6"/>
                        </a:rPr>
                        <a:t>SharePoint Developer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7"/>
                        </a:rPr>
                        <a:t>What's New for Developers | SharePoint 2010</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1"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1"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Standardized answer is B. </a:t>
            </a:r>
            <a:r>
              <a:rPr lang="en-US" sz="1600" dirty="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2338256914"/>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6"/>
                        </a:rPr>
                        <a:t>WAN accelerators and third-party tools overview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SharePoint Foundation VSS Writer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Standardized answer is B. </a:t>
            </a:r>
            <a:r>
              <a:rPr lang="en-US" sz="1600" dirty="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2033404737"/>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Office 365</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What is Office 365-File sharing</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Online: Extending Your Service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About SharePoint Online Administration</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SharePoint Online (Office365) E1 Plan - features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Microsoft Online Services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Microsoft Developer tools - Microsoft Download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TechNet Webcast: Introducing Office 365 to Your End Users (Level 100)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5"/>
                        </a:rPr>
                        <a:t>Plans and pricing</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6"/>
                        </a:rPr>
                        <a:t>Office 365 Virtual Labs for IT Pros</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7"/>
                        </a:rPr>
                        <a:t>Office 365 for Enterprise-Video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8"/>
                        </a:rPr>
                        <a:t>Office 365 Developer Training Kit </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106182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Standardized answer is B. </a:t>
            </a:r>
            <a:r>
              <a:rPr lang="en-US" sz="1600" dirty="0" smtClean="0">
                <a:solidFill>
                  <a:srgbClr val="FFFFFF"/>
                </a:solidFill>
                <a:latin typeface="Segoe"/>
              </a:rPr>
              <a:t>Blogs, wikis, and podcasts are used occasionally, but may not be encouraged enterprise-wide; communities, if present, are largely through e-mail or are driven by forums.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1775582855"/>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Share 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SharePoint Online Developer Feature Availability Matrix</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Online Services: SharePoint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SharePoint 2010 - SharePoint Online, Advanced Training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Standardized answer is B. </a:t>
            </a:r>
            <a:r>
              <a:rPr lang="en-US" sz="1600" dirty="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2495107407"/>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SharePoint 2010 Adoption Best Practices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Standardized answer is B. </a:t>
            </a:r>
            <a:r>
              <a:rPr lang="en-US" sz="1600" dirty="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334266935"/>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Office 365</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Office 365 for Enterprise Service Descriptions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Online (Office365) E1 Plan - features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Microsoft Online Services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Microsoft Developer tools - Microsoft Download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TechNet Webcast: Introducing Office 365 to Your End Users (Level 100)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Plans and pricing</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Office 365 Virtual Labs for IT Pros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5"/>
                        </a:rPr>
                        <a:t>Office 365 for Enterprise-Video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6"/>
                        </a:rPr>
                        <a:t>Office 365 Developer Training Kit </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7"/>
                        </a:rPr>
                        <a:t>Share 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8"/>
                        </a:rPr>
                        <a:t>SharePoint Online Developer Feature Availability Matrix</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137618" cy="815608"/>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9. </a:t>
            </a:r>
            <a:r>
              <a:rPr lang="en-US" sz="1600" dirty="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dirty="0" smtClean="0">
                <a:solidFill>
                  <a:srgbClr val="F8D246"/>
                </a:solidFill>
                <a:latin typeface="Segoe"/>
              </a:rPr>
              <a:t>Standardized answer is B. </a:t>
            </a:r>
            <a:r>
              <a:rPr lang="en-US" sz="1600" dirty="0" smtClean="0">
                <a:solidFill>
                  <a:srgbClr val="FFFFFF"/>
                </a:solidFill>
                <a:latin typeface="Segoe"/>
              </a:rPr>
              <a:t>Social feedback is generally limited to comments in e-mail, forums, or within individual documents.</a:t>
            </a:r>
            <a:endParaRPr lang="en-US" sz="1800" dirty="0" smtClean="0">
              <a:solidFill>
                <a:srgbClr val="FFFFFF"/>
              </a:solidFill>
              <a:latin typeface="Segoe"/>
            </a:endParaRPr>
          </a:p>
        </p:txBody>
      </p:sp>
      <p:graphicFrame>
        <p:nvGraphicFramePr>
          <p:cNvPr id="54" name="Table 53"/>
          <p:cNvGraphicFramePr>
            <a:graphicFrameLocks noGrp="1"/>
          </p:cNvGraphicFramePr>
          <p:nvPr>
            <p:extLst>
              <p:ext uri="{D42A27DB-BD31-4B8C-83A1-F6EECF244321}">
                <p14:modId xmlns:p14="http://schemas.microsoft.com/office/powerpoint/2010/main" val="4014857204"/>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Online Services: SharePoint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SharePoint 2010 - SharePoint Online, Advanced Training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graphicFrame>
        <p:nvGraphicFramePr>
          <p:cNvPr id="54" name="Table 53"/>
          <p:cNvGraphicFramePr>
            <a:graphicFrameLocks noGrp="1"/>
          </p:cNvGraphicFramePr>
          <p:nvPr>
            <p:extLst>
              <p:ext uri="{D42A27DB-BD31-4B8C-83A1-F6EECF244321}">
                <p14:modId xmlns:p14="http://schemas.microsoft.com/office/powerpoint/2010/main" val="556780626"/>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Plan People Search-SharePoint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Manage RSS Feeds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Building Records Management Solutions with SharePoint Server 2007</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Microsoft Office SharePoint Server 2007 VHD</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Microsoft Office SharePoint Server 2007 Demo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Videos and Webcasts for SharePoint Server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Office SharePoint Server 2007 Training Portal</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5"/>
                        </a:rPr>
                        <a:t>Microsoft Office SharePoint Server 2007 - Interoperability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6"/>
                        </a:rPr>
                        <a:t>SharePoint Server 2010 - Homepage</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7"/>
                        </a:rPr>
                        <a:t>Microsoft SharePoint Server 2010 -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8"/>
                        </a:rPr>
                        <a:t>SharePoint Developer Center</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On-Premise</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graphicFrame>
        <p:nvGraphicFramePr>
          <p:cNvPr id="54" name="Table 53"/>
          <p:cNvGraphicFramePr>
            <a:graphicFrameLocks noGrp="1"/>
          </p:cNvGraphicFramePr>
          <p:nvPr>
            <p:extLst>
              <p:ext uri="{D42A27DB-BD31-4B8C-83A1-F6EECF244321}">
                <p14:modId xmlns:p14="http://schemas.microsoft.com/office/powerpoint/2010/main" val="2031894474"/>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What's New for Developers | SharePoint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WAN accelerators and third-party tools overview (SharePoint Server 2010)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Foundation VSS Writer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00754" y="219781"/>
            <a:ext cx="9379899" cy="553998"/>
          </a:xfrm>
        </p:spPr>
        <p:txBody>
          <a:bodyPr/>
          <a:lstStyle/>
          <a:p>
            <a:r>
              <a:rPr lang="en-US" sz="4000" smtClean="0"/>
              <a:t>Social Computing</a:t>
            </a:r>
            <a:endParaRPr lang="en-US" sz="2400" spc="0" dirty="0">
              <a:solidFill>
                <a:srgbClr val="FFFFFF"/>
              </a:solidFill>
            </a:endParaRPr>
          </a:p>
        </p:txBody>
      </p:sp>
      <p:sp>
        <p:nvSpPr>
          <p:cNvPr id="5" name="Text Placeholder 4"/>
          <p:cNvSpPr>
            <a:spLocks noGrp="1"/>
          </p:cNvSpPr>
          <p:nvPr>
            <p:ph type="body" sz="quarter" idx="10"/>
          </p:nvPr>
        </p:nvSpPr>
        <p:spPr>
          <a:xfrm>
            <a:off x="1349554" y="2816911"/>
            <a:ext cx="8260991" cy="1163395"/>
          </a:xfrm>
        </p:spPr>
        <p:txBody>
          <a:bodyPr/>
          <a:lstStyle/>
          <a:p>
            <a:pPr marL="0" indent="0" fontAlgn="base">
              <a:spcBef>
                <a:spcPct val="0"/>
              </a:spcBef>
              <a:spcAft>
                <a:spcPts val="200"/>
              </a:spcAft>
              <a:buClr>
                <a:srgbClr val="F8D246"/>
              </a:buClr>
              <a:buNone/>
            </a:pPr>
            <a:r>
              <a:rPr lang="en-US" sz="2800" b="1" dirty="0" smtClean="0">
                <a:latin typeface="Segoe" pitchFamily="34" charset="0"/>
              </a:rPr>
              <a:t>Content-centric </a:t>
            </a:r>
            <a:r>
              <a:rPr lang="en-US" sz="2800" b="1" dirty="0">
                <a:latin typeface="Segoe" pitchFamily="34" charset="0"/>
              </a:rPr>
              <a:t>social computing capabilities include wikis, blogs, RSS feeds, and discussion groups.</a:t>
            </a:r>
            <a:endParaRPr lang="en-IN" sz="2800" b="1" dirty="0">
              <a:latin typeface="Segoe" pitchFamily="34" charset="0"/>
            </a:endParaRPr>
          </a:p>
        </p:txBody>
      </p:sp>
      <p:grpSp>
        <p:nvGrpSpPr>
          <p:cNvPr id="6" name="Group 52"/>
          <p:cNvGrpSpPr/>
          <p:nvPr/>
        </p:nvGrpSpPr>
        <p:grpSpPr>
          <a:xfrm>
            <a:off x="9743849" y="149764"/>
            <a:ext cx="1098339" cy="816746"/>
            <a:chOff x="9743845" y="149764"/>
            <a:chExt cx="1098338" cy="816746"/>
          </a:xfrm>
        </p:grpSpPr>
        <p:grpSp>
          <p:nvGrpSpPr>
            <p:cNvPr id="7" name="Group 68"/>
            <p:cNvGrpSpPr/>
            <p:nvPr/>
          </p:nvGrpSpPr>
          <p:grpSpPr>
            <a:xfrm>
              <a:off x="9787989" y="149764"/>
              <a:ext cx="1042917" cy="816746"/>
              <a:chOff x="9607229" y="133998"/>
              <a:chExt cx="1042917" cy="816746"/>
            </a:xfrm>
          </p:grpSpPr>
          <p:sp>
            <p:nvSpPr>
              <p:cNvPr id="11" name="Rectangle 10"/>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12" name="Group 53"/>
              <p:cNvGrpSpPr/>
              <p:nvPr/>
            </p:nvGrpSpPr>
            <p:grpSpPr>
              <a:xfrm>
                <a:off x="9607229" y="133998"/>
                <a:ext cx="1042917" cy="816746"/>
                <a:chOff x="9607229" y="133998"/>
                <a:chExt cx="1042917" cy="816746"/>
              </a:xfrm>
            </p:grpSpPr>
            <p:pic>
              <p:nvPicPr>
                <p:cNvPr id="13"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14"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15"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16"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8" name="TextBox 7">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10" name="Right Arrow 9">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17" name="TextBox 16"/>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8" name="Title 58"/>
          <p:cNvSpPr txBox="1">
            <a:spLocks/>
          </p:cNvSpPr>
          <p:nvPr/>
        </p:nvSpPr>
        <p:spPr>
          <a:xfrm>
            <a:off x="421386" y="808339"/>
            <a:ext cx="9359268" cy="332399"/>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2400" spc="0" dirty="0">
                <a:solidFill>
                  <a:srgbClr val="FFFFFF"/>
                </a:solidFill>
              </a:rPr>
              <a:t>Summary</a:t>
            </a:r>
            <a:endParaRPr lang="en-US" dirty="0"/>
          </a:p>
        </p:txBody>
      </p:sp>
    </p:spTree>
    <p:extLst>
      <p:ext uri="{BB962C8B-B14F-4D97-AF65-F5344CB8AC3E}">
        <p14:creationId xmlns:p14="http://schemas.microsoft.com/office/powerpoint/2010/main" val="1652525967"/>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extBox 62"/>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graphicFrame>
        <p:nvGraphicFramePr>
          <p:cNvPr id="54" name="Table 53"/>
          <p:cNvGraphicFramePr>
            <a:graphicFrameLocks noGrp="1"/>
          </p:cNvGraphicFramePr>
          <p:nvPr>
            <p:extLst>
              <p:ext uri="{D42A27DB-BD31-4B8C-83A1-F6EECF244321}">
                <p14:modId xmlns:p14="http://schemas.microsoft.com/office/powerpoint/2010/main" val="2769305750"/>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Manage user profiles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Manage personal and social features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SharePoint Online: Extending Your Service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About SharePoint Online Administration</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1"/>
                        </a:rPr>
                        <a:t>SharePoint Online (Office365) E1 Plan - features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2"/>
                        </a:rPr>
                        <a:t>Microsoft Online Services</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3"/>
                        </a:rPr>
                        <a:t>Microsoft Developer tools - Microsoft Download Center</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4"/>
                        </a:rPr>
                        <a:t>TechNet Webcast: Introducing Office 365 to Your End Users (Level 100)</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5"/>
                        </a:rPr>
                        <a:t>Plans and pricing</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6"/>
                        </a:rPr>
                        <a:t>Office 365 Virtual Labs for IT Pros</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7"/>
                        </a:rPr>
                        <a:t>Office 365 for Enterprise-Video</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kern="1200" dirty="0" smtClean="0">
                          <a:solidFill>
                            <a:schemeClr val="tx1"/>
                          </a:solidFill>
                          <a:latin typeface="Segoe" pitchFamily="34" charset="0"/>
                          <a:ea typeface="+mn-ea"/>
                          <a:cs typeface="+mn-cs"/>
                          <a:hlinkClick r:id="rId28"/>
                        </a:rPr>
                        <a:t>Office 365 Developer Training Kit </a:t>
                      </a: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6" name="Rounded Rectangle 65"/>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9" name="Round Same Side Corner Rectangle 6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2024885" cy="523204"/>
          </a:xfrm>
          <a:prstGeom prst="rect">
            <a:avLst/>
          </a:prstGeom>
        </p:spPr>
        <p:txBody>
          <a:bodyPr wrap="none" lIns="91418" tIns="45708" rIns="91418" bIns="45708">
            <a:spAutoFit/>
          </a:bodyPr>
          <a:lstStyle/>
          <a:p>
            <a:pPr defTabSz="914184"/>
            <a:r>
              <a:rPr lang="en-US" sz="2800" b="1" i="1" kern="0" dirty="0">
                <a:solidFill>
                  <a:srgbClr val="FFFFFF"/>
                </a:solidFill>
                <a:effectLst>
                  <a:outerShdw blurRad="38100" dist="38100" dir="2700000" algn="tl">
                    <a:srgbClr val="000000">
                      <a:alpha val="43137"/>
                    </a:srgbClr>
                  </a:outerShdw>
                </a:effectLst>
              </a:rPr>
              <a:t>Resources</a:t>
            </a:r>
          </a:p>
        </p:txBody>
      </p:sp>
      <p:sp>
        <p:nvSpPr>
          <p:cNvPr id="111" name="Rounded Rectangle 110"/>
          <p:cNvSpPr/>
          <p:nvPr/>
        </p:nvSpPr>
        <p:spPr bwMode="auto">
          <a:xfrm rot="10800000">
            <a:off x="457200" y="3146535"/>
            <a:ext cx="9984576" cy="4097673"/>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119" name="Round Same Side Corner Rectangle 118"/>
          <p:cNvSpPr/>
          <p:nvPr/>
        </p:nvSpPr>
        <p:spPr bwMode="auto">
          <a:xfrm>
            <a:off x="576073" y="3267161"/>
            <a:ext cx="9809700" cy="804040"/>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05" tIns="54854" rIns="109705" bIns="54854" numCol="1" rtlCol="0" anchor="ctr" anchorCtr="0" compatLnSpc="1">
            <a:prstTxWarp prst="textNoShape">
              <a:avLst/>
            </a:prstTxWarp>
          </a:bodyPr>
          <a:lstStyle/>
          <a:p>
            <a:pPr algn="ctr" defTabSz="1096700"/>
            <a:endParaRPr lang="en-US" kern="0" dirty="0">
              <a:solidFill>
                <a:sysClr val="window" lastClr="FFFFFF"/>
              </a:solidFill>
              <a:latin typeface="Segoe" pitchFamily="34" charset="0"/>
            </a:endParaRPr>
          </a:p>
        </p:txBody>
      </p:sp>
      <p:sp>
        <p:nvSpPr>
          <p:cNvPr id="124" name="Rectangle 123"/>
          <p:cNvSpPr/>
          <p:nvPr/>
        </p:nvSpPr>
        <p:spPr>
          <a:xfrm>
            <a:off x="687622" y="3308778"/>
            <a:ext cx="6853356" cy="338530"/>
          </a:xfrm>
          <a:prstGeom prst="rect">
            <a:avLst/>
          </a:prstGeom>
        </p:spPr>
        <p:txBody>
          <a:bodyPr wrap="square" lIns="91418" tIns="45708" rIns="91418" bIns="45708">
            <a:spAutoFit/>
          </a:bodyPr>
          <a:lstStyle/>
          <a:p>
            <a:pPr defTabSz="914292">
              <a:defRPr/>
            </a:pPr>
            <a:r>
              <a:rPr lang="en-US" sz="1600" b="1" dirty="0" smtClean="0">
                <a:solidFill>
                  <a:srgbClr val="F8D246"/>
                </a:solidFill>
                <a:latin typeface="Segoe" pitchFamily="34" charset="0"/>
              </a:rPr>
              <a:t>RESOURCES </a:t>
            </a:r>
            <a:r>
              <a:rPr lang="en-US" sz="1600" b="1" dirty="0">
                <a:solidFill>
                  <a:srgbClr val="F8D246"/>
                </a:solidFill>
                <a:latin typeface="Segoe" pitchFamily="34" charset="0"/>
              </a:rPr>
              <a:t>: </a:t>
            </a:r>
            <a:r>
              <a:rPr lang="en-US" sz="1600" b="1" dirty="0" smtClean="0">
                <a:solidFill>
                  <a:srgbClr val="F8D246"/>
                </a:solidFill>
                <a:latin typeface="Segoe" pitchFamily="34" charset="0"/>
              </a:rPr>
              <a:t>Public Cloud</a:t>
            </a:r>
            <a:endParaRPr lang="en-US" sz="1600" b="1" dirty="0">
              <a:solidFill>
                <a:srgbClr val="F8D246"/>
              </a:solidFill>
              <a:latin typeface="Segoe" pitchFamily="34" charset="0"/>
            </a:endParaRPr>
          </a:p>
        </p:txBody>
      </p:sp>
      <p:grpSp>
        <p:nvGrpSpPr>
          <p:cNvPr id="57" name="Group 52"/>
          <p:cNvGrpSpPr/>
          <p:nvPr/>
        </p:nvGrpSpPr>
        <p:grpSpPr>
          <a:xfrm>
            <a:off x="9743849" y="149764"/>
            <a:ext cx="1098339" cy="816746"/>
            <a:chOff x="9743845" y="149764"/>
            <a:chExt cx="1098338" cy="816746"/>
          </a:xfrm>
        </p:grpSpPr>
        <p:grpSp>
          <p:nvGrpSpPr>
            <p:cNvPr id="58" name="Group 68"/>
            <p:cNvGrpSpPr/>
            <p:nvPr/>
          </p:nvGrpSpPr>
          <p:grpSpPr>
            <a:xfrm>
              <a:off x="9787989" y="149764"/>
              <a:ext cx="1042917" cy="816746"/>
              <a:chOff x="9607229" y="133998"/>
              <a:chExt cx="1042917" cy="816746"/>
            </a:xfrm>
          </p:grpSpPr>
          <p:sp>
            <p:nvSpPr>
              <p:cNvPr id="68" name="Rectangle 67"/>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0" name="Group 53"/>
              <p:cNvGrpSpPr/>
              <p:nvPr/>
            </p:nvGrpSpPr>
            <p:grpSpPr>
              <a:xfrm>
                <a:off x="9607229" y="133998"/>
                <a:ext cx="1042917" cy="816746"/>
                <a:chOff x="9607229" y="133998"/>
                <a:chExt cx="1042917" cy="816746"/>
              </a:xfrm>
            </p:grpSpPr>
            <p:pic>
              <p:nvPicPr>
                <p:cNvPr id="7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73"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74"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7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64" name="TextBox 63">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67" name="Right Arrow 66">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76" name="Group 73"/>
          <p:cNvGrpSpPr/>
          <p:nvPr/>
        </p:nvGrpSpPr>
        <p:grpSpPr>
          <a:xfrm>
            <a:off x="1661318"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105" name="Group 76"/>
          <p:cNvGrpSpPr/>
          <p:nvPr/>
        </p:nvGrpSpPr>
        <p:grpSpPr>
          <a:xfrm>
            <a:off x="120580" y="7287011"/>
            <a:ext cx="1594229" cy="680271"/>
            <a:chOff x="0" y="4441101"/>
            <a:chExt cx="1816316" cy="680271"/>
          </a:xfrm>
        </p:grpSpPr>
        <p:sp>
          <p:nvSpPr>
            <p:cNvPr id="107" name="Round Same Side Corner Rectangle 10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8" name="TextBox 107">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109" name="Group 82"/>
          <p:cNvGrpSpPr/>
          <p:nvPr/>
        </p:nvGrpSpPr>
        <p:grpSpPr>
          <a:xfrm>
            <a:off x="3180655" y="7297060"/>
            <a:ext cx="1594230" cy="680271"/>
            <a:chOff x="1792010" y="4441101"/>
            <a:chExt cx="1814878" cy="680271"/>
          </a:xfrm>
        </p:grpSpPr>
        <p:sp>
          <p:nvSpPr>
            <p:cNvPr id="110" name="Round Same Side Corner Rectangle 10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16" name="TextBox 11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117" name="Group 87"/>
          <p:cNvGrpSpPr/>
          <p:nvPr/>
        </p:nvGrpSpPr>
        <p:grpSpPr>
          <a:xfrm>
            <a:off x="4699990" y="7297060"/>
            <a:ext cx="1594230" cy="680271"/>
            <a:chOff x="1792010" y="4441101"/>
            <a:chExt cx="1814878" cy="680271"/>
          </a:xfrm>
        </p:grpSpPr>
        <p:sp>
          <p:nvSpPr>
            <p:cNvPr id="118" name="Round Same Side Corner Rectangle 11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0" name="TextBox 11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122" name="Group 92"/>
          <p:cNvGrpSpPr/>
          <p:nvPr/>
        </p:nvGrpSpPr>
        <p:grpSpPr>
          <a:xfrm>
            <a:off x="7738657" y="7287011"/>
            <a:ext cx="1594230" cy="680271"/>
            <a:chOff x="1792010" y="4441101"/>
            <a:chExt cx="1814878" cy="680271"/>
          </a:xfrm>
        </p:grpSpPr>
        <p:sp>
          <p:nvSpPr>
            <p:cNvPr id="123" name="Round Same Side Corner Rectangle 12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6" name="TextBox 125">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27" name="Group 95"/>
          <p:cNvGrpSpPr/>
          <p:nvPr/>
        </p:nvGrpSpPr>
        <p:grpSpPr>
          <a:xfrm>
            <a:off x="9257990" y="7287011"/>
            <a:ext cx="1594230" cy="680271"/>
            <a:chOff x="1792010" y="4441101"/>
            <a:chExt cx="1814878" cy="680271"/>
          </a:xfrm>
        </p:grpSpPr>
        <p:sp>
          <p:nvSpPr>
            <p:cNvPr id="128" name="Round Same Side Corner Rectangle 127"/>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29" name="TextBox 128">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121" name="Round Same Side Corner Rectangle 120"/>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30" name="TextBox 129"/>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Resources</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sp>
        <p:nvSpPr>
          <p:cNvPr id="131" name="Rectangle 130"/>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32" name="TextBox 131">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33" name="Isosceles Triangle 132">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134" name="Rectangle 133"/>
          <p:cNvSpPr/>
          <p:nvPr/>
        </p:nvSpPr>
        <p:spPr>
          <a:xfrm>
            <a:off x="183661" y="7886416"/>
            <a:ext cx="3292231" cy="230820"/>
          </a:xfrm>
          <a:prstGeom prst="rect">
            <a:avLst/>
          </a:prstGeom>
        </p:spPr>
        <p:txBody>
          <a:bodyPr wrap="square" lIns="76190" tIns="38094" rIns="76190" bIns="38094">
            <a:spAutoFit/>
          </a:bodyPr>
          <a:lstStyle/>
          <a:p>
            <a:r>
              <a:rPr lang="en-US" sz="1000" dirty="0">
                <a:solidFill>
                  <a:srgbClr val="002060">
                    <a:lumMod val="25000"/>
                    <a:lumOff val="75000"/>
                  </a:srgbClr>
                </a:solidFill>
                <a:latin typeface="Segoe" pitchFamily="34" charset="0"/>
              </a:rPr>
              <a:t>For more information go to </a:t>
            </a:r>
            <a:r>
              <a:rPr lang="en-US" sz="1000" u="sng" dirty="0">
                <a:solidFill>
                  <a:srgbClr val="FFFFFF"/>
                </a:solidFill>
                <a:latin typeface="Segoe" pitchFamily="34" charset="0"/>
                <a:hlinkClick r:id="rId15"/>
              </a:rPr>
              <a:t>http://www.Microsoftio.com</a:t>
            </a:r>
            <a:endParaRPr lang="en-US" sz="1000" dirty="0">
              <a:solidFill>
                <a:srgbClr val="FFFFFF"/>
              </a:solidFill>
              <a:latin typeface="Segoe" pitchFamily="34" charset="0"/>
            </a:endParaRPr>
          </a:p>
        </p:txBody>
      </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2"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1"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
        <p:nvSpPr>
          <p:cNvPr id="78" name="TextBox 77">
            <a:hlinkClick r:id="rId16"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79" name="Isosceles Triangle 78">
            <a:hlinkClick r:id="rId16"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60" name="Rectangle 59"/>
          <p:cNvSpPr/>
          <p:nvPr/>
        </p:nvSpPr>
        <p:spPr>
          <a:xfrm>
            <a:off x="576072" y="2059064"/>
            <a:ext cx="9939528" cy="992579"/>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10. </a:t>
            </a:r>
            <a:r>
              <a:rPr lang="en-US" sz="1600" dirty="0" smtClean="0">
                <a:solidFill>
                  <a:srgbClr val="FFFFFF"/>
                </a:solidFill>
                <a:latin typeface="Segoe"/>
              </a:rPr>
              <a:t>What best describes your social networking tools?</a:t>
            </a:r>
            <a:endParaRPr lang="en-IN" sz="1600" dirty="0" smtClean="0">
              <a:solidFill>
                <a:srgbClr val="FFFFFF"/>
              </a:solidFill>
              <a:latin typeface="Segoe"/>
            </a:endParaRPr>
          </a:p>
          <a:p>
            <a:pPr>
              <a:spcBef>
                <a:spcPts val="600"/>
              </a:spcBef>
              <a:spcAft>
                <a:spcPts val="0"/>
              </a:spcAft>
              <a:buClr>
                <a:srgbClr val="FFC000"/>
              </a:buClr>
            </a:pPr>
            <a:r>
              <a:rPr lang="en-US" sz="1450" dirty="0" smtClean="0">
                <a:solidFill>
                  <a:srgbClr val="F8D246"/>
                </a:solidFill>
                <a:latin typeface="Segoe"/>
              </a:rPr>
              <a:t>Standardized answer is B. </a:t>
            </a:r>
            <a:r>
              <a:rPr lang="en-US" sz="1450" dirty="0" smtClean="0">
                <a:solidFill>
                  <a:srgbClr val="FFFFFF"/>
                </a:solidFill>
                <a:latin typeface="Segoe"/>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graphicFrame>
        <p:nvGraphicFramePr>
          <p:cNvPr id="54" name="Table 53"/>
          <p:cNvGraphicFramePr>
            <a:graphicFrameLocks noGrp="1"/>
          </p:cNvGraphicFramePr>
          <p:nvPr>
            <p:extLst>
              <p:ext uri="{D42A27DB-BD31-4B8C-83A1-F6EECF244321}">
                <p14:modId xmlns:p14="http://schemas.microsoft.com/office/powerpoint/2010/main" val="706809391"/>
              </p:ext>
            </p:extLst>
          </p:nvPr>
        </p:nvGraphicFramePr>
        <p:xfrm>
          <a:off x="824770" y="3861576"/>
          <a:ext cx="8971894" cy="2974636"/>
        </p:xfrm>
        <a:graphic>
          <a:graphicData uri="http://schemas.openxmlformats.org/drawingml/2006/table">
            <a:tbl>
              <a:tblPr firstRow="1" bandRow="1">
                <a:tableStyleId>{5C22544A-7EE6-4342-B048-85BDC9FD1C3A}</a:tableStyleId>
              </a:tblPr>
              <a:tblGrid>
                <a:gridCol w="8971894"/>
              </a:tblGrid>
              <a:tr h="258868">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7"/>
                        </a:rPr>
                        <a:t>Share 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8"/>
                        </a:rPr>
                        <a:t>SharePoint Online Developer Feature Availability Matrix</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19"/>
                        </a:rPr>
                        <a:t>Online Services: SharePoint Online</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r>
                        <a:rPr lang="en-US" sz="1500" b="0" dirty="0" smtClean="0">
                          <a:solidFill>
                            <a:schemeClr val="tx1"/>
                          </a:solidFill>
                          <a:latin typeface="Segoe" pitchFamily="34" charset="0"/>
                          <a:hlinkClick r:id="rId20"/>
                        </a:rPr>
                        <a:t>SharePoint 2010 - SharePoint Online, Advanced Training | TechNet</a:t>
                      </a: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dirty="0" smtClean="0">
                        <a:solidFill>
                          <a:schemeClr val="tx1"/>
                        </a:solidFill>
                        <a:latin typeface="Segoe" pitchFamily="34" charset="0"/>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r h="209625">
                <a:tc>
                  <a:txBody>
                    <a:bodyPr/>
                    <a:lstStyle/>
                    <a:p>
                      <a:pPr marL="285750" marR="0" indent="-285750" algn="l" defTabSz="1097192" rtl="0" eaLnBrk="1" fontAlgn="auto" latinLnBrk="0" hangingPunct="1">
                        <a:lnSpc>
                          <a:spcPct val="100000"/>
                        </a:lnSpc>
                        <a:spcBef>
                          <a:spcPts val="0"/>
                        </a:spcBef>
                        <a:spcAft>
                          <a:spcPts val="0"/>
                        </a:spcAft>
                        <a:buClr>
                          <a:srgbClr val="FFC000"/>
                        </a:buClr>
                        <a:buSzTx/>
                        <a:buFont typeface="Arial" pitchFamily="34" charset="0"/>
                        <a:buChar char="•"/>
                        <a:tabLst/>
                        <a:defRPr/>
                      </a:pPr>
                      <a:endParaRPr lang="en-US" sz="1500" b="0" kern="1200" dirty="0" smtClean="0">
                        <a:solidFill>
                          <a:schemeClr val="tx1"/>
                        </a:solidFill>
                        <a:latin typeface="Segoe" pitchFamily="34" charset="0"/>
                        <a:ea typeface="+mn-ea"/>
                        <a:cs typeface="+mn-cs"/>
                      </a:endParaRPr>
                    </a:p>
                  </a:txBody>
                  <a:tcPr marT="9144" marB="9144">
                    <a:lnL w="12700" cmpd="sng">
                      <a:noFill/>
                    </a:lnL>
                    <a:lnR w="12700" cmpd="sng">
                      <a:noFill/>
                    </a:lnR>
                    <a:lnT w="6350" cap="flat" cmpd="sng" algn="ctr">
                      <a:noFill/>
                      <a:prstDash val="sysDot"/>
                      <a:round/>
                      <a:headEnd type="none" w="med" len="med"/>
                      <a:tailEnd type="none" w="med" len="med"/>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337720055"/>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127997" y="1298222"/>
            <a:ext cx="10578674" cy="5839556"/>
            <a:chOff x="127997" y="1613574"/>
            <a:chExt cx="10578674" cy="5524204"/>
          </a:xfrm>
        </p:grpSpPr>
        <p:sp>
          <p:nvSpPr>
            <p:cNvPr id="60" name="Rounded Rectangle 5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Round Same Side Corner Rectangle 6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457428"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Benefits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2230267"/>
            <a:ext cx="1249052" cy="369328"/>
          </a:xfrm>
          <a:prstGeom prst="rect">
            <a:avLst/>
          </a:prstGeom>
        </p:spPr>
        <p:txBody>
          <a:bodyPr wrap="none" lIns="91436" tIns="45718" rIns="91436" bIns="45718">
            <a:spAutoFit/>
          </a:bodyPr>
          <a:lstStyle/>
          <a:p>
            <a:r>
              <a:rPr lang="en-US" sz="1800" b="1" dirty="0" smtClean="0">
                <a:solidFill>
                  <a:srgbClr val="F8D246"/>
                </a:solidFill>
                <a:latin typeface="Segoe"/>
              </a:rPr>
              <a:t>BUSINESS</a:t>
            </a:r>
            <a:endParaRPr lang="en-US" sz="1800" dirty="0">
              <a:solidFill>
                <a:srgbClr val="F8D246"/>
              </a:solidFill>
            </a:endParaRPr>
          </a:p>
        </p:txBody>
      </p:sp>
      <p:sp>
        <p:nvSpPr>
          <p:cNvPr id="41" name="Rectangle 40"/>
          <p:cNvSpPr/>
          <p:nvPr/>
        </p:nvSpPr>
        <p:spPr>
          <a:xfrm>
            <a:off x="698534" y="2598150"/>
            <a:ext cx="8917413" cy="1785100"/>
          </a:xfrm>
          <a:prstGeom prst="rect">
            <a:avLst/>
          </a:prstGeom>
        </p:spPr>
        <p:txBody>
          <a:bodyPr wrap="square" lIns="91436" tIns="45718" rIns="91436" bIns="45718">
            <a:spAutoFit/>
          </a:bodyPr>
          <a:lstStyle/>
          <a:p>
            <a:pPr marL="228590" indent="-228590">
              <a:spcAft>
                <a:spcPts val="1200"/>
              </a:spcAft>
              <a:buClr>
                <a:srgbClr val="F8D246"/>
              </a:buClr>
              <a:buFont typeface="Arial" pitchFamily="34" charset="0"/>
              <a:buChar char="•"/>
            </a:pPr>
            <a:r>
              <a:rPr lang="en-US" sz="1800" dirty="0">
                <a:solidFill>
                  <a:srgbClr val="FFFFFF"/>
                </a:solidFill>
                <a:latin typeface="Segoe"/>
              </a:rPr>
              <a:t>Improved productivity and quicker access to desired information because of user-based and metadata-based search
Increased enthusiasm and innovation because of socializing platforms
Enhanced collaboration across the organization leading to a unified and well-structured work environment</a:t>
            </a:r>
          </a:p>
        </p:txBody>
      </p:sp>
      <p:grpSp>
        <p:nvGrpSpPr>
          <p:cNvPr id="45" name="Group 52"/>
          <p:cNvGrpSpPr/>
          <p:nvPr/>
        </p:nvGrpSpPr>
        <p:grpSpPr>
          <a:xfrm>
            <a:off x="9743850" y="149764"/>
            <a:ext cx="1098339" cy="816746"/>
            <a:chOff x="9743845" y="149764"/>
            <a:chExt cx="1098338" cy="816746"/>
          </a:xfrm>
        </p:grpSpPr>
        <p:grpSp>
          <p:nvGrpSpPr>
            <p:cNvPr id="49"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9"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2"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2" name="TextBox 7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3" name="Group 76"/>
          <p:cNvGrpSpPr/>
          <p:nvPr/>
        </p:nvGrpSpPr>
        <p:grpSpPr>
          <a:xfrm>
            <a:off x="120580" y="7287011"/>
            <a:ext cx="1594229" cy="680271"/>
            <a:chOff x="0" y="4441101"/>
            <a:chExt cx="1816316" cy="680271"/>
          </a:xfrm>
        </p:grpSpPr>
        <p:sp>
          <p:nvSpPr>
            <p:cNvPr id="74" name="Round Same Side Corner Rectangle 73"/>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5" name="TextBox 74">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6" name="Group 82"/>
          <p:cNvGrpSpPr/>
          <p:nvPr/>
        </p:nvGrpSpPr>
        <p:grpSpPr>
          <a:xfrm>
            <a:off x="3180655" y="7297060"/>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3"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2"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0" name="Round Same Side Corner Rectangle 9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88" name="Round Same Side Corner Rectangle 8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2" name="TextBox 10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p>
          </p:txBody>
        </p:sp>
      </p:grpSp>
      <p:sp>
        <p:nvSpPr>
          <p:cNvPr id="103" name="Rectangle 102"/>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4" name="TextBox 10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5" name="Isosceles Triangle 10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4" name="TextBox 5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6" name="Title 58"/>
          <p:cNvSpPr txBox="1">
            <a:spLocks/>
          </p:cNvSpPr>
          <p:nvPr/>
        </p:nvSpPr>
        <p:spPr>
          <a:xfrm>
            <a:off x="402336" y="219456"/>
            <a:ext cx="937831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itle 58"/>
          <p:cNvSpPr>
            <a:spLocks noGrp="1"/>
          </p:cNvSpPr>
          <p:nvPr>
            <p:ph type="title"/>
          </p:nvPr>
        </p:nvSpPr>
        <p:spPr>
          <a:xfrm>
            <a:off x="420624" y="808339"/>
            <a:ext cx="9378319"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2321715777"/>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127997" y="1298222"/>
            <a:ext cx="10578674" cy="5839556"/>
            <a:chOff x="127997" y="1613574"/>
            <a:chExt cx="10578674" cy="5524204"/>
          </a:xfrm>
        </p:grpSpPr>
        <p:sp>
          <p:nvSpPr>
            <p:cNvPr id="60" name="Rounded Rectangle 59"/>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Round Same Side Corner Rectangle 60"/>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457428"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Benefits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2230267"/>
            <a:ext cx="393048" cy="369328"/>
          </a:xfrm>
          <a:prstGeom prst="rect">
            <a:avLst/>
          </a:prstGeom>
        </p:spPr>
        <p:txBody>
          <a:bodyPr wrap="none" lIns="91436" tIns="45718" rIns="91436" bIns="45718">
            <a:spAutoFit/>
          </a:bodyPr>
          <a:lstStyle/>
          <a:p>
            <a:r>
              <a:rPr lang="en-US" sz="1800" b="1" dirty="0" smtClean="0">
                <a:solidFill>
                  <a:srgbClr val="F8D246"/>
                </a:solidFill>
                <a:latin typeface="Segoe"/>
              </a:rPr>
              <a:t>IT</a:t>
            </a:r>
            <a:endParaRPr lang="en-US" sz="1800" dirty="0">
              <a:solidFill>
                <a:srgbClr val="F8D246"/>
              </a:solidFill>
            </a:endParaRPr>
          </a:p>
        </p:txBody>
      </p:sp>
      <p:sp>
        <p:nvSpPr>
          <p:cNvPr id="41" name="Rectangle 40"/>
          <p:cNvSpPr/>
          <p:nvPr/>
        </p:nvSpPr>
        <p:spPr>
          <a:xfrm>
            <a:off x="698534" y="2598150"/>
            <a:ext cx="8917413" cy="1077214"/>
          </a:xfrm>
          <a:prstGeom prst="rect">
            <a:avLst/>
          </a:prstGeom>
        </p:spPr>
        <p:txBody>
          <a:bodyPr wrap="square" lIns="91436" tIns="45718" rIns="91436" bIns="45718">
            <a:spAutoFit/>
          </a:bodyPr>
          <a:lstStyle/>
          <a:p>
            <a:pPr marL="228590" indent="-228590">
              <a:spcAft>
                <a:spcPts val="1200"/>
              </a:spcAft>
              <a:buClr>
                <a:srgbClr val="F8D246"/>
              </a:buClr>
              <a:buFont typeface="Arial" pitchFamily="34" charset="0"/>
              <a:buChar char="•"/>
            </a:pPr>
            <a:r>
              <a:rPr lang="en-US" sz="1800" dirty="0">
                <a:solidFill>
                  <a:srgbClr val="FFFFFF"/>
                </a:solidFill>
                <a:latin typeface="Segoe"/>
              </a:rPr>
              <a:t>Improved management and support of social computing and networking across the organization
Improved socializing and networking activities because of faster and better tools</a:t>
            </a:r>
          </a:p>
        </p:txBody>
      </p:sp>
      <p:grpSp>
        <p:nvGrpSpPr>
          <p:cNvPr id="45" name="Group 52"/>
          <p:cNvGrpSpPr/>
          <p:nvPr/>
        </p:nvGrpSpPr>
        <p:grpSpPr>
          <a:xfrm>
            <a:off x="9743849" y="149764"/>
            <a:ext cx="1098339" cy="816746"/>
            <a:chOff x="9743845" y="149764"/>
            <a:chExt cx="1098338" cy="816746"/>
          </a:xfrm>
        </p:grpSpPr>
        <p:grpSp>
          <p:nvGrpSpPr>
            <p:cNvPr id="49"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9"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2"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5"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2" name="TextBox 71">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3" name="Group 76"/>
          <p:cNvGrpSpPr/>
          <p:nvPr/>
        </p:nvGrpSpPr>
        <p:grpSpPr>
          <a:xfrm>
            <a:off x="120580" y="7287011"/>
            <a:ext cx="1594229" cy="680271"/>
            <a:chOff x="0" y="4441101"/>
            <a:chExt cx="1816316" cy="680271"/>
          </a:xfrm>
        </p:grpSpPr>
        <p:sp>
          <p:nvSpPr>
            <p:cNvPr id="74" name="Round Same Side Corner Rectangle 73"/>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5" name="TextBox 74">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6" name="Group 82"/>
          <p:cNvGrpSpPr/>
          <p:nvPr/>
        </p:nvGrpSpPr>
        <p:grpSpPr>
          <a:xfrm>
            <a:off x="3180655" y="7297060"/>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TextBox 78">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83" name="Group 87"/>
          <p:cNvGrpSpPr/>
          <p:nvPr/>
        </p:nvGrpSpPr>
        <p:grpSpPr>
          <a:xfrm>
            <a:off x="4699990" y="7297060"/>
            <a:ext cx="1594230" cy="680271"/>
            <a:chOff x="1792010" y="4441101"/>
            <a:chExt cx="1814878" cy="680271"/>
          </a:xfrm>
        </p:grpSpPr>
        <p:sp>
          <p:nvSpPr>
            <p:cNvPr id="86" name="Round Same Side Corner Rectangle 8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2"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0" name="Round Same Side Corner Rectangle 9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88" name="Round Same Side Corner Rectangle 87"/>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2" name="TextBox 10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p>
          </p:txBody>
        </p:sp>
      </p:grpSp>
      <p:sp>
        <p:nvSpPr>
          <p:cNvPr id="103" name="Rectangle 102"/>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4" name="TextBox 10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5" name="Isosceles Triangle 10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4" name="TextBox 5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6"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3"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4100016398"/>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48"/>
          <p:cNvSpPr/>
          <p:nvPr/>
        </p:nvSpPr>
        <p:spPr bwMode="auto">
          <a:xfrm rot="10800000">
            <a:off x="127997" y="1298222"/>
            <a:ext cx="10578674" cy="5839556"/>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1" name="Rounded Rectangle 60"/>
          <p:cNvSpPr/>
          <p:nvPr/>
        </p:nvSpPr>
        <p:spPr bwMode="auto">
          <a:xfrm>
            <a:off x="3311856" y="1373162"/>
            <a:ext cx="7203743" cy="5664173"/>
          </a:xfrm>
          <a:prstGeom prst="roundRect">
            <a:avLst>
              <a:gd name="adj" fmla="val 3694"/>
            </a:avLst>
          </a:prstGeom>
          <a:solidFill>
            <a:schemeClr val="tx1"/>
          </a:solidFill>
          <a:ln>
            <a:noFill/>
            <a:headEnd type="none" w="med" len="med"/>
            <a:tailEnd type="none" w="med" len="med"/>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sp>
        <p:nvSpPr>
          <p:cNvPr id="45" name="Round Same Side Corner Rectangle 44"/>
          <p:cNvSpPr/>
          <p:nvPr/>
        </p:nvSpPr>
        <p:spPr bwMode="auto">
          <a:xfrm>
            <a:off x="299054" y="1373162"/>
            <a:ext cx="2815763" cy="630613"/>
          </a:xfrm>
          <a:prstGeom prst="round2SameRect">
            <a:avLst>
              <a:gd name="adj1" fmla="val 25825"/>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sp>
        <p:nvSpPr>
          <p:cNvPr id="52" name="Text Placeholder 2"/>
          <p:cNvSpPr txBox="1">
            <a:spLocks/>
          </p:cNvSpPr>
          <p:nvPr/>
        </p:nvSpPr>
        <p:spPr bwMode="auto">
          <a:xfrm>
            <a:off x="444185" y="1548707"/>
            <a:ext cx="2144898" cy="28253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458980" indent="-458980" defTabSz="1095068">
              <a:lnSpc>
                <a:spcPct val="90000"/>
              </a:lnSpc>
              <a:spcBef>
                <a:spcPct val="30000"/>
              </a:spcBef>
              <a:buClr>
                <a:srgbClr val="EEECE1"/>
              </a:buClr>
              <a:buSzPct val="95000"/>
            </a:pPr>
            <a:r>
              <a:rPr lang="en-US" sz="2000" b="1" kern="0" dirty="0">
                <a:solidFill>
                  <a:srgbClr val="FFFFFF"/>
                </a:solidFill>
                <a:effectLst>
                  <a:outerShdw blurRad="38100" dist="38100" dir="2700000" algn="tl">
                    <a:srgbClr val="000000">
                      <a:alpha val="43137"/>
                    </a:srgbClr>
                  </a:outerShdw>
                </a:effectLst>
                <a:latin typeface="Segoe"/>
              </a:rPr>
              <a:t>Technologies</a:t>
            </a:r>
          </a:p>
        </p:txBody>
      </p:sp>
      <p:sp>
        <p:nvSpPr>
          <p:cNvPr id="55" name="Rectangle 54"/>
          <p:cNvSpPr/>
          <p:nvPr/>
        </p:nvSpPr>
        <p:spPr>
          <a:xfrm>
            <a:off x="356616" y="2188857"/>
            <a:ext cx="2730968" cy="1069524"/>
          </a:xfrm>
          <a:prstGeom prst="rect">
            <a:avLst/>
          </a:prstGeom>
        </p:spPr>
        <p:txBody>
          <a:bodyPr wrap="square">
            <a:spAutoFit/>
          </a:bodyPr>
          <a:lstStyle/>
          <a:p>
            <a:pPr marL="173032" indent="-173032">
              <a:spcAft>
                <a:spcPts val="300"/>
              </a:spcAft>
              <a:buClr>
                <a:srgbClr val="F8D246"/>
              </a:buClr>
              <a:buFont typeface="Arial" pitchFamily="34" charset="0"/>
              <a:buChar char="•"/>
            </a:pPr>
            <a:r>
              <a:rPr lang="en-US" sz="1400" dirty="0" smtClean="0">
                <a:solidFill>
                  <a:srgbClr val="FFFFFF"/>
                </a:solidFill>
                <a:latin typeface="Segoe" pitchFamily="34" charset="0"/>
                <a:hlinkClick r:id="rId3"/>
              </a:rPr>
              <a:t>Office 365
</a:t>
            </a:r>
            <a:r>
              <a:rPr lang="en-US" sz="1400" dirty="0" smtClean="0">
                <a:solidFill>
                  <a:srgbClr val="FFFFFF"/>
                </a:solidFill>
                <a:latin typeface="Segoe" pitchFamily="34" charset="0"/>
                <a:hlinkClick r:id="rId4"/>
              </a:rPr>
              <a:t>SharePoint Online </a:t>
            </a:r>
            <a:r>
              <a:rPr lang="en-US" sz="1400" dirty="0" smtClean="0">
                <a:solidFill>
                  <a:srgbClr val="FFFFFF"/>
                </a:solidFill>
                <a:latin typeface="Segoe" pitchFamily="34" charset="0"/>
              </a:rPr>
              <a:t>
</a:t>
            </a:r>
            <a:r>
              <a:rPr lang="en-US" sz="1400" dirty="0" smtClean="0">
                <a:solidFill>
                  <a:srgbClr val="FFFFFF"/>
                </a:solidFill>
                <a:latin typeface="Segoe" pitchFamily="34" charset="0"/>
                <a:hlinkClick r:id="rId5"/>
              </a:rPr>
              <a:t>SharePoint Online P1/ P2</a:t>
            </a:r>
            <a:r>
              <a:rPr lang="en-US" sz="1400" dirty="0" smtClean="0">
                <a:solidFill>
                  <a:srgbClr val="FFFFFF"/>
                </a:solidFill>
                <a:latin typeface="Segoe" pitchFamily="34" charset="0"/>
              </a:rPr>
              <a:t>
</a:t>
            </a:r>
            <a:r>
              <a:rPr lang="en-US" sz="1400" dirty="0" smtClean="0">
                <a:solidFill>
                  <a:srgbClr val="FFFFFF"/>
                </a:solidFill>
                <a:latin typeface="Segoe" pitchFamily="34" charset="0"/>
                <a:hlinkClick r:id="rId6"/>
              </a:rPr>
              <a:t>SharePoint Server 2010</a:t>
            </a:r>
            <a:endParaRPr lang="en-US" sz="1400" dirty="0">
              <a:solidFill>
                <a:srgbClr val="FFFFFF"/>
              </a:solidFill>
              <a:latin typeface="Segoe" pitchFamily="34" charset="0"/>
              <a:hlinkClick r:id="rId7"/>
            </a:endParaRPr>
          </a:p>
        </p:txBody>
      </p:sp>
      <p:grpSp>
        <p:nvGrpSpPr>
          <p:cNvPr id="42" name="Group 52"/>
          <p:cNvGrpSpPr/>
          <p:nvPr/>
        </p:nvGrpSpPr>
        <p:grpSpPr>
          <a:xfrm>
            <a:off x="9743850" y="149764"/>
            <a:ext cx="1098339" cy="816746"/>
            <a:chOff x="9743845" y="149764"/>
            <a:chExt cx="1098338" cy="816746"/>
          </a:xfrm>
        </p:grpSpPr>
        <p:grpSp>
          <p:nvGrpSpPr>
            <p:cNvPr id="43" name="Group 68"/>
            <p:cNvGrpSpPr/>
            <p:nvPr/>
          </p:nvGrpSpPr>
          <p:grpSpPr>
            <a:xfrm>
              <a:off x="9787989" y="149764"/>
              <a:ext cx="1042917" cy="816746"/>
              <a:chOff x="9607229" y="133998"/>
              <a:chExt cx="1042917" cy="816746"/>
            </a:xfrm>
          </p:grpSpPr>
          <p:sp>
            <p:nvSpPr>
              <p:cNvPr id="54" name="Rectangle 53"/>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6"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8"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9"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10"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7" name="Picture 5" descr="cooltools-shape"/>
                <p:cNvPicPr>
                  <a:picLocks noChangeAspect="1" noChangeArrowheads="1"/>
                </p:cNvPicPr>
                <p:nvPr/>
              </p:nvPicPr>
              <p:blipFill>
                <a:blip r:embed="rId11"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0" name="TextBox 49">
              <a:hlinkClick r:id="rId12"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1" name="Right Arrow 50">
              <a:hlinkClick r:id="rId12"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2" name="Round Same Side Corner Rectangle 7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3" name="TextBox 7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6"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4"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82" name="Group 82"/>
          <p:cNvGrpSpPr/>
          <p:nvPr/>
        </p:nvGrpSpPr>
        <p:grpSpPr>
          <a:xfrm>
            <a:off x="3180655"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1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92" name="Group 87"/>
          <p:cNvGrpSpPr/>
          <p:nvPr/>
        </p:nvGrpSpPr>
        <p:grpSpPr>
          <a:xfrm>
            <a:off x="4699990" y="7297060"/>
            <a:ext cx="1594230" cy="680271"/>
            <a:chOff x="1792010" y="4441101"/>
            <a:chExt cx="1814878" cy="680271"/>
          </a:xfrm>
        </p:grpSpPr>
        <p:sp>
          <p:nvSpPr>
            <p:cNvPr id="93" name="Round Same Side Corner Rectangle 9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4" name="TextBox 93">
              <a:hlinkClick r:id="rId16"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6" name="Group 92"/>
          <p:cNvGrpSpPr/>
          <p:nvPr/>
        </p:nvGrpSpPr>
        <p:grpSpPr>
          <a:xfrm>
            <a:off x="7738657"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17"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9" name="Group 95"/>
          <p:cNvGrpSpPr/>
          <p:nvPr/>
        </p:nvGrpSpPr>
        <p:grpSpPr>
          <a:xfrm>
            <a:off x="9257990" y="7287011"/>
            <a:ext cx="1594230" cy="680271"/>
            <a:chOff x="1792010" y="4441101"/>
            <a:chExt cx="1814878" cy="680271"/>
          </a:xfrm>
        </p:grpSpPr>
        <p:sp>
          <p:nvSpPr>
            <p:cNvPr id="100" name="Round Same Side Corner Rectangle 9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5" name="Round Same Side Corner Rectangle 9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2" name="TextBox 101">
              <a:hlinkClick r:id="rId18"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p>
          </p:txBody>
        </p:sp>
      </p:grpSp>
      <p:sp>
        <p:nvSpPr>
          <p:cNvPr id="103" name="Rectangle 102"/>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4" name="TextBox 103">
              <a:hlinkClick r:id="rId19"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5" name="Isosceles Triangle 104">
              <a:hlinkClick r:id="rId19"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44" name="TextBox 4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47" name="Title 58"/>
          <p:cNvSpPr txBox="1">
            <a:spLocks/>
          </p:cNvSpPr>
          <p:nvPr/>
        </p:nvSpPr>
        <p:spPr>
          <a:xfrm>
            <a:off x="402336" y="219456"/>
            <a:ext cx="937831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9" name="Title 58"/>
          <p:cNvSpPr>
            <a:spLocks noGrp="1"/>
          </p:cNvSpPr>
          <p:nvPr>
            <p:ph type="title"/>
          </p:nvPr>
        </p:nvSpPr>
        <p:spPr>
          <a:xfrm>
            <a:off x="420624" y="808339"/>
            <a:ext cx="9378319" cy="332399"/>
          </a:xfrm>
        </p:spPr>
        <p:txBody>
          <a:bodyPr/>
          <a:lstStyle/>
          <a:p>
            <a:pPr lvl="0">
              <a:defRPr/>
            </a:pPr>
            <a:r>
              <a:rPr lang="en-US" sz="2400" spc="0" smtClean="0">
                <a:solidFill>
                  <a:srgbClr val="FFFFFF"/>
                </a:solidFill>
              </a:rPr>
              <a:t>Basic to Standardized</a:t>
            </a:r>
            <a:endParaRPr lang="en-US" dirty="0"/>
          </a:p>
        </p:txBody>
      </p:sp>
      <p:pic>
        <p:nvPicPr>
          <p:cNvPr id="3074" name="Picture 2" descr="C:\Users\jayesh.verma\Downloads\FY13_Collab_SocialComputing_Standardized.pn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315643" y="1818546"/>
            <a:ext cx="7199955" cy="4845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3439549"/>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00754" y="219781"/>
            <a:ext cx="9379899" cy="553998"/>
          </a:xfrm>
        </p:spPr>
        <p:txBody>
          <a:bodyPr/>
          <a:lstStyle/>
          <a:p>
            <a:r>
              <a:rPr lang="en-US" sz="4000" smtClean="0"/>
              <a:t>Social Computing</a:t>
            </a:r>
            <a:endParaRPr lang="en-US" sz="2400" spc="0" dirty="0">
              <a:solidFill>
                <a:srgbClr val="FFFFFF"/>
              </a:solidFill>
            </a:endParaRPr>
          </a:p>
        </p:txBody>
      </p:sp>
      <p:sp>
        <p:nvSpPr>
          <p:cNvPr id="5" name="Text Placeholder 4"/>
          <p:cNvSpPr>
            <a:spLocks noGrp="1"/>
          </p:cNvSpPr>
          <p:nvPr>
            <p:ph type="body" sz="quarter" idx="10"/>
          </p:nvPr>
        </p:nvSpPr>
        <p:spPr>
          <a:xfrm>
            <a:off x="1349554" y="2816911"/>
            <a:ext cx="8260991" cy="1551194"/>
          </a:xfrm>
        </p:spPr>
        <p:txBody>
          <a:bodyPr/>
          <a:lstStyle/>
          <a:p>
            <a:pPr marL="0" indent="0" fontAlgn="base">
              <a:spcBef>
                <a:spcPct val="0"/>
              </a:spcBef>
              <a:spcAft>
                <a:spcPts val="200"/>
              </a:spcAft>
              <a:buClr>
                <a:srgbClr val="F8D246"/>
              </a:buClr>
              <a:buNone/>
            </a:pPr>
            <a:r>
              <a:rPr lang="en-US" sz="2800" b="1" dirty="0" smtClean="0">
                <a:latin typeface="Segoe" pitchFamily="34" charset="0"/>
              </a:rPr>
              <a:t>People-centric </a:t>
            </a:r>
            <a:r>
              <a:rPr lang="en-US" sz="2800" b="1" dirty="0">
                <a:latin typeface="Segoe" pitchFamily="34" charset="0"/>
              </a:rPr>
              <a:t>social computing capabilities include social tagging and social networking accessible from multiple devices that are integrated with business productivity tools.</a:t>
            </a:r>
            <a:endParaRPr lang="en-IN" sz="2800" b="1" dirty="0">
              <a:latin typeface="Segoe" pitchFamily="34" charset="0"/>
            </a:endParaRPr>
          </a:p>
        </p:txBody>
      </p:sp>
      <p:grpSp>
        <p:nvGrpSpPr>
          <p:cNvPr id="6" name="Group 52"/>
          <p:cNvGrpSpPr/>
          <p:nvPr/>
        </p:nvGrpSpPr>
        <p:grpSpPr>
          <a:xfrm>
            <a:off x="9787993" y="149764"/>
            <a:ext cx="1052593" cy="816746"/>
            <a:chOff x="9787989" y="149764"/>
            <a:chExt cx="1052592" cy="816746"/>
          </a:xfrm>
        </p:grpSpPr>
        <p:grpSp>
          <p:nvGrpSpPr>
            <p:cNvPr id="7" name="Group 68"/>
            <p:cNvGrpSpPr/>
            <p:nvPr/>
          </p:nvGrpSpPr>
          <p:grpSpPr>
            <a:xfrm>
              <a:off x="9787989" y="149764"/>
              <a:ext cx="1042917" cy="816746"/>
              <a:chOff x="9607229" y="133998"/>
              <a:chExt cx="1042917" cy="816746"/>
            </a:xfrm>
          </p:grpSpPr>
          <p:sp>
            <p:nvSpPr>
              <p:cNvPr id="11" name="Rectangle 10"/>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12" name="Group 53"/>
              <p:cNvGrpSpPr/>
              <p:nvPr/>
            </p:nvGrpSpPr>
            <p:grpSpPr>
              <a:xfrm>
                <a:off x="9607229" y="133998"/>
                <a:ext cx="1042917" cy="816746"/>
                <a:chOff x="9607229" y="133998"/>
                <a:chExt cx="1042917" cy="816746"/>
              </a:xfrm>
            </p:grpSpPr>
            <p:pic>
              <p:nvPicPr>
                <p:cNvPr id="13"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14"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15"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16"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8" name="TextBox 7">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10" name="Right Arrow 9">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17" name="TextBox 16"/>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18" name="Title 58"/>
          <p:cNvSpPr txBox="1">
            <a:spLocks/>
          </p:cNvSpPr>
          <p:nvPr/>
        </p:nvSpPr>
        <p:spPr>
          <a:xfrm>
            <a:off x="421386" y="808339"/>
            <a:ext cx="9359268" cy="332399"/>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2400" spc="0" dirty="0">
                <a:solidFill>
                  <a:srgbClr val="FFFFFF"/>
                </a:solidFill>
              </a:rPr>
              <a:t>Summary</a:t>
            </a:r>
            <a:endParaRPr lang="en-US" dirty="0"/>
          </a:p>
        </p:txBody>
      </p:sp>
    </p:spTree>
    <p:extLst>
      <p:ext uri="{BB962C8B-B14F-4D97-AF65-F5344CB8AC3E}">
        <p14:creationId xmlns:p14="http://schemas.microsoft.com/office/powerpoint/2010/main" val="1652525967"/>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5562600" y="1301592"/>
            <a:ext cx="4632237" cy="5955327"/>
            <a:chOff x="567559" y="1211280"/>
            <a:chExt cx="4632237" cy="5955327"/>
          </a:xfrm>
        </p:grpSpPr>
        <p:sp>
          <p:nvSpPr>
            <p:cNvPr id="47" name="Rounded Rectangle 46"/>
            <p:cNvSpPr/>
            <p:nvPr/>
          </p:nvSpPr>
          <p:spPr bwMode="auto">
            <a:xfrm rot="10800000">
              <a:off x="567559" y="1211280"/>
              <a:ext cx="4632237" cy="595532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48" name="Round Same Side Corner Rectangle 47"/>
            <p:cNvSpPr/>
            <p:nvPr/>
          </p:nvSpPr>
          <p:spPr bwMode="auto">
            <a:xfrm>
              <a:off x="650166" y="1270676"/>
              <a:ext cx="4430782" cy="804040"/>
            </a:xfrm>
            <a:prstGeom prst="round2SameRect">
              <a:avLst>
                <a:gd name="adj1" fmla="val 21759"/>
                <a:gd name="adj2" fmla="val 3395"/>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pSp>
        <p:nvGrpSpPr>
          <p:cNvPr id="2" name="Group 73"/>
          <p:cNvGrpSpPr/>
          <p:nvPr/>
        </p:nvGrpSpPr>
        <p:grpSpPr>
          <a:xfrm>
            <a:off x="1661318" y="7287011"/>
            <a:ext cx="1594230" cy="680271"/>
            <a:chOff x="1792010" y="4441101"/>
            <a:chExt cx="1814878" cy="680271"/>
          </a:xfrm>
        </p:grpSpPr>
        <p:sp>
          <p:nvSpPr>
            <p:cNvPr id="75" name="Round Same Side Corner Rectangle 7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6" name="TextBox 75">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3"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4" name="Group 82"/>
          <p:cNvGrpSpPr/>
          <p:nvPr/>
        </p:nvGrpSpPr>
        <p:grpSpPr>
          <a:xfrm>
            <a:off x="3180655"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5" name="Group 87"/>
          <p:cNvGrpSpPr/>
          <p:nvPr/>
        </p:nvGrpSpPr>
        <p:grpSpPr>
          <a:xfrm>
            <a:off x="4699990" y="7297060"/>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6" name="Group 92"/>
          <p:cNvGrpSpPr/>
          <p:nvPr/>
        </p:nvGrpSpPr>
        <p:grpSpPr>
          <a:xfrm>
            <a:off x="7738657"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6"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7" name="Group 95"/>
          <p:cNvGrpSpPr/>
          <p:nvPr/>
        </p:nvGrpSpPr>
        <p:grpSpPr>
          <a:xfrm>
            <a:off x="9257990"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7"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8" name="Group 7"/>
          <p:cNvGrpSpPr/>
          <p:nvPr/>
        </p:nvGrpSpPr>
        <p:grpSpPr>
          <a:xfrm>
            <a:off x="6267644" y="7283881"/>
            <a:ext cx="1567819" cy="683401"/>
            <a:chOff x="6267644" y="7283881"/>
            <a:chExt cx="1567819" cy="683401"/>
          </a:xfrm>
        </p:grpSpPr>
        <p:sp>
          <p:nvSpPr>
            <p:cNvPr id="92" name="Round Same Side Corner Rectangle 9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9" name="TextBox 98">
              <a:hlinkClick r:id="rId8"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44" name="Group 43"/>
          <p:cNvGrpSpPr/>
          <p:nvPr/>
        </p:nvGrpSpPr>
        <p:grpSpPr>
          <a:xfrm>
            <a:off x="567559" y="1301592"/>
            <a:ext cx="4632237" cy="5955327"/>
            <a:chOff x="567559" y="1211280"/>
            <a:chExt cx="4632237" cy="5955327"/>
          </a:xfrm>
        </p:grpSpPr>
        <p:sp>
          <p:nvSpPr>
            <p:cNvPr id="102" name="Rounded Rectangle 101"/>
            <p:cNvSpPr/>
            <p:nvPr/>
          </p:nvSpPr>
          <p:spPr bwMode="auto">
            <a:xfrm rot="10800000">
              <a:off x="567559" y="1211280"/>
              <a:ext cx="4632237" cy="595532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Round Same Side Corner Rectangle 102"/>
            <p:cNvSpPr/>
            <p:nvPr/>
          </p:nvSpPr>
          <p:spPr bwMode="auto">
            <a:xfrm>
              <a:off x="650166" y="1270676"/>
              <a:ext cx="4430782" cy="804040"/>
            </a:xfrm>
            <a:prstGeom prst="round2SameRect">
              <a:avLst>
                <a:gd name="adj1" fmla="val 21759"/>
                <a:gd name="adj2" fmla="val 3395"/>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104" name="Rectangle 103"/>
          <p:cNvSpPr/>
          <p:nvPr/>
        </p:nvSpPr>
        <p:spPr>
          <a:xfrm>
            <a:off x="759368" y="1366979"/>
            <a:ext cx="4152992" cy="523204"/>
          </a:xfrm>
          <a:prstGeom prst="rect">
            <a:avLst/>
          </a:prstGeom>
        </p:spPr>
        <p:txBody>
          <a:bodyPr wrap="squar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Standardized</a:t>
            </a:r>
            <a:endParaRPr lang="en-US" sz="2800" b="1" i="1" kern="0" dirty="0">
              <a:solidFill>
                <a:srgbClr val="FFFFFF"/>
              </a:solidFill>
              <a:effectLst>
                <a:outerShdw blurRad="38100" dist="38100" dir="2700000" algn="tl">
                  <a:srgbClr val="000000">
                    <a:alpha val="43137"/>
                  </a:srgbClr>
                </a:outerShdw>
              </a:effectLst>
            </a:endParaRPr>
          </a:p>
        </p:txBody>
      </p:sp>
      <p:sp>
        <p:nvSpPr>
          <p:cNvPr id="106" name="Rectangle 105"/>
          <p:cNvSpPr/>
          <p:nvPr/>
        </p:nvSpPr>
        <p:spPr>
          <a:xfrm>
            <a:off x="5734819" y="1370472"/>
            <a:ext cx="4187088" cy="523204"/>
          </a:xfrm>
          <a:prstGeom prst="rect">
            <a:avLst/>
          </a:prstGeom>
        </p:spPr>
        <p:txBody>
          <a:bodyPr wrap="squar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Rationalized</a:t>
            </a:r>
            <a:endParaRPr lang="en-US" sz="2800" b="1" i="1" kern="0" dirty="0">
              <a:solidFill>
                <a:srgbClr val="FFFFFF"/>
              </a:solidFill>
              <a:effectLst>
                <a:outerShdw blurRad="38100" dist="38100" dir="2700000" algn="tl">
                  <a:srgbClr val="000000">
                    <a:alpha val="43137"/>
                  </a:srgbClr>
                </a:outerShdw>
              </a:effectLst>
            </a:endParaRPr>
          </a:p>
        </p:txBody>
      </p:sp>
      <p:sp>
        <p:nvSpPr>
          <p:cNvPr id="54" name="Rectangle 53"/>
          <p:cNvSpPr/>
          <p:nvPr/>
        </p:nvSpPr>
        <p:spPr>
          <a:xfrm>
            <a:off x="787151" y="1968786"/>
            <a:ext cx="4150609" cy="2292935"/>
          </a:xfrm>
          <a:prstGeom prst="rect">
            <a:avLst/>
          </a:prstGeom>
        </p:spPr>
        <p:txBody>
          <a:bodyPr wrap="square" lIns="0" tIns="0" rIns="0" bIns="0">
            <a:spAutoFit/>
          </a:bodyPr>
          <a:lstStyle/>
          <a:p>
            <a:pPr marL="173032" indent="-173032">
              <a:spcAft>
                <a:spcPts val="600"/>
              </a:spcAft>
              <a:buClr>
                <a:srgbClr val="F8D246"/>
              </a:buClr>
              <a:buFont typeface="Arial" pitchFamily="34" charset="0"/>
              <a:buChar char="•"/>
            </a:pPr>
            <a:r>
              <a:rPr lang="en-US" sz="1800" dirty="0">
                <a:solidFill>
                  <a:srgbClr val="FFFFFF"/>
                </a:solidFill>
                <a:latin typeface="Segoe (Body)"/>
              </a:rPr>
              <a:t>Blogs, wikis, and podcasts are used occasionally, but may not be encouraged enterprise-wide; communities, if present, are largely through e-mail or are driven by forums
Social feedback is generally limited to comments in e-mail, forums, or within individual documents</a:t>
            </a:r>
          </a:p>
        </p:txBody>
      </p:sp>
      <p:grpSp>
        <p:nvGrpSpPr>
          <p:cNvPr id="49" name="Group 52"/>
          <p:cNvGrpSpPr/>
          <p:nvPr/>
        </p:nvGrpSpPr>
        <p:grpSpPr>
          <a:xfrm>
            <a:off x="9787993" y="149764"/>
            <a:ext cx="1052593" cy="816746"/>
            <a:chOff x="9787989" y="149764"/>
            <a:chExt cx="1052592" cy="816746"/>
          </a:xfrm>
        </p:grpSpPr>
        <p:grpSp>
          <p:nvGrpSpPr>
            <p:cNvPr id="50"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9"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0" name="Picture 3" descr="cooltools-shape"/>
                <p:cNvPicPr>
                  <a:picLocks noChangeAspect="1" noChangeArrowheads="1"/>
                </p:cNvPicPr>
                <p:nvPr/>
              </p:nvPicPr>
              <p:blipFill>
                <a:blip r:embed="rId10"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1" name="Picture 4" descr="cooltools-shape"/>
                <p:cNvPicPr>
                  <a:picLocks noChangeAspect="1" noChangeArrowheads="1"/>
                </p:cNvPicPr>
                <p:nvPr/>
              </p:nvPicPr>
              <p:blipFill>
                <a:blip r:embed="rId11"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12"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13"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13"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6" name="Title 58"/>
          <p:cNvSpPr>
            <a:spLocks noGrp="1"/>
          </p:cNvSpPr>
          <p:nvPr>
            <p:ph type="title"/>
          </p:nvPr>
        </p:nvSpPr>
        <p:spPr>
          <a:xfrm>
            <a:off x="421386" y="808339"/>
            <a:ext cx="9359268" cy="332399"/>
          </a:xfrm>
        </p:spPr>
        <p:txBody>
          <a:bodyPr/>
          <a:lstStyle/>
          <a:p>
            <a:pPr lvl="0">
              <a:defRPr/>
            </a:pPr>
            <a:r>
              <a:rPr lang="en-US" sz="2400" spc="0" smtClean="0">
                <a:solidFill>
                  <a:srgbClr val="FFFFFF"/>
                </a:solidFill>
              </a:rPr>
              <a:t>Standardized to Rationalized</a:t>
            </a:r>
            <a:endParaRPr lang="en-US" dirty="0"/>
          </a:p>
        </p:txBody>
      </p:sp>
      <p:sp>
        <p:nvSpPr>
          <p:cNvPr id="67" name="Title 58"/>
          <p:cNvSpPr txBox="1">
            <a:spLocks/>
          </p:cNvSpPr>
          <p:nvPr/>
        </p:nvSpPr>
        <p:spPr>
          <a:xfrm>
            <a:off x="403662" y="218206"/>
            <a:ext cx="935926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2" name="Rectangle 71"/>
          <p:cNvSpPr/>
          <p:nvPr/>
        </p:nvSpPr>
        <p:spPr>
          <a:xfrm>
            <a:off x="5782532" y="1963140"/>
            <a:ext cx="4150609" cy="3677930"/>
          </a:xfrm>
          <a:prstGeom prst="rect">
            <a:avLst/>
          </a:prstGeom>
        </p:spPr>
        <p:txBody>
          <a:bodyPr wrap="square" lIns="0" tIns="0" rIns="0" bIns="0">
            <a:spAutoFit/>
          </a:bodyPr>
          <a:lstStyle/>
          <a:p>
            <a:pPr marL="173032" indent="-173032">
              <a:spcAft>
                <a:spcPts val="600"/>
              </a:spcAft>
              <a:buClr>
                <a:srgbClr val="F8D246"/>
              </a:buClr>
              <a:buFont typeface="Arial" pitchFamily="34" charset="0"/>
              <a:buChar char="•"/>
            </a:pPr>
            <a:r>
              <a:rPr lang="en-US" sz="1800" dirty="0">
                <a:solidFill>
                  <a:srgbClr val="FFFFFF"/>
                </a:solidFill>
                <a:latin typeface="Segoe (Body)"/>
              </a:rPr>
              <a:t>Blogs, wikis, and podcasts are used enterprise-wide and compose a significant amount of enterprise content; communities have dedicated, actively managed sites that often are customized for specific needs, This Content is accessible through multiple mobile devices
Rating, tagging, and bookmarking are used broadly to share opinions about all kinds of content and are available from within productivity applications that are used to create content</a:t>
            </a:r>
          </a:p>
        </p:txBody>
      </p:sp>
      <p:sp>
        <p:nvSpPr>
          <p:cNvPr id="59" name="TextBox 58"/>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sp>
        <p:nvSpPr>
          <p:cNvPr id="64" name="Rectangle 63"/>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 name="Group 8"/>
          <p:cNvGrpSpPr/>
          <p:nvPr/>
        </p:nvGrpSpPr>
        <p:grpSpPr>
          <a:xfrm>
            <a:off x="9225888" y="7836408"/>
            <a:ext cx="1653644" cy="369328"/>
            <a:chOff x="9225888" y="7836408"/>
            <a:chExt cx="1653644" cy="369328"/>
          </a:xfrm>
        </p:grpSpPr>
        <p:sp>
          <p:nvSpPr>
            <p:cNvPr id="55" name="TextBox 54">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56" name="Isosceles Triangle 55">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63" name="TextBox 6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1164941515"/>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5562600" y="1301592"/>
            <a:ext cx="4632237" cy="5955327"/>
            <a:chOff x="567559" y="1211280"/>
            <a:chExt cx="4632237" cy="5955327"/>
          </a:xfrm>
        </p:grpSpPr>
        <p:sp>
          <p:nvSpPr>
            <p:cNvPr id="47" name="Rounded Rectangle 46"/>
            <p:cNvSpPr/>
            <p:nvPr/>
          </p:nvSpPr>
          <p:spPr bwMode="auto">
            <a:xfrm rot="10800000">
              <a:off x="567559" y="1211280"/>
              <a:ext cx="4632237" cy="595532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48" name="Round Same Side Corner Rectangle 47"/>
            <p:cNvSpPr/>
            <p:nvPr/>
          </p:nvSpPr>
          <p:spPr bwMode="auto">
            <a:xfrm>
              <a:off x="650166" y="1270676"/>
              <a:ext cx="4430782" cy="804040"/>
            </a:xfrm>
            <a:prstGeom prst="round2SameRect">
              <a:avLst>
                <a:gd name="adj1" fmla="val 21759"/>
                <a:gd name="adj2" fmla="val 3395"/>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pSp>
        <p:nvGrpSpPr>
          <p:cNvPr id="2" name="Group 73"/>
          <p:cNvGrpSpPr/>
          <p:nvPr/>
        </p:nvGrpSpPr>
        <p:grpSpPr>
          <a:xfrm>
            <a:off x="1661318" y="7287011"/>
            <a:ext cx="1594230" cy="680271"/>
            <a:chOff x="1792010" y="4441101"/>
            <a:chExt cx="1814878" cy="680271"/>
          </a:xfrm>
        </p:grpSpPr>
        <p:sp>
          <p:nvSpPr>
            <p:cNvPr id="75" name="Round Same Side Corner Rectangle 7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6" name="TextBox 75">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3"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4" name="Group 82"/>
          <p:cNvGrpSpPr/>
          <p:nvPr/>
        </p:nvGrpSpPr>
        <p:grpSpPr>
          <a:xfrm>
            <a:off x="3180655"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5" name="Group 87"/>
          <p:cNvGrpSpPr/>
          <p:nvPr/>
        </p:nvGrpSpPr>
        <p:grpSpPr>
          <a:xfrm>
            <a:off x="4699990" y="7297060"/>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6" name="Group 92"/>
          <p:cNvGrpSpPr/>
          <p:nvPr/>
        </p:nvGrpSpPr>
        <p:grpSpPr>
          <a:xfrm>
            <a:off x="7738657"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6"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7" name="Group 95"/>
          <p:cNvGrpSpPr/>
          <p:nvPr/>
        </p:nvGrpSpPr>
        <p:grpSpPr>
          <a:xfrm>
            <a:off x="9257990"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7"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8" name="Group 7"/>
          <p:cNvGrpSpPr/>
          <p:nvPr/>
        </p:nvGrpSpPr>
        <p:grpSpPr>
          <a:xfrm>
            <a:off x="6267644" y="7283881"/>
            <a:ext cx="1567819" cy="683401"/>
            <a:chOff x="6267644" y="7283881"/>
            <a:chExt cx="1567819" cy="683401"/>
          </a:xfrm>
        </p:grpSpPr>
        <p:sp>
          <p:nvSpPr>
            <p:cNvPr id="92" name="Round Same Side Corner Rectangle 9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9" name="TextBox 98">
              <a:hlinkClick r:id="rId8"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44" name="Group 43"/>
          <p:cNvGrpSpPr/>
          <p:nvPr/>
        </p:nvGrpSpPr>
        <p:grpSpPr>
          <a:xfrm>
            <a:off x="567559" y="1301592"/>
            <a:ext cx="4632237" cy="5955327"/>
            <a:chOff x="567559" y="1211280"/>
            <a:chExt cx="4632237" cy="5955327"/>
          </a:xfrm>
        </p:grpSpPr>
        <p:sp>
          <p:nvSpPr>
            <p:cNvPr id="102" name="Rounded Rectangle 101"/>
            <p:cNvSpPr/>
            <p:nvPr/>
          </p:nvSpPr>
          <p:spPr bwMode="auto">
            <a:xfrm rot="10800000">
              <a:off x="567559" y="1211280"/>
              <a:ext cx="4632237" cy="595532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Round Same Side Corner Rectangle 102"/>
            <p:cNvSpPr/>
            <p:nvPr/>
          </p:nvSpPr>
          <p:spPr bwMode="auto">
            <a:xfrm>
              <a:off x="650166" y="1270676"/>
              <a:ext cx="4430782" cy="804040"/>
            </a:xfrm>
            <a:prstGeom prst="round2SameRect">
              <a:avLst>
                <a:gd name="adj1" fmla="val 21759"/>
                <a:gd name="adj2" fmla="val 3395"/>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104" name="Rectangle 103"/>
          <p:cNvSpPr/>
          <p:nvPr/>
        </p:nvSpPr>
        <p:spPr>
          <a:xfrm>
            <a:off x="759368" y="1366979"/>
            <a:ext cx="4152992" cy="523204"/>
          </a:xfrm>
          <a:prstGeom prst="rect">
            <a:avLst/>
          </a:prstGeom>
        </p:spPr>
        <p:txBody>
          <a:bodyPr wrap="squar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Standardized</a:t>
            </a:r>
            <a:endParaRPr lang="en-US" sz="2800" b="1" i="1" kern="0" dirty="0">
              <a:solidFill>
                <a:srgbClr val="FFFFFF"/>
              </a:solidFill>
              <a:effectLst>
                <a:outerShdw blurRad="38100" dist="38100" dir="2700000" algn="tl">
                  <a:srgbClr val="000000">
                    <a:alpha val="43137"/>
                  </a:srgbClr>
                </a:outerShdw>
              </a:effectLst>
            </a:endParaRPr>
          </a:p>
        </p:txBody>
      </p:sp>
      <p:sp>
        <p:nvSpPr>
          <p:cNvPr id="106" name="Rectangle 105"/>
          <p:cNvSpPr/>
          <p:nvPr/>
        </p:nvSpPr>
        <p:spPr>
          <a:xfrm>
            <a:off x="5734819" y="1370472"/>
            <a:ext cx="4187088" cy="523204"/>
          </a:xfrm>
          <a:prstGeom prst="rect">
            <a:avLst/>
          </a:prstGeom>
        </p:spPr>
        <p:txBody>
          <a:bodyPr wrap="squar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Rationalized</a:t>
            </a:r>
            <a:endParaRPr lang="en-US" sz="2800" b="1" i="1" kern="0" dirty="0">
              <a:solidFill>
                <a:srgbClr val="FFFFFF"/>
              </a:solidFill>
              <a:effectLst>
                <a:outerShdw blurRad="38100" dist="38100" dir="2700000" algn="tl">
                  <a:srgbClr val="000000">
                    <a:alpha val="43137"/>
                  </a:srgbClr>
                </a:outerShdw>
              </a:effectLst>
            </a:endParaRPr>
          </a:p>
        </p:txBody>
      </p:sp>
      <p:sp>
        <p:nvSpPr>
          <p:cNvPr id="54" name="Rectangle 53"/>
          <p:cNvSpPr/>
          <p:nvPr/>
        </p:nvSpPr>
        <p:spPr>
          <a:xfrm>
            <a:off x="787151" y="1968786"/>
            <a:ext cx="4150609" cy="2769989"/>
          </a:xfrm>
          <a:prstGeom prst="rect">
            <a:avLst/>
          </a:prstGeom>
        </p:spPr>
        <p:txBody>
          <a:bodyPr wrap="square" lIns="0" tIns="0" rIns="0" bIns="0">
            <a:spAutoFit/>
          </a:bodyPr>
          <a:lstStyle/>
          <a:p>
            <a:pPr marL="173032" indent="-173032">
              <a:spcAft>
                <a:spcPts val="600"/>
              </a:spcAft>
              <a:buClr>
                <a:srgbClr val="F8D246"/>
              </a:buClr>
              <a:buFont typeface="Arial" pitchFamily="34" charset="0"/>
              <a:buChar char="•"/>
            </a:pPr>
            <a:r>
              <a:rPr lang="en-US" sz="1800" dirty="0">
                <a:solidFill>
                  <a:srgbClr val="FFFFFF"/>
                </a:solidFill>
                <a:latin typeface="Segoe (Body)"/>
              </a:rPr>
              <a:t>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grpSp>
        <p:nvGrpSpPr>
          <p:cNvPr id="49" name="Group 52"/>
          <p:cNvGrpSpPr/>
          <p:nvPr/>
        </p:nvGrpSpPr>
        <p:grpSpPr>
          <a:xfrm>
            <a:off x="9787993" y="149764"/>
            <a:ext cx="1052593" cy="816746"/>
            <a:chOff x="9787989" y="149764"/>
            <a:chExt cx="1052592" cy="816746"/>
          </a:xfrm>
        </p:grpSpPr>
        <p:grpSp>
          <p:nvGrpSpPr>
            <p:cNvPr id="50"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9"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0" name="Picture 3" descr="cooltools-shape"/>
                <p:cNvPicPr>
                  <a:picLocks noChangeAspect="1" noChangeArrowheads="1"/>
                </p:cNvPicPr>
                <p:nvPr/>
              </p:nvPicPr>
              <p:blipFill>
                <a:blip r:embed="rId10"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1" name="Picture 4" descr="cooltools-shape"/>
                <p:cNvPicPr>
                  <a:picLocks noChangeAspect="1" noChangeArrowheads="1"/>
                </p:cNvPicPr>
                <p:nvPr/>
              </p:nvPicPr>
              <p:blipFill>
                <a:blip r:embed="rId11"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12"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13"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13"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6" name="Title 58"/>
          <p:cNvSpPr>
            <a:spLocks noGrp="1"/>
          </p:cNvSpPr>
          <p:nvPr>
            <p:ph type="title"/>
          </p:nvPr>
        </p:nvSpPr>
        <p:spPr>
          <a:xfrm>
            <a:off x="421386" y="808339"/>
            <a:ext cx="9359268" cy="332399"/>
          </a:xfrm>
        </p:spPr>
        <p:txBody>
          <a:bodyPr/>
          <a:lstStyle/>
          <a:p>
            <a:pPr lvl="0">
              <a:defRPr/>
            </a:pPr>
            <a:r>
              <a:rPr lang="en-US" sz="2400" spc="0" smtClean="0">
                <a:solidFill>
                  <a:srgbClr val="FFFFFF"/>
                </a:solidFill>
              </a:rPr>
              <a:t>Standardized to Rationalized</a:t>
            </a:r>
            <a:endParaRPr lang="en-US" dirty="0"/>
          </a:p>
        </p:txBody>
      </p:sp>
      <p:sp>
        <p:nvSpPr>
          <p:cNvPr id="67" name="Title 58"/>
          <p:cNvSpPr txBox="1">
            <a:spLocks/>
          </p:cNvSpPr>
          <p:nvPr/>
        </p:nvSpPr>
        <p:spPr>
          <a:xfrm>
            <a:off x="403662" y="218206"/>
            <a:ext cx="935926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2" name="Rectangle 71"/>
          <p:cNvSpPr/>
          <p:nvPr/>
        </p:nvSpPr>
        <p:spPr>
          <a:xfrm>
            <a:off x="5782532" y="1963140"/>
            <a:ext cx="4150609" cy="2769989"/>
          </a:xfrm>
          <a:prstGeom prst="rect">
            <a:avLst/>
          </a:prstGeom>
        </p:spPr>
        <p:txBody>
          <a:bodyPr wrap="square" lIns="0" tIns="0" rIns="0" bIns="0">
            <a:spAutoFit/>
          </a:bodyPr>
          <a:lstStyle/>
          <a:p>
            <a:pPr marL="173032" indent="-173032">
              <a:spcAft>
                <a:spcPts val="600"/>
              </a:spcAft>
              <a:buClr>
                <a:srgbClr val="F8D246"/>
              </a:buClr>
              <a:buFont typeface="Arial" pitchFamily="34" charset="0"/>
              <a:buChar char="•"/>
            </a:pPr>
            <a:r>
              <a:rPr lang="en-US" sz="1800" dirty="0">
                <a:solidFill>
                  <a:srgbClr val="FFFFFF"/>
                </a:solidFill>
                <a:latin typeface="Segoe (Body)"/>
              </a:rPr>
              <a:t>Profiles are highly customizable; personal sites offer organizational, attention management, and public commenting capabilities; social networking and business productivity tools are integrated; enterprise news feeds complement RSS and e-mail alerts. Social networking capability is available via applications on mobile devices</a:t>
            </a:r>
          </a:p>
        </p:txBody>
      </p:sp>
      <p:sp>
        <p:nvSpPr>
          <p:cNvPr id="64" name="Rectangle 63"/>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 name="Group 8"/>
          <p:cNvGrpSpPr/>
          <p:nvPr/>
        </p:nvGrpSpPr>
        <p:grpSpPr>
          <a:xfrm>
            <a:off x="9225888" y="7836408"/>
            <a:ext cx="1653644" cy="369328"/>
            <a:chOff x="9225888" y="7836408"/>
            <a:chExt cx="1653644" cy="369328"/>
          </a:xfrm>
        </p:grpSpPr>
        <p:sp>
          <p:nvSpPr>
            <p:cNvPr id="55" name="TextBox 54">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56" name="Isosceles Triangle 55">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63" name="TextBox 6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1164941515"/>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Round Same Side Corner Rectangle 8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aphicFrame>
        <p:nvGraphicFramePr>
          <p:cNvPr id="46" name="Table 45"/>
          <p:cNvGraphicFramePr>
            <a:graphicFrameLocks noGrp="1"/>
          </p:cNvGraphicFramePr>
          <p:nvPr>
            <p:extLst>
              <p:ext uri="{D42A27DB-BD31-4B8C-83A1-F6EECF244321}">
                <p14:modId xmlns:p14="http://schemas.microsoft.com/office/powerpoint/2010/main" val="45610976"/>
              </p:ext>
            </p:extLst>
          </p:nvPr>
        </p:nvGraphicFramePr>
        <p:xfrm>
          <a:off x="878688" y="2086040"/>
          <a:ext cx="8971894" cy="3534361"/>
        </p:xfrm>
        <a:graphic>
          <a:graphicData uri="http://schemas.openxmlformats.org/drawingml/2006/table">
            <a:tbl>
              <a:tblPr firstRow="1" bandRow="1">
                <a:tableStyleId>{5C22544A-7EE6-4342-B048-85BDC9FD1C3A}</a:tableStyleId>
              </a:tblPr>
              <a:tblGrid>
                <a:gridCol w="8971894"/>
              </a:tblGrid>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Office 2007</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Segoe" pitchFamily="34" charset="0"/>
                          <a:ea typeface="+mn-ea"/>
                          <a:cs typeface="+mn-cs"/>
                        </a:rPr>
                        <a:t>Office 2010 (content tagging within applications)</a:t>
                      </a:r>
                      <a:endParaRPr lang="en-US" sz="1600" b="0" kern="1200" dirty="0" smtClean="0">
                        <a:solidFill>
                          <a:schemeClr val="tx1"/>
                        </a:solidFill>
                        <a:latin typeface="Segoe" pitchFamily="34" charset="0"/>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Office 365 E1/E2/E3/E4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Office SharePoint Server 2007</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SharePoint Online (e-mail alerts and notifications, RSS content syndication, My Sites)</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SharePoint Online (surveys, blogs, wikis)</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SharePoint Online P1/P2</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SharePoint Server 2010 (My Sites, RSS content syndication, e-mail alerts and notifications, social networks, rating, tagging, bookmarks, keywords, comments, wikis, blogs, discussion boards, customized sites)</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9" name="Rectangle 48"/>
          <p:cNvSpPr/>
          <p:nvPr/>
        </p:nvSpPr>
        <p:spPr>
          <a:xfrm>
            <a:off x="457200" y="1399032"/>
            <a:ext cx="1577648" cy="523204"/>
          </a:xfrm>
          <a:prstGeom prst="rect">
            <a:avLst/>
          </a:prstGeom>
        </p:spPr>
        <p:txBody>
          <a:bodyPr wrap="non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Products</a:t>
            </a:r>
            <a:endParaRPr lang="en-US" sz="2800" b="1" i="1" kern="0" dirty="0">
              <a:solidFill>
                <a:srgbClr val="FFFFFF"/>
              </a:solidFill>
              <a:effectLst>
                <a:outerShdw blurRad="38100" dist="38100" dir="2700000" algn="tl">
                  <a:srgbClr val="000000">
                    <a:alpha val="43137"/>
                  </a:srgbClr>
                </a:outerShdw>
              </a:effectLst>
            </a:endParaRPr>
          </a:p>
        </p:txBody>
      </p:sp>
      <p:grpSp>
        <p:nvGrpSpPr>
          <p:cNvPr id="41" name="Group 52"/>
          <p:cNvGrpSpPr/>
          <p:nvPr/>
        </p:nvGrpSpPr>
        <p:grpSpPr>
          <a:xfrm>
            <a:off x="9787994" y="149764"/>
            <a:ext cx="1052593" cy="816746"/>
            <a:chOff x="9787989" y="149764"/>
            <a:chExt cx="1052592" cy="816746"/>
          </a:xfrm>
        </p:grpSpPr>
        <p:grpSp>
          <p:nvGrpSpPr>
            <p:cNvPr id="42" name="Group 68"/>
            <p:cNvGrpSpPr/>
            <p:nvPr/>
          </p:nvGrpSpPr>
          <p:grpSpPr>
            <a:xfrm>
              <a:off x="9787989" y="149764"/>
              <a:ext cx="1042917" cy="816746"/>
              <a:chOff x="9607229" y="133998"/>
              <a:chExt cx="1042917" cy="816746"/>
            </a:xfrm>
          </p:grpSpPr>
          <p:sp>
            <p:nvSpPr>
              <p:cNvPr id="45" name="Rectangle 44"/>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0" name="Group 53"/>
              <p:cNvGrpSpPr/>
              <p:nvPr/>
            </p:nvGrpSpPr>
            <p:grpSpPr>
              <a:xfrm>
                <a:off x="9607229" y="133998"/>
                <a:ext cx="1042917" cy="816746"/>
                <a:chOff x="9607229" y="133998"/>
                <a:chExt cx="1042917" cy="816746"/>
              </a:xfrm>
            </p:grpSpPr>
            <p:pic>
              <p:nvPicPr>
                <p:cNvPr id="5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6"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8"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3" name="TextBox 42">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44" name="Right Arrow 43">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3" name="Group 73"/>
          <p:cNvGrpSpPr/>
          <p:nvPr/>
        </p:nvGrpSpPr>
        <p:grpSpPr>
          <a:xfrm>
            <a:off x="1661318" y="7287011"/>
            <a:ext cx="1594230" cy="680271"/>
            <a:chOff x="1792010" y="4441101"/>
            <a:chExt cx="1814878" cy="680271"/>
          </a:xfrm>
        </p:grpSpPr>
        <p:sp>
          <p:nvSpPr>
            <p:cNvPr id="64" name="Round Same Side Corner Rectangle 6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5" name="TextBox 64">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6" name="Group 76"/>
          <p:cNvGrpSpPr/>
          <p:nvPr/>
        </p:nvGrpSpPr>
        <p:grpSpPr>
          <a:xfrm>
            <a:off x="120580" y="7287011"/>
            <a:ext cx="1594229" cy="680271"/>
            <a:chOff x="0" y="4441101"/>
            <a:chExt cx="1816316" cy="680271"/>
          </a:xfrm>
        </p:grpSpPr>
        <p:sp>
          <p:nvSpPr>
            <p:cNvPr id="67" name="Round Same Side Corner Rectangle 6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8" name="TextBox 67"/>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69" name="Group 82"/>
          <p:cNvGrpSpPr/>
          <p:nvPr/>
        </p:nvGrpSpPr>
        <p:grpSpPr>
          <a:xfrm>
            <a:off x="3180655" y="7297060"/>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2" name="Group 87"/>
          <p:cNvGrpSpPr/>
          <p:nvPr/>
        </p:nvGrpSpPr>
        <p:grpSpPr>
          <a:xfrm>
            <a:off x="4699990" y="7297060"/>
            <a:ext cx="1594230" cy="680271"/>
            <a:chOff x="1792010" y="4441101"/>
            <a:chExt cx="1814878" cy="680271"/>
          </a:xfrm>
        </p:grpSpPr>
        <p:sp>
          <p:nvSpPr>
            <p:cNvPr id="73" name="Round Same Side Corner Rectangle 7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76" name="Group 92"/>
          <p:cNvGrpSpPr/>
          <p:nvPr/>
        </p:nvGrpSpPr>
        <p:grpSpPr>
          <a:xfrm>
            <a:off x="7738657"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8" name="TextBox 7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79" name="Group 95"/>
          <p:cNvGrpSpPr/>
          <p:nvPr/>
        </p:nvGrpSpPr>
        <p:grpSpPr>
          <a:xfrm>
            <a:off x="9257990" y="7287011"/>
            <a:ext cx="1594230" cy="680271"/>
            <a:chOff x="1792010" y="4441101"/>
            <a:chExt cx="1814878" cy="680271"/>
          </a:xfrm>
        </p:grpSpPr>
        <p:sp>
          <p:nvSpPr>
            <p:cNvPr id="80" name="Round Same Side Corner Rectangle 7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75" name="Round Same Side Corner Rectangle 7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83" name="Rectangle 82"/>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84" name="TextBox 8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85" name="Isosceles Triangle 8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4" name="Title 58"/>
          <p:cNvSpPr txBox="1">
            <a:spLocks/>
          </p:cNvSpPr>
          <p:nvPr/>
        </p:nvSpPr>
        <p:spPr>
          <a:xfrm>
            <a:off x="402336" y="219456"/>
            <a:ext cx="939432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7" name="Title 58"/>
          <p:cNvSpPr>
            <a:spLocks noGrp="1"/>
          </p:cNvSpPr>
          <p:nvPr>
            <p:ph type="title"/>
          </p:nvPr>
        </p:nvSpPr>
        <p:spPr>
          <a:xfrm>
            <a:off x="420624" y="808339"/>
            <a:ext cx="9394329"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3198030167"/>
      </p:ext>
    </p:extLst>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Round Same Side Corner Rectangle 8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aphicFrame>
        <p:nvGraphicFramePr>
          <p:cNvPr id="46" name="Table 45"/>
          <p:cNvGraphicFramePr>
            <a:graphicFrameLocks noGrp="1"/>
          </p:cNvGraphicFramePr>
          <p:nvPr>
            <p:extLst>
              <p:ext uri="{D42A27DB-BD31-4B8C-83A1-F6EECF244321}">
                <p14:modId xmlns:p14="http://schemas.microsoft.com/office/powerpoint/2010/main" val="955235883"/>
              </p:ext>
            </p:extLst>
          </p:nvPr>
        </p:nvGraphicFramePr>
        <p:xfrm>
          <a:off x="878688" y="2086040"/>
          <a:ext cx="8971894" cy="3200400"/>
        </p:xfrm>
        <a:graphic>
          <a:graphicData uri="http://schemas.openxmlformats.org/drawingml/2006/table">
            <a:tbl>
              <a:tblPr firstRow="1" bandRow="1">
                <a:tableStyleId>{5C22544A-7EE6-4342-B048-85BDC9FD1C3A}</a:tableStyleId>
              </a:tblPr>
              <a:tblGrid>
                <a:gridCol w="8971894"/>
              </a:tblGrid>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Standardized to Rationalized introduces the ability to customize community sites according to users' needs, and the ability to customize personal profile attributes and social networking, which drives Microsoft SharePoint Server 2010 Standard CAL, Microsoft SharePoint Online User Subscription Licenses for P1 or P2, and Microsoft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Standardized to Rationalized introduces rating, tagging, bookmarks, keywords, and comments that drive SharePoint Server 2010 Standard CAL, Microsoft Office Professional 2010, SharePoint Online User Subscription Licenses for P1 or P2, and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9" name="Rectangle 48"/>
          <p:cNvSpPr/>
          <p:nvPr/>
        </p:nvSpPr>
        <p:spPr>
          <a:xfrm>
            <a:off x="457200" y="1399032"/>
            <a:ext cx="2472123" cy="523204"/>
          </a:xfrm>
          <a:prstGeom prst="rect">
            <a:avLst/>
          </a:prstGeom>
        </p:spPr>
        <p:txBody>
          <a:bodyPr wrap="non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Tipping Points</a:t>
            </a:r>
            <a:endParaRPr lang="en-US" sz="2800" b="1" i="1" kern="0" dirty="0">
              <a:solidFill>
                <a:srgbClr val="FFFFFF"/>
              </a:solidFill>
              <a:effectLst>
                <a:outerShdw blurRad="38100" dist="38100" dir="2700000" algn="tl">
                  <a:srgbClr val="000000">
                    <a:alpha val="43137"/>
                  </a:srgbClr>
                </a:outerShdw>
              </a:effectLst>
            </a:endParaRPr>
          </a:p>
        </p:txBody>
      </p:sp>
      <p:grpSp>
        <p:nvGrpSpPr>
          <p:cNvPr id="41" name="Group 52"/>
          <p:cNvGrpSpPr/>
          <p:nvPr/>
        </p:nvGrpSpPr>
        <p:grpSpPr>
          <a:xfrm>
            <a:off x="9787994" y="149764"/>
            <a:ext cx="1052593" cy="816746"/>
            <a:chOff x="9787989" y="149764"/>
            <a:chExt cx="1052592" cy="816746"/>
          </a:xfrm>
        </p:grpSpPr>
        <p:grpSp>
          <p:nvGrpSpPr>
            <p:cNvPr id="42" name="Group 68"/>
            <p:cNvGrpSpPr/>
            <p:nvPr/>
          </p:nvGrpSpPr>
          <p:grpSpPr>
            <a:xfrm>
              <a:off x="9787989" y="149764"/>
              <a:ext cx="1042917" cy="816746"/>
              <a:chOff x="9607229" y="133998"/>
              <a:chExt cx="1042917" cy="816746"/>
            </a:xfrm>
          </p:grpSpPr>
          <p:sp>
            <p:nvSpPr>
              <p:cNvPr id="45" name="Rectangle 44"/>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0" name="Group 53"/>
              <p:cNvGrpSpPr/>
              <p:nvPr/>
            </p:nvGrpSpPr>
            <p:grpSpPr>
              <a:xfrm>
                <a:off x="9607229" y="133998"/>
                <a:ext cx="1042917" cy="816746"/>
                <a:chOff x="9607229" y="133998"/>
                <a:chExt cx="1042917" cy="816746"/>
              </a:xfrm>
            </p:grpSpPr>
            <p:pic>
              <p:nvPicPr>
                <p:cNvPr id="5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6"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8"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3" name="TextBox 42">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44" name="Right Arrow 43">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3" name="Group 73"/>
          <p:cNvGrpSpPr/>
          <p:nvPr/>
        </p:nvGrpSpPr>
        <p:grpSpPr>
          <a:xfrm>
            <a:off x="1661318" y="7287011"/>
            <a:ext cx="1594230" cy="680271"/>
            <a:chOff x="1792010" y="4441101"/>
            <a:chExt cx="1814878" cy="680271"/>
          </a:xfrm>
        </p:grpSpPr>
        <p:sp>
          <p:nvSpPr>
            <p:cNvPr id="64" name="Round Same Side Corner Rectangle 6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5" name="TextBox 64">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6" name="Group 76"/>
          <p:cNvGrpSpPr/>
          <p:nvPr/>
        </p:nvGrpSpPr>
        <p:grpSpPr>
          <a:xfrm>
            <a:off x="120580" y="7287011"/>
            <a:ext cx="1594229" cy="680271"/>
            <a:chOff x="0" y="4441101"/>
            <a:chExt cx="1816316" cy="680271"/>
          </a:xfrm>
        </p:grpSpPr>
        <p:sp>
          <p:nvSpPr>
            <p:cNvPr id="67" name="Round Same Side Corner Rectangle 6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8" name="TextBox 67"/>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69" name="Group 82"/>
          <p:cNvGrpSpPr/>
          <p:nvPr/>
        </p:nvGrpSpPr>
        <p:grpSpPr>
          <a:xfrm>
            <a:off x="3180655" y="7297060"/>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2" name="Group 87"/>
          <p:cNvGrpSpPr/>
          <p:nvPr/>
        </p:nvGrpSpPr>
        <p:grpSpPr>
          <a:xfrm>
            <a:off x="4699990" y="7297060"/>
            <a:ext cx="1594230" cy="680271"/>
            <a:chOff x="1792010" y="4441101"/>
            <a:chExt cx="1814878" cy="680271"/>
          </a:xfrm>
        </p:grpSpPr>
        <p:sp>
          <p:nvSpPr>
            <p:cNvPr id="73" name="Round Same Side Corner Rectangle 7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76" name="Group 92"/>
          <p:cNvGrpSpPr/>
          <p:nvPr/>
        </p:nvGrpSpPr>
        <p:grpSpPr>
          <a:xfrm>
            <a:off x="7738657"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8" name="TextBox 7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79" name="Group 95"/>
          <p:cNvGrpSpPr/>
          <p:nvPr/>
        </p:nvGrpSpPr>
        <p:grpSpPr>
          <a:xfrm>
            <a:off x="9257990" y="7287011"/>
            <a:ext cx="1594230" cy="680271"/>
            <a:chOff x="1792010" y="4441101"/>
            <a:chExt cx="1814878" cy="680271"/>
          </a:xfrm>
        </p:grpSpPr>
        <p:sp>
          <p:nvSpPr>
            <p:cNvPr id="80" name="Round Same Side Corner Rectangle 7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75" name="Round Same Side Corner Rectangle 7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83" name="Rectangle 82"/>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84" name="TextBox 8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85" name="Isosceles Triangle 8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4" name="Title 58"/>
          <p:cNvSpPr txBox="1">
            <a:spLocks/>
          </p:cNvSpPr>
          <p:nvPr/>
        </p:nvSpPr>
        <p:spPr>
          <a:xfrm>
            <a:off x="402336" y="219456"/>
            <a:ext cx="939432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7" name="Title 58"/>
          <p:cNvSpPr>
            <a:spLocks noGrp="1"/>
          </p:cNvSpPr>
          <p:nvPr>
            <p:ph type="title"/>
          </p:nvPr>
        </p:nvSpPr>
        <p:spPr>
          <a:xfrm>
            <a:off x="420624" y="808339"/>
            <a:ext cx="9394329"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319803016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5562600" y="1301592"/>
            <a:ext cx="4632237" cy="5955327"/>
            <a:chOff x="567559" y="1211280"/>
            <a:chExt cx="4632237" cy="5955327"/>
          </a:xfrm>
        </p:grpSpPr>
        <p:sp>
          <p:nvSpPr>
            <p:cNvPr id="47" name="Rounded Rectangle 46"/>
            <p:cNvSpPr/>
            <p:nvPr/>
          </p:nvSpPr>
          <p:spPr bwMode="auto">
            <a:xfrm rot="10800000">
              <a:off x="567559" y="1211280"/>
              <a:ext cx="4632237" cy="595532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48" name="Round Same Side Corner Rectangle 47"/>
            <p:cNvSpPr/>
            <p:nvPr/>
          </p:nvSpPr>
          <p:spPr bwMode="auto">
            <a:xfrm>
              <a:off x="650166" y="1270676"/>
              <a:ext cx="4430782" cy="804040"/>
            </a:xfrm>
            <a:prstGeom prst="round2SameRect">
              <a:avLst>
                <a:gd name="adj1" fmla="val 21759"/>
                <a:gd name="adj2" fmla="val 3395"/>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pSp>
        <p:nvGrpSpPr>
          <p:cNvPr id="2" name="Group 73"/>
          <p:cNvGrpSpPr/>
          <p:nvPr/>
        </p:nvGrpSpPr>
        <p:grpSpPr>
          <a:xfrm>
            <a:off x="1661318" y="7287011"/>
            <a:ext cx="1594230" cy="680271"/>
            <a:chOff x="1792010" y="4441101"/>
            <a:chExt cx="1814878" cy="680271"/>
          </a:xfrm>
        </p:grpSpPr>
        <p:sp>
          <p:nvSpPr>
            <p:cNvPr id="75" name="Round Same Side Corner Rectangle 74"/>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6" name="TextBox 75">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3" name="Group 76"/>
          <p:cNvGrpSpPr/>
          <p:nvPr/>
        </p:nvGrpSpPr>
        <p:grpSpPr>
          <a:xfrm>
            <a:off x="120580" y="7287011"/>
            <a:ext cx="1594229" cy="680271"/>
            <a:chOff x="0" y="4441101"/>
            <a:chExt cx="1816316" cy="680271"/>
          </a:xfrm>
        </p:grpSpPr>
        <p:sp>
          <p:nvSpPr>
            <p:cNvPr id="80" name="Round Same Side Corner Rectangle 79"/>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4" name="Group 82"/>
          <p:cNvGrpSpPr/>
          <p:nvPr/>
        </p:nvGrpSpPr>
        <p:grpSpPr>
          <a:xfrm>
            <a:off x="3180655"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7" name="TextBox 86">
              <a:hlinkClick r:id="rId4"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5" name="Group 87"/>
          <p:cNvGrpSpPr/>
          <p:nvPr/>
        </p:nvGrpSpPr>
        <p:grpSpPr>
          <a:xfrm>
            <a:off x="4699990" y="7297060"/>
            <a:ext cx="1594230" cy="680271"/>
            <a:chOff x="1792010" y="4441101"/>
            <a:chExt cx="1814878" cy="680271"/>
          </a:xfrm>
        </p:grpSpPr>
        <p:sp>
          <p:nvSpPr>
            <p:cNvPr id="89" name="Round Same Side Corner Rectangle 8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0" name="TextBox 89">
              <a:hlinkClick r:id="rId5"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6" name="Group 92"/>
          <p:cNvGrpSpPr/>
          <p:nvPr/>
        </p:nvGrpSpPr>
        <p:grpSpPr>
          <a:xfrm>
            <a:off x="7738657" y="7287011"/>
            <a:ext cx="1594230" cy="680271"/>
            <a:chOff x="1792010" y="4441101"/>
            <a:chExt cx="1814878" cy="680271"/>
          </a:xfrm>
        </p:grpSpPr>
        <p:sp>
          <p:nvSpPr>
            <p:cNvPr id="94" name="Round Same Side Corner Rectangle 9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5" name="TextBox 94">
              <a:hlinkClick r:id="rId6"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7" name="Group 95"/>
          <p:cNvGrpSpPr/>
          <p:nvPr/>
        </p:nvGrpSpPr>
        <p:grpSpPr>
          <a:xfrm>
            <a:off x="9257990" y="7287011"/>
            <a:ext cx="1594230" cy="680271"/>
            <a:chOff x="1792010" y="4441101"/>
            <a:chExt cx="1814878" cy="680271"/>
          </a:xfrm>
        </p:grpSpPr>
        <p:sp>
          <p:nvSpPr>
            <p:cNvPr id="97" name="Round Same Side Corner Rectangle 9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8" name="TextBox 97">
              <a:hlinkClick r:id="rId7"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8" name="Group 7"/>
          <p:cNvGrpSpPr/>
          <p:nvPr/>
        </p:nvGrpSpPr>
        <p:grpSpPr>
          <a:xfrm>
            <a:off x="6267644" y="7283881"/>
            <a:ext cx="1567819" cy="683401"/>
            <a:chOff x="6267644" y="7283881"/>
            <a:chExt cx="1567819" cy="683401"/>
          </a:xfrm>
        </p:grpSpPr>
        <p:sp>
          <p:nvSpPr>
            <p:cNvPr id="92" name="Round Same Side Corner Rectangle 91"/>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9" name="TextBox 98">
              <a:hlinkClick r:id="rId8" action="ppaction://hlinksldjump"/>
            </p:cNvPr>
            <p:cNvSpPr txBox="1"/>
            <p:nvPr/>
          </p:nvSpPr>
          <p:spPr>
            <a:xfrm>
              <a:off x="6267644" y="7283881"/>
              <a:ext cx="1567819"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44" name="Group 43"/>
          <p:cNvGrpSpPr/>
          <p:nvPr/>
        </p:nvGrpSpPr>
        <p:grpSpPr>
          <a:xfrm>
            <a:off x="567559" y="1301592"/>
            <a:ext cx="4632237" cy="5955327"/>
            <a:chOff x="567559" y="1211280"/>
            <a:chExt cx="4632237" cy="5955327"/>
          </a:xfrm>
        </p:grpSpPr>
        <p:sp>
          <p:nvSpPr>
            <p:cNvPr id="102" name="Rounded Rectangle 101"/>
            <p:cNvSpPr/>
            <p:nvPr/>
          </p:nvSpPr>
          <p:spPr bwMode="auto">
            <a:xfrm rot="10800000">
              <a:off x="567559" y="1211280"/>
              <a:ext cx="4632237" cy="5955327"/>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Round Same Side Corner Rectangle 102"/>
            <p:cNvSpPr/>
            <p:nvPr/>
          </p:nvSpPr>
          <p:spPr bwMode="auto">
            <a:xfrm>
              <a:off x="650166" y="1270676"/>
              <a:ext cx="4430782" cy="804040"/>
            </a:xfrm>
            <a:prstGeom prst="round2SameRect">
              <a:avLst>
                <a:gd name="adj1" fmla="val 21759"/>
                <a:gd name="adj2" fmla="val 3395"/>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104" name="Rectangle 103"/>
          <p:cNvSpPr/>
          <p:nvPr/>
        </p:nvSpPr>
        <p:spPr>
          <a:xfrm>
            <a:off x="759368" y="1366979"/>
            <a:ext cx="4152992" cy="523204"/>
          </a:xfrm>
          <a:prstGeom prst="rect">
            <a:avLst/>
          </a:prstGeom>
        </p:spPr>
        <p:txBody>
          <a:bodyPr wrap="squar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Basic</a:t>
            </a:r>
            <a:endParaRPr lang="en-US" sz="2800" b="1" i="1" kern="0" dirty="0">
              <a:solidFill>
                <a:srgbClr val="FFFFFF"/>
              </a:solidFill>
              <a:effectLst>
                <a:outerShdw blurRad="38100" dist="38100" dir="2700000" algn="tl">
                  <a:srgbClr val="000000">
                    <a:alpha val="43137"/>
                  </a:srgbClr>
                </a:outerShdw>
              </a:effectLst>
            </a:endParaRPr>
          </a:p>
        </p:txBody>
      </p:sp>
      <p:sp>
        <p:nvSpPr>
          <p:cNvPr id="106" name="Rectangle 105"/>
          <p:cNvSpPr/>
          <p:nvPr/>
        </p:nvSpPr>
        <p:spPr>
          <a:xfrm>
            <a:off x="5734819" y="1370472"/>
            <a:ext cx="4187088" cy="523204"/>
          </a:xfrm>
          <a:prstGeom prst="rect">
            <a:avLst/>
          </a:prstGeom>
        </p:spPr>
        <p:txBody>
          <a:bodyPr wrap="squar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Standardized</a:t>
            </a:r>
            <a:endParaRPr lang="en-US" sz="2800" b="1" i="1" kern="0" dirty="0">
              <a:solidFill>
                <a:srgbClr val="FFFFFF"/>
              </a:solidFill>
              <a:effectLst>
                <a:outerShdw blurRad="38100" dist="38100" dir="2700000" algn="tl">
                  <a:srgbClr val="000000">
                    <a:alpha val="43137"/>
                  </a:srgbClr>
                </a:outerShdw>
              </a:effectLst>
            </a:endParaRPr>
          </a:p>
        </p:txBody>
      </p:sp>
      <p:sp>
        <p:nvSpPr>
          <p:cNvPr id="54" name="Rectangle 53"/>
          <p:cNvSpPr/>
          <p:nvPr/>
        </p:nvSpPr>
        <p:spPr>
          <a:xfrm>
            <a:off x="787151" y="1968786"/>
            <a:ext cx="4150609" cy="2923877"/>
          </a:xfrm>
          <a:prstGeom prst="rect">
            <a:avLst/>
          </a:prstGeom>
        </p:spPr>
        <p:txBody>
          <a:bodyPr wrap="square" lIns="0" tIns="0" rIns="0" bIns="0">
            <a:spAutoFit/>
          </a:bodyPr>
          <a:lstStyle/>
          <a:p>
            <a:pPr marL="173032" indent="-173032">
              <a:spcAft>
                <a:spcPts val="600"/>
              </a:spcAft>
              <a:buClr>
                <a:srgbClr val="F8D246"/>
              </a:buClr>
              <a:buFont typeface="Arial" pitchFamily="34" charset="0"/>
              <a:buChar char="•"/>
            </a:pPr>
            <a:r>
              <a:rPr lang="en-US" sz="1800" dirty="0">
                <a:solidFill>
                  <a:srgbClr val="FFFFFF"/>
                </a:solidFill>
                <a:latin typeface="Segoe (Body)"/>
              </a:rPr>
              <a:t>Most content and information delivery is one-way; blogs, wikis, forums, and podcasts are seldom used, if at all
There is little or no ability to tag, rate, or share bookmarks for any content, social or otherwise
There are no enterprise-wide social networking tools; employees may be using various public social networking sites</a:t>
            </a:r>
          </a:p>
        </p:txBody>
      </p:sp>
      <p:grpSp>
        <p:nvGrpSpPr>
          <p:cNvPr id="49" name="Group 52"/>
          <p:cNvGrpSpPr/>
          <p:nvPr/>
        </p:nvGrpSpPr>
        <p:grpSpPr>
          <a:xfrm>
            <a:off x="9743849" y="149764"/>
            <a:ext cx="1098339" cy="816746"/>
            <a:chOff x="9743845" y="149764"/>
            <a:chExt cx="1098338" cy="816746"/>
          </a:xfrm>
        </p:grpSpPr>
        <p:grpSp>
          <p:nvGrpSpPr>
            <p:cNvPr id="50" name="Group 68"/>
            <p:cNvGrpSpPr/>
            <p:nvPr/>
          </p:nvGrpSpPr>
          <p:grpSpPr>
            <a:xfrm>
              <a:off x="9787989" y="149764"/>
              <a:ext cx="1042917" cy="816746"/>
              <a:chOff x="9607229" y="133998"/>
              <a:chExt cx="1042917" cy="816746"/>
            </a:xfrm>
          </p:grpSpPr>
          <p:sp>
            <p:nvSpPr>
              <p:cNvPr id="53" name="Rectangle 52"/>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7" name="Group 53"/>
              <p:cNvGrpSpPr/>
              <p:nvPr/>
            </p:nvGrpSpPr>
            <p:grpSpPr>
              <a:xfrm>
                <a:off x="9607229" y="133998"/>
                <a:ext cx="1042917" cy="816746"/>
                <a:chOff x="9607229" y="133998"/>
                <a:chExt cx="1042917" cy="816746"/>
              </a:xfrm>
            </p:grpSpPr>
            <p:pic>
              <p:nvPicPr>
                <p:cNvPr id="58" name="Picture 2" descr="cooltools-shape"/>
                <p:cNvPicPr>
                  <a:picLocks noChangeAspect="1" noChangeArrowheads="1"/>
                </p:cNvPicPr>
                <p:nvPr/>
              </p:nvPicPr>
              <p:blipFill>
                <a:blip r:embed="rId9"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0" name="Picture 3" descr="cooltools-shape"/>
                <p:cNvPicPr>
                  <a:picLocks noChangeAspect="1" noChangeArrowheads="1"/>
                </p:cNvPicPr>
                <p:nvPr/>
              </p:nvPicPr>
              <p:blipFill>
                <a:blip r:embed="rId10"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1" name="Picture 4" descr="cooltools-shape"/>
                <p:cNvPicPr>
                  <a:picLocks noChangeAspect="1" noChangeArrowheads="1"/>
                </p:cNvPicPr>
                <p:nvPr/>
              </p:nvPicPr>
              <p:blipFill>
                <a:blip r:embed="rId11"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12"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1" name="TextBox 50">
              <a:hlinkClick r:id="rId13"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2" name="Right Arrow 51">
              <a:hlinkClick r:id="rId13"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sp>
        <p:nvSpPr>
          <p:cNvPr id="66" name="Title 58"/>
          <p:cNvSpPr>
            <a:spLocks noGrp="1"/>
          </p:cNvSpPr>
          <p:nvPr>
            <p:ph type="title"/>
          </p:nvPr>
        </p:nvSpPr>
        <p:spPr>
          <a:xfrm>
            <a:off x="421386" y="808339"/>
            <a:ext cx="9359268" cy="332399"/>
          </a:xfrm>
        </p:spPr>
        <p:txBody>
          <a:bodyPr/>
          <a:lstStyle/>
          <a:p>
            <a:pPr lvl="0">
              <a:defRPr/>
            </a:pPr>
            <a:r>
              <a:rPr lang="en-US" sz="2400" spc="0" smtClean="0">
                <a:solidFill>
                  <a:srgbClr val="FFFFFF"/>
                </a:solidFill>
              </a:rPr>
              <a:t>Basic to Standardized</a:t>
            </a:r>
            <a:endParaRPr lang="en-US" dirty="0"/>
          </a:p>
        </p:txBody>
      </p:sp>
      <p:sp>
        <p:nvSpPr>
          <p:cNvPr id="67" name="Title 58"/>
          <p:cNvSpPr txBox="1">
            <a:spLocks/>
          </p:cNvSpPr>
          <p:nvPr/>
        </p:nvSpPr>
        <p:spPr>
          <a:xfrm>
            <a:off x="403662" y="218206"/>
            <a:ext cx="935926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72" name="Rectangle 71"/>
          <p:cNvSpPr/>
          <p:nvPr/>
        </p:nvSpPr>
        <p:spPr>
          <a:xfrm>
            <a:off x="5782532" y="1963140"/>
            <a:ext cx="4150609" cy="5139869"/>
          </a:xfrm>
          <a:prstGeom prst="rect">
            <a:avLst/>
          </a:prstGeom>
        </p:spPr>
        <p:txBody>
          <a:bodyPr wrap="square" lIns="0" tIns="0" rIns="0" bIns="0">
            <a:spAutoFit/>
          </a:bodyPr>
          <a:lstStyle/>
          <a:p>
            <a:pPr marL="173032" indent="-173032">
              <a:spcAft>
                <a:spcPts val="600"/>
              </a:spcAft>
              <a:buClr>
                <a:srgbClr val="F8D246"/>
              </a:buClr>
              <a:buFont typeface="Arial" pitchFamily="34" charset="0"/>
              <a:buChar char="•"/>
            </a:pPr>
            <a:r>
              <a:rPr lang="en-US" sz="1800" dirty="0">
                <a:solidFill>
                  <a:srgbClr val="FFFFFF"/>
                </a:solidFill>
                <a:latin typeface="Segoe (Body)"/>
              </a:rPr>
              <a:t>Blogs, wikis, and podcasts are used occasionally, but may not be encouraged enterprise-wide; communities, if present, are largely through e-mail or are driven by forums
Social feedback is generally limited to comments in e-mail, forums, or within individual documents
Personal profiles are available but cannot be customized; users can publish content on personal shared sites; people can be located based on profile information; the system sorts search results for people by users’ social graphs, which can be refined by using metadata; news feeds are typically delivered through RSS or e-mail alerts</a:t>
            </a:r>
          </a:p>
        </p:txBody>
      </p:sp>
      <p:sp>
        <p:nvSpPr>
          <p:cNvPr id="64" name="Rectangle 63"/>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9" name="Group 8"/>
          <p:cNvGrpSpPr/>
          <p:nvPr/>
        </p:nvGrpSpPr>
        <p:grpSpPr>
          <a:xfrm>
            <a:off x="9225888" y="7836408"/>
            <a:ext cx="1653644" cy="369328"/>
            <a:chOff x="9225888" y="7836408"/>
            <a:chExt cx="1653644" cy="369328"/>
          </a:xfrm>
        </p:grpSpPr>
        <p:sp>
          <p:nvSpPr>
            <p:cNvPr id="55" name="TextBox 54">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56" name="Isosceles Triangle 55">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63" name="TextBox 6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Tree>
    <p:extLst>
      <p:ext uri="{BB962C8B-B14F-4D97-AF65-F5344CB8AC3E}">
        <p14:creationId xmlns:p14="http://schemas.microsoft.com/office/powerpoint/2010/main" val="1164941515"/>
      </p:ext>
    </p:extLst>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Round Same Side Corner Rectangle 8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aphicFrame>
        <p:nvGraphicFramePr>
          <p:cNvPr id="46" name="Table 45"/>
          <p:cNvGraphicFramePr>
            <a:graphicFrameLocks noGrp="1"/>
          </p:cNvGraphicFramePr>
          <p:nvPr>
            <p:extLst>
              <p:ext uri="{D42A27DB-BD31-4B8C-83A1-F6EECF244321}">
                <p14:modId xmlns:p14="http://schemas.microsoft.com/office/powerpoint/2010/main" val="1467754287"/>
              </p:ext>
            </p:extLst>
          </p:nvPr>
        </p:nvGraphicFramePr>
        <p:xfrm>
          <a:off x="878688" y="2086040"/>
          <a:ext cx="8971894" cy="2711401"/>
        </p:xfrm>
        <a:graphic>
          <a:graphicData uri="http://schemas.openxmlformats.org/drawingml/2006/table">
            <a:tbl>
              <a:tblPr firstRow="1" bandRow="1">
                <a:tableStyleId>{5C22544A-7EE6-4342-B048-85BDC9FD1C3A}</a:tableStyleId>
              </a:tblPr>
              <a:tblGrid>
                <a:gridCol w="8971894"/>
              </a:tblGrid>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Microsoft Office Professional 2010</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SharePoint Online User Subscription Licenses for P1 or P2</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SharePoint Server 2010 Standard CAL</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SQL Server 2012 Standard / Enterprise Edition</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Windows Server 2008 R2 Standard / Enterprise Edition</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dirty="0" smtClean="0">
                          <a:solidFill>
                            <a:schemeClr val="tx1"/>
                          </a:solidFill>
                          <a:latin typeface="Segoe" pitchFamily="34" charset="0"/>
                        </a:rPr>
                        <a:t>Windows Server 2012</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9" name="Rectangle 48"/>
          <p:cNvSpPr/>
          <p:nvPr/>
        </p:nvSpPr>
        <p:spPr>
          <a:xfrm>
            <a:off x="457200" y="1399032"/>
            <a:ext cx="1656194" cy="523204"/>
          </a:xfrm>
          <a:prstGeom prst="rect">
            <a:avLst/>
          </a:prstGeom>
        </p:spPr>
        <p:txBody>
          <a:bodyPr wrap="non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Licensing</a:t>
            </a:r>
            <a:endParaRPr lang="en-US" sz="2800" b="1" i="1" kern="0" dirty="0">
              <a:solidFill>
                <a:srgbClr val="FFFFFF"/>
              </a:solidFill>
              <a:effectLst>
                <a:outerShdw blurRad="38100" dist="38100" dir="2700000" algn="tl">
                  <a:srgbClr val="000000">
                    <a:alpha val="43137"/>
                  </a:srgbClr>
                </a:outerShdw>
              </a:effectLst>
            </a:endParaRPr>
          </a:p>
        </p:txBody>
      </p:sp>
      <p:grpSp>
        <p:nvGrpSpPr>
          <p:cNvPr id="41" name="Group 52"/>
          <p:cNvGrpSpPr/>
          <p:nvPr/>
        </p:nvGrpSpPr>
        <p:grpSpPr>
          <a:xfrm>
            <a:off x="9787994" y="149764"/>
            <a:ext cx="1052593" cy="816746"/>
            <a:chOff x="9787989" y="149764"/>
            <a:chExt cx="1052592" cy="816746"/>
          </a:xfrm>
        </p:grpSpPr>
        <p:grpSp>
          <p:nvGrpSpPr>
            <p:cNvPr id="42" name="Group 68"/>
            <p:cNvGrpSpPr/>
            <p:nvPr/>
          </p:nvGrpSpPr>
          <p:grpSpPr>
            <a:xfrm>
              <a:off x="9787989" y="149764"/>
              <a:ext cx="1042917" cy="816746"/>
              <a:chOff x="9607229" y="133998"/>
              <a:chExt cx="1042917" cy="816746"/>
            </a:xfrm>
          </p:grpSpPr>
          <p:sp>
            <p:nvSpPr>
              <p:cNvPr id="45" name="Rectangle 44"/>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0" name="Group 53"/>
              <p:cNvGrpSpPr/>
              <p:nvPr/>
            </p:nvGrpSpPr>
            <p:grpSpPr>
              <a:xfrm>
                <a:off x="9607229" y="133998"/>
                <a:ext cx="1042917" cy="816746"/>
                <a:chOff x="9607229" y="133998"/>
                <a:chExt cx="1042917" cy="816746"/>
              </a:xfrm>
            </p:grpSpPr>
            <p:pic>
              <p:nvPicPr>
                <p:cNvPr id="5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6"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8"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3" name="TextBox 42">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44" name="Right Arrow 43">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3" name="Group 73"/>
          <p:cNvGrpSpPr/>
          <p:nvPr/>
        </p:nvGrpSpPr>
        <p:grpSpPr>
          <a:xfrm>
            <a:off x="1661318" y="7287011"/>
            <a:ext cx="1594230" cy="680271"/>
            <a:chOff x="1792010" y="4441101"/>
            <a:chExt cx="1814878" cy="680271"/>
          </a:xfrm>
        </p:grpSpPr>
        <p:sp>
          <p:nvSpPr>
            <p:cNvPr id="64" name="Round Same Side Corner Rectangle 6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5" name="TextBox 64">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6" name="Group 76"/>
          <p:cNvGrpSpPr/>
          <p:nvPr/>
        </p:nvGrpSpPr>
        <p:grpSpPr>
          <a:xfrm>
            <a:off x="120580" y="7287011"/>
            <a:ext cx="1594229" cy="680271"/>
            <a:chOff x="0" y="4441101"/>
            <a:chExt cx="1816316" cy="680271"/>
          </a:xfrm>
        </p:grpSpPr>
        <p:sp>
          <p:nvSpPr>
            <p:cNvPr id="67" name="Round Same Side Corner Rectangle 6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8" name="TextBox 67"/>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69" name="Group 82"/>
          <p:cNvGrpSpPr/>
          <p:nvPr/>
        </p:nvGrpSpPr>
        <p:grpSpPr>
          <a:xfrm>
            <a:off x="3180655" y="7297060"/>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2" name="Group 87"/>
          <p:cNvGrpSpPr/>
          <p:nvPr/>
        </p:nvGrpSpPr>
        <p:grpSpPr>
          <a:xfrm>
            <a:off x="4699990" y="7297060"/>
            <a:ext cx="1594230" cy="680271"/>
            <a:chOff x="1792010" y="4441101"/>
            <a:chExt cx="1814878" cy="680271"/>
          </a:xfrm>
        </p:grpSpPr>
        <p:sp>
          <p:nvSpPr>
            <p:cNvPr id="73" name="Round Same Side Corner Rectangle 7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76" name="Group 92"/>
          <p:cNvGrpSpPr/>
          <p:nvPr/>
        </p:nvGrpSpPr>
        <p:grpSpPr>
          <a:xfrm>
            <a:off x="7738657"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8" name="TextBox 7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79" name="Group 95"/>
          <p:cNvGrpSpPr/>
          <p:nvPr/>
        </p:nvGrpSpPr>
        <p:grpSpPr>
          <a:xfrm>
            <a:off x="9257990" y="7287011"/>
            <a:ext cx="1594230" cy="680271"/>
            <a:chOff x="1792010" y="4441101"/>
            <a:chExt cx="1814878" cy="680271"/>
          </a:xfrm>
        </p:grpSpPr>
        <p:sp>
          <p:nvSpPr>
            <p:cNvPr id="80" name="Round Same Side Corner Rectangle 7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75" name="Round Same Side Corner Rectangle 7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83" name="Rectangle 82"/>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84" name="TextBox 8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85" name="Isosceles Triangle 8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4" name="Title 58"/>
          <p:cNvSpPr txBox="1">
            <a:spLocks/>
          </p:cNvSpPr>
          <p:nvPr/>
        </p:nvSpPr>
        <p:spPr>
          <a:xfrm>
            <a:off x="402336" y="219456"/>
            <a:ext cx="939432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7" name="Title 58"/>
          <p:cNvSpPr>
            <a:spLocks noGrp="1"/>
          </p:cNvSpPr>
          <p:nvPr>
            <p:ph type="title"/>
          </p:nvPr>
        </p:nvSpPr>
        <p:spPr>
          <a:xfrm>
            <a:off x="420624" y="808339"/>
            <a:ext cx="9394329"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3198030167"/>
      </p:ext>
    </p:extLst>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3" name="Round Same Side Corner Rectangle 62"/>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930308" cy="523204"/>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Challenges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1925464"/>
            <a:ext cx="1249052" cy="369328"/>
          </a:xfrm>
          <a:prstGeom prst="rect">
            <a:avLst/>
          </a:prstGeom>
        </p:spPr>
        <p:txBody>
          <a:bodyPr wrap="none" lIns="91436" tIns="45718" rIns="91436" bIns="45718">
            <a:spAutoFit/>
          </a:bodyPr>
          <a:lstStyle/>
          <a:p>
            <a:r>
              <a:rPr lang="en-US" sz="1800" b="1" dirty="0" smtClean="0">
                <a:solidFill>
                  <a:srgbClr val="F8D246"/>
                </a:solidFill>
                <a:latin typeface="Segoe"/>
              </a:rPr>
              <a:t>BUSINESS</a:t>
            </a:r>
            <a:endParaRPr lang="en-US" sz="1800" dirty="0">
              <a:solidFill>
                <a:srgbClr val="F8D246"/>
              </a:solidFill>
            </a:endParaRPr>
          </a:p>
        </p:txBody>
      </p:sp>
      <p:sp>
        <p:nvSpPr>
          <p:cNvPr id="41" name="Rectangle 40"/>
          <p:cNvSpPr/>
          <p:nvPr/>
        </p:nvSpPr>
        <p:spPr>
          <a:xfrm>
            <a:off x="698534" y="2269588"/>
            <a:ext cx="8917413" cy="2062099"/>
          </a:xfrm>
          <a:prstGeom prst="rect">
            <a:avLst/>
          </a:prstGeom>
        </p:spPr>
        <p:txBody>
          <a:bodyPr wrap="square" lIns="91436" tIns="45718" rIns="91436" bIns="45718">
            <a:spAutoFit/>
          </a:bodyPr>
          <a:lstStyle/>
          <a:p>
            <a:pPr marL="164586" indent="-164586">
              <a:spcAft>
                <a:spcPts val="1200"/>
              </a:spcAft>
              <a:buClr>
                <a:srgbClr val="F8D246"/>
              </a:buClr>
              <a:buFont typeface="Arial" pitchFamily="34" charset="0"/>
              <a:buChar char="•"/>
            </a:pPr>
            <a:r>
              <a:rPr lang="en-US" sz="1800" dirty="0">
                <a:solidFill>
                  <a:srgbClr val="FFFFFF"/>
                </a:solidFill>
                <a:latin typeface="Segoe"/>
              </a:rPr>
              <a:t>Reduced business productivity due to lack of information-sharing channels between user groups
Increased time required to receive user feedback because of limited methods of providing feedback
Restricted socializing and information sharing because of limited networking and information tagging within the organization</a:t>
            </a:r>
          </a:p>
        </p:txBody>
      </p:sp>
      <p:grpSp>
        <p:nvGrpSpPr>
          <p:cNvPr id="45"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2" name="Rectangle 51"/>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3" name="Group 53"/>
              <p:cNvGrpSpPr/>
              <p:nvPr/>
            </p:nvGrpSpPr>
            <p:grpSpPr>
              <a:xfrm>
                <a:off x="9607229" y="133998"/>
                <a:ext cx="1042917" cy="816746"/>
                <a:chOff x="9607229" y="133998"/>
                <a:chExt cx="1042917" cy="816746"/>
              </a:xfrm>
            </p:grpSpPr>
            <p:pic>
              <p:nvPicPr>
                <p:cNvPr id="57"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8"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9"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0" name="TextBox 49">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1" name="Right Arrow 50">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5" name="Group 73"/>
          <p:cNvGrpSpPr/>
          <p:nvPr/>
        </p:nvGrpSpPr>
        <p:grpSpPr>
          <a:xfrm>
            <a:off x="1661318" y="7287011"/>
            <a:ext cx="1594230" cy="680271"/>
            <a:chOff x="1792010" y="4441101"/>
            <a:chExt cx="1814878" cy="680271"/>
          </a:xfrm>
        </p:grpSpPr>
        <p:sp>
          <p:nvSpPr>
            <p:cNvPr id="69" name="Round Same Side Corner Rectangle 6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0" name="TextBox 6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8"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9" name="Group 87"/>
          <p:cNvGrpSpPr/>
          <p:nvPr/>
        </p:nvGrpSpPr>
        <p:grpSpPr>
          <a:xfrm>
            <a:off x="4699990"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7" name="TextBox 9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8" name="Group 95"/>
          <p:cNvGrpSpPr/>
          <p:nvPr/>
        </p:nvGrpSpPr>
        <p:grpSpPr>
          <a:xfrm>
            <a:off x="9257990"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87" name="Round Same Side Corner Rectangle 8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2" name="Rectangle 101"/>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3" name="TextBox 102">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4" name="Isosceles Triangle 103">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4" name="TextBox 5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0" name="Title 58"/>
          <p:cNvSpPr txBox="1">
            <a:spLocks/>
          </p:cNvSpPr>
          <p:nvPr/>
        </p:nvSpPr>
        <p:spPr>
          <a:xfrm>
            <a:off x="402336" y="219456"/>
            <a:ext cx="9341515"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64" name="Title 58"/>
          <p:cNvSpPr>
            <a:spLocks noGrp="1"/>
          </p:cNvSpPr>
          <p:nvPr>
            <p:ph type="title"/>
          </p:nvPr>
        </p:nvSpPr>
        <p:spPr>
          <a:xfrm>
            <a:off x="420624" y="808339"/>
            <a:ext cx="9341515"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3203954996"/>
      </p:ext>
    </p:extLst>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27997" y="1298222"/>
            <a:ext cx="10578674" cy="5839556"/>
            <a:chOff x="127997" y="1613574"/>
            <a:chExt cx="10578674" cy="5524204"/>
          </a:xfrm>
        </p:grpSpPr>
        <p:sp>
          <p:nvSpPr>
            <p:cNvPr id="64" name="Rounded Rectangle 63"/>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6" name="Round Same Side Corner Rectangle 6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4" name="Rectangle 43"/>
          <p:cNvSpPr/>
          <p:nvPr/>
        </p:nvSpPr>
        <p:spPr>
          <a:xfrm>
            <a:off x="457200" y="1399032"/>
            <a:ext cx="1930308" cy="523204"/>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Challenges</a:t>
            </a:r>
            <a:endParaRPr lang="en-US" sz="2800" b="1" i="1" kern="0" dirty="0">
              <a:solidFill>
                <a:srgbClr val="FFFFFF"/>
              </a:solidFill>
              <a:effectLst>
                <a:outerShdw blurRad="38100" dist="38100" dir="2700000" algn="tl">
                  <a:srgbClr val="000000">
                    <a:alpha val="43137"/>
                  </a:srgbClr>
                </a:outerShdw>
              </a:effectLst>
            </a:endParaRPr>
          </a:p>
        </p:txBody>
      </p:sp>
      <p:sp>
        <p:nvSpPr>
          <p:cNvPr id="38" name="Rectangle 37"/>
          <p:cNvSpPr/>
          <p:nvPr/>
        </p:nvSpPr>
        <p:spPr>
          <a:xfrm>
            <a:off x="619875" y="1936753"/>
            <a:ext cx="393048" cy="369328"/>
          </a:xfrm>
          <a:prstGeom prst="rect">
            <a:avLst/>
          </a:prstGeom>
        </p:spPr>
        <p:txBody>
          <a:bodyPr wrap="none" lIns="91436" tIns="45718" rIns="91436" bIns="45718">
            <a:spAutoFit/>
          </a:bodyPr>
          <a:lstStyle/>
          <a:p>
            <a:r>
              <a:rPr lang="en-US" sz="1800" b="1" dirty="0" smtClean="0">
                <a:solidFill>
                  <a:srgbClr val="F8D246"/>
                </a:solidFill>
                <a:latin typeface="Segoe"/>
              </a:rPr>
              <a:t>IT</a:t>
            </a:r>
            <a:endParaRPr lang="en-US" sz="1800" dirty="0">
              <a:solidFill>
                <a:srgbClr val="F8D246"/>
              </a:solidFill>
            </a:endParaRPr>
          </a:p>
        </p:txBody>
      </p:sp>
      <p:sp>
        <p:nvSpPr>
          <p:cNvPr id="41" name="Rectangle 40"/>
          <p:cNvSpPr/>
          <p:nvPr/>
        </p:nvSpPr>
        <p:spPr>
          <a:xfrm>
            <a:off x="698534" y="2271252"/>
            <a:ext cx="8917413" cy="1785100"/>
          </a:xfrm>
          <a:prstGeom prst="rect">
            <a:avLst/>
          </a:prstGeom>
        </p:spPr>
        <p:txBody>
          <a:bodyPr wrap="square" lIns="91436" tIns="45718" rIns="91436" bIns="45718">
            <a:spAutoFit/>
          </a:bodyPr>
          <a:lstStyle/>
          <a:p>
            <a:pPr marL="164586" indent="-164586">
              <a:spcAft>
                <a:spcPts val="1200"/>
              </a:spcAft>
              <a:buClr>
                <a:srgbClr val="F8D246"/>
              </a:buClr>
              <a:buFont typeface="Arial" pitchFamily="34" charset="0"/>
              <a:buChar char="•"/>
            </a:pPr>
            <a:r>
              <a:rPr lang="en-US" sz="1800" dirty="0">
                <a:solidFill>
                  <a:srgbClr val="FFFFFF"/>
                </a:solidFill>
                <a:latin typeface="Segoe"/>
              </a:rPr>
              <a:t>Lack of a centralized management tool for managing multiple or redundant socializing tools across different business units
The inability of users to customize information such as profile information increases the burden on IT to meet customization requests
Difficulty modifying user profiles to include updated information</a:t>
            </a:r>
          </a:p>
        </p:txBody>
      </p:sp>
      <p:grpSp>
        <p:nvGrpSpPr>
          <p:cNvPr id="45"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2" name="Rectangle 51"/>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3" name="Group 53"/>
              <p:cNvGrpSpPr/>
              <p:nvPr/>
            </p:nvGrpSpPr>
            <p:grpSpPr>
              <a:xfrm>
                <a:off x="9607229" y="133998"/>
                <a:ext cx="1042917" cy="816746"/>
                <a:chOff x="9607229" y="133998"/>
                <a:chExt cx="1042917" cy="816746"/>
              </a:xfrm>
            </p:grpSpPr>
            <p:pic>
              <p:nvPicPr>
                <p:cNvPr id="57"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8"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9"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50" name="TextBox 49">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1" name="Right Arrow 50">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5" name="Group 73"/>
          <p:cNvGrpSpPr/>
          <p:nvPr/>
        </p:nvGrpSpPr>
        <p:grpSpPr>
          <a:xfrm>
            <a:off x="1661318" y="7287011"/>
            <a:ext cx="1594230" cy="680271"/>
            <a:chOff x="1792010" y="4441101"/>
            <a:chExt cx="1814878" cy="680271"/>
          </a:xfrm>
        </p:grpSpPr>
        <p:sp>
          <p:nvSpPr>
            <p:cNvPr id="69" name="Round Same Side Corner Rectangle 6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0" name="TextBox 69"/>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8"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9" name="Group 87"/>
          <p:cNvGrpSpPr/>
          <p:nvPr/>
        </p:nvGrpSpPr>
        <p:grpSpPr>
          <a:xfrm>
            <a:off x="4699990" y="7297060"/>
            <a:ext cx="1594230" cy="680271"/>
            <a:chOff x="1792010" y="4441101"/>
            <a:chExt cx="1814878" cy="680271"/>
          </a:xfrm>
        </p:grpSpPr>
        <p:sp>
          <p:nvSpPr>
            <p:cNvPr id="83" name="Round Same Side Corner Rectangle 8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TextBox 85">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88" name="Group 92"/>
          <p:cNvGrpSpPr/>
          <p:nvPr/>
        </p:nvGrpSpPr>
        <p:grpSpPr>
          <a:xfrm>
            <a:off x="7738657" y="7287011"/>
            <a:ext cx="1594230" cy="680271"/>
            <a:chOff x="1792010" y="4441101"/>
            <a:chExt cx="1814878" cy="680271"/>
          </a:xfrm>
        </p:grpSpPr>
        <p:sp>
          <p:nvSpPr>
            <p:cNvPr id="92" name="Round Same Side Corner Rectangle 9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7" name="TextBox 96">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98" name="Group 95"/>
          <p:cNvGrpSpPr/>
          <p:nvPr/>
        </p:nvGrpSpPr>
        <p:grpSpPr>
          <a:xfrm>
            <a:off x="9257990"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87" name="Round Same Side Corner Rectangle 8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1" name="TextBox 100">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2" name="Rectangle 101"/>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3" name="TextBox 102">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4" name="Isosceles Triangle 103">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4" name="TextBox 53"/>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60"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a:gradFill flip="none" rotWithShape="1">
                <a:gsLst>
                  <a:gs pos="0">
                    <a:srgbClr val="FFFFFF"/>
                  </a:gs>
                  <a:gs pos="36000">
                    <a:srgbClr val="C9FFFF"/>
                  </a:gs>
                  <a:gs pos="86000">
                    <a:srgbClr val="19B5FB"/>
                  </a:gs>
                </a:gsLst>
                <a:lin ang="5400000" scaled="0"/>
                <a:tileRect/>
              </a:gradFill>
            </a:endParaRPr>
          </a:p>
        </p:txBody>
      </p:sp>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305686956"/>
      </p:ext>
    </p:extLst>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18.</a:t>
                      </a:r>
                      <a:r>
                        <a:rPr lang="en-US" sz="1400" smtClean="0">
                          <a:solidFill>
                            <a:schemeClr val="tx1"/>
                          </a:solidFill>
                          <a:latin typeface="Segoe (Body)"/>
                        </a:rPr>
                        <a:t> What best describes your Domain Name System 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Redundant Domain Name System servers exist to provide fault tolerance</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8.</a:t>
                      </a:r>
                      <a:r>
                        <a:rPr lang="en-US" sz="1400" smtClean="0">
                          <a:solidFill>
                            <a:schemeClr val="tx1"/>
                          </a:solidFill>
                          <a:latin typeface="Segoe (Body)"/>
                        </a:rPr>
                        <a:t> What best describes your server or service monitoring and control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Performance monitoring of applications as well as physical and virtual hardware pools with enforceable SLAs; Service health monitoring with consistent reporting across heterogeneous environments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23.</a:t>
                      </a:r>
                      <a:r>
                        <a:rPr lang="en-US" sz="1400" smtClean="0">
                          <a:solidFill>
                            <a:schemeClr val="tx1"/>
                          </a:solidFill>
                          <a:latin typeface="Segoe (Body)"/>
                        </a:rPr>
                        <a:t> What best describes your transport services (eg. TCP/IP) configuration?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IPv4 for main transport services, using IPv6 for some transport services (eg. to achieve larger address range)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10.</a:t>
                      </a:r>
                      <a:r>
                        <a:rPr lang="en-US" sz="1400" smtClean="0">
                          <a:solidFill>
                            <a:schemeClr val="tx1"/>
                          </a:solidFill>
                          <a:latin typeface="Segoe (Body)"/>
                        </a:rPr>
                        <a:t> What best describes your high-availability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There are multiple levels of service availability clustering or load balancing. Virtualization and management is used to dynamically move applications and services when issues arise with datacenter compute, storage and network resources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52.</a:t>
                      </a:r>
                      <a:r>
                        <a:rPr lang="en-US" sz="1400" smtClean="0">
                          <a:solidFill>
                            <a:schemeClr val="tx1"/>
                          </a:solidFill>
                          <a:latin typeface="Segoe (Body)"/>
                        </a:rPr>
                        <a:t> What best describes your identity provisioning and access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Provisioning and de-provisioning of user and super-user accounts, certificates, and/or multi-factor authentication is automated</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14.</a:t>
                      </a:r>
                      <a:r>
                        <a:rPr lang="en-US" sz="1400" smtClean="0">
                          <a:solidFill>
                            <a:schemeClr val="tx1"/>
                          </a:solidFill>
                          <a:latin typeface="Segoe (Body)"/>
                        </a:rPr>
                        <a:t> What best describes your application protection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is deployed and centrally managed for all applications and services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54.</a:t>
                      </a:r>
                      <a:r>
                        <a:rPr lang="en-US" sz="1400" smtClean="0">
                          <a:solidFill>
                            <a:schemeClr val="tx1"/>
                          </a:solidFill>
                          <a:latin typeface="Segoe (Body)"/>
                        </a:rPr>
                        <a:t> What best describes your authentication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Multi-factor and certificate-based authentication are applied in some scenarios, such as remote access across boundaries (such as On Prem and Cloud). Self service password resets supported</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15.</a:t>
                      </a:r>
                      <a:r>
                        <a:rPr lang="en-US" sz="1400" smtClean="0">
                          <a:solidFill>
                            <a:schemeClr val="tx1"/>
                          </a:solidFill>
                          <a:latin typeface="Segoe (Body)"/>
                        </a:rPr>
                        <a:t> What best describes your network protection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Integrated perimeter firewall, IPS, Web security, gateway anti-virus, and URL filtering are deployed with support for server and domain isolation; network security, alerts, and compliance are integrated with all other tools to provide a comprehensive scorecard view and threat assessment across datacenter, application, organization, and cloud boundaries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55.</a:t>
                      </a:r>
                      <a:r>
                        <a:rPr lang="en-US" sz="1400" smtClean="0">
                          <a:solidFill>
                            <a:schemeClr val="tx1"/>
                          </a:solidFill>
                          <a:latin typeface="Segoe (Body)"/>
                        </a:rPr>
                        <a:t> What best describes your authorization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centralized, group/role based access policy is defined for business resources, applications, and information resources, managed through industry accepted processes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16.</a:t>
                      </a:r>
                      <a:r>
                        <a:rPr lang="en-US" sz="1400" smtClean="0">
                          <a:solidFill>
                            <a:schemeClr val="tx1"/>
                          </a:solidFill>
                          <a:latin typeface="Segoe (Body)"/>
                        </a:rPr>
                        <a:t> What best describes your secure remote access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Remote access is secure, standardized, and available to end users across the organization</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56.</a:t>
                      </a:r>
                      <a:r>
                        <a:rPr lang="en-US" sz="1400" smtClean="0">
                          <a:solidFill>
                            <a:schemeClr val="tx1"/>
                          </a:solidFill>
                          <a:latin typeface="Segoe (Body)"/>
                        </a:rPr>
                        <a:t> What best describes your directory services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scalable directory that is integrated and automatically synchronizes with all remaining directories across multiple geographies and isolated domains for all applications with connectivity to cloud when applicable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29.</a:t>
                      </a:r>
                      <a:r>
                        <a:rPr lang="en-US" sz="1400" smtClean="0">
                          <a:solidFill>
                            <a:schemeClr val="tx1"/>
                          </a:solidFill>
                          <a:latin typeface="Segoe (Body)"/>
                        </a:rPr>
                        <a:t> What best describes your backup and recovery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Critical data is backed up on a schedule across the enterprise; backup copies are stored offsite, with fully tested recovery or failover based on service-level agreements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29184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1.</a:t>
                      </a:r>
                      <a:r>
                        <a:rPr lang="en-US" sz="1400" smtClean="0">
                          <a:solidFill>
                            <a:schemeClr val="tx1"/>
                          </a:solidFill>
                          <a:latin typeface="Segoe (Body)"/>
                        </a:rPr>
                        <a:t> What best describes your provisioning and architecture for collaborative workspaces?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Workspaces are managed at the departmental level and are available from individual productivity applications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35.</a:t>
                      </a:r>
                      <a:r>
                        <a:rPr lang="en-US" sz="1400" smtClean="0">
                          <a:solidFill>
                            <a:schemeClr val="tx1"/>
                          </a:solidFill>
                          <a:latin typeface="Segoe (Body)"/>
                        </a:rPr>
                        <a:t> What best describes your client backup and recovery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Storage of user state is centralized, including retention policies that align with corporate mandates (security and policy)</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BPIO: 3.</a:t>
                      </a:r>
                      <a:r>
                        <a:rPr lang="en-US" sz="1400" smtClean="0">
                          <a:solidFill>
                            <a:schemeClr val="tx1"/>
                          </a:solidFill>
                          <a:latin typeface="Segoe (Body)"/>
                        </a:rPr>
                        <a:t> What is your strategy for onboarding (provisioning users/groups, deployment to client, training/adoption) users onto collaborative platforms?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driven onboarding; Integration with directory services for group level onboarding, training for users is available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40.</a:t>
                      </a:r>
                      <a:r>
                        <a:rPr lang="en-US" sz="1400" smtClean="0">
                          <a:solidFill>
                            <a:schemeClr val="tx1"/>
                          </a:solidFill>
                          <a:latin typeface="Segoe (Body)"/>
                        </a:rPr>
                        <a:t> What best describes your desktop monitoring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Desktop applications and system events are centrally monitored for critical desktop systems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50520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BPIO: 6.</a:t>
                      </a:r>
                      <a:r>
                        <a:rPr lang="en-US" sz="1400" smtClean="0">
                          <a:solidFill>
                            <a:schemeClr val="tx1"/>
                          </a:solidFill>
                          <a:latin typeface="Segoe (Body)"/>
                        </a:rPr>
                        <a:t> What best describes your provisioning and architecture for portals?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Portals (enterprise, departmental, and personal) are provisioned by IT and are deployed on a single productivity infrastructure; governance policies are fully in place, including single sign-on supported by uniform directory services</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43.</a:t>
                      </a:r>
                      <a:r>
                        <a:rPr lang="en-US" sz="1400" smtClean="0">
                          <a:solidFill>
                            <a:schemeClr val="tx1"/>
                          </a:solidFill>
                          <a:latin typeface="Segoe (Body)"/>
                        </a:rPr>
                        <a:t> What best describes your mobile device provisioning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Mobile device access configuration is automated and is pushed over-the-air</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44.</a:t>
                      </a:r>
                      <a:r>
                        <a:rPr lang="en-US" sz="1400" smtClean="0">
                          <a:solidFill>
                            <a:schemeClr val="tx1"/>
                          </a:solidFill>
                          <a:latin typeface="Segoe (Body)"/>
                        </a:rPr>
                        <a:t> What best describes your device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A solution is in place to automatically identify devices to deploy, configure, and update while maintaining device security</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3024802"/>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49.</a:t>
                      </a:r>
                      <a:r>
                        <a:rPr lang="en-US" sz="1400" smtClean="0">
                          <a:solidFill>
                            <a:schemeClr val="tx1"/>
                          </a:solidFill>
                          <a:latin typeface="Segoe (Body)"/>
                        </a:rPr>
                        <a:t> What best describes your strategy for protecting clients against malware?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against malware is centrally managed for desktop systems, laptops, and non-PC devices; desktop systems and laptops include a host firewall, host intrusion prevention system or vulnerability shield, and quarantine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60.</a:t>
                      </a:r>
                      <a:r>
                        <a:rPr lang="en-US" sz="1400" smtClean="0">
                          <a:solidFill>
                            <a:schemeClr val="tx1"/>
                          </a:solidFill>
                          <a:latin typeface="Segoe (Body)"/>
                        </a:rPr>
                        <a:t> What best describes your information protection policy?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Persistent information protection helps to enforce policy on sensitive data across boundaries, including data on mobile devices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63.</a:t>
                      </a:r>
                      <a:r>
                        <a:rPr lang="en-US" sz="1400" smtClean="0">
                          <a:solidFill>
                            <a:schemeClr val="tx1"/>
                          </a:solidFill>
                          <a:latin typeface="Segoe (Body)"/>
                        </a:rPr>
                        <a:t> What best describes your strategy to plan for IT service policies and policy based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IT policies are documented for each IT service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74320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68.</a:t>
                      </a:r>
                      <a:r>
                        <a:rPr lang="en-US" sz="1400" smtClean="0">
                          <a:solidFill>
                            <a:schemeClr val="tx1"/>
                          </a:solidFill>
                          <a:latin typeface="Segoe (Body)"/>
                        </a:rPr>
                        <a:t> What best describes your strategy for IT service operations and service-level agreements?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Each IT service provides service-level and operational-level agreements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69.</a:t>
                      </a:r>
                      <a:r>
                        <a:rPr lang="en-US" sz="1400" smtClean="0">
                          <a:solidFill>
                            <a:schemeClr val="tx1"/>
                          </a:solidFill>
                          <a:latin typeface="Segoe (Body)"/>
                        </a:rPr>
                        <a:t> What best describes your strategy for IT service incident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Processes to manage incidents are in place for each IT service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Core IO: 70.</a:t>
                      </a:r>
                      <a:r>
                        <a:rPr lang="en-US" sz="1400" smtClean="0">
                          <a:solidFill>
                            <a:schemeClr val="tx1"/>
                          </a:solidFill>
                          <a:latin typeface="Segoe (Body)"/>
                        </a:rPr>
                        <a:t> What best describes your strategy for monitoring security and reporting on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Monitoring, reporting, and notifications are centralized for protection against malware, protection of information, and identity and access technologies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127997" y="1298222"/>
            <a:ext cx="10578674" cy="5839556"/>
            <a:chOff x="127997" y="1613574"/>
            <a:chExt cx="10578674" cy="5524204"/>
          </a:xfrm>
        </p:grpSpPr>
        <p:sp>
          <p:nvSpPr>
            <p:cNvPr id="61" name="Rounded Rectangle 60"/>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6" name="Round Same Side Corner Rectangle 85"/>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graphicFrame>
        <p:nvGraphicFramePr>
          <p:cNvPr id="46" name="Table 45"/>
          <p:cNvGraphicFramePr>
            <a:graphicFrameLocks noGrp="1"/>
          </p:cNvGraphicFramePr>
          <p:nvPr>
            <p:extLst>
              <p:ext uri="{D42A27DB-BD31-4B8C-83A1-F6EECF244321}">
                <p14:modId xmlns:p14="http://schemas.microsoft.com/office/powerpoint/2010/main" val="3083284036"/>
              </p:ext>
            </p:extLst>
          </p:nvPr>
        </p:nvGraphicFramePr>
        <p:xfrm>
          <a:off x="878688" y="2086040"/>
          <a:ext cx="8971894" cy="2512046"/>
        </p:xfrm>
        <a:graphic>
          <a:graphicData uri="http://schemas.openxmlformats.org/drawingml/2006/table">
            <a:tbl>
              <a:tblPr firstRow="1" bandRow="1">
                <a:tableStyleId>{5C22544A-7EE6-4342-B048-85BDC9FD1C3A}</a:tableStyleId>
              </a:tblPr>
              <a:tblGrid>
                <a:gridCol w="8971894"/>
              </a:tblGrid>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Office 365 E1/E2/E3/E4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Office SharePoint Server 2007 (My Sites, RSS content syndication, e-mail alerts and notifications, wikis, blogs, discussion boards, e-mail-enabled lists)</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SharePoint Online (e-mail alerts and notifications, RSS content syndication, My Sites, surveys, e-mail-enabled lists, blogs, wikis)</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SharePoint Online P1/P2</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Segoe" pitchFamily="34" charset="0"/>
                          <a:ea typeface="+mn-ea"/>
                          <a:cs typeface="+mn-cs"/>
                        </a:rPr>
                        <a:t>SharePoint Server 2010 (My Sites, RSS content syndication, e-mail alerts and notifications, wikis, blogs, discussion boards, e-mail-enabled lists)</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9" name="Rectangle 48"/>
          <p:cNvSpPr/>
          <p:nvPr/>
        </p:nvSpPr>
        <p:spPr>
          <a:xfrm>
            <a:off x="457200" y="1399032"/>
            <a:ext cx="1577648" cy="523204"/>
          </a:xfrm>
          <a:prstGeom prst="rect">
            <a:avLst/>
          </a:prstGeom>
        </p:spPr>
        <p:txBody>
          <a:bodyPr wrap="none" lIns="91426" tIns="45712" rIns="91426" bIns="45712">
            <a:spAutoFit/>
          </a:bodyPr>
          <a:lstStyle/>
          <a:p>
            <a:pPr defTabSz="914256"/>
            <a:r>
              <a:rPr lang="en-US" sz="2800" b="1" i="1" kern="0" smtClean="0">
                <a:solidFill>
                  <a:srgbClr val="FFFFFF"/>
                </a:solidFill>
                <a:effectLst>
                  <a:outerShdw blurRad="38100" dist="38100" dir="2700000" algn="tl">
                    <a:srgbClr val="000000">
                      <a:alpha val="43137"/>
                    </a:srgbClr>
                  </a:outerShdw>
                </a:effectLst>
              </a:rPr>
              <a:t>Products</a:t>
            </a:r>
            <a:endParaRPr lang="en-US" sz="2800" b="1" i="1" kern="0" dirty="0">
              <a:solidFill>
                <a:srgbClr val="FFFFFF"/>
              </a:solidFill>
              <a:effectLst>
                <a:outerShdw blurRad="38100" dist="38100" dir="2700000" algn="tl">
                  <a:srgbClr val="000000">
                    <a:alpha val="43137"/>
                  </a:srgbClr>
                </a:outerShdw>
              </a:effectLst>
            </a:endParaRPr>
          </a:p>
        </p:txBody>
      </p:sp>
      <p:grpSp>
        <p:nvGrpSpPr>
          <p:cNvPr id="41" name="Group 52"/>
          <p:cNvGrpSpPr/>
          <p:nvPr/>
        </p:nvGrpSpPr>
        <p:grpSpPr>
          <a:xfrm>
            <a:off x="9743850" y="149764"/>
            <a:ext cx="1098339" cy="816746"/>
            <a:chOff x="9743845" y="149764"/>
            <a:chExt cx="1098338" cy="816746"/>
          </a:xfrm>
        </p:grpSpPr>
        <p:grpSp>
          <p:nvGrpSpPr>
            <p:cNvPr id="42" name="Group 68"/>
            <p:cNvGrpSpPr/>
            <p:nvPr/>
          </p:nvGrpSpPr>
          <p:grpSpPr>
            <a:xfrm>
              <a:off x="9787989" y="149764"/>
              <a:ext cx="1042917" cy="816746"/>
              <a:chOff x="9607229" y="133998"/>
              <a:chExt cx="1042917" cy="816746"/>
            </a:xfrm>
          </p:grpSpPr>
          <p:sp>
            <p:nvSpPr>
              <p:cNvPr id="45" name="Rectangle 44"/>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0" name="Group 53"/>
              <p:cNvGrpSpPr/>
              <p:nvPr/>
            </p:nvGrpSpPr>
            <p:grpSpPr>
              <a:xfrm>
                <a:off x="9607229" y="133998"/>
                <a:ext cx="1042917" cy="816746"/>
                <a:chOff x="9607229" y="133998"/>
                <a:chExt cx="1042917" cy="816746"/>
              </a:xfrm>
            </p:grpSpPr>
            <p:pic>
              <p:nvPicPr>
                <p:cNvPr id="5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56"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58"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2"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3" name="TextBox 42">
              <a:hlinkClick r:id="rId7" action="ppaction://hlinksldjump"/>
            </p:cNvPr>
            <p:cNvSpPr txBox="1"/>
            <p:nvPr/>
          </p:nvSpPr>
          <p:spPr>
            <a:xfrm>
              <a:off x="9817545" y="232313"/>
              <a:ext cx="1024638"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B to S</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44" name="Right Arrow 43">
              <a:hlinkClick r:id="rId7" action="ppaction://hlinksldjump"/>
            </p:cNvPr>
            <p:cNvSpPr/>
            <p:nvPr/>
          </p:nvSpPr>
          <p:spPr bwMode="auto">
            <a:xfrm>
              <a:off x="9743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3" name="Group 73"/>
          <p:cNvGrpSpPr/>
          <p:nvPr/>
        </p:nvGrpSpPr>
        <p:grpSpPr>
          <a:xfrm>
            <a:off x="1661318" y="7287011"/>
            <a:ext cx="1594230" cy="680271"/>
            <a:chOff x="1792010" y="4441101"/>
            <a:chExt cx="1814878" cy="680271"/>
          </a:xfrm>
        </p:grpSpPr>
        <p:sp>
          <p:nvSpPr>
            <p:cNvPr id="64" name="Round Same Side Corner Rectangle 6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5" name="TextBox 64">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66" name="Group 76"/>
          <p:cNvGrpSpPr/>
          <p:nvPr/>
        </p:nvGrpSpPr>
        <p:grpSpPr>
          <a:xfrm>
            <a:off x="120580" y="7287011"/>
            <a:ext cx="1594229" cy="680271"/>
            <a:chOff x="0" y="4441101"/>
            <a:chExt cx="1816316" cy="680271"/>
          </a:xfrm>
        </p:grpSpPr>
        <p:sp>
          <p:nvSpPr>
            <p:cNvPr id="67" name="Round Same Side Corner Rectangle 66"/>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8" name="TextBox 67"/>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Transition</a:t>
              </a:r>
              <a:endParaRPr lang="en-US" sz="1700" b="1"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69" name="Group 82"/>
          <p:cNvGrpSpPr/>
          <p:nvPr/>
        </p:nvGrpSpPr>
        <p:grpSpPr>
          <a:xfrm>
            <a:off x="3180655" y="7297060"/>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Questions</a:t>
              </a:r>
            </a:p>
          </p:txBody>
        </p:sp>
      </p:grpSp>
      <p:grpSp>
        <p:nvGrpSpPr>
          <p:cNvPr id="72" name="Group 87"/>
          <p:cNvGrpSpPr/>
          <p:nvPr/>
        </p:nvGrpSpPr>
        <p:grpSpPr>
          <a:xfrm>
            <a:off x="4699990" y="7297060"/>
            <a:ext cx="1594230" cy="680271"/>
            <a:chOff x="1792010" y="4441101"/>
            <a:chExt cx="1814878" cy="680271"/>
          </a:xfrm>
        </p:grpSpPr>
        <p:sp>
          <p:nvSpPr>
            <p:cNvPr id="73" name="Round Same Side Corner Rectangle 72"/>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76" name="Group 92"/>
          <p:cNvGrpSpPr/>
          <p:nvPr/>
        </p:nvGrpSpPr>
        <p:grpSpPr>
          <a:xfrm>
            <a:off x="7738657" y="7287011"/>
            <a:ext cx="1594230" cy="680271"/>
            <a:chOff x="1792010" y="4441101"/>
            <a:chExt cx="1814878" cy="680271"/>
          </a:xfrm>
        </p:grpSpPr>
        <p:sp>
          <p:nvSpPr>
            <p:cNvPr id="77" name="Round Same Side Corner Rectangle 76"/>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8" name="TextBox 77">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79" name="Group 95"/>
          <p:cNvGrpSpPr/>
          <p:nvPr/>
        </p:nvGrpSpPr>
        <p:grpSpPr>
          <a:xfrm>
            <a:off x="9257990" y="7287011"/>
            <a:ext cx="1594230" cy="680271"/>
            <a:chOff x="1792010" y="4441101"/>
            <a:chExt cx="1814878" cy="680271"/>
          </a:xfrm>
        </p:grpSpPr>
        <p:sp>
          <p:nvSpPr>
            <p:cNvPr id="80" name="Round Same Side Corner Rectangle 7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1" name="TextBox 80">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75" name="Round Same Side Corner Rectangle 74"/>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82" name="TextBox 81">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83" name="Rectangle 82"/>
          <p:cNvSpPr/>
          <p:nvPr/>
        </p:nvSpPr>
        <p:spPr bwMode="auto">
          <a:xfrm rot="10800000">
            <a:off x="0" y="7650999"/>
            <a:ext cx="10972800" cy="602351"/>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84" name="TextBox 83">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85" name="Isosceles Triangle 84">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3" name="TextBox 52"/>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4" name="Title 58"/>
          <p:cNvSpPr txBox="1">
            <a:spLocks/>
          </p:cNvSpPr>
          <p:nvPr/>
        </p:nvSpPr>
        <p:spPr>
          <a:xfrm>
            <a:off x="402336" y="219456"/>
            <a:ext cx="9394329"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7" name="Title 58"/>
          <p:cNvSpPr>
            <a:spLocks noGrp="1"/>
          </p:cNvSpPr>
          <p:nvPr>
            <p:ph type="title"/>
          </p:nvPr>
        </p:nvSpPr>
        <p:spPr>
          <a:xfrm>
            <a:off x="420624" y="808339"/>
            <a:ext cx="9394329" cy="332399"/>
          </a:xfrm>
        </p:spPr>
        <p:txBody>
          <a:bodyPr/>
          <a:lstStyle/>
          <a:p>
            <a:pPr lvl="0">
              <a:defRPr/>
            </a:pPr>
            <a:r>
              <a:rPr lang="en-US" sz="2400" spc="0" smtClean="0">
                <a:solidFill>
                  <a:srgbClr val="FFFFFF"/>
                </a:solidFill>
              </a:rPr>
              <a:t>Basic to Standardized</a:t>
            </a:r>
            <a:endParaRPr lang="en-US" dirty="0"/>
          </a:p>
        </p:txBody>
      </p:sp>
    </p:spTree>
    <p:extLst>
      <p:ext uri="{BB962C8B-B14F-4D97-AF65-F5344CB8AC3E}">
        <p14:creationId xmlns:p14="http://schemas.microsoft.com/office/powerpoint/2010/main" val="3198030167"/>
      </p:ext>
    </p:extLst>
  </p:cSld>
  <p:clrMapOvr>
    <a:masterClrMapping/>
  </p:clrMapOvr>
  <p:transition>
    <p:fad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95656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71.</a:t>
                      </a:r>
                      <a:r>
                        <a:rPr lang="en-US" sz="1400" smtClean="0">
                          <a:solidFill>
                            <a:schemeClr val="tx1"/>
                          </a:solidFill>
                          <a:latin typeface="Segoe (Body)"/>
                        </a:rPr>
                        <a:t> What best describes your problem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Problem management processes are in place for each IT service, with self service access to knowledge base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Core IO: 74.</a:t>
                      </a:r>
                      <a:r>
                        <a:rPr lang="en-US" sz="1400" smtClean="0">
                          <a:solidFill>
                            <a:schemeClr val="tx1"/>
                          </a:solidFill>
                          <a:latin typeface="Segoe (Body)"/>
                        </a:rPr>
                        <a:t> What best describes your risk and vulnerability management strategy for IT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Risk and vulnerability are formally analyzed across IT services; IT compliance objectives and activities are defined and audited for each IT service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21.</a:t>
                      </a:r>
                      <a:r>
                        <a:rPr lang="en-US" sz="1400" smtClean="0">
                          <a:solidFill>
                            <a:schemeClr val="tx1"/>
                          </a:solidFill>
                          <a:latin typeface="Segoe (Body)"/>
                        </a:rPr>
                        <a:t> What best describes your strategy for accessing e-mail from anywhere?</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Secure, remote, online and offline access to rich mailbox and calendar functionality exists inside and outside the firewall</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74320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35.</a:t>
                      </a:r>
                      <a:r>
                        <a:rPr lang="en-US" sz="1400" smtClean="0">
                          <a:solidFill>
                            <a:schemeClr val="tx1"/>
                          </a:solidFill>
                          <a:latin typeface="Segoe (Body)"/>
                        </a:rPr>
                        <a:t> What best describes your document management and repository services?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Managed workspaces exist at the departmental level and are available from individual productivity applications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36.</a:t>
                      </a:r>
                      <a:r>
                        <a:rPr lang="en-US" sz="1400" smtClean="0">
                          <a:solidFill>
                            <a:schemeClr val="tx1"/>
                          </a:solidFill>
                          <a:latin typeface="Segoe (Body)"/>
                        </a:rPr>
                        <a:t> What best describes your metadata management?</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Metadata capture is enforced; however, the capture process is manual and labor-intensive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38.</a:t>
                      </a:r>
                      <a:r>
                        <a:rPr lang="en-US" sz="1400" smtClean="0">
                          <a:solidFill>
                            <a:schemeClr val="tx1"/>
                          </a:solidFill>
                          <a:latin typeface="Segoe (Body)"/>
                        </a:rPr>
                        <a:t> What is your information governance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The enterprise has inventoried content and put plans, policies, and procedures in place. Notions of information lifecycle management begin to get incorporated</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338328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42.</a:t>
                      </a:r>
                      <a:r>
                        <a:rPr lang="en-US" sz="1400" smtClean="0">
                          <a:solidFill>
                            <a:schemeClr val="tx1"/>
                          </a:solidFill>
                          <a:latin typeface="Segoe (Body)"/>
                        </a:rPr>
                        <a:t> What best describes records management at your organization?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Policy management is based on content type, location, and document libraries, and includes adherence of content used offline; an integrated solution for electronic discovery of information is in place; retention policies and holds on records are automated</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44.</a:t>
                      </a:r>
                      <a:r>
                        <a:rPr lang="en-US" sz="1400" smtClean="0">
                          <a:solidFill>
                            <a:schemeClr val="tx1"/>
                          </a:solidFill>
                          <a:latin typeface="Segoe (Body)"/>
                        </a:rPr>
                        <a:t> What best describes your content options for authoring?</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Content authoring tools deliver advanced formatting. Rich media can be centrally stored, tagged, managed, and made easily available for use in building content deliverables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799762">
                <a:tc>
                  <a:txBody>
                    <a:bodyPr/>
                    <a:lstStyle/>
                    <a:p>
                      <a:pPr marL="0" indent="-1371600">
                        <a:buClr>
                          <a:srgbClr val="FFC000"/>
                        </a:buClr>
                      </a:pPr>
                      <a:r>
                        <a:rPr lang="en-US" sz="1400" b="1" smtClean="0">
                          <a:solidFill>
                            <a:srgbClr val="F8D246"/>
                          </a:solidFill>
                          <a:latin typeface="Segoe (Body)"/>
                        </a:rPr>
                        <a:t>BPIO: 45.</a:t>
                      </a:r>
                      <a:r>
                        <a:rPr lang="en-US" sz="1400" smtClean="0">
                          <a:solidFill>
                            <a:schemeClr val="tx1"/>
                          </a:solidFill>
                          <a:latin typeface="Segoe (Body)"/>
                        </a:rPr>
                        <a:t> What best describes your content creation efficiency?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Users can intuitively preview, discard, or accept formatting and content; formatting can be saved in templates for reuse</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3188326586"/>
              </p:ext>
            </p:extLst>
          </p:nvPr>
        </p:nvGraphicFramePr>
        <p:xfrm>
          <a:off x="575060" y="3149606"/>
          <a:ext cx="9578438" cy="2011680"/>
        </p:xfrm>
        <a:graphic>
          <a:graphicData uri="http://schemas.openxmlformats.org/drawingml/2006/table">
            <a:tbl>
              <a:tblPr firstRow="1" bandRow="1">
                <a:tableStyleId>{5C22544A-7EE6-4342-B048-85BDC9FD1C3A}</a:tableStyleId>
              </a:tblPr>
              <a:tblGrid>
                <a:gridCol w="9578438"/>
              </a:tblGrid>
              <a:tr h="316031">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46.</a:t>
                      </a:r>
                      <a:r>
                        <a:rPr lang="en-US" sz="1400" smtClean="0">
                          <a:solidFill>
                            <a:schemeClr val="tx1"/>
                          </a:solidFill>
                          <a:latin typeface="Segoe (Body)"/>
                        </a:rPr>
                        <a:t> What best describes your idea capture and retention tools?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Ideas, notes, and research gathered across Web productivity tools and conversations are easy to find and share</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9523">
                <a:tc>
                  <a:txBody>
                    <a:bodyPr/>
                    <a:lstStyle/>
                    <a:p>
                      <a:pPr marL="0" indent="-1371600">
                        <a:buClr>
                          <a:srgbClr val="FFC000"/>
                        </a:buClr>
                      </a:pPr>
                      <a:r>
                        <a:rPr lang="en-US" sz="1400" b="1" smtClean="0">
                          <a:solidFill>
                            <a:srgbClr val="F8D246"/>
                          </a:solidFill>
                          <a:latin typeface="Segoe (Body)"/>
                        </a:rPr>
                        <a:t>BPIO: 48.</a:t>
                      </a:r>
                      <a:r>
                        <a:rPr lang="en-US" sz="1400" smtClean="0">
                          <a:solidFill>
                            <a:schemeClr val="tx1"/>
                          </a:solidFill>
                          <a:latin typeface="Segoe (Body)"/>
                        </a:rPr>
                        <a:t> What best describes delivery options for your applications?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Key applications support optimized usage scenarios; for example, Web for reach, rich client for responsiveness, and phone for mobility</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2014043726"/>
      </p:ext>
    </p:extLst>
  </p:cSld>
  <p:clrMapOvr>
    <a:masterClrMapping/>
  </p:clrMapOvr>
  <p:transition>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980485600"/>
              </p:ext>
            </p:extLst>
          </p:nvPr>
        </p:nvGraphicFramePr>
        <p:xfrm>
          <a:off x="570666" y="3442635"/>
          <a:ext cx="9035144" cy="3312160"/>
        </p:xfrm>
        <a:graphic>
          <a:graphicData uri="http://schemas.openxmlformats.org/drawingml/2006/table">
            <a:tbl>
              <a:tblPr firstRow="1" bandRow="1">
                <a:tableStyleId>{5C22544A-7EE6-4342-B048-85BDC9FD1C3A}</a:tableStyleId>
              </a:tblPr>
              <a:tblGrid>
                <a:gridCol w="4158343"/>
                <a:gridCol w="4876801"/>
              </a:tblGrid>
              <a:tr h="274320">
                <a:tc>
                  <a:txBody>
                    <a:bodyPr/>
                    <a:lstStyle/>
                    <a:p>
                      <a:r>
                        <a:rPr lang="en-US" sz="1600" dirty="0" smtClean="0">
                          <a:solidFill>
                            <a:srgbClr val="F8D246"/>
                          </a:solidFill>
                        </a:rPr>
                        <a:t>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COMPETE PRODUCTS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1127760">
                <a:tc>
                  <a:txBody>
                    <a:bodyPr/>
                    <a:lstStyle/>
                    <a:p>
                      <a:pPr marL="0" indent="-1371600" algn="l" defTabSz="1097192" rtl="0" eaLnBrk="1" fontAlgn="base" latinLnBrk="0" hangingPunct="1">
                        <a:spcBef>
                          <a:spcPct val="0"/>
                        </a:spcBef>
                        <a:spcAft>
                          <a:spcPts val="200"/>
                        </a:spcAft>
                        <a:buClr>
                          <a:srgbClr val="FFC000"/>
                        </a:buClr>
                        <a:buFont typeface="Arial" pitchFamily="34" charset="0"/>
                        <a:buNone/>
                      </a:pPr>
                      <a:r>
                        <a:rPr lang="en-US" sz="1600" kern="1200" dirty="0" smtClean="0">
                          <a:solidFill>
                            <a:schemeClr val="tx1"/>
                          </a:solidFill>
                          <a:latin typeface="+mn-lt"/>
                          <a:ea typeface="+mn-ea"/>
                          <a:cs typeface="+mn-cs"/>
                        </a:rPr>
                        <a:t>SharePoint Server 2010 (wikis, blogs, discussion boards, customized sites)
Office SharePoint Server 2007 (wikis, blogs, discussion boards, customized sites)
SharePoint Online (surveys, blogs, wikis)
Office 365 E1
Office 365 E2
Office 365 E3
Office 365 E4
SharePoint Online P1
SharePoint Online P2</a:t>
                      </a:r>
                      <a:endParaRPr lang="en-US" sz="1600" kern="1200" dirty="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164586" indent="-164586" algn="l" rtl="0" fontAlgn="base">
                        <a:spcBef>
                          <a:spcPct val="0"/>
                        </a:spcBef>
                        <a:spcAft>
                          <a:spcPts val="200"/>
                        </a:spcAft>
                        <a:buClr>
                          <a:srgbClr val="F8D246"/>
                        </a:buClr>
                        <a:buFont typeface="Arial" pitchFamily="34" charset="0"/>
                        <a:buChar char="•"/>
                      </a:pPr>
                      <a:r>
                        <a:rPr lang="en-US" sz="1600" kern="1200" dirty="0" smtClean="0">
                          <a:solidFill>
                            <a:schemeClr val="tx1"/>
                          </a:solidFill>
                          <a:latin typeface="+mn-lt"/>
                          <a:ea typeface="+mn-ea"/>
                          <a:cs typeface="+mn-cs"/>
                        </a:rPr>
                        <a:t>IBM Lotus Notes, IBM Lotus Connections, IBM </a:t>
                      </a:r>
                      <a:r>
                        <a:rPr lang="en-US" sz="1600" kern="1200" dirty="0" err="1" smtClean="0">
                          <a:solidFill>
                            <a:schemeClr val="tx1"/>
                          </a:solidFill>
                          <a:latin typeface="+mn-lt"/>
                          <a:ea typeface="+mn-ea"/>
                          <a:cs typeface="+mn-cs"/>
                        </a:rPr>
                        <a:t>WebSphere</a:t>
                      </a:r>
                      <a:r>
                        <a:rPr lang="en-US" sz="1600" kern="1200" dirty="0" smtClean="0">
                          <a:solidFill>
                            <a:schemeClr val="tx1"/>
                          </a:solidFill>
                          <a:latin typeface="+mn-lt"/>
                          <a:ea typeface="+mn-ea"/>
                          <a:cs typeface="+mn-cs"/>
                        </a:rPr>
                        <a:t>, IBM Lotus </a:t>
                      </a:r>
                      <a:r>
                        <a:rPr lang="en-US" sz="1600" kern="1200" dirty="0" err="1" smtClean="0">
                          <a:solidFill>
                            <a:schemeClr val="tx1"/>
                          </a:solidFill>
                          <a:latin typeface="+mn-lt"/>
                          <a:ea typeface="+mn-ea"/>
                          <a:cs typeface="+mn-cs"/>
                        </a:rPr>
                        <a:t>Quickr</a:t>
                      </a:r>
                      <a:r>
                        <a:rPr lang="en-US" sz="1600" kern="1200" dirty="0" smtClean="0">
                          <a:solidFill>
                            <a:schemeClr val="tx1"/>
                          </a:solidFill>
                          <a:latin typeface="+mn-lt"/>
                          <a:ea typeface="+mn-ea"/>
                          <a:cs typeface="+mn-cs"/>
                        </a:rPr>
                        <a:t>, IBM </a:t>
                      </a:r>
                      <a:r>
                        <a:rPr lang="en-US" sz="1600" kern="1200" dirty="0" err="1" smtClean="0">
                          <a:solidFill>
                            <a:schemeClr val="tx1"/>
                          </a:solidFill>
                          <a:latin typeface="+mn-lt"/>
                          <a:ea typeface="+mn-ea"/>
                          <a:cs typeface="+mn-cs"/>
                        </a:rPr>
                        <a:t>LotusLive</a:t>
                      </a:r>
                      <a:endParaRPr lang="en-US" sz="1600" kern="1200" dirty="0" smtClean="0">
                        <a:solidFill>
                          <a:schemeClr val="tx1"/>
                        </a:solidFill>
                        <a:latin typeface="+mn-lt"/>
                        <a:ea typeface="+mn-ea"/>
                        <a:cs typeface="+mn-cs"/>
                      </a:endParaRPr>
                    </a:p>
                    <a:p>
                      <a:pPr marL="164586" indent="-164586" algn="l" rtl="0" fontAlgn="base">
                        <a:spcBef>
                          <a:spcPct val="0"/>
                        </a:spcBef>
                        <a:spcAft>
                          <a:spcPts val="200"/>
                        </a:spcAft>
                        <a:buClr>
                          <a:srgbClr val="F8D246"/>
                        </a:buClr>
                        <a:buFont typeface="Arial" pitchFamily="34" charset="0"/>
                        <a:buChar char="•"/>
                      </a:pPr>
                      <a:r>
                        <a:rPr lang="en-US" sz="1600" kern="1200" dirty="0" smtClean="0">
                          <a:solidFill>
                            <a:schemeClr val="tx1"/>
                          </a:solidFill>
                          <a:latin typeface="+mn-lt"/>
                          <a:ea typeface="+mn-ea"/>
                          <a:cs typeface="+mn-cs"/>
                        </a:rPr>
                        <a:t>Oracle Beehive, Oracle </a:t>
                      </a:r>
                      <a:r>
                        <a:rPr lang="en-US" sz="1600" kern="1200" dirty="0" err="1" smtClean="0">
                          <a:solidFill>
                            <a:schemeClr val="tx1"/>
                          </a:solidFill>
                          <a:latin typeface="+mn-lt"/>
                          <a:ea typeface="+mn-ea"/>
                          <a:cs typeface="+mn-cs"/>
                        </a:rPr>
                        <a:t>WebCenter</a:t>
                      </a:r>
                      <a:r>
                        <a:rPr lang="en-US" sz="1600" kern="1200" dirty="0" smtClean="0">
                          <a:solidFill>
                            <a:schemeClr val="tx1"/>
                          </a:solidFill>
                          <a:latin typeface="+mn-lt"/>
                          <a:ea typeface="+mn-ea"/>
                          <a:cs typeface="+mn-cs"/>
                        </a:rPr>
                        <a:t> Suite 11g</a:t>
                      </a:r>
                    </a:p>
                    <a:p>
                      <a:pPr marL="164586" indent="-164586" algn="l" rtl="0" fontAlgn="base">
                        <a:spcBef>
                          <a:spcPct val="0"/>
                        </a:spcBef>
                        <a:spcAft>
                          <a:spcPts val="200"/>
                        </a:spcAft>
                        <a:buClr>
                          <a:srgbClr val="F8D246"/>
                        </a:buClr>
                        <a:buFont typeface="Arial" pitchFamily="34" charset="0"/>
                        <a:buChar char="•"/>
                      </a:pPr>
                      <a:r>
                        <a:rPr lang="en-US" sz="1600" kern="1200" dirty="0" smtClean="0">
                          <a:solidFill>
                            <a:schemeClr val="tx1"/>
                          </a:solidFill>
                          <a:latin typeface="+mn-lt"/>
                          <a:ea typeface="+mn-ea"/>
                          <a:cs typeface="+mn-cs"/>
                        </a:rPr>
                        <a:t>Google Sites, Google Apps, Google Wave</a:t>
                      </a:r>
                    </a:p>
                    <a:p>
                      <a:pPr marL="164586" indent="-164586" algn="l" rtl="0" fontAlgn="base">
                        <a:spcBef>
                          <a:spcPct val="0"/>
                        </a:spcBef>
                        <a:spcAft>
                          <a:spcPts val="200"/>
                        </a:spcAft>
                        <a:buClr>
                          <a:srgbClr val="F8D246"/>
                        </a:buClr>
                        <a:buFont typeface="Arial" pitchFamily="34" charset="0"/>
                        <a:buChar char="•"/>
                      </a:pPr>
                      <a:r>
                        <a:rPr lang="en-US" sz="1600" kern="1200" dirty="0" smtClean="0">
                          <a:solidFill>
                            <a:schemeClr val="tx1"/>
                          </a:solidFill>
                          <a:latin typeface="+mn-lt"/>
                          <a:ea typeface="+mn-ea"/>
                          <a:cs typeface="+mn-cs"/>
                        </a:rPr>
                        <a:t>Jive SBS 4.0</a:t>
                      </a:r>
                    </a:p>
                    <a:p>
                      <a:pPr marL="164586" indent="-164586" algn="l" rtl="0" fontAlgn="base">
                        <a:spcBef>
                          <a:spcPct val="0"/>
                        </a:spcBef>
                        <a:spcAft>
                          <a:spcPts val="200"/>
                        </a:spcAft>
                        <a:buClr>
                          <a:srgbClr val="F8D246"/>
                        </a:buClr>
                        <a:buFont typeface="Arial" pitchFamily="34" charset="0"/>
                        <a:buChar char="•"/>
                      </a:pPr>
                      <a:r>
                        <a:rPr lang="en-US" sz="1600" kern="1200" dirty="0" smtClean="0">
                          <a:solidFill>
                            <a:schemeClr val="tx1"/>
                          </a:solidFill>
                          <a:latin typeface="+mn-lt"/>
                          <a:ea typeface="+mn-ea"/>
                          <a:cs typeface="+mn-cs"/>
                        </a:rPr>
                        <a:t>Drupal</a:t>
                      </a:r>
                    </a:p>
                    <a:p>
                      <a:pPr marL="164586" indent="-164586" algn="l" rtl="0" fontAlgn="base">
                        <a:spcBef>
                          <a:spcPct val="0"/>
                        </a:spcBef>
                        <a:spcAft>
                          <a:spcPts val="200"/>
                        </a:spcAft>
                        <a:buClr>
                          <a:srgbClr val="F8D246"/>
                        </a:buClr>
                        <a:buFont typeface="Arial" pitchFamily="34" charset="0"/>
                        <a:buChar char="•"/>
                      </a:pPr>
                      <a:r>
                        <a:rPr lang="en-US" sz="1600" kern="1200" dirty="0" err="1" smtClean="0">
                          <a:solidFill>
                            <a:schemeClr val="tx1"/>
                          </a:solidFill>
                          <a:latin typeface="+mn-lt"/>
                          <a:ea typeface="+mn-ea"/>
                          <a:cs typeface="+mn-cs"/>
                        </a:rPr>
                        <a:t>Liferay</a:t>
                      </a:r>
                      <a:endParaRPr lang="en-US" sz="1600" kern="1200" dirty="0" smtClean="0">
                        <a:solidFill>
                          <a:schemeClr val="tx1"/>
                        </a:solidFill>
                        <a:latin typeface="+mn-lt"/>
                        <a:ea typeface="+mn-ea"/>
                        <a:cs typeface="+mn-cs"/>
                      </a:endParaRPr>
                    </a:p>
                    <a:p>
                      <a:pPr marL="164586" indent="-164586" algn="l" rtl="0" fontAlgn="base">
                        <a:spcBef>
                          <a:spcPct val="0"/>
                        </a:spcBef>
                        <a:spcAft>
                          <a:spcPts val="200"/>
                        </a:spcAft>
                        <a:buClr>
                          <a:srgbClr val="F8D246"/>
                        </a:buClr>
                        <a:buFont typeface="Arial" pitchFamily="34" charset="0"/>
                        <a:buChar char="•"/>
                      </a:pPr>
                      <a:r>
                        <a:rPr lang="en-US" sz="1600" kern="1200" dirty="0" smtClean="0">
                          <a:solidFill>
                            <a:schemeClr val="tx1"/>
                          </a:solidFill>
                          <a:latin typeface="+mn-lt"/>
                          <a:ea typeface="+mn-ea"/>
                          <a:cs typeface="+mn-cs"/>
                        </a:rPr>
                        <a:t>Quad</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4265904171"/>
      </p:ext>
    </p:extLst>
  </p:cSld>
  <p:clrMapOvr>
    <a:masterClrMapping/>
  </p:clrMapOvr>
  <p:transition>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4040442758"/>
              </p:ext>
            </p:extLst>
          </p:nvPr>
        </p:nvGraphicFramePr>
        <p:xfrm>
          <a:off x="568543" y="3442635"/>
          <a:ext cx="9467311" cy="2225040"/>
        </p:xfrm>
        <a:graphic>
          <a:graphicData uri="http://schemas.openxmlformats.org/drawingml/2006/table">
            <a:tbl>
              <a:tblPr firstRow="1" bandRow="1">
                <a:tableStyleId>{5C22544A-7EE6-4342-B048-85BDC9FD1C3A}</a:tableStyleId>
              </a:tblPr>
              <a:tblGrid>
                <a:gridCol w="9467311"/>
              </a:tblGrid>
              <a:tr h="274320">
                <a:tc>
                  <a:txBody>
                    <a:bodyPr/>
                    <a:lstStyle/>
                    <a:p>
                      <a:r>
                        <a:rPr lang="en-US" sz="1600" dirty="0" smtClean="0">
                          <a:solidFill>
                            <a:srgbClr val="F8D246"/>
                          </a:solidFill>
                        </a:rPr>
                        <a:t>TIPPING POINTS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Standardized to Rationalized introduces the ability to customize community sites according to users' needs, which drives Microsoft SharePoint Server 2010 Standard CAL, Microsoft SharePoint Online User Subscription Licenses for P1 or P2, and Microsoft Office 365 User Subscription Licenses for E1, E2, E3, or E4.</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dirty="0" smtClean="0">
                          <a:solidFill>
                            <a:schemeClr val="tx1"/>
                          </a:solidFill>
                          <a:latin typeface="+mn-lt"/>
                          <a:ea typeface="+mn-ea"/>
                          <a:cs typeface="+mn-cs"/>
                        </a:rPr>
                        <a:t>SharePoint Server 2010 system requirements drive Windows Server 2008 R2 Standard / Enterprise Edition or Windows Server 2012, and Microsoft SQL Server 2012 Standard / Enterprise Edition. (Licensing information not available for Windows Server 2012 at time of writing.)</a:t>
                      </a: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1310757705"/>
      </p:ext>
    </p:extLst>
  </p:cSld>
  <p:clrMapOvr>
    <a:masterClrMapping/>
  </p:clrMapOvr>
  <p:transition>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8. </a:t>
            </a:r>
            <a:r>
              <a:rPr lang="en-US" sz="160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graphicFrame>
        <p:nvGraphicFramePr>
          <p:cNvPr id="60" name="Table 59"/>
          <p:cNvGraphicFramePr>
            <a:graphicFrameLocks noGrp="1"/>
          </p:cNvGraphicFramePr>
          <p:nvPr>
            <p:extLst>
              <p:ext uri="{D42A27DB-BD31-4B8C-83A1-F6EECF244321}">
                <p14:modId xmlns:p14="http://schemas.microsoft.com/office/powerpoint/2010/main" val="2943932903"/>
              </p:ext>
            </p:extLst>
          </p:nvPr>
        </p:nvGraphicFramePr>
        <p:xfrm>
          <a:off x="567895" y="3442635"/>
          <a:ext cx="9487210" cy="2659338"/>
        </p:xfrm>
        <a:graphic>
          <a:graphicData uri="http://schemas.openxmlformats.org/drawingml/2006/table">
            <a:tbl>
              <a:tblPr firstRow="1" bandRow="1">
                <a:tableStyleId>{5C22544A-7EE6-4342-B048-85BDC9FD1C3A}</a:tableStyleId>
              </a:tblPr>
              <a:tblGrid>
                <a:gridCol w="9487210"/>
              </a:tblGrid>
              <a:tr h="274320">
                <a:tc>
                  <a:txBody>
                    <a:bodyPr/>
                    <a:lstStyle/>
                    <a:p>
                      <a:r>
                        <a:rPr lang="en-US" sz="1600" dirty="0" smtClean="0">
                          <a:solidFill>
                            <a:srgbClr val="F8D246"/>
                          </a:solidFill>
                        </a:rPr>
                        <a:t>LICENSING</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Server 2010 Standard CAL</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SharePoint Online User Subscription Licenses for P1 or P2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Office 365 User Subscription Licenses for E1, E2, E3 or E4</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2008 R2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Windows Server 2012</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387343">
                <a:tc>
                  <a:txBody>
                    <a:bodyPr/>
                    <a:lstStyle/>
                    <a:p>
                      <a:pPr marL="0" marR="0" indent="0" algn="l" defTabSz="1097192" rtl="0" eaLnBrk="1" fontAlgn="auto" latinLnBrk="0" hangingPunct="1">
                        <a:lnSpc>
                          <a:spcPct val="100000"/>
                        </a:lnSpc>
                        <a:spcBef>
                          <a:spcPts val="0"/>
                        </a:spcBef>
                        <a:spcAft>
                          <a:spcPts val="0"/>
                        </a:spcAft>
                        <a:buClr>
                          <a:srgbClr val="FFC000"/>
                        </a:buClr>
                        <a:buSzTx/>
                        <a:buFontTx/>
                        <a:buNone/>
                        <a:tabLst/>
                        <a:defRPr/>
                      </a:pPr>
                      <a:r>
                        <a:rPr lang="en-US" sz="1600" b="0" kern="1200" smtClean="0">
                          <a:solidFill>
                            <a:schemeClr val="tx1"/>
                          </a:solidFill>
                          <a:latin typeface="+mn-lt"/>
                          <a:ea typeface="+mn-ea"/>
                          <a:cs typeface="+mn-cs"/>
                        </a:rPr>
                        <a:t>SQL Server 2012 Standard / Enterprise Edition</a:t>
                      </a:r>
                      <a:endParaRPr lang="en-US" sz="16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1979658258"/>
      </p:ext>
    </p:extLst>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78" name="Rounded Rectangle 77"/>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9" name="Round Same Side Corner Rectangle 78"/>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8" y="2060033"/>
            <a:ext cx="9940541" cy="1015663"/>
          </a:xfrm>
          <a:prstGeom prst="rect">
            <a:avLst/>
          </a:prstGeom>
        </p:spPr>
        <p:txBody>
          <a:bodyPr wrap="square" lIns="0" tIns="0" rIns="0" bIns="0">
            <a:spAutoFit/>
          </a:bodyPr>
          <a:lstStyle/>
          <a:p>
            <a:pPr>
              <a:spcAft>
                <a:spcPts val="0"/>
              </a:spcAft>
              <a:buClr>
                <a:srgbClr val="FFC000"/>
              </a:buClr>
            </a:pPr>
            <a:r>
              <a:rPr lang="en-US" sz="1600" b="1" dirty="0" smtClean="0">
                <a:solidFill>
                  <a:srgbClr val="F8D246"/>
                </a:solidFill>
                <a:latin typeface="Segoe"/>
              </a:rPr>
              <a:t>BPIO: 8. </a:t>
            </a:r>
            <a:r>
              <a:rPr lang="en-US" sz="1600" dirty="0" smtClean="0">
                <a:solidFill>
                  <a:srgbClr val="FFFFFF"/>
                </a:solidFill>
                <a:latin typeface="Segoe"/>
              </a:rPr>
              <a:t>What best describes your social media?</a:t>
            </a:r>
            <a:endParaRPr lang="en-IN" sz="1600" dirty="0" smtClean="0">
              <a:solidFill>
                <a:srgbClr val="FFFFFF"/>
              </a:solidFill>
              <a:latin typeface="Segoe"/>
            </a:endParaRPr>
          </a:p>
          <a:p>
            <a:pPr>
              <a:spcBef>
                <a:spcPts val="600"/>
              </a:spcBef>
              <a:spcAft>
                <a:spcPts val="0"/>
              </a:spcAft>
              <a:buClr>
                <a:srgbClr val="FFC000"/>
              </a:buClr>
            </a:pPr>
            <a:r>
              <a:rPr lang="en-US" sz="1500" dirty="0" smtClean="0">
                <a:solidFill>
                  <a:srgbClr val="F8D246"/>
                </a:solidFill>
                <a:latin typeface="Segoe"/>
              </a:rPr>
              <a:t>Rationalized answer is C. </a:t>
            </a:r>
            <a:r>
              <a:rPr lang="en-US" sz="1500" dirty="0" smtClean="0">
                <a:solidFill>
                  <a:srgbClr val="FFFFFF"/>
                </a:solidFill>
                <a:latin typeface="Segoe"/>
              </a:rPr>
              <a:t>Blogs, wikis, and podcasts are used enterprise-wide and compose a significant amount of enterprise content; communities have dedicated, actively managed sites that often are customized for specific needs, This Content is accessible through multiple mobile devices.</a:t>
            </a: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3"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4"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5"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6"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7"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7"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8"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9"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0"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3"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4"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4"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7831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80" name="Title 58"/>
          <p:cNvSpPr>
            <a:spLocks noGrp="1"/>
          </p:cNvSpPr>
          <p:nvPr>
            <p:ph type="title"/>
          </p:nvPr>
        </p:nvSpPr>
        <p:spPr>
          <a:xfrm>
            <a:off x="420624" y="808339"/>
            <a:ext cx="9378318" cy="332399"/>
          </a:xfrm>
        </p:spPr>
        <p:txBody>
          <a:bodyPr/>
          <a:lstStyle/>
          <a:p>
            <a:pPr lvl="0">
              <a:defRPr/>
            </a:pPr>
            <a:r>
              <a:rPr lang="en-US" sz="2400" spc="0" smtClean="0">
                <a:solidFill>
                  <a:srgbClr val="FFFFFF"/>
                </a:solidFill>
              </a:rPr>
              <a:t>Standardized to Rationalized</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1798309874"/>
              </p:ext>
            </p:extLst>
          </p:nvPr>
        </p:nvGraphicFramePr>
        <p:xfrm>
          <a:off x="567895" y="3150786"/>
          <a:ext cx="5403927" cy="670560"/>
        </p:xfrm>
        <a:graphic>
          <a:graphicData uri="http://schemas.openxmlformats.org/drawingml/2006/table">
            <a:tbl>
              <a:tblPr firstRow="1" bandRow="1">
                <a:tableStyleId>{5C22544A-7EE6-4342-B048-85BDC9FD1C3A}</a:tableStyleId>
              </a:tblPr>
              <a:tblGrid>
                <a:gridCol w="5403927"/>
              </a:tblGrid>
              <a:tr h="243729">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1" dirty="0" smtClean="0">
                          <a:solidFill>
                            <a:srgbClr val="F8D246"/>
                          </a:solidFill>
                          <a:latin typeface="+mn-lt"/>
                        </a:rPr>
                        <a:t>SERVICE</a:t>
                      </a:r>
                      <a:r>
                        <a:rPr lang="en-US" sz="1600" b="1" baseline="0" dirty="0" smtClean="0">
                          <a:solidFill>
                            <a:srgbClr val="F8D246"/>
                          </a:solidFill>
                          <a:latin typeface="+mn-lt"/>
                        </a:rPr>
                        <a:t> OFFERING</a:t>
                      </a:r>
                      <a:endParaRPr lang="en-US" sz="1600" b="1" dirty="0" smtClean="0">
                        <a:solidFill>
                          <a:srgbClr val="F8D246"/>
                        </a:solidFill>
                        <a:latin typeface="Segoe" pitchFamily="34" charset="0"/>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246440">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15"/>
                        </a:rPr>
                        <a:t>Practice Accelerator for SharePoint Server 2010</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Rounded Rectangle 66"/>
          <p:cNvSpPr/>
          <p:nvPr/>
        </p:nvSpPr>
        <p:spPr bwMode="auto">
          <a:xfrm rot="10800000">
            <a:off x="6132243" y="3021204"/>
            <a:ext cx="4304027" cy="3973956"/>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smtClean="0">
              <a:solidFill>
                <a:srgbClr val="FFFF99"/>
              </a:solidFill>
            </a:endParaRPr>
          </a:p>
        </p:txBody>
      </p:sp>
      <p:sp>
        <p:nvSpPr>
          <p:cNvPr id="82" name="Rectangle 81"/>
          <p:cNvSpPr/>
          <p:nvPr/>
        </p:nvSpPr>
        <p:spPr>
          <a:xfrm>
            <a:off x="6214632" y="3183444"/>
            <a:ext cx="2483388" cy="338530"/>
          </a:xfrm>
          <a:prstGeom prst="rect">
            <a:avLst/>
          </a:prstGeom>
        </p:spPr>
        <p:txBody>
          <a:bodyPr wrap="square" lIns="91418" tIns="45708" rIns="91418" bIns="45708">
            <a:spAutoFit/>
          </a:bodyPr>
          <a:lstStyle/>
          <a:p>
            <a:pPr defTabSz="914292">
              <a:defRPr/>
            </a:pPr>
            <a:r>
              <a:rPr lang="en-US" sz="1600" dirty="0">
                <a:solidFill>
                  <a:srgbClr val="F8D246"/>
                </a:solidFill>
              </a:rPr>
              <a:t>TECHNOLOGIES</a:t>
            </a:r>
            <a:endParaRPr lang="en-US" sz="1600" b="1" dirty="0">
              <a:solidFill>
                <a:srgbClr val="F8D246"/>
              </a:solidFill>
              <a:latin typeface="Segoe" pitchFamily="34" charset="0"/>
            </a:endParaRPr>
          </a:p>
        </p:txBody>
      </p:sp>
      <p:sp>
        <p:nvSpPr>
          <p:cNvPr id="83" name="Rectangle 82"/>
          <p:cNvSpPr/>
          <p:nvPr/>
        </p:nvSpPr>
        <p:spPr>
          <a:xfrm>
            <a:off x="6296690" y="3588205"/>
            <a:ext cx="3915849" cy="3159839"/>
          </a:xfrm>
          <a:prstGeom prst="rect">
            <a:avLst/>
          </a:prstGeom>
        </p:spPr>
        <p:txBody>
          <a:bodyPr wrap="square" lIns="0" tIns="0" rIns="0" bIns="0">
            <a:spAutoFit/>
          </a:bodyPr>
          <a:lstStyle/>
          <a:p>
            <a:pPr marL="173032" indent="-173032" defTabSz="1097192">
              <a:spcAft>
                <a:spcPts val="200"/>
              </a:spcAft>
              <a:buClr>
                <a:srgbClr val="F8D246"/>
              </a:buClr>
              <a:buFont typeface="Arial" pitchFamily="34" charset="0"/>
              <a:buChar char="•"/>
            </a:pPr>
            <a:r>
              <a:rPr lang="en-US" sz="1600" dirty="0" smtClean="0">
                <a:solidFill>
                  <a:srgbClr val="FFFFFF"/>
                </a:solidFill>
                <a:latin typeface="Segoe (Body)"/>
              </a:rPr>
              <a:t>SharePoint Server 2010 (wikis, blogs, discussion boards, customized sites)
Office SharePoint Server 2007 (wikis, blogs, discussion boards, customized sites)
SharePoint Online (surveys, blogs, wikis)
Office 365 E1
Office 365 E2
Office 365 E3
Office 365 E4
SharePoint Online P1
SharePoint Online P2</a:t>
            </a:r>
          </a:p>
        </p:txBody>
      </p:sp>
      <p:sp>
        <p:nvSpPr>
          <p:cNvPr id="51" name="TextBox 50">
            <a:hlinkClick r:id="rId10"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60" name="Isosceles Triangle 59">
            <a:hlinkClick r:id="rId10"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6344917"/>
      </p:ext>
    </p:extLst>
  </p:cSld>
  <p:clrMapOvr>
    <a:masterClrMapping/>
  </p:clrMapOvr>
  <p:transition>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18.</a:t>
                      </a:r>
                      <a:r>
                        <a:rPr lang="en-US" sz="1400" smtClean="0">
                          <a:solidFill>
                            <a:schemeClr val="tx1"/>
                          </a:solidFill>
                          <a:latin typeface="Segoe (Body)"/>
                        </a:rPr>
                        <a:t> What best describes your Domain Name System 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Redundant Domain Name System servers exist to provide fault tolerance</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8.</a:t>
                      </a:r>
                      <a:r>
                        <a:rPr lang="en-US" sz="1400" smtClean="0">
                          <a:solidFill>
                            <a:schemeClr val="tx1"/>
                          </a:solidFill>
                          <a:latin typeface="Segoe (Body)"/>
                        </a:rPr>
                        <a:t> What best describes your server or service monitoring and control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Performance monitoring of applications as well as physical and virtual hardware pools with enforceable SLAs; Service health monitoring with consistent reporting across heterogeneous environments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23.</a:t>
                      </a:r>
                      <a:r>
                        <a:rPr lang="en-US" sz="1400" smtClean="0">
                          <a:solidFill>
                            <a:schemeClr val="tx1"/>
                          </a:solidFill>
                          <a:latin typeface="Segoe (Body)"/>
                        </a:rPr>
                        <a:t> What best describes your transport services (eg. TCP/IP) configuration?</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B.</a:t>
                      </a:r>
                      <a:r>
                        <a:rPr lang="en-US" sz="1400" smtClean="0">
                          <a:solidFill>
                            <a:schemeClr val="tx1"/>
                          </a:solidFill>
                          <a:latin typeface="Segoe (Body)"/>
                        </a:rPr>
                        <a:t> IPv4 for main transport services, using IPv6 for some transport services (eg. to achieve larger address range)</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10.</a:t>
                      </a:r>
                      <a:r>
                        <a:rPr lang="en-US" sz="1400" smtClean="0">
                          <a:solidFill>
                            <a:schemeClr val="tx1"/>
                          </a:solidFill>
                          <a:latin typeface="Segoe (Body)"/>
                        </a:rPr>
                        <a:t> What best describes your high-availability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There are multiple levels of service availability clustering or load balancing. Virtualization and management is used to dynamically move applications and services when issues arise with datacenter compute, storage and network resources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127997" y="1298222"/>
            <a:ext cx="10578674" cy="5839556"/>
            <a:chOff x="127997" y="1613574"/>
            <a:chExt cx="10578674" cy="5524204"/>
          </a:xfrm>
        </p:grpSpPr>
        <p:sp>
          <p:nvSpPr>
            <p:cNvPr id="63" name="Rounded Rectangle 62"/>
            <p:cNvSpPr/>
            <p:nvPr/>
          </p:nvSpPr>
          <p:spPr bwMode="auto">
            <a:xfrm rot="10800000">
              <a:off x="127997" y="1613574"/>
              <a:ext cx="10578674" cy="5524204"/>
            </a:xfrm>
            <a:prstGeom prst="roundRect">
              <a:avLst>
                <a:gd name="adj" fmla="val 5346"/>
              </a:avLst>
            </a:prstGeom>
            <a:gradFill flip="none" rotWithShape="1">
              <a:gsLst>
                <a:gs pos="100000">
                  <a:srgbClr val="0A2A5A">
                    <a:alpha val="39000"/>
                  </a:srgbClr>
                </a:gs>
                <a:gs pos="85000">
                  <a:srgbClr val="0A2A5A">
                    <a:alpha val="34000"/>
                  </a:srgbClr>
                </a:gs>
                <a:gs pos="59000">
                  <a:srgbClr val="0A2A5A">
                    <a:alpha val="25000"/>
                  </a:srgbClr>
                </a:gs>
                <a:gs pos="21000">
                  <a:srgbClr val="0A2A5A">
                    <a:alpha val="18000"/>
                  </a:srgbClr>
                </a:gs>
                <a:gs pos="0">
                  <a:srgbClr val="0A2A5A">
                    <a:alpha val="35000"/>
                  </a:srgbClr>
                </a:gs>
              </a:gsLst>
              <a:lin ang="54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64" name="Round Same Side Corner Rectangle 63"/>
            <p:cNvSpPr/>
            <p:nvPr/>
          </p:nvSpPr>
          <p:spPr bwMode="auto">
            <a:xfrm>
              <a:off x="300251" y="1686919"/>
              <a:ext cx="10242645" cy="584333"/>
            </a:xfrm>
            <a:prstGeom prst="round2SameRect">
              <a:avLst>
                <a:gd name="adj1" fmla="val 30681"/>
                <a:gd name="adj2" fmla="val 0"/>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D3ECF2">
                    <a:alpha val="54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4" tIns="54858" rIns="109714" bIns="54858" numCol="1" rtlCol="0" anchor="ctr" anchorCtr="0" compatLnSpc="1">
              <a:prstTxWarp prst="textNoShape">
                <a:avLst/>
              </a:prstTxWarp>
            </a:bodyPr>
            <a:lstStyle/>
            <a:p>
              <a:pPr algn="ctr" defTabSz="1096788"/>
              <a:endParaRPr lang="en-US" kern="0" dirty="0">
                <a:solidFill>
                  <a:sysClr val="window" lastClr="FFFFFF"/>
                </a:solidFill>
                <a:latin typeface="Segoe" pitchFamily="34" charset="0"/>
              </a:endParaRPr>
            </a:p>
          </p:txBody>
        </p:sp>
      </p:grpSp>
      <p:sp>
        <p:nvSpPr>
          <p:cNvPr id="40" name="Rectangle 39"/>
          <p:cNvSpPr/>
          <p:nvPr/>
        </p:nvSpPr>
        <p:spPr>
          <a:xfrm>
            <a:off x="575059" y="2060033"/>
            <a:ext cx="9137618" cy="1061829"/>
          </a:xfrm>
          <a:prstGeom prst="rect">
            <a:avLst/>
          </a:prstGeom>
        </p:spPr>
        <p:txBody>
          <a:bodyPr wrap="square" lIns="0" tIns="0" rIns="0" bIns="0">
            <a:spAutoFit/>
          </a:bodyPr>
          <a:lstStyle/>
          <a:p>
            <a:pPr>
              <a:spcAft>
                <a:spcPts val="0"/>
              </a:spcAft>
              <a:buClr>
                <a:srgbClr val="FFC000"/>
              </a:buClr>
            </a:pPr>
            <a:r>
              <a:rPr lang="en-US" sz="1600" b="1" smtClean="0">
                <a:solidFill>
                  <a:srgbClr val="F8D246"/>
                </a:solidFill>
                <a:latin typeface="Segoe"/>
              </a:rPr>
              <a:t>BPIO: 9. </a:t>
            </a:r>
            <a:r>
              <a:rPr lang="en-US" sz="1600" smtClean="0">
                <a:solidFill>
                  <a:srgbClr val="FFFFFF"/>
                </a:solidFill>
                <a:latin typeface="Segoe"/>
              </a:rPr>
              <a:t>What best describes your ability to gather social feedback?</a:t>
            </a:r>
            <a:endParaRPr lang="en-IN" sz="1600" dirty="0" smtClean="0">
              <a:solidFill>
                <a:srgbClr val="FFFFFF"/>
              </a:solidFill>
              <a:latin typeface="Segoe"/>
            </a:endParaRPr>
          </a:p>
          <a:p>
            <a:pPr>
              <a:spcBef>
                <a:spcPts val="600"/>
              </a:spcBef>
              <a:spcAft>
                <a:spcPts val="0"/>
              </a:spcAft>
              <a:buClr>
                <a:srgbClr val="FFC000"/>
              </a:buClr>
            </a:pPr>
            <a:r>
              <a:rPr lang="en-US" sz="1600" smtClean="0">
                <a:solidFill>
                  <a:srgbClr val="F8D246"/>
                </a:solidFill>
                <a:latin typeface="Segoe"/>
              </a:rPr>
              <a:t>Rationalized answer is C. </a:t>
            </a:r>
            <a:r>
              <a:rPr lang="en-US" sz="1600" smtClean="0">
                <a:solidFill>
                  <a:srgbClr val="FFFFFF"/>
                </a:solidFill>
                <a:latin typeface="Segoe"/>
              </a:rPr>
              <a:t>Rating, tagging, and bookmarking are used broadly to share opinions about all kinds of content and are available from within productivity applications that are used to create content.</a:t>
            </a:r>
            <a:endParaRPr lang="en-US" sz="1800" dirty="0" smtClean="0">
              <a:solidFill>
                <a:srgbClr val="FFFFFF"/>
              </a:solidFill>
              <a:latin typeface="Segoe"/>
            </a:endParaRPr>
          </a:p>
        </p:txBody>
      </p:sp>
      <p:sp>
        <p:nvSpPr>
          <p:cNvPr id="44" name="TextBox 43">
            <a:hlinkClick r:id="rId3" action="ppaction://hlinksldjump"/>
          </p:cNvPr>
          <p:cNvSpPr txBox="1"/>
          <p:nvPr/>
        </p:nvSpPr>
        <p:spPr>
          <a:xfrm>
            <a:off x="840041" y="6995160"/>
            <a:ext cx="2245360" cy="313927"/>
          </a:xfrm>
          <a:prstGeom prst="rect">
            <a:avLst/>
          </a:prstGeom>
          <a:noFill/>
        </p:spPr>
        <p:txBody>
          <a:bodyPr wrap="square" lIns="91429" tIns="45714" rIns="91429" bIns="45714" rtlCol="0">
            <a:spAutoFit/>
          </a:bodyPr>
          <a:lstStyle/>
          <a:p>
            <a:r>
              <a:rPr lang="en-US" sz="1400" b="1" dirty="0">
                <a:solidFill>
                  <a:srgbClr val="FFFFFF"/>
                </a:solidFill>
                <a:effectLst>
                  <a:outerShdw blurRad="38100" dist="38100" dir="2700000" algn="tl">
                    <a:srgbClr val="000000">
                      <a:alpha val="43137"/>
                    </a:srgbClr>
                  </a:outerShdw>
                </a:effectLst>
                <a:latin typeface="Segoe" pitchFamily="34" charset="0"/>
              </a:rPr>
              <a:t>SEE PROJECTS</a:t>
            </a:r>
          </a:p>
        </p:txBody>
      </p:sp>
      <p:sp>
        <p:nvSpPr>
          <p:cNvPr id="45" name="Isosceles Triangle 44">
            <a:hlinkClick r:id="rId3" action="ppaction://hlinksldjump"/>
          </p:cNvPr>
          <p:cNvSpPr/>
          <p:nvPr/>
        </p:nvSpPr>
        <p:spPr bwMode="auto">
          <a:xfrm rot="5400000">
            <a:off x="713232" y="7068312"/>
            <a:ext cx="188926" cy="162868"/>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832"/>
            <a:endParaRPr lang="en-US" dirty="0">
              <a:solidFill>
                <a:srgbClr val="FFFFFF"/>
              </a:solidFill>
              <a:effectLst>
                <a:outerShdw blurRad="38100" dist="38100" dir="2700000" algn="tl">
                  <a:srgbClr val="000000">
                    <a:alpha val="43137"/>
                  </a:srgbClr>
                </a:outerShdw>
              </a:effectLst>
            </a:endParaRPr>
          </a:p>
        </p:txBody>
      </p:sp>
      <p:sp>
        <p:nvSpPr>
          <p:cNvPr id="53" name="Rectangle 52"/>
          <p:cNvSpPr/>
          <p:nvPr/>
        </p:nvSpPr>
        <p:spPr>
          <a:xfrm>
            <a:off x="457200" y="1399032"/>
            <a:ext cx="3175847" cy="523208"/>
          </a:xfrm>
          <a:prstGeom prst="rect">
            <a:avLst/>
          </a:prstGeom>
        </p:spPr>
        <p:txBody>
          <a:bodyPr wrap="none" lIns="91426" tIns="45712" rIns="91426" bIns="45712">
            <a:spAutoFit/>
          </a:bodyPr>
          <a:lstStyle/>
          <a:p>
            <a:pPr defTabSz="914256"/>
            <a:r>
              <a:rPr lang="en-US" sz="2800" b="1" i="1" kern="0" dirty="0" smtClean="0">
                <a:solidFill>
                  <a:srgbClr val="FFFFFF"/>
                </a:solidFill>
                <a:effectLst>
                  <a:outerShdw blurRad="38100" dist="38100" dir="2700000" algn="tl">
                    <a:srgbClr val="000000">
                      <a:alpha val="43137"/>
                    </a:srgbClr>
                  </a:outerShdw>
                </a:effectLst>
              </a:rPr>
              <a:t>Profiling Question </a:t>
            </a:r>
            <a:endParaRPr lang="en-US" sz="2800" b="1" i="1" kern="0" dirty="0">
              <a:solidFill>
                <a:srgbClr val="FFFFFF"/>
              </a:solidFill>
              <a:effectLst>
                <a:outerShdw blurRad="38100" dist="38100" dir="2700000" algn="tl">
                  <a:srgbClr val="000000">
                    <a:alpha val="43137"/>
                  </a:srgbClr>
                </a:outerShdw>
              </a:effectLst>
            </a:endParaRPr>
          </a:p>
        </p:txBody>
      </p:sp>
      <p:grpSp>
        <p:nvGrpSpPr>
          <p:cNvPr id="47" name="Group 52"/>
          <p:cNvGrpSpPr/>
          <p:nvPr/>
        </p:nvGrpSpPr>
        <p:grpSpPr>
          <a:xfrm>
            <a:off x="9787993" y="149764"/>
            <a:ext cx="1052593" cy="816746"/>
            <a:chOff x="9787989" y="149764"/>
            <a:chExt cx="1052592" cy="816746"/>
          </a:xfrm>
        </p:grpSpPr>
        <p:grpSp>
          <p:nvGrpSpPr>
            <p:cNvPr id="48" name="Group 68"/>
            <p:cNvGrpSpPr/>
            <p:nvPr/>
          </p:nvGrpSpPr>
          <p:grpSpPr>
            <a:xfrm>
              <a:off x="9787989" y="149764"/>
              <a:ext cx="1042917" cy="816746"/>
              <a:chOff x="9607229" y="133998"/>
              <a:chExt cx="1042917" cy="816746"/>
            </a:xfrm>
          </p:grpSpPr>
          <p:sp>
            <p:nvSpPr>
              <p:cNvPr id="57" name="Rectangle 56"/>
              <p:cNvSpPr/>
              <p:nvPr/>
            </p:nvSpPr>
            <p:spPr>
              <a:xfrm rot="49394">
                <a:off x="9621458" y="144300"/>
                <a:ext cx="1020932" cy="781235"/>
              </a:xfrm>
              <a:prstGeom prst="rect">
                <a:avLst/>
              </a:prstGeom>
              <a:solidFill>
                <a:schemeClr val="bg2"/>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59" name="Group 53"/>
              <p:cNvGrpSpPr/>
              <p:nvPr/>
            </p:nvGrpSpPr>
            <p:grpSpPr>
              <a:xfrm>
                <a:off x="9607229" y="133998"/>
                <a:ext cx="1042917" cy="816746"/>
                <a:chOff x="9607229" y="133998"/>
                <a:chExt cx="1042917" cy="816746"/>
              </a:xfrm>
            </p:grpSpPr>
            <p:pic>
              <p:nvPicPr>
                <p:cNvPr id="62" name="Picture 2" descr="cooltools-shape"/>
                <p:cNvPicPr>
                  <a:picLocks noChangeAspect="1" noChangeArrowheads="1"/>
                </p:cNvPicPr>
                <p:nvPr/>
              </p:nvPicPr>
              <p:blipFill>
                <a:blip r:embed="rId4" cstate="print"/>
                <a:srcRect/>
                <a:stretch>
                  <a:fillRect/>
                </a:stretch>
              </p:blipFill>
              <p:spPr bwMode="auto">
                <a:xfrm rot="61984">
                  <a:off x="10382322" y="133998"/>
                  <a:ext cx="267824" cy="816746"/>
                </a:xfrm>
                <a:prstGeom prst="rect">
                  <a:avLst/>
                </a:prstGeom>
                <a:noFill/>
                <a:ln w="12700">
                  <a:noFill/>
                  <a:miter lim="800000"/>
                  <a:headEnd/>
                  <a:tailEnd/>
                </a:ln>
                <a:effectLst/>
              </p:spPr>
            </p:pic>
            <p:pic>
              <p:nvPicPr>
                <p:cNvPr id="65" name="Picture 3" descr="cooltools-shape"/>
                <p:cNvPicPr>
                  <a:picLocks noChangeAspect="1" noChangeArrowheads="1"/>
                </p:cNvPicPr>
                <p:nvPr/>
              </p:nvPicPr>
              <p:blipFill>
                <a:blip r:embed="rId5" cstate="print"/>
                <a:srcRect/>
                <a:stretch>
                  <a:fillRect/>
                </a:stretch>
              </p:blipFill>
              <p:spPr bwMode="auto">
                <a:xfrm rot="61984">
                  <a:off x="9862059" y="133998"/>
                  <a:ext cx="267824" cy="816746"/>
                </a:xfrm>
                <a:prstGeom prst="rect">
                  <a:avLst/>
                </a:prstGeom>
                <a:noFill/>
                <a:ln w="12700">
                  <a:noFill/>
                  <a:miter lim="800000"/>
                  <a:headEnd/>
                  <a:tailEnd/>
                </a:ln>
                <a:effectLst/>
              </p:spPr>
            </p:pic>
            <p:pic>
              <p:nvPicPr>
                <p:cNvPr id="66" name="Picture 4" descr="cooltools-shape"/>
                <p:cNvPicPr>
                  <a:picLocks noChangeAspect="1" noChangeArrowheads="1"/>
                </p:cNvPicPr>
                <p:nvPr/>
              </p:nvPicPr>
              <p:blipFill>
                <a:blip r:embed="rId6" cstate="print"/>
                <a:srcRect/>
                <a:stretch>
                  <a:fillRect/>
                </a:stretch>
              </p:blipFill>
              <p:spPr bwMode="auto">
                <a:xfrm rot="61984">
                  <a:off x="9607229" y="133998"/>
                  <a:ext cx="267824" cy="816746"/>
                </a:xfrm>
                <a:prstGeom prst="rect">
                  <a:avLst/>
                </a:prstGeom>
                <a:noFill/>
                <a:ln w="12700">
                  <a:noFill/>
                  <a:miter lim="800000"/>
                  <a:headEnd/>
                  <a:tailEnd/>
                </a:ln>
                <a:effectLst/>
              </p:spPr>
            </p:pic>
            <p:pic>
              <p:nvPicPr>
                <p:cNvPr id="68" name="Picture 5" descr="cooltools-shape"/>
                <p:cNvPicPr>
                  <a:picLocks noChangeAspect="1" noChangeArrowheads="1"/>
                </p:cNvPicPr>
                <p:nvPr/>
              </p:nvPicPr>
              <p:blipFill>
                <a:blip r:embed="rId7" cstate="print"/>
                <a:srcRect/>
                <a:stretch>
                  <a:fillRect/>
                </a:stretch>
              </p:blipFill>
              <p:spPr bwMode="auto">
                <a:xfrm rot="61984">
                  <a:off x="10121595" y="133998"/>
                  <a:ext cx="267824" cy="816746"/>
                </a:xfrm>
                <a:prstGeom prst="rect">
                  <a:avLst/>
                </a:prstGeom>
                <a:noFill/>
                <a:ln w="12700">
                  <a:noFill/>
                  <a:miter lim="800000"/>
                  <a:headEnd/>
                  <a:tailEnd/>
                </a:ln>
                <a:effectLst/>
              </p:spPr>
            </p:pic>
          </p:grpSp>
        </p:grpSp>
        <p:sp>
          <p:nvSpPr>
            <p:cNvPr id="49" name="TextBox 48">
              <a:hlinkClick r:id="rId8" action="ppaction://hlinksldjump"/>
            </p:cNvPr>
            <p:cNvSpPr txBox="1"/>
            <p:nvPr/>
          </p:nvSpPr>
          <p:spPr>
            <a:xfrm>
              <a:off x="9817545" y="232313"/>
              <a:ext cx="1023036" cy="461665"/>
            </a:xfrm>
            <a:prstGeom prst="rect">
              <a:avLst/>
            </a:prstGeom>
            <a:noFill/>
            <a:ln>
              <a:noFill/>
            </a:ln>
          </p:spPr>
          <p:txBody>
            <a:bodyPr wrap="none" rtlCol="0">
              <a:spAutoFit/>
            </a:bodyPr>
            <a:lstStyle/>
            <a:p>
              <a:r>
                <a:rPr lang="en-US" sz="2400" b="1" smtClean="0">
                  <a:ln w="3175" cap="sq" cmpd="sng">
                    <a:noFill/>
                    <a:bevel/>
                  </a:ln>
                  <a:solidFill>
                    <a:srgbClr val="FFFFFF"/>
                  </a:solidFill>
                  <a:effectLst>
                    <a:outerShdw blurRad="355600" algn="ctr" rotWithShape="0">
                      <a:prstClr val="black"/>
                    </a:outerShdw>
                  </a:effectLst>
                  <a:latin typeface="Segoe" pitchFamily="34" charset="0"/>
                </a:rPr>
                <a:t>S to R</a:t>
              </a:r>
              <a:endParaRPr lang="en-US" sz="2400" b="1" dirty="0">
                <a:ln w="3175" cap="sq" cmpd="sng">
                  <a:noFill/>
                  <a:bevel/>
                </a:ln>
                <a:solidFill>
                  <a:srgbClr val="FFFFFF"/>
                </a:solidFill>
                <a:effectLst>
                  <a:outerShdw blurRad="355600" algn="ctr" rotWithShape="0">
                    <a:prstClr val="black"/>
                  </a:outerShdw>
                </a:effectLst>
                <a:latin typeface="Segoe" pitchFamily="34" charset="0"/>
              </a:endParaRPr>
            </a:p>
          </p:txBody>
        </p:sp>
        <p:sp>
          <p:nvSpPr>
            <p:cNvPr id="54" name="Right Arrow 53">
              <a:hlinkClick r:id="rId8" action="ppaction://hlinksldjump"/>
            </p:cNvPr>
            <p:cNvSpPr/>
            <p:nvPr/>
          </p:nvSpPr>
          <p:spPr bwMode="auto">
            <a:xfrm>
              <a:off x="9997845" y="608133"/>
              <a:ext cx="495164" cy="258974"/>
            </a:xfrm>
            <a:prstGeom prst="rightArrow">
              <a:avLst>
                <a:gd name="adj1" fmla="val 64815"/>
                <a:gd name="adj2" fmla="val 50000"/>
              </a:avLst>
            </a:prstGeom>
            <a:gradFill>
              <a:gsLst>
                <a:gs pos="13000">
                  <a:schemeClr val="bg1">
                    <a:lumMod val="50000"/>
                    <a:lumOff val="50000"/>
                    <a:alpha val="0"/>
                  </a:schemeClr>
                </a:gs>
                <a:gs pos="50000">
                  <a:schemeClr val="accent1">
                    <a:tint val="44500"/>
                    <a:satMod val="160000"/>
                  </a:schemeClr>
                </a:gs>
                <a:gs pos="100000">
                  <a:schemeClr val="tx2">
                    <a:lumMod val="75000"/>
                  </a:schemeClr>
                </a:gs>
              </a:gsLst>
              <a:lin ang="0" scaled="0"/>
            </a:gradFill>
            <a:ln>
              <a:no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832"/>
              <a:endParaRPr lang="en-US" dirty="0">
                <a:solidFill>
                  <a:srgbClr val="FFFFFF"/>
                </a:solidFill>
              </a:endParaRPr>
            </a:p>
          </p:txBody>
        </p:sp>
      </p:grpSp>
      <p:grpSp>
        <p:nvGrpSpPr>
          <p:cNvPr id="69" name="Group 73"/>
          <p:cNvGrpSpPr/>
          <p:nvPr/>
        </p:nvGrpSpPr>
        <p:grpSpPr>
          <a:xfrm>
            <a:off x="1661318" y="7287011"/>
            <a:ext cx="1594230" cy="680271"/>
            <a:chOff x="1792010" y="4441101"/>
            <a:chExt cx="1814878" cy="680271"/>
          </a:xfrm>
        </p:grpSpPr>
        <p:sp>
          <p:nvSpPr>
            <p:cNvPr id="70" name="Round Same Side Corner Rectangle 69"/>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1" name="TextBox 70">
              <a:hlinkClick r:id="rId9"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Challenges</a:t>
              </a:r>
            </a:p>
          </p:txBody>
        </p:sp>
      </p:grpSp>
      <p:grpSp>
        <p:nvGrpSpPr>
          <p:cNvPr id="72" name="Group 76"/>
          <p:cNvGrpSpPr/>
          <p:nvPr/>
        </p:nvGrpSpPr>
        <p:grpSpPr>
          <a:xfrm>
            <a:off x="120580" y="7287011"/>
            <a:ext cx="1594229" cy="680271"/>
            <a:chOff x="0" y="4441101"/>
            <a:chExt cx="1816316" cy="680271"/>
          </a:xfrm>
        </p:grpSpPr>
        <p:sp>
          <p:nvSpPr>
            <p:cNvPr id="73" name="Round Same Side Corner Rectangle 72"/>
            <p:cNvSpPr/>
            <p:nvPr/>
          </p:nvSpPr>
          <p:spPr bwMode="auto">
            <a:xfrm>
              <a:off x="141895"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4" name="TextBox 73">
              <a:hlinkClick r:id="rId10" action="ppaction://hlinksldjump"/>
            </p:cNvPr>
            <p:cNvSpPr txBox="1"/>
            <p:nvPr/>
          </p:nvSpPr>
          <p:spPr>
            <a:xfrm>
              <a:off x="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Transition</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grpSp>
        <p:nvGrpSpPr>
          <p:cNvPr id="75" name="Group 82"/>
          <p:cNvGrpSpPr/>
          <p:nvPr/>
        </p:nvGrpSpPr>
        <p:grpSpPr>
          <a:xfrm>
            <a:off x="3180655" y="7297060"/>
            <a:ext cx="1594230" cy="680271"/>
            <a:chOff x="1792010" y="4441101"/>
            <a:chExt cx="1814878" cy="680271"/>
          </a:xfrm>
        </p:grpSpPr>
        <p:sp>
          <p:nvSpPr>
            <p:cNvPr id="76" name="Round Same Side Corner Rectangle 75"/>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77" name="TextBox 76"/>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FFFFFF"/>
                  </a:solidFill>
                  <a:effectLst>
                    <a:outerShdw blurRad="38100" dist="38100" dir="2700000" algn="tl">
                      <a:srgbClr val="000000">
                        <a:alpha val="43137"/>
                      </a:srgbClr>
                    </a:outerShdw>
                  </a:effectLst>
                  <a:latin typeface="Segoe" pitchFamily="34" charset="0"/>
                </a:rPr>
                <a:t>Questions</a:t>
              </a:r>
            </a:p>
          </p:txBody>
        </p:sp>
      </p:grpSp>
      <p:grpSp>
        <p:nvGrpSpPr>
          <p:cNvPr id="81" name="Group 87"/>
          <p:cNvGrpSpPr/>
          <p:nvPr/>
        </p:nvGrpSpPr>
        <p:grpSpPr>
          <a:xfrm>
            <a:off x="4699990" y="7297060"/>
            <a:ext cx="1594230" cy="680271"/>
            <a:chOff x="1792010" y="4441101"/>
            <a:chExt cx="1814878" cy="680271"/>
          </a:xfrm>
        </p:grpSpPr>
        <p:sp>
          <p:nvSpPr>
            <p:cNvPr id="84" name="Round Same Side Corner Rectangle 83"/>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92" name="TextBox 91">
              <a:hlinkClick r:id="rId11"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Projects</a:t>
              </a:r>
            </a:p>
          </p:txBody>
        </p:sp>
      </p:grpSp>
      <p:grpSp>
        <p:nvGrpSpPr>
          <p:cNvPr id="98" name="Group 92"/>
          <p:cNvGrpSpPr/>
          <p:nvPr/>
        </p:nvGrpSpPr>
        <p:grpSpPr>
          <a:xfrm>
            <a:off x="7738657" y="7287011"/>
            <a:ext cx="1594230" cy="680271"/>
            <a:chOff x="1792010" y="4441101"/>
            <a:chExt cx="1814878" cy="680271"/>
          </a:xfrm>
        </p:grpSpPr>
        <p:sp>
          <p:nvSpPr>
            <p:cNvPr id="99" name="Round Same Side Corner Rectangle 98"/>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0" name="TextBox 99">
              <a:hlinkClick r:id="rId12"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Benefits</a:t>
              </a:r>
            </a:p>
          </p:txBody>
        </p:sp>
      </p:grpSp>
      <p:grpSp>
        <p:nvGrpSpPr>
          <p:cNvPr id="101" name="Group 95"/>
          <p:cNvGrpSpPr/>
          <p:nvPr/>
        </p:nvGrpSpPr>
        <p:grpSpPr>
          <a:xfrm>
            <a:off x="9257990" y="7287011"/>
            <a:ext cx="1594230" cy="680271"/>
            <a:chOff x="1792010" y="4441101"/>
            <a:chExt cx="1814878" cy="680271"/>
          </a:xfrm>
        </p:grpSpPr>
        <p:sp>
          <p:nvSpPr>
            <p:cNvPr id="102" name="Round Same Side Corner Rectangle 101"/>
            <p:cNvSpPr/>
            <p:nvPr/>
          </p:nvSpPr>
          <p:spPr bwMode="auto">
            <a:xfrm>
              <a:off x="1902214" y="4442550"/>
              <a:ext cx="1674421"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3" name="TextBox 102">
              <a:hlinkClick r:id="rId13" action="ppaction://hlinksldjump"/>
            </p:cNvPr>
            <p:cNvSpPr txBox="1"/>
            <p:nvPr/>
          </p:nvSpPr>
          <p:spPr>
            <a:xfrm>
              <a:off x="1792010" y="444110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Architecture</a:t>
              </a:r>
            </a:p>
          </p:txBody>
        </p:sp>
      </p:grpSp>
      <p:grpSp>
        <p:nvGrpSpPr>
          <p:cNvPr id="2" name="Group 1"/>
          <p:cNvGrpSpPr/>
          <p:nvPr/>
        </p:nvGrpSpPr>
        <p:grpSpPr>
          <a:xfrm>
            <a:off x="6132246" y="7283881"/>
            <a:ext cx="1814878" cy="683401"/>
            <a:chOff x="6132246" y="7283881"/>
            <a:chExt cx="1814878" cy="683401"/>
          </a:xfrm>
        </p:grpSpPr>
        <p:sp>
          <p:nvSpPr>
            <p:cNvPr id="97" name="Round Same Side Corner Rectangle 96"/>
            <p:cNvSpPr/>
            <p:nvPr/>
          </p:nvSpPr>
          <p:spPr bwMode="auto">
            <a:xfrm>
              <a:off x="6316129" y="7288460"/>
              <a:ext cx="1470849" cy="678822"/>
            </a:xfrm>
            <a:prstGeom prst="round2SameRect">
              <a:avLst>
                <a:gd name="adj1" fmla="val 32412"/>
                <a:gd name="adj2" fmla="val 0"/>
              </a:avLst>
            </a:prstGeom>
            <a:gradFill flip="none" rotWithShape="1">
              <a:gsLst>
                <a:gs pos="100000">
                  <a:srgbClr val="0564FF"/>
                </a:gs>
                <a:gs pos="89000">
                  <a:srgbClr val="0F4087">
                    <a:shade val="30000"/>
                    <a:satMod val="115000"/>
                  </a:srgbClr>
                </a:gs>
                <a:gs pos="89000">
                  <a:srgbClr val="00358A"/>
                </a:gs>
                <a:gs pos="79000">
                  <a:srgbClr val="00307E"/>
                </a:gs>
                <a:gs pos="86000">
                  <a:srgbClr val="033C8F"/>
                </a:gs>
                <a:gs pos="60000">
                  <a:srgbClr val="0D357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sp>
          <p:nvSpPr>
            <p:cNvPr id="104" name="TextBox 103">
              <a:hlinkClick r:id="rId14" action="ppaction://hlinksldjump"/>
            </p:cNvPr>
            <p:cNvSpPr txBox="1"/>
            <p:nvPr/>
          </p:nvSpPr>
          <p:spPr>
            <a:xfrm>
              <a:off x="6132246" y="7283881"/>
              <a:ext cx="1814878" cy="353939"/>
            </a:xfrm>
            <a:prstGeom prst="rect">
              <a:avLst/>
            </a:prstGeom>
            <a:noFill/>
          </p:spPr>
          <p:txBody>
            <a:bodyPr wrap="square" lIns="91436" tIns="45718" rIns="91436" bIns="45718" rtlCol="0">
              <a:spAutoFit/>
            </a:bodyPr>
            <a:lstStyle/>
            <a:p>
              <a:pPr algn="ctr"/>
              <a:r>
                <a:rPr lang="en-US" sz="1700" b="1" dirty="0" smtClean="0">
                  <a:solidFill>
                    <a:srgbClr val="1455B4"/>
                  </a:solidFill>
                  <a:effectLst>
                    <a:outerShdw blurRad="38100" dist="38100" dir="2700000" algn="tl">
                      <a:srgbClr val="000000">
                        <a:alpha val="43137"/>
                      </a:srgbClr>
                    </a:outerShdw>
                  </a:effectLst>
                  <a:latin typeface="Segoe" pitchFamily="34" charset="0"/>
                </a:rPr>
                <a:t>Resources</a:t>
              </a:r>
              <a:endParaRPr lang="en-US" sz="1700" b="1" dirty="0">
                <a:solidFill>
                  <a:srgbClr val="1455B4"/>
                </a:solidFill>
                <a:effectLst>
                  <a:outerShdw blurRad="38100" dist="38100" dir="2700000" algn="tl">
                    <a:srgbClr val="000000">
                      <a:alpha val="43137"/>
                    </a:srgbClr>
                  </a:outerShdw>
                </a:effectLst>
                <a:latin typeface="Segoe" pitchFamily="34" charset="0"/>
              </a:endParaRPr>
            </a:p>
          </p:txBody>
        </p:sp>
      </p:grpSp>
      <p:sp>
        <p:nvSpPr>
          <p:cNvPr id="105" name="Rectangle 104"/>
          <p:cNvSpPr/>
          <p:nvPr/>
        </p:nvSpPr>
        <p:spPr bwMode="auto">
          <a:xfrm rot="10800000">
            <a:off x="0" y="7649846"/>
            <a:ext cx="10972800" cy="603504"/>
          </a:xfrm>
          <a:prstGeom prst="rect">
            <a:avLst/>
          </a:prstGeom>
          <a:gradFill>
            <a:gsLst>
              <a:gs pos="2000">
                <a:srgbClr val="1455B4"/>
              </a:gs>
              <a:gs pos="8000">
                <a:srgbClr val="1455B4"/>
              </a:gs>
              <a:gs pos="16000">
                <a:srgbClr val="1455B4"/>
              </a:gs>
              <a:gs pos="16000">
                <a:srgbClr val="00358A"/>
              </a:gs>
              <a:gs pos="33000">
                <a:srgbClr val="00307E"/>
              </a:gs>
              <a:gs pos="86000">
                <a:srgbClr val="033C8F"/>
              </a:gs>
              <a:gs pos="100000">
                <a:srgbClr val="0D3571"/>
              </a:gs>
            </a:gsLst>
            <a:lin ang="16200000" scaled="1"/>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rgbClr val="FFFF99"/>
              </a:solidFill>
            </a:endParaRPr>
          </a:p>
        </p:txBody>
      </p:sp>
      <p:grpSp>
        <p:nvGrpSpPr>
          <p:cNvPr id="3" name="Group 2"/>
          <p:cNvGrpSpPr/>
          <p:nvPr/>
        </p:nvGrpSpPr>
        <p:grpSpPr>
          <a:xfrm>
            <a:off x="9225888" y="7836408"/>
            <a:ext cx="1653644" cy="369328"/>
            <a:chOff x="9225888" y="7836408"/>
            <a:chExt cx="1653644" cy="369328"/>
          </a:xfrm>
        </p:grpSpPr>
        <p:sp>
          <p:nvSpPr>
            <p:cNvPr id="106" name="TextBox 105">
              <a:hlinkClick r:id="rId15" action="ppaction://hlinksldjump"/>
            </p:cNvPr>
            <p:cNvSpPr txBox="1"/>
            <p:nvPr/>
          </p:nvSpPr>
          <p:spPr>
            <a:xfrm>
              <a:off x="9427464" y="7836408"/>
              <a:ext cx="1452068" cy="369328"/>
            </a:xfrm>
            <a:prstGeom prst="rect">
              <a:avLst/>
            </a:prstGeom>
            <a:noFill/>
          </p:spPr>
          <p:txBody>
            <a:bodyPr wrap="square" lIns="91436" tIns="45718" rIns="91436" bIns="45718" rtlCol="0">
              <a:spAutoFit/>
            </a:bodyPr>
            <a:lstStyle/>
            <a:p>
              <a:r>
                <a:rPr lang="en-US" sz="1800" b="1" dirty="0" smtClean="0">
                  <a:solidFill>
                    <a:srgbClr val="FFFFFF"/>
                  </a:solidFill>
                  <a:effectLst>
                    <a:outerShdw blurRad="38100" dist="38100" dir="2700000" algn="tl">
                      <a:srgbClr val="000000">
                        <a:alpha val="43137"/>
                      </a:srgbClr>
                    </a:outerShdw>
                  </a:effectLst>
                  <a:latin typeface="Segoe" pitchFamily="34" charset="0"/>
                </a:rPr>
                <a:t>OVERVIEW</a:t>
              </a:r>
              <a:endParaRPr lang="en-US" sz="1800" b="1" dirty="0">
                <a:solidFill>
                  <a:srgbClr val="FFFFFF"/>
                </a:solidFill>
                <a:effectLst>
                  <a:outerShdw blurRad="38100" dist="38100" dir="2700000" algn="tl">
                    <a:srgbClr val="000000">
                      <a:alpha val="43137"/>
                    </a:srgbClr>
                  </a:outerShdw>
                </a:effectLst>
                <a:latin typeface="Segoe" pitchFamily="34" charset="0"/>
              </a:endParaRPr>
            </a:p>
          </p:txBody>
        </p:sp>
        <p:sp>
          <p:nvSpPr>
            <p:cNvPr id="107" name="Isosceles Triangle 106">
              <a:hlinkClick r:id="rId15" action="ppaction://hlinksldjump"/>
            </p:cNvPr>
            <p:cNvSpPr/>
            <p:nvPr/>
          </p:nvSpPr>
          <p:spPr bwMode="auto">
            <a:xfrm rot="16200000">
              <a:off x="9208008" y="7909560"/>
              <a:ext cx="259255" cy="223496"/>
            </a:xfrm>
            <a:prstGeom prst="triangle">
              <a:avLst/>
            </a:prstGeom>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a:solidFill>
                  <a:srgbClr val="FFFFFF"/>
                </a:solidFill>
                <a:effectLst>
                  <a:outerShdw blurRad="38100" dist="38100" dir="2700000" algn="tl">
                    <a:srgbClr val="000000">
                      <a:alpha val="43137"/>
                    </a:srgbClr>
                  </a:outerShdw>
                </a:effectLst>
              </a:endParaRPr>
            </a:p>
          </p:txBody>
        </p:sp>
      </p:grpSp>
      <p:sp>
        <p:nvSpPr>
          <p:cNvPr id="55" name="TextBox 54"/>
          <p:cNvSpPr txBox="1"/>
          <p:nvPr/>
        </p:nvSpPr>
        <p:spPr>
          <a:xfrm>
            <a:off x="4797631" y="7854696"/>
            <a:ext cx="1354258" cy="217426"/>
          </a:xfrm>
          <a:prstGeom prst="rect">
            <a:avLst/>
          </a:prstGeom>
          <a:noFill/>
        </p:spPr>
        <p:txBody>
          <a:bodyPr wrap="square" rtlCol="0">
            <a:spAutoFit/>
          </a:bodyPr>
          <a:lstStyle/>
          <a:p>
            <a:pPr algn="ctr"/>
            <a:r>
              <a:rPr lang="en-US" sz="800" dirty="0" smtClean="0">
                <a:solidFill>
                  <a:srgbClr val="FFFFFF"/>
                </a:solidFill>
                <a:latin typeface="Segoe"/>
              </a:rPr>
              <a:t> </a:t>
            </a:r>
          </a:p>
        </p:txBody>
      </p:sp>
      <p:sp>
        <p:nvSpPr>
          <p:cNvPr id="58" name="Title 58"/>
          <p:cNvSpPr txBox="1">
            <a:spLocks/>
          </p:cNvSpPr>
          <p:nvPr/>
        </p:nvSpPr>
        <p:spPr>
          <a:xfrm>
            <a:off x="402336" y="219456"/>
            <a:ext cx="9394328" cy="553998"/>
          </a:xfrm>
          <a:prstGeom prst="rect">
            <a:avLst/>
          </a:prstGeom>
        </p:spPr>
        <p:txBody>
          <a:bodyPr vert="horz" wrap="square" lIns="0" tIns="0" rIns="0" bIns="0" rtlCol="0" anchor="t">
            <a:spAutoFit/>
          </a:bodyPr>
          <a:lstStyle>
            <a:lvl1pPr algn="l" defTabSz="1097192" rtl="0" eaLnBrk="1" latinLnBrk="0" hangingPunct="1">
              <a:lnSpc>
                <a:spcPct val="90000"/>
              </a:lnSpc>
              <a:spcBef>
                <a:spcPct val="0"/>
              </a:spcBef>
              <a:buNone/>
              <a:defRPr lang="en-US" sz="5800" b="0" kern="1200" cap="none" spc="-18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pPr>
              <a:defRPr/>
            </a:pPr>
            <a:r>
              <a:rPr lang="en-US" sz="4000" smtClean="0">
                <a:gradFill flip="none" rotWithShape="1">
                  <a:gsLst>
                    <a:gs pos="0">
                      <a:srgbClr val="FFFFFF"/>
                    </a:gs>
                    <a:gs pos="36000">
                      <a:srgbClr val="C9FFFF"/>
                    </a:gs>
                    <a:gs pos="86000">
                      <a:srgbClr val="19B5FB"/>
                    </a:gs>
                  </a:gsLst>
                  <a:lin ang="5400000" scaled="0"/>
                  <a:tileRect/>
                </a:gradFill>
              </a:rPr>
              <a:t>Social Computing</a:t>
            </a:r>
            <a:endParaRPr dirty="0">
              <a:gradFill flip="none" rotWithShape="1">
                <a:gsLst>
                  <a:gs pos="0">
                    <a:srgbClr val="FFFFFF"/>
                  </a:gs>
                  <a:gs pos="36000">
                    <a:srgbClr val="C9FFFF"/>
                  </a:gs>
                  <a:gs pos="86000">
                    <a:srgbClr val="19B5FB"/>
                  </a:gs>
                </a:gsLst>
                <a:lin ang="5400000" scaled="0"/>
                <a:tileRect/>
              </a:gradFill>
            </a:endParaRPr>
          </a:p>
        </p:txBody>
      </p:sp>
      <p:sp>
        <p:nvSpPr>
          <p:cNvPr id="50" name="TextBox 49"/>
          <p:cNvSpPr txBox="1"/>
          <p:nvPr/>
        </p:nvSpPr>
        <p:spPr>
          <a:xfrm>
            <a:off x="8275320" y="7008808"/>
            <a:ext cx="1606148" cy="307777"/>
          </a:xfrm>
          <a:prstGeom prst="rect">
            <a:avLst/>
          </a:prstGeom>
          <a:noFill/>
        </p:spPr>
        <p:txBody>
          <a:bodyPr wrap="square" rtlCol="0">
            <a:spAutoFit/>
          </a:bodyPr>
          <a:lstStyle/>
          <a:p>
            <a:r>
              <a:rPr lang="en-US" sz="1400" b="1" dirty="0" smtClean="0">
                <a:solidFill>
                  <a:srgbClr val="FFFFFF"/>
                </a:solidFill>
                <a:latin typeface="Segoe"/>
              </a:rPr>
              <a:t>(CONTINUED...)</a:t>
            </a:r>
          </a:p>
        </p:txBody>
      </p:sp>
      <p:graphicFrame>
        <p:nvGraphicFramePr>
          <p:cNvPr id="61" name="Table 60"/>
          <p:cNvGraphicFramePr>
            <a:graphicFrameLocks noGrp="1"/>
          </p:cNvGraphicFramePr>
          <p:nvPr>
            <p:extLst>
              <p:ext uri="{D42A27DB-BD31-4B8C-83A1-F6EECF244321}">
                <p14:modId xmlns:p14="http://schemas.microsoft.com/office/powerpoint/2010/main" val="3844527200"/>
              </p:ext>
            </p:extLst>
          </p:nvPr>
        </p:nvGraphicFramePr>
        <p:xfrm>
          <a:off x="575060" y="3152086"/>
          <a:ext cx="9601678" cy="3718560"/>
        </p:xfrm>
        <a:graphic>
          <a:graphicData uri="http://schemas.openxmlformats.org/drawingml/2006/table">
            <a:tbl>
              <a:tblPr firstRow="1" bandRow="1">
                <a:tableStyleId>{5C22544A-7EE6-4342-B048-85BDC9FD1C3A}</a:tableStyleId>
              </a:tblPr>
              <a:tblGrid>
                <a:gridCol w="4538807"/>
                <a:gridCol w="5062871"/>
              </a:tblGrid>
              <a:tr h="312765">
                <a:tc>
                  <a:txBody>
                    <a:bodyPr/>
                    <a:lstStyle/>
                    <a:p>
                      <a:r>
                        <a:rPr lang="en-US" sz="1600" dirty="0" smtClean="0">
                          <a:solidFill>
                            <a:srgbClr val="F8D246"/>
                          </a:solidFill>
                        </a:rPr>
                        <a:t>DEPENDENT</a:t>
                      </a:r>
                      <a:r>
                        <a:rPr lang="en-US" sz="1600" baseline="0" dirty="0" smtClean="0">
                          <a:solidFill>
                            <a:srgbClr val="F8D246"/>
                          </a:solidFill>
                        </a:rPr>
                        <a:t>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solidFill>
                            <a:srgbClr val="F8D246"/>
                          </a:solidFill>
                        </a:rPr>
                        <a:t>RECOMMENDED QUESTIONS</a:t>
                      </a:r>
                      <a:endParaRPr lang="en-US" sz="1600" dirty="0">
                        <a:solidFill>
                          <a:srgbClr val="F8D246"/>
                        </a:solidFill>
                      </a:endParaRPr>
                    </a:p>
                  </a:txBody>
                  <a:tcPr>
                    <a:lnL w="12700" cmpd="sng">
                      <a:noFill/>
                    </a:lnL>
                    <a:lnR w="12700" cmpd="sng">
                      <a:noFill/>
                    </a:lnR>
                    <a:lnT w="6350" cap="flat" cmpd="sng" algn="ctr">
                      <a:no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682395">
                <a:tc>
                  <a:txBody>
                    <a:bodyPr/>
                    <a:lstStyle/>
                    <a:p>
                      <a:pPr marL="0" indent="-1371600">
                        <a:buClr>
                          <a:srgbClr val="FFC000"/>
                        </a:buClr>
                      </a:pPr>
                      <a:r>
                        <a:rPr lang="en-US" sz="1400" b="1" smtClean="0">
                          <a:solidFill>
                            <a:srgbClr val="F8D246"/>
                          </a:solidFill>
                          <a:latin typeface="Segoe (Body)"/>
                        </a:rPr>
                        <a:t>Core IO: 52.</a:t>
                      </a:r>
                      <a:r>
                        <a:rPr lang="en-US" sz="1400" smtClean="0">
                          <a:solidFill>
                            <a:schemeClr val="tx1"/>
                          </a:solidFill>
                          <a:latin typeface="Segoe (Body)"/>
                        </a:rPr>
                        <a:t> What best describes your identity provisioning and access management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Provisioning and de-provisioning of user and super-user accounts, certificates, and/or multi-factor authentication is automated</a:t>
                      </a:r>
                      <a:endParaRPr lang="en-US" sz="1400" dirty="0" smtClean="0">
                        <a:solidFill>
                          <a:schemeClr val="tx1"/>
                        </a:solidFill>
                        <a:latin typeface="Segoe (Body)"/>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14.</a:t>
                      </a:r>
                      <a:r>
                        <a:rPr lang="en-US" sz="1400" smtClean="0">
                          <a:solidFill>
                            <a:schemeClr val="tx1"/>
                          </a:solidFill>
                          <a:latin typeface="Segoe (Body)"/>
                        </a:rPr>
                        <a:t> What best describes your application protection strategy for servers?</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Protection is deployed and centrally managed for all applications and services</a:t>
                      </a:r>
                      <a:endParaRPr lang="en-US" sz="16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r h="843398">
                <a:tc>
                  <a:txBody>
                    <a:bodyPr/>
                    <a:lstStyle/>
                    <a:p>
                      <a:pPr marL="0" indent="-1371600">
                        <a:buClr>
                          <a:srgbClr val="FFC000"/>
                        </a:buClr>
                      </a:pPr>
                      <a:r>
                        <a:rPr lang="en-US" sz="1400" b="1" smtClean="0">
                          <a:solidFill>
                            <a:srgbClr val="F8D246"/>
                          </a:solidFill>
                          <a:latin typeface="Segoe (Body)"/>
                        </a:rPr>
                        <a:t>Core IO: 54.</a:t>
                      </a:r>
                      <a:r>
                        <a:rPr lang="en-US" sz="1400" smtClean="0">
                          <a:solidFill>
                            <a:schemeClr val="tx1"/>
                          </a:solidFill>
                          <a:latin typeface="Segoe (Body)"/>
                        </a:rPr>
                        <a:t> What best describes your authentication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Multi-factor and certificate-based authentication are applied in some scenarios, such as remote access across boundaries (such as On Prem and Cloud). Self service password resets supported</a:t>
                      </a:r>
                      <a:endParaRPr lang="en-US" sz="1400" b="0" dirty="0" smtClean="0">
                        <a:solidFill>
                          <a:schemeClr val="tx1"/>
                        </a:solidFill>
                        <a:latin typeface="+mn-lt"/>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indent="-1371600">
                        <a:buClr>
                          <a:srgbClr val="FFC000"/>
                        </a:buClr>
                      </a:pPr>
                      <a:r>
                        <a:rPr lang="en-US" sz="1400" b="1" smtClean="0">
                          <a:solidFill>
                            <a:srgbClr val="F8D246"/>
                          </a:solidFill>
                          <a:latin typeface="Segoe (Body)"/>
                        </a:rPr>
                        <a:t>Core IO: 15.</a:t>
                      </a:r>
                      <a:r>
                        <a:rPr lang="en-US" sz="1400" smtClean="0">
                          <a:solidFill>
                            <a:schemeClr val="tx1"/>
                          </a:solidFill>
                          <a:latin typeface="Segoe (Body)"/>
                        </a:rPr>
                        <a:t> What best describes your network protection strategy?</a:t>
                      </a:r>
                      <a:endParaRPr lang="en-US" sz="1400" dirty="0" smtClean="0">
                        <a:solidFill>
                          <a:schemeClr val="tx1"/>
                        </a:solidFill>
                        <a:latin typeface="Segoe (Body)"/>
                      </a:endParaRPr>
                    </a:p>
                    <a:p>
                      <a:pPr marL="0" indent="-1371600">
                        <a:buClr>
                          <a:srgbClr val="FFC000"/>
                        </a:buClr>
                      </a:pPr>
                      <a:endParaRPr lang="en-US" sz="1400" dirty="0" smtClean="0">
                        <a:solidFill>
                          <a:schemeClr val="tx1"/>
                        </a:solidFill>
                        <a:latin typeface="Segoe (Body)"/>
                      </a:endParaRPr>
                    </a:p>
                    <a:p>
                      <a:pPr marL="0" indent="-1371600">
                        <a:buClr>
                          <a:srgbClr val="FFC000"/>
                        </a:buClr>
                      </a:pPr>
                      <a:r>
                        <a:rPr lang="en-US" sz="1400" smtClean="0">
                          <a:solidFill>
                            <a:srgbClr val="F8D246"/>
                          </a:solidFill>
                          <a:latin typeface="Segoe (Body)"/>
                        </a:rPr>
                        <a:t>C.</a:t>
                      </a:r>
                      <a:r>
                        <a:rPr lang="en-US" sz="1400" smtClean="0">
                          <a:solidFill>
                            <a:schemeClr val="tx1"/>
                          </a:solidFill>
                          <a:latin typeface="Segoe (Body)"/>
                        </a:rPr>
                        <a:t> Integrated perimeter firewall, IPS, Web security, gateway anti-virus, and URL filtering are deployed with support for server and domain isolation; network security, alerts, and compliance are integrated with all other tools to provide a comprehensive scorecard view and threat assessment across datacenter, application, organization, and cloud boundaries</a:t>
                      </a:r>
                      <a:endParaRPr lang="en-US" sz="1400" b="0" kern="1200" dirty="0" smtClean="0">
                        <a:solidFill>
                          <a:schemeClr val="tx1"/>
                        </a:solidFill>
                        <a:latin typeface="+mn-lt"/>
                        <a:ea typeface="+mn-ea"/>
                        <a:cs typeface="+mn-cs"/>
                      </a:endParaRPr>
                    </a:p>
                  </a:txBody>
                  <a:tcPr>
                    <a:lnL w="12700" cmpd="sng">
                      <a:noFill/>
                    </a:lnL>
                    <a:lnR w="12700" cmpd="sng">
                      <a:noFill/>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7" name="Title 58"/>
          <p:cNvSpPr>
            <a:spLocks noGrp="1"/>
          </p:cNvSpPr>
          <p:nvPr>
            <p:ph type="title"/>
          </p:nvPr>
        </p:nvSpPr>
        <p:spPr>
          <a:xfrm>
            <a:off x="420624" y="808339"/>
            <a:ext cx="9394328" cy="332399"/>
          </a:xfrm>
        </p:spPr>
        <p:txBody>
          <a:bodyPr/>
          <a:lstStyle/>
          <a:p>
            <a:pPr lvl="0">
              <a:defRPr/>
            </a:pPr>
            <a:r>
              <a:rPr lang="en-US" sz="2400" spc="0" smtClean="0">
                <a:solidFill>
                  <a:srgbClr val="FFFFFF"/>
                </a:solidFill>
              </a:rPr>
              <a:t>Standardized to Rationalized</a:t>
            </a:r>
            <a:endParaRPr lang="en-US" dirty="0"/>
          </a:p>
        </p:txBody>
      </p:sp>
    </p:spTree>
    <p:extLst>
      <p:ext uri="{BB962C8B-B14F-4D97-AF65-F5344CB8AC3E}">
        <p14:creationId xmlns:p14="http://schemas.microsoft.com/office/powerpoint/2010/main" val="76190769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PRISM FY11_Capability-Led_Selling-Core_and_BPIO">
  <a:themeElements>
    <a:clrScheme name="Custom 5">
      <a:dk1>
        <a:srgbClr val="002060"/>
      </a:dk1>
      <a:lt1>
        <a:srgbClr val="FFFFFF"/>
      </a:lt1>
      <a:dk2>
        <a:srgbClr val="FFFFFF"/>
      </a:dk2>
      <a:lt2>
        <a:srgbClr val="FFFF99"/>
      </a:lt2>
      <a:accent1>
        <a:srgbClr val="FFD965"/>
      </a:accent1>
      <a:accent2>
        <a:srgbClr val="4AA7B4"/>
      </a:accent2>
      <a:accent3>
        <a:srgbClr val="CC8E50"/>
      </a:accent3>
      <a:accent4>
        <a:srgbClr val="94BA40"/>
      </a:accent4>
      <a:accent5>
        <a:srgbClr val="FEAF58"/>
      </a:accent5>
      <a:accent6>
        <a:srgbClr val="A98FB7"/>
      </a:accent6>
      <a:hlink>
        <a:srgbClr val="FFFFFF"/>
      </a:hlink>
      <a:folHlink>
        <a:srgbClr val="FFFF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spPr>
      <a:bodyPr vert="horz" wrap="square" lIns="109723" tIns="54862" rIns="109723" bIns="54862" numCol="1" rtlCol="0" anchor="ctr" anchorCtr="0" compatLnSpc="1">
        <a:prstTxWarp prst="textNoShape">
          <a:avLst/>
        </a:prstTxWarp>
      </a:bodyPr>
      <a:lstStyle>
        <a:defPPr algn="ctr" defTabSz="1096919">
          <a:defRPr dirty="0">
            <a:solidFill>
              <a:schemeClr val="tx1"/>
            </a:solidFill>
            <a:effectLst>
              <a:outerShdw blurRad="38100" dist="38100" dir="2700000" algn="tl">
                <a:srgbClr val="000000">
                  <a:alpha val="43137"/>
                </a:srgbClr>
              </a:outerShdw>
            </a:effectLst>
            <a:latin typeface="Segoe"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err="1" smtClean="0"/>
        </a:defPPr>
      </a:lstStyle>
    </a:txDef>
  </a:objectDefaults>
  <a:extraClrSchemeLst/>
</a:theme>
</file>

<file path=ppt/theme/theme2.xml><?xml version="1.0" encoding="utf-8"?>
<a:theme xmlns:a="http://schemas.openxmlformats.org/drawingml/2006/main" name="1_PRISM FY11_Capability-Led_Selling-Core_and_BPIO">
  <a:themeElements>
    <a:clrScheme name="Custom 5">
      <a:dk1>
        <a:srgbClr val="002060"/>
      </a:dk1>
      <a:lt1>
        <a:srgbClr val="FFFFFF"/>
      </a:lt1>
      <a:dk2>
        <a:srgbClr val="FFFFFF"/>
      </a:dk2>
      <a:lt2>
        <a:srgbClr val="FFFF99"/>
      </a:lt2>
      <a:accent1>
        <a:srgbClr val="FFD965"/>
      </a:accent1>
      <a:accent2>
        <a:srgbClr val="4AA7B4"/>
      </a:accent2>
      <a:accent3>
        <a:srgbClr val="CC8E50"/>
      </a:accent3>
      <a:accent4>
        <a:srgbClr val="94BA40"/>
      </a:accent4>
      <a:accent5>
        <a:srgbClr val="FEAF58"/>
      </a:accent5>
      <a:accent6>
        <a:srgbClr val="A98FB7"/>
      </a:accent6>
      <a:hlink>
        <a:srgbClr val="FFFFFF"/>
      </a:hlink>
      <a:folHlink>
        <a:srgbClr val="FFFF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000"/>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spPr>
      <a:bodyPr vert="horz" wrap="square" lIns="109723" tIns="54862" rIns="109723" bIns="54862" numCol="1" rtlCol="0" anchor="ctr" anchorCtr="0" compatLnSpc="1">
        <a:prstTxWarp prst="textNoShape">
          <a:avLst/>
        </a:prstTxWarp>
      </a:bodyPr>
      <a:lstStyle>
        <a:defPPr algn="ctr" defTabSz="1096919">
          <a:defRPr dirty="0">
            <a:solidFill>
              <a:schemeClr val="tx1"/>
            </a:solidFill>
            <a:effectLst>
              <a:outerShdw blurRad="38100" dist="38100" dir="2700000" algn="tl">
                <a:srgbClr val="000000">
                  <a:alpha val="43137"/>
                </a:srgbClr>
              </a:outerShdw>
            </a:effectLst>
            <a:latin typeface="Segoe"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err="1" smtClean="0"/>
        </a:defPPr>
      </a:lstStyle>
    </a:tx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C594B30E1B0D64AAA2ECFB3C3C347B8" ma:contentTypeVersion="0" ma:contentTypeDescription="Create a new document." ma:contentTypeScope="" ma:versionID="adf893ecf4d5e03286e79b04354b9b15">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0248590-A7AB-4096-BFEA-4B9884D5D347}">
  <ds:schemaRefs>
    <ds:schemaRef ds:uri="http://schemas.microsoft.com/sharepoint/v3/contenttype/forms"/>
  </ds:schemaRefs>
</ds:datastoreItem>
</file>

<file path=customXml/itemProps2.xml><?xml version="1.0" encoding="utf-8"?>
<ds:datastoreItem xmlns:ds="http://schemas.openxmlformats.org/officeDocument/2006/customXml" ds:itemID="{32411B34-9EFF-46A5-953B-209FAD075147}">
  <ds:schemaRefs>
    <ds:schemaRef ds:uri="http://purl.org/dc/term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www.w3.org/XML/1998/namespace"/>
    <ds:schemaRef ds:uri="http://purl.org/dc/dcmitype/"/>
  </ds:schemaRefs>
</ds:datastoreItem>
</file>

<file path=customXml/itemProps3.xml><?xml version="1.0" encoding="utf-8"?>
<ds:datastoreItem xmlns:ds="http://schemas.openxmlformats.org/officeDocument/2006/customXml" ds:itemID="{3E3C99C1-A1C6-41C1-B20D-0B2BB8C693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Microsoft_IO_Presentation_Template_042008</Template>
  <TotalTime>16781</TotalTime>
  <Words>58548</Words>
  <Application>Microsoft Office PowerPoint</Application>
  <PresentationFormat>Custom</PresentationFormat>
  <Paragraphs>6411</Paragraphs>
  <Slides>223</Slides>
  <Notes>223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223</vt:i4>
      </vt:variant>
    </vt:vector>
  </HeadingPairs>
  <TitlesOfParts>
    <vt:vector size="230" baseType="lpstr">
      <vt:lpstr>Arial</vt:lpstr>
      <vt:lpstr>Wingdings</vt:lpstr>
      <vt:lpstr>Segoe</vt:lpstr>
      <vt:lpstr>Segoe Semibold</vt:lpstr>
      <vt:lpstr>Segoe (Body)</vt:lpstr>
      <vt:lpstr>PRISM FY11_Capability-Led_Selling-Core_and_BPIO</vt:lpstr>
      <vt:lpstr>1_PRISM FY11_Capability-Led_Selling-Core_and_BPIO</vt:lpstr>
      <vt:lpstr>How to Get Going</vt:lpstr>
      <vt:lpstr>Social Computing</vt:lpstr>
      <vt:lpstr>PowerPoint Presentation</vt:lpstr>
      <vt:lpstr>Social Computing</vt:lpstr>
      <vt:lpstr>Social Computing</vt:lpstr>
      <vt:lpstr>Social Computing</vt:lpstr>
      <vt:lpstr>Social Computing</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Basic to Standardized</vt:lpstr>
      <vt:lpstr>Social Computing</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Standardized to Rationalized</vt:lpstr>
      <vt:lpstr>Social Computing</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Rationalized to Dynamic</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Get Going</dc:title>
  <dc:subject>HTGG Enterprise Search</dc:subject>
  <dc:creator>Microsoft</dc:creator>
  <cp:lastModifiedBy>Jayesh Verma</cp:lastModifiedBy>
  <cp:revision>2905</cp:revision>
  <dcterms:created xsi:type="dcterms:W3CDTF">2008-04-16T23:00:43Z</dcterms:created>
  <dcterms:modified xsi:type="dcterms:W3CDTF">2012-09-27T06:00:58Z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0x010100EC594B30E1B0D64AAA2ECFB3C3C347B8</vt:lpwstr>
  </property>
</Properties>
</file>