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tags/tag4.xml" ContentType="application/vnd.openxmlformats-officedocument.presentationml.tags+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tags/tag12.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tags/tag5.xml" ContentType="application/vnd.openxmlformats-officedocument.presentationml.tags+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diagrams/colors1.xml" ContentType="application/vnd.openxmlformats-officedocument.drawingml.diagramColors+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notesSlides/notesSlide5.xml" ContentType="application/vnd.openxmlformats-officedocument.presentationml.notesSlide+xml"/>
  <Override PartName="/ppt/tags/tag1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tags/tag3.xml" ContentType="application/vnd.openxmlformats-officedocument.presentationml.tags+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63"/>
  </p:notesMasterIdLst>
  <p:sldIdLst>
    <p:sldId id="256" r:id="rId2"/>
    <p:sldId id="257" r:id="rId3"/>
    <p:sldId id="267" r:id="rId4"/>
    <p:sldId id="270" r:id="rId5"/>
    <p:sldId id="269" r:id="rId6"/>
    <p:sldId id="268" r:id="rId7"/>
    <p:sldId id="317" r:id="rId8"/>
    <p:sldId id="272" r:id="rId9"/>
    <p:sldId id="301" r:id="rId10"/>
    <p:sldId id="397" r:id="rId11"/>
    <p:sldId id="392" r:id="rId12"/>
    <p:sldId id="394" r:id="rId13"/>
    <p:sldId id="400" r:id="rId14"/>
    <p:sldId id="401" r:id="rId15"/>
    <p:sldId id="402" r:id="rId16"/>
    <p:sldId id="395" r:id="rId17"/>
    <p:sldId id="403" r:id="rId18"/>
    <p:sldId id="393" r:id="rId19"/>
    <p:sldId id="399" r:id="rId20"/>
    <p:sldId id="396" r:id="rId21"/>
    <p:sldId id="405" r:id="rId22"/>
    <p:sldId id="406" r:id="rId23"/>
    <p:sldId id="271" r:id="rId24"/>
    <p:sldId id="310" r:id="rId25"/>
    <p:sldId id="309" r:id="rId26"/>
    <p:sldId id="311" r:id="rId27"/>
    <p:sldId id="312" r:id="rId28"/>
    <p:sldId id="313" r:id="rId29"/>
    <p:sldId id="314" r:id="rId30"/>
    <p:sldId id="316" r:id="rId31"/>
    <p:sldId id="315" r:id="rId32"/>
    <p:sldId id="262" r:id="rId33"/>
    <p:sldId id="298" r:id="rId34"/>
    <p:sldId id="261" r:id="rId35"/>
    <p:sldId id="308" r:id="rId36"/>
    <p:sldId id="273" r:id="rId37"/>
    <p:sldId id="370" r:id="rId38"/>
    <p:sldId id="371" r:id="rId39"/>
    <p:sldId id="372" r:id="rId40"/>
    <p:sldId id="373" r:id="rId41"/>
    <p:sldId id="374" r:id="rId42"/>
    <p:sldId id="375" r:id="rId43"/>
    <p:sldId id="376" r:id="rId44"/>
    <p:sldId id="377" r:id="rId45"/>
    <p:sldId id="378" r:id="rId46"/>
    <p:sldId id="379" r:id="rId47"/>
    <p:sldId id="380" r:id="rId48"/>
    <p:sldId id="381" r:id="rId49"/>
    <p:sldId id="382" r:id="rId50"/>
    <p:sldId id="383" r:id="rId51"/>
    <p:sldId id="384" r:id="rId52"/>
    <p:sldId id="385" r:id="rId53"/>
    <p:sldId id="386" r:id="rId54"/>
    <p:sldId id="387" r:id="rId55"/>
    <p:sldId id="388" r:id="rId56"/>
    <p:sldId id="389" r:id="rId57"/>
    <p:sldId id="390" r:id="rId58"/>
    <p:sldId id="391" r:id="rId59"/>
    <p:sldId id="260" r:id="rId60"/>
    <p:sldId id="258" r:id="rId61"/>
    <p:sldId id="259"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619" autoAdjust="0"/>
    <p:restoredTop sz="68161" autoAdjust="0"/>
  </p:normalViewPr>
  <p:slideViewPr>
    <p:cSldViewPr>
      <p:cViewPr varScale="1">
        <p:scale>
          <a:sx n="66" d="100"/>
          <a:sy n="66" d="100"/>
        </p:scale>
        <p:origin x="-1786" y="-91"/>
      </p:cViewPr>
      <p:guideLst>
        <p:guide orient="horz" pos="2160"/>
        <p:guide pos="2880"/>
      </p:guideLst>
    </p:cSldViewPr>
  </p:slideViewPr>
  <p:outlineViewPr>
    <p:cViewPr>
      <p:scale>
        <a:sx n="33" d="100"/>
        <a:sy n="33" d="100"/>
      </p:scale>
      <p:origin x="0" y="11155"/>
    </p:cViewPr>
  </p:outlineViewPr>
  <p:notesTextViewPr>
    <p:cViewPr>
      <p:scale>
        <a:sx n="100" d="100"/>
        <a:sy n="100" d="100"/>
      </p:scale>
      <p:origin x="0" y="0"/>
    </p:cViewPr>
  </p:notesTextViewPr>
  <p:sorterViewPr>
    <p:cViewPr>
      <p:scale>
        <a:sx n="40" d="100"/>
        <a:sy n="4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795690-CD90-4501-B203-341130B2E925}" type="doc">
      <dgm:prSet loTypeId="urn:microsoft.com/office/officeart/2005/8/layout/hList1#1" loCatId="list" qsTypeId="urn:microsoft.com/office/officeart/2005/8/quickstyle/simple1" qsCatId="simple" csTypeId="urn:microsoft.com/office/officeart/2005/8/colors/accent1_2" csCatId="accent1" phldr="1"/>
      <dgm:spPr/>
      <dgm:t>
        <a:bodyPr/>
        <a:lstStyle/>
        <a:p>
          <a:endParaRPr lang="en-US"/>
        </a:p>
      </dgm:t>
    </dgm:pt>
    <dgm:pt modelId="{6204C045-B4AB-445E-B0C9-A1B1AAC75C12}">
      <dgm:prSet phldrT="[Text]"/>
      <dgm:spPr/>
      <dgm:t>
        <a:bodyPr/>
        <a:lstStyle/>
        <a:p>
          <a:r>
            <a:rPr lang="en-US" dirty="0" smtClean="0">
              <a:solidFill>
                <a:schemeClr val="tx1"/>
              </a:solidFill>
            </a:rPr>
            <a:t>Windows Installer (MSI)</a:t>
          </a:r>
          <a:endParaRPr lang="en-US" dirty="0">
            <a:solidFill>
              <a:schemeClr val="tx1"/>
            </a:solidFill>
          </a:endParaRPr>
        </a:p>
      </dgm:t>
    </dgm:pt>
    <dgm:pt modelId="{97CADA6E-AE86-4150-A3EB-23BAC396735D}" type="parTrans" cxnId="{8E921137-2153-4940-AB5E-CAC45FBC3834}">
      <dgm:prSet/>
      <dgm:spPr/>
      <dgm:t>
        <a:bodyPr/>
        <a:lstStyle/>
        <a:p>
          <a:endParaRPr lang="en-GB"/>
        </a:p>
      </dgm:t>
    </dgm:pt>
    <dgm:pt modelId="{FA2ADD63-DF2F-43F6-BE31-50DEAB5EA978}" type="sibTrans" cxnId="{8E921137-2153-4940-AB5E-CAC45FBC3834}">
      <dgm:prSet/>
      <dgm:spPr/>
      <dgm:t>
        <a:bodyPr/>
        <a:lstStyle/>
        <a:p>
          <a:endParaRPr lang="en-GB"/>
        </a:p>
      </dgm:t>
    </dgm:pt>
    <dgm:pt modelId="{0737F5F1-6EF4-459F-930F-875FD68B07C7}">
      <dgm:prSet phldrT="[Text]"/>
      <dgm:spPr/>
      <dgm:t>
        <a:bodyPr/>
        <a:lstStyle/>
        <a:p>
          <a:pPr rtl="0"/>
          <a:r>
            <a:rPr lang="en-US" dirty="0" smtClean="0"/>
            <a:t>Fewer reboots when using the Windows Add/Remove Programs feature</a:t>
          </a:r>
          <a:endParaRPr lang="en-US" dirty="0"/>
        </a:p>
      </dgm:t>
    </dgm:pt>
    <dgm:pt modelId="{9C1E39A5-8998-47BD-9D09-25F58954CC6C}" type="parTrans" cxnId="{45DCF22E-C79F-4B83-AE2E-6ADEBA89B0C5}">
      <dgm:prSet/>
      <dgm:spPr/>
      <dgm:t>
        <a:bodyPr/>
        <a:lstStyle/>
        <a:p>
          <a:endParaRPr lang="en-GB"/>
        </a:p>
      </dgm:t>
    </dgm:pt>
    <dgm:pt modelId="{412D7B67-623F-49AC-8DCA-E3173758B2E6}" type="sibTrans" cxnId="{45DCF22E-C79F-4B83-AE2E-6ADEBA89B0C5}">
      <dgm:prSet/>
      <dgm:spPr/>
      <dgm:t>
        <a:bodyPr/>
        <a:lstStyle/>
        <a:p>
          <a:endParaRPr lang="en-GB"/>
        </a:p>
      </dgm:t>
    </dgm:pt>
    <dgm:pt modelId="{6CB47344-39B6-4FB9-869A-CCAABF929A43}">
      <dgm:prSet phldrT="[Text]"/>
      <dgm:spPr/>
      <dgm:t>
        <a:bodyPr/>
        <a:lstStyle/>
        <a:p>
          <a:r>
            <a:rPr lang="en-US" dirty="0" smtClean="0">
              <a:solidFill>
                <a:schemeClr val="tx1"/>
              </a:solidFill>
            </a:rPr>
            <a:t>Key Microsoft Office 2007 Applications</a:t>
          </a:r>
          <a:endParaRPr lang="en-US" dirty="0">
            <a:solidFill>
              <a:schemeClr val="tx1"/>
            </a:solidFill>
          </a:endParaRPr>
        </a:p>
      </dgm:t>
    </dgm:pt>
    <dgm:pt modelId="{94FCF951-B9DE-48FD-8523-6A4FE6F75320}" type="parTrans" cxnId="{E6107B9C-BD16-472E-9601-B68F294827EF}">
      <dgm:prSet/>
      <dgm:spPr/>
      <dgm:t>
        <a:bodyPr/>
        <a:lstStyle/>
        <a:p>
          <a:endParaRPr lang="en-GB"/>
        </a:p>
      </dgm:t>
    </dgm:pt>
    <dgm:pt modelId="{3A274D24-23EA-47EE-95B2-B8444017FABC}" type="sibTrans" cxnId="{E6107B9C-BD16-472E-9601-B68F294827EF}">
      <dgm:prSet/>
      <dgm:spPr/>
      <dgm:t>
        <a:bodyPr/>
        <a:lstStyle/>
        <a:p>
          <a:endParaRPr lang="en-GB"/>
        </a:p>
      </dgm:t>
    </dgm:pt>
    <dgm:pt modelId="{EC7629CB-90A8-4919-81C4-24B620A2ABBD}">
      <dgm:prSet/>
      <dgm:spPr/>
      <dgm:t>
        <a:bodyPr/>
        <a:lstStyle/>
        <a:p>
          <a:pPr rtl="0"/>
          <a:r>
            <a:rPr lang="en-US" dirty="0" smtClean="0"/>
            <a:t>Developers can reduce reboots for installations and updates by using the Windows Installer v4.0</a:t>
          </a:r>
          <a:endParaRPr lang="en-US" dirty="0"/>
        </a:p>
      </dgm:t>
    </dgm:pt>
    <dgm:pt modelId="{82193B10-9398-4189-9D29-B6203D580089}" type="parTrans" cxnId="{0035BE71-F740-4283-A444-AB0C841AC86F}">
      <dgm:prSet/>
      <dgm:spPr/>
      <dgm:t>
        <a:bodyPr/>
        <a:lstStyle/>
        <a:p>
          <a:endParaRPr lang="en-GB"/>
        </a:p>
      </dgm:t>
    </dgm:pt>
    <dgm:pt modelId="{8932637C-94B0-4F82-AE53-E9C7964B919B}" type="sibTrans" cxnId="{0035BE71-F740-4283-A444-AB0C841AC86F}">
      <dgm:prSet/>
      <dgm:spPr/>
      <dgm:t>
        <a:bodyPr/>
        <a:lstStyle/>
        <a:p>
          <a:endParaRPr lang="en-GB"/>
        </a:p>
      </dgm:t>
    </dgm:pt>
    <dgm:pt modelId="{DB7C0076-6FE9-4CA9-91EF-DBC3343C5794}">
      <dgm:prSet phldrT="[Text]"/>
      <dgm:spPr/>
      <dgm:t>
        <a:bodyPr/>
        <a:lstStyle/>
        <a:p>
          <a:pPr rtl="0"/>
          <a:r>
            <a:rPr lang="en-US" dirty="0" smtClean="0"/>
            <a:t>Automatically restart after a reboot due to an installation or update</a:t>
          </a:r>
          <a:endParaRPr lang="en-US" dirty="0"/>
        </a:p>
      </dgm:t>
    </dgm:pt>
    <dgm:pt modelId="{65334B8C-492A-4258-9345-203E45A9F623}" type="parTrans" cxnId="{9D638FC9-FC14-4661-A583-0A0130BA1C1B}">
      <dgm:prSet/>
      <dgm:spPr/>
      <dgm:t>
        <a:bodyPr/>
        <a:lstStyle/>
        <a:p>
          <a:endParaRPr lang="en-GB"/>
        </a:p>
      </dgm:t>
    </dgm:pt>
    <dgm:pt modelId="{6CF4E501-070C-40A7-A10F-A934B3B4AA8E}" type="sibTrans" cxnId="{9D638FC9-FC14-4661-A583-0A0130BA1C1B}">
      <dgm:prSet/>
      <dgm:spPr/>
      <dgm:t>
        <a:bodyPr/>
        <a:lstStyle/>
        <a:p>
          <a:endParaRPr lang="en-GB"/>
        </a:p>
      </dgm:t>
    </dgm:pt>
    <dgm:pt modelId="{1C08EC31-6C75-4E04-87CF-EC477DDE5C3A}">
      <dgm:prSet/>
      <dgm:spPr/>
      <dgm:t>
        <a:bodyPr/>
        <a:lstStyle/>
        <a:p>
          <a:pPr rtl="0"/>
          <a:r>
            <a:rPr lang="en-US" dirty="0" smtClean="0"/>
            <a:t>Recreate application state upon restart</a:t>
          </a:r>
          <a:endParaRPr lang="en-US" dirty="0"/>
        </a:p>
      </dgm:t>
    </dgm:pt>
    <dgm:pt modelId="{696FE330-60AD-4D12-965E-FC22ADD9A09D}" type="parTrans" cxnId="{28B3689C-BB48-4E70-BBC4-E3EEAD2DD11A}">
      <dgm:prSet/>
      <dgm:spPr/>
      <dgm:t>
        <a:bodyPr/>
        <a:lstStyle/>
        <a:p>
          <a:endParaRPr lang="en-GB"/>
        </a:p>
      </dgm:t>
    </dgm:pt>
    <dgm:pt modelId="{5DE56EBA-2B55-4222-9577-A24277AE8900}" type="sibTrans" cxnId="{28B3689C-BB48-4E70-BBC4-E3EEAD2DD11A}">
      <dgm:prSet/>
      <dgm:spPr/>
      <dgm:t>
        <a:bodyPr/>
        <a:lstStyle/>
        <a:p>
          <a:endParaRPr lang="en-GB"/>
        </a:p>
      </dgm:t>
    </dgm:pt>
    <dgm:pt modelId="{71BA6E19-359A-4BDF-997F-60F33CEBCA24}">
      <dgm:prSet phldrT="[Text]"/>
      <dgm:spPr/>
      <dgm:t>
        <a:bodyPr/>
        <a:lstStyle/>
        <a:p>
          <a:pPr rtl="0"/>
          <a:endParaRPr lang="en-US" dirty="0"/>
        </a:p>
      </dgm:t>
    </dgm:pt>
    <dgm:pt modelId="{C8FC01FF-0AB2-4594-8042-EE6BA6159463}" type="parTrans" cxnId="{84395C2F-9F33-4EC1-9858-B8D75F14BA87}">
      <dgm:prSet/>
      <dgm:spPr/>
      <dgm:t>
        <a:bodyPr/>
        <a:lstStyle/>
        <a:p>
          <a:endParaRPr lang="en-GB"/>
        </a:p>
      </dgm:t>
    </dgm:pt>
    <dgm:pt modelId="{F41E96F4-5F21-44AC-A466-8A075B70B525}" type="sibTrans" cxnId="{84395C2F-9F33-4EC1-9858-B8D75F14BA87}">
      <dgm:prSet/>
      <dgm:spPr/>
      <dgm:t>
        <a:bodyPr/>
        <a:lstStyle/>
        <a:p>
          <a:endParaRPr lang="en-GB"/>
        </a:p>
      </dgm:t>
    </dgm:pt>
    <dgm:pt modelId="{10451169-9FAC-4246-9AC1-729AD764B5F4}">
      <dgm:prSet phldrT="[Text]"/>
      <dgm:spPr/>
      <dgm:t>
        <a:bodyPr/>
        <a:lstStyle/>
        <a:p>
          <a:pPr rtl="0"/>
          <a:endParaRPr lang="en-US" dirty="0"/>
        </a:p>
      </dgm:t>
    </dgm:pt>
    <dgm:pt modelId="{462734A8-E0EB-4BD2-97E1-0345E570B4D5}" type="parTrans" cxnId="{87C81607-8524-4C5E-9E4A-14718DBE1793}">
      <dgm:prSet/>
      <dgm:spPr/>
      <dgm:t>
        <a:bodyPr/>
        <a:lstStyle/>
        <a:p>
          <a:endParaRPr lang="en-GB"/>
        </a:p>
      </dgm:t>
    </dgm:pt>
    <dgm:pt modelId="{5F8AD8EA-FD79-4A68-818A-F7A556AFFAFD}" type="sibTrans" cxnId="{87C81607-8524-4C5E-9E4A-14718DBE1793}">
      <dgm:prSet/>
      <dgm:spPr/>
      <dgm:t>
        <a:bodyPr/>
        <a:lstStyle/>
        <a:p>
          <a:endParaRPr lang="en-GB"/>
        </a:p>
      </dgm:t>
    </dgm:pt>
    <dgm:pt modelId="{FA63D6F9-0479-4F2C-8E5E-E9BE59064DFF}" type="pres">
      <dgm:prSet presAssocID="{98795690-CD90-4501-B203-341130B2E925}" presName="Name0" presStyleCnt="0">
        <dgm:presLayoutVars>
          <dgm:dir/>
          <dgm:animLvl val="lvl"/>
          <dgm:resizeHandles val="exact"/>
        </dgm:presLayoutVars>
      </dgm:prSet>
      <dgm:spPr/>
      <dgm:t>
        <a:bodyPr/>
        <a:lstStyle/>
        <a:p>
          <a:endParaRPr lang="en-US"/>
        </a:p>
      </dgm:t>
    </dgm:pt>
    <dgm:pt modelId="{BFAFF54B-BB20-4DFA-B957-022A0FDA7B75}" type="pres">
      <dgm:prSet presAssocID="{6204C045-B4AB-445E-B0C9-A1B1AAC75C12}" presName="composite" presStyleCnt="0"/>
      <dgm:spPr/>
      <dgm:t>
        <a:bodyPr/>
        <a:lstStyle/>
        <a:p>
          <a:endParaRPr lang="en-GB"/>
        </a:p>
      </dgm:t>
    </dgm:pt>
    <dgm:pt modelId="{515A74DF-314B-40F6-9C66-20A20DC7BC39}" type="pres">
      <dgm:prSet presAssocID="{6204C045-B4AB-445E-B0C9-A1B1AAC75C12}" presName="parTx" presStyleLbl="node1" presStyleIdx="0" presStyleCnt="2" custLinFactNeighborY="-11120">
        <dgm:presLayoutVars>
          <dgm:chMax val="0"/>
          <dgm:chPref val="0"/>
          <dgm:bulletEnabled val="1"/>
        </dgm:presLayoutVars>
      </dgm:prSet>
      <dgm:spPr/>
      <dgm:t>
        <a:bodyPr/>
        <a:lstStyle/>
        <a:p>
          <a:endParaRPr lang="en-US"/>
        </a:p>
      </dgm:t>
    </dgm:pt>
    <dgm:pt modelId="{8351D838-5F5B-4532-9F4D-762C149811FF}" type="pres">
      <dgm:prSet presAssocID="{6204C045-B4AB-445E-B0C9-A1B1AAC75C12}" presName="desTx" presStyleLbl="alignAccFollowNode1" presStyleIdx="0" presStyleCnt="2" custLinFactNeighborY="153">
        <dgm:presLayoutVars>
          <dgm:bulletEnabled val="1"/>
        </dgm:presLayoutVars>
      </dgm:prSet>
      <dgm:spPr/>
      <dgm:t>
        <a:bodyPr/>
        <a:lstStyle/>
        <a:p>
          <a:endParaRPr lang="en-US"/>
        </a:p>
      </dgm:t>
    </dgm:pt>
    <dgm:pt modelId="{59DBB4F6-9DE5-41EB-B6BC-A447C833C62B}" type="pres">
      <dgm:prSet presAssocID="{FA2ADD63-DF2F-43F6-BE31-50DEAB5EA978}" presName="space" presStyleCnt="0"/>
      <dgm:spPr/>
      <dgm:t>
        <a:bodyPr/>
        <a:lstStyle/>
        <a:p>
          <a:endParaRPr lang="en-GB"/>
        </a:p>
      </dgm:t>
    </dgm:pt>
    <dgm:pt modelId="{3CA37696-9C48-4631-AEE5-B5776C2E0A37}" type="pres">
      <dgm:prSet presAssocID="{6CB47344-39B6-4FB9-869A-CCAABF929A43}" presName="composite" presStyleCnt="0"/>
      <dgm:spPr/>
      <dgm:t>
        <a:bodyPr/>
        <a:lstStyle/>
        <a:p>
          <a:endParaRPr lang="en-GB"/>
        </a:p>
      </dgm:t>
    </dgm:pt>
    <dgm:pt modelId="{03E7B718-B85A-44A1-8283-94A5EFE0C3EC}" type="pres">
      <dgm:prSet presAssocID="{6CB47344-39B6-4FB9-869A-CCAABF929A43}" presName="parTx" presStyleLbl="node1" presStyleIdx="1" presStyleCnt="2">
        <dgm:presLayoutVars>
          <dgm:chMax val="0"/>
          <dgm:chPref val="0"/>
          <dgm:bulletEnabled val="1"/>
        </dgm:presLayoutVars>
      </dgm:prSet>
      <dgm:spPr/>
      <dgm:t>
        <a:bodyPr/>
        <a:lstStyle/>
        <a:p>
          <a:endParaRPr lang="en-US"/>
        </a:p>
      </dgm:t>
    </dgm:pt>
    <dgm:pt modelId="{01173204-2285-401A-AC93-D3B86816B57F}" type="pres">
      <dgm:prSet presAssocID="{6CB47344-39B6-4FB9-869A-CCAABF929A43}" presName="desTx" presStyleLbl="alignAccFollowNode1" presStyleIdx="1" presStyleCnt="2">
        <dgm:presLayoutVars>
          <dgm:bulletEnabled val="1"/>
        </dgm:presLayoutVars>
      </dgm:prSet>
      <dgm:spPr/>
      <dgm:t>
        <a:bodyPr/>
        <a:lstStyle/>
        <a:p>
          <a:endParaRPr lang="en-US"/>
        </a:p>
      </dgm:t>
    </dgm:pt>
  </dgm:ptLst>
  <dgm:cxnLst>
    <dgm:cxn modelId="{E6107B9C-BD16-472E-9601-B68F294827EF}" srcId="{98795690-CD90-4501-B203-341130B2E925}" destId="{6CB47344-39B6-4FB9-869A-CCAABF929A43}" srcOrd="1" destOrd="0" parTransId="{94FCF951-B9DE-48FD-8523-6A4FE6F75320}" sibTransId="{3A274D24-23EA-47EE-95B2-B8444017FABC}"/>
    <dgm:cxn modelId="{0BB83CD7-57CF-49CE-BB37-8F08F80D7DF2}" type="presOf" srcId="{6204C045-B4AB-445E-B0C9-A1B1AAC75C12}" destId="{515A74DF-314B-40F6-9C66-20A20DC7BC39}" srcOrd="0" destOrd="0" presId="urn:microsoft.com/office/officeart/2005/8/layout/hList1#1"/>
    <dgm:cxn modelId="{D9F3AD3E-E25F-4EA2-8E6F-6BC52E8A689B}" type="presOf" srcId="{6CB47344-39B6-4FB9-869A-CCAABF929A43}" destId="{03E7B718-B85A-44A1-8283-94A5EFE0C3EC}" srcOrd="0" destOrd="0" presId="urn:microsoft.com/office/officeart/2005/8/layout/hList1#1"/>
    <dgm:cxn modelId="{A7A2EC5B-68C5-45FD-9938-42CCDEECA6C5}" type="presOf" srcId="{71BA6E19-359A-4BDF-997F-60F33CEBCA24}" destId="{8351D838-5F5B-4532-9F4D-762C149811FF}" srcOrd="0" destOrd="1" presId="urn:microsoft.com/office/officeart/2005/8/layout/hList1#1"/>
    <dgm:cxn modelId="{84395C2F-9F33-4EC1-9858-B8D75F14BA87}" srcId="{6204C045-B4AB-445E-B0C9-A1B1AAC75C12}" destId="{71BA6E19-359A-4BDF-997F-60F33CEBCA24}" srcOrd="1" destOrd="0" parTransId="{C8FC01FF-0AB2-4594-8042-EE6BA6159463}" sibTransId="{F41E96F4-5F21-44AC-A466-8A075B70B525}"/>
    <dgm:cxn modelId="{7222527E-94E0-4AE3-A596-B7FE5FC4DEEC}" type="presOf" srcId="{EC7629CB-90A8-4919-81C4-24B620A2ABBD}" destId="{8351D838-5F5B-4532-9F4D-762C149811FF}" srcOrd="0" destOrd="2" presId="urn:microsoft.com/office/officeart/2005/8/layout/hList1#1"/>
    <dgm:cxn modelId="{28B3689C-BB48-4E70-BBC4-E3EEAD2DD11A}" srcId="{6CB47344-39B6-4FB9-869A-CCAABF929A43}" destId="{1C08EC31-6C75-4E04-87CF-EC477DDE5C3A}" srcOrd="2" destOrd="0" parTransId="{696FE330-60AD-4D12-965E-FC22ADD9A09D}" sibTransId="{5DE56EBA-2B55-4222-9577-A24277AE8900}"/>
    <dgm:cxn modelId="{9E3867DC-0860-421B-82EB-D13A1E290169}" type="presOf" srcId="{98795690-CD90-4501-B203-341130B2E925}" destId="{FA63D6F9-0479-4F2C-8E5E-E9BE59064DFF}" srcOrd="0" destOrd="0" presId="urn:microsoft.com/office/officeart/2005/8/layout/hList1#1"/>
    <dgm:cxn modelId="{9D638FC9-FC14-4661-A583-0A0130BA1C1B}" srcId="{6CB47344-39B6-4FB9-869A-CCAABF929A43}" destId="{DB7C0076-6FE9-4CA9-91EF-DBC3343C5794}" srcOrd="0" destOrd="0" parTransId="{65334B8C-492A-4258-9345-203E45A9F623}" sibTransId="{6CF4E501-070C-40A7-A10F-A934B3B4AA8E}"/>
    <dgm:cxn modelId="{8E921137-2153-4940-AB5E-CAC45FBC3834}" srcId="{98795690-CD90-4501-B203-341130B2E925}" destId="{6204C045-B4AB-445E-B0C9-A1B1AAC75C12}" srcOrd="0" destOrd="0" parTransId="{97CADA6E-AE86-4150-A3EB-23BAC396735D}" sibTransId="{FA2ADD63-DF2F-43F6-BE31-50DEAB5EA978}"/>
    <dgm:cxn modelId="{0035BE71-F740-4283-A444-AB0C841AC86F}" srcId="{6204C045-B4AB-445E-B0C9-A1B1AAC75C12}" destId="{EC7629CB-90A8-4919-81C4-24B620A2ABBD}" srcOrd="2" destOrd="0" parTransId="{82193B10-9398-4189-9D29-B6203D580089}" sibTransId="{8932637C-94B0-4F82-AE53-E9C7964B919B}"/>
    <dgm:cxn modelId="{A25D597B-1D27-414A-99F5-97E5C04FF33A}" type="presOf" srcId="{0737F5F1-6EF4-459F-930F-875FD68B07C7}" destId="{8351D838-5F5B-4532-9F4D-762C149811FF}" srcOrd="0" destOrd="0" presId="urn:microsoft.com/office/officeart/2005/8/layout/hList1#1"/>
    <dgm:cxn modelId="{C8DC4BCE-0CB7-43BD-A80F-AD364CCA6C9F}" type="presOf" srcId="{10451169-9FAC-4246-9AC1-729AD764B5F4}" destId="{01173204-2285-401A-AC93-D3B86816B57F}" srcOrd="0" destOrd="1" presId="urn:microsoft.com/office/officeart/2005/8/layout/hList1#1"/>
    <dgm:cxn modelId="{45DCF22E-C79F-4B83-AE2E-6ADEBA89B0C5}" srcId="{6204C045-B4AB-445E-B0C9-A1B1AAC75C12}" destId="{0737F5F1-6EF4-459F-930F-875FD68B07C7}" srcOrd="0" destOrd="0" parTransId="{9C1E39A5-8998-47BD-9D09-25F58954CC6C}" sibTransId="{412D7B67-623F-49AC-8DCA-E3173758B2E6}"/>
    <dgm:cxn modelId="{28FAADBF-CC61-48A2-B8E6-0FDDC0CEF815}" type="presOf" srcId="{1C08EC31-6C75-4E04-87CF-EC477DDE5C3A}" destId="{01173204-2285-401A-AC93-D3B86816B57F}" srcOrd="0" destOrd="2" presId="urn:microsoft.com/office/officeart/2005/8/layout/hList1#1"/>
    <dgm:cxn modelId="{23EADE1C-2D2A-4343-A05A-280FDDCE9B42}" type="presOf" srcId="{DB7C0076-6FE9-4CA9-91EF-DBC3343C5794}" destId="{01173204-2285-401A-AC93-D3B86816B57F}" srcOrd="0" destOrd="0" presId="urn:microsoft.com/office/officeart/2005/8/layout/hList1#1"/>
    <dgm:cxn modelId="{87C81607-8524-4C5E-9E4A-14718DBE1793}" srcId="{6CB47344-39B6-4FB9-869A-CCAABF929A43}" destId="{10451169-9FAC-4246-9AC1-729AD764B5F4}" srcOrd="1" destOrd="0" parTransId="{462734A8-E0EB-4BD2-97E1-0345E570B4D5}" sibTransId="{5F8AD8EA-FD79-4A68-818A-F7A556AFFAFD}"/>
    <dgm:cxn modelId="{635C21D9-2256-407C-B549-330441A95E12}" type="presParOf" srcId="{FA63D6F9-0479-4F2C-8E5E-E9BE59064DFF}" destId="{BFAFF54B-BB20-4DFA-B957-022A0FDA7B75}" srcOrd="0" destOrd="0" presId="urn:microsoft.com/office/officeart/2005/8/layout/hList1#1"/>
    <dgm:cxn modelId="{6949B91B-FA07-4AE8-9702-08C324D188D8}" type="presParOf" srcId="{BFAFF54B-BB20-4DFA-B957-022A0FDA7B75}" destId="{515A74DF-314B-40F6-9C66-20A20DC7BC39}" srcOrd="0" destOrd="0" presId="urn:microsoft.com/office/officeart/2005/8/layout/hList1#1"/>
    <dgm:cxn modelId="{4FAF4735-0E4E-48EA-AEAC-1219266A25F2}" type="presParOf" srcId="{BFAFF54B-BB20-4DFA-B957-022A0FDA7B75}" destId="{8351D838-5F5B-4532-9F4D-762C149811FF}" srcOrd="1" destOrd="0" presId="urn:microsoft.com/office/officeart/2005/8/layout/hList1#1"/>
    <dgm:cxn modelId="{8272AA59-B9CD-4219-9162-19897BF8F4DF}" type="presParOf" srcId="{FA63D6F9-0479-4F2C-8E5E-E9BE59064DFF}" destId="{59DBB4F6-9DE5-41EB-B6BC-A447C833C62B}" srcOrd="1" destOrd="0" presId="urn:microsoft.com/office/officeart/2005/8/layout/hList1#1"/>
    <dgm:cxn modelId="{08D601FF-EAE3-4674-AF14-D47783D44496}" type="presParOf" srcId="{FA63D6F9-0479-4F2C-8E5E-E9BE59064DFF}" destId="{3CA37696-9C48-4631-AEE5-B5776C2E0A37}" srcOrd="2" destOrd="0" presId="urn:microsoft.com/office/officeart/2005/8/layout/hList1#1"/>
    <dgm:cxn modelId="{470AD853-1E2F-4A94-A3EC-2A37002BD55C}" type="presParOf" srcId="{3CA37696-9C48-4631-AEE5-B5776C2E0A37}" destId="{03E7B718-B85A-44A1-8283-94A5EFE0C3EC}" srcOrd="0" destOrd="0" presId="urn:microsoft.com/office/officeart/2005/8/layout/hList1#1"/>
    <dgm:cxn modelId="{DDE39AC2-35D9-4EF4-94F6-09D4009ABEDD}" type="presParOf" srcId="{3CA37696-9C48-4631-AEE5-B5776C2E0A37}" destId="{01173204-2285-401A-AC93-D3B86816B57F}" srcOrd="1" destOrd="0" presId="urn:microsoft.com/office/officeart/2005/8/layout/hList1#1"/>
  </dgm:cxnLst>
  <dgm:bg/>
  <dgm:whole/>
</dgm:dataModel>
</file>

<file path=ppt/diagrams/layout1.xml><?xml version="1.0" encoding="utf-8"?>
<dgm:layoutDef xmlns:dgm="http://schemas.openxmlformats.org/drawingml/2006/diagram" xmlns:a="http://schemas.openxmlformats.org/drawingml/2006/main" uniqueId="urn:microsoft.com/office/officeart/2005/8/layout/hList1#1" minVer="12.0">
  <dgm:title val=""/>
  <dgm:desc val=""/>
  <dgm:catLst>
    <dgm:cat type="list" pri="6000"/>
    <dgm:cat type="convert" pri="5000"/>
  </dgm:catLst>
  <dgm:sampData>
    <dgm:dataModel>
      <dgm:ptLst>
        <dgm:pt modelId="0" type="doc">
          <dgm:prSet phldr="1"/>
        </dgm:pt>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100"/>
      <dgm:constr type="secFontSz" for="des" forName="desTx" refType="primFontSz" refFor="des" refForName="parTx" op="equ"/>
      <dgm:constr type="h" for="des" forName="parTx" refType="primFontSz" refFor="des" refForName="parTx" fact="0.8"/>
      <dgm:constr type="h" for="des" forName="desTx" refType="primFontSz" refFor="des" refForName="parTx" fact="1.2"/>
      <dgm:constr type="w" for="ch" forName="space" refType="w" refFor="ch" refForName="composite" op="equ" fact="0.14"/>
    </dgm:constrLst>
    <dgm:ruleLst>
      <dgm:rule type="w" for="ch" forName="composite" val="0" fact="NaN" max="NaN"/>
      <dgm:rule type="primFontSz" for="des" forName="parTx" val="2" fact="NaN" max="NaN"/>
    </dgm:ruleLst>
    <dgm:forEach name="Name4" axis="ch" ptType="node">
      <dgm:layoutNode name="composite">
        <dgm:alg type="composite"/>
        <dgm:shape xmlns:r="http://schemas.openxmlformats.org/officeDocument/2006/relationships" r:blip="">
          <dgm:adjLst/>
        </dgm:shape>
        <dgm:constrLst>
          <dgm:constr type="l" for="ch" forName="parTx"/>
          <dgm:constr type="w" for="ch" forName="parTx" refType="w"/>
          <dgm:constr type="t" for="ch" forName="parTx"/>
          <dgm:constr type="l" for="ch" forName="desTx" refType="w" fact="0"/>
          <dgm:constr type="w" for="ch" forName="desTx" refType="w" refFor="ch" refForName="parTx"/>
          <dgm:constr type="t" for="ch" forName="desTx" refType="h" refFor="ch" refForName="parTx"/>
        </dgm:constrLst>
        <dgm:ruleLst>
          <dgm:rule type="h" val="INF" fact="NaN" max="NaN"/>
        </dgm:ruleLst>
        <dgm:layoutNode name="parTx" styleLbl="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100"/>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image" Target="../media/image48.emf"/><Relationship Id="rId5" Type="http://schemas.openxmlformats.org/officeDocument/2006/relationships/image" Target="../media/image52.emf"/><Relationship Id="rId4" Type="http://schemas.openxmlformats.org/officeDocument/2006/relationships/image" Target="../media/image51.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image" Target="../media/image48.emf"/><Relationship Id="rId5" Type="http://schemas.openxmlformats.org/officeDocument/2006/relationships/image" Target="../media/image52.emf"/><Relationship Id="rId4" Type="http://schemas.openxmlformats.org/officeDocument/2006/relationships/image" Target="../media/image5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9CA5A1-DC2C-45A0-BB06-1C54C88A251D}" type="datetimeFigureOut">
              <a:rPr lang="en-US" smtClean="0"/>
              <a:pPr/>
              <a:t>1/22/2008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90D005-1E1C-4B06-B58B-F5C10A3B691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fld id="{8D90D005-1E1C-4B06-B58B-F5C10A3B6916}"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GB" dirty="0" smtClean="0"/>
          </a:p>
        </p:txBody>
      </p:sp>
      <p:sp>
        <p:nvSpPr>
          <p:cNvPr id="4" name="Slide Number Placeholder 3"/>
          <p:cNvSpPr>
            <a:spLocks noGrp="1"/>
          </p:cNvSpPr>
          <p:nvPr>
            <p:ph type="sldNum" sz="quarter" idx="10"/>
          </p:nvPr>
        </p:nvSpPr>
        <p:spPr/>
        <p:txBody>
          <a:bodyPr/>
          <a:lstStyle/>
          <a:p>
            <a:fld id="{8D90D005-1E1C-4B06-B58B-F5C10A3B6916}"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32500" lnSpcReduction="20000"/>
          </a:bodyPr>
          <a:lstStyle/>
          <a:p>
            <a:pPr eaLnBrk="1" hangingPunct="1"/>
            <a:endParaRPr lang="en-US" dirty="0" smtClean="0"/>
          </a:p>
        </p:txBody>
      </p:sp>
      <p:sp>
        <p:nvSpPr>
          <p:cNvPr id="36868" name="Slide Number Placeholder 3"/>
          <p:cNvSpPr>
            <a:spLocks noGrp="1"/>
          </p:cNvSpPr>
          <p:nvPr>
            <p:ph type="sldNum" sz="quarter" idx="5"/>
          </p:nvPr>
        </p:nvSpPr>
        <p:spPr/>
        <p:txBody>
          <a:bodyPr/>
          <a:lstStyle/>
          <a:p>
            <a:pPr algn="r" defTabSz="914363" rtl="0">
              <a:defRPr/>
            </a:pPr>
            <a:fld id="{A9752A93-428A-4773-A6A8-724CB35C036A}" type="slidenum">
              <a:rPr lang="en-US" sz="1200" kern="1200">
                <a:solidFill>
                  <a:prstClr val="black"/>
                </a:solidFill>
                <a:latin typeface="Arial" pitchFamily="34" charset="0"/>
                <a:ea typeface="+mn-ea"/>
                <a:cs typeface="+mn-cs"/>
              </a:rPr>
              <a:pPr algn="r" defTabSz="914363" rtl="0">
                <a:defRPr/>
              </a:pPr>
              <a:t>22</a:t>
            </a:fld>
            <a:endParaRPr lang="en-US" sz="1200" kern="1200">
              <a:solidFill>
                <a:prstClr val="black"/>
              </a:solidFill>
              <a:latin typeface="Arial" pitchFamily="34" charset="0"/>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noFill/>
          <a:ln w="9525" cap="flat" algn="ctr">
            <a:solidFill>
              <a:srgbClr val="000000"/>
            </a:solidFill>
            <a:miter lim="800000"/>
            <a:headEnd type="none" w="med" len="med"/>
            <a:tailEnd type="none" w="med" len="med"/>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hape 2"/>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defTabSz="920750" fontAlgn="base">
              <a:spcBef>
                <a:spcPct val="0"/>
              </a:spcBef>
              <a:spcAft>
                <a:spcPct val="0"/>
              </a:spcAft>
              <a:defRPr/>
            </a:pPr>
            <a:fld id="{9A74A6AE-768F-4DB8-9DD0-14F238D0EBFC}" type="datetime8">
              <a:rPr lang="en-US" smtClean="0">
                <a:latin typeface="Times New Roman" pitchFamily="18" charset="0"/>
              </a:rPr>
              <a:pPr defTabSz="920750" fontAlgn="base">
                <a:spcBef>
                  <a:spcPct val="0"/>
                </a:spcBef>
                <a:spcAft>
                  <a:spcPct val="0"/>
                </a:spcAft>
                <a:defRPr/>
              </a:pPr>
              <a:t>1/22/2008 3:59 PM</a:t>
            </a:fld>
            <a:endParaRPr lang="en-US"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hape 2"/>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defTabSz="920750" fontAlgn="base">
              <a:spcBef>
                <a:spcPct val="0"/>
              </a:spcBef>
              <a:spcAft>
                <a:spcPct val="0"/>
              </a:spcAft>
              <a:defRPr/>
            </a:pPr>
            <a:fld id="{BC345A58-1603-4995-9237-8FC11D8090BC}" type="datetime8">
              <a:rPr lang="en-US" smtClean="0">
                <a:latin typeface="Times New Roman" pitchFamily="18" charset="0"/>
              </a:rPr>
              <a:pPr defTabSz="920750" fontAlgn="base">
                <a:spcBef>
                  <a:spcPct val="0"/>
                </a:spcBef>
                <a:spcAft>
                  <a:spcPct val="0"/>
                </a:spcAft>
                <a:defRPr/>
              </a:pPr>
              <a:t>1/22/2008 3:59 PM</a:t>
            </a:fld>
            <a:endParaRPr lang="en-US" smtClean="0">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40000" lnSpcReduction="20000"/>
          </a:bodyPr>
          <a:lstStyle/>
          <a:p>
            <a:pPr>
              <a:defRPr/>
            </a:pPr>
            <a:endParaRPr lang="en-US" dirty="0"/>
          </a:p>
        </p:txBody>
      </p:sp>
      <p:sp>
        <p:nvSpPr>
          <p:cNvPr id="40964" name="Slide Number Placeholder 3"/>
          <p:cNvSpPr>
            <a:spLocks noGrp="1"/>
          </p:cNvSpPr>
          <p:nvPr>
            <p:ph type="sldNum" sz="quarter" idx="5"/>
          </p:nvPr>
        </p:nvSpPr>
        <p:spPr/>
        <p:txBody>
          <a:bodyPr/>
          <a:lstStyle/>
          <a:p>
            <a:pPr algn="r" defTabSz="914363" rtl="0">
              <a:defRPr/>
            </a:pPr>
            <a:fld id="{54BA8EAF-5C88-4198-963D-ED6BDF937CC3}" type="slidenum">
              <a:rPr lang="en-US" sz="1200" kern="1200">
                <a:solidFill>
                  <a:prstClr val="black"/>
                </a:solidFill>
                <a:latin typeface="Arial" pitchFamily="34" charset="0"/>
                <a:ea typeface="+mn-ea"/>
                <a:cs typeface="+mn-cs"/>
              </a:rPr>
              <a:pPr algn="r" defTabSz="914363" rtl="0">
                <a:defRPr/>
              </a:pPr>
              <a:t>33</a:t>
            </a:fld>
            <a:endParaRPr lang="en-US" sz="1200" kern="1200">
              <a:solidFill>
                <a:prstClr val="black"/>
              </a:solidFill>
              <a:latin typeface="Arial" pitchFamily="34" charset="0"/>
              <a:ea typeface="+mn-ea"/>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pPr algn="r" rtl="0" fontAlgn="base">
              <a:spcBef>
                <a:spcPct val="0"/>
              </a:spcBef>
              <a:spcAft>
                <a:spcPct val="0"/>
              </a:spcAft>
            </a:pPr>
            <a:fld id="{D7D23469-3708-4688-AA8F-2D65844F5408}" type="slidenum">
              <a:rPr lang="en-US" sz="1200" kern="1200">
                <a:solidFill>
                  <a:srgbClr val="A2998A"/>
                </a:solidFill>
                <a:latin typeface="Arial" pitchFamily="34" charset="0"/>
                <a:ea typeface="+mn-ea"/>
                <a:cs typeface="+mn-cs"/>
              </a:rPr>
              <a:pPr algn="r" rtl="0" fontAlgn="base">
                <a:spcBef>
                  <a:spcPct val="0"/>
                </a:spcBef>
                <a:spcAft>
                  <a:spcPct val="0"/>
                </a:spcAft>
              </a:pPr>
              <a:t>34</a:t>
            </a:fld>
            <a:endParaRPr lang="en-US" sz="1200" kern="1200">
              <a:solidFill>
                <a:srgbClr val="A2998A"/>
              </a:solidFill>
              <a:latin typeface="Arial" pitchFamily="34" charset="0"/>
              <a:ea typeface="+mn-ea"/>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36</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37</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dt" sz="quarter" idx="1"/>
          </p:nvPr>
        </p:nvSpPr>
        <p:spPr>
          <a:noFill/>
        </p:spPr>
        <p:txBody>
          <a:bodyPr/>
          <a:lstStyle/>
          <a:p>
            <a:pPr algn="r" rtl="0" fontAlgn="base">
              <a:spcBef>
                <a:spcPct val="0"/>
              </a:spcBef>
              <a:spcAft>
                <a:spcPct val="0"/>
              </a:spcAft>
            </a:pPr>
            <a:fld id="{90C9F7B0-4A94-4EDD-BF4D-4B9ADBD8153A}" type="datetime8">
              <a:rPr lang="en-US" sz="1200" kern="1200">
                <a:solidFill>
                  <a:srgbClr val="A2998A"/>
                </a:solidFill>
                <a:latin typeface="Segoe"/>
                <a:ea typeface="+mn-ea"/>
                <a:cs typeface="+mn-cs"/>
              </a:rPr>
              <a:pPr algn="r" rtl="0" fontAlgn="base">
                <a:spcBef>
                  <a:spcPct val="0"/>
                </a:spcBef>
                <a:spcAft>
                  <a:spcPct val="0"/>
                </a:spcAft>
              </a:pPr>
              <a:t>1/22/2008 3:59 PM</a:t>
            </a:fld>
            <a:endParaRPr lang="en-US" sz="1200" kern="1200" dirty="0">
              <a:solidFill>
                <a:srgbClr val="A2998A"/>
              </a:solidFill>
              <a:latin typeface="Segoe"/>
              <a:ea typeface="+mn-ea"/>
              <a:cs typeface="+mn-cs"/>
            </a:endParaRPr>
          </a:p>
        </p:txBody>
      </p:sp>
      <p:sp>
        <p:nvSpPr>
          <p:cNvPr id="51203" name="Rectangle 6"/>
          <p:cNvSpPr>
            <a:spLocks noGrp="1" noChangeArrowheads="1"/>
          </p:cNvSpPr>
          <p:nvPr>
            <p:ph type="ftr" sz="quarter" idx="4"/>
          </p:nvPr>
        </p:nvSpPr>
        <p:spPr>
          <a:noFill/>
        </p:spPr>
        <p:txBody>
          <a:bodyPr/>
          <a:lstStyle/>
          <a:p>
            <a:pPr algn="l" rtl="0" fontAlgn="base">
              <a:spcBef>
                <a:spcPct val="0"/>
              </a:spcBef>
              <a:spcAft>
                <a:spcPct val="0"/>
              </a:spcAft>
            </a:pPr>
            <a:r>
              <a:rPr lang="en-US" sz="1200" kern="1200" dirty="0">
                <a:solidFill>
                  <a:srgbClr val="A2998A"/>
                </a:solidFill>
                <a:latin typeface="Segoe"/>
                <a:ea typeface="+mn-ea"/>
                <a:cs typeface="+mn-cs"/>
              </a:rPr>
              <a:t>© 2006 Microsoft Corporation. All rights reserved. Microsoft, Windows, Windows Vista and other product names are or may be registered trademarks and/or trademarks in the U.S. and/or other countries.</a:t>
            </a:r>
          </a:p>
          <a:p>
            <a:pPr algn="l" rtl="0" fontAlgn="base">
              <a:spcBef>
                <a:spcPct val="0"/>
              </a:spcBef>
              <a:spcAft>
                <a:spcPct val="0"/>
              </a:spcAft>
            </a:pPr>
            <a:r>
              <a:rPr lang="en-US" sz="1200" kern="1200" dirty="0">
                <a:solidFill>
                  <a:srgbClr val="A2998A"/>
                </a:solidFill>
                <a:latin typeface="Segoe"/>
                <a:ea typeface="+mn-ea"/>
                <a:cs typeface="+mn-cs"/>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1200" kern="1200" dirty="0">
                <a:solidFill>
                  <a:srgbClr val="A2998A"/>
                </a:solidFill>
                <a:latin typeface="Segoe"/>
                <a:ea typeface="+mn-ea"/>
                <a:cs typeface="+mn-cs"/>
              </a:rPr>
            </a:br>
            <a:r>
              <a:rPr lang="en-US" sz="1200" kern="1200" dirty="0">
                <a:solidFill>
                  <a:srgbClr val="A2998A"/>
                </a:solidFill>
                <a:latin typeface="Segoe"/>
                <a:ea typeface="+mn-ea"/>
                <a:cs typeface="+mn-cs"/>
              </a:rPr>
              <a:t>MICROSOFT MAKES NO WARRANTIES, EXPRESS, IMPLIED OR STATUTORY, AS TO THE INFORMATION IN THIS PRESENTATION.</a:t>
            </a:r>
          </a:p>
        </p:txBody>
      </p:sp>
      <p:sp>
        <p:nvSpPr>
          <p:cNvPr id="51204" name="Rectangle 7"/>
          <p:cNvSpPr>
            <a:spLocks noGrp="1" noChangeArrowheads="1"/>
          </p:cNvSpPr>
          <p:nvPr>
            <p:ph type="sldNum" sz="quarter" idx="5"/>
          </p:nvPr>
        </p:nvSpPr>
        <p:spPr>
          <a:noFill/>
        </p:spPr>
        <p:txBody>
          <a:bodyPr/>
          <a:lstStyle/>
          <a:p>
            <a:pPr algn="r" rtl="0" fontAlgn="base">
              <a:spcBef>
                <a:spcPct val="0"/>
              </a:spcBef>
              <a:spcAft>
                <a:spcPct val="0"/>
              </a:spcAft>
            </a:pPr>
            <a:fld id="{8884B050-6474-4ADE-A22C-7F73ED21D68A}" type="slidenum">
              <a:rPr lang="en-US" sz="1200" kern="1200">
                <a:solidFill>
                  <a:srgbClr val="A2998A"/>
                </a:solidFill>
                <a:latin typeface="Segoe"/>
                <a:ea typeface="+mn-ea"/>
                <a:cs typeface="+mn-cs"/>
              </a:rPr>
              <a:pPr algn="r" rtl="0" fontAlgn="base">
                <a:spcBef>
                  <a:spcPct val="0"/>
                </a:spcBef>
                <a:spcAft>
                  <a:spcPct val="0"/>
                </a:spcAft>
              </a:pPr>
              <a:t>39</a:t>
            </a:fld>
            <a:endParaRPr lang="en-US" sz="1200" kern="1200" dirty="0">
              <a:solidFill>
                <a:srgbClr val="A2998A"/>
              </a:solidFill>
              <a:latin typeface="Segoe"/>
              <a:ea typeface="+mn-ea"/>
              <a:cs typeface="+mn-cs"/>
            </a:endParaRPr>
          </a:p>
        </p:txBody>
      </p:sp>
      <p:sp>
        <p:nvSpPr>
          <p:cNvPr id="51205" name="Rectangle 2"/>
          <p:cNvSpPr>
            <a:spLocks noGrp="1" noRot="1" noChangeAspect="1" noChangeArrowheads="1" noTextEdit="1"/>
          </p:cNvSpPr>
          <p:nvPr>
            <p:ph type="sldImg"/>
          </p:nvPr>
        </p:nvSpPr>
        <p:spPr>
          <a:xfrm>
            <a:off x="4191000" y="455613"/>
            <a:ext cx="2541588" cy="1906587"/>
          </a:xfrm>
          <a:ln/>
        </p:spPr>
      </p:sp>
      <p:sp>
        <p:nvSpPr>
          <p:cNvPr id="51206" name="Rectangle 3"/>
          <p:cNvSpPr>
            <a:spLocks noGrp="1" noChangeArrowheads="1"/>
          </p:cNvSpPr>
          <p:nvPr>
            <p:ph type="body" idx="1"/>
          </p:nvPr>
        </p:nvSpPr>
        <p:spPr>
          <a:xfrm>
            <a:off x="177800" y="2525713"/>
            <a:ext cx="6424613" cy="5988050"/>
          </a:xfrm>
          <a:noFill/>
          <a:ln/>
        </p:spPr>
        <p:txBody>
          <a:bodyPr/>
          <a:lstStyle/>
          <a:p>
            <a:pPr marL="185738" indent="-185738"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40</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dt" sz="quarter" idx="1"/>
          </p:nvPr>
        </p:nvSpPr>
        <p:spPr>
          <a:noFill/>
        </p:spPr>
        <p:txBody>
          <a:bodyPr/>
          <a:lstStyle/>
          <a:p>
            <a:pPr algn="r" rtl="0" fontAlgn="base">
              <a:spcBef>
                <a:spcPct val="0"/>
              </a:spcBef>
              <a:spcAft>
                <a:spcPct val="0"/>
              </a:spcAft>
            </a:pPr>
            <a:fld id="{B522C7A0-590D-4F9F-8C0A-376FC23A6744}" type="datetime8">
              <a:rPr lang="en-US" sz="1200" kern="1200">
                <a:solidFill>
                  <a:srgbClr val="A2998A"/>
                </a:solidFill>
                <a:latin typeface="Segoe"/>
                <a:ea typeface="+mn-ea"/>
                <a:cs typeface="+mn-cs"/>
              </a:rPr>
              <a:pPr algn="r" rtl="0" fontAlgn="base">
                <a:spcBef>
                  <a:spcPct val="0"/>
                </a:spcBef>
                <a:spcAft>
                  <a:spcPct val="0"/>
                </a:spcAft>
              </a:pPr>
              <a:t>1/22/2008 3:59 PM</a:t>
            </a:fld>
            <a:endParaRPr lang="en-US" sz="1200" kern="1200" dirty="0">
              <a:solidFill>
                <a:srgbClr val="A2998A"/>
              </a:solidFill>
              <a:latin typeface="Segoe"/>
              <a:ea typeface="+mn-ea"/>
              <a:cs typeface="+mn-cs"/>
            </a:endParaRPr>
          </a:p>
        </p:txBody>
      </p:sp>
      <p:sp>
        <p:nvSpPr>
          <p:cNvPr id="54275" name="Rectangle 6"/>
          <p:cNvSpPr>
            <a:spLocks noGrp="1" noChangeArrowheads="1"/>
          </p:cNvSpPr>
          <p:nvPr>
            <p:ph type="ftr" sz="quarter" idx="4"/>
          </p:nvPr>
        </p:nvSpPr>
        <p:spPr>
          <a:noFill/>
        </p:spPr>
        <p:txBody>
          <a:bodyPr/>
          <a:lstStyle/>
          <a:p>
            <a:pPr algn="l" rtl="0" fontAlgn="base">
              <a:spcBef>
                <a:spcPct val="0"/>
              </a:spcBef>
              <a:spcAft>
                <a:spcPct val="0"/>
              </a:spcAft>
            </a:pPr>
            <a:r>
              <a:rPr lang="en-US" sz="1200" kern="1200" dirty="0">
                <a:solidFill>
                  <a:srgbClr val="A2998A"/>
                </a:solidFill>
                <a:latin typeface="Segoe"/>
                <a:ea typeface="+mn-ea"/>
                <a:cs typeface="+mn-cs"/>
              </a:rPr>
              <a:t>© 2006 Microsoft Corporation. All rights reserved. Microsoft, Windows, Windows Vista and other product names are or may be registered trademarks and/or trademarks in the U.S. and/or other countries.</a:t>
            </a:r>
          </a:p>
          <a:p>
            <a:pPr algn="l" rtl="0" fontAlgn="base">
              <a:spcBef>
                <a:spcPct val="0"/>
              </a:spcBef>
              <a:spcAft>
                <a:spcPct val="0"/>
              </a:spcAft>
            </a:pPr>
            <a:r>
              <a:rPr lang="en-US" sz="1200" kern="1200" dirty="0">
                <a:solidFill>
                  <a:srgbClr val="A2998A"/>
                </a:solidFill>
                <a:latin typeface="Segoe"/>
                <a:ea typeface="+mn-ea"/>
                <a:cs typeface="+mn-cs"/>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1200" kern="1200" dirty="0">
                <a:solidFill>
                  <a:srgbClr val="A2998A"/>
                </a:solidFill>
                <a:latin typeface="Segoe"/>
                <a:ea typeface="+mn-ea"/>
                <a:cs typeface="+mn-cs"/>
              </a:rPr>
            </a:br>
            <a:r>
              <a:rPr lang="en-US" sz="1200" kern="1200" dirty="0">
                <a:solidFill>
                  <a:srgbClr val="A2998A"/>
                </a:solidFill>
                <a:latin typeface="Segoe"/>
                <a:ea typeface="+mn-ea"/>
                <a:cs typeface="+mn-cs"/>
              </a:rPr>
              <a:t>MICROSOFT MAKES NO WARRANTIES, EXPRESS, IMPLIED OR STATUTORY, AS TO THE INFORMATION IN THIS PRESENTATION.</a:t>
            </a:r>
          </a:p>
        </p:txBody>
      </p:sp>
      <p:sp>
        <p:nvSpPr>
          <p:cNvPr id="54276" name="Rectangle 7"/>
          <p:cNvSpPr>
            <a:spLocks noGrp="1" noChangeArrowheads="1"/>
          </p:cNvSpPr>
          <p:nvPr>
            <p:ph type="sldNum" sz="quarter" idx="5"/>
          </p:nvPr>
        </p:nvSpPr>
        <p:spPr>
          <a:noFill/>
        </p:spPr>
        <p:txBody>
          <a:bodyPr/>
          <a:lstStyle/>
          <a:p>
            <a:pPr algn="r" rtl="0" fontAlgn="base">
              <a:spcBef>
                <a:spcPct val="0"/>
              </a:spcBef>
              <a:spcAft>
                <a:spcPct val="0"/>
              </a:spcAft>
            </a:pPr>
            <a:fld id="{213CE140-4A27-4BC0-BDBE-BA1DFF6334D9}" type="slidenum">
              <a:rPr lang="en-US" sz="1200" kern="1200">
                <a:solidFill>
                  <a:srgbClr val="A2998A"/>
                </a:solidFill>
                <a:latin typeface="Segoe"/>
                <a:ea typeface="+mn-ea"/>
                <a:cs typeface="+mn-cs"/>
              </a:rPr>
              <a:pPr algn="r" rtl="0" fontAlgn="base">
                <a:spcBef>
                  <a:spcPct val="0"/>
                </a:spcBef>
                <a:spcAft>
                  <a:spcPct val="0"/>
                </a:spcAft>
              </a:pPr>
              <a:t>49</a:t>
            </a:fld>
            <a:endParaRPr lang="en-US" sz="1200" kern="1200" dirty="0">
              <a:solidFill>
                <a:srgbClr val="A2998A"/>
              </a:solidFill>
              <a:latin typeface="Segoe"/>
              <a:ea typeface="+mn-ea"/>
              <a:cs typeface="+mn-cs"/>
            </a:endParaRPr>
          </a:p>
        </p:txBody>
      </p:sp>
      <p:sp>
        <p:nvSpPr>
          <p:cNvPr id="54277" name="Rectangle 2"/>
          <p:cNvSpPr>
            <a:spLocks noGrp="1" noRot="1" noChangeAspect="1" noChangeArrowheads="1" noTextEdit="1"/>
          </p:cNvSpPr>
          <p:nvPr>
            <p:ph type="sldImg"/>
          </p:nvPr>
        </p:nvSpPr>
        <p:spPr>
          <a:xfrm>
            <a:off x="1146175" y="688975"/>
            <a:ext cx="4567238" cy="3427413"/>
          </a:xfrm>
          <a:ln/>
        </p:spPr>
      </p:sp>
      <p:sp>
        <p:nvSpPr>
          <p:cNvPr id="54278" name="Rectangle 3"/>
          <p:cNvSpPr>
            <a:spLocks noGrp="1" noChangeArrowheads="1"/>
          </p:cNvSpPr>
          <p:nvPr>
            <p:ph type="body" idx="1"/>
          </p:nvPr>
        </p:nvSpPr>
        <p:spPr>
          <a:xfrm>
            <a:off x="685800" y="4343400"/>
            <a:ext cx="5486400" cy="4111625"/>
          </a:xfrm>
          <a:noFill/>
          <a:ln/>
        </p:spPr>
        <p:txBody>
          <a:bodyPr/>
          <a:lstStyle/>
          <a:p>
            <a:pPr eaLnBrk="1" hangingPunct="1">
              <a:buFontTx/>
              <a:buChar char="•"/>
            </a:pP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5</a:t>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type="dt" sz="quarter" idx="1"/>
          </p:nvPr>
        </p:nvSpPr>
        <p:spPr>
          <a:noFill/>
        </p:spPr>
        <p:txBody>
          <a:bodyPr/>
          <a:lstStyle/>
          <a:p>
            <a:pPr algn="r" rtl="0" fontAlgn="base">
              <a:spcBef>
                <a:spcPct val="0"/>
              </a:spcBef>
              <a:spcAft>
                <a:spcPct val="0"/>
              </a:spcAft>
            </a:pPr>
            <a:fld id="{E3BF7584-B9CC-4A6F-A467-EDE35EAC0D2C}" type="datetime8">
              <a:rPr lang="en-US" sz="1200" kern="1200">
                <a:solidFill>
                  <a:srgbClr val="A2998A"/>
                </a:solidFill>
                <a:latin typeface="Segoe"/>
                <a:ea typeface="+mn-ea"/>
                <a:cs typeface="+mn-cs"/>
              </a:rPr>
              <a:pPr algn="r" rtl="0" fontAlgn="base">
                <a:spcBef>
                  <a:spcPct val="0"/>
                </a:spcBef>
                <a:spcAft>
                  <a:spcPct val="0"/>
                </a:spcAft>
              </a:pPr>
              <a:t>1/22/2008 3:59 PM</a:t>
            </a:fld>
            <a:endParaRPr lang="en-US" sz="1200" kern="1200" dirty="0">
              <a:solidFill>
                <a:srgbClr val="A2998A"/>
              </a:solidFill>
              <a:latin typeface="Segoe"/>
              <a:ea typeface="+mn-ea"/>
              <a:cs typeface="+mn-cs"/>
            </a:endParaRPr>
          </a:p>
        </p:txBody>
      </p:sp>
      <p:sp>
        <p:nvSpPr>
          <p:cNvPr id="57347" name="Rectangle 6"/>
          <p:cNvSpPr>
            <a:spLocks noGrp="1" noChangeArrowheads="1"/>
          </p:cNvSpPr>
          <p:nvPr>
            <p:ph type="ftr" sz="quarter" idx="4"/>
          </p:nvPr>
        </p:nvSpPr>
        <p:spPr>
          <a:noFill/>
        </p:spPr>
        <p:txBody>
          <a:bodyPr/>
          <a:lstStyle/>
          <a:p>
            <a:pPr algn="l" rtl="0" fontAlgn="base">
              <a:spcBef>
                <a:spcPct val="0"/>
              </a:spcBef>
              <a:spcAft>
                <a:spcPct val="0"/>
              </a:spcAft>
            </a:pPr>
            <a:r>
              <a:rPr lang="en-US" sz="1200" kern="1200" dirty="0">
                <a:solidFill>
                  <a:srgbClr val="A2998A"/>
                </a:solidFill>
                <a:latin typeface="Segoe"/>
                <a:ea typeface="+mn-ea"/>
                <a:cs typeface="+mn-cs"/>
              </a:rPr>
              <a:t>© 2006 Microsoft Corporation. All rights reserved. Microsoft, Windows, Windows Vista and other product names are or may be registered trademarks and/or trademarks in the U.S. and/or other countries.</a:t>
            </a:r>
          </a:p>
          <a:p>
            <a:pPr algn="l" rtl="0" fontAlgn="base">
              <a:spcBef>
                <a:spcPct val="0"/>
              </a:spcBef>
              <a:spcAft>
                <a:spcPct val="0"/>
              </a:spcAft>
            </a:pPr>
            <a:r>
              <a:rPr lang="en-US" sz="1200" kern="1200" dirty="0">
                <a:solidFill>
                  <a:srgbClr val="A2998A"/>
                </a:solidFill>
                <a:latin typeface="Segoe"/>
                <a:ea typeface="+mn-ea"/>
                <a:cs typeface="+mn-cs"/>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1200" kern="1200" dirty="0">
                <a:solidFill>
                  <a:srgbClr val="A2998A"/>
                </a:solidFill>
                <a:latin typeface="Segoe"/>
                <a:ea typeface="+mn-ea"/>
                <a:cs typeface="+mn-cs"/>
              </a:rPr>
            </a:br>
            <a:r>
              <a:rPr lang="en-US" sz="1200" kern="1200" dirty="0">
                <a:solidFill>
                  <a:srgbClr val="A2998A"/>
                </a:solidFill>
                <a:latin typeface="Segoe"/>
                <a:ea typeface="+mn-ea"/>
                <a:cs typeface="+mn-cs"/>
              </a:rPr>
              <a:t>MICROSOFT MAKES NO WARRANTIES, EXPRESS, IMPLIED OR STATUTORY, AS TO THE INFORMATION IN THIS PRESENTATION.</a:t>
            </a:r>
          </a:p>
        </p:txBody>
      </p:sp>
      <p:sp>
        <p:nvSpPr>
          <p:cNvPr id="57348" name="Rectangle 7"/>
          <p:cNvSpPr>
            <a:spLocks noGrp="1" noChangeArrowheads="1"/>
          </p:cNvSpPr>
          <p:nvPr>
            <p:ph type="sldNum" sz="quarter" idx="5"/>
          </p:nvPr>
        </p:nvSpPr>
        <p:spPr>
          <a:noFill/>
        </p:spPr>
        <p:txBody>
          <a:bodyPr/>
          <a:lstStyle/>
          <a:p>
            <a:pPr algn="r" rtl="0" fontAlgn="base">
              <a:spcBef>
                <a:spcPct val="0"/>
              </a:spcBef>
              <a:spcAft>
                <a:spcPct val="0"/>
              </a:spcAft>
            </a:pPr>
            <a:fld id="{458676B2-98EC-4B87-883F-C71BF1B8B494}" type="slidenum">
              <a:rPr lang="en-US" sz="1200" kern="1200">
                <a:solidFill>
                  <a:srgbClr val="A2998A"/>
                </a:solidFill>
                <a:latin typeface="Segoe"/>
                <a:ea typeface="+mn-ea"/>
                <a:cs typeface="+mn-cs"/>
              </a:rPr>
              <a:pPr algn="r" rtl="0" fontAlgn="base">
                <a:spcBef>
                  <a:spcPct val="0"/>
                </a:spcBef>
                <a:spcAft>
                  <a:spcPct val="0"/>
                </a:spcAft>
              </a:pPr>
              <a:t>50</a:t>
            </a:fld>
            <a:endParaRPr lang="en-US" sz="1200" kern="1200" dirty="0">
              <a:solidFill>
                <a:srgbClr val="A2998A"/>
              </a:solidFill>
              <a:latin typeface="Segoe"/>
              <a:ea typeface="+mn-ea"/>
              <a:cs typeface="+mn-cs"/>
            </a:endParaRPr>
          </a:p>
        </p:txBody>
      </p:sp>
      <p:sp>
        <p:nvSpPr>
          <p:cNvPr id="57349" name="Rectangle 2"/>
          <p:cNvSpPr>
            <a:spLocks noGrp="1" noRot="1" noChangeAspect="1" noChangeArrowheads="1" noTextEdit="1"/>
          </p:cNvSpPr>
          <p:nvPr>
            <p:ph type="sldImg"/>
          </p:nvPr>
        </p:nvSpPr>
        <p:spPr>
          <a:ln/>
        </p:spPr>
      </p:sp>
      <p:sp>
        <p:nvSpPr>
          <p:cNvPr id="5735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51</a:t>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pPr algn="r" rtl="0" fontAlgn="base">
              <a:spcBef>
                <a:spcPct val="0"/>
              </a:spcBef>
              <a:spcAft>
                <a:spcPct val="0"/>
              </a:spcAft>
            </a:pPr>
            <a:fld id="{96DEF6ED-1450-4AF4-AB4D-D3E9AB6C88F2}" type="slidenum">
              <a:rPr lang="en-US" sz="1200" kern="1200">
                <a:solidFill>
                  <a:srgbClr val="A2998A"/>
                </a:solidFill>
                <a:latin typeface="Segoe"/>
                <a:ea typeface="+mn-ea"/>
                <a:cs typeface="+mn-cs"/>
              </a:rPr>
              <a:pPr algn="r" rtl="0" fontAlgn="base">
                <a:spcBef>
                  <a:spcPct val="0"/>
                </a:spcBef>
                <a:spcAft>
                  <a:spcPct val="0"/>
                </a:spcAft>
              </a:pPr>
              <a:t>52</a:t>
            </a:fld>
            <a:endParaRPr lang="en-US" sz="1200" kern="1200">
              <a:solidFill>
                <a:srgbClr val="A2998A"/>
              </a:solidFill>
              <a:latin typeface="Segoe"/>
              <a:ea typeface="+mn-ea"/>
              <a:cs typeface="+mn-cs"/>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55</a:t>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56</a:t>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358640C4-3360-49AE-98EE-C1CFB5AC3557}" type="slidenum">
              <a:rPr lang="en-US" sz="1200" kern="1200">
                <a:solidFill>
                  <a:srgbClr val="A2998A"/>
                </a:solidFill>
                <a:latin typeface="Segoe"/>
                <a:ea typeface="+mn-ea"/>
                <a:cs typeface="+mn-cs"/>
              </a:rPr>
              <a:pPr algn="r" rtl="0" fontAlgn="base">
                <a:spcBef>
                  <a:spcPct val="0"/>
                </a:spcBef>
                <a:spcAft>
                  <a:spcPct val="0"/>
                </a:spcAft>
              </a:pPr>
              <a:t>57</a:t>
            </a:fld>
            <a:endParaRPr lang="en-US" sz="1200" kern="1200" dirty="0">
              <a:solidFill>
                <a:srgbClr val="A2998A"/>
              </a:solidFill>
              <a:latin typeface="Segoe"/>
              <a:ea typeface="+mn-ea"/>
              <a:cs typeface="+mn-cs"/>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D90D005-1E1C-4B06-B58B-F5C10A3B6916}" type="slidenum">
              <a:rPr lang="en-GB" smtClean="0"/>
              <a:pPr/>
              <a:t>58</a:t>
            </a:fld>
            <a:endParaRPr lang="en-GB"/>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59</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6</a:t>
            </a:fld>
            <a:endParaRPr lang="en-GB"/>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p:txBody>
          <a:bodyPr/>
          <a:lstStyle/>
          <a:p>
            <a:fld id="{FB4AFFFE-D616-49CB-9BDE-842598E9D313}" type="slidenum">
              <a:rPr lang="en-GB" smtClean="0"/>
              <a:pPr/>
              <a:t>60</a:t>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293D20A-A268-49DA-9C0D-21CE3DFBAAF2}" type="slidenum">
              <a:rPr lang="en-GB" smtClean="0"/>
              <a:pPr/>
              <a:t>61</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D90D005-1E1C-4B06-B58B-F5C10A3B6916}"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32500" lnSpcReduction="20000"/>
          </a:bodyPr>
          <a:lstStyle/>
          <a:p>
            <a:pPr eaLnBrk="1" hangingPunct="1"/>
            <a:endParaRPr lang="en-US" dirty="0" smtClean="0"/>
          </a:p>
        </p:txBody>
      </p:sp>
      <p:sp>
        <p:nvSpPr>
          <p:cNvPr id="36868" name="Slide Number Placeholder 3"/>
          <p:cNvSpPr>
            <a:spLocks noGrp="1"/>
          </p:cNvSpPr>
          <p:nvPr>
            <p:ph type="sldNum" sz="quarter" idx="5"/>
          </p:nvPr>
        </p:nvSpPr>
        <p:spPr/>
        <p:txBody>
          <a:bodyPr/>
          <a:lstStyle/>
          <a:p>
            <a:pPr algn="r" defTabSz="914363" rtl="0">
              <a:defRPr/>
            </a:pPr>
            <a:fld id="{A9752A93-428A-4773-A6A8-724CB35C036A}" type="slidenum">
              <a:rPr lang="en-US" sz="1200" kern="1200">
                <a:solidFill>
                  <a:prstClr val="black"/>
                </a:solidFill>
                <a:latin typeface="Arial" pitchFamily="34" charset="0"/>
                <a:ea typeface="+mn-ea"/>
                <a:cs typeface="+mn-cs"/>
              </a:rPr>
              <a:pPr algn="r" defTabSz="914363" rtl="0">
                <a:defRPr/>
              </a:pPr>
              <a:t>9</a:t>
            </a:fld>
            <a:endParaRPr lang="en-US" sz="1200" kern="1200">
              <a:solidFill>
                <a:prstClr val="black"/>
              </a:solidFill>
              <a:latin typeface="Arial" pitchFamily="34" charset="0"/>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lgn="l">
              <a:defRPr>
                <a:solidFill>
                  <a:schemeClr val="bg2"/>
                </a:solidFill>
              </a:defRPr>
            </a:lvl1pPr>
          </a:lstStyle>
          <a:p>
            <a:r>
              <a:rPr lang="en-US" dirty="0" smtClean="0"/>
              <a:t>Title of my presentation</a:t>
            </a:r>
            <a:endParaRPr lang="en-GB" dirty="0"/>
          </a:p>
        </p:txBody>
      </p:sp>
      <p:sp>
        <p:nvSpPr>
          <p:cNvPr id="3" name="Subtitle 2"/>
          <p:cNvSpPr>
            <a:spLocks noGrp="1"/>
          </p:cNvSpPr>
          <p:nvPr>
            <p:ph type="subTitle" idx="1" hasCustomPrompt="1"/>
          </p:nvPr>
        </p:nvSpPr>
        <p:spPr>
          <a:xfrm>
            <a:off x="714348" y="3671886"/>
            <a:ext cx="6400800" cy="2257444"/>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p>
          <a:p>
            <a:r>
              <a:rPr lang="en-US" dirty="0" smtClean="0"/>
              <a:t>Developer &amp; Platform Group</a:t>
            </a:r>
          </a:p>
          <a:p>
            <a:r>
              <a:rPr lang="en-US" dirty="0" smtClean="0"/>
              <a:t>Microsoft Ltd</a:t>
            </a:r>
          </a:p>
          <a:p>
            <a:r>
              <a:rPr lang="en-US" dirty="0" smtClean="0"/>
              <a:t>http://www.myblog.com </a:t>
            </a:r>
            <a:endParaRPr lang="en-GB" dirty="0"/>
          </a:p>
        </p:txBody>
      </p:sp>
      <p:pic>
        <p:nvPicPr>
          <p:cNvPr id="7" name="Picture 31" descr="MSDNlogowhite"/>
          <p:cNvPicPr>
            <a:picLocks noChangeAspect="1" noChangeArrowheads="1"/>
          </p:cNvPicPr>
          <p:nvPr/>
        </p:nvPicPr>
        <p:blipFill>
          <a:blip r:embed="rId2" cstate="print"/>
          <a:srcRect/>
          <a:stretch>
            <a:fillRect/>
          </a:stretch>
        </p:blipFill>
        <p:spPr bwMode="auto">
          <a:xfrm>
            <a:off x="7215206" y="5817825"/>
            <a:ext cx="1928826" cy="1040199"/>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lstStyle>
            <a:lvl1pPr algn="l">
              <a:defRPr>
                <a:solidFill>
                  <a:schemeClr val="bg2"/>
                </a:solidFill>
              </a:defRPr>
            </a:lvl1pPr>
          </a:lstStyle>
          <a:p>
            <a:r>
              <a:rPr lang="en-US" smtClean="0"/>
              <a:t>Click to edit Master title style</a:t>
            </a:r>
            <a:endParaRPr lang="en-GB" dirty="0"/>
          </a:p>
        </p:txBody>
      </p:sp>
      <p:pic>
        <p:nvPicPr>
          <p:cNvPr id="7" name="Picture 31" descr="MSDNlogowhite"/>
          <p:cNvPicPr>
            <a:picLocks noChangeAspect="1" noChangeArrowheads="1"/>
          </p:cNvPicPr>
          <p:nvPr/>
        </p:nvPicPr>
        <p:blipFill>
          <a:blip r:embed="rId2" cstate="print"/>
          <a:srcRect/>
          <a:stretch>
            <a:fillRect/>
          </a:stretch>
        </p:blipFill>
        <p:spPr bwMode="auto">
          <a:xfrm>
            <a:off x="8113745" y="6302399"/>
            <a:ext cx="1030287" cy="555625"/>
          </a:xfrm>
          <a:prstGeom prst="rect">
            <a:avLst/>
          </a:prstGeom>
          <a:noFill/>
        </p:spPr>
      </p:pic>
      <p:sp>
        <p:nvSpPr>
          <p:cNvPr id="6" name="Content Placeholder 5"/>
          <p:cNvSpPr>
            <a:spLocks noGrp="1"/>
          </p:cNvSpPr>
          <p:nvPr>
            <p:ph sz="quarter" idx="10"/>
          </p:nvPr>
        </p:nvSpPr>
        <p:spPr>
          <a:xfrm>
            <a:off x="500061" y="1714488"/>
            <a:ext cx="8143905" cy="421484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chemeClr val="bg2"/>
                </a:solidFill>
              </a:defRPr>
            </a:lvl1pPr>
          </a:lstStyle>
          <a:p>
            <a:r>
              <a:rPr lang="en-US" smtClean="0"/>
              <a:t>Click to edit Master title style</a:t>
            </a:r>
            <a:endParaRPr lang="en-GB"/>
          </a:p>
        </p:txBody>
      </p:sp>
      <p:sp>
        <p:nvSpPr>
          <p:cNvPr id="3" name="Content Placeholder 2"/>
          <p:cNvSpPr>
            <a:spLocks noGrp="1"/>
          </p:cNvSpPr>
          <p:nvPr>
            <p:ph sz="half" idx="1"/>
          </p:nvPr>
        </p:nvSpPr>
        <p:spPr>
          <a:xfrm>
            <a:off x="152400" y="1447800"/>
            <a:ext cx="4191000" cy="4525963"/>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800">
                <a:solidFill>
                  <a:schemeClr val="tx2"/>
                </a:solidFill>
              </a:defRPr>
            </a:lvl4pPr>
            <a:lvl5pPr>
              <a:defRPr sz="1800">
                <a:solidFill>
                  <a:schemeClr val="tx2"/>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419600" y="1447800"/>
            <a:ext cx="4724400" cy="4525963"/>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800">
                <a:solidFill>
                  <a:schemeClr val="tx2"/>
                </a:solidFill>
              </a:defRPr>
            </a:lvl4pPr>
            <a:lvl5pPr>
              <a:defRPr sz="1800">
                <a:solidFill>
                  <a:schemeClr val="tx2"/>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pic>
        <p:nvPicPr>
          <p:cNvPr id="6" name="Picture 31" descr="MSDNlogowhite"/>
          <p:cNvPicPr>
            <a:picLocks noChangeAspect="1" noChangeArrowheads="1"/>
          </p:cNvPicPr>
          <p:nvPr/>
        </p:nvPicPr>
        <p:blipFill>
          <a:blip r:embed="rId2" cstate="print"/>
          <a:srcRect/>
          <a:stretch>
            <a:fillRect/>
          </a:stretch>
        </p:blipFill>
        <p:spPr bwMode="auto">
          <a:xfrm>
            <a:off x="8113745" y="6302399"/>
            <a:ext cx="1030287" cy="555625"/>
          </a:xfrm>
          <a:prstGeom prst="rect">
            <a:avLst/>
          </a:prstGeom>
          <a:noFill/>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pic>
        <p:nvPicPr>
          <p:cNvPr id="3" name="Picture 31" descr="MSDNlogowhite"/>
          <p:cNvPicPr>
            <a:picLocks noChangeAspect="1" noChangeArrowheads="1"/>
          </p:cNvPicPr>
          <p:nvPr/>
        </p:nvPicPr>
        <p:blipFill>
          <a:blip r:embed="rId2" cstate="print"/>
          <a:srcRect/>
          <a:stretch>
            <a:fillRect/>
          </a:stretch>
        </p:blipFill>
        <p:spPr bwMode="auto">
          <a:xfrm>
            <a:off x="8113745" y="6302399"/>
            <a:ext cx="1030287" cy="555625"/>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pic>
        <p:nvPicPr>
          <p:cNvPr id="6" name="Picture 31" descr="MSDNlogowhite"/>
          <p:cNvPicPr>
            <a:picLocks noChangeAspect="1" noChangeArrowheads="1"/>
          </p:cNvPicPr>
          <p:nvPr/>
        </p:nvPicPr>
        <p:blipFill>
          <a:blip r:embed="rId2"/>
          <a:srcRect/>
          <a:stretch>
            <a:fillRect/>
          </a:stretch>
        </p:blipFill>
        <p:spPr bwMode="auto">
          <a:xfrm>
            <a:off x="6724693" y="5553295"/>
            <a:ext cx="2419339" cy="1304729"/>
          </a:xfrm>
          <a:prstGeom prst="rect">
            <a:avLst/>
          </a:prstGeom>
          <a:noFill/>
        </p:spPr>
      </p:pic>
      <p:sp>
        <p:nvSpPr>
          <p:cNvPr id="7" name="Rectangle 6"/>
          <p:cNvSpPr/>
          <p:nvPr/>
        </p:nvSpPr>
        <p:spPr>
          <a:xfrm>
            <a:off x="0" y="1785926"/>
            <a:ext cx="9144000" cy="2143140"/>
          </a:xfrm>
          <a:prstGeom prst="rect">
            <a:avLst/>
          </a:prstGeom>
          <a:gradFill flip="none" rotWithShape="1">
            <a:gsLst>
              <a:gs pos="19000">
                <a:schemeClr val="accent5">
                  <a:lumMod val="50000"/>
                </a:schemeClr>
              </a:gs>
              <a:gs pos="49000">
                <a:schemeClr val="accent5">
                  <a:lumMod val="7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tle 1"/>
          <p:cNvSpPr>
            <a:spLocks noGrp="1"/>
          </p:cNvSpPr>
          <p:nvPr>
            <p:ph type="ctrTitle" hasCustomPrompt="1"/>
          </p:nvPr>
        </p:nvSpPr>
        <p:spPr>
          <a:xfrm>
            <a:off x="71406" y="2857495"/>
            <a:ext cx="7772400" cy="1071571"/>
          </a:xfrm>
        </p:spPr>
        <p:txBody>
          <a:bodyPr/>
          <a:lstStyle>
            <a:lvl1pPr algn="l">
              <a:defRPr baseline="0">
                <a:solidFill>
                  <a:schemeClr val="tx1"/>
                </a:solidFill>
              </a:defRPr>
            </a:lvl1pPr>
          </a:lstStyle>
          <a:p>
            <a:r>
              <a:rPr lang="en-US" dirty="0" smtClean="0"/>
              <a:t>Whatever my demo is about</a:t>
            </a:r>
            <a:endParaRPr lang="en-GB" dirty="0"/>
          </a:p>
        </p:txBody>
      </p:sp>
      <p:pic>
        <p:nvPicPr>
          <p:cNvPr id="8" name="Picture 14" descr="demo"/>
          <p:cNvPicPr>
            <a:picLocks noChangeAspect="1" noChangeArrowheads="1"/>
          </p:cNvPicPr>
          <p:nvPr/>
        </p:nvPicPr>
        <p:blipFill>
          <a:blip r:embed="rId3"/>
          <a:srcRect/>
          <a:stretch>
            <a:fillRect/>
          </a:stretch>
        </p:blipFill>
        <p:spPr bwMode="auto">
          <a:xfrm>
            <a:off x="142843" y="1571612"/>
            <a:ext cx="4857785" cy="1530938"/>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pic>
        <p:nvPicPr>
          <p:cNvPr id="3" name="Rectangle 14336"/>
          <p:cNvPicPr>
            <a:picLocks noChangeAspect="1" noChangeArrowheads="1"/>
          </p:cNvPicPr>
          <p:nvPr/>
        </p:nvPicPr>
        <p:blipFill>
          <a:blip r:embed="rId2"/>
          <a:srcRect/>
          <a:stretch>
            <a:fillRect/>
          </a:stretch>
        </p:blipFill>
        <p:spPr bwMode="black">
          <a:xfrm>
            <a:off x="1601788" y="2787650"/>
            <a:ext cx="5940425" cy="1282700"/>
          </a:xfrm>
          <a:prstGeom prst="rect">
            <a:avLst/>
          </a:prstGeom>
          <a:noFill/>
          <a:ln w="9525">
            <a:noFill/>
            <a:miter lim="800000"/>
            <a:headEnd/>
            <a:tailEnd/>
          </a:ln>
        </p:spPr>
      </p:pic>
      <p:sp>
        <p:nvSpPr>
          <p:cNvPr id="4" name="TextBox 14337"/>
          <p:cNvSpPr txBox="1">
            <a:spLocks noChangeArrowheads="1"/>
          </p:cNvSpPr>
          <p:nvPr/>
        </p:nvSpPr>
        <p:spPr bwMode="auto">
          <a:xfrm>
            <a:off x="304800" y="5724525"/>
            <a:ext cx="8532813" cy="523875"/>
          </a:xfrm>
          <a:prstGeom prst="rect">
            <a:avLst/>
          </a:prstGeom>
          <a:noFill/>
          <a:ln w="9525">
            <a:noFill/>
            <a:miter lim="800000"/>
            <a:headEnd/>
            <a:tailEnd/>
          </a:ln>
        </p:spPr>
        <p:txBody>
          <a:bodyPr>
            <a:spAutoFit/>
          </a:bodyPr>
          <a:lstStyle/>
          <a:p>
            <a:pPr algn="ctr" eaLnBrk="0" hangingPunct="0"/>
            <a:r>
              <a:rPr lang="en-US" sz="700" dirty="0">
                <a:solidFill>
                  <a:schemeClr val="bg1"/>
                </a:solidFill>
                <a:effectLst/>
                <a:latin typeface="Segoe" pitchFamily="34" charset="0"/>
                <a:cs typeface="Arial" charset="0"/>
              </a:rPr>
              <a:t>© </a:t>
            </a:r>
            <a:r>
              <a:rPr lang="en-US" sz="700" dirty="0" smtClean="0">
                <a:solidFill>
                  <a:schemeClr val="bg1"/>
                </a:solidFill>
                <a:effectLst/>
                <a:latin typeface="Segoe" pitchFamily="34" charset="0"/>
                <a:cs typeface="Arial" charset="0"/>
              </a:rPr>
              <a:t>2007 </a:t>
            </a:r>
            <a:r>
              <a:rPr lang="en-US" sz="700" dirty="0">
                <a:solidFill>
                  <a:schemeClr val="bg1"/>
                </a:solidFill>
                <a:effectLst/>
                <a:latin typeface="Segoe" pitchFamily="34" charset="0"/>
                <a:cs typeface="Arial" charset="0"/>
              </a:rPr>
              <a:t>Microsoft </a:t>
            </a:r>
            <a:r>
              <a:rPr lang="en-US" sz="700" dirty="0" smtClean="0">
                <a:solidFill>
                  <a:schemeClr val="bg1"/>
                </a:solidFill>
                <a:effectLst/>
                <a:latin typeface="Segoe" pitchFamily="34" charset="0"/>
                <a:cs typeface="Arial" charset="0"/>
              </a:rPr>
              <a:t>Ltd. </a:t>
            </a:r>
            <a:r>
              <a:rPr lang="en-US" sz="700" dirty="0">
                <a:solidFill>
                  <a:schemeClr val="bg1"/>
                </a:solidFill>
                <a:effectLst/>
                <a:latin typeface="Segoe" pitchFamily="34" charset="0"/>
                <a:cs typeface="Arial" charset="0"/>
              </a:rPr>
              <a:t>All rights reserved. Microsoft, Windows, Windows Vista and other product names are or may be registered trademarks and/or trademarks in the U.S. and/or other countries.</a:t>
            </a:r>
            <a:endParaRPr lang="en-US" sz="1800" dirty="0">
              <a:solidFill>
                <a:schemeClr val="bg1"/>
              </a:solidFill>
              <a:effectLst/>
              <a:latin typeface="Arial" charset="0"/>
            </a:endParaRPr>
          </a:p>
          <a:p>
            <a:pPr algn="ctr" eaLnBrk="0" hangingPunct="0"/>
            <a:r>
              <a:rPr lang="en-US" sz="700" dirty="0">
                <a:solidFill>
                  <a:schemeClr val="bg1"/>
                </a:solidFill>
                <a:effectLst/>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bg1"/>
                </a:solidFill>
                <a:effectLst/>
                <a:latin typeface="Segoe" pitchFamily="34" charset="0"/>
                <a:cs typeface="Arial" charset="0"/>
              </a:rPr>
            </a:br>
            <a:r>
              <a:rPr lang="en-US" sz="700" dirty="0">
                <a:solidFill>
                  <a:schemeClr val="bg1"/>
                </a:solidFill>
                <a:effectLst/>
                <a:latin typeface="Segoe" pitchFamily="34" charset="0"/>
                <a:cs typeface="Arial" charset="0"/>
              </a:rPr>
              <a:t>MICROSOFT MAKES NO WARRANTIES, EXPRESS, IMPLIED OR STATUTORY, AS TO THE INFORMATION IN THIS PRESENTATION.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gif"/><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600201"/>
            <a:ext cx="8229600" cy="440056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914400" rtl="0" eaLnBrk="1" latinLnBrk="0" hangingPunct="1">
        <a:spcBef>
          <a:spcPct val="0"/>
        </a:spcBef>
        <a:buNone/>
        <a:defRPr sz="4400" kern="1200">
          <a:solidFill>
            <a:schemeClr val="bg2"/>
          </a:solidFill>
          <a:latin typeface="+mj-lt"/>
          <a:ea typeface="+mj-ea"/>
          <a:cs typeface="+mj-cs"/>
        </a:defRPr>
      </a:lvl1pPr>
    </p:titleStyle>
    <p:bodyStyle>
      <a:lvl1pPr marL="342900" indent="-342900" algn="l" defTabSz="914400" rtl="0" eaLnBrk="1" latinLnBrk="0" hangingPunct="1">
        <a:spcBef>
          <a:spcPct val="20000"/>
        </a:spcBef>
        <a:buFontTx/>
        <a:buBlip>
          <a:blip r:embed="rId10"/>
        </a:buBlip>
        <a:defRPr sz="3200" kern="1200">
          <a:solidFill>
            <a:schemeClr val="bg1"/>
          </a:solidFill>
          <a:latin typeface="+mn-lt"/>
          <a:ea typeface="+mn-ea"/>
          <a:cs typeface="+mn-cs"/>
        </a:defRPr>
      </a:lvl1pPr>
      <a:lvl2pPr marL="742950" indent="-285750" algn="l" defTabSz="914400" rtl="0" eaLnBrk="1" latinLnBrk="0" hangingPunct="1">
        <a:spcBef>
          <a:spcPct val="20000"/>
        </a:spcBef>
        <a:buFontTx/>
        <a:buBlip>
          <a:blip r:embed="rId10"/>
        </a:buBlip>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Calibri"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Calibri"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danielmoth.com/Blo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3" Type="http://schemas.openxmlformats.org/officeDocument/2006/relationships/hyperlink" Target="http://msdn2.microsoft.com/en-gb/library/ms686862(VS.85).aspx" TargetMode="External"/><Relationship Id="rId18" Type="http://schemas.openxmlformats.org/officeDocument/2006/relationships/hyperlink" Target="http://msdn2.microsoft.com/en-gb/library/ms682569(VS.85).aspx" TargetMode="External"/><Relationship Id="rId26" Type="http://schemas.openxmlformats.org/officeDocument/2006/relationships/hyperlink" Target="http://msdn2.microsoft.com/en-gb/library/ms681983(VS.85).aspx" TargetMode="External"/><Relationship Id="rId39" Type="http://schemas.openxmlformats.org/officeDocument/2006/relationships/hyperlink" Target="http://msdn2.microsoft.com/en-gb/library/ms683486(VS.85).aspx" TargetMode="External"/><Relationship Id="rId3" Type="http://schemas.openxmlformats.org/officeDocument/2006/relationships/hyperlink" Target="http://msdn2.microsoft.com/en-gb/library/ms685061(VS.85).aspx" TargetMode="External"/><Relationship Id="rId21" Type="http://schemas.openxmlformats.org/officeDocument/2006/relationships/hyperlink" Target="http://msdn2.microsoft.com/en-gb/library/ms682466(VS.85).aspx" TargetMode="External"/><Relationship Id="rId34" Type="http://schemas.openxmlformats.org/officeDocument/2006/relationships/hyperlink" Target="http://msdn2.microsoft.com/en-gb/library/ms682030(VS.85).aspx" TargetMode="External"/><Relationship Id="rId42" Type="http://schemas.openxmlformats.org/officeDocument/2006/relationships/hyperlink" Target="http://msdn2.microsoft.com/en-gb/library/ms686261(VS.85).aspx" TargetMode="External"/><Relationship Id="rId47" Type="http://schemas.openxmlformats.org/officeDocument/2006/relationships/hyperlink" Target="http://msdn2.microsoft.com/en-gb/library/ms684171(VS.85).aspx" TargetMode="External"/><Relationship Id="rId50" Type="http://schemas.openxmlformats.org/officeDocument/2006/relationships/hyperlink" Target="http://msdn2.microsoft.com/en-gb/library/ms686214(VS.85).aspx" TargetMode="External"/><Relationship Id="rId7" Type="http://schemas.openxmlformats.org/officeDocument/2006/relationships/hyperlink" Target="http://msdn2.microsoft.com/en-gb/library/ms686273(VS.85).aspx" TargetMode="External"/><Relationship Id="rId12" Type="http://schemas.openxmlformats.org/officeDocument/2006/relationships/hyperlink" Target="http://msdn2.microsoft.com/en-gb/library/ms686338(VS.85).aspx" TargetMode="External"/><Relationship Id="rId17" Type="http://schemas.openxmlformats.org/officeDocument/2006/relationships/hyperlink" Target="http://msdn2.microsoft.com/en-gb/library/ms682004(VS.85).aspx" TargetMode="External"/><Relationship Id="rId25" Type="http://schemas.openxmlformats.org/officeDocument/2006/relationships/hyperlink" Target="http://msdn2.microsoft.com/en-gb/library/aa363484(VS.85).aspx" TargetMode="External"/><Relationship Id="rId33" Type="http://schemas.openxmlformats.org/officeDocument/2006/relationships/hyperlink" Target="http://msdn2.microsoft.com/en-gb/library/ms682462(VS.85).aspx" TargetMode="External"/><Relationship Id="rId38" Type="http://schemas.openxmlformats.org/officeDocument/2006/relationships/hyperlink" Target="http://msdn2.microsoft.com/en-gb/library/ms682576(VS.85).aspx" TargetMode="External"/><Relationship Id="rId46" Type="http://schemas.openxmlformats.org/officeDocument/2006/relationships/hyperlink" Target="http://msdn2.microsoft.com/en-gb/library/ms683154(VS.85).aspx" TargetMode="External"/><Relationship Id="rId2" Type="http://schemas.openxmlformats.org/officeDocument/2006/relationships/notesSlide" Target="../notesSlides/notesSlide11.xml"/><Relationship Id="rId16" Type="http://schemas.openxmlformats.org/officeDocument/2006/relationships/hyperlink" Target="http://msdn2.microsoft.com/en-gb/library/ms682485(VS.85).aspx" TargetMode="External"/><Relationship Id="rId20" Type="http://schemas.openxmlformats.org/officeDocument/2006/relationships/hyperlink" Target="http://msdn2.microsoft.com/en-gb/library/ms682040(VS.85).aspx" TargetMode="External"/><Relationship Id="rId29" Type="http://schemas.openxmlformats.org/officeDocument/2006/relationships/hyperlink" Target="http://msdn2.microsoft.com/en-gb/library/ms686326(VS.85).aspx" TargetMode="External"/><Relationship Id="rId41" Type="http://schemas.openxmlformats.org/officeDocument/2006/relationships/hyperlink" Target="http://msdn2.microsoft.com/en-gb/library/ms686258(VS.85).aspx" TargetMode="External"/><Relationship Id="rId1" Type="http://schemas.openxmlformats.org/officeDocument/2006/relationships/slideLayout" Target="../slideLayouts/slideLayout5.xml"/><Relationship Id="rId6" Type="http://schemas.openxmlformats.org/officeDocument/2006/relationships/hyperlink" Target="http://msdn2.microsoft.com/en-gb/library/ms682474(VS.85).aspx" TargetMode="External"/><Relationship Id="rId11" Type="http://schemas.openxmlformats.org/officeDocument/2006/relationships/hyperlink" Target="http://msdn2.microsoft.com/en-gb/library/ms682478(VS.85).aspx" TargetMode="External"/><Relationship Id="rId24" Type="http://schemas.openxmlformats.org/officeDocument/2006/relationships/hyperlink" Target="http://msdn2.microsoft.com/en-gb/library/ms687042(VS.85).aspx" TargetMode="External"/><Relationship Id="rId32" Type="http://schemas.openxmlformats.org/officeDocument/2006/relationships/hyperlink" Target="http://msdn2.microsoft.com/en-gb/library/ms682036(VS.85).aspx" TargetMode="External"/><Relationship Id="rId37" Type="http://schemas.openxmlformats.org/officeDocument/2006/relationships/hyperlink" Target="http://msdn2.microsoft.com/en-gb/library/ms686268(VS.85).aspx" TargetMode="External"/><Relationship Id="rId40" Type="http://schemas.openxmlformats.org/officeDocument/2006/relationships/hyperlink" Target="http://msdn2.microsoft.com/en-gb/library/ms686255(VS.85).aspx" TargetMode="External"/><Relationship Id="rId45" Type="http://schemas.openxmlformats.org/officeDocument/2006/relationships/hyperlink" Target="http://msdn2.microsoft.com/en-gb/library/ms682581(VS.85).aspx" TargetMode="External"/><Relationship Id="rId5" Type="http://schemas.openxmlformats.org/officeDocument/2006/relationships/hyperlink" Target="http://msdn2.microsoft.com/en-gb/library/ms682042(VS.85).aspx" TargetMode="External"/><Relationship Id="rId15" Type="http://schemas.openxmlformats.org/officeDocument/2006/relationships/hyperlink" Target="http://msdn2.microsoft.com/en-gb/library/ms682483(VS.85).aspx" TargetMode="External"/><Relationship Id="rId23" Type="http://schemas.openxmlformats.org/officeDocument/2006/relationships/hyperlink" Target="http://msdn2.microsoft.com/en-gb/library/ms686271(VS.85).aspx" TargetMode="External"/><Relationship Id="rId28" Type="http://schemas.openxmlformats.org/officeDocument/2006/relationships/hyperlink" Target="http://msdn2.microsoft.com/en-gb/library/ms682464(VS.85).aspx" TargetMode="External"/><Relationship Id="rId36" Type="http://schemas.openxmlformats.org/officeDocument/2006/relationships/hyperlink" Target="http://msdn2.microsoft.com/en-gb/library/ms686266(VS.85).aspx" TargetMode="External"/><Relationship Id="rId49" Type="http://schemas.openxmlformats.org/officeDocument/2006/relationships/hyperlink" Target="http://msdn2.microsoft.com/en-gb/library/ms685073(VS.85).aspx" TargetMode="External"/><Relationship Id="rId10" Type="http://schemas.openxmlformats.org/officeDocument/2006/relationships/hyperlink" Target="http://msdn2.microsoft.com/en-gb/library/ms682043(VS.85).aspx" TargetMode="External"/><Relationship Id="rId19" Type="http://schemas.openxmlformats.org/officeDocument/2006/relationships/hyperlink" Target="http://msdn2.microsoft.com/en-gb/library/ms682568(VS.85).aspx" TargetMode="External"/><Relationship Id="rId31" Type="http://schemas.openxmlformats.org/officeDocument/2006/relationships/hyperlink" Target="http://msdn2.microsoft.com/en-gb/library/ms682033(VS.85).aspx" TargetMode="External"/><Relationship Id="rId44" Type="http://schemas.openxmlformats.org/officeDocument/2006/relationships/hyperlink" Target="http://msdn2.microsoft.com/en-gb/library/ms681981(VS.85).aspx" TargetMode="External"/><Relationship Id="rId4" Type="http://schemas.openxmlformats.org/officeDocument/2006/relationships/hyperlink" Target="http://msdn2.microsoft.com/en-gb/library/ms686876(VS.85).aspx" TargetMode="External"/><Relationship Id="rId9" Type="http://schemas.openxmlformats.org/officeDocument/2006/relationships/hyperlink" Target="http://msdn2.microsoft.com/en-gb/library/ms684957(VS.85).aspx" TargetMode="External"/><Relationship Id="rId14" Type="http://schemas.openxmlformats.org/officeDocument/2006/relationships/hyperlink" Target="http://msdn2.microsoft.com/en-gb/library/ms687053(VS.85).aspx" TargetMode="External"/><Relationship Id="rId22" Type="http://schemas.openxmlformats.org/officeDocument/2006/relationships/hyperlink" Target="http://msdn2.microsoft.com/en-gb/library/ms684133(VS.85).aspx" TargetMode="External"/><Relationship Id="rId27" Type="http://schemas.openxmlformats.org/officeDocument/2006/relationships/hyperlink" Target="http://msdn2.microsoft.com/en-gb/library/ms682038(VS.85).aspx" TargetMode="External"/><Relationship Id="rId30" Type="http://schemas.openxmlformats.org/officeDocument/2006/relationships/hyperlink" Target="http://msdn2.microsoft.com/en-gb/library/ms687038(VS.85).aspx" TargetMode="External"/><Relationship Id="rId35" Type="http://schemas.openxmlformats.org/officeDocument/2006/relationships/hyperlink" Target="http://msdn2.microsoft.com/en-gb/library/ms682456(VS.85).aspx" TargetMode="External"/><Relationship Id="rId43" Type="http://schemas.openxmlformats.org/officeDocument/2006/relationships/hyperlink" Target="http://msdn2.microsoft.com/en-gb/library/ms686263(VS.85).aspx" TargetMode="External"/><Relationship Id="rId48" Type="http://schemas.openxmlformats.org/officeDocument/2006/relationships/hyperlink" Target="http://msdn2.microsoft.com/en-gb/library/ms685070(VS.85).aspx" TargetMode="External"/><Relationship Id="rId8" Type="http://schemas.openxmlformats.org/officeDocument/2006/relationships/hyperlink" Target="http://msdn2.microsoft.com/en-gb/library/ms687047(VS.85).aspx"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8.png"/><Relationship Id="rId3" Type="http://schemas.openxmlformats.org/officeDocument/2006/relationships/notesSlide" Target="../notesSlides/notesSlide38.xml"/><Relationship Id="rId21" Type="http://schemas.openxmlformats.org/officeDocument/2006/relationships/image" Target="../media/image31.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7.png"/><Relationship Id="rId2" Type="http://schemas.openxmlformats.org/officeDocument/2006/relationships/slideLayout" Target="../slideLayouts/slideLayout4.xml"/><Relationship Id="rId16" Type="http://schemas.openxmlformats.org/officeDocument/2006/relationships/image" Target="../media/image27.png"/><Relationship Id="rId20" Type="http://schemas.openxmlformats.org/officeDocument/2006/relationships/image" Target="../media/image30.png"/><Relationship Id="rId1" Type="http://schemas.openxmlformats.org/officeDocument/2006/relationships/tags" Target="../tags/tag3.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19" Type="http://schemas.openxmlformats.org/officeDocument/2006/relationships/image" Target="../media/image29.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 Id="rId22" Type="http://schemas.openxmlformats.org/officeDocument/2006/relationships/image" Target="../media/image32.png"/></Relationships>
</file>

<file path=ppt/slides/_rels/slide39.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notesSlide" Target="../notesSlides/notesSlide39.xml"/><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5.png"/><Relationship Id="rId2" Type="http://schemas.openxmlformats.org/officeDocument/2006/relationships/tags" Target="../tags/tag6.xml"/><Relationship Id="rId1" Type="http://schemas.openxmlformats.org/officeDocument/2006/relationships/vmlDrawing" Target="../drawings/vmlDrawing1.vml"/><Relationship Id="rId6" Type="http://schemas.openxmlformats.org/officeDocument/2006/relationships/image" Target="../media/image47.png"/><Relationship Id="rId5" Type="http://schemas.openxmlformats.org/officeDocument/2006/relationships/oleObject" Target="../embeddings/oleObject1.bin"/><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oleObject" Target="../embeddings/oleObject10.bin"/><Relationship Id="rId18" Type="http://schemas.openxmlformats.org/officeDocument/2006/relationships/oleObject" Target="../embeddings/oleObject15.bin"/><Relationship Id="rId3" Type="http://schemas.openxmlformats.org/officeDocument/2006/relationships/slideLayout" Target="../slideLayouts/slideLayout4.xml"/><Relationship Id="rId7" Type="http://schemas.openxmlformats.org/officeDocument/2006/relationships/oleObject" Target="../embeddings/oleObject4.bin"/><Relationship Id="rId12" Type="http://schemas.openxmlformats.org/officeDocument/2006/relationships/oleObject" Target="../embeddings/oleObject9.bin"/><Relationship Id="rId17" Type="http://schemas.openxmlformats.org/officeDocument/2006/relationships/oleObject" Target="../embeddings/oleObject14.bin"/><Relationship Id="rId2" Type="http://schemas.openxmlformats.org/officeDocument/2006/relationships/tags" Target="../tags/tag7.xml"/><Relationship Id="rId16" Type="http://schemas.openxmlformats.org/officeDocument/2006/relationships/oleObject" Target="../embeddings/oleObject13.bin"/><Relationship Id="rId20" Type="http://schemas.openxmlformats.org/officeDocument/2006/relationships/oleObject" Target="../embeddings/oleObject17.bin"/><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5" Type="http://schemas.openxmlformats.org/officeDocument/2006/relationships/oleObject" Target="../embeddings/oleObject12.bin"/><Relationship Id="rId10" Type="http://schemas.openxmlformats.org/officeDocument/2006/relationships/oleObject" Target="../embeddings/oleObject7.bin"/><Relationship Id="rId19" Type="http://schemas.openxmlformats.org/officeDocument/2006/relationships/oleObject" Target="../embeddings/oleObject16.bin"/><Relationship Id="rId4" Type="http://schemas.openxmlformats.org/officeDocument/2006/relationships/notesSlide" Target="../notesSlides/notesSlide45.xml"/><Relationship Id="rId9" Type="http://schemas.openxmlformats.org/officeDocument/2006/relationships/oleObject" Target="../embeddings/oleObject6.bin"/><Relationship Id="rId14" Type="http://schemas.openxmlformats.org/officeDocument/2006/relationships/oleObject" Target="../embeddings/oleObject11.bin"/></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oleObject" Target="../embeddings/oleObject26.bin"/><Relationship Id="rId18" Type="http://schemas.openxmlformats.org/officeDocument/2006/relationships/oleObject" Target="../embeddings/oleObject31.bin"/><Relationship Id="rId26" Type="http://schemas.openxmlformats.org/officeDocument/2006/relationships/oleObject" Target="../embeddings/oleObject39.bin"/><Relationship Id="rId3" Type="http://schemas.openxmlformats.org/officeDocument/2006/relationships/slideLayout" Target="../slideLayouts/slideLayout4.xml"/><Relationship Id="rId21" Type="http://schemas.openxmlformats.org/officeDocument/2006/relationships/oleObject" Target="../embeddings/oleObject34.bin"/><Relationship Id="rId7" Type="http://schemas.openxmlformats.org/officeDocument/2006/relationships/oleObject" Target="../embeddings/oleObject20.bin"/><Relationship Id="rId12" Type="http://schemas.openxmlformats.org/officeDocument/2006/relationships/oleObject" Target="../embeddings/oleObject25.bin"/><Relationship Id="rId17" Type="http://schemas.openxmlformats.org/officeDocument/2006/relationships/oleObject" Target="../embeddings/oleObject30.bin"/><Relationship Id="rId25" Type="http://schemas.openxmlformats.org/officeDocument/2006/relationships/oleObject" Target="../embeddings/oleObject38.bin"/><Relationship Id="rId2" Type="http://schemas.openxmlformats.org/officeDocument/2006/relationships/tags" Target="../tags/tag8.xml"/><Relationship Id="rId16" Type="http://schemas.openxmlformats.org/officeDocument/2006/relationships/oleObject" Target="../embeddings/oleObject29.bin"/><Relationship Id="rId20" Type="http://schemas.openxmlformats.org/officeDocument/2006/relationships/oleObject" Target="../embeddings/oleObject33.bin"/><Relationship Id="rId29" Type="http://schemas.openxmlformats.org/officeDocument/2006/relationships/oleObject" Target="../embeddings/oleObject42.bin"/><Relationship Id="rId1" Type="http://schemas.openxmlformats.org/officeDocument/2006/relationships/vmlDrawing" Target="../drawings/vmlDrawing3.vml"/><Relationship Id="rId6" Type="http://schemas.openxmlformats.org/officeDocument/2006/relationships/oleObject" Target="../embeddings/oleObject19.bin"/><Relationship Id="rId11" Type="http://schemas.openxmlformats.org/officeDocument/2006/relationships/oleObject" Target="../embeddings/oleObject24.bin"/><Relationship Id="rId24" Type="http://schemas.openxmlformats.org/officeDocument/2006/relationships/oleObject" Target="../embeddings/oleObject37.bin"/><Relationship Id="rId5" Type="http://schemas.openxmlformats.org/officeDocument/2006/relationships/oleObject" Target="../embeddings/oleObject18.bin"/><Relationship Id="rId15" Type="http://schemas.openxmlformats.org/officeDocument/2006/relationships/oleObject" Target="../embeddings/oleObject28.bin"/><Relationship Id="rId23" Type="http://schemas.openxmlformats.org/officeDocument/2006/relationships/oleObject" Target="../embeddings/oleObject36.bin"/><Relationship Id="rId28" Type="http://schemas.openxmlformats.org/officeDocument/2006/relationships/oleObject" Target="../embeddings/oleObject41.bin"/><Relationship Id="rId10" Type="http://schemas.openxmlformats.org/officeDocument/2006/relationships/oleObject" Target="../embeddings/oleObject23.bin"/><Relationship Id="rId19" Type="http://schemas.openxmlformats.org/officeDocument/2006/relationships/oleObject" Target="../embeddings/oleObject32.bin"/><Relationship Id="rId4" Type="http://schemas.openxmlformats.org/officeDocument/2006/relationships/notesSlide" Target="../notesSlides/notesSlide46.xml"/><Relationship Id="rId9" Type="http://schemas.openxmlformats.org/officeDocument/2006/relationships/oleObject" Target="../embeddings/oleObject22.bin"/><Relationship Id="rId14" Type="http://schemas.openxmlformats.org/officeDocument/2006/relationships/oleObject" Target="../embeddings/oleObject27.bin"/><Relationship Id="rId22" Type="http://schemas.openxmlformats.org/officeDocument/2006/relationships/oleObject" Target="../embeddings/oleObject35.bin"/><Relationship Id="rId27" Type="http://schemas.openxmlformats.org/officeDocument/2006/relationships/oleObject" Target="../embeddings/oleObject40.bin"/></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73.png"/><Relationship Id="rId3" Type="http://schemas.openxmlformats.org/officeDocument/2006/relationships/notesSlide" Target="../notesSlides/notesSlide50.xml"/><Relationship Id="rId7" Type="http://schemas.openxmlformats.org/officeDocument/2006/relationships/image" Target="../media/image67.png"/><Relationship Id="rId12" Type="http://schemas.openxmlformats.org/officeDocument/2006/relationships/image" Target="../media/image72.png"/><Relationship Id="rId17" Type="http://schemas.openxmlformats.org/officeDocument/2006/relationships/image" Target="../media/image77.png"/><Relationship Id="rId2" Type="http://schemas.openxmlformats.org/officeDocument/2006/relationships/slideLayout" Target="../slideLayouts/slideLayout4.xml"/><Relationship Id="rId16" Type="http://schemas.openxmlformats.org/officeDocument/2006/relationships/image" Target="../media/image76.png"/><Relationship Id="rId1" Type="http://schemas.openxmlformats.org/officeDocument/2006/relationships/tags" Target="../tags/tag10.xml"/><Relationship Id="rId6" Type="http://schemas.openxmlformats.org/officeDocument/2006/relationships/image" Target="../media/image66.png"/><Relationship Id="rId11" Type="http://schemas.openxmlformats.org/officeDocument/2006/relationships/image" Target="../media/image71.png"/><Relationship Id="rId5" Type="http://schemas.openxmlformats.org/officeDocument/2006/relationships/image" Target="../media/image65.png"/><Relationship Id="rId15" Type="http://schemas.openxmlformats.org/officeDocument/2006/relationships/image" Target="../media/image75.png"/><Relationship Id="rId10" Type="http://schemas.openxmlformats.org/officeDocument/2006/relationships/image" Target="../media/image70.png"/><Relationship Id="rId4" Type="http://schemas.openxmlformats.org/officeDocument/2006/relationships/image" Target="../media/image64.png"/><Relationship Id="rId9" Type="http://schemas.openxmlformats.org/officeDocument/2006/relationships/image" Target="../media/image69.png"/><Relationship Id="rId14" Type="http://schemas.openxmlformats.org/officeDocument/2006/relationships/image" Target="../media/image74.png"/></Relationships>
</file>

<file path=ppt/slides/_rels/slide51.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64.png"/><Relationship Id="rId7" Type="http://schemas.openxmlformats.org/officeDocument/2006/relationships/image" Target="../media/image81.png"/><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image" Target="../media/image80.png"/><Relationship Id="rId11" Type="http://schemas.openxmlformats.org/officeDocument/2006/relationships/image" Target="../media/image84.png"/><Relationship Id="rId5" Type="http://schemas.openxmlformats.org/officeDocument/2006/relationships/image" Target="../media/image79.png"/><Relationship Id="rId10" Type="http://schemas.openxmlformats.org/officeDocument/2006/relationships/image" Target="../media/image83.png"/><Relationship Id="rId4" Type="http://schemas.openxmlformats.org/officeDocument/2006/relationships/image" Target="../media/image78.png"/><Relationship Id="rId9" Type="http://schemas.openxmlformats.org/officeDocument/2006/relationships/image" Target="../media/image77.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image" Target="../media/image95.png"/><Relationship Id="rId3" Type="http://schemas.openxmlformats.org/officeDocument/2006/relationships/image" Target="../media/image85.png"/><Relationship Id="rId7" Type="http://schemas.openxmlformats.org/officeDocument/2006/relationships/image" Target="../media/image89.png"/><Relationship Id="rId12" Type="http://schemas.openxmlformats.org/officeDocument/2006/relationships/image" Target="../media/image94.png"/><Relationship Id="rId2" Type="http://schemas.openxmlformats.org/officeDocument/2006/relationships/notesSlide" Target="../notesSlides/notesSlide57.xml"/><Relationship Id="rId1" Type="http://schemas.openxmlformats.org/officeDocument/2006/relationships/slideLayout" Target="../slideLayouts/slideLayout4.xml"/><Relationship Id="rId6" Type="http://schemas.openxmlformats.org/officeDocument/2006/relationships/image" Target="../media/image88.png"/><Relationship Id="rId11" Type="http://schemas.openxmlformats.org/officeDocument/2006/relationships/image" Target="../media/image93.png"/><Relationship Id="rId5" Type="http://schemas.openxmlformats.org/officeDocument/2006/relationships/image" Target="../media/image87.png"/><Relationship Id="rId10" Type="http://schemas.openxmlformats.org/officeDocument/2006/relationships/image" Target="../media/image92.png"/><Relationship Id="rId4" Type="http://schemas.openxmlformats.org/officeDocument/2006/relationships/image" Target="../media/image86.png"/><Relationship Id="rId9" Type="http://schemas.openxmlformats.org/officeDocument/2006/relationships/image" Target="../media/image91.png"/></Relationships>
</file>

<file path=ppt/slides/_rels/slide58.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image" Target="../media/image105.png"/><Relationship Id="rId3" Type="http://schemas.openxmlformats.org/officeDocument/2006/relationships/notesSlide" Target="../notesSlides/notesSlide58.xml"/><Relationship Id="rId7" Type="http://schemas.openxmlformats.org/officeDocument/2006/relationships/image" Target="../media/image99.png"/><Relationship Id="rId12" Type="http://schemas.openxmlformats.org/officeDocument/2006/relationships/image" Target="../media/image104.png"/><Relationship Id="rId17" Type="http://schemas.openxmlformats.org/officeDocument/2006/relationships/image" Target="../media/image109.png"/><Relationship Id="rId2" Type="http://schemas.openxmlformats.org/officeDocument/2006/relationships/slideLayout" Target="../slideLayouts/slideLayout4.xml"/><Relationship Id="rId16" Type="http://schemas.openxmlformats.org/officeDocument/2006/relationships/image" Target="../media/image108.png"/><Relationship Id="rId1" Type="http://schemas.openxmlformats.org/officeDocument/2006/relationships/tags" Target="../tags/tag12.xml"/><Relationship Id="rId6" Type="http://schemas.openxmlformats.org/officeDocument/2006/relationships/image" Target="../media/image98.png"/><Relationship Id="rId11" Type="http://schemas.openxmlformats.org/officeDocument/2006/relationships/image" Target="../media/image103.png"/><Relationship Id="rId5" Type="http://schemas.openxmlformats.org/officeDocument/2006/relationships/image" Target="../media/image97.png"/><Relationship Id="rId15" Type="http://schemas.openxmlformats.org/officeDocument/2006/relationships/image" Target="../media/image107.png"/><Relationship Id="rId10" Type="http://schemas.openxmlformats.org/officeDocument/2006/relationships/image" Target="../media/image102.png"/><Relationship Id="rId4" Type="http://schemas.openxmlformats.org/officeDocument/2006/relationships/image" Target="../media/image96.png"/><Relationship Id="rId9" Type="http://schemas.openxmlformats.org/officeDocument/2006/relationships/image" Target="../media/image101.png"/><Relationship Id="rId14" Type="http://schemas.openxmlformats.org/officeDocument/2006/relationships/image" Target="../media/image106.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112.jpeg"/><Relationship Id="rId3" Type="http://schemas.openxmlformats.org/officeDocument/2006/relationships/hyperlink" Target="http://g.msn.com/0AD0005K/1158736.1??PID=3986238&amp;UIT=A&amp;TargetID=1182520&amp;AN=1879654596&amp;PG=CMSAD2" TargetMode="External"/><Relationship Id="rId7" Type="http://schemas.openxmlformats.org/officeDocument/2006/relationships/hyperlink" Target="http://g.msn.com/0AD0005K/1158795.1??PID=3986238&amp;UIT=A&amp;TargetID=1182520&amp;AN=571015533&amp;PG=CMSAD2" TargetMode="External"/><Relationship Id="rId12" Type="http://schemas.openxmlformats.org/officeDocument/2006/relationships/image" Target="../media/image114.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111.jpeg"/><Relationship Id="rId11" Type="http://schemas.openxmlformats.org/officeDocument/2006/relationships/hyperlink" Target="http://msdn.co.uk/" TargetMode="External"/><Relationship Id="rId5" Type="http://schemas.openxmlformats.org/officeDocument/2006/relationships/hyperlink" Target="http://g.msn.com/0AD0005M/1163662.1??PID=3986238&amp;UIT=A&amp;TargetID=1182520&amp;AN=1211171087&amp;PG=CMSAD2" TargetMode="External"/><Relationship Id="rId10" Type="http://schemas.openxmlformats.org/officeDocument/2006/relationships/image" Target="../media/image113.jpeg"/><Relationship Id="rId4" Type="http://schemas.openxmlformats.org/officeDocument/2006/relationships/image" Target="../media/image110.jpeg"/><Relationship Id="rId9" Type="http://schemas.openxmlformats.org/officeDocument/2006/relationships/hyperlink" Target="http://g.msn.com/0AD0005K/1158781.1??PID=3986238&amp;UIT=A&amp;TargetID=1182520&amp;AN=1478183143&amp;PG=CMSAD2" TargetMode="Externa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			for Developers</a:t>
            </a:r>
            <a:endParaRPr lang="en-GB" dirty="0"/>
          </a:p>
        </p:txBody>
      </p:sp>
      <p:sp>
        <p:nvSpPr>
          <p:cNvPr id="3" name="Subtitle 2"/>
          <p:cNvSpPr>
            <a:spLocks noGrp="1"/>
          </p:cNvSpPr>
          <p:nvPr>
            <p:ph type="subTitle" idx="1"/>
          </p:nvPr>
        </p:nvSpPr>
        <p:spPr>
          <a:xfrm>
            <a:off x="714348" y="3671886"/>
            <a:ext cx="6400800" cy="2347914"/>
          </a:xfrm>
        </p:spPr>
        <p:txBody>
          <a:bodyPr>
            <a:noAutofit/>
          </a:bodyPr>
          <a:lstStyle/>
          <a:p>
            <a:r>
              <a:rPr lang="en-GB" dirty="0" smtClean="0"/>
              <a:t>Daniel Moth</a:t>
            </a:r>
          </a:p>
          <a:p>
            <a:r>
              <a:rPr lang="en-GB" dirty="0" smtClean="0"/>
              <a:t>Developer and Platform Group</a:t>
            </a:r>
          </a:p>
          <a:p>
            <a:r>
              <a:rPr lang="en-GB" dirty="0" smtClean="0"/>
              <a:t>Microsoft</a:t>
            </a:r>
          </a:p>
          <a:p>
            <a:r>
              <a:rPr lang="en-GB" dirty="0" smtClean="0">
                <a:hlinkClick r:id="rId3"/>
              </a:rPr>
              <a:t>http</a:t>
            </a:r>
            <a:r>
              <a:rPr lang="en-GB" smtClean="0">
                <a:hlinkClick r:id="rId3"/>
              </a:rPr>
              <a:t>://www.danielmoth.com/Blog</a:t>
            </a:r>
            <a:r>
              <a:rPr lang="en-GB" smtClean="0"/>
              <a:t>  </a:t>
            </a:r>
            <a:endParaRPr lang="en-GB" dirty="0"/>
          </a:p>
        </p:txBody>
      </p:sp>
      <p:pic>
        <p:nvPicPr>
          <p:cNvPr id="4" name="Picture 25" descr="\\.PSF\Parallels Share\Virtualization PPT\Windows-Server-2008-Logo.png"/>
          <p:cNvPicPr>
            <a:picLocks noChangeAspect="1" noChangeArrowheads="1"/>
          </p:cNvPicPr>
          <p:nvPr/>
        </p:nvPicPr>
        <p:blipFill>
          <a:blip r:embed="rId4"/>
          <a:srcRect/>
          <a:stretch>
            <a:fillRect/>
          </a:stretch>
        </p:blipFill>
        <p:spPr bwMode="auto">
          <a:xfrm>
            <a:off x="843022" y="1164980"/>
            <a:ext cx="7234178" cy="1099040"/>
          </a:xfrm>
          <a:prstGeom prst="rect">
            <a:avLst/>
          </a:prstGeom>
          <a:noFill/>
          <a:ln w="9525">
            <a:noFill/>
            <a:miter lim="800000"/>
            <a:headEnd/>
            <a:tailEnd/>
          </a:ln>
        </p:spPr>
      </p:pic>
    </p:spTree>
  </p:cSld>
  <p:clrMapOvr>
    <a:masterClrMapping/>
  </p:clrMapOvr>
  <p:transition advTm="1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Thread Pool in Vista and Server 2008</a:t>
            </a:r>
            <a:endParaRPr lang="en-GB" dirty="0"/>
          </a:p>
        </p:txBody>
      </p:sp>
      <p:sp>
        <p:nvSpPr>
          <p:cNvPr id="3" name="Content Placeholder 2"/>
          <p:cNvSpPr>
            <a:spLocks noGrp="1"/>
          </p:cNvSpPr>
          <p:nvPr>
            <p:ph sz="quarter" idx="10"/>
          </p:nvPr>
        </p:nvSpPr>
        <p:spPr/>
        <p:txBody>
          <a:bodyPr>
            <a:noAutofit/>
          </a:bodyPr>
          <a:lstStyle/>
          <a:p>
            <a:r>
              <a:rPr lang="en-GB" dirty="0" smtClean="0"/>
              <a:t>Re-architected Thread Pool</a:t>
            </a:r>
          </a:p>
          <a:p>
            <a:pPr lvl="1"/>
            <a:r>
              <a:rPr lang="en-GB" dirty="0" smtClean="0"/>
              <a:t>Simpler, more reliable, higher performance</a:t>
            </a:r>
          </a:p>
          <a:p>
            <a:pPr lvl="1"/>
            <a:r>
              <a:rPr lang="en-GB" dirty="0" smtClean="0"/>
              <a:t>Does not use a timer thread</a:t>
            </a:r>
          </a:p>
          <a:p>
            <a:pPr lvl="1"/>
            <a:r>
              <a:rPr lang="en-GB" dirty="0" smtClean="0"/>
              <a:t>Single queue</a:t>
            </a:r>
          </a:p>
          <a:p>
            <a:pPr lvl="1"/>
            <a:r>
              <a:rPr lang="en-GB" dirty="0" smtClean="0"/>
              <a:t>Dedicated persistent thread</a:t>
            </a:r>
          </a:p>
          <a:p>
            <a:pPr lvl="1"/>
            <a:r>
              <a:rPr lang="en-GB" dirty="0" smtClean="0"/>
              <a:t>Clean-up groups</a:t>
            </a:r>
          </a:p>
          <a:p>
            <a:pPr lvl="1"/>
            <a:r>
              <a:rPr lang="en-GB" dirty="0" smtClean="0"/>
              <a:t>Single worker thread type (both I/O and non-I/O)</a:t>
            </a:r>
          </a:p>
          <a:p>
            <a:pPr lvl="1"/>
            <a:r>
              <a:rPr lang="en-GB" dirty="0" smtClean="0"/>
              <a:t>Multiple pools per process</a:t>
            </a:r>
          </a:p>
          <a:p>
            <a:pPr lvl="1"/>
            <a:r>
              <a:rPr lang="en-GB" dirty="0" smtClean="0"/>
              <a:t>More flexible API</a:t>
            </a:r>
            <a:endParaRPr lang="en-GB" dirty="0"/>
          </a:p>
        </p:txBody>
      </p:sp>
    </p:spTree>
  </p:cSld>
  <p:clrMapOvr>
    <a:masterClrMapping/>
  </p:clrMapOvr>
  <p:transition advTm="15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nvPr>
        </p:nvGraphicFramePr>
        <p:xfrm>
          <a:off x="838200" y="0"/>
          <a:ext cx="7921307" cy="6870191"/>
        </p:xfrm>
        <a:graphic>
          <a:graphicData uri="http://schemas.openxmlformats.org/drawingml/2006/table">
            <a:tbl>
              <a:tblPr>
                <a:tableStyleId>{5940675A-B579-460E-94D1-54222C63F5DA}</a:tableStyleId>
              </a:tblPr>
              <a:tblGrid>
                <a:gridCol w="2872867"/>
                <a:gridCol w="2610040"/>
                <a:gridCol w="2438400"/>
              </a:tblGrid>
              <a:tr h="109727">
                <a:tc>
                  <a:txBody>
                    <a:bodyPr/>
                    <a:lstStyle/>
                    <a:p>
                      <a:r>
                        <a:rPr lang="en-GB" sz="2400" b="1" kern="1200" dirty="0">
                          <a:solidFill>
                            <a:schemeClr val="tx1"/>
                          </a:solidFill>
                          <a:latin typeface="+mn-lt"/>
                          <a:ea typeface="+mn-ea"/>
                          <a:cs typeface="+mn-cs"/>
                        </a:rPr>
                        <a:t>Feature</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r>
                        <a:rPr lang="en-GB" sz="2400" b="1" kern="1200" dirty="0">
                          <a:solidFill>
                            <a:schemeClr val="bg1"/>
                          </a:solidFill>
                          <a:latin typeface="+mn-lt"/>
                          <a:ea typeface="+mn-ea"/>
                          <a:cs typeface="+mn-cs"/>
                        </a:rPr>
                        <a:t>Original API</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r>
                        <a:rPr lang="en-GB" sz="2400" b="1" kern="1200" dirty="0">
                          <a:solidFill>
                            <a:schemeClr val="bg1"/>
                          </a:solidFill>
                          <a:latin typeface="+mn-lt"/>
                          <a:ea typeface="+mn-ea"/>
                          <a:cs typeface="+mn-cs"/>
                        </a:rPr>
                        <a:t>Current API</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216408">
                <a:tc>
                  <a:txBody>
                    <a:bodyPr/>
                    <a:lstStyle/>
                    <a:p>
                      <a:pPr marL="0" algn="l" defTabSz="914400" rtl="0" eaLnBrk="1" latinLnBrk="0" hangingPunct="1"/>
                      <a:r>
                        <a:rPr lang="en-GB" sz="2400" b="1" kern="1200" dirty="0">
                          <a:solidFill>
                            <a:schemeClr val="bg1"/>
                          </a:solidFill>
                          <a:latin typeface="+mn-lt"/>
                          <a:ea typeface="+mn-ea"/>
                          <a:cs typeface="+mn-cs"/>
                        </a:rPr>
                        <a:t>Synch</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3"/>
                        </a:rPr>
                        <a:t>RegisterWaitForSingleObject</a:t>
                      </a:r>
                      <a:endParaRPr lang="en-GB" sz="1000" dirty="0">
                        <a:solidFill>
                          <a:schemeClr val="bg1"/>
                        </a:solidFill>
                      </a:endParaRPr>
                    </a:p>
                    <a:p>
                      <a:r>
                        <a:rPr lang="en-GB" sz="1000" dirty="0" err="1">
                          <a:solidFill>
                            <a:schemeClr val="bg1"/>
                          </a:solidFill>
                          <a:hlinkClick r:id="rId4"/>
                        </a:rPr>
                        <a:t>UnregisterWaitEx</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a:solidFill>
                            <a:schemeClr val="bg1"/>
                          </a:solidFill>
                          <a:hlinkClick r:id="rId5"/>
                        </a:rPr>
                        <a:t>CloseThreadpoolWait</a:t>
                      </a:r>
                      <a:endParaRPr lang="en-GB" sz="1000">
                        <a:solidFill>
                          <a:schemeClr val="bg1"/>
                        </a:solidFill>
                      </a:endParaRPr>
                    </a:p>
                    <a:p>
                      <a:r>
                        <a:rPr lang="en-GB" sz="1000">
                          <a:solidFill>
                            <a:schemeClr val="bg1"/>
                          </a:solidFill>
                          <a:hlinkClick r:id="rId6"/>
                        </a:rPr>
                        <a:t>CreateThreadpoolWait</a:t>
                      </a:r>
                      <a:endParaRPr lang="en-GB" sz="1000">
                        <a:solidFill>
                          <a:schemeClr val="bg1"/>
                        </a:solidFill>
                      </a:endParaRPr>
                    </a:p>
                    <a:p>
                      <a:r>
                        <a:rPr lang="en-GB" sz="1000">
                          <a:solidFill>
                            <a:schemeClr val="bg1"/>
                          </a:solidFill>
                          <a:hlinkClick r:id="rId7"/>
                        </a:rPr>
                        <a:t>SetThreadpoolWait</a:t>
                      </a:r>
                      <a:endParaRPr lang="en-GB" sz="1000">
                        <a:solidFill>
                          <a:schemeClr val="bg1"/>
                        </a:solidFill>
                      </a:endParaRPr>
                    </a:p>
                    <a:p>
                      <a:r>
                        <a:rPr lang="en-GB" sz="1000">
                          <a:solidFill>
                            <a:schemeClr val="bg1"/>
                          </a:solidFill>
                          <a:hlinkClick r:id="rId8"/>
                        </a:rPr>
                        <a:t>WaitForThreadpoolWaitCallbacks</a:t>
                      </a:r>
                      <a:endParaRPr lang="en-GB" sz="100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341376">
                <a:tc>
                  <a:txBody>
                    <a:bodyPr/>
                    <a:lstStyle/>
                    <a:p>
                      <a:pPr marL="0" algn="l" defTabSz="914400" rtl="0" eaLnBrk="1" latinLnBrk="0" hangingPunct="1"/>
                      <a:r>
                        <a:rPr lang="en-GB" sz="2400" b="1" kern="1200" dirty="0">
                          <a:solidFill>
                            <a:schemeClr val="bg1"/>
                          </a:solidFill>
                          <a:latin typeface="+mn-lt"/>
                          <a:ea typeface="+mn-ea"/>
                          <a:cs typeface="+mn-cs"/>
                        </a:rPr>
                        <a:t>Work</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9"/>
                        </a:rPr>
                        <a:t>QueueUserWorkItem</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10"/>
                        </a:rPr>
                        <a:t>CloseThreadpoolWork</a:t>
                      </a:r>
                      <a:endParaRPr lang="en-GB" sz="1000" dirty="0">
                        <a:solidFill>
                          <a:schemeClr val="bg1"/>
                        </a:solidFill>
                      </a:endParaRPr>
                    </a:p>
                    <a:p>
                      <a:r>
                        <a:rPr lang="en-GB" sz="1000" dirty="0" err="1">
                          <a:solidFill>
                            <a:schemeClr val="bg1"/>
                          </a:solidFill>
                          <a:hlinkClick r:id="rId11"/>
                        </a:rPr>
                        <a:t>CreateThreadpoolWork</a:t>
                      </a:r>
                      <a:endParaRPr lang="en-GB" sz="1000" dirty="0">
                        <a:solidFill>
                          <a:schemeClr val="bg1"/>
                        </a:solidFill>
                      </a:endParaRPr>
                    </a:p>
                    <a:p>
                      <a:r>
                        <a:rPr lang="en-GB" sz="1000" dirty="0" err="1">
                          <a:solidFill>
                            <a:schemeClr val="bg1"/>
                          </a:solidFill>
                          <a:hlinkClick r:id="rId12"/>
                        </a:rPr>
                        <a:t>SubmitThreadpoolWork</a:t>
                      </a:r>
                      <a:endParaRPr lang="en-GB" sz="1000" dirty="0">
                        <a:solidFill>
                          <a:schemeClr val="bg1"/>
                        </a:solidFill>
                      </a:endParaRPr>
                    </a:p>
                    <a:p>
                      <a:r>
                        <a:rPr lang="en-GB" sz="1000" dirty="0" err="1">
                          <a:solidFill>
                            <a:schemeClr val="bg1"/>
                          </a:solidFill>
                          <a:hlinkClick r:id="rId13"/>
                        </a:rPr>
                        <a:t>TrySubmitThreadpoolCallback</a:t>
                      </a:r>
                      <a:endParaRPr lang="en-GB" sz="1000" dirty="0">
                        <a:solidFill>
                          <a:schemeClr val="bg1"/>
                        </a:solidFill>
                      </a:endParaRPr>
                    </a:p>
                    <a:p>
                      <a:r>
                        <a:rPr lang="en-GB" sz="1000" dirty="0" err="1">
                          <a:solidFill>
                            <a:schemeClr val="bg1"/>
                          </a:solidFill>
                          <a:hlinkClick r:id="rId14"/>
                        </a:rPr>
                        <a:t>WaitForThreadpoolWorkCallbacks</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405384">
                <a:tc>
                  <a:txBody>
                    <a:bodyPr/>
                    <a:lstStyle/>
                    <a:p>
                      <a:pPr marL="0" algn="l" defTabSz="914400" rtl="0" eaLnBrk="1" latinLnBrk="0" hangingPunct="1"/>
                      <a:r>
                        <a:rPr lang="en-GB" sz="2400" b="1" kern="1200" dirty="0">
                          <a:solidFill>
                            <a:schemeClr val="bg1"/>
                          </a:solidFill>
                          <a:latin typeface="+mn-lt"/>
                          <a:ea typeface="+mn-ea"/>
                          <a:cs typeface="+mn-cs"/>
                        </a:rPr>
                        <a:t>Timer</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15"/>
                        </a:rPr>
                        <a:t>CreateTimerQueue</a:t>
                      </a:r>
                      <a:endParaRPr lang="en-GB" sz="1000" dirty="0">
                        <a:solidFill>
                          <a:schemeClr val="bg1"/>
                        </a:solidFill>
                      </a:endParaRPr>
                    </a:p>
                    <a:p>
                      <a:r>
                        <a:rPr lang="en-GB" sz="1000" dirty="0" err="1">
                          <a:solidFill>
                            <a:schemeClr val="bg1"/>
                          </a:solidFill>
                          <a:hlinkClick r:id="rId16"/>
                        </a:rPr>
                        <a:t>CreateTimerQueueTimer</a:t>
                      </a:r>
                      <a:endParaRPr lang="en-GB" sz="1000" dirty="0">
                        <a:solidFill>
                          <a:schemeClr val="bg1"/>
                        </a:solidFill>
                      </a:endParaRPr>
                    </a:p>
                    <a:p>
                      <a:r>
                        <a:rPr lang="en-GB" sz="1000" dirty="0" err="1">
                          <a:solidFill>
                            <a:schemeClr val="bg1"/>
                          </a:solidFill>
                          <a:hlinkClick r:id="rId17"/>
                        </a:rPr>
                        <a:t>ChangeTimerQueueTimer</a:t>
                      </a:r>
                      <a:endParaRPr lang="en-GB" sz="1000" dirty="0">
                        <a:solidFill>
                          <a:schemeClr val="bg1"/>
                        </a:solidFill>
                      </a:endParaRPr>
                    </a:p>
                    <a:p>
                      <a:r>
                        <a:rPr lang="en-GB" sz="1000" dirty="0" err="1">
                          <a:solidFill>
                            <a:schemeClr val="bg1"/>
                          </a:solidFill>
                          <a:hlinkClick r:id="rId18"/>
                        </a:rPr>
                        <a:t>DeleteTimerQueueTimer</a:t>
                      </a:r>
                      <a:endParaRPr lang="en-GB" sz="1000" dirty="0">
                        <a:solidFill>
                          <a:schemeClr val="bg1"/>
                        </a:solidFill>
                      </a:endParaRPr>
                    </a:p>
                    <a:p>
                      <a:r>
                        <a:rPr lang="en-GB" sz="1000" dirty="0" err="1">
                          <a:solidFill>
                            <a:schemeClr val="bg1"/>
                          </a:solidFill>
                          <a:hlinkClick r:id="rId19"/>
                        </a:rPr>
                        <a:t>DeleteTimerQueueEx</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20"/>
                        </a:rPr>
                        <a:t>CloseThreadpoolTimer</a:t>
                      </a:r>
                      <a:endParaRPr lang="en-GB" sz="1000" dirty="0">
                        <a:solidFill>
                          <a:schemeClr val="bg1"/>
                        </a:solidFill>
                      </a:endParaRPr>
                    </a:p>
                    <a:p>
                      <a:r>
                        <a:rPr lang="en-GB" sz="1000" dirty="0" err="1">
                          <a:solidFill>
                            <a:schemeClr val="bg1"/>
                          </a:solidFill>
                          <a:hlinkClick r:id="rId21"/>
                        </a:rPr>
                        <a:t>CreateThreadpoolTimer</a:t>
                      </a:r>
                      <a:endParaRPr lang="en-GB" sz="1000" dirty="0">
                        <a:solidFill>
                          <a:schemeClr val="bg1"/>
                        </a:solidFill>
                      </a:endParaRPr>
                    </a:p>
                    <a:p>
                      <a:r>
                        <a:rPr lang="en-GB" sz="1000" dirty="0" err="1">
                          <a:solidFill>
                            <a:schemeClr val="bg1"/>
                          </a:solidFill>
                          <a:hlinkClick r:id="rId22"/>
                        </a:rPr>
                        <a:t>IsThreadpoolTimerSet</a:t>
                      </a:r>
                      <a:endParaRPr lang="en-GB" sz="1000" dirty="0">
                        <a:solidFill>
                          <a:schemeClr val="bg1"/>
                        </a:solidFill>
                      </a:endParaRPr>
                    </a:p>
                    <a:p>
                      <a:r>
                        <a:rPr lang="en-GB" sz="1000" dirty="0" err="1">
                          <a:solidFill>
                            <a:schemeClr val="bg1"/>
                          </a:solidFill>
                          <a:hlinkClick r:id="rId23"/>
                        </a:rPr>
                        <a:t>SetThreadpoolTimer</a:t>
                      </a:r>
                      <a:endParaRPr lang="en-GB" sz="1000" dirty="0">
                        <a:solidFill>
                          <a:schemeClr val="bg1"/>
                        </a:solidFill>
                      </a:endParaRPr>
                    </a:p>
                    <a:p>
                      <a:r>
                        <a:rPr lang="en-GB" sz="1000" dirty="0" err="1">
                          <a:solidFill>
                            <a:schemeClr val="bg1"/>
                          </a:solidFill>
                          <a:hlinkClick r:id="rId24"/>
                        </a:rPr>
                        <a:t>WaitForThreadpoolTimerCallbacks</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393192">
                <a:tc>
                  <a:txBody>
                    <a:bodyPr/>
                    <a:lstStyle/>
                    <a:p>
                      <a:pPr marL="0" algn="l" defTabSz="914400" rtl="0" eaLnBrk="1" latinLnBrk="0" hangingPunct="1"/>
                      <a:r>
                        <a:rPr lang="en-GB" sz="2400" b="1" kern="1200" dirty="0">
                          <a:solidFill>
                            <a:schemeClr val="bg1"/>
                          </a:solidFill>
                          <a:latin typeface="+mn-lt"/>
                          <a:ea typeface="+mn-ea"/>
                          <a:cs typeface="+mn-cs"/>
                        </a:rPr>
                        <a:t>I/O</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a:solidFill>
                            <a:schemeClr val="bg1"/>
                          </a:solidFill>
                          <a:hlinkClick r:id="rId25"/>
                        </a:rPr>
                        <a:t>BindIoCompletionCallback</a:t>
                      </a:r>
                      <a:endParaRPr lang="en-GB" sz="100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26"/>
                        </a:rPr>
                        <a:t>CancelThreadpoolIo</a:t>
                      </a:r>
                      <a:endParaRPr lang="en-GB" sz="1000" dirty="0">
                        <a:solidFill>
                          <a:schemeClr val="bg1"/>
                        </a:solidFill>
                      </a:endParaRPr>
                    </a:p>
                    <a:p>
                      <a:r>
                        <a:rPr lang="en-GB" sz="1000" dirty="0" err="1">
                          <a:solidFill>
                            <a:schemeClr val="bg1"/>
                          </a:solidFill>
                          <a:hlinkClick r:id="rId27"/>
                        </a:rPr>
                        <a:t>CloseThreadpoolIo</a:t>
                      </a:r>
                      <a:endParaRPr lang="en-GB" sz="1000" dirty="0">
                        <a:solidFill>
                          <a:schemeClr val="bg1"/>
                        </a:solidFill>
                      </a:endParaRPr>
                    </a:p>
                    <a:p>
                      <a:r>
                        <a:rPr lang="en-GB" sz="1000" dirty="0" err="1">
                          <a:solidFill>
                            <a:schemeClr val="bg1"/>
                          </a:solidFill>
                          <a:hlinkClick r:id="rId28"/>
                        </a:rPr>
                        <a:t>CreateThreadpoolIo</a:t>
                      </a:r>
                      <a:endParaRPr lang="en-GB" sz="1000" dirty="0">
                        <a:solidFill>
                          <a:schemeClr val="bg1"/>
                        </a:solidFill>
                      </a:endParaRPr>
                    </a:p>
                    <a:p>
                      <a:r>
                        <a:rPr lang="en-GB" sz="1000" dirty="0" err="1">
                          <a:solidFill>
                            <a:schemeClr val="bg1"/>
                          </a:solidFill>
                          <a:hlinkClick r:id="rId29"/>
                        </a:rPr>
                        <a:t>StartThreadpoolIo</a:t>
                      </a:r>
                      <a:endParaRPr lang="en-GB" sz="1000" dirty="0">
                        <a:solidFill>
                          <a:schemeClr val="bg1"/>
                        </a:solidFill>
                      </a:endParaRPr>
                    </a:p>
                    <a:p>
                      <a:r>
                        <a:rPr lang="en-GB" sz="1000" dirty="0" err="1">
                          <a:solidFill>
                            <a:schemeClr val="bg1"/>
                          </a:solidFill>
                          <a:hlinkClick r:id="rId30"/>
                        </a:rPr>
                        <a:t>WaitForThreadpoolIoCallbacks</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289560">
                <a:tc>
                  <a:txBody>
                    <a:bodyPr/>
                    <a:lstStyle/>
                    <a:p>
                      <a:pPr marL="0" algn="l" defTabSz="914400" rtl="0" eaLnBrk="1" latinLnBrk="0" hangingPunct="1"/>
                      <a:r>
                        <a:rPr lang="en-GB" sz="2400" b="1" kern="1200" dirty="0">
                          <a:solidFill>
                            <a:schemeClr val="bg1"/>
                          </a:solidFill>
                          <a:latin typeface="+mn-lt"/>
                          <a:ea typeface="+mn-ea"/>
                          <a:cs typeface="+mn-cs"/>
                        </a:rPr>
                        <a:t>Clean-up group</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31"/>
                        </a:rPr>
                        <a:t>CloseThreadpoolCleanupGroup</a:t>
                      </a:r>
                      <a:endParaRPr lang="en-GB" sz="1000" dirty="0">
                        <a:solidFill>
                          <a:schemeClr val="bg1"/>
                        </a:solidFill>
                      </a:endParaRPr>
                    </a:p>
                    <a:p>
                      <a:r>
                        <a:rPr lang="en-GB" sz="1000" dirty="0" err="1">
                          <a:solidFill>
                            <a:schemeClr val="bg1"/>
                          </a:solidFill>
                          <a:hlinkClick r:id="rId32"/>
                        </a:rPr>
                        <a:t>CloseThreadpoolCleanupGroupMembers</a:t>
                      </a:r>
                      <a:endParaRPr lang="en-GB" sz="1000" dirty="0">
                        <a:solidFill>
                          <a:schemeClr val="bg1"/>
                        </a:solidFill>
                      </a:endParaRPr>
                    </a:p>
                    <a:p>
                      <a:r>
                        <a:rPr lang="en-GB" sz="1000" dirty="0" err="1">
                          <a:solidFill>
                            <a:schemeClr val="bg1"/>
                          </a:solidFill>
                          <a:hlinkClick r:id="rId33"/>
                        </a:rPr>
                        <a:t>CreateThreadpoolCleanupGroup</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521208">
                <a:tc>
                  <a:txBody>
                    <a:bodyPr/>
                    <a:lstStyle/>
                    <a:p>
                      <a:pPr marL="0" algn="l" defTabSz="914400" rtl="0" eaLnBrk="1" latinLnBrk="0" hangingPunct="1"/>
                      <a:r>
                        <a:rPr lang="en-GB" sz="2400" b="1" kern="1200" dirty="0">
                          <a:solidFill>
                            <a:schemeClr val="bg1"/>
                          </a:solidFill>
                          <a:latin typeface="+mn-lt"/>
                          <a:ea typeface="+mn-ea"/>
                          <a:cs typeface="+mn-cs"/>
                        </a:rPr>
                        <a:t>Pool</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34"/>
                        </a:rPr>
                        <a:t>CloseThreadpool</a:t>
                      </a:r>
                      <a:endParaRPr lang="en-GB" sz="1000" dirty="0">
                        <a:solidFill>
                          <a:schemeClr val="bg1"/>
                        </a:solidFill>
                      </a:endParaRPr>
                    </a:p>
                    <a:p>
                      <a:r>
                        <a:rPr lang="en-GB" sz="1000" dirty="0" err="1">
                          <a:solidFill>
                            <a:schemeClr val="bg1"/>
                          </a:solidFill>
                          <a:hlinkClick r:id="rId35"/>
                        </a:rPr>
                        <a:t>CreateThreadpool</a:t>
                      </a:r>
                      <a:endParaRPr lang="en-GB" sz="1000" dirty="0">
                        <a:solidFill>
                          <a:schemeClr val="bg1"/>
                        </a:solidFill>
                      </a:endParaRPr>
                    </a:p>
                    <a:p>
                      <a:r>
                        <a:rPr lang="en-GB" sz="1000" dirty="0" err="1">
                          <a:solidFill>
                            <a:schemeClr val="bg1"/>
                          </a:solidFill>
                          <a:hlinkClick r:id="rId36"/>
                        </a:rPr>
                        <a:t>SetThreadpoolThreadMaximum</a:t>
                      </a:r>
                      <a:endParaRPr lang="en-GB" sz="1000" dirty="0">
                        <a:solidFill>
                          <a:schemeClr val="bg1"/>
                        </a:solidFill>
                      </a:endParaRPr>
                    </a:p>
                    <a:p>
                      <a:r>
                        <a:rPr lang="en-GB" sz="1000" dirty="0" err="1">
                          <a:solidFill>
                            <a:schemeClr val="bg1"/>
                          </a:solidFill>
                          <a:hlinkClick r:id="rId37"/>
                        </a:rPr>
                        <a:t>SetThreadpoolThreadMinimum</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1014983">
                <a:tc>
                  <a:txBody>
                    <a:bodyPr/>
                    <a:lstStyle/>
                    <a:p>
                      <a:r>
                        <a:rPr lang="en-GB" sz="2400" b="1" dirty="0" err="1">
                          <a:solidFill>
                            <a:schemeClr val="bg1"/>
                          </a:solidFill>
                        </a:rPr>
                        <a:t>Callback</a:t>
                      </a:r>
                      <a:r>
                        <a:rPr lang="en-GB" sz="2400" b="1" dirty="0">
                          <a:solidFill>
                            <a:schemeClr val="bg1"/>
                          </a:solidFill>
                        </a:rPr>
                        <a:t> environment</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38"/>
                        </a:rPr>
                        <a:t>DestroyThreadpoolEnvironment</a:t>
                      </a:r>
                      <a:endParaRPr lang="en-GB" sz="1000" dirty="0">
                        <a:solidFill>
                          <a:schemeClr val="bg1"/>
                        </a:solidFill>
                      </a:endParaRPr>
                    </a:p>
                    <a:p>
                      <a:r>
                        <a:rPr lang="en-GB" sz="1000" dirty="0" err="1">
                          <a:solidFill>
                            <a:schemeClr val="bg1"/>
                          </a:solidFill>
                          <a:hlinkClick r:id="rId39"/>
                        </a:rPr>
                        <a:t>InitializeThreadpoolEnvironment</a:t>
                      </a:r>
                      <a:endParaRPr lang="en-GB" sz="1000" dirty="0">
                        <a:solidFill>
                          <a:schemeClr val="bg1"/>
                        </a:solidFill>
                      </a:endParaRPr>
                    </a:p>
                    <a:p>
                      <a:r>
                        <a:rPr lang="en-GB" sz="1000" dirty="0" err="1">
                          <a:solidFill>
                            <a:schemeClr val="bg1"/>
                          </a:solidFill>
                          <a:hlinkClick r:id="rId40"/>
                        </a:rPr>
                        <a:t>SetThreadpoolCallbackCleanupGroup</a:t>
                      </a:r>
                      <a:endParaRPr lang="en-GB" sz="1000" dirty="0">
                        <a:solidFill>
                          <a:schemeClr val="bg1"/>
                        </a:solidFill>
                      </a:endParaRPr>
                    </a:p>
                    <a:p>
                      <a:r>
                        <a:rPr lang="en-GB" sz="1000" dirty="0" err="1">
                          <a:solidFill>
                            <a:schemeClr val="bg1"/>
                          </a:solidFill>
                          <a:hlinkClick r:id="rId41"/>
                        </a:rPr>
                        <a:t>SetThreadpoolCallbackLibrary</a:t>
                      </a:r>
                      <a:endParaRPr lang="en-GB" sz="1000" dirty="0">
                        <a:solidFill>
                          <a:schemeClr val="bg1"/>
                        </a:solidFill>
                      </a:endParaRPr>
                    </a:p>
                    <a:p>
                      <a:r>
                        <a:rPr lang="en-GB" sz="1000" dirty="0" err="1">
                          <a:solidFill>
                            <a:schemeClr val="bg1"/>
                          </a:solidFill>
                          <a:hlinkClick r:id="rId42"/>
                        </a:rPr>
                        <a:t>SetThreadpoolCallbackPool</a:t>
                      </a:r>
                      <a:endParaRPr lang="en-GB" sz="1000" dirty="0">
                        <a:solidFill>
                          <a:schemeClr val="bg1"/>
                        </a:solidFill>
                      </a:endParaRPr>
                    </a:p>
                    <a:p>
                      <a:r>
                        <a:rPr lang="en-GB" sz="1000" dirty="0" err="1">
                          <a:solidFill>
                            <a:schemeClr val="bg1"/>
                          </a:solidFill>
                          <a:hlinkClick r:id="rId43"/>
                        </a:rPr>
                        <a:t>SetThreadpoolCallbackRunsLong</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103633">
                <a:tc>
                  <a:txBody>
                    <a:bodyPr/>
                    <a:lstStyle/>
                    <a:p>
                      <a:r>
                        <a:rPr lang="en-GB" sz="2400" b="1" kern="1200" dirty="0" err="1">
                          <a:solidFill>
                            <a:schemeClr val="bg1"/>
                          </a:solidFill>
                          <a:latin typeface="+mn-lt"/>
                          <a:ea typeface="+mn-ea"/>
                          <a:cs typeface="+mn-cs"/>
                        </a:rPr>
                        <a:t>Callback</a:t>
                      </a:r>
                      <a:endParaRPr lang="en-GB" sz="2400" b="1" kern="1200" dirty="0">
                        <a:solidFill>
                          <a:schemeClr val="bg1"/>
                        </a:solidFill>
                        <a:latin typeface="+mn-lt"/>
                        <a:ea typeface="+mn-ea"/>
                        <a:cs typeface="+mn-cs"/>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44"/>
                        </a:rPr>
                        <a:t>CallbackMayRunLong</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320041">
                <a:tc>
                  <a:txBody>
                    <a:bodyPr/>
                    <a:lstStyle/>
                    <a:p>
                      <a:r>
                        <a:rPr lang="en-GB" sz="2400" b="1" kern="1200" dirty="0" err="1">
                          <a:solidFill>
                            <a:schemeClr val="bg1"/>
                          </a:solidFill>
                          <a:latin typeface="+mn-lt"/>
                          <a:ea typeface="+mn-ea"/>
                          <a:cs typeface="+mn-cs"/>
                        </a:rPr>
                        <a:t>Callback</a:t>
                      </a:r>
                      <a:r>
                        <a:rPr lang="en-GB" sz="2400" b="1" kern="1200" dirty="0">
                          <a:solidFill>
                            <a:schemeClr val="bg1"/>
                          </a:solidFill>
                          <a:latin typeface="+mn-lt"/>
                          <a:ea typeface="+mn-ea"/>
                          <a:cs typeface="+mn-cs"/>
                        </a:rPr>
                        <a:t> clean up</a:t>
                      </a: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err="1">
                          <a:solidFill>
                            <a:schemeClr val="bg1"/>
                          </a:solidFill>
                          <a:hlinkClick r:id="rId45"/>
                        </a:rPr>
                        <a:t>DisassociateCurrentThreadFromCallback</a:t>
                      </a:r>
                      <a:endParaRPr lang="en-GB" sz="1000" dirty="0">
                        <a:solidFill>
                          <a:schemeClr val="bg1"/>
                        </a:solidFill>
                      </a:endParaRPr>
                    </a:p>
                    <a:p>
                      <a:r>
                        <a:rPr lang="en-GB" sz="1000" dirty="0" err="1">
                          <a:solidFill>
                            <a:schemeClr val="bg1"/>
                          </a:solidFill>
                          <a:hlinkClick r:id="rId46"/>
                        </a:rPr>
                        <a:t>FreeLibraryWhenCallbackReturns</a:t>
                      </a:r>
                      <a:endParaRPr lang="en-GB" sz="1000" dirty="0">
                        <a:solidFill>
                          <a:schemeClr val="bg1"/>
                        </a:solidFill>
                      </a:endParaRPr>
                    </a:p>
                    <a:p>
                      <a:r>
                        <a:rPr lang="en-GB" sz="1000" dirty="0" err="1">
                          <a:solidFill>
                            <a:schemeClr val="bg1"/>
                          </a:solidFill>
                          <a:hlinkClick r:id="rId47"/>
                        </a:rPr>
                        <a:t>LeaveCriticalSectionWhenCallbackReturns</a:t>
                      </a:r>
                      <a:endParaRPr lang="en-GB" sz="1000" dirty="0">
                        <a:solidFill>
                          <a:schemeClr val="bg1"/>
                        </a:solidFill>
                      </a:endParaRPr>
                    </a:p>
                    <a:p>
                      <a:r>
                        <a:rPr lang="en-GB" sz="1000" dirty="0" err="1">
                          <a:solidFill>
                            <a:schemeClr val="bg1"/>
                          </a:solidFill>
                          <a:hlinkClick r:id="rId48"/>
                        </a:rPr>
                        <a:t>ReleaseMutexWhenCallbackReturns</a:t>
                      </a:r>
                      <a:endParaRPr lang="en-GB" sz="1000" dirty="0">
                        <a:solidFill>
                          <a:schemeClr val="bg1"/>
                        </a:solidFill>
                      </a:endParaRPr>
                    </a:p>
                    <a:p>
                      <a:r>
                        <a:rPr lang="en-GB" sz="1000" dirty="0" err="1">
                          <a:solidFill>
                            <a:schemeClr val="bg1"/>
                          </a:solidFill>
                          <a:hlinkClick r:id="rId49"/>
                        </a:rPr>
                        <a:t>ReleaseSemaphoreWhenCallbackReturns</a:t>
                      </a:r>
                      <a:endParaRPr lang="en-GB" sz="1000" dirty="0">
                        <a:solidFill>
                          <a:schemeClr val="bg1"/>
                        </a:solidFill>
                      </a:endParaRPr>
                    </a:p>
                    <a:p>
                      <a:r>
                        <a:rPr lang="en-GB" sz="1000" dirty="0" err="1">
                          <a:solidFill>
                            <a:schemeClr val="bg1"/>
                          </a:solidFill>
                          <a:hlinkClick r:id="rId50"/>
                        </a:rPr>
                        <a:t>SetEventWhenCallbackReturns</a:t>
                      </a:r>
                      <a:endParaRPr lang="en-GB" sz="1000" dirty="0">
                        <a:solidFill>
                          <a:schemeClr val="bg1"/>
                        </a:solidFill>
                      </a:endParaRPr>
                    </a:p>
                  </a:txBody>
                  <a:tcPr marL="27432" marR="27432" marT="13716" marB="13716"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advTm="3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One-Time Initialization</a:t>
            </a:r>
          </a:p>
        </p:txBody>
      </p:sp>
      <p:sp>
        <p:nvSpPr>
          <p:cNvPr id="3" name="Content Placeholder 2"/>
          <p:cNvSpPr>
            <a:spLocks noGrp="1"/>
          </p:cNvSpPr>
          <p:nvPr>
            <p:ph sz="quarter" idx="10"/>
          </p:nvPr>
        </p:nvSpPr>
        <p:spPr/>
        <p:txBody>
          <a:bodyPr>
            <a:noAutofit/>
          </a:bodyPr>
          <a:lstStyle/>
          <a:p>
            <a:r>
              <a:rPr lang="en-GB" dirty="0" smtClean="0"/>
              <a:t>Interlocked functions ensure that only one thread performs the initialization</a:t>
            </a:r>
          </a:p>
          <a:p>
            <a:r>
              <a:rPr lang="en-GB" dirty="0" smtClean="0"/>
              <a:t>One-time initialization is better</a:t>
            </a:r>
          </a:p>
          <a:p>
            <a:pPr lvl="1"/>
            <a:r>
              <a:rPr lang="en-GB" dirty="0" smtClean="0"/>
              <a:t>Optimized for speed</a:t>
            </a:r>
          </a:p>
          <a:p>
            <a:pPr lvl="1"/>
            <a:r>
              <a:rPr lang="en-GB" dirty="0" smtClean="0"/>
              <a:t>Appropriate barriers are created on processor architectures that require them</a:t>
            </a:r>
          </a:p>
          <a:p>
            <a:pPr lvl="1"/>
            <a:r>
              <a:rPr lang="en-GB" dirty="0" smtClean="0"/>
              <a:t>Support for both locked and parallel initialization</a:t>
            </a:r>
          </a:p>
          <a:p>
            <a:pPr lvl="1"/>
            <a:r>
              <a:rPr lang="en-GB" dirty="0" smtClean="0"/>
              <a:t>No internal locking so the code can operate asynchronously or synchronously</a:t>
            </a:r>
            <a:endParaRPr lang="en-GB" dirty="0"/>
          </a:p>
        </p:txBody>
      </p:sp>
    </p:spTree>
  </p:cSld>
  <p:clrMapOvr>
    <a:masterClrMapping/>
  </p:clrMapOvr>
  <p:transition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One Time Init Steps</a:t>
            </a:r>
            <a:endParaRPr lang="en-GB" dirty="0"/>
          </a:p>
        </p:txBody>
      </p:sp>
      <p:sp>
        <p:nvSpPr>
          <p:cNvPr id="3" name="Content Placeholder 2"/>
          <p:cNvSpPr>
            <a:spLocks noGrp="1"/>
          </p:cNvSpPr>
          <p:nvPr>
            <p:ph sz="quarter" idx="10"/>
          </p:nvPr>
        </p:nvSpPr>
        <p:spPr>
          <a:xfrm>
            <a:off x="0" y="1295400"/>
            <a:ext cx="9144001" cy="5562600"/>
          </a:xfrm>
        </p:spPr>
        <p:txBody>
          <a:bodyPr>
            <a:normAutofit fontScale="92500" lnSpcReduction="20000"/>
          </a:bodyPr>
          <a:lstStyle/>
          <a:p>
            <a:r>
              <a:rPr lang="en-GB" dirty="0" smtClean="0"/>
              <a:t>BOOL WINAPI </a:t>
            </a:r>
            <a:r>
              <a:rPr lang="en-GB" dirty="0" err="1" smtClean="0"/>
              <a:t>InitOnceBeginInitialize</a:t>
            </a:r>
            <a:r>
              <a:rPr lang="en-GB" dirty="0" smtClean="0"/>
              <a:t>(</a:t>
            </a:r>
          </a:p>
          <a:p>
            <a:pPr>
              <a:buNone/>
            </a:pPr>
            <a:r>
              <a:rPr lang="en-GB" dirty="0" smtClean="0"/>
              <a:t> </a:t>
            </a:r>
            <a:r>
              <a:rPr lang="en-GB" dirty="0" smtClean="0"/>
              <a:t>__</a:t>
            </a:r>
            <a:r>
              <a:rPr lang="en-GB" dirty="0" err="1" smtClean="0"/>
              <a:t>inout</a:t>
            </a:r>
            <a:r>
              <a:rPr lang="en-GB" dirty="0" smtClean="0"/>
              <a:t> LPINIT_ONCE </a:t>
            </a:r>
            <a:r>
              <a:rPr lang="en-GB" i="1" dirty="0" err="1" smtClean="0"/>
              <a:t>lpInitOnce</a:t>
            </a:r>
            <a:r>
              <a:rPr lang="en-GB" dirty="0" smtClean="0"/>
              <a:t>, __in DWORD </a:t>
            </a:r>
            <a:r>
              <a:rPr lang="en-GB" i="1" dirty="0" err="1" smtClean="0"/>
              <a:t>dwFlags</a:t>
            </a:r>
            <a:r>
              <a:rPr lang="en-GB" dirty="0" smtClean="0"/>
              <a:t>, __out PBOOL </a:t>
            </a:r>
            <a:r>
              <a:rPr lang="en-GB" i="1" dirty="0" err="1" smtClean="0"/>
              <a:t>fPending</a:t>
            </a:r>
            <a:r>
              <a:rPr lang="en-GB" dirty="0" smtClean="0"/>
              <a:t>, __out LPVOID* </a:t>
            </a:r>
            <a:r>
              <a:rPr lang="en-GB" i="1" dirty="0" err="1" smtClean="0"/>
              <a:t>lpContext</a:t>
            </a:r>
            <a:r>
              <a:rPr lang="en-GB" dirty="0" smtClean="0"/>
              <a:t> </a:t>
            </a:r>
            <a:r>
              <a:rPr lang="en-GB" dirty="0" smtClean="0"/>
              <a:t>);</a:t>
            </a:r>
          </a:p>
          <a:p>
            <a:r>
              <a:rPr lang="en-GB" dirty="0" smtClean="0"/>
              <a:t>BOOL WINAPI </a:t>
            </a:r>
            <a:r>
              <a:rPr lang="en-GB" dirty="0" err="1" smtClean="0"/>
              <a:t>InitOnceExecuteOnce</a:t>
            </a:r>
            <a:r>
              <a:rPr lang="en-GB" dirty="0" smtClean="0"/>
              <a:t>( </a:t>
            </a:r>
            <a:endParaRPr lang="en-GB" dirty="0" smtClean="0"/>
          </a:p>
          <a:p>
            <a:pPr>
              <a:buNone/>
            </a:pPr>
            <a:r>
              <a:rPr lang="en-GB" dirty="0" smtClean="0"/>
              <a:t>__</a:t>
            </a:r>
            <a:r>
              <a:rPr lang="en-GB" dirty="0" err="1" smtClean="0"/>
              <a:t>inout</a:t>
            </a:r>
            <a:r>
              <a:rPr lang="en-GB" dirty="0" smtClean="0"/>
              <a:t> PINIT_ONCE </a:t>
            </a:r>
            <a:r>
              <a:rPr lang="en-GB" i="1" dirty="0" err="1" smtClean="0"/>
              <a:t>InitOnce</a:t>
            </a:r>
            <a:r>
              <a:rPr lang="en-GB" dirty="0" smtClean="0"/>
              <a:t>, __in PINIT_ONCE_FN </a:t>
            </a:r>
            <a:r>
              <a:rPr lang="en-GB" i="1" dirty="0" err="1" smtClean="0"/>
              <a:t>InitFn</a:t>
            </a:r>
            <a:r>
              <a:rPr lang="en-GB" dirty="0" smtClean="0"/>
              <a:t>, __</a:t>
            </a:r>
            <a:r>
              <a:rPr lang="en-GB" dirty="0" err="1" smtClean="0"/>
              <a:t>inout_opt</a:t>
            </a:r>
            <a:r>
              <a:rPr lang="en-GB" dirty="0" smtClean="0"/>
              <a:t> PVOID </a:t>
            </a:r>
            <a:r>
              <a:rPr lang="en-GB" i="1" dirty="0" smtClean="0"/>
              <a:t>Parameter</a:t>
            </a:r>
            <a:r>
              <a:rPr lang="en-GB" dirty="0" smtClean="0"/>
              <a:t>, __out LPVOID* </a:t>
            </a:r>
            <a:r>
              <a:rPr lang="en-GB" i="1" dirty="0" smtClean="0"/>
              <a:t>Context</a:t>
            </a:r>
            <a:r>
              <a:rPr lang="en-GB" dirty="0" smtClean="0"/>
              <a:t> ); </a:t>
            </a:r>
            <a:endParaRPr lang="en-GB" dirty="0" smtClean="0"/>
          </a:p>
          <a:p>
            <a:r>
              <a:rPr lang="en-GB" dirty="0" smtClean="0"/>
              <a:t>BOOL </a:t>
            </a:r>
            <a:r>
              <a:rPr lang="en-GB" dirty="0" smtClean="0"/>
              <a:t>WINAPI </a:t>
            </a:r>
            <a:r>
              <a:rPr lang="en-GB" dirty="0" err="1" smtClean="0"/>
              <a:t>InitOnceComplete</a:t>
            </a:r>
            <a:r>
              <a:rPr lang="en-GB" dirty="0" smtClean="0"/>
              <a:t>( </a:t>
            </a:r>
            <a:endParaRPr lang="en-GB" dirty="0" smtClean="0"/>
          </a:p>
          <a:p>
            <a:pPr>
              <a:buNone/>
            </a:pPr>
            <a:r>
              <a:rPr lang="en-GB" dirty="0" smtClean="0"/>
              <a:t>__</a:t>
            </a:r>
            <a:r>
              <a:rPr lang="en-GB" dirty="0" err="1" smtClean="0"/>
              <a:t>inout</a:t>
            </a:r>
            <a:r>
              <a:rPr lang="en-GB" dirty="0" smtClean="0"/>
              <a:t> LPINIT_ONCE </a:t>
            </a:r>
            <a:r>
              <a:rPr lang="en-GB" i="1" dirty="0" err="1" smtClean="0"/>
              <a:t>lpInitOnce</a:t>
            </a:r>
            <a:r>
              <a:rPr lang="en-GB" dirty="0" smtClean="0"/>
              <a:t>, __in DWORD </a:t>
            </a:r>
            <a:r>
              <a:rPr lang="en-GB" i="1" dirty="0" err="1" smtClean="0"/>
              <a:t>dwFlags</a:t>
            </a:r>
            <a:r>
              <a:rPr lang="en-GB" dirty="0" smtClean="0"/>
              <a:t>, __in LPVOID </a:t>
            </a:r>
            <a:r>
              <a:rPr lang="en-GB" i="1" dirty="0" err="1" smtClean="0"/>
              <a:t>lpContext</a:t>
            </a:r>
            <a:r>
              <a:rPr lang="en-GB" dirty="0" smtClean="0"/>
              <a:t> </a:t>
            </a:r>
            <a:r>
              <a:rPr lang="en-GB" dirty="0" smtClean="0"/>
              <a:t>);</a:t>
            </a:r>
          </a:p>
          <a:p>
            <a:r>
              <a:rPr lang="en-GB" dirty="0" smtClean="0"/>
              <a:t>BOOL CALLBACK </a:t>
            </a:r>
            <a:r>
              <a:rPr lang="en-GB" dirty="0" err="1" smtClean="0"/>
              <a:t>InitOnceCallback</a:t>
            </a:r>
            <a:r>
              <a:rPr lang="en-GB" dirty="0" smtClean="0"/>
              <a:t>( </a:t>
            </a:r>
            <a:endParaRPr lang="en-GB" dirty="0" smtClean="0"/>
          </a:p>
          <a:p>
            <a:pPr>
              <a:buNone/>
            </a:pPr>
            <a:r>
              <a:rPr lang="en-GB" dirty="0" smtClean="0"/>
              <a:t>__</a:t>
            </a:r>
            <a:r>
              <a:rPr lang="en-GB" dirty="0" err="1" smtClean="0"/>
              <a:t>inout</a:t>
            </a:r>
            <a:r>
              <a:rPr lang="en-GB" dirty="0" smtClean="0"/>
              <a:t> PINIT_ONCE </a:t>
            </a:r>
            <a:r>
              <a:rPr lang="en-GB" i="1" dirty="0" err="1" smtClean="0"/>
              <a:t>InitOnce</a:t>
            </a:r>
            <a:r>
              <a:rPr lang="en-GB" dirty="0" smtClean="0"/>
              <a:t>, __</a:t>
            </a:r>
            <a:r>
              <a:rPr lang="en-GB" dirty="0" err="1" smtClean="0"/>
              <a:t>inout_opt</a:t>
            </a:r>
            <a:r>
              <a:rPr lang="en-GB" dirty="0" smtClean="0"/>
              <a:t> PVOID </a:t>
            </a:r>
            <a:r>
              <a:rPr lang="en-GB" i="1" dirty="0" smtClean="0"/>
              <a:t>Parameter</a:t>
            </a:r>
            <a:r>
              <a:rPr lang="en-GB" dirty="0" smtClean="0"/>
              <a:t>, __</a:t>
            </a:r>
            <a:r>
              <a:rPr lang="en-GB" dirty="0" err="1" smtClean="0"/>
              <a:t>out_opt</a:t>
            </a:r>
            <a:r>
              <a:rPr lang="en-GB" dirty="0" smtClean="0"/>
              <a:t> PVOID* </a:t>
            </a:r>
            <a:r>
              <a:rPr lang="en-GB" i="1" dirty="0" smtClean="0"/>
              <a:t>Context</a:t>
            </a:r>
            <a:r>
              <a:rPr lang="en-GB" dirty="0" smtClean="0"/>
              <a:t> </a:t>
            </a:r>
            <a:r>
              <a:rPr lang="en-GB" dirty="0" smtClean="0"/>
              <a:t>);</a:t>
            </a:r>
          </a:p>
          <a:p>
            <a:endParaRPr lang="en-GB" dirty="0"/>
          </a:p>
        </p:txBody>
      </p:sp>
    </p:spTree>
  </p:cSld>
  <p:clrMapOvr>
    <a:masterClrMapping/>
  </p:clrMapOvr>
  <p:transition advTm="9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Slim Reader/Writer Lock</a:t>
            </a:r>
            <a:endParaRPr lang="en-GB" dirty="0"/>
          </a:p>
        </p:txBody>
      </p:sp>
      <p:sp>
        <p:nvSpPr>
          <p:cNvPr id="3" name="Content Placeholder 2"/>
          <p:cNvSpPr>
            <a:spLocks noGrp="1"/>
          </p:cNvSpPr>
          <p:nvPr>
            <p:ph sz="quarter" idx="10"/>
          </p:nvPr>
        </p:nvSpPr>
        <p:spPr>
          <a:xfrm>
            <a:off x="500061" y="1143000"/>
            <a:ext cx="8643939" cy="5715000"/>
          </a:xfrm>
        </p:spPr>
        <p:txBody>
          <a:bodyPr>
            <a:normAutofit/>
          </a:bodyPr>
          <a:lstStyle/>
          <a:p>
            <a:r>
              <a:rPr lang="en-GB" dirty="0" smtClean="0"/>
              <a:t>SRW locks – new synchronization primitive</a:t>
            </a:r>
          </a:p>
          <a:p>
            <a:pPr lvl="1"/>
            <a:r>
              <a:rPr lang="en-GB" dirty="0" smtClean="0"/>
              <a:t>enable threads to access shared resources</a:t>
            </a:r>
          </a:p>
          <a:p>
            <a:pPr lvl="1"/>
            <a:r>
              <a:rPr lang="en-GB" dirty="0" smtClean="0"/>
              <a:t>optimized for speed </a:t>
            </a:r>
          </a:p>
          <a:p>
            <a:pPr lvl="1"/>
            <a:r>
              <a:rPr lang="en-GB" dirty="0" smtClean="0"/>
              <a:t>take very little memory</a:t>
            </a:r>
          </a:p>
          <a:p>
            <a:pPr lvl="1"/>
            <a:r>
              <a:rPr lang="en-GB" dirty="0" smtClean="0"/>
              <a:t>built on top of windows kernel keyed events</a:t>
            </a:r>
          </a:p>
          <a:p>
            <a:r>
              <a:rPr lang="en-GB" dirty="0" smtClean="0"/>
              <a:t>Two modes</a:t>
            </a:r>
          </a:p>
          <a:p>
            <a:pPr lvl="1"/>
            <a:r>
              <a:rPr lang="en-GB" dirty="0" smtClean="0"/>
              <a:t>Shared mode</a:t>
            </a:r>
          </a:p>
          <a:p>
            <a:pPr lvl="2"/>
            <a:r>
              <a:rPr lang="en-GB" dirty="0" smtClean="0"/>
              <a:t>grants shared read-only access to multiple reader threads</a:t>
            </a:r>
          </a:p>
          <a:p>
            <a:pPr lvl="1"/>
            <a:r>
              <a:rPr lang="en-GB" dirty="0" smtClean="0"/>
              <a:t>Exclusive mode</a:t>
            </a:r>
          </a:p>
          <a:p>
            <a:pPr lvl="2"/>
            <a:r>
              <a:rPr lang="en-GB" dirty="0" smtClean="0"/>
              <a:t>grants read/write access to one writer thread at a time</a:t>
            </a:r>
            <a:endParaRPr lang="en-GB" dirty="0"/>
          </a:p>
        </p:txBody>
      </p:sp>
    </p:spTree>
  </p:cSld>
  <p:clrMapOvr>
    <a:masterClrMapping/>
  </p:clrMapOvr>
  <p:transition advTm="6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20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2000"/>
                                        <p:tgtEl>
                                          <p:spTgt spid="3">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2000"/>
                                        <p:tgtEl>
                                          <p:spTgt spid="3">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2000"/>
                                        <p:tgtEl>
                                          <p:spTgt spid="3">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2000"/>
                                        <p:tgtEl>
                                          <p:spTgt spid="3">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2000"/>
                                        <p:tgtEl>
                                          <p:spTgt spid="3">
                                            <p:txEl>
                                              <p:pRg st="8" end="8"/>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fade">
                                      <p:cBhvr>
                                        <p:cTn id="31"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SRW Lock APIs</a:t>
            </a:r>
            <a:endParaRPr lang="en-GB" dirty="0"/>
          </a:p>
        </p:txBody>
      </p:sp>
      <p:sp>
        <p:nvSpPr>
          <p:cNvPr id="3" name="Content Placeholder 2"/>
          <p:cNvSpPr>
            <a:spLocks noGrp="1"/>
          </p:cNvSpPr>
          <p:nvPr>
            <p:ph sz="quarter" idx="10"/>
          </p:nvPr>
        </p:nvSpPr>
        <p:spPr/>
        <p:txBody>
          <a:bodyPr>
            <a:noAutofit/>
          </a:bodyPr>
          <a:lstStyle/>
          <a:p>
            <a:r>
              <a:rPr lang="en-GB" sz="2800" dirty="0" smtClean="0"/>
              <a:t>VOID WINAPI </a:t>
            </a:r>
            <a:r>
              <a:rPr lang="en-GB" sz="2800" dirty="0" err="1" smtClean="0"/>
              <a:t>InitializeSRWLock</a:t>
            </a:r>
            <a:r>
              <a:rPr lang="en-GB" sz="2800" dirty="0" smtClean="0"/>
              <a:t>( </a:t>
            </a:r>
          </a:p>
          <a:p>
            <a:pPr>
              <a:buNone/>
            </a:pPr>
            <a:r>
              <a:rPr lang="en-GB" sz="2800" dirty="0" smtClean="0"/>
              <a:t>				__out PSRWLOCK </a:t>
            </a:r>
            <a:r>
              <a:rPr lang="en-GB" sz="2800" i="1" dirty="0" err="1" smtClean="0"/>
              <a:t>SRWLock</a:t>
            </a:r>
            <a:r>
              <a:rPr lang="en-GB" sz="2800" dirty="0" smtClean="0"/>
              <a:t> );</a:t>
            </a:r>
          </a:p>
          <a:p>
            <a:r>
              <a:rPr lang="en-GB" sz="2800" dirty="0" smtClean="0"/>
              <a:t>VOID WINAPI </a:t>
            </a:r>
            <a:r>
              <a:rPr lang="en-GB" sz="2800" dirty="0" err="1" smtClean="0"/>
              <a:t>AcquireSRWLockExclusive</a:t>
            </a:r>
            <a:r>
              <a:rPr lang="en-GB" sz="2800" dirty="0" smtClean="0"/>
              <a:t>( </a:t>
            </a:r>
          </a:p>
          <a:p>
            <a:pPr>
              <a:buNone/>
            </a:pPr>
            <a:r>
              <a:rPr lang="en-GB" sz="2800" dirty="0" smtClean="0"/>
              <a:t>				__</a:t>
            </a:r>
            <a:r>
              <a:rPr lang="en-GB" sz="2800" dirty="0" err="1" smtClean="0"/>
              <a:t>inout</a:t>
            </a:r>
            <a:r>
              <a:rPr lang="en-GB" sz="2800" dirty="0" smtClean="0"/>
              <a:t> PSRWLOCK </a:t>
            </a:r>
            <a:r>
              <a:rPr lang="en-GB" sz="2800" i="1" dirty="0" err="1" smtClean="0"/>
              <a:t>SRWLock</a:t>
            </a:r>
            <a:r>
              <a:rPr lang="en-GB" sz="2800" dirty="0" smtClean="0"/>
              <a:t> );</a:t>
            </a:r>
          </a:p>
          <a:p>
            <a:r>
              <a:rPr lang="en-GB" sz="2800" dirty="0" smtClean="0"/>
              <a:t>VOID WINAPI </a:t>
            </a:r>
            <a:r>
              <a:rPr lang="en-GB" sz="2800" dirty="0" err="1" smtClean="0"/>
              <a:t>ReleaseSRWLockExclusive</a:t>
            </a:r>
            <a:r>
              <a:rPr lang="en-GB" sz="2800" dirty="0" smtClean="0"/>
              <a:t>( </a:t>
            </a:r>
          </a:p>
          <a:p>
            <a:pPr>
              <a:buNone/>
            </a:pPr>
            <a:r>
              <a:rPr lang="en-GB" sz="2800" dirty="0" smtClean="0"/>
              <a:t>				__</a:t>
            </a:r>
            <a:r>
              <a:rPr lang="en-GB" sz="2800" dirty="0" err="1" smtClean="0"/>
              <a:t>inout</a:t>
            </a:r>
            <a:r>
              <a:rPr lang="en-GB" sz="2800" dirty="0" smtClean="0"/>
              <a:t> PSRWLOCK </a:t>
            </a:r>
            <a:r>
              <a:rPr lang="en-GB" sz="2800" i="1" dirty="0" err="1" smtClean="0"/>
              <a:t>SRWLock</a:t>
            </a:r>
            <a:r>
              <a:rPr lang="en-GB" sz="2800" dirty="0" smtClean="0"/>
              <a:t> );</a:t>
            </a:r>
          </a:p>
          <a:p>
            <a:r>
              <a:rPr lang="en-GB" sz="2800" dirty="0" smtClean="0"/>
              <a:t>VOID WINAPI </a:t>
            </a:r>
            <a:r>
              <a:rPr lang="en-GB" sz="2800" dirty="0" err="1" smtClean="0"/>
              <a:t>AcquireSRWLockShared</a:t>
            </a:r>
            <a:r>
              <a:rPr lang="en-GB" sz="2800" dirty="0" smtClean="0"/>
              <a:t>( </a:t>
            </a:r>
          </a:p>
          <a:p>
            <a:pPr>
              <a:buNone/>
            </a:pPr>
            <a:r>
              <a:rPr lang="en-GB" sz="2800" dirty="0" smtClean="0"/>
              <a:t>				__</a:t>
            </a:r>
            <a:r>
              <a:rPr lang="en-GB" sz="2800" dirty="0" err="1" smtClean="0"/>
              <a:t>inout</a:t>
            </a:r>
            <a:r>
              <a:rPr lang="en-GB" sz="2800" dirty="0" smtClean="0"/>
              <a:t> PSRWLOCK </a:t>
            </a:r>
            <a:r>
              <a:rPr lang="en-GB" sz="2800" i="1" dirty="0" err="1" smtClean="0"/>
              <a:t>SRWLock</a:t>
            </a:r>
            <a:r>
              <a:rPr lang="en-GB" sz="2800" dirty="0" smtClean="0"/>
              <a:t> );</a:t>
            </a:r>
          </a:p>
          <a:p>
            <a:r>
              <a:rPr lang="en-GB" sz="2800" dirty="0" smtClean="0"/>
              <a:t>VOID WINAPI </a:t>
            </a:r>
            <a:r>
              <a:rPr lang="en-GB" sz="2800" dirty="0" err="1" smtClean="0"/>
              <a:t>ReleaseSRWLockShared</a:t>
            </a:r>
            <a:r>
              <a:rPr lang="en-GB" sz="2800" dirty="0" smtClean="0"/>
              <a:t>( </a:t>
            </a:r>
          </a:p>
          <a:p>
            <a:pPr>
              <a:buNone/>
            </a:pPr>
            <a:r>
              <a:rPr lang="en-GB" sz="2800" dirty="0" smtClean="0"/>
              <a:t>				__</a:t>
            </a:r>
            <a:r>
              <a:rPr lang="en-GB" sz="2800" dirty="0" err="1" smtClean="0"/>
              <a:t>inout</a:t>
            </a:r>
            <a:r>
              <a:rPr lang="en-GB" sz="2800" dirty="0" smtClean="0"/>
              <a:t> PSRWLOCK </a:t>
            </a:r>
            <a:r>
              <a:rPr lang="en-GB" sz="2800" i="1" dirty="0" err="1" smtClean="0"/>
              <a:t>SRWLock</a:t>
            </a:r>
            <a:r>
              <a:rPr lang="en-GB" sz="2800" dirty="0" smtClean="0"/>
              <a:t> );</a:t>
            </a:r>
          </a:p>
        </p:txBody>
      </p:sp>
    </p:spTree>
  </p:cSld>
  <p:clrMapOvr>
    <a:masterClrMapping/>
  </p:clrMapOvr>
  <p:transition advTm="3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Condition Variables</a:t>
            </a:r>
            <a:endParaRPr lang="en-GB" dirty="0"/>
          </a:p>
        </p:txBody>
      </p:sp>
      <p:sp>
        <p:nvSpPr>
          <p:cNvPr id="3" name="Content Placeholder 2"/>
          <p:cNvSpPr>
            <a:spLocks noGrp="1"/>
          </p:cNvSpPr>
          <p:nvPr>
            <p:ph sz="quarter" idx="10"/>
          </p:nvPr>
        </p:nvSpPr>
        <p:spPr>
          <a:xfrm>
            <a:off x="500061" y="1714488"/>
            <a:ext cx="8643939" cy="4214842"/>
          </a:xfrm>
        </p:spPr>
        <p:txBody>
          <a:bodyPr>
            <a:normAutofit lnSpcReduction="10000"/>
          </a:bodyPr>
          <a:lstStyle/>
          <a:p>
            <a:r>
              <a:rPr lang="en-GB" dirty="0" smtClean="0"/>
              <a:t>Used to synchronize a group of threads based on the result of some conditional test</a:t>
            </a:r>
          </a:p>
          <a:p>
            <a:r>
              <a:rPr lang="en-GB" dirty="0" smtClean="0"/>
              <a:t>Enable threads to atomically release a lock and enter the sleeping state</a:t>
            </a:r>
          </a:p>
          <a:p>
            <a:r>
              <a:rPr lang="en-GB" dirty="0" smtClean="0"/>
              <a:t>Benefits</a:t>
            </a:r>
          </a:p>
          <a:p>
            <a:pPr lvl="1"/>
            <a:r>
              <a:rPr lang="en-GB" dirty="0" smtClean="0"/>
              <a:t>Much clearer and less error-prone</a:t>
            </a:r>
          </a:p>
          <a:p>
            <a:pPr lvl="1"/>
            <a:r>
              <a:rPr lang="en-GB" dirty="0" smtClean="0"/>
              <a:t>Can be more efficient</a:t>
            </a:r>
          </a:p>
          <a:p>
            <a:pPr lvl="2"/>
            <a:r>
              <a:rPr lang="en-GB" dirty="0" smtClean="0"/>
              <a:t>Tries to avoid trips to kernel mode (unlike </a:t>
            </a:r>
            <a:r>
              <a:rPr lang="en-GB" dirty="0" err="1" smtClean="0"/>
              <a:t>WaitForSingleObject</a:t>
            </a:r>
            <a:r>
              <a:rPr lang="en-GB" dirty="0" smtClean="0"/>
              <a:t>)</a:t>
            </a:r>
            <a:endParaRPr lang="en-GB" dirty="0"/>
          </a:p>
        </p:txBody>
      </p:sp>
    </p:spTree>
  </p:cSld>
  <p:clrMapOvr>
    <a:masterClrMapping/>
  </p:clrMapOvr>
  <p:transition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Condition Variable APIs</a:t>
            </a:r>
            <a:endParaRPr lang="en-GB" dirty="0"/>
          </a:p>
        </p:txBody>
      </p:sp>
      <p:sp>
        <p:nvSpPr>
          <p:cNvPr id="3" name="Content Placeholder 2"/>
          <p:cNvSpPr>
            <a:spLocks noGrp="1"/>
          </p:cNvSpPr>
          <p:nvPr>
            <p:ph sz="quarter" idx="10"/>
          </p:nvPr>
        </p:nvSpPr>
        <p:spPr>
          <a:xfrm>
            <a:off x="533400" y="1371600"/>
            <a:ext cx="8143905" cy="4214842"/>
          </a:xfrm>
        </p:spPr>
        <p:txBody>
          <a:bodyPr>
            <a:noAutofit/>
          </a:bodyPr>
          <a:lstStyle/>
          <a:p>
            <a:r>
              <a:rPr lang="en-GB" sz="1800" dirty="0" smtClean="0"/>
              <a:t>VOID WINAPI </a:t>
            </a:r>
            <a:r>
              <a:rPr lang="en-GB" sz="1800" dirty="0" err="1" smtClean="0"/>
              <a:t>InitializeConditionVariable</a:t>
            </a:r>
            <a:r>
              <a:rPr lang="en-GB" sz="1800" dirty="0" smtClean="0"/>
              <a:t>( </a:t>
            </a:r>
          </a:p>
          <a:p>
            <a:pPr>
              <a:buNone/>
            </a:pPr>
            <a:r>
              <a:rPr lang="en-GB" sz="1800" dirty="0" smtClean="0"/>
              <a:t>		__out PCONDITION_VARIABLE </a:t>
            </a:r>
            <a:r>
              <a:rPr lang="en-GB" sz="1800" i="1" dirty="0" err="1" smtClean="0"/>
              <a:t>ConditionVariable</a:t>
            </a:r>
            <a:r>
              <a:rPr lang="en-GB" sz="1800" dirty="0" smtClean="0"/>
              <a:t> );</a:t>
            </a:r>
          </a:p>
          <a:p>
            <a:r>
              <a:rPr lang="en-GB" sz="1800" dirty="0" smtClean="0"/>
              <a:t>BOOL WINAPI </a:t>
            </a:r>
            <a:r>
              <a:rPr lang="en-GB" sz="1800" dirty="0" err="1" smtClean="0"/>
              <a:t>SleepConditionVariableCS</a:t>
            </a:r>
            <a:r>
              <a:rPr lang="en-GB" sz="1800" dirty="0" smtClean="0"/>
              <a:t>( </a:t>
            </a:r>
          </a:p>
          <a:p>
            <a:pPr>
              <a:buNone/>
            </a:pPr>
            <a:r>
              <a:rPr lang="en-GB" sz="1800" dirty="0" smtClean="0"/>
              <a:t>		__</a:t>
            </a:r>
            <a:r>
              <a:rPr lang="en-GB" sz="1800" dirty="0" err="1" smtClean="0"/>
              <a:t>inout</a:t>
            </a:r>
            <a:r>
              <a:rPr lang="en-GB" sz="1800" dirty="0" smtClean="0"/>
              <a:t> PCONDITION_VARIABLE </a:t>
            </a:r>
            <a:r>
              <a:rPr lang="en-GB" sz="1800" i="1" dirty="0" err="1" smtClean="0"/>
              <a:t>ConditionVariable</a:t>
            </a:r>
            <a:r>
              <a:rPr lang="en-GB" sz="1800" dirty="0" smtClean="0"/>
              <a:t>, </a:t>
            </a:r>
          </a:p>
          <a:p>
            <a:pPr>
              <a:buNone/>
            </a:pPr>
            <a:r>
              <a:rPr lang="en-GB" sz="1800" dirty="0" smtClean="0"/>
              <a:t>		__</a:t>
            </a:r>
            <a:r>
              <a:rPr lang="en-GB" sz="1800" dirty="0" err="1" smtClean="0"/>
              <a:t>inout</a:t>
            </a:r>
            <a:r>
              <a:rPr lang="en-GB" sz="1800" dirty="0" smtClean="0"/>
              <a:t> PCRITICAL_SECTION </a:t>
            </a:r>
            <a:r>
              <a:rPr lang="en-GB" sz="1800" i="1" dirty="0" err="1" smtClean="0"/>
              <a:t>CriticalSection</a:t>
            </a:r>
            <a:r>
              <a:rPr lang="en-GB" sz="1800" dirty="0" smtClean="0"/>
              <a:t>, </a:t>
            </a:r>
          </a:p>
          <a:p>
            <a:pPr>
              <a:buNone/>
            </a:pPr>
            <a:r>
              <a:rPr lang="en-GB" sz="1800" dirty="0" smtClean="0"/>
              <a:t>		__in DWORD </a:t>
            </a:r>
            <a:r>
              <a:rPr lang="en-GB" sz="1800" i="1" dirty="0" err="1" smtClean="0"/>
              <a:t>dwMilliseconds</a:t>
            </a:r>
            <a:r>
              <a:rPr lang="en-GB" sz="1800" dirty="0" smtClean="0"/>
              <a:t> );</a:t>
            </a:r>
          </a:p>
          <a:p>
            <a:r>
              <a:rPr lang="en-GB" sz="1800" dirty="0" smtClean="0"/>
              <a:t>BOOL WINAPI </a:t>
            </a:r>
            <a:r>
              <a:rPr lang="en-GB" sz="1800" dirty="0" err="1" smtClean="0"/>
              <a:t>SleepConditionVariableSRW</a:t>
            </a:r>
            <a:r>
              <a:rPr lang="en-GB" sz="1800" dirty="0" smtClean="0"/>
              <a:t>( </a:t>
            </a:r>
          </a:p>
          <a:p>
            <a:pPr lvl="1">
              <a:buNone/>
            </a:pPr>
            <a:r>
              <a:rPr lang="en-GB" sz="1800" dirty="0" smtClean="0"/>
              <a:t>		__</a:t>
            </a:r>
            <a:r>
              <a:rPr lang="en-GB" sz="1800" dirty="0" err="1" smtClean="0"/>
              <a:t>inout</a:t>
            </a:r>
            <a:r>
              <a:rPr lang="en-GB" sz="1800" dirty="0" smtClean="0"/>
              <a:t> PCONDITION_VARIABLE </a:t>
            </a:r>
            <a:r>
              <a:rPr lang="en-GB" sz="1800" i="1" dirty="0" err="1" smtClean="0"/>
              <a:t>ConditionVariable</a:t>
            </a:r>
            <a:r>
              <a:rPr lang="en-GB" sz="1800" dirty="0" smtClean="0"/>
              <a:t>, </a:t>
            </a:r>
          </a:p>
          <a:p>
            <a:pPr lvl="1">
              <a:buNone/>
            </a:pPr>
            <a:r>
              <a:rPr lang="en-GB" sz="1800" dirty="0" smtClean="0"/>
              <a:t>		__</a:t>
            </a:r>
            <a:r>
              <a:rPr lang="en-GB" sz="1800" dirty="0" err="1" smtClean="0"/>
              <a:t>inout</a:t>
            </a:r>
            <a:r>
              <a:rPr lang="en-GB" sz="1800" dirty="0" smtClean="0"/>
              <a:t> PSRWLOCK </a:t>
            </a:r>
            <a:r>
              <a:rPr lang="en-GB" sz="1800" i="1" dirty="0" err="1" smtClean="0"/>
              <a:t>SRWLock</a:t>
            </a:r>
            <a:r>
              <a:rPr lang="en-GB" sz="1800" dirty="0" smtClean="0"/>
              <a:t>, </a:t>
            </a:r>
          </a:p>
          <a:p>
            <a:pPr lvl="1">
              <a:buNone/>
            </a:pPr>
            <a:r>
              <a:rPr lang="en-GB" sz="1800" dirty="0" smtClean="0"/>
              <a:t>		__in DWORD </a:t>
            </a:r>
            <a:r>
              <a:rPr lang="en-GB" sz="1800" i="1" dirty="0" err="1" smtClean="0"/>
              <a:t>dwMilliseconds</a:t>
            </a:r>
            <a:r>
              <a:rPr lang="en-GB" sz="1800" dirty="0" smtClean="0"/>
              <a:t>, </a:t>
            </a:r>
          </a:p>
          <a:p>
            <a:pPr lvl="1">
              <a:buNone/>
            </a:pPr>
            <a:r>
              <a:rPr lang="en-GB" sz="1800" dirty="0" smtClean="0"/>
              <a:t>		__in ULONG </a:t>
            </a:r>
            <a:r>
              <a:rPr lang="en-GB" sz="1800" i="1" dirty="0" smtClean="0"/>
              <a:t>Flags</a:t>
            </a:r>
            <a:r>
              <a:rPr lang="en-GB" sz="1800" dirty="0" smtClean="0"/>
              <a:t> ); </a:t>
            </a:r>
          </a:p>
          <a:p>
            <a:r>
              <a:rPr lang="fr-FR" sz="1800" dirty="0" smtClean="0"/>
              <a:t>VOID WINAPI </a:t>
            </a:r>
            <a:r>
              <a:rPr lang="fr-FR" sz="1800" dirty="0" err="1" smtClean="0"/>
              <a:t>WakeConditionVariable</a:t>
            </a:r>
            <a:r>
              <a:rPr lang="fr-FR" sz="1800" dirty="0" smtClean="0"/>
              <a:t>( </a:t>
            </a:r>
          </a:p>
          <a:p>
            <a:pPr>
              <a:buNone/>
            </a:pPr>
            <a:r>
              <a:rPr lang="fr-FR" sz="1800" dirty="0" smtClean="0"/>
              <a:t>		</a:t>
            </a:r>
            <a:r>
              <a:rPr lang="fr-FR" sz="1800" dirty="0" err="1" smtClean="0"/>
              <a:t>__inout</a:t>
            </a:r>
            <a:r>
              <a:rPr lang="fr-FR" sz="1800" dirty="0" smtClean="0"/>
              <a:t> PCONDITION_VARIABLE </a:t>
            </a:r>
            <a:r>
              <a:rPr lang="fr-FR" sz="1800" i="1" dirty="0" err="1" smtClean="0"/>
              <a:t>ConditionVariable</a:t>
            </a:r>
            <a:r>
              <a:rPr lang="fr-FR" sz="1800" dirty="0" smtClean="0"/>
              <a:t> ); </a:t>
            </a:r>
          </a:p>
          <a:p>
            <a:r>
              <a:rPr lang="en-GB" sz="1800" dirty="0" smtClean="0"/>
              <a:t>VOID WINAPI </a:t>
            </a:r>
            <a:r>
              <a:rPr lang="en-GB" sz="1800" dirty="0" err="1" smtClean="0"/>
              <a:t>WakeAllConditionVariable</a:t>
            </a:r>
            <a:r>
              <a:rPr lang="en-GB" sz="1800" dirty="0" smtClean="0"/>
              <a:t>( </a:t>
            </a:r>
          </a:p>
          <a:p>
            <a:pPr>
              <a:buNone/>
            </a:pPr>
            <a:r>
              <a:rPr lang="en-GB" sz="1800" dirty="0" smtClean="0"/>
              <a:t>		__</a:t>
            </a:r>
            <a:r>
              <a:rPr lang="en-GB" sz="1800" dirty="0" err="1" smtClean="0"/>
              <a:t>inout</a:t>
            </a:r>
            <a:r>
              <a:rPr lang="en-GB" sz="1800" dirty="0" smtClean="0"/>
              <a:t> PCONDITION_VARIABLE </a:t>
            </a:r>
            <a:r>
              <a:rPr lang="en-GB" sz="1800" i="1" dirty="0" err="1" smtClean="0"/>
              <a:t>ConditionVariable</a:t>
            </a:r>
            <a:r>
              <a:rPr lang="en-GB" sz="1800" dirty="0" smtClean="0"/>
              <a:t> );</a:t>
            </a:r>
          </a:p>
        </p:txBody>
      </p:sp>
    </p:spTree>
  </p:cSld>
  <p:clrMapOvr>
    <a:masterClrMapping/>
  </p:clrMapOvr>
  <p:transition advTm="3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Thread Ordering Service (TOS)</a:t>
            </a:r>
            <a:endParaRPr lang="en-GB" dirty="0"/>
          </a:p>
        </p:txBody>
      </p:sp>
      <p:sp>
        <p:nvSpPr>
          <p:cNvPr id="3" name="Content Placeholder 2"/>
          <p:cNvSpPr>
            <a:spLocks noGrp="1"/>
          </p:cNvSpPr>
          <p:nvPr>
            <p:ph sz="quarter" idx="10"/>
          </p:nvPr>
        </p:nvSpPr>
        <p:spPr>
          <a:xfrm>
            <a:off x="500061" y="1714488"/>
            <a:ext cx="8643939" cy="4991112"/>
          </a:xfrm>
        </p:spPr>
        <p:txBody>
          <a:bodyPr>
            <a:normAutofit/>
          </a:bodyPr>
          <a:lstStyle/>
          <a:p>
            <a:r>
              <a:rPr lang="en-GB" dirty="0" smtClean="0"/>
              <a:t>TOS controls the execution of client threads</a:t>
            </a:r>
          </a:p>
          <a:p>
            <a:pPr lvl="1"/>
            <a:r>
              <a:rPr lang="en-GB" dirty="0" smtClean="0"/>
              <a:t>Ensures that they run once and in order</a:t>
            </a:r>
          </a:p>
          <a:p>
            <a:r>
              <a:rPr lang="en-GB" dirty="0" smtClean="0"/>
              <a:t>5 APIs – </a:t>
            </a:r>
            <a:r>
              <a:rPr lang="en-GB" dirty="0" err="1" smtClean="0">
                <a:latin typeface="Consolas" pitchFamily="49" charset="0"/>
              </a:rPr>
              <a:t>AvRt</a:t>
            </a:r>
            <a:r>
              <a:rPr lang="en-GB" i="1" dirty="0" err="1" smtClean="0">
                <a:solidFill>
                  <a:srgbClr val="FF0000"/>
                </a:solidFill>
                <a:latin typeface="Consolas" pitchFamily="49" charset="0"/>
              </a:rPr>
              <a:t>Xxxx</a:t>
            </a:r>
            <a:r>
              <a:rPr lang="en-GB" dirty="0" err="1" smtClean="0">
                <a:latin typeface="Consolas" pitchFamily="49" charset="0"/>
              </a:rPr>
              <a:t>ThreadOrderingGroup</a:t>
            </a:r>
            <a:endParaRPr lang="en-GB" dirty="0" smtClean="0">
              <a:latin typeface="Consolas" pitchFamily="49" charset="0"/>
            </a:endParaRPr>
          </a:p>
          <a:p>
            <a:pPr lvl="1"/>
            <a:r>
              <a:rPr lang="en-GB" sz="3200" dirty="0" smtClean="0"/>
              <a:t>parent thread calls </a:t>
            </a:r>
            <a:r>
              <a:rPr lang="en-GB" dirty="0" smtClean="0">
                <a:solidFill>
                  <a:srgbClr val="FF0000"/>
                </a:solidFill>
                <a:latin typeface="Consolas" pitchFamily="49" charset="0"/>
              </a:rPr>
              <a:t>Create </a:t>
            </a:r>
            <a:r>
              <a:rPr lang="en-GB" sz="3200" dirty="0" smtClean="0"/>
              <a:t>to set up the TOS</a:t>
            </a:r>
          </a:p>
          <a:p>
            <a:pPr lvl="1"/>
            <a:r>
              <a:rPr lang="en-GB" sz="3200" dirty="0" smtClean="0"/>
              <a:t>client threads call </a:t>
            </a:r>
            <a:r>
              <a:rPr lang="en-GB" dirty="0" smtClean="0">
                <a:solidFill>
                  <a:srgbClr val="FF0000"/>
                </a:solidFill>
                <a:latin typeface="Consolas" pitchFamily="49" charset="0"/>
              </a:rPr>
              <a:t>Join</a:t>
            </a:r>
            <a:r>
              <a:rPr lang="en-GB" sz="3200" dirty="0" smtClean="0"/>
              <a:t> to join the TOS</a:t>
            </a:r>
          </a:p>
          <a:p>
            <a:pPr lvl="1"/>
            <a:r>
              <a:rPr lang="en-GB" sz="3200" dirty="0" smtClean="0"/>
              <a:t>all of them call </a:t>
            </a:r>
            <a:r>
              <a:rPr lang="en-GB" dirty="0" smtClean="0">
                <a:solidFill>
                  <a:srgbClr val="FF0000"/>
                </a:solidFill>
                <a:latin typeface="Consolas" pitchFamily="49" charset="0"/>
              </a:rPr>
              <a:t>Wait</a:t>
            </a:r>
            <a:r>
              <a:rPr lang="en-GB" sz="3200" dirty="0" smtClean="0"/>
              <a:t>, run their code and </a:t>
            </a:r>
            <a:r>
              <a:rPr lang="en-GB" dirty="0" smtClean="0">
                <a:solidFill>
                  <a:srgbClr val="FF0000"/>
                </a:solidFill>
                <a:latin typeface="Consolas" pitchFamily="49" charset="0"/>
              </a:rPr>
              <a:t>Wait</a:t>
            </a:r>
            <a:endParaRPr lang="en-GB" sz="3200" dirty="0" smtClean="0"/>
          </a:p>
          <a:p>
            <a:pPr lvl="1"/>
            <a:r>
              <a:rPr lang="en-GB" sz="3200" dirty="0" smtClean="0"/>
              <a:t>...client threads call </a:t>
            </a:r>
            <a:r>
              <a:rPr lang="en-GB" dirty="0" smtClean="0">
                <a:solidFill>
                  <a:srgbClr val="FF0000"/>
                </a:solidFill>
                <a:latin typeface="Consolas" pitchFamily="49" charset="0"/>
              </a:rPr>
              <a:t>Leave</a:t>
            </a:r>
            <a:r>
              <a:rPr lang="en-GB" sz="3200" dirty="0" smtClean="0"/>
              <a:t> when they are done</a:t>
            </a:r>
          </a:p>
          <a:p>
            <a:pPr lvl="1"/>
            <a:r>
              <a:rPr lang="en-GB" sz="3200" dirty="0" smtClean="0"/>
              <a:t>parent thread calls </a:t>
            </a:r>
            <a:r>
              <a:rPr lang="en-GB" dirty="0" smtClean="0">
                <a:solidFill>
                  <a:srgbClr val="FF0000"/>
                </a:solidFill>
                <a:latin typeface="Consolas" pitchFamily="49" charset="0"/>
              </a:rPr>
              <a:t>Delete</a:t>
            </a:r>
            <a:r>
              <a:rPr lang="en-GB" sz="3200" dirty="0" smtClean="0"/>
              <a:t> to end it all</a:t>
            </a:r>
          </a:p>
        </p:txBody>
      </p:sp>
    </p:spTree>
  </p:cSld>
  <p:clrMapOvr>
    <a:masterClrMapping/>
  </p:clrMapOvr>
  <p:transition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20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20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20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2000"/>
                                        <p:tgtEl>
                                          <p:spTgt spid="3">
                                            <p:txEl>
                                              <p:pRg st="6" end="6"/>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1143000"/>
          </a:xfrm>
        </p:spPr>
        <p:txBody>
          <a:bodyPr/>
          <a:lstStyle/>
          <a:p>
            <a:r>
              <a:rPr lang="en-GB" dirty="0" smtClean="0"/>
              <a:t>TOS APIs - </a:t>
            </a:r>
            <a:r>
              <a:rPr lang="en-GB" dirty="0" err="1" smtClean="0"/>
              <a:t>avrt.h</a:t>
            </a:r>
            <a:endParaRPr lang="en-GB" dirty="0"/>
          </a:p>
        </p:txBody>
      </p:sp>
      <p:sp>
        <p:nvSpPr>
          <p:cNvPr id="3" name="Content Placeholder 2"/>
          <p:cNvSpPr>
            <a:spLocks noGrp="1"/>
          </p:cNvSpPr>
          <p:nvPr>
            <p:ph sz="quarter" idx="10"/>
          </p:nvPr>
        </p:nvSpPr>
        <p:spPr>
          <a:xfrm>
            <a:off x="914401" y="838200"/>
            <a:ext cx="7467599" cy="5943600"/>
          </a:xfrm>
        </p:spPr>
        <p:txBody>
          <a:bodyPr>
            <a:normAutofit fontScale="62500" lnSpcReduction="20000"/>
          </a:bodyPr>
          <a:lstStyle/>
          <a:p>
            <a:pPr>
              <a:buNone/>
            </a:pPr>
            <a:r>
              <a:rPr lang="en-GB" dirty="0" smtClean="0">
                <a:latin typeface="Consolas" pitchFamily="49" charset="0"/>
              </a:rPr>
              <a:t>BOOL WINAPI </a:t>
            </a:r>
            <a:r>
              <a:rPr lang="en-GB" dirty="0" err="1" smtClean="0">
                <a:latin typeface="Consolas" pitchFamily="49" charset="0"/>
              </a:rPr>
              <a:t>AvRt</a:t>
            </a:r>
            <a:r>
              <a:rPr lang="en-GB" dirty="0" err="1" smtClean="0">
                <a:solidFill>
                  <a:srgbClr val="FF0000"/>
                </a:solidFill>
                <a:latin typeface="Consolas" pitchFamily="49" charset="0"/>
              </a:rPr>
              <a:t>Create</a:t>
            </a:r>
            <a:r>
              <a:rPr lang="en-GB" dirty="0" err="1" smtClean="0">
                <a:latin typeface="Consolas" pitchFamily="49" charset="0"/>
              </a:rPr>
              <a:t>ThreadOrderingGroup</a:t>
            </a:r>
            <a:r>
              <a:rPr lang="en-GB" dirty="0" smtClean="0">
                <a:latin typeface="Consolas" pitchFamily="49" charset="0"/>
              </a:rPr>
              <a:t>(</a:t>
            </a:r>
          </a:p>
          <a:p>
            <a:pPr>
              <a:buNone/>
            </a:pPr>
            <a:r>
              <a:rPr lang="en-GB" dirty="0" smtClean="0">
                <a:latin typeface="Consolas" pitchFamily="49" charset="0"/>
              </a:rPr>
              <a:t>              __out PHANDLE Context, </a:t>
            </a:r>
          </a:p>
          <a:p>
            <a:pPr>
              <a:buNone/>
            </a:pPr>
            <a:r>
              <a:rPr lang="en-GB" dirty="0" smtClean="0">
                <a:latin typeface="Consolas" pitchFamily="49" charset="0"/>
              </a:rPr>
              <a:t>              __in PLARGE_INTEGER Period, </a:t>
            </a:r>
          </a:p>
          <a:p>
            <a:pPr>
              <a:buNone/>
            </a:pPr>
            <a:r>
              <a:rPr lang="en-GB" dirty="0" smtClean="0">
                <a:latin typeface="Consolas" pitchFamily="49" charset="0"/>
              </a:rPr>
              <a:t>              __</a:t>
            </a:r>
            <a:r>
              <a:rPr lang="en-GB" dirty="0" err="1" smtClean="0">
                <a:latin typeface="Consolas" pitchFamily="49" charset="0"/>
              </a:rPr>
              <a:t>inout</a:t>
            </a:r>
            <a:r>
              <a:rPr lang="en-GB" dirty="0" smtClean="0">
                <a:latin typeface="Consolas" pitchFamily="49" charset="0"/>
              </a:rPr>
              <a:t> GUID* </a:t>
            </a:r>
            <a:r>
              <a:rPr lang="en-GB" dirty="0" err="1" smtClean="0">
                <a:latin typeface="Consolas" pitchFamily="49" charset="0"/>
              </a:rPr>
              <a:t>ThreadOrderingGuid</a:t>
            </a:r>
            <a:r>
              <a:rPr lang="en-GB" dirty="0" smtClean="0">
                <a:latin typeface="Consolas" pitchFamily="49" charset="0"/>
              </a:rPr>
              <a:t>, </a:t>
            </a:r>
          </a:p>
          <a:p>
            <a:pPr>
              <a:buNone/>
            </a:pPr>
            <a:r>
              <a:rPr lang="en-GB" dirty="0" smtClean="0">
                <a:latin typeface="Consolas" pitchFamily="49" charset="0"/>
              </a:rPr>
              <a:t>              __</a:t>
            </a:r>
            <a:r>
              <a:rPr lang="en-GB" dirty="0" err="1" smtClean="0">
                <a:latin typeface="Consolas" pitchFamily="49" charset="0"/>
              </a:rPr>
              <a:t>in_opt</a:t>
            </a:r>
            <a:r>
              <a:rPr lang="en-GB" dirty="0" smtClean="0">
                <a:latin typeface="Consolas" pitchFamily="49" charset="0"/>
              </a:rPr>
              <a:t> PLARGE_INTEGER Timeout );</a:t>
            </a:r>
          </a:p>
          <a:p>
            <a:pPr>
              <a:buNone/>
            </a:pPr>
            <a:endParaRPr lang="en-GB" dirty="0" smtClean="0">
              <a:latin typeface="Consolas" pitchFamily="49" charset="0"/>
            </a:endParaRPr>
          </a:p>
          <a:p>
            <a:pPr>
              <a:buNone/>
            </a:pPr>
            <a:r>
              <a:rPr lang="en-GB" dirty="0" smtClean="0">
                <a:latin typeface="Consolas" pitchFamily="49" charset="0"/>
              </a:rPr>
              <a:t>BOOL WINAPI </a:t>
            </a:r>
            <a:r>
              <a:rPr lang="en-GB" dirty="0" err="1" smtClean="0">
                <a:latin typeface="Consolas" pitchFamily="49" charset="0"/>
              </a:rPr>
              <a:t>AvRt</a:t>
            </a:r>
            <a:r>
              <a:rPr lang="en-GB" dirty="0" err="1" smtClean="0">
                <a:solidFill>
                  <a:srgbClr val="FF0000"/>
                </a:solidFill>
                <a:latin typeface="Consolas" pitchFamily="49" charset="0"/>
              </a:rPr>
              <a:t>Join</a:t>
            </a:r>
            <a:r>
              <a:rPr lang="en-GB" dirty="0" err="1" smtClean="0">
                <a:latin typeface="Consolas" pitchFamily="49" charset="0"/>
              </a:rPr>
              <a:t>ThreadOrderingGroup</a:t>
            </a:r>
            <a:r>
              <a:rPr lang="en-GB" dirty="0" smtClean="0">
                <a:latin typeface="Consolas" pitchFamily="49" charset="0"/>
              </a:rPr>
              <a:t>( </a:t>
            </a:r>
          </a:p>
          <a:p>
            <a:pPr>
              <a:buNone/>
            </a:pPr>
            <a:r>
              <a:rPr lang="en-GB" dirty="0" smtClean="0">
                <a:latin typeface="Consolas" pitchFamily="49" charset="0"/>
              </a:rPr>
              <a:t>              __out PHANDLE Context, </a:t>
            </a:r>
          </a:p>
          <a:p>
            <a:pPr>
              <a:buNone/>
            </a:pPr>
            <a:r>
              <a:rPr lang="en-GB" dirty="0" smtClean="0">
                <a:latin typeface="Consolas" pitchFamily="49" charset="0"/>
              </a:rPr>
              <a:t>              __in GUID* </a:t>
            </a:r>
            <a:r>
              <a:rPr lang="en-GB" dirty="0" err="1" smtClean="0">
                <a:latin typeface="Consolas" pitchFamily="49" charset="0"/>
              </a:rPr>
              <a:t>ThreadOrderingGuid</a:t>
            </a:r>
            <a:r>
              <a:rPr lang="en-GB" dirty="0" smtClean="0">
                <a:latin typeface="Consolas" pitchFamily="49" charset="0"/>
              </a:rPr>
              <a:t>, </a:t>
            </a:r>
          </a:p>
          <a:p>
            <a:pPr>
              <a:buNone/>
            </a:pPr>
            <a:r>
              <a:rPr lang="en-GB" dirty="0" smtClean="0">
                <a:latin typeface="Consolas" pitchFamily="49" charset="0"/>
              </a:rPr>
              <a:t>              __in BOOL Before );</a:t>
            </a:r>
          </a:p>
          <a:p>
            <a:pPr>
              <a:buNone/>
            </a:pPr>
            <a:endParaRPr lang="en-GB" dirty="0" smtClean="0">
              <a:latin typeface="Consolas" pitchFamily="49" charset="0"/>
            </a:endParaRPr>
          </a:p>
          <a:p>
            <a:pPr>
              <a:buNone/>
            </a:pPr>
            <a:r>
              <a:rPr lang="en-GB" dirty="0" smtClean="0">
                <a:latin typeface="Consolas" pitchFamily="49" charset="0"/>
              </a:rPr>
              <a:t>BOOL WINAPI </a:t>
            </a:r>
            <a:r>
              <a:rPr lang="en-GB" dirty="0" err="1" smtClean="0">
                <a:latin typeface="Consolas" pitchFamily="49" charset="0"/>
              </a:rPr>
              <a:t>AvRt</a:t>
            </a:r>
            <a:r>
              <a:rPr lang="en-GB" dirty="0" err="1" smtClean="0">
                <a:solidFill>
                  <a:srgbClr val="FF0000"/>
                </a:solidFill>
                <a:latin typeface="Consolas" pitchFamily="49" charset="0"/>
              </a:rPr>
              <a:t>Wait</a:t>
            </a:r>
            <a:r>
              <a:rPr lang="en-GB" dirty="0" err="1" smtClean="0">
                <a:latin typeface="Consolas" pitchFamily="49" charset="0"/>
              </a:rPr>
              <a:t>OnThreadOrderingGroup</a:t>
            </a:r>
            <a:r>
              <a:rPr lang="en-GB" dirty="0" smtClean="0">
                <a:latin typeface="Consolas" pitchFamily="49" charset="0"/>
              </a:rPr>
              <a:t>( </a:t>
            </a:r>
          </a:p>
          <a:p>
            <a:pPr>
              <a:buNone/>
            </a:pPr>
            <a:r>
              <a:rPr lang="en-GB" dirty="0" smtClean="0">
                <a:latin typeface="Consolas" pitchFamily="49" charset="0"/>
              </a:rPr>
              <a:t>              __in HANDLE Context );</a:t>
            </a:r>
          </a:p>
          <a:p>
            <a:pPr>
              <a:buNone/>
            </a:pPr>
            <a:endParaRPr lang="en-GB" dirty="0" smtClean="0">
              <a:latin typeface="Consolas" pitchFamily="49" charset="0"/>
            </a:endParaRPr>
          </a:p>
          <a:p>
            <a:pPr>
              <a:buNone/>
            </a:pPr>
            <a:r>
              <a:rPr lang="en-GB" dirty="0" smtClean="0">
                <a:latin typeface="Consolas" pitchFamily="49" charset="0"/>
              </a:rPr>
              <a:t>BOOL WINAPI </a:t>
            </a:r>
            <a:r>
              <a:rPr lang="en-GB" dirty="0" err="1" smtClean="0">
                <a:latin typeface="Consolas" pitchFamily="49" charset="0"/>
              </a:rPr>
              <a:t>AvRt</a:t>
            </a:r>
            <a:r>
              <a:rPr lang="en-GB" dirty="0" err="1" smtClean="0">
                <a:solidFill>
                  <a:srgbClr val="FF0000"/>
                </a:solidFill>
                <a:latin typeface="Consolas" pitchFamily="49" charset="0"/>
              </a:rPr>
              <a:t>Leave</a:t>
            </a:r>
            <a:r>
              <a:rPr lang="en-GB" dirty="0" err="1" smtClean="0">
                <a:latin typeface="Consolas" pitchFamily="49" charset="0"/>
              </a:rPr>
              <a:t>ThreadOrderingGroup</a:t>
            </a:r>
            <a:r>
              <a:rPr lang="en-GB" dirty="0" smtClean="0">
                <a:latin typeface="Consolas" pitchFamily="49" charset="0"/>
              </a:rPr>
              <a:t>( </a:t>
            </a:r>
          </a:p>
          <a:p>
            <a:pPr>
              <a:buNone/>
            </a:pPr>
            <a:r>
              <a:rPr lang="en-GB" dirty="0" smtClean="0">
                <a:latin typeface="Consolas" pitchFamily="49" charset="0"/>
              </a:rPr>
              <a:t>              __in HANDLE Context );</a:t>
            </a:r>
          </a:p>
          <a:p>
            <a:pPr>
              <a:buNone/>
            </a:pPr>
            <a:endParaRPr lang="en-GB" dirty="0" smtClean="0">
              <a:latin typeface="Consolas" pitchFamily="49" charset="0"/>
            </a:endParaRPr>
          </a:p>
          <a:p>
            <a:pPr>
              <a:buNone/>
            </a:pPr>
            <a:r>
              <a:rPr lang="en-GB" dirty="0" smtClean="0">
                <a:latin typeface="Consolas" pitchFamily="49" charset="0"/>
              </a:rPr>
              <a:t>BOOL WINAPI </a:t>
            </a:r>
            <a:r>
              <a:rPr lang="en-GB" dirty="0" err="1" smtClean="0">
                <a:latin typeface="Consolas" pitchFamily="49" charset="0"/>
              </a:rPr>
              <a:t>AvRt</a:t>
            </a:r>
            <a:r>
              <a:rPr lang="en-GB" dirty="0" err="1" smtClean="0">
                <a:solidFill>
                  <a:srgbClr val="FF0000"/>
                </a:solidFill>
                <a:latin typeface="Consolas" pitchFamily="49" charset="0"/>
              </a:rPr>
              <a:t>Delete</a:t>
            </a:r>
            <a:r>
              <a:rPr lang="en-GB" dirty="0" err="1" smtClean="0">
                <a:latin typeface="Consolas" pitchFamily="49" charset="0"/>
              </a:rPr>
              <a:t>ThreadOrderingGroup</a:t>
            </a:r>
            <a:r>
              <a:rPr lang="en-GB" dirty="0" smtClean="0">
                <a:latin typeface="Consolas" pitchFamily="49" charset="0"/>
              </a:rPr>
              <a:t>( 	                </a:t>
            </a:r>
          </a:p>
          <a:p>
            <a:pPr>
              <a:buNone/>
            </a:pPr>
            <a:r>
              <a:rPr lang="en-GB" dirty="0" smtClean="0">
                <a:latin typeface="Consolas" pitchFamily="49" charset="0"/>
              </a:rPr>
              <a:t>              __in HANDLE Context );</a:t>
            </a:r>
          </a:p>
        </p:txBody>
      </p:sp>
    </p:spTree>
  </p:cSld>
  <p:clrMapOvr>
    <a:masterClrMapping/>
  </p:clrMapOvr>
  <p:transition advTm="6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AGENDA</a:t>
            </a:r>
            <a:endParaRPr lang="en-GB" dirty="0"/>
          </a:p>
        </p:txBody>
      </p:sp>
      <p:sp>
        <p:nvSpPr>
          <p:cNvPr id="3" name="Content Placeholder 2"/>
          <p:cNvSpPr>
            <a:spLocks noGrp="1"/>
          </p:cNvSpPr>
          <p:nvPr>
            <p:ph sz="quarter" idx="10"/>
          </p:nvPr>
        </p:nvSpPr>
        <p:spPr/>
        <p:txBody>
          <a:bodyPr/>
          <a:lstStyle/>
          <a:p>
            <a:r>
              <a:rPr lang="en-US" dirty="0" smtClean="0"/>
              <a:t>Top 7 Ways To “Light Up” Your Apps on Windows Server 2008</a:t>
            </a:r>
          </a:p>
          <a:p>
            <a:r>
              <a:rPr lang="en-US" dirty="0" smtClean="0"/>
              <a:t>Part 1 emphasis on</a:t>
            </a:r>
          </a:p>
          <a:p>
            <a:pPr lvl="1"/>
            <a:r>
              <a:rPr lang="en-US" dirty="0" smtClean="0"/>
              <a:t>IIS7, </a:t>
            </a:r>
            <a:r>
              <a:rPr lang="en-US" dirty="0" err="1" smtClean="0"/>
              <a:t>PowerShell</a:t>
            </a:r>
            <a:endParaRPr lang="en-US" dirty="0" smtClean="0"/>
          </a:p>
          <a:p>
            <a:r>
              <a:rPr lang="en-US" dirty="0" smtClean="0"/>
              <a:t>Part 2 emphasis on</a:t>
            </a:r>
          </a:p>
          <a:p>
            <a:pPr lvl="1"/>
            <a:r>
              <a:rPr lang="en-US" dirty="0" smtClean="0"/>
              <a:t>WER, Restart and Recovery APIs, </a:t>
            </a:r>
            <a:r>
              <a:rPr lang="en-US" dirty="0" err="1" smtClean="0"/>
              <a:t>TxF</a:t>
            </a:r>
            <a:endParaRPr lang="en-US" dirty="0" smtClean="0"/>
          </a:p>
        </p:txBody>
      </p:sp>
    </p:spTree>
  </p:cSld>
  <p:clrMapOvr>
    <a:masterClrMapping/>
  </p:clrMapOvr>
  <p:transition advTm="6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Wait Chain Traversal (WCT)</a:t>
            </a:r>
            <a:endParaRPr lang="en-GB" dirty="0"/>
          </a:p>
        </p:txBody>
      </p:sp>
      <p:sp>
        <p:nvSpPr>
          <p:cNvPr id="3" name="Content Placeholder 2"/>
          <p:cNvSpPr>
            <a:spLocks noGrp="1"/>
          </p:cNvSpPr>
          <p:nvPr>
            <p:ph sz="quarter" idx="10"/>
          </p:nvPr>
        </p:nvSpPr>
        <p:spPr>
          <a:xfrm>
            <a:off x="271461" y="1524000"/>
            <a:ext cx="8643939" cy="4991112"/>
          </a:xfrm>
        </p:spPr>
        <p:txBody>
          <a:bodyPr>
            <a:normAutofit/>
          </a:bodyPr>
          <a:lstStyle/>
          <a:p>
            <a:r>
              <a:rPr lang="en-GB" dirty="0" smtClean="0"/>
              <a:t>Enables debuggers to diagnose application hangs and deadlocks</a:t>
            </a:r>
          </a:p>
          <a:p>
            <a:endParaRPr lang="en-GB" sz="1600" dirty="0" smtClean="0"/>
          </a:p>
          <a:p>
            <a:pPr>
              <a:buNone/>
            </a:pPr>
            <a:r>
              <a:rPr lang="en-GB" dirty="0" smtClean="0"/>
              <a:t>“</a:t>
            </a:r>
            <a:r>
              <a:rPr lang="en-GB" i="1" dirty="0" smtClean="0"/>
              <a:t>Wait chain is an alternating sequence of threads and synchronization objects; each thread waits for the object that follows it, which is owned by the subsequent thread in the chain”</a:t>
            </a:r>
          </a:p>
          <a:p>
            <a:endParaRPr lang="en-GB" sz="1600" i="1" dirty="0" smtClean="0"/>
          </a:p>
          <a:p>
            <a:r>
              <a:rPr lang="en-GB" dirty="0" smtClean="0"/>
              <a:t>WCT supports the following</a:t>
            </a:r>
          </a:p>
          <a:p>
            <a:pPr lvl="1"/>
            <a:r>
              <a:rPr lang="en-GB" dirty="0" smtClean="0"/>
              <a:t>ALPC, COM, Critical sections, </a:t>
            </a:r>
            <a:r>
              <a:rPr lang="en-GB" dirty="0" err="1" smtClean="0"/>
              <a:t>Mutexes</a:t>
            </a:r>
            <a:r>
              <a:rPr lang="en-GB" dirty="0" smtClean="0"/>
              <a:t>, </a:t>
            </a:r>
            <a:r>
              <a:rPr lang="en-GB" dirty="0" err="1" smtClean="0"/>
              <a:t>SendMessage</a:t>
            </a:r>
            <a:r>
              <a:rPr lang="en-GB" dirty="0" smtClean="0"/>
              <a:t> </a:t>
            </a:r>
          </a:p>
        </p:txBody>
      </p:sp>
    </p:spTree>
  </p:cSld>
  <p:clrMapOvr>
    <a:masterClrMapping/>
  </p:clrMapOvr>
  <p:transition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20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WCT APIs in </a:t>
            </a:r>
            <a:r>
              <a:rPr lang="en-GB" dirty="0" err="1" smtClean="0"/>
              <a:t>Wct.h</a:t>
            </a:r>
            <a:endParaRPr lang="en-GB" dirty="0"/>
          </a:p>
        </p:txBody>
      </p:sp>
      <p:sp>
        <p:nvSpPr>
          <p:cNvPr id="3" name="Content Placeholder 2"/>
          <p:cNvSpPr>
            <a:spLocks noGrp="1"/>
          </p:cNvSpPr>
          <p:nvPr>
            <p:ph sz="quarter" idx="10"/>
          </p:nvPr>
        </p:nvSpPr>
        <p:spPr>
          <a:xfrm>
            <a:off x="500061" y="1714488"/>
            <a:ext cx="8643939" cy="5143512"/>
          </a:xfrm>
        </p:spPr>
        <p:txBody>
          <a:bodyPr>
            <a:normAutofit fontScale="70000" lnSpcReduction="20000"/>
          </a:bodyPr>
          <a:lstStyle/>
          <a:p>
            <a:r>
              <a:rPr lang="en-GB" dirty="0" smtClean="0"/>
              <a:t>HWCT WINAPI </a:t>
            </a:r>
            <a:r>
              <a:rPr lang="en-GB" dirty="0" err="1" smtClean="0"/>
              <a:t>OpenThreadWaitChainSession</a:t>
            </a:r>
            <a:r>
              <a:rPr lang="en-GB" dirty="0" smtClean="0"/>
              <a:t>( __in DWORD </a:t>
            </a:r>
            <a:r>
              <a:rPr lang="en-GB" i="1" dirty="0" smtClean="0"/>
              <a:t>Flags</a:t>
            </a:r>
            <a:r>
              <a:rPr lang="en-GB" dirty="0" smtClean="0"/>
              <a:t>, __</a:t>
            </a:r>
            <a:r>
              <a:rPr lang="en-GB" dirty="0" err="1" smtClean="0"/>
              <a:t>in_opt</a:t>
            </a:r>
            <a:r>
              <a:rPr lang="en-GB" dirty="0" smtClean="0"/>
              <a:t> PWAITCHAINCALLBACK </a:t>
            </a:r>
            <a:r>
              <a:rPr lang="en-GB" i="1" dirty="0" err="1" smtClean="0"/>
              <a:t>callback</a:t>
            </a:r>
            <a:r>
              <a:rPr lang="en-GB" dirty="0" smtClean="0"/>
              <a:t> );</a:t>
            </a:r>
          </a:p>
          <a:p>
            <a:endParaRPr lang="en-GB" dirty="0" smtClean="0"/>
          </a:p>
          <a:p>
            <a:r>
              <a:rPr lang="en-GB" dirty="0" smtClean="0"/>
              <a:t>BOOL WINAPI </a:t>
            </a:r>
            <a:r>
              <a:rPr lang="en-GB" dirty="0" err="1" smtClean="0"/>
              <a:t>GetThreadWaitChain</a:t>
            </a:r>
            <a:r>
              <a:rPr lang="en-GB" dirty="0" smtClean="0"/>
              <a:t>( __in HWCT </a:t>
            </a:r>
            <a:r>
              <a:rPr lang="en-GB" i="1" dirty="0" err="1" smtClean="0"/>
              <a:t>WctHandle</a:t>
            </a:r>
            <a:r>
              <a:rPr lang="en-GB" dirty="0" smtClean="0"/>
              <a:t>, __</a:t>
            </a:r>
            <a:r>
              <a:rPr lang="en-GB" dirty="0" err="1" smtClean="0"/>
              <a:t>in_opt</a:t>
            </a:r>
            <a:r>
              <a:rPr lang="en-GB" dirty="0" smtClean="0"/>
              <a:t> DWORD_PTR </a:t>
            </a:r>
            <a:r>
              <a:rPr lang="en-GB" i="1" dirty="0" smtClean="0"/>
              <a:t>Context</a:t>
            </a:r>
            <a:r>
              <a:rPr lang="en-GB" dirty="0" smtClean="0"/>
              <a:t>, __in DWORD </a:t>
            </a:r>
            <a:r>
              <a:rPr lang="en-GB" i="1" dirty="0" smtClean="0"/>
              <a:t>Flags</a:t>
            </a:r>
            <a:r>
              <a:rPr lang="en-GB" dirty="0" smtClean="0"/>
              <a:t>, __in DWORD </a:t>
            </a:r>
            <a:r>
              <a:rPr lang="en-GB" i="1" dirty="0" err="1" smtClean="0"/>
              <a:t>ThreadId</a:t>
            </a:r>
            <a:r>
              <a:rPr lang="en-GB" dirty="0" smtClean="0"/>
              <a:t>, __</a:t>
            </a:r>
            <a:r>
              <a:rPr lang="en-GB" dirty="0" err="1" smtClean="0"/>
              <a:t>inout</a:t>
            </a:r>
            <a:r>
              <a:rPr lang="en-GB" dirty="0" smtClean="0"/>
              <a:t> LPDWORD </a:t>
            </a:r>
            <a:r>
              <a:rPr lang="en-GB" i="1" dirty="0" err="1" smtClean="0"/>
              <a:t>NodeCount</a:t>
            </a:r>
            <a:r>
              <a:rPr lang="en-GB" dirty="0" smtClean="0"/>
              <a:t>, __out PWAITCHAIN_NODE_INFO </a:t>
            </a:r>
            <a:r>
              <a:rPr lang="en-GB" i="1" dirty="0" err="1" smtClean="0"/>
              <a:t>NodeInfoArray</a:t>
            </a:r>
            <a:r>
              <a:rPr lang="en-GB" dirty="0" smtClean="0"/>
              <a:t>, __out LPBOOL </a:t>
            </a:r>
            <a:r>
              <a:rPr lang="en-GB" i="1" dirty="0" err="1" smtClean="0"/>
              <a:t>IsCycle</a:t>
            </a:r>
            <a:r>
              <a:rPr lang="en-GB" dirty="0" smtClean="0"/>
              <a:t> );</a:t>
            </a:r>
          </a:p>
          <a:p>
            <a:endParaRPr lang="en-GB" dirty="0" smtClean="0"/>
          </a:p>
          <a:p>
            <a:r>
              <a:rPr lang="en-GB" dirty="0" smtClean="0"/>
              <a:t>VOID WINAPI </a:t>
            </a:r>
            <a:r>
              <a:rPr lang="en-GB" dirty="0" err="1" smtClean="0"/>
              <a:t>CloseThreadWaitChainSession</a:t>
            </a:r>
            <a:r>
              <a:rPr lang="en-GB" dirty="0" smtClean="0"/>
              <a:t>( __in HWCT </a:t>
            </a:r>
            <a:r>
              <a:rPr lang="en-GB" i="1" dirty="0" err="1" smtClean="0"/>
              <a:t>WctHandle</a:t>
            </a:r>
            <a:r>
              <a:rPr lang="en-GB" dirty="0" smtClean="0"/>
              <a:t> );</a:t>
            </a:r>
          </a:p>
          <a:p>
            <a:endParaRPr lang="en-GB" dirty="0" smtClean="0"/>
          </a:p>
          <a:p>
            <a:r>
              <a:rPr lang="en-GB" dirty="0" smtClean="0"/>
              <a:t>VOID CALLBACK </a:t>
            </a:r>
            <a:r>
              <a:rPr lang="en-GB" dirty="0" err="1" smtClean="0"/>
              <a:t>WaitChainCallback</a:t>
            </a:r>
            <a:r>
              <a:rPr lang="en-GB" dirty="0" smtClean="0"/>
              <a:t>( HWCT </a:t>
            </a:r>
            <a:r>
              <a:rPr lang="en-GB" i="1" dirty="0" err="1" smtClean="0"/>
              <a:t>WctHandle</a:t>
            </a:r>
            <a:r>
              <a:rPr lang="en-GB" dirty="0" smtClean="0"/>
              <a:t>, DWORD_PTR </a:t>
            </a:r>
            <a:r>
              <a:rPr lang="en-GB" i="1" dirty="0" smtClean="0"/>
              <a:t>Context</a:t>
            </a:r>
            <a:r>
              <a:rPr lang="en-GB" dirty="0" smtClean="0"/>
              <a:t>, DWORD </a:t>
            </a:r>
            <a:r>
              <a:rPr lang="en-GB" i="1" dirty="0" err="1" smtClean="0"/>
              <a:t>CallbackStatus</a:t>
            </a:r>
            <a:r>
              <a:rPr lang="en-GB" dirty="0" smtClean="0"/>
              <a:t>, LPDWORD </a:t>
            </a:r>
            <a:r>
              <a:rPr lang="en-GB" i="1" dirty="0" err="1" smtClean="0"/>
              <a:t>NodeCount</a:t>
            </a:r>
            <a:r>
              <a:rPr lang="en-GB" dirty="0" smtClean="0"/>
              <a:t>, PWAITCHAIN_NODE_INFO </a:t>
            </a:r>
            <a:r>
              <a:rPr lang="en-GB" i="1" dirty="0" err="1" smtClean="0"/>
              <a:t>NodeInfoArray</a:t>
            </a:r>
            <a:r>
              <a:rPr lang="en-GB" dirty="0" smtClean="0"/>
              <a:t>, LPBOOL </a:t>
            </a:r>
            <a:r>
              <a:rPr lang="en-GB" i="1" dirty="0" err="1" smtClean="0"/>
              <a:t>IsCycle</a:t>
            </a:r>
            <a:r>
              <a:rPr lang="en-GB" dirty="0" smtClean="0"/>
              <a:t> ); </a:t>
            </a:r>
          </a:p>
          <a:p>
            <a:endParaRPr lang="en-GB" dirty="0" smtClean="0"/>
          </a:p>
          <a:p>
            <a:r>
              <a:rPr lang="en-GB" dirty="0" err="1" smtClean="0"/>
              <a:t>typedef</a:t>
            </a:r>
            <a:r>
              <a:rPr lang="en-GB" dirty="0" smtClean="0"/>
              <a:t> </a:t>
            </a:r>
            <a:r>
              <a:rPr lang="en-GB" dirty="0" err="1" smtClean="0"/>
              <a:t>struct</a:t>
            </a:r>
            <a:r>
              <a:rPr lang="en-GB" dirty="0" smtClean="0"/>
              <a:t> _WAITCHAIN_NODE_INFO {  &lt;SNIP&gt; </a:t>
            </a:r>
            <a:endParaRPr lang="en-GB" dirty="0"/>
          </a:p>
        </p:txBody>
      </p:sp>
    </p:spTree>
  </p:cSld>
  <p:clrMapOvr>
    <a:masterClrMapping/>
  </p:clrMapOvr>
  <p:transition advTm="6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dirty="0" smtClean="0"/>
              <a:t>Native Threading Enhancements</a:t>
            </a:r>
            <a:br>
              <a:rPr lang="en-US" dirty="0" smtClean="0"/>
            </a:br>
            <a:r>
              <a:rPr lang="en-US" sz="3200" dirty="0" smtClean="0">
                <a:solidFill>
                  <a:schemeClr val="accent2"/>
                </a:solidFill>
              </a:rPr>
              <a:t>in Windows Vista and Windows Server 2008</a:t>
            </a:r>
            <a:r>
              <a:rPr lang="en-US" dirty="0" smtClean="0"/>
              <a:t> </a:t>
            </a:r>
            <a:endParaRPr lang="en-US" dirty="0"/>
          </a:p>
        </p:txBody>
      </p:sp>
      <p:sp>
        <p:nvSpPr>
          <p:cNvPr id="8195" name="Text Placeholder 2"/>
          <p:cNvSpPr>
            <a:spLocks noGrp="1"/>
          </p:cNvSpPr>
          <p:nvPr>
            <p:ph sz="quarter" idx="10"/>
          </p:nvPr>
        </p:nvSpPr>
        <p:spPr>
          <a:xfrm>
            <a:off x="500061" y="1714488"/>
            <a:ext cx="8143905" cy="4457712"/>
          </a:xfrm>
        </p:spPr>
        <p:txBody>
          <a:bodyPr>
            <a:normAutofit fontScale="85000" lnSpcReduction="20000"/>
          </a:bodyPr>
          <a:lstStyle/>
          <a:p>
            <a:pPr algn="ctr">
              <a:lnSpc>
                <a:spcPct val="150000"/>
              </a:lnSpc>
              <a:buNone/>
            </a:pPr>
            <a:r>
              <a:rPr lang="en-US" dirty="0" smtClean="0"/>
              <a:t>Thread Pools</a:t>
            </a:r>
            <a:endParaRPr lang="en-US" sz="1600" dirty="0" smtClean="0"/>
          </a:p>
          <a:p>
            <a:pPr algn="ctr">
              <a:lnSpc>
                <a:spcPct val="150000"/>
              </a:lnSpc>
              <a:buNone/>
            </a:pPr>
            <a:r>
              <a:rPr lang="en-US" dirty="0" smtClean="0"/>
              <a:t>One-Time Initialization</a:t>
            </a:r>
            <a:endParaRPr lang="en-US" sz="1600" dirty="0" smtClean="0"/>
          </a:p>
          <a:p>
            <a:pPr algn="ctr">
              <a:lnSpc>
                <a:spcPct val="150000"/>
              </a:lnSpc>
              <a:buNone/>
            </a:pPr>
            <a:r>
              <a:rPr lang="en-GB" dirty="0" smtClean="0"/>
              <a:t>Slim Reader/Writer Lock</a:t>
            </a:r>
            <a:endParaRPr lang="en-US" sz="1600" dirty="0" smtClean="0"/>
          </a:p>
          <a:p>
            <a:pPr algn="ctr">
              <a:lnSpc>
                <a:spcPct val="150000"/>
              </a:lnSpc>
              <a:buNone/>
            </a:pPr>
            <a:r>
              <a:rPr lang="en-US" dirty="0" smtClean="0"/>
              <a:t>Condition Variables</a:t>
            </a:r>
            <a:endParaRPr lang="en-US" sz="1600" dirty="0" smtClean="0"/>
          </a:p>
          <a:p>
            <a:pPr algn="ctr">
              <a:lnSpc>
                <a:spcPct val="150000"/>
              </a:lnSpc>
              <a:buNone/>
            </a:pPr>
            <a:r>
              <a:rPr lang="en-US" dirty="0" smtClean="0"/>
              <a:t>Thread Ordering Service</a:t>
            </a:r>
            <a:endParaRPr lang="en-US" sz="1600" dirty="0" smtClean="0"/>
          </a:p>
          <a:p>
            <a:pPr algn="ctr">
              <a:lnSpc>
                <a:spcPct val="150000"/>
              </a:lnSpc>
              <a:buNone/>
            </a:pPr>
            <a:r>
              <a:rPr lang="en-US" dirty="0" smtClean="0"/>
              <a:t>Wait Chain </a:t>
            </a:r>
            <a:r>
              <a:rPr lang="en-US" dirty="0" smtClean="0"/>
              <a:t>Traversal</a:t>
            </a:r>
          </a:p>
          <a:p>
            <a:pPr algn="ctr">
              <a:lnSpc>
                <a:spcPct val="150000"/>
              </a:lnSpc>
              <a:buNone/>
            </a:pPr>
            <a:endParaRPr lang="en-US" sz="1600" dirty="0" smtClean="0"/>
          </a:p>
          <a:p>
            <a:pPr algn="r">
              <a:lnSpc>
                <a:spcPct val="150000"/>
              </a:lnSpc>
              <a:buNone/>
            </a:pPr>
            <a:r>
              <a:rPr lang="en-US" sz="1600" i="1" dirty="0" smtClean="0"/>
              <a:t>MSDN Magazine: Oct07, Jun07, Jul07</a:t>
            </a:r>
            <a:endParaRPr lang="en-US" sz="1600" i="1" dirty="0" smtClean="0"/>
          </a:p>
        </p:txBody>
      </p:sp>
    </p:spTree>
    <p:custDataLst>
      <p:tags r:id="rId1"/>
    </p:custDataLst>
  </p:cSld>
  <p:clrMapOvr>
    <a:masterClrMapping/>
  </p:clrMapOvr>
  <p:transition advTm="3000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a:r>
              <a:rPr lang="en-US" dirty="0" smtClean="0"/>
              <a:t>6. Develop More Reliable Apps</a:t>
            </a:r>
            <a:endParaRPr lang="en-GB" dirty="0"/>
          </a:p>
        </p:txBody>
      </p:sp>
      <p:sp>
        <p:nvSpPr>
          <p:cNvPr id="9" name="Subtitle 8"/>
          <p:cNvSpPr>
            <a:spLocks noGrp="1"/>
          </p:cNvSpPr>
          <p:nvPr>
            <p:ph type="subTitle" idx="1"/>
          </p:nvPr>
        </p:nvSpPr>
        <p:spPr/>
        <p:txBody>
          <a:bodyPr/>
          <a:lstStyle/>
          <a:p>
            <a:endParaRPr lang="en-GB"/>
          </a:p>
        </p:txBody>
      </p:sp>
    </p:spTree>
  </p:cSld>
  <p:clrMapOvr>
    <a:masterClrMapping/>
  </p:clrMapOvr>
  <p:transition advTm="15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smtClean="0"/>
              <a:t>Windows Error Reporting </a:t>
            </a:r>
            <a:r>
              <a:rPr lang="en-US" smtClean="0"/>
              <a:t>&amp; winqual</a:t>
            </a:r>
            <a:endParaRPr lang="en-US" dirty="0" smtClean="0"/>
          </a:p>
        </p:txBody>
      </p:sp>
      <p:sp>
        <p:nvSpPr>
          <p:cNvPr id="21507" name="Rectangle 3"/>
          <p:cNvSpPr>
            <a:spLocks noGrp="1" noChangeArrowheads="1"/>
          </p:cNvSpPr>
          <p:nvPr>
            <p:ph idx="10"/>
          </p:nvPr>
        </p:nvSpPr>
        <p:spPr>
          <a:xfrm>
            <a:off x="500063" y="1714500"/>
            <a:ext cx="8143875" cy="4214813"/>
          </a:xfrm>
        </p:spPr>
        <p:txBody>
          <a:bodyPr>
            <a:noAutofit/>
          </a:bodyPr>
          <a:lstStyle/>
          <a:p>
            <a:r>
              <a:rPr lang="en-US" dirty="0" smtClean="0"/>
              <a:t>New User Experience</a:t>
            </a:r>
          </a:p>
          <a:p>
            <a:pPr lvl="1"/>
            <a:r>
              <a:rPr lang="en-US" dirty="0" smtClean="0"/>
              <a:t>In addition to crashes, hangs are also detected</a:t>
            </a:r>
          </a:p>
          <a:p>
            <a:pPr lvl="1"/>
            <a:r>
              <a:rPr lang="en-US" dirty="0" smtClean="0"/>
              <a:t>Privacy evaluation</a:t>
            </a:r>
            <a:r>
              <a:rPr lang="en-GB" dirty="0" smtClean="0"/>
              <a:t>, </a:t>
            </a:r>
            <a:r>
              <a:rPr lang="en-US" dirty="0" smtClean="0"/>
              <a:t>Queuing and transport</a:t>
            </a:r>
          </a:p>
          <a:p>
            <a:pPr lvl="1"/>
            <a:r>
              <a:rPr lang="en-US" dirty="0" smtClean="0"/>
              <a:t>Problem Reports and Solutions</a:t>
            </a:r>
          </a:p>
          <a:p>
            <a:pPr lvl="1"/>
            <a:r>
              <a:rPr lang="en-US" dirty="0" smtClean="0"/>
              <a:t>Response management</a:t>
            </a:r>
          </a:p>
          <a:p>
            <a:r>
              <a:rPr lang="en-US" dirty="0" smtClean="0"/>
              <a:t>New Public APIs</a:t>
            </a:r>
          </a:p>
          <a:p>
            <a:pPr lvl="1"/>
            <a:r>
              <a:rPr lang="en-GB" dirty="0" smtClean="0"/>
              <a:t>Adding additional file and memory data to a report (inc. </a:t>
            </a:r>
            <a:r>
              <a:rPr lang="en-GB" dirty="0" err="1" smtClean="0"/>
              <a:t>minidump</a:t>
            </a:r>
            <a:r>
              <a:rPr lang="en-GB" dirty="0" smtClean="0"/>
              <a:t> &amp; heap information)</a:t>
            </a:r>
          </a:p>
          <a:p>
            <a:pPr lvl="1"/>
            <a:r>
              <a:rPr lang="en-GB" dirty="0" smtClean="0"/>
              <a:t>Create reports for custom events</a:t>
            </a:r>
            <a:endParaRPr lang="en-US" dirty="0" smtClean="0"/>
          </a:p>
        </p:txBody>
      </p:sp>
    </p:spTree>
  </p:cSld>
  <p:clrMapOvr>
    <a:masterClrMapping/>
  </p:clrMapOvr>
  <p:transition advTm="9500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WER, Restart, Recovery</a:t>
            </a:r>
            <a:endParaRPr lang="en-GB" dirty="0"/>
          </a:p>
        </p:txBody>
      </p:sp>
    </p:spTree>
  </p:cSld>
  <p:clrMapOvr>
    <a:masterClrMapping/>
  </p:clrMapOvr>
  <p:transition advTm="84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winqual.jpg"/>
          <p:cNvPicPr>
            <a:picLocks noGrp="1" noChangeAspect="1"/>
          </p:cNvPicPr>
          <p:nvPr>
            <p:ph idx="4294967295"/>
          </p:nvPr>
        </p:nvPicPr>
        <p:blipFill>
          <a:blip r:embed="rId3"/>
          <a:srcRect/>
          <a:stretch>
            <a:fillRect/>
          </a:stretch>
        </p:blipFill>
        <p:spPr>
          <a:xfrm>
            <a:off x="0" y="0"/>
            <a:ext cx="9144000" cy="6858000"/>
          </a:xfrm>
        </p:spPr>
      </p:pic>
    </p:spTree>
  </p:cSld>
  <p:clrMapOvr>
    <a:masterClrMapping/>
  </p:clrMapOvr>
  <p:transition advTm="1000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80" name="Rectangle 485379"/>
          <p:cNvSpPr>
            <a:spLocks noChangeArrowheads="1"/>
          </p:cNvSpPr>
          <p:nvPr/>
        </p:nvSpPr>
        <p:spPr bwMode="auto">
          <a:xfrm>
            <a:off x="1676400" y="4267200"/>
            <a:ext cx="6684962" cy="762000"/>
          </a:xfrm>
          <a:prstGeom prst="rect">
            <a:avLst/>
          </a:prstGeom>
          <a:ln>
            <a:headEnd type="none" w="sm" len="sm"/>
            <a:tailEnd type="none" w="sm" len="s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0" hangingPunct="0">
              <a:lnSpc>
                <a:spcPct val="85000"/>
              </a:lnSpc>
              <a:spcBef>
                <a:spcPct val="20000"/>
              </a:spcBef>
              <a:defRPr/>
            </a:pPr>
            <a:endParaRPr lang="en-US" sz="2800">
              <a:solidFill>
                <a:schemeClr val="tx1">
                  <a:alpha val="100000"/>
                </a:schemeClr>
              </a:solidFill>
              <a:effectLst>
                <a:outerShdw blurRad="38100" dist="38100" dir="2700000" algn="tl">
                  <a:srgbClr val="000000">
                    <a:alpha val="43137"/>
                  </a:srgbClr>
                </a:outerShdw>
              </a:effectLst>
              <a:latin typeface="Courier New"/>
              <a:cs typeface="+mn-cs"/>
            </a:endParaRPr>
          </a:p>
        </p:txBody>
      </p:sp>
      <p:sp>
        <p:nvSpPr>
          <p:cNvPr id="10243" name="Shape 485377"/>
          <p:cNvSpPr>
            <a:spLocks noGrp="1" noChangeArrowheads="1"/>
          </p:cNvSpPr>
          <p:nvPr>
            <p:ph type="title"/>
          </p:nvPr>
        </p:nvSpPr>
        <p:spPr/>
        <p:txBody>
          <a:bodyPr/>
          <a:lstStyle/>
          <a:p>
            <a:r>
              <a:rPr lang="en-US" smtClean="0"/>
              <a:t>Restart API</a:t>
            </a:r>
            <a:endParaRPr lang="en-US" dirty="0" smtClean="0"/>
          </a:p>
        </p:txBody>
      </p:sp>
      <p:sp>
        <p:nvSpPr>
          <p:cNvPr id="23556" name="Shape 485378"/>
          <p:cNvSpPr>
            <a:spLocks noGrp="1" noChangeArrowheads="1"/>
          </p:cNvSpPr>
          <p:nvPr>
            <p:ph idx="10"/>
          </p:nvPr>
        </p:nvSpPr>
        <p:spPr>
          <a:xfrm>
            <a:off x="500063" y="1714500"/>
            <a:ext cx="8143875" cy="4214813"/>
          </a:xfrm>
        </p:spPr>
        <p:txBody>
          <a:bodyPr>
            <a:noAutofit/>
          </a:bodyPr>
          <a:lstStyle/>
          <a:p>
            <a:r>
              <a:rPr lang="en-US" sz="2400" dirty="0" smtClean="0"/>
              <a:t>Register to be restarted after fatal problems</a:t>
            </a:r>
          </a:p>
          <a:p>
            <a:pPr lvl="1"/>
            <a:r>
              <a:rPr lang="en-US" sz="2000" dirty="0" smtClean="0"/>
              <a:t>Registration also used for Restart Manager</a:t>
            </a:r>
          </a:p>
          <a:p>
            <a:pPr lvl="2"/>
            <a:r>
              <a:rPr lang="en-US" sz="1800" dirty="0" smtClean="0"/>
              <a:t>Restarts process after patch installation</a:t>
            </a:r>
          </a:p>
          <a:p>
            <a:pPr lvl="1"/>
            <a:r>
              <a:rPr lang="en-US" sz="2000" dirty="0" smtClean="0"/>
              <a:t>All applications should support restart</a:t>
            </a:r>
          </a:p>
          <a:p>
            <a:pPr lvl="2"/>
            <a:r>
              <a:rPr lang="en-US" sz="1800" dirty="0" smtClean="0"/>
              <a:t>Especially if support document recovery</a:t>
            </a:r>
          </a:p>
          <a:p>
            <a:r>
              <a:rPr lang="en-US" sz="2400" dirty="0" smtClean="0"/>
              <a:t>How it works</a:t>
            </a:r>
          </a:p>
          <a:p>
            <a:pPr lvl="1"/>
            <a:r>
              <a:rPr lang="en-US" sz="2000" dirty="0" smtClean="0"/>
              <a:t>Register command-line that should be called every execution</a:t>
            </a:r>
          </a:p>
          <a:p>
            <a:pPr lvl="2"/>
            <a:r>
              <a:rPr lang="en-US" sz="1800" dirty="0" smtClean="0">
                <a:solidFill>
                  <a:schemeClr val="tx1"/>
                </a:solidFill>
              </a:rPr>
              <a:t>HRESULT </a:t>
            </a:r>
            <a:r>
              <a:rPr lang="en-US" sz="1800" dirty="0" err="1" smtClean="0">
                <a:solidFill>
                  <a:schemeClr val="tx1"/>
                </a:solidFill>
              </a:rPr>
              <a:t>RegisterApplicationRestart</a:t>
            </a:r>
            <a:r>
              <a:rPr lang="en-US" sz="1800" dirty="0" smtClean="0">
                <a:solidFill>
                  <a:schemeClr val="tx1"/>
                </a:solidFill>
              </a:rPr>
              <a:t> (IN PCWSTR </a:t>
            </a:r>
            <a:r>
              <a:rPr lang="en-US" sz="1800" dirty="0" err="1" smtClean="0">
                <a:solidFill>
                  <a:schemeClr val="tx1"/>
                </a:solidFill>
              </a:rPr>
              <a:t>pwzCommandline</a:t>
            </a:r>
            <a:r>
              <a:rPr lang="en-US" sz="1800" dirty="0" smtClean="0">
                <a:solidFill>
                  <a:schemeClr val="tx1"/>
                </a:solidFill>
              </a:rPr>
              <a:t>, DWORD </a:t>
            </a:r>
            <a:r>
              <a:rPr lang="en-US" sz="1800" dirty="0" err="1" smtClean="0">
                <a:solidFill>
                  <a:schemeClr val="tx1"/>
                </a:solidFill>
              </a:rPr>
              <a:t>dwFlags</a:t>
            </a:r>
            <a:r>
              <a:rPr lang="en-US" sz="1800" dirty="0" smtClean="0">
                <a:solidFill>
                  <a:schemeClr val="tx1"/>
                </a:solidFill>
              </a:rPr>
              <a:t>)</a:t>
            </a:r>
          </a:p>
          <a:p>
            <a:pPr lvl="1"/>
            <a:r>
              <a:rPr lang="en-US" sz="2000" dirty="0" smtClean="0"/>
              <a:t>After fatal event is reported, app is restarted</a:t>
            </a:r>
          </a:p>
          <a:p>
            <a:pPr lvl="2"/>
            <a:r>
              <a:rPr lang="en-US" sz="1800" dirty="0" smtClean="0"/>
              <a:t>Fatal events block user tasks</a:t>
            </a:r>
          </a:p>
          <a:p>
            <a:pPr lvl="2"/>
            <a:r>
              <a:rPr lang="en-US" sz="1800" dirty="0" smtClean="0"/>
              <a:t>Automatically restarting saves users from having to re-open the application</a:t>
            </a:r>
          </a:p>
        </p:txBody>
      </p:sp>
    </p:spTree>
  </p:cSld>
  <p:clrMapOvr>
    <a:masterClrMapping/>
  </p:clrMapOvr>
  <p:transition advTm="6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5380"/>
                                        </p:tgtEl>
                                        <p:attrNameLst>
                                          <p:attrName>style.visibility</p:attrName>
                                        </p:attrNameLst>
                                      </p:cBhvr>
                                      <p:to>
                                        <p:strVal val="visible"/>
                                      </p:to>
                                    </p:set>
                                    <p:animEffect transition="in" filter="fade">
                                      <p:cBhvr>
                                        <p:cTn id="7" dur="2000"/>
                                        <p:tgtEl>
                                          <p:spTgt spid="485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38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6" name="Rectangle 484355"/>
          <p:cNvSpPr>
            <a:spLocks noChangeArrowheads="1"/>
          </p:cNvSpPr>
          <p:nvPr/>
        </p:nvSpPr>
        <p:spPr bwMode="auto">
          <a:xfrm>
            <a:off x="1524000" y="3262312"/>
            <a:ext cx="6934200" cy="623888"/>
          </a:xfrm>
          <a:prstGeom prst="rect">
            <a:avLst/>
          </a:prstGeom>
          <a:ln>
            <a:headEnd type="none" w="sm" len="sm"/>
            <a:tailEnd type="none" w="sm" len="s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0" hangingPunct="0">
              <a:lnSpc>
                <a:spcPct val="85000"/>
              </a:lnSpc>
              <a:spcBef>
                <a:spcPct val="20000"/>
              </a:spcBef>
              <a:defRPr/>
            </a:pPr>
            <a:endParaRPr lang="en-US" sz="2800">
              <a:solidFill>
                <a:schemeClr val="tx1">
                  <a:alpha val="100000"/>
                </a:schemeClr>
              </a:solidFill>
              <a:effectLst>
                <a:outerShdw blurRad="38100" dist="38100" dir="2700000" algn="tl">
                  <a:srgbClr val="000000">
                    <a:alpha val="43137"/>
                  </a:srgbClr>
                </a:outerShdw>
              </a:effectLst>
              <a:latin typeface="Courier New"/>
              <a:cs typeface="+mn-cs"/>
            </a:endParaRPr>
          </a:p>
        </p:txBody>
      </p:sp>
      <p:sp>
        <p:nvSpPr>
          <p:cNvPr id="484357" name="Rectangle 484356"/>
          <p:cNvSpPr>
            <a:spLocks noChangeArrowheads="1"/>
          </p:cNvSpPr>
          <p:nvPr/>
        </p:nvSpPr>
        <p:spPr bwMode="auto">
          <a:xfrm>
            <a:off x="2971800" y="4911726"/>
            <a:ext cx="2209800" cy="379412"/>
          </a:xfrm>
          <a:prstGeom prst="rect">
            <a:avLst/>
          </a:prstGeom>
          <a:ln>
            <a:headEnd type="none" w="sm" len="sm"/>
            <a:tailEnd type="none" w="sm" len="s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0" hangingPunct="0">
              <a:lnSpc>
                <a:spcPct val="85000"/>
              </a:lnSpc>
              <a:spcBef>
                <a:spcPct val="20000"/>
              </a:spcBef>
              <a:defRPr/>
            </a:pPr>
            <a:endParaRPr lang="en-US" sz="2800">
              <a:solidFill>
                <a:schemeClr val="tx1">
                  <a:alpha val="100000"/>
                </a:schemeClr>
              </a:solidFill>
              <a:effectLst>
                <a:outerShdw blurRad="38100" dist="38100" dir="2700000" algn="tl">
                  <a:srgbClr val="000000">
                    <a:alpha val="43137"/>
                  </a:srgbClr>
                </a:outerShdw>
              </a:effectLst>
              <a:latin typeface="Courier New"/>
              <a:cs typeface="+mn-cs"/>
            </a:endParaRPr>
          </a:p>
        </p:txBody>
      </p:sp>
      <p:sp>
        <p:nvSpPr>
          <p:cNvPr id="484358" name="Rectangle 484357"/>
          <p:cNvSpPr>
            <a:spLocks noChangeArrowheads="1"/>
          </p:cNvSpPr>
          <p:nvPr/>
        </p:nvSpPr>
        <p:spPr bwMode="auto">
          <a:xfrm>
            <a:off x="2133601" y="5257800"/>
            <a:ext cx="1981200" cy="398462"/>
          </a:xfrm>
          <a:prstGeom prst="rect">
            <a:avLst/>
          </a:prstGeom>
          <a:ln>
            <a:headEnd type="none" w="sm" len="sm"/>
            <a:tailEnd type="none" w="sm" len="s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0" hangingPunct="0">
              <a:lnSpc>
                <a:spcPct val="85000"/>
              </a:lnSpc>
              <a:spcBef>
                <a:spcPct val="20000"/>
              </a:spcBef>
              <a:defRPr/>
            </a:pPr>
            <a:endParaRPr lang="en-US" sz="2800">
              <a:solidFill>
                <a:schemeClr val="tx1">
                  <a:alpha val="100000"/>
                </a:schemeClr>
              </a:solidFill>
              <a:effectLst>
                <a:outerShdw blurRad="38100" dist="38100" dir="2700000" algn="tl">
                  <a:srgbClr val="000000">
                    <a:alpha val="43137"/>
                  </a:srgbClr>
                </a:outerShdw>
              </a:effectLst>
              <a:latin typeface="Courier New"/>
              <a:cs typeface="+mn-cs"/>
            </a:endParaRPr>
          </a:p>
        </p:txBody>
      </p:sp>
      <p:sp>
        <p:nvSpPr>
          <p:cNvPr id="11266" name="Shape 484353"/>
          <p:cNvSpPr>
            <a:spLocks noGrp="1" noChangeArrowheads="1"/>
          </p:cNvSpPr>
          <p:nvPr>
            <p:ph type="title"/>
          </p:nvPr>
        </p:nvSpPr>
        <p:spPr/>
        <p:txBody>
          <a:bodyPr/>
          <a:lstStyle/>
          <a:p>
            <a:r>
              <a:rPr lang="en-US" smtClean="0"/>
              <a:t>Recovery APIs</a:t>
            </a:r>
            <a:endParaRPr lang="en-US" dirty="0" smtClean="0"/>
          </a:p>
        </p:txBody>
      </p:sp>
      <p:sp>
        <p:nvSpPr>
          <p:cNvPr id="24582" name="Shape 484354"/>
          <p:cNvSpPr>
            <a:spLocks noGrp="1" noChangeArrowheads="1"/>
          </p:cNvSpPr>
          <p:nvPr>
            <p:ph idx="10"/>
          </p:nvPr>
        </p:nvSpPr>
        <p:spPr>
          <a:xfrm>
            <a:off x="500063" y="1714500"/>
            <a:ext cx="8143875" cy="4214813"/>
          </a:xfrm>
        </p:spPr>
        <p:txBody>
          <a:bodyPr>
            <a:normAutofit fontScale="85000" lnSpcReduction="20000"/>
          </a:bodyPr>
          <a:lstStyle/>
          <a:p>
            <a:r>
              <a:rPr lang="en-US" dirty="0" smtClean="0"/>
              <a:t>Attempt to recover data after a fatal event</a:t>
            </a:r>
          </a:p>
          <a:p>
            <a:pPr lvl="1"/>
            <a:r>
              <a:rPr lang="en-US" dirty="0" smtClean="0"/>
              <a:t>Users should not lose any work to an app bug</a:t>
            </a:r>
          </a:p>
          <a:p>
            <a:r>
              <a:rPr lang="en-US" dirty="0" smtClean="0"/>
              <a:t>How it works</a:t>
            </a:r>
          </a:p>
          <a:p>
            <a:pPr lvl="1"/>
            <a:r>
              <a:rPr lang="en-US" dirty="0" smtClean="0"/>
              <a:t>1. App registers a “recovery callback” every execution</a:t>
            </a:r>
          </a:p>
          <a:p>
            <a:pPr lvl="2">
              <a:buNone/>
            </a:pPr>
            <a:r>
              <a:rPr lang="en-US" dirty="0" smtClean="0">
                <a:solidFill>
                  <a:schemeClr val="tx1"/>
                </a:solidFill>
              </a:rPr>
              <a:t>    HRESULT </a:t>
            </a:r>
            <a:r>
              <a:rPr lang="en-US" dirty="0" err="1" smtClean="0">
                <a:solidFill>
                  <a:schemeClr val="tx1"/>
                </a:solidFill>
              </a:rPr>
              <a:t>RegisterApplicationRecoveryCallback</a:t>
            </a:r>
            <a:r>
              <a:rPr lang="en-US" dirty="0" smtClean="0">
                <a:solidFill>
                  <a:schemeClr val="tx1"/>
                </a:solidFill>
              </a:rPr>
              <a:t> (IN RECOVERY_ROUTINE </a:t>
            </a:r>
            <a:r>
              <a:rPr lang="en-US" dirty="0" err="1" smtClean="0">
                <a:solidFill>
                  <a:schemeClr val="tx1"/>
                </a:solidFill>
              </a:rPr>
              <a:t>RecoveryRoutine</a:t>
            </a:r>
            <a:r>
              <a:rPr lang="en-US" dirty="0" smtClean="0">
                <a:solidFill>
                  <a:schemeClr val="tx1"/>
                </a:solidFill>
              </a:rPr>
              <a:t>, IN PVOID </a:t>
            </a:r>
            <a:r>
              <a:rPr lang="en-US" dirty="0" err="1" smtClean="0">
                <a:solidFill>
                  <a:schemeClr val="tx1"/>
                </a:solidFill>
              </a:rPr>
              <a:t>pvParameter</a:t>
            </a:r>
            <a:r>
              <a:rPr lang="en-US" dirty="0" smtClean="0">
                <a:solidFill>
                  <a:schemeClr val="tx1"/>
                </a:solidFill>
              </a:rPr>
              <a:t>)</a:t>
            </a:r>
          </a:p>
          <a:p>
            <a:pPr lvl="1"/>
            <a:r>
              <a:rPr lang="en-US" dirty="0" smtClean="0"/>
              <a:t>2. Recovery routine called after data collection</a:t>
            </a:r>
          </a:p>
          <a:p>
            <a:pPr lvl="2"/>
            <a:r>
              <a:rPr lang="en-US" dirty="0" smtClean="0"/>
              <a:t>Application’s code attempts to recover user work</a:t>
            </a:r>
          </a:p>
          <a:p>
            <a:pPr lvl="3"/>
            <a:r>
              <a:rPr lang="en-US" dirty="0" smtClean="0"/>
              <a:t>Flush to disk, repair on next run of application</a:t>
            </a:r>
          </a:p>
          <a:p>
            <a:pPr lvl="3"/>
            <a:r>
              <a:rPr lang="en-US" dirty="0" smtClean="0"/>
              <a:t>Repair data in memory, save to disk</a:t>
            </a:r>
          </a:p>
          <a:p>
            <a:pPr lvl="2"/>
            <a:r>
              <a:rPr lang="en-US" dirty="0" smtClean="0"/>
              <a:t>Need to call </a:t>
            </a:r>
            <a:r>
              <a:rPr lang="en-US" dirty="0" err="1" smtClean="0">
                <a:solidFill>
                  <a:schemeClr val="tx1"/>
                </a:solidFill>
              </a:rPr>
              <a:t>RecoveryInProgress</a:t>
            </a:r>
            <a:r>
              <a:rPr lang="en-US" dirty="0" smtClean="0">
                <a:solidFill>
                  <a:schemeClr val="tx1"/>
                </a:solidFill>
              </a:rPr>
              <a:t>()</a:t>
            </a:r>
            <a:r>
              <a:rPr lang="en-US" dirty="0" smtClean="0"/>
              <a:t> every 5 seconds to heartbeat</a:t>
            </a:r>
          </a:p>
          <a:p>
            <a:pPr lvl="2"/>
            <a:r>
              <a:rPr lang="en-US" dirty="0" smtClean="0"/>
              <a:t>Call </a:t>
            </a:r>
            <a:r>
              <a:rPr lang="en-US" dirty="0" err="1" smtClean="0">
                <a:solidFill>
                  <a:schemeClr val="tx1"/>
                </a:solidFill>
              </a:rPr>
              <a:t>RecoveryFinished</a:t>
            </a:r>
            <a:r>
              <a:rPr lang="en-US" dirty="0" smtClean="0">
                <a:solidFill>
                  <a:schemeClr val="tx1"/>
                </a:solidFill>
              </a:rPr>
              <a:t>()</a:t>
            </a:r>
            <a:r>
              <a:rPr lang="en-US" dirty="0" smtClean="0"/>
              <a:t> to signal recovery is completed</a:t>
            </a:r>
          </a:p>
        </p:txBody>
      </p:sp>
    </p:spTree>
  </p:cSld>
  <p:clrMapOvr>
    <a:masterClrMapping/>
  </p:clrMapOvr>
  <p:transition advTm="6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4356"/>
                                        </p:tgtEl>
                                        <p:attrNameLst>
                                          <p:attrName>style.visibility</p:attrName>
                                        </p:attrNameLst>
                                      </p:cBhvr>
                                      <p:to>
                                        <p:strVal val="visible"/>
                                      </p:to>
                                    </p:set>
                                    <p:animEffect transition="in" filter="fade">
                                      <p:cBhvr>
                                        <p:cTn id="7" dur="2000"/>
                                        <p:tgtEl>
                                          <p:spTgt spid="4843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4357"/>
                                        </p:tgtEl>
                                        <p:attrNameLst>
                                          <p:attrName>style.visibility</p:attrName>
                                        </p:attrNameLst>
                                      </p:cBhvr>
                                      <p:to>
                                        <p:strVal val="visible"/>
                                      </p:to>
                                    </p:set>
                                    <p:animEffect transition="in" filter="fade">
                                      <p:cBhvr>
                                        <p:cTn id="10" dur="2000"/>
                                        <p:tgtEl>
                                          <p:spTgt spid="48435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84358"/>
                                        </p:tgtEl>
                                        <p:attrNameLst>
                                          <p:attrName>style.visibility</p:attrName>
                                        </p:attrNameLst>
                                      </p:cBhvr>
                                      <p:to>
                                        <p:strVal val="visible"/>
                                      </p:to>
                                    </p:set>
                                    <p:animEffect transition="in" filter="fade">
                                      <p:cBhvr>
                                        <p:cTn id="13" dur="2000"/>
                                        <p:tgtEl>
                                          <p:spTgt spid="484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356" grpId="0" animBg="1"/>
      <p:bldP spid="484357" grpId="0" animBg="1"/>
      <p:bldP spid="48435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Picture 1"/>
          <p:cNvGraphicFramePr/>
          <p:nvPr/>
        </p:nvGraphicFramePr>
        <p:xfrm>
          <a:off x="308463" y="3886200"/>
          <a:ext cx="8456157" cy="26020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291" name="Shape 496644"/>
          <p:cNvSpPr>
            <a:spLocks noGrp="1" noChangeArrowheads="1"/>
          </p:cNvSpPr>
          <p:nvPr>
            <p:ph type="title"/>
          </p:nvPr>
        </p:nvSpPr>
        <p:spPr/>
        <p:txBody>
          <a:bodyPr/>
          <a:lstStyle/>
          <a:p>
            <a:r>
              <a:rPr lang="en-US" smtClean="0"/>
              <a:t>Restart Manager Overview</a:t>
            </a:r>
            <a:endParaRPr lang="en-US" dirty="0" smtClean="0"/>
          </a:p>
        </p:txBody>
      </p:sp>
      <p:sp>
        <p:nvSpPr>
          <p:cNvPr id="11" name="Rectangle 10"/>
          <p:cNvSpPr>
            <a:spLocks noChangeArrowheads="1"/>
          </p:cNvSpPr>
          <p:nvPr/>
        </p:nvSpPr>
        <p:spPr bwMode="auto">
          <a:xfrm>
            <a:off x="533400" y="1524000"/>
            <a:ext cx="8255000" cy="2370138"/>
          </a:xfrm>
          <a:prstGeom prst="rect">
            <a:avLst/>
          </a:prstGeom>
          <a:noFill/>
          <a:ln w="9525" cap="flat" cmpd="sng" algn="ctr">
            <a:noFill/>
            <a:prstDash val="solid"/>
            <a:miter lim="800000"/>
            <a:headEnd type="none" w="med" len="med"/>
            <a:tailEnd type="none" w="med" len="med"/>
          </a:ln>
          <a:effectLst/>
        </p:spPr>
        <p:txBody>
          <a:bodyPr>
            <a:spAutoFit/>
          </a:bodyPr>
          <a:lstStyle/>
          <a:p>
            <a:pPr marL="571500" indent="-571500" fontAlgn="auto">
              <a:spcBef>
                <a:spcPts val="0"/>
              </a:spcBef>
              <a:spcAft>
                <a:spcPts val="0"/>
              </a:spcAft>
              <a:buClr>
                <a:schemeClr val="tx2"/>
              </a:buClr>
              <a:buSzPct val="85000"/>
              <a:buFont typeface="Wingdings" pitchFamily="2" charset="2"/>
              <a:buNone/>
              <a:defRPr/>
            </a:pPr>
            <a:r>
              <a:rPr lang="en-US" sz="2800" dirty="0">
                <a:solidFill>
                  <a:schemeClr val="bg1"/>
                </a:solidFill>
                <a:latin typeface="Arial" charset="0"/>
                <a:cs typeface="+mn-cs"/>
              </a:rPr>
              <a:t>With the Restart Manager technology installers can</a:t>
            </a:r>
          </a:p>
          <a:p>
            <a:pPr marL="571500" indent="-455613" fontAlgn="auto">
              <a:spcBef>
                <a:spcPts val="0"/>
              </a:spcBef>
              <a:spcAft>
                <a:spcPts val="0"/>
              </a:spcAft>
              <a:buClr>
                <a:schemeClr val="tx2"/>
              </a:buClr>
              <a:buSzPct val="85000"/>
              <a:buFont typeface="Wingdings" pitchFamily="2" charset="2"/>
              <a:buBlip>
                <a:blip r:embed="rId7"/>
              </a:buBlip>
              <a:defRPr/>
            </a:pPr>
            <a:r>
              <a:rPr lang="en-US" sz="2000" dirty="0">
                <a:solidFill>
                  <a:schemeClr val="bg1"/>
                </a:solidFill>
                <a:latin typeface="Arial" charset="0"/>
                <a:cs typeface="+mn-cs"/>
              </a:rPr>
              <a:t>Automatically shutdown only the applications and services holding a file to be updated</a:t>
            </a:r>
          </a:p>
          <a:p>
            <a:pPr marL="571500" indent="-455613" fontAlgn="auto">
              <a:spcBef>
                <a:spcPts val="0"/>
              </a:spcBef>
              <a:spcAft>
                <a:spcPts val="0"/>
              </a:spcAft>
              <a:buClr>
                <a:schemeClr val="tx2"/>
              </a:buClr>
              <a:buSzPct val="85000"/>
              <a:buFont typeface="Wingdings" pitchFamily="2" charset="2"/>
              <a:buBlip>
                <a:blip r:embed="rId7"/>
              </a:buBlip>
              <a:defRPr/>
            </a:pPr>
            <a:r>
              <a:rPr lang="en-US" sz="2000" dirty="0">
                <a:solidFill>
                  <a:schemeClr val="bg1"/>
                </a:solidFill>
                <a:latin typeface="Arial" charset="0"/>
                <a:cs typeface="+mn-cs"/>
              </a:rPr>
              <a:t>When available, leverage specific application functionality to restore the user to the state they were in before the restart</a:t>
            </a:r>
          </a:p>
          <a:p>
            <a:pPr marL="571500" indent="-455613" fontAlgn="auto">
              <a:spcBef>
                <a:spcPts val="0"/>
              </a:spcBef>
              <a:spcAft>
                <a:spcPts val="0"/>
              </a:spcAft>
              <a:buClr>
                <a:schemeClr val="tx2"/>
              </a:buClr>
              <a:buSzPct val="85000"/>
              <a:buFont typeface="Wingdings" pitchFamily="2" charset="2"/>
              <a:buBlip>
                <a:blip r:embed="rId7"/>
              </a:buBlip>
              <a:defRPr/>
            </a:pPr>
            <a:r>
              <a:rPr lang="en-US" sz="2000" dirty="0">
                <a:solidFill>
                  <a:schemeClr val="bg1"/>
                </a:solidFill>
                <a:latin typeface="Arial" charset="0"/>
                <a:cs typeface="+mn-cs"/>
              </a:rPr>
              <a:t>When a reboot cannot be avoided, automatically re-launch apps after reboot</a:t>
            </a:r>
          </a:p>
        </p:txBody>
      </p:sp>
    </p:spTree>
  </p:cSld>
  <p:clrMapOvr>
    <a:masterClrMapping/>
  </p:clrMapOvr>
  <p:transition advTm="180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a:r>
              <a:rPr lang="en-US" dirty="0" smtClean="0"/>
              <a:t>1. Build More Flexible Web Apps</a:t>
            </a:r>
            <a:endParaRPr lang="en-GB" dirty="0"/>
          </a:p>
        </p:txBody>
      </p:sp>
      <p:sp>
        <p:nvSpPr>
          <p:cNvPr id="9" name="Subtitle 8"/>
          <p:cNvSpPr>
            <a:spLocks noGrp="1"/>
          </p:cNvSpPr>
          <p:nvPr>
            <p:ph type="subTitle" idx="1"/>
          </p:nvPr>
        </p:nvSpPr>
        <p:spPr/>
        <p:txBody>
          <a:bodyPr/>
          <a:lstStyle/>
          <a:p>
            <a:endParaRPr lang="en-GB"/>
          </a:p>
        </p:txBody>
      </p:sp>
    </p:spTree>
  </p:cSld>
  <p:clrMapOvr>
    <a:masterClrMapping/>
  </p:clrMapOvr>
  <p:transition advTm="5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Restart Manager</a:t>
            </a:r>
            <a:endParaRPr lang="en-GB" dirty="0"/>
          </a:p>
        </p:txBody>
      </p:sp>
    </p:spTree>
  </p:cSld>
  <p:clrMapOvr>
    <a:masterClrMapping/>
  </p:clrMapOvr>
  <p:transition advTm="300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smtClean="0"/>
              <a:t>Restart Manager, Call to Action</a:t>
            </a:r>
            <a:endParaRPr lang="en-GB" dirty="0" smtClean="0"/>
          </a:p>
        </p:txBody>
      </p:sp>
      <p:sp>
        <p:nvSpPr>
          <p:cNvPr id="26627" name="Text Placeholder 2"/>
          <p:cNvSpPr>
            <a:spLocks noGrp="1"/>
          </p:cNvSpPr>
          <p:nvPr>
            <p:ph idx="4294967295"/>
          </p:nvPr>
        </p:nvSpPr>
        <p:spPr>
          <a:xfrm>
            <a:off x="539750" y="1600200"/>
            <a:ext cx="8048625" cy="4525963"/>
          </a:xfrm>
          <a:prstGeom prst="rect">
            <a:avLst/>
          </a:prstGeom>
        </p:spPr>
        <p:txBody>
          <a:bodyPr/>
          <a:lstStyle/>
          <a:p>
            <a:r>
              <a:rPr lang="en-GB" smtClean="0"/>
              <a:t>Installer software </a:t>
            </a:r>
          </a:p>
          <a:p>
            <a:pPr lvl="1"/>
            <a:r>
              <a:rPr lang="en-GB" smtClean="0"/>
              <a:t>call the Restart Manager APIs</a:t>
            </a:r>
          </a:p>
          <a:p>
            <a:r>
              <a:rPr lang="en-GB" smtClean="0"/>
              <a:t>Applications and Services </a:t>
            </a:r>
          </a:p>
          <a:p>
            <a:pPr lvl="1"/>
            <a:r>
              <a:rPr lang="en-GB" smtClean="0"/>
              <a:t>Restart Manager "aware”</a:t>
            </a:r>
            <a:endParaRPr lang="en-GB" dirty="0" smtClean="0"/>
          </a:p>
        </p:txBody>
      </p:sp>
      <p:pic>
        <p:nvPicPr>
          <p:cNvPr id="26628" name="Picture 2"/>
          <p:cNvPicPr>
            <a:picLocks noChangeAspect="1" noChangeArrowheads="1"/>
          </p:cNvPicPr>
          <p:nvPr/>
        </p:nvPicPr>
        <p:blipFill>
          <a:blip r:embed="rId3"/>
          <a:srcRect/>
          <a:stretch>
            <a:fillRect/>
          </a:stretch>
        </p:blipFill>
        <p:spPr bwMode="auto">
          <a:xfrm>
            <a:off x="6172200" y="1524000"/>
            <a:ext cx="1058863" cy="1547813"/>
          </a:xfrm>
          <a:prstGeom prst="rect">
            <a:avLst/>
          </a:prstGeom>
          <a:noFill/>
          <a:ln w="9525">
            <a:noFill/>
            <a:miter lim="800000"/>
            <a:headEnd/>
            <a:tailEnd/>
          </a:ln>
          <a:effectLst>
            <a:reflection blurRad="6350" stA="50000" endA="295" endPos="92000" dist="101600" dir="5400000" sy="-100000" algn="bl" rotWithShape="0"/>
          </a:effectLst>
        </p:spPr>
      </p:pic>
    </p:spTree>
  </p:cSld>
  <p:clrMapOvr>
    <a:masterClrMapping/>
  </p:clrMapOvr>
  <p:transition advTm="6000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Transactional NTFS</a:t>
            </a:r>
            <a:endParaRPr lang="en-GB" dirty="0"/>
          </a:p>
        </p:txBody>
      </p:sp>
      <p:sp>
        <p:nvSpPr>
          <p:cNvPr id="3" name="Content Placeholder 2"/>
          <p:cNvSpPr>
            <a:spLocks noGrp="1"/>
          </p:cNvSpPr>
          <p:nvPr>
            <p:ph sz="quarter" idx="10"/>
          </p:nvPr>
        </p:nvSpPr>
        <p:spPr/>
        <p:txBody>
          <a:bodyPr/>
          <a:lstStyle/>
          <a:p>
            <a:r>
              <a:rPr lang="en-GB" dirty="0" smtClean="0"/>
              <a:t>Windows Vista and Windows Server 2008</a:t>
            </a:r>
          </a:p>
          <a:p>
            <a:endParaRPr lang="en-GB" dirty="0" smtClean="0"/>
          </a:p>
          <a:p>
            <a:r>
              <a:rPr lang="en-GB" dirty="0" smtClean="0"/>
              <a:t>Does what it says on the tin</a:t>
            </a:r>
          </a:p>
          <a:p>
            <a:endParaRPr lang="en-GB" dirty="0" smtClean="0"/>
          </a:p>
          <a:p>
            <a:r>
              <a:rPr lang="en-GB" dirty="0" err="1" smtClean="0"/>
              <a:t>System.Transactions.dll</a:t>
            </a:r>
            <a:r>
              <a:rPr lang="en-GB" dirty="0" smtClean="0"/>
              <a:t> + </a:t>
            </a:r>
            <a:r>
              <a:rPr lang="en-GB" dirty="0" err="1" smtClean="0"/>
              <a:t>PInvoke</a:t>
            </a:r>
            <a:endParaRPr lang="en-GB" dirty="0" smtClean="0"/>
          </a:p>
        </p:txBody>
      </p:sp>
    </p:spTree>
  </p:cSld>
  <p:clrMapOvr>
    <a:masterClrMapping/>
  </p:clrMapOvr>
  <p:transition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20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Transactional Platform</a:t>
            </a:r>
            <a:endParaRPr lang="en-US" dirty="0"/>
          </a:p>
        </p:txBody>
      </p:sp>
      <p:sp>
        <p:nvSpPr>
          <p:cNvPr id="12291" name="Text Placeholder 2"/>
          <p:cNvSpPr>
            <a:spLocks noGrp="1"/>
          </p:cNvSpPr>
          <p:nvPr>
            <p:ph sz="quarter" idx="10"/>
          </p:nvPr>
        </p:nvSpPr>
        <p:spPr>
          <a:xfrm>
            <a:off x="76200" y="1447800"/>
            <a:ext cx="9067801" cy="4214842"/>
          </a:xfrm>
        </p:spPr>
        <p:txBody>
          <a:bodyPr>
            <a:noAutofit/>
          </a:bodyPr>
          <a:lstStyle/>
          <a:p>
            <a:r>
              <a:rPr lang="en-US" dirty="0" smtClean="0"/>
              <a:t>Kernel Transaction Manager (KTM)</a:t>
            </a:r>
          </a:p>
          <a:p>
            <a:pPr lvl="1"/>
            <a:r>
              <a:rPr lang="en-US" dirty="0" smtClean="0"/>
              <a:t>Makes transactions available as kernel objects</a:t>
            </a:r>
          </a:p>
          <a:p>
            <a:pPr lvl="1"/>
            <a:r>
              <a:rPr lang="en-US" dirty="0" smtClean="0"/>
              <a:t>Provides transaction management services to system components such as </a:t>
            </a:r>
            <a:r>
              <a:rPr lang="en-US" dirty="0" err="1" smtClean="0"/>
              <a:t>TxF</a:t>
            </a:r>
            <a:endParaRPr lang="en-US" dirty="0" smtClean="0"/>
          </a:p>
          <a:p>
            <a:pPr lvl="1"/>
            <a:r>
              <a:rPr lang="en-US" dirty="0" smtClean="0"/>
              <a:t>Can communicate with DTC to enable distributed transactions</a:t>
            </a:r>
          </a:p>
          <a:p>
            <a:r>
              <a:rPr lang="en-US" dirty="0" smtClean="0"/>
              <a:t>Transactional NTFS (</a:t>
            </a:r>
            <a:r>
              <a:rPr lang="en-US" dirty="0" err="1" smtClean="0"/>
              <a:t>TxF</a:t>
            </a:r>
            <a:r>
              <a:rPr lang="en-US" dirty="0" smtClean="0"/>
              <a:t>)</a:t>
            </a:r>
          </a:p>
          <a:p>
            <a:pPr lvl="1"/>
            <a:r>
              <a:rPr lang="en-US" dirty="0" smtClean="0"/>
              <a:t>Integrates transactions directly into the NTFS file system</a:t>
            </a:r>
          </a:p>
          <a:p>
            <a:r>
              <a:rPr lang="en-US" dirty="0" smtClean="0"/>
              <a:t>Transactional Registry (</a:t>
            </a:r>
            <a:r>
              <a:rPr lang="en-US" dirty="0" err="1" smtClean="0"/>
              <a:t>TxR</a:t>
            </a:r>
            <a:r>
              <a:rPr lang="en-US" dirty="0" smtClean="0"/>
              <a:t>)</a:t>
            </a:r>
          </a:p>
          <a:p>
            <a:pPr lvl="1"/>
            <a:r>
              <a:rPr lang="en-US" dirty="0" smtClean="0"/>
              <a:t>Integrates transactions directly into the Registry</a:t>
            </a:r>
          </a:p>
          <a:p>
            <a:pPr lvl="1"/>
            <a:endParaRPr lang="en-US" dirty="0" smtClean="0"/>
          </a:p>
        </p:txBody>
      </p:sp>
    </p:spTree>
  </p:cSld>
  <p:clrMapOvr>
    <a:masterClrMapping/>
  </p:clrMapOvr>
  <p:transition advTm="60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title"/>
          </p:nvPr>
        </p:nvSpPr>
        <p:spPr/>
        <p:txBody>
          <a:bodyPr/>
          <a:lstStyle/>
          <a:p>
            <a:pPr eaLnBrk="1" hangingPunct="1">
              <a:defRPr/>
            </a:pPr>
            <a:r>
              <a:rPr lang="en-US" dirty="0" smtClean="0"/>
              <a:t>Transactional NTFS (</a:t>
            </a:r>
            <a:r>
              <a:rPr lang="en-US" dirty="0" err="1" smtClean="0"/>
              <a:t>TxF</a:t>
            </a:r>
            <a:r>
              <a:rPr lang="en-US" dirty="0" smtClean="0"/>
              <a:t>)</a:t>
            </a:r>
          </a:p>
        </p:txBody>
      </p:sp>
      <p:grpSp>
        <p:nvGrpSpPr>
          <p:cNvPr id="32" name="Group 31"/>
          <p:cNvGrpSpPr/>
          <p:nvPr/>
        </p:nvGrpSpPr>
        <p:grpSpPr>
          <a:xfrm>
            <a:off x="685800" y="4343400"/>
            <a:ext cx="4876800" cy="1752600"/>
            <a:chOff x="685800" y="4343400"/>
            <a:chExt cx="4876800" cy="1752600"/>
          </a:xfrm>
        </p:grpSpPr>
        <p:sp>
          <p:nvSpPr>
            <p:cNvPr id="15388" name="Rectangle 26"/>
            <p:cNvSpPr>
              <a:spLocks noChangeArrowheads="1"/>
            </p:cNvSpPr>
            <p:nvPr/>
          </p:nvSpPr>
          <p:spPr bwMode="auto">
            <a:xfrm>
              <a:off x="685800" y="4343400"/>
              <a:ext cx="4876800" cy="17526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rtl="0" fontAlgn="base">
                <a:spcBef>
                  <a:spcPct val="0"/>
                </a:spcBef>
                <a:spcAft>
                  <a:spcPct val="0"/>
                </a:spcAft>
              </a:pPr>
              <a:endParaRPr lang="en-US" sz="2800" kern="1200">
                <a:solidFill>
                  <a:srgbClr val="FFFFFF"/>
                </a:solidFill>
                <a:latin typeface="Segoe Semibold"/>
                <a:ea typeface="+mn-ea"/>
                <a:cs typeface="+mn-cs"/>
              </a:endParaRPr>
            </a:p>
          </p:txBody>
        </p:sp>
        <p:sp>
          <p:nvSpPr>
            <p:cNvPr id="15380" name="Text Box 27"/>
            <p:cNvSpPr txBox="1">
              <a:spLocks noChangeArrowheads="1"/>
            </p:cNvSpPr>
            <p:nvPr/>
          </p:nvSpPr>
          <p:spPr bwMode="auto">
            <a:xfrm rot="16200000">
              <a:off x="390525" y="5019675"/>
              <a:ext cx="990600" cy="400050"/>
            </a:xfrm>
            <a:prstGeom prst="rect">
              <a:avLst/>
            </a:prstGeom>
            <a:noFill/>
            <a:ln w="9525">
              <a:noFill/>
              <a:miter lim="800000"/>
              <a:headEnd/>
              <a:tailEnd/>
            </a:ln>
          </p:spPr>
          <p:txBody>
            <a:bodyPr>
              <a:spAutoFit/>
            </a:bodyPr>
            <a:lstStyle/>
            <a:p>
              <a:pPr algn="ctr" rtl="0" fontAlgn="base">
                <a:spcBef>
                  <a:spcPct val="0"/>
                </a:spcBef>
                <a:spcAft>
                  <a:spcPct val="0"/>
                </a:spcAft>
                <a:defRPr/>
              </a:pPr>
              <a:r>
                <a:rPr lang="en-US" sz="2000" kern="1200" dirty="0">
                  <a:latin typeface="Segoe"/>
                  <a:ea typeface="+mn-ea"/>
                  <a:cs typeface="+mn-cs"/>
                </a:rPr>
                <a:t>Kernel</a:t>
              </a:r>
            </a:p>
          </p:txBody>
        </p:sp>
      </p:grpSp>
      <p:sp>
        <p:nvSpPr>
          <p:cNvPr id="13338" name="Rectangle 28"/>
          <p:cNvSpPr>
            <a:spLocks noChangeArrowheads="1"/>
          </p:cNvSpPr>
          <p:nvPr/>
        </p:nvSpPr>
        <p:spPr bwMode="auto">
          <a:xfrm>
            <a:off x="1371600" y="4572000"/>
            <a:ext cx="3810000" cy="3714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rtl="0" fontAlgn="base">
              <a:spcBef>
                <a:spcPct val="0"/>
              </a:spcBef>
              <a:spcAft>
                <a:spcPct val="0"/>
              </a:spcAft>
              <a:defRPr/>
            </a:pPr>
            <a:r>
              <a:rPr lang="en-US" sz="2400" kern="1200" dirty="0">
                <a:solidFill>
                  <a:schemeClr val="tx1"/>
                </a:solidFill>
                <a:latin typeface="Segoe Semibold" pitchFamily="34" charset="0"/>
                <a:ea typeface="+mn-ea"/>
                <a:cs typeface="+mn-cs"/>
              </a:rPr>
              <a:t>KTM</a:t>
            </a:r>
          </a:p>
        </p:txBody>
      </p:sp>
      <p:sp>
        <p:nvSpPr>
          <p:cNvPr id="13339" name="Rectangle 31"/>
          <p:cNvSpPr>
            <a:spLocks noChangeArrowheads="1"/>
          </p:cNvSpPr>
          <p:nvPr/>
        </p:nvSpPr>
        <p:spPr bwMode="auto">
          <a:xfrm>
            <a:off x="1371600" y="5486400"/>
            <a:ext cx="3810000" cy="3714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rtl="0" fontAlgn="base">
              <a:spcBef>
                <a:spcPct val="0"/>
              </a:spcBef>
              <a:spcAft>
                <a:spcPct val="0"/>
              </a:spcAft>
              <a:defRPr/>
            </a:pPr>
            <a:r>
              <a:rPr lang="en-US" sz="2400" kern="1200" dirty="0">
                <a:solidFill>
                  <a:schemeClr val="tx1"/>
                </a:solidFill>
                <a:latin typeface="Segoe Semibold" pitchFamily="34" charset="0"/>
                <a:ea typeface="+mn-ea"/>
                <a:cs typeface="+mn-cs"/>
              </a:rPr>
              <a:t>CLFS</a:t>
            </a:r>
          </a:p>
        </p:txBody>
      </p:sp>
      <p:sp>
        <p:nvSpPr>
          <p:cNvPr id="13340" name="Rectangle 32"/>
          <p:cNvSpPr>
            <a:spLocks noChangeArrowheads="1"/>
          </p:cNvSpPr>
          <p:nvPr/>
        </p:nvSpPr>
        <p:spPr bwMode="auto">
          <a:xfrm>
            <a:off x="1371600" y="5029200"/>
            <a:ext cx="1828800" cy="3714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rtl="0" fontAlgn="base">
              <a:spcBef>
                <a:spcPct val="0"/>
              </a:spcBef>
              <a:spcAft>
                <a:spcPct val="0"/>
              </a:spcAft>
              <a:defRPr/>
            </a:pPr>
            <a:r>
              <a:rPr lang="en-US" sz="2400" kern="1200" dirty="0">
                <a:solidFill>
                  <a:schemeClr val="tx1"/>
                </a:solidFill>
                <a:latin typeface="Segoe Semibold" pitchFamily="34" charset="0"/>
                <a:ea typeface="+mn-ea"/>
                <a:cs typeface="+mn-cs"/>
              </a:rPr>
              <a:t>NTFS</a:t>
            </a:r>
          </a:p>
        </p:txBody>
      </p:sp>
      <p:sp>
        <p:nvSpPr>
          <p:cNvPr id="13341" name="Rectangle 33"/>
          <p:cNvSpPr>
            <a:spLocks noChangeArrowheads="1"/>
          </p:cNvSpPr>
          <p:nvPr/>
        </p:nvSpPr>
        <p:spPr bwMode="auto">
          <a:xfrm>
            <a:off x="3352800" y="5029200"/>
            <a:ext cx="1828800" cy="3714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rtl="0" fontAlgn="base">
              <a:spcBef>
                <a:spcPct val="0"/>
              </a:spcBef>
              <a:spcAft>
                <a:spcPct val="0"/>
              </a:spcAft>
              <a:defRPr/>
            </a:pPr>
            <a:r>
              <a:rPr lang="en-US" sz="2400" kern="1200" dirty="0">
                <a:solidFill>
                  <a:schemeClr val="tx1"/>
                </a:solidFill>
                <a:latin typeface="Segoe Semibold" pitchFamily="34" charset="0"/>
                <a:ea typeface="+mn-ea"/>
                <a:cs typeface="+mn-cs"/>
              </a:rPr>
              <a:t>Registry</a:t>
            </a:r>
          </a:p>
        </p:txBody>
      </p:sp>
      <p:grpSp>
        <p:nvGrpSpPr>
          <p:cNvPr id="3" name="Group 47"/>
          <p:cNvGrpSpPr>
            <a:grpSpLocks/>
          </p:cNvGrpSpPr>
          <p:nvPr/>
        </p:nvGrpSpPr>
        <p:grpSpPr bwMode="auto">
          <a:xfrm>
            <a:off x="685800" y="2971800"/>
            <a:ext cx="4876800" cy="1295400"/>
            <a:chOff x="432" y="1872"/>
            <a:chExt cx="3072" cy="816"/>
          </a:xfrm>
        </p:grpSpPr>
        <p:sp>
          <p:nvSpPr>
            <p:cNvPr id="15383" name="Rectangle 34"/>
            <p:cNvSpPr>
              <a:spLocks noChangeArrowheads="1"/>
            </p:cNvSpPr>
            <p:nvPr/>
          </p:nvSpPr>
          <p:spPr bwMode="auto">
            <a:xfrm>
              <a:off x="432" y="1872"/>
              <a:ext cx="3072" cy="816"/>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rtl="0" fontAlgn="base">
                <a:spcBef>
                  <a:spcPct val="0"/>
                </a:spcBef>
                <a:spcAft>
                  <a:spcPct val="0"/>
                </a:spcAft>
              </a:pPr>
              <a:endParaRPr lang="en-US" sz="2800" kern="1200">
                <a:solidFill>
                  <a:srgbClr val="FFFFFF"/>
                </a:solidFill>
                <a:latin typeface="Segoe Semibold"/>
                <a:ea typeface="+mn-ea"/>
                <a:cs typeface="+mn-cs"/>
              </a:endParaRPr>
            </a:p>
          </p:txBody>
        </p:sp>
        <p:sp>
          <p:nvSpPr>
            <p:cNvPr id="13332" name="Rectangle 35"/>
            <p:cNvSpPr>
              <a:spLocks noChangeArrowheads="1"/>
            </p:cNvSpPr>
            <p:nvPr/>
          </p:nvSpPr>
          <p:spPr bwMode="auto">
            <a:xfrm>
              <a:off x="864" y="2304"/>
              <a:ext cx="1152" cy="23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rtl="0" fontAlgn="base">
                <a:spcBef>
                  <a:spcPct val="0"/>
                </a:spcBef>
                <a:spcAft>
                  <a:spcPct val="0"/>
                </a:spcAft>
                <a:defRPr/>
              </a:pPr>
              <a:r>
                <a:rPr lang="en-US" sz="2400" kern="1200" dirty="0" err="1">
                  <a:solidFill>
                    <a:schemeClr val="tx1"/>
                  </a:solidFill>
                  <a:latin typeface="Segoe Semibold" pitchFamily="34" charset="0"/>
                  <a:ea typeface="+mn-ea"/>
                  <a:cs typeface="+mn-cs"/>
                </a:rPr>
                <a:t>KtmRm</a:t>
              </a:r>
              <a:endParaRPr lang="en-US" sz="2400" kern="1200" dirty="0">
                <a:solidFill>
                  <a:schemeClr val="tx1"/>
                </a:solidFill>
                <a:latin typeface="Segoe Semibold" pitchFamily="34" charset="0"/>
                <a:ea typeface="+mn-ea"/>
                <a:cs typeface="+mn-cs"/>
              </a:endParaRPr>
            </a:p>
          </p:txBody>
        </p:sp>
        <p:sp>
          <p:nvSpPr>
            <p:cNvPr id="13333" name="Rectangle 36"/>
            <p:cNvSpPr>
              <a:spLocks noChangeArrowheads="1"/>
            </p:cNvSpPr>
            <p:nvPr/>
          </p:nvSpPr>
          <p:spPr bwMode="auto">
            <a:xfrm>
              <a:off x="2112" y="2304"/>
              <a:ext cx="1152" cy="23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rtl="0" fontAlgn="base">
                <a:spcBef>
                  <a:spcPct val="0"/>
                </a:spcBef>
                <a:spcAft>
                  <a:spcPct val="0"/>
                </a:spcAft>
                <a:defRPr/>
              </a:pPr>
              <a:r>
                <a:rPr lang="en-US" sz="2400" kern="1200" dirty="0">
                  <a:solidFill>
                    <a:schemeClr val="tx1"/>
                  </a:solidFill>
                  <a:latin typeface="Segoe Semibold" pitchFamily="34" charset="0"/>
                  <a:ea typeface="+mn-ea"/>
                  <a:cs typeface="+mn-cs"/>
                </a:rPr>
                <a:t>KtmW32</a:t>
              </a:r>
            </a:p>
          </p:txBody>
        </p:sp>
        <p:sp>
          <p:nvSpPr>
            <p:cNvPr id="13334" name="Rectangle 38"/>
            <p:cNvSpPr>
              <a:spLocks noChangeArrowheads="1"/>
            </p:cNvSpPr>
            <p:nvPr/>
          </p:nvSpPr>
          <p:spPr bwMode="auto">
            <a:xfrm>
              <a:off x="864" y="2016"/>
              <a:ext cx="1152" cy="23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rtl="0" fontAlgn="base">
                <a:spcBef>
                  <a:spcPct val="0"/>
                </a:spcBef>
                <a:spcAft>
                  <a:spcPct val="0"/>
                </a:spcAft>
                <a:defRPr/>
              </a:pPr>
              <a:r>
                <a:rPr lang="en-US" sz="2400" kern="1200" dirty="0">
                  <a:solidFill>
                    <a:schemeClr val="tx1"/>
                  </a:solidFill>
                  <a:latin typeface="Segoe Semibold" pitchFamily="34" charset="0"/>
                  <a:ea typeface="+mn-ea"/>
                  <a:cs typeface="+mn-cs"/>
                </a:rPr>
                <a:t>DTC</a:t>
              </a:r>
            </a:p>
          </p:txBody>
        </p:sp>
        <p:sp>
          <p:nvSpPr>
            <p:cNvPr id="15378" name="Text Box 39"/>
            <p:cNvSpPr txBox="1">
              <a:spLocks noChangeArrowheads="1"/>
            </p:cNvSpPr>
            <p:nvPr/>
          </p:nvSpPr>
          <p:spPr bwMode="auto">
            <a:xfrm rot="16200000">
              <a:off x="246" y="2154"/>
              <a:ext cx="624" cy="252"/>
            </a:xfrm>
            <a:prstGeom prst="rect">
              <a:avLst/>
            </a:prstGeom>
            <a:noFill/>
            <a:ln w="9525">
              <a:noFill/>
              <a:miter lim="800000"/>
              <a:headEnd/>
              <a:tailEnd/>
            </a:ln>
          </p:spPr>
          <p:txBody>
            <a:bodyPr>
              <a:spAutoFit/>
            </a:bodyPr>
            <a:lstStyle/>
            <a:p>
              <a:pPr algn="ctr" rtl="0" fontAlgn="base">
                <a:spcBef>
                  <a:spcPct val="0"/>
                </a:spcBef>
                <a:spcAft>
                  <a:spcPct val="0"/>
                </a:spcAft>
                <a:defRPr/>
              </a:pPr>
              <a:r>
                <a:rPr lang="en-US" sz="2000" kern="1200" dirty="0">
                  <a:latin typeface="Segoe"/>
                  <a:ea typeface="+mn-ea"/>
                  <a:cs typeface="+mn-cs"/>
                </a:rPr>
                <a:t>Native</a:t>
              </a:r>
            </a:p>
          </p:txBody>
        </p:sp>
      </p:grpSp>
      <p:grpSp>
        <p:nvGrpSpPr>
          <p:cNvPr id="4" name="Group 46"/>
          <p:cNvGrpSpPr>
            <a:grpSpLocks/>
          </p:cNvGrpSpPr>
          <p:nvPr/>
        </p:nvGrpSpPr>
        <p:grpSpPr bwMode="auto">
          <a:xfrm>
            <a:off x="685800" y="1600200"/>
            <a:ext cx="4876800" cy="1295400"/>
            <a:chOff x="432" y="1008"/>
            <a:chExt cx="3072" cy="816"/>
          </a:xfrm>
        </p:grpSpPr>
        <p:sp>
          <p:nvSpPr>
            <p:cNvPr id="15379" name="Rectangle 40"/>
            <p:cNvSpPr>
              <a:spLocks noChangeArrowheads="1"/>
            </p:cNvSpPr>
            <p:nvPr/>
          </p:nvSpPr>
          <p:spPr bwMode="auto">
            <a:xfrm>
              <a:off x="432" y="1008"/>
              <a:ext cx="3072" cy="816"/>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rtl="0" fontAlgn="base">
                <a:spcBef>
                  <a:spcPct val="0"/>
                </a:spcBef>
                <a:spcAft>
                  <a:spcPct val="0"/>
                </a:spcAft>
              </a:pPr>
              <a:endParaRPr lang="en-US" sz="2800" kern="1200" dirty="0">
                <a:solidFill>
                  <a:srgbClr val="FFFFFF"/>
                </a:solidFill>
                <a:latin typeface="Segoe Semibold"/>
                <a:ea typeface="+mn-ea"/>
                <a:cs typeface="+mn-cs"/>
              </a:endParaRPr>
            </a:p>
          </p:txBody>
        </p:sp>
        <p:sp>
          <p:nvSpPr>
            <p:cNvPr id="15371" name="Text Box 41"/>
            <p:cNvSpPr txBox="1">
              <a:spLocks noChangeArrowheads="1"/>
            </p:cNvSpPr>
            <p:nvPr/>
          </p:nvSpPr>
          <p:spPr bwMode="auto">
            <a:xfrm rot="16200000">
              <a:off x="150" y="1290"/>
              <a:ext cx="815" cy="252"/>
            </a:xfrm>
            <a:prstGeom prst="rect">
              <a:avLst/>
            </a:prstGeom>
            <a:noFill/>
            <a:ln w="9525">
              <a:noFill/>
              <a:miter lim="800000"/>
              <a:headEnd/>
              <a:tailEnd/>
            </a:ln>
          </p:spPr>
          <p:txBody>
            <a:bodyPr>
              <a:spAutoFit/>
            </a:bodyPr>
            <a:lstStyle/>
            <a:p>
              <a:pPr algn="ctr" rtl="0" fontAlgn="base">
                <a:spcBef>
                  <a:spcPct val="0"/>
                </a:spcBef>
                <a:spcAft>
                  <a:spcPct val="0"/>
                </a:spcAft>
                <a:defRPr/>
              </a:pPr>
              <a:r>
                <a:rPr lang="en-US" sz="2000" kern="1200" dirty="0">
                  <a:latin typeface="Segoe"/>
                  <a:ea typeface="+mn-ea"/>
                  <a:cs typeface="+mn-cs"/>
                </a:rPr>
                <a:t>Managed</a:t>
              </a:r>
            </a:p>
          </p:txBody>
        </p:sp>
        <p:sp>
          <p:nvSpPr>
            <p:cNvPr id="13329" name="Rectangle 42"/>
            <p:cNvSpPr>
              <a:spLocks noChangeArrowheads="1"/>
            </p:cNvSpPr>
            <p:nvPr/>
          </p:nvSpPr>
          <p:spPr bwMode="auto">
            <a:xfrm>
              <a:off x="864" y="1152"/>
              <a:ext cx="2400" cy="52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rtl="0" fontAlgn="base">
                <a:spcBef>
                  <a:spcPct val="0"/>
                </a:spcBef>
                <a:spcAft>
                  <a:spcPct val="0"/>
                </a:spcAft>
                <a:defRPr/>
              </a:pPr>
              <a:r>
                <a:rPr lang="en-US" sz="2400" kern="1200" dirty="0" err="1" smtClean="0">
                  <a:solidFill>
                    <a:schemeClr val="tx1"/>
                  </a:solidFill>
                  <a:latin typeface="Segoe Semibold" pitchFamily="34" charset="0"/>
                  <a:ea typeface="+mn-ea"/>
                  <a:cs typeface="+mn-cs"/>
                </a:rPr>
                <a:t>System.Tx</a:t>
              </a:r>
              <a:endParaRPr lang="en-US" sz="2400" kern="1200" dirty="0">
                <a:solidFill>
                  <a:schemeClr val="tx1"/>
                </a:solidFill>
                <a:latin typeface="Segoe Semibold" pitchFamily="34" charset="0"/>
                <a:ea typeface="+mn-ea"/>
                <a:cs typeface="+mn-cs"/>
              </a:endParaRPr>
            </a:p>
          </p:txBody>
        </p:sp>
        <p:sp>
          <p:nvSpPr>
            <p:cNvPr id="13330" name="Rectangle 43"/>
            <p:cNvSpPr>
              <a:spLocks noChangeArrowheads="1"/>
            </p:cNvSpPr>
            <p:nvPr/>
          </p:nvSpPr>
          <p:spPr bwMode="auto">
            <a:xfrm>
              <a:off x="2304" y="1296"/>
              <a:ext cx="768" cy="23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rtl="0" fontAlgn="base">
                <a:spcBef>
                  <a:spcPct val="0"/>
                </a:spcBef>
                <a:spcAft>
                  <a:spcPct val="0"/>
                </a:spcAft>
                <a:defRPr/>
              </a:pPr>
              <a:r>
                <a:rPr lang="en-US" sz="2400" kern="1200" dirty="0">
                  <a:solidFill>
                    <a:schemeClr val="tx1"/>
                  </a:solidFill>
                  <a:latin typeface="Segoe Semibold" pitchFamily="34" charset="0"/>
                  <a:ea typeface="+mn-ea"/>
                  <a:cs typeface="+mn-cs"/>
                </a:rPr>
                <a:t>LTM</a:t>
              </a:r>
            </a:p>
          </p:txBody>
        </p:sp>
      </p:grpSp>
      <p:grpSp>
        <p:nvGrpSpPr>
          <p:cNvPr id="33" name="Group 32"/>
          <p:cNvGrpSpPr/>
          <p:nvPr/>
        </p:nvGrpSpPr>
        <p:grpSpPr>
          <a:xfrm>
            <a:off x="7058025" y="2438400"/>
            <a:ext cx="1409700" cy="3267075"/>
            <a:chOff x="7058025" y="2438400"/>
            <a:chExt cx="1409700" cy="3267075"/>
          </a:xfrm>
        </p:grpSpPr>
        <p:sp>
          <p:nvSpPr>
            <p:cNvPr id="31" name="AutoShape 45"/>
            <p:cNvSpPr>
              <a:spLocks noChangeArrowheads="1"/>
            </p:cNvSpPr>
            <p:nvPr/>
          </p:nvSpPr>
          <p:spPr bwMode="auto">
            <a:xfrm>
              <a:off x="7058025" y="4648200"/>
              <a:ext cx="1400175" cy="1057275"/>
            </a:xfrm>
            <a:prstGeom prst="flowChartMagneticDisk">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rtl="0" fontAlgn="base">
                <a:spcBef>
                  <a:spcPct val="0"/>
                </a:spcBef>
                <a:spcAft>
                  <a:spcPct val="0"/>
                </a:spcAft>
                <a:defRPr/>
              </a:pPr>
              <a:r>
                <a:rPr lang="en-US" sz="2800" kern="1200" dirty="0" smtClean="0">
                  <a:solidFill>
                    <a:srgbClr val="FFFFFF"/>
                  </a:solidFill>
                  <a:latin typeface="Segoe Semibold" pitchFamily="34" charset="0"/>
                  <a:ea typeface="+mn-ea"/>
                  <a:cs typeface="+mn-cs"/>
                </a:rPr>
                <a:t>WS-*</a:t>
              </a:r>
              <a:endParaRPr lang="en-US" sz="2800" kern="1200" dirty="0">
                <a:solidFill>
                  <a:srgbClr val="FFFFFF"/>
                </a:solidFill>
                <a:latin typeface="Segoe Semibold" pitchFamily="34" charset="0"/>
                <a:ea typeface="+mn-ea"/>
                <a:cs typeface="+mn-cs"/>
              </a:endParaRPr>
            </a:p>
          </p:txBody>
        </p:sp>
        <p:grpSp>
          <p:nvGrpSpPr>
            <p:cNvPr id="5" name="Group 30"/>
            <p:cNvGrpSpPr>
              <a:grpSpLocks/>
            </p:cNvGrpSpPr>
            <p:nvPr/>
          </p:nvGrpSpPr>
          <p:grpSpPr bwMode="auto">
            <a:xfrm>
              <a:off x="7067550" y="2438400"/>
              <a:ext cx="1400175" cy="2543175"/>
              <a:chOff x="7010400" y="2057400"/>
              <a:chExt cx="1400175" cy="2543175"/>
            </a:xfrm>
          </p:grpSpPr>
          <p:sp>
            <p:nvSpPr>
              <p:cNvPr id="30" name="AutoShape 44"/>
              <p:cNvSpPr>
                <a:spLocks noChangeArrowheads="1"/>
              </p:cNvSpPr>
              <p:nvPr/>
            </p:nvSpPr>
            <p:spPr bwMode="auto">
              <a:xfrm>
                <a:off x="7010400" y="3543300"/>
                <a:ext cx="1400175" cy="1057275"/>
              </a:xfrm>
              <a:prstGeom prst="flowChartMagneticDisk">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rtl="0" fontAlgn="base">
                  <a:spcBef>
                    <a:spcPct val="0"/>
                  </a:spcBef>
                  <a:spcAft>
                    <a:spcPct val="0"/>
                  </a:spcAft>
                  <a:defRPr/>
                </a:pPr>
                <a:r>
                  <a:rPr lang="en-US" sz="2800" kern="1200" dirty="0">
                    <a:solidFill>
                      <a:srgbClr val="FFFFFF"/>
                    </a:solidFill>
                    <a:latin typeface="Segoe Semibold" pitchFamily="34" charset="0"/>
                    <a:ea typeface="+mn-ea"/>
                    <a:cs typeface="+mn-cs"/>
                  </a:rPr>
                  <a:t>WCF</a:t>
                </a:r>
              </a:p>
            </p:txBody>
          </p:sp>
          <p:grpSp>
            <p:nvGrpSpPr>
              <p:cNvPr id="6" name="Group 49"/>
              <p:cNvGrpSpPr>
                <a:grpSpLocks/>
              </p:cNvGrpSpPr>
              <p:nvPr/>
            </p:nvGrpSpPr>
            <p:grpSpPr bwMode="auto">
              <a:xfrm>
                <a:off x="7010400" y="2057400"/>
                <a:ext cx="1400175" cy="1819275"/>
                <a:chOff x="4176" y="1536"/>
                <a:chExt cx="882" cy="1146"/>
              </a:xfrm>
            </p:grpSpPr>
            <p:sp>
              <p:nvSpPr>
                <p:cNvPr id="13325" name="AutoShape 44"/>
                <p:cNvSpPr>
                  <a:spLocks noChangeArrowheads="1"/>
                </p:cNvSpPr>
                <p:nvPr/>
              </p:nvSpPr>
              <p:spPr bwMode="auto">
                <a:xfrm>
                  <a:off x="4176" y="2016"/>
                  <a:ext cx="882" cy="666"/>
                </a:xfrm>
                <a:prstGeom prst="flowChartMagneticDisk">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rtl="0" fontAlgn="base">
                    <a:spcBef>
                      <a:spcPct val="0"/>
                    </a:spcBef>
                    <a:spcAft>
                      <a:spcPct val="0"/>
                    </a:spcAft>
                    <a:defRPr/>
                  </a:pPr>
                  <a:r>
                    <a:rPr lang="en-US" sz="2800" kern="1200" dirty="0">
                      <a:solidFill>
                        <a:srgbClr val="FFFFFF"/>
                      </a:solidFill>
                      <a:latin typeface="Segoe Semibold" pitchFamily="34" charset="0"/>
                      <a:ea typeface="+mn-ea"/>
                      <a:cs typeface="+mn-cs"/>
                    </a:rPr>
                    <a:t>MSMQ</a:t>
                  </a:r>
                </a:p>
              </p:txBody>
            </p:sp>
            <p:sp>
              <p:nvSpPr>
                <p:cNvPr id="13326" name="AutoShape 45"/>
                <p:cNvSpPr>
                  <a:spLocks noChangeArrowheads="1"/>
                </p:cNvSpPr>
                <p:nvPr/>
              </p:nvSpPr>
              <p:spPr bwMode="auto">
                <a:xfrm>
                  <a:off x="4176" y="1536"/>
                  <a:ext cx="882" cy="666"/>
                </a:xfrm>
                <a:prstGeom prst="flowChartMagneticDisk">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rtl="0" fontAlgn="base">
                    <a:spcBef>
                      <a:spcPct val="0"/>
                    </a:spcBef>
                    <a:spcAft>
                      <a:spcPct val="0"/>
                    </a:spcAft>
                    <a:defRPr/>
                  </a:pPr>
                  <a:r>
                    <a:rPr lang="en-US" sz="2800" kern="1200" dirty="0">
                      <a:solidFill>
                        <a:srgbClr val="FFFFFF"/>
                      </a:solidFill>
                      <a:latin typeface="Segoe Semibold" pitchFamily="34" charset="0"/>
                      <a:ea typeface="+mn-ea"/>
                      <a:cs typeface="+mn-cs"/>
                    </a:rPr>
                    <a:t>SQL</a:t>
                  </a:r>
                </a:p>
              </p:txBody>
            </p:sp>
          </p:grpSp>
        </p:grpSp>
      </p:grpSp>
      <p:sp>
        <p:nvSpPr>
          <p:cNvPr id="27" name="Striped Right Arrow 26"/>
          <p:cNvSpPr/>
          <p:nvPr/>
        </p:nvSpPr>
        <p:spPr>
          <a:xfrm rot="2412314">
            <a:off x="5617204" y="2776428"/>
            <a:ext cx="1346828" cy="381000"/>
          </a:xfrm>
          <a:prstGeom prst="striped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rtl="0" fontAlgn="base">
              <a:spcBef>
                <a:spcPct val="0"/>
              </a:spcBef>
              <a:spcAft>
                <a:spcPct val="0"/>
              </a:spcAft>
              <a:defRPr/>
            </a:pPr>
            <a:endParaRPr lang="en-US" kern="1200">
              <a:solidFill>
                <a:srgbClr val="FFFFFF"/>
              </a:solidFill>
              <a:latin typeface="Segoe"/>
              <a:ea typeface="+mn-ea"/>
              <a:cs typeface="+mn-cs"/>
            </a:endParaRPr>
          </a:p>
        </p:txBody>
      </p:sp>
      <p:sp>
        <p:nvSpPr>
          <p:cNvPr id="28" name="Striped Right Arrow 27"/>
          <p:cNvSpPr/>
          <p:nvPr/>
        </p:nvSpPr>
        <p:spPr>
          <a:xfrm rot="19078159">
            <a:off x="5678440" y="4456129"/>
            <a:ext cx="1297003" cy="381000"/>
          </a:xfrm>
          <a:prstGeom prst="striped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rtl="0" fontAlgn="base">
              <a:spcBef>
                <a:spcPct val="0"/>
              </a:spcBef>
              <a:spcAft>
                <a:spcPct val="0"/>
              </a:spcAft>
              <a:defRPr/>
            </a:pPr>
            <a:endParaRPr lang="en-US" kern="1200">
              <a:solidFill>
                <a:srgbClr val="FFFFFF"/>
              </a:solidFill>
              <a:latin typeface="Segoe"/>
              <a:ea typeface="+mn-ea"/>
              <a:cs typeface="+mn-cs"/>
            </a:endParaRPr>
          </a:p>
        </p:txBody>
      </p:sp>
      <p:sp>
        <p:nvSpPr>
          <p:cNvPr id="29" name="Striped Right Arrow 28"/>
          <p:cNvSpPr/>
          <p:nvPr/>
        </p:nvSpPr>
        <p:spPr>
          <a:xfrm>
            <a:off x="5762626" y="3648075"/>
            <a:ext cx="1066800" cy="381000"/>
          </a:xfrm>
          <a:prstGeom prst="stripedRightArrow">
            <a:avLst/>
          </a:prstGeom>
        </p:spPr>
        <p:style>
          <a:lnRef idx="0">
            <a:schemeClr val="accent6"/>
          </a:lnRef>
          <a:fillRef idx="3">
            <a:schemeClr val="accent6"/>
          </a:fillRef>
          <a:effectRef idx="3">
            <a:schemeClr val="accent6"/>
          </a:effectRef>
          <a:fontRef idx="minor">
            <a:schemeClr val="lt1"/>
          </a:fontRef>
        </p:style>
        <p:txBody>
          <a:bodyPr anchor="ctr"/>
          <a:lstStyle/>
          <a:p>
            <a:pPr algn="ctr" rtl="0" fontAlgn="base">
              <a:spcBef>
                <a:spcPct val="0"/>
              </a:spcBef>
              <a:spcAft>
                <a:spcPct val="0"/>
              </a:spcAft>
              <a:defRPr/>
            </a:pPr>
            <a:endParaRPr lang="en-US" kern="1200">
              <a:solidFill>
                <a:srgbClr val="FFFFFF"/>
              </a:solidFill>
              <a:latin typeface="Segoe"/>
              <a:ea typeface="+mn-ea"/>
              <a:cs typeface="+mn-cs"/>
            </a:endParaRPr>
          </a:p>
        </p:txBody>
      </p:sp>
    </p:spTree>
  </p:cSld>
  <p:clrMapOvr>
    <a:masterClrMapping/>
  </p:clrMapOvr>
  <p:transition advTm="18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38"/>
                                        </p:tgtEl>
                                        <p:attrNameLst>
                                          <p:attrName>style.visibility</p:attrName>
                                        </p:attrNameLst>
                                      </p:cBhvr>
                                      <p:to>
                                        <p:strVal val="visible"/>
                                      </p:to>
                                    </p:set>
                                    <p:animEffect transition="in" filter="fade">
                                      <p:cBhvr>
                                        <p:cTn id="7" dur="2000"/>
                                        <p:tgtEl>
                                          <p:spTgt spid="133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340"/>
                                        </p:tgtEl>
                                        <p:attrNameLst>
                                          <p:attrName>style.visibility</p:attrName>
                                        </p:attrNameLst>
                                      </p:cBhvr>
                                      <p:to>
                                        <p:strVal val="visible"/>
                                      </p:to>
                                    </p:set>
                                    <p:animEffect transition="in" filter="fade">
                                      <p:cBhvr>
                                        <p:cTn id="12" dur="2000"/>
                                        <p:tgtEl>
                                          <p:spTgt spid="13340"/>
                                        </p:tgtEl>
                                      </p:cBhvr>
                                    </p:animEffect>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13341"/>
                                        </p:tgtEl>
                                        <p:attrNameLst>
                                          <p:attrName>style.visibility</p:attrName>
                                        </p:attrNameLst>
                                      </p:cBhvr>
                                      <p:to>
                                        <p:strVal val="visible"/>
                                      </p:to>
                                    </p:set>
                                    <p:animEffect transition="in" filter="fade">
                                      <p:cBhvr>
                                        <p:cTn id="16" dur="5000"/>
                                        <p:tgtEl>
                                          <p:spTgt spid="1334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339"/>
                                        </p:tgtEl>
                                        <p:attrNameLst>
                                          <p:attrName>style.visibility</p:attrName>
                                        </p:attrNameLst>
                                      </p:cBhvr>
                                      <p:to>
                                        <p:strVal val="visible"/>
                                      </p:to>
                                    </p:set>
                                    <p:animEffect transition="in" filter="fade">
                                      <p:cBhvr>
                                        <p:cTn id="21" dur="2000"/>
                                        <p:tgtEl>
                                          <p:spTgt spid="13339"/>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38" grpId="0" animBg="1"/>
      <p:bldP spid="13339" grpId="0" animBg="1"/>
      <p:bldP spid="13340" grpId="0" animBg="1"/>
      <p:bldP spid="13341" grpId="0" animBg="1"/>
      <p:bldP spid="27" grpId="0" animBg="1"/>
      <p:bldP spid="28" grpId="0" animBg="1"/>
      <p:bldP spid="2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err="1" smtClean="0"/>
              <a:t>TxF</a:t>
            </a:r>
            <a:endParaRPr lang="en-GB" dirty="0"/>
          </a:p>
        </p:txBody>
      </p:sp>
    </p:spTree>
  </p:cSld>
  <p:clrMapOvr>
    <a:masterClrMapping/>
  </p:clrMapOvr>
  <p:transition advTm="480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 name="Picture 29" descr="Server-1-Physical-Shadow-(Base)"/>
          <p:cNvPicPr>
            <a:picLocks noChangeAspect="1" noChangeArrowheads="1"/>
          </p:cNvPicPr>
          <p:nvPr/>
        </p:nvPicPr>
        <p:blipFill>
          <a:blip r:embed="rId3"/>
          <a:srcRect/>
          <a:stretch>
            <a:fillRect/>
          </a:stretch>
        </p:blipFill>
        <p:spPr bwMode="auto">
          <a:xfrm>
            <a:off x="4800600" y="1371600"/>
            <a:ext cx="2256149" cy="2831913"/>
          </a:xfrm>
          <a:prstGeom prst="rect">
            <a:avLst/>
          </a:prstGeom>
          <a:noFill/>
        </p:spPr>
      </p:pic>
      <p:sp>
        <p:nvSpPr>
          <p:cNvPr id="2" name="Title 1"/>
          <p:cNvSpPr>
            <a:spLocks noGrp="1"/>
          </p:cNvSpPr>
          <p:nvPr>
            <p:ph type="ctrTitle"/>
          </p:nvPr>
        </p:nvSpPr>
        <p:spPr/>
        <p:txBody>
          <a:bodyPr/>
          <a:lstStyle/>
          <a:p>
            <a:pPr lvl="0"/>
            <a:r>
              <a:rPr lang="en-US" dirty="0" smtClean="0"/>
              <a:t>7. </a:t>
            </a:r>
            <a:r>
              <a:rPr lang="en-US" dirty="0" err="1" smtClean="0"/>
              <a:t>Virtualize</a:t>
            </a:r>
            <a:endParaRPr lang="en-GB" dirty="0"/>
          </a:p>
        </p:txBody>
      </p:sp>
      <p:sp>
        <p:nvSpPr>
          <p:cNvPr id="9" name="Subtitle 8"/>
          <p:cNvSpPr>
            <a:spLocks noGrp="1"/>
          </p:cNvSpPr>
          <p:nvPr>
            <p:ph type="subTitle" idx="1"/>
          </p:nvPr>
        </p:nvSpPr>
        <p:spPr/>
        <p:txBody>
          <a:bodyPr/>
          <a:lstStyle/>
          <a:p>
            <a:endParaRPr lang="en-GB"/>
          </a:p>
        </p:txBody>
      </p:sp>
      <p:pic>
        <p:nvPicPr>
          <p:cNvPr id="10" name="Picture 31" descr="Servers-3-Virtual"/>
          <p:cNvPicPr>
            <a:picLocks noChangeAspect="1" noChangeArrowheads="1"/>
          </p:cNvPicPr>
          <p:nvPr/>
        </p:nvPicPr>
        <p:blipFill>
          <a:blip r:embed="rId4"/>
          <a:srcRect/>
          <a:stretch>
            <a:fillRect/>
          </a:stretch>
        </p:blipFill>
        <p:spPr bwMode="auto">
          <a:xfrm>
            <a:off x="4800600" y="1524000"/>
            <a:ext cx="2256149" cy="2830740"/>
          </a:xfrm>
          <a:prstGeom prst="rect">
            <a:avLst/>
          </a:prstGeom>
          <a:noFill/>
        </p:spPr>
      </p:pic>
    </p:spTree>
  </p:cSld>
  <p:clrMapOvr>
    <a:masterClrMapping/>
  </p:clrMapOvr>
  <p:transition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Hosted Virtualization Products</a:t>
            </a:r>
            <a:endParaRPr lang="en-US" dirty="0"/>
          </a:p>
        </p:txBody>
      </p:sp>
      <p:sp>
        <p:nvSpPr>
          <p:cNvPr id="3" name="Content Placeholder 2"/>
          <p:cNvSpPr>
            <a:spLocks noGrp="1"/>
          </p:cNvSpPr>
          <p:nvPr>
            <p:ph idx="10"/>
          </p:nvPr>
        </p:nvSpPr>
        <p:spPr>
          <a:xfrm>
            <a:off x="500063" y="1371600"/>
            <a:ext cx="8143875" cy="5486400"/>
          </a:xfrm>
        </p:spPr>
        <p:txBody>
          <a:bodyPr>
            <a:normAutofit fontScale="85000" lnSpcReduction="10000"/>
          </a:bodyPr>
          <a:lstStyle/>
          <a:p>
            <a:r>
              <a:rPr lang="en-US" dirty="0" smtClean="0"/>
              <a:t>Microsoft Virtual PC 2007</a:t>
            </a:r>
          </a:p>
          <a:p>
            <a:pPr lvl="1"/>
            <a:r>
              <a:rPr lang="en-US" dirty="0" smtClean="0"/>
              <a:t>Over 3.5 million downloads</a:t>
            </a:r>
          </a:p>
          <a:p>
            <a:pPr lvl="1"/>
            <a:r>
              <a:rPr lang="en-US" dirty="0" smtClean="0"/>
              <a:t>Support for Windows Vista as a host and guest</a:t>
            </a:r>
          </a:p>
          <a:p>
            <a:pPr lvl="1"/>
            <a:r>
              <a:rPr lang="en-US" dirty="0" smtClean="0"/>
              <a:t>64-bit host support </a:t>
            </a:r>
          </a:p>
          <a:p>
            <a:pPr lvl="1"/>
            <a:r>
              <a:rPr lang="en-US" dirty="0" smtClean="0"/>
              <a:t>Improved performance</a:t>
            </a:r>
          </a:p>
          <a:p>
            <a:pPr lvl="1"/>
            <a:r>
              <a:rPr lang="en-US" dirty="0" smtClean="0"/>
              <a:t>Support for Intel VT and AMD-V</a:t>
            </a:r>
          </a:p>
          <a:p>
            <a:r>
              <a:rPr lang="pt-BR" dirty="0" smtClean="0"/>
              <a:t>Microsoft Virtual Server 2005 R2 SP1</a:t>
            </a:r>
          </a:p>
          <a:p>
            <a:pPr lvl="1"/>
            <a:r>
              <a:rPr lang="en-US" dirty="0" smtClean="0"/>
              <a:t>Support for Intel VT and AMD-V</a:t>
            </a:r>
          </a:p>
          <a:p>
            <a:pPr lvl="1"/>
            <a:r>
              <a:rPr lang="en-US" dirty="0" smtClean="0"/>
              <a:t>Support for SLES 10</a:t>
            </a:r>
          </a:p>
          <a:p>
            <a:pPr lvl="1"/>
            <a:r>
              <a:rPr lang="en-US" dirty="0" smtClean="0"/>
              <a:t>VSS integration for live backup of running virtual machines</a:t>
            </a:r>
          </a:p>
          <a:p>
            <a:pPr lvl="1"/>
            <a:r>
              <a:rPr lang="en-US" dirty="0" smtClean="0"/>
              <a:t>VHD mounting tool for offline servicing</a:t>
            </a:r>
          </a:p>
          <a:p>
            <a:pPr lvl="1"/>
            <a:r>
              <a:rPr lang="en-US" dirty="0" smtClean="0"/>
              <a:t>Improved performance</a:t>
            </a:r>
          </a:p>
          <a:p>
            <a:pPr lvl="1"/>
            <a:r>
              <a:rPr lang="en-US" dirty="0" smtClean="0"/>
              <a:t>Improved scalability:  512 VMs on x64 systems</a:t>
            </a:r>
          </a:p>
          <a:p>
            <a:endParaRPr lang="en-US" dirty="0"/>
          </a:p>
        </p:txBody>
      </p:sp>
      <p:pic>
        <p:nvPicPr>
          <p:cNvPr id="6" name="Picture 35" descr="Virtual PC VPC logo w"/>
          <p:cNvPicPr>
            <a:picLocks noChangeAspect="1" noChangeArrowheads="1"/>
          </p:cNvPicPr>
          <p:nvPr/>
        </p:nvPicPr>
        <p:blipFill>
          <a:blip r:embed="rId3" cstate="print"/>
          <a:srcRect/>
          <a:stretch>
            <a:fillRect/>
          </a:stretch>
        </p:blipFill>
        <p:spPr bwMode="auto">
          <a:xfrm>
            <a:off x="6781800" y="1524000"/>
            <a:ext cx="840658" cy="228600"/>
          </a:xfrm>
          <a:prstGeom prst="rect">
            <a:avLst/>
          </a:prstGeom>
          <a:noFill/>
          <a:ln w="9525">
            <a:noFill/>
            <a:miter lim="800000"/>
            <a:headEnd/>
            <a:tailEnd/>
          </a:ln>
          <a:scene3d>
            <a:camera prst="isometricOffAxis2Left"/>
            <a:lightRig rig="threePt" dir="t"/>
          </a:scene3d>
        </p:spPr>
      </p:pic>
      <p:pic>
        <p:nvPicPr>
          <p:cNvPr id="7" name="Picture 187" descr="Virtual Server 2005 Enterprise Edition R2 logo rev"/>
          <p:cNvPicPr>
            <a:picLocks noChangeAspect="1" noChangeArrowheads="1"/>
          </p:cNvPicPr>
          <p:nvPr/>
        </p:nvPicPr>
        <p:blipFill>
          <a:blip r:embed="rId4" cstate="print"/>
          <a:srcRect b="41644"/>
          <a:stretch>
            <a:fillRect/>
          </a:stretch>
        </p:blipFill>
        <p:spPr bwMode="auto">
          <a:xfrm>
            <a:off x="6781800" y="3962400"/>
            <a:ext cx="1596411" cy="221377"/>
          </a:xfrm>
          <a:prstGeom prst="rect">
            <a:avLst/>
          </a:prstGeom>
          <a:noFill/>
          <a:ln w="9525">
            <a:noFill/>
            <a:miter lim="800000"/>
            <a:headEnd/>
            <a:tailEnd/>
          </a:ln>
          <a:scene3d>
            <a:camera prst="isometricOffAxis2Left"/>
            <a:lightRig rig="threePt" dir="t"/>
          </a:scene3d>
        </p:spPr>
      </p:pic>
    </p:spTree>
  </p:cSld>
  <p:clrMapOvr>
    <a:masterClrMapping/>
  </p:clrMapOvr>
  <p:transition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10" name="Picture 23" descr="Circular-Field"/>
          <p:cNvPicPr>
            <a:picLocks noChangeAspect="1" noChangeArrowheads="1"/>
          </p:cNvPicPr>
          <p:nvPr/>
        </p:nvPicPr>
        <p:blipFill>
          <a:blip r:embed="rId4"/>
          <a:srcRect/>
          <a:stretch>
            <a:fillRect/>
          </a:stretch>
        </p:blipFill>
        <p:spPr bwMode="auto">
          <a:xfrm>
            <a:off x="581025" y="2125663"/>
            <a:ext cx="7572375" cy="4656137"/>
          </a:xfrm>
          <a:prstGeom prst="rect">
            <a:avLst/>
          </a:prstGeom>
          <a:noFill/>
          <a:ln w="9525">
            <a:noFill/>
            <a:miter lim="800000"/>
            <a:headEnd/>
            <a:tailEnd/>
          </a:ln>
        </p:spPr>
      </p:pic>
      <p:pic>
        <p:nvPicPr>
          <p:cNvPr id="6151" name="Picture 23" descr="Circular-Field"/>
          <p:cNvPicPr>
            <a:picLocks noChangeAspect="1" noChangeArrowheads="1"/>
          </p:cNvPicPr>
          <p:nvPr/>
        </p:nvPicPr>
        <p:blipFill>
          <a:blip r:embed="rId4"/>
          <a:srcRect/>
          <a:stretch>
            <a:fillRect/>
          </a:stretch>
        </p:blipFill>
        <p:spPr bwMode="auto">
          <a:xfrm>
            <a:off x="582613" y="2125663"/>
            <a:ext cx="7572375" cy="4656137"/>
          </a:xfrm>
          <a:prstGeom prst="rect">
            <a:avLst/>
          </a:prstGeom>
          <a:noFill/>
          <a:ln w="9525">
            <a:noFill/>
            <a:miter lim="800000"/>
            <a:headEnd/>
            <a:tailEnd/>
          </a:ln>
        </p:spPr>
      </p:pic>
      <p:pic>
        <p:nvPicPr>
          <p:cNvPr id="124933" name="Picture 5" descr="Desktop-SoftGrid"/>
          <p:cNvPicPr>
            <a:picLocks noChangeAspect="1" noChangeArrowheads="1"/>
          </p:cNvPicPr>
          <p:nvPr/>
        </p:nvPicPr>
        <p:blipFill>
          <a:blip r:embed="rId5"/>
          <a:srcRect/>
          <a:stretch>
            <a:fillRect/>
          </a:stretch>
        </p:blipFill>
        <p:spPr bwMode="auto">
          <a:xfrm>
            <a:off x="5619750" y="4899025"/>
            <a:ext cx="1590675" cy="1722438"/>
          </a:xfrm>
          <a:prstGeom prst="rect">
            <a:avLst/>
          </a:prstGeom>
          <a:noFill/>
          <a:ln w="9525">
            <a:noFill/>
            <a:miter lim="800000"/>
            <a:headEnd/>
            <a:tailEnd/>
          </a:ln>
        </p:spPr>
      </p:pic>
      <p:pic>
        <p:nvPicPr>
          <p:cNvPr id="124934" name="Picture 6" descr="Desktop-TS-Client"/>
          <p:cNvPicPr>
            <a:picLocks noChangeAspect="1" noChangeArrowheads="1"/>
          </p:cNvPicPr>
          <p:nvPr/>
        </p:nvPicPr>
        <p:blipFill>
          <a:blip r:embed="rId6"/>
          <a:srcRect/>
          <a:stretch>
            <a:fillRect/>
          </a:stretch>
        </p:blipFill>
        <p:spPr bwMode="auto">
          <a:xfrm>
            <a:off x="1581150" y="2371725"/>
            <a:ext cx="1590675" cy="1722438"/>
          </a:xfrm>
          <a:prstGeom prst="rect">
            <a:avLst/>
          </a:prstGeom>
          <a:noFill/>
          <a:ln w="9525">
            <a:noFill/>
            <a:miter lim="800000"/>
            <a:headEnd/>
            <a:tailEnd/>
          </a:ln>
        </p:spPr>
      </p:pic>
      <p:pic>
        <p:nvPicPr>
          <p:cNvPr id="124935" name="Picture 7" descr="Desktop-Virtual"/>
          <p:cNvPicPr>
            <a:picLocks noChangeAspect="1" noChangeArrowheads="1"/>
          </p:cNvPicPr>
          <p:nvPr/>
        </p:nvPicPr>
        <p:blipFill>
          <a:blip r:embed="rId7"/>
          <a:srcRect/>
          <a:stretch>
            <a:fillRect/>
          </a:stretch>
        </p:blipFill>
        <p:spPr bwMode="auto">
          <a:xfrm>
            <a:off x="1689100" y="4764088"/>
            <a:ext cx="1406525" cy="1557337"/>
          </a:xfrm>
          <a:prstGeom prst="rect">
            <a:avLst/>
          </a:prstGeom>
          <a:noFill/>
          <a:ln w="9525">
            <a:noFill/>
            <a:miter lim="800000"/>
            <a:headEnd/>
            <a:tailEnd/>
          </a:ln>
        </p:spPr>
      </p:pic>
      <p:pic>
        <p:nvPicPr>
          <p:cNvPr id="124938" name="Picture 10" descr="Logo-Systems-Center"/>
          <p:cNvPicPr>
            <a:picLocks noChangeAspect="1" noChangeArrowheads="1"/>
          </p:cNvPicPr>
          <p:nvPr/>
        </p:nvPicPr>
        <p:blipFill>
          <a:blip r:embed="rId8"/>
          <a:srcRect/>
          <a:stretch>
            <a:fillRect/>
          </a:stretch>
        </p:blipFill>
        <p:spPr bwMode="auto">
          <a:xfrm>
            <a:off x="3810000" y="4054475"/>
            <a:ext cx="2138363" cy="577850"/>
          </a:xfrm>
          <a:prstGeom prst="rect">
            <a:avLst/>
          </a:prstGeom>
          <a:noFill/>
          <a:ln w="9525">
            <a:noFill/>
            <a:miter lim="800000"/>
            <a:headEnd/>
            <a:tailEnd/>
          </a:ln>
        </p:spPr>
      </p:pic>
      <p:pic>
        <p:nvPicPr>
          <p:cNvPr id="6164" name="Picture 15" descr="Server-Physical-Single"/>
          <p:cNvPicPr>
            <a:picLocks noChangeAspect="1" noChangeArrowheads="1"/>
          </p:cNvPicPr>
          <p:nvPr/>
        </p:nvPicPr>
        <p:blipFill>
          <a:blip r:embed="rId9"/>
          <a:srcRect/>
          <a:stretch>
            <a:fillRect/>
          </a:stretch>
        </p:blipFill>
        <p:spPr bwMode="auto">
          <a:xfrm>
            <a:off x="5759450" y="2506663"/>
            <a:ext cx="1365250" cy="1082675"/>
          </a:xfrm>
          <a:prstGeom prst="rect">
            <a:avLst/>
          </a:prstGeom>
          <a:noFill/>
          <a:ln w="9525">
            <a:noFill/>
            <a:miter lim="800000"/>
            <a:headEnd/>
            <a:tailEnd/>
          </a:ln>
        </p:spPr>
      </p:pic>
      <p:pic>
        <p:nvPicPr>
          <p:cNvPr id="124944" name="Picture 16" descr="Servers-Virtual-Two"/>
          <p:cNvPicPr>
            <a:picLocks noChangeAspect="1" noChangeArrowheads="1"/>
          </p:cNvPicPr>
          <p:nvPr/>
        </p:nvPicPr>
        <p:blipFill>
          <a:blip r:embed="rId10"/>
          <a:srcRect/>
          <a:stretch>
            <a:fillRect/>
          </a:stretch>
        </p:blipFill>
        <p:spPr bwMode="auto">
          <a:xfrm>
            <a:off x="5759450" y="1931988"/>
            <a:ext cx="1365250" cy="1265237"/>
          </a:xfrm>
          <a:prstGeom prst="rect">
            <a:avLst/>
          </a:prstGeom>
          <a:noFill/>
          <a:ln w="9525">
            <a:noFill/>
            <a:miter lim="800000"/>
            <a:headEnd/>
            <a:tailEnd/>
          </a:ln>
        </p:spPr>
      </p:pic>
      <p:sp>
        <p:nvSpPr>
          <p:cNvPr id="124947" name="Rectangle 19"/>
          <p:cNvSpPr>
            <a:spLocks noChangeArrowheads="1"/>
          </p:cNvSpPr>
          <p:nvPr/>
        </p:nvSpPr>
        <p:spPr bwMode="auto">
          <a:xfrm>
            <a:off x="6378575" y="1655763"/>
            <a:ext cx="2689225" cy="325437"/>
          </a:xfrm>
          <a:prstGeom prst="rect">
            <a:avLst/>
          </a:prstGeom>
          <a:noFill/>
          <a:ln w="9525">
            <a:noFill/>
            <a:miter lim="800000"/>
            <a:headEnd/>
            <a:tailEnd/>
          </a:ln>
        </p:spPr>
        <p:txBody>
          <a:bodyPr>
            <a:spAutoFit/>
          </a:bodyPr>
          <a:lstStyle/>
          <a:p>
            <a:pPr algn="ctr" rtl="0" eaLnBrk="0" fontAlgn="base" hangingPunct="0">
              <a:lnSpc>
                <a:spcPct val="90000"/>
              </a:lnSpc>
              <a:spcBef>
                <a:spcPct val="0"/>
              </a:spcBef>
              <a:spcAft>
                <a:spcPct val="0"/>
              </a:spcAft>
            </a:pPr>
            <a:r>
              <a:rPr lang="en-US" sz="1700" b="1" kern="1200" dirty="0">
                <a:solidFill>
                  <a:srgbClr val="FEB454"/>
                </a:solidFill>
                <a:effectLst>
                  <a:outerShdw blurRad="38100" dist="38100" dir="2700000" algn="tl">
                    <a:srgbClr val="000000"/>
                  </a:outerShdw>
                </a:effectLst>
                <a:latin typeface="Segoe"/>
                <a:ea typeface="+mn-ea"/>
                <a:cs typeface="+mn-cs"/>
              </a:rPr>
              <a:t>Server Virtualization</a:t>
            </a:r>
          </a:p>
        </p:txBody>
      </p:sp>
      <p:sp>
        <p:nvSpPr>
          <p:cNvPr id="124948" name="Rectangle 20"/>
          <p:cNvSpPr>
            <a:spLocks noChangeArrowheads="1"/>
          </p:cNvSpPr>
          <p:nvPr/>
        </p:nvSpPr>
        <p:spPr bwMode="auto">
          <a:xfrm>
            <a:off x="6677025" y="4953000"/>
            <a:ext cx="1749425" cy="558800"/>
          </a:xfrm>
          <a:prstGeom prst="rect">
            <a:avLst/>
          </a:prstGeom>
          <a:noFill/>
          <a:ln w="9525">
            <a:noFill/>
            <a:miter lim="800000"/>
            <a:headEnd/>
            <a:tailEnd/>
          </a:ln>
        </p:spPr>
        <p:txBody>
          <a:bodyPr>
            <a:spAutoFit/>
          </a:bodyPr>
          <a:lstStyle/>
          <a:p>
            <a:pPr algn="ctr" rtl="0" eaLnBrk="0" fontAlgn="base" hangingPunct="0">
              <a:lnSpc>
                <a:spcPct val="90000"/>
              </a:lnSpc>
              <a:spcBef>
                <a:spcPct val="0"/>
              </a:spcBef>
              <a:spcAft>
                <a:spcPct val="0"/>
              </a:spcAft>
            </a:pPr>
            <a:r>
              <a:rPr lang="en-US" sz="1700" b="1" kern="1200">
                <a:solidFill>
                  <a:srgbClr val="FEB454"/>
                </a:solidFill>
                <a:effectLst>
                  <a:outerShdw blurRad="38100" dist="38100" dir="2700000" algn="tl">
                    <a:srgbClr val="000000"/>
                  </a:outerShdw>
                </a:effectLst>
                <a:latin typeface="Segoe"/>
                <a:ea typeface="+mn-ea"/>
                <a:cs typeface="+mn-cs"/>
              </a:rPr>
              <a:t>Application Virtualization</a:t>
            </a:r>
          </a:p>
        </p:txBody>
      </p:sp>
      <p:sp>
        <p:nvSpPr>
          <p:cNvPr id="124949" name="Rectangle 21"/>
          <p:cNvSpPr>
            <a:spLocks noChangeArrowheads="1"/>
          </p:cNvSpPr>
          <p:nvPr/>
        </p:nvSpPr>
        <p:spPr bwMode="auto">
          <a:xfrm>
            <a:off x="95250" y="5097463"/>
            <a:ext cx="1638300" cy="558800"/>
          </a:xfrm>
          <a:prstGeom prst="rect">
            <a:avLst/>
          </a:prstGeom>
          <a:noFill/>
          <a:ln w="9525">
            <a:noFill/>
            <a:miter lim="800000"/>
            <a:headEnd/>
            <a:tailEnd/>
          </a:ln>
        </p:spPr>
        <p:txBody>
          <a:bodyPr>
            <a:spAutoFit/>
          </a:bodyPr>
          <a:lstStyle/>
          <a:p>
            <a:pPr algn="ctr" rtl="0" eaLnBrk="0" fontAlgn="base" hangingPunct="0">
              <a:lnSpc>
                <a:spcPct val="90000"/>
              </a:lnSpc>
              <a:spcBef>
                <a:spcPct val="0"/>
              </a:spcBef>
              <a:spcAft>
                <a:spcPct val="0"/>
              </a:spcAft>
            </a:pPr>
            <a:r>
              <a:rPr lang="en-US" sz="1700" b="1" kern="1200">
                <a:solidFill>
                  <a:srgbClr val="FEB454"/>
                </a:solidFill>
                <a:effectLst>
                  <a:outerShdw blurRad="38100" dist="38100" dir="2700000" algn="tl">
                    <a:srgbClr val="000000"/>
                  </a:outerShdw>
                </a:effectLst>
                <a:latin typeface="Segoe"/>
                <a:ea typeface="+mn-ea"/>
                <a:cs typeface="+mn-cs"/>
              </a:rPr>
              <a:t>Desktop Virtualization</a:t>
            </a:r>
          </a:p>
        </p:txBody>
      </p:sp>
      <p:sp>
        <p:nvSpPr>
          <p:cNvPr id="124950" name="Rectangle 22"/>
          <p:cNvSpPr>
            <a:spLocks noChangeArrowheads="1"/>
          </p:cNvSpPr>
          <p:nvPr/>
        </p:nvSpPr>
        <p:spPr bwMode="auto">
          <a:xfrm>
            <a:off x="76200" y="2754313"/>
            <a:ext cx="1600200" cy="558800"/>
          </a:xfrm>
          <a:prstGeom prst="rect">
            <a:avLst/>
          </a:prstGeom>
          <a:noFill/>
          <a:ln w="9525">
            <a:noFill/>
            <a:miter lim="800000"/>
            <a:headEnd/>
            <a:tailEnd/>
          </a:ln>
        </p:spPr>
        <p:txBody>
          <a:bodyPr>
            <a:spAutoFit/>
          </a:bodyPr>
          <a:lstStyle/>
          <a:p>
            <a:pPr algn="ctr" rtl="0" eaLnBrk="0" fontAlgn="base" hangingPunct="0">
              <a:lnSpc>
                <a:spcPct val="90000"/>
              </a:lnSpc>
              <a:spcBef>
                <a:spcPct val="0"/>
              </a:spcBef>
              <a:spcAft>
                <a:spcPct val="0"/>
              </a:spcAft>
            </a:pPr>
            <a:r>
              <a:rPr lang="en-US" sz="1700" b="1" kern="1200" dirty="0">
                <a:solidFill>
                  <a:srgbClr val="FEB454"/>
                </a:solidFill>
                <a:effectLst>
                  <a:outerShdw blurRad="38100" dist="38100" dir="2700000" algn="tl">
                    <a:srgbClr val="000000"/>
                  </a:outerShdw>
                </a:effectLst>
                <a:latin typeface="Segoe"/>
                <a:ea typeface="+mn-ea"/>
                <a:cs typeface="+mn-cs"/>
              </a:rPr>
              <a:t>Presentation Virtualization</a:t>
            </a:r>
          </a:p>
        </p:txBody>
      </p:sp>
      <p:pic>
        <p:nvPicPr>
          <p:cNvPr id="27689" name="Picture 41" descr="Arrows-Deployent"/>
          <p:cNvPicPr>
            <a:picLocks noChangeAspect="1" noChangeArrowheads="1"/>
          </p:cNvPicPr>
          <p:nvPr/>
        </p:nvPicPr>
        <p:blipFill>
          <a:blip r:embed="rId11"/>
          <a:srcRect/>
          <a:stretch>
            <a:fillRect/>
          </a:stretch>
        </p:blipFill>
        <p:spPr bwMode="auto">
          <a:xfrm>
            <a:off x="2828925" y="3116263"/>
            <a:ext cx="3190875" cy="2143125"/>
          </a:xfrm>
          <a:prstGeom prst="rect">
            <a:avLst/>
          </a:prstGeom>
          <a:noFill/>
          <a:ln w="9525">
            <a:noFill/>
            <a:miter lim="800000"/>
            <a:headEnd/>
            <a:tailEnd/>
          </a:ln>
        </p:spPr>
      </p:pic>
      <p:pic>
        <p:nvPicPr>
          <p:cNvPr id="27690" name="Picture 42" descr="Arrows-Monitoring"/>
          <p:cNvPicPr>
            <a:picLocks noChangeAspect="1" noChangeArrowheads="1"/>
          </p:cNvPicPr>
          <p:nvPr/>
        </p:nvPicPr>
        <p:blipFill>
          <a:blip r:embed="rId12"/>
          <a:srcRect/>
          <a:stretch>
            <a:fillRect/>
          </a:stretch>
        </p:blipFill>
        <p:spPr bwMode="auto">
          <a:xfrm>
            <a:off x="2781300" y="3140075"/>
            <a:ext cx="3190875" cy="2143125"/>
          </a:xfrm>
          <a:prstGeom prst="rect">
            <a:avLst/>
          </a:prstGeom>
          <a:noFill/>
          <a:ln w="9525">
            <a:noFill/>
            <a:miter lim="800000"/>
            <a:headEnd/>
            <a:tailEnd/>
          </a:ln>
        </p:spPr>
      </p:pic>
      <p:sp>
        <p:nvSpPr>
          <p:cNvPr id="24" name="Rectangle 19"/>
          <p:cNvSpPr>
            <a:spLocks noChangeArrowheads="1"/>
          </p:cNvSpPr>
          <p:nvPr/>
        </p:nvSpPr>
        <p:spPr bwMode="auto">
          <a:xfrm>
            <a:off x="3686175" y="3787775"/>
            <a:ext cx="1622425" cy="339725"/>
          </a:xfrm>
          <a:prstGeom prst="rect">
            <a:avLst/>
          </a:prstGeom>
          <a:noFill/>
          <a:ln w="9525">
            <a:noFill/>
            <a:miter lim="800000"/>
            <a:headEnd/>
            <a:tailEnd/>
          </a:ln>
        </p:spPr>
        <p:txBody>
          <a:bodyPr>
            <a:spAutoFit/>
          </a:bodyPr>
          <a:lstStyle/>
          <a:p>
            <a:pPr algn="ctr" rtl="0" eaLnBrk="0" fontAlgn="base" hangingPunct="0">
              <a:lnSpc>
                <a:spcPct val="90000"/>
              </a:lnSpc>
              <a:spcBef>
                <a:spcPct val="0"/>
              </a:spcBef>
              <a:spcAft>
                <a:spcPct val="0"/>
              </a:spcAft>
              <a:defRPr/>
            </a:pPr>
            <a:r>
              <a:rPr lang="en-US" b="1" kern="1200" dirty="0">
                <a:solidFill>
                  <a:srgbClr val="FEB454"/>
                </a:solidFill>
                <a:effectLst>
                  <a:outerShdw blurRad="38100" dist="38100" dir="2700000" algn="tl">
                    <a:srgbClr val="000000">
                      <a:alpha val="43137"/>
                    </a:srgbClr>
                  </a:outerShdw>
                </a:effectLst>
                <a:latin typeface="Segoe Semibold"/>
                <a:ea typeface="+mn-ea"/>
                <a:cs typeface="+mn-cs"/>
              </a:rPr>
              <a:t>Management</a:t>
            </a:r>
          </a:p>
        </p:txBody>
      </p:sp>
      <p:sp>
        <p:nvSpPr>
          <p:cNvPr id="124946" name="Rectangle 18"/>
          <p:cNvSpPr>
            <a:spLocks noChangeArrowheads="1"/>
          </p:cNvSpPr>
          <p:nvPr/>
        </p:nvSpPr>
        <p:spPr bwMode="auto">
          <a:xfrm>
            <a:off x="0" y="879475"/>
            <a:ext cx="9144000" cy="339725"/>
          </a:xfrm>
          <a:prstGeom prst="rect">
            <a:avLst/>
          </a:prstGeom>
          <a:noFill/>
          <a:ln w="9525">
            <a:noFill/>
            <a:miter lim="800000"/>
            <a:headEnd/>
            <a:tailEnd/>
          </a:ln>
        </p:spPr>
        <p:txBody>
          <a:bodyPr>
            <a:spAutoFit/>
          </a:bodyPr>
          <a:lstStyle/>
          <a:p>
            <a:pPr algn="ctr" rtl="0" eaLnBrk="0" fontAlgn="base" hangingPunct="0">
              <a:lnSpc>
                <a:spcPct val="90000"/>
              </a:lnSpc>
              <a:spcBef>
                <a:spcPct val="0"/>
              </a:spcBef>
              <a:spcAft>
                <a:spcPct val="0"/>
              </a:spcAft>
            </a:pPr>
            <a:r>
              <a:rPr lang="en-US" kern="1200" dirty="0">
                <a:solidFill>
                  <a:srgbClr val="FFFF00"/>
                </a:solidFill>
                <a:latin typeface="Segoe"/>
                <a:ea typeface="+mn-ea"/>
                <a:cs typeface="+mn-cs"/>
              </a:rPr>
              <a:t>A comprehensive set of virtualization products, from the data center to the desktop</a:t>
            </a:r>
          </a:p>
        </p:txBody>
      </p:sp>
      <p:sp>
        <p:nvSpPr>
          <p:cNvPr id="124959" name="Rectangle 31"/>
          <p:cNvSpPr>
            <a:spLocks noChangeArrowheads="1"/>
          </p:cNvSpPr>
          <p:nvPr/>
        </p:nvSpPr>
        <p:spPr bwMode="auto">
          <a:xfrm>
            <a:off x="0" y="1184275"/>
            <a:ext cx="9144000" cy="339725"/>
          </a:xfrm>
          <a:prstGeom prst="rect">
            <a:avLst/>
          </a:prstGeom>
          <a:noFill/>
          <a:ln w="9525">
            <a:noFill/>
            <a:miter lim="800000"/>
            <a:headEnd/>
            <a:tailEnd/>
          </a:ln>
        </p:spPr>
        <p:txBody>
          <a:bodyPr>
            <a:spAutoFit/>
          </a:bodyPr>
          <a:lstStyle/>
          <a:p>
            <a:pPr algn="ctr" rtl="0" eaLnBrk="0" fontAlgn="base" hangingPunct="0">
              <a:lnSpc>
                <a:spcPct val="90000"/>
              </a:lnSpc>
              <a:spcBef>
                <a:spcPct val="0"/>
              </a:spcBef>
              <a:spcAft>
                <a:spcPct val="0"/>
              </a:spcAft>
            </a:pPr>
            <a:r>
              <a:rPr lang="en-US" kern="1200" dirty="0">
                <a:solidFill>
                  <a:srgbClr val="FFFF00"/>
                </a:solidFill>
                <a:latin typeface="Segoe"/>
                <a:ea typeface="+mn-ea"/>
                <a:cs typeface="+mn-cs"/>
              </a:rPr>
              <a:t>Assets – both virtual and physical – are managed from a single platform</a:t>
            </a:r>
          </a:p>
        </p:txBody>
      </p:sp>
      <p:pic>
        <p:nvPicPr>
          <p:cNvPr id="6222" name="Picture 78" descr="SGAV-White"/>
          <p:cNvPicPr>
            <a:picLocks noChangeAspect="1" noChangeArrowheads="1"/>
          </p:cNvPicPr>
          <p:nvPr/>
        </p:nvPicPr>
        <p:blipFill>
          <a:blip r:embed="rId13" cstate="print"/>
          <a:srcRect/>
          <a:stretch>
            <a:fillRect/>
          </a:stretch>
        </p:blipFill>
        <p:spPr bwMode="auto">
          <a:xfrm>
            <a:off x="7010400" y="5562600"/>
            <a:ext cx="1600200" cy="392113"/>
          </a:xfrm>
          <a:prstGeom prst="rect">
            <a:avLst/>
          </a:prstGeom>
          <a:noFill/>
        </p:spPr>
      </p:pic>
      <p:sp>
        <p:nvSpPr>
          <p:cNvPr id="25" name="Title 24"/>
          <p:cNvSpPr>
            <a:spLocks noGrp="1"/>
          </p:cNvSpPr>
          <p:nvPr>
            <p:ph type="title"/>
          </p:nvPr>
        </p:nvSpPr>
        <p:spPr>
          <a:xfrm>
            <a:off x="0" y="273050"/>
            <a:ext cx="9144000" cy="646331"/>
          </a:xfrm>
        </p:spPr>
        <p:txBody>
          <a:bodyPr>
            <a:normAutofit fontScale="90000"/>
          </a:bodyPr>
          <a:lstStyle/>
          <a:p>
            <a:pPr algn="ctr"/>
            <a:r>
              <a:rPr lang="en-US" dirty="0" smtClean="0"/>
              <a:t>Microsoft Virtualization Products</a:t>
            </a:r>
            <a:endParaRPr lang="en-US" dirty="0"/>
          </a:p>
        </p:txBody>
      </p:sp>
      <p:grpSp>
        <p:nvGrpSpPr>
          <p:cNvPr id="35" name="Group 34"/>
          <p:cNvGrpSpPr/>
          <p:nvPr/>
        </p:nvGrpSpPr>
        <p:grpSpPr>
          <a:xfrm>
            <a:off x="304800" y="5707063"/>
            <a:ext cx="2438400" cy="879147"/>
            <a:chOff x="304800" y="5707063"/>
            <a:chExt cx="2438400" cy="879147"/>
          </a:xfrm>
        </p:grpSpPr>
        <p:pic>
          <p:nvPicPr>
            <p:cNvPr id="124940" name="Picture 12" descr="Logo-Virtual-PC"/>
            <p:cNvPicPr>
              <a:picLocks noChangeAspect="1" noChangeArrowheads="1"/>
            </p:cNvPicPr>
            <p:nvPr/>
          </p:nvPicPr>
          <p:blipFill>
            <a:blip r:embed="rId14"/>
            <a:srcRect/>
            <a:stretch>
              <a:fillRect/>
            </a:stretch>
          </p:blipFill>
          <p:spPr bwMode="auto">
            <a:xfrm>
              <a:off x="885825" y="5707063"/>
              <a:ext cx="936625" cy="365125"/>
            </a:xfrm>
            <a:prstGeom prst="rect">
              <a:avLst/>
            </a:prstGeom>
            <a:noFill/>
            <a:ln w="9525">
              <a:noFill/>
              <a:miter lim="800000"/>
              <a:headEnd/>
              <a:tailEnd/>
            </a:ln>
          </p:spPr>
        </p:pic>
        <p:grpSp>
          <p:nvGrpSpPr>
            <p:cNvPr id="2" name="Group 29"/>
            <p:cNvGrpSpPr/>
            <p:nvPr/>
          </p:nvGrpSpPr>
          <p:grpSpPr>
            <a:xfrm>
              <a:off x="304800" y="6096000"/>
              <a:ext cx="2438400" cy="490210"/>
              <a:chOff x="304800" y="6096000"/>
              <a:chExt cx="2438400" cy="490210"/>
            </a:xfrm>
          </p:grpSpPr>
          <p:sp>
            <p:nvSpPr>
              <p:cNvPr id="27" name="TextBox 26"/>
              <p:cNvSpPr txBox="1"/>
              <p:nvPr/>
            </p:nvSpPr>
            <p:spPr>
              <a:xfrm>
                <a:off x="1219200" y="6324600"/>
                <a:ext cx="1524000" cy="261610"/>
              </a:xfrm>
              <a:prstGeom prst="rect">
                <a:avLst/>
              </a:prstGeom>
              <a:noFill/>
            </p:spPr>
            <p:txBody>
              <a:bodyPr wrap="square" rtlCol="0">
                <a:spAutoFit/>
              </a:bodyPr>
              <a:lstStyle/>
              <a:p>
                <a:pPr algn="l" rtl="0" fontAlgn="base">
                  <a:spcBef>
                    <a:spcPct val="0"/>
                  </a:spcBef>
                  <a:spcAft>
                    <a:spcPct val="0"/>
                  </a:spcAft>
                </a:pPr>
                <a:r>
                  <a:rPr lang="en-US" sz="1100" kern="1200" dirty="0">
                    <a:solidFill>
                      <a:srgbClr val="0076BF">
                        <a:lumMod val="75000"/>
                      </a:srgbClr>
                    </a:solidFill>
                    <a:latin typeface="Segoe UI" pitchFamily="34" charset="0"/>
                    <a:ea typeface="+mn-ea"/>
                    <a:cs typeface="Segoe UI" pitchFamily="34" charset="0"/>
                  </a:rPr>
                  <a:t>Centralized Desktop</a:t>
                </a:r>
              </a:p>
            </p:txBody>
          </p:sp>
          <p:pic>
            <p:nvPicPr>
              <p:cNvPr id="29" name="Picture 28" descr="WVista-Ent_h_rgb_r.png"/>
              <p:cNvPicPr>
                <a:picLocks noChangeAspect="1"/>
              </p:cNvPicPr>
              <p:nvPr/>
            </p:nvPicPr>
            <p:blipFill>
              <a:blip r:embed="rId15" cstate="print"/>
              <a:stretch>
                <a:fillRect/>
              </a:stretch>
            </p:blipFill>
            <p:spPr>
              <a:xfrm>
                <a:off x="304800" y="6096000"/>
                <a:ext cx="1524000" cy="439831"/>
              </a:xfrm>
              <a:prstGeom prst="rect">
                <a:avLst/>
              </a:prstGeom>
            </p:spPr>
          </p:pic>
        </p:grpSp>
      </p:grpSp>
      <p:grpSp>
        <p:nvGrpSpPr>
          <p:cNvPr id="34" name="Group 33"/>
          <p:cNvGrpSpPr/>
          <p:nvPr/>
        </p:nvGrpSpPr>
        <p:grpSpPr>
          <a:xfrm>
            <a:off x="7239000" y="2020887"/>
            <a:ext cx="1663700" cy="912683"/>
            <a:chOff x="7239000" y="2020887"/>
            <a:chExt cx="1663700" cy="912683"/>
          </a:xfrm>
        </p:grpSpPr>
        <p:pic>
          <p:nvPicPr>
            <p:cNvPr id="124941" name="Picture 13" descr="Logo-Virtual-Server-2005-R2"/>
            <p:cNvPicPr>
              <a:picLocks noChangeAspect="1" noChangeArrowheads="1"/>
            </p:cNvPicPr>
            <p:nvPr/>
          </p:nvPicPr>
          <p:blipFill>
            <a:blip r:embed="rId16"/>
            <a:srcRect/>
            <a:stretch>
              <a:fillRect/>
            </a:stretch>
          </p:blipFill>
          <p:spPr bwMode="auto">
            <a:xfrm>
              <a:off x="7239000" y="2020887"/>
              <a:ext cx="1663700" cy="322263"/>
            </a:xfrm>
            <a:prstGeom prst="rect">
              <a:avLst/>
            </a:prstGeom>
            <a:noFill/>
            <a:ln w="9525">
              <a:noFill/>
              <a:miter lim="800000"/>
              <a:headEnd/>
              <a:tailEnd/>
            </a:ln>
          </p:spPr>
        </p:pic>
        <p:pic>
          <p:nvPicPr>
            <p:cNvPr id="26" name="Picture 25" descr="\\.PSF\Parallels Share\Virtualization PPT\Windows-Server-2008-Logo.png"/>
            <p:cNvPicPr>
              <a:picLocks noChangeAspect="1" noChangeArrowheads="1"/>
            </p:cNvPicPr>
            <p:nvPr/>
          </p:nvPicPr>
          <p:blipFill>
            <a:blip r:embed="rId17"/>
            <a:srcRect/>
            <a:stretch>
              <a:fillRect/>
            </a:stretch>
          </p:blipFill>
          <p:spPr bwMode="auto">
            <a:xfrm>
              <a:off x="7239000" y="2438400"/>
              <a:ext cx="1651000" cy="250825"/>
            </a:xfrm>
            <a:prstGeom prst="rect">
              <a:avLst/>
            </a:prstGeom>
            <a:noFill/>
            <a:ln w="9525">
              <a:noFill/>
              <a:miter lim="800000"/>
              <a:headEnd/>
              <a:tailEnd/>
            </a:ln>
          </p:spPr>
        </p:pic>
        <p:sp>
          <p:nvSpPr>
            <p:cNvPr id="28" name="TextBox 27"/>
            <p:cNvSpPr txBox="1"/>
            <p:nvPr/>
          </p:nvSpPr>
          <p:spPr>
            <a:xfrm>
              <a:off x="7457705" y="2671960"/>
              <a:ext cx="1146468" cy="261610"/>
            </a:xfrm>
            <a:prstGeom prst="rect">
              <a:avLst/>
            </a:prstGeom>
            <a:noFill/>
          </p:spPr>
          <p:txBody>
            <a:bodyPr wrap="none" rtlCol="0">
              <a:spAutoFit/>
            </a:bodyPr>
            <a:lstStyle/>
            <a:p>
              <a:pPr algn="l" rtl="0" fontAlgn="base">
                <a:spcBef>
                  <a:spcPct val="0"/>
                </a:spcBef>
                <a:spcAft>
                  <a:spcPct val="0"/>
                </a:spcAft>
              </a:pPr>
              <a:r>
                <a:rPr lang="en-US" sz="1100" kern="1200" dirty="0" smtClean="0">
                  <a:solidFill>
                    <a:srgbClr val="FFFFFF"/>
                  </a:solidFill>
                  <a:latin typeface="Segoe"/>
                  <a:ea typeface="+mn-ea"/>
                  <a:cs typeface="+mn-cs"/>
                </a:rPr>
                <a:t>Hyper-V</a:t>
              </a:r>
              <a:r>
                <a:rPr lang="en-US" sz="800" kern="1200" dirty="0" smtClean="0">
                  <a:solidFill>
                    <a:srgbClr val="FFFFFF"/>
                  </a:solidFill>
                  <a:latin typeface="Segoe"/>
                  <a:ea typeface="+mn-ea"/>
                  <a:cs typeface="+mn-cs"/>
                </a:rPr>
                <a:t> </a:t>
              </a:r>
              <a:r>
                <a:rPr lang="en-US" sz="1100" kern="1200" dirty="0">
                  <a:solidFill>
                    <a:srgbClr val="FFFFFF"/>
                  </a:solidFill>
                  <a:latin typeface="Segoe"/>
                  <a:ea typeface="+mn-ea"/>
                  <a:cs typeface="+mn-cs"/>
                </a:rPr>
                <a:t>Server</a:t>
              </a:r>
            </a:p>
          </p:txBody>
        </p:sp>
      </p:grpSp>
      <p:pic>
        <p:nvPicPr>
          <p:cNvPr id="30" name="Picture 142" descr="SysCenter-VMM_bL_r"/>
          <p:cNvPicPr>
            <a:picLocks noChangeAspect="1" noChangeArrowheads="1"/>
          </p:cNvPicPr>
          <p:nvPr/>
        </p:nvPicPr>
        <p:blipFill>
          <a:blip r:embed="rId18" cstate="print"/>
          <a:srcRect/>
          <a:stretch>
            <a:fillRect/>
          </a:stretch>
        </p:blipFill>
        <p:spPr bwMode="auto">
          <a:xfrm>
            <a:off x="3810000" y="4899025"/>
            <a:ext cx="1034283" cy="266406"/>
          </a:xfrm>
          <a:prstGeom prst="rect">
            <a:avLst/>
          </a:prstGeom>
          <a:noFill/>
          <a:ln w="9525">
            <a:noFill/>
            <a:miter lim="800000"/>
            <a:headEnd/>
            <a:tailEnd/>
          </a:ln>
        </p:spPr>
      </p:pic>
      <p:pic>
        <p:nvPicPr>
          <p:cNvPr id="31" name="Picture 149" descr="System center Ops manager 2007 logo rev"/>
          <p:cNvPicPr>
            <a:picLocks noChangeAspect="1" noChangeArrowheads="1"/>
          </p:cNvPicPr>
          <p:nvPr/>
        </p:nvPicPr>
        <p:blipFill>
          <a:blip r:embed="rId19" cstate="print"/>
          <a:srcRect/>
          <a:stretch>
            <a:fillRect/>
          </a:stretch>
        </p:blipFill>
        <p:spPr bwMode="auto">
          <a:xfrm>
            <a:off x="2743200" y="4127500"/>
            <a:ext cx="964743" cy="265427"/>
          </a:xfrm>
          <a:prstGeom prst="rect">
            <a:avLst/>
          </a:prstGeom>
          <a:noFill/>
          <a:ln w="9525">
            <a:noFill/>
            <a:miter lim="800000"/>
            <a:headEnd/>
            <a:tailEnd/>
          </a:ln>
        </p:spPr>
      </p:pic>
      <p:pic>
        <p:nvPicPr>
          <p:cNvPr id="32" name="Picture 150" descr="Sytem Center Data Protection Manager 2006 logo reverse"/>
          <p:cNvPicPr>
            <a:picLocks noChangeAspect="1" noChangeArrowheads="1"/>
          </p:cNvPicPr>
          <p:nvPr/>
        </p:nvPicPr>
        <p:blipFill>
          <a:blip r:embed="rId20" cstate="print"/>
          <a:srcRect/>
          <a:stretch>
            <a:fillRect/>
          </a:stretch>
        </p:blipFill>
        <p:spPr bwMode="auto">
          <a:xfrm>
            <a:off x="5308600" y="3994786"/>
            <a:ext cx="1143000" cy="265427"/>
          </a:xfrm>
          <a:prstGeom prst="rect">
            <a:avLst/>
          </a:prstGeom>
          <a:noFill/>
          <a:ln w="9525">
            <a:noFill/>
            <a:miter lim="800000"/>
            <a:headEnd/>
            <a:tailEnd/>
          </a:ln>
        </p:spPr>
      </p:pic>
      <p:pic>
        <p:nvPicPr>
          <p:cNvPr id="33" name="Picture 151" descr="System Center Configuration Manager logo rev"/>
          <p:cNvPicPr>
            <a:picLocks noChangeAspect="1" noChangeArrowheads="1"/>
          </p:cNvPicPr>
          <p:nvPr/>
        </p:nvPicPr>
        <p:blipFill>
          <a:blip r:embed="rId21" cstate="print"/>
          <a:srcRect/>
          <a:stretch>
            <a:fillRect/>
          </a:stretch>
        </p:blipFill>
        <p:spPr bwMode="auto">
          <a:xfrm>
            <a:off x="3909486" y="3313113"/>
            <a:ext cx="919689" cy="265426"/>
          </a:xfrm>
          <a:prstGeom prst="rect">
            <a:avLst/>
          </a:prstGeom>
          <a:noFill/>
          <a:ln w="9525">
            <a:noFill/>
            <a:miter lim="800000"/>
            <a:headEnd/>
            <a:tailEnd/>
          </a:ln>
        </p:spPr>
      </p:pic>
      <p:pic>
        <p:nvPicPr>
          <p:cNvPr id="36" name="Picture 103" descr="Windows Terminal Services logo reverse horiz"/>
          <p:cNvPicPr>
            <a:picLocks noChangeAspect="1" noChangeArrowheads="1"/>
          </p:cNvPicPr>
          <p:nvPr/>
        </p:nvPicPr>
        <p:blipFill>
          <a:blip r:embed="rId22" cstate="print"/>
          <a:srcRect/>
          <a:stretch>
            <a:fillRect/>
          </a:stretch>
        </p:blipFill>
        <p:spPr bwMode="auto">
          <a:xfrm>
            <a:off x="228600" y="3429000"/>
            <a:ext cx="1524000" cy="318676"/>
          </a:xfrm>
          <a:prstGeom prst="rect">
            <a:avLst/>
          </a:prstGeom>
          <a:noFill/>
          <a:ln w="9525">
            <a:noFill/>
            <a:miter lim="800000"/>
            <a:headEnd/>
            <a:tailEnd/>
          </a:ln>
        </p:spPr>
      </p:pic>
    </p:spTree>
    <p:custDataLst>
      <p:tags r:id="rId1"/>
    </p:custDataLst>
  </p:cSld>
  <p:clrMapOvr>
    <a:masterClrMapping/>
  </p:clrMapOvr>
  <p:transition advTm="7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4946"/>
                                        </p:tgtEl>
                                        <p:attrNameLst>
                                          <p:attrName>style.visibility</p:attrName>
                                        </p:attrNameLst>
                                      </p:cBhvr>
                                      <p:to>
                                        <p:strVal val="visible"/>
                                      </p:to>
                                    </p:set>
                                    <p:animEffect transition="in" filter="fade">
                                      <p:cBhvr>
                                        <p:cTn id="7" dur="500"/>
                                        <p:tgtEl>
                                          <p:spTgt spid="1249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64"/>
                                        </p:tgtEl>
                                        <p:attrNameLst>
                                          <p:attrName>style.visibility</p:attrName>
                                        </p:attrNameLst>
                                      </p:cBhvr>
                                      <p:to>
                                        <p:strVal val="visible"/>
                                      </p:to>
                                    </p:set>
                                    <p:animEffect transition="in" filter="fade">
                                      <p:cBhvr>
                                        <p:cTn id="12" dur="500"/>
                                        <p:tgtEl>
                                          <p:spTgt spid="6164"/>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24944"/>
                                        </p:tgtEl>
                                        <p:attrNameLst>
                                          <p:attrName>style.visibility</p:attrName>
                                        </p:attrNameLst>
                                      </p:cBhvr>
                                      <p:to>
                                        <p:strVal val="visible"/>
                                      </p:to>
                                    </p:set>
                                    <p:animEffect transition="in" filter="fade">
                                      <p:cBhvr>
                                        <p:cTn id="16" dur="500"/>
                                        <p:tgtEl>
                                          <p:spTgt spid="124944"/>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24947"/>
                                        </p:tgtEl>
                                        <p:attrNameLst>
                                          <p:attrName>style.visibility</p:attrName>
                                        </p:attrNameLst>
                                      </p:cBhvr>
                                      <p:to>
                                        <p:strVal val="visible"/>
                                      </p:to>
                                    </p:set>
                                    <p:animEffect transition="in" filter="fade">
                                      <p:cBhvr>
                                        <p:cTn id="20" dur="500"/>
                                        <p:tgtEl>
                                          <p:spTgt spid="124947"/>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124935"/>
                                        </p:tgtEl>
                                        <p:attrNameLst>
                                          <p:attrName>style.visibility</p:attrName>
                                        </p:attrNameLst>
                                      </p:cBhvr>
                                      <p:to>
                                        <p:strVal val="visible"/>
                                      </p:to>
                                    </p:set>
                                    <p:animEffect transition="in" filter="fade">
                                      <p:cBhvr>
                                        <p:cTn id="24" dur="500"/>
                                        <p:tgtEl>
                                          <p:spTgt spid="124935"/>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24949"/>
                                        </p:tgtEl>
                                        <p:attrNameLst>
                                          <p:attrName>style.visibility</p:attrName>
                                        </p:attrNameLst>
                                      </p:cBhvr>
                                      <p:to>
                                        <p:strVal val="visible"/>
                                      </p:to>
                                    </p:set>
                                    <p:animEffect transition="in" filter="fade">
                                      <p:cBhvr>
                                        <p:cTn id="28" dur="500"/>
                                        <p:tgtEl>
                                          <p:spTgt spid="124949"/>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124933"/>
                                        </p:tgtEl>
                                        <p:attrNameLst>
                                          <p:attrName>style.visibility</p:attrName>
                                        </p:attrNameLst>
                                      </p:cBhvr>
                                      <p:to>
                                        <p:strVal val="visible"/>
                                      </p:to>
                                    </p:set>
                                    <p:animEffect transition="in" filter="fade">
                                      <p:cBhvr>
                                        <p:cTn id="32" dur="500"/>
                                        <p:tgtEl>
                                          <p:spTgt spid="124933"/>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24948"/>
                                        </p:tgtEl>
                                        <p:attrNameLst>
                                          <p:attrName>style.visibility</p:attrName>
                                        </p:attrNameLst>
                                      </p:cBhvr>
                                      <p:to>
                                        <p:strVal val="visible"/>
                                      </p:to>
                                    </p:set>
                                    <p:animEffect transition="in" filter="fade">
                                      <p:cBhvr>
                                        <p:cTn id="36" dur="500"/>
                                        <p:tgtEl>
                                          <p:spTgt spid="124948"/>
                                        </p:tgtEl>
                                      </p:cBhvr>
                                    </p:animEffect>
                                  </p:childTnLst>
                                </p:cTn>
                              </p:par>
                            </p:childTnLst>
                          </p:cTn>
                        </p:par>
                        <p:par>
                          <p:cTn id="37" fill="hold">
                            <p:stCondLst>
                              <p:cond delay="3500"/>
                            </p:stCondLst>
                            <p:childTnLst>
                              <p:par>
                                <p:cTn id="38" presetID="10" presetClass="entr" presetSubtype="0" fill="hold" nodeType="afterEffect">
                                  <p:stCondLst>
                                    <p:cond delay="0"/>
                                  </p:stCondLst>
                                  <p:childTnLst>
                                    <p:set>
                                      <p:cBhvr>
                                        <p:cTn id="39" dur="1" fill="hold">
                                          <p:stCondLst>
                                            <p:cond delay="0"/>
                                          </p:stCondLst>
                                        </p:cTn>
                                        <p:tgtEl>
                                          <p:spTgt spid="124934"/>
                                        </p:tgtEl>
                                        <p:attrNameLst>
                                          <p:attrName>style.visibility</p:attrName>
                                        </p:attrNameLst>
                                      </p:cBhvr>
                                      <p:to>
                                        <p:strVal val="visible"/>
                                      </p:to>
                                    </p:set>
                                    <p:animEffect transition="in" filter="fade">
                                      <p:cBhvr>
                                        <p:cTn id="40" dur="500"/>
                                        <p:tgtEl>
                                          <p:spTgt spid="124934"/>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24950"/>
                                        </p:tgtEl>
                                        <p:attrNameLst>
                                          <p:attrName>style.visibility</p:attrName>
                                        </p:attrNameLst>
                                      </p:cBhvr>
                                      <p:to>
                                        <p:strVal val="visible"/>
                                      </p:to>
                                    </p:set>
                                    <p:animEffect transition="in" filter="fade">
                                      <p:cBhvr>
                                        <p:cTn id="44" dur="500"/>
                                        <p:tgtEl>
                                          <p:spTgt spid="12495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2000"/>
                                        <p:tgtEl>
                                          <p:spTgt spid="3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2000"/>
                                        <p:tgtEl>
                                          <p:spTgt spid="35"/>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6222"/>
                                        </p:tgtEl>
                                        <p:attrNameLst>
                                          <p:attrName>style.visibility</p:attrName>
                                        </p:attrNameLst>
                                      </p:cBhvr>
                                      <p:to>
                                        <p:strVal val="visible"/>
                                      </p:to>
                                    </p:set>
                                    <p:animEffect transition="in" filter="fade">
                                      <p:cBhvr>
                                        <p:cTn id="59" dur="500"/>
                                        <p:tgtEl>
                                          <p:spTgt spid="6222"/>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24959"/>
                                        </p:tgtEl>
                                        <p:attrNameLst>
                                          <p:attrName>style.visibility</p:attrName>
                                        </p:attrNameLst>
                                      </p:cBhvr>
                                      <p:to>
                                        <p:strVal val="visible"/>
                                      </p:to>
                                    </p:set>
                                    <p:animEffect transition="in" filter="fade">
                                      <p:cBhvr>
                                        <p:cTn id="69" dur="500"/>
                                        <p:tgtEl>
                                          <p:spTgt spid="124959"/>
                                        </p:tgtEl>
                                      </p:cBhvr>
                                    </p:animEffect>
                                  </p:childTnLst>
                                </p:cTn>
                              </p:par>
                            </p:childTnLst>
                          </p:cTn>
                        </p:par>
                        <p:par>
                          <p:cTn id="70" fill="hold">
                            <p:stCondLst>
                              <p:cond delay="500"/>
                            </p:stCondLst>
                            <p:childTnLst>
                              <p:par>
                                <p:cTn id="71" presetID="10" presetClass="entr" presetSubtype="0" fill="hold" nodeType="afterEffect">
                                  <p:stCondLst>
                                    <p:cond delay="0"/>
                                  </p:stCondLst>
                                  <p:childTnLst>
                                    <p:set>
                                      <p:cBhvr>
                                        <p:cTn id="72" dur="1" fill="hold">
                                          <p:stCondLst>
                                            <p:cond delay="0"/>
                                          </p:stCondLst>
                                        </p:cTn>
                                        <p:tgtEl>
                                          <p:spTgt spid="124938"/>
                                        </p:tgtEl>
                                        <p:attrNameLst>
                                          <p:attrName>style.visibility</p:attrName>
                                        </p:attrNameLst>
                                      </p:cBhvr>
                                      <p:to>
                                        <p:strVal val="visible"/>
                                      </p:to>
                                    </p:set>
                                    <p:animEffect transition="in" filter="fade">
                                      <p:cBhvr>
                                        <p:cTn id="73" dur="500"/>
                                        <p:tgtEl>
                                          <p:spTgt spid="12493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childTnLst>
                                </p:cTn>
                              </p:par>
                              <p:par>
                                <p:cTn id="77" presetID="10" presetClass="entr" presetSubtype="0" fill="hold" nodeType="withEffect">
                                  <p:stCondLst>
                                    <p:cond delay="0"/>
                                  </p:stCondLst>
                                  <p:childTnLst>
                                    <p:set>
                                      <p:cBhvr>
                                        <p:cTn id="78" dur="1" fill="hold">
                                          <p:stCondLst>
                                            <p:cond delay="0"/>
                                          </p:stCondLst>
                                        </p:cTn>
                                        <p:tgtEl>
                                          <p:spTgt spid="6151"/>
                                        </p:tgtEl>
                                        <p:attrNameLst>
                                          <p:attrName>style.visibility</p:attrName>
                                        </p:attrNameLst>
                                      </p:cBhvr>
                                      <p:to>
                                        <p:strVal val="visible"/>
                                      </p:to>
                                    </p:set>
                                    <p:animEffect transition="in" filter="fade">
                                      <p:cBhvr>
                                        <p:cTn id="79" dur="500"/>
                                        <p:tgtEl>
                                          <p:spTgt spid="6151"/>
                                        </p:tgtEl>
                                      </p:cBhvr>
                                    </p:animEffect>
                                  </p:childTnLst>
                                </p:cTn>
                              </p:par>
                            </p:childTnLst>
                          </p:cTn>
                        </p:par>
                        <p:par>
                          <p:cTn id="80" fill="hold">
                            <p:stCondLst>
                              <p:cond delay="1000"/>
                            </p:stCondLst>
                            <p:childTnLst>
                              <p:par>
                                <p:cTn id="81" presetID="10" presetClass="entr" presetSubtype="0" fill="hold" nodeType="afterEffect">
                                  <p:stCondLst>
                                    <p:cond delay="0"/>
                                  </p:stCondLst>
                                  <p:childTnLst>
                                    <p:set>
                                      <p:cBhvr>
                                        <p:cTn id="82" dur="1" fill="hold">
                                          <p:stCondLst>
                                            <p:cond delay="0"/>
                                          </p:stCondLst>
                                        </p:cTn>
                                        <p:tgtEl>
                                          <p:spTgt spid="27689"/>
                                        </p:tgtEl>
                                        <p:attrNameLst>
                                          <p:attrName>style.visibility</p:attrName>
                                        </p:attrNameLst>
                                      </p:cBhvr>
                                      <p:to>
                                        <p:strVal val="visible"/>
                                      </p:to>
                                    </p:set>
                                    <p:animEffect transition="in" filter="fade">
                                      <p:cBhvr>
                                        <p:cTn id="83" dur="500"/>
                                        <p:tgtEl>
                                          <p:spTgt spid="27689"/>
                                        </p:tgtEl>
                                      </p:cBhvr>
                                    </p:animEffect>
                                  </p:childTnLst>
                                </p:cTn>
                              </p:par>
                              <p:par>
                                <p:cTn id="84" presetID="10" presetClass="entr" presetSubtype="0" fill="hold" nodeType="withEffect">
                                  <p:stCondLst>
                                    <p:cond delay="0"/>
                                  </p:stCondLst>
                                  <p:childTnLst>
                                    <p:set>
                                      <p:cBhvr>
                                        <p:cTn id="85" dur="1" fill="hold">
                                          <p:stCondLst>
                                            <p:cond delay="0"/>
                                          </p:stCondLst>
                                        </p:cTn>
                                        <p:tgtEl>
                                          <p:spTgt spid="27690"/>
                                        </p:tgtEl>
                                        <p:attrNameLst>
                                          <p:attrName>style.visibility</p:attrName>
                                        </p:attrNameLst>
                                      </p:cBhvr>
                                      <p:to>
                                        <p:strVal val="visible"/>
                                      </p:to>
                                    </p:set>
                                    <p:animEffect transition="in" filter="fade">
                                      <p:cBhvr>
                                        <p:cTn id="86" dur="500"/>
                                        <p:tgtEl>
                                          <p:spTgt spid="27690"/>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xit" presetSubtype="0" fill="hold" nodeType="clickEffect">
                                  <p:stCondLst>
                                    <p:cond delay="0"/>
                                  </p:stCondLst>
                                  <p:childTnLst>
                                    <p:animEffect transition="out" filter="fade">
                                      <p:cBhvr>
                                        <p:cTn id="90" dur="500"/>
                                        <p:tgtEl>
                                          <p:spTgt spid="27690"/>
                                        </p:tgtEl>
                                      </p:cBhvr>
                                    </p:animEffect>
                                    <p:set>
                                      <p:cBhvr>
                                        <p:cTn id="91" dur="1" fill="hold">
                                          <p:stCondLst>
                                            <p:cond delay="499"/>
                                          </p:stCondLst>
                                        </p:cTn>
                                        <p:tgtEl>
                                          <p:spTgt spid="27690"/>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27689"/>
                                        </p:tgtEl>
                                      </p:cBhvr>
                                    </p:animEffect>
                                    <p:set>
                                      <p:cBhvr>
                                        <p:cTn id="94" dur="1" fill="hold">
                                          <p:stCondLst>
                                            <p:cond delay="499"/>
                                          </p:stCondLst>
                                        </p:cTn>
                                        <p:tgtEl>
                                          <p:spTgt spid="27689"/>
                                        </p:tgtEl>
                                        <p:attrNameLst>
                                          <p:attrName>style.visibility</p:attrName>
                                        </p:attrNameLst>
                                      </p:cBhvr>
                                      <p:to>
                                        <p:strVal val="hidden"/>
                                      </p:to>
                                    </p:set>
                                  </p:childTnLst>
                                </p:cTn>
                              </p:par>
                            </p:childTnLst>
                          </p:cTn>
                        </p:par>
                        <p:par>
                          <p:cTn id="95" fill="hold">
                            <p:stCondLst>
                              <p:cond delay="500"/>
                            </p:stCondLst>
                            <p:childTnLst>
                              <p:par>
                                <p:cTn id="96" presetID="53" presetClass="entr" presetSubtype="0" fill="hold" nodeType="afterEffect">
                                  <p:stCondLst>
                                    <p:cond delay="0"/>
                                  </p:stCondLst>
                                  <p:childTnLst>
                                    <p:set>
                                      <p:cBhvr>
                                        <p:cTn id="97" dur="1" fill="hold">
                                          <p:stCondLst>
                                            <p:cond delay="0"/>
                                          </p:stCondLst>
                                        </p:cTn>
                                        <p:tgtEl>
                                          <p:spTgt spid="31"/>
                                        </p:tgtEl>
                                        <p:attrNameLst>
                                          <p:attrName>style.visibility</p:attrName>
                                        </p:attrNameLst>
                                      </p:cBhvr>
                                      <p:to>
                                        <p:strVal val="visible"/>
                                      </p:to>
                                    </p:set>
                                    <p:anim calcmode="lin" valueType="num">
                                      <p:cBhvr>
                                        <p:cTn id="98" dur="500" fill="hold"/>
                                        <p:tgtEl>
                                          <p:spTgt spid="31"/>
                                        </p:tgtEl>
                                        <p:attrNameLst>
                                          <p:attrName>ppt_w</p:attrName>
                                        </p:attrNameLst>
                                      </p:cBhvr>
                                      <p:tavLst>
                                        <p:tav tm="0">
                                          <p:val>
                                            <p:fltVal val="0"/>
                                          </p:val>
                                        </p:tav>
                                        <p:tav tm="100000">
                                          <p:val>
                                            <p:strVal val="#ppt_w"/>
                                          </p:val>
                                        </p:tav>
                                      </p:tavLst>
                                    </p:anim>
                                    <p:anim calcmode="lin" valueType="num">
                                      <p:cBhvr>
                                        <p:cTn id="99" dur="500" fill="hold"/>
                                        <p:tgtEl>
                                          <p:spTgt spid="31"/>
                                        </p:tgtEl>
                                        <p:attrNameLst>
                                          <p:attrName>ppt_h</p:attrName>
                                        </p:attrNameLst>
                                      </p:cBhvr>
                                      <p:tavLst>
                                        <p:tav tm="0">
                                          <p:val>
                                            <p:fltVal val="0"/>
                                          </p:val>
                                        </p:tav>
                                        <p:tav tm="100000">
                                          <p:val>
                                            <p:strVal val="#ppt_h"/>
                                          </p:val>
                                        </p:tav>
                                      </p:tavLst>
                                    </p:anim>
                                    <p:animEffect transition="in" filter="fade">
                                      <p:cBhvr>
                                        <p:cTn id="100" dur="500"/>
                                        <p:tgtEl>
                                          <p:spTgt spid="31"/>
                                        </p:tgtEl>
                                      </p:cBhvr>
                                    </p:animEffect>
                                  </p:childTnLst>
                                </p:cTn>
                              </p:par>
                              <p:par>
                                <p:cTn id="101" presetID="53" presetClass="entr" presetSubtype="0" fill="hold" nodeType="withEffect">
                                  <p:stCondLst>
                                    <p:cond delay="0"/>
                                  </p:stCondLst>
                                  <p:childTnLst>
                                    <p:set>
                                      <p:cBhvr>
                                        <p:cTn id="102" dur="1" fill="hold">
                                          <p:stCondLst>
                                            <p:cond delay="0"/>
                                          </p:stCondLst>
                                        </p:cTn>
                                        <p:tgtEl>
                                          <p:spTgt spid="30"/>
                                        </p:tgtEl>
                                        <p:attrNameLst>
                                          <p:attrName>style.visibility</p:attrName>
                                        </p:attrNameLst>
                                      </p:cBhvr>
                                      <p:to>
                                        <p:strVal val="visible"/>
                                      </p:to>
                                    </p:set>
                                    <p:anim calcmode="lin" valueType="num">
                                      <p:cBhvr>
                                        <p:cTn id="103" dur="500" fill="hold"/>
                                        <p:tgtEl>
                                          <p:spTgt spid="30"/>
                                        </p:tgtEl>
                                        <p:attrNameLst>
                                          <p:attrName>ppt_w</p:attrName>
                                        </p:attrNameLst>
                                      </p:cBhvr>
                                      <p:tavLst>
                                        <p:tav tm="0">
                                          <p:val>
                                            <p:fltVal val="0"/>
                                          </p:val>
                                        </p:tav>
                                        <p:tav tm="100000">
                                          <p:val>
                                            <p:strVal val="#ppt_w"/>
                                          </p:val>
                                        </p:tav>
                                      </p:tavLst>
                                    </p:anim>
                                    <p:anim calcmode="lin" valueType="num">
                                      <p:cBhvr>
                                        <p:cTn id="104" dur="500" fill="hold"/>
                                        <p:tgtEl>
                                          <p:spTgt spid="30"/>
                                        </p:tgtEl>
                                        <p:attrNameLst>
                                          <p:attrName>ppt_h</p:attrName>
                                        </p:attrNameLst>
                                      </p:cBhvr>
                                      <p:tavLst>
                                        <p:tav tm="0">
                                          <p:val>
                                            <p:fltVal val="0"/>
                                          </p:val>
                                        </p:tav>
                                        <p:tav tm="100000">
                                          <p:val>
                                            <p:strVal val="#ppt_h"/>
                                          </p:val>
                                        </p:tav>
                                      </p:tavLst>
                                    </p:anim>
                                    <p:animEffect transition="in" filter="fade">
                                      <p:cBhvr>
                                        <p:cTn id="105" dur="500"/>
                                        <p:tgtEl>
                                          <p:spTgt spid="30"/>
                                        </p:tgtEl>
                                      </p:cBhvr>
                                    </p:animEffect>
                                  </p:childTnLst>
                                </p:cTn>
                              </p:par>
                              <p:par>
                                <p:cTn id="106" presetID="53" presetClass="entr" presetSubtype="0" fill="hold" nodeType="withEffect">
                                  <p:stCondLst>
                                    <p:cond delay="0"/>
                                  </p:stCondLst>
                                  <p:childTnLst>
                                    <p:set>
                                      <p:cBhvr>
                                        <p:cTn id="107" dur="1" fill="hold">
                                          <p:stCondLst>
                                            <p:cond delay="0"/>
                                          </p:stCondLst>
                                        </p:cTn>
                                        <p:tgtEl>
                                          <p:spTgt spid="33"/>
                                        </p:tgtEl>
                                        <p:attrNameLst>
                                          <p:attrName>style.visibility</p:attrName>
                                        </p:attrNameLst>
                                      </p:cBhvr>
                                      <p:to>
                                        <p:strVal val="visible"/>
                                      </p:to>
                                    </p:set>
                                    <p:anim calcmode="lin" valueType="num">
                                      <p:cBhvr>
                                        <p:cTn id="108" dur="500" fill="hold"/>
                                        <p:tgtEl>
                                          <p:spTgt spid="33"/>
                                        </p:tgtEl>
                                        <p:attrNameLst>
                                          <p:attrName>ppt_w</p:attrName>
                                        </p:attrNameLst>
                                      </p:cBhvr>
                                      <p:tavLst>
                                        <p:tav tm="0">
                                          <p:val>
                                            <p:fltVal val="0"/>
                                          </p:val>
                                        </p:tav>
                                        <p:tav tm="100000">
                                          <p:val>
                                            <p:strVal val="#ppt_w"/>
                                          </p:val>
                                        </p:tav>
                                      </p:tavLst>
                                    </p:anim>
                                    <p:anim calcmode="lin" valueType="num">
                                      <p:cBhvr>
                                        <p:cTn id="109" dur="500" fill="hold"/>
                                        <p:tgtEl>
                                          <p:spTgt spid="33"/>
                                        </p:tgtEl>
                                        <p:attrNameLst>
                                          <p:attrName>ppt_h</p:attrName>
                                        </p:attrNameLst>
                                      </p:cBhvr>
                                      <p:tavLst>
                                        <p:tav tm="0">
                                          <p:val>
                                            <p:fltVal val="0"/>
                                          </p:val>
                                        </p:tav>
                                        <p:tav tm="100000">
                                          <p:val>
                                            <p:strVal val="#ppt_h"/>
                                          </p:val>
                                        </p:tav>
                                      </p:tavLst>
                                    </p:anim>
                                    <p:animEffect transition="in" filter="fade">
                                      <p:cBhvr>
                                        <p:cTn id="110" dur="500"/>
                                        <p:tgtEl>
                                          <p:spTgt spid="33"/>
                                        </p:tgtEl>
                                      </p:cBhvr>
                                    </p:animEffect>
                                  </p:childTnLst>
                                </p:cTn>
                              </p:par>
                              <p:par>
                                <p:cTn id="111" presetID="53" presetClass="entr" presetSubtype="0" fill="hold" nodeType="withEffect">
                                  <p:stCondLst>
                                    <p:cond delay="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47" grpId="0"/>
      <p:bldP spid="124948" grpId="0"/>
      <p:bldP spid="124949" grpId="0"/>
      <p:bldP spid="124950" grpId="0"/>
      <p:bldP spid="24" grpId="0"/>
      <p:bldP spid="124946" grpId="0"/>
      <p:bldP spid="124959"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3827" name="Picture 3" descr="gray-disc"/>
          <p:cNvPicPr>
            <a:picLocks noChangeAspect="1" noChangeArrowheads="1"/>
          </p:cNvPicPr>
          <p:nvPr/>
        </p:nvPicPr>
        <p:blipFill>
          <a:blip r:embed="rId4"/>
          <a:srcRect/>
          <a:stretch>
            <a:fillRect/>
          </a:stretch>
        </p:blipFill>
        <p:spPr bwMode="auto">
          <a:xfrm>
            <a:off x="533400" y="4476750"/>
            <a:ext cx="3432175" cy="1797050"/>
          </a:xfrm>
          <a:prstGeom prst="rect">
            <a:avLst/>
          </a:prstGeom>
          <a:noFill/>
          <a:ln w="9525" algn="ctr">
            <a:noFill/>
            <a:miter lim="800000"/>
            <a:headEnd/>
            <a:tailEnd/>
          </a:ln>
        </p:spPr>
      </p:pic>
      <p:grpSp>
        <p:nvGrpSpPr>
          <p:cNvPr id="2" name="Group 4"/>
          <p:cNvGrpSpPr>
            <a:grpSpLocks/>
          </p:cNvGrpSpPr>
          <p:nvPr/>
        </p:nvGrpSpPr>
        <p:grpSpPr bwMode="auto">
          <a:xfrm>
            <a:off x="2470150" y="4097338"/>
            <a:ext cx="1108075" cy="1265237"/>
            <a:chOff x="2085" y="1465"/>
            <a:chExt cx="894" cy="1087"/>
          </a:xfrm>
        </p:grpSpPr>
        <p:pic>
          <p:nvPicPr>
            <p:cNvPr id="12341" name="Picture 5" descr="blue 3d disc with glow"/>
            <p:cNvPicPr>
              <a:picLocks noChangeAspect="1" noChangeArrowheads="1"/>
            </p:cNvPicPr>
            <p:nvPr/>
          </p:nvPicPr>
          <p:blipFill>
            <a:blip r:embed="rId5"/>
            <a:srcRect/>
            <a:stretch>
              <a:fillRect/>
            </a:stretch>
          </p:blipFill>
          <p:spPr bwMode="auto">
            <a:xfrm>
              <a:off x="2085" y="1962"/>
              <a:ext cx="894" cy="590"/>
            </a:xfrm>
            <a:prstGeom prst="rect">
              <a:avLst/>
            </a:prstGeom>
            <a:noFill/>
            <a:ln w="9525" algn="ctr">
              <a:noFill/>
              <a:miter lim="800000"/>
              <a:headEnd/>
              <a:tailEnd/>
            </a:ln>
          </p:spPr>
        </p:pic>
        <p:pic>
          <p:nvPicPr>
            <p:cNvPr id="12342" name="Picture 6" descr="Host Integration Server (HIS) sm"/>
            <p:cNvPicPr>
              <a:picLocks noChangeAspect="1" noChangeArrowheads="1"/>
            </p:cNvPicPr>
            <p:nvPr/>
          </p:nvPicPr>
          <p:blipFill>
            <a:blip r:embed="rId6"/>
            <a:srcRect/>
            <a:stretch>
              <a:fillRect/>
            </a:stretch>
          </p:blipFill>
          <p:spPr bwMode="auto">
            <a:xfrm>
              <a:off x="2246" y="1465"/>
              <a:ext cx="625" cy="964"/>
            </a:xfrm>
            <a:prstGeom prst="rect">
              <a:avLst/>
            </a:prstGeom>
            <a:noFill/>
            <a:ln w="9525">
              <a:noFill/>
              <a:miter lim="800000"/>
              <a:headEnd/>
              <a:tailEnd/>
            </a:ln>
          </p:spPr>
        </p:pic>
      </p:grpSp>
      <p:pic>
        <p:nvPicPr>
          <p:cNvPr id="333831" name="Picture 7" descr="green checkmark2"/>
          <p:cNvPicPr>
            <a:picLocks noChangeAspect="1" noChangeArrowheads="1"/>
          </p:cNvPicPr>
          <p:nvPr/>
        </p:nvPicPr>
        <p:blipFill>
          <a:blip r:embed="rId7"/>
          <a:srcRect/>
          <a:stretch>
            <a:fillRect/>
          </a:stretch>
        </p:blipFill>
        <p:spPr bwMode="auto">
          <a:xfrm>
            <a:off x="2927350" y="4446588"/>
            <a:ext cx="914400" cy="895350"/>
          </a:xfrm>
          <a:prstGeom prst="rect">
            <a:avLst/>
          </a:prstGeom>
          <a:noFill/>
          <a:ln w="9525">
            <a:noFill/>
            <a:miter lim="800000"/>
            <a:headEnd/>
            <a:tailEnd/>
          </a:ln>
        </p:spPr>
      </p:pic>
      <p:sp>
        <p:nvSpPr>
          <p:cNvPr id="333832" name="Rectangle 8"/>
          <p:cNvSpPr>
            <a:spLocks noChangeArrowheads="1"/>
          </p:cNvSpPr>
          <p:nvPr/>
        </p:nvSpPr>
        <p:spPr bwMode="auto">
          <a:xfrm>
            <a:off x="38100" y="73025"/>
            <a:ext cx="9105900" cy="1244600"/>
          </a:xfrm>
          <a:prstGeom prst="rect">
            <a:avLst/>
          </a:prstGeom>
          <a:noFill/>
          <a:ln w="9525">
            <a:noFill/>
            <a:miter lim="800000"/>
            <a:headEnd/>
            <a:tailEnd/>
          </a:ln>
          <a:effectLst/>
        </p:spPr>
        <p:txBody>
          <a:bodyPr anchor="ctr"/>
          <a:lstStyle/>
          <a:p>
            <a:pPr algn="l" rtl="0" fontAlgn="base">
              <a:lnSpc>
                <a:spcPct val="90000"/>
              </a:lnSpc>
              <a:spcBef>
                <a:spcPct val="30000"/>
              </a:spcBef>
              <a:spcAft>
                <a:spcPct val="0"/>
              </a:spcAft>
              <a:defRPr/>
            </a:pPr>
            <a:endParaRPr lang="en-GB" sz="4400" kern="1200" dirty="0">
              <a:solidFill>
                <a:srgbClr val="666666"/>
              </a:solidFill>
              <a:effectLst>
                <a:outerShdw blurRad="38100" dist="38100" dir="2700000" algn="tl">
                  <a:srgbClr val="000000"/>
                </a:outerShdw>
              </a:effectLst>
              <a:latin typeface="Segoe"/>
              <a:ea typeface="+mn-ea"/>
              <a:cs typeface="+mn-cs"/>
            </a:endParaRPr>
          </a:p>
        </p:txBody>
      </p:sp>
      <p:sp>
        <p:nvSpPr>
          <p:cNvPr id="13368" name="Rectangle 56"/>
          <p:cNvSpPr>
            <a:spLocks noGrp="1" noChangeArrowheads="1"/>
          </p:cNvSpPr>
          <p:nvPr>
            <p:ph type="title"/>
          </p:nvPr>
        </p:nvSpPr>
        <p:spPr/>
        <p:txBody>
          <a:bodyPr/>
          <a:lstStyle/>
          <a:p>
            <a:r>
              <a:rPr lang="en-US" smtClean="0"/>
              <a:t>Virtualization Benefits</a:t>
            </a:r>
            <a:endParaRPr lang="en-US" dirty="0" smtClean="0"/>
          </a:p>
        </p:txBody>
      </p:sp>
      <p:pic>
        <p:nvPicPr>
          <p:cNvPr id="333841" name="Picture 17" descr="gray-disc"/>
          <p:cNvPicPr>
            <a:picLocks noChangeAspect="1" noChangeArrowheads="1"/>
          </p:cNvPicPr>
          <p:nvPr/>
        </p:nvPicPr>
        <p:blipFill>
          <a:blip r:embed="rId4"/>
          <a:srcRect/>
          <a:stretch>
            <a:fillRect/>
          </a:stretch>
        </p:blipFill>
        <p:spPr bwMode="auto">
          <a:xfrm>
            <a:off x="546100" y="2160588"/>
            <a:ext cx="3432175" cy="1797050"/>
          </a:xfrm>
          <a:prstGeom prst="rect">
            <a:avLst/>
          </a:prstGeom>
          <a:noFill/>
          <a:ln w="9525" algn="ctr">
            <a:noFill/>
            <a:miter lim="800000"/>
            <a:headEnd/>
            <a:tailEnd/>
          </a:ln>
        </p:spPr>
      </p:pic>
      <p:grpSp>
        <p:nvGrpSpPr>
          <p:cNvPr id="3" name="Group 18"/>
          <p:cNvGrpSpPr>
            <a:grpSpLocks/>
          </p:cNvGrpSpPr>
          <p:nvPr/>
        </p:nvGrpSpPr>
        <p:grpSpPr bwMode="auto">
          <a:xfrm>
            <a:off x="2466975" y="1781175"/>
            <a:ext cx="1108075" cy="1265238"/>
            <a:chOff x="2085" y="1465"/>
            <a:chExt cx="894" cy="1087"/>
          </a:xfrm>
        </p:grpSpPr>
        <p:pic>
          <p:nvPicPr>
            <p:cNvPr id="12335" name="Picture 19" descr="blue 3d disc with glow"/>
            <p:cNvPicPr>
              <a:picLocks noChangeAspect="1" noChangeArrowheads="1"/>
            </p:cNvPicPr>
            <p:nvPr/>
          </p:nvPicPr>
          <p:blipFill>
            <a:blip r:embed="rId5"/>
            <a:srcRect/>
            <a:stretch>
              <a:fillRect/>
            </a:stretch>
          </p:blipFill>
          <p:spPr bwMode="auto">
            <a:xfrm>
              <a:off x="2085" y="1962"/>
              <a:ext cx="894" cy="590"/>
            </a:xfrm>
            <a:prstGeom prst="rect">
              <a:avLst/>
            </a:prstGeom>
            <a:noFill/>
            <a:ln w="9525" algn="ctr">
              <a:noFill/>
              <a:miter lim="800000"/>
              <a:headEnd/>
              <a:tailEnd/>
            </a:ln>
          </p:spPr>
        </p:pic>
        <p:pic>
          <p:nvPicPr>
            <p:cNvPr id="12336" name="Picture 20" descr="Host Integration Server (HIS) sm"/>
            <p:cNvPicPr>
              <a:picLocks noChangeAspect="1" noChangeArrowheads="1"/>
            </p:cNvPicPr>
            <p:nvPr/>
          </p:nvPicPr>
          <p:blipFill>
            <a:blip r:embed="rId6"/>
            <a:srcRect/>
            <a:stretch>
              <a:fillRect/>
            </a:stretch>
          </p:blipFill>
          <p:spPr bwMode="auto">
            <a:xfrm>
              <a:off x="2246" y="1465"/>
              <a:ext cx="625" cy="964"/>
            </a:xfrm>
            <a:prstGeom prst="rect">
              <a:avLst/>
            </a:prstGeom>
            <a:noFill/>
            <a:ln w="9525">
              <a:noFill/>
              <a:miter lim="800000"/>
              <a:headEnd/>
              <a:tailEnd/>
            </a:ln>
          </p:spPr>
        </p:pic>
      </p:grpSp>
      <p:pic>
        <p:nvPicPr>
          <p:cNvPr id="333845" name="Picture 21" descr="sm yellow straight down arrow"/>
          <p:cNvPicPr>
            <a:picLocks noChangeAspect="1" noChangeArrowheads="1"/>
          </p:cNvPicPr>
          <p:nvPr/>
        </p:nvPicPr>
        <p:blipFill>
          <a:blip r:embed="rId8">
            <a:lum bright="36000"/>
          </a:blip>
          <a:srcRect/>
          <a:stretch>
            <a:fillRect/>
          </a:stretch>
        </p:blipFill>
        <p:spPr bwMode="auto">
          <a:xfrm>
            <a:off x="1728787" y="2090738"/>
            <a:ext cx="992188" cy="719137"/>
          </a:xfrm>
          <a:prstGeom prst="rect">
            <a:avLst/>
          </a:prstGeom>
          <a:noFill/>
          <a:ln w="9525" algn="ctr">
            <a:noFill/>
            <a:miter lim="800000"/>
            <a:headEnd/>
            <a:tailEnd/>
          </a:ln>
        </p:spPr>
      </p:pic>
      <p:sp>
        <p:nvSpPr>
          <p:cNvPr id="333846" name="Text Box 22"/>
          <p:cNvSpPr txBox="1">
            <a:spLocks noChangeArrowheads="1"/>
          </p:cNvSpPr>
          <p:nvPr/>
        </p:nvSpPr>
        <p:spPr bwMode="auto">
          <a:xfrm>
            <a:off x="860425" y="1412875"/>
            <a:ext cx="2923685" cy="424732"/>
          </a:xfrm>
          <a:prstGeom prst="rect">
            <a:avLst/>
          </a:prstGeom>
          <a:noFill/>
          <a:ln w="9525" algn="ctr">
            <a:noFill/>
            <a:miter lim="800000"/>
            <a:headEnd/>
            <a:tailEnd/>
          </a:ln>
          <a:effectLst/>
        </p:spPr>
        <p:txBody>
          <a:bodyPr wrap="none">
            <a:spAutoFit/>
          </a:bodyPr>
          <a:lstStyle/>
          <a:p>
            <a:pPr algn="ctr" rtl="0" fontAlgn="base">
              <a:lnSpc>
                <a:spcPct val="90000"/>
              </a:lnSpc>
              <a:spcBef>
                <a:spcPct val="30000"/>
              </a:spcBef>
              <a:spcAft>
                <a:spcPct val="0"/>
              </a:spcAft>
              <a:defRPr/>
            </a:pPr>
            <a:r>
              <a:rPr lang="en-US" sz="2400" kern="1200" dirty="0">
                <a:solidFill>
                  <a:srgbClr val="A2998A"/>
                </a:solidFill>
                <a:effectLst>
                  <a:outerShdw blurRad="38100" dist="38100" dir="2700000" algn="tl">
                    <a:srgbClr val="000000"/>
                  </a:outerShdw>
                </a:effectLst>
                <a:latin typeface="Segoe"/>
                <a:ea typeface="+mn-ea"/>
                <a:cs typeface="Arial" charset="0"/>
              </a:rPr>
              <a:t>Server consolidation</a:t>
            </a:r>
          </a:p>
        </p:txBody>
      </p:sp>
      <p:pic>
        <p:nvPicPr>
          <p:cNvPr id="333849" name="Picture 25" descr="stop No"/>
          <p:cNvPicPr>
            <a:picLocks noChangeAspect="1" noChangeArrowheads="1"/>
          </p:cNvPicPr>
          <p:nvPr/>
        </p:nvPicPr>
        <p:blipFill>
          <a:blip r:embed="rId9"/>
          <a:srcRect/>
          <a:stretch>
            <a:fillRect/>
          </a:stretch>
        </p:blipFill>
        <p:spPr bwMode="auto">
          <a:xfrm>
            <a:off x="2514600" y="1863725"/>
            <a:ext cx="1060450" cy="1060450"/>
          </a:xfrm>
          <a:prstGeom prst="rect">
            <a:avLst/>
          </a:prstGeom>
          <a:noFill/>
          <a:ln w="9525">
            <a:noFill/>
            <a:miter lim="800000"/>
            <a:headEnd/>
            <a:tailEnd/>
          </a:ln>
        </p:spPr>
      </p:pic>
      <p:pic>
        <p:nvPicPr>
          <p:cNvPr id="333850" name="Picture 26" descr="sm yellow straight down arrow"/>
          <p:cNvPicPr>
            <a:picLocks noChangeAspect="1" noChangeArrowheads="1"/>
          </p:cNvPicPr>
          <p:nvPr/>
        </p:nvPicPr>
        <p:blipFill>
          <a:blip r:embed="rId8">
            <a:lum bright="36000"/>
          </a:blip>
          <a:srcRect/>
          <a:stretch>
            <a:fillRect/>
          </a:stretch>
        </p:blipFill>
        <p:spPr bwMode="auto">
          <a:xfrm>
            <a:off x="1725612" y="4371975"/>
            <a:ext cx="992188" cy="719138"/>
          </a:xfrm>
          <a:prstGeom prst="rect">
            <a:avLst/>
          </a:prstGeom>
          <a:noFill/>
          <a:ln w="9525" algn="ctr">
            <a:noFill/>
            <a:miter lim="800000"/>
            <a:headEnd/>
            <a:tailEnd/>
          </a:ln>
        </p:spPr>
      </p:pic>
      <p:grpSp>
        <p:nvGrpSpPr>
          <p:cNvPr id="4" name="Group 27"/>
          <p:cNvGrpSpPr>
            <a:grpSpLocks/>
          </p:cNvGrpSpPr>
          <p:nvPr/>
        </p:nvGrpSpPr>
        <p:grpSpPr bwMode="auto">
          <a:xfrm>
            <a:off x="1031875" y="2106613"/>
            <a:ext cx="1352550" cy="1141412"/>
            <a:chOff x="863" y="1699"/>
            <a:chExt cx="1091" cy="981"/>
          </a:xfrm>
        </p:grpSpPr>
        <p:grpSp>
          <p:nvGrpSpPr>
            <p:cNvPr id="5" name="Group 28"/>
            <p:cNvGrpSpPr>
              <a:grpSpLocks/>
            </p:cNvGrpSpPr>
            <p:nvPr/>
          </p:nvGrpSpPr>
          <p:grpSpPr bwMode="auto">
            <a:xfrm>
              <a:off x="863" y="1699"/>
              <a:ext cx="489" cy="541"/>
              <a:chOff x="543" y="1479"/>
              <a:chExt cx="489" cy="541"/>
            </a:xfrm>
          </p:grpSpPr>
          <p:pic>
            <p:nvPicPr>
              <p:cNvPr id="12333" name="Picture 29" descr="blue 3d disc with glow"/>
              <p:cNvPicPr>
                <a:picLocks noChangeAspect="1" noChangeArrowheads="1"/>
              </p:cNvPicPr>
              <p:nvPr/>
            </p:nvPicPr>
            <p:blipFill>
              <a:blip r:embed="rId10"/>
              <a:srcRect/>
              <a:stretch>
                <a:fillRect/>
              </a:stretch>
            </p:blipFill>
            <p:spPr bwMode="auto">
              <a:xfrm>
                <a:off x="543" y="1686"/>
                <a:ext cx="489" cy="334"/>
              </a:xfrm>
              <a:prstGeom prst="rect">
                <a:avLst/>
              </a:prstGeom>
              <a:noFill/>
              <a:ln w="9525" algn="ctr">
                <a:noFill/>
                <a:miter lim="800000"/>
                <a:headEnd/>
                <a:tailEnd/>
              </a:ln>
            </p:spPr>
          </p:pic>
          <p:pic>
            <p:nvPicPr>
              <p:cNvPr id="12334" name="Picture 30" descr="Server sm"/>
              <p:cNvPicPr>
                <a:picLocks noChangeAspect="1" noChangeArrowheads="1"/>
              </p:cNvPicPr>
              <p:nvPr/>
            </p:nvPicPr>
            <p:blipFill>
              <a:blip r:embed="rId11"/>
              <a:srcRect/>
              <a:stretch>
                <a:fillRect/>
              </a:stretch>
            </p:blipFill>
            <p:spPr bwMode="auto">
              <a:xfrm>
                <a:off x="648" y="1479"/>
                <a:ext cx="288" cy="449"/>
              </a:xfrm>
              <a:prstGeom prst="rect">
                <a:avLst/>
              </a:prstGeom>
              <a:noFill/>
              <a:ln w="9525" algn="ctr">
                <a:noFill/>
                <a:miter lim="800000"/>
                <a:headEnd/>
                <a:tailEnd/>
              </a:ln>
            </p:spPr>
          </p:pic>
        </p:grpSp>
        <p:grpSp>
          <p:nvGrpSpPr>
            <p:cNvPr id="6" name="Group 31"/>
            <p:cNvGrpSpPr>
              <a:grpSpLocks/>
            </p:cNvGrpSpPr>
            <p:nvPr/>
          </p:nvGrpSpPr>
          <p:grpSpPr bwMode="auto">
            <a:xfrm>
              <a:off x="1300" y="1738"/>
              <a:ext cx="489" cy="542"/>
              <a:chOff x="1062" y="1473"/>
              <a:chExt cx="489" cy="542"/>
            </a:xfrm>
          </p:grpSpPr>
          <p:pic>
            <p:nvPicPr>
              <p:cNvPr id="12331" name="Picture 32" descr="blue 3d disc with glow"/>
              <p:cNvPicPr>
                <a:picLocks noChangeAspect="1" noChangeArrowheads="1"/>
              </p:cNvPicPr>
              <p:nvPr/>
            </p:nvPicPr>
            <p:blipFill>
              <a:blip r:embed="rId12"/>
              <a:srcRect/>
              <a:stretch>
                <a:fillRect/>
              </a:stretch>
            </p:blipFill>
            <p:spPr bwMode="auto">
              <a:xfrm>
                <a:off x="1062" y="1680"/>
                <a:ext cx="489" cy="335"/>
              </a:xfrm>
              <a:prstGeom prst="rect">
                <a:avLst/>
              </a:prstGeom>
              <a:noFill/>
              <a:ln w="9525" algn="ctr">
                <a:noFill/>
                <a:miter lim="800000"/>
                <a:headEnd/>
                <a:tailEnd/>
              </a:ln>
            </p:spPr>
          </p:pic>
          <p:pic>
            <p:nvPicPr>
              <p:cNvPr id="12332" name="Picture 33" descr="Server sm"/>
              <p:cNvPicPr>
                <a:picLocks noChangeAspect="1" noChangeArrowheads="1"/>
              </p:cNvPicPr>
              <p:nvPr/>
            </p:nvPicPr>
            <p:blipFill>
              <a:blip r:embed="rId11"/>
              <a:srcRect/>
              <a:stretch>
                <a:fillRect/>
              </a:stretch>
            </p:blipFill>
            <p:spPr bwMode="auto">
              <a:xfrm>
                <a:off x="1177" y="1473"/>
                <a:ext cx="288" cy="450"/>
              </a:xfrm>
              <a:prstGeom prst="rect">
                <a:avLst/>
              </a:prstGeom>
              <a:noFill/>
              <a:ln w="9525" algn="ctr">
                <a:noFill/>
                <a:miter lim="800000"/>
                <a:headEnd/>
                <a:tailEnd/>
              </a:ln>
            </p:spPr>
          </p:pic>
        </p:grpSp>
        <p:grpSp>
          <p:nvGrpSpPr>
            <p:cNvPr id="7" name="Group 34"/>
            <p:cNvGrpSpPr>
              <a:grpSpLocks/>
            </p:cNvGrpSpPr>
            <p:nvPr/>
          </p:nvGrpSpPr>
          <p:grpSpPr bwMode="auto">
            <a:xfrm>
              <a:off x="1465" y="2130"/>
              <a:ext cx="489" cy="550"/>
              <a:chOff x="1410" y="2075"/>
              <a:chExt cx="489" cy="550"/>
            </a:xfrm>
          </p:grpSpPr>
          <p:pic>
            <p:nvPicPr>
              <p:cNvPr id="12329" name="Picture 35" descr="blue 3d disc with glow"/>
              <p:cNvPicPr>
                <a:picLocks noChangeAspect="1" noChangeArrowheads="1"/>
              </p:cNvPicPr>
              <p:nvPr/>
            </p:nvPicPr>
            <p:blipFill>
              <a:blip r:embed="rId12"/>
              <a:srcRect/>
              <a:stretch>
                <a:fillRect/>
              </a:stretch>
            </p:blipFill>
            <p:spPr bwMode="auto">
              <a:xfrm>
                <a:off x="1410" y="2290"/>
                <a:ext cx="489" cy="335"/>
              </a:xfrm>
              <a:prstGeom prst="rect">
                <a:avLst/>
              </a:prstGeom>
              <a:noFill/>
              <a:ln w="9525" algn="ctr">
                <a:noFill/>
                <a:miter lim="800000"/>
                <a:headEnd/>
                <a:tailEnd/>
              </a:ln>
            </p:spPr>
          </p:pic>
          <p:pic>
            <p:nvPicPr>
              <p:cNvPr id="12330" name="Picture 36" descr="Server sm"/>
              <p:cNvPicPr>
                <a:picLocks noChangeAspect="1" noChangeArrowheads="1"/>
              </p:cNvPicPr>
              <p:nvPr/>
            </p:nvPicPr>
            <p:blipFill>
              <a:blip r:embed="rId11"/>
              <a:srcRect/>
              <a:stretch>
                <a:fillRect/>
              </a:stretch>
            </p:blipFill>
            <p:spPr bwMode="auto">
              <a:xfrm>
                <a:off x="1515" y="2075"/>
                <a:ext cx="288" cy="449"/>
              </a:xfrm>
              <a:prstGeom prst="rect">
                <a:avLst/>
              </a:prstGeom>
              <a:noFill/>
              <a:ln w="9525" algn="ctr">
                <a:noFill/>
                <a:miter lim="800000"/>
                <a:headEnd/>
                <a:tailEnd/>
              </a:ln>
            </p:spPr>
          </p:pic>
        </p:grpSp>
        <p:grpSp>
          <p:nvGrpSpPr>
            <p:cNvPr id="8" name="Group 37"/>
            <p:cNvGrpSpPr>
              <a:grpSpLocks/>
            </p:cNvGrpSpPr>
            <p:nvPr/>
          </p:nvGrpSpPr>
          <p:grpSpPr bwMode="auto">
            <a:xfrm>
              <a:off x="1009" y="2015"/>
              <a:ext cx="489" cy="551"/>
              <a:chOff x="935" y="2062"/>
              <a:chExt cx="489" cy="551"/>
            </a:xfrm>
          </p:grpSpPr>
          <p:pic>
            <p:nvPicPr>
              <p:cNvPr id="12327" name="Picture 38" descr="blue 3d disc with glow"/>
              <p:cNvPicPr>
                <a:picLocks noChangeAspect="1" noChangeArrowheads="1"/>
              </p:cNvPicPr>
              <p:nvPr/>
            </p:nvPicPr>
            <p:blipFill>
              <a:blip r:embed="rId12"/>
              <a:srcRect/>
              <a:stretch>
                <a:fillRect/>
              </a:stretch>
            </p:blipFill>
            <p:spPr bwMode="auto">
              <a:xfrm>
                <a:off x="935" y="2278"/>
                <a:ext cx="489" cy="335"/>
              </a:xfrm>
              <a:prstGeom prst="rect">
                <a:avLst/>
              </a:prstGeom>
              <a:noFill/>
              <a:ln w="9525" algn="ctr">
                <a:noFill/>
                <a:miter lim="800000"/>
                <a:headEnd/>
                <a:tailEnd/>
              </a:ln>
            </p:spPr>
          </p:pic>
          <p:pic>
            <p:nvPicPr>
              <p:cNvPr id="12328" name="Picture 39" descr="Server sm"/>
              <p:cNvPicPr>
                <a:picLocks noChangeAspect="1" noChangeArrowheads="1"/>
              </p:cNvPicPr>
              <p:nvPr/>
            </p:nvPicPr>
            <p:blipFill>
              <a:blip r:embed="rId11"/>
              <a:srcRect/>
              <a:stretch>
                <a:fillRect/>
              </a:stretch>
            </p:blipFill>
            <p:spPr bwMode="auto">
              <a:xfrm>
                <a:off x="1040" y="2062"/>
                <a:ext cx="288" cy="450"/>
              </a:xfrm>
              <a:prstGeom prst="rect">
                <a:avLst/>
              </a:prstGeom>
              <a:noFill/>
              <a:ln w="9525" algn="ctr">
                <a:noFill/>
                <a:miter lim="800000"/>
                <a:headEnd/>
                <a:tailEnd/>
              </a:ln>
            </p:spPr>
          </p:pic>
        </p:grpSp>
      </p:grpSp>
      <p:sp>
        <p:nvSpPr>
          <p:cNvPr id="333864" name="Text Box 40"/>
          <p:cNvSpPr txBox="1">
            <a:spLocks noChangeArrowheads="1"/>
          </p:cNvSpPr>
          <p:nvPr/>
        </p:nvSpPr>
        <p:spPr bwMode="auto">
          <a:xfrm>
            <a:off x="925512" y="5792788"/>
            <a:ext cx="2791150" cy="424732"/>
          </a:xfrm>
          <a:prstGeom prst="rect">
            <a:avLst/>
          </a:prstGeom>
          <a:noFill/>
          <a:ln w="9525" algn="ctr">
            <a:noFill/>
            <a:miter lim="800000"/>
            <a:headEnd/>
            <a:tailEnd/>
          </a:ln>
          <a:effectLst/>
        </p:spPr>
        <p:txBody>
          <a:bodyPr wrap="none">
            <a:spAutoFit/>
          </a:bodyPr>
          <a:lstStyle/>
          <a:p>
            <a:pPr algn="ctr" rtl="0" fontAlgn="base">
              <a:lnSpc>
                <a:spcPct val="90000"/>
              </a:lnSpc>
              <a:spcBef>
                <a:spcPct val="30000"/>
              </a:spcBef>
              <a:spcAft>
                <a:spcPct val="0"/>
              </a:spcAft>
              <a:defRPr/>
            </a:pPr>
            <a:r>
              <a:rPr lang="en-US" sz="2400" kern="1200" dirty="0">
                <a:solidFill>
                  <a:srgbClr val="A2998A"/>
                </a:solidFill>
                <a:effectLst>
                  <a:outerShdw blurRad="38100" dist="38100" dir="2700000" algn="tl">
                    <a:srgbClr val="000000"/>
                  </a:outerShdw>
                </a:effectLst>
                <a:latin typeface="Segoe"/>
                <a:ea typeface="+mn-ea"/>
                <a:cs typeface="Arial" charset="0"/>
              </a:rPr>
              <a:t>Business Continuity</a:t>
            </a:r>
            <a:endParaRPr lang="en-US" sz="2000" kern="1200" dirty="0">
              <a:solidFill>
                <a:srgbClr val="A2998A"/>
              </a:solidFill>
              <a:effectLst>
                <a:outerShdw blurRad="38100" dist="38100" dir="2700000" algn="tl">
                  <a:srgbClr val="000000"/>
                </a:outerShdw>
              </a:effectLst>
              <a:latin typeface="Segoe"/>
              <a:ea typeface="+mn-ea"/>
              <a:cs typeface="Arial" charset="0"/>
            </a:endParaRPr>
          </a:p>
        </p:txBody>
      </p:sp>
      <p:grpSp>
        <p:nvGrpSpPr>
          <p:cNvPr id="9" name="Group 41"/>
          <p:cNvGrpSpPr>
            <a:grpSpLocks/>
          </p:cNvGrpSpPr>
          <p:nvPr/>
        </p:nvGrpSpPr>
        <p:grpSpPr bwMode="auto">
          <a:xfrm>
            <a:off x="1057275" y="4411663"/>
            <a:ext cx="1352550" cy="1141412"/>
            <a:chOff x="863" y="1699"/>
            <a:chExt cx="1091" cy="981"/>
          </a:xfrm>
        </p:grpSpPr>
        <p:grpSp>
          <p:nvGrpSpPr>
            <p:cNvPr id="10" name="Group 42"/>
            <p:cNvGrpSpPr>
              <a:grpSpLocks/>
            </p:cNvGrpSpPr>
            <p:nvPr/>
          </p:nvGrpSpPr>
          <p:grpSpPr bwMode="auto">
            <a:xfrm>
              <a:off x="863" y="1699"/>
              <a:ext cx="489" cy="541"/>
              <a:chOff x="543" y="1479"/>
              <a:chExt cx="489" cy="541"/>
            </a:xfrm>
          </p:grpSpPr>
          <p:pic>
            <p:nvPicPr>
              <p:cNvPr id="12321" name="Picture 43" descr="blue 3d disc with glow"/>
              <p:cNvPicPr>
                <a:picLocks noChangeAspect="1" noChangeArrowheads="1"/>
              </p:cNvPicPr>
              <p:nvPr/>
            </p:nvPicPr>
            <p:blipFill>
              <a:blip r:embed="rId10"/>
              <a:srcRect/>
              <a:stretch>
                <a:fillRect/>
              </a:stretch>
            </p:blipFill>
            <p:spPr bwMode="auto">
              <a:xfrm>
                <a:off x="543" y="1686"/>
                <a:ext cx="489" cy="334"/>
              </a:xfrm>
              <a:prstGeom prst="rect">
                <a:avLst/>
              </a:prstGeom>
              <a:noFill/>
              <a:ln w="9525" algn="ctr">
                <a:noFill/>
                <a:miter lim="800000"/>
                <a:headEnd/>
                <a:tailEnd/>
              </a:ln>
            </p:spPr>
          </p:pic>
          <p:pic>
            <p:nvPicPr>
              <p:cNvPr id="12322" name="Picture 44" descr="Server sm"/>
              <p:cNvPicPr>
                <a:picLocks noChangeAspect="1" noChangeArrowheads="1"/>
              </p:cNvPicPr>
              <p:nvPr/>
            </p:nvPicPr>
            <p:blipFill>
              <a:blip r:embed="rId11"/>
              <a:srcRect/>
              <a:stretch>
                <a:fillRect/>
              </a:stretch>
            </p:blipFill>
            <p:spPr bwMode="auto">
              <a:xfrm>
                <a:off x="648" y="1479"/>
                <a:ext cx="288" cy="449"/>
              </a:xfrm>
              <a:prstGeom prst="rect">
                <a:avLst/>
              </a:prstGeom>
              <a:noFill/>
              <a:ln w="9525" algn="ctr">
                <a:noFill/>
                <a:miter lim="800000"/>
                <a:headEnd/>
                <a:tailEnd/>
              </a:ln>
            </p:spPr>
          </p:pic>
        </p:grpSp>
        <p:grpSp>
          <p:nvGrpSpPr>
            <p:cNvPr id="11" name="Group 45"/>
            <p:cNvGrpSpPr>
              <a:grpSpLocks/>
            </p:cNvGrpSpPr>
            <p:nvPr/>
          </p:nvGrpSpPr>
          <p:grpSpPr bwMode="auto">
            <a:xfrm>
              <a:off x="1300" y="1738"/>
              <a:ext cx="489" cy="542"/>
              <a:chOff x="1062" y="1473"/>
              <a:chExt cx="489" cy="542"/>
            </a:xfrm>
          </p:grpSpPr>
          <p:pic>
            <p:nvPicPr>
              <p:cNvPr id="12319" name="Picture 46" descr="blue 3d disc with glow"/>
              <p:cNvPicPr>
                <a:picLocks noChangeAspect="1" noChangeArrowheads="1"/>
              </p:cNvPicPr>
              <p:nvPr/>
            </p:nvPicPr>
            <p:blipFill>
              <a:blip r:embed="rId12"/>
              <a:srcRect/>
              <a:stretch>
                <a:fillRect/>
              </a:stretch>
            </p:blipFill>
            <p:spPr bwMode="auto">
              <a:xfrm>
                <a:off x="1062" y="1680"/>
                <a:ext cx="489" cy="335"/>
              </a:xfrm>
              <a:prstGeom prst="rect">
                <a:avLst/>
              </a:prstGeom>
              <a:noFill/>
              <a:ln w="9525" algn="ctr">
                <a:noFill/>
                <a:miter lim="800000"/>
                <a:headEnd/>
                <a:tailEnd/>
              </a:ln>
            </p:spPr>
          </p:pic>
          <p:pic>
            <p:nvPicPr>
              <p:cNvPr id="12320" name="Picture 47" descr="Server sm"/>
              <p:cNvPicPr>
                <a:picLocks noChangeAspect="1" noChangeArrowheads="1"/>
              </p:cNvPicPr>
              <p:nvPr/>
            </p:nvPicPr>
            <p:blipFill>
              <a:blip r:embed="rId11"/>
              <a:srcRect/>
              <a:stretch>
                <a:fillRect/>
              </a:stretch>
            </p:blipFill>
            <p:spPr bwMode="auto">
              <a:xfrm>
                <a:off x="1177" y="1473"/>
                <a:ext cx="288" cy="450"/>
              </a:xfrm>
              <a:prstGeom prst="rect">
                <a:avLst/>
              </a:prstGeom>
              <a:noFill/>
              <a:ln w="9525" algn="ctr">
                <a:noFill/>
                <a:miter lim="800000"/>
                <a:headEnd/>
                <a:tailEnd/>
              </a:ln>
            </p:spPr>
          </p:pic>
        </p:grpSp>
        <p:grpSp>
          <p:nvGrpSpPr>
            <p:cNvPr id="12" name="Group 48"/>
            <p:cNvGrpSpPr>
              <a:grpSpLocks/>
            </p:cNvGrpSpPr>
            <p:nvPr/>
          </p:nvGrpSpPr>
          <p:grpSpPr bwMode="auto">
            <a:xfrm>
              <a:off x="1465" y="2130"/>
              <a:ext cx="489" cy="550"/>
              <a:chOff x="1410" y="2075"/>
              <a:chExt cx="489" cy="550"/>
            </a:xfrm>
          </p:grpSpPr>
          <p:pic>
            <p:nvPicPr>
              <p:cNvPr id="12317" name="Picture 49" descr="blue 3d disc with glow"/>
              <p:cNvPicPr>
                <a:picLocks noChangeAspect="1" noChangeArrowheads="1"/>
              </p:cNvPicPr>
              <p:nvPr/>
            </p:nvPicPr>
            <p:blipFill>
              <a:blip r:embed="rId12"/>
              <a:srcRect/>
              <a:stretch>
                <a:fillRect/>
              </a:stretch>
            </p:blipFill>
            <p:spPr bwMode="auto">
              <a:xfrm>
                <a:off x="1410" y="2290"/>
                <a:ext cx="489" cy="335"/>
              </a:xfrm>
              <a:prstGeom prst="rect">
                <a:avLst/>
              </a:prstGeom>
              <a:noFill/>
              <a:ln w="9525" algn="ctr">
                <a:noFill/>
                <a:miter lim="800000"/>
                <a:headEnd/>
                <a:tailEnd/>
              </a:ln>
            </p:spPr>
          </p:pic>
          <p:pic>
            <p:nvPicPr>
              <p:cNvPr id="12318" name="Picture 50" descr="Server sm"/>
              <p:cNvPicPr>
                <a:picLocks noChangeAspect="1" noChangeArrowheads="1"/>
              </p:cNvPicPr>
              <p:nvPr/>
            </p:nvPicPr>
            <p:blipFill>
              <a:blip r:embed="rId11"/>
              <a:srcRect/>
              <a:stretch>
                <a:fillRect/>
              </a:stretch>
            </p:blipFill>
            <p:spPr bwMode="auto">
              <a:xfrm>
                <a:off x="1515" y="2075"/>
                <a:ext cx="288" cy="449"/>
              </a:xfrm>
              <a:prstGeom prst="rect">
                <a:avLst/>
              </a:prstGeom>
              <a:noFill/>
              <a:ln w="9525" algn="ctr">
                <a:noFill/>
                <a:miter lim="800000"/>
                <a:headEnd/>
                <a:tailEnd/>
              </a:ln>
            </p:spPr>
          </p:pic>
        </p:grpSp>
        <p:grpSp>
          <p:nvGrpSpPr>
            <p:cNvPr id="13" name="Group 51"/>
            <p:cNvGrpSpPr>
              <a:grpSpLocks/>
            </p:cNvGrpSpPr>
            <p:nvPr/>
          </p:nvGrpSpPr>
          <p:grpSpPr bwMode="auto">
            <a:xfrm>
              <a:off x="1009" y="2015"/>
              <a:ext cx="489" cy="551"/>
              <a:chOff x="935" y="2062"/>
              <a:chExt cx="489" cy="551"/>
            </a:xfrm>
          </p:grpSpPr>
          <p:pic>
            <p:nvPicPr>
              <p:cNvPr id="12315" name="Picture 52" descr="blue 3d disc with glow"/>
              <p:cNvPicPr>
                <a:picLocks noChangeAspect="1" noChangeArrowheads="1"/>
              </p:cNvPicPr>
              <p:nvPr/>
            </p:nvPicPr>
            <p:blipFill>
              <a:blip r:embed="rId12"/>
              <a:srcRect/>
              <a:stretch>
                <a:fillRect/>
              </a:stretch>
            </p:blipFill>
            <p:spPr bwMode="auto">
              <a:xfrm>
                <a:off x="935" y="2278"/>
                <a:ext cx="489" cy="335"/>
              </a:xfrm>
              <a:prstGeom prst="rect">
                <a:avLst/>
              </a:prstGeom>
              <a:noFill/>
              <a:ln w="9525" algn="ctr">
                <a:noFill/>
                <a:miter lim="800000"/>
                <a:headEnd/>
                <a:tailEnd/>
              </a:ln>
            </p:spPr>
          </p:pic>
          <p:pic>
            <p:nvPicPr>
              <p:cNvPr id="12316" name="Picture 53" descr="Server sm"/>
              <p:cNvPicPr>
                <a:picLocks noChangeAspect="1" noChangeArrowheads="1"/>
              </p:cNvPicPr>
              <p:nvPr/>
            </p:nvPicPr>
            <p:blipFill>
              <a:blip r:embed="rId11"/>
              <a:srcRect/>
              <a:stretch>
                <a:fillRect/>
              </a:stretch>
            </p:blipFill>
            <p:spPr bwMode="auto">
              <a:xfrm>
                <a:off x="1040" y="2062"/>
                <a:ext cx="288" cy="450"/>
              </a:xfrm>
              <a:prstGeom prst="rect">
                <a:avLst/>
              </a:prstGeom>
              <a:noFill/>
              <a:ln w="9525" algn="ctr">
                <a:noFill/>
                <a:miter lim="800000"/>
                <a:headEnd/>
                <a:tailEnd/>
              </a:ln>
            </p:spPr>
          </p:pic>
        </p:grpSp>
      </p:grpSp>
      <p:pic>
        <p:nvPicPr>
          <p:cNvPr id="333878" name="Picture 54" descr="arrow 1 Yellow Curved Arrow Large"/>
          <p:cNvPicPr>
            <a:picLocks noChangeAspect="1" noChangeArrowheads="1"/>
          </p:cNvPicPr>
          <p:nvPr/>
        </p:nvPicPr>
        <p:blipFill>
          <a:blip r:embed="rId13"/>
          <a:srcRect/>
          <a:stretch>
            <a:fillRect/>
          </a:stretch>
        </p:blipFill>
        <p:spPr bwMode="auto">
          <a:xfrm rot="4129424" flipH="1">
            <a:off x="411162" y="3190875"/>
            <a:ext cx="2198688" cy="846138"/>
          </a:xfrm>
          <a:prstGeom prst="rect">
            <a:avLst/>
          </a:prstGeom>
          <a:noFill/>
          <a:ln w="9525">
            <a:noFill/>
            <a:miter lim="800000"/>
            <a:headEnd/>
            <a:tailEnd/>
          </a:ln>
        </p:spPr>
      </p:pic>
      <p:grpSp>
        <p:nvGrpSpPr>
          <p:cNvPr id="14" name="Group 148"/>
          <p:cNvGrpSpPr/>
          <p:nvPr/>
        </p:nvGrpSpPr>
        <p:grpSpPr>
          <a:xfrm>
            <a:off x="4371975" y="4071938"/>
            <a:ext cx="4467225" cy="2176462"/>
            <a:chOff x="4371975" y="4148138"/>
            <a:chExt cx="4467225" cy="2176462"/>
          </a:xfrm>
        </p:grpSpPr>
        <p:grpSp>
          <p:nvGrpSpPr>
            <p:cNvPr id="15" name="Group 147"/>
            <p:cNvGrpSpPr/>
            <p:nvPr/>
          </p:nvGrpSpPr>
          <p:grpSpPr>
            <a:xfrm>
              <a:off x="4371975" y="4462463"/>
              <a:ext cx="4467225" cy="1862137"/>
              <a:chOff x="4371975" y="4462463"/>
              <a:chExt cx="4467225" cy="1862137"/>
            </a:xfrm>
          </p:grpSpPr>
          <p:pic>
            <p:nvPicPr>
              <p:cNvPr id="66" name="Picture 3" descr="gray-disc"/>
              <p:cNvPicPr>
                <a:picLocks noChangeAspect="1" noChangeArrowheads="1"/>
              </p:cNvPicPr>
              <p:nvPr/>
            </p:nvPicPr>
            <p:blipFill>
              <a:blip r:embed="rId4"/>
              <a:srcRect/>
              <a:stretch>
                <a:fillRect/>
              </a:stretch>
            </p:blipFill>
            <p:spPr bwMode="auto">
              <a:xfrm>
                <a:off x="4371975" y="4527550"/>
                <a:ext cx="4467225" cy="1797050"/>
              </a:xfrm>
              <a:prstGeom prst="rect">
                <a:avLst/>
              </a:prstGeom>
              <a:noFill/>
              <a:ln w="9525" algn="ctr">
                <a:noFill/>
                <a:miter lim="800000"/>
                <a:headEnd/>
                <a:tailEnd/>
              </a:ln>
            </p:spPr>
          </p:pic>
          <p:grpSp>
            <p:nvGrpSpPr>
              <p:cNvPr id="16" name="Group 85"/>
              <p:cNvGrpSpPr/>
              <p:nvPr/>
            </p:nvGrpSpPr>
            <p:grpSpPr>
              <a:xfrm>
                <a:off x="4829175" y="4462463"/>
                <a:ext cx="2454275" cy="1208087"/>
                <a:chOff x="4648200" y="4124325"/>
                <a:chExt cx="2454275" cy="1208087"/>
              </a:xfrm>
            </p:grpSpPr>
            <p:grpSp>
              <p:nvGrpSpPr>
                <p:cNvPr id="17" name="Group 42"/>
                <p:cNvGrpSpPr>
                  <a:grpSpLocks/>
                </p:cNvGrpSpPr>
                <p:nvPr/>
              </p:nvGrpSpPr>
              <p:grpSpPr bwMode="auto">
                <a:xfrm>
                  <a:off x="4648200" y="4191000"/>
                  <a:ext cx="606230" cy="629464"/>
                  <a:chOff x="543" y="1479"/>
                  <a:chExt cx="489" cy="541"/>
                </a:xfrm>
              </p:grpSpPr>
              <p:pic>
                <p:nvPicPr>
                  <p:cNvPr id="64" name="Picture 43" descr="blue 3d disc with glow"/>
                  <p:cNvPicPr>
                    <a:picLocks noChangeAspect="1" noChangeArrowheads="1"/>
                  </p:cNvPicPr>
                  <p:nvPr/>
                </p:nvPicPr>
                <p:blipFill>
                  <a:blip r:embed="rId10"/>
                  <a:srcRect/>
                  <a:stretch>
                    <a:fillRect/>
                  </a:stretch>
                </p:blipFill>
                <p:spPr bwMode="auto">
                  <a:xfrm>
                    <a:off x="543" y="1686"/>
                    <a:ext cx="489" cy="334"/>
                  </a:xfrm>
                  <a:prstGeom prst="rect">
                    <a:avLst/>
                  </a:prstGeom>
                  <a:noFill/>
                  <a:ln w="9525" algn="ctr">
                    <a:noFill/>
                    <a:miter lim="800000"/>
                    <a:headEnd/>
                    <a:tailEnd/>
                  </a:ln>
                </p:spPr>
              </p:pic>
              <p:pic>
                <p:nvPicPr>
                  <p:cNvPr id="65" name="Picture 44" descr="Server sm"/>
                  <p:cNvPicPr>
                    <a:picLocks noChangeAspect="1" noChangeArrowheads="1"/>
                  </p:cNvPicPr>
                  <p:nvPr/>
                </p:nvPicPr>
                <p:blipFill>
                  <a:blip r:embed="rId11"/>
                  <a:srcRect/>
                  <a:stretch>
                    <a:fillRect/>
                  </a:stretch>
                </p:blipFill>
                <p:spPr bwMode="auto">
                  <a:xfrm>
                    <a:off x="648" y="1479"/>
                    <a:ext cx="288" cy="449"/>
                  </a:xfrm>
                  <a:prstGeom prst="rect">
                    <a:avLst/>
                  </a:prstGeom>
                  <a:noFill/>
                  <a:ln w="9525" algn="ctr">
                    <a:noFill/>
                    <a:miter lim="800000"/>
                    <a:headEnd/>
                    <a:tailEnd/>
                  </a:ln>
                </p:spPr>
              </p:pic>
            </p:grpSp>
            <p:grpSp>
              <p:nvGrpSpPr>
                <p:cNvPr id="18" name="Group 45"/>
                <p:cNvGrpSpPr>
                  <a:grpSpLocks/>
                </p:cNvGrpSpPr>
                <p:nvPr/>
              </p:nvGrpSpPr>
              <p:grpSpPr bwMode="auto">
                <a:xfrm>
                  <a:off x="5189964" y="4236377"/>
                  <a:ext cx="606230" cy="630627"/>
                  <a:chOff x="1062" y="1473"/>
                  <a:chExt cx="489" cy="542"/>
                </a:xfrm>
              </p:grpSpPr>
              <p:pic>
                <p:nvPicPr>
                  <p:cNvPr id="62" name="Picture 46" descr="blue 3d disc with glow"/>
                  <p:cNvPicPr>
                    <a:picLocks noChangeAspect="1" noChangeArrowheads="1"/>
                  </p:cNvPicPr>
                  <p:nvPr/>
                </p:nvPicPr>
                <p:blipFill>
                  <a:blip r:embed="rId12"/>
                  <a:srcRect/>
                  <a:stretch>
                    <a:fillRect/>
                  </a:stretch>
                </p:blipFill>
                <p:spPr bwMode="auto">
                  <a:xfrm>
                    <a:off x="1062" y="1680"/>
                    <a:ext cx="489" cy="335"/>
                  </a:xfrm>
                  <a:prstGeom prst="rect">
                    <a:avLst/>
                  </a:prstGeom>
                  <a:noFill/>
                  <a:ln w="9525" algn="ctr">
                    <a:noFill/>
                    <a:miter lim="800000"/>
                    <a:headEnd/>
                    <a:tailEnd/>
                  </a:ln>
                </p:spPr>
              </p:pic>
              <p:pic>
                <p:nvPicPr>
                  <p:cNvPr id="63" name="Picture 47" descr="Server sm"/>
                  <p:cNvPicPr>
                    <a:picLocks noChangeAspect="1" noChangeArrowheads="1"/>
                  </p:cNvPicPr>
                  <p:nvPr/>
                </p:nvPicPr>
                <p:blipFill>
                  <a:blip r:embed="rId11"/>
                  <a:srcRect/>
                  <a:stretch>
                    <a:fillRect/>
                  </a:stretch>
                </p:blipFill>
                <p:spPr bwMode="auto">
                  <a:xfrm>
                    <a:off x="1177" y="1473"/>
                    <a:ext cx="288" cy="450"/>
                  </a:xfrm>
                  <a:prstGeom prst="rect">
                    <a:avLst/>
                  </a:prstGeom>
                  <a:noFill/>
                  <a:ln w="9525" algn="ctr">
                    <a:noFill/>
                    <a:miter lim="800000"/>
                    <a:headEnd/>
                    <a:tailEnd/>
                  </a:ln>
                </p:spPr>
              </p:pic>
            </p:grpSp>
            <p:grpSp>
              <p:nvGrpSpPr>
                <p:cNvPr id="19" name="Group 48"/>
                <p:cNvGrpSpPr>
                  <a:grpSpLocks/>
                </p:cNvGrpSpPr>
                <p:nvPr/>
              </p:nvGrpSpPr>
              <p:grpSpPr bwMode="auto">
                <a:xfrm>
                  <a:off x="5394520" y="4692477"/>
                  <a:ext cx="606230" cy="639935"/>
                  <a:chOff x="1410" y="2075"/>
                  <a:chExt cx="489" cy="550"/>
                </a:xfrm>
              </p:grpSpPr>
              <p:pic>
                <p:nvPicPr>
                  <p:cNvPr id="60" name="Picture 49" descr="blue 3d disc with glow"/>
                  <p:cNvPicPr>
                    <a:picLocks noChangeAspect="1" noChangeArrowheads="1"/>
                  </p:cNvPicPr>
                  <p:nvPr/>
                </p:nvPicPr>
                <p:blipFill>
                  <a:blip r:embed="rId12"/>
                  <a:srcRect/>
                  <a:stretch>
                    <a:fillRect/>
                  </a:stretch>
                </p:blipFill>
                <p:spPr bwMode="auto">
                  <a:xfrm>
                    <a:off x="1410" y="2290"/>
                    <a:ext cx="489" cy="335"/>
                  </a:xfrm>
                  <a:prstGeom prst="rect">
                    <a:avLst/>
                  </a:prstGeom>
                  <a:noFill/>
                  <a:ln w="9525" algn="ctr">
                    <a:noFill/>
                    <a:miter lim="800000"/>
                    <a:headEnd/>
                    <a:tailEnd/>
                  </a:ln>
                </p:spPr>
              </p:pic>
              <p:pic>
                <p:nvPicPr>
                  <p:cNvPr id="61" name="Picture 50" descr="Server sm"/>
                  <p:cNvPicPr>
                    <a:picLocks noChangeAspect="1" noChangeArrowheads="1"/>
                  </p:cNvPicPr>
                  <p:nvPr/>
                </p:nvPicPr>
                <p:blipFill>
                  <a:blip r:embed="rId11"/>
                  <a:srcRect/>
                  <a:stretch>
                    <a:fillRect/>
                  </a:stretch>
                </p:blipFill>
                <p:spPr bwMode="auto">
                  <a:xfrm>
                    <a:off x="1515" y="2075"/>
                    <a:ext cx="288" cy="449"/>
                  </a:xfrm>
                  <a:prstGeom prst="rect">
                    <a:avLst/>
                  </a:prstGeom>
                  <a:noFill/>
                  <a:ln w="9525" algn="ctr">
                    <a:noFill/>
                    <a:miter lim="800000"/>
                    <a:headEnd/>
                    <a:tailEnd/>
                  </a:ln>
                </p:spPr>
              </p:pic>
            </p:grpSp>
            <p:grpSp>
              <p:nvGrpSpPr>
                <p:cNvPr id="20" name="Group 51"/>
                <p:cNvGrpSpPr>
                  <a:grpSpLocks/>
                </p:cNvGrpSpPr>
                <p:nvPr/>
              </p:nvGrpSpPr>
              <p:grpSpPr bwMode="auto">
                <a:xfrm>
                  <a:off x="4829201" y="4558672"/>
                  <a:ext cx="606230" cy="641099"/>
                  <a:chOff x="935" y="2062"/>
                  <a:chExt cx="489" cy="551"/>
                </a:xfrm>
              </p:grpSpPr>
              <p:pic>
                <p:nvPicPr>
                  <p:cNvPr id="58" name="Picture 52" descr="blue 3d disc with glow"/>
                  <p:cNvPicPr>
                    <a:picLocks noChangeAspect="1" noChangeArrowheads="1"/>
                  </p:cNvPicPr>
                  <p:nvPr/>
                </p:nvPicPr>
                <p:blipFill>
                  <a:blip r:embed="rId12"/>
                  <a:srcRect/>
                  <a:stretch>
                    <a:fillRect/>
                  </a:stretch>
                </p:blipFill>
                <p:spPr bwMode="auto">
                  <a:xfrm>
                    <a:off x="935" y="2278"/>
                    <a:ext cx="489" cy="335"/>
                  </a:xfrm>
                  <a:prstGeom prst="rect">
                    <a:avLst/>
                  </a:prstGeom>
                  <a:noFill/>
                  <a:ln w="9525" algn="ctr">
                    <a:noFill/>
                    <a:miter lim="800000"/>
                    <a:headEnd/>
                    <a:tailEnd/>
                  </a:ln>
                </p:spPr>
              </p:pic>
              <p:pic>
                <p:nvPicPr>
                  <p:cNvPr id="59" name="Picture 53" descr="Server sm"/>
                  <p:cNvPicPr>
                    <a:picLocks noChangeAspect="1" noChangeArrowheads="1"/>
                  </p:cNvPicPr>
                  <p:nvPr/>
                </p:nvPicPr>
                <p:blipFill>
                  <a:blip r:embed="rId11"/>
                  <a:srcRect/>
                  <a:stretch>
                    <a:fillRect/>
                  </a:stretch>
                </p:blipFill>
                <p:spPr bwMode="auto">
                  <a:xfrm>
                    <a:off x="1040" y="2062"/>
                    <a:ext cx="288" cy="450"/>
                  </a:xfrm>
                  <a:prstGeom prst="rect">
                    <a:avLst/>
                  </a:prstGeom>
                  <a:noFill/>
                  <a:ln w="9525" algn="ctr">
                    <a:noFill/>
                    <a:miter lim="800000"/>
                    <a:headEnd/>
                    <a:tailEnd/>
                  </a:ln>
                </p:spPr>
              </p:pic>
            </p:grpSp>
            <p:grpSp>
              <p:nvGrpSpPr>
                <p:cNvPr id="21" name="Group 41"/>
                <p:cNvGrpSpPr>
                  <a:grpSpLocks/>
                </p:cNvGrpSpPr>
                <p:nvPr/>
              </p:nvGrpSpPr>
              <p:grpSpPr bwMode="auto">
                <a:xfrm>
                  <a:off x="5749925" y="4124325"/>
                  <a:ext cx="1352550" cy="1141412"/>
                  <a:chOff x="863" y="1699"/>
                  <a:chExt cx="1091" cy="981"/>
                </a:xfrm>
              </p:grpSpPr>
              <p:grpSp>
                <p:nvGrpSpPr>
                  <p:cNvPr id="22" name="Group 42"/>
                  <p:cNvGrpSpPr>
                    <a:grpSpLocks/>
                  </p:cNvGrpSpPr>
                  <p:nvPr/>
                </p:nvGrpSpPr>
                <p:grpSpPr bwMode="auto">
                  <a:xfrm>
                    <a:off x="863" y="1699"/>
                    <a:ext cx="489" cy="541"/>
                    <a:chOff x="543" y="1479"/>
                    <a:chExt cx="489" cy="541"/>
                  </a:xfrm>
                </p:grpSpPr>
                <p:pic>
                  <p:nvPicPr>
                    <p:cNvPr id="84" name="Picture 43" descr="blue 3d disc with glow"/>
                    <p:cNvPicPr>
                      <a:picLocks noChangeAspect="1" noChangeArrowheads="1"/>
                    </p:cNvPicPr>
                    <p:nvPr/>
                  </p:nvPicPr>
                  <p:blipFill>
                    <a:blip r:embed="rId10"/>
                    <a:srcRect/>
                    <a:stretch>
                      <a:fillRect/>
                    </a:stretch>
                  </p:blipFill>
                  <p:spPr bwMode="auto">
                    <a:xfrm>
                      <a:off x="543" y="1686"/>
                      <a:ext cx="489" cy="334"/>
                    </a:xfrm>
                    <a:prstGeom prst="rect">
                      <a:avLst/>
                    </a:prstGeom>
                    <a:noFill/>
                    <a:ln w="9525" algn="ctr">
                      <a:noFill/>
                      <a:miter lim="800000"/>
                      <a:headEnd/>
                      <a:tailEnd/>
                    </a:ln>
                  </p:spPr>
                </p:pic>
                <p:pic>
                  <p:nvPicPr>
                    <p:cNvPr id="85" name="Picture 44" descr="Server sm"/>
                    <p:cNvPicPr>
                      <a:picLocks noChangeAspect="1" noChangeArrowheads="1"/>
                    </p:cNvPicPr>
                    <p:nvPr/>
                  </p:nvPicPr>
                  <p:blipFill>
                    <a:blip r:embed="rId11"/>
                    <a:srcRect/>
                    <a:stretch>
                      <a:fillRect/>
                    </a:stretch>
                  </p:blipFill>
                  <p:spPr bwMode="auto">
                    <a:xfrm>
                      <a:off x="648" y="1479"/>
                      <a:ext cx="288" cy="449"/>
                    </a:xfrm>
                    <a:prstGeom prst="rect">
                      <a:avLst/>
                    </a:prstGeom>
                    <a:noFill/>
                    <a:ln w="9525" algn="ctr">
                      <a:noFill/>
                      <a:miter lim="800000"/>
                      <a:headEnd/>
                      <a:tailEnd/>
                    </a:ln>
                  </p:spPr>
                </p:pic>
              </p:grpSp>
              <p:grpSp>
                <p:nvGrpSpPr>
                  <p:cNvPr id="23" name="Group 45"/>
                  <p:cNvGrpSpPr>
                    <a:grpSpLocks/>
                  </p:cNvGrpSpPr>
                  <p:nvPr/>
                </p:nvGrpSpPr>
                <p:grpSpPr bwMode="auto">
                  <a:xfrm>
                    <a:off x="1300" y="1738"/>
                    <a:ext cx="489" cy="542"/>
                    <a:chOff x="1062" y="1473"/>
                    <a:chExt cx="489" cy="542"/>
                  </a:xfrm>
                </p:grpSpPr>
                <p:pic>
                  <p:nvPicPr>
                    <p:cNvPr id="82" name="Picture 46" descr="blue 3d disc with glow"/>
                    <p:cNvPicPr>
                      <a:picLocks noChangeAspect="1" noChangeArrowheads="1"/>
                    </p:cNvPicPr>
                    <p:nvPr/>
                  </p:nvPicPr>
                  <p:blipFill>
                    <a:blip r:embed="rId12"/>
                    <a:srcRect/>
                    <a:stretch>
                      <a:fillRect/>
                    </a:stretch>
                  </p:blipFill>
                  <p:spPr bwMode="auto">
                    <a:xfrm>
                      <a:off x="1062" y="1680"/>
                      <a:ext cx="489" cy="335"/>
                    </a:xfrm>
                    <a:prstGeom prst="rect">
                      <a:avLst/>
                    </a:prstGeom>
                    <a:noFill/>
                    <a:ln w="9525" algn="ctr">
                      <a:noFill/>
                      <a:miter lim="800000"/>
                      <a:headEnd/>
                      <a:tailEnd/>
                    </a:ln>
                  </p:spPr>
                </p:pic>
                <p:pic>
                  <p:nvPicPr>
                    <p:cNvPr id="83" name="Picture 47" descr="Server sm"/>
                    <p:cNvPicPr>
                      <a:picLocks noChangeAspect="1" noChangeArrowheads="1"/>
                    </p:cNvPicPr>
                    <p:nvPr/>
                  </p:nvPicPr>
                  <p:blipFill>
                    <a:blip r:embed="rId11"/>
                    <a:srcRect/>
                    <a:stretch>
                      <a:fillRect/>
                    </a:stretch>
                  </p:blipFill>
                  <p:spPr bwMode="auto">
                    <a:xfrm>
                      <a:off x="1177" y="1473"/>
                      <a:ext cx="288" cy="450"/>
                    </a:xfrm>
                    <a:prstGeom prst="rect">
                      <a:avLst/>
                    </a:prstGeom>
                    <a:noFill/>
                    <a:ln w="9525" algn="ctr">
                      <a:noFill/>
                      <a:miter lim="800000"/>
                      <a:headEnd/>
                      <a:tailEnd/>
                    </a:ln>
                  </p:spPr>
                </p:pic>
              </p:grpSp>
              <p:grpSp>
                <p:nvGrpSpPr>
                  <p:cNvPr id="24" name="Group 48"/>
                  <p:cNvGrpSpPr>
                    <a:grpSpLocks/>
                  </p:cNvGrpSpPr>
                  <p:nvPr/>
                </p:nvGrpSpPr>
                <p:grpSpPr bwMode="auto">
                  <a:xfrm>
                    <a:off x="1465" y="2130"/>
                    <a:ext cx="489" cy="550"/>
                    <a:chOff x="1410" y="2075"/>
                    <a:chExt cx="489" cy="550"/>
                  </a:xfrm>
                </p:grpSpPr>
                <p:pic>
                  <p:nvPicPr>
                    <p:cNvPr id="80" name="Picture 49" descr="blue 3d disc with glow"/>
                    <p:cNvPicPr>
                      <a:picLocks noChangeAspect="1" noChangeArrowheads="1"/>
                    </p:cNvPicPr>
                    <p:nvPr/>
                  </p:nvPicPr>
                  <p:blipFill>
                    <a:blip r:embed="rId12"/>
                    <a:srcRect/>
                    <a:stretch>
                      <a:fillRect/>
                    </a:stretch>
                  </p:blipFill>
                  <p:spPr bwMode="auto">
                    <a:xfrm>
                      <a:off x="1410" y="2290"/>
                      <a:ext cx="489" cy="335"/>
                    </a:xfrm>
                    <a:prstGeom prst="rect">
                      <a:avLst/>
                    </a:prstGeom>
                    <a:noFill/>
                    <a:ln w="9525" algn="ctr">
                      <a:noFill/>
                      <a:miter lim="800000"/>
                      <a:headEnd/>
                      <a:tailEnd/>
                    </a:ln>
                  </p:spPr>
                </p:pic>
                <p:pic>
                  <p:nvPicPr>
                    <p:cNvPr id="81" name="Picture 50" descr="Server sm"/>
                    <p:cNvPicPr>
                      <a:picLocks noChangeAspect="1" noChangeArrowheads="1"/>
                    </p:cNvPicPr>
                    <p:nvPr/>
                  </p:nvPicPr>
                  <p:blipFill>
                    <a:blip r:embed="rId11"/>
                    <a:srcRect/>
                    <a:stretch>
                      <a:fillRect/>
                    </a:stretch>
                  </p:blipFill>
                  <p:spPr bwMode="auto">
                    <a:xfrm>
                      <a:off x="1515" y="2075"/>
                      <a:ext cx="288" cy="449"/>
                    </a:xfrm>
                    <a:prstGeom prst="rect">
                      <a:avLst/>
                    </a:prstGeom>
                    <a:noFill/>
                    <a:ln w="9525" algn="ctr">
                      <a:noFill/>
                      <a:miter lim="800000"/>
                      <a:headEnd/>
                      <a:tailEnd/>
                    </a:ln>
                  </p:spPr>
                </p:pic>
              </p:grpSp>
              <p:grpSp>
                <p:nvGrpSpPr>
                  <p:cNvPr id="25" name="Group 51"/>
                  <p:cNvGrpSpPr>
                    <a:grpSpLocks/>
                  </p:cNvGrpSpPr>
                  <p:nvPr/>
                </p:nvGrpSpPr>
                <p:grpSpPr bwMode="auto">
                  <a:xfrm>
                    <a:off x="1009" y="2015"/>
                    <a:ext cx="489" cy="551"/>
                    <a:chOff x="935" y="2062"/>
                    <a:chExt cx="489" cy="551"/>
                  </a:xfrm>
                </p:grpSpPr>
                <p:pic>
                  <p:nvPicPr>
                    <p:cNvPr id="78" name="Picture 52" descr="blue 3d disc with glow"/>
                    <p:cNvPicPr>
                      <a:picLocks noChangeAspect="1" noChangeArrowheads="1"/>
                    </p:cNvPicPr>
                    <p:nvPr/>
                  </p:nvPicPr>
                  <p:blipFill>
                    <a:blip r:embed="rId12"/>
                    <a:srcRect/>
                    <a:stretch>
                      <a:fillRect/>
                    </a:stretch>
                  </p:blipFill>
                  <p:spPr bwMode="auto">
                    <a:xfrm>
                      <a:off x="935" y="2278"/>
                      <a:ext cx="489" cy="335"/>
                    </a:xfrm>
                    <a:prstGeom prst="rect">
                      <a:avLst/>
                    </a:prstGeom>
                    <a:noFill/>
                    <a:ln w="9525" algn="ctr">
                      <a:noFill/>
                      <a:miter lim="800000"/>
                      <a:headEnd/>
                      <a:tailEnd/>
                    </a:ln>
                  </p:spPr>
                </p:pic>
                <p:pic>
                  <p:nvPicPr>
                    <p:cNvPr id="79" name="Picture 53" descr="Server sm"/>
                    <p:cNvPicPr>
                      <a:picLocks noChangeAspect="1" noChangeArrowheads="1"/>
                    </p:cNvPicPr>
                    <p:nvPr/>
                  </p:nvPicPr>
                  <p:blipFill>
                    <a:blip r:embed="rId11"/>
                    <a:srcRect/>
                    <a:stretch>
                      <a:fillRect/>
                    </a:stretch>
                  </p:blipFill>
                  <p:spPr bwMode="auto">
                    <a:xfrm>
                      <a:off x="1040" y="2062"/>
                      <a:ext cx="288" cy="450"/>
                    </a:xfrm>
                    <a:prstGeom prst="rect">
                      <a:avLst/>
                    </a:prstGeom>
                    <a:noFill/>
                    <a:ln w="9525" algn="ctr">
                      <a:noFill/>
                      <a:miter lim="800000"/>
                      <a:headEnd/>
                      <a:tailEnd/>
                    </a:ln>
                  </p:spPr>
                </p:pic>
              </p:grpSp>
            </p:grpSp>
          </p:grpSp>
        </p:grpSp>
        <p:grpSp>
          <p:nvGrpSpPr>
            <p:cNvPr id="26" name="Group 4"/>
            <p:cNvGrpSpPr>
              <a:grpSpLocks/>
            </p:cNvGrpSpPr>
            <p:nvPr/>
          </p:nvGrpSpPr>
          <p:grpSpPr bwMode="auto">
            <a:xfrm>
              <a:off x="7343775" y="4148138"/>
              <a:ext cx="1108075" cy="1265237"/>
              <a:chOff x="2085" y="1465"/>
              <a:chExt cx="894" cy="1087"/>
            </a:xfrm>
          </p:grpSpPr>
          <p:pic>
            <p:nvPicPr>
              <p:cNvPr id="68" name="Picture 5" descr="blue 3d disc with glow"/>
              <p:cNvPicPr>
                <a:picLocks noChangeAspect="1" noChangeArrowheads="1"/>
              </p:cNvPicPr>
              <p:nvPr/>
            </p:nvPicPr>
            <p:blipFill>
              <a:blip r:embed="rId5"/>
              <a:srcRect/>
              <a:stretch>
                <a:fillRect/>
              </a:stretch>
            </p:blipFill>
            <p:spPr bwMode="auto">
              <a:xfrm>
                <a:off x="2085" y="1962"/>
                <a:ext cx="894" cy="590"/>
              </a:xfrm>
              <a:prstGeom prst="rect">
                <a:avLst/>
              </a:prstGeom>
              <a:noFill/>
              <a:ln w="9525" algn="ctr">
                <a:noFill/>
                <a:miter lim="800000"/>
                <a:headEnd/>
                <a:tailEnd/>
              </a:ln>
            </p:spPr>
          </p:pic>
          <p:pic>
            <p:nvPicPr>
              <p:cNvPr id="69" name="Picture 6" descr="Host Integration Server (HIS) sm"/>
              <p:cNvPicPr>
                <a:picLocks noChangeAspect="1" noChangeArrowheads="1"/>
              </p:cNvPicPr>
              <p:nvPr/>
            </p:nvPicPr>
            <p:blipFill>
              <a:blip r:embed="rId6"/>
              <a:srcRect/>
              <a:stretch>
                <a:fillRect/>
              </a:stretch>
            </p:blipFill>
            <p:spPr bwMode="auto">
              <a:xfrm>
                <a:off x="2246" y="1465"/>
                <a:ext cx="625" cy="964"/>
              </a:xfrm>
              <a:prstGeom prst="rect">
                <a:avLst/>
              </a:prstGeom>
              <a:noFill/>
              <a:ln w="9525">
                <a:noFill/>
                <a:miter lim="800000"/>
                <a:headEnd/>
                <a:tailEnd/>
              </a:ln>
            </p:spPr>
          </p:pic>
        </p:grpSp>
        <p:pic>
          <p:nvPicPr>
            <p:cNvPr id="71" name="Picture 26" descr="sm yellow straight down arrow"/>
            <p:cNvPicPr>
              <a:picLocks noChangeAspect="1" noChangeArrowheads="1"/>
            </p:cNvPicPr>
            <p:nvPr/>
          </p:nvPicPr>
          <p:blipFill>
            <a:blip r:embed="rId8">
              <a:lum bright="36000"/>
            </a:blip>
            <a:srcRect/>
            <a:stretch>
              <a:fillRect/>
            </a:stretch>
          </p:blipFill>
          <p:spPr bwMode="auto">
            <a:xfrm>
              <a:off x="6599237" y="4422775"/>
              <a:ext cx="992188" cy="719138"/>
            </a:xfrm>
            <a:prstGeom prst="rect">
              <a:avLst/>
            </a:prstGeom>
            <a:noFill/>
            <a:ln w="9525" algn="ctr">
              <a:noFill/>
              <a:miter lim="800000"/>
              <a:headEnd/>
              <a:tailEnd/>
            </a:ln>
          </p:spPr>
        </p:pic>
        <p:sp>
          <p:nvSpPr>
            <p:cNvPr id="72" name="Text Box 40"/>
            <p:cNvSpPr txBox="1">
              <a:spLocks noChangeArrowheads="1"/>
            </p:cNvSpPr>
            <p:nvPr/>
          </p:nvSpPr>
          <p:spPr bwMode="auto">
            <a:xfrm>
              <a:off x="5799137" y="5843588"/>
              <a:ext cx="1444627" cy="424732"/>
            </a:xfrm>
            <a:prstGeom prst="rect">
              <a:avLst/>
            </a:prstGeom>
            <a:noFill/>
            <a:ln w="9525" algn="ctr">
              <a:noFill/>
              <a:miter lim="800000"/>
              <a:headEnd/>
              <a:tailEnd/>
            </a:ln>
            <a:effectLst/>
          </p:spPr>
          <p:txBody>
            <a:bodyPr wrap="none">
              <a:spAutoFit/>
            </a:bodyPr>
            <a:lstStyle/>
            <a:p>
              <a:pPr algn="ctr" rtl="0" fontAlgn="base">
                <a:lnSpc>
                  <a:spcPct val="90000"/>
                </a:lnSpc>
                <a:spcBef>
                  <a:spcPct val="30000"/>
                </a:spcBef>
                <a:spcAft>
                  <a:spcPct val="0"/>
                </a:spcAft>
                <a:defRPr/>
              </a:pPr>
              <a:r>
                <a:rPr lang="en-US" sz="2400" kern="1200" dirty="0">
                  <a:solidFill>
                    <a:srgbClr val="A2998A"/>
                  </a:solidFill>
                  <a:effectLst>
                    <a:outerShdw blurRad="38100" dist="38100" dir="2700000" algn="tl">
                      <a:srgbClr val="000000"/>
                    </a:outerShdw>
                  </a:effectLst>
                  <a:latin typeface="Segoe"/>
                  <a:ea typeface="+mn-ea"/>
                  <a:cs typeface="Arial" charset="0"/>
                </a:rPr>
                <a:t>Flexibility</a:t>
              </a:r>
              <a:endParaRPr lang="en-US" sz="2000" kern="1200" dirty="0">
                <a:solidFill>
                  <a:srgbClr val="A2998A"/>
                </a:solidFill>
                <a:effectLst>
                  <a:outerShdw blurRad="38100" dist="38100" dir="2700000" algn="tl">
                    <a:srgbClr val="000000"/>
                  </a:outerShdw>
                </a:effectLst>
                <a:latin typeface="Segoe"/>
                <a:ea typeface="+mn-ea"/>
                <a:cs typeface="Arial" charset="0"/>
              </a:endParaRPr>
            </a:p>
          </p:txBody>
        </p:sp>
      </p:grpSp>
      <p:grpSp>
        <p:nvGrpSpPr>
          <p:cNvPr id="27" name="Group 146"/>
          <p:cNvGrpSpPr/>
          <p:nvPr/>
        </p:nvGrpSpPr>
        <p:grpSpPr>
          <a:xfrm>
            <a:off x="4724400" y="1295400"/>
            <a:ext cx="4038600" cy="2579689"/>
            <a:chOff x="4724400" y="1295400"/>
            <a:chExt cx="4038600" cy="2579689"/>
          </a:xfrm>
        </p:grpSpPr>
        <p:pic>
          <p:nvPicPr>
            <p:cNvPr id="88" name="Picture 54" descr="arrow 1 Yellow Curved Arrow Large"/>
            <p:cNvPicPr>
              <a:picLocks noChangeAspect="1" noChangeArrowheads="1"/>
            </p:cNvPicPr>
            <p:nvPr/>
          </p:nvPicPr>
          <p:blipFill>
            <a:blip r:embed="rId13"/>
            <a:srcRect/>
            <a:stretch>
              <a:fillRect/>
            </a:stretch>
          </p:blipFill>
          <p:spPr bwMode="auto">
            <a:xfrm rot="16200000" flipH="1">
              <a:off x="5564187" y="2352676"/>
              <a:ext cx="2198688" cy="846138"/>
            </a:xfrm>
            <a:prstGeom prst="rect">
              <a:avLst/>
            </a:prstGeom>
            <a:noFill/>
            <a:ln w="9525">
              <a:noFill/>
              <a:miter lim="800000"/>
              <a:headEnd/>
              <a:tailEnd/>
            </a:ln>
          </p:spPr>
        </p:pic>
        <p:sp>
          <p:nvSpPr>
            <p:cNvPr id="87" name="Rectangle 86"/>
            <p:cNvSpPr/>
            <p:nvPr/>
          </p:nvSpPr>
          <p:spPr bwMode="auto">
            <a:xfrm>
              <a:off x="4724400" y="1828800"/>
              <a:ext cx="1676400" cy="1676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0" name="Rectangle 89"/>
            <p:cNvSpPr/>
            <p:nvPr/>
          </p:nvSpPr>
          <p:spPr bwMode="auto">
            <a:xfrm>
              <a:off x="48006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1" name="Rectangle 90"/>
            <p:cNvSpPr/>
            <p:nvPr/>
          </p:nvSpPr>
          <p:spPr bwMode="auto">
            <a:xfrm>
              <a:off x="48006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2" name="Rectangle 91"/>
            <p:cNvSpPr/>
            <p:nvPr/>
          </p:nvSpPr>
          <p:spPr bwMode="auto">
            <a:xfrm>
              <a:off x="48006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3" name="Rectangle 92"/>
            <p:cNvSpPr/>
            <p:nvPr/>
          </p:nvSpPr>
          <p:spPr bwMode="auto">
            <a:xfrm>
              <a:off x="48006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4" name="Rectangle 93"/>
            <p:cNvSpPr/>
            <p:nvPr/>
          </p:nvSpPr>
          <p:spPr bwMode="auto">
            <a:xfrm>
              <a:off x="48006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5" name="Rectangle 94"/>
            <p:cNvSpPr/>
            <p:nvPr/>
          </p:nvSpPr>
          <p:spPr bwMode="auto">
            <a:xfrm>
              <a:off x="51054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6" name="Rectangle 95"/>
            <p:cNvSpPr/>
            <p:nvPr/>
          </p:nvSpPr>
          <p:spPr bwMode="auto">
            <a:xfrm>
              <a:off x="51054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7" name="Rectangle 96"/>
            <p:cNvSpPr/>
            <p:nvPr/>
          </p:nvSpPr>
          <p:spPr bwMode="auto">
            <a:xfrm>
              <a:off x="51054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8" name="Rectangle 97"/>
            <p:cNvSpPr/>
            <p:nvPr/>
          </p:nvSpPr>
          <p:spPr bwMode="auto">
            <a:xfrm>
              <a:off x="51054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99" name="Rectangle 98"/>
            <p:cNvSpPr/>
            <p:nvPr/>
          </p:nvSpPr>
          <p:spPr bwMode="auto">
            <a:xfrm>
              <a:off x="51054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0" name="Rectangle 99"/>
            <p:cNvSpPr/>
            <p:nvPr/>
          </p:nvSpPr>
          <p:spPr bwMode="auto">
            <a:xfrm>
              <a:off x="54102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1" name="Rectangle 100"/>
            <p:cNvSpPr/>
            <p:nvPr/>
          </p:nvSpPr>
          <p:spPr bwMode="auto">
            <a:xfrm>
              <a:off x="54102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2" name="Rectangle 101"/>
            <p:cNvSpPr/>
            <p:nvPr/>
          </p:nvSpPr>
          <p:spPr bwMode="auto">
            <a:xfrm>
              <a:off x="54102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3" name="Rectangle 102"/>
            <p:cNvSpPr/>
            <p:nvPr/>
          </p:nvSpPr>
          <p:spPr bwMode="auto">
            <a:xfrm>
              <a:off x="54102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4" name="Rectangle 103"/>
            <p:cNvSpPr/>
            <p:nvPr/>
          </p:nvSpPr>
          <p:spPr bwMode="auto">
            <a:xfrm>
              <a:off x="54102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5" name="Rectangle 104"/>
            <p:cNvSpPr/>
            <p:nvPr/>
          </p:nvSpPr>
          <p:spPr bwMode="auto">
            <a:xfrm>
              <a:off x="57150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6" name="Rectangle 105"/>
            <p:cNvSpPr/>
            <p:nvPr/>
          </p:nvSpPr>
          <p:spPr bwMode="auto">
            <a:xfrm>
              <a:off x="57150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7" name="Rectangle 106"/>
            <p:cNvSpPr/>
            <p:nvPr/>
          </p:nvSpPr>
          <p:spPr bwMode="auto">
            <a:xfrm>
              <a:off x="57150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8" name="Rectangle 107"/>
            <p:cNvSpPr/>
            <p:nvPr/>
          </p:nvSpPr>
          <p:spPr bwMode="auto">
            <a:xfrm>
              <a:off x="57150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09" name="Rectangle 108"/>
            <p:cNvSpPr/>
            <p:nvPr/>
          </p:nvSpPr>
          <p:spPr bwMode="auto">
            <a:xfrm>
              <a:off x="57150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10" name="Rectangle 109"/>
            <p:cNvSpPr/>
            <p:nvPr/>
          </p:nvSpPr>
          <p:spPr bwMode="auto">
            <a:xfrm>
              <a:off x="60198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11" name="Rectangle 110"/>
            <p:cNvSpPr/>
            <p:nvPr/>
          </p:nvSpPr>
          <p:spPr bwMode="auto">
            <a:xfrm>
              <a:off x="60198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12" name="Rectangle 111"/>
            <p:cNvSpPr/>
            <p:nvPr/>
          </p:nvSpPr>
          <p:spPr bwMode="auto">
            <a:xfrm>
              <a:off x="60198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13" name="Rectangle 112"/>
            <p:cNvSpPr/>
            <p:nvPr/>
          </p:nvSpPr>
          <p:spPr bwMode="auto">
            <a:xfrm>
              <a:off x="60198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14" name="Rectangle 113"/>
            <p:cNvSpPr/>
            <p:nvPr/>
          </p:nvSpPr>
          <p:spPr bwMode="auto">
            <a:xfrm>
              <a:off x="60198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17" name="Freeform 116"/>
            <p:cNvSpPr/>
            <p:nvPr/>
          </p:nvSpPr>
          <p:spPr bwMode="auto">
            <a:xfrm>
              <a:off x="4816110" y="2895600"/>
              <a:ext cx="1488934" cy="204998"/>
            </a:xfrm>
            <a:custGeom>
              <a:avLst/>
              <a:gdLst>
                <a:gd name="connsiteX0" fmla="*/ 0 w 1488934"/>
                <a:gd name="connsiteY0" fmla="*/ 279175 h 279175"/>
                <a:gd name="connsiteX1" fmla="*/ 283221 w 1488934"/>
                <a:gd name="connsiteY1" fmla="*/ 4046 h 279175"/>
                <a:gd name="connsiteX2" fmla="*/ 639271 w 1488934"/>
                <a:gd name="connsiteY2" fmla="*/ 254899 h 279175"/>
                <a:gd name="connsiteX3" fmla="*/ 962952 w 1488934"/>
                <a:gd name="connsiteY3" fmla="*/ 84966 h 279175"/>
                <a:gd name="connsiteX4" fmla="*/ 1270449 w 1488934"/>
                <a:gd name="connsiteY4" fmla="*/ 133519 h 279175"/>
                <a:gd name="connsiteX5" fmla="*/ 1488934 w 1488934"/>
                <a:gd name="connsiteY5" fmla="*/ 222531 h 279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8934" h="279175">
                  <a:moveTo>
                    <a:pt x="0" y="279175"/>
                  </a:moveTo>
                  <a:cubicBezTo>
                    <a:pt x="88338" y="143633"/>
                    <a:pt x="176676" y="8092"/>
                    <a:pt x="283221" y="4046"/>
                  </a:cubicBezTo>
                  <a:cubicBezTo>
                    <a:pt x="389766" y="0"/>
                    <a:pt x="525982" y="241412"/>
                    <a:pt x="639271" y="254899"/>
                  </a:cubicBezTo>
                  <a:cubicBezTo>
                    <a:pt x="752560" y="268386"/>
                    <a:pt x="857756" y="105196"/>
                    <a:pt x="962952" y="84966"/>
                  </a:cubicBezTo>
                  <a:cubicBezTo>
                    <a:pt x="1068148" y="64736"/>
                    <a:pt x="1182785" y="110592"/>
                    <a:pt x="1270449" y="133519"/>
                  </a:cubicBezTo>
                  <a:cubicBezTo>
                    <a:pt x="1358113" y="156446"/>
                    <a:pt x="1393178" y="237366"/>
                    <a:pt x="1488934" y="222531"/>
                  </a:cubicBezTo>
                </a:path>
              </a:pathLst>
            </a:custGeom>
            <a:noFill/>
            <a:ln w="38100" cap="flat" cmpd="sng" algn="ctr">
              <a:solidFill>
                <a:srgbClr val="00B050"/>
              </a:solidFill>
              <a:prstDash val="solid"/>
              <a:round/>
              <a:headEnd type="none" w="med" len="med"/>
              <a:tailEnd type="none" w="med" len="med"/>
            </a:ln>
            <a:effectLst>
              <a:glow rad="63500">
                <a:schemeClr val="accent2">
                  <a:satMod val="175000"/>
                  <a:alpha val="40000"/>
                </a:schemeClr>
              </a:glow>
            </a:effectLst>
          </p:spPr>
          <p:txBody>
            <a:bodyPr vert="horz" wrap="square" lIns="109728" tIns="54864" rIns="109728" bIns="54864" numCol="1" rtlCol="0" anchor="ctr" anchorCtr="0" compatLnSpc="1">
              <a:prstTxWarp prst="textNoShape">
                <a:avLst/>
              </a:prstTxWarp>
            </a:bodyPr>
            <a:lstStyle/>
            <a:p>
              <a:pPr algn="l" defTabSz="1096963" rtl="0" fontAlgn="base">
                <a:spcBef>
                  <a:spcPct val="0"/>
                </a:spcBef>
                <a:spcAft>
                  <a:spcPct val="0"/>
                </a:spcAft>
              </a:pPr>
              <a:endParaRPr lang="en-US" sz="2900" kern="1200" dirty="0">
                <a:solidFill>
                  <a:srgbClr val="CCCCCC"/>
                </a:solidFill>
                <a:latin typeface="Segoe Semibold" pitchFamily="34" charset="0"/>
                <a:ea typeface="+mn-ea"/>
                <a:cs typeface="+mn-cs"/>
              </a:endParaRPr>
            </a:p>
          </p:txBody>
        </p:sp>
        <p:sp>
          <p:nvSpPr>
            <p:cNvPr id="118" name="Rectangle 117"/>
            <p:cNvSpPr/>
            <p:nvPr/>
          </p:nvSpPr>
          <p:spPr bwMode="auto">
            <a:xfrm>
              <a:off x="7086600" y="1828800"/>
              <a:ext cx="1676400" cy="1676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19" name="Rectangle 118"/>
            <p:cNvSpPr/>
            <p:nvPr/>
          </p:nvSpPr>
          <p:spPr bwMode="auto">
            <a:xfrm>
              <a:off x="71628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0" name="Rectangle 119"/>
            <p:cNvSpPr/>
            <p:nvPr/>
          </p:nvSpPr>
          <p:spPr bwMode="auto">
            <a:xfrm>
              <a:off x="71628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1" name="Rectangle 120"/>
            <p:cNvSpPr/>
            <p:nvPr/>
          </p:nvSpPr>
          <p:spPr bwMode="auto">
            <a:xfrm>
              <a:off x="71628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2" name="Rectangle 121"/>
            <p:cNvSpPr/>
            <p:nvPr/>
          </p:nvSpPr>
          <p:spPr bwMode="auto">
            <a:xfrm>
              <a:off x="71628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3" name="Rectangle 122"/>
            <p:cNvSpPr/>
            <p:nvPr/>
          </p:nvSpPr>
          <p:spPr bwMode="auto">
            <a:xfrm>
              <a:off x="71628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4" name="Rectangle 123"/>
            <p:cNvSpPr/>
            <p:nvPr/>
          </p:nvSpPr>
          <p:spPr bwMode="auto">
            <a:xfrm>
              <a:off x="74676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5" name="Rectangle 124"/>
            <p:cNvSpPr/>
            <p:nvPr/>
          </p:nvSpPr>
          <p:spPr bwMode="auto">
            <a:xfrm>
              <a:off x="74676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6" name="Rectangle 125"/>
            <p:cNvSpPr/>
            <p:nvPr/>
          </p:nvSpPr>
          <p:spPr bwMode="auto">
            <a:xfrm>
              <a:off x="74676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7" name="Rectangle 126"/>
            <p:cNvSpPr/>
            <p:nvPr/>
          </p:nvSpPr>
          <p:spPr bwMode="auto">
            <a:xfrm>
              <a:off x="74676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8" name="Rectangle 127"/>
            <p:cNvSpPr/>
            <p:nvPr/>
          </p:nvSpPr>
          <p:spPr bwMode="auto">
            <a:xfrm>
              <a:off x="74676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29" name="Rectangle 128"/>
            <p:cNvSpPr/>
            <p:nvPr/>
          </p:nvSpPr>
          <p:spPr bwMode="auto">
            <a:xfrm>
              <a:off x="77724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0" name="Rectangle 129"/>
            <p:cNvSpPr/>
            <p:nvPr/>
          </p:nvSpPr>
          <p:spPr bwMode="auto">
            <a:xfrm>
              <a:off x="77724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1" name="Rectangle 130"/>
            <p:cNvSpPr/>
            <p:nvPr/>
          </p:nvSpPr>
          <p:spPr bwMode="auto">
            <a:xfrm>
              <a:off x="77724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2" name="Rectangle 131"/>
            <p:cNvSpPr/>
            <p:nvPr/>
          </p:nvSpPr>
          <p:spPr bwMode="auto">
            <a:xfrm>
              <a:off x="77724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3" name="Rectangle 132"/>
            <p:cNvSpPr/>
            <p:nvPr/>
          </p:nvSpPr>
          <p:spPr bwMode="auto">
            <a:xfrm>
              <a:off x="77724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4" name="Rectangle 133"/>
            <p:cNvSpPr/>
            <p:nvPr/>
          </p:nvSpPr>
          <p:spPr bwMode="auto">
            <a:xfrm>
              <a:off x="80772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5" name="Rectangle 134"/>
            <p:cNvSpPr/>
            <p:nvPr/>
          </p:nvSpPr>
          <p:spPr bwMode="auto">
            <a:xfrm>
              <a:off x="80772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6" name="Rectangle 135"/>
            <p:cNvSpPr/>
            <p:nvPr/>
          </p:nvSpPr>
          <p:spPr bwMode="auto">
            <a:xfrm>
              <a:off x="80772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7" name="Rectangle 136"/>
            <p:cNvSpPr/>
            <p:nvPr/>
          </p:nvSpPr>
          <p:spPr bwMode="auto">
            <a:xfrm>
              <a:off x="80772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8" name="Rectangle 137"/>
            <p:cNvSpPr/>
            <p:nvPr/>
          </p:nvSpPr>
          <p:spPr bwMode="auto">
            <a:xfrm>
              <a:off x="80772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39" name="Rectangle 138"/>
            <p:cNvSpPr/>
            <p:nvPr/>
          </p:nvSpPr>
          <p:spPr bwMode="auto">
            <a:xfrm>
              <a:off x="83820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40" name="Rectangle 139"/>
            <p:cNvSpPr/>
            <p:nvPr/>
          </p:nvSpPr>
          <p:spPr bwMode="auto">
            <a:xfrm>
              <a:off x="83820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41" name="Rectangle 140"/>
            <p:cNvSpPr/>
            <p:nvPr/>
          </p:nvSpPr>
          <p:spPr bwMode="auto">
            <a:xfrm>
              <a:off x="83820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42" name="Rectangle 141"/>
            <p:cNvSpPr/>
            <p:nvPr/>
          </p:nvSpPr>
          <p:spPr bwMode="auto">
            <a:xfrm>
              <a:off x="83820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43" name="Rectangle 142"/>
            <p:cNvSpPr/>
            <p:nvPr/>
          </p:nvSpPr>
          <p:spPr bwMode="auto">
            <a:xfrm>
              <a:off x="83820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sp>
          <p:nvSpPr>
            <p:cNvPr id="145" name="Freeform 144"/>
            <p:cNvSpPr/>
            <p:nvPr/>
          </p:nvSpPr>
          <p:spPr bwMode="auto">
            <a:xfrm>
              <a:off x="7177635" y="2304881"/>
              <a:ext cx="1505119" cy="745816"/>
            </a:xfrm>
            <a:custGeom>
              <a:avLst/>
              <a:gdLst>
                <a:gd name="connsiteX0" fmla="*/ 0 w 1505119"/>
                <a:gd name="connsiteY0" fmla="*/ 745816 h 745816"/>
                <a:gd name="connsiteX1" fmla="*/ 299406 w 1505119"/>
                <a:gd name="connsiteY1" fmla="*/ 308846 h 745816"/>
                <a:gd name="connsiteX2" fmla="*/ 436970 w 1505119"/>
                <a:gd name="connsiteY2" fmla="*/ 25625 h 745816"/>
                <a:gd name="connsiteX3" fmla="*/ 736376 w 1505119"/>
                <a:gd name="connsiteY3" fmla="*/ 155098 h 745816"/>
                <a:gd name="connsiteX4" fmla="*/ 995321 w 1505119"/>
                <a:gd name="connsiteY4" fmla="*/ 17533 h 745816"/>
                <a:gd name="connsiteX5" fmla="*/ 1278542 w 1505119"/>
                <a:gd name="connsiteY5" fmla="*/ 227926 h 745816"/>
                <a:gd name="connsiteX6" fmla="*/ 1505119 w 1505119"/>
                <a:gd name="connsiteY6" fmla="*/ 41809 h 745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119" h="745816">
                  <a:moveTo>
                    <a:pt x="0" y="745816"/>
                  </a:moveTo>
                  <a:cubicBezTo>
                    <a:pt x="113289" y="587347"/>
                    <a:pt x="226578" y="428878"/>
                    <a:pt x="299406" y="308846"/>
                  </a:cubicBezTo>
                  <a:cubicBezTo>
                    <a:pt x="372234" y="188814"/>
                    <a:pt x="364142" y="51250"/>
                    <a:pt x="436970" y="25625"/>
                  </a:cubicBezTo>
                  <a:cubicBezTo>
                    <a:pt x="509798" y="0"/>
                    <a:pt x="643318" y="156447"/>
                    <a:pt x="736376" y="155098"/>
                  </a:cubicBezTo>
                  <a:cubicBezTo>
                    <a:pt x="829434" y="153749"/>
                    <a:pt x="904960" y="5395"/>
                    <a:pt x="995321" y="17533"/>
                  </a:cubicBezTo>
                  <a:cubicBezTo>
                    <a:pt x="1085682" y="29671"/>
                    <a:pt x="1193576" y="223880"/>
                    <a:pt x="1278542" y="227926"/>
                  </a:cubicBezTo>
                  <a:cubicBezTo>
                    <a:pt x="1363508" y="231972"/>
                    <a:pt x="1434313" y="136890"/>
                    <a:pt x="1505119" y="41809"/>
                  </a:cubicBezTo>
                </a:path>
              </a:pathLst>
            </a:custGeom>
            <a:noFill/>
            <a:ln w="38100" cap="flat" cmpd="sng" algn="ctr">
              <a:solidFill>
                <a:srgbClr val="00B050"/>
              </a:solidFill>
              <a:prstDash val="solid"/>
              <a:round/>
              <a:headEnd type="none" w="med" len="med"/>
              <a:tailEnd type="none" w="med" len="med"/>
            </a:ln>
            <a:effectLst>
              <a:glow rad="63500">
                <a:schemeClr val="accent2">
                  <a:satMod val="175000"/>
                  <a:alpha val="40000"/>
                </a:schemeClr>
              </a:glow>
            </a:effectLst>
          </p:spPr>
          <p:txBody>
            <a:bodyPr vert="horz" wrap="square" lIns="109728" tIns="54864" rIns="109728" bIns="54864" numCol="1" rtlCol="0" anchor="ctr" anchorCtr="0" compatLnSpc="1">
              <a:prstTxWarp prst="textNoShape">
                <a:avLst/>
              </a:prstTxWarp>
            </a:bodyPr>
            <a:lstStyle/>
            <a:p>
              <a:pPr algn="l" defTabSz="1096963" rtl="0" fontAlgn="base">
                <a:spcBef>
                  <a:spcPct val="0"/>
                </a:spcBef>
                <a:spcAft>
                  <a:spcPct val="0"/>
                </a:spcAft>
              </a:pPr>
              <a:endParaRPr lang="en-US" sz="2900" kern="1200" dirty="0">
                <a:solidFill>
                  <a:srgbClr val="CCCCCC"/>
                </a:solidFill>
                <a:latin typeface="Segoe Semibold" pitchFamily="34" charset="0"/>
                <a:ea typeface="+mn-ea"/>
                <a:cs typeface="+mn-cs"/>
              </a:endParaRPr>
            </a:p>
          </p:txBody>
        </p:sp>
        <p:sp>
          <p:nvSpPr>
            <p:cNvPr id="146" name="Text Box 22"/>
            <p:cNvSpPr txBox="1">
              <a:spLocks noChangeArrowheads="1"/>
            </p:cNvSpPr>
            <p:nvPr/>
          </p:nvSpPr>
          <p:spPr bwMode="auto">
            <a:xfrm>
              <a:off x="5943600" y="1295400"/>
              <a:ext cx="1553630" cy="424732"/>
            </a:xfrm>
            <a:prstGeom prst="rect">
              <a:avLst/>
            </a:prstGeom>
            <a:noFill/>
            <a:ln w="9525" algn="ctr">
              <a:noFill/>
              <a:miter lim="800000"/>
              <a:headEnd/>
              <a:tailEnd/>
            </a:ln>
            <a:effectLst/>
          </p:spPr>
          <p:txBody>
            <a:bodyPr wrap="none">
              <a:spAutoFit/>
            </a:bodyPr>
            <a:lstStyle/>
            <a:p>
              <a:pPr algn="ctr" rtl="0" fontAlgn="base">
                <a:lnSpc>
                  <a:spcPct val="90000"/>
                </a:lnSpc>
                <a:spcBef>
                  <a:spcPct val="30000"/>
                </a:spcBef>
                <a:spcAft>
                  <a:spcPct val="0"/>
                </a:spcAft>
                <a:defRPr/>
              </a:pPr>
              <a:r>
                <a:rPr lang="en-US" sz="2400" kern="1200" dirty="0">
                  <a:solidFill>
                    <a:srgbClr val="A2998A"/>
                  </a:solidFill>
                  <a:effectLst>
                    <a:outerShdw blurRad="38100" dist="38100" dir="2700000" algn="tl">
                      <a:srgbClr val="000000"/>
                    </a:outerShdw>
                  </a:effectLst>
                  <a:latin typeface="Segoe"/>
                  <a:ea typeface="+mn-ea"/>
                  <a:cs typeface="Arial" charset="0"/>
                </a:rPr>
                <a:t>Utilization</a:t>
              </a:r>
            </a:p>
          </p:txBody>
        </p:sp>
      </p:grpSp>
    </p:spTree>
    <p:custDataLst>
      <p:tags r:id="rId1"/>
    </p:custDataLst>
  </p:cSld>
  <p:clrMapOvr>
    <a:masterClrMapping/>
  </p:clrMapOvr>
  <p:transition advTm="7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33841"/>
                                        </p:tgtEl>
                                        <p:attrNameLst>
                                          <p:attrName>style.visibility</p:attrName>
                                        </p:attrNameLst>
                                      </p:cBhvr>
                                      <p:to>
                                        <p:strVal val="visible"/>
                                      </p:to>
                                    </p:set>
                                    <p:anim calcmode="lin" valueType="num">
                                      <p:cBhvr>
                                        <p:cTn id="7" dur="500" fill="hold"/>
                                        <p:tgtEl>
                                          <p:spTgt spid="333841"/>
                                        </p:tgtEl>
                                        <p:attrNameLst>
                                          <p:attrName>ppt_w</p:attrName>
                                        </p:attrNameLst>
                                      </p:cBhvr>
                                      <p:tavLst>
                                        <p:tav tm="0">
                                          <p:val>
                                            <p:fltVal val="0"/>
                                          </p:val>
                                        </p:tav>
                                        <p:tav tm="100000">
                                          <p:val>
                                            <p:strVal val="#ppt_w"/>
                                          </p:val>
                                        </p:tav>
                                      </p:tavLst>
                                    </p:anim>
                                    <p:anim calcmode="lin" valueType="num">
                                      <p:cBhvr>
                                        <p:cTn id="8" dur="500" fill="hold"/>
                                        <p:tgtEl>
                                          <p:spTgt spid="333841"/>
                                        </p:tgtEl>
                                        <p:attrNameLst>
                                          <p:attrName>ppt_h</p:attrName>
                                        </p:attrNameLst>
                                      </p:cBhvr>
                                      <p:tavLst>
                                        <p:tav tm="0">
                                          <p:val>
                                            <p:fltVal val="0"/>
                                          </p:val>
                                        </p:tav>
                                        <p:tav tm="100000">
                                          <p:val>
                                            <p:strVal val="#ppt_h"/>
                                          </p:val>
                                        </p:tav>
                                      </p:tavLst>
                                    </p:anim>
                                    <p:animEffect transition="in" filter="fade">
                                      <p:cBhvr>
                                        <p:cTn id="9" dur="500"/>
                                        <p:tgtEl>
                                          <p:spTgt spid="333841"/>
                                        </p:tgtEl>
                                      </p:cBhvr>
                                    </p:animEffect>
                                  </p:childTnLst>
                                </p:cTn>
                              </p:par>
                              <p:par>
                                <p:cTn id="10" presetID="53"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0" fill="hold" nodeType="withEffect">
                                  <p:stCondLst>
                                    <p:cond delay="0"/>
                                  </p:stCondLst>
                                  <p:childTnLst>
                                    <p:set>
                                      <p:cBhvr>
                                        <p:cTn id="21" dur="1" fill="hold">
                                          <p:stCondLst>
                                            <p:cond delay="0"/>
                                          </p:stCondLst>
                                        </p:cTn>
                                        <p:tgtEl>
                                          <p:spTgt spid="333845"/>
                                        </p:tgtEl>
                                        <p:attrNameLst>
                                          <p:attrName>style.visibility</p:attrName>
                                        </p:attrNameLst>
                                      </p:cBhvr>
                                      <p:to>
                                        <p:strVal val="visible"/>
                                      </p:to>
                                    </p:set>
                                    <p:anim calcmode="lin" valueType="num">
                                      <p:cBhvr>
                                        <p:cTn id="22" dur="500" fill="hold"/>
                                        <p:tgtEl>
                                          <p:spTgt spid="333845"/>
                                        </p:tgtEl>
                                        <p:attrNameLst>
                                          <p:attrName>ppt_w</p:attrName>
                                        </p:attrNameLst>
                                      </p:cBhvr>
                                      <p:tavLst>
                                        <p:tav tm="0">
                                          <p:val>
                                            <p:fltVal val="0"/>
                                          </p:val>
                                        </p:tav>
                                        <p:tav tm="100000">
                                          <p:val>
                                            <p:strVal val="#ppt_w"/>
                                          </p:val>
                                        </p:tav>
                                      </p:tavLst>
                                    </p:anim>
                                    <p:anim calcmode="lin" valueType="num">
                                      <p:cBhvr>
                                        <p:cTn id="23" dur="500" fill="hold"/>
                                        <p:tgtEl>
                                          <p:spTgt spid="333845"/>
                                        </p:tgtEl>
                                        <p:attrNameLst>
                                          <p:attrName>ppt_h</p:attrName>
                                        </p:attrNameLst>
                                      </p:cBhvr>
                                      <p:tavLst>
                                        <p:tav tm="0">
                                          <p:val>
                                            <p:fltVal val="0"/>
                                          </p:val>
                                        </p:tav>
                                        <p:tav tm="100000">
                                          <p:val>
                                            <p:strVal val="#ppt_h"/>
                                          </p:val>
                                        </p:tav>
                                      </p:tavLst>
                                    </p:anim>
                                    <p:animEffect transition="in" filter="fade">
                                      <p:cBhvr>
                                        <p:cTn id="24" dur="500"/>
                                        <p:tgtEl>
                                          <p:spTgt spid="33384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33846"/>
                                        </p:tgtEl>
                                        <p:attrNameLst>
                                          <p:attrName>style.visibility</p:attrName>
                                        </p:attrNameLst>
                                      </p:cBhvr>
                                      <p:to>
                                        <p:strVal val="visible"/>
                                      </p:to>
                                    </p:set>
                                    <p:animEffect transition="in" filter="fade">
                                      <p:cBhvr>
                                        <p:cTn id="28" dur="500"/>
                                        <p:tgtEl>
                                          <p:spTgt spid="333846"/>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33827"/>
                                        </p:tgtEl>
                                        <p:attrNameLst>
                                          <p:attrName>style.visibility</p:attrName>
                                        </p:attrNameLst>
                                      </p:cBhvr>
                                      <p:to>
                                        <p:strVal val="visible"/>
                                      </p:to>
                                    </p:set>
                                    <p:animEffect transition="in" filter="fade">
                                      <p:cBhvr>
                                        <p:cTn id="40" dur="500"/>
                                        <p:tgtEl>
                                          <p:spTgt spid="333827"/>
                                        </p:tgtEl>
                                      </p:cBhvr>
                                    </p:animEffect>
                                  </p:childTnLst>
                                </p:cTn>
                              </p:par>
                              <p:par>
                                <p:cTn id="41" presetID="10" presetClass="entr" presetSubtype="0" fill="hold" nodeType="with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
                            </p:stCondLst>
                            <p:childTnLst>
                              <p:par>
                                <p:cTn id="45" presetID="53" presetClass="entr" presetSubtype="0" fill="hold" nodeType="afterEffect">
                                  <p:stCondLst>
                                    <p:cond delay="0"/>
                                  </p:stCondLst>
                                  <p:childTnLst>
                                    <p:set>
                                      <p:cBhvr>
                                        <p:cTn id="46" dur="1" fill="hold">
                                          <p:stCondLst>
                                            <p:cond delay="0"/>
                                          </p:stCondLst>
                                        </p:cTn>
                                        <p:tgtEl>
                                          <p:spTgt spid="333849"/>
                                        </p:tgtEl>
                                        <p:attrNameLst>
                                          <p:attrName>style.visibility</p:attrName>
                                        </p:attrNameLst>
                                      </p:cBhvr>
                                      <p:to>
                                        <p:strVal val="visible"/>
                                      </p:to>
                                    </p:set>
                                    <p:anim calcmode="lin" valueType="num">
                                      <p:cBhvr>
                                        <p:cTn id="47" dur="500" fill="hold"/>
                                        <p:tgtEl>
                                          <p:spTgt spid="333849"/>
                                        </p:tgtEl>
                                        <p:attrNameLst>
                                          <p:attrName>ppt_w</p:attrName>
                                        </p:attrNameLst>
                                      </p:cBhvr>
                                      <p:tavLst>
                                        <p:tav tm="0">
                                          <p:val>
                                            <p:fltVal val="0"/>
                                          </p:val>
                                        </p:tav>
                                        <p:tav tm="100000">
                                          <p:val>
                                            <p:strVal val="#ppt_w"/>
                                          </p:val>
                                        </p:tav>
                                      </p:tavLst>
                                    </p:anim>
                                    <p:anim calcmode="lin" valueType="num">
                                      <p:cBhvr>
                                        <p:cTn id="48" dur="500" fill="hold"/>
                                        <p:tgtEl>
                                          <p:spTgt spid="333849"/>
                                        </p:tgtEl>
                                        <p:attrNameLst>
                                          <p:attrName>ppt_h</p:attrName>
                                        </p:attrNameLst>
                                      </p:cBhvr>
                                      <p:tavLst>
                                        <p:tav tm="0">
                                          <p:val>
                                            <p:fltVal val="0"/>
                                          </p:val>
                                        </p:tav>
                                        <p:tav tm="100000">
                                          <p:val>
                                            <p:strVal val="#ppt_h"/>
                                          </p:val>
                                        </p:tav>
                                      </p:tavLst>
                                    </p:anim>
                                    <p:animEffect transition="in" filter="fade">
                                      <p:cBhvr>
                                        <p:cTn id="49" dur="500"/>
                                        <p:tgtEl>
                                          <p:spTgt spid="333849"/>
                                        </p:tgtEl>
                                      </p:cBhvr>
                                    </p:animEffect>
                                  </p:childTnLst>
                                </p:cTn>
                              </p:par>
                            </p:childTnLst>
                          </p:cTn>
                        </p:par>
                        <p:par>
                          <p:cTn id="50" fill="hold">
                            <p:stCondLst>
                              <p:cond delay="1000"/>
                            </p:stCondLst>
                            <p:childTnLst>
                              <p:par>
                                <p:cTn id="51" presetID="22" presetClass="entr" presetSubtype="1" fill="hold" nodeType="afterEffect">
                                  <p:stCondLst>
                                    <p:cond delay="0"/>
                                  </p:stCondLst>
                                  <p:childTnLst>
                                    <p:set>
                                      <p:cBhvr>
                                        <p:cTn id="52" dur="1" fill="hold">
                                          <p:stCondLst>
                                            <p:cond delay="0"/>
                                          </p:stCondLst>
                                        </p:cTn>
                                        <p:tgtEl>
                                          <p:spTgt spid="333878"/>
                                        </p:tgtEl>
                                        <p:attrNameLst>
                                          <p:attrName>style.visibility</p:attrName>
                                        </p:attrNameLst>
                                      </p:cBhvr>
                                      <p:to>
                                        <p:strVal val="visible"/>
                                      </p:to>
                                    </p:set>
                                    <p:animEffect transition="in" filter="wipe(up)">
                                      <p:cBhvr>
                                        <p:cTn id="53" dur="500"/>
                                        <p:tgtEl>
                                          <p:spTgt spid="33387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3864"/>
                                        </p:tgtEl>
                                        <p:attrNameLst>
                                          <p:attrName>style.visibility</p:attrName>
                                        </p:attrNameLst>
                                      </p:cBhvr>
                                      <p:to>
                                        <p:strVal val="visible"/>
                                      </p:to>
                                    </p:set>
                                    <p:animEffect transition="in" filter="fade">
                                      <p:cBhvr>
                                        <p:cTn id="56" dur="500"/>
                                        <p:tgtEl>
                                          <p:spTgt spid="333864"/>
                                        </p:tgtEl>
                                      </p:cBhvr>
                                    </p:animEffect>
                                  </p:childTnLst>
                                </p:cTn>
                              </p:par>
                              <p:par>
                                <p:cTn id="57" presetID="22" presetClass="entr" presetSubtype="8" fill="hold" nodeType="withEffect">
                                  <p:stCondLst>
                                    <p:cond delay="0"/>
                                  </p:stCondLst>
                                  <p:childTnLst>
                                    <p:set>
                                      <p:cBhvr>
                                        <p:cTn id="58" dur="1" fill="hold">
                                          <p:stCondLst>
                                            <p:cond delay="0"/>
                                          </p:stCondLst>
                                        </p:cTn>
                                        <p:tgtEl>
                                          <p:spTgt spid="333850"/>
                                        </p:tgtEl>
                                        <p:attrNameLst>
                                          <p:attrName>style.visibility</p:attrName>
                                        </p:attrNameLst>
                                      </p:cBhvr>
                                      <p:to>
                                        <p:strVal val="visible"/>
                                      </p:to>
                                    </p:set>
                                    <p:animEffect transition="in" filter="wipe(left)">
                                      <p:cBhvr>
                                        <p:cTn id="59" dur="500"/>
                                        <p:tgtEl>
                                          <p:spTgt spid="333850"/>
                                        </p:tgtEl>
                                      </p:cBhvr>
                                    </p:animEffect>
                                  </p:childTnLst>
                                </p:cTn>
                              </p:par>
                              <p:par>
                                <p:cTn id="60" presetID="53" presetClass="entr" presetSubtype="0" fill="hold" nodeType="with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fltVal val="0"/>
                                          </p:val>
                                        </p:tav>
                                        <p:tav tm="100000">
                                          <p:val>
                                            <p:strVal val="#ppt_h"/>
                                          </p:val>
                                        </p:tav>
                                      </p:tavLst>
                                    </p:anim>
                                    <p:animEffect transition="in" filter="fade">
                                      <p:cBhvr>
                                        <p:cTn id="64" dur="500"/>
                                        <p:tgtEl>
                                          <p:spTgt spid="9"/>
                                        </p:tgtEl>
                                      </p:cBhvr>
                                    </p:animEffect>
                                  </p:childTnLst>
                                </p:cTn>
                              </p:par>
                            </p:childTnLst>
                          </p:cTn>
                        </p:par>
                        <p:par>
                          <p:cTn id="65" fill="hold">
                            <p:stCondLst>
                              <p:cond delay="1500"/>
                            </p:stCondLst>
                            <p:childTnLst>
                              <p:par>
                                <p:cTn id="66" presetID="53" presetClass="entr" presetSubtype="0" fill="hold" nodeType="afterEffect">
                                  <p:stCondLst>
                                    <p:cond delay="0"/>
                                  </p:stCondLst>
                                  <p:childTnLst>
                                    <p:set>
                                      <p:cBhvr>
                                        <p:cTn id="67" dur="1" fill="hold">
                                          <p:stCondLst>
                                            <p:cond delay="0"/>
                                          </p:stCondLst>
                                        </p:cTn>
                                        <p:tgtEl>
                                          <p:spTgt spid="333831"/>
                                        </p:tgtEl>
                                        <p:attrNameLst>
                                          <p:attrName>style.visibility</p:attrName>
                                        </p:attrNameLst>
                                      </p:cBhvr>
                                      <p:to>
                                        <p:strVal val="visible"/>
                                      </p:to>
                                    </p:set>
                                    <p:anim calcmode="lin" valueType="num">
                                      <p:cBhvr>
                                        <p:cTn id="68" dur="500" fill="hold"/>
                                        <p:tgtEl>
                                          <p:spTgt spid="333831"/>
                                        </p:tgtEl>
                                        <p:attrNameLst>
                                          <p:attrName>ppt_w</p:attrName>
                                        </p:attrNameLst>
                                      </p:cBhvr>
                                      <p:tavLst>
                                        <p:tav tm="0">
                                          <p:val>
                                            <p:fltVal val="0"/>
                                          </p:val>
                                        </p:tav>
                                        <p:tav tm="100000">
                                          <p:val>
                                            <p:strVal val="#ppt_w"/>
                                          </p:val>
                                        </p:tav>
                                      </p:tavLst>
                                    </p:anim>
                                    <p:anim calcmode="lin" valueType="num">
                                      <p:cBhvr>
                                        <p:cTn id="69" dur="500" fill="hold"/>
                                        <p:tgtEl>
                                          <p:spTgt spid="333831"/>
                                        </p:tgtEl>
                                        <p:attrNameLst>
                                          <p:attrName>ppt_h</p:attrName>
                                        </p:attrNameLst>
                                      </p:cBhvr>
                                      <p:tavLst>
                                        <p:tav tm="0">
                                          <p:val>
                                            <p:fltVal val="0"/>
                                          </p:val>
                                        </p:tav>
                                        <p:tav tm="100000">
                                          <p:val>
                                            <p:strVal val="#ppt_h"/>
                                          </p:val>
                                        </p:tav>
                                      </p:tavLst>
                                    </p:anim>
                                    <p:animEffect transition="in" filter="fade">
                                      <p:cBhvr>
                                        <p:cTn id="70" dur="500"/>
                                        <p:tgtEl>
                                          <p:spTgt spid="333831"/>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0"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p:cTn id="75" dur="500" fill="hold"/>
                                        <p:tgtEl>
                                          <p:spTgt spid="14"/>
                                        </p:tgtEl>
                                        <p:attrNameLst>
                                          <p:attrName>ppt_w</p:attrName>
                                        </p:attrNameLst>
                                      </p:cBhvr>
                                      <p:tavLst>
                                        <p:tav tm="0">
                                          <p:val>
                                            <p:fltVal val="0"/>
                                          </p:val>
                                        </p:tav>
                                        <p:tav tm="100000">
                                          <p:val>
                                            <p:strVal val="#ppt_w"/>
                                          </p:val>
                                        </p:tav>
                                      </p:tavLst>
                                    </p:anim>
                                    <p:anim calcmode="lin" valueType="num">
                                      <p:cBhvr>
                                        <p:cTn id="76" dur="500" fill="hold"/>
                                        <p:tgtEl>
                                          <p:spTgt spid="14"/>
                                        </p:tgtEl>
                                        <p:attrNameLst>
                                          <p:attrName>ppt_h</p:attrName>
                                        </p:attrNameLst>
                                      </p:cBhvr>
                                      <p:tavLst>
                                        <p:tav tm="0">
                                          <p:val>
                                            <p:fltVal val="0"/>
                                          </p:val>
                                        </p:tav>
                                        <p:tav tm="100000">
                                          <p:val>
                                            <p:strVal val="#ppt_h"/>
                                          </p:val>
                                        </p:tav>
                                      </p:tavLst>
                                    </p:anim>
                                    <p:animEffect transition="in" filter="fade">
                                      <p:cBhvr>
                                        <p:cTn id="7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46" grpId="0"/>
      <p:bldP spid="33386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8229600" cy="1470025"/>
          </a:xfrm>
        </p:spPr>
        <p:txBody>
          <a:bodyPr>
            <a:normAutofit/>
          </a:bodyPr>
          <a:lstStyle/>
          <a:p>
            <a:pPr lvl="0"/>
            <a:r>
              <a:rPr lang="en-US" dirty="0" smtClean="0"/>
              <a:t>2. Design Highly-Manageable Apps</a:t>
            </a:r>
            <a:endParaRPr lang="en-GB" dirty="0"/>
          </a:p>
        </p:txBody>
      </p:sp>
      <p:sp>
        <p:nvSpPr>
          <p:cNvPr id="9" name="Subtitle 8"/>
          <p:cNvSpPr>
            <a:spLocks noGrp="1"/>
          </p:cNvSpPr>
          <p:nvPr>
            <p:ph type="subTitle" idx="1"/>
          </p:nvPr>
        </p:nvSpPr>
        <p:spPr/>
        <p:txBody>
          <a:bodyPr/>
          <a:lstStyle/>
          <a:p>
            <a:endParaRPr lang="en-GB"/>
          </a:p>
        </p:txBody>
      </p:sp>
    </p:spTree>
  </p:cSld>
  <p:clrMapOvr>
    <a:masterClrMapping/>
  </p:clrMapOvr>
  <p:transition advTm="2500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Hyper-V</a:t>
            </a:r>
            <a:endParaRPr lang="en-GB" dirty="0"/>
          </a:p>
        </p:txBody>
      </p:sp>
      <p:sp>
        <p:nvSpPr>
          <p:cNvPr id="3" name="Content Placeholder 2"/>
          <p:cNvSpPr>
            <a:spLocks noGrp="1"/>
          </p:cNvSpPr>
          <p:nvPr>
            <p:ph idx="10"/>
          </p:nvPr>
        </p:nvSpPr>
        <p:spPr>
          <a:xfrm>
            <a:off x="500063" y="1714500"/>
            <a:ext cx="8143875" cy="4214813"/>
          </a:xfrm>
        </p:spPr>
        <p:txBody>
          <a:bodyPr/>
          <a:lstStyle/>
          <a:p>
            <a:r>
              <a:rPr lang="en-US" smtClean="0"/>
              <a:t>Flexible and dynamic virtualization solution</a:t>
            </a:r>
          </a:p>
          <a:p>
            <a:r>
              <a:rPr lang="en-US" smtClean="0"/>
              <a:t>A role of Windows Server 2008 (Std, EE, DC)</a:t>
            </a:r>
          </a:p>
          <a:p>
            <a:pPr lvl="1"/>
            <a:r>
              <a:rPr lang="en-US" smtClean="0"/>
              <a:t>Can be a full role with local UI or Server Core role</a:t>
            </a:r>
          </a:p>
          <a:p>
            <a:r>
              <a:rPr lang="en-US" smtClean="0"/>
              <a:t>Hypervisor based architecture</a:t>
            </a:r>
          </a:p>
          <a:p>
            <a:r>
              <a:rPr lang="en-US" smtClean="0"/>
              <a:t>Managed by Microsoft System Center</a:t>
            </a:r>
          </a:p>
          <a:p>
            <a:r>
              <a:rPr lang="en-US" smtClean="0"/>
              <a:t>Also provided as a standalone server</a:t>
            </a:r>
          </a:p>
          <a:p>
            <a:pPr lvl="1"/>
            <a:r>
              <a:rPr lang="en-US" smtClean="0"/>
              <a:t>Microsoft Hyper-V Server ($28)</a:t>
            </a:r>
            <a:endParaRPr lang="en-US" dirty="0" smtClean="0"/>
          </a:p>
        </p:txBody>
      </p:sp>
      <p:sp>
        <p:nvSpPr>
          <p:cNvPr id="8" name="TextBox 7"/>
          <p:cNvSpPr txBox="1"/>
          <p:nvPr/>
        </p:nvSpPr>
        <p:spPr>
          <a:xfrm>
            <a:off x="457200" y="1066800"/>
            <a:ext cx="7820154" cy="523220"/>
          </a:xfrm>
          <a:prstGeom prst="rect">
            <a:avLst/>
          </a:prstGeom>
          <a:noFill/>
        </p:spPr>
        <p:txBody>
          <a:bodyPr wrap="none" rtlCol="0">
            <a:spAutoFit/>
          </a:bodyPr>
          <a:lstStyle/>
          <a:p>
            <a:r>
              <a:rPr lang="en-GB" sz="2800" dirty="0" smtClean="0">
                <a:solidFill>
                  <a:srgbClr val="FDE399"/>
                </a:solidFill>
                <a:ea typeface="+mj-ea"/>
                <a:cs typeface="+mj-cs"/>
              </a:rPr>
              <a:t>Codename </a:t>
            </a:r>
            <a:r>
              <a:rPr lang="en-GB" sz="2800" i="1" dirty="0" smtClean="0">
                <a:solidFill>
                  <a:srgbClr val="FDE399"/>
                </a:solidFill>
                <a:ea typeface="+mj-ea"/>
                <a:cs typeface="+mj-cs"/>
              </a:rPr>
              <a:t>"Viridian", </a:t>
            </a:r>
            <a:r>
              <a:rPr lang="en-GB" sz="2800" dirty="0" smtClean="0">
                <a:solidFill>
                  <a:srgbClr val="FDE399"/>
                </a:solidFill>
                <a:ea typeface="+mj-ea"/>
                <a:cs typeface="+mj-cs"/>
              </a:rPr>
              <a:t>Windows Server Virtualization</a:t>
            </a:r>
            <a:endParaRPr lang="en-GB" dirty="0"/>
          </a:p>
        </p:txBody>
      </p:sp>
    </p:spTree>
  </p:cSld>
  <p:clrMapOvr>
    <a:masterClrMapping/>
  </p:clrMapOvr>
  <p:transition advTm="4500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Server Core role</a:t>
            </a:r>
            <a:endParaRPr lang="en-US" dirty="0"/>
          </a:p>
        </p:txBody>
      </p:sp>
      <p:sp>
        <p:nvSpPr>
          <p:cNvPr id="3" name="Content Placeholder 2"/>
          <p:cNvSpPr>
            <a:spLocks noGrp="1"/>
          </p:cNvSpPr>
          <p:nvPr>
            <p:ph idx="10"/>
          </p:nvPr>
        </p:nvSpPr>
        <p:spPr>
          <a:xfrm>
            <a:off x="0" y="1447800"/>
            <a:ext cx="9144000" cy="4214813"/>
          </a:xfrm>
        </p:spPr>
        <p:txBody>
          <a:bodyPr>
            <a:noAutofit/>
          </a:bodyPr>
          <a:lstStyle/>
          <a:p>
            <a:r>
              <a:rPr lang="en-US" dirty="0" smtClean="0"/>
              <a:t>Server Core </a:t>
            </a:r>
          </a:p>
          <a:p>
            <a:pPr lvl="1"/>
            <a:r>
              <a:rPr lang="en-US" dirty="0" smtClean="0"/>
              <a:t>Minimal Installation option in all x86/x64 editions</a:t>
            </a:r>
          </a:p>
          <a:p>
            <a:pPr lvl="1"/>
            <a:r>
              <a:rPr lang="en-US" dirty="0" smtClean="0"/>
              <a:t>Command line interface only, no GUI shell</a:t>
            </a:r>
          </a:p>
          <a:p>
            <a:pPr lvl="1"/>
            <a:r>
              <a:rPr lang="en-US" dirty="0" smtClean="0"/>
              <a:t>Provides essential server functionality</a:t>
            </a:r>
          </a:p>
          <a:p>
            <a:pPr lvl="1"/>
            <a:r>
              <a:rPr lang="en-US" dirty="0" smtClean="0"/>
              <a:t>Deployed for a single role</a:t>
            </a:r>
          </a:p>
          <a:p>
            <a:pPr lvl="2"/>
            <a:r>
              <a:rPr lang="en-US" dirty="0" smtClean="0"/>
              <a:t>No need to deploy and service the whole OS</a:t>
            </a:r>
          </a:p>
          <a:p>
            <a:r>
              <a:rPr lang="en-US" dirty="0" smtClean="0"/>
              <a:t>Benefits</a:t>
            </a:r>
          </a:p>
          <a:p>
            <a:pPr lvl="1"/>
            <a:r>
              <a:rPr lang="en-US" dirty="0" smtClean="0"/>
              <a:t>Less code results in fewer patches and servicing burden</a:t>
            </a:r>
          </a:p>
          <a:p>
            <a:pPr lvl="1"/>
            <a:r>
              <a:rPr lang="en-US" dirty="0" smtClean="0"/>
              <a:t>Low surface area targeted for server roles</a:t>
            </a:r>
          </a:p>
          <a:p>
            <a:pPr lvl="1"/>
            <a:r>
              <a:rPr lang="en-US" dirty="0" smtClean="0"/>
              <a:t>More secure and reliable with less management</a:t>
            </a:r>
          </a:p>
          <a:p>
            <a:pPr lvl="1"/>
            <a:endParaRPr lang="en-US" dirty="0"/>
          </a:p>
        </p:txBody>
      </p:sp>
    </p:spTree>
  </p:cSld>
  <p:clrMapOvr>
    <a:masterClrMapping/>
  </p:clrMapOvr>
  <p:transition advTm="6000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Virtualization and High Availability</a:t>
            </a:r>
            <a:endParaRPr lang="en-US" dirty="0"/>
          </a:p>
        </p:txBody>
      </p:sp>
      <p:sp>
        <p:nvSpPr>
          <p:cNvPr id="4" name="Content Placeholder 3"/>
          <p:cNvSpPr>
            <a:spLocks noGrp="1"/>
          </p:cNvSpPr>
          <p:nvPr>
            <p:ph sz="half" idx="1"/>
          </p:nvPr>
        </p:nvSpPr>
        <p:spPr/>
        <p:txBody>
          <a:bodyPr/>
          <a:lstStyle/>
          <a:p>
            <a:r>
              <a:rPr lang="en-US" dirty="0" smtClean="0"/>
              <a:t>Traditional Non-Virtualized Environment</a:t>
            </a:r>
          </a:p>
          <a:p>
            <a:pPr lvl="1"/>
            <a:r>
              <a:rPr lang="en-US" dirty="0" smtClean="0"/>
              <a:t>Downtime is bad, but affects only one workload</a:t>
            </a:r>
          </a:p>
        </p:txBody>
      </p:sp>
      <p:sp>
        <p:nvSpPr>
          <p:cNvPr id="35" name="Content Placeholder 34"/>
          <p:cNvSpPr>
            <a:spLocks noGrp="1"/>
          </p:cNvSpPr>
          <p:nvPr>
            <p:ph sz="half" idx="2"/>
          </p:nvPr>
        </p:nvSpPr>
        <p:spPr/>
        <p:txBody>
          <a:bodyPr/>
          <a:lstStyle/>
          <a:p>
            <a:r>
              <a:rPr lang="en-GB" dirty="0" smtClean="0"/>
              <a:t>Virtualized Environment</a:t>
            </a:r>
          </a:p>
          <a:p>
            <a:pPr lvl="1"/>
            <a:endParaRPr lang="en-GB" dirty="0" smtClean="0"/>
          </a:p>
          <a:p>
            <a:pPr lvl="1"/>
            <a:r>
              <a:rPr lang="en-GB" dirty="0" smtClean="0"/>
              <a:t>Value of the physical server goes up</a:t>
            </a:r>
          </a:p>
          <a:p>
            <a:pPr lvl="1"/>
            <a:r>
              <a:rPr lang="en-GB" dirty="0" smtClean="0"/>
              <a:t>Downtime is far worse because multiple workloads are affected</a:t>
            </a:r>
          </a:p>
          <a:p>
            <a:endParaRPr lang="en-GB" dirty="0"/>
          </a:p>
        </p:txBody>
      </p:sp>
      <p:sp>
        <p:nvSpPr>
          <p:cNvPr id="5" name="Content Placeholder 4"/>
          <p:cNvSpPr txBox="1">
            <a:spLocks/>
          </p:cNvSpPr>
          <p:nvPr/>
        </p:nvSpPr>
        <p:spPr>
          <a:xfrm>
            <a:off x="4635500" y="1414199"/>
            <a:ext cx="4127500" cy="1722523"/>
          </a:xfrm>
          <a:prstGeom prst="rect">
            <a:avLst/>
          </a:prstGeom>
        </p:spPr>
        <p:txBody>
          <a:bodyPr/>
          <a:lstStyle/>
          <a:p>
            <a:pPr marL="342900" indent="-342900" algn="l" rtl="0" eaLnBrk="0" fontAlgn="base" hangingPunct="0">
              <a:spcBef>
                <a:spcPct val="20000"/>
              </a:spcBef>
              <a:spcAft>
                <a:spcPct val="0"/>
              </a:spcAft>
              <a:buClr>
                <a:srgbClr val="FFFFFF"/>
              </a:buClr>
              <a:buSzPct val="80000"/>
              <a:buFontTx/>
              <a:buBlip>
                <a:blip r:embed="rId4"/>
              </a:buBlip>
              <a:defRPr/>
            </a:pPr>
            <a:endParaRPr lang="en-US" sz="2000" kern="1200" dirty="0">
              <a:solidFill>
                <a:srgbClr val="FFFFFF"/>
              </a:solidFill>
              <a:latin typeface="Segoe"/>
              <a:ea typeface="+mn-ea"/>
              <a:cs typeface="+mn-cs"/>
            </a:endParaRPr>
          </a:p>
        </p:txBody>
      </p:sp>
      <p:sp>
        <p:nvSpPr>
          <p:cNvPr id="6" name="Horizontal Scroll 5"/>
          <p:cNvSpPr>
            <a:spLocks noChangeAspect="1"/>
          </p:cNvSpPr>
          <p:nvPr/>
        </p:nvSpPr>
        <p:spPr bwMode="auto">
          <a:xfrm>
            <a:off x="228600" y="6103460"/>
            <a:ext cx="8686800" cy="678340"/>
          </a:xfrm>
          <a:prstGeom prst="horizontalScroll">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r>
              <a:rPr lang="en-US" sz="2400" b="1" kern="1200" dirty="0">
                <a:solidFill>
                  <a:srgbClr val="FFFFFF"/>
                </a:solidFill>
                <a:effectLst>
                  <a:outerShdw blurRad="38100" dist="38100" dir="2700000" algn="tl">
                    <a:srgbClr val="000000">
                      <a:alpha val="43137"/>
                    </a:srgbClr>
                  </a:outerShdw>
                </a:effectLst>
                <a:latin typeface="Segoe" pitchFamily="34" charset="0"/>
                <a:ea typeface="+mn-ea"/>
                <a:cs typeface="+mn-cs"/>
              </a:rPr>
              <a:t>Virtualization and High-Availability Go Hand in Hand</a:t>
            </a:r>
          </a:p>
        </p:txBody>
      </p:sp>
      <p:pic>
        <p:nvPicPr>
          <p:cNvPr id="7" name="Picture 6" descr="Rack-Mount Server.png"/>
          <p:cNvPicPr>
            <a:picLocks noChangeAspect="1"/>
          </p:cNvPicPr>
          <p:nvPr/>
        </p:nvPicPr>
        <p:blipFill>
          <a:blip r:embed="rId5" cstate="print"/>
          <a:stretch>
            <a:fillRect/>
          </a:stretch>
        </p:blipFill>
        <p:spPr>
          <a:xfrm>
            <a:off x="1276586" y="4046060"/>
            <a:ext cx="2152414" cy="1828800"/>
          </a:xfrm>
          <a:prstGeom prst="rect">
            <a:avLst/>
          </a:prstGeom>
          <a:effectLst>
            <a:outerShdw blurRad="50800" dist="38100" dir="2700000" algn="tl" rotWithShape="0">
              <a:prstClr val="black">
                <a:alpha val="40000"/>
              </a:prstClr>
            </a:outerShdw>
          </a:effectLst>
        </p:spPr>
      </p:pic>
      <p:sp>
        <p:nvSpPr>
          <p:cNvPr id="8" name="AutoShape 5"/>
          <p:cNvSpPr>
            <a:spLocks noChangeAspect="1" noChangeArrowheads="1" noTextEdit="1"/>
          </p:cNvSpPr>
          <p:nvPr/>
        </p:nvSpPr>
        <p:spPr bwMode="auto">
          <a:xfrm>
            <a:off x="3429000" y="2289175"/>
            <a:ext cx="2286000" cy="2279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grpSp>
        <p:nvGrpSpPr>
          <p:cNvPr id="3" name="Group 8"/>
          <p:cNvGrpSpPr/>
          <p:nvPr/>
        </p:nvGrpSpPr>
        <p:grpSpPr>
          <a:xfrm>
            <a:off x="5433183" y="3436460"/>
            <a:ext cx="2567820" cy="2524971"/>
            <a:chOff x="5814183" y="3571032"/>
            <a:chExt cx="2567820" cy="2524971"/>
          </a:xfrm>
          <a:effectLst>
            <a:outerShdw blurRad="50800" dist="38100" dir="2700000" algn="tl" rotWithShape="0">
              <a:prstClr val="black">
                <a:alpha val="40000"/>
              </a:prstClr>
            </a:outerShdw>
          </a:effectLst>
        </p:grpSpPr>
        <p:pic>
          <p:nvPicPr>
            <p:cNvPr id="10" name="Picture 9" descr="Rack-Mount Server.png"/>
            <p:cNvPicPr>
              <a:picLocks noChangeAspect="1"/>
            </p:cNvPicPr>
            <p:nvPr/>
          </p:nvPicPr>
          <p:blipFill>
            <a:blip r:embed="rId5" cstate="print"/>
            <a:stretch>
              <a:fillRect/>
            </a:stretch>
          </p:blipFill>
          <p:spPr>
            <a:xfrm>
              <a:off x="5867400" y="4267200"/>
              <a:ext cx="2152414" cy="1828800"/>
            </a:xfrm>
            <a:prstGeom prst="rect">
              <a:avLst/>
            </a:prstGeom>
          </p:spPr>
        </p:pic>
        <p:grpSp>
          <p:nvGrpSpPr>
            <p:cNvPr id="9" name="Group 49"/>
            <p:cNvGrpSpPr/>
            <p:nvPr/>
          </p:nvGrpSpPr>
          <p:grpSpPr>
            <a:xfrm>
              <a:off x="5814183" y="3571032"/>
              <a:ext cx="2567820" cy="2524971"/>
              <a:chOff x="5737983" y="3342432"/>
              <a:chExt cx="2567820" cy="2524971"/>
            </a:xfrm>
          </p:grpSpPr>
          <p:grpSp>
            <p:nvGrpSpPr>
              <p:cNvPr id="11" name="Group 46"/>
              <p:cNvGrpSpPr>
                <a:grpSpLocks noChangeAspect="1"/>
              </p:cNvGrpSpPr>
              <p:nvPr/>
            </p:nvGrpSpPr>
            <p:grpSpPr>
              <a:xfrm>
                <a:off x="5737983" y="4060661"/>
                <a:ext cx="2567820" cy="1806742"/>
                <a:chOff x="5410200" y="3304174"/>
                <a:chExt cx="3209774" cy="2258426"/>
              </a:xfrm>
            </p:grpSpPr>
            <p:sp>
              <p:nvSpPr>
                <p:cNvPr id="19" name="Freeform 10"/>
                <p:cNvSpPr>
                  <a:spLocks/>
                </p:cNvSpPr>
                <p:nvPr/>
              </p:nvSpPr>
              <p:spPr bwMode="auto">
                <a:xfrm>
                  <a:off x="6019257" y="3764684"/>
                  <a:ext cx="1428405" cy="496357"/>
                </a:xfrm>
                <a:custGeom>
                  <a:avLst/>
                  <a:gdLst/>
                  <a:ahLst/>
                  <a:cxnLst>
                    <a:cxn ang="0">
                      <a:pos x="21" y="15"/>
                    </a:cxn>
                    <a:cxn ang="0">
                      <a:pos x="61" y="36"/>
                    </a:cxn>
                    <a:cxn ang="0">
                      <a:pos x="87" y="49"/>
                    </a:cxn>
                    <a:cxn ang="0">
                      <a:pos x="118" y="67"/>
                    </a:cxn>
                    <a:cxn ang="0">
                      <a:pos x="148" y="84"/>
                    </a:cxn>
                    <a:cxn ang="0">
                      <a:pos x="178" y="103"/>
                    </a:cxn>
                    <a:cxn ang="0">
                      <a:pos x="207" y="122"/>
                    </a:cxn>
                    <a:cxn ang="0">
                      <a:pos x="249" y="150"/>
                    </a:cxn>
                    <a:cxn ang="0">
                      <a:pos x="289" y="182"/>
                    </a:cxn>
                    <a:cxn ang="0">
                      <a:pos x="309" y="209"/>
                    </a:cxn>
                    <a:cxn ang="0">
                      <a:pos x="336" y="245"/>
                    </a:cxn>
                    <a:cxn ang="0">
                      <a:pos x="366" y="285"/>
                    </a:cxn>
                    <a:cxn ang="0">
                      <a:pos x="399" y="306"/>
                    </a:cxn>
                    <a:cxn ang="0">
                      <a:pos x="425" y="304"/>
                    </a:cxn>
                    <a:cxn ang="0">
                      <a:pos x="473" y="298"/>
                    </a:cxn>
                    <a:cxn ang="0">
                      <a:pos x="501" y="293"/>
                    </a:cxn>
                    <a:cxn ang="0">
                      <a:pos x="532" y="289"/>
                    </a:cxn>
                    <a:cxn ang="0">
                      <a:pos x="560" y="285"/>
                    </a:cxn>
                    <a:cxn ang="0">
                      <a:pos x="591" y="281"/>
                    </a:cxn>
                    <a:cxn ang="0">
                      <a:pos x="617" y="277"/>
                    </a:cxn>
                    <a:cxn ang="0">
                      <a:pos x="653" y="274"/>
                    </a:cxn>
                    <a:cxn ang="0">
                      <a:pos x="688" y="276"/>
                    </a:cxn>
                    <a:cxn ang="0">
                      <a:pos x="712" y="283"/>
                    </a:cxn>
                    <a:cxn ang="0">
                      <a:pos x="746" y="297"/>
                    </a:cxn>
                    <a:cxn ang="0">
                      <a:pos x="784" y="314"/>
                    </a:cxn>
                    <a:cxn ang="0">
                      <a:pos x="822" y="331"/>
                    </a:cxn>
                    <a:cxn ang="0">
                      <a:pos x="853" y="348"/>
                    </a:cxn>
                    <a:cxn ang="0">
                      <a:pos x="877" y="355"/>
                    </a:cxn>
                    <a:cxn ang="0">
                      <a:pos x="902" y="333"/>
                    </a:cxn>
                    <a:cxn ang="0">
                      <a:pos x="936" y="297"/>
                    </a:cxn>
                    <a:cxn ang="0">
                      <a:pos x="974" y="257"/>
                    </a:cxn>
                    <a:cxn ang="0">
                      <a:pos x="1009" y="217"/>
                    </a:cxn>
                    <a:cxn ang="0">
                      <a:pos x="1031" y="186"/>
                    </a:cxn>
                    <a:cxn ang="0">
                      <a:pos x="1018" y="148"/>
                    </a:cxn>
                    <a:cxn ang="0">
                      <a:pos x="984" y="118"/>
                    </a:cxn>
                    <a:cxn ang="0">
                      <a:pos x="950" y="87"/>
                    </a:cxn>
                    <a:cxn ang="0">
                      <a:pos x="914" y="59"/>
                    </a:cxn>
                    <a:cxn ang="0">
                      <a:pos x="877" y="38"/>
                    </a:cxn>
                    <a:cxn ang="0">
                      <a:pos x="853" y="29"/>
                    </a:cxn>
                    <a:cxn ang="0">
                      <a:pos x="819" y="27"/>
                    </a:cxn>
                    <a:cxn ang="0">
                      <a:pos x="779" y="27"/>
                    </a:cxn>
                    <a:cxn ang="0">
                      <a:pos x="750" y="27"/>
                    </a:cxn>
                    <a:cxn ang="0">
                      <a:pos x="720" y="29"/>
                    </a:cxn>
                    <a:cxn ang="0">
                      <a:pos x="689" y="29"/>
                    </a:cxn>
                    <a:cxn ang="0">
                      <a:pos x="655" y="29"/>
                    </a:cxn>
                    <a:cxn ang="0">
                      <a:pos x="625" y="29"/>
                    </a:cxn>
                    <a:cxn ang="0">
                      <a:pos x="598" y="30"/>
                    </a:cxn>
                    <a:cxn ang="0">
                      <a:pos x="566" y="30"/>
                    </a:cxn>
                    <a:cxn ang="0">
                      <a:pos x="530" y="29"/>
                    </a:cxn>
                    <a:cxn ang="0">
                      <a:pos x="488" y="23"/>
                    </a:cxn>
                    <a:cxn ang="0">
                      <a:pos x="458" y="21"/>
                    </a:cxn>
                    <a:cxn ang="0">
                      <a:pos x="425" y="17"/>
                    </a:cxn>
                    <a:cxn ang="0">
                      <a:pos x="395" y="15"/>
                    </a:cxn>
                    <a:cxn ang="0">
                      <a:pos x="363" y="11"/>
                    </a:cxn>
                    <a:cxn ang="0">
                      <a:pos x="330" y="9"/>
                    </a:cxn>
                    <a:cxn ang="0">
                      <a:pos x="302" y="6"/>
                    </a:cxn>
                    <a:cxn ang="0">
                      <a:pos x="268" y="2"/>
                    </a:cxn>
                    <a:cxn ang="0">
                      <a:pos x="232" y="0"/>
                    </a:cxn>
                  </a:cxnLst>
                  <a:rect l="0" t="0" r="r" b="b"/>
                  <a:pathLst>
                    <a:path w="1035" h="359">
                      <a:moveTo>
                        <a:pt x="0" y="6"/>
                      </a:moveTo>
                      <a:lnTo>
                        <a:pt x="2" y="6"/>
                      </a:lnTo>
                      <a:lnTo>
                        <a:pt x="9" y="9"/>
                      </a:lnTo>
                      <a:lnTo>
                        <a:pt x="15" y="11"/>
                      </a:lnTo>
                      <a:lnTo>
                        <a:pt x="21" y="15"/>
                      </a:lnTo>
                      <a:lnTo>
                        <a:pt x="28" y="19"/>
                      </a:lnTo>
                      <a:lnTo>
                        <a:pt x="38" y="25"/>
                      </a:lnTo>
                      <a:lnTo>
                        <a:pt x="45" y="29"/>
                      </a:lnTo>
                      <a:lnTo>
                        <a:pt x="55" y="32"/>
                      </a:lnTo>
                      <a:lnTo>
                        <a:pt x="61" y="36"/>
                      </a:lnTo>
                      <a:lnTo>
                        <a:pt x="64" y="38"/>
                      </a:lnTo>
                      <a:lnTo>
                        <a:pt x="70" y="42"/>
                      </a:lnTo>
                      <a:lnTo>
                        <a:pt x="76" y="44"/>
                      </a:lnTo>
                      <a:lnTo>
                        <a:pt x="81" y="48"/>
                      </a:lnTo>
                      <a:lnTo>
                        <a:pt x="87" y="49"/>
                      </a:lnTo>
                      <a:lnTo>
                        <a:pt x="93" y="53"/>
                      </a:lnTo>
                      <a:lnTo>
                        <a:pt x="99" y="57"/>
                      </a:lnTo>
                      <a:lnTo>
                        <a:pt x="104" y="59"/>
                      </a:lnTo>
                      <a:lnTo>
                        <a:pt x="110" y="63"/>
                      </a:lnTo>
                      <a:lnTo>
                        <a:pt x="118" y="67"/>
                      </a:lnTo>
                      <a:lnTo>
                        <a:pt x="123" y="72"/>
                      </a:lnTo>
                      <a:lnTo>
                        <a:pt x="129" y="74"/>
                      </a:lnTo>
                      <a:lnTo>
                        <a:pt x="135" y="76"/>
                      </a:lnTo>
                      <a:lnTo>
                        <a:pt x="140" y="82"/>
                      </a:lnTo>
                      <a:lnTo>
                        <a:pt x="148" y="84"/>
                      </a:lnTo>
                      <a:lnTo>
                        <a:pt x="154" y="87"/>
                      </a:lnTo>
                      <a:lnTo>
                        <a:pt x="159" y="91"/>
                      </a:lnTo>
                      <a:lnTo>
                        <a:pt x="165" y="95"/>
                      </a:lnTo>
                      <a:lnTo>
                        <a:pt x="173" y="101"/>
                      </a:lnTo>
                      <a:lnTo>
                        <a:pt x="178" y="103"/>
                      </a:lnTo>
                      <a:lnTo>
                        <a:pt x="184" y="106"/>
                      </a:lnTo>
                      <a:lnTo>
                        <a:pt x="190" y="110"/>
                      </a:lnTo>
                      <a:lnTo>
                        <a:pt x="195" y="114"/>
                      </a:lnTo>
                      <a:lnTo>
                        <a:pt x="201" y="118"/>
                      </a:lnTo>
                      <a:lnTo>
                        <a:pt x="207" y="122"/>
                      </a:lnTo>
                      <a:lnTo>
                        <a:pt x="213" y="125"/>
                      </a:lnTo>
                      <a:lnTo>
                        <a:pt x="220" y="129"/>
                      </a:lnTo>
                      <a:lnTo>
                        <a:pt x="230" y="137"/>
                      </a:lnTo>
                      <a:lnTo>
                        <a:pt x="239" y="143"/>
                      </a:lnTo>
                      <a:lnTo>
                        <a:pt x="249" y="150"/>
                      </a:lnTo>
                      <a:lnTo>
                        <a:pt x="260" y="158"/>
                      </a:lnTo>
                      <a:lnTo>
                        <a:pt x="268" y="163"/>
                      </a:lnTo>
                      <a:lnTo>
                        <a:pt x="275" y="171"/>
                      </a:lnTo>
                      <a:lnTo>
                        <a:pt x="281" y="177"/>
                      </a:lnTo>
                      <a:lnTo>
                        <a:pt x="289" y="182"/>
                      </a:lnTo>
                      <a:lnTo>
                        <a:pt x="292" y="188"/>
                      </a:lnTo>
                      <a:lnTo>
                        <a:pt x="296" y="194"/>
                      </a:lnTo>
                      <a:lnTo>
                        <a:pt x="300" y="198"/>
                      </a:lnTo>
                      <a:lnTo>
                        <a:pt x="306" y="203"/>
                      </a:lnTo>
                      <a:lnTo>
                        <a:pt x="309" y="209"/>
                      </a:lnTo>
                      <a:lnTo>
                        <a:pt x="313" y="215"/>
                      </a:lnTo>
                      <a:lnTo>
                        <a:pt x="317" y="220"/>
                      </a:lnTo>
                      <a:lnTo>
                        <a:pt x="321" y="226"/>
                      </a:lnTo>
                      <a:lnTo>
                        <a:pt x="328" y="236"/>
                      </a:lnTo>
                      <a:lnTo>
                        <a:pt x="336" y="245"/>
                      </a:lnTo>
                      <a:lnTo>
                        <a:pt x="342" y="255"/>
                      </a:lnTo>
                      <a:lnTo>
                        <a:pt x="349" y="264"/>
                      </a:lnTo>
                      <a:lnTo>
                        <a:pt x="355" y="272"/>
                      </a:lnTo>
                      <a:lnTo>
                        <a:pt x="361" y="279"/>
                      </a:lnTo>
                      <a:lnTo>
                        <a:pt x="366" y="285"/>
                      </a:lnTo>
                      <a:lnTo>
                        <a:pt x="374" y="293"/>
                      </a:lnTo>
                      <a:lnTo>
                        <a:pt x="380" y="297"/>
                      </a:lnTo>
                      <a:lnTo>
                        <a:pt x="385" y="300"/>
                      </a:lnTo>
                      <a:lnTo>
                        <a:pt x="391" y="304"/>
                      </a:lnTo>
                      <a:lnTo>
                        <a:pt x="399" y="306"/>
                      </a:lnTo>
                      <a:lnTo>
                        <a:pt x="403" y="306"/>
                      </a:lnTo>
                      <a:lnTo>
                        <a:pt x="406" y="306"/>
                      </a:lnTo>
                      <a:lnTo>
                        <a:pt x="412" y="306"/>
                      </a:lnTo>
                      <a:lnTo>
                        <a:pt x="420" y="306"/>
                      </a:lnTo>
                      <a:lnTo>
                        <a:pt x="425" y="304"/>
                      </a:lnTo>
                      <a:lnTo>
                        <a:pt x="435" y="304"/>
                      </a:lnTo>
                      <a:lnTo>
                        <a:pt x="444" y="302"/>
                      </a:lnTo>
                      <a:lnTo>
                        <a:pt x="454" y="302"/>
                      </a:lnTo>
                      <a:lnTo>
                        <a:pt x="463" y="300"/>
                      </a:lnTo>
                      <a:lnTo>
                        <a:pt x="473" y="298"/>
                      </a:lnTo>
                      <a:lnTo>
                        <a:pt x="479" y="297"/>
                      </a:lnTo>
                      <a:lnTo>
                        <a:pt x="484" y="297"/>
                      </a:lnTo>
                      <a:lnTo>
                        <a:pt x="490" y="295"/>
                      </a:lnTo>
                      <a:lnTo>
                        <a:pt x="496" y="295"/>
                      </a:lnTo>
                      <a:lnTo>
                        <a:pt x="501" y="293"/>
                      </a:lnTo>
                      <a:lnTo>
                        <a:pt x="507" y="293"/>
                      </a:lnTo>
                      <a:lnTo>
                        <a:pt x="513" y="291"/>
                      </a:lnTo>
                      <a:lnTo>
                        <a:pt x="518" y="291"/>
                      </a:lnTo>
                      <a:lnTo>
                        <a:pt x="524" y="291"/>
                      </a:lnTo>
                      <a:lnTo>
                        <a:pt x="532" y="289"/>
                      </a:lnTo>
                      <a:lnTo>
                        <a:pt x="537" y="289"/>
                      </a:lnTo>
                      <a:lnTo>
                        <a:pt x="543" y="289"/>
                      </a:lnTo>
                      <a:lnTo>
                        <a:pt x="549" y="287"/>
                      </a:lnTo>
                      <a:lnTo>
                        <a:pt x="555" y="285"/>
                      </a:lnTo>
                      <a:lnTo>
                        <a:pt x="560" y="285"/>
                      </a:lnTo>
                      <a:lnTo>
                        <a:pt x="566" y="285"/>
                      </a:lnTo>
                      <a:lnTo>
                        <a:pt x="572" y="283"/>
                      </a:lnTo>
                      <a:lnTo>
                        <a:pt x="577" y="283"/>
                      </a:lnTo>
                      <a:lnTo>
                        <a:pt x="583" y="281"/>
                      </a:lnTo>
                      <a:lnTo>
                        <a:pt x="591" y="281"/>
                      </a:lnTo>
                      <a:lnTo>
                        <a:pt x="594" y="281"/>
                      </a:lnTo>
                      <a:lnTo>
                        <a:pt x="602" y="279"/>
                      </a:lnTo>
                      <a:lnTo>
                        <a:pt x="606" y="279"/>
                      </a:lnTo>
                      <a:lnTo>
                        <a:pt x="612" y="279"/>
                      </a:lnTo>
                      <a:lnTo>
                        <a:pt x="617" y="277"/>
                      </a:lnTo>
                      <a:lnTo>
                        <a:pt x="623" y="277"/>
                      </a:lnTo>
                      <a:lnTo>
                        <a:pt x="629" y="277"/>
                      </a:lnTo>
                      <a:lnTo>
                        <a:pt x="634" y="277"/>
                      </a:lnTo>
                      <a:lnTo>
                        <a:pt x="642" y="276"/>
                      </a:lnTo>
                      <a:lnTo>
                        <a:pt x="653" y="274"/>
                      </a:lnTo>
                      <a:lnTo>
                        <a:pt x="661" y="274"/>
                      </a:lnTo>
                      <a:lnTo>
                        <a:pt x="670" y="274"/>
                      </a:lnTo>
                      <a:lnTo>
                        <a:pt x="676" y="274"/>
                      </a:lnTo>
                      <a:lnTo>
                        <a:pt x="684" y="274"/>
                      </a:lnTo>
                      <a:lnTo>
                        <a:pt x="688" y="276"/>
                      </a:lnTo>
                      <a:lnTo>
                        <a:pt x="693" y="277"/>
                      </a:lnTo>
                      <a:lnTo>
                        <a:pt x="697" y="277"/>
                      </a:lnTo>
                      <a:lnTo>
                        <a:pt x="701" y="279"/>
                      </a:lnTo>
                      <a:lnTo>
                        <a:pt x="707" y="281"/>
                      </a:lnTo>
                      <a:lnTo>
                        <a:pt x="712" y="283"/>
                      </a:lnTo>
                      <a:lnTo>
                        <a:pt x="718" y="285"/>
                      </a:lnTo>
                      <a:lnTo>
                        <a:pt x="726" y="289"/>
                      </a:lnTo>
                      <a:lnTo>
                        <a:pt x="731" y="291"/>
                      </a:lnTo>
                      <a:lnTo>
                        <a:pt x="739" y="295"/>
                      </a:lnTo>
                      <a:lnTo>
                        <a:pt x="746" y="297"/>
                      </a:lnTo>
                      <a:lnTo>
                        <a:pt x="754" y="300"/>
                      </a:lnTo>
                      <a:lnTo>
                        <a:pt x="760" y="304"/>
                      </a:lnTo>
                      <a:lnTo>
                        <a:pt x="769" y="308"/>
                      </a:lnTo>
                      <a:lnTo>
                        <a:pt x="777" y="310"/>
                      </a:lnTo>
                      <a:lnTo>
                        <a:pt x="784" y="314"/>
                      </a:lnTo>
                      <a:lnTo>
                        <a:pt x="792" y="317"/>
                      </a:lnTo>
                      <a:lnTo>
                        <a:pt x="801" y="321"/>
                      </a:lnTo>
                      <a:lnTo>
                        <a:pt x="807" y="325"/>
                      </a:lnTo>
                      <a:lnTo>
                        <a:pt x="815" y="329"/>
                      </a:lnTo>
                      <a:lnTo>
                        <a:pt x="822" y="331"/>
                      </a:lnTo>
                      <a:lnTo>
                        <a:pt x="830" y="335"/>
                      </a:lnTo>
                      <a:lnTo>
                        <a:pt x="836" y="338"/>
                      </a:lnTo>
                      <a:lnTo>
                        <a:pt x="841" y="340"/>
                      </a:lnTo>
                      <a:lnTo>
                        <a:pt x="847" y="344"/>
                      </a:lnTo>
                      <a:lnTo>
                        <a:pt x="853" y="348"/>
                      </a:lnTo>
                      <a:lnTo>
                        <a:pt x="862" y="352"/>
                      </a:lnTo>
                      <a:lnTo>
                        <a:pt x="870" y="355"/>
                      </a:lnTo>
                      <a:lnTo>
                        <a:pt x="876" y="357"/>
                      </a:lnTo>
                      <a:lnTo>
                        <a:pt x="877" y="359"/>
                      </a:lnTo>
                      <a:lnTo>
                        <a:pt x="877" y="355"/>
                      </a:lnTo>
                      <a:lnTo>
                        <a:pt x="883" y="352"/>
                      </a:lnTo>
                      <a:lnTo>
                        <a:pt x="887" y="346"/>
                      </a:lnTo>
                      <a:lnTo>
                        <a:pt x="891" y="342"/>
                      </a:lnTo>
                      <a:lnTo>
                        <a:pt x="896" y="336"/>
                      </a:lnTo>
                      <a:lnTo>
                        <a:pt x="902" y="333"/>
                      </a:lnTo>
                      <a:lnTo>
                        <a:pt x="908" y="325"/>
                      </a:lnTo>
                      <a:lnTo>
                        <a:pt x="914" y="317"/>
                      </a:lnTo>
                      <a:lnTo>
                        <a:pt x="921" y="312"/>
                      </a:lnTo>
                      <a:lnTo>
                        <a:pt x="929" y="304"/>
                      </a:lnTo>
                      <a:lnTo>
                        <a:pt x="936" y="297"/>
                      </a:lnTo>
                      <a:lnTo>
                        <a:pt x="944" y="289"/>
                      </a:lnTo>
                      <a:lnTo>
                        <a:pt x="952" y="281"/>
                      </a:lnTo>
                      <a:lnTo>
                        <a:pt x="959" y="274"/>
                      </a:lnTo>
                      <a:lnTo>
                        <a:pt x="967" y="264"/>
                      </a:lnTo>
                      <a:lnTo>
                        <a:pt x="974" y="257"/>
                      </a:lnTo>
                      <a:lnTo>
                        <a:pt x="980" y="247"/>
                      </a:lnTo>
                      <a:lnTo>
                        <a:pt x="988" y="239"/>
                      </a:lnTo>
                      <a:lnTo>
                        <a:pt x="995" y="232"/>
                      </a:lnTo>
                      <a:lnTo>
                        <a:pt x="1001" y="224"/>
                      </a:lnTo>
                      <a:lnTo>
                        <a:pt x="1009" y="217"/>
                      </a:lnTo>
                      <a:lnTo>
                        <a:pt x="1014" y="209"/>
                      </a:lnTo>
                      <a:lnTo>
                        <a:pt x="1018" y="201"/>
                      </a:lnTo>
                      <a:lnTo>
                        <a:pt x="1024" y="196"/>
                      </a:lnTo>
                      <a:lnTo>
                        <a:pt x="1028" y="190"/>
                      </a:lnTo>
                      <a:lnTo>
                        <a:pt x="1031" y="186"/>
                      </a:lnTo>
                      <a:lnTo>
                        <a:pt x="1035" y="177"/>
                      </a:lnTo>
                      <a:lnTo>
                        <a:pt x="1035" y="171"/>
                      </a:lnTo>
                      <a:lnTo>
                        <a:pt x="1031" y="165"/>
                      </a:lnTo>
                      <a:lnTo>
                        <a:pt x="1026" y="158"/>
                      </a:lnTo>
                      <a:lnTo>
                        <a:pt x="1018" y="148"/>
                      </a:lnTo>
                      <a:lnTo>
                        <a:pt x="1009" y="139"/>
                      </a:lnTo>
                      <a:lnTo>
                        <a:pt x="1003" y="133"/>
                      </a:lnTo>
                      <a:lnTo>
                        <a:pt x="997" y="127"/>
                      </a:lnTo>
                      <a:lnTo>
                        <a:pt x="990" y="122"/>
                      </a:lnTo>
                      <a:lnTo>
                        <a:pt x="984" y="118"/>
                      </a:lnTo>
                      <a:lnTo>
                        <a:pt x="978" y="110"/>
                      </a:lnTo>
                      <a:lnTo>
                        <a:pt x="971" y="105"/>
                      </a:lnTo>
                      <a:lnTo>
                        <a:pt x="965" y="99"/>
                      </a:lnTo>
                      <a:lnTo>
                        <a:pt x="957" y="93"/>
                      </a:lnTo>
                      <a:lnTo>
                        <a:pt x="950" y="87"/>
                      </a:lnTo>
                      <a:lnTo>
                        <a:pt x="942" y="82"/>
                      </a:lnTo>
                      <a:lnTo>
                        <a:pt x="934" y="74"/>
                      </a:lnTo>
                      <a:lnTo>
                        <a:pt x="927" y="70"/>
                      </a:lnTo>
                      <a:lnTo>
                        <a:pt x="919" y="63"/>
                      </a:lnTo>
                      <a:lnTo>
                        <a:pt x="914" y="59"/>
                      </a:lnTo>
                      <a:lnTo>
                        <a:pt x="906" y="53"/>
                      </a:lnTo>
                      <a:lnTo>
                        <a:pt x="898" y="49"/>
                      </a:lnTo>
                      <a:lnTo>
                        <a:pt x="891" y="46"/>
                      </a:lnTo>
                      <a:lnTo>
                        <a:pt x="885" y="42"/>
                      </a:lnTo>
                      <a:lnTo>
                        <a:pt x="877" y="38"/>
                      </a:lnTo>
                      <a:lnTo>
                        <a:pt x="872" y="34"/>
                      </a:lnTo>
                      <a:lnTo>
                        <a:pt x="866" y="32"/>
                      </a:lnTo>
                      <a:lnTo>
                        <a:pt x="860" y="30"/>
                      </a:lnTo>
                      <a:lnTo>
                        <a:pt x="857" y="29"/>
                      </a:lnTo>
                      <a:lnTo>
                        <a:pt x="853" y="29"/>
                      </a:lnTo>
                      <a:lnTo>
                        <a:pt x="847" y="29"/>
                      </a:lnTo>
                      <a:lnTo>
                        <a:pt x="841" y="27"/>
                      </a:lnTo>
                      <a:lnTo>
                        <a:pt x="834" y="27"/>
                      </a:lnTo>
                      <a:lnTo>
                        <a:pt x="826" y="27"/>
                      </a:lnTo>
                      <a:lnTo>
                        <a:pt x="819" y="27"/>
                      </a:lnTo>
                      <a:lnTo>
                        <a:pt x="809" y="27"/>
                      </a:lnTo>
                      <a:lnTo>
                        <a:pt x="800" y="27"/>
                      </a:lnTo>
                      <a:lnTo>
                        <a:pt x="790" y="27"/>
                      </a:lnTo>
                      <a:lnTo>
                        <a:pt x="784" y="27"/>
                      </a:lnTo>
                      <a:lnTo>
                        <a:pt x="779" y="27"/>
                      </a:lnTo>
                      <a:lnTo>
                        <a:pt x="773" y="27"/>
                      </a:lnTo>
                      <a:lnTo>
                        <a:pt x="767" y="27"/>
                      </a:lnTo>
                      <a:lnTo>
                        <a:pt x="762" y="27"/>
                      </a:lnTo>
                      <a:lnTo>
                        <a:pt x="756" y="27"/>
                      </a:lnTo>
                      <a:lnTo>
                        <a:pt x="750" y="27"/>
                      </a:lnTo>
                      <a:lnTo>
                        <a:pt x="745" y="27"/>
                      </a:lnTo>
                      <a:lnTo>
                        <a:pt x="737" y="27"/>
                      </a:lnTo>
                      <a:lnTo>
                        <a:pt x="731" y="27"/>
                      </a:lnTo>
                      <a:lnTo>
                        <a:pt x="726" y="27"/>
                      </a:lnTo>
                      <a:lnTo>
                        <a:pt x="720" y="29"/>
                      </a:lnTo>
                      <a:lnTo>
                        <a:pt x="712" y="29"/>
                      </a:lnTo>
                      <a:lnTo>
                        <a:pt x="707" y="29"/>
                      </a:lnTo>
                      <a:lnTo>
                        <a:pt x="701" y="29"/>
                      </a:lnTo>
                      <a:lnTo>
                        <a:pt x="695" y="29"/>
                      </a:lnTo>
                      <a:lnTo>
                        <a:pt x="689" y="29"/>
                      </a:lnTo>
                      <a:lnTo>
                        <a:pt x="682" y="29"/>
                      </a:lnTo>
                      <a:lnTo>
                        <a:pt x="674" y="29"/>
                      </a:lnTo>
                      <a:lnTo>
                        <a:pt x="670" y="29"/>
                      </a:lnTo>
                      <a:lnTo>
                        <a:pt x="663" y="29"/>
                      </a:lnTo>
                      <a:lnTo>
                        <a:pt x="655" y="29"/>
                      </a:lnTo>
                      <a:lnTo>
                        <a:pt x="650" y="29"/>
                      </a:lnTo>
                      <a:lnTo>
                        <a:pt x="644" y="29"/>
                      </a:lnTo>
                      <a:lnTo>
                        <a:pt x="636" y="29"/>
                      </a:lnTo>
                      <a:lnTo>
                        <a:pt x="632" y="29"/>
                      </a:lnTo>
                      <a:lnTo>
                        <a:pt x="625" y="29"/>
                      </a:lnTo>
                      <a:lnTo>
                        <a:pt x="621" y="29"/>
                      </a:lnTo>
                      <a:lnTo>
                        <a:pt x="613" y="29"/>
                      </a:lnTo>
                      <a:lnTo>
                        <a:pt x="608" y="29"/>
                      </a:lnTo>
                      <a:lnTo>
                        <a:pt x="602" y="29"/>
                      </a:lnTo>
                      <a:lnTo>
                        <a:pt x="598" y="30"/>
                      </a:lnTo>
                      <a:lnTo>
                        <a:pt x="593" y="30"/>
                      </a:lnTo>
                      <a:lnTo>
                        <a:pt x="587" y="30"/>
                      </a:lnTo>
                      <a:lnTo>
                        <a:pt x="581" y="30"/>
                      </a:lnTo>
                      <a:lnTo>
                        <a:pt x="575" y="30"/>
                      </a:lnTo>
                      <a:lnTo>
                        <a:pt x="566" y="30"/>
                      </a:lnTo>
                      <a:lnTo>
                        <a:pt x="558" y="30"/>
                      </a:lnTo>
                      <a:lnTo>
                        <a:pt x="549" y="29"/>
                      </a:lnTo>
                      <a:lnTo>
                        <a:pt x="541" y="29"/>
                      </a:lnTo>
                      <a:lnTo>
                        <a:pt x="534" y="29"/>
                      </a:lnTo>
                      <a:lnTo>
                        <a:pt x="530" y="29"/>
                      </a:lnTo>
                      <a:lnTo>
                        <a:pt x="522" y="27"/>
                      </a:lnTo>
                      <a:lnTo>
                        <a:pt x="515" y="27"/>
                      </a:lnTo>
                      <a:lnTo>
                        <a:pt x="507" y="25"/>
                      </a:lnTo>
                      <a:lnTo>
                        <a:pt x="499" y="25"/>
                      </a:lnTo>
                      <a:lnTo>
                        <a:pt x="488" y="23"/>
                      </a:lnTo>
                      <a:lnTo>
                        <a:pt x="479" y="23"/>
                      </a:lnTo>
                      <a:lnTo>
                        <a:pt x="473" y="23"/>
                      </a:lnTo>
                      <a:lnTo>
                        <a:pt x="467" y="21"/>
                      </a:lnTo>
                      <a:lnTo>
                        <a:pt x="461" y="21"/>
                      </a:lnTo>
                      <a:lnTo>
                        <a:pt x="458" y="21"/>
                      </a:lnTo>
                      <a:lnTo>
                        <a:pt x="450" y="21"/>
                      </a:lnTo>
                      <a:lnTo>
                        <a:pt x="444" y="19"/>
                      </a:lnTo>
                      <a:lnTo>
                        <a:pt x="439" y="19"/>
                      </a:lnTo>
                      <a:lnTo>
                        <a:pt x="433" y="19"/>
                      </a:lnTo>
                      <a:lnTo>
                        <a:pt x="425" y="17"/>
                      </a:lnTo>
                      <a:lnTo>
                        <a:pt x="420" y="17"/>
                      </a:lnTo>
                      <a:lnTo>
                        <a:pt x="414" y="17"/>
                      </a:lnTo>
                      <a:lnTo>
                        <a:pt x="408" y="17"/>
                      </a:lnTo>
                      <a:lnTo>
                        <a:pt x="401" y="15"/>
                      </a:lnTo>
                      <a:lnTo>
                        <a:pt x="395" y="15"/>
                      </a:lnTo>
                      <a:lnTo>
                        <a:pt x="387" y="13"/>
                      </a:lnTo>
                      <a:lnTo>
                        <a:pt x="382" y="13"/>
                      </a:lnTo>
                      <a:lnTo>
                        <a:pt x="376" y="13"/>
                      </a:lnTo>
                      <a:lnTo>
                        <a:pt x="368" y="11"/>
                      </a:lnTo>
                      <a:lnTo>
                        <a:pt x="363" y="11"/>
                      </a:lnTo>
                      <a:lnTo>
                        <a:pt x="357" y="11"/>
                      </a:lnTo>
                      <a:lnTo>
                        <a:pt x="349" y="11"/>
                      </a:lnTo>
                      <a:lnTo>
                        <a:pt x="344" y="9"/>
                      </a:lnTo>
                      <a:lnTo>
                        <a:pt x="336" y="9"/>
                      </a:lnTo>
                      <a:lnTo>
                        <a:pt x="330" y="9"/>
                      </a:lnTo>
                      <a:lnTo>
                        <a:pt x="325" y="8"/>
                      </a:lnTo>
                      <a:lnTo>
                        <a:pt x="319" y="8"/>
                      </a:lnTo>
                      <a:lnTo>
                        <a:pt x="313" y="6"/>
                      </a:lnTo>
                      <a:lnTo>
                        <a:pt x="308" y="6"/>
                      </a:lnTo>
                      <a:lnTo>
                        <a:pt x="302" y="6"/>
                      </a:lnTo>
                      <a:lnTo>
                        <a:pt x="296" y="4"/>
                      </a:lnTo>
                      <a:lnTo>
                        <a:pt x="290" y="4"/>
                      </a:lnTo>
                      <a:lnTo>
                        <a:pt x="285" y="4"/>
                      </a:lnTo>
                      <a:lnTo>
                        <a:pt x="275" y="2"/>
                      </a:lnTo>
                      <a:lnTo>
                        <a:pt x="268" y="2"/>
                      </a:lnTo>
                      <a:lnTo>
                        <a:pt x="258" y="2"/>
                      </a:lnTo>
                      <a:lnTo>
                        <a:pt x="251" y="0"/>
                      </a:lnTo>
                      <a:lnTo>
                        <a:pt x="243" y="0"/>
                      </a:lnTo>
                      <a:lnTo>
                        <a:pt x="239" y="0"/>
                      </a:lnTo>
                      <a:lnTo>
                        <a:pt x="232" y="0"/>
                      </a:lnTo>
                      <a:lnTo>
                        <a:pt x="230" y="0"/>
                      </a:lnTo>
                      <a:lnTo>
                        <a:pt x="0" y="6"/>
                      </a:lnTo>
                      <a:lnTo>
                        <a:pt x="0" y="6"/>
                      </a:lnTo>
                      <a:close/>
                    </a:path>
                  </a:pathLst>
                </a:custGeom>
                <a:solidFill>
                  <a:srgbClr val="AB0000"/>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0" name="Freeform 11"/>
                <p:cNvSpPr>
                  <a:spLocks/>
                </p:cNvSpPr>
                <p:nvPr/>
              </p:nvSpPr>
              <p:spPr bwMode="auto">
                <a:xfrm>
                  <a:off x="5420612" y="3324224"/>
                  <a:ext cx="2782639" cy="463266"/>
                </a:xfrm>
                <a:custGeom>
                  <a:avLst/>
                  <a:gdLst/>
                  <a:ahLst/>
                  <a:cxnLst>
                    <a:cxn ang="0">
                      <a:pos x="350" y="0"/>
                    </a:cxn>
                    <a:cxn ang="0">
                      <a:pos x="310" y="3"/>
                    </a:cxn>
                    <a:cxn ang="0">
                      <a:pos x="263" y="7"/>
                    </a:cxn>
                    <a:cxn ang="0">
                      <a:pos x="213" y="17"/>
                    </a:cxn>
                    <a:cxn ang="0">
                      <a:pos x="160" y="26"/>
                    </a:cxn>
                    <a:cxn ang="0">
                      <a:pos x="109" y="39"/>
                    </a:cxn>
                    <a:cxn ang="0">
                      <a:pos x="63" y="57"/>
                    </a:cxn>
                    <a:cxn ang="0">
                      <a:pos x="21" y="79"/>
                    </a:cxn>
                    <a:cxn ang="0">
                      <a:pos x="0" y="135"/>
                    </a:cxn>
                    <a:cxn ang="0">
                      <a:pos x="31" y="174"/>
                    </a:cxn>
                    <a:cxn ang="0">
                      <a:pos x="67" y="197"/>
                    </a:cxn>
                    <a:cxn ang="0">
                      <a:pos x="116" y="218"/>
                    </a:cxn>
                    <a:cxn ang="0">
                      <a:pos x="173" y="237"/>
                    </a:cxn>
                    <a:cxn ang="0">
                      <a:pos x="236" y="254"/>
                    </a:cxn>
                    <a:cxn ang="0">
                      <a:pos x="303" y="269"/>
                    </a:cxn>
                    <a:cxn ang="0">
                      <a:pos x="371" y="285"/>
                    </a:cxn>
                    <a:cxn ang="0">
                      <a:pos x="437" y="300"/>
                    </a:cxn>
                    <a:cxn ang="0">
                      <a:pos x="498" y="313"/>
                    </a:cxn>
                    <a:cxn ang="0">
                      <a:pos x="557" y="326"/>
                    </a:cxn>
                    <a:cxn ang="0">
                      <a:pos x="631" y="334"/>
                    </a:cxn>
                    <a:cxn ang="0">
                      <a:pos x="736" y="336"/>
                    </a:cxn>
                    <a:cxn ang="0">
                      <a:pos x="861" y="334"/>
                    </a:cxn>
                    <a:cxn ang="0">
                      <a:pos x="1002" y="326"/>
                    </a:cxn>
                    <a:cxn ang="0">
                      <a:pos x="1150" y="317"/>
                    </a:cxn>
                    <a:cxn ang="0">
                      <a:pos x="1300" y="306"/>
                    </a:cxn>
                    <a:cxn ang="0">
                      <a:pos x="1442" y="294"/>
                    </a:cxn>
                    <a:cxn ang="0">
                      <a:pos x="1572" y="281"/>
                    </a:cxn>
                    <a:cxn ang="0">
                      <a:pos x="1680" y="269"/>
                    </a:cxn>
                    <a:cxn ang="0">
                      <a:pos x="1763" y="262"/>
                    </a:cxn>
                    <a:cxn ang="0">
                      <a:pos x="1819" y="256"/>
                    </a:cxn>
                    <a:cxn ang="0">
                      <a:pos x="1866" y="249"/>
                    </a:cxn>
                    <a:cxn ang="0">
                      <a:pos x="1908" y="237"/>
                    </a:cxn>
                    <a:cxn ang="0">
                      <a:pos x="1948" y="222"/>
                    </a:cxn>
                    <a:cxn ang="0">
                      <a:pos x="1980" y="207"/>
                    </a:cxn>
                    <a:cxn ang="0">
                      <a:pos x="2026" y="173"/>
                    </a:cxn>
                    <a:cxn ang="0">
                      <a:pos x="2050" y="131"/>
                    </a:cxn>
                    <a:cxn ang="0">
                      <a:pos x="2041" y="89"/>
                    </a:cxn>
                    <a:cxn ang="0">
                      <a:pos x="2001" y="57"/>
                    </a:cxn>
                    <a:cxn ang="0">
                      <a:pos x="1967" y="47"/>
                    </a:cxn>
                    <a:cxn ang="0">
                      <a:pos x="1927" y="38"/>
                    </a:cxn>
                    <a:cxn ang="0">
                      <a:pos x="1885" y="34"/>
                    </a:cxn>
                    <a:cxn ang="0">
                      <a:pos x="1843" y="32"/>
                    </a:cxn>
                    <a:cxn ang="0">
                      <a:pos x="1803" y="30"/>
                    </a:cxn>
                    <a:cxn ang="0">
                      <a:pos x="1765" y="32"/>
                    </a:cxn>
                    <a:cxn ang="0">
                      <a:pos x="1724" y="32"/>
                    </a:cxn>
                    <a:cxn ang="0">
                      <a:pos x="1708" y="108"/>
                    </a:cxn>
                    <a:cxn ang="0">
                      <a:pos x="1680" y="117"/>
                    </a:cxn>
                    <a:cxn ang="0">
                      <a:pos x="1625" y="133"/>
                    </a:cxn>
                    <a:cxn ang="0">
                      <a:pos x="1545" y="155"/>
                    </a:cxn>
                    <a:cxn ang="0">
                      <a:pos x="1439" y="178"/>
                    </a:cxn>
                    <a:cxn ang="0">
                      <a:pos x="1311" y="199"/>
                    </a:cxn>
                    <a:cxn ang="0">
                      <a:pos x="1161" y="212"/>
                    </a:cxn>
                    <a:cxn ang="0">
                      <a:pos x="994" y="218"/>
                    </a:cxn>
                    <a:cxn ang="0">
                      <a:pos x="810" y="209"/>
                    </a:cxn>
                    <a:cxn ang="0">
                      <a:pos x="610" y="184"/>
                    </a:cxn>
                    <a:cxn ang="0">
                      <a:pos x="398" y="138"/>
                    </a:cxn>
                  </a:cxnLst>
                  <a:rect l="0" t="0" r="r" b="b"/>
                  <a:pathLst>
                    <a:path w="2050" h="336">
                      <a:moveTo>
                        <a:pt x="377" y="0"/>
                      </a:moveTo>
                      <a:lnTo>
                        <a:pt x="375" y="0"/>
                      </a:lnTo>
                      <a:lnTo>
                        <a:pt x="373" y="0"/>
                      </a:lnTo>
                      <a:lnTo>
                        <a:pt x="367" y="0"/>
                      </a:lnTo>
                      <a:lnTo>
                        <a:pt x="360" y="0"/>
                      </a:lnTo>
                      <a:lnTo>
                        <a:pt x="350" y="0"/>
                      </a:lnTo>
                      <a:lnTo>
                        <a:pt x="341" y="1"/>
                      </a:lnTo>
                      <a:lnTo>
                        <a:pt x="335" y="1"/>
                      </a:lnTo>
                      <a:lnTo>
                        <a:pt x="329" y="1"/>
                      </a:lnTo>
                      <a:lnTo>
                        <a:pt x="323" y="3"/>
                      </a:lnTo>
                      <a:lnTo>
                        <a:pt x="318" y="3"/>
                      </a:lnTo>
                      <a:lnTo>
                        <a:pt x="310" y="3"/>
                      </a:lnTo>
                      <a:lnTo>
                        <a:pt x="303" y="3"/>
                      </a:lnTo>
                      <a:lnTo>
                        <a:pt x="295" y="5"/>
                      </a:lnTo>
                      <a:lnTo>
                        <a:pt x="287" y="5"/>
                      </a:lnTo>
                      <a:lnTo>
                        <a:pt x="280" y="5"/>
                      </a:lnTo>
                      <a:lnTo>
                        <a:pt x="272" y="7"/>
                      </a:lnTo>
                      <a:lnTo>
                        <a:pt x="263" y="7"/>
                      </a:lnTo>
                      <a:lnTo>
                        <a:pt x="255" y="9"/>
                      </a:lnTo>
                      <a:lnTo>
                        <a:pt x="247" y="11"/>
                      </a:lnTo>
                      <a:lnTo>
                        <a:pt x="238" y="13"/>
                      </a:lnTo>
                      <a:lnTo>
                        <a:pt x="230" y="13"/>
                      </a:lnTo>
                      <a:lnTo>
                        <a:pt x="221" y="15"/>
                      </a:lnTo>
                      <a:lnTo>
                        <a:pt x="213" y="17"/>
                      </a:lnTo>
                      <a:lnTo>
                        <a:pt x="204" y="19"/>
                      </a:lnTo>
                      <a:lnTo>
                        <a:pt x="196" y="19"/>
                      </a:lnTo>
                      <a:lnTo>
                        <a:pt x="187" y="22"/>
                      </a:lnTo>
                      <a:lnTo>
                        <a:pt x="177" y="22"/>
                      </a:lnTo>
                      <a:lnTo>
                        <a:pt x="170" y="24"/>
                      </a:lnTo>
                      <a:lnTo>
                        <a:pt x="160" y="26"/>
                      </a:lnTo>
                      <a:lnTo>
                        <a:pt x="151" y="28"/>
                      </a:lnTo>
                      <a:lnTo>
                        <a:pt x="143" y="30"/>
                      </a:lnTo>
                      <a:lnTo>
                        <a:pt x="133" y="32"/>
                      </a:lnTo>
                      <a:lnTo>
                        <a:pt x="126" y="34"/>
                      </a:lnTo>
                      <a:lnTo>
                        <a:pt x="116" y="38"/>
                      </a:lnTo>
                      <a:lnTo>
                        <a:pt x="109" y="39"/>
                      </a:lnTo>
                      <a:lnTo>
                        <a:pt x="99" y="41"/>
                      </a:lnTo>
                      <a:lnTo>
                        <a:pt x="92" y="45"/>
                      </a:lnTo>
                      <a:lnTo>
                        <a:pt x="84" y="47"/>
                      </a:lnTo>
                      <a:lnTo>
                        <a:pt x="76" y="51"/>
                      </a:lnTo>
                      <a:lnTo>
                        <a:pt x="71" y="53"/>
                      </a:lnTo>
                      <a:lnTo>
                        <a:pt x="63" y="57"/>
                      </a:lnTo>
                      <a:lnTo>
                        <a:pt x="57" y="60"/>
                      </a:lnTo>
                      <a:lnTo>
                        <a:pt x="50" y="62"/>
                      </a:lnTo>
                      <a:lnTo>
                        <a:pt x="44" y="66"/>
                      </a:lnTo>
                      <a:lnTo>
                        <a:pt x="38" y="68"/>
                      </a:lnTo>
                      <a:lnTo>
                        <a:pt x="33" y="72"/>
                      </a:lnTo>
                      <a:lnTo>
                        <a:pt x="21" y="79"/>
                      </a:lnTo>
                      <a:lnTo>
                        <a:pt x="14" y="87"/>
                      </a:lnTo>
                      <a:lnTo>
                        <a:pt x="8" y="96"/>
                      </a:lnTo>
                      <a:lnTo>
                        <a:pt x="2" y="106"/>
                      </a:lnTo>
                      <a:lnTo>
                        <a:pt x="0" y="115"/>
                      </a:lnTo>
                      <a:lnTo>
                        <a:pt x="0" y="125"/>
                      </a:lnTo>
                      <a:lnTo>
                        <a:pt x="0" y="135"/>
                      </a:lnTo>
                      <a:lnTo>
                        <a:pt x="4" y="144"/>
                      </a:lnTo>
                      <a:lnTo>
                        <a:pt x="10" y="154"/>
                      </a:lnTo>
                      <a:lnTo>
                        <a:pt x="18" y="163"/>
                      </a:lnTo>
                      <a:lnTo>
                        <a:pt x="19" y="167"/>
                      </a:lnTo>
                      <a:lnTo>
                        <a:pt x="25" y="171"/>
                      </a:lnTo>
                      <a:lnTo>
                        <a:pt x="31" y="174"/>
                      </a:lnTo>
                      <a:lnTo>
                        <a:pt x="37" y="178"/>
                      </a:lnTo>
                      <a:lnTo>
                        <a:pt x="42" y="182"/>
                      </a:lnTo>
                      <a:lnTo>
                        <a:pt x="48" y="186"/>
                      </a:lnTo>
                      <a:lnTo>
                        <a:pt x="54" y="190"/>
                      </a:lnTo>
                      <a:lnTo>
                        <a:pt x="61" y="195"/>
                      </a:lnTo>
                      <a:lnTo>
                        <a:pt x="67" y="197"/>
                      </a:lnTo>
                      <a:lnTo>
                        <a:pt x="75" y="201"/>
                      </a:lnTo>
                      <a:lnTo>
                        <a:pt x="82" y="205"/>
                      </a:lnTo>
                      <a:lnTo>
                        <a:pt x="92" y="209"/>
                      </a:lnTo>
                      <a:lnTo>
                        <a:pt x="99" y="211"/>
                      </a:lnTo>
                      <a:lnTo>
                        <a:pt x="107" y="214"/>
                      </a:lnTo>
                      <a:lnTo>
                        <a:pt x="116" y="218"/>
                      </a:lnTo>
                      <a:lnTo>
                        <a:pt x="126" y="222"/>
                      </a:lnTo>
                      <a:lnTo>
                        <a:pt x="135" y="226"/>
                      </a:lnTo>
                      <a:lnTo>
                        <a:pt x="143" y="228"/>
                      </a:lnTo>
                      <a:lnTo>
                        <a:pt x="152" y="231"/>
                      </a:lnTo>
                      <a:lnTo>
                        <a:pt x="164" y="235"/>
                      </a:lnTo>
                      <a:lnTo>
                        <a:pt x="173" y="237"/>
                      </a:lnTo>
                      <a:lnTo>
                        <a:pt x="183" y="241"/>
                      </a:lnTo>
                      <a:lnTo>
                        <a:pt x="194" y="243"/>
                      </a:lnTo>
                      <a:lnTo>
                        <a:pt x="206" y="247"/>
                      </a:lnTo>
                      <a:lnTo>
                        <a:pt x="215" y="249"/>
                      </a:lnTo>
                      <a:lnTo>
                        <a:pt x="225" y="252"/>
                      </a:lnTo>
                      <a:lnTo>
                        <a:pt x="236" y="254"/>
                      </a:lnTo>
                      <a:lnTo>
                        <a:pt x="247" y="258"/>
                      </a:lnTo>
                      <a:lnTo>
                        <a:pt x="259" y="260"/>
                      </a:lnTo>
                      <a:lnTo>
                        <a:pt x="270" y="262"/>
                      </a:lnTo>
                      <a:lnTo>
                        <a:pt x="282" y="266"/>
                      </a:lnTo>
                      <a:lnTo>
                        <a:pt x="293" y="268"/>
                      </a:lnTo>
                      <a:lnTo>
                        <a:pt x="303" y="269"/>
                      </a:lnTo>
                      <a:lnTo>
                        <a:pt x="314" y="273"/>
                      </a:lnTo>
                      <a:lnTo>
                        <a:pt x="325" y="275"/>
                      </a:lnTo>
                      <a:lnTo>
                        <a:pt x="337" y="277"/>
                      </a:lnTo>
                      <a:lnTo>
                        <a:pt x="348" y="279"/>
                      </a:lnTo>
                      <a:lnTo>
                        <a:pt x="360" y="283"/>
                      </a:lnTo>
                      <a:lnTo>
                        <a:pt x="371" y="285"/>
                      </a:lnTo>
                      <a:lnTo>
                        <a:pt x="382" y="288"/>
                      </a:lnTo>
                      <a:lnTo>
                        <a:pt x="394" y="290"/>
                      </a:lnTo>
                      <a:lnTo>
                        <a:pt x="405" y="292"/>
                      </a:lnTo>
                      <a:lnTo>
                        <a:pt x="415" y="294"/>
                      </a:lnTo>
                      <a:lnTo>
                        <a:pt x="426" y="298"/>
                      </a:lnTo>
                      <a:lnTo>
                        <a:pt x="437" y="300"/>
                      </a:lnTo>
                      <a:lnTo>
                        <a:pt x="447" y="302"/>
                      </a:lnTo>
                      <a:lnTo>
                        <a:pt x="458" y="304"/>
                      </a:lnTo>
                      <a:lnTo>
                        <a:pt x="470" y="307"/>
                      </a:lnTo>
                      <a:lnTo>
                        <a:pt x="479" y="309"/>
                      </a:lnTo>
                      <a:lnTo>
                        <a:pt x="489" y="311"/>
                      </a:lnTo>
                      <a:lnTo>
                        <a:pt x="498" y="313"/>
                      </a:lnTo>
                      <a:lnTo>
                        <a:pt x="510" y="317"/>
                      </a:lnTo>
                      <a:lnTo>
                        <a:pt x="519" y="319"/>
                      </a:lnTo>
                      <a:lnTo>
                        <a:pt x="529" y="321"/>
                      </a:lnTo>
                      <a:lnTo>
                        <a:pt x="538" y="323"/>
                      </a:lnTo>
                      <a:lnTo>
                        <a:pt x="548" y="326"/>
                      </a:lnTo>
                      <a:lnTo>
                        <a:pt x="557" y="326"/>
                      </a:lnTo>
                      <a:lnTo>
                        <a:pt x="567" y="328"/>
                      </a:lnTo>
                      <a:lnTo>
                        <a:pt x="578" y="330"/>
                      </a:lnTo>
                      <a:lnTo>
                        <a:pt x="589" y="332"/>
                      </a:lnTo>
                      <a:lnTo>
                        <a:pt x="603" y="332"/>
                      </a:lnTo>
                      <a:lnTo>
                        <a:pt x="616" y="334"/>
                      </a:lnTo>
                      <a:lnTo>
                        <a:pt x="631" y="334"/>
                      </a:lnTo>
                      <a:lnTo>
                        <a:pt x="648" y="336"/>
                      </a:lnTo>
                      <a:lnTo>
                        <a:pt x="663" y="336"/>
                      </a:lnTo>
                      <a:lnTo>
                        <a:pt x="681" y="336"/>
                      </a:lnTo>
                      <a:lnTo>
                        <a:pt x="698" y="336"/>
                      </a:lnTo>
                      <a:lnTo>
                        <a:pt x="717" y="336"/>
                      </a:lnTo>
                      <a:lnTo>
                        <a:pt x="736" y="336"/>
                      </a:lnTo>
                      <a:lnTo>
                        <a:pt x="755" y="336"/>
                      </a:lnTo>
                      <a:lnTo>
                        <a:pt x="776" y="336"/>
                      </a:lnTo>
                      <a:lnTo>
                        <a:pt x="796" y="336"/>
                      </a:lnTo>
                      <a:lnTo>
                        <a:pt x="817" y="336"/>
                      </a:lnTo>
                      <a:lnTo>
                        <a:pt x="838" y="334"/>
                      </a:lnTo>
                      <a:lnTo>
                        <a:pt x="861" y="334"/>
                      </a:lnTo>
                      <a:lnTo>
                        <a:pt x="884" y="334"/>
                      </a:lnTo>
                      <a:lnTo>
                        <a:pt x="907" y="332"/>
                      </a:lnTo>
                      <a:lnTo>
                        <a:pt x="929" y="330"/>
                      </a:lnTo>
                      <a:lnTo>
                        <a:pt x="954" y="330"/>
                      </a:lnTo>
                      <a:lnTo>
                        <a:pt x="979" y="328"/>
                      </a:lnTo>
                      <a:lnTo>
                        <a:pt x="1002" y="326"/>
                      </a:lnTo>
                      <a:lnTo>
                        <a:pt x="1026" y="325"/>
                      </a:lnTo>
                      <a:lnTo>
                        <a:pt x="1051" y="323"/>
                      </a:lnTo>
                      <a:lnTo>
                        <a:pt x="1076" y="323"/>
                      </a:lnTo>
                      <a:lnTo>
                        <a:pt x="1100" y="321"/>
                      </a:lnTo>
                      <a:lnTo>
                        <a:pt x="1127" y="319"/>
                      </a:lnTo>
                      <a:lnTo>
                        <a:pt x="1150" y="317"/>
                      </a:lnTo>
                      <a:lnTo>
                        <a:pt x="1176" y="317"/>
                      </a:lnTo>
                      <a:lnTo>
                        <a:pt x="1201" y="313"/>
                      </a:lnTo>
                      <a:lnTo>
                        <a:pt x="1226" y="311"/>
                      </a:lnTo>
                      <a:lnTo>
                        <a:pt x="1250" y="309"/>
                      </a:lnTo>
                      <a:lnTo>
                        <a:pt x="1275" y="307"/>
                      </a:lnTo>
                      <a:lnTo>
                        <a:pt x="1300" y="306"/>
                      </a:lnTo>
                      <a:lnTo>
                        <a:pt x="1325" y="304"/>
                      </a:lnTo>
                      <a:lnTo>
                        <a:pt x="1347" y="302"/>
                      </a:lnTo>
                      <a:lnTo>
                        <a:pt x="1372" y="300"/>
                      </a:lnTo>
                      <a:lnTo>
                        <a:pt x="1395" y="298"/>
                      </a:lnTo>
                      <a:lnTo>
                        <a:pt x="1420" y="296"/>
                      </a:lnTo>
                      <a:lnTo>
                        <a:pt x="1442" y="294"/>
                      </a:lnTo>
                      <a:lnTo>
                        <a:pt x="1465" y="292"/>
                      </a:lnTo>
                      <a:lnTo>
                        <a:pt x="1486" y="288"/>
                      </a:lnTo>
                      <a:lnTo>
                        <a:pt x="1509" y="287"/>
                      </a:lnTo>
                      <a:lnTo>
                        <a:pt x="1530" y="285"/>
                      </a:lnTo>
                      <a:lnTo>
                        <a:pt x="1553" y="285"/>
                      </a:lnTo>
                      <a:lnTo>
                        <a:pt x="1572" y="281"/>
                      </a:lnTo>
                      <a:lnTo>
                        <a:pt x="1592" y="279"/>
                      </a:lnTo>
                      <a:lnTo>
                        <a:pt x="1611" y="277"/>
                      </a:lnTo>
                      <a:lnTo>
                        <a:pt x="1630" y="275"/>
                      </a:lnTo>
                      <a:lnTo>
                        <a:pt x="1648" y="273"/>
                      </a:lnTo>
                      <a:lnTo>
                        <a:pt x="1665" y="271"/>
                      </a:lnTo>
                      <a:lnTo>
                        <a:pt x="1680" y="269"/>
                      </a:lnTo>
                      <a:lnTo>
                        <a:pt x="1697" y="269"/>
                      </a:lnTo>
                      <a:lnTo>
                        <a:pt x="1712" y="268"/>
                      </a:lnTo>
                      <a:lnTo>
                        <a:pt x="1727" y="266"/>
                      </a:lnTo>
                      <a:lnTo>
                        <a:pt x="1741" y="264"/>
                      </a:lnTo>
                      <a:lnTo>
                        <a:pt x="1754" y="264"/>
                      </a:lnTo>
                      <a:lnTo>
                        <a:pt x="1763" y="262"/>
                      </a:lnTo>
                      <a:lnTo>
                        <a:pt x="1775" y="262"/>
                      </a:lnTo>
                      <a:lnTo>
                        <a:pt x="1786" y="260"/>
                      </a:lnTo>
                      <a:lnTo>
                        <a:pt x="1796" y="260"/>
                      </a:lnTo>
                      <a:lnTo>
                        <a:pt x="1803" y="258"/>
                      </a:lnTo>
                      <a:lnTo>
                        <a:pt x="1811" y="258"/>
                      </a:lnTo>
                      <a:lnTo>
                        <a:pt x="1819" y="256"/>
                      </a:lnTo>
                      <a:lnTo>
                        <a:pt x="1828" y="256"/>
                      </a:lnTo>
                      <a:lnTo>
                        <a:pt x="1836" y="254"/>
                      </a:lnTo>
                      <a:lnTo>
                        <a:pt x="1843" y="252"/>
                      </a:lnTo>
                      <a:lnTo>
                        <a:pt x="1851" y="250"/>
                      </a:lnTo>
                      <a:lnTo>
                        <a:pt x="1858" y="250"/>
                      </a:lnTo>
                      <a:lnTo>
                        <a:pt x="1866" y="249"/>
                      </a:lnTo>
                      <a:lnTo>
                        <a:pt x="1874" y="247"/>
                      </a:lnTo>
                      <a:lnTo>
                        <a:pt x="1879" y="245"/>
                      </a:lnTo>
                      <a:lnTo>
                        <a:pt x="1887" y="243"/>
                      </a:lnTo>
                      <a:lnTo>
                        <a:pt x="1895" y="241"/>
                      </a:lnTo>
                      <a:lnTo>
                        <a:pt x="1902" y="239"/>
                      </a:lnTo>
                      <a:lnTo>
                        <a:pt x="1908" y="237"/>
                      </a:lnTo>
                      <a:lnTo>
                        <a:pt x="1915" y="235"/>
                      </a:lnTo>
                      <a:lnTo>
                        <a:pt x="1921" y="231"/>
                      </a:lnTo>
                      <a:lnTo>
                        <a:pt x="1929" y="230"/>
                      </a:lnTo>
                      <a:lnTo>
                        <a:pt x="1934" y="228"/>
                      </a:lnTo>
                      <a:lnTo>
                        <a:pt x="1942" y="226"/>
                      </a:lnTo>
                      <a:lnTo>
                        <a:pt x="1948" y="222"/>
                      </a:lnTo>
                      <a:lnTo>
                        <a:pt x="1953" y="220"/>
                      </a:lnTo>
                      <a:lnTo>
                        <a:pt x="1959" y="216"/>
                      </a:lnTo>
                      <a:lnTo>
                        <a:pt x="1965" y="214"/>
                      </a:lnTo>
                      <a:lnTo>
                        <a:pt x="1970" y="212"/>
                      </a:lnTo>
                      <a:lnTo>
                        <a:pt x="1976" y="209"/>
                      </a:lnTo>
                      <a:lnTo>
                        <a:pt x="1980" y="207"/>
                      </a:lnTo>
                      <a:lnTo>
                        <a:pt x="1986" y="203"/>
                      </a:lnTo>
                      <a:lnTo>
                        <a:pt x="1995" y="197"/>
                      </a:lnTo>
                      <a:lnTo>
                        <a:pt x="2005" y="192"/>
                      </a:lnTo>
                      <a:lnTo>
                        <a:pt x="2012" y="186"/>
                      </a:lnTo>
                      <a:lnTo>
                        <a:pt x="2020" y="178"/>
                      </a:lnTo>
                      <a:lnTo>
                        <a:pt x="2026" y="173"/>
                      </a:lnTo>
                      <a:lnTo>
                        <a:pt x="2033" y="167"/>
                      </a:lnTo>
                      <a:lnTo>
                        <a:pt x="2037" y="159"/>
                      </a:lnTo>
                      <a:lnTo>
                        <a:pt x="2043" y="152"/>
                      </a:lnTo>
                      <a:lnTo>
                        <a:pt x="2045" y="146"/>
                      </a:lnTo>
                      <a:lnTo>
                        <a:pt x="2048" y="138"/>
                      </a:lnTo>
                      <a:lnTo>
                        <a:pt x="2050" y="131"/>
                      </a:lnTo>
                      <a:lnTo>
                        <a:pt x="2050" y="125"/>
                      </a:lnTo>
                      <a:lnTo>
                        <a:pt x="2050" y="117"/>
                      </a:lnTo>
                      <a:lnTo>
                        <a:pt x="2050" y="112"/>
                      </a:lnTo>
                      <a:lnTo>
                        <a:pt x="2048" y="104"/>
                      </a:lnTo>
                      <a:lnTo>
                        <a:pt x="2045" y="96"/>
                      </a:lnTo>
                      <a:lnTo>
                        <a:pt x="2041" y="89"/>
                      </a:lnTo>
                      <a:lnTo>
                        <a:pt x="2037" y="83"/>
                      </a:lnTo>
                      <a:lnTo>
                        <a:pt x="2031" y="76"/>
                      </a:lnTo>
                      <a:lnTo>
                        <a:pt x="2024" y="70"/>
                      </a:lnTo>
                      <a:lnTo>
                        <a:pt x="2014" y="64"/>
                      </a:lnTo>
                      <a:lnTo>
                        <a:pt x="2007" y="60"/>
                      </a:lnTo>
                      <a:lnTo>
                        <a:pt x="2001" y="57"/>
                      </a:lnTo>
                      <a:lnTo>
                        <a:pt x="1995" y="57"/>
                      </a:lnTo>
                      <a:lnTo>
                        <a:pt x="1989" y="53"/>
                      </a:lnTo>
                      <a:lnTo>
                        <a:pt x="1984" y="51"/>
                      </a:lnTo>
                      <a:lnTo>
                        <a:pt x="1978" y="49"/>
                      </a:lnTo>
                      <a:lnTo>
                        <a:pt x="1972" y="49"/>
                      </a:lnTo>
                      <a:lnTo>
                        <a:pt x="1967" y="47"/>
                      </a:lnTo>
                      <a:lnTo>
                        <a:pt x="1961" y="45"/>
                      </a:lnTo>
                      <a:lnTo>
                        <a:pt x="1953" y="43"/>
                      </a:lnTo>
                      <a:lnTo>
                        <a:pt x="1948" y="43"/>
                      </a:lnTo>
                      <a:lnTo>
                        <a:pt x="1940" y="41"/>
                      </a:lnTo>
                      <a:lnTo>
                        <a:pt x="1934" y="39"/>
                      </a:lnTo>
                      <a:lnTo>
                        <a:pt x="1927" y="38"/>
                      </a:lnTo>
                      <a:lnTo>
                        <a:pt x="1921" y="38"/>
                      </a:lnTo>
                      <a:lnTo>
                        <a:pt x="1914" y="36"/>
                      </a:lnTo>
                      <a:lnTo>
                        <a:pt x="1908" y="36"/>
                      </a:lnTo>
                      <a:lnTo>
                        <a:pt x="1900" y="36"/>
                      </a:lnTo>
                      <a:lnTo>
                        <a:pt x="1893" y="34"/>
                      </a:lnTo>
                      <a:lnTo>
                        <a:pt x="1885" y="34"/>
                      </a:lnTo>
                      <a:lnTo>
                        <a:pt x="1879" y="34"/>
                      </a:lnTo>
                      <a:lnTo>
                        <a:pt x="1872" y="32"/>
                      </a:lnTo>
                      <a:lnTo>
                        <a:pt x="1864" y="32"/>
                      </a:lnTo>
                      <a:lnTo>
                        <a:pt x="1857" y="32"/>
                      </a:lnTo>
                      <a:lnTo>
                        <a:pt x="1851" y="32"/>
                      </a:lnTo>
                      <a:lnTo>
                        <a:pt x="1843" y="32"/>
                      </a:lnTo>
                      <a:lnTo>
                        <a:pt x="1838" y="32"/>
                      </a:lnTo>
                      <a:lnTo>
                        <a:pt x="1830" y="30"/>
                      </a:lnTo>
                      <a:lnTo>
                        <a:pt x="1822" y="30"/>
                      </a:lnTo>
                      <a:lnTo>
                        <a:pt x="1815" y="30"/>
                      </a:lnTo>
                      <a:lnTo>
                        <a:pt x="1809" y="30"/>
                      </a:lnTo>
                      <a:lnTo>
                        <a:pt x="1803" y="30"/>
                      </a:lnTo>
                      <a:lnTo>
                        <a:pt x="1798" y="30"/>
                      </a:lnTo>
                      <a:lnTo>
                        <a:pt x="1790" y="30"/>
                      </a:lnTo>
                      <a:lnTo>
                        <a:pt x="1784" y="30"/>
                      </a:lnTo>
                      <a:lnTo>
                        <a:pt x="1777" y="30"/>
                      </a:lnTo>
                      <a:lnTo>
                        <a:pt x="1773" y="32"/>
                      </a:lnTo>
                      <a:lnTo>
                        <a:pt x="1765" y="32"/>
                      </a:lnTo>
                      <a:lnTo>
                        <a:pt x="1762" y="32"/>
                      </a:lnTo>
                      <a:lnTo>
                        <a:pt x="1756" y="32"/>
                      </a:lnTo>
                      <a:lnTo>
                        <a:pt x="1752" y="32"/>
                      </a:lnTo>
                      <a:lnTo>
                        <a:pt x="1741" y="32"/>
                      </a:lnTo>
                      <a:lnTo>
                        <a:pt x="1733" y="32"/>
                      </a:lnTo>
                      <a:lnTo>
                        <a:pt x="1724" y="32"/>
                      </a:lnTo>
                      <a:lnTo>
                        <a:pt x="1720" y="34"/>
                      </a:lnTo>
                      <a:lnTo>
                        <a:pt x="1714" y="34"/>
                      </a:lnTo>
                      <a:lnTo>
                        <a:pt x="1710" y="34"/>
                      </a:lnTo>
                      <a:lnTo>
                        <a:pt x="1708" y="34"/>
                      </a:lnTo>
                      <a:lnTo>
                        <a:pt x="1708" y="36"/>
                      </a:lnTo>
                      <a:lnTo>
                        <a:pt x="1708" y="108"/>
                      </a:lnTo>
                      <a:lnTo>
                        <a:pt x="1705" y="108"/>
                      </a:lnTo>
                      <a:lnTo>
                        <a:pt x="1701" y="110"/>
                      </a:lnTo>
                      <a:lnTo>
                        <a:pt x="1695" y="110"/>
                      </a:lnTo>
                      <a:lnTo>
                        <a:pt x="1691" y="112"/>
                      </a:lnTo>
                      <a:lnTo>
                        <a:pt x="1686" y="114"/>
                      </a:lnTo>
                      <a:lnTo>
                        <a:pt x="1680" y="117"/>
                      </a:lnTo>
                      <a:lnTo>
                        <a:pt x="1672" y="119"/>
                      </a:lnTo>
                      <a:lnTo>
                        <a:pt x="1665" y="121"/>
                      </a:lnTo>
                      <a:lnTo>
                        <a:pt x="1655" y="123"/>
                      </a:lnTo>
                      <a:lnTo>
                        <a:pt x="1648" y="127"/>
                      </a:lnTo>
                      <a:lnTo>
                        <a:pt x="1636" y="131"/>
                      </a:lnTo>
                      <a:lnTo>
                        <a:pt x="1625" y="133"/>
                      </a:lnTo>
                      <a:lnTo>
                        <a:pt x="1613" y="136"/>
                      </a:lnTo>
                      <a:lnTo>
                        <a:pt x="1602" y="140"/>
                      </a:lnTo>
                      <a:lnTo>
                        <a:pt x="1589" y="144"/>
                      </a:lnTo>
                      <a:lnTo>
                        <a:pt x="1575" y="148"/>
                      </a:lnTo>
                      <a:lnTo>
                        <a:pt x="1560" y="152"/>
                      </a:lnTo>
                      <a:lnTo>
                        <a:pt x="1545" y="155"/>
                      </a:lnTo>
                      <a:lnTo>
                        <a:pt x="1528" y="159"/>
                      </a:lnTo>
                      <a:lnTo>
                        <a:pt x="1513" y="163"/>
                      </a:lnTo>
                      <a:lnTo>
                        <a:pt x="1494" y="167"/>
                      </a:lnTo>
                      <a:lnTo>
                        <a:pt x="1477" y="171"/>
                      </a:lnTo>
                      <a:lnTo>
                        <a:pt x="1458" y="174"/>
                      </a:lnTo>
                      <a:lnTo>
                        <a:pt x="1439" y="178"/>
                      </a:lnTo>
                      <a:lnTo>
                        <a:pt x="1420" y="182"/>
                      </a:lnTo>
                      <a:lnTo>
                        <a:pt x="1399" y="186"/>
                      </a:lnTo>
                      <a:lnTo>
                        <a:pt x="1378" y="188"/>
                      </a:lnTo>
                      <a:lnTo>
                        <a:pt x="1357" y="192"/>
                      </a:lnTo>
                      <a:lnTo>
                        <a:pt x="1334" y="195"/>
                      </a:lnTo>
                      <a:lnTo>
                        <a:pt x="1311" y="199"/>
                      </a:lnTo>
                      <a:lnTo>
                        <a:pt x="1287" y="201"/>
                      </a:lnTo>
                      <a:lnTo>
                        <a:pt x="1264" y="205"/>
                      </a:lnTo>
                      <a:lnTo>
                        <a:pt x="1239" y="207"/>
                      </a:lnTo>
                      <a:lnTo>
                        <a:pt x="1214" y="209"/>
                      </a:lnTo>
                      <a:lnTo>
                        <a:pt x="1188" y="211"/>
                      </a:lnTo>
                      <a:lnTo>
                        <a:pt x="1161" y="212"/>
                      </a:lnTo>
                      <a:lnTo>
                        <a:pt x="1135" y="214"/>
                      </a:lnTo>
                      <a:lnTo>
                        <a:pt x="1108" y="216"/>
                      </a:lnTo>
                      <a:lnTo>
                        <a:pt x="1080" y="216"/>
                      </a:lnTo>
                      <a:lnTo>
                        <a:pt x="1051" y="216"/>
                      </a:lnTo>
                      <a:lnTo>
                        <a:pt x="1023" y="216"/>
                      </a:lnTo>
                      <a:lnTo>
                        <a:pt x="994" y="218"/>
                      </a:lnTo>
                      <a:lnTo>
                        <a:pt x="964" y="216"/>
                      </a:lnTo>
                      <a:lnTo>
                        <a:pt x="933" y="216"/>
                      </a:lnTo>
                      <a:lnTo>
                        <a:pt x="903" y="214"/>
                      </a:lnTo>
                      <a:lnTo>
                        <a:pt x="872" y="214"/>
                      </a:lnTo>
                      <a:lnTo>
                        <a:pt x="840" y="211"/>
                      </a:lnTo>
                      <a:lnTo>
                        <a:pt x="810" y="209"/>
                      </a:lnTo>
                      <a:lnTo>
                        <a:pt x="777" y="205"/>
                      </a:lnTo>
                      <a:lnTo>
                        <a:pt x="745" y="203"/>
                      </a:lnTo>
                      <a:lnTo>
                        <a:pt x="711" y="197"/>
                      </a:lnTo>
                      <a:lnTo>
                        <a:pt x="679" y="193"/>
                      </a:lnTo>
                      <a:lnTo>
                        <a:pt x="644" y="188"/>
                      </a:lnTo>
                      <a:lnTo>
                        <a:pt x="610" y="184"/>
                      </a:lnTo>
                      <a:lnTo>
                        <a:pt x="576" y="176"/>
                      </a:lnTo>
                      <a:lnTo>
                        <a:pt x="540" y="171"/>
                      </a:lnTo>
                      <a:lnTo>
                        <a:pt x="506" y="163"/>
                      </a:lnTo>
                      <a:lnTo>
                        <a:pt x="470" y="155"/>
                      </a:lnTo>
                      <a:lnTo>
                        <a:pt x="434" y="148"/>
                      </a:lnTo>
                      <a:lnTo>
                        <a:pt x="398" y="138"/>
                      </a:lnTo>
                      <a:lnTo>
                        <a:pt x="361" y="129"/>
                      </a:lnTo>
                      <a:lnTo>
                        <a:pt x="325" y="119"/>
                      </a:lnTo>
                      <a:lnTo>
                        <a:pt x="377" y="0"/>
                      </a:lnTo>
                      <a:lnTo>
                        <a:pt x="377" y="0"/>
                      </a:lnTo>
                      <a:close/>
                    </a:path>
                  </a:pathLst>
                </a:custGeom>
                <a:solidFill>
                  <a:srgbClr val="3BE3FC"/>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1" name="Freeform 14"/>
                <p:cNvSpPr>
                  <a:spLocks/>
                </p:cNvSpPr>
                <p:nvPr/>
              </p:nvSpPr>
              <p:spPr bwMode="auto">
                <a:xfrm>
                  <a:off x="7583140" y="4026650"/>
                  <a:ext cx="143392" cy="143392"/>
                </a:xfrm>
                <a:custGeom>
                  <a:avLst/>
                  <a:gdLst/>
                  <a:ahLst/>
                  <a:cxnLst>
                    <a:cxn ang="0">
                      <a:pos x="51" y="105"/>
                    </a:cxn>
                    <a:cxn ang="0">
                      <a:pos x="57" y="103"/>
                    </a:cxn>
                    <a:cxn ang="0">
                      <a:pos x="63" y="103"/>
                    </a:cxn>
                    <a:cxn ang="0">
                      <a:pos x="66" y="101"/>
                    </a:cxn>
                    <a:cxn ang="0">
                      <a:pos x="72" y="99"/>
                    </a:cxn>
                    <a:cxn ang="0">
                      <a:pos x="80" y="93"/>
                    </a:cxn>
                    <a:cxn ang="0">
                      <a:pos x="89" y="88"/>
                    </a:cxn>
                    <a:cxn ang="0">
                      <a:pos x="95" y="80"/>
                    </a:cxn>
                    <a:cxn ang="0">
                      <a:pos x="99" y="70"/>
                    </a:cxn>
                    <a:cxn ang="0">
                      <a:pos x="102" y="61"/>
                    </a:cxn>
                    <a:cxn ang="0">
                      <a:pos x="104" y="51"/>
                    </a:cxn>
                    <a:cxn ang="0">
                      <a:pos x="102" y="46"/>
                    </a:cxn>
                    <a:cxn ang="0">
                      <a:pos x="102" y="40"/>
                    </a:cxn>
                    <a:cxn ang="0">
                      <a:pos x="101" y="36"/>
                    </a:cxn>
                    <a:cxn ang="0">
                      <a:pos x="99" y="31"/>
                    </a:cxn>
                    <a:cxn ang="0">
                      <a:pos x="95" y="23"/>
                    </a:cxn>
                    <a:cxn ang="0">
                      <a:pos x="89" y="15"/>
                    </a:cxn>
                    <a:cxn ang="0">
                      <a:pos x="80" y="8"/>
                    </a:cxn>
                    <a:cxn ang="0">
                      <a:pos x="72" y="4"/>
                    </a:cxn>
                    <a:cxn ang="0">
                      <a:pos x="66" y="0"/>
                    </a:cxn>
                    <a:cxn ang="0">
                      <a:pos x="63" y="0"/>
                    </a:cxn>
                    <a:cxn ang="0">
                      <a:pos x="57" y="0"/>
                    </a:cxn>
                    <a:cxn ang="0">
                      <a:pos x="51" y="0"/>
                    </a:cxn>
                    <a:cxn ang="0">
                      <a:pos x="45" y="0"/>
                    </a:cxn>
                    <a:cxn ang="0">
                      <a:pos x="40" y="0"/>
                    </a:cxn>
                    <a:cxn ang="0">
                      <a:pos x="36" y="0"/>
                    </a:cxn>
                    <a:cxn ang="0">
                      <a:pos x="30" y="4"/>
                    </a:cxn>
                    <a:cxn ang="0">
                      <a:pos x="23" y="8"/>
                    </a:cxn>
                    <a:cxn ang="0">
                      <a:pos x="15" y="15"/>
                    </a:cxn>
                    <a:cxn ang="0">
                      <a:pos x="7" y="23"/>
                    </a:cxn>
                    <a:cxn ang="0">
                      <a:pos x="4" y="31"/>
                    </a:cxn>
                    <a:cxn ang="0">
                      <a:pos x="0" y="36"/>
                    </a:cxn>
                    <a:cxn ang="0">
                      <a:pos x="0" y="40"/>
                    </a:cxn>
                    <a:cxn ang="0">
                      <a:pos x="0" y="46"/>
                    </a:cxn>
                    <a:cxn ang="0">
                      <a:pos x="0" y="51"/>
                    </a:cxn>
                    <a:cxn ang="0">
                      <a:pos x="0" y="61"/>
                    </a:cxn>
                    <a:cxn ang="0">
                      <a:pos x="4" y="70"/>
                    </a:cxn>
                    <a:cxn ang="0">
                      <a:pos x="7" y="80"/>
                    </a:cxn>
                    <a:cxn ang="0">
                      <a:pos x="15" y="88"/>
                    </a:cxn>
                    <a:cxn ang="0">
                      <a:pos x="23" y="93"/>
                    </a:cxn>
                    <a:cxn ang="0">
                      <a:pos x="30" y="99"/>
                    </a:cxn>
                    <a:cxn ang="0">
                      <a:pos x="36" y="101"/>
                    </a:cxn>
                    <a:cxn ang="0">
                      <a:pos x="40" y="103"/>
                    </a:cxn>
                    <a:cxn ang="0">
                      <a:pos x="45" y="103"/>
                    </a:cxn>
                    <a:cxn ang="0">
                      <a:pos x="51" y="105"/>
                    </a:cxn>
                    <a:cxn ang="0">
                      <a:pos x="51" y="105"/>
                    </a:cxn>
                  </a:cxnLst>
                  <a:rect l="0" t="0" r="r" b="b"/>
                  <a:pathLst>
                    <a:path w="104" h="105">
                      <a:moveTo>
                        <a:pt x="51" y="105"/>
                      </a:moveTo>
                      <a:lnTo>
                        <a:pt x="57" y="103"/>
                      </a:lnTo>
                      <a:lnTo>
                        <a:pt x="63" y="103"/>
                      </a:lnTo>
                      <a:lnTo>
                        <a:pt x="66" y="101"/>
                      </a:lnTo>
                      <a:lnTo>
                        <a:pt x="72" y="99"/>
                      </a:lnTo>
                      <a:lnTo>
                        <a:pt x="80" y="93"/>
                      </a:lnTo>
                      <a:lnTo>
                        <a:pt x="89" y="88"/>
                      </a:lnTo>
                      <a:lnTo>
                        <a:pt x="95" y="80"/>
                      </a:lnTo>
                      <a:lnTo>
                        <a:pt x="99" y="70"/>
                      </a:lnTo>
                      <a:lnTo>
                        <a:pt x="102" y="61"/>
                      </a:lnTo>
                      <a:lnTo>
                        <a:pt x="104" y="51"/>
                      </a:lnTo>
                      <a:lnTo>
                        <a:pt x="102" y="46"/>
                      </a:lnTo>
                      <a:lnTo>
                        <a:pt x="102" y="40"/>
                      </a:lnTo>
                      <a:lnTo>
                        <a:pt x="101" y="36"/>
                      </a:lnTo>
                      <a:lnTo>
                        <a:pt x="99" y="31"/>
                      </a:lnTo>
                      <a:lnTo>
                        <a:pt x="95" y="23"/>
                      </a:lnTo>
                      <a:lnTo>
                        <a:pt x="89" y="15"/>
                      </a:lnTo>
                      <a:lnTo>
                        <a:pt x="80" y="8"/>
                      </a:lnTo>
                      <a:lnTo>
                        <a:pt x="72" y="4"/>
                      </a:lnTo>
                      <a:lnTo>
                        <a:pt x="66" y="0"/>
                      </a:lnTo>
                      <a:lnTo>
                        <a:pt x="63" y="0"/>
                      </a:lnTo>
                      <a:lnTo>
                        <a:pt x="57" y="0"/>
                      </a:lnTo>
                      <a:lnTo>
                        <a:pt x="51" y="0"/>
                      </a:lnTo>
                      <a:lnTo>
                        <a:pt x="45" y="0"/>
                      </a:lnTo>
                      <a:lnTo>
                        <a:pt x="40" y="0"/>
                      </a:lnTo>
                      <a:lnTo>
                        <a:pt x="36" y="0"/>
                      </a:lnTo>
                      <a:lnTo>
                        <a:pt x="30" y="4"/>
                      </a:lnTo>
                      <a:lnTo>
                        <a:pt x="23" y="8"/>
                      </a:lnTo>
                      <a:lnTo>
                        <a:pt x="15" y="15"/>
                      </a:lnTo>
                      <a:lnTo>
                        <a:pt x="7" y="23"/>
                      </a:lnTo>
                      <a:lnTo>
                        <a:pt x="4" y="31"/>
                      </a:lnTo>
                      <a:lnTo>
                        <a:pt x="0" y="36"/>
                      </a:lnTo>
                      <a:lnTo>
                        <a:pt x="0" y="40"/>
                      </a:lnTo>
                      <a:lnTo>
                        <a:pt x="0" y="46"/>
                      </a:lnTo>
                      <a:lnTo>
                        <a:pt x="0" y="51"/>
                      </a:lnTo>
                      <a:lnTo>
                        <a:pt x="0" y="61"/>
                      </a:lnTo>
                      <a:lnTo>
                        <a:pt x="4" y="70"/>
                      </a:lnTo>
                      <a:lnTo>
                        <a:pt x="7" y="80"/>
                      </a:lnTo>
                      <a:lnTo>
                        <a:pt x="15" y="88"/>
                      </a:lnTo>
                      <a:lnTo>
                        <a:pt x="23" y="93"/>
                      </a:lnTo>
                      <a:lnTo>
                        <a:pt x="30" y="99"/>
                      </a:lnTo>
                      <a:lnTo>
                        <a:pt x="36" y="101"/>
                      </a:lnTo>
                      <a:lnTo>
                        <a:pt x="40" y="103"/>
                      </a:lnTo>
                      <a:lnTo>
                        <a:pt x="45" y="103"/>
                      </a:lnTo>
                      <a:lnTo>
                        <a:pt x="51" y="105"/>
                      </a:lnTo>
                      <a:lnTo>
                        <a:pt x="51" y="105"/>
                      </a:lnTo>
                      <a:close/>
                    </a:path>
                  </a:pathLst>
                </a:custGeom>
                <a:solidFill>
                  <a:srgbClr val="26F2BF"/>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2" name="Freeform 16"/>
                <p:cNvSpPr>
                  <a:spLocks/>
                </p:cNvSpPr>
                <p:nvPr/>
              </p:nvSpPr>
              <p:spPr bwMode="auto">
                <a:xfrm>
                  <a:off x="5845891" y="3466871"/>
                  <a:ext cx="1922005" cy="234392"/>
                </a:xfrm>
                <a:custGeom>
                  <a:avLst/>
                  <a:gdLst/>
                  <a:ahLst/>
                  <a:cxnLst>
                    <a:cxn ang="0">
                      <a:pos x="54" y="10"/>
                    </a:cxn>
                    <a:cxn ang="0">
                      <a:pos x="76" y="21"/>
                    </a:cxn>
                    <a:cxn ang="0">
                      <a:pos x="101" y="33"/>
                    </a:cxn>
                    <a:cxn ang="0">
                      <a:pos x="122" y="40"/>
                    </a:cxn>
                    <a:cxn ang="0">
                      <a:pos x="149" y="48"/>
                    </a:cxn>
                    <a:cxn ang="0">
                      <a:pos x="181" y="57"/>
                    </a:cxn>
                    <a:cxn ang="0">
                      <a:pos x="219" y="67"/>
                    </a:cxn>
                    <a:cxn ang="0">
                      <a:pos x="263" y="74"/>
                    </a:cxn>
                    <a:cxn ang="0">
                      <a:pos x="310" y="84"/>
                    </a:cxn>
                    <a:cxn ang="0">
                      <a:pos x="365" y="93"/>
                    </a:cxn>
                    <a:cxn ang="0">
                      <a:pos x="428" y="101"/>
                    </a:cxn>
                    <a:cxn ang="0">
                      <a:pos x="496" y="109"/>
                    </a:cxn>
                    <a:cxn ang="0">
                      <a:pos x="566" y="114"/>
                    </a:cxn>
                    <a:cxn ang="0">
                      <a:pos x="637" y="116"/>
                    </a:cxn>
                    <a:cxn ang="0">
                      <a:pos x="707" y="116"/>
                    </a:cxn>
                    <a:cxn ang="0">
                      <a:pos x="775" y="114"/>
                    </a:cxn>
                    <a:cxn ang="0">
                      <a:pos x="844" y="111"/>
                    </a:cxn>
                    <a:cxn ang="0">
                      <a:pos x="910" y="105"/>
                    </a:cxn>
                    <a:cxn ang="0">
                      <a:pos x="975" y="97"/>
                    </a:cxn>
                    <a:cxn ang="0">
                      <a:pos x="1038" y="90"/>
                    </a:cxn>
                    <a:cxn ang="0">
                      <a:pos x="1096" y="80"/>
                    </a:cxn>
                    <a:cxn ang="0">
                      <a:pos x="1152" y="71"/>
                    </a:cxn>
                    <a:cxn ang="0">
                      <a:pos x="1205" y="61"/>
                    </a:cxn>
                    <a:cxn ang="0">
                      <a:pos x="1252" y="50"/>
                    </a:cxn>
                    <a:cxn ang="0">
                      <a:pos x="1296" y="40"/>
                    </a:cxn>
                    <a:cxn ang="0">
                      <a:pos x="1334" y="31"/>
                    </a:cxn>
                    <a:cxn ang="0">
                      <a:pos x="1366" y="21"/>
                    </a:cxn>
                    <a:cxn ang="0">
                      <a:pos x="1393" y="65"/>
                    </a:cxn>
                    <a:cxn ang="0">
                      <a:pos x="1368" y="71"/>
                    </a:cxn>
                    <a:cxn ang="0">
                      <a:pos x="1342" y="78"/>
                    </a:cxn>
                    <a:cxn ang="0">
                      <a:pos x="1307" y="88"/>
                    </a:cxn>
                    <a:cxn ang="0">
                      <a:pos x="1266" y="97"/>
                    </a:cxn>
                    <a:cxn ang="0">
                      <a:pos x="1216" y="109"/>
                    </a:cxn>
                    <a:cxn ang="0">
                      <a:pos x="1161" y="120"/>
                    </a:cxn>
                    <a:cxn ang="0">
                      <a:pos x="1100" y="130"/>
                    </a:cxn>
                    <a:cxn ang="0">
                      <a:pos x="1034" y="139"/>
                    </a:cxn>
                    <a:cxn ang="0">
                      <a:pos x="965" y="150"/>
                    </a:cxn>
                    <a:cxn ang="0">
                      <a:pos x="893" y="158"/>
                    </a:cxn>
                    <a:cxn ang="0">
                      <a:pos x="817" y="164"/>
                    </a:cxn>
                    <a:cxn ang="0">
                      <a:pos x="741" y="168"/>
                    </a:cxn>
                    <a:cxn ang="0">
                      <a:pos x="663" y="168"/>
                    </a:cxn>
                    <a:cxn ang="0">
                      <a:pos x="585" y="166"/>
                    </a:cxn>
                    <a:cxn ang="0">
                      <a:pos x="509" y="160"/>
                    </a:cxn>
                    <a:cxn ang="0">
                      <a:pos x="437" y="150"/>
                    </a:cxn>
                    <a:cxn ang="0">
                      <a:pos x="371" y="143"/>
                    </a:cxn>
                    <a:cxn ang="0">
                      <a:pos x="314" y="133"/>
                    </a:cxn>
                    <a:cxn ang="0">
                      <a:pos x="261" y="126"/>
                    </a:cxn>
                    <a:cxn ang="0">
                      <a:pos x="215" y="116"/>
                    </a:cxn>
                    <a:cxn ang="0">
                      <a:pos x="173" y="107"/>
                    </a:cxn>
                    <a:cxn ang="0">
                      <a:pos x="137" y="99"/>
                    </a:cxn>
                    <a:cxn ang="0">
                      <a:pos x="107" y="90"/>
                    </a:cxn>
                    <a:cxn ang="0">
                      <a:pos x="82" y="82"/>
                    </a:cxn>
                    <a:cxn ang="0">
                      <a:pos x="55" y="71"/>
                    </a:cxn>
                    <a:cxn ang="0">
                      <a:pos x="27" y="57"/>
                    </a:cxn>
                    <a:cxn ang="0">
                      <a:pos x="8" y="44"/>
                    </a:cxn>
                    <a:cxn ang="0">
                      <a:pos x="0" y="21"/>
                    </a:cxn>
                    <a:cxn ang="0">
                      <a:pos x="40" y="0"/>
                    </a:cxn>
                  </a:cxnLst>
                  <a:rect l="0" t="0" r="r" b="b"/>
                  <a:pathLst>
                    <a:path w="1395" h="169">
                      <a:moveTo>
                        <a:pt x="40" y="0"/>
                      </a:moveTo>
                      <a:lnTo>
                        <a:pt x="42" y="2"/>
                      </a:lnTo>
                      <a:lnTo>
                        <a:pt x="46" y="4"/>
                      </a:lnTo>
                      <a:lnTo>
                        <a:pt x="54" y="10"/>
                      </a:lnTo>
                      <a:lnTo>
                        <a:pt x="57" y="12"/>
                      </a:lnTo>
                      <a:lnTo>
                        <a:pt x="63" y="16"/>
                      </a:lnTo>
                      <a:lnTo>
                        <a:pt x="69" y="17"/>
                      </a:lnTo>
                      <a:lnTo>
                        <a:pt x="76" y="21"/>
                      </a:lnTo>
                      <a:lnTo>
                        <a:pt x="82" y="25"/>
                      </a:lnTo>
                      <a:lnTo>
                        <a:pt x="92" y="29"/>
                      </a:lnTo>
                      <a:lnTo>
                        <a:pt x="95" y="31"/>
                      </a:lnTo>
                      <a:lnTo>
                        <a:pt x="101" y="33"/>
                      </a:lnTo>
                      <a:lnTo>
                        <a:pt x="107" y="35"/>
                      </a:lnTo>
                      <a:lnTo>
                        <a:pt x="112" y="36"/>
                      </a:lnTo>
                      <a:lnTo>
                        <a:pt x="116" y="38"/>
                      </a:lnTo>
                      <a:lnTo>
                        <a:pt x="122" y="40"/>
                      </a:lnTo>
                      <a:lnTo>
                        <a:pt x="130" y="42"/>
                      </a:lnTo>
                      <a:lnTo>
                        <a:pt x="135" y="44"/>
                      </a:lnTo>
                      <a:lnTo>
                        <a:pt x="141" y="46"/>
                      </a:lnTo>
                      <a:lnTo>
                        <a:pt x="149" y="48"/>
                      </a:lnTo>
                      <a:lnTo>
                        <a:pt x="156" y="50"/>
                      </a:lnTo>
                      <a:lnTo>
                        <a:pt x="166" y="54"/>
                      </a:lnTo>
                      <a:lnTo>
                        <a:pt x="173" y="55"/>
                      </a:lnTo>
                      <a:lnTo>
                        <a:pt x="181" y="57"/>
                      </a:lnTo>
                      <a:lnTo>
                        <a:pt x="190" y="59"/>
                      </a:lnTo>
                      <a:lnTo>
                        <a:pt x="200" y="61"/>
                      </a:lnTo>
                      <a:lnTo>
                        <a:pt x="207" y="63"/>
                      </a:lnTo>
                      <a:lnTo>
                        <a:pt x="219" y="67"/>
                      </a:lnTo>
                      <a:lnTo>
                        <a:pt x="228" y="69"/>
                      </a:lnTo>
                      <a:lnTo>
                        <a:pt x="240" y="71"/>
                      </a:lnTo>
                      <a:lnTo>
                        <a:pt x="249" y="73"/>
                      </a:lnTo>
                      <a:lnTo>
                        <a:pt x="263" y="74"/>
                      </a:lnTo>
                      <a:lnTo>
                        <a:pt x="274" y="76"/>
                      </a:lnTo>
                      <a:lnTo>
                        <a:pt x="285" y="80"/>
                      </a:lnTo>
                      <a:lnTo>
                        <a:pt x="297" y="82"/>
                      </a:lnTo>
                      <a:lnTo>
                        <a:pt x="310" y="84"/>
                      </a:lnTo>
                      <a:lnTo>
                        <a:pt x="323" y="86"/>
                      </a:lnTo>
                      <a:lnTo>
                        <a:pt x="337" y="90"/>
                      </a:lnTo>
                      <a:lnTo>
                        <a:pt x="350" y="92"/>
                      </a:lnTo>
                      <a:lnTo>
                        <a:pt x="365" y="93"/>
                      </a:lnTo>
                      <a:lnTo>
                        <a:pt x="380" y="95"/>
                      </a:lnTo>
                      <a:lnTo>
                        <a:pt x="395" y="97"/>
                      </a:lnTo>
                      <a:lnTo>
                        <a:pt x="411" y="99"/>
                      </a:lnTo>
                      <a:lnTo>
                        <a:pt x="428" y="101"/>
                      </a:lnTo>
                      <a:lnTo>
                        <a:pt x="445" y="103"/>
                      </a:lnTo>
                      <a:lnTo>
                        <a:pt x="462" y="107"/>
                      </a:lnTo>
                      <a:lnTo>
                        <a:pt x="479" y="107"/>
                      </a:lnTo>
                      <a:lnTo>
                        <a:pt x="496" y="109"/>
                      </a:lnTo>
                      <a:lnTo>
                        <a:pt x="513" y="111"/>
                      </a:lnTo>
                      <a:lnTo>
                        <a:pt x="530" y="112"/>
                      </a:lnTo>
                      <a:lnTo>
                        <a:pt x="547" y="112"/>
                      </a:lnTo>
                      <a:lnTo>
                        <a:pt x="566" y="114"/>
                      </a:lnTo>
                      <a:lnTo>
                        <a:pt x="584" y="114"/>
                      </a:lnTo>
                      <a:lnTo>
                        <a:pt x="603" y="116"/>
                      </a:lnTo>
                      <a:lnTo>
                        <a:pt x="620" y="116"/>
                      </a:lnTo>
                      <a:lnTo>
                        <a:pt x="637" y="116"/>
                      </a:lnTo>
                      <a:lnTo>
                        <a:pt x="654" y="116"/>
                      </a:lnTo>
                      <a:lnTo>
                        <a:pt x="671" y="116"/>
                      </a:lnTo>
                      <a:lnTo>
                        <a:pt x="688" y="116"/>
                      </a:lnTo>
                      <a:lnTo>
                        <a:pt x="707" y="116"/>
                      </a:lnTo>
                      <a:lnTo>
                        <a:pt x="724" y="116"/>
                      </a:lnTo>
                      <a:lnTo>
                        <a:pt x="741" y="116"/>
                      </a:lnTo>
                      <a:lnTo>
                        <a:pt x="758" y="114"/>
                      </a:lnTo>
                      <a:lnTo>
                        <a:pt x="775" y="114"/>
                      </a:lnTo>
                      <a:lnTo>
                        <a:pt x="793" y="112"/>
                      </a:lnTo>
                      <a:lnTo>
                        <a:pt x="810" y="112"/>
                      </a:lnTo>
                      <a:lnTo>
                        <a:pt x="827" y="111"/>
                      </a:lnTo>
                      <a:lnTo>
                        <a:pt x="844" y="111"/>
                      </a:lnTo>
                      <a:lnTo>
                        <a:pt x="861" y="109"/>
                      </a:lnTo>
                      <a:lnTo>
                        <a:pt x="878" y="109"/>
                      </a:lnTo>
                      <a:lnTo>
                        <a:pt x="893" y="107"/>
                      </a:lnTo>
                      <a:lnTo>
                        <a:pt x="910" y="105"/>
                      </a:lnTo>
                      <a:lnTo>
                        <a:pt x="927" y="103"/>
                      </a:lnTo>
                      <a:lnTo>
                        <a:pt x="945" y="101"/>
                      </a:lnTo>
                      <a:lnTo>
                        <a:pt x="960" y="99"/>
                      </a:lnTo>
                      <a:lnTo>
                        <a:pt x="975" y="97"/>
                      </a:lnTo>
                      <a:lnTo>
                        <a:pt x="992" y="95"/>
                      </a:lnTo>
                      <a:lnTo>
                        <a:pt x="1007" y="95"/>
                      </a:lnTo>
                      <a:lnTo>
                        <a:pt x="1022" y="92"/>
                      </a:lnTo>
                      <a:lnTo>
                        <a:pt x="1038" y="90"/>
                      </a:lnTo>
                      <a:lnTo>
                        <a:pt x="1053" y="88"/>
                      </a:lnTo>
                      <a:lnTo>
                        <a:pt x="1068" y="86"/>
                      </a:lnTo>
                      <a:lnTo>
                        <a:pt x="1081" y="82"/>
                      </a:lnTo>
                      <a:lnTo>
                        <a:pt x="1096" y="80"/>
                      </a:lnTo>
                      <a:lnTo>
                        <a:pt x="1110" y="78"/>
                      </a:lnTo>
                      <a:lnTo>
                        <a:pt x="1125" y="76"/>
                      </a:lnTo>
                      <a:lnTo>
                        <a:pt x="1138" y="73"/>
                      </a:lnTo>
                      <a:lnTo>
                        <a:pt x="1152" y="71"/>
                      </a:lnTo>
                      <a:lnTo>
                        <a:pt x="1165" y="67"/>
                      </a:lnTo>
                      <a:lnTo>
                        <a:pt x="1178" y="65"/>
                      </a:lnTo>
                      <a:lnTo>
                        <a:pt x="1191" y="63"/>
                      </a:lnTo>
                      <a:lnTo>
                        <a:pt x="1205" y="61"/>
                      </a:lnTo>
                      <a:lnTo>
                        <a:pt x="1216" y="57"/>
                      </a:lnTo>
                      <a:lnTo>
                        <a:pt x="1229" y="55"/>
                      </a:lnTo>
                      <a:lnTo>
                        <a:pt x="1241" y="54"/>
                      </a:lnTo>
                      <a:lnTo>
                        <a:pt x="1252" y="50"/>
                      </a:lnTo>
                      <a:lnTo>
                        <a:pt x="1264" y="48"/>
                      </a:lnTo>
                      <a:lnTo>
                        <a:pt x="1275" y="46"/>
                      </a:lnTo>
                      <a:lnTo>
                        <a:pt x="1285" y="42"/>
                      </a:lnTo>
                      <a:lnTo>
                        <a:pt x="1296" y="40"/>
                      </a:lnTo>
                      <a:lnTo>
                        <a:pt x="1305" y="38"/>
                      </a:lnTo>
                      <a:lnTo>
                        <a:pt x="1315" y="36"/>
                      </a:lnTo>
                      <a:lnTo>
                        <a:pt x="1324" y="33"/>
                      </a:lnTo>
                      <a:lnTo>
                        <a:pt x="1334" y="31"/>
                      </a:lnTo>
                      <a:lnTo>
                        <a:pt x="1342" y="29"/>
                      </a:lnTo>
                      <a:lnTo>
                        <a:pt x="1351" y="27"/>
                      </a:lnTo>
                      <a:lnTo>
                        <a:pt x="1359" y="23"/>
                      </a:lnTo>
                      <a:lnTo>
                        <a:pt x="1366" y="21"/>
                      </a:lnTo>
                      <a:lnTo>
                        <a:pt x="1374" y="19"/>
                      </a:lnTo>
                      <a:lnTo>
                        <a:pt x="1381" y="17"/>
                      </a:lnTo>
                      <a:lnTo>
                        <a:pt x="1395" y="65"/>
                      </a:lnTo>
                      <a:lnTo>
                        <a:pt x="1393" y="65"/>
                      </a:lnTo>
                      <a:lnTo>
                        <a:pt x="1389" y="67"/>
                      </a:lnTo>
                      <a:lnTo>
                        <a:pt x="1383" y="69"/>
                      </a:lnTo>
                      <a:lnTo>
                        <a:pt x="1374" y="71"/>
                      </a:lnTo>
                      <a:lnTo>
                        <a:pt x="1368" y="71"/>
                      </a:lnTo>
                      <a:lnTo>
                        <a:pt x="1362" y="73"/>
                      </a:lnTo>
                      <a:lnTo>
                        <a:pt x="1357" y="74"/>
                      </a:lnTo>
                      <a:lnTo>
                        <a:pt x="1349" y="76"/>
                      </a:lnTo>
                      <a:lnTo>
                        <a:pt x="1342" y="78"/>
                      </a:lnTo>
                      <a:lnTo>
                        <a:pt x="1334" y="80"/>
                      </a:lnTo>
                      <a:lnTo>
                        <a:pt x="1326" y="82"/>
                      </a:lnTo>
                      <a:lnTo>
                        <a:pt x="1317" y="86"/>
                      </a:lnTo>
                      <a:lnTo>
                        <a:pt x="1307" y="88"/>
                      </a:lnTo>
                      <a:lnTo>
                        <a:pt x="1298" y="90"/>
                      </a:lnTo>
                      <a:lnTo>
                        <a:pt x="1286" y="92"/>
                      </a:lnTo>
                      <a:lnTo>
                        <a:pt x="1277" y="95"/>
                      </a:lnTo>
                      <a:lnTo>
                        <a:pt x="1266" y="97"/>
                      </a:lnTo>
                      <a:lnTo>
                        <a:pt x="1254" y="99"/>
                      </a:lnTo>
                      <a:lnTo>
                        <a:pt x="1241" y="103"/>
                      </a:lnTo>
                      <a:lnTo>
                        <a:pt x="1229" y="105"/>
                      </a:lnTo>
                      <a:lnTo>
                        <a:pt x="1216" y="109"/>
                      </a:lnTo>
                      <a:lnTo>
                        <a:pt x="1203" y="111"/>
                      </a:lnTo>
                      <a:lnTo>
                        <a:pt x="1190" y="114"/>
                      </a:lnTo>
                      <a:lnTo>
                        <a:pt x="1176" y="116"/>
                      </a:lnTo>
                      <a:lnTo>
                        <a:pt x="1161" y="120"/>
                      </a:lnTo>
                      <a:lnTo>
                        <a:pt x="1146" y="122"/>
                      </a:lnTo>
                      <a:lnTo>
                        <a:pt x="1131" y="126"/>
                      </a:lnTo>
                      <a:lnTo>
                        <a:pt x="1117" y="128"/>
                      </a:lnTo>
                      <a:lnTo>
                        <a:pt x="1100" y="130"/>
                      </a:lnTo>
                      <a:lnTo>
                        <a:pt x="1085" y="133"/>
                      </a:lnTo>
                      <a:lnTo>
                        <a:pt x="1068" y="135"/>
                      </a:lnTo>
                      <a:lnTo>
                        <a:pt x="1051" y="137"/>
                      </a:lnTo>
                      <a:lnTo>
                        <a:pt x="1034" y="139"/>
                      </a:lnTo>
                      <a:lnTo>
                        <a:pt x="1017" y="143"/>
                      </a:lnTo>
                      <a:lnTo>
                        <a:pt x="1000" y="145"/>
                      </a:lnTo>
                      <a:lnTo>
                        <a:pt x="984" y="149"/>
                      </a:lnTo>
                      <a:lnTo>
                        <a:pt x="965" y="150"/>
                      </a:lnTo>
                      <a:lnTo>
                        <a:pt x="948" y="152"/>
                      </a:lnTo>
                      <a:lnTo>
                        <a:pt x="929" y="154"/>
                      </a:lnTo>
                      <a:lnTo>
                        <a:pt x="912" y="156"/>
                      </a:lnTo>
                      <a:lnTo>
                        <a:pt x="893" y="158"/>
                      </a:lnTo>
                      <a:lnTo>
                        <a:pt x="874" y="160"/>
                      </a:lnTo>
                      <a:lnTo>
                        <a:pt x="855" y="162"/>
                      </a:lnTo>
                      <a:lnTo>
                        <a:pt x="838" y="164"/>
                      </a:lnTo>
                      <a:lnTo>
                        <a:pt x="817" y="164"/>
                      </a:lnTo>
                      <a:lnTo>
                        <a:pt x="798" y="166"/>
                      </a:lnTo>
                      <a:lnTo>
                        <a:pt x="779" y="166"/>
                      </a:lnTo>
                      <a:lnTo>
                        <a:pt x="760" y="168"/>
                      </a:lnTo>
                      <a:lnTo>
                        <a:pt x="741" y="168"/>
                      </a:lnTo>
                      <a:lnTo>
                        <a:pt x="722" y="168"/>
                      </a:lnTo>
                      <a:lnTo>
                        <a:pt x="703" y="168"/>
                      </a:lnTo>
                      <a:lnTo>
                        <a:pt x="684" y="169"/>
                      </a:lnTo>
                      <a:lnTo>
                        <a:pt x="663" y="168"/>
                      </a:lnTo>
                      <a:lnTo>
                        <a:pt x="644" y="168"/>
                      </a:lnTo>
                      <a:lnTo>
                        <a:pt x="625" y="168"/>
                      </a:lnTo>
                      <a:lnTo>
                        <a:pt x="606" y="168"/>
                      </a:lnTo>
                      <a:lnTo>
                        <a:pt x="585" y="166"/>
                      </a:lnTo>
                      <a:lnTo>
                        <a:pt x="566" y="164"/>
                      </a:lnTo>
                      <a:lnTo>
                        <a:pt x="547" y="164"/>
                      </a:lnTo>
                      <a:lnTo>
                        <a:pt x="528" y="162"/>
                      </a:lnTo>
                      <a:lnTo>
                        <a:pt x="509" y="160"/>
                      </a:lnTo>
                      <a:lnTo>
                        <a:pt x="490" y="158"/>
                      </a:lnTo>
                      <a:lnTo>
                        <a:pt x="471" y="156"/>
                      </a:lnTo>
                      <a:lnTo>
                        <a:pt x="454" y="154"/>
                      </a:lnTo>
                      <a:lnTo>
                        <a:pt x="437" y="150"/>
                      </a:lnTo>
                      <a:lnTo>
                        <a:pt x="420" y="149"/>
                      </a:lnTo>
                      <a:lnTo>
                        <a:pt x="403" y="147"/>
                      </a:lnTo>
                      <a:lnTo>
                        <a:pt x="388" y="145"/>
                      </a:lnTo>
                      <a:lnTo>
                        <a:pt x="371" y="143"/>
                      </a:lnTo>
                      <a:lnTo>
                        <a:pt x="356" y="141"/>
                      </a:lnTo>
                      <a:lnTo>
                        <a:pt x="342" y="139"/>
                      </a:lnTo>
                      <a:lnTo>
                        <a:pt x="327" y="137"/>
                      </a:lnTo>
                      <a:lnTo>
                        <a:pt x="314" y="133"/>
                      </a:lnTo>
                      <a:lnTo>
                        <a:pt x="299" y="131"/>
                      </a:lnTo>
                      <a:lnTo>
                        <a:pt x="285" y="130"/>
                      </a:lnTo>
                      <a:lnTo>
                        <a:pt x="274" y="128"/>
                      </a:lnTo>
                      <a:lnTo>
                        <a:pt x="261" y="126"/>
                      </a:lnTo>
                      <a:lnTo>
                        <a:pt x="247" y="124"/>
                      </a:lnTo>
                      <a:lnTo>
                        <a:pt x="236" y="120"/>
                      </a:lnTo>
                      <a:lnTo>
                        <a:pt x="226" y="118"/>
                      </a:lnTo>
                      <a:lnTo>
                        <a:pt x="215" y="116"/>
                      </a:lnTo>
                      <a:lnTo>
                        <a:pt x="204" y="114"/>
                      </a:lnTo>
                      <a:lnTo>
                        <a:pt x="192" y="112"/>
                      </a:lnTo>
                      <a:lnTo>
                        <a:pt x="183" y="111"/>
                      </a:lnTo>
                      <a:lnTo>
                        <a:pt x="173" y="107"/>
                      </a:lnTo>
                      <a:lnTo>
                        <a:pt x="164" y="105"/>
                      </a:lnTo>
                      <a:lnTo>
                        <a:pt x="154" y="103"/>
                      </a:lnTo>
                      <a:lnTo>
                        <a:pt x="147" y="101"/>
                      </a:lnTo>
                      <a:lnTo>
                        <a:pt x="137" y="99"/>
                      </a:lnTo>
                      <a:lnTo>
                        <a:pt x="130" y="97"/>
                      </a:lnTo>
                      <a:lnTo>
                        <a:pt x="122" y="95"/>
                      </a:lnTo>
                      <a:lnTo>
                        <a:pt x="116" y="93"/>
                      </a:lnTo>
                      <a:lnTo>
                        <a:pt x="107" y="90"/>
                      </a:lnTo>
                      <a:lnTo>
                        <a:pt x="101" y="88"/>
                      </a:lnTo>
                      <a:lnTo>
                        <a:pt x="93" y="86"/>
                      </a:lnTo>
                      <a:lnTo>
                        <a:pt x="88" y="84"/>
                      </a:lnTo>
                      <a:lnTo>
                        <a:pt x="82" y="82"/>
                      </a:lnTo>
                      <a:lnTo>
                        <a:pt x="76" y="80"/>
                      </a:lnTo>
                      <a:lnTo>
                        <a:pt x="71" y="78"/>
                      </a:lnTo>
                      <a:lnTo>
                        <a:pt x="65" y="76"/>
                      </a:lnTo>
                      <a:lnTo>
                        <a:pt x="55" y="71"/>
                      </a:lnTo>
                      <a:lnTo>
                        <a:pt x="48" y="67"/>
                      </a:lnTo>
                      <a:lnTo>
                        <a:pt x="38" y="65"/>
                      </a:lnTo>
                      <a:lnTo>
                        <a:pt x="33" y="61"/>
                      </a:lnTo>
                      <a:lnTo>
                        <a:pt x="27" y="57"/>
                      </a:lnTo>
                      <a:lnTo>
                        <a:pt x="21" y="55"/>
                      </a:lnTo>
                      <a:lnTo>
                        <a:pt x="16" y="52"/>
                      </a:lnTo>
                      <a:lnTo>
                        <a:pt x="14" y="50"/>
                      </a:lnTo>
                      <a:lnTo>
                        <a:pt x="8" y="44"/>
                      </a:lnTo>
                      <a:lnTo>
                        <a:pt x="6" y="42"/>
                      </a:lnTo>
                      <a:lnTo>
                        <a:pt x="2" y="35"/>
                      </a:lnTo>
                      <a:lnTo>
                        <a:pt x="0" y="29"/>
                      </a:lnTo>
                      <a:lnTo>
                        <a:pt x="0" y="21"/>
                      </a:lnTo>
                      <a:lnTo>
                        <a:pt x="0" y="17"/>
                      </a:lnTo>
                      <a:lnTo>
                        <a:pt x="2" y="10"/>
                      </a:lnTo>
                      <a:lnTo>
                        <a:pt x="4" y="8"/>
                      </a:lnTo>
                      <a:lnTo>
                        <a:pt x="40" y="0"/>
                      </a:lnTo>
                      <a:lnTo>
                        <a:pt x="4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3" name="Freeform 20"/>
                <p:cNvSpPr>
                  <a:spLocks/>
                </p:cNvSpPr>
                <p:nvPr/>
              </p:nvSpPr>
              <p:spPr bwMode="auto">
                <a:xfrm>
                  <a:off x="5410200" y="3304174"/>
                  <a:ext cx="2870598" cy="529447"/>
                </a:xfrm>
                <a:custGeom>
                  <a:avLst/>
                  <a:gdLst/>
                  <a:ahLst/>
                  <a:cxnLst>
                    <a:cxn ang="0">
                      <a:pos x="313" y="4"/>
                    </a:cxn>
                    <a:cxn ang="0">
                      <a:pos x="241" y="16"/>
                    </a:cxn>
                    <a:cxn ang="0">
                      <a:pos x="160" y="35"/>
                    </a:cxn>
                    <a:cxn ang="0">
                      <a:pos x="78" y="63"/>
                    </a:cxn>
                    <a:cxn ang="0">
                      <a:pos x="13" y="115"/>
                    </a:cxn>
                    <a:cxn ang="0">
                      <a:pos x="0" y="170"/>
                    </a:cxn>
                    <a:cxn ang="0">
                      <a:pos x="38" y="227"/>
                    </a:cxn>
                    <a:cxn ang="0">
                      <a:pos x="95" y="265"/>
                    </a:cxn>
                    <a:cxn ang="0">
                      <a:pos x="165" y="291"/>
                    </a:cxn>
                    <a:cxn ang="0">
                      <a:pos x="232" y="308"/>
                    </a:cxn>
                    <a:cxn ang="0">
                      <a:pos x="294" y="322"/>
                    </a:cxn>
                    <a:cxn ang="0">
                      <a:pos x="348" y="329"/>
                    </a:cxn>
                    <a:cxn ang="0">
                      <a:pos x="408" y="339"/>
                    </a:cxn>
                    <a:cxn ang="0">
                      <a:pos x="479" y="348"/>
                    </a:cxn>
                    <a:cxn ang="0">
                      <a:pos x="562" y="358"/>
                    </a:cxn>
                    <a:cxn ang="0">
                      <a:pos x="657" y="367"/>
                    </a:cxn>
                    <a:cxn ang="0">
                      <a:pos x="756" y="373"/>
                    </a:cxn>
                    <a:cxn ang="0">
                      <a:pos x="855" y="379"/>
                    </a:cxn>
                    <a:cxn ang="0">
                      <a:pos x="948" y="381"/>
                    </a:cxn>
                    <a:cxn ang="0">
                      <a:pos x="1026" y="383"/>
                    </a:cxn>
                    <a:cxn ang="0">
                      <a:pos x="1090" y="384"/>
                    </a:cxn>
                    <a:cxn ang="0">
                      <a:pos x="1142" y="383"/>
                    </a:cxn>
                    <a:cxn ang="0">
                      <a:pos x="1206" y="381"/>
                    </a:cxn>
                    <a:cxn ang="0">
                      <a:pos x="1303" y="375"/>
                    </a:cxn>
                    <a:cxn ang="0">
                      <a:pos x="1421" y="365"/>
                    </a:cxn>
                    <a:cxn ang="0">
                      <a:pos x="1554" y="350"/>
                    </a:cxn>
                    <a:cxn ang="0">
                      <a:pos x="1687" y="329"/>
                    </a:cxn>
                    <a:cxn ang="0">
                      <a:pos x="1810" y="305"/>
                    </a:cxn>
                    <a:cxn ang="0">
                      <a:pos x="1907" y="280"/>
                    </a:cxn>
                    <a:cxn ang="0">
                      <a:pos x="1976" y="257"/>
                    </a:cxn>
                    <a:cxn ang="0">
                      <a:pos x="2046" y="223"/>
                    </a:cxn>
                    <a:cxn ang="0">
                      <a:pos x="2080" y="166"/>
                    </a:cxn>
                    <a:cxn ang="0">
                      <a:pos x="2029" y="92"/>
                    </a:cxn>
                    <a:cxn ang="0">
                      <a:pos x="1962" y="61"/>
                    </a:cxn>
                    <a:cxn ang="0">
                      <a:pos x="1892" y="42"/>
                    </a:cxn>
                    <a:cxn ang="0">
                      <a:pos x="1831" y="35"/>
                    </a:cxn>
                    <a:cxn ang="0">
                      <a:pos x="1761" y="27"/>
                    </a:cxn>
                    <a:cxn ang="0">
                      <a:pos x="1725" y="73"/>
                    </a:cxn>
                    <a:cxn ang="0">
                      <a:pos x="1791" y="76"/>
                    </a:cxn>
                    <a:cxn ang="0">
                      <a:pos x="1860" y="88"/>
                    </a:cxn>
                    <a:cxn ang="0">
                      <a:pos x="1928" y="101"/>
                    </a:cxn>
                    <a:cxn ang="0">
                      <a:pos x="1987" y="124"/>
                    </a:cxn>
                    <a:cxn ang="0">
                      <a:pos x="2018" y="185"/>
                    </a:cxn>
                    <a:cxn ang="0">
                      <a:pos x="1940" y="223"/>
                    </a:cxn>
                    <a:cxn ang="0">
                      <a:pos x="1795" y="259"/>
                    </a:cxn>
                    <a:cxn ang="0">
                      <a:pos x="1613" y="291"/>
                    </a:cxn>
                    <a:cxn ang="0">
                      <a:pos x="1417" y="316"/>
                    </a:cxn>
                    <a:cxn ang="0">
                      <a:pos x="1231" y="331"/>
                    </a:cxn>
                    <a:cxn ang="0">
                      <a:pos x="1075" y="337"/>
                    </a:cxn>
                    <a:cxn ang="0">
                      <a:pos x="918" y="331"/>
                    </a:cxn>
                    <a:cxn ang="0">
                      <a:pos x="735" y="322"/>
                    </a:cxn>
                    <a:cxn ang="0">
                      <a:pos x="543" y="308"/>
                    </a:cxn>
                    <a:cxn ang="0">
                      <a:pos x="359" y="286"/>
                    </a:cxn>
                    <a:cxn ang="0">
                      <a:pos x="205" y="253"/>
                    </a:cxn>
                    <a:cxn ang="0">
                      <a:pos x="97" y="215"/>
                    </a:cxn>
                    <a:cxn ang="0">
                      <a:pos x="51" y="158"/>
                    </a:cxn>
                    <a:cxn ang="0">
                      <a:pos x="104" y="103"/>
                    </a:cxn>
                    <a:cxn ang="0">
                      <a:pos x="156" y="86"/>
                    </a:cxn>
                    <a:cxn ang="0">
                      <a:pos x="234" y="69"/>
                    </a:cxn>
                    <a:cxn ang="0">
                      <a:pos x="321" y="54"/>
                    </a:cxn>
                  </a:cxnLst>
                  <a:rect l="0" t="0" r="r" b="b"/>
                  <a:pathLst>
                    <a:path w="2080" h="384">
                      <a:moveTo>
                        <a:pt x="365" y="0"/>
                      </a:moveTo>
                      <a:lnTo>
                        <a:pt x="363" y="0"/>
                      </a:lnTo>
                      <a:lnTo>
                        <a:pt x="361" y="0"/>
                      </a:lnTo>
                      <a:lnTo>
                        <a:pt x="355" y="0"/>
                      </a:lnTo>
                      <a:lnTo>
                        <a:pt x="350" y="2"/>
                      </a:lnTo>
                      <a:lnTo>
                        <a:pt x="340" y="2"/>
                      </a:lnTo>
                      <a:lnTo>
                        <a:pt x="331" y="2"/>
                      </a:lnTo>
                      <a:lnTo>
                        <a:pt x="325" y="2"/>
                      </a:lnTo>
                      <a:lnTo>
                        <a:pt x="319" y="4"/>
                      </a:lnTo>
                      <a:lnTo>
                        <a:pt x="313" y="4"/>
                      </a:lnTo>
                      <a:lnTo>
                        <a:pt x="308" y="6"/>
                      </a:lnTo>
                      <a:lnTo>
                        <a:pt x="300" y="6"/>
                      </a:lnTo>
                      <a:lnTo>
                        <a:pt x="294" y="8"/>
                      </a:lnTo>
                      <a:lnTo>
                        <a:pt x="287" y="8"/>
                      </a:lnTo>
                      <a:lnTo>
                        <a:pt x="281" y="10"/>
                      </a:lnTo>
                      <a:lnTo>
                        <a:pt x="272" y="10"/>
                      </a:lnTo>
                      <a:lnTo>
                        <a:pt x="266" y="12"/>
                      </a:lnTo>
                      <a:lnTo>
                        <a:pt x="256" y="14"/>
                      </a:lnTo>
                      <a:lnTo>
                        <a:pt x="251" y="16"/>
                      </a:lnTo>
                      <a:lnTo>
                        <a:pt x="241" y="16"/>
                      </a:lnTo>
                      <a:lnTo>
                        <a:pt x="234" y="18"/>
                      </a:lnTo>
                      <a:lnTo>
                        <a:pt x="224" y="19"/>
                      </a:lnTo>
                      <a:lnTo>
                        <a:pt x="217" y="21"/>
                      </a:lnTo>
                      <a:lnTo>
                        <a:pt x="209" y="23"/>
                      </a:lnTo>
                      <a:lnTo>
                        <a:pt x="201" y="25"/>
                      </a:lnTo>
                      <a:lnTo>
                        <a:pt x="192" y="27"/>
                      </a:lnTo>
                      <a:lnTo>
                        <a:pt x="184" y="29"/>
                      </a:lnTo>
                      <a:lnTo>
                        <a:pt x="177" y="31"/>
                      </a:lnTo>
                      <a:lnTo>
                        <a:pt x="167" y="33"/>
                      </a:lnTo>
                      <a:lnTo>
                        <a:pt x="160" y="35"/>
                      </a:lnTo>
                      <a:lnTo>
                        <a:pt x="150" y="37"/>
                      </a:lnTo>
                      <a:lnTo>
                        <a:pt x="142" y="40"/>
                      </a:lnTo>
                      <a:lnTo>
                        <a:pt x="133" y="42"/>
                      </a:lnTo>
                      <a:lnTo>
                        <a:pt x="125" y="46"/>
                      </a:lnTo>
                      <a:lnTo>
                        <a:pt x="118" y="48"/>
                      </a:lnTo>
                      <a:lnTo>
                        <a:pt x="108" y="52"/>
                      </a:lnTo>
                      <a:lnTo>
                        <a:pt x="101" y="56"/>
                      </a:lnTo>
                      <a:lnTo>
                        <a:pt x="93" y="57"/>
                      </a:lnTo>
                      <a:lnTo>
                        <a:pt x="87" y="59"/>
                      </a:lnTo>
                      <a:lnTo>
                        <a:pt x="78" y="63"/>
                      </a:lnTo>
                      <a:lnTo>
                        <a:pt x="72" y="67"/>
                      </a:lnTo>
                      <a:lnTo>
                        <a:pt x="65" y="71"/>
                      </a:lnTo>
                      <a:lnTo>
                        <a:pt x="59" y="76"/>
                      </a:lnTo>
                      <a:lnTo>
                        <a:pt x="53" y="78"/>
                      </a:lnTo>
                      <a:lnTo>
                        <a:pt x="46" y="82"/>
                      </a:lnTo>
                      <a:lnTo>
                        <a:pt x="40" y="86"/>
                      </a:lnTo>
                      <a:lnTo>
                        <a:pt x="34" y="92"/>
                      </a:lnTo>
                      <a:lnTo>
                        <a:pt x="25" y="99"/>
                      </a:lnTo>
                      <a:lnTo>
                        <a:pt x="17" y="111"/>
                      </a:lnTo>
                      <a:lnTo>
                        <a:pt x="13" y="115"/>
                      </a:lnTo>
                      <a:lnTo>
                        <a:pt x="9" y="118"/>
                      </a:lnTo>
                      <a:lnTo>
                        <a:pt x="6" y="124"/>
                      </a:lnTo>
                      <a:lnTo>
                        <a:pt x="4" y="130"/>
                      </a:lnTo>
                      <a:lnTo>
                        <a:pt x="2" y="135"/>
                      </a:lnTo>
                      <a:lnTo>
                        <a:pt x="0" y="141"/>
                      </a:lnTo>
                      <a:lnTo>
                        <a:pt x="0" y="147"/>
                      </a:lnTo>
                      <a:lnTo>
                        <a:pt x="0" y="153"/>
                      </a:lnTo>
                      <a:lnTo>
                        <a:pt x="0" y="158"/>
                      </a:lnTo>
                      <a:lnTo>
                        <a:pt x="0" y="164"/>
                      </a:lnTo>
                      <a:lnTo>
                        <a:pt x="0" y="170"/>
                      </a:lnTo>
                      <a:lnTo>
                        <a:pt x="2" y="175"/>
                      </a:lnTo>
                      <a:lnTo>
                        <a:pt x="2" y="179"/>
                      </a:lnTo>
                      <a:lnTo>
                        <a:pt x="4" y="185"/>
                      </a:lnTo>
                      <a:lnTo>
                        <a:pt x="8" y="191"/>
                      </a:lnTo>
                      <a:lnTo>
                        <a:pt x="9" y="196"/>
                      </a:lnTo>
                      <a:lnTo>
                        <a:pt x="15" y="204"/>
                      </a:lnTo>
                      <a:lnTo>
                        <a:pt x="23" y="213"/>
                      </a:lnTo>
                      <a:lnTo>
                        <a:pt x="27" y="217"/>
                      </a:lnTo>
                      <a:lnTo>
                        <a:pt x="32" y="223"/>
                      </a:lnTo>
                      <a:lnTo>
                        <a:pt x="38" y="227"/>
                      </a:lnTo>
                      <a:lnTo>
                        <a:pt x="44" y="232"/>
                      </a:lnTo>
                      <a:lnTo>
                        <a:pt x="47" y="234"/>
                      </a:lnTo>
                      <a:lnTo>
                        <a:pt x="53" y="238"/>
                      </a:lnTo>
                      <a:lnTo>
                        <a:pt x="59" y="242"/>
                      </a:lnTo>
                      <a:lnTo>
                        <a:pt x="65" y="246"/>
                      </a:lnTo>
                      <a:lnTo>
                        <a:pt x="70" y="249"/>
                      </a:lnTo>
                      <a:lnTo>
                        <a:pt x="76" y="253"/>
                      </a:lnTo>
                      <a:lnTo>
                        <a:pt x="84" y="257"/>
                      </a:lnTo>
                      <a:lnTo>
                        <a:pt x="89" y="261"/>
                      </a:lnTo>
                      <a:lnTo>
                        <a:pt x="95" y="265"/>
                      </a:lnTo>
                      <a:lnTo>
                        <a:pt x="103" y="267"/>
                      </a:lnTo>
                      <a:lnTo>
                        <a:pt x="110" y="270"/>
                      </a:lnTo>
                      <a:lnTo>
                        <a:pt x="118" y="272"/>
                      </a:lnTo>
                      <a:lnTo>
                        <a:pt x="123" y="276"/>
                      </a:lnTo>
                      <a:lnTo>
                        <a:pt x="131" y="278"/>
                      </a:lnTo>
                      <a:lnTo>
                        <a:pt x="139" y="282"/>
                      </a:lnTo>
                      <a:lnTo>
                        <a:pt x="146" y="286"/>
                      </a:lnTo>
                      <a:lnTo>
                        <a:pt x="152" y="287"/>
                      </a:lnTo>
                      <a:lnTo>
                        <a:pt x="160" y="289"/>
                      </a:lnTo>
                      <a:lnTo>
                        <a:pt x="165" y="291"/>
                      </a:lnTo>
                      <a:lnTo>
                        <a:pt x="173" y="293"/>
                      </a:lnTo>
                      <a:lnTo>
                        <a:pt x="179" y="295"/>
                      </a:lnTo>
                      <a:lnTo>
                        <a:pt x="186" y="297"/>
                      </a:lnTo>
                      <a:lnTo>
                        <a:pt x="192" y="299"/>
                      </a:lnTo>
                      <a:lnTo>
                        <a:pt x="199" y="303"/>
                      </a:lnTo>
                      <a:lnTo>
                        <a:pt x="205" y="303"/>
                      </a:lnTo>
                      <a:lnTo>
                        <a:pt x="213" y="305"/>
                      </a:lnTo>
                      <a:lnTo>
                        <a:pt x="218" y="306"/>
                      </a:lnTo>
                      <a:lnTo>
                        <a:pt x="226" y="308"/>
                      </a:lnTo>
                      <a:lnTo>
                        <a:pt x="232" y="308"/>
                      </a:lnTo>
                      <a:lnTo>
                        <a:pt x="237" y="310"/>
                      </a:lnTo>
                      <a:lnTo>
                        <a:pt x="243" y="312"/>
                      </a:lnTo>
                      <a:lnTo>
                        <a:pt x="249" y="314"/>
                      </a:lnTo>
                      <a:lnTo>
                        <a:pt x="258" y="316"/>
                      </a:lnTo>
                      <a:lnTo>
                        <a:pt x="268" y="318"/>
                      </a:lnTo>
                      <a:lnTo>
                        <a:pt x="275" y="318"/>
                      </a:lnTo>
                      <a:lnTo>
                        <a:pt x="283" y="320"/>
                      </a:lnTo>
                      <a:lnTo>
                        <a:pt x="289" y="322"/>
                      </a:lnTo>
                      <a:lnTo>
                        <a:pt x="293" y="322"/>
                      </a:lnTo>
                      <a:lnTo>
                        <a:pt x="294" y="322"/>
                      </a:lnTo>
                      <a:lnTo>
                        <a:pt x="296" y="324"/>
                      </a:lnTo>
                      <a:lnTo>
                        <a:pt x="298" y="324"/>
                      </a:lnTo>
                      <a:lnTo>
                        <a:pt x="304" y="324"/>
                      </a:lnTo>
                      <a:lnTo>
                        <a:pt x="306" y="324"/>
                      </a:lnTo>
                      <a:lnTo>
                        <a:pt x="312" y="324"/>
                      </a:lnTo>
                      <a:lnTo>
                        <a:pt x="317" y="325"/>
                      </a:lnTo>
                      <a:lnTo>
                        <a:pt x="325" y="327"/>
                      </a:lnTo>
                      <a:lnTo>
                        <a:pt x="331" y="327"/>
                      </a:lnTo>
                      <a:lnTo>
                        <a:pt x="340" y="329"/>
                      </a:lnTo>
                      <a:lnTo>
                        <a:pt x="348" y="329"/>
                      </a:lnTo>
                      <a:lnTo>
                        <a:pt x="357" y="331"/>
                      </a:lnTo>
                      <a:lnTo>
                        <a:pt x="363" y="331"/>
                      </a:lnTo>
                      <a:lnTo>
                        <a:pt x="367" y="333"/>
                      </a:lnTo>
                      <a:lnTo>
                        <a:pt x="372" y="333"/>
                      </a:lnTo>
                      <a:lnTo>
                        <a:pt x="378" y="335"/>
                      </a:lnTo>
                      <a:lnTo>
                        <a:pt x="384" y="335"/>
                      </a:lnTo>
                      <a:lnTo>
                        <a:pt x="389" y="337"/>
                      </a:lnTo>
                      <a:lnTo>
                        <a:pt x="397" y="337"/>
                      </a:lnTo>
                      <a:lnTo>
                        <a:pt x="403" y="339"/>
                      </a:lnTo>
                      <a:lnTo>
                        <a:pt x="408" y="339"/>
                      </a:lnTo>
                      <a:lnTo>
                        <a:pt x="414" y="341"/>
                      </a:lnTo>
                      <a:lnTo>
                        <a:pt x="422" y="341"/>
                      </a:lnTo>
                      <a:lnTo>
                        <a:pt x="429" y="343"/>
                      </a:lnTo>
                      <a:lnTo>
                        <a:pt x="435" y="343"/>
                      </a:lnTo>
                      <a:lnTo>
                        <a:pt x="443" y="344"/>
                      </a:lnTo>
                      <a:lnTo>
                        <a:pt x="448" y="344"/>
                      </a:lnTo>
                      <a:lnTo>
                        <a:pt x="458" y="346"/>
                      </a:lnTo>
                      <a:lnTo>
                        <a:pt x="464" y="346"/>
                      </a:lnTo>
                      <a:lnTo>
                        <a:pt x="471" y="346"/>
                      </a:lnTo>
                      <a:lnTo>
                        <a:pt x="479" y="348"/>
                      </a:lnTo>
                      <a:lnTo>
                        <a:pt x="486" y="350"/>
                      </a:lnTo>
                      <a:lnTo>
                        <a:pt x="494" y="350"/>
                      </a:lnTo>
                      <a:lnTo>
                        <a:pt x="503" y="350"/>
                      </a:lnTo>
                      <a:lnTo>
                        <a:pt x="511" y="352"/>
                      </a:lnTo>
                      <a:lnTo>
                        <a:pt x="521" y="354"/>
                      </a:lnTo>
                      <a:lnTo>
                        <a:pt x="528" y="354"/>
                      </a:lnTo>
                      <a:lnTo>
                        <a:pt x="536" y="354"/>
                      </a:lnTo>
                      <a:lnTo>
                        <a:pt x="545" y="356"/>
                      </a:lnTo>
                      <a:lnTo>
                        <a:pt x="553" y="358"/>
                      </a:lnTo>
                      <a:lnTo>
                        <a:pt x="562" y="358"/>
                      </a:lnTo>
                      <a:lnTo>
                        <a:pt x="572" y="358"/>
                      </a:lnTo>
                      <a:lnTo>
                        <a:pt x="581" y="360"/>
                      </a:lnTo>
                      <a:lnTo>
                        <a:pt x="591" y="362"/>
                      </a:lnTo>
                      <a:lnTo>
                        <a:pt x="600" y="362"/>
                      </a:lnTo>
                      <a:lnTo>
                        <a:pt x="610" y="362"/>
                      </a:lnTo>
                      <a:lnTo>
                        <a:pt x="619" y="364"/>
                      </a:lnTo>
                      <a:lnTo>
                        <a:pt x="629" y="365"/>
                      </a:lnTo>
                      <a:lnTo>
                        <a:pt x="638" y="365"/>
                      </a:lnTo>
                      <a:lnTo>
                        <a:pt x="648" y="365"/>
                      </a:lnTo>
                      <a:lnTo>
                        <a:pt x="657" y="367"/>
                      </a:lnTo>
                      <a:lnTo>
                        <a:pt x="669" y="369"/>
                      </a:lnTo>
                      <a:lnTo>
                        <a:pt x="676" y="369"/>
                      </a:lnTo>
                      <a:lnTo>
                        <a:pt x="688" y="369"/>
                      </a:lnTo>
                      <a:lnTo>
                        <a:pt x="695" y="369"/>
                      </a:lnTo>
                      <a:lnTo>
                        <a:pt x="707" y="371"/>
                      </a:lnTo>
                      <a:lnTo>
                        <a:pt x="716" y="371"/>
                      </a:lnTo>
                      <a:lnTo>
                        <a:pt x="726" y="371"/>
                      </a:lnTo>
                      <a:lnTo>
                        <a:pt x="735" y="373"/>
                      </a:lnTo>
                      <a:lnTo>
                        <a:pt x="747" y="373"/>
                      </a:lnTo>
                      <a:lnTo>
                        <a:pt x="756" y="373"/>
                      </a:lnTo>
                      <a:lnTo>
                        <a:pt x="766" y="375"/>
                      </a:lnTo>
                      <a:lnTo>
                        <a:pt x="775" y="375"/>
                      </a:lnTo>
                      <a:lnTo>
                        <a:pt x="786" y="375"/>
                      </a:lnTo>
                      <a:lnTo>
                        <a:pt x="796" y="375"/>
                      </a:lnTo>
                      <a:lnTo>
                        <a:pt x="805" y="377"/>
                      </a:lnTo>
                      <a:lnTo>
                        <a:pt x="817" y="377"/>
                      </a:lnTo>
                      <a:lnTo>
                        <a:pt x="826" y="379"/>
                      </a:lnTo>
                      <a:lnTo>
                        <a:pt x="836" y="379"/>
                      </a:lnTo>
                      <a:lnTo>
                        <a:pt x="845" y="379"/>
                      </a:lnTo>
                      <a:lnTo>
                        <a:pt x="855" y="379"/>
                      </a:lnTo>
                      <a:lnTo>
                        <a:pt x="864" y="379"/>
                      </a:lnTo>
                      <a:lnTo>
                        <a:pt x="874" y="379"/>
                      </a:lnTo>
                      <a:lnTo>
                        <a:pt x="883" y="379"/>
                      </a:lnTo>
                      <a:lnTo>
                        <a:pt x="893" y="379"/>
                      </a:lnTo>
                      <a:lnTo>
                        <a:pt x="902" y="381"/>
                      </a:lnTo>
                      <a:lnTo>
                        <a:pt x="912" y="381"/>
                      </a:lnTo>
                      <a:lnTo>
                        <a:pt x="921" y="381"/>
                      </a:lnTo>
                      <a:lnTo>
                        <a:pt x="929" y="381"/>
                      </a:lnTo>
                      <a:lnTo>
                        <a:pt x="938" y="381"/>
                      </a:lnTo>
                      <a:lnTo>
                        <a:pt x="948" y="381"/>
                      </a:lnTo>
                      <a:lnTo>
                        <a:pt x="956" y="383"/>
                      </a:lnTo>
                      <a:lnTo>
                        <a:pt x="965" y="383"/>
                      </a:lnTo>
                      <a:lnTo>
                        <a:pt x="975" y="383"/>
                      </a:lnTo>
                      <a:lnTo>
                        <a:pt x="982" y="383"/>
                      </a:lnTo>
                      <a:lnTo>
                        <a:pt x="990" y="383"/>
                      </a:lnTo>
                      <a:lnTo>
                        <a:pt x="997" y="383"/>
                      </a:lnTo>
                      <a:lnTo>
                        <a:pt x="1005" y="383"/>
                      </a:lnTo>
                      <a:lnTo>
                        <a:pt x="1013" y="383"/>
                      </a:lnTo>
                      <a:lnTo>
                        <a:pt x="1020" y="383"/>
                      </a:lnTo>
                      <a:lnTo>
                        <a:pt x="1026" y="383"/>
                      </a:lnTo>
                      <a:lnTo>
                        <a:pt x="1033" y="383"/>
                      </a:lnTo>
                      <a:lnTo>
                        <a:pt x="1039" y="383"/>
                      </a:lnTo>
                      <a:lnTo>
                        <a:pt x="1047" y="383"/>
                      </a:lnTo>
                      <a:lnTo>
                        <a:pt x="1052" y="383"/>
                      </a:lnTo>
                      <a:lnTo>
                        <a:pt x="1058" y="383"/>
                      </a:lnTo>
                      <a:lnTo>
                        <a:pt x="1064" y="383"/>
                      </a:lnTo>
                      <a:lnTo>
                        <a:pt x="1070" y="383"/>
                      </a:lnTo>
                      <a:lnTo>
                        <a:pt x="1075" y="383"/>
                      </a:lnTo>
                      <a:lnTo>
                        <a:pt x="1081" y="384"/>
                      </a:lnTo>
                      <a:lnTo>
                        <a:pt x="1090" y="384"/>
                      </a:lnTo>
                      <a:lnTo>
                        <a:pt x="1098" y="384"/>
                      </a:lnTo>
                      <a:lnTo>
                        <a:pt x="1106" y="384"/>
                      </a:lnTo>
                      <a:lnTo>
                        <a:pt x="1113" y="384"/>
                      </a:lnTo>
                      <a:lnTo>
                        <a:pt x="1121" y="384"/>
                      </a:lnTo>
                      <a:lnTo>
                        <a:pt x="1125" y="384"/>
                      </a:lnTo>
                      <a:lnTo>
                        <a:pt x="1125" y="384"/>
                      </a:lnTo>
                      <a:lnTo>
                        <a:pt x="1127" y="384"/>
                      </a:lnTo>
                      <a:lnTo>
                        <a:pt x="1132" y="384"/>
                      </a:lnTo>
                      <a:lnTo>
                        <a:pt x="1140" y="384"/>
                      </a:lnTo>
                      <a:lnTo>
                        <a:pt x="1142" y="383"/>
                      </a:lnTo>
                      <a:lnTo>
                        <a:pt x="1147" y="383"/>
                      </a:lnTo>
                      <a:lnTo>
                        <a:pt x="1153" y="383"/>
                      </a:lnTo>
                      <a:lnTo>
                        <a:pt x="1159" y="383"/>
                      </a:lnTo>
                      <a:lnTo>
                        <a:pt x="1165" y="383"/>
                      </a:lnTo>
                      <a:lnTo>
                        <a:pt x="1170" y="383"/>
                      </a:lnTo>
                      <a:lnTo>
                        <a:pt x="1176" y="383"/>
                      </a:lnTo>
                      <a:lnTo>
                        <a:pt x="1185" y="383"/>
                      </a:lnTo>
                      <a:lnTo>
                        <a:pt x="1191" y="381"/>
                      </a:lnTo>
                      <a:lnTo>
                        <a:pt x="1199" y="381"/>
                      </a:lnTo>
                      <a:lnTo>
                        <a:pt x="1206" y="381"/>
                      </a:lnTo>
                      <a:lnTo>
                        <a:pt x="1216" y="381"/>
                      </a:lnTo>
                      <a:lnTo>
                        <a:pt x="1223" y="379"/>
                      </a:lnTo>
                      <a:lnTo>
                        <a:pt x="1233" y="379"/>
                      </a:lnTo>
                      <a:lnTo>
                        <a:pt x="1242" y="379"/>
                      </a:lnTo>
                      <a:lnTo>
                        <a:pt x="1252" y="379"/>
                      </a:lnTo>
                      <a:lnTo>
                        <a:pt x="1261" y="379"/>
                      </a:lnTo>
                      <a:lnTo>
                        <a:pt x="1271" y="377"/>
                      </a:lnTo>
                      <a:lnTo>
                        <a:pt x="1280" y="377"/>
                      </a:lnTo>
                      <a:lnTo>
                        <a:pt x="1292" y="377"/>
                      </a:lnTo>
                      <a:lnTo>
                        <a:pt x="1303" y="375"/>
                      </a:lnTo>
                      <a:lnTo>
                        <a:pt x="1315" y="375"/>
                      </a:lnTo>
                      <a:lnTo>
                        <a:pt x="1326" y="373"/>
                      </a:lnTo>
                      <a:lnTo>
                        <a:pt x="1337" y="373"/>
                      </a:lnTo>
                      <a:lnTo>
                        <a:pt x="1349" y="371"/>
                      </a:lnTo>
                      <a:lnTo>
                        <a:pt x="1360" y="371"/>
                      </a:lnTo>
                      <a:lnTo>
                        <a:pt x="1372" y="369"/>
                      </a:lnTo>
                      <a:lnTo>
                        <a:pt x="1385" y="369"/>
                      </a:lnTo>
                      <a:lnTo>
                        <a:pt x="1396" y="367"/>
                      </a:lnTo>
                      <a:lnTo>
                        <a:pt x="1410" y="365"/>
                      </a:lnTo>
                      <a:lnTo>
                        <a:pt x="1421" y="365"/>
                      </a:lnTo>
                      <a:lnTo>
                        <a:pt x="1434" y="364"/>
                      </a:lnTo>
                      <a:lnTo>
                        <a:pt x="1448" y="362"/>
                      </a:lnTo>
                      <a:lnTo>
                        <a:pt x="1461" y="362"/>
                      </a:lnTo>
                      <a:lnTo>
                        <a:pt x="1472" y="360"/>
                      </a:lnTo>
                      <a:lnTo>
                        <a:pt x="1487" y="358"/>
                      </a:lnTo>
                      <a:lnTo>
                        <a:pt x="1501" y="356"/>
                      </a:lnTo>
                      <a:lnTo>
                        <a:pt x="1514" y="356"/>
                      </a:lnTo>
                      <a:lnTo>
                        <a:pt x="1527" y="354"/>
                      </a:lnTo>
                      <a:lnTo>
                        <a:pt x="1541" y="352"/>
                      </a:lnTo>
                      <a:lnTo>
                        <a:pt x="1554" y="350"/>
                      </a:lnTo>
                      <a:lnTo>
                        <a:pt x="1567" y="348"/>
                      </a:lnTo>
                      <a:lnTo>
                        <a:pt x="1581" y="346"/>
                      </a:lnTo>
                      <a:lnTo>
                        <a:pt x="1594" y="344"/>
                      </a:lnTo>
                      <a:lnTo>
                        <a:pt x="1607" y="343"/>
                      </a:lnTo>
                      <a:lnTo>
                        <a:pt x="1620" y="341"/>
                      </a:lnTo>
                      <a:lnTo>
                        <a:pt x="1634" y="339"/>
                      </a:lnTo>
                      <a:lnTo>
                        <a:pt x="1649" y="337"/>
                      </a:lnTo>
                      <a:lnTo>
                        <a:pt x="1660" y="335"/>
                      </a:lnTo>
                      <a:lnTo>
                        <a:pt x="1674" y="333"/>
                      </a:lnTo>
                      <a:lnTo>
                        <a:pt x="1687" y="329"/>
                      </a:lnTo>
                      <a:lnTo>
                        <a:pt x="1700" y="327"/>
                      </a:lnTo>
                      <a:lnTo>
                        <a:pt x="1714" y="325"/>
                      </a:lnTo>
                      <a:lnTo>
                        <a:pt x="1727" y="324"/>
                      </a:lnTo>
                      <a:lnTo>
                        <a:pt x="1740" y="320"/>
                      </a:lnTo>
                      <a:lnTo>
                        <a:pt x="1753" y="318"/>
                      </a:lnTo>
                      <a:lnTo>
                        <a:pt x="1765" y="316"/>
                      </a:lnTo>
                      <a:lnTo>
                        <a:pt x="1778" y="312"/>
                      </a:lnTo>
                      <a:lnTo>
                        <a:pt x="1790" y="310"/>
                      </a:lnTo>
                      <a:lnTo>
                        <a:pt x="1801" y="306"/>
                      </a:lnTo>
                      <a:lnTo>
                        <a:pt x="1810" y="305"/>
                      </a:lnTo>
                      <a:lnTo>
                        <a:pt x="1822" y="301"/>
                      </a:lnTo>
                      <a:lnTo>
                        <a:pt x="1833" y="299"/>
                      </a:lnTo>
                      <a:lnTo>
                        <a:pt x="1843" y="297"/>
                      </a:lnTo>
                      <a:lnTo>
                        <a:pt x="1852" y="293"/>
                      </a:lnTo>
                      <a:lnTo>
                        <a:pt x="1864" y="291"/>
                      </a:lnTo>
                      <a:lnTo>
                        <a:pt x="1873" y="287"/>
                      </a:lnTo>
                      <a:lnTo>
                        <a:pt x="1883" y="286"/>
                      </a:lnTo>
                      <a:lnTo>
                        <a:pt x="1890" y="284"/>
                      </a:lnTo>
                      <a:lnTo>
                        <a:pt x="1900" y="282"/>
                      </a:lnTo>
                      <a:lnTo>
                        <a:pt x="1907" y="280"/>
                      </a:lnTo>
                      <a:lnTo>
                        <a:pt x="1917" y="278"/>
                      </a:lnTo>
                      <a:lnTo>
                        <a:pt x="1923" y="274"/>
                      </a:lnTo>
                      <a:lnTo>
                        <a:pt x="1930" y="272"/>
                      </a:lnTo>
                      <a:lnTo>
                        <a:pt x="1938" y="270"/>
                      </a:lnTo>
                      <a:lnTo>
                        <a:pt x="1945" y="268"/>
                      </a:lnTo>
                      <a:lnTo>
                        <a:pt x="1951" y="265"/>
                      </a:lnTo>
                      <a:lnTo>
                        <a:pt x="1959" y="263"/>
                      </a:lnTo>
                      <a:lnTo>
                        <a:pt x="1964" y="261"/>
                      </a:lnTo>
                      <a:lnTo>
                        <a:pt x="1972" y="259"/>
                      </a:lnTo>
                      <a:lnTo>
                        <a:pt x="1976" y="257"/>
                      </a:lnTo>
                      <a:lnTo>
                        <a:pt x="1981" y="255"/>
                      </a:lnTo>
                      <a:lnTo>
                        <a:pt x="1987" y="253"/>
                      </a:lnTo>
                      <a:lnTo>
                        <a:pt x="1993" y="251"/>
                      </a:lnTo>
                      <a:lnTo>
                        <a:pt x="2002" y="246"/>
                      </a:lnTo>
                      <a:lnTo>
                        <a:pt x="2012" y="244"/>
                      </a:lnTo>
                      <a:lnTo>
                        <a:pt x="2019" y="238"/>
                      </a:lnTo>
                      <a:lnTo>
                        <a:pt x="2027" y="234"/>
                      </a:lnTo>
                      <a:lnTo>
                        <a:pt x="2035" y="230"/>
                      </a:lnTo>
                      <a:lnTo>
                        <a:pt x="2040" y="227"/>
                      </a:lnTo>
                      <a:lnTo>
                        <a:pt x="2046" y="223"/>
                      </a:lnTo>
                      <a:lnTo>
                        <a:pt x="2052" y="219"/>
                      </a:lnTo>
                      <a:lnTo>
                        <a:pt x="2055" y="215"/>
                      </a:lnTo>
                      <a:lnTo>
                        <a:pt x="2061" y="213"/>
                      </a:lnTo>
                      <a:lnTo>
                        <a:pt x="2067" y="206"/>
                      </a:lnTo>
                      <a:lnTo>
                        <a:pt x="2073" y="200"/>
                      </a:lnTo>
                      <a:lnTo>
                        <a:pt x="2074" y="194"/>
                      </a:lnTo>
                      <a:lnTo>
                        <a:pt x="2078" y="189"/>
                      </a:lnTo>
                      <a:lnTo>
                        <a:pt x="2080" y="181"/>
                      </a:lnTo>
                      <a:lnTo>
                        <a:pt x="2080" y="175"/>
                      </a:lnTo>
                      <a:lnTo>
                        <a:pt x="2080" y="166"/>
                      </a:lnTo>
                      <a:lnTo>
                        <a:pt x="2080" y="158"/>
                      </a:lnTo>
                      <a:lnTo>
                        <a:pt x="2078" y="149"/>
                      </a:lnTo>
                      <a:lnTo>
                        <a:pt x="2074" y="139"/>
                      </a:lnTo>
                      <a:lnTo>
                        <a:pt x="2069" y="130"/>
                      </a:lnTo>
                      <a:lnTo>
                        <a:pt x="2061" y="120"/>
                      </a:lnTo>
                      <a:lnTo>
                        <a:pt x="2055" y="115"/>
                      </a:lnTo>
                      <a:lnTo>
                        <a:pt x="2050" y="109"/>
                      </a:lnTo>
                      <a:lnTo>
                        <a:pt x="2044" y="103"/>
                      </a:lnTo>
                      <a:lnTo>
                        <a:pt x="2038" y="97"/>
                      </a:lnTo>
                      <a:lnTo>
                        <a:pt x="2029" y="92"/>
                      </a:lnTo>
                      <a:lnTo>
                        <a:pt x="2021" y="88"/>
                      </a:lnTo>
                      <a:lnTo>
                        <a:pt x="2012" y="82"/>
                      </a:lnTo>
                      <a:lnTo>
                        <a:pt x="2004" y="78"/>
                      </a:lnTo>
                      <a:lnTo>
                        <a:pt x="1999" y="76"/>
                      </a:lnTo>
                      <a:lnTo>
                        <a:pt x="1993" y="73"/>
                      </a:lnTo>
                      <a:lnTo>
                        <a:pt x="1987" y="69"/>
                      </a:lnTo>
                      <a:lnTo>
                        <a:pt x="1981" y="67"/>
                      </a:lnTo>
                      <a:lnTo>
                        <a:pt x="1974" y="65"/>
                      </a:lnTo>
                      <a:lnTo>
                        <a:pt x="1968" y="63"/>
                      </a:lnTo>
                      <a:lnTo>
                        <a:pt x="1962" y="61"/>
                      </a:lnTo>
                      <a:lnTo>
                        <a:pt x="1957" y="59"/>
                      </a:lnTo>
                      <a:lnTo>
                        <a:pt x="1949" y="57"/>
                      </a:lnTo>
                      <a:lnTo>
                        <a:pt x="1942" y="56"/>
                      </a:lnTo>
                      <a:lnTo>
                        <a:pt x="1934" y="52"/>
                      </a:lnTo>
                      <a:lnTo>
                        <a:pt x="1926" y="50"/>
                      </a:lnTo>
                      <a:lnTo>
                        <a:pt x="1919" y="48"/>
                      </a:lnTo>
                      <a:lnTo>
                        <a:pt x="1911" y="48"/>
                      </a:lnTo>
                      <a:lnTo>
                        <a:pt x="1902" y="46"/>
                      </a:lnTo>
                      <a:lnTo>
                        <a:pt x="1894" y="44"/>
                      </a:lnTo>
                      <a:lnTo>
                        <a:pt x="1892" y="42"/>
                      </a:lnTo>
                      <a:lnTo>
                        <a:pt x="1888" y="42"/>
                      </a:lnTo>
                      <a:lnTo>
                        <a:pt x="1881" y="40"/>
                      </a:lnTo>
                      <a:lnTo>
                        <a:pt x="1873" y="40"/>
                      </a:lnTo>
                      <a:lnTo>
                        <a:pt x="1867" y="38"/>
                      </a:lnTo>
                      <a:lnTo>
                        <a:pt x="1864" y="38"/>
                      </a:lnTo>
                      <a:lnTo>
                        <a:pt x="1858" y="37"/>
                      </a:lnTo>
                      <a:lnTo>
                        <a:pt x="1850" y="37"/>
                      </a:lnTo>
                      <a:lnTo>
                        <a:pt x="1845" y="37"/>
                      </a:lnTo>
                      <a:lnTo>
                        <a:pt x="1839" y="37"/>
                      </a:lnTo>
                      <a:lnTo>
                        <a:pt x="1831" y="35"/>
                      </a:lnTo>
                      <a:lnTo>
                        <a:pt x="1828" y="35"/>
                      </a:lnTo>
                      <a:lnTo>
                        <a:pt x="1820" y="33"/>
                      </a:lnTo>
                      <a:lnTo>
                        <a:pt x="1810" y="31"/>
                      </a:lnTo>
                      <a:lnTo>
                        <a:pt x="1803" y="31"/>
                      </a:lnTo>
                      <a:lnTo>
                        <a:pt x="1797" y="31"/>
                      </a:lnTo>
                      <a:lnTo>
                        <a:pt x="1790" y="29"/>
                      </a:lnTo>
                      <a:lnTo>
                        <a:pt x="1782" y="29"/>
                      </a:lnTo>
                      <a:lnTo>
                        <a:pt x="1774" y="29"/>
                      </a:lnTo>
                      <a:lnTo>
                        <a:pt x="1769" y="29"/>
                      </a:lnTo>
                      <a:lnTo>
                        <a:pt x="1761" y="27"/>
                      </a:lnTo>
                      <a:lnTo>
                        <a:pt x="1755" y="27"/>
                      </a:lnTo>
                      <a:lnTo>
                        <a:pt x="1748" y="27"/>
                      </a:lnTo>
                      <a:lnTo>
                        <a:pt x="1742" y="27"/>
                      </a:lnTo>
                      <a:lnTo>
                        <a:pt x="1736" y="27"/>
                      </a:lnTo>
                      <a:lnTo>
                        <a:pt x="1731" y="27"/>
                      </a:lnTo>
                      <a:lnTo>
                        <a:pt x="1725" y="29"/>
                      </a:lnTo>
                      <a:lnTo>
                        <a:pt x="1721" y="29"/>
                      </a:lnTo>
                      <a:lnTo>
                        <a:pt x="1719" y="73"/>
                      </a:lnTo>
                      <a:lnTo>
                        <a:pt x="1721" y="73"/>
                      </a:lnTo>
                      <a:lnTo>
                        <a:pt x="1725" y="73"/>
                      </a:lnTo>
                      <a:lnTo>
                        <a:pt x="1731" y="73"/>
                      </a:lnTo>
                      <a:lnTo>
                        <a:pt x="1736" y="73"/>
                      </a:lnTo>
                      <a:lnTo>
                        <a:pt x="1744" y="73"/>
                      </a:lnTo>
                      <a:lnTo>
                        <a:pt x="1753" y="73"/>
                      </a:lnTo>
                      <a:lnTo>
                        <a:pt x="1763" y="75"/>
                      </a:lnTo>
                      <a:lnTo>
                        <a:pt x="1769" y="75"/>
                      </a:lnTo>
                      <a:lnTo>
                        <a:pt x="1772" y="75"/>
                      </a:lnTo>
                      <a:lnTo>
                        <a:pt x="1778" y="76"/>
                      </a:lnTo>
                      <a:lnTo>
                        <a:pt x="1786" y="76"/>
                      </a:lnTo>
                      <a:lnTo>
                        <a:pt x="1791" y="76"/>
                      </a:lnTo>
                      <a:lnTo>
                        <a:pt x="1797" y="78"/>
                      </a:lnTo>
                      <a:lnTo>
                        <a:pt x="1803" y="78"/>
                      </a:lnTo>
                      <a:lnTo>
                        <a:pt x="1810" y="80"/>
                      </a:lnTo>
                      <a:lnTo>
                        <a:pt x="1816" y="80"/>
                      </a:lnTo>
                      <a:lnTo>
                        <a:pt x="1824" y="82"/>
                      </a:lnTo>
                      <a:lnTo>
                        <a:pt x="1829" y="82"/>
                      </a:lnTo>
                      <a:lnTo>
                        <a:pt x="1839" y="84"/>
                      </a:lnTo>
                      <a:lnTo>
                        <a:pt x="1845" y="84"/>
                      </a:lnTo>
                      <a:lnTo>
                        <a:pt x="1852" y="86"/>
                      </a:lnTo>
                      <a:lnTo>
                        <a:pt x="1860" y="88"/>
                      </a:lnTo>
                      <a:lnTo>
                        <a:pt x="1867" y="90"/>
                      </a:lnTo>
                      <a:lnTo>
                        <a:pt x="1873" y="90"/>
                      </a:lnTo>
                      <a:lnTo>
                        <a:pt x="1881" y="92"/>
                      </a:lnTo>
                      <a:lnTo>
                        <a:pt x="1886" y="92"/>
                      </a:lnTo>
                      <a:lnTo>
                        <a:pt x="1894" y="94"/>
                      </a:lnTo>
                      <a:lnTo>
                        <a:pt x="1900" y="95"/>
                      </a:lnTo>
                      <a:lnTo>
                        <a:pt x="1907" y="97"/>
                      </a:lnTo>
                      <a:lnTo>
                        <a:pt x="1915" y="97"/>
                      </a:lnTo>
                      <a:lnTo>
                        <a:pt x="1923" y="101"/>
                      </a:lnTo>
                      <a:lnTo>
                        <a:pt x="1928" y="101"/>
                      </a:lnTo>
                      <a:lnTo>
                        <a:pt x="1934" y="103"/>
                      </a:lnTo>
                      <a:lnTo>
                        <a:pt x="1940" y="105"/>
                      </a:lnTo>
                      <a:lnTo>
                        <a:pt x="1947" y="109"/>
                      </a:lnTo>
                      <a:lnTo>
                        <a:pt x="1953" y="111"/>
                      </a:lnTo>
                      <a:lnTo>
                        <a:pt x="1959" y="113"/>
                      </a:lnTo>
                      <a:lnTo>
                        <a:pt x="1964" y="115"/>
                      </a:lnTo>
                      <a:lnTo>
                        <a:pt x="1972" y="118"/>
                      </a:lnTo>
                      <a:lnTo>
                        <a:pt x="1976" y="120"/>
                      </a:lnTo>
                      <a:lnTo>
                        <a:pt x="1981" y="122"/>
                      </a:lnTo>
                      <a:lnTo>
                        <a:pt x="1987" y="124"/>
                      </a:lnTo>
                      <a:lnTo>
                        <a:pt x="1991" y="128"/>
                      </a:lnTo>
                      <a:lnTo>
                        <a:pt x="2000" y="134"/>
                      </a:lnTo>
                      <a:lnTo>
                        <a:pt x="2008" y="139"/>
                      </a:lnTo>
                      <a:lnTo>
                        <a:pt x="2014" y="145"/>
                      </a:lnTo>
                      <a:lnTo>
                        <a:pt x="2019" y="153"/>
                      </a:lnTo>
                      <a:lnTo>
                        <a:pt x="2023" y="158"/>
                      </a:lnTo>
                      <a:lnTo>
                        <a:pt x="2027" y="168"/>
                      </a:lnTo>
                      <a:lnTo>
                        <a:pt x="2027" y="173"/>
                      </a:lnTo>
                      <a:lnTo>
                        <a:pt x="2023" y="181"/>
                      </a:lnTo>
                      <a:lnTo>
                        <a:pt x="2018" y="185"/>
                      </a:lnTo>
                      <a:lnTo>
                        <a:pt x="2014" y="189"/>
                      </a:lnTo>
                      <a:lnTo>
                        <a:pt x="2008" y="192"/>
                      </a:lnTo>
                      <a:lnTo>
                        <a:pt x="2004" y="196"/>
                      </a:lnTo>
                      <a:lnTo>
                        <a:pt x="1997" y="200"/>
                      </a:lnTo>
                      <a:lnTo>
                        <a:pt x="1989" y="204"/>
                      </a:lnTo>
                      <a:lnTo>
                        <a:pt x="1980" y="208"/>
                      </a:lnTo>
                      <a:lnTo>
                        <a:pt x="1972" y="211"/>
                      </a:lnTo>
                      <a:lnTo>
                        <a:pt x="1961" y="215"/>
                      </a:lnTo>
                      <a:lnTo>
                        <a:pt x="1951" y="219"/>
                      </a:lnTo>
                      <a:lnTo>
                        <a:pt x="1940" y="223"/>
                      </a:lnTo>
                      <a:lnTo>
                        <a:pt x="1928" y="227"/>
                      </a:lnTo>
                      <a:lnTo>
                        <a:pt x="1915" y="230"/>
                      </a:lnTo>
                      <a:lnTo>
                        <a:pt x="1904" y="234"/>
                      </a:lnTo>
                      <a:lnTo>
                        <a:pt x="1888" y="238"/>
                      </a:lnTo>
                      <a:lnTo>
                        <a:pt x="1875" y="242"/>
                      </a:lnTo>
                      <a:lnTo>
                        <a:pt x="1860" y="244"/>
                      </a:lnTo>
                      <a:lnTo>
                        <a:pt x="1845" y="248"/>
                      </a:lnTo>
                      <a:lnTo>
                        <a:pt x="1829" y="251"/>
                      </a:lnTo>
                      <a:lnTo>
                        <a:pt x="1812" y="255"/>
                      </a:lnTo>
                      <a:lnTo>
                        <a:pt x="1795" y="259"/>
                      </a:lnTo>
                      <a:lnTo>
                        <a:pt x="1778" y="263"/>
                      </a:lnTo>
                      <a:lnTo>
                        <a:pt x="1761" y="265"/>
                      </a:lnTo>
                      <a:lnTo>
                        <a:pt x="1744" y="268"/>
                      </a:lnTo>
                      <a:lnTo>
                        <a:pt x="1727" y="272"/>
                      </a:lnTo>
                      <a:lnTo>
                        <a:pt x="1708" y="276"/>
                      </a:lnTo>
                      <a:lnTo>
                        <a:pt x="1691" y="280"/>
                      </a:lnTo>
                      <a:lnTo>
                        <a:pt x="1672" y="284"/>
                      </a:lnTo>
                      <a:lnTo>
                        <a:pt x="1653" y="286"/>
                      </a:lnTo>
                      <a:lnTo>
                        <a:pt x="1634" y="287"/>
                      </a:lnTo>
                      <a:lnTo>
                        <a:pt x="1613" y="291"/>
                      </a:lnTo>
                      <a:lnTo>
                        <a:pt x="1594" y="293"/>
                      </a:lnTo>
                      <a:lnTo>
                        <a:pt x="1575" y="297"/>
                      </a:lnTo>
                      <a:lnTo>
                        <a:pt x="1556" y="299"/>
                      </a:lnTo>
                      <a:lnTo>
                        <a:pt x="1535" y="303"/>
                      </a:lnTo>
                      <a:lnTo>
                        <a:pt x="1516" y="305"/>
                      </a:lnTo>
                      <a:lnTo>
                        <a:pt x="1497" y="306"/>
                      </a:lnTo>
                      <a:lnTo>
                        <a:pt x="1476" y="308"/>
                      </a:lnTo>
                      <a:lnTo>
                        <a:pt x="1457" y="310"/>
                      </a:lnTo>
                      <a:lnTo>
                        <a:pt x="1436" y="314"/>
                      </a:lnTo>
                      <a:lnTo>
                        <a:pt x="1417" y="316"/>
                      </a:lnTo>
                      <a:lnTo>
                        <a:pt x="1398" y="318"/>
                      </a:lnTo>
                      <a:lnTo>
                        <a:pt x="1379" y="320"/>
                      </a:lnTo>
                      <a:lnTo>
                        <a:pt x="1360" y="322"/>
                      </a:lnTo>
                      <a:lnTo>
                        <a:pt x="1339" y="324"/>
                      </a:lnTo>
                      <a:lnTo>
                        <a:pt x="1320" y="325"/>
                      </a:lnTo>
                      <a:lnTo>
                        <a:pt x="1301" y="325"/>
                      </a:lnTo>
                      <a:lnTo>
                        <a:pt x="1284" y="327"/>
                      </a:lnTo>
                      <a:lnTo>
                        <a:pt x="1265" y="329"/>
                      </a:lnTo>
                      <a:lnTo>
                        <a:pt x="1248" y="329"/>
                      </a:lnTo>
                      <a:lnTo>
                        <a:pt x="1231" y="331"/>
                      </a:lnTo>
                      <a:lnTo>
                        <a:pt x="1214" y="333"/>
                      </a:lnTo>
                      <a:lnTo>
                        <a:pt x="1195" y="333"/>
                      </a:lnTo>
                      <a:lnTo>
                        <a:pt x="1178" y="333"/>
                      </a:lnTo>
                      <a:lnTo>
                        <a:pt x="1163" y="335"/>
                      </a:lnTo>
                      <a:lnTo>
                        <a:pt x="1147" y="335"/>
                      </a:lnTo>
                      <a:lnTo>
                        <a:pt x="1130" y="335"/>
                      </a:lnTo>
                      <a:lnTo>
                        <a:pt x="1117" y="337"/>
                      </a:lnTo>
                      <a:lnTo>
                        <a:pt x="1102" y="337"/>
                      </a:lnTo>
                      <a:lnTo>
                        <a:pt x="1090" y="337"/>
                      </a:lnTo>
                      <a:lnTo>
                        <a:pt x="1075" y="337"/>
                      </a:lnTo>
                      <a:lnTo>
                        <a:pt x="1062" y="337"/>
                      </a:lnTo>
                      <a:lnTo>
                        <a:pt x="1047" y="335"/>
                      </a:lnTo>
                      <a:lnTo>
                        <a:pt x="1032" y="335"/>
                      </a:lnTo>
                      <a:lnTo>
                        <a:pt x="1016" y="335"/>
                      </a:lnTo>
                      <a:lnTo>
                        <a:pt x="1001" y="335"/>
                      </a:lnTo>
                      <a:lnTo>
                        <a:pt x="984" y="335"/>
                      </a:lnTo>
                      <a:lnTo>
                        <a:pt x="969" y="335"/>
                      </a:lnTo>
                      <a:lnTo>
                        <a:pt x="952" y="333"/>
                      </a:lnTo>
                      <a:lnTo>
                        <a:pt x="935" y="333"/>
                      </a:lnTo>
                      <a:lnTo>
                        <a:pt x="918" y="331"/>
                      </a:lnTo>
                      <a:lnTo>
                        <a:pt x="900" y="331"/>
                      </a:lnTo>
                      <a:lnTo>
                        <a:pt x="883" y="331"/>
                      </a:lnTo>
                      <a:lnTo>
                        <a:pt x="866" y="329"/>
                      </a:lnTo>
                      <a:lnTo>
                        <a:pt x="847" y="329"/>
                      </a:lnTo>
                      <a:lnTo>
                        <a:pt x="830" y="329"/>
                      </a:lnTo>
                      <a:lnTo>
                        <a:pt x="811" y="327"/>
                      </a:lnTo>
                      <a:lnTo>
                        <a:pt x="792" y="325"/>
                      </a:lnTo>
                      <a:lnTo>
                        <a:pt x="773" y="325"/>
                      </a:lnTo>
                      <a:lnTo>
                        <a:pt x="754" y="324"/>
                      </a:lnTo>
                      <a:lnTo>
                        <a:pt x="735" y="322"/>
                      </a:lnTo>
                      <a:lnTo>
                        <a:pt x="716" y="322"/>
                      </a:lnTo>
                      <a:lnTo>
                        <a:pt x="697" y="320"/>
                      </a:lnTo>
                      <a:lnTo>
                        <a:pt x="678" y="320"/>
                      </a:lnTo>
                      <a:lnTo>
                        <a:pt x="659" y="318"/>
                      </a:lnTo>
                      <a:lnTo>
                        <a:pt x="640" y="316"/>
                      </a:lnTo>
                      <a:lnTo>
                        <a:pt x="621" y="314"/>
                      </a:lnTo>
                      <a:lnTo>
                        <a:pt x="602" y="314"/>
                      </a:lnTo>
                      <a:lnTo>
                        <a:pt x="581" y="312"/>
                      </a:lnTo>
                      <a:lnTo>
                        <a:pt x="562" y="310"/>
                      </a:lnTo>
                      <a:lnTo>
                        <a:pt x="543" y="308"/>
                      </a:lnTo>
                      <a:lnTo>
                        <a:pt x="524" y="306"/>
                      </a:lnTo>
                      <a:lnTo>
                        <a:pt x="505" y="305"/>
                      </a:lnTo>
                      <a:lnTo>
                        <a:pt x="486" y="303"/>
                      </a:lnTo>
                      <a:lnTo>
                        <a:pt x="467" y="299"/>
                      </a:lnTo>
                      <a:lnTo>
                        <a:pt x="448" y="297"/>
                      </a:lnTo>
                      <a:lnTo>
                        <a:pt x="429" y="295"/>
                      </a:lnTo>
                      <a:lnTo>
                        <a:pt x="412" y="293"/>
                      </a:lnTo>
                      <a:lnTo>
                        <a:pt x="395" y="289"/>
                      </a:lnTo>
                      <a:lnTo>
                        <a:pt x="378" y="287"/>
                      </a:lnTo>
                      <a:lnTo>
                        <a:pt x="359" y="286"/>
                      </a:lnTo>
                      <a:lnTo>
                        <a:pt x="342" y="282"/>
                      </a:lnTo>
                      <a:lnTo>
                        <a:pt x="325" y="280"/>
                      </a:lnTo>
                      <a:lnTo>
                        <a:pt x="310" y="276"/>
                      </a:lnTo>
                      <a:lnTo>
                        <a:pt x="293" y="274"/>
                      </a:lnTo>
                      <a:lnTo>
                        <a:pt x="277" y="270"/>
                      </a:lnTo>
                      <a:lnTo>
                        <a:pt x="262" y="268"/>
                      </a:lnTo>
                      <a:lnTo>
                        <a:pt x="249" y="265"/>
                      </a:lnTo>
                      <a:lnTo>
                        <a:pt x="234" y="261"/>
                      </a:lnTo>
                      <a:lnTo>
                        <a:pt x="218" y="257"/>
                      </a:lnTo>
                      <a:lnTo>
                        <a:pt x="205" y="253"/>
                      </a:lnTo>
                      <a:lnTo>
                        <a:pt x="192" y="251"/>
                      </a:lnTo>
                      <a:lnTo>
                        <a:pt x="179" y="248"/>
                      </a:lnTo>
                      <a:lnTo>
                        <a:pt x="165" y="244"/>
                      </a:lnTo>
                      <a:lnTo>
                        <a:pt x="154" y="240"/>
                      </a:lnTo>
                      <a:lnTo>
                        <a:pt x="144" y="236"/>
                      </a:lnTo>
                      <a:lnTo>
                        <a:pt x="133" y="232"/>
                      </a:lnTo>
                      <a:lnTo>
                        <a:pt x="123" y="229"/>
                      </a:lnTo>
                      <a:lnTo>
                        <a:pt x="114" y="223"/>
                      </a:lnTo>
                      <a:lnTo>
                        <a:pt x="104" y="219"/>
                      </a:lnTo>
                      <a:lnTo>
                        <a:pt x="97" y="215"/>
                      </a:lnTo>
                      <a:lnTo>
                        <a:pt x="89" y="211"/>
                      </a:lnTo>
                      <a:lnTo>
                        <a:pt x="82" y="206"/>
                      </a:lnTo>
                      <a:lnTo>
                        <a:pt x="76" y="202"/>
                      </a:lnTo>
                      <a:lnTo>
                        <a:pt x="72" y="200"/>
                      </a:lnTo>
                      <a:lnTo>
                        <a:pt x="65" y="192"/>
                      </a:lnTo>
                      <a:lnTo>
                        <a:pt x="61" y="187"/>
                      </a:lnTo>
                      <a:lnTo>
                        <a:pt x="57" y="181"/>
                      </a:lnTo>
                      <a:lnTo>
                        <a:pt x="53" y="173"/>
                      </a:lnTo>
                      <a:lnTo>
                        <a:pt x="53" y="168"/>
                      </a:lnTo>
                      <a:lnTo>
                        <a:pt x="51" y="158"/>
                      </a:lnTo>
                      <a:lnTo>
                        <a:pt x="53" y="151"/>
                      </a:lnTo>
                      <a:lnTo>
                        <a:pt x="57" y="141"/>
                      </a:lnTo>
                      <a:lnTo>
                        <a:pt x="66" y="132"/>
                      </a:lnTo>
                      <a:lnTo>
                        <a:pt x="70" y="126"/>
                      </a:lnTo>
                      <a:lnTo>
                        <a:pt x="76" y="120"/>
                      </a:lnTo>
                      <a:lnTo>
                        <a:pt x="84" y="116"/>
                      </a:lnTo>
                      <a:lnTo>
                        <a:pt x="91" y="111"/>
                      </a:lnTo>
                      <a:lnTo>
                        <a:pt x="95" y="109"/>
                      </a:lnTo>
                      <a:lnTo>
                        <a:pt x="101" y="107"/>
                      </a:lnTo>
                      <a:lnTo>
                        <a:pt x="104" y="103"/>
                      </a:lnTo>
                      <a:lnTo>
                        <a:pt x="110" y="101"/>
                      </a:lnTo>
                      <a:lnTo>
                        <a:pt x="116" y="99"/>
                      </a:lnTo>
                      <a:lnTo>
                        <a:pt x="122" y="97"/>
                      </a:lnTo>
                      <a:lnTo>
                        <a:pt x="127" y="94"/>
                      </a:lnTo>
                      <a:lnTo>
                        <a:pt x="135" y="92"/>
                      </a:lnTo>
                      <a:lnTo>
                        <a:pt x="137" y="92"/>
                      </a:lnTo>
                      <a:lnTo>
                        <a:pt x="142" y="90"/>
                      </a:lnTo>
                      <a:lnTo>
                        <a:pt x="144" y="88"/>
                      </a:lnTo>
                      <a:lnTo>
                        <a:pt x="150" y="88"/>
                      </a:lnTo>
                      <a:lnTo>
                        <a:pt x="156" y="86"/>
                      </a:lnTo>
                      <a:lnTo>
                        <a:pt x="161" y="86"/>
                      </a:lnTo>
                      <a:lnTo>
                        <a:pt x="167" y="84"/>
                      </a:lnTo>
                      <a:lnTo>
                        <a:pt x="175" y="82"/>
                      </a:lnTo>
                      <a:lnTo>
                        <a:pt x="182" y="80"/>
                      </a:lnTo>
                      <a:lnTo>
                        <a:pt x="190" y="78"/>
                      </a:lnTo>
                      <a:lnTo>
                        <a:pt x="198" y="76"/>
                      </a:lnTo>
                      <a:lnTo>
                        <a:pt x="207" y="75"/>
                      </a:lnTo>
                      <a:lnTo>
                        <a:pt x="217" y="73"/>
                      </a:lnTo>
                      <a:lnTo>
                        <a:pt x="226" y="73"/>
                      </a:lnTo>
                      <a:lnTo>
                        <a:pt x="234" y="69"/>
                      </a:lnTo>
                      <a:lnTo>
                        <a:pt x="243" y="67"/>
                      </a:lnTo>
                      <a:lnTo>
                        <a:pt x="253" y="65"/>
                      </a:lnTo>
                      <a:lnTo>
                        <a:pt x="262" y="65"/>
                      </a:lnTo>
                      <a:lnTo>
                        <a:pt x="270" y="63"/>
                      </a:lnTo>
                      <a:lnTo>
                        <a:pt x="279" y="61"/>
                      </a:lnTo>
                      <a:lnTo>
                        <a:pt x="289" y="59"/>
                      </a:lnTo>
                      <a:lnTo>
                        <a:pt x="298" y="57"/>
                      </a:lnTo>
                      <a:lnTo>
                        <a:pt x="306" y="57"/>
                      </a:lnTo>
                      <a:lnTo>
                        <a:pt x="313" y="56"/>
                      </a:lnTo>
                      <a:lnTo>
                        <a:pt x="321" y="54"/>
                      </a:lnTo>
                      <a:lnTo>
                        <a:pt x="329" y="54"/>
                      </a:lnTo>
                      <a:lnTo>
                        <a:pt x="334" y="52"/>
                      </a:lnTo>
                      <a:lnTo>
                        <a:pt x="342" y="52"/>
                      </a:lnTo>
                      <a:lnTo>
                        <a:pt x="348" y="52"/>
                      </a:lnTo>
                      <a:lnTo>
                        <a:pt x="353" y="52"/>
                      </a:lnTo>
                      <a:lnTo>
                        <a:pt x="365" y="0"/>
                      </a:lnTo>
                      <a:lnTo>
                        <a:pt x="36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4" name="Freeform 21"/>
                <p:cNvSpPr>
                  <a:spLocks/>
                </p:cNvSpPr>
                <p:nvPr/>
              </p:nvSpPr>
              <p:spPr bwMode="auto">
                <a:xfrm>
                  <a:off x="6027888" y="3778472"/>
                  <a:ext cx="1265711" cy="493600"/>
                </a:xfrm>
                <a:custGeom>
                  <a:avLst/>
                  <a:gdLst/>
                  <a:ahLst/>
                  <a:cxnLst>
                    <a:cxn ang="0">
                      <a:pos x="12" y="6"/>
                    </a:cxn>
                    <a:cxn ang="0">
                      <a:pos x="38" y="20"/>
                    </a:cxn>
                    <a:cxn ang="0">
                      <a:pos x="71" y="37"/>
                    </a:cxn>
                    <a:cxn ang="0">
                      <a:pos x="94" y="48"/>
                    </a:cxn>
                    <a:cxn ang="0">
                      <a:pos x="114" y="63"/>
                    </a:cxn>
                    <a:cxn ang="0">
                      <a:pos x="137" y="75"/>
                    </a:cxn>
                    <a:cxn ang="0">
                      <a:pos x="162" y="90"/>
                    </a:cxn>
                    <a:cxn ang="0">
                      <a:pos x="187" y="107"/>
                    </a:cxn>
                    <a:cxn ang="0">
                      <a:pos x="211" y="122"/>
                    </a:cxn>
                    <a:cxn ang="0">
                      <a:pos x="234" y="139"/>
                    </a:cxn>
                    <a:cxn ang="0">
                      <a:pos x="257" y="156"/>
                    </a:cxn>
                    <a:cxn ang="0">
                      <a:pos x="280" y="173"/>
                    </a:cxn>
                    <a:cxn ang="0">
                      <a:pos x="299" y="192"/>
                    </a:cxn>
                    <a:cxn ang="0">
                      <a:pos x="321" y="221"/>
                    </a:cxn>
                    <a:cxn ang="0">
                      <a:pos x="356" y="261"/>
                    </a:cxn>
                    <a:cxn ang="0">
                      <a:pos x="388" y="293"/>
                    </a:cxn>
                    <a:cxn ang="0">
                      <a:pos x="415" y="305"/>
                    </a:cxn>
                    <a:cxn ang="0">
                      <a:pos x="437" y="308"/>
                    </a:cxn>
                    <a:cxn ang="0">
                      <a:pos x="466" y="308"/>
                    </a:cxn>
                    <a:cxn ang="0">
                      <a:pos x="502" y="308"/>
                    </a:cxn>
                    <a:cxn ang="0">
                      <a:pos x="530" y="305"/>
                    </a:cxn>
                    <a:cxn ang="0">
                      <a:pos x="553" y="303"/>
                    </a:cxn>
                    <a:cxn ang="0">
                      <a:pos x="578" y="301"/>
                    </a:cxn>
                    <a:cxn ang="0">
                      <a:pos x="601" y="299"/>
                    </a:cxn>
                    <a:cxn ang="0">
                      <a:pos x="627" y="295"/>
                    </a:cxn>
                    <a:cxn ang="0">
                      <a:pos x="654" y="289"/>
                    </a:cxn>
                    <a:cxn ang="0">
                      <a:pos x="682" y="286"/>
                    </a:cxn>
                    <a:cxn ang="0">
                      <a:pos x="920" y="320"/>
                    </a:cxn>
                    <a:cxn ang="0">
                      <a:pos x="692" y="230"/>
                    </a:cxn>
                    <a:cxn ang="0">
                      <a:pos x="665" y="236"/>
                    </a:cxn>
                    <a:cxn ang="0">
                      <a:pos x="631" y="242"/>
                    </a:cxn>
                    <a:cxn ang="0">
                      <a:pos x="605" y="246"/>
                    </a:cxn>
                    <a:cxn ang="0">
                      <a:pos x="582" y="249"/>
                    </a:cxn>
                    <a:cxn ang="0">
                      <a:pos x="559" y="253"/>
                    </a:cxn>
                    <a:cxn ang="0">
                      <a:pos x="536" y="255"/>
                    </a:cxn>
                    <a:cxn ang="0">
                      <a:pos x="513" y="257"/>
                    </a:cxn>
                    <a:cxn ang="0">
                      <a:pos x="489" y="259"/>
                    </a:cxn>
                    <a:cxn ang="0">
                      <a:pos x="466" y="259"/>
                    </a:cxn>
                    <a:cxn ang="0">
                      <a:pos x="445" y="259"/>
                    </a:cxn>
                    <a:cxn ang="0">
                      <a:pos x="418" y="255"/>
                    </a:cxn>
                    <a:cxn ang="0">
                      <a:pos x="401" y="230"/>
                    </a:cxn>
                    <a:cxn ang="0">
                      <a:pos x="371" y="196"/>
                    </a:cxn>
                    <a:cxn ang="0">
                      <a:pos x="350" y="175"/>
                    </a:cxn>
                    <a:cxn ang="0">
                      <a:pos x="329" y="153"/>
                    </a:cxn>
                    <a:cxn ang="0">
                      <a:pos x="302" y="132"/>
                    </a:cxn>
                    <a:cxn ang="0">
                      <a:pos x="276" y="115"/>
                    </a:cxn>
                    <a:cxn ang="0">
                      <a:pos x="255" y="97"/>
                    </a:cxn>
                    <a:cxn ang="0">
                      <a:pos x="230" y="78"/>
                    </a:cxn>
                    <a:cxn ang="0">
                      <a:pos x="206" y="61"/>
                    </a:cxn>
                    <a:cxn ang="0">
                      <a:pos x="181" y="42"/>
                    </a:cxn>
                    <a:cxn ang="0">
                      <a:pos x="160" y="27"/>
                    </a:cxn>
                    <a:cxn ang="0">
                      <a:pos x="128" y="10"/>
                    </a:cxn>
                    <a:cxn ang="0">
                      <a:pos x="99" y="2"/>
                    </a:cxn>
                    <a:cxn ang="0">
                      <a:pos x="75" y="0"/>
                    </a:cxn>
                    <a:cxn ang="0">
                      <a:pos x="38" y="0"/>
                    </a:cxn>
                    <a:cxn ang="0">
                      <a:pos x="8" y="0"/>
                    </a:cxn>
                    <a:cxn ang="0">
                      <a:pos x="0" y="0"/>
                    </a:cxn>
                  </a:cxnLst>
                  <a:rect l="0" t="0" r="r" b="b"/>
                  <a:pathLst>
                    <a:path w="920" h="358">
                      <a:moveTo>
                        <a:pt x="0" y="0"/>
                      </a:moveTo>
                      <a:lnTo>
                        <a:pt x="2" y="0"/>
                      </a:lnTo>
                      <a:lnTo>
                        <a:pt x="8" y="4"/>
                      </a:lnTo>
                      <a:lnTo>
                        <a:pt x="12" y="6"/>
                      </a:lnTo>
                      <a:lnTo>
                        <a:pt x="18" y="10"/>
                      </a:lnTo>
                      <a:lnTo>
                        <a:pt x="23" y="12"/>
                      </a:lnTo>
                      <a:lnTo>
                        <a:pt x="31" y="16"/>
                      </a:lnTo>
                      <a:lnTo>
                        <a:pt x="38" y="20"/>
                      </a:lnTo>
                      <a:lnTo>
                        <a:pt x="46" y="23"/>
                      </a:lnTo>
                      <a:lnTo>
                        <a:pt x="56" y="29"/>
                      </a:lnTo>
                      <a:lnTo>
                        <a:pt x="65" y="35"/>
                      </a:lnTo>
                      <a:lnTo>
                        <a:pt x="71" y="37"/>
                      </a:lnTo>
                      <a:lnTo>
                        <a:pt x="75" y="40"/>
                      </a:lnTo>
                      <a:lnTo>
                        <a:pt x="80" y="44"/>
                      </a:lnTo>
                      <a:lnTo>
                        <a:pt x="86" y="46"/>
                      </a:lnTo>
                      <a:lnTo>
                        <a:pt x="94" y="48"/>
                      </a:lnTo>
                      <a:lnTo>
                        <a:pt x="97" y="52"/>
                      </a:lnTo>
                      <a:lnTo>
                        <a:pt x="105" y="56"/>
                      </a:lnTo>
                      <a:lnTo>
                        <a:pt x="109" y="59"/>
                      </a:lnTo>
                      <a:lnTo>
                        <a:pt x="114" y="63"/>
                      </a:lnTo>
                      <a:lnTo>
                        <a:pt x="122" y="65"/>
                      </a:lnTo>
                      <a:lnTo>
                        <a:pt x="126" y="69"/>
                      </a:lnTo>
                      <a:lnTo>
                        <a:pt x="133" y="73"/>
                      </a:lnTo>
                      <a:lnTo>
                        <a:pt x="137" y="75"/>
                      </a:lnTo>
                      <a:lnTo>
                        <a:pt x="145" y="80"/>
                      </a:lnTo>
                      <a:lnTo>
                        <a:pt x="150" y="84"/>
                      </a:lnTo>
                      <a:lnTo>
                        <a:pt x="156" y="88"/>
                      </a:lnTo>
                      <a:lnTo>
                        <a:pt x="162" y="90"/>
                      </a:lnTo>
                      <a:lnTo>
                        <a:pt x="168" y="94"/>
                      </a:lnTo>
                      <a:lnTo>
                        <a:pt x="175" y="97"/>
                      </a:lnTo>
                      <a:lnTo>
                        <a:pt x="181" y="103"/>
                      </a:lnTo>
                      <a:lnTo>
                        <a:pt x="187" y="107"/>
                      </a:lnTo>
                      <a:lnTo>
                        <a:pt x="192" y="111"/>
                      </a:lnTo>
                      <a:lnTo>
                        <a:pt x="200" y="115"/>
                      </a:lnTo>
                      <a:lnTo>
                        <a:pt x="206" y="120"/>
                      </a:lnTo>
                      <a:lnTo>
                        <a:pt x="211" y="122"/>
                      </a:lnTo>
                      <a:lnTo>
                        <a:pt x="217" y="128"/>
                      </a:lnTo>
                      <a:lnTo>
                        <a:pt x="223" y="132"/>
                      </a:lnTo>
                      <a:lnTo>
                        <a:pt x="228" y="135"/>
                      </a:lnTo>
                      <a:lnTo>
                        <a:pt x="234" y="139"/>
                      </a:lnTo>
                      <a:lnTo>
                        <a:pt x="240" y="145"/>
                      </a:lnTo>
                      <a:lnTo>
                        <a:pt x="245" y="149"/>
                      </a:lnTo>
                      <a:lnTo>
                        <a:pt x="253" y="153"/>
                      </a:lnTo>
                      <a:lnTo>
                        <a:pt x="257" y="156"/>
                      </a:lnTo>
                      <a:lnTo>
                        <a:pt x="263" y="162"/>
                      </a:lnTo>
                      <a:lnTo>
                        <a:pt x="268" y="166"/>
                      </a:lnTo>
                      <a:lnTo>
                        <a:pt x="274" y="170"/>
                      </a:lnTo>
                      <a:lnTo>
                        <a:pt x="280" y="173"/>
                      </a:lnTo>
                      <a:lnTo>
                        <a:pt x="285" y="179"/>
                      </a:lnTo>
                      <a:lnTo>
                        <a:pt x="289" y="183"/>
                      </a:lnTo>
                      <a:lnTo>
                        <a:pt x="295" y="189"/>
                      </a:lnTo>
                      <a:lnTo>
                        <a:pt x="299" y="192"/>
                      </a:lnTo>
                      <a:lnTo>
                        <a:pt x="302" y="196"/>
                      </a:lnTo>
                      <a:lnTo>
                        <a:pt x="308" y="204"/>
                      </a:lnTo>
                      <a:lnTo>
                        <a:pt x="314" y="211"/>
                      </a:lnTo>
                      <a:lnTo>
                        <a:pt x="321" y="221"/>
                      </a:lnTo>
                      <a:lnTo>
                        <a:pt x="329" y="230"/>
                      </a:lnTo>
                      <a:lnTo>
                        <a:pt x="339" y="240"/>
                      </a:lnTo>
                      <a:lnTo>
                        <a:pt x="346" y="249"/>
                      </a:lnTo>
                      <a:lnTo>
                        <a:pt x="356" y="261"/>
                      </a:lnTo>
                      <a:lnTo>
                        <a:pt x="363" y="270"/>
                      </a:lnTo>
                      <a:lnTo>
                        <a:pt x="373" y="280"/>
                      </a:lnTo>
                      <a:lnTo>
                        <a:pt x="380" y="288"/>
                      </a:lnTo>
                      <a:lnTo>
                        <a:pt x="388" y="293"/>
                      </a:lnTo>
                      <a:lnTo>
                        <a:pt x="396" y="299"/>
                      </a:lnTo>
                      <a:lnTo>
                        <a:pt x="401" y="303"/>
                      </a:lnTo>
                      <a:lnTo>
                        <a:pt x="407" y="303"/>
                      </a:lnTo>
                      <a:lnTo>
                        <a:pt x="415" y="305"/>
                      </a:lnTo>
                      <a:lnTo>
                        <a:pt x="418" y="305"/>
                      </a:lnTo>
                      <a:lnTo>
                        <a:pt x="424" y="307"/>
                      </a:lnTo>
                      <a:lnTo>
                        <a:pt x="430" y="307"/>
                      </a:lnTo>
                      <a:lnTo>
                        <a:pt x="437" y="308"/>
                      </a:lnTo>
                      <a:lnTo>
                        <a:pt x="443" y="308"/>
                      </a:lnTo>
                      <a:lnTo>
                        <a:pt x="451" y="308"/>
                      </a:lnTo>
                      <a:lnTo>
                        <a:pt x="456" y="308"/>
                      </a:lnTo>
                      <a:lnTo>
                        <a:pt x="466" y="308"/>
                      </a:lnTo>
                      <a:lnTo>
                        <a:pt x="473" y="308"/>
                      </a:lnTo>
                      <a:lnTo>
                        <a:pt x="483" y="308"/>
                      </a:lnTo>
                      <a:lnTo>
                        <a:pt x="491" y="308"/>
                      </a:lnTo>
                      <a:lnTo>
                        <a:pt x="502" y="308"/>
                      </a:lnTo>
                      <a:lnTo>
                        <a:pt x="510" y="307"/>
                      </a:lnTo>
                      <a:lnTo>
                        <a:pt x="521" y="307"/>
                      </a:lnTo>
                      <a:lnTo>
                        <a:pt x="525" y="305"/>
                      </a:lnTo>
                      <a:lnTo>
                        <a:pt x="530" y="305"/>
                      </a:lnTo>
                      <a:lnTo>
                        <a:pt x="536" y="305"/>
                      </a:lnTo>
                      <a:lnTo>
                        <a:pt x="542" y="305"/>
                      </a:lnTo>
                      <a:lnTo>
                        <a:pt x="548" y="305"/>
                      </a:lnTo>
                      <a:lnTo>
                        <a:pt x="553" y="303"/>
                      </a:lnTo>
                      <a:lnTo>
                        <a:pt x="559" y="303"/>
                      </a:lnTo>
                      <a:lnTo>
                        <a:pt x="565" y="303"/>
                      </a:lnTo>
                      <a:lnTo>
                        <a:pt x="570" y="301"/>
                      </a:lnTo>
                      <a:lnTo>
                        <a:pt x="578" y="301"/>
                      </a:lnTo>
                      <a:lnTo>
                        <a:pt x="584" y="301"/>
                      </a:lnTo>
                      <a:lnTo>
                        <a:pt x="589" y="301"/>
                      </a:lnTo>
                      <a:lnTo>
                        <a:pt x="595" y="299"/>
                      </a:lnTo>
                      <a:lnTo>
                        <a:pt x="601" y="299"/>
                      </a:lnTo>
                      <a:lnTo>
                        <a:pt x="608" y="297"/>
                      </a:lnTo>
                      <a:lnTo>
                        <a:pt x="614" y="297"/>
                      </a:lnTo>
                      <a:lnTo>
                        <a:pt x="620" y="295"/>
                      </a:lnTo>
                      <a:lnTo>
                        <a:pt x="627" y="295"/>
                      </a:lnTo>
                      <a:lnTo>
                        <a:pt x="633" y="293"/>
                      </a:lnTo>
                      <a:lnTo>
                        <a:pt x="641" y="293"/>
                      </a:lnTo>
                      <a:lnTo>
                        <a:pt x="646" y="291"/>
                      </a:lnTo>
                      <a:lnTo>
                        <a:pt x="654" y="289"/>
                      </a:lnTo>
                      <a:lnTo>
                        <a:pt x="662" y="289"/>
                      </a:lnTo>
                      <a:lnTo>
                        <a:pt x="669" y="288"/>
                      </a:lnTo>
                      <a:lnTo>
                        <a:pt x="675" y="286"/>
                      </a:lnTo>
                      <a:lnTo>
                        <a:pt x="682" y="286"/>
                      </a:lnTo>
                      <a:lnTo>
                        <a:pt x="690" y="284"/>
                      </a:lnTo>
                      <a:lnTo>
                        <a:pt x="698" y="284"/>
                      </a:lnTo>
                      <a:lnTo>
                        <a:pt x="880" y="358"/>
                      </a:lnTo>
                      <a:lnTo>
                        <a:pt x="920" y="320"/>
                      </a:lnTo>
                      <a:lnTo>
                        <a:pt x="705" y="229"/>
                      </a:lnTo>
                      <a:lnTo>
                        <a:pt x="701" y="229"/>
                      </a:lnTo>
                      <a:lnTo>
                        <a:pt x="696" y="230"/>
                      </a:lnTo>
                      <a:lnTo>
                        <a:pt x="692" y="230"/>
                      </a:lnTo>
                      <a:lnTo>
                        <a:pt x="686" y="232"/>
                      </a:lnTo>
                      <a:lnTo>
                        <a:pt x="681" y="232"/>
                      </a:lnTo>
                      <a:lnTo>
                        <a:pt x="675" y="234"/>
                      </a:lnTo>
                      <a:lnTo>
                        <a:pt x="665" y="236"/>
                      </a:lnTo>
                      <a:lnTo>
                        <a:pt x="658" y="238"/>
                      </a:lnTo>
                      <a:lnTo>
                        <a:pt x="650" y="238"/>
                      </a:lnTo>
                      <a:lnTo>
                        <a:pt x="641" y="240"/>
                      </a:lnTo>
                      <a:lnTo>
                        <a:pt x="631" y="242"/>
                      </a:lnTo>
                      <a:lnTo>
                        <a:pt x="622" y="244"/>
                      </a:lnTo>
                      <a:lnTo>
                        <a:pt x="616" y="244"/>
                      </a:lnTo>
                      <a:lnTo>
                        <a:pt x="610" y="246"/>
                      </a:lnTo>
                      <a:lnTo>
                        <a:pt x="605" y="246"/>
                      </a:lnTo>
                      <a:lnTo>
                        <a:pt x="601" y="248"/>
                      </a:lnTo>
                      <a:lnTo>
                        <a:pt x="593" y="248"/>
                      </a:lnTo>
                      <a:lnTo>
                        <a:pt x="587" y="249"/>
                      </a:lnTo>
                      <a:lnTo>
                        <a:pt x="582" y="249"/>
                      </a:lnTo>
                      <a:lnTo>
                        <a:pt x="576" y="251"/>
                      </a:lnTo>
                      <a:lnTo>
                        <a:pt x="570" y="251"/>
                      </a:lnTo>
                      <a:lnTo>
                        <a:pt x="565" y="251"/>
                      </a:lnTo>
                      <a:lnTo>
                        <a:pt x="559" y="253"/>
                      </a:lnTo>
                      <a:lnTo>
                        <a:pt x="553" y="253"/>
                      </a:lnTo>
                      <a:lnTo>
                        <a:pt x="548" y="253"/>
                      </a:lnTo>
                      <a:lnTo>
                        <a:pt x="542" y="255"/>
                      </a:lnTo>
                      <a:lnTo>
                        <a:pt x="536" y="255"/>
                      </a:lnTo>
                      <a:lnTo>
                        <a:pt x="530" y="255"/>
                      </a:lnTo>
                      <a:lnTo>
                        <a:pt x="525" y="255"/>
                      </a:lnTo>
                      <a:lnTo>
                        <a:pt x="519" y="257"/>
                      </a:lnTo>
                      <a:lnTo>
                        <a:pt x="513" y="257"/>
                      </a:lnTo>
                      <a:lnTo>
                        <a:pt x="508" y="259"/>
                      </a:lnTo>
                      <a:lnTo>
                        <a:pt x="500" y="259"/>
                      </a:lnTo>
                      <a:lnTo>
                        <a:pt x="494" y="259"/>
                      </a:lnTo>
                      <a:lnTo>
                        <a:pt x="489" y="259"/>
                      </a:lnTo>
                      <a:lnTo>
                        <a:pt x="483" y="259"/>
                      </a:lnTo>
                      <a:lnTo>
                        <a:pt x="477" y="259"/>
                      </a:lnTo>
                      <a:lnTo>
                        <a:pt x="472" y="259"/>
                      </a:lnTo>
                      <a:lnTo>
                        <a:pt x="466" y="259"/>
                      </a:lnTo>
                      <a:lnTo>
                        <a:pt x="460" y="259"/>
                      </a:lnTo>
                      <a:lnTo>
                        <a:pt x="454" y="259"/>
                      </a:lnTo>
                      <a:lnTo>
                        <a:pt x="449" y="259"/>
                      </a:lnTo>
                      <a:lnTo>
                        <a:pt x="445" y="259"/>
                      </a:lnTo>
                      <a:lnTo>
                        <a:pt x="439" y="259"/>
                      </a:lnTo>
                      <a:lnTo>
                        <a:pt x="430" y="257"/>
                      </a:lnTo>
                      <a:lnTo>
                        <a:pt x="420" y="257"/>
                      </a:lnTo>
                      <a:lnTo>
                        <a:pt x="418" y="255"/>
                      </a:lnTo>
                      <a:lnTo>
                        <a:pt x="416" y="251"/>
                      </a:lnTo>
                      <a:lnTo>
                        <a:pt x="413" y="246"/>
                      </a:lnTo>
                      <a:lnTo>
                        <a:pt x="407" y="240"/>
                      </a:lnTo>
                      <a:lnTo>
                        <a:pt x="401" y="230"/>
                      </a:lnTo>
                      <a:lnTo>
                        <a:pt x="394" y="223"/>
                      </a:lnTo>
                      <a:lnTo>
                        <a:pt x="384" y="211"/>
                      </a:lnTo>
                      <a:lnTo>
                        <a:pt x="377" y="202"/>
                      </a:lnTo>
                      <a:lnTo>
                        <a:pt x="371" y="196"/>
                      </a:lnTo>
                      <a:lnTo>
                        <a:pt x="365" y="191"/>
                      </a:lnTo>
                      <a:lnTo>
                        <a:pt x="361" y="185"/>
                      </a:lnTo>
                      <a:lnTo>
                        <a:pt x="356" y="181"/>
                      </a:lnTo>
                      <a:lnTo>
                        <a:pt x="350" y="175"/>
                      </a:lnTo>
                      <a:lnTo>
                        <a:pt x="344" y="170"/>
                      </a:lnTo>
                      <a:lnTo>
                        <a:pt x="339" y="164"/>
                      </a:lnTo>
                      <a:lnTo>
                        <a:pt x="335" y="158"/>
                      </a:lnTo>
                      <a:lnTo>
                        <a:pt x="329" y="153"/>
                      </a:lnTo>
                      <a:lnTo>
                        <a:pt x="323" y="149"/>
                      </a:lnTo>
                      <a:lnTo>
                        <a:pt x="318" y="143"/>
                      </a:lnTo>
                      <a:lnTo>
                        <a:pt x="312" y="139"/>
                      </a:lnTo>
                      <a:lnTo>
                        <a:pt x="302" y="132"/>
                      </a:lnTo>
                      <a:lnTo>
                        <a:pt x="293" y="126"/>
                      </a:lnTo>
                      <a:lnTo>
                        <a:pt x="287" y="122"/>
                      </a:lnTo>
                      <a:lnTo>
                        <a:pt x="282" y="118"/>
                      </a:lnTo>
                      <a:lnTo>
                        <a:pt x="276" y="115"/>
                      </a:lnTo>
                      <a:lnTo>
                        <a:pt x="272" y="111"/>
                      </a:lnTo>
                      <a:lnTo>
                        <a:pt x="266" y="107"/>
                      </a:lnTo>
                      <a:lnTo>
                        <a:pt x="261" y="103"/>
                      </a:lnTo>
                      <a:lnTo>
                        <a:pt x="255" y="97"/>
                      </a:lnTo>
                      <a:lnTo>
                        <a:pt x="249" y="94"/>
                      </a:lnTo>
                      <a:lnTo>
                        <a:pt x="242" y="88"/>
                      </a:lnTo>
                      <a:lnTo>
                        <a:pt x="236" y="84"/>
                      </a:lnTo>
                      <a:lnTo>
                        <a:pt x="230" y="78"/>
                      </a:lnTo>
                      <a:lnTo>
                        <a:pt x="225" y="75"/>
                      </a:lnTo>
                      <a:lnTo>
                        <a:pt x="217" y="71"/>
                      </a:lnTo>
                      <a:lnTo>
                        <a:pt x="211" y="65"/>
                      </a:lnTo>
                      <a:lnTo>
                        <a:pt x="206" y="61"/>
                      </a:lnTo>
                      <a:lnTo>
                        <a:pt x="200" y="56"/>
                      </a:lnTo>
                      <a:lnTo>
                        <a:pt x="194" y="50"/>
                      </a:lnTo>
                      <a:lnTo>
                        <a:pt x="188" y="46"/>
                      </a:lnTo>
                      <a:lnTo>
                        <a:pt x="181" y="42"/>
                      </a:lnTo>
                      <a:lnTo>
                        <a:pt x="175" y="39"/>
                      </a:lnTo>
                      <a:lnTo>
                        <a:pt x="169" y="33"/>
                      </a:lnTo>
                      <a:lnTo>
                        <a:pt x="164" y="29"/>
                      </a:lnTo>
                      <a:lnTo>
                        <a:pt x="160" y="27"/>
                      </a:lnTo>
                      <a:lnTo>
                        <a:pt x="154" y="23"/>
                      </a:lnTo>
                      <a:lnTo>
                        <a:pt x="145" y="18"/>
                      </a:lnTo>
                      <a:lnTo>
                        <a:pt x="135" y="12"/>
                      </a:lnTo>
                      <a:lnTo>
                        <a:pt x="128" y="10"/>
                      </a:lnTo>
                      <a:lnTo>
                        <a:pt x="124" y="8"/>
                      </a:lnTo>
                      <a:lnTo>
                        <a:pt x="114" y="6"/>
                      </a:lnTo>
                      <a:lnTo>
                        <a:pt x="107" y="4"/>
                      </a:lnTo>
                      <a:lnTo>
                        <a:pt x="99" y="2"/>
                      </a:lnTo>
                      <a:lnTo>
                        <a:pt x="90" y="2"/>
                      </a:lnTo>
                      <a:lnTo>
                        <a:pt x="84" y="2"/>
                      </a:lnTo>
                      <a:lnTo>
                        <a:pt x="80" y="2"/>
                      </a:lnTo>
                      <a:lnTo>
                        <a:pt x="75" y="0"/>
                      </a:lnTo>
                      <a:lnTo>
                        <a:pt x="69" y="0"/>
                      </a:lnTo>
                      <a:lnTo>
                        <a:pt x="59" y="0"/>
                      </a:lnTo>
                      <a:lnTo>
                        <a:pt x="50" y="0"/>
                      </a:lnTo>
                      <a:lnTo>
                        <a:pt x="38" y="0"/>
                      </a:lnTo>
                      <a:lnTo>
                        <a:pt x="31" y="0"/>
                      </a:lnTo>
                      <a:lnTo>
                        <a:pt x="21" y="0"/>
                      </a:lnTo>
                      <a:lnTo>
                        <a:pt x="14" y="0"/>
                      </a:lnTo>
                      <a:lnTo>
                        <a:pt x="8" y="0"/>
                      </a:lnTo>
                      <a:lnTo>
                        <a:pt x="4" y="0"/>
                      </a:lnTo>
                      <a:lnTo>
                        <a:pt x="0" y="0"/>
                      </a:lnTo>
                      <a:lnTo>
                        <a:pt x="0" y="0"/>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5" name="Freeform 22"/>
                <p:cNvSpPr>
                  <a:spLocks/>
                </p:cNvSpPr>
                <p:nvPr/>
              </p:nvSpPr>
              <p:spPr bwMode="auto">
                <a:xfrm>
                  <a:off x="6466338" y="3811562"/>
                  <a:ext cx="716960" cy="278512"/>
                </a:xfrm>
                <a:custGeom>
                  <a:avLst/>
                  <a:gdLst/>
                  <a:ahLst/>
                  <a:cxnLst>
                    <a:cxn ang="0">
                      <a:pos x="503" y="57"/>
                    </a:cxn>
                    <a:cxn ang="0">
                      <a:pos x="476" y="48"/>
                    </a:cxn>
                    <a:cxn ang="0">
                      <a:pos x="446" y="40"/>
                    </a:cxn>
                    <a:cxn ang="0">
                      <a:pos x="414" y="33"/>
                    </a:cxn>
                    <a:cxn ang="0">
                      <a:pos x="380" y="27"/>
                    </a:cxn>
                    <a:cxn ang="0">
                      <a:pos x="347" y="25"/>
                    </a:cxn>
                    <a:cxn ang="0">
                      <a:pos x="319" y="27"/>
                    </a:cxn>
                    <a:cxn ang="0">
                      <a:pos x="294" y="33"/>
                    </a:cxn>
                    <a:cxn ang="0">
                      <a:pos x="273" y="40"/>
                    </a:cxn>
                    <a:cxn ang="0">
                      <a:pos x="241" y="48"/>
                    </a:cxn>
                    <a:cxn ang="0">
                      <a:pos x="210" y="54"/>
                    </a:cxn>
                    <a:cxn ang="0">
                      <a:pos x="186" y="52"/>
                    </a:cxn>
                    <a:cxn ang="0">
                      <a:pos x="159" y="42"/>
                    </a:cxn>
                    <a:cxn ang="0">
                      <a:pos x="123" y="23"/>
                    </a:cxn>
                    <a:cxn ang="0">
                      <a:pos x="96" y="14"/>
                    </a:cxn>
                    <a:cxn ang="0">
                      <a:pos x="64" y="2"/>
                    </a:cxn>
                    <a:cxn ang="0">
                      <a:pos x="34" y="0"/>
                    </a:cxn>
                    <a:cxn ang="0">
                      <a:pos x="11" y="12"/>
                    </a:cxn>
                    <a:cxn ang="0">
                      <a:pos x="0" y="33"/>
                    </a:cxn>
                    <a:cxn ang="0">
                      <a:pos x="5" y="63"/>
                    </a:cxn>
                    <a:cxn ang="0">
                      <a:pos x="20" y="88"/>
                    </a:cxn>
                    <a:cxn ang="0">
                      <a:pos x="39" y="109"/>
                    </a:cxn>
                    <a:cxn ang="0">
                      <a:pos x="66" y="128"/>
                    </a:cxn>
                    <a:cxn ang="0">
                      <a:pos x="98" y="147"/>
                    </a:cxn>
                    <a:cxn ang="0">
                      <a:pos x="133" y="166"/>
                    </a:cxn>
                    <a:cxn ang="0">
                      <a:pos x="163" y="179"/>
                    </a:cxn>
                    <a:cxn ang="0">
                      <a:pos x="193" y="190"/>
                    </a:cxn>
                    <a:cxn ang="0">
                      <a:pos x="216" y="198"/>
                    </a:cxn>
                    <a:cxn ang="0">
                      <a:pos x="243" y="200"/>
                    </a:cxn>
                    <a:cxn ang="0">
                      <a:pos x="245" y="166"/>
                    </a:cxn>
                    <a:cxn ang="0">
                      <a:pos x="239" y="150"/>
                    </a:cxn>
                    <a:cxn ang="0">
                      <a:pos x="216" y="143"/>
                    </a:cxn>
                    <a:cxn ang="0">
                      <a:pos x="186" y="131"/>
                    </a:cxn>
                    <a:cxn ang="0">
                      <a:pos x="152" y="120"/>
                    </a:cxn>
                    <a:cxn ang="0">
                      <a:pos x="115" y="105"/>
                    </a:cxn>
                    <a:cxn ang="0">
                      <a:pos x="85" y="90"/>
                    </a:cxn>
                    <a:cxn ang="0">
                      <a:pos x="62" y="74"/>
                    </a:cxn>
                    <a:cxn ang="0">
                      <a:pos x="60" y="52"/>
                    </a:cxn>
                    <a:cxn ang="0">
                      <a:pos x="81" y="52"/>
                    </a:cxn>
                    <a:cxn ang="0">
                      <a:pos x="108" y="67"/>
                    </a:cxn>
                    <a:cxn ang="0">
                      <a:pos x="127" y="78"/>
                    </a:cxn>
                    <a:cxn ang="0">
                      <a:pos x="150" y="90"/>
                    </a:cxn>
                    <a:cxn ang="0">
                      <a:pos x="176" y="97"/>
                    </a:cxn>
                    <a:cxn ang="0">
                      <a:pos x="205" y="103"/>
                    </a:cxn>
                    <a:cxn ang="0">
                      <a:pos x="228" y="103"/>
                    </a:cxn>
                    <a:cxn ang="0">
                      <a:pos x="250" y="97"/>
                    </a:cxn>
                    <a:cxn ang="0">
                      <a:pos x="281" y="86"/>
                    </a:cxn>
                    <a:cxn ang="0">
                      <a:pos x="302" y="78"/>
                    </a:cxn>
                    <a:cxn ang="0">
                      <a:pos x="324" y="76"/>
                    </a:cxn>
                    <a:cxn ang="0">
                      <a:pos x="355" y="76"/>
                    </a:cxn>
                    <a:cxn ang="0">
                      <a:pos x="391" y="80"/>
                    </a:cxn>
                    <a:cxn ang="0">
                      <a:pos x="423" y="84"/>
                    </a:cxn>
                    <a:cxn ang="0">
                      <a:pos x="450" y="90"/>
                    </a:cxn>
                    <a:cxn ang="0">
                      <a:pos x="471" y="95"/>
                    </a:cxn>
                    <a:cxn ang="0">
                      <a:pos x="494" y="103"/>
                    </a:cxn>
                    <a:cxn ang="0">
                      <a:pos x="518" y="63"/>
                    </a:cxn>
                  </a:cxnLst>
                  <a:rect l="0" t="0" r="r" b="b"/>
                  <a:pathLst>
                    <a:path w="518" h="204">
                      <a:moveTo>
                        <a:pt x="518" y="63"/>
                      </a:moveTo>
                      <a:lnTo>
                        <a:pt x="516" y="61"/>
                      </a:lnTo>
                      <a:lnTo>
                        <a:pt x="511" y="61"/>
                      </a:lnTo>
                      <a:lnTo>
                        <a:pt x="503" y="57"/>
                      </a:lnTo>
                      <a:lnTo>
                        <a:pt x="494" y="55"/>
                      </a:lnTo>
                      <a:lnTo>
                        <a:pt x="488" y="52"/>
                      </a:lnTo>
                      <a:lnTo>
                        <a:pt x="482" y="50"/>
                      </a:lnTo>
                      <a:lnTo>
                        <a:pt x="476" y="48"/>
                      </a:lnTo>
                      <a:lnTo>
                        <a:pt x="469" y="48"/>
                      </a:lnTo>
                      <a:lnTo>
                        <a:pt x="461" y="44"/>
                      </a:lnTo>
                      <a:lnTo>
                        <a:pt x="454" y="42"/>
                      </a:lnTo>
                      <a:lnTo>
                        <a:pt x="446" y="40"/>
                      </a:lnTo>
                      <a:lnTo>
                        <a:pt x="440" y="40"/>
                      </a:lnTo>
                      <a:lnTo>
                        <a:pt x="431" y="36"/>
                      </a:lnTo>
                      <a:lnTo>
                        <a:pt x="421" y="35"/>
                      </a:lnTo>
                      <a:lnTo>
                        <a:pt x="414" y="33"/>
                      </a:lnTo>
                      <a:lnTo>
                        <a:pt x="404" y="31"/>
                      </a:lnTo>
                      <a:lnTo>
                        <a:pt x="397" y="29"/>
                      </a:lnTo>
                      <a:lnTo>
                        <a:pt x="389" y="27"/>
                      </a:lnTo>
                      <a:lnTo>
                        <a:pt x="380" y="27"/>
                      </a:lnTo>
                      <a:lnTo>
                        <a:pt x="372" y="27"/>
                      </a:lnTo>
                      <a:lnTo>
                        <a:pt x="362" y="25"/>
                      </a:lnTo>
                      <a:lnTo>
                        <a:pt x="355" y="25"/>
                      </a:lnTo>
                      <a:lnTo>
                        <a:pt x="347" y="25"/>
                      </a:lnTo>
                      <a:lnTo>
                        <a:pt x="340" y="25"/>
                      </a:lnTo>
                      <a:lnTo>
                        <a:pt x="332" y="25"/>
                      </a:lnTo>
                      <a:lnTo>
                        <a:pt x="324" y="25"/>
                      </a:lnTo>
                      <a:lnTo>
                        <a:pt x="319" y="27"/>
                      </a:lnTo>
                      <a:lnTo>
                        <a:pt x="313" y="31"/>
                      </a:lnTo>
                      <a:lnTo>
                        <a:pt x="307" y="31"/>
                      </a:lnTo>
                      <a:lnTo>
                        <a:pt x="300" y="33"/>
                      </a:lnTo>
                      <a:lnTo>
                        <a:pt x="294" y="33"/>
                      </a:lnTo>
                      <a:lnTo>
                        <a:pt x="290" y="35"/>
                      </a:lnTo>
                      <a:lnTo>
                        <a:pt x="285" y="36"/>
                      </a:lnTo>
                      <a:lnTo>
                        <a:pt x="279" y="38"/>
                      </a:lnTo>
                      <a:lnTo>
                        <a:pt x="273" y="40"/>
                      </a:lnTo>
                      <a:lnTo>
                        <a:pt x="269" y="40"/>
                      </a:lnTo>
                      <a:lnTo>
                        <a:pt x="258" y="42"/>
                      </a:lnTo>
                      <a:lnTo>
                        <a:pt x="248" y="46"/>
                      </a:lnTo>
                      <a:lnTo>
                        <a:pt x="241" y="48"/>
                      </a:lnTo>
                      <a:lnTo>
                        <a:pt x="233" y="52"/>
                      </a:lnTo>
                      <a:lnTo>
                        <a:pt x="224" y="52"/>
                      </a:lnTo>
                      <a:lnTo>
                        <a:pt x="218" y="52"/>
                      </a:lnTo>
                      <a:lnTo>
                        <a:pt x="210" y="54"/>
                      </a:lnTo>
                      <a:lnTo>
                        <a:pt x="205" y="55"/>
                      </a:lnTo>
                      <a:lnTo>
                        <a:pt x="197" y="55"/>
                      </a:lnTo>
                      <a:lnTo>
                        <a:pt x="191" y="55"/>
                      </a:lnTo>
                      <a:lnTo>
                        <a:pt x="186" y="52"/>
                      </a:lnTo>
                      <a:lnTo>
                        <a:pt x="182" y="52"/>
                      </a:lnTo>
                      <a:lnTo>
                        <a:pt x="174" y="50"/>
                      </a:lnTo>
                      <a:lnTo>
                        <a:pt x="167" y="46"/>
                      </a:lnTo>
                      <a:lnTo>
                        <a:pt x="159" y="42"/>
                      </a:lnTo>
                      <a:lnTo>
                        <a:pt x="152" y="38"/>
                      </a:lnTo>
                      <a:lnTo>
                        <a:pt x="142" y="33"/>
                      </a:lnTo>
                      <a:lnTo>
                        <a:pt x="133" y="29"/>
                      </a:lnTo>
                      <a:lnTo>
                        <a:pt x="123" y="23"/>
                      </a:lnTo>
                      <a:lnTo>
                        <a:pt x="114" y="21"/>
                      </a:lnTo>
                      <a:lnTo>
                        <a:pt x="108" y="17"/>
                      </a:lnTo>
                      <a:lnTo>
                        <a:pt x="102" y="16"/>
                      </a:lnTo>
                      <a:lnTo>
                        <a:pt x="96" y="14"/>
                      </a:lnTo>
                      <a:lnTo>
                        <a:pt x="93" y="12"/>
                      </a:lnTo>
                      <a:lnTo>
                        <a:pt x="81" y="8"/>
                      </a:lnTo>
                      <a:lnTo>
                        <a:pt x="74" y="4"/>
                      </a:lnTo>
                      <a:lnTo>
                        <a:pt x="64" y="2"/>
                      </a:lnTo>
                      <a:lnTo>
                        <a:pt x="57" y="0"/>
                      </a:lnTo>
                      <a:lnTo>
                        <a:pt x="47" y="0"/>
                      </a:lnTo>
                      <a:lnTo>
                        <a:pt x="41" y="0"/>
                      </a:lnTo>
                      <a:lnTo>
                        <a:pt x="34" y="0"/>
                      </a:lnTo>
                      <a:lnTo>
                        <a:pt x="28" y="2"/>
                      </a:lnTo>
                      <a:lnTo>
                        <a:pt x="22" y="6"/>
                      </a:lnTo>
                      <a:lnTo>
                        <a:pt x="17" y="8"/>
                      </a:lnTo>
                      <a:lnTo>
                        <a:pt x="11" y="12"/>
                      </a:lnTo>
                      <a:lnTo>
                        <a:pt x="7" y="16"/>
                      </a:lnTo>
                      <a:lnTo>
                        <a:pt x="3" y="21"/>
                      </a:lnTo>
                      <a:lnTo>
                        <a:pt x="1" y="27"/>
                      </a:lnTo>
                      <a:lnTo>
                        <a:pt x="0" y="33"/>
                      </a:lnTo>
                      <a:lnTo>
                        <a:pt x="0" y="40"/>
                      </a:lnTo>
                      <a:lnTo>
                        <a:pt x="0" y="48"/>
                      </a:lnTo>
                      <a:lnTo>
                        <a:pt x="1" y="55"/>
                      </a:lnTo>
                      <a:lnTo>
                        <a:pt x="5" y="63"/>
                      </a:lnTo>
                      <a:lnTo>
                        <a:pt x="11" y="73"/>
                      </a:lnTo>
                      <a:lnTo>
                        <a:pt x="13" y="78"/>
                      </a:lnTo>
                      <a:lnTo>
                        <a:pt x="17" y="82"/>
                      </a:lnTo>
                      <a:lnTo>
                        <a:pt x="20" y="88"/>
                      </a:lnTo>
                      <a:lnTo>
                        <a:pt x="26" y="93"/>
                      </a:lnTo>
                      <a:lnTo>
                        <a:pt x="30" y="99"/>
                      </a:lnTo>
                      <a:lnTo>
                        <a:pt x="34" y="103"/>
                      </a:lnTo>
                      <a:lnTo>
                        <a:pt x="39" y="109"/>
                      </a:lnTo>
                      <a:lnTo>
                        <a:pt x="47" y="114"/>
                      </a:lnTo>
                      <a:lnTo>
                        <a:pt x="53" y="118"/>
                      </a:lnTo>
                      <a:lnTo>
                        <a:pt x="60" y="124"/>
                      </a:lnTo>
                      <a:lnTo>
                        <a:pt x="66" y="128"/>
                      </a:lnTo>
                      <a:lnTo>
                        <a:pt x="76" y="133"/>
                      </a:lnTo>
                      <a:lnTo>
                        <a:pt x="81" y="137"/>
                      </a:lnTo>
                      <a:lnTo>
                        <a:pt x="89" y="143"/>
                      </a:lnTo>
                      <a:lnTo>
                        <a:pt x="98" y="147"/>
                      </a:lnTo>
                      <a:lnTo>
                        <a:pt x="106" y="152"/>
                      </a:lnTo>
                      <a:lnTo>
                        <a:pt x="115" y="156"/>
                      </a:lnTo>
                      <a:lnTo>
                        <a:pt x="123" y="162"/>
                      </a:lnTo>
                      <a:lnTo>
                        <a:pt x="133" y="166"/>
                      </a:lnTo>
                      <a:lnTo>
                        <a:pt x="140" y="169"/>
                      </a:lnTo>
                      <a:lnTo>
                        <a:pt x="148" y="173"/>
                      </a:lnTo>
                      <a:lnTo>
                        <a:pt x="155" y="177"/>
                      </a:lnTo>
                      <a:lnTo>
                        <a:pt x="163" y="179"/>
                      </a:lnTo>
                      <a:lnTo>
                        <a:pt x="172" y="183"/>
                      </a:lnTo>
                      <a:lnTo>
                        <a:pt x="178" y="185"/>
                      </a:lnTo>
                      <a:lnTo>
                        <a:pt x="186" y="188"/>
                      </a:lnTo>
                      <a:lnTo>
                        <a:pt x="193" y="190"/>
                      </a:lnTo>
                      <a:lnTo>
                        <a:pt x="201" y="194"/>
                      </a:lnTo>
                      <a:lnTo>
                        <a:pt x="207" y="196"/>
                      </a:lnTo>
                      <a:lnTo>
                        <a:pt x="212" y="198"/>
                      </a:lnTo>
                      <a:lnTo>
                        <a:pt x="216" y="198"/>
                      </a:lnTo>
                      <a:lnTo>
                        <a:pt x="222" y="200"/>
                      </a:lnTo>
                      <a:lnTo>
                        <a:pt x="231" y="202"/>
                      </a:lnTo>
                      <a:lnTo>
                        <a:pt x="237" y="204"/>
                      </a:lnTo>
                      <a:lnTo>
                        <a:pt x="243" y="200"/>
                      </a:lnTo>
                      <a:lnTo>
                        <a:pt x="247" y="194"/>
                      </a:lnTo>
                      <a:lnTo>
                        <a:pt x="247" y="185"/>
                      </a:lnTo>
                      <a:lnTo>
                        <a:pt x="247" y="175"/>
                      </a:lnTo>
                      <a:lnTo>
                        <a:pt x="245" y="166"/>
                      </a:lnTo>
                      <a:lnTo>
                        <a:pt x="243" y="158"/>
                      </a:lnTo>
                      <a:lnTo>
                        <a:pt x="241" y="152"/>
                      </a:lnTo>
                      <a:lnTo>
                        <a:pt x="241" y="150"/>
                      </a:lnTo>
                      <a:lnTo>
                        <a:pt x="239" y="150"/>
                      </a:lnTo>
                      <a:lnTo>
                        <a:pt x="231" y="149"/>
                      </a:lnTo>
                      <a:lnTo>
                        <a:pt x="226" y="147"/>
                      </a:lnTo>
                      <a:lnTo>
                        <a:pt x="222" y="145"/>
                      </a:lnTo>
                      <a:lnTo>
                        <a:pt x="216" y="143"/>
                      </a:lnTo>
                      <a:lnTo>
                        <a:pt x="210" y="141"/>
                      </a:lnTo>
                      <a:lnTo>
                        <a:pt x="201" y="137"/>
                      </a:lnTo>
                      <a:lnTo>
                        <a:pt x="193" y="135"/>
                      </a:lnTo>
                      <a:lnTo>
                        <a:pt x="186" y="131"/>
                      </a:lnTo>
                      <a:lnTo>
                        <a:pt x="178" y="130"/>
                      </a:lnTo>
                      <a:lnTo>
                        <a:pt x="169" y="126"/>
                      </a:lnTo>
                      <a:lnTo>
                        <a:pt x="161" y="124"/>
                      </a:lnTo>
                      <a:lnTo>
                        <a:pt x="152" y="120"/>
                      </a:lnTo>
                      <a:lnTo>
                        <a:pt x="144" y="116"/>
                      </a:lnTo>
                      <a:lnTo>
                        <a:pt x="134" y="112"/>
                      </a:lnTo>
                      <a:lnTo>
                        <a:pt x="125" y="109"/>
                      </a:lnTo>
                      <a:lnTo>
                        <a:pt x="115" y="105"/>
                      </a:lnTo>
                      <a:lnTo>
                        <a:pt x="108" y="101"/>
                      </a:lnTo>
                      <a:lnTo>
                        <a:pt x="98" y="97"/>
                      </a:lnTo>
                      <a:lnTo>
                        <a:pt x="91" y="93"/>
                      </a:lnTo>
                      <a:lnTo>
                        <a:pt x="85" y="90"/>
                      </a:lnTo>
                      <a:lnTo>
                        <a:pt x="79" y="86"/>
                      </a:lnTo>
                      <a:lnTo>
                        <a:pt x="72" y="82"/>
                      </a:lnTo>
                      <a:lnTo>
                        <a:pt x="68" y="78"/>
                      </a:lnTo>
                      <a:lnTo>
                        <a:pt x="62" y="74"/>
                      </a:lnTo>
                      <a:lnTo>
                        <a:pt x="60" y="71"/>
                      </a:lnTo>
                      <a:lnTo>
                        <a:pt x="57" y="65"/>
                      </a:lnTo>
                      <a:lnTo>
                        <a:pt x="58" y="59"/>
                      </a:lnTo>
                      <a:lnTo>
                        <a:pt x="60" y="52"/>
                      </a:lnTo>
                      <a:lnTo>
                        <a:pt x="64" y="50"/>
                      </a:lnTo>
                      <a:lnTo>
                        <a:pt x="70" y="48"/>
                      </a:lnTo>
                      <a:lnTo>
                        <a:pt x="76" y="50"/>
                      </a:lnTo>
                      <a:lnTo>
                        <a:pt x="81" y="52"/>
                      </a:lnTo>
                      <a:lnTo>
                        <a:pt x="87" y="54"/>
                      </a:lnTo>
                      <a:lnTo>
                        <a:pt x="95" y="59"/>
                      </a:lnTo>
                      <a:lnTo>
                        <a:pt x="104" y="65"/>
                      </a:lnTo>
                      <a:lnTo>
                        <a:pt x="108" y="67"/>
                      </a:lnTo>
                      <a:lnTo>
                        <a:pt x="112" y="69"/>
                      </a:lnTo>
                      <a:lnTo>
                        <a:pt x="117" y="71"/>
                      </a:lnTo>
                      <a:lnTo>
                        <a:pt x="123" y="74"/>
                      </a:lnTo>
                      <a:lnTo>
                        <a:pt x="127" y="78"/>
                      </a:lnTo>
                      <a:lnTo>
                        <a:pt x="133" y="80"/>
                      </a:lnTo>
                      <a:lnTo>
                        <a:pt x="138" y="84"/>
                      </a:lnTo>
                      <a:lnTo>
                        <a:pt x="144" y="88"/>
                      </a:lnTo>
                      <a:lnTo>
                        <a:pt x="150" y="90"/>
                      </a:lnTo>
                      <a:lnTo>
                        <a:pt x="155" y="92"/>
                      </a:lnTo>
                      <a:lnTo>
                        <a:pt x="163" y="93"/>
                      </a:lnTo>
                      <a:lnTo>
                        <a:pt x="171" y="97"/>
                      </a:lnTo>
                      <a:lnTo>
                        <a:pt x="176" y="97"/>
                      </a:lnTo>
                      <a:lnTo>
                        <a:pt x="184" y="99"/>
                      </a:lnTo>
                      <a:lnTo>
                        <a:pt x="190" y="101"/>
                      </a:lnTo>
                      <a:lnTo>
                        <a:pt x="199" y="103"/>
                      </a:lnTo>
                      <a:lnTo>
                        <a:pt x="205" y="103"/>
                      </a:lnTo>
                      <a:lnTo>
                        <a:pt x="212" y="103"/>
                      </a:lnTo>
                      <a:lnTo>
                        <a:pt x="218" y="103"/>
                      </a:lnTo>
                      <a:lnTo>
                        <a:pt x="224" y="103"/>
                      </a:lnTo>
                      <a:lnTo>
                        <a:pt x="228" y="103"/>
                      </a:lnTo>
                      <a:lnTo>
                        <a:pt x="233" y="101"/>
                      </a:lnTo>
                      <a:lnTo>
                        <a:pt x="239" y="101"/>
                      </a:lnTo>
                      <a:lnTo>
                        <a:pt x="243" y="101"/>
                      </a:lnTo>
                      <a:lnTo>
                        <a:pt x="250" y="97"/>
                      </a:lnTo>
                      <a:lnTo>
                        <a:pt x="258" y="95"/>
                      </a:lnTo>
                      <a:lnTo>
                        <a:pt x="266" y="93"/>
                      </a:lnTo>
                      <a:lnTo>
                        <a:pt x="273" y="90"/>
                      </a:lnTo>
                      <a:lnTo>
                        <a:pt x="281" y="86"/>
                      </a:lnTo>
                      <a:lnTo>
                        <a:pt x="288" y="84"/>
                      </a:lnTo>
                      <a:lnTo>
                        <a:pt x="292" y="82"/>
                      </a:lnTo>
                      <a:lnTo>
                        <a:pt x="296" y="80"/>
                      </a:lnTo>
                      <a:lnTo>
                        <a:pt x="302" y="78"/>
                      </a:lnTo>
                      <a:lnTo>
                        <a:pt x="307" y="78"/>
                      </a:lnTo>
                      <a:lnTo>
                        <a:pt x="311" y="78"/>
                      </a:lnTo>
                      <a:lnTo>
                        <a:pt x="317" y="76"/>
                      </a:lnTo>
                      <a:lnTo>
                        <a:pt x="324" y="76"/>
                      </a:lnTo>
                      <a:lnTo>
                        <a:pt x="332" y="76"/>
                      </a:lnTo>
                      <a:lnTo>
                        <a:pt x="338" y="76"/>
                      </a:lnTo>
                      <a:lnTo>
                        <a:pt x="347" y="76"/>
                      </a:lnTo>
                      <a:lnTo>
                        <a:pt x="355" y="76"/>
                      </a:lnTo>
                      <a:lnTo>
                        <a:pt x="366" y="78"/>
                      </a:lnTo>
                      <a:lnTo>
                        <a:pt x="374" y="78"/>
                      </a:lnTo>
                      <a:lnTo>
                        <a:pt x="383" y="78"/>
                      </a:lnTo>
                      <a:lnTo>
                        <a:pt x="391" y="80"/>
                      </a:lnTo>
                      <a:lnTo>
                        <a:pt x="400" y="80"/>
                      </a:lnTo>
                      <a:lnTo>
                        <a:pt x="408" y="82"/>
                      </a:lnTo>
                      <a:lnTo>
                        <a:pt x="416" y="84"/>
                      </a:lnTo>
                      <a:lnTo>
                        <a:pt x="423" y="84"/>
                      </a:lnTo>
                      <a:lnTo>
                        <a:pt x="431" y="86"/>
                      </a:lnTo>
                      <a:lnTo>
                        <a:pt x="437" y="88"/>
                      </a:lnTo>
                      <a:lnTo>
                        <a:pt x="442" y="90"/>
                      </a:lnTo>
                      <a:lnTo>
                        <a:pt x="450" y="90"/>
                      </a:lnTo>
                      <a:lnTo>
                        <a:pt x="456" y="92"/>
                      </a:lnTo>
                      <a:lnTo>
                        <a:pt x="459" y="93"/>
                      </a:lnTo>
                      <a:lnTo>
                        <a:pt x="465" y="95"/>
                      </a:lnTo>
                      <a:lnTo>
                        <a:pt x="471" y="95"/>
                      </a:lnTo>
                      <a:lnTo>
                        <a:pt x="475" y="97"/>
                      </a:lnTo>
                      <a:lnTo>
                        <a:pt x="482" y="99"/>
                      </a:lnTo>
                      <a:lnTo>
                        <a:pt x="488" y="101"/>
                      </a:lnTo>
                      <a:lnTo>
                        <a:pt x="494" y="103"/>
                      </a:lnTo>
                      <a:lnTo>
                        <a:pt x="499" y="107"/>
                      </a:lnTo>
                      <a:lnTo>
                        <a:pt x="503" y="109"/>
                      </a:lnTo>
                      <a:lnTo>
                        <a:pt x="507" y="111"/>
                      </a:lnTo>
                      <a:lnTo>
                        <a:pt x="518" y="63"/>
                      </a:lnTo>
                      <a:lnTo>
                        <a:pt x="518" y="6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6" name="Freeform 23"/>
                <p:cNvSpPr>
                  <a:spLocks/>
                </p:cNvSpPr>
                <p:nvPr/>
              </p:nvSpPr>
              <p:spPr bwMode="auto">
                <a:xfrm>
                  <a:off x="7172268" y="3806047"/>
                  <a:ext cx="292299" cy="209573"/>
                </a:xfrm>
                <a:custGeom>
                  <a:avLst/>
                  <a:gdLst/>
                  <a:ahLst/>
                  <a:cxnLst>
                    <a:cxn ang="0">
                      <a:pos x="0" y="7"/>
                    </a:cxn>
                    <a:cxn ang="0">
                      <a:pos x="2" y="7"/>
                    </a:cxn>
                    <a:cxn ang="0">
                      <a:pos x="5" y="7"/>
                    </a:cxn>
                    <a:cxn ang="0">
                      <a:pos x="13" y="9"/>
                    </a:cxn>
                    <a:cxn ang="0">
                      <a:pos x="22" y="11"/>
                    </a:cxn>
                    <a:cxn ang="0">
                      <a:pos x="26" y="13"/>
                    </a:cxn>
                    <a:cxn ang="0">
                      <a:pos x="32" y="15"/>
                    </a:cxn>
                    <a:cxn ang="0">
                      <a:pos x="38" y="17"/>
                    </a:cxn>
                    <a:cxn ang="0">
                      <a:pos x="45" y="19"/>
                    </a:cxn>
                    <a:cxn ang="0">
                      <a:pos x="51" y="22"/>
                    </a:cxn>
                    <a:cxn ang="0">
                      <a:pos x="58" y="24"/>
                    </a:cxn>
                    <a:cxn ang="0">
                      <a:pos x="64" y="28"/>
                    </a:cxn>
                    <a:cxn ang="0">
                      <a:pos x="74" y="34"/>
                    </a:cxn>
                    <a:cxn ang="0">
                      <a:pos x="79" y="36"/>
                    </a:cxn>
                    <a:cxn ang="0">
                      <a:pos x="87" y="41"/>
                    </a:cxn>
                    <a:cxn ang="0">
                      <a:pos x="95" y="45"/>
                    </a:cxn>
                    <a:cxn ang="0">
                      <a:pos x="102" y="51"/>
                    </a:cxn>
                    <a:cxn ang="0">
                      <a:pos x="108" y="57"/>
                    </a:cxn>
                    <a:cxn ang="0">
                      <a:pos x="115" y="62"/>
                    </a:cxn>
                    <a:cxn ang="0">
                      <a:pos x="123" y="70"/>
                    </a:cxn>
                    <a:cxn ang="0">
                      <a:pos x="131" y="77"/>
                    </a:cxn>
                    <a:cxn ang="0">
                      <a:pos x="136" y="83"/>
                    </a:cxn>
                    <a:cxn ang="0">
                      <a:pos x="142" y="91"/>
                    </a:cxn>
                    <a:cxn ang="0">
                      <a:pos x="148" y="100"/>
                    </a:cxn>
                    <a:cxn ang="0">
                      <a:pos x="153" y="110"/>
                    </a:cxn>
                    <a:cxn ang="0">
                      <a:pos x="159" y="117"/>
                    </a:cxn>
                    <a:cxn ang="0">
                      <a:pos x="165" y="129"/>
                    </a:cxn>
                    <a:cxn ang="0">
                      <a:pos x="167" y="134"/>
                    </a:cxn>
                    <a:cxn ang="0">
                      <a:pos x="169" y="140"/>
                    </a:cxn>
                    <a:cxn ang="0">
                      <a:pos x="171" y="146"/>
                    </a:cxn>
                    <a:cxn ang="0">
                      <a:pos x="172" y="152"/>
                    </a:cxn>
                    <a:cxn ang="0">
                      <a:pos x="210" y="140"/>
                    </a:cxn>
                    <a:cxn ang="0">
                      <a:pos x="212" y="112"/>
                    </a:cxn>
                    <a:cxn ang="0">
                      <a:pos x="212" y="110"/>
                    </a:cxn>
                    <a:cxn ang="0">
                      <a:pos x="210" y="106"/>
                    </a:cxn>
                    <a:cxn ang="0">
                      <a:pos x="209" y="102"/>
                    </a:cxn>
                    <a:cxn ang="0">
                      <a:pos x="207" y="96"/>
                    </a:cxn>
                    <a:cxn ang="0">
                      <a:pos x="201" y="89"/>
                    </a:cxn>
                    <a:cxn ang="0">
                      <a:pos x="197" y="81"/>
                    </a:cxn>
                    <a:cxn ang="0">
                      <a:pos x="191" y="72"/>
                    </a:cxn>
                    <a:cxn ang="0">
                      <a:pos x="186" y="62"/>
                    </a:cxn>
                    <a:cxn ang="0">
                      <a:pos x="178" y="53"/>
                    </a:cxn>
                    <a:cxn ang="0">
                      <a:pos x="169" y="43"/>
                    </a:cxn>
                    <a:cxn ang="0">
                      <a:pos x="165" y="36"/>
                    </a:cxn>
                    <a:cxn ang="0">
                      <a:pos x="159" y="34"/>
                    </a:cxn>
                    <a:cxn ang="0">
                      <a:pos x="153" y="28"/>
                    </a:cxn>
                    <a:cxn ang="0">
                      <a:pos x="150" y="24"/>
                    </a:cxn>
                    <a:cxn ang="0">
                      <a:pos x="142" y="19"/>
                    </a:cxn>
                    <a:cxn ang="0">
                      <a:pos x="136" y="15"/>
                    </a:cxn>
                    <a:cxn ang="0">
                      <a:pos x="131" y="11"/>
                    </a:cxn>
                    <a:cxn ang="0">
                      <a:pos x="123" y="9"/>
                    </a:cxn>
                    <a:cxn ang="0">
                      <a:pos x="115" y="5"/>
                    </a:cxn>
                    <a:cxn ang="0">
                      <a:pos x="110" y="3"/>
                    </a:cxn>
                    <a:cxn ang="0">
                      <a:pos x="102" y="0"/>
                    </a:cxn>
                    <a:cxn ang="0">
                      <a:pos x="95" y="0"/>
                    </a:cxn>
                    <a:cxn ang="0">
                      <a:pos x="0" y="7"/>
                    </a:cxn>
                    <a:cxn ang="0">
                      <a:pos x="0" y="7"/>
                    </a:cxn>
                  </a:cxnLst>
                  <a:rect l="0" t="0" r="r" b="b"/>
                  <a:pathLst>
                    <a:path w="212" h="152">
                      <a:moveTo>
                        <a:pt x="0" y="7"/>
                      </a:moveTo>
                      <a:lnTo>
                        <a:pt x="2" y="7"/>
                      </a:lnTo>
                      <a:lnTo>
                        <a:pt x="5" y="7"/>
                      </a:lnTo>
                      <a:lnTo>
                        <a:pt x="13" y="9"/>
                      </a:lnTo>
                      <a:lnTo>
                        <a:pt x="22" y="11"/>
                      </a:lnTo>
                      <a:lnTo>
                        <a:pt x="26" y="13"/>
                      </a:lnTo>
                      <a:lnTo>
                        <a:pt x="32" y="15"/>
                      </a:lnTo>
                      <a:lnTo>
                        <a:pt x="38" y="17"/>
                      </a:lnTo>
                      <a:lnTo>
                        <a:pt x="45" y="19"/>
                      </a:lnTo>
                      <a:lnTo>
                        <a:pt x="51" y="22"/>
                      </a:lnTo>
                      <a:lnTo>
                        <a:pt x="58" y="24"/>
                      </a:lnTo>
                      <a:lnTo>
                        <a:pt x="64" y="28"/>
                      </a:lnTo>
                      <a:lnTo>
                        <a:pt x="74" y="34"/>
                      </a:lnTo>
                      <a:lnTo>
                        <a:pt x="79" y="36"/>
                      </a:lnTo>
                      <a:lnTo>
                        <a:pt x="87" y="41"/>
                      </a:lnTo>
                      <a:lnTo>
                        <a:pt x="95" y="45"/>
                      </a:lnTo>
                      <a:lnTo>
                        <a:pt x="102" y="51"/>
                      </a:lnTo>
                      <a:lnTo>
                        <a:pt x="108" y="57"/>
                      </a:lnTo>
                      <a:lnTo>
                        <a:pt x="115" y="62"/>
                      </a:lnTo>
                      <a:lnTo>
                        <a:pt x="123" y="70"/>
                      </a:lnTo>
                      <a:lnTo>
                        <a:pt x="131" y="77"/>
                      </a:lnTo>
                      <a:lnTo>
                        <a:pt x="136" y="83"/>
                      </a:lnTo>
                      <a:lnTo>
                        <a:pt x="142" y="91"/>
                      </a:lnTo>
                      <a:lnTo>
                        <a:pt x="148" y="100"/>
                      </a:lnTo>
                      <a:lnTo>
                        <a:pt x="153" y="110"/>
                      </a:lnTo>
                      <a:lnTo>
                        <a:pt x="159" y="117"/>
                      </a:lnTo>
                      <a:lnTo>
                        <a:pt x="165" y="129"/>
                      </a:lnTo>
                      <a:lnTo>
                        <a:pt x="167" y="134"/>
                      </a:lnTo>
                      <a:lnTo>
                        <a:pt x="169" y="140"/>
                      </a:lnTo>
                      <a:lnTo>
                        <a:pt x="171" y="146"/>
                      </a:lnTo>
                      <a:lnTo>
                        <a:pt x="172" y="152"/>
                      </a:lnTo>
                      <a:lnTo>
                        <a:pt x="210" y="140"/>
                      </a:lnTo>
                      <a:lnTo>
                        <a:pt x="212" y="112"/>
                      </a:lnTo>
                      <a:lnTo>
                        <a:pt x="212" y="110"/>
                      </a:lnTo>
                      <a:lnTo>
                        <a:pt x="210" y="106"/>
                      </a:lnTo>
                      <a:lnTo>
                        <a:pt x="209" y="102"/>
                      </a:lnTo>
                      <a:lnTo>
                        <a:pt x="207" y="96"/>
                      </a:lnTo>
                      <a:lnTo>
                        <a:pt x="201" y="89"/>
                      </a:lnTo>
                      <a:lnTo>
                        <a:pt x="197" y="81"/>
                      </a:lnTo>
                      <a:lnTo>
                        <a:pt x="191" y="72"/>
                      </a:lnTo>
                      <a:lnTo>
                        <a:pt x="186" y="62"/>
                      </a:lnTo>
                      <a:lnTo>
                        <a:pt x="178" y="53"/>
                      </a:lnTo>
                      <a:lnTo>
                        <a:pt x="169" y="43"/>
                      </a:lnTo>
                      <a:lnTo>
                        <a:pt x="165" y="36"/>
                      </a:lnTo>
                      <a:lnTo>
                        <a:pt x="159" y="34"/>
                      </a:lnTo>
                      <a:lnTo>
                        <a:pt x="153" y="28"/>
                      </a:lnTo>
                      <a:lnTo>
                        <a:pt x="150" y="24"/>
                      </a:lnTo>
                      <a:lnTo>
                        <a:pt x="142" y="19"/>
                      </a:lnTo>
                      <a:lnTo>
                        <a:pt x="136" y="15"/>
                      </a:lnTo>
                      <a:lnTo>
                        <a:pt x="131" y="11"/>
                      </a:lnTo>
                      <a:lnTo>
                        <a:pt x="123" y="9"/>
                      </a:lnTo>
                      <a:lnTo>
                        <a:pt x="115" y="5"/>
                      </a:lnTo>
                      <a:lnTo>
                        <a:pt x="110" y="3"/>
                      </a:lnTo>
                      <a:lnTo>
                        <a:pt x="102" y="0"/>
                      </a:lnTo>
                      <a:lnTo>
                        <a:pt x="95" y="0"/>
                      </a:lnTo>
                      <a:lnTo>
                        <a:pt x="0" y="7"/>
                      </a:lnTo>
                      <a:lnTo>
                        <a:pt x="0" y="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7" name="Freeform 24"/>
                <p:cNvSpPr>
                  <a:spLocks/>
                </p:cNvSpPr>
                <p:nvPr/>
              </p:nvSpPr>
              <p:spPr bwMode="auto">
                <a:xfrm>
                  <a:off x="6935119" y="3830866"/>
                  <a:ext cx="885171" cy="642507"/>
                </a:xfrm>
                <a:custGeom>
                  <a:avLst/>
                  <a:gdLst/>
                  <a:ahLst/>
                  <a:cxnLst>
                    <a:cxn ang="0">
                      <a:pos x="43" y="258"/>
                    </a:cxn>
                    <a:cxn ang="0">
                      <a:pos x="32" y="283"/>
                    </a:cxn>
                    <a:cxn ang="0">
                      <a:pos x="17" y="315"/>
                    </a:cxn>
                    <a:cxn ang="0">
                      <a:pos x="7" y="351"/>
                    </a:cxn>
                    <a:cxn ang="0">
                      <a:pos x="0" y="387"/>
                    </a:cxn>
                    <a:cxn ang="0">
                      <a:pos x="5" y="421"/>
                    </a:cxn>
                    <a:cxn ang="0">
                      <a:pos x="22" y="448"/>
                    </a:cxn>
                    <a:cxn ang="0">
                      <a:pos x="43" y="459"/>
                    </a:cxn>
                    <a:cxn ang="0">
                      <a:pos x="74" y="465"/>
                    </a:cxn>
                    <a:cxn ang="0">
                      <a:pos x="97" y="463"/>
                    </a:cxn>
                    <a:cxn ang="0">
                      <a:pos x="117" y="456"/>
                    </a:cxn>
                    <a:cxn ang="0">
                      <a:pos x="144" y="444"/>
                    </a:cxn>
                    <a:cxn ang="0">
                      <a:pos x="169" y="427"/>
                    </a:cxn>
                    <a:cxn ang="0">
                      <a:pos x="203" y="399"/>
                    </a:cxn>
                    <a:cxn ang="0">
                      <a:pos x="237" y="364"/>
                    </a:cxn>
                    <a:cxn ang="0">
                      <a:pos x="264" y="330"/>
                    </a:cxn>
                    <a:cxn ang="0">
                      <a:pos x="285" y="306"/>
                    </a:cxn>
                    <a:cxn ang="0">
                      <a:pos x="459" y="53"/>
                    </a:cxn>
                    <a:cxn ang="0">
                      <a:pos x="473" y="51"/>
                    </a:cxn>
                    <a:cxn ang="0">
                      <a:pos x="499" y="49"/>
                    </a:cxn>
                    <a:cxn ang="0">
                      <a:pos x="520" y="47"/>
                    </a:cxn>
                    <a:cxn ang="0">
                      <a:pos x="543" y="49"/>
                    </a:cxn>
                    <a:cxn ang="0">
                      <a:pos x="566" y="53"/>
                    </a:cxn>
                    <a:cxn ang="0">
                      <a:pos x="587" y="58"/>
                    </a:cxn>
                    <a:cxn ang="0">
                      <a:pos x="640" y="41"/>
                    </a:cxn>
                    <a:cxn ang="0">
                      <a:pos x="613" y="19"/>
                    </a:cxn>
                    <a:cxn ang="0">
                      <a:pos x="585" y="5"/>
                    </a:cxn>
                    <a:cxn ang="0">
                      <a:pos x="549" y="1"/>
                    </a:cxn>
                    <a:cxn ang="0">
                      <a:pos x="520" y="0"/>
                    </a:cxn>
                    <a:cxn ang="0">
                      <a:pos x="495" y="1"/>
                    </a:cxn>
                    <a:cxn ang="0">
                      <a:pos x="465" y="3"/>
                    </a:cxn>
                    <a:cxn ang="0">
                      <a:pos x="431" y="9"/>
                    </a:cxn>
                    <a:cxn ang="0">
                      <a:pos x="418" y="20"/>
                    </a:cxn>
                    <a:cxn ang="0">
                      <a:pos x="404" y="43"/>
                    </a:cxn>
                    <a:cxn ang="0">
                      <a:pos x="389" y="68"/>
                    </a:cxn>
                    <a:cxn ang="0">
                      <a:pos x="372" y="98"/>
                    </a:cxn>
                    <a:cxn ang="0">
                      <a:pos x="349" y="131"/>
                    </a:cxn>
                    <a:cxn ang="0">
                      <a:pos x="326" y="167"/>
                    </a:cxn>
                    <a:cxn ang="0">
                      <a:pos x="300" y="205"/>
                    </a:cxn>
                    <a:cxn ang="0">
                      <a:pos x="271" y="243"/>
                    </a:cxn>
                    <a:cxn ang="0">
                      <a:pos x="243" y="279"/>
                    </a:cxn>
                    <a:cxn ang="0">
                      <a:pos x="212" y="313"/>
                    </a:cxn>
                    <a:cxn ang="0">
                      <a:pos x="184" y="345"/>
                    </a:cxn>
                    <a:cxn ang="0">
                      <a:pos x="154" y="372"/>
                    </a:cxn>
                    <a:cxn ang="0">
                      <a:pos x="123" y="393"/>
                    </a:cxn>
                    <a:cxn ang="0">
                      <a:pos x="95" y="406"/>
                    </a:cxn>
                    <a:cxn ang="0">
                      <a:pos x="68" y="412"/>
                    </a:cxn>
                    <a:cxn ang="0">
                      <a:pos x="53" y="397"/>
                    </a:cxn>
                    <a:cxn ang="0">
                      <a:pos x="49" y="368"/>
                    </a:cxn>
                    <a:cxn ang="0">
                      <a:pos x="51" y="345"/>
                    </a:cxn>
                    <a:cxn ang="0">
                      <a:pos x="60" y="319"/>
                    </a:cxn>
                    <a:cxn ang="0">
                      <a:pos x="79" y="288"/>
                    </a:cxn>
                    <a:cxn ang="0">
                      <a:pos x="53" y="249"/>
                    </a:cxn>
                  </a:cxnLst>
                  <a:rect l="0" t="0" r="r" b="b"/>
                  <a:pathLst>
                    <a:path w="642" h="465">
                      <a:moveTo>
                        <a:pt x="53" y="249"/>
                      </a:moveTo>
                      <a:lnTo>
                        <a:pt x="51" y="249"/>
                      </a:lnTo>
                      <a:lnTo>
                        <a:pt x="47" y="254"/>
                      </a:lnTo>
                      <a:lnTo>
                        <a:pt x="43" y="258"/>
                      </a:lnTo>
                      <a:lnTo>
                        <a:pt x="41" y="264"/>
                      </a:lnTo>
                      <a:lnTo>
                        <a:pt x="40" y="269"/>
                      </a:lnTo>
                      <a:lnTo>
                        <a:pt x="36" y="277"/>
                      </a:lnTo>
                      <a:lnTo>
                        <a:pt x="32" y="283"/>
                      </a:lnTo>
                      <a:lnTo>
                        <a:pt x="28" y="290"/>
                      </a:lnTo>
                      <a:lnTo>
                        <a:pt x="24" y="298"/>
                      </a:lnTo>
                      <a:lnTo>
                        <a:pt x="21" y="306"/>
                      </a:lnTo>
                      <a:lnTo>
                        <a:pt x="17" y="315"/>
                      </a:lnTo>
                      <a:lnTo>
                        <a:pt x="15" y="323"/>
                      </a:lnTo>
                      <a:lnTo>
                        <a:pt x="11" y="332"/>
                      </a:lnTo>
                      <a:lnTo>
                        <a:pt x="9" y="342"/>
                      </a:lnTo>
                      <a:lnTo>
                        <a:pt x="7" y="351"/>
                      </a:lnTo>
                      <a:lnTo>
                        <a:pt x="3" y="359"/>
                      </a:lnTo>
                      <a:lnTo>
                        <a:pt x="2" y="368"/>
                      </a:lnTo>
                      <a:lnTo>
                        <a:pt x="2" y="378"/>
                      </a:lnTo>
                      <a:lnTo>
                        <a:pt x="0" y="387"/>
                      </a:lnTo>
                      <a:lnTo>
                        <a:pt x="2" y="397"/>
                      </a:lnTo>
                      <a:lnTo>
                        <a:pt x="2" y="404"/>
                      </a:lnTo>
                      <a:lnTo>
                        <a:pt x="3" y="414"/>
                      </a:lnTo>
                      <a:lnTo>
                        <a:pt x="5" y="421"/>
                      </a:lnTo>
                      <a:lnTo>
                        <a:pt x="9" y="429"/>
                      </a:lnTo>
                      <a:lnTo>
                        <a:pt x="13" y="437"/>
                      </a:lnTo>
                      <a:lnTo>
                        <a:pt x="19" y="442"/>
                      </a:lnTo>
                      <a:lnTo>
                        <a:pt x="22" y="448"/>
                      </a:lnTo>
                      <a:lnTo>
                        <a:pt x="30" y="454"/>
                      </a:lnTo>
                      <a:lnTo>
                        <a:pt x="34" y="456"/>
                      </a:lnTo>
                      <a:lnTo>
                        <a:pt x="40" y="458"/>
                      </a:lnTo>
                      <a:lnTo>
                        <a:pt x="43" y="459"/>
                      </a:lnTo>
                      <a:lnTo>
                        <a:pt x="49" y="463"/>
                      </a:lnTo>
                      <a:lnTo>
                        <a:pt x="59" y="465"/>
                      </a:lnTo>
                      <a:lnTo>
                        <a:pt x="70" y="465"/>
                      </a:lnTo>
                      <a:lnTo>
                        <a:pt x="74" y="465"/>
                      </a:lnTo>
                      <a:lnTo>
                        <a:pt x="79" y="465"/>
                      </a:lnTo>
                      <a:lnTo>
                        <a:pt x="85" y="465"/>
                      </a:lnTo>
                      <a:lnTo>
                        <a:pt x="91" y="465"/>
                      </a:lnTo>
                      <a:lnTo>
                        <a:pt x="97" y="463"/>
                      </a:lnTo>
                      <a:lnTo>
                        <a:pt x="100" y="461"/>
                      </a:lnTo>
                      <a:lnTo>
                        <a:pt x="106" y="459"/>
                      </a:lnTo>
                      <a:lnTo>
                        <a:pt x="112" y="459"/>
                      </a:lnTo>
                      <a:lnTo>
                        <a:pt x="117" y="456"/>
                      </a:lnTo>
                      <a:lnTo>
                        <a:pt x="121" y="454"/>
                      </a:lnTo>
                      <a:lnTo>
                        <a:pt x="129" y="452"/>
                      </a:lnTo>
                      <a:lnTo>
                        <a:pt x="135" y="450"/>
                      </a:lnTo>
                      <a:lnTo>
                        <a:pt x="144" y="444"/>
                      </a:lnTo>
                      <a:lnTo>
                        <a:pt x="154" y="439"/>
                      </a:lnTo>
                      <a:lnTo>
                        <a:pt x="159" y="435"/>
                      </a:lnTo>
                      <a:lnTo>
                        <a:pt x="165" y="431"/>
                      </a:lnTo>
                      <a:lnTo>
                        <a:pt x="169" y="427"/>
                      </a:lnTo>
                      <a:lnTo>
                        <a:pt x="174" y="423"/>
                      </a:lnTo>
                      <a:lnTo>
                        <a:pt x="184" y="416"/>
                      </a:lnTo>
                      <a:lnTo>
                        <a:pt x="193" y="408"/>
                      </a:lnTo>
                      <a:lnTo>
                        <a:pt x="203" y="399"/>
                      </a:lnTo>
                      <a:lnTo>
                        <a:pt x="212" y="391"/>
                      </a:lnTo>
                      <a:lnTo>
                        <a:pt x="220" y="382"/>
                      </a:lnTo>
                      <a:lnTo>
                        <a:pt x="229" y="374"/>
                      </a:lnTo>
                      <a:lnTo>
                        <a:pt x="237" y="364"/>
                      </a:lnTo>
                      <a:lnTo>
                        <a:pt x="245" y="355"/>
                      </a:lnTo>
                      <a:lnTo>
                        <a:pt x="252" y="347"/>
                      </a:lnTo>
                      <a:lnTo>
                        <a:pt x="258" y="338"/>
                      </a:lnTo>
                      <a:lnTo>
                        <a:pt x="264" y="330"/>
                      </a:lnTo>
                      <a:lnTo>
                        <a:pt x="271" y="325"/>
                      </a:lnTo>
                      <a:lnTo>
                        <a:pt x="275" y="317"/>
                      </a:lnTo>
                      <a:lnTo>
                        <a:pt x="281" y="311"/>
                      </a:lnTo>
                      <a:lnTo>
                        <a:pt x="285" y="306"/>
                      </a:lnTo>
                      <a:lnTo>
                        <a:pt x="288" y="302"/>
                      </a:lnTo>
                      <a:lnTo>
                        <a:pt x="292" y="296"/>
                      </a:lnTo>
                      <a:lnTo>
                        <a:pt x="294" y="294"/>
                      </a:lnTo>
                      <a:lnTo>
                        <a:pt x="459" y="53"/>
                      </a:lnTo>
                      <a:lnTo>
                        <a:pt x="459" y="51"/>
                      </a:lnTo>
                      <a:lnTo>
                        <a:pt x="463" y="51"/>
                      </a:lnTo>
                      <a:lnTo>
                        <a:pt x="467" y="51"/>
                      </a:lnTo>
                      <a:lnTo>
                        <a:pt x="473" y="51"/>
                      </a:lnTo>
                      <a:lnTo>
                        <a:pt x="480" y="49"/>
                      </a:lnTo>
                      <a:lnTo>
                        <a:pt x="490" y="49"/>
                      </a:lnTo>
                      <a:lnTo>
                        <a:pt x="494" y="49"/>
                      </a:lnTo>
                      <a:lnTo>
                        <a:pt x="499" y="49"/>
                      </a:lnTo>
                      <a:lnTo>
                        <a:pt x="505" y="49"/>
                      </a:lnTo>
                      <a:lnTo>
                        <a:pt x="511" y="49"/>
                      </a:lnTo>
                      <a:lnTo>
                        <a:pt x="514" y="47"/>
                      </a:lnTo>
                      <a:lnTo>
                        <a:pt x="520" y="47"/>
                      </a:lnTo>
                      <a:lnTo>
                        <a:pt x="526" y="47"/>
                      </a:lnTo>
                      <a:lnTo>
                        <a:pt x="532" y="47"/>
                      </a:lnTo>
                      <a:lnTo>
                        <a:pt x="537" y="47"/>
                      </a:lnTo>
                      <a:lnTo>
                        <a:pt x="543" y="49"/>
                      </a:lnTo>
                      <a:lnTo>
                        <a:pt x="549" y="49"/>
                      </a:lnTo>
                      <a:lnTo>
                        <a:pt x="554" y="51"/>
                      </a:lnTo>
                      <a:lnTo>
                        <a:pt x="560" y="51"/>
                      </a:lnTo>
                      <a:lnTo>
                        <a:pt x="566" y="53"/>
                      </a:lnTo>
                      <a:lnTo>
                        <a:pt x="571" y="53"/>
                      </a:lnTo>
                      <a:lnTo>
                        <a:pt x="577" y="55"/>
                      </a:lnTo>
                      <a:lnTo>
                        <a:pt x="581" y="57"/>
                      </a:lnTo>
                      <a:lnTo>
                        <a:pt x="587" y="58"/>
                      </a:lnTo>
                      <a:lnTo>
                        <a:pt x="592" y="62"/>
                      </a:lnTo>
                      <a:lnTo>
                        <a:pt x="596" y="64"/>
                      </a:lnTo>
                      <a:lnTo>
                        <a:pt x="642" y="45"/>
                      </a:lnTo>
                      <a:lnTo>
                        <a:pt x="640" y="41"/>
                      </a:lnTo>
                      <a:lnTo>
                        <a:pt x="634" y="34"/>
                      </a:lnTo>
                      <a:lnTo>
                        <a:pt x="628" y="28"/>
                      </a:lnTo>
                      <a:lnTo>
                        <a:pt x="623" y="24"/>
                      </a:lnTo>
                      <a:lnTo>
                        <a:pt x="613" y="19"/>
                      </a:lnTo>
                      <a:lnTo>
                        <a:pt x="606" y="15"/>
                      </a:lnTo>
                      <a:lnTo>
                        <a:pt x="598" y="11"/>
                      </a:lnTo>
                      <a:lnTo>
                        <a:pt x="592" y="7"/>
                      </a:lnTo>
                      <a:lnTo>
                        <a:pt x="585" y="5"/>
                      </a:lnTo>
                      <a:lnTo>
                        <a:pt x="577" y="5"/>
                      </a:lnTo>
                      <a:lnTo>
                        <a:pt x="568" y="3"/>
                      </a:lnTo>
                      <a:lnTo>
                        <a:pt x="558" y="1"/>
                      </a:lnTo>
                      <a:lnTo>
                        <a:pt x="549" y="1"/>
                      </a:lnTo>
                      <a:lnTo>
                        <a:pt x="539" y="1"/>
                      </a:lnTo>
                      <a:lnTo>
                        <a:pt x="532" y="0"/>
                      </a:lnTo>
                      <a:lnTo>
                        <a:pt x="526" y="0"/>
                      </a:lnTo>
                      <a:lnTo>
                        <a:pt x="520" y="0"/>
                      </a:lnTo>
                      <a:lnTo>
                        <a:pt x="514" y="0"/>
                      </a:lnTo>
                      <a:lnTo>
                        <a:pt x="509" y="0"/>
                      </a:lnTo>
                      <a:lnTo>
                        <a:pt x="501" y="0"/>
                      </a:lnTo>
                      <a:lnTo>
                        <a:pt x="495" y="1"/>
                      </a:lnTo>
                      <a:lnTo>
                        <a:pt x="488" y="1"/>
                      </a:lnTo>
                      <a:lnTo>
                        <a:pt x="480" y="1"/>
                      </a:lnTo>
                      <a:lnTo>
                        <a:pt x="473" y="1"/>
                      </a:lnTo>
                      <a:lnTo>
                        <a:pt x="465" y="3"/>
                      </a:lnTo>
                      <a:lnTo>
                        <a:pt x="457" y="5"/>
                      </a:lnTo>
                      <a:lnTo>
                        <a:pt x="448" y="5"/>
                      </a:lnTo>
                      <a:lnTo>
                        <a:pt x="440" y="7"/>
                      </a:lnTo>
                      <a:lnTo>
                        <a:pt x="431" y="9"/>
                      </a:lnTo>
                      <a:lnTo>
                        <a:pt x="423" y="11"/>
                      </a:lnTo>
                      <a:lnTo>
                        <a:pt x="423" y="11"/>
                      </a:lnTo>
                      <a:lnTo>
                        <a:pt x="421" y="15"/>
                      </a:lnTo>
                      <a:lnTo>
                        <a:pt x="418" y="20"/>
                      </a:lnTo>
                      <a:lnTo>
                        <a:pt x="414" y="28"/>
                      </a:lnTo>
                      <a:lnTo>
                        <a:pt x="410" y="34"/>
                      </a:lnTo>
                      <a:lnTo>
                        <a:pt x="406" y="38"/>
                      </a:lnTo>
                      <a:lnTo>
                        <a:pt x="404" y="43"/>
                      </a:lnTo>
                      <a:lnTo>
                        <a:pt x="400" y="49"/>
                      </a:lnTo>
                      <a:lnTo>
                        <a:pt x="397" y="55"/>
                      </a:lnTo>
                      <a:lnTo>
                        <a:pt x="393" y="62"/>
                      </a:lnTo>
                      <a:lnTo>
                        <a:pt x="389" y="68"/>
                      </a:lnTo>
                      <a:lnTo>
                        <a:pt x="385" y="76"/>
                      </a:lnTo>
                      <a:lnTo>
                        <a:pt x="381" y="83"/>
                      </a:lnTo>
                      <a:lnTo>
                        <a:pt x="376" y="91"/>
                      </a:lnTo>
                      <a:lnTo>
                        <a:pt x="372" y="98"/>
                      </a:lnTo>
                      <a:lnTo>
                        <a:pt x="366" y="106"/>
                      </a:lnTo>
                      <a:lnTo>
                        <a:pt x="361" y="114"/>
                      </a:lnTo>
                      <a:lnTo>
                        <a:pt x="355" y="123"/>
                      </a:lnTo>
                      <a:lnTo>
                        <a:pt x="349" y="131"/>
                      </a:lnTo>
                      <a:lnTo>
                        <a:pt x="345" y="140"/>
                      </a:lnTo>
                      <a:lnTo>
                        <a:pt x="338" y="150"/>
                      </a:lnTo>
                      <a:lnTo>
                        <a:pt x="332" y="157"/>
                      </a:lnTo>
                      <a:lnTo>
                        <a:pt x="326" y="167"/>
                      </a:lnTo>
                      <a:lnTo>
                        <a:pt x="321" y="176"/>
                      </a:lnTo>
                      <a:lnTo>
                        <a:pt x="313" y="186"/>
                      </a:lnTo>
                      <a:lnTo>
                        <a:pt x="307" y="195"/>
                      </a:lnTo>
                      <a:lnTo>
                        <a:pt x="300" y="205"/>
                      </a:lnTo>
                      <a:lnTo>
                        <a:pt x="294" y="216"/>
                      </a:lnTo>
                      <a:lnTo>
                        <a:pt x="286" y="224"/>
                      </a:lnTo>
                      <a:lnTo>
                        <a:pt x="279" y="233"/>
                      </a:lnTo>
                      <a:lnTo>
                        <a:pt x="271" y="243"/>
                      </a:lnTo>
                      <a:lnTo>
                        <a:pt x="266" y="252"/>
                      </a:lnTo>
                      <a:lnTo>
                        <a:pt x="258" y="262"/>
                      </a:lnTo>
                      <a:lnTo>
                        <a:pt x="250" y="271"/>
                      </a:lnTo>
                      <a:lnTo>
                        <a:pt x="243" y="279"/>
                      </a:lnTo>
                      <a:lnTo>
                        <a:pt x="237" y="288"/>
                      </a:lnTo>
                      <a:lnTo>
                        <a:pt x="228" y="296"/>
                      </a:lnTo>
                      <a:lnTo>
                        <a:pt x="222" y="306"/>
                      </a:lnTo>
                      <a:lnTo>
                        <a:pt x="212" y="313"/>
                      </a:lnTo>
                      <a:lnTo>
                        <a:pt x="207" y="323"/>
                      </a:lnTo>
                      <a:lnTo>
                        <a:pt x="199" y="330"/>
                      </a:lnTo>
                      <a:lnTo>
                        <a:pt x="192" y="338"/>
                      </a:lnTo>
                      <a:lnTo>
                        <a:pt x="184" y="345"/>
                      </a:lnTo>
                      <a:lnTo>
                        <a:pt x="176" y="355"/>
                      </a:lnTo>
                      <a:lnTo>
                        <a:pt x="169" y="359"/>
                      </a:lnTo>
                      <a:lnTo>
                        <a:pt x="161" y="366"/>
                      </a:lnTo>
                      <a:lnTo>
                        <a:pt x="154" y="372"/>
                      </a:lnTo>
                      <a:lnTo>
                        <a:pt x="146" y="378"/>
                      </a:lnTo>
                      <a:lnTo>
                        <a:pt x="138" y="383"/>
                      </a:lnTo>
                      <a:lnTo>
                        <a:pt x="131" y="387"/>
                      </a:lnTo>
                      <a:lnTo>
                        <a:pt x="123" y="393"/>
                      </a:lnTo>
                      <a:lnTo>
                        <a:pt x="117" y="397"/>
                      </a:lnTo>
                      <a:lnTo>
                        <a:pt x="110" y="401"/>
                      </a:lnTo>
                      <a:lnTo>
                        <a:pt x="102" y="404"/>
                      </a:lnTo>
                      <a:lnTo>
                        <a:pt x="95" y="406"/>
                      </a:lnTo>
                      <a:lnTo>
                        <a:pt x="89" y="410"/>
                      </a:lnTo>
                      <a:lnTo>
                        <a:pt x="81" y="410"/>
                      </a:lnTo>
                      <a:lnTo>
                        <a:pt x="74" y="412"/>
                      </a:lnTo>
                      <a:lnTo>
                        <a:pt x="68" y="412"/>
                      </a:lnTo>
                      <a:lnTo>
                        <a:pt x="62" y="412"/>
                      </a:lnTo>
                      <a:lnTo>
                        <a:pt x="59" y="410"/>
                      </a:lnTo>
                      <a:lnTo>
                        <a:pt x="55" y="402"/>
                      </a:lnTo>
                      <a:lnTo>
                        <a:pt x="53" y="397"/>
                      </a:lnTo>
                      <a:lnTo>
                        <a:pt x="51" y="391"/>
                      </a:lnTo>
                      <a:lnTo>
                        <a:pt x="49" y="382"/>
                      </a:lnTo>
                      <a:lnTo>
                        <a:pt x="49" y="374"/>
                      </a:lnTo>
                      <a:lnTo>
                        <a:pt x="49" y="368"/>
                      </a:lnTo>
                      <a:lnTo>
                        <a:pt x="49" y="364"/>
                      </a:lnTo>
                      <a:lnTo>
                        <a:pt x="49" y="357"/>
                      </a:lnTo>
                      <a:lnTo>
                        <a:pt x="49" y="351"/>
                      </a:lnTo>
                      <a:lnTo>
                        <a:pt x="51" y="345"/>
                      </a:lnTo>
                      <a:lnTo>
                        <a:pt x="53" y="340"/>
                      </a:lnTo>
                      <a:lnTo>
                        <a:pt x="55" y="332"/>
                      </a:lnTo>
                      <a:lnTo>
                        <a:pt x="59" y="326"/>
                      </a:lnTo>
                      <a:lnTo>
                        <a:pt x="60" y="319"/>
                      </a:lnTo>
                      <a:lnTo>
                        <a:pt x="64" y="311"/>
                      </a:lnTo>
                      <a:lnTo>
                        <a:pt x="70" y="304"/>
                      </a:lnTo>
                      <a:lnTo>
                        <a:pt x="74" y="296"/>
                      </a:lnTo>
                      <a:lnTo>
                        <a:pt x="79" y="288"/>
                      </a:lnTo>
                      <a:lnTo>
                        <a:pt x="87" y="279"/>
                      </a:lnTo>
                      <a:lnTo>
                        <a:pt x="93" y="271"/>
                      </a:lnTo>
                      <a:lnTo>
                        <a:pt x="102" y="262"/>
                      </a:lnTo>
                      <a:lnTo>
                        <a:pt x="53" y="249"/>
                      </a:lnTo>
                      <a:lnTo>
                        <a:pt x="53" y="249"/>
                      </a:lnTo>
                      <a:close/>
                    </a:path>
                  </a:pathLst>
                </a:custGeom>
                <a:solidFill>
                  <a:srgbClr val="000000">
                    <a:alpha val="34902"/>
                  </a:srgbClr>
                </a:solidFill>
                <a:ln w="9525">
                  <a:solidFill>
                    <a:srgbClr val="000000">
                      <a:alpha val="34902"/>
                    </a:srgbClr>
                  </a:solid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8" name="Freeform 25"/>
                <p:cNvSpPr>
                  <a:spLocks/>
                </p:cNvSpPr>
                <p:nvPr/>
              </p:nvSpPr>
              <p:spPr bwMode="auto">
                <a:xfrm>
                  <a:off x="6984755" y="3877743"/>
                  <a:ext cx="852080" cy="879656"/>
                </a:xfrm>
                <a:custGeom>
                  <a:avLst/>
                  <a:gdLst/>
                  <a:ahLst/>
                  <a:cxnLst>
                    <a:cxn ang="0">
                      <a:pos x="471" y="635"/>
                    </a:cxn>
                    <a:cxn ang="0">
                      <a:pos x="477" y="623"/>
                    </a:cxn>
                    <a:cxn ang="0">
                      <a:pos x="488" y="600"/>
                    </a:cxn>
                    <a:cxn ang="0">
                      <a:pos x="497" y="585"/>
                    </a:cxn>
                    <a:cxn ang="0">
                      <a:pos x="505" y="562"/>
                    </a:cxn>
                    <a:cxn ang="0">
                      <a:pos x="516" y="541"/>
                    </a:cxn>
                    <a:cxn ang="0">
                      <a:pos x="528" y="515"/>
                    </a:cxn>
                    <a:cxn ang="0">
                      <a:pos x="539" y="488"/>
                    </a:cxn>
                    <a:cxn ang="0">
                      <a:pos x="551" y="458"/>
                    </a:cxn>
                    <a:cxn ang="0">
                      <a:pos x="562" y="425"/>
                    </a:cxn>
                    <a:cxn ang="0">
                      <a:pos x="572" y="391"/>
                    </a:cxn>
                    <a:cxn ang="0">
                      <a:pos x="583" y="355"/>
                    </a:cxn>
                    <a:cxn ang="0">
                      <a:pos x="592" y="317"/>
                    </a:cxn>
                    <a:cxn ang="0">
                      <a:pos x="600" y="279"/>
                    </a:cxn>
                    <a:cxn ang="0">
                      <a:pos x="608" y="239"/>
                    </a:cxn>
                    <a:cxn ang="0">
                      <a:pos x="613" y="197"/>
                    </a:cxn>
                    <a:cxn ang="0">
                      <a:pos x="617" y="156"/>
                    </a:cxn>
                    <a:cxn ang="0">
                      <a:pos x="617" y="114"/>
                    </a:cxn>
                    <a:cxn ang="0">
                      <a:pos x="617" y="72"/>
                    </a:cxn>
                    <a:cxn ang="0">
                      <a:pos x="615" y="30"/>
                    </a:cxn>
                    <a:cxn ang="0">
                      <a:pos x="556" y="11"/>
                    </a:cxn>
                    <a:cxn ang="0">
                      <a:pos x="558" y="23"/>
                    </a:cxn>
                    <a:cxn ang="0">
                      <a:pos x="560" y="40"/>
                    </a:cxn>
                    <a:cxn ang="0">
                      <a:pos x="562" y="64"/>
                    </a:cxn>
                    <a:cxn ang="0">
                      <a:pos x="562" y="80"/>
                    </a:cxn>
                    <a:cxn ang="0">
                      <a:pos x="564" y="95"/>
                    </a:cxn>
                    <a:cxn ang="0">
                      <a:pos x="564" y="114"/>
                    </a:cxn>
                    <a:cxn ang="0">
                      <a:pos x="564" y="133"/>
                    </a:cxn>
                    <a:cxn ang="0">
                      <a:pos x="562" y="154"/>
                    </a:cxn>
                    <a:cxn ang="0">
                      <a:pos x="560" y="176"/>
                    </a:cxn>
                    <a:cxn ang="0">
                      <a:pos x="556" y="201"/>
                    </a:cxn>
                    <a:cxn ang="0">
                      <a:pos x="553" y="228"/>
                    </a:cxn>
                    <a:cxn ang="0">
                      <a:pos x="547" y="254"/>
                    </a:cxn>
                    <a:cxn ang="0">
                      <a:pos x="541" y="283"/>
                    </a:cxn>
                    <a:cxn ang="0">
                      <a:pos x="534" y="315"/>
                    </a:cxn>
                    <a:cxn ang="0">
                      <a:pos x="526" y="349"/>
                    </a:cxn>
                    <a:cxn ang="0">
                      <a:pos x="515" y="384"/>
                    </a:cxn>
                    <a:cxn ang="0">
                      <a:pos x="509" y="403"/>
                    </a:cxn>
                    <a:cxn ang="0">
                      <a:pos x="503" y="414"/>
                    </a:cxn>
                    <a:cxn ang="0">
                      <a:pos x="496" y="433"/>
                    </a:cxn>
                    <a:cxn ang="0">
                      <a:pos x="488" y="454"/>
                    </a:cxn>
                    <a:cxn ang="0">
                      <a:pos x="480" y="479"/>
                    </a:cxn>
                    <a:cxn ang="0">
                      <a:pos x="469" y="502"/>
                    </a:cxn>
                    <a:cxn ang="0">
                      <a:pos x="459" y="524"/>
                    </a:cxn>
                    <a:cxn ang="0">
                      <a:pos x="450" y="543"/>
                    </a:cxn>
                    <a:cxn ang="0">
                      <a:pos x="440" y="559"/>
                    </a:cxn>
                    <a:cxn ang="0">
                      <a:pos x="76" y="408"/>
                    </a:cxn>
                  </a:cxnLst>
                  <a:rect l="0" t="0" r="r" b="b"/>
                  <a:pathLst>
                    <a:path w="617" h="636">
                      <a:moveTo>
                        <a:pt x="0" y="429"/>
                      </a:moveTo>
                      <a:lnTo>
                        <a:pt x="471" y="636"/>
                      </a:lnTo>
                      <a:lnTo>
                        <a:pt x="471" y="635"/>
                      </a:lnTo>
                      <a:lnTo>
                        <a:pt x="471" y="633"/>
                      </a:lnTo>
                      <a:lnTo>
                        <a:pt x="473" y="629"/>
                      </a:lnTo>
                      <a:lnTo>
                        <a:pt x="477" y="623"/>
                      </a:lnTo>
                      <a:lnTo>
                        <a:pt x="480" y="614"/>
                      </a:lnTo>
                      <a:lnTo>
                        <a:pt x="486" y="606"/>
                      </a:lnTo>
                      <a:lnTo>
                        <a:pt x="488" y="600"/>
                      </a:lnTo>
                      <a:lnTo>
                        <a:pt x="490" y="595"/>
                      </a:lnTo>
                      <a:lnTo>
                        <a:pt x="494" y="589"/>
                      </a:lnTo>
                      <a:lnTo>
                        <a:pt x="497" y="585"/>
                      </a:lnTo>
                      <a:lnTo>
                        <a:pt x="499" y="578"/>
                      </a:lnTo>
                      <a:lnTo>
                        <a:pt x="503" y="570"/>
                      </a:lnTo>
                      <a:lnTo>
                        <a:pt x="505" y="562"/>
                      </a:lnTo>
                      <a:lnTo>
                        <a:pt x="509" y="557"/>
                      </a:lnTo>
                      <a:lnTo>
                        <a:pt x="513" y="549"/>
                      </a:lnTo>
                      <a:lnTo>
                        <a:pt x="516" y="541"/>
                      </a:lnTo>
                      <a:lnTo>
                        <a:pt x="520" y="532"/>
                      </a:lnTo>
                      <a:lnTo>
                        <a:pt x="524" y="524"/>
                      </a:lnTo>
                      <a:lnTo>
                        <a:pt x="528" y="515"/>
                      </a:lnTo>
                      <a:lnTo>
                        <a:pt x="532" y="505"/>
                      </a:lnTo>
                      <a:lnTo>
                        <a:pt x="535" y="496"/>
                      </a:lnTo>
                      <a:lnTo>
                        <a:pt x="539" y="488"/>
                      </a:lnTo>
                      <a:lnTo>
                        <a:pt x="543" y="477"/>
                      </a:lnTo>
                      <a:lnTo>
                        <a:pt x="547" y="467"/>
                      </a:lnTo>
                      <a:lnTo>
                        <a:pt x="551" y="458"/>
                      </a:lnTo>
                      <a:lnTo>
                        <a:pt x="554" y="448"/>
                      </a:lnTo>
                      <a:lnTo>
                        <a:pt x="558" y="437"/>
                      </a:lnTo>
                      <a:lnTo>
                        <a:pt x="562" y="425"/>
                      </a:lnTo>
                      <a:lnTo>
                        <a:pt x="566" y="414"/>
                      </a:lnTo>
                      <a:lnTo>
                        <a:pt x="570" y="403"/>
                      </a:lnTo>
                      <a:lnTo>
                        <a:pt x="572" y="391"/>
                      </a:lnTo>
                      <a:lnTo>
                        <a:pt x="575" y="380"/>
                      </a:lnTo>
                      <a:lnTo>
                        <a:pt x="579" y="367"/>
                      </a:lnTo>
                      <a:lnTo>
                        <a:pt x="583" y="355"/>
                      </a:lnTo>
                      <a:lnTo>
                        <a:pt x="587" y="342"/>
                      </a:lnTo>
                      <a:lnTo>
                        <a:pt x="589" y="330"/>
                      </a:lnTo>
                      <a:lnTo>
                        <a:pt x="592" y="317"/>
                      </a:lnTo>
                      <a:lnTo>
                        <a:pt x="594" y="304"/>
                      </a:lnTo>
                      <a:lnTo>
                        <a:pt x="598" y="291"/>
                      </a:lnTo>
                      <a:lnTo>
                        <a:pt x="600" y="279"/>
                      </a:lnTo>
                      <a:lnTo>
                        <a:pt x="604" y="266"/>
                      </a:lnTo>
                      <a:lnTo>
                        <a:pt x="606" y="253"/>
                      </a:lnTo>
                      <a:lnTo>
                        <a:pt x="608" y="239"/>
                      </a:lnTo>
                      <a:lnTo>
                        <a:pt x="610" y="226"/>
                      </a:lnTo>
                      <a:lnTo>
                        <a:pt x="611" y="211"/>
                      </a:lnTo>
                      <a:lnTo>
                        <a:pt x="613" y="197"/>
                      </a:lnTo>
                      <a:lnTo>
                        <a:pt x="613" y="184"/>
                      </a:lnTo>
                      <a:lnTo>
                        <a:pt x="615" y="171"/>
                      </a:lnTo>
                      <a:lnTo>
                        <a:pt x="617" y="156"/>
                      </a:lnTo>
                      <a:lnTo>
                        <a:pt x="617" y="142"/>
                      </a:lnTo>
                      <a:lnTo>
                        <a:pt x="617" y="129"/>
                      </a:lnTo>
                      <a:lnTo>
                        <a:pt x="617" y="114"/>
                      </a:lnTo>
                      <a:lnTo>
                        <a:pt x="617" y="100"/>
                      </a:lnTo>
                      <a:lnTo>
                        <a:pt x="617" y="87"/>
                      </a:lnTo>
                      <a:lnTo>
                        <a:pt x="617" y="72"/>
                      </a:lnTo>
                      <a:lnTo>
                        <a:pt x="617" y="59"/>
                      </a:lnTo>
                      <a:lnTo>
                        <a:pt x="615" y="43"/>
                      </a:lnTo>
                      <a:lnTo>
                        <a:pt x="615" y="30"/>
                      </a:lnTo>
                      <a:lnTo>
                        <a:pt x="594" y="0"/>
                      </a:lnTo>
                      <a:lnTo>
                        <a:pt x="556" y="11"/>
                      </a:lnTo>
                      <a:lnTo>
                        <a:pt x="556" y="11"/>
                      </a:lnTo>
                      <a:lnTo>
                        <a:pt x="556" y="17"/>
                      </a:lnTo>
                      <a:lnTo>
                        <a:pt x="556" y="19"/>
                      </a:lnTo>
                      <a:lnTo>
                        <a:pt x="558" y="23"/>
                      </a:lnTo>
                      <a:lnTo>
                        <a:pt x="558" y="28"/>
                      </a:lnTo>
                      <a:lnTo>
                        <a:pt x="560" y="34"/>
                      </a:lnTo>
                      <a:lnTo>
                        <a:pt x="560" y="40"/>
                      </a:lnTo>
                      <a:lnTo>
                        <a:pt x="560" y="47"/>
                      </a:lnTo>
                      <a:lnTo>
                        <a:pt x="562" y="55"/>
                      </a:lnTo>
                      <a:lnTo>
                        <a:pt x="562" y="64"/>
                      </a:lnTo>
                      <a:lnTo>
                        <a:pt x="562" y="68"/>
                      </a:lnTo>
                      <a:lnTo>
                        <a:pt x="562" y="74"/>
                      </a:lnTo>
                      <a:lnTo>
                        <a:pt x="562" y="80"/>
                      </a:lnTo>
                      <a:lnTo>
                        <a:pt x="564" y="85"/>
                      </a:lnTo>
                      <a:lnTo>
                        <a:pt x="564" y="89"/>
                      </a:lnTo>
                      <a:lnTo>
                        <a:pt x="564" y="95"/>
                      </a:lnTo>
                      <a:lnTo>
                        <a:pt x="564" y="100"/>
                      </a:lnTo>
                      <a:lnTo>
                        <a:pt x="564" y="108"/>
                      </a:lnTo>
                      <a:lnTo>
                        <a:pt x="564" y="114"/>
                      </a:lnTo>
                      <a:lnTo>
                        <a:pt x="564" y="119"/>
                      </a:lnTo>
                      <a:lnTo>
                        <a:pt x="564" y="125"/>
                      </a:lnTo>
                      <a:lnTo>
                        <a:pt x="564" y="133"/>
                      </a:lnTo>
                      <a:lnTo>
                        <a:pt x="562" y="138"/>
                      </a:lnTo>
                      <a:lnTo>
                        <a:pt x="562" y="146"/>
                      </a:lnTo>
                      <a:lnTo>
                        <a:pt x="562" y="154"/>
                      </a:lnTo>
                      <a:lnTo>
                        <a:pt x="562" y="161"/>
                      </a:lnTo>
                      <a:lnTo>
                        <a:pt x="560" y="169"/>
                      </a:lnTo>
                      <a:lnTo>
                        <a:pt x="560" y="176"/>
                      </a:lnTo>
                      <a:lnTo>
                        <a:pt x="558" y="184"/>
                      </a:lnTo>
                      <a:lnTo>
                        <a:pt x="558" y="194"/>
                      </a:lnTo>
                      <a:lnTo>
                        <a:pt x="556" y="201"/>
                      </a:lnTo>
                      <a:lnTo>
                        <a:pt x="554" y="209"/>
                      </a:lnTo>
                      <a:lnTo>
                        <a:pt x="554" y="218"/>
                      </a:lnTo>
                      <a:lnTo>
                        <a:pt x="553" y="228"/>
                      </a:lnTo>
                      <a:lnTo>
                        <a:pt x="551" y="235"/>
                      </a:lnTo>
                      <a:lnTo>
                        <a:pt x="549" y="245"/>
                      </a:lnTo>
                      <a:lnTo>
                        <a:pt x="547" y="254"/>
                      </a:lnTo>
                      <a:lnTo>
                        <a:pt x="545" y="264"/>
                      </a:lnTo>
                      <a:lnTo>
                        <a:pt x="543" y="273"/>
                      </a:lnTo>
                      <a:lnTo>
                        <a:pt x="541" y="283"/>
                      </a:lnTo>
                      <a:lnTo>
                        <a:pt x="539" y="294"/>
                      </a:lnTo>
                      <a:lnTo>
                        <a:pt x="537" y="306"/>
                      </a:lnTo>
                      <a:lnTo>
                        <a:pt x="534" y="315"/>
                      </a:lnTo>
                      <a:lnTo>
                        <a:pt x="532" y="325"/>
                      </a:lnTo>
                      <a:lnTo>
                        <a:pt x="528" y="336"/>
                      </a:lnTo>
                      <a:lnTo>
                        <a:pt x="526" y="349"/>
                      </a:lnTo>
                      <a:lnTo>
                        <a:pt x="522" y="359"/>
                      </a:lnTo>
                      <a:lnTo>
                        <a:pt x="518" y="370"/>
                      </a:lnTo>
                      <a:lnTo>
                        <a:pt x="515" y="384"/>
                      </a:lnTo>
                      <a:lnTo>
                        <a:pt x="511" y="395"/>
                      </a:lnTo>
                      <a:lnTo>
                        <a:pt x="511" y="397"/>
                      </a:lnTo>
                      <a:lnTo>
                        <a:pt x="509" y="403"/>
                      </a:lnTo>
                      <a:lnTo>
                        <a:pt x="507" y="405"/>
                      </a:lnTo>
                      <a:lnTo>
                        <a:pt x="505" y="410"/>
                      </a:lnTo>
                      <a:lnTo>
                        <a:pt x="503" y="414"/>
                      </a:lnTo>
                      <a:lnTo>
                        <a:pt x="501" y="422"/>
                      </a:lnTo>
                      <a:lnTo>
                        <a:pt x="499" y="427"/>
                      </a:lnTo>
                      <a:lnTo>
                        <a:pt x="496" y="433"/>
                      </a:lnTo>
                      <a:lnTo>
                        <a:pt x="494" y="439"/>
                      </a:lnTo>
                      <a:lnTo>
                        <a:pt x="492" y="446"/>
                      </a:lnTo>
                      <a:lnTo>
                        <a:pt x="488" y="454"/>
                      </a:lnTo>
                      <a:lnTo>
                        <a:pt x="486" y="462"/>
                      </a:lnTo>
                      <a:lnTo>
                        <a:pt x="482" y="471"/>
                      </a:lnTo>
                      <a:lnTo>
                        <a:pt x="480" y="479"/>
                      </a:lnTo>
                      <a:lnTo>
                        <a:pt x="477" y="486"/>
                      </a:lnTo>
                      <a:lnTo>
                        <a:pt x="473" y="494"/>
                      </a:lnTo>
                      <a:lnTo>
                        <a:pt x="469" y="502"/>
                      </a:lnTo>
                      <a:lnTo>
                        <a:pt x="467" y="511"/>
                      </a:lnTo>
                      <a:lnTo>
                        <a:pt x="463" y="517"/>
                      </a:lnTo>
                      <a:lnTo>
                        <a:pt x="459" y="524"/>
                      </a:lnTo>
                      <a:lnTo>
                        <a:pt x="456" y="532"/>
                      </a:lnTo>
                      <a:lnTo>
                        <a:pt x="454" y="540"/>
                      </a:lnTo>
                      <a:lnTo>
                        <a:pt x="450" y="543"/>
                      </a:lnTo>
                      <a:lnTo>
                        <a:pt x="446" y="549"/>
                      </a:lnTo>
                      <a:lnTo>
                        <a:pt x="444" y="555"/>
                      </a:lnTo>
                      <a:lnTo>
                        <a:pt x="440" y="559"/>
                      </a:lnTo>
                      <a:lnTo>
                        <a:pt x="435" y="566"/>
                      </a:lnTo>
                      <a:lnTo>
                        <a:pt x="433" y="570"/>
                      </a:lnTo>
                      <a:lnTo>
                        <a:pt x="76" y="408"/>
                      </a:lnTo>
                      <a:lnTo>
                        <a:pt x="0" y="429"/>
                      </a:lnTo>
                      <a:lnTo>
                        <a:pt x="0" y="429"/>
                      </a:lnTo>
                      <a:close/>
                    </a:path>
                  </a:pathLst>
                </a:custGeom>
                <a:solidFill>
                  <a:srgbClr val="000000">
                    <a:alpha val="34902"/>
                  </a:srgbClr>
                </a:solidFill>
                <a:ln w="9525">
                  <a:solidFill>
                    <a:srgbClr val="000000">
                      <a:alpha val="34902"/>
                    </a:srgbClr>
                  </a:solid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29" name="Freeform 26"/>
                <p:cNvSpPr>
                  <a:spLocks/>
                </p:cNvSpPr>
                <p:nvPr/>
              </p:nvSpPr>
              <p:spPr bwMode="auto">
                <a:xfrm>
                  <a:off x="7776167" y="3737110"/>
                  <a:ext cx="843807" cy="1825490"/>
                </a:xfrm>
                <a:custGeom>
                  <a:avLst/>
                  <a:gdLst/>
                  <a:ahLst/>
                  <a:cxnLst>
                    <a:cxn ang="0">
                      <a:pos x="25" y="53"/>
                    </a:cxn>
                    <a:cxn ang="0">
                      <a:pos x="78" y="8"/>
                    </a:cxn>
                    <a:cxn ang="0">
                      <a:pos x="133" y="2"/>
                    </a:cxn>
                    <a:cxn ang="0">
                      <a:pos x="187" y="23"/>
                    </a:cxn>
                    <a:cxn ang="0">
                      <a:pos x="238" y="74"/>
                    </a:cxn>
                    <a:cxn ang="0">
                      <a:pos x="278" y="61"/>
                    </a:cxn>
                    <a:cxn ang="0">
                      <a:pos x="325" y="50"/>
                    </a:cxn>
                    <a:cxn ang="0">
                      <a:pos x="378" y="50"/>
                    </a:cxn>
                    <a:cxn ang="0">
                      <a:pos x="428" y="74"/>
                    </a:cxn>
                    <a:cxn ang="0">
                      <a:pos x="487" y="137"/>
                    </a:cxn>
                    <a:cxn ang="0">
                      <a:pos x="534" y="164"/>
                    </a:cxn>
                    <a:cxn ang="0">
                      <a:pos x="580" y="186"/>
                    </a:cxn>
                    <a:cxn ang="0">
                      <a:pos x="605" y="232"/>
                    </a:cxn>
                    <a:cxn ang="0">
                      <a:pos x="608" y="279"/>
                    </a:cxn>
                    <a:cxn ang="0">
                      <a:pos x="610" y="340"/>
                    </a:cxn>
                    <a:cxn ang="0">
                      <a:pos x="608" y="413"/>
                    </a:cxn>
                    <a:cxn ang="0">
                      <a:pos x="603" y="492"/>
                    </a:cxn>
                    <a:cxn ang="0">
                      <a:pos x="593" y="572"/>
                    </a:cxn>
                    <a:cxn ang="0">
                      <a:pos x="582" y="644"/>
                    </a:cxn>
                    <a:cxn ang="0">
                      <a:pos x="567" y="705"/>
                    </a:cxn>
                    <a:cxn ang="0">
                      <a:pos x="548" y="753"/>
                    </a:cxn>
                    <a:cxn ang="0">
                      <a:pos x="527" y="814"/>
                    </a:cxn>
                    <a:cxn ang="0">
                      <a:pos x="510" y="888"/>
                    </a:cxn>
                    <a:cxn ang="0">
                      <a:pos x="492" y="973"/>
                    </a:cxn>
                    <a:cxn ang="0">
                      <a:pos x="479" y="1061"/>
                    </a:cxn>
                    <a:cxn ang="0">
                      <a:pos x="470" y="1146"/>
                    </a:cxn>
                    <a:cxn ang="0">
                      <a:pos x="464" y="1220"/>
                    </a:cxn>
                    <a:cxn ang="0">
                      <a:pos x="464" y="1279"/>
                    </a:cxn>
                    <a:cxn ang="0">
                      <a:pos x="426" y="1315"/>
                    </a:cxn>
                    <a:cxn ang="0">
                      <a:pos x="420" y="1264"/>
                    </a:cxn>
                    <a:cxn ang="0">
                      <a:pos x="418" y="1211"/>
                    </a:cxn>
                    <a:cxn ang="0">
                      <a:pos x="420" y="1144"/>
                    </a:cxn>
                    <a:cxn ang="0">
                      <a:pos x="426" y="1066"/>
                    </a:cxn>
                    <a:cxn ang="0">
                      <a:pos x="439" y="981"/>
                    </a:cxn>
                    <a:cxn ang="0">
                      <a:pos x="460" y="890"/>
                    </a:cxn>
                    <a:cxn ang="0">
                      <a:pos x="491" y="796"/>
                    </a:cxn>
                    <a:cxn ang="0">
                      <a:pos x="515" y="709"/>
                    </a:cxn>
                    <a:cxn ang="0">
                      <a:pos x="532" y="629"/>
                    </a:cxn>
                    <a:cxn ang="0">
                      <a:pos x="546" y="561"/>
                    </a:cxn>
                    <a:cxn ang="0">
                      <a:pos x="553" y="502"/>
                    </a:cxn>
                    <a:cxn ang="0">
                      <a:pos x="559" y="456"/>
                    </a:cxn>
                    <a:cxn ang="0">
                      <a:pos x="563" y="407"/>
                    </a:cxn>
                    <a:cxn ang="0">
                      <a:pos x="565" y="365"/>
                    </a:cxn>
                    <a:cxn ang="0">
                      <a:pos x="567" y="300"/>
                    </a:cxn>
                    <a:cxn ang="0">
                      <a:pos x="561" y="238"/>
                    </a:cxn>
                    <a:cxn ang="0">
                      <a:pos x="527" y="207"/>
                    </a:cxn>
                    <a:cxn ang="0">
                      <a:pos x="473" y="190"/>
                    </a:cxn>
                    <a:cxn ang="0">
                      <a:pos x="432" y="145"/>
                    </a:cxn>
                    <a:cxn ang="0">
                      <a:pos x="367" y="97"/>
                    </a:cxn>
                    <a:cxn ang="0">
                      <a:pos x="325" y="107"/>
                    </a:cxn>
                    <a:cxn ang="0">
                      <a:pos x="270" y="127"/>
                    </a:cxn>
                    <a:cxn ang="0">
                      <a:pos x="208" y="105"/>
                    </a:cxn>
                    <a:cxn ang="0">
                      <a:pos x="149" y="50"/>
                    </a:cxn>
                    <a:cxn ang="0">
                      <a:pos x="86" y="42"/>
                    </a:cxn>
                    <a:cxn ang="0">
                      <a:pos x="50" y="93"/>
                    </a:cxn>
                    <a:cxn ang="0">
                      <a:pos x="29" y="148"/>
                    </a:cxn>
                  </a:cxnLst>
                  <a:rect l="0" t="0" r="r" b="b"/>
                  <a:pathLst>
                    <a:path w="612" h="1325">
                      <a:moveTo>
                        <a:pt x="0" y="99"/>
                      </a:moveTo>
                      <a:lnTo>
                        <a:pt x="0" y="97"/>
                      </a:lnTo>
                      <a:lnTo>
                        <a:pt x="2" y="93"/>
                      </a:lnTo>
                      <a:lnTo>
                        <a:pt x="4" y="88"/>
                      </a:lnTo>
                      <a:lnTo>
                        <a:pt x="8" y="82"/>
                      </a:lnTo>
                      <a:lnTo>
                        <a:pt x="12" y="72"/>
                      </a:lnTo>
                      <a:lnTo>
                        <a:pt x="18" y="63"/>
                      </a:lnTo>
                      <a:lnTo>
                        <a:pt x="25" y="53"/>
                      </a:lnTo>
                      <a:lnTo>
                        <a:pt x="33" y="44"/>
                      </a:lnTo>
                      <a:lnTo>
                        <a:pt x="40" y="34"/>
                      </a:lnTo>
                      <a:lnTo>
                        <a:pt x="50" y="25"/>
                      </a:lnTo>
                      <a:lnTo>
                        <a:pt x="56" y="21"/>
                      </a:lnTo>
                      <a:lnTo>
                        <a:pt x="61" y="17"/>
                      </a:lnTo>
                      <a:lnTo>
                        <a:pt x="67" y="13"/>
                      </a:lnTo>
                      <a:lnTo>
                        <a:pt x="73" y="10"/>
                      </a:lnTo>
                      <a:lnTo>
                        <a:pt x="78" y="8"/>
                      </a:lnTo>
                      <a:lnTo>
                        <a:pt x="84" y="4"/>
                      </a:lnTo>
                      <a:lnTo>
                        <a:pt x="90" y="2"/>
                      </a:lnTo>
                      <a:lnTo>
                        <a:pt x="97" y="2"/>
                      </a:lnTo>
                      <a:lnTo>
                        <a:pt x="105" y="0"/>
                      </a:lnTo>
                      <a:lnTo>
                        <a:pt x="113" y="0"/>
                      </a:lnTo>
                      <a:lnTo>
                        <a:pt x="118" y="0"/>
                      </a:lnTo>
                      <a:lnTo>
                        <a:pt x="126" y="2"/>
                      </a:lnTo>
                      <a:lnTo>
                        <a:pt x="133" y="2"/>
                      </a:lnTo>
                      <a:lnTo>
                        <a:pt x="141" y="4"/>
                      </a:lnTo>
                      <a:lnTo>
                        <a:pt x="147" y="4"/>
                      </a:lnTo>
                      <a:lnTo>
                        <a:pt x="154" y="6"/>
                      </a:lnTo>
                      <a:lnTo>
                        <a:pt x="160" y="8"/>
                      </a:lnTo>
                      <a:lnTo>
                        <a:pt x="166" y="11"/>
                      </a:lnTo>
                      <a:lnTo>
                        <a:pt x="171" y="13"/>
                      </a:lnTo>
                      <a:lnTo>
                        <a:pt x="177" y="17"/>
                      </a:lnTo>
                      <a:lnTo>
                        <a:pt x="187" y="23"/>
                      </a:lnTo>
                      <a:lnTo>
                        <a:pt x="196" y="29"/>
                      </a:lnTo>
                      <a:lnTo>
                        <a:pt x="204" y="36"/>
                      </a:lnTo>
                      <a:lnTo>
                        <a:pt x="213" y="44"/>
                      </a:lnTo>
                      <a:lnTo>
                        <a:pt x="219" y="50"/>
                      </a:lnTo>
                      <a:lnTo>
                        <a:pt x="225" y="55"/>
                      </a:lnTo>
                      <a:lnTo>
                        <a:pt x="228" y="61"/>
                      </a:lnTo>
                      <a:lnTo>
                        <a:pt x="232" y="67"/>
                      </a:lnTo>
                      <a:lnTo>
                        <a:pt x="238" y="74"/>
                      </a:lnTo>
                      <a:lnTo>
                        <a:pt x="240" y="78"/>
                      </a:lnTo>
                      <a:lnTo>
                        <a:pt x="240" y="76"/>
                      </a:lnTo>
                      <a:lnTo>
                        <a:pt x="244" y="74"/>
                      </a:lnTo>
                      <a:lnTo>
                        <a:pt x="247" y="72"/>
                      </a:lnTo>
                      <a:lnTo>
                        <a:pt x="255" y="70"/>
                      </a:lnTo>
                      <a:lnTo>
                        <a:pt x="263" y="67"/>
                      </a:lnTo>
                      <a:lnTo>
                        <a:pt x="272" y="63"/>
                      </a:lnTo>
                      <a:lnTo>
                        <a:pt x="278" y="61"/>
                      </a:lnTo>
                      <a:lnTo>
                        <a:pt x="284" y="61"/>
                      </a:lnTo>
                      <a:lnTo>
                        <a:pt x="289" y="59"/>
                      </a:lnTo>
                      <a:lnTo>
                        <a:pt x="295" y="57"/>
                      </a:lnTo>
                      <a:lnTo>
                        <a:pt x="301" y="55"/>
                      </a:lnTo>
                      <a:lnTo>
                        <a:pt x="306" y="55"/>
                      </a:lnTo>
                      <a:lnTo>
                        <a:pt x="312" y="53"/>
                      </a:lnTo>
                      <a:lnTo>
                        <a:pt x="320" y="51"/>
                      </a:lnTo>
                      <a:lnTo>
                        <a:pt x="325" y="50"/>
                      </a:lnTo>
                      <a:lnTo>
                        <a:pt x="333" y="50"/>
                      </a:lnTo>
                      <a:lnTo>
                        <a:pt x="339" y="50"/>
                      </a:lnTo>
                      <a:lnTo>
                        <a:pt x="346" y="50"/>
                      </a:lnTo>
                      <a:lnTo>
                        <a:pt x="352" y="48"/>
                      </a:lnTo>
                      <a:lnTo>
                        <a:pt x="359" y="48"/>
                      </a:lnTo>
                      <a:lnTo>
                        <a:pt x="365" y="48"/>
                      </a:lnTo>
                      <a:lnTo>
                        <a:pt x="373" y="50"/>
                      </a:lnTo>
                      <a:lnTo>
                        <a:pt x="378" y="50"/>
                      </a:lnTo>
                      <a:lnTo>
                        <a:pt x="384" y="51"/>
                      </a:lnTo>
                      <a:lnTo>
                        <a:pt x="390" y="53"/>
                      </a:lnTo>
                      <a:lnTo>
                        <a:pt x="397" y="57"/>
                      </a:lnTo>
                      <a:lnTo>
                        <a:pt x="401" y="59"/>
                      </a:lnTo>
                      <a:lnTo>
                        <a:pt x="407" y="61"/>
                      </a:lnTo>
                      <a:lnTo>
                        <a:pt x="413" y="63"/>
                      </a:lnTo>
                      <a:lnTo>
                        <a:pt x="418" y="67"/>
                      </a:lnTo>
                      <a:lnTo>
                        <a:pt x="428" y="74"/>
                      </a:lnTo>
                      <a:lnTo>
                        <a:pt x="437" y="82"/>
                      </a:lnTo>
                      <a:lnTo>
                        <a:pt x="445" y="89"/>
                      </a:lnTo>
                      <a:lnTo>
                        <a:pt x="453" y="97"/>
                      </a:lnTo>
                      <a:lnTo>
                        <a:pt x="460" y="107"/>
                      </a:lnTo>
                      <a:lnTo>
                        <a:pt x="468" y="114"/>
                      </a:lnTo>
                      <a:lnTo>
                        <a:pt x="473" y="124"/>
                      </a:lnTo>
                      <a:lnTo>
                        <a:pt x="481" y="131"/>
                      </a:lnTo>
                      <a:lnTo>
                        <a:pt x="487" y="137"/>
                      </a:lnTo>
                      <a:lnTo>
                        <a:pt x="492" y="145"/>
                      </a:lnTo>
                      <a:lnTo>
                        <a:pt x="498" y="150"/>
                      </a:lnTo>
                      <a:lnTo>
                        <a:pt x="506" y="154"/>
                      </a:lnTo>
                      <a:lnTo>
                        <a:pt x="511" y="158"/>
                      </a:lnTo>
                      <a:lnTo>
                        <a:pt x="517" y="162"/>
                      </a:lnTo>
                      <a:lnTo>
                        <a:pt x="523" y="162"/>
                      </a:lnTo>
                      <a:lnTo>
                        <a:pt x="529" y="162"/>
                      </a:lnTo>
                      <a:lnTo>
                        <a:pt x="534" y="164"/>
                      </a:lnTo>
                      <a:lnTo>
                        <a:pt x="542" y="164"/>
                      </a:lnTo>
                      <a:lnTo>
                        <a:pt x="548" y="165"/>
                      </a:lnTo>
                      <a:lnTo>
                        <a:pt x="553" y="167"/>
                      </a:lnTo>
                      <a:lnTo>
                        <a:pt x="559" y="169"/>
                      </a:lnTo>
                      <a:lnTo>
                        <a:pt x="565" y="173"/>
                      </a:lnTo>
                      <a:lnTo>
                        <a:pt x="568" y="177"/>
                      </a:lnTo>
                      <a:lnTo>
                        <a:pt x="574" y="181"/>
                      </a:lnTo>
                      <a:lnTo>
                        <a:pt x="580" y="186"/>
                      </a:lnTo>
                      <a:lnTo>
                        <a:pt x="586" y="192"/>
                      </a:lnTo>
                      <a:lnTo>
                        <a:pt x="589" y="198"/>
                      </a:lnTo>
                      <a:lnTo>
                        <a:pt x="593" y="207"/>
                      </a:lnTo>
                      <a:lnTo>
                        <a:pt x="595" y="211"/>
                      </a:lnTo>
                      <a:lnTo>
                        <a:pt x="599" y="217"/>
                      </a:lnTo>
                      <a:lnTo>
                        <a:pt x="601" y="222"/>
                      </a:lnTo>
                      <a:lnTo>
                        <a:pt x="603" y="228"/>
                      </a:lnTo>
                      <a:lnTo>
                        <a:pt x="605" y="232"/>
                      </a:lnTo>
                      <a:lnTo>
                        <a:pt x="606" y="241"/>
                      </a:lnTo>
                      <a:lnTo>
                        <a:pt x="606" y="245"/>
                      </a:lnTo>
                      <a:lnTo>
                        <a:pt x="606" y="249"/>
                      </a:lnTo>
                      <a:lnTo>
                        <a:pt x="608" y="255"/>
                      </a:lnTo>
                      <a:lnTo>
                        <a:pt x="608" y="260"/>
                      </a:lnTo>
                      <a:lnTo>
                        <a:pt x="608" y="266"/>
                      </a:lnTo>
                      <a:lnTo>
                        <a:pt x="608" y="272"/>
                      </a:lnTo>
                      <a:lnTo>
                        <a:pt x="608" y="279"/>
                      </a:lnTo>
                      <a:lnTo>
                        <a:pt x="610" y="285"/>
                      </a:lnTo>
                      <a:lnTo>
                        <a:pt x="610" y="293"/>
                      </a:lnTo>
                      <a:lnTo>
                        <a:pt x="610" y="300"/>
                      </a:lnTo>
                      <a:lnTo>
                        <a:pt x="610" y="308"/>
                      </a:lnTo>
                      <a:lnTo>
                        <a:pt x="612" y="316"/>
                      </a:lnTo>
                      <a:lnTo>
                        <a:pt x="610" y="323"/>
                      </a:lnTo>
                      <a:lnTo>
                        <a:pt x="610" y="331"/>
                      </a:lnTo>
                      <a:lnTo>
                        <a:pt x="610" y="340"/>
                      </a:lnTo>
                      <a:lnTo>
                        <a:pt x="610" y="348"/>
                      </a:lnTo>
                      <a:lnTo>
                        <a:pt x="610" y="357"/>
                      </a:lnTo>
                      <a:lnTo>
                        <a:pt x="610" y="365"/>
                      </a:lnTo>
                      <a:lnTo>
                        <a:pt x="610" y="375"/>
                      </a:lnTo>
                      <a:lnTo>
                        <a:pt x="610" y="386"/>
                      </a:lnTo>
                      <a:lnTo>
                        <a:pt x="610" y="394"/>
                      </a:lnTo>
                      <a:lnTo>
                        <a:pt x="610" y="403"/>
                      </a:lnTo>
                      <a:lnTo>
                        <a:pt x="608" y="413"/>
                      </a:lnTo>
                      <a:lnTo>
                        <a:pt x="608" y="424"/>
                      </a:lnTo>
                      <a:lnTo>
                        <a:pt x="608" y="433"/>
                      </a:lnTo>
                      <a:lnTo>
                        <a:pt x="608" y="445"/>
                      </a:lnTo>
                      <a:lnTo>
                        <a:pt x="606" y="454"/>
                      </a:lnTo>
                      <a:lnTo>
                        <a:pt x="606" y="464"/>
                      </a:lnTo>
                      <a:lnTo>
                        <a:pt x="605" y="473"/>
                      </a:lnTo>
                      <a:lnTo>
                        <a:pt x="605" y="483"/>
                      </a:lnTo>
                      <a:lnTo>
                        <a:pt x="603" y="492"/>
                      </a:lnTo>
                      <a:lnTo>
                        <a:pt x="603" y="504"/>
                      </a:lnTo>
                      <a:lnTo>
                        <a:pt x="601" y="513"/>
                      </a:lnTo>
                      <a:lnTo>
                        <a:pt x="601" y="523"/>
                      </a:lnTo>
                      <a:lnTo>
                        <a:pt x="599" y="532"/>
                      </a:lnTo>
                      <a:lnTo>
                        <a:pt x="599" y="544"/>
                      </a:lnTo>
                      <a:lnTo>
                        <a:pt x="597" y="553"/>
                      </a:lnTo>
                      <a:lnTo>
                        <a:pt x="595" y="563"/>
                      </a:lnTo>
                      <a:lnTo>
                        <a:pt x="593" y="572"/>
                      </a:lnTo>
                      <a:lnTo>
                        <a:pt x="593" y="582"/>
                      </a:lnTo>
                      <a:lnTo>
                        <a:pt x="591" y="591"/>
                      </a:lnTo>
                      <a:lnTo>
                        <a:pt x="589" y="601"/>
                      </a:lnTo>
                      <a:lnTo>
                        <a:pt x="589" y="610"/>
                      </a:lnTo>
                      <a:lnTo>
                        <a:pt x="587" y="620"/>
                      </a:lnTo>
                      <a:lnTo>
                        <a:pt x="586" y="627"/>
                      </a:lnTo>
                      <a:lnTo>
                        <a:pt x="584" y="637"/>
                      </a:lnTo>
                      <a:lnTo>
                        <a:pt x="582" y="644"/>
                      </a:lnTo>
                      <a:lnTo>
                        <a:pt x="580" y="654"/>
                      </a:lnTo>
                      <a:lnTo>
                        <a:pt x="578" y="662"/>
                      </a:lnTo>
                      <a:lnTo>
                        <a:pt x="576" y="669"/>
                      </a:lnTo>
                      <a:lnTo>
                        <a:pt x="574" y="677"/>
                      </a:lnTo>
                      <a:lnTo>
                        <a:pt x="572" y="686"/>
                      </a:lnTo>
                      <a:lnTo>
                        <a:pt x="570" y="692"/>
                      </a:lnTo>
                      <a:lnTo>
                        <a:pt x="568" y="700"/>
                      </a:lnTo>
                      <a:lnTo>
                        <a:pt x="567" y="705"/>
                      </a:lnTo>
                      <a:lnTo>
                        <a:pt x="565" y="713"/>
                      </a:lnTo>
                      <a:lnTo>
                        <a:pt x="561" y="719"/>
                      </a:lnTo>
                      <a:lnTo>
                        <a:pt x="559" y="724"/>
                      </a:lnTo>
                      <a:lnTo>
                        <a:pt x="557" y="730"/>
                      </a:lnTo>
                      <a:lnTo>
                        <a:pt x="555" y="738"/>
                      </a:lnTo>
                      <a:lnTo>
                        <a:pt x="553" y="741"/>
                      </a:lnTo>
                      <a:lnTo>
                        <a:pt x="549" y="747"/>
                      </a:lnTo>
                      <a:lnTo>
                        <a:pt x="548" y="753"/>
                      </a:lnTo>
                      <a:lnTo>
                        <a:pt x="546" y="760"/>
                      </a:lnTo>
                      <a:lnTo>
                        <a:pt x="542" y="766"/>
                      </a:lnTo>
                      <a:lnTo>
                        <a:pt x="540" y="774"/>
                      </a:lnTo>
                      <a:lnTo>
                        <a:pt x="538" y="779"/>
                      </a:lnTo>
                      <a:lnTo>
                        <a:pt x="536" y="789"/>
                      </a:lnTo>
                      <a:lnTo>
                        <a:pt x="532" y="796"/>
                      </a:lnTo>
                      <a:lnTo>
                        <a:pt x="530" y="804"/>
                      </a:lnTo>
                      <a:lnTo>
                        <a:pt x="527" y="814"/>
                      </a:lnTo>
                      <a:lnTo>
                        <a:pt x="525" y="823"/>
                      </a:lnTo>
                      <a:lnTo>
                        <a:pt x="523" y="831"/>
                      </a:lnTo>
                      <a:lnTo>
                        <a:pt x="521" y="840"/>
                      </a:lnTo>
                      <a:lnTo>
                        <a:pt x="519" y="850"/>
                      </a:lnTo>
                      <a:lnTo>
                        <a:pt x="517" y="859"/>
                      </a:lnTo>
                      <a:lnTo>
                        <a:pt x="513" y="869"/>
                      </a:lnTo>
                      <a:lnTo>
                        <a:pt x="511" y="878"/>
                      </a:lnTo>
                      <a:lnTo>
                        <a:pt x="510" y="888"/>
                      </a:lnTo>
                      <a:lnTo>
                        <a:pt x="508" y="899"/>
                      </a:lnTo>
                      <a:lnTo>
                        <a:pt x="506" y="909"/>
                      </a:lnTo>
                      <a:lnTo>
                        <a:pt x="504" y="920"/>
                      </a:lnTo>
                      <a:lnTo>
                        <a:pt x="502" y="930"/>
                      </a:lnTo>
                      <a:lnTo>
                        <a:pt x="500" y="941"/>
                      </a:lnTo>
                      <a:lnTo>
                        <a:pt x="496" y="952"/>
                      </a:lnTo>
                      <a:lnTo>
                        <a:pt x="494" y="962"/>
                      </a:lnTo>
                      <a:lnTo>
                        <a:pt x="492" y="973"/>
                      </a:lnTo>
                      <a:lnTo>
                        <a:pt x="491" y="985"/>
                      </a:lnTo>
                      <a:lnTo>
                        <a:pt x="489" y="994"/>
                      </a:lnTo>
                      <a:lnTo>
                        <a:pt x="489" y="1006"/>
                      </a:lnTo>
                      <a:lnTo>
                        <a:pt x="487" y="1017"/>
                      </a:lnTo>
                      <a:lnTo>
                        <a:pt x="485" y="1028"/>
                      </a:lnTo>
                      <a:lnTo>
                        <a:pt x="483" y="1040"/>
                      </a:lnTo>
                      <a:lnTo>
                        <a:pt x="481" y="1049"/>
                      </a:lnTo>
                      <a:lnTo>
                        <a:pt x="479" y="1061"/>
                      </a:lnTo>
                      <a:lnTo>
                        <a:pt x="479" y="1072"/>
                      </a:lnTo>
                      <a:lnTo>
                        <a:pt x="477" y="1082"/>
                      </a:lnTo>
                      <a:lnTo>
                        <a:pt x="475" y="1093"/>
                      </a:lnTo>
                      <a:lnTo>
                        <a:pt x="473" y="1103"/>
                      </a:lnTo>
                      <a:lnTo>
                        <a:pt x="473" y="1114"/>
                      </a:lnTo>
                      <a:lnTo>
                        <a:pt x="472" y="1123"/>
                      </a:lnTo>
                      <a:lnTo>
                        <a:pt x="472" y="1135"/>
                      </a:lnTo>
                      <a:lnTo>
                        <a:pt x="470" y="1146"/>
                      </a:lnTo>
                      <a:lnTo>
                        <a:pt x="470" y="1156"/>
                      </a:lnTo>
                      <a:lnTo>
                        <a:pt x="468" y="1165"/>
                      </a:lnTo>
                      <a:lnTo>
                        <a:pt x="468" y="1175"/>
                      </a:lnTo>
                      <a:lnTo>
                        <a:pt x="466" y="1184"/>
                      </a:lnTo>
                      <a:lnTo>
                        <a:pt x="466" y="1196"/>
                      </a:lnTo>
                      <a:lnTo>
                        <a:pt x="466" y="1203"/>
                      </a:lnTo>
                      <a:lnTo>
                        <a:pt x="464" y="1213"/>
                      </a:lnTo>
                      <a:lnTo>
                        <a:pt x="464" y="1220"/>
                      </a:lnTo>
                      <a:lnTo>
                        <a:pt x="464" y="1230"/>
                      </a:lnTo>
                      <a:lnTo>
                        <a:pt x="464" y="1237"/>
                      </a:lnTo>
                      <a:lnTo>
                        <a:pt x="464" y="1245"/>
                      </a:lnTo>
                      <a:lnTo>
                        <a:pt x="464" y="1253"/>
                      </a:lnTo>
                      <a:lnTo>
                        <a:pt x="464" y="1260"/>
                      </a:lnTo>
                      <a:lnTo>
                        <a:pt x="464" y="1268"/>
                      </a:lnTo>
                      <a:lnTo>
                        <a:pt x="464" y="1274"/>
                      </a:lnTo>
                      <a:lnTo>
                        <a:pt x="464" y="1279"/>
                      </a:lnTo>
                      <a:lnTo>
                        <a:pt x="464" y="1287"/>
                      </a:lnTo>
                      <a:lnTo>
                        <a:pt x="464" y="1291"/>
                      </a:lnTo>
                      <a:lnTo>
                        <a:pt x="466" y="1296"/>
                      </a:lnTo>
                      <a:lnTo>
                        <a:pt x="466" y="1302"/>
                      </a:lnTo>
                      <a:lnTo>
                        <a:pt x="468" y="1308"/>
                      </a:lnTo>
                      <a:lnTo>
                        <a:pt x="428" y="1325"/>
                      </a:lnTo>
                      <a:lnTo>
                        <a:pt x="426" y="1323"/>
                      </a:lnTo>
                      <a:lnTo>
                        <a:pt x="426" y="1315"/>
                      </a:lnTo>
                      <a:lnTo>
                        <a:pt x="424" y="1308"/>
                      </a:lnTo>
                      <a:lnTo>
                        <a:pt x="424" y="1302"/>
                      </a:lnTo>
                      <a:lnTo>
                        <a:pt x="422" y="1293"/>
                      </a:lnTo>
                      <a:lnTo>
                        <a:pt x="422" y="1285"/>
                      </a:lnTo>
                      <a:lnTo>
                        <a:pt x="422" y="1279"/>
                      </a:lnTo>
                      <a:lnTo>
                        <a:pt x="422" y="1274"/>
                      </a:lnTo>
                      <a:lnTo>
                        <a:pt x="420" y="1268"/>
                      </a:lnTo>
                      <a:lnTo>
                        <a:pt x="420" y="1264"/>
                      </a:lnTo>
                      <a:lnTo>
                        <a:pt x="420" y="1256"/>
                      </a:lnTo>
                      <a:lnTo>
                        <a:pt x="420" y="1251"/>
                      </a:lnTo>
                      <a:lnTo>
                        <a:pt x="420" y="1245"/>
                      </a:lnTo>
                      <a:lnTo>
                        <a:pt x="420" y="1239"/>
                      </a:lnTo>
                      <a:lnTo>
                        <a:pt x="418" y="1232"/>
                      </a:lnTo>
                      <a:lnTo>
                        <a:pt x="418" y="1224"/>
                      </a:lnTo>
                      <a:lnTo>
                        <a:pt x="418" y="1217"/>
                      </a:lnTo>
                      <a:lnTo>
                        <a:pt x="418" y="1211"/>
                      </a:lnTo>
                      <a:lnTo>
                        <a:pt x="418" y="1203"/>
                      </a:lnTo>
                      <a:lnTo>
                        <a:pt x="418" y="1196"/>
                      </a:lnTo>
                      <a:lnTo>
                        <a:pt x="418" y="1188"/>
                      </a:lnTo>
                      <a:lnTo>
                        <a:pt x="420" y="1180"/>
                      </a:lnTo>
                      <a:lnTo>
                        <a:pt x="420" y="1171"/>
                      </a:lnTo>
                      <a:lnTo>
                        <a:pt x="420" y="1161"/>
                      </a:lnTo>
                      <a:lnTo>
                        <a:pt x="420" y="1154"/>
                      </a:lnTo>
                      <a:lnTo>
                        <a:pt x="420" y="1144"/>
                      </a:lnTo>
                      <a:lnTo>
                        <a:pt x="420" y="1135"/>
                      </a:lnTo>
                      <a:lnTo>
                        <a:pt x="420" y="1125"/>
                      </a:lnTo>
                      <a:lnTo>
                        <a:pt x="422" y="1116"/>
                      </a:lnTo>
                      <a:lnTo>
                        <a:pt x="422" y="1106"/>
                      </a:lnTo>
                      <a:lnTo>
                        <a:pt x="422" y="1097"/>
                      </a:lnTo>
                      <a:lnTo>
                        <a:pt x="424" y="1087"/>
                      </a:lnTo>
                      <a:lnTo>
                        <a:pt x="424" y="1076"/>
                      </a:lnTo>
                      <a:lnTo>
                        <a:pt x="426" y="1066"/>
                      </a:lnTo>
                      <a:lnTo>
                        <a:pt x="426" y="1057"/>
                      </a:lnTo>
                      <a:lnTo>
                        <a:pt x="428" y="1045"/>
                      </a:lnTo>
                      <a:lnTo>
                        <a:pt x="430" y="1036"/>
                      </a:lnTo>
                      <a:lnTo>
                        <a:pt x="432" y="1026"/>
                      </a:lnTo>
                      <a:lnTo>
                        <a:pt x="434" y="1015"/>
                      </a:lnTo>
                      <a:lnTo>
                        <a:pt x="435" y="1004"/>
                      </a:lnTo>
                      <a:lnTo>
                        <a:pt x="435" y="992"/>
                      </a:lnTo>
                      <a:lnTo>
                        <a:pt x="439" y="981"/>
                      </a:lnTo>
                      <a:lnTo>
                        <a:pt x="441" y="969"/>
                      </a:lnTo>
                      <a:lnTo>
                        <a:pt x="443" y="958"/>
                      </a:lnTo>
                      <a:lnTo>
                        <a:pt x="447" y="947"/>
                      </a:lnTo>
                      <a:lnTo>
                        <a:pt x="449" y="937"/>
                      </a:lnTo>
                      <a:lnTo>
                        <a:pt x="451" y="924"/>
                      </a:lnTo>
                      <a:lnTo>
                        <a:pt x="454" y="912"/>
                      </a:lnTo>
                      <a:lnTo>
                        <a:pt x="456" y="901"/>
                      </a:lnTo>
                      <a:lnTo>
                        <a:pt x="460" y="890"/>
                      </a:lnTo>
                      <a:lnTo>
                        <a:pt x="464" y="878"/>
                      </a:lnTo>
                      <a:lnTo>
                        <a:pt x="468" y="867"/>
                      </a:lnTo>
                      <a:lnTo>
                        <a:pt x="472" y="855"/>
                      </a:lnTo>
                      <a:lnTo>
                        <a:pt x="475" y="844"/>
                      </a:lnTo>
                      <a:lnTo>
                        <a:pt x="479" y="833"/>
                      </a:lnTo>
                      <a:lnTo>
                        <a:pt x="483" y="819"/>
                      </a:lnTo>
                      <a:lnTo>
                        <a:pt x="487" y="808"/>
                      </a:lnTo>
                      <a:lnTo>
                        <a:pt x="491" y="796"/>
                      </a:lnTo>
                      <a:lnTo>
                        <a:pt x="492" y="785"/>
                      </a:lnTo>
                      <a:lnTo>
                        <a:pt x="496" y="774"/>
                      </a:lnTo>
                      <a:lnTo>
                        <a:pt x="500" y="762"/>
                      </a:lnTo>
                      <a:lnTo>
                        <a:pt x="504" y="751"/>
                      </a:lnTo>
                      <a:lnTo>
                        <a:pt x="506" y="739"/>
                      </a:lnTo>
                      <a:lnTo>
                        <a:pt x="510" y="728"/>
                      </a:lnTo>
                      <a:lnTo>
                        <a:pt x="511" y="719"/>
                      </a:lnTo>
                      <a:lnTo>
                        <a:pt x="515" y="709"/>
                      </a:lnTo>
                      <a:lnTo>
                        <a:pt x="517" y="698"/>
                      </a:lnTo>
                      <a:lnTo>
                        <a:pt x="519" y="688"/>
                      </a:lnTo>
                      <a:lnTo>
                        <a:pt x="523" y="677"/>
                      </a:lnTo>
                      <a:lnTo>
                        <a:pt x="525" y="669"/>
                      </a:lnTo>
                      <a:lnTo>
                        <a:pt x="527" y="658"/>
                      </a:lnTo>
                      <a:lnTo>
                        <a:pt x="529" y="648"/>
                      </a:lnTo>
                      <a:lnTo>
                        <a:pt x="530" y="639"/>
                      </a:lnTo>
                      <a:lnTo>
                        <a:pt x="532" y="629"/>
                      </a:lnTo>
                      <a:lnTo>
                        <a:pt x="534" y="620"/>
                      </a:lnTo>
                      <a:lnTo>
                        <a:pt x="536" y="610"/>
                      </a:lnTo>
                      <a:lnTo>
                        <a:pt x="538" y="603"/>
                      </a:lnTo>
                      <a:lnTo>
                        <a:pt x="540" y="593"/>
                      </a:lnTo>
                      <a:lnTo>
                        <a:pt x="542" y="586"/>
                      </a:lnTo>
                      <a:lnTo>
                        <a:pt x="542" y="576"/>
                      </a:lnTo>
                      <a:lnTo>
                        <a:pt x="544" y="568"/>
                      </a:lnTo>
                      <a:lnTo>
                        <a:pt x="546" y="561"/>
                      </a:lnTo>
                      <a:lnTo>
                        <a:pt x="546" y="551"/>
                      </a:lnTo>
                      <a:lnTo>
                        <a:pt x="548" y="546"/>
                      </a:lnTo>
                      <a:lnTo>
                        <a:pt x="549" y="538"/>
                      </a:lnTo>
                      <a:lnTo>
                        <a:pt x="551" y="530"/>
                      </a:lnTo>
                      <a:lnTo>
                        <a:pt x="551" y="523"/>
                      </a:lnTo>
                      <a:lnTo>
                        <a:pt x="551" y="515"/>
                      </a:lnTo>
                      <a:lnTo>
                        <a:pt x="553" y="508"/>
                      </a:lnTo>
                      <a:lnTo>
                        <a:pt x="553" y="502"/>
                      </a:lnTo>
                      <a:lnTo>
                        <a:pt x="553" y="496"/>
                      </a:lnTo>
                      <a:lnTo>
                        <a:pt x="555" y="490"/>
                      </a:lnTo>
                      <a:lnTo>
                        <a:pt x="555" y="485"/>
                      </a:lnTo>
                      <a:lnTo>
                        <a:pt x="557" y="479"/>
                      </a:lnTo>
                      <a:lnTo>
                        <a:pt x="557" y="473"/>
                      </a:lnTo>
                      <a:lnTo>
                        <a:pt x="557" y="466"/>
                      </a:lnTo>
                      <a:lnTo>
                        <a:pt x="557" y="462"/>
                      </a:lnTo>
                      <a:lnTo>
                        <a:pt x="559" y="456"/>
                      </a:lnTo>
                      <a:lnTo>
                        <a:pt x="559" y="447"/>
                      </a:lnTo>
                      <a:lnTo>
                        <a:pt x="561" y="439"/>
                      </a:lnTo>
                      <a:lnTo>
                        <a:pt x="561" y="432"/>
                      </a:lnTo>
                      <a:lnTo>
                        <a:pt x="561" y="426"/>
                      </a:lnTo>
                      <a:lnTo>
                        <a:pt x="561" y="418"/>
                      </a:lnTo>
                      <a:lnTo>
                        <a:pt x="561" y="414"/>
                      </a:lnTo>
                      <a:lnTo>
                        <a:pt x="561" y="409"/>
                      </a:lnTo>
                      <a:lnTo>
                        <a:pt x="563" y="407"/>
                      </a:lnTo>
                      <a:lnTo>
                        <a:pt x="563" y="405"/>
                      </a:lnTo>
                      <a:lnTo>
                        <a:pt x="563" y="399"/>
                      </a:lnTo>
                      <a:lnTo>
                        <a:pt x="563" y="394"/>
                      </a:lnTo>
                      <a:lnTo>
                        <a:pt x="563" y="390"/>
                      </a:lnTo>
                      <a:lnTo>
                        <a:pt x="563" y="384"/>
                      </a:lnTo>
                      <a:lnTo>
                        <a:pt x="565" y="380"/>
                      </a:lnTo>
                      <a:lnTo>
                        <a:pt x="565" y="373"/>
                      </a:lnTo>
                      <a:lnTo>
                        <a:pt x="565" y="365"/>
                      </a:lnTo>
                      <a:lnTo>
                        <a:pt x="565" y="357"/>
                      </a:lnTo>
                      <a:lnTo>
                        <a:pt x="567" y="350"/>
                      </a:lnTo>
                      <a:lnTo>
                        <a:pt x="567" y="342"/>
                      </a:lnTo>
                      <a:lnTo>
                        <a:pt x="567" y="335"/>
                      </a:lnTo>
                      <a:lnTo>
                        <a:pt x="567" y="325"/>
                      </a:lnTo>
                      <a:lnTo>
                        <a:pt x="568" y="318"/>
                      </a:lnTo>
                      <a:lnTo>
                        <a:pt x="567" y="308"/>
                      </a:lnTo>
                      <a:lnTo>
                        <a:pt x="567" y="300"/>
                      </a:lnTo>
                      <a:lnTo>
                        <a:pt x="567" y="291"/>
                      </a:lnTo>
                      <a:lnTo>
                        <a:pt x="567" y="283"/>
                      </a:lnTo>
                      <a:lnTo>
                        <a:pt x="567" y="276"/>
                      </a:lnTo>
                      <a:lnTo>
                        <a:pt x="565" y="266"/>
                      </a:lnTo>
                      <a:lnTo>
                        <a:pt x="565" y="259"/>
                      </a:lnTo>
                      <a:lnTo>
                        <a:pt x="565" y="253"/>
                      </a:lnTo>
                      <a:lnTo>
                        <a:pt x="563" y="245"/>
                      </a:lnTo>
                      <a:lnTo>
                        <a:pt x="561" y="238"/>
                      </a:lnTo>
                      <a:lnTo>
                        <a:pt x="559" y="232"/>
                      </a:lnTo>
                      <a:lnTo>
                        <a:pt x="557" y="226"/>
                      </a:lnTo>
                      <a:lnTo>
                        <a:pt x="553" y="219"/>
                      </a:lnTo>
                      <a:lnTo>
                        <a:pt x="548" y="213"/>
                      </a:lnTo>
                      <a:lnTo>
                        <a:pt x="540" y="209"/>
                      </a:lnTo>
                      <a:lnTo>
                        <a:pt x="536" y="207"/>
                      </a:lnTo>
                      <a:lnTo>
                        <a:pt x="530" y="207"/>
                      </a:lnTo>
                      <a:lnTo>
                        <a:pt x="527" y="207"/>
                      </a:lnTo>
                      <a:lnTo>
                        <a:pt x="519" y="207"/>
                      </a:lnTo>
                      <a:lnTo>
                        <a:pt x="511" y="209"/>
                      </a:lnTo>
                      <a:lnTo>
                        <a:pt x="506" y="209"/>
                      </a:lnTo>
                      <a:lnTo>
                        <a:pt x="502" y="207"/>
                      </a:lnTo>
                      <a:lnTo>
                        <a:pt x="494" y="205"/>
                      </a:lnTo>
                      <a:lnTo>
                        <a:pt x="489" y="202"/>
                      </a:lnTo>
                      <a:lnTo>
                        <a:pt x="481" y="196"/>
                      </a:lnTo>
                      <a:lnTo>
                        <a:pt x="473" y="190"/>
                      </a:lnTo>
                      <a:lnTo>
                        <a:pt x="470" y="184"/>
                      </a:lnTo>
                      <a:lnTo>
                        <a:pt x="464" y="181"/>
                      </a:lnTo>
                      <a:lnTo>
                        <a:pt x="458" y="175"/>
                      </a:lnTo>
                      <a:lnTo>
                        <a:pt x="454" y="169"/>
                      </a:lnTo>
                      <a:lnTo>
                        <a:pt x="447" y="162"/>
                      </a:lnTo>
                      <a:lnTo>
                        <a:pt x="441" y="156"/>
                      </a:lnTo>
                      <a:lnTo>
                        <a:pt x="435" y="150"/>
                      </a:lnTo>
                      <a:lnTo>
                        <a:pt x="432" y="145"/>
                      </a:lnTo>
                      <a:lnTo>
                        <a:pt x="420" y="135"/>
                      </a:lnTo>
                      <a:lnTo>
                        <a:pt x="413" y="126"/>
                      </a:lnTo>
                      <a:lnTo>
                        <a:pt x="403" y="118"/>
                      </a:lnTo>
                      <a:lnTo>
                        <a:pt x="396" y="112"/>
                      </a:lnTo>
                      <a:lnTo>
                        <a:pt x="388" y="107"/>
                      </a:lnTo>
                      <a:lnTo>
                        <a:pt x="380" y="105"/>
                      </a:lnTo>
                      <a:lnTo>
                        <a:pt x="373" y="101"/>
                      </a:lnTo>
                      <a:lnTo>
                        <a:pt x="367" y="97"/>
                      </a:lnTo>
                      <a:lnTo>
                        <a:pt x="361" y="95"/>
                      </a:lnTo>
                      <a:lnTo>
                        <a:pt x="356" y="95"/>
                      </a:lnTo>
                      <a:lnTo>
                        <a:pt x="350" y="95"/>
                      </a:lnTo>
                      <a:lnTo>
                        <a:pt x="344" y="97"/>
                      </a:lnTo>
                      <a:lnTo>
                        <a:pt x="340" y="99"/>
                      </a:lnTo>
                      <a:lnTo>
                        <a:pt x="337" y="103"/>
                      </a:lnTo>
                      <a:lnTo>
                        <a:pt x="331" y="105"/>
                      </a:lnTo>
                      <a:lnTo>
                        <a:pt x="325" y="107"/>
                      </a:lnTo>
                      <a:lnTo>
                        <a:pt x="318" y="110"/>
                      </a:lnTo>
                      <a:lnTo>
                        <a:pt x="312" y="114"/>
                      </a:lnTo>
                      <a:lnTo>
                        <a:pt x="304" y="116"/>
                      </a:lnTo>
                      <a:lnTo>
                        <a:pt x="299" y="120"/>
                      </a:lnTo>
                      <a:lnTo>
                        <a:pt x="291" y="122"/>
                      </a:lnTo>
                      <a:lnTo>
                        <a:pt x="285" y="124"/>
                      </a:lnTo>
                      <a:lnTo>
                        <a:pt x="278" y="126"/>
                      </a:lnTo>
                      <a:lnTo>
                        <a:pt x="270" y="127"/>
                      </a:lnTo>
                      <a:lnTo>
                        <a:pt x="263" y="129"/>
                      </a:lnTo>
                      <a:lnTo>
                        <a:pt x="255" y="129"/>
                      </a:lnTo>
                      <a:lnTo>
                        <a:pt x="246" y="127"/>
                      </a:lnTo>
                      <a:lnTo>
                        <a:pt x="238" y="126"/>
                      </a:lnTo>
                      <a:lnTo>
                        <a:pt x="230" y="124"/>
                      </a:lnTo>
                      <a:lnTo>
                        <a:pt x="225" y="120"/>
                      </a:lnTo>
                      <a:lnTo>
                        <a:pt x="215" y="112"/>
                      </a:lnTo>
                      <a:lnTo>
                        <a:pt x="208" y="105"/>
                      </a:lnTo>
                      <a:lnTo>
                        <a:pt x="200" y="97"/>
                      </a:lnTo>
                      <a:lnTo>
                        <a:pt x="192" y="91"/>
                      </a:lnTo>
                      <a:lnTo>
                        <a:pt x="185" y="84"/>
                      </a:lnTo>
                      <a:lnTo>
                        <a:pt x="179" y="76"/>
                      </a:lnTo>
                      <a:lnTo>
                        <a:pt x="171" y="69"/>
                      </a:lnTo>
                      <a:lnTo>
                        <a:pt x="164" y="63"/>
                      </a:lnTo>
                      <a:lnTo>
                        <a:pt x="156" y="55"/>
                      </a:lnTo>
                      <a:lnTo>
                        <a:pt x="149" y="50"/>
                      </a:lnTo>
                      <a:lnTo>
                        <a:pt x="141" y="44"/>
                      </a:lnTo>
                      <a:lnTo>
                        <a:pt x="135" y="40"/>
                      </a:lnTo>
                      <a:lnTo>
                        <a:pt x="126" y="36"/>
                      </a:lnTo>
                      <a:lnTo>
                        <a:pt x="118" y="34"/>
                      </a:lnTo>
                      <a:lnTo>
                        <a:pt x="111" y="34"/>
                      </a:lnTo>
                      <a:lnTo>
                        <a:pt x="105" y="36"/>
                      </a:lnTo>
                      <a:lnTo>
                        <a:pt x="95" y="38"/>
                      </a:lnTo>
                      <a:lnTo>
                        <a:pt x="86" y="42"/>
                      </a:lnTo>
                      <a:lnTo>
                        <a:pt x="78" y="48"/>
                      </a:lnTo>
                      <a:lnTo>
                        <a:pt x="73" y="55"/>
                      </a:lnTo>
                      <a:lnTo>
                        <a:pt x="65" y="63"/>
                      </a:lnTo>
                      <a:lnTo>
                        <a:pt x="59" y="74"/>
                      </a:lnTo>
                      <a:lnTo>
                        <a:pt x="57" y="78"/>
                      </a:lnTo>
                      <a:lnTo>
                        <a:pt x="54" y="84"/>
                      </a:lnTo>
                      <a:lnTo>
                        <a:pt x="52" y="88"/>
                      </a:lnTo>
                      <a:lnTo>
                        <a:pt x="50" y="93"/>
                      </a:lnTo>
                      <a:lnTo>
                        <a:pt x="44" y="105"/>
                      </a:lnTo>
                      <a:lnTo>
                        <a:pt x="40" y="114"/>
                      </a:lnTo>
                      <a:lnTo>
                        <a:pt x="37" y="122"/>
                      </a:lnTo>
                      <a:lnTo>
                        <a:pt x="35" y="131"/>
                      </a:lnTo>
                      <a:lnTo>
                        <a:pt x="31" y="137"/>
                      </a:lnTo>
                      <a:lnTo>
                        <a:pt x="31" y="143"/>
                      </a:lnTo>
                      <a:lnTo>
                        <a:pt x="29" y="146"/>
                      </a:lnTo>
                      <a:lnTo>
                        <a:pt x="29" y="148"/>
                      </a:lnTo>
                      <a:lnTo>
                        <a:pt x="0" y="99"/>
                      </a:lnTo>
                      <a:lnTo>
                        <a:pt x="0" y="99"/>
                      </a:lnTo>
                      <a:close/>
                    </a:path>
                  </a:pathLst>
                </a:custGeom>
                <a:solidFill>
                  <a:srgbClr val="000000">
                    <a:alpha val="34902"/>
                  </a:srgbClr>
                </a:solidFill>
                <a:ln w="9525">
                  <a:solidFill>
                    <a:srgbClr val="000000">
                      <a:alpha val="34902"/>
                    </a:srgbClr>
                  </a:solid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30" name="Freeform 27"/>
                <p:cNvSpPr>
                  <a:spLocks/>
                </p:cNvSpPr>
                <p:nvPr/>
              </p:nvSpPr>
              <p:spPr bwMode="auto">
                <a:xfrm>
                  <a:off x="7823046" y="3977015"/>
                  <a:ext cx="350208" cy="1395314"/>
                </a:xfrm>
                <a:custGeom>
                  <a:avLst/>
                  <a:gdLst/>
                  <a:ahLst/>
                  <a:cxnLst>
                    <a:cxn ang="0">
                      <a:pos x="220" y="17"/>
                    </a:cxn>
                    <a:cxn ang="0">
                      <a:pos x="231" y="46"/>
                    </a:cxn>
                    <a:cxn ang="0">
                      <a:pos x="243" y="89"/>
                    </a:cxn>
                    <a:cxn ang="0">
                      <a:pos x="247" y="116"/>
                    </a:cxn>
                    <a:cxn ang="0">
                      <a:pos x="250" y="146"/>
                    </a:cxn>
                    <a:cxn ang="0">
                      <a:pos x="250" y="181"/>
                    </a:cxn>
                    <a:cxn ang="0">
                      <a:pos x="249" y="219"/>
                    </a:cxn>
                    <a:cxn ang="0">
                      <a:pos x="241" y="258"/>
                    </a:cxn>
                    <a:cxn ang="0">
                      <a:pos x="231" y="302"/>
                    </a:cxn>
                    <a:cxn ang="0">
                      <a:pos x="220" y="340"/>
                    </a:cxn>
                    <a:cxn ang="0">
                      <a:pos x="211" y="372"/>
                    </a:cxn>
                    <a:cxn ang="0">
                      <a:pos x="201" y="405"/>
                    </a:cxn>
                    <a:cxn ang="0">
                      <a:pos x="184" y="452"/>
                    </a:cxn>
                    <a:cxn ang="0">
                      <a:pos x="169" y="492"/>
                    </a:cxn>
                    <a:cxn ang="0">
                      <a:pos x="154" y="536"/>
                    </a:cxn>
                    <a:cxn ang="0">
                      <a:pos x="146" y="561"/>
                    </a:cxn>
                    <a:cxn ang="0">
                      <a:pos x="138" y="591"/>
                    </a:cxn>
                    <a:cxn ang="0">
                      <a:pos x="129" y="625"/>
                    </a:cxn>
                    <a:cxn ang="0">
                      <a:pos x="119" y="663"/>
                    </a:cxn>
                    <a:cxn ang="0">
                      <a:pos x="110" y="703"/>
                    </a:cxn>
                    <a:cxn ang="0">
                      <a:pos x="102" y="743"/>
                    </a:cxn>
                    <a:cxn ang="0">
                      <a:pos x="95" y="783"/>
                    </a:cxn>
                    <a:cxn ang="0">
                      <a:pos x="89" y="823"/>
                    </a:cxn>
                    <a:cxn ang="0">
                      <a:pos x="79" y="859"/>
                    </a:cxn>
                    <a:cxn ang="0">
                      <a:pos x="76" y="895"/>
                    </a:cxn>
                    <a:cxn ang="0">
                      <a:pos x="70" y="926"/>
                    </a:cxn>
                    <a:cxn ang="0">
                      <a:pos x="66" y="954"/>
                    </a:cxn>
                    <a:cxn ang="0">
                      <a:pos x="60" y="994"/>
                    </a:cxn>
                    <a:cxn ang="0">
                      <a:pos x="0" y="1007"/>
                    </a:cxn>
                    <a:cxn ang="0">
                      <a:pos x="3" y="981"/>
                    </a:cxn>
                    <a:cxn ang="0">
                      <a:pos x="7" y="952"/>
                    </a:cxn>
                    <a:cxn ang="0">
                      <a:pos x="15" y="914"/>
                    </a:cxn>
                    <a:cxn ang="0">
                      <a:pos x="22" y="870"/>
                    </a:cxn>
                    <a:cxn ang="0">
                      <a:pos x="32" y="823"/>
                    </a:cxn>
                    <a:cxn ang="0">
                      <a:pos x="41" y="772"/>
                    </a:cxn>
                    <a:cxn ang="0">
                      <a:pos x="51" y="718"/>
                    </a:cxn>
                    <a:cxn ang="0">
                      <a:pos x="62" y="667"/>
                    </a:cxn>
                    <a:cxn ang="0">
                      <a:pos x="74" y="618"/>
                    </a:cxn>
                    <a:cxn ang="0">
                      <a:pos x="83" y="574"/>
                    </a:cxn>
                    <a:cxn ang="0">
                      <a:pos x="97" y="536"/>
                    </a:cxn>
                    <a:cxn ang="0">
                      <a:pos x="106" y="507"/>
                    </a:cxn>
                    <a:cxn ang="0">
                      <a:pos x="119" y="471"/>
                    </a:cxn>
                    <a:cxn ang="0">
                      <a:pos x="136" y="426"/>
                    </a:cxn>
                    <a:cxn ang="0">
                      <a:pos x="155" y="386"/>
                    </a:cxn>
                    <a:cxn ang="0">
                      <a:pos x="173" y="346"/>
                    </a:cxn>
                    <a:cxn ang="0">
                      <a:pos x="186" y="306"/>
                    </a:cxn>
                    <a:cxn ang="0">
                      <a:pos x="195" y="260"/>
                    </a:cxn>
                    <a:cxn ang="0">
                      <a:pos x="203" y="213"/>
                    </a:cxn>
                    <a:cxn ang="0">
                      <a:pos x="203" y="163"/>
                    </a:cxn>
                    <a:cxn ang="0">
                      <a:pos x="197" y="120"/>
                    </a:cxn>
                    <a:cxn ang="0">
                      <a:pos x="192" y="82"/>
                    </a:cxn>
                    <a:cxn ang="0">
                      <a:pos x="184" y="51"/>
                    </a:cxn>
                    <a:cxn ang="0">
                      <a:pos x="174" y="28"/>
                    </a:cxn>
                  </a:cxnLst>
                  <a:rect l="0" t="0" r="r" b="b"/>
                  <a:pathLst>
                    <a:path w="252" h="1011">
                      <a:moveTo>
                        <a:pt x="174" y="28"/>
                      </a:moveTo>
                      <a:lnTo>
                        <a:pt x="209" y="0"/>
                      </a:lnTo>
                      <a:lnTo>
                        <a:pt x="211" y="4"/>
                      </a:lnTo>
                      <a:lnTo>
                        <a:pt x="214" y="9"/>
                      </a:lnTo>
                      <a:lnTo>
                        <a:pt x="220" y="17"/>
                      </a:lnTo>
                      <a:lnTo>
                        <a:pt x="222" y="21"/>
                      </a:lnTo>
                      <a:lnTo>
                        <a:pt x="224" y="27"/>
                      </a:lnTo>
                      <a:lnTo>
                        <a:pt x="226" y="32"/>
                      </a:lnTo>
                      <a:lnTo>
                        <a:pt x="230" y="40"/>
                      </a:lnTo>
                      <a:lnTo>
                        <a:pt x="231" y="46"/>
                      </a:lnTo>
                      <a:lnTo>
                        <a:pt x="235" y="55"/>
                      </a:lnTo>
                      <a:lnTo>
                        <a:pt x="237" y="63"/>
                      </a:lnTo>
                      <a:lnTo>
                        <a:pt x="241" y="72"/>
                      </a:lnTo>
                      <a:lnTo>
                        <a:pt x="241" y="80"/>
                      </a:lnTo>
                      <a:lnTo>
                        <a:pt x="243" y="89"/>
                      </a:lnTo>
                      <a:lnTo>
                        <a:pt x="245" y="95"/>
                      </a:lnTo>
                      <a:lnTo>
                        <a:pt x="245" y="101"/>
                      </a:lnTo>
                      <a:lnTo>
                        <a:pt x="247" y="106"/>
                      </a:lnTo>
                      <a:lnTo>
                        <a:pt x="247" y="112"/>
                      </a:lnTo>
                      <a:lnTo>
                        <a:pt x="247" y="116"/>
                      </a:lnTo>
                      <a:lnTo>
                        <a:pt x="249" y="122"/>
                      </a:lnTo>
                      <a:lnTo>
                        <a:pt x="249" y="127"/>
                      </a:lnTo>
                      <a:lnTo>
                        <a:pt x="250" y="135"/>
                      </a:lnTo>
                      <a:lnTo>
                        <a:pt x="250" y="141"/>
                      </a:lnTo>
                      <a:lnTo>
                        <a:pt x="250" y="146"/>
                      </a:lnTo>
                      <a:lnTo>
                        <a:pt x="250" y="152"/>
                      </a:lnTo>
                      <a:lnTo>
                        <a:pt x="252" y="160"/>
                      </a:lnTo>
                      <a:lnTo>
                        <a:pt x="250" y="165"/>
                      </a:lnTo>
                      <a:lnTo>
                        <a:pt x="250" y="173"/>
                      </a:lnTo>
                      <a:lnTo>
                        <a:pt x="250" y="181"/>
                      </a:lnTo>
                      <a:lnTo>
                        <a:pt x="250" y="188"/>
                      </a:lnTo>
                      <a:lnTo>
                        <a:pt x="250" y="194"/>
                      </a:lnTo>
                      <a:lnTo>
                        <a:pt x="249" y="201"/>
                      </a:lnTo>
                      <a:lnTo>
                        <a:pt x="249" y="209"/>
                      </a:lnTo>
                      <a:lnTo>
                        <a:pt x="249" y="219"/>
                      </a:lnTo>
                      <a:lnTo>
                        <a:pt x="247" y="224"/>
                      </a:lnTo>
                      <a:lnTo>
                        <a:pt x="245" y="232"/>
                      </a:lnTo>
                      <a:lnTo>
                        <a:pt x="245" y="241"/>
                      </a:lnTo>
                      <a:lnTo>
                        <a:pt x="243" y="249"/>
                      </a:lnTo>
                      <a:lnTo>
                        <a:pt x="241" y="258"/>
                      </a:lnTo>
                      <a:lnTo>
                        <a:pt x="239" y="268"/>
                      </a:lnTo>
                      <a:lnTo>
                        <a:pt x="237" y="276"/>
                      </a:lnTo>
                      <a:lnTo>
                        <a:pt x="237" y="285"/>
                      </a:lnTo>
                      <a:lnTo>
                        <a:pt x="233" y="293"/>
                      </a:lnTo>
                      <a:lnTo>
                        <a:pt x="231" y="302"/>
                      </a:lnTo>
                      <a:lnTo>
                        <a:pt x="230" y="310"/>
                      </a:lnTo>
                      <a:lnTo>
                        <a:pt x="228" y="317"/>
                      </a:lnTo>
                      <a:lnTo>
                        <a:pt x="224" y="325"/>
                      </a:lnTo>
                      <a:lnTo>
                        <a:pt x="222" y="333"/>
                      </a:lnTo>
                      <a:lnTo>
                        <a:pt x="220" y="340"/>
                      </a:lnTo>
                      <a:lnTo>
                        <a:pt x="218" y="348"/>
                      </a:lnTo>
                      <a:lnTo>
                        <a:pt x="216" y="353"/>
                      </a:lnTo>
                      <a:lnTo>
                        <a:pt x="214" y="359"/>
                      </a:lnTo>
                      <a:lnTo>
                        <a:pt x="212" y="367"/>
                      </a:lnTo>
                      <a:lnTo>
                        <a:pt x="211" y="372"/>
                      </a:lnTo>
                      <a:lnTo>
                        <a:pt x="209" y="378"/>
                      </a:lnTo>
                      <a:lnTo>
                        <a:pt x="207" y="384"/>
                      </a:lnTo>
                      <a:lnTo>
                        <a:pt x="205" y="390"/>
                      </a:lnTo>
                      <a:lnTo>
                        <a:pt x="205" y="395"/>
                      </a:lnTo>
                      <a:lnTo>
                        <a:pt x="201" y="405"/>
                      </a:lnTo>
                      <a:lnTo>
                        <a:pt x="197" y="416"/>
                      </a:lnTo>
                      <a:lnTo>
                        <a:pt x="193" y="426"/>
                      </a:lnTo>
                      <a:lnTo>
                        <a:pt x="190" y="435"/>
                      </a:lnTo>
                      <a:lnTo>
                        <a:pt x="188" y="443"/>
                      </a:lnTo>
                      <a:lnTo>
                        <a:pt x="184" y="452"/>
                      </a:lnTo>
                      <a:lnTo>
                        <a:pt x="182" y="460"/>
                      </a:lnTo>
                      <a:lnTo>
                        <a:pt x="178" y="469"/>
                      </a:lnTo>
                      <a:lnTo>
                        <a:pt x="174" y="477"/>
                      </a:lnTo>
                      <a:lnTo>
                        <a:pt x="173" y="485"/>
                      </a:lnTo>
                      <a:lnTo>
                        <a:pt x="169" y="492"/>
                      </a:lnTo>
                      <a:lnTo>
                        <a:pt x="167" y="502"/>
                      </a:lnTo>
                      <a:lnTo>
                        <a:pt x="163" y="509"/>
                      </a:lnTo>
                      <a:lnTo>
                        <a:pt x="159" y="519"/>
                      </a:lnTo>
                      <a:lnTo>
                        <a:pt x="157" y="526"/>
                      </a:lnTo>
                      <a:lnTo>
                        <a:pt x="154" y="536"/>
                      </a:lnTo>
                      <a:lnTo>
                        <a:pt x="152" y="540"/>
                      </a:lnTo>
                      <a:lnTo>
                        <a:pt x="150" y="545"/>
                      </a:lnTo>
                      <a:lnTo>
                        <a:pt x="148" y="551"/>
                      </a:lnTo>
                      <a:lnTo>
                        <a:pt x="148" y="557"/>
                      </a:lnTo>
                      <a:lnTo>
                        <a:pt x="146" y="561"/>
                      </a:lnTo>
                      <a:lnTo>
                        <a:pt x="144" y="566"/>
                      </a:lnTo>
                      <a:lnTo>
                        <a:pt x="142" y="572"/>
                      </a:lnTo>
                      <a:lnTo>
                        <a:pt x="142" y="580"/>
                      </a:lnTo>
                      <a:lnTo>
                        <a:pt x="138" y="585"/>
                      </a:lnTo>
                      <a:lnTo>
                        <a:pt x="138" y="591"/>
                      </a:lnTo>
                      <a:lnTo>
                        <a:pt x="136" y="597"/>
                      </a:lnTo>
                      <a:lnTo>
                        <a:pt x="135" y="604"/>
                      </a:lnTo>
                      <a:lnTo>
                        <a:pt x="133" y="610"/>
                      </a:lnTo>
                      <a:lnTo>
                        <a:pt x="131" y="618"/>
                      </a:lnTo>
                      <a:lnTo>
                        <a:pt x="129" y="625"/>
                      </a:lnTo>
                      <a:lnTo>
                        <a:pt x="129" y="635"/>
                      </a:lnTo>
                      <a:lnTo>
                        <a:pt x="125" y="640"/>
                      </a:lnTo>
                      <a:lnTo>
                        <a:pt x="123" y="648"/>
                      </a:lnTo>
                      <a:lnTo>
                        <a:pt x="121" y="656"/>
                      </a:lnTo>
                      <a:lnTo>
                        <a:pt x="119" y="663"/>
                      </a:lnTo>
                      <a:lnTo>
                        <a:pt x="117" y="671"/>
                      </a:lnTo>
                      <a:lnTo>
                        <a:pt x="116" y="679"/>
                      </a:lnTo>
                      <a:lnTo>
                        <a:pt x="114" y="686"/>
                      </a:lnTo>
                      <a:lnTo>
                        <a:pt x="114" y="696"/>
                      </a:lnTo>
                      <a:lnTo>
                        <a:pt x="110" y="703"/>
                      </a:lnTo>
                      <a:lnTo>
                        <a:pt x="110" y="711"/>
                      </a:lnTo>
                      <a:lnTo>
                        <a:pt x="108" y="718"/>
                      </a:lnTo>
                      <a:lnTo>
                        <a:pt x="106" y="728"/>
                      </a:lnTo>
                      <a:lnTo>
                        <a:pt x="104" y="736"/>
                      </a:lnTo>
                      <a:lnTo>
                        <a:pt x="102" y="743"/>
                      </a:lnTo>
                      <a:lnTo>
                        <a:pt x="100" y="751"/>
                      </a:lnTo>
                      <a:lnTo>
                        <a:pt x="100" y="760"/>
                      </a:lnTo>
                      <a:lnTo>
                        <a:pt x="98" y="768"/>
                      </a:lnTo>
                      <a:lnTo>
                        <a:pt x="97" y="775"/>
                      </a:lnTo>
                      <a:lnTo>
                        <a:pt x="95" y="783"/>
                      </a:lnTo>
                      <a:lnTo>
                        <a:pt x="93" y="791"/>
                      </a:lnTo>
                      <a:lnTo>
                        <a:pt x="91" y="798"/>
                      </a:lnTo>
                      <a:lnTo>
                        <a:pt x="91" y="806"/>
                      </a:lnTo>
                      <a:lnTo>
                        <a:pt x="89" y="813"/>
                      </a:lnTo>
                      <a:lnTo>
                        <a:pt x="89" y="823"/>
                      </a:lnTo>
                      <a:lnTo>
                        <a:pt x="87" y="829"/>
                      </a:lnTo>
                      <a:lnTo>
                        <a:pt x="85" y="838"/>
                      </a:lnTo>
                      <a:lnTo>
                        <a:pt x="83" y="844"/>
                      </a:lnTo>
                      <a:lnTo>
                        <a:pt x="81" y="853"/>
                      </a:lnTo>
                      <a:lnTo>
                        <a:pt x="79" y="859"/>
                      </a:lnTo>
                      <a:lnTo>
                        <a:pt x="79" y="867"/>
                      </a:lnTo>
                      <a:lnTo>
                        <a:pt x="79" y="874"/>
                      </a:lnTo>
                      <a:lnTo>
                        <a:pt x="79" y="882"/>
                      </a:lnTo>
                      <a:lnTo>
                        <a:pt x="78" y="888"/>
                      </a:lnTo>
                      <a:lnTo>
                        <a:pt x="76" y="895"/>
                      </a:lnTo>
                      <a:lnTo>
                        <a:pt x="74" y="901"/>
                      </a:lnTo>
                      <a:lnTo>
                        <a:pt x="72" y="908"/>
                      </a:lnTo>
                      <a:lnTo>
                        <a:pt x="72" y="914"/>
                      </a:lnTo>
                      <a:lnTo>
                        <a:pt x="70" y="920"/>
                      </a:lnTo>
                      <a:lnTo>
                        <a:pt x="70" y="926"/>
                      </a:lnTo>
                      <a:lnTo>
                        <a:pt x="70" y="933"/>
                      </a:lnTo>
                      <a:lnTo>
                        <a:pt x="68" y="937"/>
                      </a:lnTo>
                      <a:lnTo>
                        <a:pt x="68" y="943"/>
                      </a:lnTo>
                      <a:lnTo>
                        <a:pt x="66" y="948"/>
                      </a:lnTo>
                      <a:lnTo>
                        <a:pt x="66" y="954"/>
                      </a:lnTo>
                      <a:lnTo>
                        <a:pt x="64" y="964"/>
                      </a:lnTo>
                      <a:lnTo>
                        <a:pt x="64" y="973"/>
                      </a:lnTo>
                      <a:lnTo>
                        <a:pt x="62" y="981"/>
                      </a:lnTo>
                      <a:lnTo>
                        <a:pt x="60" y="988"/>
                      </a:lnTo>
                      <a:lnTo>
                        <a:pt x="60" y="994"/>
                      </a:lnTo>
                      <a:lnTo>
                        <a:pt x="60" y="1002"/>
                      </a:lnTo>
                      <a:lnTo>
                        <a:pt x="59" y="1009"/>
                      </a:lnTo>
                      <a:lnTo>
                        <a:pt x="59" y="1011"/>
                      </a:lnTo>
                      <a:lnTo>
                        <a:pt x="0" y="1009"/>
                      </a:lnTo>
                      <a:lnTo>
                        <a:pt x="0" y="1007"/>
                      </a:lnTo>
                      <a:lnTo>
                        <a:pt x="0" y="1004"/>
                      </a:lnTo>
                      <a:lnTo>
                        <a:pt x="2" y="998"/>
                      </a:lnTo>
                      <a:lnTo>
                        <a:pt x="2" y="992"/>
                      </a:lnTo>
                      <a:lnTo>
                        <a:pt x="2" y="986"/>
                      </a:lnTo>
                      <a:lnTo>
                        <a:pt x="3" y="981"/>
                      </a:lnTo>
                      <a:lnTo>
                        <a:pt x="3" y="977"/>
                      </a:lnTo>
                      <a:lnTo>
                        <a:pt x="5" y="971"/>
                      </a:lnTo>
                      <a:lnTo>
                        <a:pt x="5" y="966"/>
                      </a:lnTo>
                      <a:lnTo>
                        <a:pt x="7" y="960"/>
                      </a:lnTo>
                      <a:lnTo>
                        <a:pt x="7" y="952"/>
                      </a:lnTo>
                      <a:lnTo>
                        <a:pt x="9" y="947"/>
                      </a:lnTo>
                      <a:lnTo>
                        <a:pt x="9" y="939"/>
                      </a:lnTo>
                      <a:lnTo>
                        <a:pt x="11" y="931"/>
                      </a:lnTo>
                      <a:lnTo>
                        <a:pt x="13" y="922"/>
                      </a:lnTo>
                      <a:lnTo>
                        <a:pt x="15" y="914"/>
                      </a:lnTo>
                      <a:lnTo>
                        <a:pt x="15" y="907"/>
                      </a:lnTo>
                      <a:lnTo>
                        <a:pt x="17" y="897"/>
                      </a:lnTo>
                      <a:lnTo>
                        <a:pt x="19" y="889"/>
                      </a:lnTo>
                      <a:lnTo>
                        <a:pt x="21" y="880"/>
                      </a:lnTo>
                      <a:lnTo>
                        <a:pt x="22" y="870"/>
                      </a:lnTo>
                      <a:lnTo>
                        <a:pt x="24" y="861"/>
                      </a:lnTo>
                      <a:lnTo>
                        <a:pt x="26" y="851"/>
                      </a:lnTo>
                      <a:lnTo>
                        <a:pt x="28" y="842"/>
                      </a:lnTo>
                      <a:lnTo>
                        <a:pt x="30" y="832"/>
                      </a:lnTo>
                      <a:lnTo>
                        <a:pt x="32" y="823"/>
                      </a:lnTo>
                      <a:lnTo>
                        <a:pt x="34" y="813"/>
                      </a:lnTo>
                      <a:lnTo>
                        <a:pt x="36" y="804"/>
                      </a:lnTo>
                      <a:lnTo>
                        <a:pt x="38" y="793"/>
                      </a:lnTo>
                      <a:lnTo>
                        <a:pt x="40" y="781"/>
                      </a:lnTo>
                      <a:lnTo>
                        <a:pt x="41" y="772"/>
                      </a:lnTo>
                      <a:lnTo>
                        <a:pt x="43" y="760"/>
                      </a:lnTo>
                      <a:lnTo>
                        <a:pt x="45" y="751"/>
                      </a:lnTo>
                      <a:lnTo>
                        <a:pt x="47" y="739"/>
                      </a:lnTo>
                      <a:lnTo>
                        <a:pt x="49" y="730"/>
                      </a:lnTo>
                      <a:lnTo>
                        <a:pt x="51" y="718"/>
                      </a:lnTo>
                      <a:lnTo>
                        <a:pt x="53" y="707"/>
                      </a:lnTo>
                      <a:lnTo>
                        <a:pt x="55" y="698"/>
                      </a:lnTo>
                      <a:lnTo>
                        <a:pt x="59" y="686"/>
                      </a:lnTo>
                      <a:lnTo>
                        <a:pt x="60" y="677"/>
                      </a:lnTo>
                      <a:lnTo>
                        <a:pt x="62" y="667"/>
                      </a:lnTo>
                      <a:lnTo>
                        <a:pt x="64" y="658"/>
                      </a:lnTo>
                      <a:lnTo>
                        <a:pt x="68" y="646"/>
                      </a:lnTo>
                      <a:lnTo>
                        <a:pt x="70" y="639"/>
                      </a:lnTo>
                      <a:lnTo>
                        <a:pt x="72" y="627"/>
                      </a:lnTo>
                      <a:lnTo>
                        <a:pt x="74" y="618"/>
                      </a:lnTo>
                      <a:lnTo>
                        <a:pt x="76" y="608"/>
                      </a:lnTo>
                      <a:lnTo>
                        <a:pt x="79" y="601"/>
                      </a:lnTo>
                      <a:lnTo>
                        <a:pt x="79" y="591"/>
                      </a:lnTo>
                      <a:lnTo>
                        <a:pt x="81" y="582"/>
                      </a:lnTo>
                      <a:lnTo>
                        <a:pt x="83" y="574"/>
                      </a:lnTo>
                      <a:lnTo>
                        <a:pt x="87" y="566"/>
                      </a:lnTo>
                      <a:lnTo>
                        <a:pt x="89" y="557"/>
                      </a:lnTo>
                      <a:lnTo>
                        <a:pt x="91" y="549"/>
                      </a:lnTo>
                      <a:lnTo>
                        <a:pt x="93" y="542"/>
                      </a:lnTo>
                      <a:lnTo>
                        <a:pt x="97" y="536"/>
                      </a:lnTo>
                      <a:lnTo>
                        <a:pt x="98" y="530"/>
                      </a:lnTo>
                      <a:lnTo>
                        <a:pt x="100" y="523"/>
                      </a:lnTo>
                      <a:lnTo>
                        <a:pt x="100" y="517"/>
                      </a:lnTo>
                      <a:lnTo>
                        <a:pt x="104" y="513"/>
                      </a:lnTo>
                      <a:lnTo>
                        <a:pt x="106" y="507"/>
                      </a:lnTo>
                      <a:lnTo>
                        <a:pt x="108" y="502"/>
                      </a:lnTo>
                      <a:lnTo>
                        <a:pt x="110" y="496"/>
                      </a:lnTo>
                      <a:lnTo>
                        <a:pt x="110" y="490"/>
                      </a:lnTo>
                      <a:lnTo>
                        <a:pt x="116" y="481"/>
                      </a:lnTo>
                      <a:lnTo>
                        <a:pt x="119" y="471"/>
                      </a:lnTo>
                      <a:lnTo>
                        <a:pt x="121" y="462"/>
                      </a:lnTo>
                      <a:lnTo>
                        <a:pt x="127" y="452"/>
                      </a:lnTo>
                      <a:lnTo>
                        <a:pt x="129" y="445"/>
                      </a:lnTo>
                      <a:lnTo>
                        <a:pt x="135" y="435"/>
                      </a:lnTo>
                      <a:lnTo>
                        <a:pt x="136" y="426"/>
                      </a:lnTo>
                      <a:lnTo>
                        <a:pt x="140" y="418"/>
                      </a:lnTo>
                      <a:lnTo>
                        <a:pt x="144" y="409"/>
                      </a:lnTo>
                      <a:lnTo>
                        <a:pt x="148" y="401"/>
                      </a:lnTo>
                      <a:lnTo>
                        <a:pt x="152" y="393"/>
                      </a:lnTo>
                      <a:lnTo>
                        <a:pt x="155" y="386"/>
                      </a:lnTo>
                      <a:lnTo>
                        <a:pt x="159" y="378"/>
                      </a:lnTo>
                      <a:lnTo>
                        <a:pt x="163" y="371"/>
                      </a:lnTo>
                      <a:lnTo>
                        <a:pt x="167" y="361"/>
                      </a:lnTo>
                      <a:lnTo>
                        <a:pt x="169" y="353"/>
                      </a:lnTo>
                      <a:lnTo>
                        <a:pt x="173" y="346"/>
                      </a:lnTo>
                      <a:lnTo>
                        <a:pt x="174" y="338"/>
                      </a:lnTo>
                      <a:lnTo>
                        <a:pt x="178" y="329"/>
                      </a:lnTo>
                      <a:lnTo>
                        <a:pt x="180" y="321"/>
                      </a:lnTo>
                      <a:lnTo>
                        <a:pt x="184" y="314"/>
                      </a:lnTo>
                      <a:lnTo>
                        <a:pt x="186" y="306"/>
                      </a:lnTo>
                      <a:lnTo>
                        <a:pt x="188" y="296"/>
                      </a:lnTo>
                      <a:lnTo>
                        <a:pt x="190" y="287"/>
                      </a:lnTo>
                      <a:lnTo>
                        <a:pt x="192" y="279"/>
                      </a:lnTo>
                      <a:lnTo>
                        <a:pt x="195" y="270"/>
                      </a:lnTo>
                      <a:lnTo>
                        <a:pt x="195" y="260"/>
                      </a:lnTo>
                      <a:lnTo>
                        <a:pt x="197" y="251"/>
                      </a:lnTo>
                      <a:lnTo>
                        <a:pt x="199" y="241"/>
                      </a:lnTo>
                      <a:lnTo>
                        <a:pt x="201" y="232"/>
                      </a:lnTo>
                      <a:lnTo>
                        <a:pt x="201" y="222"/>
                      </a:lnTo>
                      <a:lnTo>
                        <a:pt x="203" y="213"/>
                      </a:lnTo>
                      <a:lnTo>
                        <a:pt x="203" y="201"/>
                      </a:lnTo>
                      <a:lnTo>
                        <a:pt x="203" y="192"/>
                      </a:lnTo>
                      <a:lnTo>
                        <a:pt x="203" y="182"/>
                      </a:lnTo>
                      <a:lnTo>
                        <a:pt x="203" y="173"/>
                      </a:lnTo>
                      <a:lnTo>
                        <a:pt x="203" y="163"/>
                      </a:lnTo>
                      <a:lnTo>
                        <a:pt x="203" y="154"/>
                      </a:lnTo>
                      <a:lnTo>
                        <a:pt x="201" y="144"/>
                      </a:lnTo>
                      <a:lnTo>
                        <a:pt x="199" y="135"/>
                      </a:lnTo>
                      <a:lnTo>
                        <a:pt x="199" y="127"/>
                      </a:lnTo>
                      <a:lnTo>
                        <a:pt x="197" y="120"/>
                      </a:lnTo>
                      <a:lnTo>
                        <a:pt x="195" y="110"/>
                      </a:lnTo>
                      <a:lnTo>
                        <a:pt x="195" y="103"/>
                      </a:lnTo>
                      <a:lnTo>
                        <a:pt x="193" y="95"/>
                      </a:lnTo>
                      <a:lnTo>
                        <a:pt x="193" y="89"/>
                      </a:lnTo>
                      <a:lnTo>
                        <a:pt x="192" y="82"/>
                      </a:lnTo>
                      <a:lnTo>
                        <a:pt x="190" y="74"/>
                      </a:lnTo>
                      <a:lnTo>
                        <a:pt x="188" y="68"/>
                      </a:lnTo>
                      <a:lnTo>
                        <a:pt x="186" y="63"/>
                      </a:lnTo>
                      <a:lnTo>
                        <a:pt x="184" y="57"/>
                      </a:lnTo>
                      <a:lnTo>
                        <a:pt x="184" y="51"/>
                      </a:lnTo>
                      <a:lnTo>
                        <a:pt x="182" y="47"/>
                      </a:lnTo>
                      <a:lnTo>
                        <a:pt x="180" y="44"/>
                      </a:lnTo>
                      <a:lnTo>
                        <a:pt x="178" y="36"/>
                      </a:lnTo>
                      <a:lnTo>
                        <a:pt x="176" y="32"/>
                      </a:lnTo>
                      <a:lnTo>
                        <a:pt x="174" y="28"/>
                      </a:lnTo>
                      <a:lnTo>
                        <a:pt x="174" y="28"/>
                      </a:lnTo>
                      <a:close/>
                    </a:path>
                  </a:pathLst>
                </a:custGeom>
                <a:solidFill>
                  <a:srgbClr val="000000">
                    <a:alpha val="34902"/>
                  </a:srgbClr>
                </a:solidFill>
                <a:ln w="9525">
                  <a:solidFill>
                    <a:srgbClr val="000000">
                      <a:alpha val="34902"/>
                    </a:srgbClr>
                  </a:solid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31" name="Freeform 28"/>
                <p:cNvSpPr>
                  <a:spLocks/>
                </p:cNvSpPr>
                <p:nvPr/>
              </p:nvSpPr>
              <p:spPr bwMode="auto">
                <a:xfrm>
                  <a:off x="8010559" y="4423736"/>
                  <a:ext cx="284027" cy="934806"/>
                </a:xfrm>
                <a:custGeom>
                  <a:avLst/>
                  <a:gdLst/>
                  <a:ahLst/>
                  <a:cxnLst>
                    <a:cxn ang="0">
                      <a:pos x="180" y="8"/>
                    </a:cxn>
                    <a:cxn ang="0">
                      <a:pos x="191" y="27"/>
                    </a:cxn>
                    <a:cxn ang="0">
                      <a:pos x="201" y="51"/>
                    </a:cxn>
                    <a:cxn ang="0">
                      <a:pos x="207" y="84"/>
                    </a:cxn>
                    <a:cxn ang="0">
                      <a:pos x="207" y="110"/>
                    </a:cxn>
                    <a:cxn ang="0">
                      <a:pos x="205" y="133"/>
                    </a:cxn>
                    <a:cxn ang="0">
                      <a:pos x="199" y="158"/>
                    </a:cxn>
                    <a:cxn ang="0">
                      <a:pos x="191" y="184"/>
                    </a:cxn>
                    <a:cxn ang="0">
                      <a:pos x="180" y="215"/>
                    </a:cxn>
                    <a:cxn ang="0">
                      <a:pos x="167" y="247"/>
                    </a:cxn>
                    <a:cxn ang="0">
                      <a:pos x="150" y="279"/>
                    </a:cxn>
                    <a:cxn ang="0">
                      <a:pos x="133" y="312"/>
                    </a:cxn>
                    <a:cxn ang="0">
                      <a:pos x="119" y="342"/>
                    </a:cxn>
                    <a:cxn ang="0">
                      <a:pos x="106" y="371"/>
                    </a:cxn>
                    <a:cxn ang="0">
                      <a:pos x="95" y="397"/>
                    </a:cxn>
                    <a:cxn ang="0">
                      <a:pos x="85" y="424"/>
                    </a:cxn>
                    <a:cxn ang="0">
                      <a:pos x="76" y="447"/>
                    </a:cxn>
                    <a:cxn ang="0">
                      <a:pos x="68" y="471"/>
                    </a:cxn>
                    <a:cxn ang="0">
                      <a:pos x="62" y="496"/>
                    </a:cxn>
                    <a:cxn ang="0">
                      <a:pos x="57" y="519"/>
                    </a:cxn>
                    <a:cxn ang="0">
                      <a:pos x="55" y="542"/>
                    </a:cxn>
                    <a:cxn ang="0">
                      <a:pos x="55" y="565"/>
                    </a:cxn>
                    <a:cxn ang="0">
                      <a:pos x="53" y="587"/>
                    </a:cxn>
                    <a:cxn ang="0">
                      <a:pos x="55" y="610"/>
                    </a:cxn>
                    <a:cxn ang="0">
                      <a:pos x="57" y="635"/>
                    </a:cxn>
                    <a:cxn ang="0">
                      <a:pos x="62" y="660"/>
                    </a:cxn>
                    <a:cxn ang="0">
                      <a:pos x="9" y="669"/>
                    </a:cxn>
                    <a:cxn ang="0">
                      <a:pos x="5" y="648"/>
                    </a:cxn>
                    <a:cxn ang="0">
                      <a:pos x="1" y="614"/>
                    </a:cxn>
                    <a:cxn ang="0">
                      <a:pos x="0" y="584"/>
                    </a:cxn>
                    <a:cxn ang="0">
                      <a:pos x="0" y="561"/>
                    </a:cxn>
                    <a:cxn ang="0">
                      <a:pos x="1" y="534"/>
                    </a:cxn>
                    <a:cxn ang="0">
                      <a:pos x="5" y="509"/>
                    </a:cxn>
                    <a:cxn ang="0">
                      <a:pos x="11" y="483"/>
                    </a:cxn>
                    <a:cxn ang="0">
                      <a:pos x="17" y="454"/>
                    </a:cxn>
                    <a:cxn ang="0">
                      <a:pos x="26" y="426"/>
                    </a:cxn>
                    <a:cxn ang="0">
                      <a:pos x="39" y="399"/>
                    </a:cxn>
                    <a:cxn ang="0">
                      <a:pos x="55" y="371"/>
                    </a:cxn>
                    <a:cxn ang="0">
                      <a:pos x="72" y="344"/>
                    </a:cxn>
                    <a:cxn ang="0">
                      <a:pos x="87" y="317"/>
                    </a:cxn>
                    <a:cxn ang="0">
                      <a:pos x="100" y="293"/>
                    </a:cxn>
                    <a:cxn ang="0">
                      <a:pos x="112" y="270"/>
                    </a:cxn>
                    <a:cxn ang="0">
                      <a:pos x="121" y="247"/>
                    </a:cxn>
                    <a:cxn ang="0">
                      <a:pos x="134" y="221"/>
                    </a:cxn>
                    <a:cxn ang="0">
                      <a:pos x="144" y="188"/>
                    </a:cxn>
                    <a:cxn ang="0">
                      <a:pos x="150" y="160"/>
                    </a:cxn>
                    <a:cxn ang="0">
                      <a:pos x="153" y="137"/>
                    </a:cxn>
                    <a:cxn ang="0">
                      <a:pos x="153" y="110"/>
                    </a:cxn>
                    <a:cxn ang="0">
                      <a:pos x="151" y="89"/>
                    </a:cxn>
                    <a:cxn ang="0">
                      <a:pos x="148" y="65"/>
                    </a:cxn>
                    <a:cxn ang="0">
                      <a:pos x="144" y="46"/>
                    </a:cxn>
                  </a:cxnLst>
                  <a:rect l="0" t="0" r="r" b="b"/>
                  <a:pathLst>
                    <a:path w="207" h="679">
                      <a:moveTo>
                        <a:pt x="142" y="38"/>
                      </a:moveTo>
                      <a:lnTo>
                        <a:pt x="174" y="0"/>
                      </a:lnTo>
                      <a:lnTo>
                        <a:pt x="178" y="4"/>
                      </a:lnTo>
                      <a:lnTo>
                        <a:pt x="180" y="8"/>
                      </a:lnTo>
                      <a:lnTo>
                        <a:pt x="186" y="15"/>
                      </a:lnTo>
                      <a:lnTo>
                        <a:pt x="188" y="17"/>
                      </a:lnTo>
                      <a:lnTo>
                        <a:pt x="189" y="23"/>
                      </a:lnTo>
                      <a:lnTo>
                        <a:pt x="191" y="27"/>
                      </a:lnTo>
                      <a:lnTo>
                        <a:pt x="195" y="32"/>
                      </a:lnTo>
                      <a:lnTo>
                        <a:pt x="197" y="38"/>
                      </a:lnTo>
                      <a:lnTo>
                        <a:pt x="199" y="46"/>
                      </a:lnTo>
                      <a:lnTo>
                        <a:pt x="201" y="51"/>
                      </a:lnTo>
                      <a:lnTo>
                        <a:pt x="205" y="61"/>
                      </a:lnTo>
                      <a:lnTo>
                        <a:pt x="205" y="67"/>
                      </a:lnTo>
                      <a:lnTo>
                        <a:pt x="207" y="76"/>
                      </a:lnTo>
                      <a:lnTo>
                        <a:pt x="207" y="84"/>
                      </a:lnTo>
                      <a:lnTo>
                        <a:pt x="207" y="95"/>
                      </a:lnTo>
                      <a:lnTo>
                        <a:pt x="207" y="99"/>
                      </a:lnTo>
                      <a:lnTo>
                        <a:pt x="207" y="105"/>
                      </a:lnTo>
                      <a:lnTo>
                        <a:pt x="207" y="110"/>
                      </a:lnTo>
                      <a:lnTo>
                        <a:pt x="207" y="116"/>
                      </a:lnTo>
                      <a:lnTo>
                        <a:pt x="207" y="122"/>
                      </a:lnTo>
                      <a:lnTo>
                        <a:pt x="205" y="127"/>
                      </a:lnTo>
                      <a:lnTo>
                        <a:pt x="205" y="133"/>
                      </a:lnTo>
                      <a:lnTo>
                        <a:pt x="205" y="139"/>
                      </a:lnTo>
                      <a:lnTo>
                        <a:pt x="203" y="145"/>
                      </a:lnTo>
                      <a:lnTo>
                        <a:pt x="201" y="150"/>
                      </a:lnTo>
                      <a:lnTo>
                        <a:pt x="199" y="158"/>
                      </a:lnTo>
                      <a:lnTo>
                        <a:pt x="199" y="164"/>
                      </a:lnTo>
                      <a:lnTo>
                        <a:pt x="195" y="169"/>
                      </a:lnTo>
                      <a:lnTo>
                        <a:pt x="193" y="177"/>
                      </a:lnTo>
                      <a:lnTo>
                        <a:pt x="191" y="184"/>
                      </a:lnTo>
                      <a:lnTo>
                        <a:pt x="189" y="192"/>
                      </a:lnTo>
                      <a:lnTo>
                        <a:pt x="186" y="200"/>
                      </a:lnTo>
                      <a:lnTo>
                        <a:pt x="184" y="207"/>
                      </a:lnTo>
                      <a:lnTo>
                        <a:pt x="180" y="215"/>
                      </a:lnTo>
                      <a:lnTo>
                        <a:pt x="178" y="222"/>
                      </a:lnTo>
                      <a:lnTo>
                        <a:pt x="174" y="230"/>
                      </a:lnTo>
                      <a:lnTo>
                        <a:pt x="170" y="240"/>
                      </a:lnTo>
                      <a:lnTo>
                        <a:pt x="167" y="247"/>
                      </a:lnTo>
                      <a:lnTo>
                        <a:pt x="163" y="257"/>
                      </a:lnTo>
                      <a:lnTo>
                        <a:pt x="157" y="264"/>
                      </a:lnTo>
                      <a:lnTo>
                        <a:pt x="153" y="272"/>
                      </a:lnTo>
                      <a:lnTo>
                        <a:pt x="150" y="279"/>
                      </a:lnTo>
                      <a:lnTo>
                        <a:pt x="146" y="289"/>
                      </a:lnTo>
                      <a:lnTo>
                        <a:pt x="140" y="297"/>
                      </a:lnTo>
                      <a:lnTo>
                        <a:pt x="138" y="304"/>
                      </a:lnTo>
                      <a:lnTo>
                        <a:pt x="133" y="312"/>
                      </a:lnTo>
                      <a:lnTo>
                        <a:pt x="131" y="321"/>
                      </a:lnTo>
                      <a:lnTo>
                        <a:pt x="127" y="327"/>
                      </a:lnTo>
                      <a:lnTo>
                        <a:pt x="123" y="335"/>
                      </a:lnTo>
                      <a:lnTo>
                        <a:pt x="119" y="342"/>
                      </a:lnTo>
                      <a:lnTo>
                        <a:pt x="115" y="350"/>
                      </a:lnTo>
                      <a:lnTo>
                        <a:pt x="112" y="357"/>
                      </a:lnTo>
                      <a:lnTo>
                        <a:pt x="110" y="365"/>
                      </a:lnTo>
                      <a:lnTo>
                        <a:pt x="106" y="371"/>
                      </a:lnTo>
                      <a:lnTo>
                        <a:pt x="104" y="378"/>
                      </a:lnTo>
                      <a:lnTo>
                        <a:pt x="100" y="384"/>
                      </a:lnTo>
                      <a:lnTo>
                        <a:pt x="96" y="392"/>
                      </a:lnTo>
                      <a:lnTo>
                        <a:pt x="95" y="397"/>
                      </a:lnTo>
                      <a:lnTo>
                        <a:pt x="91" y="405"/>
                      </a:lnTo>
                      <a:lnTo>
                        <a:pt x="89" y="411"/>
                      </a:lnTo>
                      <a:lnTo>
                        <a:pt x="87" y="416"/>
                      </a:lnTo>
                      <a:lnTo>
                        <a:pt x="85" y="424"/>
                      </a:lnTo>
                      <a:lnTo>
                        <a:pt x="83" y="430"/>
                      </a:lnTo>
                      <a:lnTo>
                        <a:pt x="79" y="435"/>
                      </a:lnTo>
                      <a:lnTo>
                        <a:pt x="77" y="441"/>
                      </a:lnTo>
                      <a:lnTo>
                        <a:pt x="76" y="447"/>
                      </a:lnTo>
                      <a:lnTo>
                        <a:pt x="74" y="454"/>
                      </a:lnTo>
                      <a:lnTo>
                        <a:pt x="72" y="460"/>
                      </a:lnTo>
                      <a:lnTo>
                        <a:pt x="70" y="466"/>
                      </a:lnTo>
                      <a:lnTo>
                        <a:pt x="68" y="471"/>
                      </a:lnTo>
                      <a:lnTo>
                        <a:pt x="68" y="479"/>
                      </a:lnTo>
                      <a:lnTo>
                        <a:pt x="64" y="485"/>
                      </a:lnTo>
                      <a:lnTo>
                        <a:pt x="64" y="490"/>
                      </a:lnTo>
                      <a:lnTo>
                        <a:pt x="62" y="496"/>
                      </a:lnTo>
                      <a:lnTo>
                        <a:pt x="60" y="502"/>
                      </a:lnTo>
                      <a:lnTo>
                        <a:pt x="58" y="508"/>
                      </a:lnTo>
                      <a:lnTo>
                        <a:pt x="58" y="513"/>
                      </a:lnTo>
                      <a:lnTo>
                        <a:pt x="57" y="519"/>
                      </a:lnTo>
                      <a:lnTo>
                        <a:pt x="57" y="525"/>
                      </a:lnTo>
                      <a:lnTo>
                        <a:pt x="57" y="530"/>
                      </a:lnTo>
                      <a:lnTo>
                        <a:pt x="55" y="536"/>
                      </a:lnTo>
                      <a:lnTo>
                        <a:pt x="55" y="542"/>
                      </a:lnTo>
                      <a:lnTo>
                        <a:pt x="55" y="547"/>
                      </a:lnTo>
                      <a:lnTo>
                        <a:pt x="55" y="553"/>
                      </a:lnTo>
                      <a:lnTo>
                        <a:pt x="55" y="559"/>
                      </a:lnTo>
                      <a:lnTo>
                        <a:pt x="55" y="565"/>
                      </a:lnTo>
                      <a:lnTo>
                        <a:pt x="55" y="570"/>
                      </a:lnTo>
                      <a:lnTo>
                        <a:pt x="53" y="576"/>
                      </a:lnTo>
                      <a:lnTo>
                        <a:pt x="53" y="582"/>
                      </a:lnTo>
                      <a:lnTo>
                        <a:pt x="53" y="587"/>
                      </a:lnTo>
                      <a:lnTo>
                        <a:pt x="53" y="593"/>
                      </a:lnTo>
                      <a:lnTo>
                        <a:pt x="53" y="599"/>
                      </a:lnTo>
                      <a:lnTo>
                        <a:pt x="55" y="605"/>
                      </a:lnTo>
                      <a:lnTo>
                        <a:pt x="55" y="610"/>
                      </a:lnTo>
                      <a:lnTo>
                        <a:pt x="55" y="618"/>
                      </a:lnTo>
                      <a:lnTo>
                        <a:pt x="55" y="624"/>
                      </a:lnTo>
                      <a:lnTo>
                        <a:pt x="57" y="629"/>
                      </a:lnTo>
                      <a:lnTo>
                        <a:pt x="57" y="635"/>
                      </a:lnTo>
                      <a:lnTo>
                        <a:pt x="58" y="641"/>
                      </a:lnTo>
                      <a:lnTo>
                        <a:pt x="58" y="648"/>
                      </a:lnTo>
                      <a:lnTo>
                        <a:pt x="60" y="654"/>
                      </a:lnTo>
                      <a:lnTo>
                        <a:pt x="62" y="660"/>
                      </a:lnTo>
                      <a:lnTo>
                        <a:pt x="64" y="669"/>
                      </a:lnTo>
                      <a:lnTo>
                        <a:pt x="11" y="679"/>
                      </a:lnTo>
                      <a:lnTo>
                        <a:pt x="9" y="677"/>
                      </a:lnTo>
                      <a:lnTo>
                        <a:pt x="9" y="669"/>
                      </a:lnTo>
                      <a:lnTo>
                        <a:pt x="7" y="665"/>
                      </a:lnTo>
                      <a:lnTo>
                        <a:pt x="7" y="660"/>
                      </a:lnTo>
                      <a:lnTo>
                        <a:pt x="5" y="654"/>
                      </a:lnTo>
                      <a:lnTo>
                        <a:pt x="5" y="648"/>
                      </a:lnTo>
                      <a:lnTo>
                        <a:pt x="3" y="639"/>
                      </a:lnTo>
                      <a:lnTo>
                        <a:pt x="1" y="631"/>
                      </a:lnTo>
                      <a:lnTo>
                        <a:pt x="1" y="624"/>
                      </a:lnTo>
                      <a:lnTo>
                        <a:pt x="1" y="614"/>
                      </a:lnTo>
                      <a:lnTo>
                        <a:pt x="0" y="605"/>
                      </a:lnTo>
                      <a:lnTo>
                        <a:pt x="0" y="595"/>
                      </a:lnTo>
                      <a:lnTo>
                        <a:pt x="0" y="589"/>
                      </a:lnTo>
                      <a:lnTo>
                        <a:pt x="0" y="584"/>
                      </a:lnTo>
                      <a:lnTo>
                        <a:pt x="0" y="578"/>
                      </a:lnTo>
                      <a:lnTo>
                        <a:pt x="0" y="572"/>
                      </a:lnTo>
                      <a:lnTo>
                        <a:pt x="0" y="566"/>
                      </a:lnTo>
                      <a:lnTo>
                        <a:pt x="0" y="561"/>
                      </a:lnTo>
                      <a:lnTo>
                        <a:pt x="0" y="553"/>
                      </a:lnTo>
                      <a:lnTo>
                        <a:pt x="0" y="547"/>
                      </a:lnTo>
                      <a:lnTo>
                        <a:pt x="0" y="542"/>
                      </a:lnTo>
                      <a:lnTo>
                        <a:pt x="1" y="534"/>
                      </a:lnTo>
                      <a:lnTo>
                        <a:pt x="1" y="528"/>
                      </a:lnTo>
                      <a:lnTo>
                        <a:pt x="3" y="523"/>
                      </a:lnTo>
                      <a:lnTo>
                        <a:pt x="3" y="515"/>
                      </a:lnTo>
                      <a:lnTo>
                        <a:pt x="5" y="509"/>
                      </a:lnTo>
                      <a:lnTo>
                        <a:pt x="5" y="502"/>
                      </a:lnTo>
                      <a:lnTo>
                        <a:pt x="7" y="496"/>
                      </a:lnTo>
                      <a:lnTo>
                        <a:pt x="9" y="489"/>
                      </a:lnTo>
                      <a:lnTo>
                        <a:pt x="11" y="483"/>
                      </a:lnTo>
                      <a:lnTo>
                        <a:pt x="11" y="475"/>
                      </a:lnTo>
                      <a:lnTo>
                        <a:pt x="15" y="470"/>
                      </a:lnTo>
                      <a:lnTo>
                        <a:pt x="15" y="462"/>
                      </a:lnTo>
                      <a:lnTo>
                        <a:pt x="17" y="454"/>
                      </a:lnTo>
                      <a:lnTo>
                        <a:pt x="19" y="447"/>
                      </a:lnTo>
                      <a:lnTo>
                        <a:pt x="22" y="441"/>
                      </a:lnTo>
                      <a:lnTo>
                        <a:pt x="24" y="433"/>
                      </a:lnTo>
                      <a:lnTo>
                        <a:pt x="26" y="426"/>
                      </a:lnTo>
                      <a:lnTo>
                        <a:pt x="30" y="418"/>
                      </a:lnTo>
                      <a:lnTo>
                        <a:pt x="34" y="413"/>
                      </a:lnTo>
                      <a:lnTo>
                        <a:pt x="36" y="405"/>
                      </a:lnTo>
                      <a:lnTo>
                        <a:pt x="39" y="399"/>
                      </a:lnTo>
                      <a:lnTo>
                        <a:pt x="41" y="392"/>
                      </a:lnTo>
                      <a:lnTo>
                        <a:pt x="47" y="384"/>
                      </a:lnTo>
                      <a:lnTo>
                        <a:pt x="49" y="376"/>
                      </a:lnTo>
                      <a:lnTo>
                        <a:pt x="55" y="371"/>
                      </a:lnTo>
                      <a:lnTo>
                        <a:pt x="58" y="363"/>
                      </a:lnTo>
                      <a:lnTo>
                        <a:pt x="64" y="357"/>
                      </a:lnTo>
                      <a:lnTo>
                        <a:pt x="68" y="350"/>
                      </a:lnTo>
                      <a:lnTo>
                        <a:pt x="72" y="344"/>
                      </a:lnTo>
                      <a:lnTo>
                        <a:pt x="76" y="337"/>
                      </a:lnTo>
                      <a:lnTo>
                        <a:pt x="79" y="331"/>
                      </a:lnTo>
                      <a:lnTo>
                        <a:pt x="83" y="323"/>
                      </a:lnTo>
                      <a:lnTo>
                        <a:pt x="87" y="317"/>
                      </a:lnTo>
                      <a:lnTo>
                        <a:pt x="91" y="312"/>
                      </a:lnTo>
                      <a:lnTo>
                        <a:pt x="95" y="306"/>
                      </a:lnTo>
                      <a:lnTo>
                        <a:pt x="98" y="298"/>
                      </a:lnTo>
                      <a:lnTo>
                        <a:pt x="100" y="293"/>
                      </a:lnTo>
                      <a:lnTo>
                        <a:pt x="104" y="287"/>
                      </a:lnTo>
                      <a:lnTo>
                        <a:pt x="106" y="281"/>
                      </a:lnTo>
                      <a:lnTo>
                        <a:pt x="110" y="276"/>
                      </a:lnTo>
                      <a:lnTo>
                        <a:pt x="112" y="270"/>
                      </a:lnTo>
                      <a:lnTo>
                        <a:pt x="115" y="264"/>
                      </a:lnTo>
                      <a:lnTo>
                        <a:pt x="117" y="259"/>
                      </a:lnTo>
                      <a:lnTo>
                        <a:pt x="119" y="253"/>
                      </a:lnTo>
                      <a:lnTo>
                        <a:pt x="121" y="247"/>
                      </a:lnTo>
                      <a:lnTo>
                        <a:pt x="123" y="243"/>
                      </a:lnTo>
                      <a:lnTo>
                        <a:pt x="127" y="238"/>
                      </a:lnTo>
                      <a:lnTo>
                        <a:pt x="131" y="228"/>
                      </a:lnTo>
                      <a:lnTo>
                        <a:pt x="134" y="221"/>
                      </a:lnTo>
                      <a:lnTo>
                        <a:pt x="136" y="211"/>
                      </a:lnTo>
                      <a:lnTo>
                        <a:pt x="138" y="203"/>
                      </a:lnTo>
                      <a:lnTo>
                        <a:pt x="142" y="194"/>
                      </a:lnTo>
                      <a:lnTo>
                        <a:pt x="144" y="188"/>
                      </a:lnTo>
                      <a:lnTo>
                        <a:pt x="146" y="179"/>
                      </a:lnTo>
                      <a:lnTo>
                        <a:pt x="148" y="173"/>
                      </a:lnTo>
                      <a:lnTo>
                        <a:pt x="148" y="165"/>
                      </a:lnTo>
                      <a:lnTo>
                        <a:pt x="150" y="160"/>
                      </a:lnTo>
                      <a:lnTo>
                        <a:pt x="150" y="152"/>
                      </a:lnTo>
                      <a:lnTo>
                        <a:pt x="151" y="146"/>
                      </a:lnTo>
                      <a:lnTo>
                        <a:pt x="151" y="143"/>
                      </a:lnTo>
                      <a:lnTo>
                        <a:pt x="153" y="137"/>
                      </a:lnTo>
                      <a:lnTo>
                        <a:pt x="153" y="127"/>
                      </a:lnTo>
                      <a:lnTo>
                        <a:pt x="153" y="122"/>
                      </a:lnTo>
                      <a:lnTo>
                        <a:pt x="153" y="114"/>
                      </a:lnTo>
                      <a:lnTo>
                        <a:pt x="153" y="110"/>
                      </a:lnTo>
                      <a:lnTo>
                        <a:pt x="153" y="105"/>
                      </a:lnTo>
                      <a:lnTo>
                        <a:pt x="153" y="99"/>
                      </a:lnTo>
                      <a:lnTo>
                        <a:pt x="151" y="93"/>
                      </a:lnTo>
                      <a:lnTo>
                        <a:pt x="151" y="89"/>
                      </a:lnTo>
                      <a:lnTo>
                        <a:pt x="150" y="82"/>
                      </a:lnTo>
                      <a:lnTo>
                        <a:pt x="150" y="76"/>
                      </a:lnTo>
                      <a:lnTo>
                        <a:pt x="148" y="70"/>
                      </a:lnTo>
                      <a:lnTo>
                        <a:pt x="148" y="65"/>
                      </a:lnTo>
                      <a:lnTo>
                        <a:pt x="146" y="59"/>
                      </a:lnTo>
                      <a:lnTo>
                        <a:pt x="146" y="53"/>
                      </a:lnTo>
                      <a:lnTo>
                        <a:pt x="144" y="49"/>
                      </a:lnTo>
                      <a:lnTo>
                        <a:pt x="144" y="46"/>
                      </a:lnTo>
                      <a:lnTo>
                        <a:pt x="142" y="40"/>
                      </a:lnTo>
                      <a:lnTo>
                        <a:pt x="142" y="38"/>
                      </a:lnTo>
                      <a:lnTo>
                        <a:pt x="142" y="38"/>
                      </a:lnTo>
                      <a:close/>
                    </a:path>
                  </a:pathLst>
                </a:custGeom>
                <a:solidFill>
                  <a:srgbClr val="000000">
                    <a:alpha val="34902"/>
                  </a:srgbClr>
                </a:solidFill>
                <a:ln w="9525">
                  <a:solidFill>
                    <a:srgbClr val="000000">
                      <a:alpha val="34902"/>
                    </a:srgbClr>
                  </a:solid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32" name="Freeform 30"/>
                <p:cNvSpPr>
                  <a:spLocks/>
                </p:cNvSpPr>
                <p:nvPr/>
              </p:nvSpPr>
              <p:spPr bwMode="auto">
                <a:xfrm>
                  <a:off x="7550926" y="4007217"/>
                  <a:ext cx="170967" cy="168211"/>
                </a:xfrm>
                <a:custGeom>
                  <a:avLst/>
                  <a:gdLst/>
                  <a:ahLst/>
                  <a:cxnLst>
                    <a:cxn ang="0">
                      <a:pos x="83" y="76"/>
                    </a:cxn>
                    <a:cxn ang="0">
                      <a:pos x="87" y="67"/>
                    </a:cxn>
                    <a:cxn ang="0">
                      <a:pos x="87" y="55"/>
                    </a:cxn>
                    <a:cxn ang="0">
                      <a:pos x="83" y="46"/>
                    </a:cxn>
                    <a:cxn ang="0">
                      <a:pos x="70" y="36"/>
                    </a:cxn>
                    <a:cxn ang="0">
                      <a:pos x="55" y="34"/>
                    </a:cxn>
                    <a:cxn ang="0">
                      <a:pos x="45" y="38"/>
                    </a:cxn>
                    <a:cxn ang="0">
                      <a:pos x="38" y="46"/>
                    </a:cxn>
                    <a:cxn ang="0">
                      <a:pos x="36" y="55"/>
                    </a:cxn>
                    <a:cxn ang="0">
                      <a:pos x="36" y="67"/>
                    </a:cxn>
                    <a:cxn ang="0">
                      <a:pos x="43" y="80"/>
                    </a:cxn>
                    <a:cxn ang="0">
                      <a:pos x="45" y="91"/>
                    </a:cxn>
                    <a:cxn ang="0">
                      <a:pos x="38" y="109"/>
                    </a:cxn>
                    <a:cxn ang="0">
                      <a:pos x="28" y="112"/>
                    </a:cxn>
                    <a:cxn ang="0">
                      <a:pos x="15" y="101"/>
                    </a:cxn>
                    <a:cxn ang="0">
                      <a:pos x="5" y="86"/>
                    </a:cxn>
                    <a:cxn ang="0">
                      <a:pos x="1" y="69"/>
                    </a:cxn>
                    <a:cxn ang="0">
                      <a:pos x="0" y="55"/>
                    </a:cxn>
                    <a:cxn ang="0">
                      <a:pos x="1" y="44"/>
                    </a:cxn>
                    <a:cxn ang="0">
                      <a:pos x="5" y="33"/>
                    </a:cxn>
                    <a:cxn ang="0">
                      <a:pos x="13" y="23"/>
                    </a:cxn>
                    <a:cxn ang="0">
                      <a:pos x="20" y="14"/>
                    </a:cxn>
                    <a:cxn ang="0">
                      <a:pos x="30" y="6"/>
                    </a:cxn>
                    <a:cxn ang="0">
                      <a:pos x="41" y="2"/>
                    </a:cxn>
                    <a:cxn ang="0">
                      <a:pos x="55" y="0"/>
                    </a:cxn>
                    <a:cxn ang="0">
                      <a:pos x="66" y="0"/>
                    </a:cxn>
                    <a:cxn ang="0">
                      <a:pos x="77" y="2"/>
                    </a:cxn>
                    <a:cxn ang="0">
                      <a:pos x="89" y="6"/>
                    </a:cxn>
                    <a:cxn ang="0">
                      <a:pos x="100" y="14"/>
                    </a:cxn>
                    <a:cxn ang="0">
                      <a:pos x="108" y="21"/>
                    </a:cxn>
                    <a:cxn ang="0">
                      <a:pos x="115" y="31"/>
                    </a:cxn>
                    <a:cxn ang="0">
                      <a:pos x="119" y="42"/>
                    </a:cxn>
                    <a:cxn ang="0">
                      <a:pos x="123" y="55"/>
                    </a:cxn>
                    <a:cxn ang="0">
                      <a:pos x="123" y="67"/>
                    </a:cxn>
                    <a:cxn ang="0">
                      <a:pos x="121" y="78"/>
                    </a:cxn>
                    <a:cxn ang="0">
                      <a:pos x="117" y="90"/>
                    </a:cxn>
                    <a:cxn ang="0">
                      <a:pos x="110" y="99"/>
                    </a:cxn>
                    <a:cxn ang="0">
                      <a:pos x="102" y="109"/>
                    </a:cxn>
                    <a:cxn ang="0">
                      <a:pos x="91" y="116"/>
                    </a:cxn>
                    <a:cxn ang="0">
                      <a:pos x="79" y="120"/>
                    </a:cxn>
                    <a:cxn ang="0">
                      <a:pos x="68" y="124"/>
                    </a:cxn>
                    <a:cxn ang="0">
                      <a:pos x="57" y="124"/>
                    </a:cxn>
                    <a:cxn ang="0">
                      <a:pos x="47" y="122"/>
                    </a:cxn>
                    <a:cxn ang="0">
                      <a:pos x="45" y="110"/>
                    </a:cxn>
                    <a:cxn ang="0">
                      <a:pos x="53" y="93"/>
                    </a:cxn>
                    <a:cxn ang="0">
                      <a:pos x="58" y="88"/>
                    </a:cxn>
                    <a:cxn ang="0">
                      <a:pos x="68" y="88"/>
                    </a:cxn>
                    <a:cxn ang="0">
                      <a:pos x="77" y="84"/>
                    </a:cxn>
                    <a:cxn ang="0">
                      <a:pos x="81" y="80"/>
                    </a:cxn>
                  </a:cxnLst>
                  <a:rect l="0" t="0" r="r" b="b"/>
                  <a:pathLst>
                    <a:path w="123" h="124">
                      <a:moveTo>
                        <a:pt x="81" y="80"/>
                      </a:moveTo>
                      <a:lnTo>
                        <a:pt x="83" y="76"/>
                      </a:lnTo>
                      <a:lnTo>
                        <a:pt x="87" y="72"/>
                      </a:lnTo>
                      <a:lnTo>
                        <a:pt x="87" y="67"/>
                      </a:lnTo>
                      <a:lnTo>
                        <a:pt x="89" y="61"/>
                      </a:lnTo>
                      <a:lnTo>
                        <a:pt x="87" y="55"/>
                      </a:lnTo>
                      <a:lnTo>
                        <a:pt x="85" y="50"/>
                      </a:lnTo>
                      <a:lnTo>
                        <a:pt x="83" y="46"/>
                      </a:lnTo>
                      <a:lnTo>
                        <a:pt x="79" y="42"/>
                      </a:lnTo>
                      <a:lnTo>
                        <a:pt x="70" y="36"/>
                      </a:lnTo>
                      <a:lnTo>
                        <a:pt x="60" y="34"/>
                      </a:lnTo>
                      <a:lnTo>
                        <a:pt x="55" y="34"/>
                      </a:lnTo>
                      <a:lnTo>
                        <a:pt x="49" y="36"/>
                      </a:lnTo>
                      <a:lnTo>
                        <a:pt x="45" y="38"/>
                      </a:lnTo>
                      <a:lnTo>
                        <a:pt x="41" y="42"/>
                      </a:lnTo>
                      <a:lnTo>
                        <a:pt x="38" y="46"/>
                      </a:lnTo>
                      <a:lnTo>
                        <a:pt x="36" y="50"/>
                      </a:lnTo>
                      <a:lnTo>
                        <a:pt x="36" y="55"/>
                      </a:lnTo>
                      <a:lnTo>
                        <a:pt x="36" y="61"/>
                      </a:lnTo>
                      <a:lnTo>
                        <a:pt x="36" y="67"/>
                      </a:lnTo>
                      <a:lnTo>
                        <a:pt x="39" y="74"/>
                      </a:lnTo>
                      <a:lnTo>
                        <a:pt x="43" y="80"/>
                      </a:lnTo>
                      <a:lnTo>
                        <a:pt x="49" y="84"/>
                      </a:lnTo>
                      <a:lnTo>
                        <a:pt x="45" y="91"/>
                      </a:lnTo>
                      <a:lnTo>
                        <a:pt x="41" y="99"/>
                      </a:lnTo>
                      <a:lnTo>
                        <a:pt x="38" y="109"/>
                      </a:lnTo>
                      <a:lnTo>
                        <a:pt x="36" y="118"/>
                      </a:lnTo>
                      <a:lnTo>
                        <a:pt x="28" y="112"/>
                      </a:lnTo>
                      <a:lnTo>
                        <a:pt x="20" y="107"/>
                      </a:lnTo>
                      <a:lnTo>
                        <a:pt x="15" y="101"/>
                      </a:lnTo>
                      <a:lnTo>
                        <a:pt x="11" y="93"/>
                      </a:lnTo>
                      <a:lnTo>
                        <a:pt x="5" y="86"/>
                      </a:lnTo>
                      <a:lnTo>
                        <a:pt x="3" y="78"/>
                      </a:lnTo>
                      <a:lnTo>
                        <a:pt x="1" y="69"/>
                      </a:lnTo>
                      <a:lnTo>
                        <a:pt x="1" y="61"/>
                      </a:lnTo>
                      <a:lnTo>
                        <a:pt x="0" y="55"/>
                      </a:lnTo>
                      <a:lnTo>
                        <a:pt x="1" y="50"/>
                      </a:lnTo>
                      <a:lnTo>
                        <a:pt x="1" y="44"/>
                      </a:lnTo>
                      <a:lnTo>
                        <a:pt x="3" y="38"/>
                      </a:lnTo>
                      <a:lnTo>
                        <a:pt x="5" y="33"/>
                      </a:lnTo>
                      <a:lnTo>
                        <a:pt x="9" y="27"/>
                      </a:lnTo>
                      <a:lnTo>
                        <a:pt x="13" y="23"/>
                      </a:lnTo>
                      <a:lnTo>
                        <a:pt x="17" y="19"/>
                      </a:lnTo>
                      <a:lnTo>
                        <a:pt x="20" y="14"/>
                      </a:lnTo>
                      <a:lnTo>
                        <a:pt x="24" y="10"/>
                      </a:lnTo>
                      <a:lnTo>
                        <a:pt x="30" y="6"/>
                      </a:lnTo>
                      <a:lnTo>
                        <a:pt x="36" y="4"/>
                      </a:lnTo>
                      <a:lnTo>
                        <a:pt x="41" y="2"/>
                      </a:lnTo>
                      <a:lnTo>
                        <a:pt x="47" y="0"/>
                      </a:lnTo>
                      <a:lnTo>
                        <a:pt x="55" y="0"/>
                      </a:lnTo>
                      <a:lnTo>
                        <a:pt x="60" y="0"/>
                      </a:lnTo>
                      <a:lnTo>
                        <a:pt x="66" y="0"/>
                      </a:lnTo>
                      <a:lnTo>
                        <a:pt x="72" y="0"/>
                      </a:lnTo>
                      <a:lnTo>
                        <a:pt x="77" y="2"/>
                      </a:lnTo>
                      <a:lnTo>
                        <a:pt x="85" y="4"/>
                      </a:lnTo>
                      <a:lnTo>
                        <a:pt x="89" y="6"/>
                      </a:lnTo>
                      <a:lnTo>
                        <a:pt x="95" y="10"/>
                      </a:lnTo>
                      <a:lnTo>
                        <a:pt x="100" y="14"/>
                      </a:lnTo>
                      <a:lnTo>
                        <a:pt x="104" y="17"/>
                      </a:lnTo>
                      <a:lnTo>
                        <a:pt x="108" y="21"/>
                      </a:lnTo>
                      <a:lnTo>
                        <a:pt x="112" y="25"/>
                      </a:lnTo>
                      <a:lnTo>
                        <a:pt x="115" y="31"/>
                      </a:lnTo>
                      <a:lnTo>
                        <a:pt x="117" y="36"/>
                      </a:lnTo>
                      <a:lnTo>
                        <a:pt x="119" y="42"/>
                      </a:lnTo>
                      <a:lnTo>
                        <a:pt x="121" y="48"/>
                      </a:lnTo>
                      <a:lnTo>
                        <a:pt x="123" y="55"/>
                      </a:lnTo>
                      <a:lnTo>
                        <a:pt x="123" y="61"/>
                      </a:lnTo>
                      <a:lnTo>
                        <a:pt x="123" y="67"/>
                      </a:lnTo>
                      <a:lnTo>
                        <a:pt x="123" y="72"/>
                      </a:lnTo>
                      <a:lnTo>
                        <a:pt x="121" y="78"/>
                      </a:lnTo>
                      <a:lnTo>
                        <a:pt x="119" y="84"/>
                      </a:lnTo>
                      <a:lnTo>
                        <a:pt x="117" y="90"/>
                      </a:lnTo>
                      <a:lnTo>
                        <a:pt x="114" y="95"/>
                      </a:lnTo>
                      <a:lnTo>
                        <a:pt x="110" y="99"/>
                      </a:lnTo>
                      <a:lnTo>
                        <a:pt x="108" y="105"/>
                      </a:lnTo>
                      <a:lnTo>
                        <a:pt x="102" y="109"/>
                      </a:lnTo>
                      <a:lnTo>
                        <a:pt x="96" y="112"/>
                      </a:lnTo>
                      <a:lnTo>
                        <a:pt x="91" y="116"/>
                      </a:lnTo>
                      <a:lnTo>
                        <a:pt x="87" y="118"/>
                      </a:lnTo>
                      <a:lnTo>
                        <a:pt x="79" y="120"/>
                      </a:lnTo>
                      <a:lnTo>
                        <a:pt x="74" y="122"/>
                      </a:lnTo>
                      <a:lnTo>
                        <a:pt x="68" y="124"/>
                      </a:lnTo>
                      <a:lnTo>
                        <a:pt x="62" y="124"/>
                      </a:lnTo>
                      <a:lnTo>
                        <a:pt x="57" y="124"/>
                      </a:lnTo>
                      <a:lnTo>
                        <a:pt x="53" y="122"/>
                      </a:lnTo>
                      <a:lnTo>
                        <a:pt x="47" y="122"/>
                      </a:lnTo>
                      <a:lnTo>
                        <a:pt x="41" y="120"/>
                      </a:lnTo>
                      <a:lnTo>
                        <a:pt x="45" y="110"/>
                      </a:lnTo>
                      <a:lnTo>
                        <a:pt x="49" y="103"/>
                      </a:lnTo>
                      <a:lnTo>
                        <a:pt x="53" y="93"/>
                      </a:lnTo>
                      <a:lnTo>
                        <a:pt x="57" y="88"/>
                      </a:lnTo>
                      <a:lnTo>
                        <a:pt x="58" y="88"/>
                      </a:lnTo>
                      <a:lnTo>
                        <a:pt x="62" y="90"/>
                      </a:lnTo>
                      <a:lnTo>
                        <a:pt x="68" y="88"/>
                      </a:lnTo>
                      <a:lnTo>
                        <a:pt x="74" y="86"/>
                      </a:lnTo>
                      <a:lnTo>
                        <a:pt x="77" y="84"/>
                      </a:lnTo>
                      <a:lnTo>
                        <a:pt x="81" y="80"/>
                      </a:lnTo>
                      <a:lnTo>
                        <a:pt x="81" y="8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33" name="Freeform 31"/>
                <p:cNvSpPr>
                  <a:spLocks/>
                </p:cNvSpPr>
                <p:nvPr/>
              </p:nvSpPr>
              <p:spPr bwMode="auto">
                <a:xfrm>
                  <a:off x="7585898" y="4084560"/>
                  <a:ext cx="38606" cy="49636"/>
                </a:xfrm>
                <a:custGeom>
                  <a:avLst/>
                  <a:gdLst/>
                  <a:ahLst/>
                  <a:cxnLst>
                    <a:cxn ang="0">
                      <a:pos x="13" y="0"/>
                    </a:cxn>
                    <a:cxn ang="0">
                      <a:pos x="19" y="6"/>
                    </a:cxn>
                    <a:cxn ang="0">
                      <a:pos x="28" y="28"/>
                    </a:cxn>
                    <a:cxn ang="0">
                      <a:pos x="7" y="36"/>
                    </a:cxn>
                    <a:cxn ang="0">
                      <a:pos x="0" y="32"/>
                    </a:cxn>
                    <a:cxn ang="0">
                      <a:pos x="0" y="11"/>
                    </a:cxn>
                    <a:cxn ang="0">
                      <a:pos x="13" y="0"/>
                    </a:cxn>
                    <a:cxn ang="0">
                      <a:pos x="13" y="0"/>
                    </a:cxn>
                  </a:cxnLst>
                  <a:rect l="0" t="0" r="r" b="b"/>
                  <a:pathLst>
                    <a:path w="28" h="36">
                      <a:moveTo>
                        <a:pt x="13" y="0"/>
                      </a:moveTo>
                      <a:lnTo>
                        <a:pt x="19" y="6"/>
                      </a:lnTo>
                      <a:lnTo>
                        <a:pt x="28" y="28"/>
                      </a:lnTo>
                      <a:lnTo>
                        <a:pt x="7" y="36"/>
                      </a:lnTo>
                      <a:lnTo>
                        <a:pt x="0" y="32"/>
                      </a:lnTo>
                      <a:lnTo>
                        <a:pt x="0" y="11"/>
                      </a:lnTo>
                      <a:lnTo>
                        <a:pt x="13" y="0"/>
                      </a:lnTo>
                      <a:lnTo>
                        <a:pt x="1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sp>
              <p:nvSpPr>
                <p:cNvPr id="34" name="Freeform 32"/>
                <p:cNvSpPr>
                  <a:spLocks/>
                </p:cNvSpPr>
                <p:nvPr/>
              </p:nvSpPr>
              <p:spPr bwMode="auto">
                <a:xfrm>
                  <a:off x="6201614" y="3687474"/>
                  <a:ext cx="275754" cy="176482"/>
                </a:xfrm>
                <a:custGeom>
                  <a:avLst/>
                  <a:gdLst/>
                  <a:ahLst/>
                  <a:cxnLst>
                    <a:cxn ang="0">
                      <a:pos x="60" y="68"/>
                    </a:cxn>
                    <a:cxn ang="0">
                      <a:pos x="169" y="127"/>
                    </a:cxn>
                    <a:cxn ang="0">
                      <a:pos x="199" y="95"/>
                    </a:cxn>
                    <a:cxn ang="0">
                      <a:pos x="26" y="0"/>
                    </a:cxn>
                    <a:cxn ang="0">
                      <a:pos x="0" y="38"/>
                    </a:cxn>
                    <a:cxn ang="0">
                      <a:pos x="60" y="68"/>
                    </a:cxn>
                    <a:cxn ang="0">
                      <a:pos x="60" y="68"/>
                    </a:cxn>
                  </a:cxnLst>
                  <a:rect l="0" t="0" r="r" b="b"/>
                  <a:pathLst>
                    <a:path w="199" h="127">
                      <a:moveTo>
                        <a:pt x="60" y="68"/>
                      </a:moveTo>
                      <a:lnTo>
                        <a:pt x="169" y="127"/>
                      </a:lnTo>
                      <a:lnTo>
                        <a:pt x="199" y="95"/>
                      </a:lnTo>
                      <a:lnTo>
                        <a:pt x="26" y="0"/>
                      </a:lnTo>
                      <a:lnTo>
                        <a:pt x="0" y="38"/>
                      </a:lnTo>
                      <a:lnTo>
                        <a:pt x="60" y="68"/>
                      </a:lnTo>
                      <a:lnTo>
                        <a:pt x="6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srgbClr val="A2998A"/>
                    </a:solidFill>
                    <a:latin typeface="Segoe"/>
                    <a:ea typeface="+mn-ea"/>
                    <a:cs typeface="+mn-cs"/>
                  </a:endParaRPr>
                </a:p>
              </p:txBody>
            </p:sp>
          </p:grpSp>
          <p:grpSp>
            <p:nvGrpSpPr>
              <p:cNvPr id="12" name="Group 48"/>
              <p:cNvGrpSpPr/>
              <p:nvPr/>
            </p:nvGrpSpPr>
            <p:grpSpPr>
              <a:xfrm>
                <a:off x="6019800" y="3342432"/>
                <a:ext cx="1905000" cy="1044800"/>
                <a:chOff x="6096000" y="3307830"/>
                <a:chExt cx="1905000" cy="1044800"/>
              </a:xfrm>
            </p:grpSpPr>
            <p:pic>
              <p:nvPicPr>
                <p:cNvPr id="14" name="Picture 9" descr="VPN.png"/>
                <p:cNvPicPr>
                  <a:picLocks noChangeAspect="1"/>
                </p:cNvPicPr>
                <p:nvPr/>
              </p:nvPicPr>
              <p:blipFill>
                <a:blip r:embed="rId6"/>
                <a:stretch>
                  <a:fillRect/>
                </a:stretch>
              </p:blipFill>
              <p:spPr>
                <a:xfrm>
                  <a:off x="6096000" y="3307830"/>
                  <a:ext cx="685800" cy="959370"/>
                </a:xfrm>
                <a:prstGeom prst="rect">
                  <a:avLst/>
                </a:prstGeom>
              </p:spPr>
            </p:pic>
            <p:pic>
              <p:nvPicPr>
                <p:cNvPr id="15" name="Picture 10" descr="VPN.png"/>
                <p:cNvPicPr>
                  <a:picLocks noChangeAspect="1"/>
                </p:cNvPicPr>
                <p:nvPr/>
              </p:nvPicPr>
              <p:blipFill>
                <a:blip r:embed="rId6"/>
                <a:stretch>
                  <a:fillRect/>
                </a:stretch>
              </p:blipFill>
              <p:spPr>
                <a:xfrm>
                  <a:off x="6400800" y="3352800"/>
                  <a:ext cx="685800" cy="959370"/>
                </a:xfrm>
                <a:prstGeom prst="rect">
                  <a:avLst/>
                </a:prstGeom>
              </p:spPr>
            </p:pic>
            <p:pic>
              <p:nvPicPr>
                <p:cNvPr id="16" name="Picture 11" descr="VPN.png"/>
                <p:cNvPicPr>
                  <a:picLocks noChangeAspect="1"/>
                </p:cNvPicPr>
                <p:nvPr/>
              </p:nvPicPr>
              <p:blipFill>
                <a:blip r:embed="rId6"/>
                <a:stretch>
                  <a:fillRect/>
                </a:stretch>
              </p:blipFill>
              <p:spPr>
                <a:xfrm>
                  <a:off x="6705600" y="3384030"/>
                  <a:ext cx="685800" cy="959370"/>
                </a:xfrm>
                <a:prstGeom prst="rect">
                  <a:avLst/>
                </a:prstGeom>
              </p:spPr>
            </p:pic>
            <p:pic>
              <p:nvPicPr>
                <p:cNvPr id="17" name="Picture 16" descr="VPN.png"/>
                <p:cNvPicPr>
                  <a:picLocks noChangeAspect="1"/>
                </p:cNvPicPr>
                <p:nvPr/>
              </p:nvPicPr>
              <p:blipFill>
                <a:blip r:embed="rId6"/>
                <a:stretch>
                  <a:fillRect/>
                </a:stretch>
              </p:blipFill>
              <p:spPr>
                <a:xfrm>
                  <a:off x="7010400" y="3384030"/>
                  <a:ext cx="685800" cy="959370"/>
                </a:xfrm>
                <a:prstGeom prst="rect">
                  <a:avLst/>
                </a:prstGeom>
              </p:spPr>
            </p:pic>
            <p:pic>
              <p:nvPicPr>
                <p:cNvPr id="18" name="Picture 17" descr="VPN.png"/>
                <p:cNvPicPr>
                  <a:picLocks noChangeAspect="1"/>
                </p:cNvPicPr>
                <p:nvPr/>
              </p:nvPicPr>
              <p:blipFill>
                <a:blip r:embed="rId6"/>
                <a:stretch>
                  <a:fillRect/>
                </a:stretch>
              </p:blipFill>
              <p:spPr>
                <a:xfrm>
                  <a:off x="7315200" y="3393260"/>
                  <a:ext cx="685800" cy="959370"/>
                </a:xfrm>
                <a:prstGeom prst="rect">
                  <a:avLst/>
                </a:prstGeom>
              </p:spPr>
            </p:pic>
          </p:grpSp>
        </p:grpSp>
      </p:grpSp>
    </p:spTree>
    <p:custDataLst>
      <p:tags r:id="rId1"/>
    </p:custDataLst>
  </p:cSld>
  <p:clrMapOvr>
    <a:masterClrMapping/>
  </p:clrMapOvr>
  <p:transition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Microsoft Hyper-V High Availability</a:t>
            </a:r>
            <a:endParaRPr lang="en-US" dirty="0"/>
          </a:p>
        </p:txBody>
      </p:sp>
      <p:sp>
        <p:nvSpPr>
          <p:cNvPr id="3" name="Content Placeholder 2"/>
          <p:cNvSpPr>
            <a:spLocks noGrp="1"/>
          </p:cNvSpPr>
          <p:nvPr>
            <p:ph idx="10"/>
          </p:nvPr>
        </p:nvSpPr>
        <p:spPr>
          <a:xfrm>
            <a:off x="500063" y="1714500"/>
            <a:ext cx="8143875" cy="4214813"/>
          </a:xfrm>
        </p:spPr>
        <p:txBody>
          <a:bodyPr>
            <a:noAutofit/>
          </a:bodyPr>
          <a:lstStyle/>
          <a:p>
            <a:r>
              <a:rPr lang="en-US" dirty="0" smtClean="0"/>
              <a:t>Planned downtime</a:t>
            </a:r>
          </a:p>
          <a:p>
            <a:pPr lvl="1"/>
            <a:r>
              <a:rPr lang="en-US" dirty="0" smtClean="0"/>
              <a:t>More common than unplanned</a:t>
            </a:r>
          </a:p>
          <a:p>
            <a:pPr lvl="1"/>
            <a:r>
              <a:rPr lang="en-US" dirty="0" smtClean="0"/>
              <a:t>Quickly move virtualized workloads in order to service underlying hardware</a:t>
            </a:r>
          </a:p>
          <a:p>
            <a:pPr lvl="1"/>
            <a:endParaRPr lang="en-US" dirty="0" smtClean="0"/>
          </a:p>
          <a:p>
            <a:r>
              <a:rPr lang="en-US" dirty="0" smtClean="0"/>
              <a:t>Unplanned downtime</a:t>
            </a:r>
          </a:p>
          <a:p>
            <a:pPr lvl="1"/>
            <a:r>
              <a:rPr lang="en-US" dirty="0" smtClean="0"/>
              <a:t>Not as common and more difficult</a:t>
            </a:r>
          </a:p>
          <a:p>
            <a:pPr lvl="1"/>
            <a:r>
              <a:rPr lang="en-US" dirty="0" smtClean="0"/>
              <a:t>Automatic failover to other nodes</a:t>
            </a:r>
          </a:p>
          <a:p>
            <a:pPr lvl="2"/>
            <a:r>
              <a:rPr lang="en-US" dirty="0" smtClean="0"/>
              <a:t>hardware or power failure</a:t>
            </a:r>
          </a:p>
        </p:txBody>
      </p:sp>
    </p:spTree>
  </p:cSld>
  <p:clrMapOvr>
    <a:masterClrMapping/>
  </p:clrMapOvr>
  <p:transition advTm="3000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Quick Migration Fundamentals</a:t>
            </a:r>
            <a:br>
              <a:rPr lang="en-US" dirty="0" smtClean="0"/>
            </a:br>
            <a:r>
              <a:rPr lang="en-US" dirty="0" smtClean="0"/>
              <a:t>Planned Downtime</a:t>
            </a:r>
            <a:endParaRPr lang="en-US" dirty="0"/>
          </a:p>
        </p:txBody>
      </p:sp>
      <p:sp>
        <p:nvSpPr>
          <p:cNvPr id="5" name="Content Placeholder 3"/>
          <p:cNvSpPr>
            <a:spLocks noGrp="1"/>
          </p:cNvSpPr>
          <p:nvPr>
            <p:ph sz="half" idx="10"/>
          </p:nvPr>
        </p:nvSpPr>
        <p:spPr>
          <a:xfrm>
            <a:off x="500063" y="1714500"/>
            <a:ext cx="4376737" cy="4214813"/>
          </a:xfrm>
        </p:spPr>
        <p:txBody>
          <a:bodyPr>
            <a:noAutofit/>
          </a:bodyPr>
          <a:lstStyle/>
          <a:p>
            <a:r>
              <a:rPr lang="en-US" dirty="0" smtClean="0"/>
              <a:t>Save state</a:t>
            </a:r>
          </a:p>
          <a:p>
            <a:pPr lvl="1"/>
            <a:r>
              <a:rPr lang="en-US" dirty="0" smtClean="0"/>
              <a:t>Save entire virtual machine state</a:t>
            </a:r>
          </a:p>
          <a:p>
            <a:r>
              <a:rPr lang="en-US" dirty="0" smtClean="0"/>
              <a:t>Move virtual machine</a:t>
            </a:r>
          </a:p>
          <a:p>
            <a:pPr lvl="1"/>
            <a:r>
              <a:rPr lang="en-US" dirty="0" smtClean="0"/>
              <a:t>Move storage connectivity from origin to destination host</a:t>
            </a:r>
          </a:p>
          <a:p>
            <a:r>
              <a:rPr lang="en-US" dirty="0" smtClean="0"/>
              <a:t>Restore state and Run</a:t>
            </a:r>
          </a:p>
          <a:p>
            <a:pPr lvl="1"/>
            <a:r>
              <a:rPr lang="en-US" dirty="0" smtClean="0"/>
              <a:t>Restore virtual machine and run</a:t>
            </a:r>
          </a:p>
        </p:txBody>
      </p:sp>
      <p:grpSp>
        <p:nvGrpSpPr>
          <p:cNvPr id="3" name="Group 5"/>
          <p:cNvGrpSpPr/>
          <p:nvPr/>
        </p:nvGrpSpPr>
        <p:grpSpPr>
          <a:xfrm>
            <a:off x="5305678" y="1828800"/>
            <a:ext cx="3200400" cy="1102540"/>
            <a:chOff x="4792508" y="1793060"/>
            <a:chExt cx="3200400" cy="1102540"/>
          </a:xfrm>
        </p:grpSpPr>
        <p:sp>
          <p:nvSpPr>
            <p:cNvPr id="7" name="Oval 6"/>
            <p:cNvSpPr/>
            <p:nvPr/>
          </p:nvSpPr>
          <p:spPr bwMode="auto">
            <a:xfrm>
              <a:off x="4792508" y="2133600"/>
              <a:ext cx="3200400" cy="762000"/>
            </a:xfrm>
            <a:prstGeom prst="ellipse">
              <a:avLst/>
            </a:prstGeom>
            <a:noFill/>
            <a:ln>
              <a:headEnd type="none" w="med" len="med"/>
              <a:tailEnd type="none" w="med" len="med"/>
            </a:ln>
            <a:effectLst>
              <a:glow rad="70000">
                <a:schemeClr val="accent2">
                  <a:tint val="30000"/>
                  <a:shade val="95000"/>
                  <a:satMod val="300000"/>
                  <a:alpha val="50000"/>
                </a:schemeClr>
              </a:glow>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900" kern="1200" dirty="0">
                <a:solidFill>
                  <a:srgbClr val="0076BF"/>
                </a:solidFill>
                <a:effectLst>
                  <a:outerShdw blurRad="38100" dist="38100" dir="2700000" algn="tl">
                    <a:srgbClr val="000000">
                      <a:alpha val="43137"/>
                    </a:srgbClr>
                  </a:outerShdw>
                </a:effectLst>
                <a:latin typeface="Segoe" pitchFamily="34" charset="0"/>
                <a:ea typeface="+mn-ea"/>
                <a:cs typeface="+mn-cs"/>
              </a:endParaRPr>
            </a:p>
          </p:txBody>
        </p:sp>
        <p:grpSp>
          <p:nvGrpSpPr>
            <p:cNvPr id="4" name="Group 20"/>
            <p:cNvGrpSpPr/>
            <p:nvPr/>
          </p:nvGrpSpPr>
          <p:grpSpPr>
            <a:xfrm>
              <a:off x="5791200" y="1793060"/>
              <a:ext cx="1189593" cy="798025"/>
              <a:chOff x="7415562" y="1762259"/>
              <a:chExt cx="1427512" cy="1813264"/>
            </a:xfrm>
          </p:grpSpPr>
          <p:graphicFrame>
            <p:nvGraphicFramePr>
              <p:cNvPr id="9" name="Object 6"/>
              <p:cNvGraphicFramePr>
                <a:graphicFrameLocks noChangeAspect="1"/>
              </p:cNvGraphicFramePr>
              <p:nvPr/>
            </p:nvGraphicFramePr>
            <p:xfrm>
              <a:off x="7415562" y="1762259"/>
              <a:ext cx="1427512" cy="1813264"/>
            </p:xfrm>
            <a:graphic>
              <a:graphicData uri="http://schemas.openxmlformats.org/presentationml/2006/ole">
                <p:oleObj spid="_x0000_s11266" name="Visio" r:id="rId5" imgW="981168" imgH="1246372" progId="">
                  <p:embed/>
                </p:oleObj>
              </a:graphicData>
            </a:graphic>
          </p:graphicFrame>
          <p:sp>
            <p:nvSpPr>
              <p:cNvPr id="10" name="TextBox 9"/>
              <p:cNvSpPr txBox="1"/>
              <p:nvPr/>
            </p:nvSpPr>
            <p:spPr>
              <a:xfrm>
                <a:off x="7495820" y="1762259"/>
                <a:ext cx="1264358" cy="769259"/>
              </a:xfrm>
              <a:prstGeom prst="rect">
                <a:avLst/>
              </a:prstGeom>
              <a:noFill/>
            </p:spPr>
            <p:txBody>
              <a:bodyPr wrap="square" rtlCol="0">
                <a:spAutoFit/>
              </a:bodyPr>
              <a:lstStyle/>
              <a:p>
                <a:pPr algn="ctr" rtl="0" fontAlgn="base">
                  <a:spcBef>
                    <a:spcPct val="0"/>
                  </a:spcBef>
                  <a:spcAft>
                    <a:spcPct val="0"/>
                  </a:spcAft>
                </a:pPr>
                <a:r>
                  <a:rPr lang="en-US" sz="1600" b="1" kern="1200" dirty="0">
                    <a:solidFill>
                      <a:srgbClr val="CCCCCC">
                        <a:lumMod val="10000"/>
                      </a:srgbClr>
                    </a:solidFill>
                    <a:effectLst>
                      <a:outerShdw blurRad="38100" dist="38100" dir="2700000" algn="tl">
                        <a:srgbClr val="000000">
                          <a:alpha val="43137"/>
                        </a:srgbClr>
                      </a:outerShdw>
                    </a:effectLst>
                    <a:latin typeface="Segoe" pitchFamily="34" charset="0"/>
                    <a:ea typeface="+mn-ea"/>
                    <a:cs typeface="+mn-cs"/>
                  </a:rPr>
                  <a:t>VHDs</a:t>
                </a:r>
              </a:p>
            </p:txBody>
          </p:sp>
        </p:grpSp>
      </p:grpSp>
      <p:sp>
        <p:nvSpPr>
          <p:cNvPr id="11" name="TextBox 10"/>
          <p:cNvSpPr txBox="1"/>
          <p:nvPr/>
        </p:nvSpPr>
        <p:spPr>
          <a:xfrm>
            <a:off x="5781928" y="5213623"/>
            <a:ext cx="2521517" cy="353939"/>
          </a:xfrm>
          <a:prstGeom prst="rect">
            <a:avLst/>
          </a:prstGeom>
          <a:noFill/>
        </p:spPr>
        <p:txBody>
          <a:bodyPr wrap="none" lIns="76197" tIns="38098" rIns="76197" bIns="38098" rtlCol="0">
            <a:spAutoFit/>
          </a:bodyPr>
          <a:lstStyle/>
          <a:p>
            <a:pPr algn="ctr" rtl="0" fontAlgn="base">
              <a:spcBef>
                <a:spcPct val="0"/>
              </a:spcBef>
              <a:spcAft>
                <a:spcPct val="0"/>
              </a:spcAft>
            </a:pPr>
            <a:r>
              <a:rPr lang="en-US" b="1" kern="1200" dirty="0">
                <a:solidFill>
                  <a:srgbClr val="FFFFFF"/>
                </a:solidFill>
                <a:effectLst>
                  <a:outerShdw blurRad="38100" dist="38100" dir="2700000" algn="tl">
                    <a:srgbClr val="000000">
                      <a:alpha val="43137"/>
                    </a:srgbClr>
                  </a:outerShdw>
                </a:effectLst>
                <a:latin typeface="Segoe" pitchFamily="34" charset="0"/>
                <a:ea typeface="+mn-ea"/>
                <a:cs typeface="+mn-cs"/>
              </a:rPr>
              <a:t>Network Connectivity</a:t>
            </a:r>
          </a:p>
        </p:txBody>
      </p:sp>
      <p:sp>
        <p:nvSpPr>
          <p:cNvPr id="12" name="TextBox 11"/>
          <p:cNvSpPr txBox="1"/>
          <p:nvPr/>
        </p:nvSpPr>
        <p:spPr>
          <a:xfrm>
            <a:off x="6039103" y="2386901"/>
            <a:ext cx="1799269" cy="353939"/>
          </a:xfrm>
          <a:prstGeom prst="rect">
            <a:avLst/>
          </a:prstGeom>
          <a:noFill/>
        </p:spPr>
        <p:txBody>
          <a:bodyPr wrap="none" lIns="76197" tIns="38098" rIns="76197" bIns="38098" rtlCol="0">
            <a:spAutoFit/>
          </a:bodyPr>
          <a:lstStyle/>
          <a:p>
            <a:pPr algn="l" rtl="0" fontAlgn="base">
              <a:spcBef>
                <a:spcPct val="0"/>
              </a:spcBef>
              <a:spcAft>
                <a:spcPct val="0"/>
              </a:spcAft>
            </a:pPr>
            <a:r>
              <a:rPr lang="en-US" b="1" kern="1200" dirty="0">
                <a:solidFill>
                  <a:srgbClr val="FFFFFF"/>
                </a:solidFill>
                <a:effectLst>
                  <a:outerShdw blurRad="38100" dist="38100" dir="2700000" algn="tl">
                    <a:srgbClr val="000000">
                      <a:alpha val="43137"/>
                    </a:srgbClr>
                  </a:outerShdw>
                </a:effectLst>
                <a:latin typeface="Segoe" pitchFamily="34" charset="0"/>
                <a:ea typeface="+mn-ea"/>
                <a:cs typeface="+mn-cs"/>
              </a:rPr>
              <a:t>Shared Storage</a:t>
            </a:r>
          </a:p>
        </p:txBody>
      </p:sp>
      <p:sp>
        <p:nvSpPr>
          <p:cNvPr id="13" name="Freeform 12"/>
          <p:cNvSpPr/>
          <p:nvPr/>
        </p:nvSpPr>
        <p:spPr bwMode="auto">
          <a:xfrm>
            <a:off x="6806751" y="2852443"/>
            <a:ext cx="2337249" cy="720191"/>
          </a:xfrm>
          <a:custGeom>
            <a:avLst/>
            <a:gdLst>
              <a:gd name="connsiteX0" fmla="*/ 1101865 w 2337249"/>
              <a:gd name="connsiteY0" fmla="*/ 0 h 720191"/>
              <a:gd name="connsiteX1" fmla="*/ 2186198 w 2337249"/>
              <a:gd name="connsiteY1" fmla="*/ 113288 h 720191"/>
              <a:gd name="connsiteX2" fmla="*/ 195557 w 2337249"/>
              <a:gd name="connsiteY2" fmla="*/ 542166 h 720191"/>
              <a:gd name="connsiteX3" fmla="*/ 1012853 w 2337249"/>
              <a:gd name="connsiteY3" fmla="*/ 720191 h 720191"/>
            </a:gdLst>
            <a:ahLst/>
            <a:cxnLst>
              <a:cxn ang="0">
                <a:pos x="connsiteX0" y="connsiteY0"/>
              </a:cxn>
              <a:cxn ang="0">
                <a:pos x="connsiteX1" y="connsiteY1"/>
              </a:cxn>
              <a:cxn ang="0">
                <a:pos x="connsiteX2" y="connsiteY2"/>
              </a:cxn>
              <a:cxn ang="0">
                <a:pos x="connsiteX3" y="connsiteY3"/>
              </a:cxn>
            </a:cxnLst>
            <a:rect l="l" t="t" r="r" b="b"/>
            <a:pathLst>
              <a:path w="2337249" h="720191">
                <a:moveTo>
                  <a:pt x="1101865" y="0"/>
                </a:moveTo>
                <a:cubicBezTo>
                  <a:pt x="1719557" y="11463"/>
                  <a:pt x="2337249" y="22927"/>
                  <a:pt x="2186198" y="113288"/>
                </a:cubicBezTo>
                <a:cubicBezTo>
                  <a:pt x="2035147" y="203649"/>
                  <a:pt x="391115" y="441016"/>
                  <a:pt x="195557" y="542166"/>
                </a:cubicBezTo>
                <a:cubicBezTo>
                  <a:pt x="0" y="643317"/>
                  <a:pt x="506426" y="681754"/>
                  <a:pt x="1012853" y="720191"/>
                </a:cubicBezTo>
              </a:path>
            </a:pathLst>
          </a:custGeom>
          <a:ln>
            <a:headEnd type="oval" w="med" len="med"/>
            <a:tailEnd type="none" w="med" len="med"/>
          </a:ln>
          <a:effectLst>
            <a:glow rad="63500">
              <a:schemeClr val="accent2">
                <a:tint val="30000"/>
                <a:shade val="95000"/>
                <a:satMod val="300000"/>
                <a:alpha val="50000"/>
              </a:schemeClr>
            </a:glow>
            <a:outerShdw blurRad="50800" dist="38100" dir="2700000" algn="tl" rotWithShape="0">
              <a:prstClr val="black">
                <a:alpha val="40000"/>
              </a:prstClr>
            </a:outerShdw>
          </a:effectLst>
        </p:spPr>
        <p:style>
          <a:lnRef idx="2">
            <a:schemeClr val="accent2"/>
          </a:lnRef>
          <a:fillRef idx="0">
            <a:schemeClr val="accent2"/>
          </a:fillRef>
          <a:effectRef idx="1">
            <a:schemeClr val="accent2"/>
          </a:effectRef>
          <a:fontRef idx="minor">
            <a:schemeClr val="tx1"/>
          </a:fontRef>
        </p:style>
        <p:txBody>
          <a:bodyPr vert="horz" wrap="square" lIns="109728" tIns="54864" rIns="109728" bIns="54864" numCol="1" rtlCol="0" anchor="ctr" anchorCtr="0" compatLnSpc="1">
            <a:prstTxWarp prst="textNoShape">
              <a:avLst/>
            </a:prstTxWarp>
          </a:bodyPr>
          <a:lstStyle/>
          <a:p>
            <a:pPr algn="l" defTabSz="1096963" rtl="0" fontAlgn="base">
              <a:spcBef>
                <a:spcPct val="0"/>
              </a:spcBef>
              <a:spcAft>
                <a:spcPct val="0"/>
              </a:spcAft>
            </a:pPr>
            <a:endParaRPr lang="en-US" sz="2900" kern="1200">
              <a:solidFill>
                <a:srgbClr val="CCCCCC"/>
              </a:solidFill>
              <a:latin typeface="Segoe Semibold" pitchFamily="34" charset="0"/>
              <a:ea typeface="+mn-ea"/>
              <a:cs typeface="+mn-cs"/>
            </a:endParaRPr>
          </a:p>
        </p:txBody>
      </p:sp>
      <p:sp>
        <p:nvSpPr>
          <p:cNvPr id="14" name="Freeform 13"/>
          <p:cNvSpPr/>
          <p:nvPr/>
        </p:nvSpPr>
        <p:spPr bwMode="auto">
          <a:xfrm flipH="1">
            <a:off x="4848478" y="2778940"/>
            <a:ext cx="1371600" cy="1066800"/>
          </a:xfrm>
          <a:custGeom>
            <a:avLst/>
            <a:gdLst>
              <a:gd name="connsiteX0" fmla="*/ 1101865 w 2337249"/>
              <a:gd name="connsiteY0" fmla="*/ 0 h 720191"/>
              <a:gd name="connsiteX1" fmla="*/ 2186198 w 2337249"/>
              <a:gd name="connsiteY1" fmla="*/ 113288 h 720191"/>
              <a:gd name="connsiteX2" fmla="*/ 195557 w 2337249"/>
              <a:gd name="connsiteY2" fmla="*/ 542166 h 720191"/>
              <a:gd name="connsiteX3" fmla="*/ 1012853 w 2337249"/>
              <a:gd name="connsiteY3" fmla="*/ 720191 h 720191"/>
            </a:gdLst>
            <a:ahLst/>
            <a:cxnLst>
              <a:cxn ang="0">
                <a:pos x="connsiteX0" y="connsiteY0"/>
              </a:cxn>
              <a:cxn ang="0">
                <a:pos x="connsiteX1" y="connsiteY1"/>
              </a:cxn>
              <a:cxn ang="0">
                <a:pos x="connsiteX2" y="connsiteY2"/>
              </a:cxn>
              <a:cxn ang="0">
                <a:pos x="connsiteX3" y="connsiteY3"/>
              </a:cxn>
            </a:cxnLst>
            <a:rect l="l" t="t" r="r" b="b"/>
            <a:pathLst>
              <a:path w="2337249" h="720191">
                <a:moveTo>
                  <a:pt x="1101865" y="0"/>
                </a:moveTo>
                <a:cubicBezTo>
                  <a:pt x="1719557" y="11463"/>
                  <a:pt x="2337249" y="22927"/>
                  <a:pt x="2186198" y="113288"/>
                </a:cubicBezTo>
                <a:cubicBezTo>
                  <a:pt x="2035147" y="203649"/>
                  <a:pt x="391115" y="441016"/>
                  <a:pt x="195557" y="542166"/>
                </a:cubicBezTo>
                <a:cubicBezTo>
                  <a:pt x="0" y="643317"/>
                  <a:pt x="506426" y="681754"/>
                  <a:pt x="1012853" y="720191"/>
                </a:cubicBezTo>
              </a:path>
            </a:pathLst>
          </a:custGeom>
          <a:ln>
            <a:headEnd type="oval" w="med" len="med"/>
            <a:tailEnd type="none" w="med" len="med"/>
          </a:ln>
          <a:effectLst>
            <a:glow rad="63500">
              <a:schemeClr val="accent2">
                <a:tint val="30000"/>
                <a:shade val="95000"/>
                <a:satMod val="300000"/>
                <a:alpha val="50000"/>
              </a:schemeClr>
            </a:glow>
            <a:outerShdw blurRad="50800" dist="38100" dir="2700000" algn="tl" rotWithShape="0">
              <a:prstClr val="black">
                <a:alpha val="40000"/>
              </a:prstClr>
            </a:outerShdw>
          </a:effectLst>
        </p:spPr>
        <p:style>
          <a:lnRef idx="2">
            <a:schemeClr val="accent2"/>
          </a:lnRef>
          <a:fillRef idx="0">
            <a:schemeClr val="accent2"/>
          </a:fillRef>
          <a:effectRef idx="1">
            <a:schemeClr val="accent2"/>
          </a:effectRef>
          <a:fontRef idx="minor">
            <a:schemeClr val="tx1"/>
          </a:fontRef>
        </p:style>
        <p:txBody>
          <a:bodyPr vert="horz" wrap="square" lIns="109728" tIns="54864" rIns="109728" bIns="54864" numCol="1" rtlCol="0" anchor="ctr" anchorCtr="0" compatLnSpc="1">
            <a:prstTxWarp prst="textNoShape">
              <a:avLst/>
            </a:prstTxWarp>
          </a:bodyPr>
          <a:lstStyle/>
          <a:p>
            <a:pPr algn="l" defTabSz="1096963" rtl="0" fontAlgn="base">
              <a:spcBef>
                <a:spcPct val="0"/>
              </a:spcBef>
              <a:spcAft>
                <a:spcPct val="0"/>
              </a:spcAft>
            </a:pPr>
            <a:endParaRPr lang="en-US" sz="2900" kern="1200">
              <a:solidFill>
                <a:srgbClr val="CCCCCC"/>
              </a:solidFill>
              <a:latin typeface="Segoe Semibold" pitchFamily="34" charset="0"/>
              <a:ea typeface="+mn-ea"/>
              <a:cs typeface="+mn-cs"/>
            </a:endParaRPr>
          </a:p>
        </p:txBody>
      </p:sp>
      <p:cxnSp>
        <p:nvCxnSpPr>
          <p:cNvPr id="15" name="Straight Connector 14"/>
          <p:cNvCxnSpPr/>
          <p:nvPr/>
        </p:nvCxnSpPr>
        <p:spPr bwMode="auto">
          <a:xfrm>
            <a:off x="5153278" y="5141140"/>
            <a:ext cx="3581400" cy="1588"/>
          </a:xfrm>
          <a:prstGeom prst="line">
            <a:avLst/>
          </a:prstGeom>
          <a:ln w="38100">
            <a:headEnd type="none" w="med" len="med"/>
            <a:tailEnd type="none" w="med" len="med"/>
          </a:ln>
        </p:spPr>
        <p:style>
          <a:lnRef idx="2">
            <a:schemeClr val="accent3"/>
          </a:lnRef>
          <a:fillRef idx="0">
            <a:schemeClr val="accent3"/>
          </a:fillRef>
          <a:effectRef idx="1">
            <a:schemeClr val="accent3"/>
          </a:effectRef>
          <a:fontRef idx="minor">
            <a:schemeClr val="tx1"/>
          </a:fontRef>
        </p:style>
      </p:cxnSp>
      <p:cxnSp>
        <p:nvCxnSpPr>
          <p:cNvPr id="16" name="Straight Connector 15"/>
          <p:cNvCxnSpPr/>
          <p:nvPr/>
        </p:nvCxnSpPr>
        <p:spPr bwMode="auto">
          <a:xfrm rot="5400000">
            <a:off x="5382672" y="4674833"/>
            <a:ext cx="914400" cy="1588"/>
          </a:xfrm>
          <a:prstGeom prst="line">
            <a:avLst/>
          </a:prstGeom>
          <a:ln w="38100">
            <a:headEnd type="diamond" w="med" len="med"/>
            <a:tailEnd type="diamond" w="med" len="med"/>
          </a:ln>
        </p:spPr>
        <p:style>
          <a:lnRef idx="2">
            <a:schemeClr val="accent3"/>
          </a:lnRef>
          <a:fillRef idx="0">
            <a:schemeClr val="accent3"/>
          </a:fillRef>
          <a:effectRef idx="1">
            <a:schemeClr val="accent3"/>
          </a:effectRef>
          <a:fontRef idx="minor">
            <a:schemeClr val="tx1"/>
          </a:fontRef>
        </p:style>
      </p:cxnSp>
      <p:pic>
        <p:nvPicPr>
          <p:cNvPr id="17" name="Picture 16" descr="Rack-Mount Server.png"/>
          <p:cNvPicPr>
            <a:picLocks noChangeAspect="1"/>
          </p:cNvPicPr>
          <p:nvPr/>
        </p:nvPicPr>
        <p:blipFill>
          <a:blip r:embed="rId6" cstate="print"/>
          <a:stretch>
            <a:fillRect/>
          </a:stretch>
        </p:blipFill>
        <p:spPr>
          <a:xfrm>
            <a:off x="4848478" y="3693340"/>
            <a:ext cx="1345259" cy="1143000"/>
          </a:xfrm>
          <a:prstGeom prst="rect">
            <a:avLst/>
          </a:prstGeom>
          <a:effectLst>
            <a:outerShdw blurRad="50800" dist="38100" dir="2700000" algn="tl" rotWithShape="0">
              <a:prstClr val="black">
                <a:alpha val="40000"/>
              </a:prstClr>
            </a:outerShdw>
          </a:effectLst>
        </p:spPr>
      </p:pic>
      <p:cxnSp>
        <p:nvCxnSpPr>
          <p:cNvPr id="18" name="Straight Connector 17"/>
          <p:cNvCxnSpPr/>
          <p:nvPr/>
        </p:nvCxnSpPr>
        <p:spPr bwMode="auto">
          <a:xfrm rot="5400000">
            <a:off x="7821072" y="4674833"/>
            <a:ext cx="914400" cy="1588"/>
          </a:xfrm>
          <a:prstGeom prst="line">
            <a:avLst/>
          </a:prstGeom>
          <a:ln w="38100">
            <a:headEnd type="diamond" w="med" len="med"/>
            <a:tailEnd type="diamond" w="med" len="med"/>
          </a:ln>
        </p:spPr>
        <p:style>
          <a:lnRef idx="2">
            <a:schemeClr val="accent3"/>
          </a:lnRef>
          <a:fillRef idx="0">
            <a:schemeClr val="accent3"/>
          </a:fillRef>
          <a:effectRef idx="1">
            <a:schemeClr val="accent3"/>
          </a:effectRef>
          <a:fontRef idx="minor">
            <a:schemeClr val="tx1"/>
          </a:fontRef>
        </p:style>
      </p:cxnSp>
      <p:pic>
        <p:nvPicPr>
          <p:cNvPr id="19" name="Picture 18" descr="Rack-Mount Server.png"/>
          <p:cNvPicPr>
            <a:picLocks noChangeAspect="1"/>
          </p:cNvPicPr>
          <p:nvPr/>
        </p:nvPicPr>
        <p:blipFill>
          <a:blip r:embed="rId6" cstate="print"/>
          <a:stretch>
            <a:fillRect/>
          </a:stretch>
        </p:blipFill>
        <p:spPr>
          <a:xfrm>
            <a:off x="7313219" y="3312340"/>
            <a:ext cx="1345259" cy="1143000"/>
          </a:xfrm>
          <a:prstGeom prst="rect">
            <a:avLst/>
          </a:prstGeom>
          <a:effectLst>
            <a:outerShdw blurRad="50800" dist="38100" dir="2700000" algn="tl" rotWithShape="0">
              <a:prstClr val="black">
                <a:alpha val="40000"/>
              </a:prstClr>
            </a:outerShdw>
          </a:effectLst>
        </p:spPr>
      </p:pic>
      <p:pic>
        <p:nvPicPr>
          <p:cNvPr id="20" name="Picture 19" descr="VPN.png"/>
          <p:cNvPicPr>
            <a:picLocks noChangeAspect="1"/>
          </p:cNvPicPr>
          <p:nvPr/>
        </p:nvPicPr>
        <p:blipFill>
          <a:blip r:embed="rId7"/>
          <a:stretch>
            <a:fillRect/>
          </a:stretch>
        </p:blipFill>
        <p:spPr>
          <a:xfrm>
            <a:off x="5229478" y="3236140"/>
            <a:ext cx="685800" cy="959370"/>
          </a:xfrm>
          <a:prstGeom prst="rect">
            <a:avLst/>
          </a:prstGeom>
        </p:spPr>
      </p:pic>
    </p:spTree>
    <p:custDataLst>
      <p:tags r:id="rId2"/>
    </p:custDataLst>
  </p:cSld>
  <p:clrMapOvr>
    <a:masterClrMapping/>
  </p:clrMapOvr>
  <p:transition advTm="1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8.33333E-6 2.59259E-6 C 0.03976 -0.0845 0.07969 -0.16875 0.12397 -0.17639 C 0.16824 -0.18403 0.21581 -0.0801 0.26563 -0.04584 " pathEditMode="relative" ptsTypes="aaA">
                                      <p:cBhvr>
                                        <p:cTn id="6" dur="2000" fill="hold"/>
                                        <p:tgtEl>
                                          <p:spTgt spid="2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Quick Migration – Planned Downtime</a:t>
            </a:r>
            <a:endParaRPr lang="en-US" dirty="0"/>
          </a:p>
        </p:txBody>
      </p:sp>
      <p:sp>
        <p:nvSpPr>
          <p:cNvPr id="4" name="Rounded Rectangle 3"/>
          <p:cNvSpPr/>
          <p:nvPr/>
        </p:nvSpPr>
        <p:spPr bwMode="auto">
          <a:xfrm>
            <a:off x="6172200" y="1828800"/>
            <a:ext cx="2880360" cy="20574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marL="117475" indent="-117475" algn="l" rtl="0" fontAlgn="base">
              <a:spcBef>
                <a:spcPts val="300"/>
              </a:spcBef>
              <a:spcAft>
                <a:spcPct val="0"/>
              </a:spcAft>
              <a:buFont typeface="Arial" pitchFamily="34" charset="0"/>
              <a:buChar char="•"/>
            </a:pPr>
            <a:r>
              <a:rPr lang="en-US" sz="1400" b="1" kern="1200" dirty="0">
                <a:solidFill>
                  <a:srgbClr val="FFFFFF"/>
                </a:solidFill>
                <a:effectLst>
                  <a:outerShdw blurRad="38100" dist="38100" dir="2700000" algn="tl">
                    <a:srgbClr val="000000">
                      <a:alpha val="43137"/>
                    </a:srgbClr>
                  </a:outerShdw>
                </a:effectLst>
                <a:latin typeface="Segoe" pitchFamily="34" charset="0"/>
                <a:ea typeface="+mn-ea"/>
                <a:cs typeface="+mn-cs"/>
              </a:rPr>
              <a:t>Active server requires servicing</a:t>
            </a:r>
          </a:p>
          <a:p>
            <a:pPr marL="117475" indent="-117475" algn="l" rtl="0" fontAlgn="base">
              <a:spcBef>
                <a:spcPts val="300"/>
              </a:spcBef>
              <a:spcAft>
                <a:spcPct val="0"/>
              </a:spcAft>
              <a:buFont typeface="Arial" pitchFamily="34" charset="0"/>
              <a:buChar char="•"/>
            </a:pPr>
            <a:r>
              <a:rPr lang="en-US" sz="1400" b="1" kern="1200" dirty="0">
                <a:solidFill>
                  <a:srgbClr val="FFFFFF"/>
                </a:solidFill>
                <a:effectLst>
                  <a:outerShdw blurRad="38100" dist="38100" dir="2700000" algn="tl">
                    <a:srgbClr val="000000">
                      <a:alpha val="43137"/>
                    </a:srgbClr>
                  </a:outerShdw>
                </a:effectLst>
                <a:latin typeface="Segoe" pitchFamily="34" charset="0"/>
                <a:ea typeface="+mn-ea"/>
                <a:cs typeface="+mn-cs"/>
              </a:rPr>
              <a:t>Move virtualized workloads to a standby server</a:t>
            </a:r>
          </a:p>
          <a:p>
            <a:pPr marL="117475" indent="-117475" algn="l" rtl="0" fontAlgn="base">
              <a:spcBef>
                <a:spcPts val="300"/>
              </a:spcBef>
              <a:spcAft>
                <a:spcPct val="0"/>
              </a:spcAft>
              <a:buFont typeface="Arial" pitchFamily="34" charset="0"/>
              <a:buChar char="•"/>
            </a:pPr>
            <a:r>
              <a:rPr lang="en-US" sz="1400" b="1" kern="1200" dirty="0">
                <a:solidFill>
                  <a:srgbClr val="FFFFFF"/>
                </a:solidFill>
                <a:effectLst>
                  <a:outerShdw blurRad="38100" dist="38100" dir="2700000" algn="tl">
                    <a:srgbClr val="000000">
                      <a:alpha val="43137"/>
                    </a:srgbClr>
                  </a:outerShdw>
                </a:effectLst>
                <a:latin typeface="Segoe" pitchFamily="34" charset="0"/>
                <a:ea typeface="+mn-ea"/>
                <a:cs typeface="+mn-cs"/>
              </a:rPr>
              <a:t>~4 seconds downtime per virtual machine</a:t>
            </a:r>
          </a:p>
        </p:txBody>
      </p:sp>
      <p:grpSp>
        <p:nvGrpSpPr>
          <p:cNvPr id="3" name="Group 99"/>
          <p:cNvGrpSpPr/>
          <p:nvPr/>
        </p:nvGrpSpPr>
        <p:grpSpPr>
          <a:xfrm>
            <a:off x="4038601" y="1837443"/>
            <a:ext cx="2004562" cy="4487334"/>
            <a:chOff x="4846322" y="1027288"/>
            <a:chExt cx="2405474" cy="5384801"/>
          </a:xfrm>
        </p:grpSpPr>
        <p:sp>
          <p:nvSpPr>
            <p:cNvPr id="6" name="Rounded Rectangle 5"/>
            <p:cNvSpPr/>
            <p:nvPr/>
          </p:nvSpPr>
          <p:spPr bwMode="auto">
            <a:xfrm>
              <a:off x="4847799" y="1027288"/>
              <a:ext cx="2397512" cy="5384801"/>
            </a:xfrm>
            <a:prstGeom prst="roundRect">
              <a:avLst/>
            </a:prstGeom>
            <a:solidFill>
              <a:schemeClr val="accent3"/>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rtl="0" fontAlgn="base">
                <a:spcBef>
                  <a:spcPct val="0"/>
                </a:spcBef>
                <a:spcAft>
                  <a:spcPct val="0"/>
                </a:spcAft>
              </a:pPr>
              <a:endParaRPr lang="en-US" sz="2400" kern="1200" dirty="0">
                <a:solidFill>
                  <a:srgbClr val="0076BF"/>
                </a:solidFill>
                <a:latin typeface="Segoe" pitchFamily="34" charset="0"/>
                <a:ea typeface="+mn-ea"/>
                <a:cs typeface="+mn-cs"/>
              </a:endParaRPr>
            </a:p>
          </p:txBody>
        </p:sp>
        <p:sp>
          <p:nvSpPr>
            <p:cNvPr id="7" name="TextBox 6"/>
            <p:cNvSpPr txBox="1"/>
            <p:nvPr/>
          </p:nvSpPr>
          <p:spPr>
            <a:xfrm>
              <a:off x="4846322" y="1108356"/>
              <a:ext cx="2405474" cy="553998"/>
            </a:xfrm>
            <a:prstGeom prst="rect">
              <a:avLst/>
            </a:prstGeom>
            <a:noFill/>
          </p:spPr>
          <p:txBody>
            <a:bodyPr wrap="square" rtlCol="0">
              <a:spAutoFit/>
            </a:bodyPr>
            <a:lstStyle/>
            <a:p>
              <a:pPr algn="ctr"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Virtualization Servers</a:t>
              </a:r>
            </a:p>
            <a:p>
              <a:pPr algn="ctr" rtl="0" fontAlgn="base">
                <a:spcBef>
                  <a:spcPct val="0"/>
                </a:spcBef>
                <a:spcAft>
                  <a:spcPct val="0"/>
                </a:spcAft>
              </a:pPr>
              <a:r>
                <a:rPr lang="en-US" sz="1200" kern="1200" dirty="0">
                  <a:solidFill>
                    <a:srgbClr val="FFFFFF"/>
                  </a:solidFill>
                  <a:effectLst>
                    <a:outerShdw blurRad="38100" dist="38100" dir="2700000" algn="tl">
                      <a:srgbClr val="000000">
                        <a:alpha val="43137"/>
                      </a:srgbClr>
                    </a:outerShdw>
                  </a:effectLst>
                  <a:latin typeface="Segoe" pitchFamily="34" charset="0"/>
                  <a:ea typeface="+mn-ea"/>
                  <a:cs typeface="+mn-cs"/>
                </a:rPr>
                <a:t>(3 + 1 Servers)</a:t>
              </a:r>
            </a:p>
          </p:txBody>
        </p:sp>
        <p:graphicFrame>
          <p:nvGraphicFramePr>
            <p:cNvPr id="8" name="Object 14"/>
            <p:cNvGraphicFramePr>
              <a:graphicFrameLocks noChangeAspect="1"/>
            </p:cNvGraphicFramePr>
            <p:nvPr/>
          </p:nvGraphicFramePr>
          <p:xfrm>
            <a:off x="5534546" y="1992313"/>
            <a:ext cx="1092200" cy="4244975"/>
          </p:xfrm>
          <a:graphic>
            <a:graphicData uri="http://schemas.openxmlformats.org/presentationml/2006/ole">
              <p:oleObj spid="_x0000_s12290" name="Visio" r:id="rId5" imgW="1091806" imgH="4244855" progId="">
                <p:embed/>
              </p:oleObj>
            </a:graphicData>
          </a:graphic>
        </p:graphicFrame>
      </p:grpSp>
      <p:grpSp>
        <p:nvGrpSpPr>
          <p:cNvPr id="5" name="Group 50"/>
          <p:cNvGrpSpPr/>
          <p:nvPr/>
        </p:nvGrpSpPr>
        <p:grpSpPr>
          <a:xfrm>
            <a:off x="257098" y="3535324"/>
            <a:ext cx="2657708" cy="1091570"/>
            <a:chOff x="308517" y="3285895"/>
            <a:chExt cx="3189249" cy="1309884"/>
          </a:xfrm>
        </p:grpSpPr>
        <p:sp>
          <p:nvSpPr>
            <p:cNvPr id="10" name="Rounded Rectangle 9"/>
            <p:cNvSpPr/>
            <p:nvPr/>
          </p:nvSpPr>
          <p:spPr bwMode="auto">
            <a:xfrm>
              <a:off x="308517" y="3285895"/>
              <a:ext cx="3189249" cy="1215483"/>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rtl="0" fontAlgn="base">
                <a:spcBef>
                  <a:spcPct val="0"/>
                </a:spcBef>
                <a:spcAft>
                  <a:spcPct val="0"/>
                </a:spcAft>
              </a:pPr>
              <a:endParaRPr lang="en-US" sz="2400" kern="1200" dirty="0">
                <a:solidFill>
                  <a:srgbClr val="0076BF"/>
                </a:solidFill>
                <a:latin typeface="Segoe" pitchFamily="34" charset="0"/>
                <a:ea typeface="+mn-ea"/>
                <a:cs typeface="+mn-cs"/>
              </a:endParaRPr>
            </a:p>
          </p:txBody>
        </p:sp>
        <p:grpSp>
          <p:nvGrpSpPr>
            <p:cNvPr id="9" name="Group 40"/>
            <p:cNvGrpSpPr/>
            <p:nvPr/>
          </p:nvGrpSpPr>
          <p:grpSpPr>
            <a:xfrm>
              <a:off x="334543" y="3309795"/>
              <a:ext cx="3078899" cy="1285984"/>
              <a:chOff x="468355" y="3198282"/>
              <a:chExt cx="3078899" cy="1285984"/>
            </a:xfrm>
          </p:grpSpPr>
          <p:graphicFrame>
            <p:nvGraphicFramePr>
              <p:cNvPr id="12" name="Object 14"/>
              <p:cNvGraphicFramePr>
                <a:graphicFrameLocks noChangeAspect="1"/>
              </p:cNvGraphicFramePr>
              <p:nvPr/>
            </p:nvGraphicFramePr>
            <p:xfrm>
              <a:off x="2853517" y="3244429"/>
              <a:ext cx="693737" cy="1239837"/>
            </p:xfrm>
            <a:graphic>
              <a:graphicData uri="http://schemas.openxmlformats.org/presentationml/2006/ole">
                <p:oleObj spid="_x0000_s12291" name="Visio" r:id="rId6" imgW="694050" imgH="1240155" progId="">
                  <p:embed/>
                </p:oleObj>
              </a:graphicData>
            </a:graphic>
          </p:graphicFrame>
          <p:sp>
            <p:nvSpPr>
              <p:cNvPr id="13" name="TextBox 12"/>
              <p:cNvSpPr txBox="1"/>
              <p:nvPr/>
            </p:nvSpPr>
            <p:spPr>
              <a:xfrm>
                <a:off x="468355" y="3198282"/>
                <a:ext cx="2425587" cy="1218796"/>
              </a:xfrm>
              <a:prstGeom prst="rect">
                <a:avLst/>
              </a:prstGeom>
              <a:noFill/>
            </p:spPr>
            <p:txBody>
              <a:bodyPr wrap="none" rtlCol="0">
                <a:spAutoFit/>
              </a:bodyPr>
              <a:lstStyle/>
              <a:p>
                <a:pPr algn="l"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System Center</a:t>
                </a:r>
              </a:p>
              <a:p>
                <a:pPr algn="l"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Virtual Machine Manager</a:t>
                </a:r>
              </a:p>
              <a:p>
                <a:pPr algn="l" rtl="0" fontAlgn="base">
                  <a:spcBef>
                    <a:spcPct val="0"/>
                  </a:spcBef>
                  <a:spcAft>
                    <a:spcPct val="0"/>
                  </a:spcAft>
                </a:pPr>
                <a:endPar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a:p>
                <a:pPr algn="l"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Windows Server 2008</a:t>
                </a:r>
              </a:p>
              <a:p>
                <a:pPr algn="l"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Failover Cluster Manager</a:t>
                </a:r>
              </a:p>
            </p:txBody>
          </p:sp>
        </p:grpSp>
      </p:grpSp>
      <p:cxnSp>
        <p:nvCxnSpPr>
          <p:cNvPr id="14" name="Straight Arrow Connector 13"/>
          <p:cNvCxnSpPr/>
          <p:nvPr/>
        </p:nvCxnSpPr>
        <p:spPr bwMode="auto">
          <a:xfrm flipV="1">
            <a:off x="3586330" y="322651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5" name="Straight Arrow Connector 14"/>
          <p:cNvCxnSpPr/>
          <p:nvPr/>
        </p:nvCxnSpPr>
        <p:spPr bwMode="auto">
          <a:xfrm flipV="1">
            <a:off x="2945087" y="4081109"/>
            <a:ext cx="463062"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6" name="Straight Arrow Connector 15"/>
          <p:cNvCxnSpPr/>
          <p:nvPr/>
        </p:nvCxnSpPr>
        <p:spPr bwMode="auto">
          <a:xfrm flipV="1">
            <a:off x="3586330" y="342773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7" name="Straight Arrow Connector 16"/>
          <p:cNvCxnSpPr/>
          <p:nvPr/>
        </p:nvCxnSpPr>
        <p:spPr bwMode="auto">
          <a:xfrm flipV="1">
            <a:off x="3586330" y="362894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8" name="Straight Arrow Connector 17"/>
          <p:cNvCxnSpPr/>
          <p:nvPr/>
        </p:nvCxnSpPr>
        <p:spPr bwMode="auto">
          <a:xfrm flipV="1">
            <a:off x="3586330" y="383016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9" name="Straight Arrow Connector 18"/>
          <p:cNvCxnSpPr/>
          <p:nvPr/>
        </p:nvCxnSpPr>
        <p:spPr bwMode="auto">
          <a:xfrm flipV="1">
            <a:off x="3586330" y="302529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0" name="Straight Arrow Connector 19"/>
          <p:cNvCxnSpPr/>
          <p:nvPr/>
        </p:nvCxnSpPr>
        <p:spPr bwMode="auto">
          <a:xfrm flipV="1">
            <a:off x="3586330" y="403138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1" name="Straight Arrow Connector 20"/>
          <p:cNvCxnSpPr/>
          <p:nvPr/>
        </p:nvCxnSpPr>
        <p:spPr bwMode="auto">
          <a:xfrm flipV="1">
            <a:off x="3586330" y="423259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2" name="Straight Arrow Connector 21"/>
          <p:cNvCxnSpPr/>
          <p:nvPr/>
        </p:nvCxnSpPr>
        <p:spPr bwMode="auto">
          <a:xfrm flipV="1">
            <a:off x="3586330" y="443381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3" name="Straight Arrow Connector 22"/>
          <p:cNvCxnSpPr/>
          <p:nvPr/>
        </p:nvCxnSpPr>
        <p:spPr bwMode="auto">
          <a:xfrm flipV="1">
            <a:off x="3586330" y="463503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4" name="Straight Arrow Connector 23"/>
          <p:cNvCxnSpPr/>
          <p:nvPr/>
        </p:nvCxnSpPr>
        <p:spPr bwMode="auto">
          <a:xfrm flipV="1">
            <a:off x="3586330" y="483624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5" name="Straight Arrow Connector 24"/>
          <p:cNvCxnSpPr/>
          <p:nvPr/>
        </p:nvCxnSpPr>
        <p:spPr bwMode="auto">
          <a:xfrm flipV="1">
            <a:off x="3586330" y="503746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6" name="Straight Arrow Connector 25"/>
          <p:cNvCxnSpPr/>
          <p:nvPr/>
        </p:nvCxnSpPr>
        <p:spPr bwMode="auto">
          <a:xfrm flipV="1">
            <a:off x="3586330" y="523868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7" name="Straight Arrow Connector 26"/>
          <p:cNvCxnSpPr/>
          <p:nvPr/>
        </p:nvCxnSpPr>
        <p:spPr bwMode="auto">
          <a:xfrm flipV="1">
            <a:off x="3586330" y="543989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8" name="Straight Arrow Connector 27"/>
          <p:cNvCxnSpPr/>
          <p:nvPr/>
        </p:nvCxnSpPr>
        <p:spPr bwMode="auto">
          <a:xfrm flipV="1">
            <a:off x="3586330" y="564111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grpSp>
        <p:nvGrpSpPr>
          <p:cNvPr id="11" name="Group 84"/>
          <p:cNvGrpSpPr/>
          <p:nvPr/>
        </p:nvGrpSpPr>
        <p:grpSpPr>
          <a:xfrm>
            <a:off x="7398155" y="4044667"/>
            <a:ext cx="864677" cy="914325"/>
            <a:chOff x="8321369" y="1984917"/>
            <a:chExt cx="1037612" cy="1097190"/>
          </a:xfrm>
          <a:effectLst>
            <a:outerShdw blurRad="50800" dist="38100" dir="2700000" algn="tl" rotWithShape="0">
              <a:prstClr val="black">
                <a:alpha val="40000"/>
              </a:prstClr>
            </a:outerShdw>
          </a:effectLst>
        </p:grpSpPr>
        <p:graphicFrame>
          <p:nvGraphicFramePr>
            <p:cNvPr id="30" name="Object 20"/>
            <p:cNvGraphicFramePr>
              <a:graphicFrameLocks noChangeAspect="1"/>
            </p:cNvGraphicFramePr>
            <p:nvPr/>
          </p:nvGraphicFramePr>
          <p:xfrm>
            <a:off x="8542435" y="1984917"/>
            <a:ext cx="816546" cy="1012094"/>
          </p:xfrm>
          <a:graphic>
            <a:graphicData uri="http://schemas.openxmlformats.org/presentationml/2006/ole">
              <p:oleObj spid="_x0000_s12292" name="Visio" r:id="rId7" imgW="981168" imgH="1216098" progId="">
                <p:embed/>
              </p:oleObj>
            </a:graphicData>
          </a:graphic>
        </p:graphicFrame>
        <p:sp>
          <p:nvSpPr>
            <p:cNvPr id="31" name="TextBox 30"/>
            <p:cNvSpPr txBox="1"/>
            <p:nvPr/>
          </p:nvSpPr>
          <p:spPr>
            <a:xfrm>
              <a:off x="8321369" y="2786642"/>
              <a:ext cx="221677" cy="295465"/>
            </a:xfrm>
            <a:prstGeom prst="rect">
              <a:avLst/>
            </a:prstGeom>
            <a:noFill/>
          </p:spPr>
          <p:txBody>
            <a:bodyPr wrap="none" rtlCol="0">
              <a:spAutoFit/>
            </a:bodyPr>
            <a:lstStyle/>
            <a:p>
              <a:pPr algn="ctr" rtl="0" fontAlgn="base">
                <a:spcBef>
                  <a:spcPct val="0"/>
                </a:spcBef>
                <a:spcAft>
                  <a:spcPct val="0"/>
                </a:spcAft>
              </a:pPr>
              <a:endParaRPr lang="en-US" sz="1000" kern="1200" dirty="0">
                <a:solidFill>
                  <a:srgbClr val="A2998A"/>
                </a:solidFill>
                <a:latin typeface="Segoe" pitchFamily="34" charset="0"/>
                <a:ea typeface="+mn-ea"/>
                <a:cs typeface="+mn-cs"/>
              </a:endParaRPr>
            </a:p>
          </p:txBody>
        </p:sp>
      </p:grpSp>
      <p:sp>
        <p:nvSpPr>
          <p:cNvPr id="32" name="TextBox 31"/>
          <p:cNvSpPr txBox="1"/>
          <p:nvPr/>
        </p:nvSpPr>
        <p:spPr>
          <a:xfrm>
            <a:off x="7431497" y="4733840"/>
            <a:ext cx="1048359" cy="600160"/>
          </a:xfrm>
          <a:prstGeom prst="rect">
            <a:avLst/>
          </a:prstGeom>
          <a:noFill/>
        </p:spPr>
        <p:txBody>
          <a:bodyPr wrap="none" lIns="76197" tIns="38098" rIns="76197" bIns="38098" rtlCol="0">
            <a:spAutoFit/>
          </a:bodyPr>
          <a:lstStyle/>
          <a:p>
            <a:pPr algn="ctr" rtl="0" fontAlgn="base">
              <a:spcBef>
                <a:spcPct val="0"/>
              </a:spcBef>
              <a:spcAft>
                <a:spcPct val="0"/>
              </a:spcAft>
            </a:pPr>
            <a:r>
              <a:rPr lang="en-US" sz="1700" b="1" kern="1200" dirty="0">
                <a:solidFill>
                  <a:srgbClr val="FFFFFF"/>
                </a:solidFill>
                <a:effectLst>
                  <a:outerShdw blurRad="38100" dist="38100" dir="2700000" algn="tl">
                    <a:srgbClr val="000000">
                      <a:alpha val="43137"/>
                    </a:srgbClr>
                  </a:outerShdw>
                </a:effectLst>
                <a:latin typeface="Segoe" pitchFamily="34" charset="0"/>
                <a:ea typeface="+mn-ea"/>
                <a:cs typeface="+mn-cs"/>
              </a:rPr>
              <a:t>VHDs on</a:t>
            </a:r>
          </a:p>
          <a:p>
            <a:pPr algn="ctr" rtl="0" fontAlgn="base">
              <a:spcBef>
                <a:spcPct val="0"/>
              </a:spcBef>
              <a:spcAft>
                <a:spcPct val="0"/>
              </a:spcAft>
            </a:pPr>
            <a:r>
              <a:rPr lang="en-US" sz="1700" b="1" kern="1200" dirty="0">
                <a:solidFill>
                  <a:srgbClr val="FFFFFF"/>
                </a:solidFill>
                <a:effectLst>
                  <a:outerShdw blurRad="38100" dist="38100" dir="2700000" algn="tl">
                    <a:srgbClr val="000000">
                      <a:alpha val="43137"/>
                    </a:srgbClr>
                  </a:outerShdw>
                </a:effectLst>
                <a:latin typeface="Segoe" pitchFamily="34" charset="0"/>
                <a:ea typeface="+mn-ea"/>
                <a:cs typeface="+mn-cs"/>
              </a:rPr>
              <a:t>SAN</a:t>
            </a:r>
          </a:p>
        </p:txBody>
      </p:sp>
      <p:sp>
        <p:nvSpPr>
          <p:cNvPr id="33" name="TextBox 32"/>
          <p:cNvSpPr txBox="1"/>
          <p:nvPr/>
        </p:nvSpPr>
        <p:spPr>
          <a:xfrm>
            <a:off x="2438400" y="1939982"/>
            <a:ext cx="936982" cy="507827"/>
          </a:xfrm>
          <a:prstGeom prst="rect">
            <a:avLst/>
          </a:prstGeom>
          <a:noFill/>
        </p:spPr>
        <p:txBody>
          <a:bodyPr wrap="none" lIns="76197" tIns="38098" rIns="76197" bIns="38098" rtlCol="0">
            <a:spAutoFit/>
          </a:bodyPr>
          <a:lstStyle/>
          <a:p>
            <a:pPr algn="r" rtl="0" fontAlgn="base">
              <a:spcBef>
                <a:spcPct val="0"/>
              </a:spcBef>
              <a:spcAft>
                <a:spcPct val="0"/>
              </a:spcAft>
            </a:pPr>
            <a:r>
              <a:rPr lang="en-US" sz="1400" kern="1200" dirty="0">
                <a:solidFill>
                  <a:srgbClr val="FFFFFF"/>
                </a:solidFill>
                <a:effectLst>
                  <a:outerShdw blurRad="38100" dist="38100" dir="2700000" algn="tl">
                    <a:srgbClr val="000000">
                      <a:alpha val="43137"/>
                    </a:srgbClr>
                  </a:outerShdw>
                </a:effectLst>
                <a:latin typeface="Segoe" pitchFamily="34" charset="0"/>
                <a:ea typeface="+mn-ea"/>
                <a:cs typeface="+mn-cs"/>
              </a:rPr>
              <a:t>Domain</a:t>
            </a:r>
          </a:p>
          <a:p>
            <a:pPr algn="r" rtl="0" fontAlgn="base">
              <a:spcBef>
                <a:spcPct val="0"/>
              </a:spcBef>
              <a:spcAft>
                <a:spcPct val="0"/>
              </a:spcAft>
            </a:pPr>
            <a:r>
              <a:rPr lang="en-US" sz="1400" kern="1200" dirty="0">
                <a:solidFill>
                  <a:srgbClr val="FFFFFF"/>
                </a:solidFill>
                <a:effectLst>
                  <a:outerShdw blurRad="38100" dist="38100" dir="2700000" algn="tl">
                    <a:srgbClr val="000000">
                      <a:alpha val="43137"/>
                    </a:srgbClr>
                  </a:outerShdw>
                </a:effectLst>
                <a:latin typeface="Segoe" pitchFamily="34" charset="0"/>
                <a:ea typeface="+mn-ea"/>
                <a:cs typeface="+mn-cs"/>
              </a:rPr>
              <a:t>Controller</a:t>
            </a:r>
          </a:p>
        </p:txBody>
      </p:sp>
      <p:cxnSp>
        <p:nvCxnSpPr>
          <p:cNvPr id="34" name="Straight Arrow Connector 33"/>
          <p:cNvCxnSpPr/>
          <p:nvPr/>
        </p:nvCxnSpPr>
        <p:spPr bwMode="auto">
          <a:xfrm flipV="1">
            <a:off x="3583940" y="584233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35" name="Straight Arrow Connector 34"/>
          <p:cNvCxnSpPr/>
          <p:nvPr/>
        </p:nvCxnSpPr>
        <p:spPr bwMode="auto">
          <a:xfrm flipV="1">
            <a:off x="3583940" y="6043546"/>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grpSp>
        <p:nvGrpSpPr>
          <p:cNvPr id="29" name="Group 93"/>
          <p:cNvGrpSpPr/>
          <p:nvPr/>
        </p:nvGrpSpPr>
        <p:grpSpPr>
          <a:xfrm>
            <a:off x="6035369" y="4261887"/>
            <a:ext cx="1528187" cy="332795"/>
            <a:chOff x="7242443" y="4267702"/>
            <a:chExt cx="604727" cy="399354"/>
          </a:xfrm>
        </p:grpSpPr>
        <p:cxnSp>
          <p:nvCxnSpPr>
            <p:cNvPr id="37" name="Straight Arrow Connector 36"/>
            <p:cNvCxnSpPr/>
            <p:nvPr/>
          </p:nvCxnSpPr>
          <p:spPr bwMode="auto">
            <a:xfrm>
              <a:off x="7242443" y="4397377"/>
              <a:ext cx="604727" cy="1033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bg1"/>
              </a:solidFill>
              <a:prstDash val="solid"/>
              <a:round/>
              <a:headEnd type="arrow"/>
              <a:tailEnd type="arrow"/>
            </a:ln>
            <a:effectLst/>
          </p:spPr>
        </p:cxnSp>
        <p:cxnSp>
          <p:nvCxnSpPr>
            <p:cNvPr id="38" name="Straight Arrow Connector 37"/>
            <p:cNvCxnSpPr/>
            <p:nvPr/>
          </p:nvCxnSpPr>
          <p:spPr bwMode="auto">
            <a:xfrm>
              <a:off x="7242443" y="4527052"/>
              <a:ext cx="604727" cy="1033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bg1"/>
              </a:solidFill>
              <a:prstDash val="solid"/>
              <a:round/>
              <a:headEnd type="arrow"/>
              <a:tailEnd type="arrow"/>
            </a:ln>
            <a:effectLst/>
          </p:spPr>
        </p:cxnSp>
        <p:cxnSp>
          <p:nvCxnSpPr>
            <p:cNvPr id="39" name="Straight Arrow Connector 38"/>
            <p:cNvCxnSpPr/>
            <p:nvPr/>
          </p:nvCxnSpPr>
          <p:spPr bwMode="auto">
            <a:xfrm>
              <a:off x="7242443" y="4267702"/>
              <a:ext cx="604727" cy="1033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bg1"/>
              </a:solidFill>
              <a:prstDash val="solid"/>
              <a:round/>
              <a:headEnd type="arrow"/>
              <a:tailEnd type="arrow"/>
            </a:ln>
            <a:effectLst/>
          </p:spPr>
        </p:cxnSp>
        <p:cxnSp>
          <p:nvCxnSpPr>
            <p:cNvPr id="40" name="Straight Arrow Connector 39"/>
            <p:cNvCxnSpPr/>
            <p:nvPr/>
          </p:nvCxnSpPr>
          <p:spPr bwMode="auto">
            <a:xfrm>
              <a:off x="7242443" y="4656726"/>
              <a:ext cx="604727" cy="1033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bg1"/>
              </a:solidFill>
              <a:prstDash val="solid"/>
              <a:round/>
              <a:headEnd type="arrow"/>
              <a:tailEnd type="arrow"/>
            </a:ln>
            <a:effectLst/>
          </p:spPr>
        </p:cxnSp>
      </p:grpSp>
      <p:grpSp>
        <p:nvGrpSpPr>
          <p:cNvPr id="36" name="Group 89"/>
          <p:cNvGrpSpPr/>
          <p:nvPr/>
        </p:nvGrpSpPr>
        <p:grpSpPr>
          <a:xfrm>
            <a:off x="3347136" y="1975644"/>
            <a:ext cx="326761" cy="4425156"/>
            <a:chOff x="4016563" y="1588241"/>
            <a:chExt cx="392113" cy="5310187"/>
          </a:xfrm>
        </p:grpSpPr>
        <p:graphicFrame>
          <p:nvGraphicFramePr>
            <p:cNvPr id="42" name="Object 23"/>
            <p:cNvGraphicFramePr>
              <a:graphicFrameLocks noChangeAspect="1"/>
            </p:cNvGraphicFramePr>
            <p:nvPr/>
          </p:nvGraphicFramePr>
          <p:xfrm>
            <a:off x="4016563" y="1588241"/>
            <a:ext cx="392113" cy="5310187"/>
          </p:xfrm>
          <a:graphic>
            <a:graphicData uri="http://schemas.openxmlformats.org/presentationml/2006/ole">
              <p:oleObj spid="_x0000_s12293" name="Visio" r:id="rId8" imgW="392899" imgH="5310934" progId="">
                <p:embed/>
              </p:oleObj>
            </a:graphicData>
          </a:graphic>
        </p:graphicFrame>
        <p:sp>
          <p:nvSpPr>
            <p:cNvPr id="43" name="TextBox 42"/>
            <p:cNvSpPr txBox="1"/>
            <p:nvPr/>
          </p:nvSpPr>
          <p:spPr>
            <a:xfrm rot="16200000">
              <a:off x="1974576" y="4434023"/>
              <a:ext cx="4459111" cy="332399"/>
            </a:xfrm>
            <a:prstGeom prst="rect">
              <a:avLst/>
            </a:prstGeom>
            <a:noFill/>
          </p:spPr>
          <p:txBody>
            <a:bodyPr wrap="square" rtlCol="0">
              <a:spAutoFit/>
            </a:bodyPr>
            <a:lstStyle/>
            <a:p>
              <a:pPr algn="ctr" rtl="0" fontAlgn="base">
                <a:spcBef>
                  <a:spcPct val="0"/>
                </a:spcBef>
                <a:spcAft>
                  <a:spcPct val="0"/>
                </a:spcAft>
              </a:pPr>
              <a:r>
                <a:rPr lang="en-US" sz="1200" b="1" kern="1200" dirty="0">
                  <a:solidFill>
                    <a:srgbClr val="002060"/>
                  </a:solidFill>
                  <a:latin typeface="Segoe" pitchFamily="34" charset="0"/>
                  <a:ea typeface="+mn-ea"/>
                  <a:cs typeface="+mn-cs"/>
                </a:rPr>
                <a:t>Ethernet</a:t>
              </a:r>
              <a:endParaRPr lang="en-US" sz="2300" b="1" kern="1200" dirty="0">
                <a:solidFill>
                  <a:srgbClr val="002060"/>
                </a:solidFill>
                <a:latin typeface="Segoe" pitchFamily="34" charset="0"/>
                <a:ea typeface="+mn-ea"/>
                <a:cs typeface="+mn-cs"/>
              </a:endParaRPr>
            </a:p>
          </p:txBody>
        </p:sp>
      </p:grpSp>
      <p:graphicFrame>
        <p:nvGraphicFramePr>
          <p:cNvPr id="44" name="Object 41"/>
          <p:cNvGraphicFramePr>
            <a:graphicFrameLocks noChangeAspect="1"/>
          </p:cNvGraphicFramePr>
          <p:nvPr/>
        </p:nvGraphicFramePr>
        <p:xfrm>
          <a:off x="4746918" y="2478175"/>
          <a:ext cx="238125" cy="453760"/>
        </p:xfrm>
        <a:graphic>
          <a:graphicData uri="http://schemas.openxmlformats.org/presentationml/2006/ole">
            <p:oleObj spid="_x0000_s12294" name="Visio" r:id="rId9" imgW="523775" imgH="996881" progId="">
              <p:embed/>
            </p:oleObj>
          </a:graphicData>
        </a:graphic>
      </p:graphicFrame>
      <p:graphicFrame>
        <p:nvGraphicFramePr>
          <p:cNvPr id="45" name="Object 42"/>
          <p:cNvGraphicFramePr>
            <a:graphicFrameLocks noChangeAspect="1"/>
          </p:cNvGraphicFramePr>
          <p:nvPr/>
        </p:nvGraphicFramePr>
        <p:xfrm>
          <a:off x="4875242" y="2478175"/>
          <a:ext cx="238125" cy="453760"/>
        </p:xfrm>
        <a:graphic>
          <a:graphicData uri="http://schemas.openxmlformats.org/presentationml/2006/ole">
            <p:oleObj spid="_x0000_s12295" name="Visio" r:id="rId10" imgW="523775" imgH="996881" progId="">
              <p:embed/>
            </p:oleObj>
          </a:graphicData>
        </a:graphic>
      </p:graphicFrame>
      <p:graphicFrame>
        <p:nvGraphicFramePr>
          <p:cNvPr id="46" name="Object 43"/>
          <p:cNvGraphicFramePr>
            <a:graphicFrameLocks noChangeAspect="1"/>
          </p:cNvGraphicFramePr>
          <p:nvPr/>
        </p:nvGraphicFramePr>
        <p:xfrm>
          <a:off x="5002242" y="2478175"/>
          <a:ext cx="238125" cy="453760"/>
        </p:xfrm>
        <a:graphic>
          <a:graphicData uri="http://schemas.openxmlformats.org/presentationml/2006/ole">
            <p:oleObj spid="_x0000_s12296" name="Visio" r:id="rId11" imgW="523775" imgH="996881" progId="">
              <p:embed/>
            </p:oleObj>
          </a:graphicData>
        </a:graphic>
      </p:graphicFrame>
      <p:graphicFrame>
        <p:nvGraphicFramePr>
          <p:cNvPr id="47" name="Object 44"/>
          <p:cNvGraphicFramePr>
            <a:graphicFrameLocks noChangeAspect="1"/>
          </p:cNvGraphicFramePr>
          <p:nvPr/>
        </p:nvGraphicFramePr>
        <p:xfrm>
          <a:off x="5130564" y="2478175"/>
          <a:ext cx="238125" cy="453760"/>
        </p:xfrm>
        <a:graphic>
          <a:graphicData uri="http://schemas.openxmlformats.org/presentationml/2006/ole">
            <p:oleObj spid="_x0000_s12297" name="Visio" r:id="rId12" imgW="523775" imgH="996881" progId="">
              <p:embed/>
            </p:oleObj>
          </a:graphicData>
        </a:graphic>
      </p:graphicFrame>
      <p:graphicFrame>
        <p:nvGraphicFramePr>
          <p:cNvPr id="48" name="Object 45"/>
          <p:cNvGraphicFramePr>
            <a:graphicFrameLocks noChangeAspect="1"/>
          </p:cNvGraphicFramePr>
          <p:nvPr/>
        </p:nvGraphicFramePr>
        <p:xfrm>
          <a:off x="4834231" y="2605175"/>
          <a:ext cx="238125" cy="453760"/>
        </p:xfrm>
        <a:graphic>
          <a:graphicData uri="http://schemas.openxmlformats.org/presentationml/2006/ole">
            <p:oleObj spid="_x0000_s12298" name="Visio" r:id="rId13" imgW="523775" imgH="996881" progId="">
              <p:embed/>
            </p:oleObj>
          </a:graphicData>
        </a:graphic>
      </p:graphicFrame>
      <p:graphicFrame>
        <p:nvGraphicFramePr>
          <p:cNvPr id="49" name="Object 46"/>
          <p:cNvGraphicFramePr>
            <a:graphicFrameLocks noChangeAspect="1"/>
          </p:cNvGraphicFramePr>
          <p:nvPr/>
        </p:nvGraphicFramePr>
        <p:xfrm>
          <a:off x="4962554" y="2605175"/>
          <a:ext cx="238125" cy="453760"/>
        </p:xfrm>
        <a:graphic>
          <a:graphicData uri="http://schemas.openxmlformats.org/presentationml/2006/ole">
            <p:oleObj spid="_x0000_s12299" name="Visio" r:id="rId14" imgW="523775" imgH="996881" progId="">
              <p:embed/>
            </p:oleObj>
          </a:graphicData>
        </a:graphic>
      </p:graphicFrame>
      <p:graphicFrame>
        <p:nvGraphicFramePr>
          <p:cNvPr id="50" name="Object 47"/>
          <p:cNvGraphicFramePr>
            <a:graphicFrameLocks noChangeAspect="1"/>
          </p:cNvGraphicFramePr>
          <p:nvPr/>
        </p:nvGraphicFramePr>
        <p:xfrm>
          <a:off x="5089554" y="2605175"/>
          <a:ext cx="238125" cy="453760"/>
        </p:xfrm>
        <a:graphic>
          <a:graphicData uri="http://schemas.openxmlformats.org/presentationml/2006/ole">
            <p:oleObj spid="_x0000_s12300" name="Visio" r:id="rId15" imgW="523775" imgH="996881" progId="">
              <p:embed/>
            </p:oleObj>
          </a:graphicData>
        </a:graphic>
      </p:graphicFrame>
      <p:graphicFrame>
        <p:nvGraphicFramePr>
          <p:cNvPr id="51" name="Object 48"/>
          <p:cNvGraphicFramePr>
            <a:graphicFrameLocks noChangeAspect="1"/>
          </p:cNvGraphicFramePr>
          <p:nvPr/>
        </p:nvGraphicFramePr>
        <p:xfrm>
          <a:off x="5217877" y="2605175"/>
          <a:ext cx="238125" cy="453760"/>
        </p:xfrm>
        <a:graphic>
          <a:graphicData uri="http://schemas.openxmlformats.org/presentationml/2006/ole">
            <p:oleObj spid="_x0000_s12301" name="Visio" r:id="rId16" imgW="523775" imgH="996881" progId="">
              <p:embed/>
            </p:oleObj>
          </a:graphicData>
        </a:graphic>
      </p:graphicFrame>
      <p:graphicFrame>
        <p:nvGraphicFramePr>
          <p:cNvPr id="52" name="Object 49"/>
          <p:cNvGraphicFramePr>
            <a:graphicFrameLocks noChangeAspect="1"/>
          </p:cNvGraphicFramePr>
          <p:nvPr/>
        </p:nvGraphicFramePr>
        <p:xfrm>
          <a:off x="4924189" y="2730852"/>
          <a:ext cx="238125" cy="453761"/>
        </p:xfrm>
        <a:graphic>
          <a:graphicData uri="http://schemas.openxmlformats.org/presentationml/2006/ole">
            <p:oleObj spid="_x0000_s12302" name="Visio" r:id="rId17" imgW="523775" imgH="996881" progId="">
              <p:embed/>
            </p:oleObj>
          </a:graphicData>
        </a:graphic>
      </p:graphicFrame>
      <p:graphicFrame>
        <p:nvGraphicFramePr>
          <p:cNvPr id="53" name="Object 50"/>
          <p:cNvGraphicFramePr>
            <a:graphicFrameLocks noChangeAspect="1"/>
          </p:cNvGraphicFramePr>
          <p:nvPr/>
        </p:nvGraphicFramePr>
        <p:xfrm>
          <a:off x="5052512" y="2730852"/>
          <a:ext cx="238125" cy="453761"/>
        </p:xfrm>
        <a:graphic>
          <a:graphicData uri="http://schemas.openxmlformats.org/presentationml/2006/ole">
            <p:oleObj spid="_x0000_s12303" name="Visio" r:id="rId18" imgW="523775" imgH="996881" progId="">
              <p:embed/>
            </p:oleObj>
          </a:graphicData>
        </a:graphic>
      </p:graphicFrame>
      <p:graphicFrame>
        <p:nvGraphicFramePr>
          <p:cNvPr id="54" name="Object 51"/>
          <p:cNvGraphicFramePr>
            <a:graphicFrameLocks noChangeAspect="1"/>
          </p:cNvGraphicFramePr>
          <p:nvPr/>
        </p:nvGraphicFramePr>
        <p:xfrm>
          <a:off x="5179513" y="2730852"/>
          <a:ext cx="238125" cy="453761"/>
        </p:xfrm>
        <a:graphic>
          <a:graphicData uri="http://schemas.openxmlformats.org/presentationml/2006/ole">
            <p:oleObj spid="_x0000_s12304" name="Visio" r:id="rId19" imgW="523775" imgH="996881" progId="">
              <p:embed/>
            </p:oleObj>
          </a:graphicData>
        </a:graphic>
      </p:graphicFrame>
      <p:graphicFrame>
        <p:nvGraphicFramePr>
          <p:cNvPr id="55" name="Object 52"/>
          <p:cNvGraphicFramePr>
            <a:graphicFrameLocks noChangeAspect="1"/>
          </p:cNvGraphicFramePr>
          <p:nvPr/>
        </p:nvGraphicFramePr>
        <p:xfrm>
          <a:off x="5298428" y="2730852"/>
          <a:ext cx="238125" cy="453761"/>
        </p:xfrm>
        <a:graphic>
          <a:graphicData uri="http://schemas.openxmlformats.org/presentationml/2006/ole">
            <p:oleObj spid="_x0000_s12305" name="Visio" r:id="rId20" imgW="523775" imgH="996881" progId="">
              <p:embed/>
            </p:oleObj>
          </a:graphicData>
        </a:graphic>
      </p:graphicFrame>
      <p:sp>
        <p:nvSpPr>
          <p:cNvPr id="56" name="TextBox 55"/>
          <p:cNvSpPr txBox="1"/>
          <p:nvPr/>
        </p:nvSpPr>
        <p:spPr>
          <a:xfrm>
            <a:off x="6264494" y="4572000"/>
            <a:ext cx="1126906" cy="507827"/>
          </a:xfrm>
          <a:prstGeom prst="rect">
            <a:avLst/>
          </a:prstGeom>
          <a:noFill/>
        </p:spPr>
        <p:txBody>
          <a:bodyPr wrap="none" lIns="76197" tIns="38098" rIns="76197" bIns="38098" rtlCol="0">
            <a:spAutoFit/>
          </a:bodyPr>
          <a:lstStyle/>
          <a:p>
            <a:pPr algn="ctr" rtl="0" fontAlgn="base">
              <a:spcBef>
                <a:spcPct val="0"/>
              </a:spcBef>
              <a:spcAft>
                <a:spcPct val="0"/>
              </a:spcAft>
            </a:pPr>
            <a:r>
              <a:rPr lang="en-US" sz="1400" kern="1200" dirty="0">
                <a:solidFill>
                  <a:srgbClr val="FFFFFF"/>
                </a:solidFill>
                <a:effectLst>
                  <a:outerShdw blurRad="38100" dist="38100" dir="2700000" algn="tl">
                    <a:srgbClr val="000000">
                      <a:alpha val="43137"/>
                    </a:srgbClr>
                  </a:outerShdw>
                </a:effectLst>
                <a:latin typeface="Segoe" pitchFamily="34" charset="0"/>
                <a:ea typeface="+mn-ea"/>
                <a:cs typeface="+mn-cs"/>
              </a:rPr>
              <a:t>Storage </a:t>
            </a:r>
          </a:p>
          <a:p>
            <a:pPr algn="ctr" rtl="0" fontAlgn="base">
              <a:spcBef>
                <a:spcPct val="0"/>
              </a:spcBef>
              <a:spcAft>
                <a:spcPct val="0"/>
              </a:spcAft>
            </a:pPr>
            <a:r>
              <a:rPr lang="en-US" sz="1400" kern="1200" dirty="0">
                <a:solidFill>
                  <a:srgbClr val="FFFFFF"/>
                </a:solidFill>
                <a:effectLst>
                  <a:outerShdw blurRad="38100" dist="38100" dir="2700000" algn="tl">
                    <a:srgbClr val="000000">
                      <a:alpha val="43137"/>
                    </a:srgbClr>
                  </a:outerShdw>
                </a:effectLst>
                <a:latin typeface="Segoe" pitchFamily="34" charset="0"/>
                <a:ea typeface="+mn-ea"/>
                <a:cs typeface="+mn-cs"/>
              </a:rPr>
              <a:t>Connectivity</a:t>
            </a:r>
          </a:p>
        </p:txBody>
      </p:sp>
    </p:spTree>
    <p:custDataLst>
      <p:tags r:id="rId2"/>
    </p:custDataLst>
  </p:cSld>
  <p:clrMapOvr>
    <a:masterClrMapping/>
  </p:clrMapOvr>
  <p:transition advTm="1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62963E-6 -3.95062E-6 L -4.62963E-6 0.38041 " pathEditMode="relative" rAng="0" ptsTypes="AA">
                                      <p:cBhvr>
                                        <p:cTn id="6" dur="500" fill="hold"/>
                                        <p:tgtEl>
                                          <p:spTgt spid="52"/>
                                        </p:tgtEl>
                                        <p:attrNameLst>
                                          <p:attrName>ppt_x</p:attrName>
                                          <p:attrName>ppt_y</p:attrName>
                                        </p:attrNameLst>
                                      </p:cBhvr>
                                      <p:rCtr x="0" y="190"/>
                                    </p:animMotion>
                                  </p:childTnLst>
                                </p:cTn>
                              </p:par>
                            </p:childTnLst>
                          </p:cTn>
                        </p:par>
                        <p:par>
                          <p:cTn id="7" fill="hold">
                            <p:stCondLst>
                              <p:cond delay="500"/>
                            </p:stCondLst>
                            <p:childTnLst>
                              <p:par>
                                <p:cTn id="8" presetID="42" presetClass="path" presetSubtype="0" accel="50000" decel="50000" fill="hold" nodeType="afterEffect">
                                  <p:stCondLst>
                                    <p:cond delay="0"/>
                                  </p:stCondLst>
                                  <p:childTnLst>
                                    <p:animMotion origin="layout" path="M 1.80556E-6 -3.95062E-6 L 0.00058 0.38021 " pathEditMode="relative" rAng="0" ptsTypes="AA">
                                      <p:cBhvr>
                                        <p:cTn id="9" dur="500" fill="hold"/>
                                        <p:tgtEl>
                                          <p:spTgt spid="53"/>
                                        </p:tgtEl>
                                        <p:attrNameLst>
                                          <p:attrName>ppt_x</p:attrName>
                                          <p:attrName>ppt_y</p:attrName>
                                        </p:attrNameLst>
                                      </p:cBhvr>
                                      <p:rCtr x="0" y="190"/>
                                    </p:animMotion>
                                  </p:childTnLst>
                                </p:cTn>
                              </p:par>
                            </p:childTnLst>
                          </p:cTn>
                        </p:par>
                        <p:par>
                          <p:cTn id="10" fill="hold">
                            <p:stCondLst>
                              <p:cond delay="1000"/>
                            </p:stCondLst>
                            <p:childTnLst>
                              <p:par>
                                <p:cTn id="11" presetID="42" presetClass="path" presetSubtype="0" accel="50000" decel="50000" fill="hold" nodeType="afterEffect">
                                  <p:stCondLst>
                                    <p:cond delay="0"/>
                                  </p:stCondLst>
                                  <p:childTnLst>
                                    <p:animMotion origin="layout" path="M 2.91667E-6 -3.95062E-6 L 2.91667E-6 0.38176 " pathEditMode="relative" rAng="0" ptsTypes="AA">
                                      <p:cBhvr>
                                        <p:cTn id="12" dur="500" fill="hold"/>
                                        <p:tgtEl>
                                          <p:spTgt spid="54"/>
                                        </p:tgtEl>
                                        <p:attrNameLst>
                                          <p:attrName>ppt_x</p:attrName>
                                          <p:attrName>ppt_y</p:attrName>
                                        </p:attrNameLst>
                                      </p:cBhvr>
                                      <p:rCtr x="0" y="191"/>
                                    </p:animMotion>
                                  </p:childTnLst>
                                </p:cTn>
                              </p:par>
                            </p:childTnLst>
                          </p:cTn>
                        </p:par>
                        <p:par>
                          <p:cTn id="13" fill="hold">
                            <p:stCondLst>
                              <p:cond delay="1500"/>
                            </p:stCondLst>
                            <p:childTnLst>
                              <p:par>
                                <p:cTn id="14" presetID="42" presetClass="path" presetSubtype="0" accel="50000" decel="50000" fill="hold" nodeType="afterEffect">
                                  <p:stCondLst>
                                    <p:cond delay="0"/>
                                  </p:stCondLst>
                                  <p:childTnLst>
                                    <p:animMotion origin="layout" path="M -6.48148E-7 -3.95062E-6 L -6.48148E-7 0.38098 " pathEditMode="relative" rAng="0" ptsTypes="AA">
                                      <p:cBhvr>
                                        <p:cTn id="15" dur="500" fill="hold"/>
                                        <p:tgtEl>
                                          <p:spTgt spid="55"/>
                                        </p:tgtEl>
                                        <p:attrNameLst>
                                          <p:attrName>ppt_x</p:attrName>
                                          <p:attrName>ppt_y</p:attrName>
                                        </p:attrNameLst>
                                      </p:cBhvr>
                                      <p:rCtr x="0" y="190"/>
                                    </p:animMotion>
                                  </p:childTnLst>
                                </p:cTn>
                              </p:par>
                            </p:childTnLst>
                          </p:cTn>
                        </p:par>
                        <p:par>
                          <p:cTn id="16" fill="hold">
                            <p:stCondLst>
                              <p:cond delay="2000"/>
                            </p:stCondLst>
                            <p:childTnLst>
                              <p:par>
                                <p:cTn id="17" presetID="42" presetClass="path" presetSubtype="0" accel="50000" decel="50000" fill="hold" nodeType="afterEffect">
                                  <p:stCondLst>
                                    <p:cond delay="0"/>
                                  </p:stCondLst>
                                  <p:childTnLst>
                                    <p:animMotion origin="layout" path="M 3.33333E-6 0.04629 L 3.33333E-6 0.37963 " pathEditMode="relative" rAng="0" ptsTypes="AA">
                                      <p:cBhvr>
                                        <p:cTn id="18" dur="500" fill="hold"/>
                                        <p:tgtEl>
                                          <p:spTgt spid="48"/>
                                        </p:tgtEl>
                                        <p:attrNameLst>
                                          <p:attrName>ppt_x</p:attrName>
                                          <p:attrName>ppt_y</p:attrName>
                                        </p:attrNameLst>
                                      </p:cBhvr>
                                      <p:rCtr x="0" y="167"/>
                                    </p:animMotion>
                                  </p:childTnLst>
                                </p:cTn>
                              </p:par>
                            </p:childTnLst>
                          </p:cTn>
                        </p:par>
                        <p:par>
                          <p:cTn id="19" fill="hold">
                            <p:stCondLst>
                              <p:cond delay="2500"/>
                            </p:stCondLst>
                            <p:childTnLst>
                              <p:par>
                                <p:cTn id="20" presetID="42" presetClass="path" presetSubtype="0" accel="50000" decel="50000" fill="hold" nodeType="afterEffect">
                                  <p:stCondLst>
                                    <p:cond delay="0"/>
                                  </p:stCondLst>
                                  <p:childTnLst>
                                    <p:animMotion origin="layout" path="M -2.31481E-7 1.66667E-6 L -2.31481E-7 0.37905 " pathEditMode="relative" rAng="0" ptsTypes="AA">
                                      <p:cBhvr>
                                        <p:cTn id="21" dur="500" fill="hold"/>
                                        <p:tgtEl>
                                          <p:spTgt spid="49"/>
                                        </p:tgtEl>
                                        <p:attrNameLst>
                                          <p:attrName>ppt_x</p:attrName>
                                          <p:attrName>ppt_y</p:attrName>
                                        </p:attrNameLst>
                                      </p:cBhvr>
                                      <p:rCtr x="0" y="189"/>
                                    </p:animMotion>
                                  </p:childTnLst>
                                </p:cTn>
                              </p:par>
                            </p:childTnLst>
                          </p:cTn>
                        </p:par>
                        <p:par>
                          <p:cTn id="22" fill="hold">
                            <p:stCondLst>
                              <p:cond delay="3000"/>
                            </p:stCondLst>
                            <p:childTnLst>
                              <p:par>
                                <p:cTn id="23" presetID="42" presetClass="path" presetSubtype="0" accel="50000" decel="50000" fill="hold" nodeType="afterEffect">
                                  <p:stCondLst>
                                    <p:cond delay="0"/>
                                  </p:stCondLst>
                                  <p:childTnLst>
                                    <p:animMotion origin="layout" path="M 8.7963E-7 1.66667E-6 L 8.7963E-7 0.37693 " pathEditMode="relative" rAng="0" ptsTypes="AA">
                                      <p:cBhvr>
                                        <p:cTn id="24" dur="500" fill="hold"/>
                                        <p:tgtEl>
                                          <p:spTgt spid="50"/>
                                        </p:tgtEl>
                                        <p:attrNameLst>
                                          <p:attrName>ppt_x</p:attrName>
                                          <p:attrName>ppt_y</p:attrName>
                                        </p:attrNameLst>
                                      </p:cBhvr>
                                      <p:rCtr x="0" y="188"/>
                                    </p:animMotion>
                                  </p:childTnLst>
                                </p:cTn>
                              </p:par>
                            </p:childTnLst>
                          </p:cTn>
                        </p:par>
                        <p:par>
                          <p:cTn id="25" fill="hold">
                            <p:stCondLst>
                              <p:cond delay="3500"/>
                            </p:stCondLst>
                            <p:childTnLst>
                              <p:par>
                                <p:cTn id="26" presetID="42" presetClass="path" presetSubtype="0" accel="50000" decel="50000" fill="hold" nodeType="afterEffect">
                                  <p:stCondLst>
                                    <p:cond delay="0"/>
                                  </p:stCondLst>
                                  <p:childTnLst>
                                    <p:animMotion origin="layout" path="M -2.68519E-6 1.66667E-6 L -2.68519E-6 0.37635 " pathEditMode="relative" rAng="0" ptsTypes="AA">
                                      <p:cBhvr>
                                        <p:cTn id="27" dur="500" fill="hold"/>
                                        <p:tgtEl>
                                          <p:spTgt spid="51"/>
                                        </p:tgtEl>
                                        <p:attrNameLst>
                                          <p:attrName>ppt_x</p:attrName>
                                          <p:attrName>ppt_y</p:attrName>
                                        </p:attrNameLst>
                                      </p:cBhvr>
                                      <p:rCtr x="0" y="188"/>
                                    </p:animMotion>
                                  </p:childTnLst>
                                </p:cTn>
                              </p:par>
                            </p:childTnLst>
                          </p:cTn>
                        </p:par>
                        <p:par>
                          <p:cTn id="28" fill="hold">
                            <p:stCondLst>
                              <p:cond delay="4000"/>
                            </p:stCondLst>
                            <p:childTnLst>
                              <p:par>
                                <p:cTn id="29" presetID="42" presetClass="path" presetSubtype="0" accel="50000" decel="50000" fill="hold" nodeType="afterEffect">
                                  <p:stCondLst>
                                    <p:cond delay="0"/>
                                  </p:stCondLst>
                                  <p:childTnLst>
                                    <p:animMotion origin="layout" path="M 1.94444E-6 1.85185E-7 L 1.94444E-6 0.38445 " pathEditMode="relative" rAng="0" ptsTypes="AA">
                                      <p:cBhvr>
                                        <p:cTn id="30" dur="500" fill="hold"/>
                                        <p:tgtEl>
                                          <p:spTgt spid="44"/>
                                        </p:tgtEl>
                                        <p:attrNameLst>
                                          <p:attrName>ppt_x</p:attrName>
                                          <p:attrName>ppt_y</p:attrName>
                                        </p:attrNameLst>
                                      </p:cBhvr>
                                      <p:rCtr x="0" y="192"/>
                                    </p:animMotion>
                                  </p:childTnLst>
                                </p:cTn>
                              </p:par>
                            </p:childTnLst>
                          </p:cTn>
                        </p:par>
                        <p:par>
                          <p:cTn id="31" fill="hold">
                            <p:stCondLst>
                              <p:cond delay="4500"/>
                            </p:stCondLst>
                            <p:childTnLst>
                              <p:par>
                                <p:cTn id="32" presetID="42" presetClass="path" presetSubtype="0" accel="50000" decel="50000" fill="hold" nodeType="afterEffect">
                                  <p:stCondLst>
                                    <p:cond delay="0"/>
                                  </p:stCondLst>
                                  <p:childTnLst>
                                    <p:animMotion origin="layout" path="M -1.62037E-6 1.85185E-7 L -1.62037E-6 0.38233 " pathEditMode="relative" rAng="0" ptsTypes="AA">
                                      <p:cBhvr>
                                        <p:cTn id="33" dur="500" fill="hold"/>
                                        <p:tgtEl>
                                          <p:spTgt spid="45"/>
                                        </p:tgtEl>
                                        <p:attrNameLst>
                                          <p:attrName>ppt_x</p:attrName>
                                          <p:attrName>ppt_y</p:attrName>
                                        </p:attrNameLst>
                                      </p:cBhvr>
                                      <p:rCtr x="0" y="191"/>
                                    </p:animMotion>
                                  </p:childTnLst>
                                </p:cTn>
                              </p:par>
                            </p:childTnLst>
                          </p:cTn>
                        </p:par>
                        <p:par>
                          <p:cTn id="34" fill="hold">
                            <p:stCondLst>
                              <p:cond delay="5000"/>
                            </p:stCondLst>
                            <p:childTnLst>
                              <p:par>
                                <p:cTn id="35" presetID="42" presetClass="path" presetSubtype="0" accel="50000" decel="50000" fill="hold" nodeType="afterEffect">
                                  <p:stCondLst>
                                    <p:cond delay="0"/>
                                  </p:stCondLst>
                                  <p:childTnLst>
                                    <p:animMotion origin="layout" path="M -5.09259E-7 1.85185E-7 L -5.09259E-7 0.38175 " pathEditMode="relative" rAng="0" ptsTypes="AA">
                                      <p:cBhvr>
                                        <p:cTn id="36" dur="500" fill="hold"/>
                                        <p:tgtEl>
                                          <p:spTgt spid="46"/>
                                        </p:tgtEl>
                                        <p:attrNameLst>
                                          <p:attrName>ppt_x</p:attrName>
                                          <p:attrName>ppt_y</p:attrName>
                                        </p:attrNameLst>
                                      </p:cBhvr>
                                      <p:rCtr x="0" y="191"/>
                                    </p:animMotion>
                                  </p:childTnLst>
                                </p:cTn>
                              </p:par>
                            </p:childTnLst>
                          </p:cTn>
                        </p:par>
                        <p:par>
                          <p:cTn id="37" fill="hold">
                            <p:stCondLst>
                              <p:cond delay="5500"/>
                            </p:stCondLst>
                            <p:childTnLst>
                              <p:par>
                                <p:cTn id="38" presetID="42" presetClass="path" presetSubtype="0" accel="50000" decel="50000" fill="hold" nodeType="afterEffect">
                                  <p:stCondLst>
                                    <p:cond delay="0"/>
                                  </p:stCondLst>
                                  <p:childTnLst>
                                    <p:animMotion origin="layout" path="M -4.07407E-6 1.85185E-7 L -4.07407E-6 0.3804 " pathEditMode="relative" rAng="0" ptsTypes="AA">
                                      <p:cBhvr>
                                        <p:cTn id="39" dur="500" fill="hold"/>
                                        <p:tgtEl>
                                          <p:spTgt spid="47"/>
                                        </p:tgtEl>
                                        <p:attrNameLst>
                                          <p:attrName>ppt_x</p:attrName>
                                          <p:attrName>ppt_y</p:attrName>
                                        </p:attrNameLst>
                                      </p:cBhvr>
                                      <p:rCtr x="0" y="1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normAutofit fontScale="90000"/>
          </a:bodyPr>
          <a:lstStyle/>
          <a:p>
            <a:r>
              <a:rPr lang="en-US" dirty="0" smtClean="0"/>
              <a:t>Quick Migration – Unplanned Downtime</a:t>
            </a:r>
            <a:endParaRPr lang="en-US" dirty="0"/>
          </a:p>
        </p:txBody>
      </p:sp>
      <p:sp>
        <p:nvSpPr>
          <p:cNvPr id="4" name="Rounded Rectangle 3"/>
          <p:cNvSpPr>
            <a:spLocks/>
          </p:cNvSpPr>
          <p:nvPr/>
        </p:nvSpPr>
        <p:spPr bwMode="auto">
          <a:xfrm>
            <a:off x="6172200" y="1828800"/>
            <a:ext cx="2880360" cy="20574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marL="117475" indent="-117475" algn="l" rtl="0" fontAlgn="base">
              <a:spcBef>
                <a:spcPts val="300"/>
              </a:spcBef>
              <a:spcAft>
                <a:spcPct val="0"/>
              </a:spcAft>
              <a:buFont typeface="Arial" pitchFamily="34" charset="0"/>
              <a:buChar char="•"/>
            </a:pPr>
            <a:r>
              <a:rPr lang="en-US" sz="1400" b="1" kern="1200" dirty="0">
                <a:solidFill>
                  <a:srgbClr val="FFFFFF"/>
                </a:solidFill>
                <a:effectLst>
                  <a:outerShdw blurRad="38100" dist="38100" dir="2700000" algn="tl">
                    <a:srgbClr val="000000">
                      <a:alpha val="43137"/>
                    </a:srgbClr>
                  </a:outerShdw>
                </a:effectLst>
                <a:latin typeface="Segoe" pitchFamily="34" charset="0"/>
                <a:ea typeface="+mn-ea"/>
                <a:cs typeface="+mn-cs"/>
              </a:rPr>
              <a:t>Active server loses power</a:t>
            </a:r>
          </a:p>
          <a:p>
            <a:pPr marL="117475" indent="-117475" algn="l" rtl="0" fontAlgn="base">
              <a:spcBef>
                <a:spcPts val="300"/>
              </a:spcBef>
              <a:spcAft>
                <a:spcPct val="0"/>
              </a:spcAft>
              <a:buFont typeface="Arial" pitchFamily="34" charset="0"/>
              <a:buChar char="•"/>
            </a:pPr>
            <a:r>
              <a:rPr lang="en-US" sz="1400" b="1" kern="1200" dirty="0">
                <a:solidFill>
                  <a:srgbClr val="FFFFFF"/>
                </a:solidFill>
                <a:effectLst>
                  <a:outerShdw blurRad="38100" dist="38100" dir="2700000" algn="tl">
                    <a:srgbClr val="000000">
                      <a:alpha val="43137"/>
                    </a:srgbClr>
                  </a:outerShdw>
                </a:effectLst>
                <a:latin typeface="Segoe" pitchFamily="34" charset="0"/>
                <a:ea typeface="+mn-ea"/>
                <a:cs typeface="+mn-cs"/>
              </a:rPr>
              <a:t>Virtual machines </a:t>
            </a:r>
            <a:r>
              <a:rPr lang="en-US" sz="1400" b="1" i="1" u="sng" kern="1200" dirty="0">
                <a:solidFill>
                  <a:srgbClr val="FFFFFF"/>
                </a:solidFill>
                <a:effectLst>
                  <a:outerShdw blurRad="38100" dist="38100" dir="2700000" algn="tl">
                    <a:srgbClr val="000000">
                      <a:alpha val="43137"/>
                    </a:srgbClr>
                  </a:outerShdw>
                </a:effectLst>
                <a:latin typeface="Segoe" pitchFamily="34" charset="0"/>
                <a:ea typeface="+mn-ea"/>
                <a:cs typeface="+mn-cs"/>
              </a:rPr>
              <a:t>automatically</a:t>
            </a:r>
            <a:r>
              <a:rPr lang="en-US" sz="1400" b="1" i="1" kern="1200" dirty="0">
                <a:solidFill>
                  <a:srgbClr val="FFFFFF"/>
                </a:solidFill>
                <a:effectLst>
                  <a:outerShdw blurRad="38100" dist="38100" dir="2700000" algn="tl">
                    <a:srgbClr val="000000">
                      <a:alpha val="43137"/>
                    </a:srgbClr>
                  </a:outerShdw>
                </a:effectLst>
                <a:latin typeface="Segoe" pitchFamily="34" charset="0"/>
                <a:ea typeface="+mn-ea"/>
                <a:cs typeface="+mn-cs"/>
              </a:rPr>
              <a:t> </a:t>
            </a:r>
            <a:r>
              <a:rPr lang="en-US" sz="1400" b="1" kern="1200" dirty="0">
                <a:solidFill>
                  <a:srgbClr val="FFFFFF"/>
                </a:solidFill>
                <a:effectLst>
                  <a:outerShdw blurRad="38100" dist="38100" dir="2700000" algn="tl">
                    <a:srgbClr val="000000">
                      <a:alpha val="43137"/>
                    </a:srgbClr>
                  </a:outerShdw>
                </a:effectLst>
                <a:latin typeface="Segoe" pitchFamily="34" charset="0"/>
                <a:ea typeface="+mn-ea"/>
                <a:cs typeface="+mn-cs"/>
              </a:rPr>
              <a:t>restart on the next cluster node</a:t>
            </a:r>
          </a:p>
          <a:p>
            <a:pPr marL="117475" indent="-117475" algn="l" rtl="0" fontAlgn="base">
              <a:spcBef>
                <a:spcPts val="300"/>
              </a:spcBef>
              <a:spcAft>
                <a:spcPct val="0"/>
              </a:spcAft>
              <a:buFont typeface="Arial" pitchFamily="34" charset="0"/>
              <a:buChar char="•"/>
            </a:pPr>
            <a:r>
              <a:rPr lang="en-US" sz="1400" b="1" kern="1200" dirty="0">
                <a:solidFill>
                  <a:srgbClr val="FFFFFF"/>
                </a:solidFill>
                <a:effectLst>
                  <a:outerShdw blurRad="38100" dist="38100" dir="2700000" algn="tl">
                    <a:srgbClr val="000000">
                      <a:alpha val="43137"/>
                    </a:srgbClr>
                  </a:outerShdw>
                </a:effectLst>
                <a:latin typeface="Segoe" pitchFamily="34" charset="0"/>
                <a:ea typeface="+mn-ea"/>
                <a:cs typeface="+mn-cs"/>
              </a:rPr>
              <a:t>If there is not enough memory, the failover </a:t>
            </a:r>
            <a:r>
              <a:rPr lang="en-US" sz="1400" b="1" i="1" u="sng" kern="1200" dirty="0">
                <a:solidFill>
                  <a:srgbClr val="FFFFFF"/>
                </a:solidFill>
                <a:effectLst>
                  <a:outerShdw blurRad="38100" dist="38100" dir="2700000" algn="tl">
                    <a:srgbClr val="000000">
                      <a:alpha val="43137"/>
                    </a:srgbClr>
                  </a:outerShdw>
                </a:effectLst>
                <a:latin typeface="Segoe" pitchFamily="34" charset="0"/>
                <a:ea typeface="+mn-ea"/>
                <a:cs typeface="+mn-cs"/>
              </a:rPr>
              <a:t>automatically</a:t>
            </a:r>
            <a:r>
              <a:rPr lang="en-US" sz="1400" b="1" i="1" kern="1200" dirty="0">
                <a:solidFill>
                  <a:srgbClr val="FFFFFF"/>
                </a:solidFill>
                <a:effectLst>
                  <a:outerShdw blurRad="38100" dist="38100" dir="2700000" algn="tl">
                    <a:srgbClr val="000000">
                      <a:alpha val="43137"/>
                    </a:srgbClr>
                  </a:outerShdw>
                </a:effectLst>
                <a:latin typeface="Segoe" pitchFamily="34" charset="0"/>
                <a:ea typeface="+mn-ea"/>
                <a:cs typeface="+mn-cs"/>
              </a:rPr>
              <a:t> </a:t>
            </a:r>
            <a:r>
              <a:rPr lang="en-US" sz="1400" b="1" kern="1200" dirty="0">
                <a:solidFill>
                  <a:srgbClr val="FFFFFF"/>
                </a:solidFill>
                <a:effectLst>
                  <a:outerShdw blurRad="38100" dist="38100" dir="2700000" algn="tl">
                    <a:srgbClr val="000000">
                      <a:alpha val="43137"/>
                    </a:srgbClr>
                  </a:outerShdw>
                </a:effectLst>
                <a:latin typeface="Segoe" pitchFamily="34" charset="0"/>
                <a:ea typeface="+mn-ea"/>
                <a:cs typeface="+mn-cs"/>
              </a:rPr>
              <a:t>moves to the next node until done</a:t>
            </a:r>
          </a:p>
        </p:txBody>
      </p:sp>
      <p:grpSp>
        <p:nvGrpSpPr>
          <p:cNvPr id="3" name="Group 99"/>
          <p:cNvGrpSpPr/>
          <p:nvPr/>
        </p:nvGrpSpPr>
        <p:grpSpPr>
          <a:xfrm>
            <a:off x="4038601" y="1837443"/>
            <a:ext cx="2004562" cy="4487334"/>
            <a:chOff x="4846322" y="1027288"/>
            <a:chExt cx="2405474" cy="5384801"/>
          </a:xfrm>
        </p:grpSpPr>
        <p:sp>
          <p:nvSpPr>
            <p:cNvPr id="6" name="Rounded Rectangle 5"/>
            <p:cNvSpPr/>
            <p:nvPr/>
          </p:nvSpPr>
          <p:spPr bwMode="auto">
            <a:xfrm>
              <a:off x="4847799" y="1027288"/>
              <a:ext cx="2397512" cy="5384801"/>
            </a:xfrm>
            <a:prstGeom prst="roundRect">
              <a:avLst/>
            </a:prstGeom>
            <a:solidFill>
              <a:schemeClr val="accent3"/>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rtl="0" fontAlgn="base">
                <a:spcBef>
                  <a:spcPct val="0"/>
                </a:spcBef>
                <a:spcAft>
                  <a:spcPct val="0"/>
                </a:spcAft>
              </a:pPr>
              <a:endParaRPr lang="en-US" sz="2400" kern="1200" dirty="0">
                <a:solidFill>
                  <a:srgbClr val="0076BF"/>
                </a:solidFill>
                <a:latin typeface="Segoe" pitchFamily="34" charset="0"/>
                <a:ea typeface="+mn-ea"/>
                <a:cs typeface="+mn-cs"/>
              </a:endParaRPr>
            </a:p>
          </p:txBody>
        </p:sp>
        <p:sp>
          <p:nvSpPr>
            <p:cNvPr id="7" name="TextBox 6"/>
            <p:cNvSpPr txBox="1"/>
            <p:nvPr/>
          </p:nvSpPr>
          <p:spPr>
            <a:xfrm>
              <a:off x="4846322" y="1108356"/>
              <a:ext cx="2405474" cy="553998"/>
            </a:xfrm>
            <a:prstGeom prst="rect">
              <a:avLst/>
            </a:prstGeom>
            <a:noFill/>
          </p:spPr>
          <p:txBody>
            <a:bodyPr wrap="square" rtlCol="0">
              <a:spAutoFit/>
            </a:bodyPr>
            <a:lstStyle/>
            <a:p>
              <a:pPr algn="ctr"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Virtualization Servers</a:t>
              </a:r>
            </a:p>
            <a:p>
              <a:pPr algn="ctr" rtl="0" fontAlgn="base">
                <a:spcBef>
                  <a:spcPct val="0"/>
                </a:spcBef>
                <a:spcAft>
                  <a:spcPct val="0"/>
                </a:spcAft>
              </a:pPr>
              <a:r>
                <a:rPr lang="en-US" sz="1200" kern="1200" dirty="0">
                  <a:solidFill>
                    <a:srgbClr val="FFFFFF"/>
                  </a:solidFill>
                  <a:effectLst>
                    <a:outerShdw blurRad="38100" dist="38100" dir="2700000" algn="tl">
                      <a:srgbClr val="000000">
                        <a:alpha val="43137"/>
                      </a:srgbClr>
                    </a:outerShdw>
                  </a:effectLst>
                  <a:latin typeface="Segoe" pitchFamily="34" charset="0"/>
                  <a:ea typeface="+mn-ea"/>
                  <a:cs typeface="+mn-cs"/>
                </a:rPr>
                <a:t>(3 + 1 Servers)</a:t>
              </a:r>
            </a:p>
          </p:txBody>
        </p:sp>
        <p:graphicFrame>
          <p:nvGraphicFramePr>
            <p:cNvPr id="8" name="Object 14"/>
            <p:cNvGraphicFramePr>
              <a:graphicFrameLocks noChangeAspect="1"/>
            </p:cNvGraphicFramePr>
            <p:nvPr/>
          </p:nvGraphicFramePr>
          <p:xfrm>
            <a:off x="5534546" y="1992313"/>
            <a:ext cx="1092200" cy="4244975"/>
          </p:xfrm>
          <a:graphic>
            <a:graphicData uri="http://schemas.openxmlformats.org/presentationml/2006/ole">
              <p:oleObj spid="_x0000_s13314" name="Visio" r:id="rId5" imgW="1091806" imgH="4244855" progId="">
                <p:embed/>
              </p:oleObj>
            </a:graphicData>
          </a:graphic>
        </p:graphicFrame>
      </p:grpSp>
      <p:grpSp>
        <p:nvGrpSpPr>
          <p:cNvPr id="5" name="Group 50"/>
          <p:cNvGrpSpPr/>
          <p:nvPr/>
        </p:nvGrpSpPr>
        <p:grpSpPr>
          <a:xfrm>
            <a:off x="257098" y="3535324"/>
            <a:ext cx="2657708" cy="1091570"/>
            <a:chOff x="308517" y="3285895"/>
            <a:chExt cx="3189249" cy="1309884"/>
          </a:xfrm>
        </p:grpSpPr>
        <p:sp>
          <p:nvSpPr>
            <p:cNvPr id="10" name="Rounded Rectangle 9"/>
            <p:cNvSpPr/>
            <p:nvPr/>
          </p:nvSpPr>
          <p:spPr bwMode="auto">
            <a:xfrm>
              <a:off x="308517" y="3285895"/>
              <a:ext cx="3189249" cy="1215483"/>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99" rtl="0" fontAlgn="base">
                <a:spcBef>
                  <a:spcPct val="0"/>
                </a:spcBef>
                <a:spcAft>
                  <a:spcPct val="0"/>
                </a:spcAft>
              </a:pPr>
              <a:endParaRPr lang="en-US" sz="2400" kern="1200" dirty="0">
                <a:solidFill>
                  <a:srgbClr val="0076BF"/>
                </a:solidFill>
                <a:latin typeface="Segoe" pitchFamily="34" charset="0"/>
                <a:ea typeface="+mn-ea"/>
                <a:cs typeface="+mn-cs"/>
              </a:endParaRPr>
            </a:p>
          </p:txBody>
        </p:sp>
        <p:grpSp>
          <p:nvGrpSpPr>
            <p:cNvPr id="9" name="Group 40"/>
            <p:cNvGrpSpPr/>
            <p:nvPr/>
          </p:nvGrpSpPr>
          <p:grpSpPr>
            <a:xfrm>
              <a:off x="334543" y="3306896"/>
              <a:ext cx="3078899" cy="1288883"/>
              <a:chOff x="468355" y="3195383"/>
              <a:chExt cx="3078899" cy="1288883"/>
            </a:xfrm>
          </p:grpSpPr>
          <p:graphicFrame>
            <p:nvGraphicFramePr>
              <p:cNvPr id="12" name="Object 14"/>
              <p:cNvGraphicFramePr>
                <a:graphicFrameLocks noChangeAspect="1"/>
              </p:cNvGraphicFramePr>
              <p:nvPr/>
            </p:nvGraphicFramePr>
            <p:xfrm>
              <a:off x="2853517" y="3244429"/>
              <a:ext cx="693737" cy="1239837"/>
            </p:xfrm>
            <a:graphic>
              <a:graphicData uri="http://schemas.openxmlformats.org/presentationml/2006/ole">
                <p:oleObj spid="_x0000_s13315" name="Visio" r:id="rId6" imgW="694050" imgH="1240155" progId="">
                  <p:embed/>
                </p:oleObj>
              </a:graphicData>
            </a:graphic>
          </p:graphicFrame>
          <p:sp>
            <p:nvSpPr>
              <p:cNvPr id="13" name="TextBox 12"/>
              <p:cNvSpPr txBox="1"/>
              <p:nvPr/>
            </p:nvSpPr>
            <p:spPr>
              <a:xfrm>
                <a:off x="468355" y="3195383"/>
                <a:ext cx="2425587" cy="1218796"/>
              </a:xfrm>
              <a:prstGeom prst="rect">
                <a:avLst/>
              </a:prstGeom>
              <a:noFill/>
            </p:spPr>
            <p:txBody>
              <a:bodyPr wrap="square" rtlCol="0">
                <a:spAutoFit/>
              </a:bodyPr>
              <a:lstStyle/>
              <a:p>
                <a:pPr algn="l"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System Center</a:t>
                </a:r>
              </a:p>
              <a:p>
                <a:pPr algn="l"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Virtual Machine Manager</a:t>
                </a:r>
              </a:p>
              <a:p>
                <a:pPr algn="l" rtl="0" fontAlgn="base">
                  <a:spcBef>
                    <a:spcPct val="0"/>
                  </a:spcBef>
                  <a:spcAft>
                    <a:spcPct val="0"/>
                  </a:spcAft>
                </a:pPr>
                <a:endPar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a:p>
                <a:pPr algn="l"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Windows Server 2008</a:t>
                </a:r>
              </a:p>
              <a:p>
                <a:pPr algn="l" rtl="0" fontAlgn="base">
                  <a:spcBef>
                    <a:spcPct val="0"/>
                  </a:spcBef>
                  <a:spcAft>
                    <a:spcPct val="0"/>
                  </a:spcAft>
                </a:pPr>
                <a:r>
                  <a:rPr lang="en-US" sz="1200" b="1" kern="1200" dirty="0">
                    <a:solidFill>
                      <a:srgbClr val="FFFFFF"/>
                    </a:solidFill>
                    <a:effectLst>
                      <a:outerShdw blurRad="38100" dist="38100" dir="2700000" algn="tl">
                        <a:srgbClr val="000000">
                          <a:alpha val="43137"/>
                        </a:srgbClr>
                      </a:outerShdw>
                    </a:effectLst>
                    <a:latin typeface="Segoe" pitchFamily="34" charset="0"/>
                    <a:ea typeface="+mn-ea"/>
                    <a:cs typeface="+mn-cs"/>
                  </a:rPr>
                  <a:t>Failover Cluster Manager</a:t>
                </a:r>
              </a:p>
            </p:txBody>
          </p:sp>
        </p:grpSp>
      </p:grpSp>
      <p:cxnSp>
        <p:nvCxnSpPr>
          <p:cNvPr id="14" name="Straight Arrow Connector 13"/>
          <p:cNvCxnSpPr/>
          <p:nvPr/>
        </p:nvCxnSpPr>
        <p:spPr bwMode="auto">
          <a:xfrm flipV="1">
            <a:off x="3586330" y="322651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5" name="Straight Arrow Connector 14"/>
          <p:cNvCxnSpPr/>
          <p:nvPr/>
        </p:nvCxnSpPr>
        <p:spPr bwMode="auto">
          <a:xfrm flipV="1">
            <a:off x="2945087" y="4081109"/>
            <a:ext cx="463062"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6" name="Straight Arrow Connector 15"/>
          <p:cNvCxnSpPr/>
          <p:nvPr/>
        </p:nvCxnSpPr>
        <p:spPr bwMode="auto">
          <a:xfrm flipV="1">
            <a:off x="3586330" y="342773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7" name="Straight Arrow Connector 16"/>
          <p:cNvCxnSpPr/>
          <p:nvPr/>
        </p:nvCxnSpPr>
        <p:spPr bwMode="auto">
          <a:xfrm flipV="1">
            <a:off x="3586330" y="362894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8" name="Straight Arrow Connector 17"/>
          <p:cNvCxnSpPr/>
          <p:nvPr/>
        </p:nvCxnSpPr>
        <p:spPr bwMode="auto">
          <a:xfrm flipV="1">
            <a:off x="3586330" y="383016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19" name="Straight Arrow Connector 18"/>
          <p:cNvCxnSpPr/>
          <p:nvPr/>
        </p:nvCxnSpPr>
        <p:spPr bwMode="auto">
          <a:xfrm flipV="1">
            <a:off x="3586330" y="302529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0" name="Straight Arrow Connector 19"/>
          <p:cNvCxnSpPr/>
          <p:nvPr/>
        </p:nvCxnSpPr>
        <p:spPr bwMode="auto">
          <a:xfrm flipV="1">
            <a:off x="3586330" y="403138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1" name="Straight Arrow Connector 20"/>
          <p:cNvCxnSpPr/>
          <p:nvPr/>
        </p:nvCxnSpPr>
        <p:spPr bwMode="auto">
          <a:xfrm flipV="1">
            <a:off x="3586330" y="423259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2" name="Straight Arrow Connector 21"/>
          <p:cNvCxnSpPr/>
          <p:nvPr/>
        </p:nvCxnSpPr>
        <p:spPr bwMode="auto">
          <a:xfrm flipV="1">
            <a:off x="3586330" y="443381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3" name="Straight Arrow Connector 22"/>
          <p:cNvCxnSpPr/>
          <p:nvPr/>
        </p:nvCxnSpPr>
        <p:spPr bwMode="auto">
          <a:xfrm flipV="1">
            <a:off x="3586330" y="463503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4" name="Straight Arrow Connector 23"/>
          <p:cNvCxnSpPr/>
          <p:nvPr/>
        </p:nvCxnSpPr>
        <p:spPr bwMode="auto">
          <a:xfrm flipV="1">
            <a:off x="3586330" y="483624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5" name="Straight Arrow Connector 24"/>
          <p:cNvCxnSpPr/>
          <p:nvPr/>
        </p:nvCxnSpPr>
        <p:spPr bwMode="auto">
          <a:xfrm flipV="1">
            <a:off x="3586330" y="503746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6" name="Straight Arrow Connector 25"/>
          <p:cNvCxnSpPr/>
          <p:nvPr/>
        </p:nvCxnSpPr>
        <p:spPr bwMode="auto">
          <a:xfrm flipV="1">
            <a:off x="3586330" y="523868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7" name="Straight Arrow Connector 26"/>
          <p:cNvCxnSpPr/>
          <p:nvPr/>
        </p:nvCxnSpPr>
        <p:spPr bwMode="auto">
          <a:xfrm flipV="1">
            <a:off x="3586330" y="5439897"/>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28" name="Straight Arrow Connector 27"/>
          <p:cNvCxnSpPr/>
          <p:nvPr/>
        </p:nvCxnSpPr>
        <p:spPr bwMode="auto">
          <a:xfrm flipV="1">
            <a:off x="3586330" y="5641113"/>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grpSp>
        <p:nvGrpSpPr>
          <p:cNvPr id="11" name="Group 84"/>
          <p:cNvGrpSpPr/>
          <p:nvPr/>
        </p:nvGrpSpPr>
        <p:grpSpPr>
          <a:xfrm>
            <a:off x="7398155" y="4044667"/>
            <a:ext cx="864677" cy="914325"/>
            <a:chOff x="8321369" y="1984917"/>
            <a:chExt cx="1037612" cy="1097190"/>
          </a:xfrm>
        </p:grpSpPr>
        <p:graphicFrame>
          <p:nvGraphicFramePr>
            <p:cNvPr id="30" name="Object 20"/>
            <p:cNvGraphicFramePr>
              <a:graphicFrameLocks noChangeAspect="1"/>
            </p:cNvGraphicFramePr>
            <p:nvPr/>
          </p:nvGraphicFramePr>
          <p:xfrm>
            <a:off x="8542435" y="1984917"/>
            <a:ext cx="816546" cy="1012094"/>
          </p:xfrm>
          <a:graphic>
            <a:graphicData uri="http://schemas.openxmlformats.org/presentationml/2006/ole">
              <p:oleObj spid="_x0000_s13316" name="Visio" r:id="rId7" imgW="981168" imgH="1216098" progId="">
                <p:embed/>
              </p:oleObj>
            </a:graphicData>
          </a:graphic>
        </p:graphicFrame>
        <p:sp>
          <p:nvSpPr>
            <p:cNvPr id="31" name="TextBox 30"/>
            <p:cNvSpPr txBox="1"/>
            <p:nvPr/>
          </p:nvSpPr>
          <p:spPr>
            <a:xfrm>
              <a:off x="8321369" y="2786642"/>
              <a:ext cx="221677" cy="295465"/>
            </a:xfrm>
            <a:prstGeom prst="rect">
              <a:avLst/>
            </a:prstGeom>
            <a:noFill/>
          </p:spPr>
          <p:txBody>
            <a:bodyPr wrap="none" rtlCol="0">
              <a:spAutoFit/>
            </a:bodyPr>
            <a:lstStyle/>
            <a:p>
              <a:pPr algn="ctr" rtl="0" fontAlgn="base">
                <a:spcBef>
                  <a:spcPct val="0"/>
                </a:spcBef>
                <a:spcAft>
                  <a:spcPct val="0"/>
                </a:spcAft>
              </a:pPr>
              <a:endParaRPr lang="en-US" sz="1000" kern="1200" dirty="0">
                <a:solidFill>
                  <a:srgbClr val="A2998A"/>
                </a:solidFill>
                <a:latin typeface="Segoe" pitchFamily="34" charset="0"/>
                <a:ea typeface="+mn-ea"/>
                <a:cs typeface="+mn-cs"/>
              </a:endParaRPr>
            </a:p>
          </p:txBody>
        </p:sp>
      </p:grpSp>
      <p:sp>
        <p:nvSpPr>
          <p:cNvPr id="32" name="TextBox 31"/>
          <p:cNvSpPr txBox="1"/>
          <p:nvPr/>
        </p:nvSpPr>
        <p:spPr>
          <a:xfrm>
            <a:off x="7443397" y="4733840"/>
            <a:ext cx="1048359" cy="600160"/>
          </a:xfrm>
          <a:prstGeom prst="rect">
            <a:avLst/>
          </a:prstGeom>
          <a:noFill/>
        </p:spPr>
        <p:txBody>
          <a:bodyPr wrap="none" lIns="76197" tIns="38098" rIns="76197" bIns="38098" rtlCol="0">
            <a:spAutoFit/>
          </a:bodyPr>
          <a:lstStyle/>
          <a:p>
            <a:pPr algn="ctr" rtl="0" fontAlgn="base">
              <a:spcBef>
                <a:spcPct val="0"/>
              </a:spcBef>
              <a:spcAft>
                <a:spcPct val="0"/>
              </a:spcAft>
            </a:pPr>
            <a:r>
              <a:rPr lang="en-US" sz="1700" b="1" kern="1200" dirty="0">
                <a:solidFill>
                  <a:srgbClr val="FFFFFF"/>
                </a:solidFill>
                <a:effectLst>
                  <a:outerShdw blurRad="38100" dist="38100" dir="2700000" algn="tl">
                    <a:srgbClr val="000000">
                      <a:alpha val="43137"/>
                    </a:srgbClr>
                  </a:outerShdw>
                </a:effectLst>
                <a:latin typeface="Segoe" pitchFamily="34" charset="0"/>
                <a:ea typeface="+mn-ea"/>
                <a:cs typeface="+mn-cs"/>
              </a:rPr>
              <a:t>VHDs on</a:t>
            </a:r>
          </a:p>
          <a:p>
            <a:pPr algn="ctr" rtl="0" fontAlgn="base">
              <a:spcBef>
                <a:spcPct val="0"/>
              </a:spcBef>
              <a:spcAft>
                <a:spcPct val="0"/>
              </a:spcAft>
            </a:pPr>
            <a:r>
              <a:rPr lang="en-US" sz="1700" b="1" kern="1200" dirty="0">
                <a:solidFill>
                  <a:srgbClr val="FFFFFF"/>
                </a:solidFill>
                <a:effectLst>
                  <a:outerShdw blurRad="38100" dist="38100" dir="2700000" algn="tl">
                    <a:srgbClr val="000000">
                      <a:alpha val="43137"/>
                    </a:srgbClr>
                  </a:outerShdw>
                </a:effectLst>
                <a:latin typeface="Segoe" pitchFamily="34" charset="0"/>
                <a:ea typeface="+mn-ea"/>
                <a:cs typeface="+mn-cs"/>
              </a:rPr>
              <a:t>SAN</a:t>
            </a:r>
          </a:p>
        </p:txBody>
      </p:sp>
      <p:sp>
        <p:nvSpPr>
          <p:cNvPr id="33" name="TextBox 32"/>
          <p:cNvSpPr txBox="1"/>
          <p:nvPr/>
        </p:nvSpPr>
        <p:spPr>
          <a:xfrm>
            <a:off x="2439444" y="1939982"/>
            <a:ext cx="936982" cy="507827"/>
          </a:xfrm>
          <a:prstGeom prst="rect">
            <a:avLst/>
          </a:prstGeom>
          <a:noFill/>
        </p:spPr>
        <p:txBody>
          <a:bodyPr wrap="none" lIns="76197" tIns="38098" rIns="76197" bIns="38098" rtlCol="0">
            <a:spAutoFit/>
          </a:bodyPr>
          <a:lstStyle/>
          <a:p>
            <a:pPr algn="r" rtl="0" fontAlgn="base">
              <a:spcBef>
                <a:spcPct val="0"/>
              </a:spcBef>
              <a:spcAft>
                <a:spcPct val="0"/>
              </a:spcAft>
            </a:pPr>
            <a:r>
              <a:rPr lang="en-US" sz="1400" kern="1200" dirty="0">
                <a:solidFill>
                  <a:srgbClr val="FFFFFF"/>
                </a:solidFill>
                <a:effectLst>
                  <a:outerShdw blurRad="38100" dist="38100" dir="2700000" algn="tl">
                    <a:srgbClr val="000000">
                      <a:alpha val="43137"/>
                    </a:srgbClr>
                  </a:outerShdw>
                </a:effectLst>
                <a:latin typeface="Segoe" pitchFamily="34" charset="0"/>
                <a:ea typeface="+mn-ea"/>
                <a:cs typeface="+mn-cs"/>
              </a:rPr>
              <a:t>Domain</a:t>
            </a:r>
          </a:p>
          <a:p>
            <a:pPr algn="r" rtl="0" fontAlgn="base">
              <a:spcBef>
                <a:spcPct val="0"/>
              </a:spcBef>
              <a:spcAft>
                <a:spcPct val="0"/>
              </a:spcAft>
            </a:pPr>
            <a:r>
              <a:rPr lang="en-US" sz="1400" kern="1200" dirty="0">
                <a:solidFill>
                  <a:srgbClr val="FFFFFF"/>
                </a:solidFill>
                <a:effectLst>
                  <a:outerShdw blurRad="38100" dist="38100" dir="2700000" algn="tl">
                    <a:srgbClr val="000000">
                      <a:alpha val="43137"/>
                    </a:srgbClr>
                  </a:outerShdw>
                </a:effectLst>
                <a:latin typeface="Segoe" pitchFamily="34" charset="0"/>
                <a:ea typeface="+mn-ea"/>
                <a:cs typeface="+mn-cs"/>
              </a:rPr>
              <a:t>Controller</a:t>
            </a:r>
          </a:p>
        </p:txBody>
      </p:sp>
      <p:cxnSp>
        <p:nvCxnSpPr>
          <p:cNvPr id="34" name="Straight Arrow Connector 33"/>
          <p:cNvCxnSpPr/>
          <p:nvPr/>
        </p:nvCxnSpPr>
        <p:spPr bwMode="auto">
          <a:xfrm flipV="1">
            <a:off x="3583940" y="5842330"/>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cxnSp>
        <p:nvCxnSpPr>
          <p:cNvPr id="35" name="Straight Arrow Connector 34"/>
          <p:cNvCxnSpPr/>
          <p:nvPr/>
        </p:nvCxnSpPr>
        <p:spPr bwMode="auto">
          <a:xfrm flipV="1">
            <a:off x="3583940" y="6043546"/>
            <a:ext cx="420806" cy="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accent4"/>
            </a:solidFill>
            <a:prstDash val="solid"/>
            <a:round/>
            <a:headEnd type="arrow"/>
            <a:tailEnd type="arrow"/>
          </a:ln>
          <a:effectLst/>
        </p:spPr>
      </p:cxnSp>
      <p:grpSp>
        <p:nvGrpSpPr>
          <p:cNvPr id="29" name="Group 93"/>
          <p:cNvGrpSpPr/>
          <p:nvPr/>
        </p:nvGrpSpPr>
        <p:grpSpPr>
          <a:xfrm>
            <a:off x="6035369" y="4261887"/>
            <a:ext cx="1528187" cy="332795"/>
            <a:chOff x="7242443" y="4267702"/>
            <a:chExt cx="604727" cy="399354"/>
          </a:xfrm>
        </p:grpSpPr>
        <p:cxnSp>
          <p:nvCxnSpPr>
            <p:cNvPr id="37" name="Straight Arrow Connector 36"/>
            <p:cNvCxnSpPr/>
            <p:nvPr/>
          </p:nvCxnSpPr>
          <p:spPr bwMode="auto">
            <a:xfrm>
              <a:off x="7242443" y="4397377"/>
              <a:ext cx="604727" cy="1033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bg1"/>
              </a:solidFill>
              <a:prstDash val="solid"/>
              <a:round/>
              <a:headEnd type="arrow"/>
              <a:tailEnd type="arrow"/>
            </a:ln>
            <a:effectLst/>
          </p:spPr>
        </p:cxnSp>
        <p:cxnSp>
          <p:nvCxnSpPr>
            <p:cNvPr id="38" name="Straight Arrow Connector 37"/>
            <p:cNvCxnSpPr/>
            <p:nvPr/>
          </p:nvCxnSpPr>
          <p:spPr bwMode="auto">
            <a:xfrm>
              <a:off x="7242443" y="4527052"/>
              <a:ext cx="604727" cy="1033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bg1"/>
              </a:solidFill>
              <a:prstDash val="solid"/>
              <a:round/>
              <a:headEnd type="arrow"/>
              <a:tailEnd type="arrow"/>
            </a:ln>
            <a:effectLst/>
          </p:spPr>
        </p:cxnSp>
        <p:cxnSp>
          <p:nvCxnSpPr>
            <p:cNvPr id="39" name="Straight Arrow Connector 38"/>
            <p:cNvCxnSpPr/>
            <p:nvPr/>
          </p:nvCxnSpPr>
          <p:spPr bwMode="auto">
            <a:xfrm>
              <a:off x="7242443" y="4267702"/>
              <a:ext cx="604727" cy="1033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bg1"/>
              </a:solidFill>
              <a:prstDash val="solid"/>
              <a:round/>
              <a:headEnd type="arrow"/>
              <a:tailEnd type="arrow"/>
            </a:ln>
            <a:effectLst/>
          </p:spPr>
        </p:cxnSp>
        <p:cxnSp>
          <p:nvCxnSpPr>
            <p:cNvPr id="40" name="Straight Arrow Connector 39"/>
            <p:cNvCxnSpPr/>
            <p:nvPr/>
          </p:nvCxnSpPr>
          <p:spPr bwMode="auto">
            <a:xfrm>
              <a:off x="7242443" y="4656726"/>
              <a:ext cx="604727" cy="10330"/>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bg1"/>
              </a:solidFill>
              <a:prstDash val="solid"/>
              <a:round/>
              <a:headEnd type="arrow"/>
              <a:tailEnd type="arrow"/>
            </a:ln>
            <a:effectLst/>
          </p:spPr>
        </p:cxnSp>
      </p:grpSp>
      <p:grpSp>
        <p:nvGrpSpPr>
          <p:cNvPr id="36" name="Group 89"/>
          <p:cNvGrpSpPr/>
          <p:nvPr/>
        </p:nvGrpSpPr>
        <p:grpSpPr>
          <a:xfrm>
            <a:off x="3347136" y="1975644"/>
            <a:ext cx="326761" cy="4425156"/>
            <a:chOff x="4016563" y="1588241"/>
            <a:chExt cx="392113" cy="5310187"/>
          </a:xfrm>
        </p:grpSpPr>
        <p:graphicFrame>
          <p:nvGraphicFramePr>
            <p:cNvPr id="42" name="Object 23"/>
            <p:cNvGraphicFramePr>
              <a:graphicFrameLocks noChangeAspect="1"/>
            </p:cNvGraphicFramePr>
            <p:nvPr/>
          </p:nvGraphicFramePr>
          <p:xfrm>
            <a:off x="4016563" y="1588241"/>
            <a:ext cx="392113" cy="5310187"/>
          </p:xfrm>
          <a:graphic>
            <a:graphicData uri="http://schemas.openxmlformats.org/presentationml/2006/ole">
              <p:oleObj spid="_x0000_s13317" name="Visio" r:id="rId8" imgW="392899" imgH="5310934" progId="">
                <p:embed/>
              </p:oleObj>
            </a:graphicData>
          </a:graphic>
        </p:graphicFrame>
        <p:sp>
          <p:nvSpPr>
            <p:cNvPr id="43" name="TextBox 42"/>
            <p:cNvSpPr txBox="1"/>
            <p:nvPr/>
          </p:nvSpPr>
          <p:spPr>
            <a:xfrm rot="16200000">
              <a:off x="1974576" y="4434023"/>
              <a:ext cx="4459111" cy="332399"/>
            </a:xfrm>
            <a:prstGeom prst="rect">
              <a:avLst/>
            </a:prstGeom>
            <a:noFill/>
          </p:spPr>
          <p:txBody>
            <a:bodyPr wrap="square" rtlCol="0">
              <a:spAutoFit/>
            </a:bodyPr>
            <a:lstStyle/>
            <a:p>
              <a:pPr algn="ctr" rtl="0" fontAlgn="base">
                <a:spcBef>
                  <a:spcPct val="0"/>
                </a:spcBef>
                <a:spcAft>
                  <a:spcPct val="0"/>
                </a:spcAft>
              </a:pPr>
              <a:r>
                <a:rPr lang="en-US" sz="1200" b="1" kern="1200" dirty="0">
                  <a:solidFill>
                    <a:srgbClr val="002060"/>
                  </a:solidFill>
                  <a:latin typeface="Segoe" pitchFamily="34" charset="0"/>
                  <a:ea typeface="+mn-ea"/>
                  <a:cs typeface="+mn-cs"/>
                </a:rPr>
                <a:t>Ethernet</a:t>
              </a:r>
            </a:p>
          </p:txBody>
        </p:sp>
      </p:grpSp>
      <p:grpSp>
        <p:nvGrpSpPr>
          <p:cNvPr id="41" name="Group 56"/>
          <p:cNvGrpSpPr/>
          <p:nvPr/>
        </p:nvGrpSpPr>
        <p:grpSpPr>
          <a:xfrm>
            <a:off x="4746918" y="2478175"/>
            <a:ext cx="799042" cy="706438"/>
            <a:chOff x="4746918" y="2478175"/>
            <a:chExt cx="799042" cy="706438"/>
          </a:xfrm>
        </p:grpSpPr>
        <p:graphicFrame>
          <p:nvGraphicFramePr>
            <p:cNvPr id="44" name="Object 41"/>
            <p:cNvGraphicFramePr>
              <a:graphicFrameLocks noChangeAspect="1"/>
            </p:cNvGraphicFramePr>
            <p:nvPr/>
          </p:nvGraphicFramePr>
          <p:xfrm>
            <a:off x="4746918" y="2478175"/>
            <a:ext cx="238125" cy="453760"/>
          </p:xfrm>
          <a:graphic>
            <a:graphicData uri="http://schemas.openxmlformats.org/presentationml/2006/ole">
              <p:oleObj spid="_x0000_s13318" name="Visio" r:id="rId9" imgW="523775" imgH="996881" progId="">
                <p:embed/>
              </p:oleObj>
            </a:graphicData>
          </a:graphic>
        </p:graphicFrame>
        <p:graphicFrame>
          <p:nvGraphicFramePr>
            <p:cNvPr id="45" name="Object 42"/>
            <p:cNvGraphicFramePr>
              <a:graphicFrameLocks noChangeAspect="1"/>
            </p:cNvGraphicFramePr>
            <p:nvPr/>
          </p:nvGraphicFramePr>
          <p:xfrm>
            <a:off x="4875242" y="2478175"/>
            <a:ext cx="238125" cy="453760"/>
          </p:xfrm>
          <a:graphic>
            <a:graphicData uri="http://schemas.openxmlformats.org/presentationml/2006/ole">
              <p:oleObj spid="_x0000_s13319" name="Visio" r:id="rId10" imgW="523775" imgH="996881" progId="">
                <p:embed/>
              </p:oleObj>
            </a:graphicData>
          </a:graphic>
        </p:graphicFrame>
        <p:graphicFrame>
          <p:nvGraphicFramePr>
            <p:cNvPr id="46" name="Object 43"/>
            <p:cNvGraphicFramePr>
              <a:graphicFrameLocks noChangeAspect="1"/>
            </p:cNvGraphicFramePr>
            <p:nvPr/>
          </p:nvGraphicFramePr>
          <p:xfrm>
            <a:off x="5002242" y="2478175"/>
            <a:ext cx="238125" cy="453760"/>
          </p:xfrm>
          <a:graphic>
            <a:graphicData uri="http://schemas.openxmlformats.org/presentationml/2006/ole">
              <p:oleObj spid="_x0000_s13320" name="Visio" r:id="rId11" imgW="523775" imgH="996881" progId="">
                <p:embed/>
              </p:oleObj>
            </a:graphicData>
          </a:graphic>
        </p:graphicFrame>
        <p:graphicFrame>
          <p:nvGraphicFramePr>
            <p:cNvPr id="47" name="Object 44"/>
            <p:cNvGraphicFramePr>
              <a:graphicFrameLocks noChangeAspect="1"/>
            </p:cNvGraphicFramePr>
            <p:nvPr/>
          </p:nvGraphicFramePr>
          <p:xfrm>
            <a:off x="5130564" y="2478175"/>
            <a:ext cx="238125" cy="453760"/>
          </p:xfrm>
          <a:graphic>
            <a:graphicData uri="http://schemas.openxmlformats.org/presentationml/2006/ole">
              <p:oleObj spid="_x0000_s13321" name="Visio" r:id="rId12" imgW="523775" imgH="996881" progId="">
                <p:embed/>
              </p:oleObj>
            </a:graphicData>
          </a:graphic>
        </p:graphicFrame>
        <p:graphicFrame>
          <p:nvGraphicFramePr>
            <p:cNvPr id="48" name="Object 45"/>
            <p:cNvGraphicFramePr>
              <a:graphicFrameLocks noChangeAspect="1"/>
            </p:cNvGraphicFramePr>
            <p:nvPr/>
          </p:nvGraphicFramePr>
          <p:xfrm>
            <a:off x="4834231" y="2605175"/>
            <a:ext cx="238125" cy="453760"/>
          </p:xfrm>
          <a:graphic>
            <a:graphicData uri="http://schemas.openxmlformats.org/presentationml/2006/ole">
              <p:oleObj spid="_x0000_s13322" name="Visio" r:id="rId13" imgW="523775" imgH="996881" progId="">
                <p:embed/>
              </p:oleObj>
            </a:graphicData>
          </a:graphic>
        </p:graphicFrame>
        <p:graphicFrame>
          <p:nvGraphicFramePr>
            <p:cNvPr id="49" name="Object 46"/>
            <p:cNvGraphicFramePr>
              <a:graphicFrameLocks noChangeAspect="1"/>
            </p:cNvGraphicFramePr>
            <p:nvPr/>
          </p:nvGraphicFramePr>
          <p:xfrm>
            <a:off x="4962554" y="2605175"/>
            <a:ext cx="238125" cy="453760"/>
          </p:xfrm>
          <a:graphic>
            <a:graphicData uri="http://schemas.openxmlformats.org/presentationml/2006/ole">
              <p:oleObj spid="_x0000_s13323" name="Visio" r:id="rId14" imgW="523775" imgH="996881" progId="">
                <p:embed/>
              </p:oleObj>
            </a:graphicData>
          </a:graphic>
        </p:graphicFrame>
        <p:graphicFrame>
          <p:nvGraphicFramePr>
            <p:cNvPr id="50" name="Object 47"/>
            <p:cNvGraphicFramePr>
              <a:graphicFrameLocks noChangeAspect="1"/>
            </p:cNvGraphicFramePr>
            <p:nvPr/>
          </p:nvGraphicFramePr>
          <p:xfrm>
            <a:off x="5089554" y="2605175"/>
            <a:ext cx="238125" cy="453760"/>
          </p:xfrm>
          <a:graphic>
            <a:graphicData uri="http://schemas.openxmlformats.org/presentationml/2006/ole">
              <p:oleObj spid="_x0000_s13324" name="Visio" r:id="rId15" imgW="523775" imgH="996881" progId="">
                <p:embed/>
              </p:oleObj>
            </a:graphicData>
          </a:graphic>
        </p:graphicFrame>
        <p:graphicFrame>
          <p:nvGraphicFramePr>
            <p:cNvPr id="51" name="Object 48"/>
            <p:cNvGraphicFramePr>
              <a:graphicFrameLocks noChangeAspect="1"/>
            </p:cNvGraphicFramePr>
            <p:nvPr/>
          </p:nvGraphicFramePr>
          <p:xfrm>
            <a:off x="5217877" y="2605175"/>
            <a:ext cx="238125" cy="453760"/>
          </p:xfrm>
          <a:graphic>
            <a:graphicData uri="http://schemas.openxmlformats.org/presentationml/2006/ole">
              <p:oleObj spid="_x0000_s13325" name="Visio" r:id="rId16" imgW="523775" imgH="996881" progId="">
                <p:embed/>
              </p:oleObj>
            </a:graphicData>
          </a:graphic>
        </p:graphicFrame>
        <p:graphicFrame>
          <p:nvGraphicFramePr>
            <p:cNvPr id="52" name="Object 49"/>
            <p:cNvGraphicFramePr>
              <a:graphicFrameLocks noChangeAspect="1"/>
            </p:cNvGraphicFramePr>
            <p:nvPr/>
          </p:nvGraphicFramePr>
          <p:xfrm>
            <a:off x="4924189" y="2730852"/>
            <a:ext cx="238125" cy="453761"/>
          </p:xfrm>
          <a:graphic>
            <a:graphicData uri="http://schemas.openxmlformats.org/presentationml/2006/ole">
              <p:oleObj spid="_x0000_s13326" name="Visio" r:id="rId17" imgW="523775" imgH="996881" progId="">
                <p:embed/>
              </p:oleObj>
            </a:graphicData>
          </a:graphic>
        </p:graphicFrame>
        <p:graphicFrame>
          <p:nvGraphicFramePr>
            <p:cNvPr id="53" name="Object 50"/>
            <p:cNvGraphicFramePr>
              <a:graphicFrameLocks noChangeAspect="1"/>
            </p:cNvGraphicFramePr>
            <p:nvPr/>
          </p:nvGraphicFramePr>
          <p:xfrm>
            <a:off x="5052512" y="2730852"/>
            <a:ext cx="238125" cy="453761"/>
          </p:xfrm>
          <a:graphic>
            <a:graphicData uri="http://schemas.openxmlformats.org/presentationml/2006/ole">
              <p:oleObj spid="_x0000_s13327" name="Visio" r:id="rId18" imgW="523775" imgH="996881" progId="">
                <p:embed/>
              </p:oleObj>
            </a:graphicData>
          </a:graphic>
        </p:graphicFrame>
        <p:graphicFrame>
          <p:nvGraphicFramePr>
            <p:cNvPr id="54" name="Object 51"/>
            <p:cNvGraphicFramePr>
              <a:graphicFrameLocks noChangeAspect="1"/>
            </p:cNvGraphicFramePr>
            <p:nvPr/>
          </p:nvGraphicFramePr>
          <p:xfrm>
            <a:off x="5179513" y="2730852"/>
            <a:ext cx="238125" cy="453761"/>
          </p:xfrm>
          <a:graphic>
            <a:graphicData uri="http://schemas.openxmlformats.org/presentationml/2006/ole">
              <p:oleObj spid="_x0000_s13328" name="Visio" r:id="rId19" imgW="523775" imgH="996881" progId="">
                <p:embed/>
              </p:oleObj>
            </a:graphicData>
          </a:graphic>
        </p:graphicFrame>
        <p:graphicFrame>
          <p:nvGraphicFramePr>
            <p:cNvPr id="55" name="Object 52"/>
            <p:cNvGraphicFramePr>
              <a:graphicFrameLocks noChangeAspect="1"/>
            </p:cNvGraphicFramePr>
            <p:nvPr/>
          </p:nvGraphicFramePr>
          <p:xfrm>
            <a:off x="5307835" y="2730852"/>
            <a:ext cx="238125" cy="453761"/>
          </p:xfrm>
          <a:graphic>
            <a:graphicData uri="http://schemas.openxmlformats.org/presentationml/2006/ole">
              <p:oleObj spid="_x0000_s13329" name="Visio" r:id="rId20" imgW="523775" imgH="996881" progId="">
                <p:embed/>
              </p:oleObj>
            </a:graphicData>
          </a:graphic>
        </p:graphicFrame>
      </p:grpSp>
      <p:sp>
        <p:nvSpPr>
          <p:cNvPr id="56" name="TextBox 55"/>
          <p:cNvSpPr txBox="1"/>
          <p:nvPr/>
        </p:nvSpPr>
        <p:spPr>
          <a:xfrm>
            <a:off x="6250305" y="4611164"/>
            <a:ext cx="1126906" cy="507827"/>
          </a:xfrm>
          <a:prstGeom prst="rect">
            <a:avLst/>
          </a:prstGeom>
          <a:noFill/>
        </p:spPr>
        <p:txBody>
          <a:bodyPr wrap="none" lIns="76197" tIns="38098" rIns="76197" bIns="38098" rtlCol="0">
            <a:spAutoFit/>
          </a:bodyPr>
          <a:lstStyle/>
          <a:p>
            <a:pPr algn="ctr" rtl="0" fontAlgn="base">
              <a:spcBef>
                <a:spcPct val="0"/>
              </a:spcBef>
              <a:spcAft>
                <a:spcPct val="0"/>
              </a:spcAft>
            </a:pPr>
            <a:r>
              <a:rPr lang="en-US" sz="1400" kern="1200" dirty="0">
                <a:solidFill>
                  <a:srgbClr val="FFFFFF"/>
                </a:solidFill>
                <a:effectLst>
                  <a:outerShdw blurRad="38100" dist="38100" dir="2700000" algn="tl">
                    <a:srgbClr val="000000">
                      <a:alpha val="43137"/>
                    </a:srgbClr>
                  </a:outerShdw>
                </a:effectLst>
                <a:latin typeface="Segoe" pitchFamily="34" charset="0"/>
                <a:ea typeface="+mn-ea"/>
                <a:cs typeface="+mn-cs"/>
              </a:rPr>
              <a:t>Storage </a:t>
            </a:r>
          </a:p>
          <a:p>
            <a:pPr algn="ctr" rtl="0" fontAlgn="base">
              <a:spcBef>
                <a:spcPct val="0"/>
              </a:spcBef>
              <a:spcAft>
                <a:spcPct val="0"/>
              </a:spcAft>
            </a:pPr>
            <a:r>
              <a:rPr lang="en-US" sz="1400" kern="1200" dirty="0">
                <a:solidFill>
                  <a:srgbClr val="FFFFFF"/>
                </a:solidFill>
                <a:effectLst>
                  <a:outerShdw blurRad="38100" dist="38100" dir="2700000" algn="tl">
                    <a:srgbClr val="000000">
                      <a:alpha val="43137"/>
                    </a:srgbClr>
                  </a:outerShdw>
                </a:effectLst>
                <a:latin typeface="Segoe" pitchFamily="34" charset="0"/>
                <a:ea typeface="+mn-ea"/>
                <a:cs typeface="+mn-cs"/>
              </a:rPr>
              <a:t>Connectivity</a:t>
            </a:r>
          </a:p>
        </p:txBody>
      </p:sp>
      <p:grpSp>
        <p:nvGrpSpPr>
          <p:cNvPr id="57" name="Group 59"/>
          <p:cNvGrpSpPr/>
          <p:nvPr/>
        </p:nvGrpSpPr>
        <p:grpSpPr>
          <a:xfrm>
            <a:off x="4871347" y="3510944"/>
            <a:ext cx="493712" cy="454025"/>
            <a:chOff x="5249034" y="3212770"/>
            <a:chExt cx="493712" cy="454025"/>
          </a:xfrm>
        </p:grpSpPr>
        <p:graphicFrame>
          <p:nvGraphicFramePr>
            <p:cNvPr id="149522" name="Object 18"/>
            <p:cNvGraphicFramePr>
              <a:graphicFrameLocks noChangeAspect="1"/>
            </p:cNvGraphicFramePr>
            <p:nvPr/>
          </p:nvGraphicFramePr>
          <p:xfrm>
            <a:off x="5249034" y="3212770"/>
            <a:ext cx="238125" cy="454025"/>
          </p:xfrm>
          <a:graphic>
            <a:graphicData uri="http://schemas.openxmlformats.org/presentationml/2006/ole">
              <p:oleObj spid="_x0000_s13330" name="Visio" r:id="rId21" imgW="523775" imgH="996881" progId="">
                <p:embed/>
              </p:oleObj>
            </a:graphicData>
          </a:graphic>
        </p:graphicFrame>
        <p:graphicFrame>
          <p:nvGraphicFramePr>
            <p:cNvPr id="149523" name="Object 19"/>
            <p:cNvGraphicFramePr>
              <a:graphicFrameLocks noChangeAspect="1"/>
            </p:cNvGraphicFramePr>
            <p:nvPr/>
          </p:nvGraphicFramePr>
          <p:xfrm>
            <a:off x="5376034" y="3212770"/>
            <a:ext cx="238125" cy="454025"/>
          </p:xfrm>
          <a:graphic>
            <a:graphicData uri="http://schemas.openxmlformats.org/presentationml/2006/ole">
              <p:oleObj spid="_x0000_s13331" name="Visio" r:id="rId22" imgW="523775" imgH="996881" progId="">
                <p:embed/>
              </p:oleObj>
            </a:graphicData>
          </a:graphic>
        </p:graphicFrame>
        <p:graphicFrame>
          <p:nvGraphicFramePr>
            <p:cNvPr id="149524" name="Object 20"/>
            <p:cNvGraphicFramePr>
              <a:graphicFrameLocks noChangeAspect="1"/>
            </p:cNvGraphicFramePr>
            <p:nvPr/>
          </p:nvGraphicFramePr>
          <p:xfrm>
            <a:off x="5504621" y="3212770"/>
            <a:ext cx="238125" cy="454025"/>
          </p:xfrm>
          <a:graphic>
            <a:graphicData uri="http://schemas.openxmlformats.org/presentationml/2006/ole">
              <p:oleObj spid="_x0000_s13332" name="Visio" r:id="rId23" imgW="523775" imgH="996881" progId="">
                <p:embed/>
              </p:oleObj>
            </a:graphicData>
          </a:graphic>
        </p:graphicFrame>
      </p:grpSp>
      <p:grpSp>
        <p:nvGrpSpPr>
          <p:cNvPr id="58" name="Group 66"/>
          <p:cNvGrpSpPr/>
          <p:nvPr/>
        </p:nvGrpSpPr>
        <p:grpSpPr>
          <a:xfrm>
            <a:off x="4857350" y="4371505"/>
            <a:ext cx="493712" cy="454025"/>
            <a:chOff x="5087938" y="3727450"/>
            <a:chExt cx="493712" cy="454025"/>
          </a:xfrm>
        </p:grpSpPr>
        <p:graphicFrame>
          <p:nvGraphicFramePr>
            <p:cNvPr id="149528" name="Object 24"/>
            <p:cNvGraphicFramePr>
              <a:graphicFrameLocks noChangeAspect="1"/>
            </p:cNvGraphicFramePr>
            <p:nvPr/>
          </p:nvGraphicFramePr>
          <p:xfrm>
            <a:off x="5087938" y="3727450"/>
            <a:ext cx="238125" cy="454025"/>
          </p:xfrm>
          <a:graphic>
            <a:graphicData uri="http://schemas.openxmlformats.org/presentationml/2006/ole">
              <p:oleObj spid="_x0000_s13333" name="Visio" r:id="rId24" imgW="523775" imgH="996881" progId="">
                <p:embed/>
              </p:oleObj>
            </a:graphicData>
          </a:graphic>
        </p:graphicFrame>
        <p:graphicFrame>
          <p:nvGraphicFramePr>
            <p:cNvPr id="149529" name="Object 25"/>
            <p:cNvGraphicFramePr>
              <a:graphicFrameLocks noChangeAspect="1"/>
            </p:cNvGraphicFramePr>
            <p:nvPr/>
          </p:nvGraphicFramePr>
          <p:xfrm>
            <a:off x="5214938" y="3727450"/>
            <a:ext cx="238125" cy="454025"/>
          </p:xfrm>
          <a:graphic>
            <a:graphicData uri="http://schemas.openxmlformats.org/presentationml/2006/ole">
              <p:oleObj spid="_x0000_s13334" name="Visio" r:id="rId25" imgW="523775" imgH="996881" progId="">
                <p:embed/>
              </p:oleObj>
            </a:graphicData>
          </a:graphic>
        </p:graphicFrame>
        <p:graphicFrame>
          <p:nvGraphicFramePr>
            <p:cNvPr id="149530" name="Object 26"/>
            <p:cNvGraphicFramePr>
              <a:graphicFrameLocks noChangeAspect="1"/>
            </p:cNvGraphicFramePr>
            <p:nvPr/>
          </p:nvGraphicFramePr>
          <p:xfrm>
            <a:off x="5343525" y="3727450"/>
            <a:ext cx="238125" cy="454025"/>
          </p:xfrm>
          <a:graphic>
            <a:graphicData uri="http://schemas.openxmlformats.org/presentationml/2006/ole">
              <p:oleObj spid="_x0000_s13335" name="Visio" r:id="rId26" imgW="523775" imgH="996881" progId="">
                <p:embed/>
              </p:oleObj>
            </a:graphicData>
          </a:graphic>
        </p:graphicFrame>
      </p:grpSp>
      <p:grpSp>
        <p:nvGrpSpPr>
          <p:cNvPr id="59" name="Group 70"/>
          <p:cNvGrpSpPr/>
          <p:nvPr/>
        </p:nvGrpSpPr>
        <p:grpSpPr>
          <a:xfrm>
            <a:off x="4847038" y="5216028"/>
            <a:ext cx="493713" cy="454025"/>
            <a:chOff x="5073650" y="4587875"/>
            <a:chExt cx="493713" cy="454025"/>
          </a:xfrm>
        </p:grpSpPr>
        <p:graphicFrame>
          <p:nvGraphicFramePr>
            <p:cNvPr id="149531" name="Object 27"/>
            <p:cNvGraphicFramePr>
              <a:graphicFrameLocks noChangeAspect="1"/>
            </p:cNvGraphicFramePr>
            <p:nvPr/>
          </p:nvGraphicFramePr>
          <p:xfrm>
            <a:off x="5073650" y="4587875"/>
            <a:ext cx="238125" cy="454025"/>
          </p:xfrm>
          <a:graphic>
            <a:graphicData uri="http://schemas.openxmlformats.org/presentationml/2006/ole">
              <p:oleObj spid="_x0000_s13336" name="Visio" r:id="rId27" imgW="523775" imgH="996881" progId="">
                <p:embed/>
              </p:oleObj>
            </a:graphicData>
          </a:graphic>
        </p:graphicFrame>
        <p:graphicFrame>
          <p:nvGraphicFramePr>
            <p:cNvPr id="149532" name="Object 28"/>
            <p:cNvGraphicFramePr>
              <a:graphicFrameLocks noChangeAspect="1"/>
            </p:cNvGraphicFramePr>
            <p:nvPr/>
          </p:nvGraphicFramePr>
          <p:xfrm>
            <a:off x="5200650" y="4587875"/>
            <a:ext cx="238125" cy="454025"/>
          </p:xfrm>
          <a:graphic>
            <a:graphicData uri="http://schemas.openxmlformats.org/presentationml/2006/ole">
              <p:oleObj spid="_x0000_s13337" name="Visio" r:id="rId28" imgW="523775" imgH="996881" progId="">
                <p:embed/>
              </p:oleObj>
            </a:graphicData>
          </a:graphic>
        </p:graphicFrame>
        <p:graphicFrame>
          <p:nvGraphicFramePr>
            <p:cNvPr id="149533" name="Object 29"/>
            <p:cNvGraphicFramePr>
              <a:graphicFrameLocks noChangeAspect="1"/>
            </p:cNvGraphicFramePr>
            <p:nvPr/>
          </p:nvGraphicFramePr>
          <p:xfrm>
            <a:off x="5329238" y="4587875"/>
            <a:ext cx="238125" cy="454025"/>
          </p:xfrm>
          <a:graphic>
            <a:graphicData uri="http://schemas.openxmlformats.org/presentationml/2006/ole">
              <p:oleObj spid="_x0000_s13338" name="Visio" r:id="rId29" imgW="523775" imgH="996881" progId="">
                <p:embed/>
              </p:oleObj>
            </a:graphicData>
          </a:graphic>
        </p:graphicFrame>
      </p:grpSp>
    </p:spTree>
    <p:custDataLst>
      <p:tags r:id="rId2"/>
    </p:custDataLst>
  </p:cSld>
  <p:clrMapOvr>
    <a:masterClrMapping/>
  </p:clrMapOvr>
  <p:transition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xit" presetSubtype="0" fill="hold" nodeType="clickEffect">
                                  <p:stCondLst>
                                    <p:cond delay="0"/>
                                  </p:stCondLst>
                                  <p:childTnLst>
                                    <p:anim calcmode="discrete" valueType="str">
                                      <p:cBhvr>
                                        <p:cTn id="6" dur="1000"/>
                                        <p:tgtEl>
                                          <p:spTgt spid="41"/>
                                        </p:tgtEl>
                                        <p:attrNameLst>
                                          <p:attrName>style.visibility</p:attrName>
                                        </p:attrNameLst>
                                      </p:cBhvr>
                                      <p:tavLst>
                                        <p:tav tm="0">
                                          <p:val>
                                            <p:strVal val="hidden"/>
                                          </p:val>
                                        </p:tav>
                                        <p:tav tm="50000">
                                          <p:val>
                                            <p:strVal val="visible"/>
                                          </p:val>
                                        </p:tav>
                                      </p:tavLst>
                                    </p:anim>
                                    <p:set>
                                      <p:cBhvr>
                                        <p:cTn id="7" dur="1" fill="hold">
                                          <p:stCondLst>
                                            <p:cond delay="999"/>
                                          </p:stCondLst>
                                        </p:cTn>
                                        <p:tgtEl>
                                          <p:spTgt spid="41"/>
                                        </p:tgtEl>
                                        <p:attrNameLst>
                                          <p:attrName>style.visibility</p:attrName>
                                        </p:attrNameLst>
                                      </p:cBhvr>
                                      <p:to>
                                        <p:strVal val="hidden"/>
                                      </p:to>
                                    </p:se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3000"/>
                                        <p:tgtEl>
                                          <p:spTgt spid="57"/>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3000"/>
                                        <p:tgtEl>
                                          <p:spTgt spid="58"/>
                                        </p:tgtEl>
                                      </p:cBhvr>
                                    </p:animEffect>
                                  </p:childTnLst>
                                </p:cTn>
                              </p:par>
                            </p:childTnLst>
                          </p:cTn>
                        </p:par>
                        <p:par>
                          <p:cTn id="16" fill="hold">
                            <p:stCondLst>
                              <p:cond delay="7000"/>
                            </p:stCondLst>
                            <p:childTnLst>
                              <p:par>
                                <p:cTn id="17" presetID="10" presetClass="entr" presetSubtype="0"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3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Quick Migration – How Quick Is It?</a:t>
            </a:r>
            <a:endParaRPr lang="en-US" dirty="0"/>
          </a:p>
        </p:txBody>
      </p:sp>
      <p:graphicFrame>
        <p:nvGraphicFramePr>
          <p:cNvPr id="5" name="Content Placeholder 4"/>
          <p:cNvGraphicFramePr>
            <a:graphicFrameLocks/>
          </p:cNvGraphicFramePr>
          <p:nvPr/>
        </p:nvGraphicFramePr>
        <p:xfrm>
          <a:off x="1066800" y="1676400"/>
          <a:ext cx="6720272" cy="4129118"/>
        </p:xfrm>
        <a:graphic>
          <a:graphicData uri="http://schemas.openxmlformats.org/drawingml/2006/table">
            <a:tbl>
              <a:tblPr firstRow="1" bandRow="1">
                <a:tableStyleId>{073A0DAA-6AF3-43AB-8588-CEC1D06C72B9}</a:tableStyleId>
              </a:tblPr>
              <a:tblGrid>
                <a:gridCol w="1680068"/>
                <a:gridCol w="1680068"/>
                <a:gridCol w="1680068"/>
                <a:gridCol w="1680068"/>
              </a:tblGrid>
              <a:tr h="626598">
                <a:tc>
                  <a:txBody>
                    <a:bodyPr/>
                    <a:lstStyle/>
                    <a:p>
                      <a:pPr marL="0" algn="ctr" defTabSz="914400" rtl="0" eaLnBrk="1" latinLnBrk="0" hangingPunct="1"/>
                      <a:r>
                        <a:rPr lang="en-US" sz="1700" b="1" kern="1200" dirty="0" smtClean="0">
                          <a:solidFill>
                            <a:schemeClr val="accent1"/>
                          </a:solidFill>
                          <a:effectLst>
                            <a:outerShdw blurRad="38100" dist="38100" dir="2700000" algn="tl">
                              <a:srgbClr val="000000">
                                <a:alpha val="43137"/>
                              </a:srgbClr>
                            </a:outerShdw>
                          </a:effectLst>
                          <a:latin typeface="+mn-lt"/>
                          <a:ea typeface="+mn-ea"/>
                          <a:cs typeface="+mn-cs"/>
                        </a:rPr>
                        <a:t>Disc /</a:t>
                      </a:r>
                    </a:p>
                    <a:p>
                      <a:pPr marL="0" algn="ctr" defTabSz="914400" rtl="0" eaLnBrk="1" latinLnBrk="0" hangingPunct="1"/>
                      <a:r>
                        <a:rPr lang="en-US" sz="1700" b="1" kern="1200" dirty="0" smtClean="0">
                          <a:solidFill>
                            <a:schemeClr val="accent1"/>
                          </a:solidFill>
                          <a:effectLst>
                            <a:outerShdw blurRad="38100" dist="38100" dir="2700000" algn="tl">
                              <a:srgbClr val="000000">
                                <a:alpha val="43137"/>
                              </a:srgbClr>
                            </a:outerShdw>
                          </a:effectLst>
                          <a:latin typeface="+mn-lt"/>
                          <a:ea typeface="+mn-ea"/>
                          <a:cs typeface="+mn-cs"/>
                        </a:rPr>
                        <a:t>VM Memory</a:t>
                      </a:r>
                      <a:endParaRPr lang="en-US" sz="1700" b="1" kern="1200" dirty="0">
                        <a:solidFill>
                          <a:schemeClr val="accent1"/>
                        </a:solidFill>
                        <a:effectLst>
                          <a:outerShdw blurRad="38100" dist="38100" dir="2700000" algn="tl">
                            <a:srgbClr val="000000">
                              <a:alpha val="43137"/>
                            </a:srgbClr>
                          </a:outerShdw>
                        </a:effectLst>
                        <a:latin typeface="+mn-lt"/>
                        <a:ea typeface="+mn-ea"/>
                        <a:cs typeface="+mn-cs"/>
                      </a:endParaRPr>
                    </a:p>
                  </a:txBody>
                  <a:tcPr marL="51779" marR="51779" marT="38100" marB="38100">
                    <a:solidFill>
                      <a:schemeClr val="tx1"/>
                    </a:solidFill>
                  </a:tcPr>
                </a:tc>
                <a:tc>
                  <a:txBody>
                    <a:bodyPr/>
                    <a:lstStyle/>
                    <a:p>
                      <a:pPr algn="ctr"/>
                      <a:r>
                        <a:rPr lang="en-US" sz="1700" dirty="0" smtClean="0">
                          <a:solidFill>
                            <a:schemeClr val="accent1"/>
                          </a:solidFill>
                          <a:effectLst>
                            <a:outerShdw blurRad="38100" dist="38100" dir="2700000" algn="tl">
                              <a:srgbClr val="000000">
                                <a:alpha val="43137"/>
                              </a:srgbClr>
                            </a:outerShdw>
                          </a:effectLst>
                        </a:rPr>
                        <a:t>1 </a:t>
                      </a:r>
                      <a:r>
                        <a:rPr lang="en-US" sz="1700" dirty="0" err="1" smtClean="0">
                          <a:solidFill>
                            <a:schemeClr val="accent1"/>
                          </a:solidFill>
                          <a:effectLst>
                            <a:outerShdw blurRad="38100" dist="38100" dir="2700000" algn="tl">
                              <a:srgbClr val="000000">
                                <a:alpha val="43137"/>
                              </a:srgbClr>
                            </a:outerShdw>
                          </a:effectLst>
                        </a:rPr>
                        <a:t>GbE</a:t>
                      </a:r>
                      <a:r>
                        <a:rPr lang="en-US" sz="1700" dirty="0" smtClean="0">
                          <a:solidFill>
                            <a:schemeClr val="accent1"/>
                          </a:solidFill>
                          <a:effectLst>
                            <a:outerShdw blurRad="38100" dist="38100" dir="2700000" algn="tl">
                              <a:srgbClr val="000000">
                                <a:alpha val="43137"/>
                              </a:srgbClr>
                            </a:outerShdw>
                          </a:effectLst>
                        </a:rPr>
                        <a:t> iSCSI</a:t>
                      </a:r>
                      <a:endParaRPr lang="en-US" sz="1700" dirty="0">
                        <a:solidFill>
                          <a:schemeClr val="accent1"/>
                        </a:solidFill>
                        <a:effectLst>
                          <a:outerShdw blurRad="38100" dist="38100" dir="2700000" algn="tl">
                            <a:srgbClr val="000000">
                              <a:alpha val="43137"/>
                            </a:srgbClr>
                          </a:outerShdw>
                        </a:effectLst>
                      </a:endParaRPr>
                    </a:p>
                  </a:txBody>
                  <a:tcPr marL="51779" marR="51779" marT="38100" marB="38100"/>
                </a:tc>
                <a:tc>
                  <a:txBody>
                    <a:bodyPr/>
                    <a:lstStyle/>
                    <a:p>
                      <a:pPr algn="ctr"/>
                      <a:r>
                        <a:rPr lang="en-US" sz="1700" dirty="0" smtClean="0">
                          <a:solidFill>
                            <a:schemeClr val="accent1"/>
                          </a:solidFill>
                          <a:effectLst>
                            <a:outerShdw blurRad="38100" dist="38100" dir="2700000" algn="tl">
                              <a:srgbClr val="000000">
                                <a:alpha val="43137"/>
                              </a:srgbClr>
                            </a:outerShdw>
                          </a:effectLst>
                        </a:rPr>
                        <a:t>2 Gb</a:t>
                      </a:r>
                      <a:r>
                        <a:rPr lang="en-US" sz="1700" baseline="0" dirty="0" smtClean="0">
                          <a:solidFill>
                            <a:schemeClr val="accent1"/>
                          </a:solidFill>
                          <a:effectLst>
                            <a:outerShdw blurRad="38100" dist="38100" dir="2700000" algn="tl">
                              <a:srgbClr val="000000">
                                <a:alpha val="43137"/>
                              </a:srgbClr>
                            </a:outerShdw>
                          </a:effectLst>
                        </a:rPr>
                        <a:t> FC</a:t>
                      </a:r>
                      <a:endParaRPr lang="en-US" sz="1700" dirty="0">
                        <a:solidFill>
                          <a:schemeClr val="accent1"/>
                        </a:solidFill>
                        <a:effectLst>
                          <a:outerShdw blurRad="38100" dist="38100" dir="2700000" algn="tl">
                            <a:srgbClr val="000000">
                              <a:alpha val="43137"/>
                            </a:srgbClr>
                          </a:outerShdw>
                        </a:effectLst>
                      </a:endParaRPr>
                    </a:p>
                  </a:txBody>
                  <a:tcPr marL="51779" marR="51779" marT="38100" marB="38100"/>
                </a:tc>
                <a:tc>
                  <a:txBody>
                    <a:bodyPr/>
                    <a:lstStyle/>
                    <a:p>
                      <a:pPr algn="ctr"/>
                      <a:r>
                        <a:rPr lang="en-US" sz="1700" dirty="0" smtClean="0">
                          <a:solidFill>
                            <a:schemeClr val="accent1"/>
                          </a:solidFill>
                          <a:effectLst>
                            <a:outerShdw blurRad="38100" dist="38100" dir="2700000" algn="tl">
                              <a:srgbClr val="000000">
                                <a:alpha val="43137"/>
                              </a:srgbClr>
                            </a:outerShdw>
                          </a:effectLst>
                        </a:rPr>
                        <a:t>4 Gb</a:t>
                      </a:r>
                      <a:r>
                        <a:rPr lang="en-US" sz="1700" baseline="0" dirty="0" smtClean="0">
                          <a:solidFill>
                            <a:schemeClr val="accent1"/>
                          </a:solidFill>
                          <a:effectLst>
                            <a:outerShdw blurRad="38100" dist="38100" dir="2700000" algn="tl">
                              <a:srgbClr val="000000">
                                <a:alpha val="43137"/>
                              </a:srgbClr>
                            </a:outerShdw>
                          </a:effectLst>
                        </a:rPr>
                        <a:t> FC</a:t>
                      </a:r>
                      <a:endParaRPr lang="en-US" sz="1700" dirty="0">
                        <a:solidFill>
                          <a:schemeClr val="accent1"/>
                        </a:solidFill>
                        <a:effectLst>
                          <a:outerShdw blurRad="38100" dist="38100" dir="2700000" algn="tl">
                            <a:srgbClr val="000000">
                              <a:alpha val="43137"/>
                            </a:srgbClr>
                          </a:outerShdw>
                        </a:effectLst>
                      </a:endParaRPr>
                    </a:p>
                  </a:txBody>
                  <a:tcPr marL="51779" marR="51779" marT="38100" marB="38100"/>
                </a:tc>
              </a:tr>
              <a:tr h="622638">
                <a:tc>
                  <a:txBody>
                    <a:bodyPr/>
                    <a:lstStyle/>
                    <a:p>
                      <a:pPr marL="0" algn="ctr" defTabSz="914400" rtl="0" eaLnBrk="1" latinLnBrk="0" hangingPunct="1"/>
                      <a:r>
                        <a:rPr lang="en-US" sz="1700" b="1" kern="1200" dirty="0" smtClean="0">
                          <a:solidFill>
                            <a:schemeClr val="accent1"/>
                          </a:solidFill>
                          <a:effectLst>
                            <a:outerShdw blurRad="38100" dist="38100" dir="2700000" algn="tl">
                              <a:srgbClr val="000000">
                                <a:alpha val="43137"/>
                              </a:srgbClr>
                            </a:outerShdw>
                          </a:effectLst>
                          <a:latin typeface="+mn-lt"/>
                          <a:ea typeface="+mn-ea"/>
                          <a:cs typeface="+mn-cs"/>
                        </a:rPr>
                        <a:t>512 MB</a:t>
                      </a:r>
                      <a:endParaRPr lang="en-US" sz="1700" b="1" kern="1200" dirty="0">
                        <a:solidFill>
                          <a:schemeClr val="accent1"/>
                        </a:solidFill>
                        <a:effectLst>
                          <a:outerShdw blurRad="38100" dist="38100" dir="2700000" algn="tl">
                            <a:srgbClr val="000000">
                              <a:alpha val="43137"/>
                            </a:srgbClr>
                          </a:outerShdw>
                        </a:effectLst>
                        <a:latin typeface="+mn-lt"/>
                        <a:ea typeface="+mn-ea"/>
                        <a:cs typeface="+mn-cs"/>
                      </a:endParaRPr>
                    </a:p>
                  </a:txBody>
                  <a:tcPr marL="51779" marR="51779" marT="38100" marB="38100" anchor="ctr">
                    <a:solidFill>
                      <a:schemeClr val="tx1"/>
                    </a:solidFill>
                  </a:tcPr>
                </a:tc>
                <a:tc>
                  <a:txBody>
                    <a:bodyPr/>
                    <a:lstStyle/>
                    <a:p>
                      <a:pPr algn="ctr"/>
                      <a:r>
                        <a:rPr lang="en-US" sz="1600" dirty="0" smtClean="0">
                          <a:solidFill>
                            <a:schemeClr val="tx1"/>
                          </a:solidFill>
                          <a:effectLst/>
                        </a:rPr>
                        <a:t>~8 seconds</a:t>
                      </a:r>
                      <a:endParaRPr lang="en-US" sz="1600" dirty="0">
                        <a:solidFill>
                          <a:schemeClr val="tx1"/>
                        </a:solidFill>
                        <a:effectLst/>
                      </a:endParaRPr>
                    </a:p>
                  </a:txBody>
                  <a:tcPr marL="51779" marR="51779" marT="38100" marB="38100" anchor="ctr"/>
                </a:tc>
                <a:tc>
                  <a:txBody>
                    <a:bodyPr/>
                    <a:lstStyle/>
                    <a:p>
                      <a:pPr algn="ctr"/>
                      <a:r>
                        <a:rPr lang="en-US" sz="1600" dirty="0" smtClean="0">
                          <a:solidFill>
                            <a:schemeClr val="tx1"/>
                          </a:solidFill>
                          <a:effectLst/>
                        </a:rPr>
                        <a:t>~ 4 seconds</a:t>
                      </a:r>
                      <a:endParaRPr lang="en-US" sz="1600" dirty="0">
                        <a:solidFill>
                          <a:schemeClr val="tx1"/>
                        </a:solidFill>
                        <a:effectLst/>
                      </a:endParaRPr>
                    </a:p>
                  </a:txBody>
                  <a:tcPr marL="51779" marR="51779" marT="38100" marB="38100" anchor="ctr"/>
                </a:tc>
                <a:tc>
                  <a:txBody>
                    <a:bodyPr/>
                    <a:lstStyle/>
                    <a:p>
                      <a:pPr algn="ctr"/>
                      <a:r>
                        <a:rPr lang="en-US" sz="1600" dirty="0" smtClean="0">
                          <a:solidFill>
                            <a:schemeClr val="tx1"/>
                          </a:solidFill>
                          <a:effectLst/>
                        </a:rPr>
                        <a:t>~2 seconds</a:t>
                      </a:r>
                      <a:endParaRPr lang="en-US" sz="1600" dirty="0">
                        <a:solidFill>
                          <a:schemeClr val="tx1"/>
                        </a:solidFill>
                        <a:effectLst/>
                      </a:endParaRPr>
                    </a:p>
                  </a:txBody>
                  <a:tcPr marL="51779" marR="51779" marT="38100" marB="38100" anchor="ctr"/>
                </a:tc>
              </a:tr>
              <a:tr h="817303">
                <a:tc>
                  <a:txBody>
                    <a:bodyPr/>
                    <a:lstStyle/>
                    <a:p>
                      <a:pPr marL="0" algn="ctr" defTabSz="914400" rtl="0" eaLnBrk="1" latinLnBrk="0" hangingPunct="1"/>
                      <a:r>
                        <a:rPr lang="en-US" sz="1700" b="1" kern="1200" dirty="0" smtClean="0">
                          <a:solidFill>
                            <a:schemeClr val="accent1"/>
                          </a:solidFill>
                          <a:effectLst>
                            <a:outerShdw blurRad="38100" dist="38100" dir="2700000" algn="tl">
                              <a:srgbClr val="000000">
                                <a:alpha val="43137"/>
                              </a:srgbClr>
                            </a:outerShdw>
                          </a:effectLst>
                          <a:latin typeface="+mn-lt"/>
                          <a:ea typeface="+mn-ea"/>
                          <a:cs typeface="+mn-cs"/>
                        </a:rPr>
                        <a:t>1 GB </a:t>
                      </a:r>
                      <a:endParaRPr lang="en-US" sz="1700" b="1" kern="1200" dirty="0">
                        <a:solidFill>
                          <a:schemeClr val="accent1"/>
                        </a:solidFill>
                        <a:effectLst>
                          <a:outerShdw blurRad="38100" dist="38100" dir="2700000" algn="tl">
                            <a:srgbClr val="000000">
                              <a:alpha val="43137"/>
                            </a:srgbClr>
                          </a:outerShdw>
                        </a:effectLst>
                        <a:latin typeface="+mn-lt"/>
                        <a:ea typeface="+mn-ea"/>
                        <a:cs typeface="+mn-cs"/>
                      </a:endParaRPr>
                    </a:p>
                  </a:txBody>
                  <a:tcPr marL="51779" marR="51779" marT="38100" marB="38100" anchor="ctr">
                    <a:solidFill>
                      <a:schemeClr val="tx1"/>
                    </a:solidFill>
                  </a:tcPr>
                </a:tc>
                <a:tc>
                  <a:txBody>
                    <a:bodyPr/>
                    <a:lstStyle/>
                    <a:p>
                      <a:pPr algn="ctr"/>
                      <a:r>
                        <a:rPr lang="en-US" sz="1600" dirty="0" smtClean="0">
                          <a:solidFill>
                            <a:schemeClr val="tx1"/>
                          </a:solidFill>
                          <a:effectLst/>
                        </a:rPr>
                        <a:t>~16 seconds</a:t>
                      </a:r>
                      <a:endParaRPr lang="en-US" sz="1600" dirty="0">
                        <a:solidFill>
                          <a:schemeClr val="tx1"/>
                        </a:solidFill>
                        <a:effectLst/>
                      </a:endParaRPr>
                    </a:p>
                  </a:txBody>
                  <a:tcPr marL="51779" marR="51779" marT="38100" marB="38100" anchor="ctr"/>
                </a:tc>
                <a:tc>
                  <a:txBody>
                    <a:bodyPr/>
                    <a:lstStyle/>
                    <a:p>
                      <a:pPr algn="ctr"/>
                      <a:r>
                        <a:rPr lang="en-US" sz="1600" dirty="0" smtClean="0">
                          <a:solidFill>
                            <a:schemeClr val="tx1"/>
                          </a:solidFill>
                          <a:effectLst/>
                        </a:rPr>
                        <a:t>~8 second</a:t>
                      </a:r>
                      <a:endParaRPr lang="en-US" sz="1600" dirty="0">
                        <a:solidFill>
                          <a:schemeClr val="tx1"/>
                        </a:solidFill>
                        <a:effectLst/>
                      </a:endParaRPr>
                    </a:p>
                  </a:txBody>
                  <a:tcPr marL="51779" marR="51779" marT="38100" marB="38100" anchor="ctr"/>
                </a:tc>
                <a:tc>
                  <a:txBody>
                    <a:bodyPr/>
                    <a:lstStyle/>
                    <a:p>
                      <a:pPr marL="0" marR="0" indent="0" algn="ctr" defTabSz="914364"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rPr>
                        <a:t>~ 4 seconds</a:t>
                      </a:r>
                    </a:p>
                    <a:p>
                      <a:pPr algn="ctr"/>
                      <a:endParaRPr lang="en-US" sz="1600" dirty="0">
                        <a:solidFill>
                          <a:schemeClr val="tx1"/>
                        </a:solidFill>
                        <a:effectLst/>
                      </a:endParaRPr>
                    </a:p>
                  </a:txBody>
                  <a:tcPr marL="51779" marR="51779" marT="38100" marB="38100" anchor="ctr"/>
                </a:tc>
              </a:tr>
              <a:tr h="622638">
                <a:tc>
                  <a:txBody>
                    <a:bodyPr/>
                    <a:lstStyle/>
                    <a:p>
                      <a:pPr marL="0" algn="ctr" defTabSz="914400" rtl="0" eaLnBrk="1" latinLnBrk="0" hangingPunct="1"/>
                      <a:r>
                        <a:rPr lang="en-US" sz="1700" b="1" kern="1200" dirty="0" smtClean="0">
                          <a:solidFill>
                            <a:schemeClr val="accent1"/>
                          </a:solidFill>
                          <a:effectLst>
                            <a:outerShdw blurRad="38100" dist="38100" dir="2700000" algn="tl">
                              <a:srgbClr val="000000">
                                <a:alpha val="43137"/>
                              </a:srgbClr>
                            </a:outerShdw>
                          </a:effectLst>
                          <a:latin typeface="+mn-lt"/>
                          <a:ea typeface="+mn-ea"/>
                          <a:cs typeface="+mn-cs"/>
                        </a:rPr>
                        <a:t>2 GB</a:t>
                      </a:r>
                      <a:endParaRPr lang="en-US" sz="1700" b="1" kern="1200" dirty="0">
                        <a:solidFill>
                          <a:schemeClr val="accent1"/>
                        </a:solidFill>
                        <a:effectLst>
                          <a:outerShdw blurRad="38100" dist="38100" dir="2700000" algn="tl">
                            <a:srgbClr val="000000">
                              <a:alpha val="43137"/>
                            </a:srgbClr>
                          </a:outerShdw>
                        </a:effectLst>
                        <a:latin typeface="+mn-lt"/>
                        <a:ea typeface="+mn-ea"/>
                        <a:cs typeface="+mn-cs"/>
                      </a:endParaRPr>
                    </a:p>
                  </a:txBody>
                  <a:tcPr marL="51779" marR="51779" marT="38100" marB="38100" anchor="ctr">
                    <a:solidFill>
                      <a:schemeClr val="tx1"/>
                    </a:solidFill>
                  </a:tcPr>
                </a:tc>
                <a:tc>
                  <a:txBody>
                    <a:bodyPr/>
                    <a:lstStyle/>
                    <a:p>
                      <a:pPr algn="ctr"/>
                      <a:r>
                        <a:rPr lang="en-US" sz="1600" dirty="0" smtClean="0">
                          <a:solidFill>
                            <a:schemeClr val="tx1"/>
                          </a:solidFill>
                          <a:effectLst/>
                        </a:rPr>
                        <a:t>~32 seconds</a:t>
                      </a:r>
                      <a:endParaRPr lang="en-US" sz="1600" dirty="0">
                        <a:solidFill>
                          <a:schemeClr val="tx1"/>
                        </a:solidFill>
                        <a:effectLst/>
                      </a:endParaRPr>
                    </a:p>
                  </a:txBody>
                  <a:tcPr marL="51779" marR="51779" marT="38100" marB="38100" anchor="ctr"/>
                </a:tc>
                <a:tc>
                  <a:txBody>
                    <a:bodyPr/>
                    <a:lstStyle/>
                    <a:p>
                      <a:pPr algn="ctr"/>
                      <a:r>
                        <a:rPr lang="en-US" sz="1600" dirty="0" smtClean="0">
                          <a:solidFill>
                            <a:schemeClr val="tx1"/>
                          </a:solidFill>
                          <a:effectLst/>
                        </a:rPr>
                        <a:t>~16 seconds</a:t>
                      </a:r>
                      <a:endParaRPr lang="en-US" sz="1600" dirty="0">
                        <a:solidFill>
                          <a:schemeClr val="tx1"/>
                        </a:solidFill>
                        <a:effectLst/>
                      </a:endParaRPr>
                    </a:p>
                  </a:txBody>
                  <a:tcPr marL="51779" marR="51779" marT="38100" marB="38100" anchor="ctr"/>
                </a:tc>
                <a:tc>
                  <a:txBody>
                    <a:bodyPr/>
                    <a:lstStyle/>
                    <a:p>
                      <a:pPr marL="0" marR="0" indent="0" algn="ctr" defTabSz="914364"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rPr>
                        <a:t>~8 seconds</a:t>
                      </a:r>
                    </a:p>
                    <a:p>
                      <a:pPr algn="ctr"/>
                      <a:endParaRPr lang="en-US" sz="1600" dirty="0">
                        <a:solidFill>
                          <a:schemeClr val="tx1"/>
                        </a:solidFill>
                        <a:effectLst/>
                      </a:endParaRPr>
                    </a:p>
                  </a:txBody>
                  <a:tcPr marL="51779" marR="51779" marT="38100" marB="38100" anchor="ctr"/>
                </a:tc>
              </a:tr>
              <a:tr h="817303">
                <a:tc>
                  <a:txBody>
                    <a:bodyPr/>
                    <a:lstStyle/>
                    <a:p>
                      <a:pPr marL="0" algn="ctr" defTabSz="914400" rtl="0" eaLnBrk="1" latinLnBrk="0" hangingPunct="1"/>
                      <a:r>
                        <a:rPr lang="en-US" sz="1700" b="1" kern="1200" dirty="0" smtClean="0">
                          <a:solidFill>
                            <a:schemeClr val="accent1"/>
                          </a:solidFill>
                          <a:effectLst>
                            <a:outerShdw blurRad="38100" dist="38100" dir="2700000" algn="tl">
                              <a:srgbClr val="000000">
                                <a:alpha val="43137"/>
                              </a:srgbClr>
                            </a:outerShdw>
                          </a:effectLst>
                          <a:latin typeface="+mn-lt"/>
                          <a:ea typeface="+mn-ea"/>
                          <a:cs typeface="+mn-cs"/>
                        </a:rPr>
                        <a:t>4 GB</a:t>
                      </a:r>
                      <a:endParaRPr lang="en-US" sz="1700" b="1" kern="1200" dirty="0">
                        <a:solidFill>
                          <a:schemeClr val="accent1"/>
                        </a:solidFill>
                        <a:effectLst>
                          <a:outerShdw blurRad="38100" dist="38100" dir="2700000" algn="tl">
                            <a:srgbClr val="000000">
                              <a:alpha val="43137"/>
                            </a:srgbClr>
                          </a:outerShdw>
                        </a:effectLst>
                        <a:latin typeface="+mn-lt"/>
                        <a:ea typeface="+mn-ea"/>
                        <a:cs typeface="+mn-cs"/>
                      </a:endParaRPr>
                    </a:p>
                  </a:txBody>
                  <a:tcPr marL="51779" marR="51779" marT="38100" marB="38100" anchor="ctr">
                    <a:solidFill>
                      <a:schemeClr val="tx1"/>
                    </a:solidFill>
                  </a:tcPr>
                </a:tc>
                <a:tc>
                  <a:txBody>
                    <a:bodyPr/>
                    <a:lstStyle/>
                    <a:p>
                      <a:pPr algn="ctr"/>
                      <a:r>
                        <a:rPr lang="en-US" sz="1600" dirty="0" smtClean="0">
                          <a:solidFill>
                            <a:schemeClr val="tx1"/>
                          </a:solidFill>
                          <a:effectLst/>
                        </a:rPr>
                        <a:t>~64 seconds</a:t>
                      </a:r>
                      <a:endParaRPr lang="en-US" sz="1600" dirty="0">
                        <a:solidFill>
                          <a:schemeClr val="tx1"/>
                        </a:solidFill>
                        <a:effectLst/>
                      </a:endParaRPr>
                    </a:p>
                  </a:txBody>
                  <a:tcPr marL="51779" marR="51779" marT="38100" marB="38100" anchor="ctr"/>
                </a:tc>
                <a:tc>
                  <a:txBody>
                    <a:bodyPr/>
                    <a:lstStyle/>
                    <a:p>
                      <a:pPr algn="ctr"/>
                      <a:r>
                        <a:rPr lang="en-US" sz="1600" dirty="0" smtClean="0">
                          <a:solidFill>
                            <a:schemeClr val="tx1"/>
                          </a:solidFill>
                          <a:effectLst/>
                        </a:rPr>
                        <a:t>~32 seconds</a:t>
                      </a:r>
                      <a:endParaRPr lang="en-US" sz="1600" dirty="0">
                        <a:solidFill>
                          <a:schemeClr val="tx1"/>
                        </a:solidFill>
                        <a:effectLst/>
                      </a:endParaRPr>
                    </a:p>
                  </a:txBody>
                  <a:tcPr marL="51779" marR="51779" marT="38100" marB="38100" anchor="ctr"/>
                </a:tc>
                <a:tc>
                  <a:txBody>
                    <a:bodyPr/>
                    <a:lstStyle/>
                    <a:p>
                      <a:pPr marL="0" marR="0" indent="0" algn="ctr" defTabSz="914364"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rPr>
                        <a:t>~16 seconds</a:t>
                      </a:r>
                    </a:p>
                    <a:p>
                      <a:pPr algn="ctr"/>
                      <a:endParaRPr lang="en-US" sz="1600" dirty="0">
                        <a:solidFill>
                          <a:schemeClr val="tx1"/>
                        </a:solidFill>
                        <a:effectLst/>
                      </a:endParaRPr>
                    </a:p>
                  </a:txBody>
                  <a:tcPr marL="51779" marR="51779" marT="38100" marB="38100" anchor="ctr"/>
                </a:tc>
              </a:tr>
              <a:tr h="622638">
                <a:tc>
                  <a:txBody>
                    <a:bodyPr/>
                    <a:lstStyle/>
                    <a:p>
                      <a:pPr marL="0" algn="ctr" defTabSz="914400" rtl="0" eaLnBrk="1" latinLnBrk="0" hangingPunct="1"/>
                      <a:r>
                        <a:rPr lang="en-US" sz="1700" b="1" kern="1200" dirty="0" smtClean="0">
                          <a:solidFill>
                            <a:schemeClr val="accent1"/>
                          </a:solidFill>
                          <a:effectLst>
                            <a:outerShdw blurRad="38100" dist="38100" dir="2700000" algn="tl">
                              <a:srgbClr val="000000">
                                <a:alpha val="43137"/>
                              </a:srgbClr>
                            </a:outerShdw>
                          </a:effectLst>
                          <a:latin typeface="+mn-lt"/>
                          <a:ea typeface="+mn-ea"/>
                          <a:cs typeface="+mn-cs"/>
                        </a:rPr>
                        <a:t>8 GB</a:t>
                      </a:r>
                      <a:endParaRPr lang="en-US" sz="1700" b="1" kern="1200" dirty="0">
                        <a:solidFill>
                          <a:schemeClr val="accent1"/>
                        </a:solidFill>
                        <a:effectLst>
                          <a:outerShdw blurRad="38100" dist="38100" dir="2700000" algn="tl">
                            <a:srgbClr val="000000">
                              <a:alpha val="43137"/>
                            </a:srgbClr>
                          </a:outerShdw>
                        </a:effectLst>
                        <a:latin typeface="+mn-lt"/>
                        <a:ea typeface="+mn-ea"/>
                        <a:cs typeface="+mn-cs"/>
                      </a:endParaRPr>
                    </a:p>
                  </a:txBody>
                  <a:tcPr marL="51779" marR="51779" marT="38100" marB="38100" anchor="ctr">
                    <a:solidFill>
                      <a:schemeClr val="tx1"/>
                    </a:solidFill>
                  </a:tcPr>
                </a:tc>
                <a:tc>
                  <a:txBody>
                    <a:bodyPr/>
                    <a:lstStyle/>
                    <a:p>
                      <a:pPr algn="ctr"/>
                      <a:r>
                        <a:rPr lang="en-US" sz="1600" dirty="0" smtClean="0">
                          <a:solidFill>
                            <a:schemeClr val="tx1"/>
                          </a:solidFill>
                          <a:effectLst/>
                        </a:rPr>
                        <a:t>~2 minutes</a:t>
                      </a:r>
                      <a:endParaRPr lang="en-US" sz="1600" dirty="0">
                        <a:solidFill>
                          <a:schemeClr val="tx1"/>
                        </a:solidFill>
                        <a:effectLst/>
                      </a:endParaRPr>
                    </a:p>
                  </a:txBody>
                  <a:tcPr marL="51779" marR="51779" marT="38100" marB="38100" anchor="ctr"/>
                </a:tc>
                <a:tc>
                  <a:txBody>
                    <a:bodyPr/>
                    <a:lstStyle/>
                    <a:p>
                      <a:pPr algn="ctr"/>
                      <a:r>
                        <a:rPr lang="en-US" sz="1600" dirty="0" smtClean="0">
                          <a:solidFill>
                            <a:schemeClr val="tx1"/>
                          </a:solidFill>
                          <a:effectLst/>
                        </a:rPr>
                        <a:t>~64 seconds</a:t>
                      </a:r>
                      <a:endParaRPr lang="en-US" sz="1600" dirty="0">
                        <a:solidFill>
                          <a:schemeClr val="tx1"/>
                        </a:solidFill>
                        <a:effectLst/>
                      </a:endParaRPr>
                    </a:p>
                  </a:txBody>
                  <a:tcPr marL="51779" marR="51779" marT="38100" marB="38100" anchor="ctr"/>
                </a:tc>
                <a:tc>
                  <a:txBody>
                    <a:bodyPr/>
                    <a:lstStyle/>
                    <a:p>
                      <a:pPr marL="0" marR="0" indent="0" algn="ctr" defTabSz="914364"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rPr>
                        <a:t>~32 seconds</a:t>
                      </a:r>
                    </a:p>
                  </a:txBody>
                  <a:tcPr marL="51779" marR="51779" marT="38100" marB="38100" anchor="ctr"/>
                </a:tc>
              </a:tr>
            </a:tbl>
          </a:graphicData>
        </a:graphic>
      </p:graphicFrame>
    </p:spTree>
    <p:custDataLst>
      <p:tags r:id="rId1"/>
    </p:custDataLst>
  </p:cSld>
  <p:clrMapOvr>
    <a:masterClrMapping/>
  </p:clrMapOvr>
  <p:transition advTm="4500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Terminology</a:t>
            </a:r>
            <a:endParaRPr lang="en-US" dirty="0"/>
          </a:p>
        </p:txBody>
      </p:sp>
      <p:sp>
        <p:nvSpPr>
          <p:cNvPr id="5" name="Content Placeholder 4"/>
          <p:cNvSpPr>
            <a:spLocks noGrp="1"/>
          </p:cNvSpPr>
          <p:nvPr>
            <p:ph idx="10"/>
          </p:nvPr>
        </p:nvSpPr>
        <p:spPr>
          <a:xfrm>
            <a:off x="0" y="1295400"/>
            <a:ext cx="9144001" cy="5562600"/>
          </a:xfrm>
        </p:spPr>
        <p:txBody>
          <a:bodyPr>
            <a:normAutofit fontScale="92500" lnSpcReduction="10000"/>
          </a:bodyPr>
          <a:lstStyle/>
          <a:p>
            <a:r>
              <a:rPr lang="en-US" dirty="0" smtClean="0"/>
              <a:t>Hypervisor</a:t>
            </a:r>
          </a:p>
          <a:p>
            <a:pPr lvl="1"/>
            <a:r>
              <a:rPr lang="en-US" dirty="0" smtClean="0"/>
              <a:t>A piece of software that provides the ability to run multiple operating systems on one piece of hardware</a:t>
            </a:r>
          </a:p>
          <a:p>
            <a:pPr lvl="1"/>
            <a:r>
              <a:rPr lang="en-US" dirty="0" smtClean="0"/>
              <a:t>Ensures that the CPU and hardware answer the *correct* OS</a:t>
            </a:r>
          </a:p>
          <a:p>
            <a:pPr lvl="1"/>
            <a:r>
              <a:rPr lang="en-US" dirty="0" err="1" smtClean="0"/>
              <a:t>Microkernelized</a:t>
            </a:r>
            <a:r>
              <a:rPr lang="en-US" dirty="0" smtClean="0"/>
              <a:t> or Monolithic</a:t>
            </a:r>
          </a:p>
          <a:p>
            <a:r>
              <a:rPr lang="en-US" dirty="0" smtClean="0"/>
              <a:t>Hyper-V</a:t>
            </a:r>
          </a:p>
          <a:p>
            <a:pPr lvl="1"/>
            <a:r>
              <a:rPr lang="en-US" dirty="0" smtClean="0"/>
              <a:t>A role you can install in Windows that includes the Hypervisor as well as management software</a:t>
            </a:r>
          </a:p>
          <a:p>
            <a:r>
              <a:rPr lang="en-US" dirty="0" smtClean="0"/>
              <a:t>Partition</a:t>
            </a:r>
          </a:p>
          <a:p>
            <a:pPr lvl="1"/>
            <a:r>
              <a:rPr lang="en-US" dirty="0" smtClean="0"/>
              <a:t>An “operating system” to the hypervisor</a:t>
            </a:r>
          </a:p>
          <a:p>
            <a:r>
              <a:rPr lang="en-US" dirty="0" smtClean="0"/>
              <a:t>Virtual Machine</a:t>
            </a:r>
          </a:p>
          <a:p>
            <a:pPr lvl="1"/>
            <a:r>
              <a:rPr lang="en-US" dirty="0" smtClean="0"/>
              <a:t>A “child” partition</a:t>
            </a:r>
            <a:endParaRPr lang="en-US" dirty="0"/>
          </a:p>
        </p:txBody>
      </p:sp>
    </p:spTree>
  </p:cSld>
  <p:clrMapOvr>
    <a:masterClrMapping/>
  </p:clrMapOvr>
  <p:transition advTm="3000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7314" name="Picture 2" descr="system-center-mgmt-area"/>
          <p:cNvPicPr>
            <a:picLocks noChangeAspect="1" noChangeArrowheads="1"/>
          </p:cNvPicPr>
          <p:nvPr/>
        </p:nvPicPr>
        <p:blipFill>
          <a:blip r:embed="rId3"/>
          <a:srcRect/>
          <a:stretch>
            <a:fillRect/>
          </a:stretch>
        </p:blipFill>
        <p:spPr bwMode="auto">
          <a:xfrm>
            <a:off x="1524000" y="990600"/>
            <a:ext cx="6770688" cy="5086350"/>
          </a:xfrm>
          <a:prstGeom prst="rect">
            <a:avLst/>
          </a:prstGeom>
          <a:noFill/>
          <a:ln w="9525">
            <a:noFill/>
            <a:miter lim="800000"/>
            <a:headEnd/>
            <a:tailEnd/>
          </a:ln>
        </p:spPr>
      </p:pic>
      <p:pic>
        <p:nvPicPr>
          <p:cNvPr id="397315" name="Picture 3" descr="purple gel rounded rectangle"/>
          <p:cNvPicPr>
            <a:picLocks noChangeAspect="1" noChangeArrowheads="1"/>
          </p:cNvPicPr>
          <p:nvPr/>
        </p:nvPicPr>
        <p:blipFill>
          <a:blip r:embed="rId4">
            <a:lum bright="-6000" contrast="6000"/>
          </a:blip>
          <a:srcRect/>
          <a:stretch>
            <a:fillRect/>
          </a:stretch>
        </p:blipFill>
        <p:spPr bwMode="auto">
          <a:xfrm>
            <a:off x="-88900" y="5676900"/>
            <a:ext cx="3421063" cy="1074738"/>
          </a:xfrm>
          <a:prstGeom prst="rect">
            <a:avLst/>
          </a:prstGeom>
          <a:noFill/>
          <a:ln w="9525">
            <a:noFill/>
            <a:miter lim="800000"/>
            <a:headEnd/>
            <a:tailEnd/>
          </a:ln>
        </p:spPr>
      </p:pic>
      <p:sp>
        <p:nvSpPr>
          <p:cNvPr id="397316" name="Rectangle 4"/>
          <p:cNvSpPr>
            <a:spLocks noGrp="1" noChangeArrowheads="1"/>
          </p:cNvSpPr>
          <p:nvPr>
            <p:ph type="title"/>
          </p:nvPr>
        </p:nvSpPr>
        <p:spPr>
          <a:xfrm>
            <a:off x="457200" y="76200"/>
            <a:ext cx="8229600" cy="1143000"/>
          </a:xfrm>
        </p:spPr>
        <p:txBody>
          <a:bodyPr/>
          <a:lstStyle/>
          <a:p>
            <a:r>
              <a:rPr lang="en-US" dirty="0" smtClean="0"/>
              <a:t>Hyper-V Overview</a:t>
            </a:r>
            <a:endParaRPr lang="en-US" dirty="0"/>
          </a:p>
        </p:txBody>
      </p:sp>
      <p:sp>
        <p:nvSpPr>
          <p:cNvPr id="397317" name="Rectangle 5"/>
          <p:cNvSpPr>
            <a:spLocks noGrp="1" noChangeArrowheads="1"/>
          </p:cNvSpPr>
          <p:nvPr>
            <p:ph type="body" idx="4294967295"/>
          </p:nvPr>
        </p:nvSpPr>
        <p:spPr>
          <a:xfrm>
            <a:off x="0" y="5791200"/>
            <a:ext cx="2995613" cy="763588"/>
          </a:xfrm>
        </p:spPr>
        <p:txBody>
          <a:bodyPr>
            <a:noAutofit/>
          </a:bodyPr>
          <a:lstStyle/>
          <a:p>
            <a:pPr marL="209550" indent="-209550" eaLnBrk="1" hangingPunct="1">
              <a:buFont typeface="Wingdings" pitchFamily="2" charset="2"/>
              <a:buNone/>
              <a:defRPr/>
            </a:pPr>
            <a:r>
              <a:rPr lang="en-US" sz="1600" dirty="0" smtClean="0"/>
              <a:t>Windows Hypervisor</a:t>
            </a:r>
          </a:p>
          <a:p>
            <a:pPr marL="209550" indent="-209550" eaLnBrk="1" hangingPunct="1">
              <a:defRPr/>
            </a:pPr>
            <a:r>
              <a:rPr lang="en-US" sz="1400" dirty="0" smtClean="0"/>
              <a:t>Powerful virtualization built into the Windows platform</a:t>
            </a:r>
          </a:p>
        </p:txBody>
      </p:sp>
      <p:pic>
        <p:nvPicPr>
          <p:cNvPr id="397318" name="Picture 6" descr="gold gel rounded rectangle"/>
          <p:cNvPicPr>
            <a:picLocks noChangeAspect="1" noChangeArrowheads="1"/>
          </p:cNvPicPr>
          <p:nvPr/>
        </p:nvPicPr>
        <p:blipFill>
          <a:blip r:embed="rId5"/>
          <a:srcRect/>
          <a:stretch>
            <a:fillRect/>
          </a:stretch>
        </p:blipFill>
        <p:spPr bwMode="auto">
          <a:xfrm>
            <a:off x="25400" y="2608263"/>
            <a:ext cx="2973388" cy="1665287"/>
          </a:xfrm>
          <a:prstGeom prst="rect">
            <a:avLst/>
          </a:prstGeom>
          <a:noFill/>
          <a:ln w="9525">
            <a:noFill/>
            <a:miter lim="800000"/>
            <a:headEnd/>
            <a:tailEnd/>
          </a:ln>
        </p:spPr>
      </p:pic>
      <p:sp>
        <p:nvSpPr>
          <p:cNvPr id="397319" name="Rectangle 7"/>
          <p:cNvSpPr>
            <a:spLocks noChangeArrowheads="1"/>
          </p:cNvSpPr>
          <p:nvPr/>
        </p:nvSpPr>
        <p:spPr bwMode="auto">
          <a:xfrm>
            <a:off x="0" y="2846388"/>
            <a:ext cx="3003550" cy="1163637"/>
          </a:xfrm>
          <a:prstGeom prst="rect">
            <a:avLst/>
          </a:prstGeom>
          <a:noFill/>
          <a:ln w="9525" algn="ctr">
            <a:noFill/>
            <a:miter lim="800000"/>
            <a:headEnd/>
            <a:tailEnd/>
          </a:ln>
        </p:spPr>
        <p:txBody>
          <a:bodyPr>
            <a:spAutoFit/>
          </a:bodyPr>
          <a:lstStyle/>
          <a:p>
            <a:pPr algn="ctr" rtl="0" fontAlgn="base">
              <a:lnSpc>
                <a:spcPct val="90000"/>
              </a:lnSpc>
              <a:spcBef>
                <a:spcPct val="30000"/>
              </a:spcBef>
              <a:spcAft>
                <a:spcPct val="0"/>
              </a:spcAft>
              <a:buClr>
                <a:srgbClr val="666666"/>
              </a:buClr>
              <a:buSzPct val="95000"/>
              <a:buFont typeface="Wingdings" pitchFamily="2" charset="2"/>
              <a:buNone/>
            </a:pPr>
            <a:r>
              <a:rPr lang="en-US" sz="2600" kern="1200" dirty="0">
                <a:solidFill>
                  <a:srgbClr val="CCCCCC"/>
                </a:solidFill>
                <a:latin typeface="Segoe"/>
                <a:ea typeface="+mn-ea"/>
                <a:cs typeface="+mn-cs"/>
              </a:rPr>
              <a:t>Virtualization</a:t>
            </a:r>
            <a:br>
              <a:rPr lang="en-US" sz="2600" kern="1200" dirty="0">
                <a:solidFill>
                  <a:srgbClr val="CCCCCC"/>
                </a:solidFill>
                <a:latin typeface="Segoe"/>
                <a:ea typeface="+mn-ea"/>
                <a:cs typeface="+mn-cs"/>
              </a:rPr>
            </a:br>
            <a:r>
              <a:rPr lang="en-US" sz="2600" kern="1200" dirty="0">
                <a:solidFill>
                  <a:srgbClr val="CCCCCC"/>
                </a:solidFill>
                <a:latin typeface="Segoe"/>
                <a:ea typeface="+mn-ea"/>
                <a:cs typeface="+mn-cs"/>
              </a:rPr>
              <a:t>Platform and</a:t>
            </a:r>
            <a:br>
              <a:rPr lang="en-US" sz="2600" kern="1200" dirty="0">
                <a:solidFill>
                  <a:srgbClr val="CCCCCC"/>
                </a:solidFill>
                <a:latin typeface="Segoe"/>
                <a:ea typeface="+mn-ea"/>
                <a:cs typeface="+mn-cs"/>
              </a:rPr>
            </a:br>
            <a:r>
              <a:rPr lang="en-US" sz="2600" kern="1200" dirty="0">
                <a:solidFill>
                  <a:srgbClr val="CCCCCC"/>
                </a:solidFill>
                <a:latin typeface="Segoe"/>
                <a:ea typeface="+mn-ea"/>
                <a:cs typeface="+mn-cs"/>
              </a:rPr>
              <a:t>Management</a:t>
            </a:r>
            <a:endParaRPr lang="en-US" kern="1200" dirty="0">
              <a:solidFill>
                <a:srgbClr val="CCCCCC"/>
              </a:solidFill>
              <a:latin typeface="Segoe"/>
              <a:ea typeface="+mn-ea"/>
              <a:cs typeface="+mn-cs"/>
            </a:endParaRPr>
          </a:p>
        </p:txBody>
      </p:sp>
      <p:pic>
        <p:nvPicPr>
          <p:cNvPr id="397320" name="Picture 8" descr="System Center logo w"/>
          <p:cNvPicPr>
            <a:picLocks noChangeAspect="1" noChangeArrowheads="1"/>
          </p:cNvPicPr>
          <p:nvPr/>
        </p:nvPicPr>
        <p:blipFill>
          <a:blip r:embed="rId6"/>
          <a:srcRect/>
          <a:stretch>
            <a:fillRect/>
          </a:stretch>
        </p:blipFill>
        <p:spPr bwMode="auto">
          <a:xfrm>
            <a:off x="3200400" y="1371600"/>
            <a:ext cx="2838450" cy="639763"/>
          </a:xfrm>
          <a:prstGeom prst="rect">
            <a:avLst/>
          </a:prstGeom>
          <a:noFill/>
          <a:ln w="9525">
            <a:noFill/>
            <a:miter lim="800000"/>
            <a:headEnd/>
            <a:tailEnd/>
          </a:ln>
        </p:spPr>
      </p:pic>
      <p:sp>
        <p:nvSpPr>
          <p:cNvPr id="397321" name="Rectangle 9"/>
          <p:cNvSpPr>
            <a:spLocks noChangeArrowheads="1"/>
          </p:cNvSpPr>
          <p:nvPr/>
        </p:nvSpPr>
        <p:spPr bwMode="auto">
          <a:xfrm>
            <a:off x="3200400" y="1981200"/>
            <a:ext cx="3086100" cy="366713"/>
          </a:xfrm>
          <a:prstGeom prst="rect">
            <a:avLst/>
          </a:prstGeom>
          <a:noFill/>
          <a:ln w="9525" algn="ctr">
            <a:noFill/>
            <a:miter lim="800000"/>
            <a:headEnd/>
            <a:tailEnd/>
          </a:ln>
          <a:effectLst/>
        </p:spPr>
        <p:txBody>
          <a:bodyPr>
            <a:spAutoFit/>
          </a:bodyPr>
          <a:lstStyle/>
          <a:p>
            <a:pPr marL="290513" indent="-290513" algn="l" rtl="0" fontAlgn="base">
              <a:lnSpc>
                <a:spcPct val="90000"/>
              </a:lnSpc>
              <a:spcBef>
                <a:spcPct val="30000"/>
              </a:spcBef>
              <a:spcAft>
                <a:spcPct val="0"/>
              </a:spcAft>
              <a:buClr>
                <a:srgbClr val="666666"/>
              </a:buClr>
              <a:buSzPct val="95000"/>
              <a:buFont typeface="Wingdings" pitchFamily="2" charset="2"/>
              <a:buBlip>
                <a:blip r:embed="rId7"/>
              </a:buBlip>
              <a:defRPr/>
            </a:pPr>
            <a:r>
              <a:rPr lang="en-US" sz="2000" kern="1200" dirty="0">
                <a:solidFill>
                  <a:srgbClr val="FFFFFF"/>
                </a:solidFill>
                <a:effectLst>
                  <a:outerShdw blurRad="38100" dist="38100" dir="2700000" algn="tl">
                    <a:srgbClr val="000000"/>
                  </a:outerShdw>
                </a:effectLst>
                <a:latin typeface="Segoe"/>
                <a:ea typeface="+mn-ea"/>
                <a:cs typeface="+mn-cs"/>
              </a:rPr>
              <a:t>Management tools</a:t>
            </a:r>
          </a:p>
        </p:txBody>
      </p:sp>
      <p:pic>
        <p:nvPicPr>
          <p:cNvPr id="397322" name="Picture 10" descr="downward-arrow"/>
          <p:cNvPicPr>
            <a:picLocks noChangeAspect="1" noChangeArrowheads="1"/>
          </p:cNvPicPr>
          <p:nvPr/>
        </p:nvPicPr>
        <p:blipFill>
          <a:blip r:embed="rId8"/>
          <a:srcRect/>
          <a:stretch>
            <a:fillRect/>
          </a:stretch>
        </p:blipFill>
        <p:spPr bwMode="auto">
          <a:xfrm rot="954843">
            <a:off x="7162800" y="2971800"/>
            <a:ext cx="914400" cy="536575"/>
          </a:xfrm>
          <a:prstGeom prst="rect">
            <a:avLst/>
          </a:prstGeom>
          <a:noFill/>
          <a:ln w="9525">
            <a:noFill/>
            <a:miter lim="800000"/>
            <a:headEnd/>
            <a:tailEnd/>
          </a:ln>
        </p:spPr>
      </p:pic>
      <p:pic>
        <p:nvPicPr>
          <p:cNvPr id="397323" name="Picture 11" descr="vhd"/>
          <p:cNvPicPr>
            <a:picLocks noChangeAspect="1" noChangeArrowheads="1"/>
          </p:cNvPicPr>
          <p:nvPr/>
        </p:nvPicPr>
        <p:blipFill>
          <a:blip r:embed="rId9"/>
          <a:srcRect/>
          <a:stretch>
            <a:fillRect/>
          </a:stretch>
        </p:blipFill>
        <p:spPr bwMode="auto">
          <a:xfrm>
            <a:off x="7588250" y="2686050"/>
            <a:ext cx="1631950" cy="1441450"/>
          </a:xfrm>
          <a:prstGeom prst="rect">
            <a:avLst/>
          </a:prstGeom>
          <a:noFill/>
          <a:ln w="9525">
            <a:noFill/>
            <a:miter lim="800000"/>
            <a:headEnd/>
            <a:tailEnd/>
          </a:ln>
        </p:spPr>
      </p:pic>
      <p:pic>
        <p:nvPicPr>
          <p:cNvPr id="397324" name="Picture 12" descr="2-blue-arrows"/>
          <p:cNvPicPr>
            <a:picLocks noChangeAspect="1" noChangeArrowheads="1"/>
          </p:cNvPicPr>
          <p:nvPr/>
        </p:nvPicPr>
        <p:blipFill>
          <a:blip r:embed="rId10"/>
          <a:srcRect/>
          <a:stretch>
            <a:fillRect/>
          </a:stretch>
        </p:blipFill>
        <p:spPr bwMode="auto">
          <a:xfrm>
            <a:off x="2286000" y="1524000"/>
            <a:ext cx="4922838" cy="1066800"/>
          </a:xfrm>
          <a:prstGeom prst="rect">
            <a:avLst/>
          </a:prstGeom>
          <a:noFill/>
          <a:ln w="9525">
            <a:noFill/>
            <a:miter lim="800000"/>
            <a:headEnd/>
            <a:tailEnd/>
          </a:ln>
        </p:spPr>
      </p:pic>
      <p:pic>
        <p:nvPicPr>
          <p:cNvPr id="397325" name="Picture 13" descr="AMD-V"/>
          <p:cNvPicPr>
            <a:picLocks noChangeAspect="1" noChangeArrowheads="1"/>
          </p:cNvPicPr>
          <p:nvPr/>
        </p:nvPicPr>
        <p:blipFill>
          <a:blip r:embed="rId11"/>
          <a:srcRect/>
          <a:stretch>
            <a:fillRect/>
          </a:stretch>
        </p:blipFill>
        <p:spPr bwMode="auto">
          <a:xfrm>
            <a:off x="1276350" y="4537075"/>
            <a:ext cx="7867650" cy="2095500"/>
          </a:xfrm>
          <a:prstGeom prst="rect">
            <a:avLst/>
          </a:prstGeom>
          <a:noFill/>
          <a:ln w="9525">
            <a:noFill/>
            <a:miter lim="800000"/>
            <a:headEnd/>
            <a:tailEnd/>
          </a:ln>
        </p:spPr>
      </p:pic>
      <p:pic>
        <p:nvPicPr>
          <p:cNvPr id="397326" name="Picture 14" descr="hypervisor-layer"/>
          <p:cNvPicPr>
            <a:picLocks noChangeAspect="1" noChangeArrowheads="1"/>
          </p:cNvPicPr>
          <p:nvPr/>
        </p:nvPicPr>
        <p:blipFill>
          <a:blip r:embed="rId12"/>
          <a:srcRect r="-6273"/>
          <a:stretch>
            <a:fillRect/>
          </a:stretch>
        </p:blipFill>
        <p:spPr bwMode="auto">
          <a:xfrm>
            <a:off x="466725" y="3733800"/>
            <a:ext cx="8067675" cy="2135188"/>
          </a:xfrm>
          <a:prstGeom prst="rect">
            <a:avLst/>
          </a:prstGeom>
          <a:noFill/>
          <a:ln w="9525">
            <a:noFill/>
            <a:miter lim="800000"/>
            <a:headEnd/>
            <a:tailEnd/>
          </a:ln>
        </p:spPr>
      </p:pic>
      <p:grpSp>
        <p:nvGrpSpPr>
          <p:cNvPr id="2" name="Group 15"/>
          <p:cNvGrpSpPr>
            <a:grpSpLocks/>
          </p:cNvGrpSpPr>
          <p:nvPr/>
        </p:nvGrpSpPr>
        <p:grpSpPr bwMode="auto">
          <a:xfrm>
            <a:off x="3257550" y="2544763"/>
            <a:ext cx="3962400" cy="2122487"/>
            <a:chOff x="2052" y="1603"/>
            <a:chExt cx="2496" cy="1337"/>
          </a:xfrm>
        </p:grpSpPr>
        <p:sp>
          <p:nvSpPr>
            <p:cNvPr id="397328" name="AutoShape 16"/>
            <p:cNvSpPr>
              <a:spLocks noChangeArrowheads="1"/>
            </p:cNvSpPr>
            <p:nvPr/>
          </p:nvSpPr>
          <p:spPr bwMode="auto">
            <a:xfrm>
              <a:off x="2676" y="1608"/>
              <a:ext cx="948" cy="756"/>
            </a:xfrm>
            <a:prstGeom prst="cube">
              <a:avLst>
                <a:gd name="adj" fmla="val 25000"/>
              </a:avLst>
            </a:prstGeom>
            <a:gradFill rotWithShape="1">
              <a:gsLst>
                <a:gs pos="0">
                  <a:srgbClr val="4B94FF">
                    <a:gamma/>
                    <a:shade val="45882"/>
                    <a:invGamma/>
                    <a:alpha val="60001"/>
                  </a:srgbClr>
                </a:gs>
                <a:gs pos="100000">
                  <a:srgbClr val="4B94FF">
                    <a:alpha val="60001"/>
                  </a:srgbClr>
                </a:gs>
              </a:gsLst>
              <a:lin ang="5400000" scaled="1"/>
            </a:gradFill>
            <a:ln w="9525">
              <a:noFill/>
              <a:miter lim="800000"/>
              <a:headEnd/>
              <a:tailEnd/>
            </a:ln>
            <a:effectLst/>
          </p:spPr>
          <p:txBody>
            <a:bodyPr wrap="none" anchor="ctr"/>
            <a:lstStyle/>
            <a:p>
              <a:pPr algn="ctr" rtl="0" eaLnBrk="0" fontAlgn="base" hangingPunct="0">
                <a:spcBef>
                  <a:spcPct val="0"/>
                </a:spcBef>
                <a:spcAft>
                  <a:spcPct val="0"/>
                </a:spcAft>
                <a:defRPr/>
              </a:pPr>
              <a:r>
                <a:rPr lang="en-US" kern="1200" dirty="0">
                  <a:solidFill>
                    <a:srgbClr val="A2998A"/>
                  </a:solidFill>
                  <a:effectLst>
                    <a:outerShdw blurRad="38100" dist="38100" dir="2700000" algn="tl">
                      <a:srgbClr val="000000"/>
                    </a:outerShdw>
                  </a:effectLst>
                  <a:latin typeface="Segoe"/>
                  <a:ea typeface="+mn-ea"/>
                  <a:cs typeface="+mn-cs"/>
                </a:rPr>
                <a:t>VM 2</a:t>
              </a:r>
              <a:br>
                <a:rPr lang="en-US" kern="1200" dirty="0">
                  <a:solidFill>
                    <a:srgbClr val="A2998A"/>
                  </a:solidFill>
                  <a:effectLst>
                    <a:outerShdw blurRad="38100" dist="38100" dir="2700000" algn="tl">
                      <a:srgbClr val="000000"/>
                    </a:outerShdw>
                  </a:effectLst>
                  <a:latin typeface="Segoe"/>
                  <a:ea typeface="+mn-ea"/>
                  <a:cs typeface="+mn-cs"/>
                </a:rPr>
              </a:br>
              <a:r>
                <a:rPr lang="en-US" kern="1200" dirty="0">
                  <a:solidFill>
                    <a:srgbClr val="A2998A"/>
                  </a:solidFill>
                  <a:effectLst>
                    <a:outerShdw blurRad="38100" dist="38100" dir="2700000" algn="tl">
                      <a:srgbClr val="000000"/>
                    </a:outerShdw>
                  </a:effectLst>
                  <a:latin typeface="Segoe"/>
                  <a:ea typeface="+mn-ea"/>
                  <a:cs typeface="+mn-cs"/>
                </a:rPr>
                <a:t>“Child”</a:t>
              </a:r>
            </a:p>
          </p:txBody>
        </p:sp>
        <p:pic>
          <p:nvPicPr>
            <p:cNvPr id="15377" name="Picture 17" descr="Gel - Gel2 arrow MS yellow"/>
            <p:cNvPicPr>
              <a:picLocks noChangeAspect="1" noChangeArrowheads="1"/>
            </p:cNvPicPr>
            <p:nvPr/>
          </p:nvPicPr>
          <p:blipFill>
            <a:blip r:embed="rId13">
              <a:lum bright="6000"/>
            </a:blip>
            <a:srcRect/>
            <a:stretch>
              <a:fillRect/>
            </a:stretch>
          </p:blipFill>
          <p:spPr bwMode="auto">
            <a:xfrm rot="-5400000">
              <a:off x="2828" y="2478"/>
              <a:ext cx="514" cy="290"/>
            </a:xfrm>
            <a:prstGeom prst="rect">
              <a:avLst/>
            </a:prstGeom>
            <a:noFill/>
            <a:ln w="9525">
              <a:noFill/>
              <a:miter lim="800000"/>
              <a:headEnd/>
              <a:tailEnd/>
            </a:ln>
          </p:spPr>
        </p:pic>
        <p:pic>
          <p:nvPicPr>
            <p:cNvPr id="15378" name="Picture 18" descr="Gel - Gel2 arrow MS yellow"/>
            <p:cNvPicPr>
              <a:picLocks noChangeAspect="1" noChangeArrowheads="1"/>
            </p:cNvPicPr>
            <p:nvPr/>
          </p:nvPicPr>
          <p:blipFill>
            <a:blip r:embed="rId13">
              <a:lum bright="6000"/>
            </a:blip>
            <a:srcRect/>
            <a:stretch>
              <a:fillRect/>
            </a:stretch>
          </p:blipFill>
          <p:spPr bwMode="auto">
            <a:xfrm rot="-5400000">
              <a:off x="3733" y="2538"/>
              <a:ext cx="514" cy="290"/>
            </a:xfrm>
            <a:prstGeom prst="rect">
              <a:avLst/>
            </a:prstGeom>
            <a:noFill/>
            <a:ln w="9525">
              <a:noFill/>
              <a:miter lim="800000"/>
              <a:headEnd/>
              <a:tailEnd/>
            </a:ln>
          </p:spPr>
        </p:pic>
        <p:sp>
          <p:nvSpPr>
            <p:cNvPr id="397331" name="AutoShape 19"/>
            <p:cNvSpPr>
              <a:spLocks noChangeArrowheads="1"/>
            </p:cNvSpPr>
            <p:nvPr/>
          </p:nvSpPr>
          <p:spPr bwMode="auto">
            <a:xfrm>
              <a:off x="2052" y="1712"/>
              <a:ext cx="630" cy="552"/>
            </a:xfrm>
            <a:prstGeom prst="cube">
              <a:avLst>
                <a:gd name="adj" fmla="val 25000"/>
              </a:avLst>
            </a:prstGeom>
            <a:gradFill rotWithShape="1">
              <a:gsLst>
                <a:gs pos="0">
                  <a:srgbClr val="4B94FF">
                    <a:gamma/>
                    <a:shade val="45882"/>
                    <a:invGamma/>
                    <a:alpha val="60001"/>
                  </a:srgbClr>
                </a:gs>
                <a:gs pos="100000">
                  <a:srgbClr val="4B94FF">
                    <a:alpha val="60001"/>
                  </a:srgbClr>
                </a:gs>
              </a:gsLst>
              <a:lin ang="5400000" scaled="1"/>
            </a:gradFill>
            <a:ln w="9525">
              <a:noFill/>
              <a:miter lim="800000"/>
              <a:headEnd/>
              <a:tailEnd/>
            </a:ln>
            <a:effectLst/>
          </p:spPr>
          <p:txBody>
            <a:bodyPr wrap="none" anchor="ctr"/>
            <a:lstStyle/>
            <a:p>
              <a:pPr algn="ctr" rtl="0" eaLnBrk="0" fontAlgn="base" hangingPunct="0">
                <a:spcBef>
                  <a:spcPct val="0"/>
                </a:spcBef>
                <a:spcAft>
                  <a:spcPct val="0"/>
                </a:spcAft>
                <a:defRPr/>
              </a:pPr>
              <a:r>
                <a:rPr lang="en-US" sz="1400" kern="1200" dirty="0">
                  <a:solidFill>
                    <a:srgbClr val="A2998A"/>
                  </a:solidFill>
                  <a:effectLst>
                    <a:outerShdw blurRad="38100" dist="38100" dir="2700000" algn="tl">
                      <a:srgbClr val="000000"/>
                    </a:outerShdw>
                  </a:effectLst>
                  <a:latin typeface="Segoe"/>
                  <a:ea typeface="+mn-ea"/>
                  <a:cs typeface="+mn-cs"/>
                </a:rPr>
                <a:t>VM 1</a:t>
              </a:r>
              <a:br>
                <a:rPr lang="en-US" sz="1400" kern="1200" dirty="0">
                  <a:solidFill>
                    <a:srgbClr val="A2998A"/>
                  </a:solidFill>
                  <a:effectLst>
                    <a:outerShdw blurRad="38100" dist="38100" dir="2700000" algn="tl">
                      <a:srgbClr val="000000"/>
                    </a:outerShdw>
                  </a:effectLst>
                  <a:latin typeface="Segoe"/>
                  <a:ea typeface="+mn-ea"/>
                  <a:cs typeface="+mn-cs"/>
                </a:rPr>
              </a:br>
              <a:r>
                <a:rPr lang="en-US" sz="1400" kern="1200" dirty="0">
                  <a:solidFill>
                    <a:srgbClr val="A2998A"/>
                  </a:solidFill>
                  <a:effectLst>
                    <a:outerShdw blurRad="38100" dist="38100" dir="2700000" algn="tl">
                      <a:srgbClr val="000000"/>
                    </a:outerShdw>
                  </a:effectLst>
                  <a:latin typeface="Segoe"/>
                  <a:ea typeface="+mn-ea"/>
                  <a:cs typeface="+mn-cs"/>
                </a:rPr>
                <a:t>“Parent”</a:t>
              </a:r>
            </a:p>
          </p:txBody>
        </p:sp>
        <p:pic>
          <p:nvPicPr>
            <p:cNvPr id="15380" name="Picture 20" descr="Gel - Gel2 arrow MS yellow"/>
            <p:cNvPicPr>
              <a:picLocks noChangeAspect="1" noChangeArrowheads="1"/>
            </p:cNvPicPr>
            <p:nvPr/>
          </p:nvPicPr>
          <p:blipFill>
            <a:blip r:embed="rId13">
              <a:lum bright="6000"/>
            </a:blip>
            <a:srcRect/>
            <a:stretch>
              <a:fillRect/>
            </a:stretch>
          </p:blipFill>
          <p:spPr bwMode="auto">
            <a:xfrm rot="-5400000">
              <a:off x="2048" y="2418"/>
              <a:ext cx="514" cy="290"/>
            </a:xfrm>
            <a:prstGeom prst="rect">
              <a:avLst/>
            </a:prstGeom>
            <a:noFill/>
            <a:ln w="9525">
              <a:noFill/>
              <a:miter lim="800000"/>
              <a:headEnd/>
              <a:tailEnd/>
            </a:ln>
          </p:spPr>
        </p:pic>
        <p:sp>
          <p:nvSpPr>
            <p:cNvPr id="397333" name="AutoShape 21"/>
            <p:cNvSpPr>
              <a:spLocks noChangeArrowheads="1"/>
            </p:cNvSpPr>
            <p:nvPr/>
          </p:nvSpPr>
          <p:spPr bwMode="auto">
            <a:xfrm>
              <a:off x="3600" y="1603"/>
              <a:ext cx="948" cy="756"/>
            </a:xfrm>
            <a:prstGeom prst="cube">
              <a:avLst>
                <a:gd name="adj" fmla="val 25000"/>
              </a:avLst>
            </a:prstGeom>
            <a:gradFill rotWithShape="1">
              <a:gsLst>
                <a:gs pos="0">
                  <a:srgbClr val="4B94FF">
                    <a:gamma/>
                    <a:shade val="45882"/>
                    <a:invGamma/>
                    <a:alpha val="60001"/>
                  </a:srgbClr>
                </a:gs>
                <a:gs pos="100000">
                  <a:srgbClr val="4B94FF">
                    <a:alpha val="60001"/>
                  </a:srgbClr>
                </a:gs>
              </a:gsLst>
              <a:lin ang="5400000" scaled="1"/>
            </a:gradFill>
            <a:ln w="9525">
              <a:noFill/>
              <a:miter lim="800000"/>
              <a:headEnd/>
              <a:tailEnd/>
            </a:ln>
            <a:effectLst/>
          </p:spPr>
          <p:txBody>
            <a:bodyPr wrap="none" anchor="ctr"/>
            <a:lstStyle/>
            <a:p>
              <a:pPr algn="ctr" rtl="0" eaLnBrk="0" fontAlgn="base" hangingPunct="0">
                <a:spcBef>
                  <a:spcPct val="0"/>
                </a:spcBef>
                <a:spcAft>
                  <a:spcPct val="0"/>
                </a:spcAft>
                <a:defRPr/>
              </a:pPr>
              <a:r>
                <a:rPr lang="en-US" kern="1200" dirty="0">
                  <a:solidFill>
                    <a:srgbClr val="A2998A"/>
                  </a:solidFill>
                  <a:effectLst>
                    <a:outerShdw blurRad="38100" dist="38100" dir="2700000" algn="tl">
                      <a:srgbClr val="000000"/>
                    </a:outerShdw>
                  </a:effectLst>
                  <a:latin typeface="Segoe"/>
                  <a:ea typeface="+mn-ea"/>
                  <a:cs typeface="+mn-cs"/>
                </a:rPr>
                <a:t>VM 2</a:t>
              </a:r>
              <a:br>
                <a:rPr lang="en-US" kern="1200" dirty="0">
                  <a:solidFill>
                    <a:srgbClr val="A2998A"/>
                  </a:solidFill>
                  <a:effectLst>
                    <a:outerShdw blurRad="38100" dist="38100" dir="2700000" algn="tl">
                      <a:srgbClr val="000000"/>
                    </a:outerShdw>
                  </a:effectLst>
                  <a:latin typeface="Segoe"/>
                  <a:ea typeface="+mn-ea"/>
                  <a:cs typeface="+mn-cs"/>
                </a:rPr>
              </a:br>
              <a:r>
                <a:rPr lang="en-US" kern="1200" dirty="0">
                  <a:solidFill>
                    <a:srgbClr val="A2998A"/>
                  </a:solidFill>
                  <a:effectLst>
                    <a:outerShdw blurRad="38100" dist="38100" dir="2700000" algn="tl">
                      <a:srgbClr val="000000"/>
                    </a:outerShdw>
                  </a:effectLst>
                  <a:latin typeface="Segoe"/>
                  <a:ea typeface="+mn-ea"/>
                  <a:cs typeface="+mn-cs"/>
                </a:rPr>
                <a:t>“Child”</a:t>
              </a:r>
            </a:p>
          </p:txBody>
        </p:sp>
      </p:grpSp>
    </p:spTree>
  </p:cSld>
  <p:clrMapOvr>
    <a:masterClrMapping/>
  </p:clrMapOvr>
  <p:transition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97314"/>
                                        </p:tgtEl>
                                        <p:attrNameLst>
                                          <p:attrName>style.visibility</p:attrName>
                                        </p:attrNameLst>
                                      </p:cBhvr>
                                      <p:to>
                                        <p:strVal val="visible"/>
                                      </p:to>
                                    </p:set>
                                    <p:animEffect transition="in" filter="fade">
                                      <p:cBhvr>
                                        <p:cTn id="7" dur="1000"/>
                                        <p:tgtEl>
                                          <p:spTgt spid="397314"/>
                                        </p:tgtEl>
                                      </p:cBhvr>
                                    </p:animEffect>
                                  </p:childTnLst>
                                </p:cTn>
                              </p:par>
                            </p:childTnLst>
                          </p:cTn>
                        </p:par>
                        <p:par>
                          <p:cTn id="8" fill="hold">
                            <p:stCondLst>
                              <p:cond delay="2500"/>
                            </p:stCondLst>
                            <p:childTnLst>
                              <p:par>
                                <p:cTn id="9" presetID="10" presetClass="entr" presetSubtype="0" fill="hold" nodeType="afterEffect">
                                  <p:stCondLst>
                                    <p:cond delay="0"/>
                                  </p:stCondLst>
                                  <p:childTnLst>
                                    <p:set>
                                      <p:cBhvr>
                                        <p:cTn id="10" dur="1" fill="hold">
                                          <p:stCondLst>
                                            <p:cond delay="0"/>
                                          </p:stCondLst>
                                        </p:cTn>
                                        <p:tgtEl>
                                          <p:spTgt spid="397325"/>
                                        </p:tgtEl>
                                        <p:attrNameLst>
                                          <p:attrName>style.visibility</p:attrName>
                                        </p:attrNameLst>
                                      </p:cBhvr>
                                      <p:to>
                                        <p:strVal val="visible"/>
                                      </p:to>
                                    </p:set>
                                    <p:animEffect transition="in" filter="fade">
                                      <p:cBhvr>
                                        <p:cTn id="11" dur="500"/>
                                        <p:tgtEl>
                                          <p:spTgt spid="397325"/>
                                        </p:tgtEl>
                                      </p:cBhvr>
                                    </p:animEffect>
                                  </p:childTnLst>
                                </p:cTn>
                              </p:par>
                            </p:childTnLst>
                          </p:cTn>
                        </p:par>
                        <p:par>
                          <p:cTn id="12" fill="hold">
                            <p:stCondLst>
                              <p:cond delay="3000"/>
                            </p:stCondLst>
                            <p:childTnLst>
                              <p:par>
                                <p:cTn id="13" presetID="47" presetClass="entr" presetSubtype="0" fill="hold" nodeType="afterEffect">
                                  <p:stCondLst>
                                    <p:cond delay="1000"/>
                                  </p:stCondLst>
                                  <p:childTnLst>
                                    <p:set>
                                      <p:cBhvr>
                                        <p:cTn id="14" dur="1" fill="hold">
                                          <p:stCondLst>
                                            <p:cond delay="0"/>
                                          </p:stCondLst>
                                        </p:cTn>
                                        <p:tgtEl>
                                          <p:spTgt spid="397326"/>
                                        </p:tgtEl>
                                        <p:attrNameLst>
                                          <p:attrName>style.visibility</p:attrName>
                                        </p:attrNameLst>
                                      </p:cBhvr>
                                      <p:to>
                                        <p:strVal val="visible"/>
                                      </p:to>
                                    </p:set>
                                    <p:animEffect transition="in" filter="fade">
                                      <p:cBhvr>
                                        <p:cTn id="15" dur="1000"/>
                                        <p:tgtEl>
                                          <p:spTgt spid="397326"/>
                                        </p:tgtEl>
                                      </p:cBhvr>
                                    </p:animEffect>
                                    <p:anim calcmode="lin" valueType="num">
                                      <p:cBhvr>
                                        <p:cTn id="16" dur="1000" fill="hold"/>
                                        <p:tgtEl>
                                          <p:spTgt spid="397326"/>
                                        </p:tgtEl>
                                        <p:attrNameLst>
                                          <p:attrName>ppt_x</p:attrName>
                                        </p:attrNameLst>
                                      </p:cBhvr>
                                      <p:tavLst>
                                        <p:tav tm="0">
                                          <p:val>
                                            <p:strVal val="#ppt_x"/>
                                          </p:val>
                                        </p:tav>
                                        <p:tav tm="100000">
                                          <p:val>
                                            <p:strVal val="#ppt_x"/>
                                          </p:val>
                                        </p:tav>
                                      </p:tavLst>
                                    </p:anim>
                                    <p:anim calcmode="lin" valueType="num">
                                      <p:cBhvr>
                                        <p:cTn id="17" dur="1000" fill="hold"/>
                                        <p:tgtEl>
                                          <p:spTgt spid="397326"/>
                                        </p:tgtEl>
                                        <p:attrNameLst>
                                          <p:attrName>ppt_y</p:attrName>
                                        </p:attrNameLst>
                                      </p:cBhvr>
                                      <p:tavLst>
                                        <p:tav tm="0">
                                          <p:val>
                                            <p:strVal val="#ppt_y-.1"/>
                                          </p:val>
                                        </p:tav>
                                        <p:tav tm="100000">
                                          <p:val>
                                            <p:strVal val="#ppt_y"/>
                                          </p:val>
                                        </p:tav>
                                      </p:tavLst>
                                    </p:anim>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397315"/>
                                        </p:tgtEl>
                                        <p:attrNameLst>
                                          <p:attrName>style.visibility</p:attrName>
                                        </p:attrNameLst>
                                      </p:cBhvr>
                                      <p:to>
                                        <p:strVal val="visible"/>
                                      </p:to>
                                    </p:set>
                                    <p:animEffect transition="in" filter="fade">
                                      <p:cBhvr>
                                        <p:cTn id="21" dur="1000"/>
                                        <p:tgtEl>
                                          <p:spTgt spid="3973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97317">
                                            <p:txEl>
                                              <p:pRg st="0" end="0"/>
                                            </p:txEl>
                                          </p:spTgt>
                                        </p:tgtEl>
                                        <p:attrNameLst>
                                          <p:attrName>style.visibility</p:attrName>
                                        </p:attrNameLst>
                                      </p:cBhvr>
                                      <p:to>
                                        <p:strVal val="visible"/>
                                      </p:to>
                                    </p:set>
                                    <p:animEffect transition="in" filter="fade">
                                      <p:cBhvr>
                                        <p:cTn id="24" dur="1000"/>
                                        <p:tgtEl>
                                          <p:spTgt spid="397317">
                                            <p:txEl>
                                              <p:pRg st="0" end="0"/>
                                            </p:txEl>
                                          </p:spTgt>
                                        </p:tgtEl>
                                      </p:cBhvr>
                                    </p:animEffect>
                                  </p:childTnLst>
                                </p:cTn>
                              </p:par>
                            </p:childTnLst>
                          </p:cTn>
                        </p:par>
                        <p:par>
                          <p:cTn id="25" fill="hold">
                            <p:stCondLst>
                              <p:cond delay="6000"/>
                            </p:stCondLst>
                            <p:childTnLst>
                              <p:par>
                                <p:cTn id="26" presetID="10" presetClass="entr" presetSubtype="0" fill="hold" grpId="0" nodeType="afterEffect">
                                  <p:stCondLst>
                                    <p:cond delay="0"/>
                                  </p:stCondLst>
                                  <p:childTnLst>
                                    <p:set>
                                      <p:cBhvr>
                                        <p:cTn id="27" dur="1" fill="hold">
                                          <p:stCondLst>
                                            <p:cond delay="0"/>
                                          </p:stCondLst>
                                        </p:cTn>
                                        <p:tgtEl>
                                          <p:spTgt spid="397317">
                                            <p:txEl>
                                              <p:pRg st="1" end="1"/>
                                            </p:txEl>
                                          </p:spTgt>
                                        </p:tgtEl>
                                        <p:attrNameLst>
                                          <p:attrName>style.visibility</p:attrName>
                                        </p:attrNameLst>
                                      </p:cBhvr>
                                      <p:to>
                                        <p:strVal val="visible"/>
                                      </p:to>
                                    </p:set>
                                    <p:animEffect transition="in" filter="fade">
                                      <p:cBhvr>
                                        <p:cTn id="28" dur="1000"/>
                                        <p:tgtEl>
                                          <p:spTgt spid="397317">
                                            <p:txEl>
                                              <p:pRg st="1" end="1"/>
                                            </p:txEl>
                                          </p:spTgt>
                                        </p:tgtEl>
                                      </p:cBhvr>
                                    </p:animEffect>
                                  </p:childTnLst>
                                </p:cTn>
                              </p:par>
                            </p:childTnLst>
                          </p:cTn>
                        </p:par>
                        <p:par>
                          <p:cTn id="29" fill="hold">
                            <p:stCondLst>
                              <p:cond delay="7000"/>
                            </p:stCondLst>
                            <p:childTnLst>
                              <p:par>
                                <p:cTn id="30" presetID="23" presetClass="entr" presetSubtype="528" fill="hold" nodeType="afterEffect">
                                  <p:stCondLst>
                                    <p:cond delay="1000"/>
                                  </p:stCondLst>
                                  <p:childTnLst>
                                    <p:set>
                                      <p:cBhvr>
                                        <p:cTn id="31" dur="1" fill="hold">
                                          <p:stCondLst>
                                            <p:cond delay="0"/>
                                          </p:stCondLst>
                                        </p:cTn>
                                        <p:tgtEl>
                                          <p:spTgt spid="397323"/>
                                        </p:tgtEl>
                                        <p:attrNameLst>
                                          <p:attrName>style.visibility</p:attrName>
                                        </p:attrNameLst>
                                      </p:cBhvr>
                                      <p:to>
                                        <p:strVal val="visible"/>
                                      </p:to>
                                    </p:set>
                                    <p:anim calcmode="lin" valueType="num">
                                      <p:cBhvr>
                                        <p:cTn id="32" dur="500" fill="hold"/>
                                        <p:tgtEl>
                                          <p:spTgt spid="397323"/>
                                        </p:tgtEl>
                                        <p:attrNameLst>
                                          <p:attrName>ppt_w</p:attrName>
                                        </p:attrNameLst>
                                      </p:cBhvr>
                                      <p:tavLst>
                                        <p:tav tm="0">
                                          <p:val>
                                            <p:fltVal val="0"/>
                                          </p:val>
                                        </p:tav>
                                        <p:tav tm="100000">
                                          <p:val>
                                            <p:strVal val="#ppt_w"/>
                                          </p:val>
                                        </p:tav>
                                      </p:tavLst>
                                    </p:anim>
                                    <p:anim calcmode="lin" valueType="num">
                                      <p:cBhvr>
                                        <p:cTn id="33" dur="500" fill="hold"/>
                                        <p:tgtEl>
                                          <p:spTgt spid="397323"/>
                                        </p:tgtEl>
                                        <p:attrNameLst>
                                          <p:attrName>ppt_h</p:attrName>
                                        </p:attrNameLst>
                                      </p:cBhvr>
                                      <p:tavLst>
                                        <p:tav tm="0">
                                          <p:val>
                                            <p:fltVal val="0"/>
                                          </p:val>
                                        </p:tav>
                                        <p:tav tm="100000">
                                          <p:val>
                                            <p:strVal val="#ppt_h"/>
                                          </p:val>
                                        </p:tav>
                                      </p:tavLst>
                                    </p:anim>
                                    <p:anim calcmode="lin" valueType="num">
                                      <p:cBhvr>
                                        <p:cTn id="34" dur="500" fill="hold"/>
                                        <p:tgtEl>
                                          <p:spTgt spid="397323"/>
                                        </p:tgtEl>
                                        <p:attrNameLst>
                                          <p:attrName>ppt_x</p:attrName>
                                        </p:attrNameLst>
                                      </p:cBhvr>
                                      <p:tavLst>
                                        <p:tav tm="0">
                                          <p:val>
                                            <p:fltVal val="0.5"/>
                                          </p:val>
                                        </p:tav>
                                        <p:tav tm="100000">
                                          <p:val>
                                            <p:strVal val="#ppt_x"/>
                                          </p:val>
                                        </p:tav>
                                      </p:tavLst>
                                    </p:anim>
                                    <p:anim calcmode="lin" valueType="num">
                                      <p:cBhvr>
                                        <p:cTn id="35" dur="500" fill="hold"/>
                                        <p:tgtEl>
                                          <p:spTgt spid="397323"/>
                                        </p:tgtEl>
                                        <p:attrNameLst>
                                          <p:attrName>ppt_y</p:attrName>
                                        </p:attrNameLst>
                                      </p:cBhvr>
                                      <p:tavLst>
                                        <p:tav tm="0">
                                          <p:val>
                                            <p:fltVal val="0.5"/>
                                          </p:val>
                                        </p:tav>
                                        <p:tav tm="100000">
                                          <p:val>
                                            <p:strVal val="#ppt_y"/>
                                          </p:val>
                                        </p:tav>
                                      </p:tavLst>
                                    </p:anim>
                                  </p:childTnLst>
                                </p:cTn>
                              </p:par>
                            </p:childTnLst>
                          </p:cTn>
                        </p:par>
                        <p:par>
                          <p:cTn id="36" fill="hold">
                            <p:stCondLst>
                              <p:cond delay="8500"/>
                            </p:stCondLst>
                            <p:childTnLst>
                              <p:par>
                                <p:cTn id="37" presetID="10" presetClass="entr" presetSubtype="0" fill="hold" nodeType="afterEffect">
                                  <p:stCondLst>
                                    <p:cond delay="0"/>
                                  </p:stCondLst>
                                  <p:childTnLst>
                                    <p:set>
                                      <p:cBhvr>
                                        <p:cTn id="38" dur="1" fill="hold">
                                          <p:stCondLst>
                                            <p:cond delay="0"/>
                                          </p:stCondLst>
                                        </p:cTn>
                                        <p:tgtEl>
                                          <p:spTgt spid="397318"/>
                                        </p:tgtEl>
                                        <p:attrNameLst>
                                          <p:attrName>style.visibility</p:attrName>
                                        </p:attrNameLst>
                                      </p:cBhvr>
                                      <p:to>
                                        <p:strVal val="visible"/>
                                      </p:to>
                                    </p:set>
                                    <p:animEffect transition="in" filter="fade">
                                      <p:cBhvr>
                                        <p:cTn id="39" dur="1000"/>
                                        <p:tgtEl>
                                          <p:spTgt spid="39731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97319">
                                            <p:txEl>
                                              <p:pRg st="0" end="0"/>
                                            </p:txEl>
                                          </p:spTgt>
                                        </p:tgtEl>
                                        <p:attrNameLst>
                                          <p:attrName>style.visibility</p:attrName>
                                        </p:attrNameLst>
                                      </p:cBhvr>
                                      <p:to>
                                        <p:strVal val="visible"/>
                                      </p:to>
                                    </p:set>
                                    <p:animEffect transition="in" filter="fade">
                                      <p:cBhvr>
                                        <p:cTn id="42" dur="1000"/>
                                        <p:tgtEl>
                                          <p:spTgt spid="397319">
                                            <p:txEl>
                                              <p:pRg st="0" end="0"/>
                                            </p:txEl>
                                          </p:spTgt>
                                        </p:tgtEl>
                                      </p:cBhvr>
                                    </p:animEffect>
                                  </p:childTnLst>
                                </p:cTn>
                              </p:par>
                            </p:childTnLst>
                          </p:cTn>
                        </p:par>
                        <p:par>
                          <p:cTn id="43" fill="hold">
                            <p:stCondLst>
                              <p:cond delay="9500"/>
                            </p:stCondLst>
                            <p:childTnLst>
                              <p:par>
                                <p:cTn id="44" presetID="47" presetClass="entr" presetSubtype="0" fill="hold" nodeType="afterEffect">
                                  <p:stCondLst>
                                    <p:cond delay="0"/>
                                  </p:stCondLst>
                                  <p:childTnLst>
                                    <p:set>
                                      <p:cBhvr>
                                        <p:cTn id="45" dur="1" fill="hold">
                                          <p:stCondLst>
                                            <p:cond delay="0"/>
                                          </p:stCondLst>
                                        </p:cTn>
                                        <p:tgtEl>
                                          <p:spTgt spid="397322"/>
                                        </p:tgtEl>
                                        <p:attrNameLst>
                                          <p:attrName>style.visibility</p:attrName>
                                        </p:attrNameLst>
                                      </p:cBhvr>
                                      <p:to>
                                        <p:strVal val="visible"/>
                                      </p:to>
                                    </p:set>
                                    <p:animEffect transition="in" filter="fade">
                                      <p:cBhvr>
                                        <p:cTn id="46" dur="1000"/>
                                        <p:tgtEl>
                                          <p:spTgt spid="397322"/>
                                        </p:tgtEl>
                                      </p:cBhvr>
                                    </p:animEffect>
                                    <p:anim calcmode="lin" valueType="num">
                                      <p:cBhvr>
                                        <p:cTn id="47" dur="1000" fill="hold"/>
                                        <p:tgtEl>
                                          <p:spTgt spid="397322"/>
                                        </p:tgtEl>
                                        <p:attrNameLst>
                                          <p:attrName>ppt_x</p:attrName>
                                        </p:attrNameLst>
                                      </p:cBhvr>
                                      <p:tavLst>
                                        <p:tav tm="0">
                                          <p:val>
                                            <p:strVal val="#ppt_x"/>
                                          </p:val>
                                        </p:tav>
                                        <p:tav tm="100000">
                                          <p:val>
                                            <p:strVal val="#ppt_x"/>
                                          </p:val>
                                        </p:tav>
                                      </p:tavLst>
                                    </p:anim>
                                    <p:anim calcmode="lin" valueType="num">
                                      <p:cBhvr>
                                        <p:cTn id="48" dur="1000" fill="hold"/>
                                        <p:tgtEl>
                                          <p:spTgt spid="397322"/>
                                        </p:tgtEl>
                                        <p:attrNameLst>
                                          <p:attrName>ppt_y</p:attrName>
                                        </p:attrNameLst>
                                      </p:cBhvr>
                                      <p:tavLst>
                                        <p:tav tm="0">
                                          <p:val>
                                            <p:strVal val="#ppt_y-.1"/>
                                          </p:val>
                                        </p:tav>
                                        <p:tav tm="100000">
                                          <p:val>
                                            <p:strVal val="#ppt_y"/>
                                          </p:val>
                                        </p:tav>
                                      </p:tavLst>
                                    </p:anim>
                                  </p:childTnLst>
                                </p:cTn>
                              </p:par>
                            </p:childTnLst>
                          </p:cTn>
                        </p:par>
                        <p:par>
                          <p:cTn id="49" fill="hold">
                            <p:stCondLst>
                              <p:cond delay="10500"/>
                            </p:stCondLst>
                            <p:childTnLst>
                              <p:par>
                                <p:cTn id="50" presetID="42" presetClass="entr" presetSubtype="0" fill="hold"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1000"/>
                                        <p:tgtEl>
                                          <p:spTgt spid="2"/>
                                        </p:tgtEl>
                                      </p:cBhvr>
                                    </p:animEffect>
                                    <p:anim calcmode="lin" valueType="num">
                                      <p:cBhvr>
                                        <p:cTn id="53" dur="1000" fill="hold"/>
                                        <p:tgtEl>
                                          <p:spTgt spid="2"/>
                                        </p:tgtEl>
                                        <p:attrNameLst>
                                          <p:attrName>ppt_x</p:attrName>
                                        </p:attrNameLst>
                                      </p:cBhvr>
                                      <p:tavLst>
                                        <p:tav tm="0">
                                          <p:val>
                                            <p:strVal val="#ppt_x"/>
                                          </p:val>
                                        </p:tav>
                                        <p:tav tm="100000">
                                          <p:val>
                                            <p:strVal val="#ppt_x"/>
                                          </p:val>
                                        </p:tav>
                                      </p:tavLst>
                                    </p:anim>
                                    <p:anim calcmode="lin" valueType="num">
                                      <p:cBhvr>
                                        <p:cTn id="54" dur="1000" fill="hold"/>
                                        <p:tgtEl>
                                          <p:spTgt spid="2"/>
                                        </p:tgtEl>
                                        <p:attrNameLst>
                                          <p:attrName>ppt_y</p:attrName>
                                        </p:attrNameLst>
                                      </p:cBhvr>
                                      <p:tavLst>
                                        <p:tav tm="0">
                                          <p:val>
                                            <p:strVal val="#ppt_y+.1"/>
                                          </p:val>
                                        </p:tav>
                                        <p:tav tm="100000">
                                          <p:val>
                                            <p:strVal val="#ppt_y"/>
                                          </p:val>
                                        </p:tav>
                                      </p:tavLst>
                                    </p:anim>
                                  </p:childTnLst>
                                </p:cTn>
                              </p:par>
                            </p:childTnLst>
                          </p:cTn>
                        </p:par>
                        <p:par>
                          <p:cTn id="55" fill="hold">
                            <p:stCondLst>
                              <p:cond delay="11500"/>
                            </p:stCondLst>
                            <p:childTnLst>
                              <p:par>
                                <p:cTn id="56" presetID="10" presetClass="entr" presetSubtype="0" fill="hold" nodeType="afterEffect">
                                  <p:stCondLst>
                                    <p:cond delay="0"/>
                                  </p:stCondLst>
                                  <p:childTnLst>
                                    <p:set>
                                      <p:cBhvr>
                                        <p:cTn id="57" dur="1" fill="hold">
                                          <p:stCondLst>
                                            <p:cond delay="0"/>
                                          </p:stCondLst>
                                        </p:cTn>
                                        <p:tgtEl>
                                          <p:spTgt spid="397320"/>
                                        </p:tgtEl>
                                        <p:attrNameLst>
                                          <p:attrName>style.visibility</p:attrName>
                                        </p:attrNameLst>
                                      </p:cBhvr>
                                      <p:to>
                                        <p:strVal val="visible"/>
                                      </p:to>
                                    </p:set>
                                    <p:animEffect transition="in" filter="fade">
                                      <p:cBhvr>
                                        <p:cTn id="58" dur="500"/>
                                        <p:tgtEl>
                                          <p:spTgt spid="397320"/>
                                        </p:tgtEl>
                                      </p:cBhvr>
                                    </p:animEffect>
                                  </p:childTnLst>
                                </p:cTn>
                              </p:par>
                            </p:childTnLst>
                          </p:cTn>
                        </p:par>
                        <p:par>
                          <p:cTn id="59" fill="hold">
                            <p:stCondLst>
                              <p:cond delay="12000"/>
                            </p:stCondLst>
                            <p:childTnLst>
                              <p:par>
                                <p:cTn id="60" presetID="47" presetClass="entr" presetSubtype="0" fill="hold" grpId="0" nodeType="afterEffect">
                                  <p:stCondLst>
                                    <p:cond delay="0"/>
                                  </p:stCondLst>
                                  <p:childTnLst>
                                    <p:set>
                                      <p:cBhvr>
                                        <p:cTn id="61" dur="1" fill="hold">
                                          <p:stCondLst>
                                            <p:cond delay="0"/>
                                          </p:stCondLst>
                                        </p:cTn>
                                        <p:tgtEl>
                                          <p:spTgt spid="397321">
                                            <p:txEl>
                                              <p:pRg st="0" end="0"/>
                                            </p:txEl>
                                          </p:spTgt>
                                        </p:tgtEl>
                                        <p:attrNameLst>
                                          <p:attrName>style.visibility</p:attrName>
                                        </p:attrNameLst>
                                      </p:cBhvr>
                                      <p:to>
                                        <p:strVal val="visible"/>
                                      </p:to>
                                    </p:set>
                                    <p:animEffect transition="in" filter="fade">
                                      <p:cBhvr>
                                        <p:cTn id="62" dur="500"/>
                                        <p:tgtEl>
                                          <p:spTgt spid="397321">
                                            <p:txEl>
                                              <p:pRg st="0" end="0"/>
                                            </p:txEl>
                                          </p:spTgt>
                                        </p:tgtEl>
                                      </p:cBhvr>
                                    </p:animEffect>
                                    <p:anim calcmode="lin" valueType="num">
                                      <p:cBhvr>
                                        <p:cTn id="63" dur="500" fill="hold"/>
                                        <p:tgtEl>
                                          <p:spTgt spid="397321">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397321">
                                            <p:txEl>
                                              <p:pRg st="0" end="0"/>
                                            </p:txEl>
                                          </p:spTgt>
                                        </p:tgtEl>
                                        <p:attrNameLst>
                                          <p:attrName>ppt_y</p:attrName>
                                        </p:attrNameLst>
                                      </p:cBhvr>
                                      <p:tavLst>
                                        <p:tav tm="0">
                                          <p:val>
                                            <p:strVal val="#ppt_y-.1"/>
                                          </p:val>
                                        </p:tav>
                                        <p:tav tm="100000">
                                          <p:val>
                                            <p:strVal val="#ppt_y"/>
                                          </p:val>
                                        </p:tav>
                                      </p:tavLst>
                                    </p:anim>
                                  </p:childTnLst>
                                </p:cTn>
                              </p:par>
                            </p:childTnLst>
                          </p:cTn>
                        </p:par>
                        <p:par>
                          <p:cTn id="65" fill="hold">
                            <p:stCondLst>
                              <p:cond delay="12500"/>
                            </p:stCondLst>
                            <p:childTnLst>
                              <p:par>
                                <p:cTn id="66" presetID="23" presetClass="entr" presetSubtype="272" fill="hold" nodeType="afterEffect">
                                  <p:stCondLst>
                                    <p:cond delay="0"/>
                                  </p:stCondLst>
                                  <p:childTnLst>
                                    <p:set>
                                      <p:cBhvr>
                                        <p:cTn id="67" dur="1" fill="hold">
                                          <p:stCondLst>
                                            <p:cond delay="0"/>
                                          </p:stCondLst>
                                        </p:cTn>
                                        <p:tgtEl>
                                          <p:spTgt spid="397324"/>
                                        </p:tgtEl>
                                        <p:attrNameLst>
                                          <p:attrName>style.visibility</p:attrName>
                                        </p:attrNameLst>
                                      </p:cBhvr>
                                      <p:to>
                                        <p:strVal val="visible"/>
                                      </p:to>
                                    </p:set>
                                    <p:anim calcmode="lin" valueType="num">
                                      <p:cBhvr>
                                        <p:cTn id="68" dur="500" fill="hold"/>
                                        <p:tgtEl>
                                          <p:spTgt spid="397324"/>
                                        </p:tgtEl>
                                        <p:attrNameLst>
                                          <p:attrName>ppt_w</p:attrName>
                                        </p:attrNameLst>
                                      </p:cBhvr>
                                      <p:tavLst>
                                        <p:tav tm="0">
                                          <p:val>
                                            <p:strVal val="2/3*#ppt_w"/>
                                          </p:val>
                                        </p:tav>
                                        <p:tav tm="100000">
                                          <p:val>
                                            <p:strVal val="#ppt_w"/>
                                          </p:val>
                                        </p:tav>
                                      </p:tavLst>
                                    </p:anim>
                                    <p:anim calcmode="lin" valueType="num">
                                      <p:cBhvr>
                                        <p:cTn id="69" dur="500" fill="hold"/>
                                        <p:tgtEl>
                                          <p:spTgt spid="39732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7317" grpId="0" build="p"/>
      <p:bldP spid="397319" grpId="0" build="allAtOnce"/>
      <p:bldP spid="397321"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8077200" cy="1470025"/>
          </a:xfrm>
        </p:spPr>
        <p:txBody>
          <a:bodyPr>
            <a:normAutofit/>
          </a:bodyPr>
          <a:lstStyle/>
          <a:p>
            <a:pPr lvl="0"/>
            <a:r>
              <a:rPr lang="en-US" dirty="0" smtClean="0"/>
              <a:t>3. Develop Federation-Aware Apps</a:t>
            </a:r>
            <a:endParaRPr lang="en-GB" dirty="0"/>
          </a:p>
        </p:txBody>
      </p:sp>
      <p:sp>
        <p:nvSpPr>
          <p:cNvPr id="9" name="Subtitle 8"/>
          <p:cNvSpPr>
            <a:spLocks noGrp="1"/>
          </p:cNvSpPr>
          <p:nvPr>
            <p:ph type="subTitle" idx="1"/>
          </p:nvPr>
        </p:nvSpPr>
        <p:spPr/>
        <p:txBody>
          <a:bodyPr/>
          <a:lstStyle/>
          <a:p>
            <a:endParaRPr lang="en-GB"/>
          </a:p>
        </p:txBody>
      </p:sp>
    </p:spTree>
  </p:cSld>
  <p:clrMapOvr>
    <a:masterClrMapping/>
  </p:clrMapOvr>
  <p:transition advTm="500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9524" name="Rectangle 68"/>
          <p:cNvSpPr>
            <a:spLocks noGrp="1" noChangeArrowheads="1"/>
          </p:cNvSpPr>
          <p:nvPr>
            <p:ph type="title"/>
          </p:nvPr>
        </p:nvSpPr>
        <p:spPr/>
        <p:txBody>
          <a:bodyPr>
            <a:normAutofit/>
          </a:bodyPr>
          <a:lstStyle/>
          <a:p>
            <a:r>
              <a:rPr lang="en-US" dirty="0" smtClean="0"/>
              <a:t>Hyper-V Architecture</a:t>
            </a:r>
          </a:p>
        </p:txBody>
      </p:sp>
      <p:sp>
        <p:nvSpPr>
          <p:cNvPr id="317442" name="Rectangle 2"/>
          <p:cNvSpPr>
            <a:spLocks noChangeArrowheads="1"/>
          </p:cNvSpPr>
          <p:nvPr/>
        </p:nvSpPr>
        <p:spPr bwMode="auto">
          <a:xfrm>
            <a:off x="387350" y="1758950"/>
            <a:ext cx="8370888" cy="4873625"/>
          </a:xfrm>
          <a:prstGeom prst="rect">
            <a:avLst/>
          </a:prstGeom>
          <a:solidFill>
            <a:schemeClr val="bg2">
              <a:alpha val="50195"/>
            </a:schemeClr>
          </a:solidFill>
          <a:ln w="9525">
            <a:noFill/>
            <a:miter lim="800000"/>
            <a:headEnd/>
            <a:tailEnd/>
          </a:ln>
        </p:spPr>
        <p:txBody>
          <a:bodyPr wrap="none" lIns="82296" tIns="41148" rIns="82296" bIns="41148" anchor="ctr"/>
          <a:lstStyle/>
          <a:p>
            <a:pPr algn="l" defTabSz="822325" rtl="0" fontAlgn="base">
              <a:lnSpc>
                <a:spcPct val="90000"/>
              </a:lnSpc>
              <a:spcBef>
                <a:spcPct val="30000"/>
              </a:spcBef>
              <a:spcAft>
                <a:spcPct val="0"/>
              </a:spcAft>
              <a:defRPr/>
            </a:pPr>
            <a:endParaRPr lang="en-US" sz="2900" kern="1200" dirty="0">
              <a:solidFill>
                <a:srgbClr val="A2998A"/>
              </a:solidFill>
              <a:effectLst>
                <a:outerShdw blurRad="38100" dist="38100" dir="2700000" algn="tl">
                  <a:srgbClr val="000000"/>
                </a:outerShdw>
              </a:effectLst>
              <a:latin typeface="Segoe"/>
              <a:ea typeface="+mn-ea"/>
              <a:cs typeface="+mn-cs"/>
            </a:endParaRPr>
          </a:p>
        </p:txBody>
      </p:sp>
      <p:sp>
        <p:nvSpPr>
          <p:cNvPr id="317444" name="Line 4"/>
          <p:cNvSpPr>
            <a:spLocks noChangeShapeType="1"/>
          </p:cNvSpPr>
          <p:nvPr/>
        </p:nvSpPr>
        <p:spPr bwMode="auto">
          <a:xfrm flipV="1">
            <a:off x="3937000" y="1755775"/>
            <a:ext cx="0" cy="3805238"/>
          </a:xfrm>
          <a:prstGeom prst="line">
            <a:avLst/>
          </a:prstGeom>
          <a:noFill/>
          <a:ln w="28575">
            <a:solidFill>
              <a:srgbClr val="FFFFFF"/>
            </a:solidFill>
            <a:prstDash val="lgDash"/>
            <a:round/>
            <a:headEnd/>
            <a:tailEnd/>
          </a:ln>
          <a:effectLst>
            <a:outerShdw dist="35921" dir="2700000" algn="ctr" rotWithShape="0">
              <a:schemeClr val="bg2"/>
            </a:outerShdw>
          </a:effectLst>
        </p:spPr>
        <p:txBody>
          <a:bodyPr wrap="none" anchor="ctr"/>
          <a:lstStyle/>
          <a:p>
            <a:pPr algn="l" rtl="0" fontAlgn="base">
              <a:spcBef>
                <a:spcPct val="0"/>
              </a:spcBef>
              <a:spcAft>
                <a:spcPct val="0"/>
              </a:spcAft>
              <a:defRPr/>
            </a:pPr>
            <a:endParaRPr lang="en-US" kern="1200" dirty="0">
              <a:solidFill>
                <a:srgbClr val="A2998A"/>
              </a:solidFill>
              <a:effectLst>
                <a:outerShdw blurRad="38100" dist="38100" dir="2700000" algn="tl">
                  <a:srgbClr val="000000">
                    <a:alpha val="43137"/>
                  </a:srgbClr>
                </a:outerShdw>
              </a:effectLst>
              <a:latin typeface="Segoe"/>
              <a:ea typeface="+mn-ea"/>
              <a:cs typeface="+mn-cs"/>
            </a:endParaRPr>
          </a:p>
        </p:txBody>
      </p:sp>
      <p:sp>
        <p:nvSpPr>
          <p:cNvPr id="317445" name="Text Box 5"/>
          <p:cNvSpPr txBox="1">
            <a:spLocks noChangeArrowheads="1"/>
          </p:cNvSpPr>
          <p:nvPr/>
        </p:nvSpPr>
        <p:spPr bwMode="auto">
          <a:xfrm>
            <a:off x="750888" y="1773238"/>
            <a:ext cx="2963862" cy="425450"/>
          </a:xfrm>
          <a:prstGeom prst="rect">
            <a:avLst/>
          </a:prstGeom>
          <a:noFill/>
          <a:ln w="3175" algn="ctr">
            <a:noFill/>
            <a:miter lim="800000"/>
            <a:headEnd/>
            <a:tailEnd/>
          </a:ln>
        </p:spPr>
        <p:txBody>
          <a:bodyPr lIns="82296" tIns="41148" rIns="82296" bIns="41148">
            <a:spAutoFit/>
          </a:bodyPr>
          <a:lstStyle/>
          <a:p>
            <a:pPr algn="l" defTabSz="822325" rtl="0" fontAlgn="base">
              <a:lnSpc>
                <a:spcPct val="90000"/>
              </a:lnSpc>
              <a:spcBef>
                <a:spcPct val="30000"/>
              </a:spcBef>
              <a:spcAft>
                <a:spcPct val="0"/>
              </a:spcAft>
              <a:defRPr/>
            </a:pPr>
            <a:r>
              <a:rPr lang="en-US" sz="2500" kern="1200" dirty="0">
                <a:effectLst>
                  <a:outerShdw blurRad="38100" dist="38100" dir="2700000" algn="tl">
                    <a:srgbClr val="000000"/>
                  </a:outerShdw>
                </a:effectLst>
                <a:latin typeface="Segoe"/>
                <a:ea typeface="+mn-ea"/>
                <a:cs typeface="+mn-cs"/>
              </a:rPr>
              <a:t>Parent Partition</a:t>
            </a:r>
          </a:p>
        </p:txBody>
      </p:sp>
      <p:sp>
        <p:nvSpPr>
          <p:cNvPr id="317446" name="Line 6"/>
          <p:cNvSpPr>
            <a:spLocks noChangeShapeType="1"/>
          </p:cNvSpPr>
          <p:nvPr/>
        </p:nvSpPr>
        <p:spPr bwMode="auto">
          <a:xfrm flipH="1">
            <a:off x="704850" y="5561013"/>
            <a:ext cx="6321425" cy="1587"/>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anchor="ctr"/>
          <a:lstStyle/>
          <a:p>
            <a:pPr algn="l" rtl="0" fontAlgn="base">
              <a:spcBef>
                <a:spcPct val="0"/>
              </a:spcBef>
              <a:spcAft>
                <a:spcPct val="0"/>
              </a:spcAft>
              <a:defRPr/>
            </a:pPr>
            <a:endParaRPr lang="en-US" kern="1200" dirty="0">
              <a:solidFill>
                <a:srgbClr val="A2998A"/>
              </a:solidFill>
              <a:effectLst>
                <a:outerShdw blurRad="38100" dist="38100" dir="2700000" algn="tl">
                  <a:srgbClr val="000000">
                    <a:alpha val="43137"/>
                  </a:srgbClr>
                </a:outerShdw>
              </a:effectLst>
              <a:latin typeface="Segoe"/>
              <a:ea typeface="+mn-ea"/>
              <a:cs typeface="+mn-cs"/>
            </a:endParaRPr>
          </a:p>
        </p:txBody>
      </p:sp>
      <p:sp>
        <p:nvSpPr>
          <p:cNvPr id="317447" name="Text Box 7"/>
          <p:cNvSpPr txBox="1">
            <a:spLocks noChangeArrowheads="1"/>
          </p:cNvSpPr>
          <p:nvPr/>
        </p:nvSpPr>
        <p:spPr bwMode="auto">
          <a:xfrm>
            <a:off x="4202113" y="1774825"/>
            <a:ext cx="2660650" cy="425450"/>
          </a:xfrm>
          <a:prstGeom prst="rect">
            <a:avLst/>
          </a:prstGeom>
          <a:noFill/>
          <a:ln w="3175" algn="ctr">
            <a:noFill/>
            <a:miter lim="800000"/>
            <a:headEnd/>
            <a:tailEnd/>
          </a:ln>
        </p:spPr>
        <p:txBody>
          <a:bodyPr lIns="82296" tIns="41148" rIns="82296" bIns="41148">
            <a:spAutoFit/>
          </a:bodyPr>
          <a:lstStyle/>
          <a:p>
            <a:pPr algn="l" defTabSz="822325" rtl="0" fontAlgn="base">
              <a:lnSpc>
                <a:spcPct val="90000"/>
              </a:lnSpc>
              <a:spcBef>
                <a:spcPct val="30000"/>
              </a:spcBef>
              <a:spcAft>
                <a:spcPct val="0"/>
              </a:spcAft>
              <a:defRPr/>
            </a:pPr>
            <a:r>
              <a:rPr lang="en-US" sz="2500" kern="1200" dirty="0">
                <a:effectLst>
                  <a:outerShdw blurRad="38100" dist="38100" dir="2700000" algn="tl">
                    <a:srgbClr val="000000"/>
                  </a:outerShdw>
                </a:effectLst>
                <a:latin typeface="Segoe"/>
                <a:ea typeface="+mn-ea"/>
                <a:cs typeface="+mn-cs"/>
              </a:rPr>
              <a:t>Child Partitions</a:t>
            </a:r>
          </a:p>
        </p:txBody>
      </p:sp>
      <p:sp>
        <p:nvSpPr>
          <p:cNvPr id="317448" name="Text Box 8"/>
          <p:cNvSpPr txBox="1">
            <a:spLocks noChangeArrowheads="1"/>
          </p:cNvSpPr>
          <p:nvPr/>
        </p:nvSpPr>
        <p:spPr bwMode="auto">
          <a:xfrm>
            <a:off x="5829300" y="5287963"/>
            <a:ext cx="1441450" cy="274637"/>
          </a:xfrm>
          <a:prstGeom prst="rect">
            <a:avLst/>
          </a:prstGeom>
          <a:noFill/>
          <a:ln w="3175" algn="ctr">
            <a:noFill/>
            <a:miter lim="800000"/>
            <a:headEnd/>
            <a:tailEnd/>
          </a:ln>
        </p:spPr>
        <p:txBody>
          <a:bodyPr lIns="82296" tIns="41148" rIns="82296" bIns="41148">
            <a:spAutoFit/>
          </a:bodyPr>
          <a:lstStyle/>
          <a:p>
            <a:pPr algn="l" defTabSz="822325" rtl="0" fontAlgn="base">
              <a:lnSpc>
                <a:spcPct val="90000"/>
              </a:lnSpc>
              <a:spcBef>
                <a:spcPct val="30000"/>
              </a:spcBef>
              <a:spcAft>
                <a:spcPct val="0"/>
              </a:spcAft>
              <a:defRPr/>
            </a:pPr>
            <a:r>
              <a:rPr lang="en-US" sz="1400" kern="1200" dirty="0">
                <a:effectLst>
                  <a:outerShdw blurRad="38100" dist="38100" dir="2700000" algn="tl">
                    <a:srgbClr val="000000"/>
                  </a:outerShdw>
                </a:effectLst>
                <a:latin typeface="Segoe"/>
                <a:ea typeface="+mn-ea"/>
                <a:cs typeface="+mn-cs"/>
              </a:rPr>
              <a:t>Kernel Mode</a:t>
            </a:r>
          </a:p>
        </p:txBody>
      </p:sp>
      <p:sp>
        <p:nvSpPr>
          <p:cNvPr id="317449" name="Text Box 9"/>
          <p:cNvSpPr txBox="1">
            <a:spLocks noChangeArrowheads="1"/>
          </p:cNvSpPr>
          <p:nvPr/>
        </p:nvSpPr>
        <p:spPr bwMode="auto">
          <a:xfrm>
            <a:off x="5829300" y="3516313"/>
            <a:ext cx="1301750" cy="274637"/>
          </a:xfrm>
          <a:prstGeom prst="rect">
            <a:avLst/>
          </a:prstGeom>
          <a:noFill/>
          <a:ln w="3175" algn="ctr">
            <a:noFill/>
            <a:miter lim="800000"/>
            <a:headEnd/>
            <a:tailEnd/>
          </a:ln>
        </p:spPr>
        <p:txBody>
          <a:bodyPr lIns="82296" tIns="41148" rIns="82296" bIns="41148">
            <a:spAutoFit/>
          </a:bodyPr>
          <a:lstStyle/>
          <a:p>
            <a:pPr algn="l" defTabSz="822325" rtl="0" fontAlgn="base">
              <a:lnSpc>
                <a:spcPct val="90000"/>
              </a:lnSpc>
              <a:spcBef>
                <a:spcPct val="30000"/>
              </a:spcBef>
              <a:spcAft>
                <a:spcPct val="0"/>
              </a:spcAft>
              <a:defRPr/>
            </a:pPr>
            <a:r>
              <a:rPr lang="en-US" sz="1400" kern="1200" dirty="0">
                <a:effectLst>
                  <a:outerShdw blurRad="38100" dist="38100" dir="2700000" algn="tl">
                    <a:srgbClr val="000000"/>
                  </a:outerShdw>
                </a:effectLst>
                <a:latin typeface="Segoe"/>
                <a:ea typeface="+mn-ea"/>
                <a:cs typeface="+mn-cs"/>
              </a:rPr>
              <a:t>User Mode</a:t>
            </a:r>
          </a:p>
        </p:txBody>
      </p:sp>
      <p:sp>
        <p:nvSpPr>
          <p:cNvPr id="317450" name="Line 10"/>
          <p:cNvSpPr>
            <a:spLocks noChangeShapeType="1"/>
          </p:cNvSpPr>
          <p:nvPr/>
        </p:nvSpPr>
        <p:spPr bwMode="auto">
          <a:xfrm flipH="1">
            <a:off x="704850" y="3846513"/>
            <a:ext cx="6653213" cy="1587"/>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anchor="ctr"/>
          <a:lstStyle/>
          <a:p>
            <a:pPr algn="l" rtl="0" fontAlgn="base">
              <a:spcBef>
                <a:spcPct val="0"/>
              </a:spcBef>
              <a:spcAft>
                <a:spcPct val="0"/>
              </a:spcAft>
              <a:defRPr/>
            </a:pPr>
            <a:endParaRPr lang="en-US" kern="1200" dirty="0">
              <a:solidFill>
                <a:srgbClr val="A2998A"/>
              </a:solidFill>
              <a:effectLst>
                <a:outerShdw blurRad="38100" dist="38100" dir="2700000" algn="tl">
                  <a:srgbClr val="000000">
                    <a:alpha val="43137"/>
                  </a:srgbClr>
                </a:outerShdw>
              </a:effectLst>
              <a:latin typeface="Segoe"/>
              <a:ea typeface="+mn-ea"/>
              <a:cs typeface="+mn-cs"/>
            </a:endParaRPr>
          </a:p>
        </p:txBody>
      </p:sp>
      <p:grpSp>
        <p:nvGrpSpPr>
          <p:cNvPr id="2" name="Group 11"/>
          <p:cNvGrpSpPr>
            <a:grpSpLocks/>
          </p:cNvGrpSpPr>
          <p:nvPr/>
        </p:nvGrpSpPr>
        <p:grpSpPr bwMode="auto">
          <a:xfrm>
            <a:off x="661988" y="4181475"/>
            <a:ext cx="3136900" cy="1177925"/>
            <a:chOff x="192" y="2460"/>
            <a:chExt cx="2196" cy="824"/>
          </a:xfrm>
        </p:grpSpPr>
        <p:pic>
          <p:nvPicPr>
            <p:cNvPr id="18489" name="Picture 12" descr="Vivid yellow box"/>
            <p:cNvPicPr>
              <a:picLocks noChangeAspect="1" noChangeArrowheads="1"/>
            </p:cNvPicPr>
            <p:nvPr/>
          </p:nvPicPr>
          <p:blipFill>
            <a:blip r:embed="rId4"/>
            <a:srcRect/>
            <a:stretch>
              <a:fillRect/>
            </a:stretch>
          </p:blipFill>
          <p:spPr bwMode="auto">
            <a:xfrm>
              <a:off x="1277" y="2461"/>
              <a:ext cx="1111" cy="823"/>
            </a:xfrm>
            <a:prstGeom prst="rect">
              <a:avLst/>
            </a:prstGeom>
            <a:noFill/>
            <a:ln w="9525">
              <a:noFill/>
              <a:miter lim="800000"/>
              <a:headEnd/>
              <a:tailEnd/>
            </a:ln>
          </p:spPr>
        </p:pic>
        <p:sp>
          <p:nvSpPr>
            <p:cNvPr id="317453" name="Rectangle 13"/>
            <p:cNvSpPr>
              <a:spLocks noChangeArrowheads="1"/>
            </p:cNvSpPr>
            <p:nvPr/>
          </p:nvSpPr>
          <p:spPr bwMode="grayWhite">
            <a:xfrm>
              <a:off x="1324" y="2500"/>
              <a:ext cx="904" cy="670"/>
            </a:xfrm>
            <a:prstGeom prst="rect">
              <a:avLst/>
            </a:prstGeom>
            <a:noFill/>
            <a:ln w="3175" algn="ctr">
              <a:noFill/>
              <a:miter lim="800000"/>
              <a:headEnd/>
              <a:tailEnd/>
            </a:ln>
          </p:spPr>
          <p:txBody>
            <a:bodyPr wrap="none" lIns="82296" tIns="41148" rIns="82296" bIns="41148" anchor="b" anchorCtr="1"/>
            <a:lstStyle/>
            <a:p>
              <a:pPr algn="r" defTabSz="822325" rtl="0" fontAlgn="base">
                <a:lnSpc>
                  <a:spcPct val="90000"/>
                </a:lnSpc>
                <a:spcBef>
                  <a:spcPct val="30000"/>
                </a:spcBef>
                <a:spcAft>
                  <a:spcPct val="0"/>
                </a:spcAft>
                <a:defRPr/>
              </a:pPr>
              <a:r>
                <a:rPr lang="en-US" sz="1400" kern="1200" dirty="0">
                  <a:latin typeface="Segoe"/>
                  <a:ea typeface="+mn-ea"/>
                  <a:cs typeface="+mn-cs"/>
                </a:rPr>
                <a:t>Virtualization</a:t>
              </a:r>
              <a:br>
                <a:rPr lang="en-US" sz="1400" kern="1200" dirty="0">
                  <a:latin typeface="Segoe"/>
                  <a:ea typeface="+mn-ea"/>
                  <a:cs typeface="+mn-cs"/>
                </a:rPr>
              </a:br>
              <a:r>
                <a:rPr lang="en-US" sz="1400" kern="1200" dirty="0">
                  <a:latin typeface="Segoe"/>
                  <a:ea typeface="+mn-ea"/>
                  <a:cs typeface="+mn-cs"/>
                </a:rPr>
                <a:t>Service</a:t>
              </a:r>
              <a:br>
                <a:rPr lang="en-US" sz="1400" kern="1200" dirty="0">
                  <a:latin typeface="Segoe"/>
                  <a:ea typeface="+mn-ea"/>
                  <a:cs typeface="+mn-cs"/>
                </a:rPr>
              </a:br>
              <a:r>
                <a:rPr lang="en-US" sz="1400" kern="1200" dirty="0">
                  <a:latin typeface="Segoe"/>
                  <a:ea typeface="+mn-ea"/>
                  <a:cs typeface="+mn-cs"/>
                </a:rPr>
                <a:t>Providers</a:t>
              </a:r>
              <a:br>
                <a:rPr lang="en-US" sz="1400" kern="1200" dirty="0">
                  <a:latin typeface="Segoe"/>
                  <a:ea typeface="+mn-ea"/>
                  <a:cs typeface="+mn-cs"/>
                </a:rPr>
              </a:br>
              <a:r>
                <a:rPr lang="en-US" sz="1400" kern="1200" dirty="0">
                  <a:latin typeface="Segoe"/>
                  <a:ea typeface="+mn-ea"/>
                  <a:cs typeface="+mn-cs"/>
                </a:rPr>
                <a:t>(VSPs)</a:t>
              </a:r>
            </a:p>
          </p:txBody>
        </p:sp>
        <p:pic>
          <p:nvPicPr>
            <p:cNvPr id="18491" name="Picture 14" descr="Vivid green box"/>
            <p:cNvPicPr>
              <a:picLocks noChangeAspect="1" noChangeArrowheads="1"/>
            </p:cNvPicPr>
            <p:nvPr/>
          </p:nvPicPr>
          <p:blipFill>
            <a:blip r:embed="rId5"/>
            <a:srcRect/>
            <a:stretch>
              <a:fillRect/>
            </a:stretch>
          </p:blipFill>
          <p:spPr bwMode="auto">
            <a:xfrm>
              <a:off x="192" y="2460"/>
              <a:ext cx="1172" cy="824"/>
            </a:xfrm>
            <a:prstGeom prst="rect">
              <a:avLst/>
            </a:prstGeom>
            <a:noFill/>
            <a:ln w="9525">
              <a:noFill/>
              <a:miter lim="800000"/>
              <a:headEnd/>
              <a:tailEnd/>
            </a:ln>
          </p:spPr>
        </p:pic>
        <p:grpSp>
          <p:nvGrpSpPr>
            <p:cNvPr id="3" name="Group 15"/>
            <p:cNvGrpSpPr>
              <a:grpSpLocks/>
            </p:cNvGrpSpPr>
            <p:nvPr/>
          </p:nvGrpSpPr>
          <p:grpSpPr bwMode="auto">
            <a:xfrm>
              <a:off x="252" y="2792"/>
              <a:ext cx="755" cy="355"/>
              <a:chOff x="-138" y="2223"/>
              <a:chExt cx="755" cy="355"/>
            </a:xfrm>
          </p:grpSpPr>
          <p:pic>
            <p:nvPicPr>
              <p:cNvPr id="18497" name="Picture 16" descr="Vivid green box"/>
              <p:cNvPicPr>
                <a:picLocks noChangeAspect="1" noChangeArrowheads="1"/>
              </p:cNvPicPr>
              <p:nvPr/>
            </p:nvPicPr>
            <p:blipFill>
              <a:blip r:embed="rId6"/>
              <a:srcRect/>
              <a:stretch>
                <a:fillRect/>
              </a:stretch>
            </p:blipFill>
            <p:spPr bwMode="auto">
              <a:xfrm>
                <a:off x="-138" y="2223"/>
                <a:ext cx="755" cy="355"/>
              </a:xfrm>
              <a:prstGeom prst="rect">
                <a:avLst/>
              </a:prstGeom>
              <a:noFill/>
              <a:ln w="9525">
                <a:noFill/>
                <a:miter lim="800000"/>
                <a:headEnd/>
                <a:tailEnd/>
              </a:ln>
            </p:spPr>
          </p:pic>
          <p:sp>
            <p:nvSpPr>
              <p:cNvPr id="317457" name="Rectangle 17"/>
              <p:cNvSpPr>
                <a:spLocks noChangeArrowheads="1"/>
              </p:cNvSpPr>
              <p:nvPr/>
            </p:nvSpPr>
            <p:spPr bwMode="auto">
              <a:xfrm>
                <a:off x="-76" y="2236"/>
                <a:ext cx="629" cy="328"/>
              </a:xfrm>
              <a:prstGeom prst="rect">
                <a:avLst/>
              </a:prstGeom>
              <a:noFill/>
              <a:ln w="3175" algn="ctr">
                <a:noFill/>
                <a:miter lim="800000"/>
                <a:headEnd/>
                <a:tailEnd/>
              </a:ln>
            </p:spPr>
            <p:txBody>
              <a:bodyPr wrap="none" lIns="82296" tIns="41148" rIns="82296" bIns="41148" anchor="ctr"/>
              <a:lstStyle/>
              <a:p>
                <a:pPr algn="ctr" defTabSz="822325" rtl="0" fontAlgn="base">
                  <a:lnSpc>
                    <a:spcPct val="90000"/>
                  </a:lnSpc>
                  <a:spcBef>
                    <a:spcPct val="30000"/>
                  </a:spcBef>
                  <a:spcAft>
                    <a:spcPct val="0"/>
                  </a:spcAft>
                  <a:defRPr/>
                </a:pPr>
                <a:r>
                  <a:rPr lang="en-US" sz="1400" kern="1200" dirty="0">
                    <a:latin typeface="Segoe"/>
                    <a:ea typeface="+mn-ea"/>
                    <a:cs typeface="+mn-cs"/>
                  </a:rPr>
                  <a:t>Windows</a:t>
                </a:r>
                <a:br>
                  <a:rPr lang="en-US" sz="1400" kern="1200" dirty="0">
                    <a:latin typeface="Segoe"/>
                    <a:ea typeface="+mn-ea"/>
                    <a:cs typeface="+mn-cs"/>
                  </a:rPr>
                </a:br>
                <a:r>
                  <a:rPr lang="en-US" sz="1400" kern="1200" dirty="0">
                    <a:latin typeface="Segoe"/>
                    <a:ea typeface="+mn-ea"/>
                    <a:cs typeface="+mn-cs"/>
                  </a:rPr>
                  <a:t>Kernel</a:t>
                </a:r>
              </a:p>
            </p:txBody>
          </p:sp>
        </p:grpSp>
        <p:sp>
          <p:nvSpPr>
            <p:cNvPr id="317458" name="Text Box 18"/>
            <p:cNvSpPr txBox="1">
              <a:spLocks noChangeArrowheads="1"/>
            </p:cNvSpPr>
            <p:nvPr/>
          </p:nvSpPr>
          <p:spPr bwMode="auto">
            <a:xfrm>
              <a:off x="308" y="2546"/>
              <a:ext cx="940" cy="192"/>
            </a:xfrm>
            <a:prstGeom prst="rect">
              <a:avLst/>
            </a:prstGeom>
            <a:noFill/>
            <a:ln w="3175" algn="ctr">
              <a:noFill/>
              <a:miter lim="800000"/>
              <a:headEnd/>
              <a:tailEnd/>
            </a:ln>
          </p:spPr>
          <p:txBody>
            <a:bodyPr lIns="82296" tIns="41148" rIns="82296" bIns="41148">
              <a:spAutoFit/>
            </a:bodyPr>
            <a:lstStyle/>
            <a:p>
              <a:pPr algn="ctr" defTabSz="822325" rtl="0" fontAlgn="base">
                <a:lnSpc>
                  <a:spcPct val="90000"/>
                </a:lnSpc>
                <a:spcBef>
                  <a:spcPct val="30000"/>
                </a:spcBef>
                <a:spcAft>
                  <a:spcPct val="0"/>
                </a:spcAft>
                <a:defRPr/>
              </a:pPr>
              <a:r>
                <a:rPr lang="en-US" sz="1400" kern="1200" dirty="0">
                  <a:latin typeface="Segoe"/>
                  <a:ea typeface="+mn-ea"/>
                  <a:cs typeface="+mn-cs"/>
                </a:rPr>
                <a:t>Server Core</a:t>
              </a:r>
            </a:p>
          </p:txBody>
        </p:sp>
        <p:grpSp>
          <p:nvGrpSpPr>
            <p:cNvPr id="4" name="Group 19"/>
            <p:cNvGrpSpPr>
              <a:grpSpLocks/>
            </p:cNvGrpSpPr>
            <p:nvPr/>
          </p:nvGrpSpPr>
          <p:grpSpPr bwMode="auto">
            <a:xfrm>
              <a:off x="1075" y="2879"/>
              <a:ext cx="517" cy="365"/>
              <a:chOff x="1447" y="3097"/>
              <a:chExt cx="517" cy="365"/>
            </a:xfrm>
          </p:grpSpPr>
          <p:pic>
            <p:nvPicPr>
              <p:cNvPr id="18495" name="Picture 20" descr="Vivid blue box"/>
              <p:cNvPicPr>
                <a:picLocks noChangeAspect="1" noChangeArrowheads="1"/>
              </p:cNvPicPr>
              <p:nvPr/>
            </p:nvPicPr>
            <p:blipFill>
              <a:blip r:embed="rId7"/>
              <a:srcRect/>
              <a:stretch>
                <a:fillRect/>
              </a:stretch>
            </p:blipFill>
            <p:spPr bwMode="auto">
              <a:xfrm>
                <a:off x="1447" y="3097"/>
                <a:ext cx="517" cy="364"/>
              </a:xfrm>
              <a:prstGeom prst="rect">
                <a:avLst/>
              </a:prstGeom>
              <a:noFill/>
              <a:ln w="9525">
                <a:noFill/>
                <a:miter lim="800000"/>
                <a:headEnd/>
                <a:tailEnd/>
              </a:ln>
            </p:spPr>
          </p:pic>
          <p:sp>
            <p:nvSpPr>
              <p:cNvPr id="317461" name="Rectangle 21"/>
              <p:cNvSpPr>
                <a:spLocks noChangeArrowheads="1"/>
              </p:cNvSpPr>
              <p:nvPr/>
            </p:nvSpPr>
            <p:spPr bwMode="blackWhite">
              <a:xfrm>
                <a:off x="1452" y="3097"/>
                <a:ext cx="508" cy="365"/>
              </a:xfrm>
              <a:prstGeom prst="rect">
                <a:avLst/>
              </a:prstGeom>
              <a:noFill/>
              <a:ln w="3175" algn="ctr">
                <a:noFill/>
                <a:miter lim="800000"/>
                <a:headEnd/>
                <a:tailEnd/>
              </a:ln>
            </p:spPr>
            <p:txBody>
              <a:bodyPr wrap="none" lIns="82296" tIns="41148" rIns="82296" bIns="41148" anchor="ctr"/>
              <a:lstStyle/>
              <a:p>
                <a:pPr algn="ctr" defTabSz="822325" rtl="0" fontAlgn="base">
                  <a:lnSpc>
                    <a:spcPct val="90000"/>
                  </a:lnSpc>
                  <a:spcBef>
                    <a:spcPct val="30000"/>
                  </a:spcBef>
                  <a:spcAft>
                    <a:spcPct val="0"/>
                  </a:spcAft>
                  <a:defRPr/>
                </a:pPr>
                <a:r>
                  <a:rPr lang="en-US" sz="1400" kern="1200" dirty="0">
                    <a:effectLst>
                      <a:outerShdw blurRad="38100" dist="38100" dir="2700000" algn="tl">
                        <a:srgbClr val="000000"/>
                      </a:outerShdw>
                    </a:effectLst>
                    <a:latin typeface="Segoe"/>
                    <a:ea typeface="+mn-ea"/>
                    <a:cs typeface="+mn-cs"/>
                  </a:rPr>
                  <a:t>IHV</a:t>
                </a:r>
                <a:br>
                  <a:rPr lang="en-US" sz="1400" kern="1200" dirty="0">
                    <a:effectLst>
                      <a:outerShdw blurRad="38100" dist="38100" dir="2700000" algn="tl">
                        <a:srgbClr val="000000"/>
                      </a:outerShdw>
                    </a:effectLst>
                    <a:latin typeface="Segoe"/>
                    <a:ea typeface="+mn-ea"/>
                    <a:cs typeface="+mn-cs"/>
                  </a:rPr>
                </a:br>
                <a:r>
                  <a:rPr lang="en-US" sz="1400" kern="1200" dirty="0">
                    <a:effectLst>
                      <a:outerShdw blurRad="38100" dist="38100" dir="2700000" algn="tl">
                        <a:srgbClr val="000000"/>
                      </a:outerShdw>
                    </a:effectLst>
                    <a:latin typeface="Segoe"/>
                    <a:ea typeface="+mn-ea"/>
                    <a:cs typeface="+mn-cs"/>
                  </a:rPr>
                  <a:t>Drivers</a:t>
                </a:r>
              </a:p>
            </p:txBody>
          </p:sp>
        </p:grpSp>
      </p:grpSp>
      <p:grpSp>
        <p:nvGrpSpPr>
          <p:cNvPr id="5" name="Group 22"/>
          <p:cNvGrpSpPr>
            <a:grpSpLocks/>
          </p:cNvGrpSpPr>
          <p:nvPr/>
        </p:nvGrpSpPr>
        <p:grpSpPr bwMode="auto">
          <a:xfrm>
            <a:off x="3582988" y="3781425"/>
            <a:ext cx="3489325" cy="1622425"/>
            <a:chOff x="2237" y="2180"/>
            <a:chExt cx="2442" cy="1136"/>
          </a:xfrm>
        </p:grpSpPr>
        <p:pic>
          <p:nvPicPr>
            <p:cNvPr id="18476" name="Picture 23" descr="Vivid teal box"/>
            <p:cNvPicPr>
              <a:picLocks noChangeAspect="1" noChangeArrowheads="1"/>
            </p:cNvPicPr>
            <p:nvPr/>
          </p:nvPicPr>
          <p:blipFill>
            <a:blip r:embed="rId8"/>
            <a:srcRect/>
            <a:stretch>
              <a:fillRect/>
            </a:stretch>
          </p:blipFill>
          <p:spPr bwMode="auto">
            <a:xfrm>
              <a:off x="2521" y="2180"/>
              <a:ext cx="2158" cy="1136"/>
            </a:xfrm>
            <a:prstGeom prst="rect">
              <a:avLst/>
            </a:prstGeom>
            <a:noFill/>
            <a:ln w="9525">
              <a:noFill/>
              <a:miter lim="800000"/>
              <a:headEnd/>
              <a:tailEnd/>
            </a:ln>
          </p:spPr>
        </p:pic>
        <p:grpSp>
          <p:nvGrpSpPr>
            <p:cNvPr id="6" name="Group 24"/>
            <p:cNvGrpSpPr>
              <a:grpSpLocks/>
            </p:cNvGrpSpPr>
            <p:nvPr/>
          </p:nvGrpSpPr>
          <p:grpSpPr bwMode="auto">
            <a:xfrm>
              <a:off x="2607" y="2253"/>
              <a:ext cx="1062" cy="783"/>
              <a:chOff x="4111" y="3729"/>
              <a:chExt cx="910" cy="803"/>
            </a:xfrm>
          </p:grpSpPr>
          <p:pic>
            <p:nvPicPr>
              <p:cNvPr id="18487" name="Picture 25" descr="Vivid yellow box"/>
              <p:cNvPicPr>
                <a:picLocks noChangeAspect="1" noChangeArrowheads="1"/>
              </p:cNvPicPr>
              <p:nvPr/>
            </p:nvPicPr>
            <p:blipFill>
              <a:blip r:embed="rId4"/>
              <a:srcRect/>
              <a:stretch>
                <a:fillRect/>
              </a:stretch>
            </p:blipFill>
            <p:spPr bwMode="auto">
              <a:xfrm>
                <a:off x="4111" y="3729"/>
                <a:ext cx="910" cy="803"/>
              </a:xfrm>
              <a:prstGeom prst="rect">
                <a:avLst/>
              </a:prstGeom>
              <a:noFill/>
              <a:ln w="9525">
                <a:noFill/>
                <a:miter lim="800000"/>
                <a:headEnd/>
                <a:tailEnd/>
              </a:ln>
            </p:spPr>
          </p:pic>
          <p:sp>
            <p:nvSpPr>
              <p:cNvPr id="317466" name="Rectangle 26"/>
              <p:cNvSpPr>
                <a:spLocks noChangeArrowheads="1"/>
              </p:cNvSpPr>
              <p:nvPr/>
            </p:nvSpPr>
            <p:spPr bwMode="grayWhite">
              <a:xfrm>
                <a:off x="4119" y="3766"/>
                <a:ext cx="892" cy="730"/>
              </a:xfrm>
              <a:prstGeom prst="rect">
                <a:avLst/>
              </a:prstGeom>
              <a:noFill/>
              <a:ln w="3175" algn="ctr">
                <a:noFill/>
                <a:miter lim="800000"/>
                <a:headEnd/>
                <a:tailEnd/>
              </a:ln>
            </p:spPr>
            <p:txBody>
              <a:bodyPr wrap="none" lIns="82296" tIns="41148" rIns="82296" bIns="41148" anchor="ctr"/>
              <a:lstStyle/>
              <a:p>
                <a:pPr algn="ctr" defTabSz="822325" rtl="0" fontAlgn="base">
                  <a:lnSpc>
                    <a:spcPct val="90000"/>
                  </a:lnSpc>
                  <a:spcBef>
                    <a:spcPct val="30000"/>
                  </a:spcBef>
                  <a:spcAft>
                    <a:spcPct val="0"/>
                  </a:spcAft>
                  <a:defRPr/>
                </a:pPr>
                <a:r>
                  <a:rPr lang="en-US" sz="1400" kern="1200" dirty="0">
                    <a:latin typeface="Segoe"/>
                    <a:ea typeface="+mn-ea"/>
                    <a:cs typeface="+mn-cs"/>
                  </a:rPr>
                  <a:t>Virtualization</a:t>
                </a:r>
                <a:br>
                  <a:rPr lang="en-US" sz="1400" kern="1200" dirty="0">
                    <a:latin typeface="Segoe"/>
                    <a:ea typeface="+mn-ea"/>
                    <a:cs typeface="+mn-cs"/>
                  </a:rPr>
                </a:br>
                <a:r>
                  <a:rPr lang="en-US" sz="1400" kern="1200" dirty="0">
                    <a:latin typeface="Segoe"/>
                    <a:ea typeface="+mn-ea"/>
                    <a:cs typeface="+mn-cs"/>
                  </a:rPr>
                  <a:t>Service</a:t>
                </a:r>
                <a:br>
                  <a:rPr lang="en-US" sz="1400" kern="1200" dirty="0">
                    <a:latin typeface="Segoe"/>
                    <a:ea typeface="+mn-ea"/>
                    <a:cs typeface="+mn-cs"/>
                  </a:rPr>
                </a:br>
                <a:r>
                  <a:rPr lang="en-US" sz="1400" kern="1200" dirty="0">
                    <a:latin typeface="Segoe"/>
                    <a:ea typeface="+mn-ea"/>
                    <a:cs typeface="+mn-cs"/>
                  </a:rPr>
                  <a:t>Clients</a:t>
                </a:r>
                <a:br>
                  <a:rPr lang="en-US" sz="1400" kern="1200" dirty="0">
                    <a:latin typeface="Segoe"/>
                    <a:ea typeface="+mn-ea"/>
                    <a:cs typeface="+mn-cs"/>
                  </a:rPr>
                </a:br>
                <a:r>
                  <a:rPr lang="en-US" sz="1400" kern="1200" dirty="0">
                    <a:latin typeface="Segoe"/>
                    <a:ea typeface="+mn-ea"/>
                    <a:cs typeface="+mn-cs"/>
                  </a:rPr>
                  <a:t>(VSCs)</a:t>
                </a:r>
              </a:p>
            </p:txBody>
          </p:sp>
        </p:grpSp>
        <p:grpSp>
          <p:nvGrpSpPr>
            <p:cNvPr id="7" name="Group 27"/>
            <p:cNvGrpSpPr>
              <a:grpSpLocks/>
            </p:cNvGrpSpPr>
            <p:nvPr/>
          </p:nvGrpSpPr>
          <p:grpSpPr bwMode="auto">
            <a:xfrm>
              <a:off x="3699" y="2207"/>
              <a:ext cx="857" cy="829"/>
              <a:chOff x="5763" y="2312"/>
              <a:chExt cx="857" cy="678"/>
            </a:xfrm>
          </p:grpSpPr>
          <p:pic>
            <p:nvPicPr>
              <p:cNvPr id="18485" name="Picture 28" descr="Vivid teal box"/>
              <p:cNvPicPr>
                <a:picLocks noChangeAspect="1" noChangeArrowheads="1"/>
              </p:cNvPicPr>
              <p:nvPr/>
            </p:nvPicPr>
            <p:blipFill>
              <a:blip r:embed="rId8"/>
              <a:srcRect/>
              <a:stretch>
                <a:fillRect/>
              </a:stretch>
            </p:blipFill>
            <p:spPr bwMode="auto">
              <a:xfrm>
                <a:off x="5763" y="2355"/>
                <a:ext cx="857" cy="592"/>
              </a:xfrm>
              <a:prstGeom prst="rect">
                <a:avLst/>
              </a:prstGeom>
              <a:noFill/>
              <a:ln w="9525">
                <a:noFill/>
                <a:miter lim="800000"/>
                <a:headEnd/>
                <a:tailEnd/>
              </a:ln>
            </p:spPr>
          </p:pic>
          <p:sp>
            <p:nvSpPr>
              <p:cNvPr id="317469" name="Rectangle 29"/>
              <p:cNvSpPr>
                <a:spLocks noChangeArrowheads="1"/>
              </p:cNvSpPr>
              <p:nvPr/>
            </p:nvSpPr>
            <p:spPr bwMode="auto">
              <a:xfrm>
                <a:off x="5811" y="2312"/>
                <a:ext cx="762" cy="678"/>
              </a:xfrm>
              <a:prstGeom prst="rect">
                <a:avLst/>
              </a:prstGeom>
              <a:noFill/>
              <a:ln w="3175" algn="ctr">
                <a:noFill/>
                <a:miter lim="800000"/>
                <a:headEnd/>
                <a:tailEnd/>
              </a:ln>
            </p:spPr>
            <p:txBody>
              <a:bodyPr wrap="none" lIns="82296" tIns="41148" rIns="82296" bIns="41148" anchor="ctr"/>
              <a:lstStyle/>
              <a:p>
                <a:pPr algn="ctr" defTabSz="822325" rtl="0" fontAlgn="base">
                  <a:lnSpc>
                    <a:spcPct val="90000"/>
                  </a:lnSpc>
                  <a:spcBef>
                    <a:spcPct val="30000"/>
                  </a:spcBef>
                  <a:spcAft>
                    <a:spcPct val="0"/>
                  </a:spcAft>
                  <a:defRPr/>
                </a:pPr>
                <a:r>
                  <a:rPr lang="en-US" sz="1400" kern="1200" dirty="0">
                    <a:latin typeface="Segoe"/>
                    <a:ea typeface="+mn-ea"/>
                    <a:cs typeface="+mn-cs"/>
                  </a:rPr>
                  <a:t>Windows</a:t>
                </a:r>
                <a:br>
                  <a:rPr lang="en-US" sz="1400" kern="1200" dirty="0">
                    <a:latin typeface="Segoe"/>
                    <a:ea typeface="+mn-ea"/>
                    <a:cs typeface="+mn-cs"/>
                  </a:rPr>
                </a:br>
                <a:r>
                  <a:rPr lang="en-US" sz="1400" kern="1200" dirty="0">
                    <a:latin typeface="Segoe"/>
                    <a:ea typeface="+mn-ea"/>
                    <a:cs typeface="+mn-cs"/>
                  </a:rPr>
                  <a:t>Kernel</a:t>
                </a:r>
              </a:p>
            </p:txBody>
          </p:sp>
        </p:grpSp>
        <p:grpSp>
          <p:nvGrpSpPr>
            <p:cNvPr id="8" name="Group 30"/>
            <p:cNvGrpSpPr>
              <a:grpSpLocks/>
            </p:cNvGrpSpPr>
            <p:nvPr/>
          </p:nvGrpSpPr>
          <p:grpSpPr bwMode="auto">
            <a:xfrm>
              <a:off x="3488" y="2913"/>
              <a:ext cx="1070" cy="325"/>
              <a:chOff x="5520" y="4157"/>
              <a:chExt cx="1014" cy="325"/>
            </a:xfrm>
          </p:grpSpPr>
          <p:pic>
            <p:nvPicPr>
              <p:cNvPr id="18483" name="Picture 31" descr="Vivid yellow box"/>
              <p:cNvPicPr>
                <a:picLocks noChangeAspect="1" noChangeArrowheads="1"/>
              </p:cNvPicPr>
              <p:nvPr/>
            </p:nvPicPr>
            <p:blipFill>
              <a:blip r:embed="rId9"/>
              <a:srcRect/>
              <a:stretch>
                <a:fillRect/>
              </a:stretch>
            </p:blipFill>
            <p:spPr bwMode="auto">
              <a:xfrm>
                <a:off x="5520" y="4157"/>
                <a:ext cx="1014" cy="325"/>
              </a:xfrm>
              <a:prstGeom prst="rect">
                <a:avLst/>
              </a:prstGeom>
              <a:noFill/>
              <a:ln w="9525">
                <a:noFill/>
                <a:miter lim="800000"/>
                <a:headEnd/>
                <a:tailEnd/>
              </a:ln>
            </p:spPr>
          </p:pic>
          <p:sp>
            <p:nvSpPr>
              <p:cNvPr id="317472" name="Rectangle 32"/>
              <p:cNvSpPr>
                <a:spLocks noChangeArrowheads="1"/>
              </p:cNvSpPr>
              <p:nvPr/>
            </p:nvSpPr>
            <p:spPr bwMode="grayWhite">
              <a:xfrm>
                <a:off x="5561" y="4212"/>
                <a:ext cx="932" cy="213"/>
              </a:xfrm>
              <a:prstGeom prst="rect">
                <a:avLst/>
              </a:prstGeom>
              <a:noFill/>
              <a:ln w="3175" algn="ctr">
                <a:noFill/>
                <a:miter lim="800000"/>
                <a:headEnd/>
                <a:tailEnd/>
              </a:ln>
            </p:spPr>
            <p:txBody>
              <a:bodyPr wrap="none" lIns="82296" tIns="41148" rIns="82296" bIns="41148" anchor="ctr"/>
              <a:lstStyle/>
              <a:p>
                <a:pPr algn="ctr" defTabSz="822325" rtl="0" fontAlgn="base">
                  <a:lnSpc>
                    <a:spcPct val="90000"/>
                  </a:lnSpc>
                  <a:spcBef>
                    <a:spcPct val="30000"/>
                  </a:spcBef>
                  <a:spcAft>
                    <a:spcPct val="0"/>
                  </a:spcAft>
                  <a:defRPr/>
                </a:pPr>
                <a:r>
                  <a:rPr lang="en-US" sz="1400" kern="1200" dirty="0">
                    <a:latin typeface="Segoe"/>
                    <a:ea typeface="+mn-ea"/>
                    <a:cs typeface="+mn-cs"/>
                  </a:rPr>
                  <a:t>Enlightenments</a:t>
                </a:r>
              </a:p>
            </p:txBody>
          </p:sp>
        </p:grpSp>
        <p:grpSp>
          <p:nvGrpSpPr>
            <p:cNvPr id="9" name="Group 33"/>
            <p:cNvGrpSpPr>
              <a:grpSpLocks/>
            </p:cNvGrpSpPr>
            <p:nvPr/>
          </p:nvGrpSpPr>
          <p:grpSpPr bwMode="auto">
            <a:xfrm>
              <a:off x="2237" y="2916"/>
              <a:ext cx="1014" cy="325"/>
              <a:chOff x="5760" y="4320"/>
              <a:chExt cx="1014" cy="325"/>
            </a:xfrm>
          </p:grpSpPr>
          <p:pic>
            <p:nvPicPr>
              <p:cNvPr id="18481" name="Picture 34" descr="Vivid yellow box"/>
              <p:cNvPicPr>
                <a:picLocks noChangeAspect="1" noChangeArrowheads="1"/>
              </p:cNvPicPr>
              <p:nvPr/>
            </p:nvPicPr>
            <p:blipFill>
              <a:blip r:embed="rId10"/>
              <a:srcRect/>
              <a:stretch>
                <a:fillRect/>
              </a:stretch>
            </p:blipFill>
            <p:spPr bwMode="auto">
              <a:xfrm>
                <a:off x="5760" y="4320"/>
                <a:ext cx="1014" cy="325"/>
              </a:xfrm>
              <a:prstGeom prst="rect">
                <a:avLst/>
              </a:prstGeom>
              <a:noFill/>
              <a:ln w="9525">
                <a:noFill/>
                <a:miter lim="800000"/>
                <a:headEnd/>
                <a:tailEnd/>
              </a:ln>
            </p:spPr>
          </p:pic>
          <p:sp>
            <p:nvSpPr>
              <p:cNvPr id="317475" name="Rectangle 35"/>
              <p:cNvSpPr>
                <a:spLocks noChangeArrowheads="1"/>
              </p:cNvSpPr>
              <p:nvPr/>
            </p:nvSpPr>
            <p:spPr bwMode="grayWhite">
              <a:xfrm>
                <a:off x="5946" y="4375"/>
                <a:ext cx="643" cy="213"/>
              </a:xfrm>
              <a:prstGeom prst="rect">
                <a:avLst/>
              </a:prstGeom>
              <a:noFill/>
              <a:ln w="3175" algn="ctr">
                <a:noFill/>
                <a:miter lim="800000"/>
                <a:headEnd/>
                <a:tailEnd/>
              </a:ln>
            </p:spPr>
            <p:txBody>
              <a:bodyPr wrap="none" lIns="82296" tIns="41148" rIns="82296" bIns="41148" anchor="ctr"/>
              <a:lstStyle/>
              <a:p>
                <a:pPr algn="ctr" defTabSz="822325" rtl="0" fontAlgn="base">
                  <a:lnSpc>
                    <a:spcPct val="90000"/>
                  </a:lnSpc>
                  <a:spcBef>
                    <a:spcPct val="30000"/>
                  </a:spcBef>
                  <a:spcAft>
                    <a:spcPct val="0"/>
                  </a:spcAft>
                  <a:defRPr/>
                </a:pPr>
                <a:r>
                  <a:rPr lang="en-US" sz="1400" kern="1200" dirty="0">
                    <a:latin typeface="Segoe"/>
                    <a:ea typeface="+mn-ea"/>
                    <a:cs typeface="+mn-cs"/>
                  </a:rPr>
                  <a:t>VMBus</a:t>
                </a:r>
              </a:p>
            </p:txBody>
          </p:sp>
        </p:grpSp>
      </p:grpSp>
      <p:grpSp>
        <p:nvGrpSpPr>
          <p:cNvPr id="10" name="Group 36"/>
          <p:cNvGrpSpPr>
            <a:grpSpLocks/>
          </p:cNvGrpSpPr>
          <p:nvPr/>
        </p:nvGrpSpPr>
        <p:grpSpPr bwMode="auto">
          <a:xfrm>
            <a:off x="965200" y="5627688"/>
            <a:ext cx="6199188" cy="422275"/>
            <a:chOff x="60" y="3472"/>
            <a:chExt cx="4339" cy="296"/>
          </a:xfrm>
        </p:grpSpPr>
        <p:pic>
          <p:nvPicPr>
            <p:cNvPr id="18474" name="Picture 37" descr="Vivid yellow box"/>
            <p:cNvPicPr>
              <a:picLocks noChangeAspect="1" noChangeArrowheads="1"/>
            </p:cNvPicPr>
            <p:nvPr/>
          </p:nvPicPr>
          <p:blipFill>
            <a:blip r:embed="rId4"/>
            <a:srcRect/>
            <a:stretch>
              <a:fillRect/>
            </a:stretch>
          </p:blipFill>
          <p:spPr bwMode="auto">
            <a:xfrm>
              <a:off x="487" y="3472"/>
              <a:ext cx="3486" cy="296"/>
            </a:xfrm>
            <a:prstGeom prst="rect">
              <a:avLst/>
            </a:prstGeom>
            <a:noFill/>
            <a:ln w="9525">
              <a:noFill/>
              <a:miter lim="800000"/>
              <a:headEnd/>
              <a:tailEnd/>
            </a:ln>
          </p:spPr>
        </p:pic>
        <p:sp>
          <p:nvSpPr>
            <p:cNvPr id="317478" name="Rectangle 38"/>
            <p:cNvSpPr>
              <a:spLocks noChangeArrowheads="1"/>
            </p:cNvSpPr>
            <p:nvPr/>
          </p:nvSpPr>
          <p:spPr bwMode="grayWhite">
            <a:xfrm>
              <a:off x="60" y="3545"/>
              <a:ext cx="4339" cy="149"/>
            </a:xfrm>
            <a:prstGeom prst="rect">
              <a:avLst/>
            </a:prstGeom>
            <a:noFill/>
            <a:ln w="3175" algn="ctr">
              <a:noFill/>
              <a:miter lim="800000"/>
              <a:headEnd/>
              <a:tailEnd/>
            </a:ln>
          </p:spPr>
          <p:txBody>
            <a:bodyPr wrap="none" lIns="82296" tIns="41148" rIns="82296" bIns="41148" anchor="ctr"/>
            <a:lstStyle/>
            <a:p>
              <a:pPr algn="ctr" defTabSz="822325" fontAlgn="base">
                <a:lnSpc>
                  <a:spcPct val="90000"/>
                </a:lnSpc>
                <a:spcBef>
                  <a:spcPct val="30000"/>
                </a:spcBef>
                <a:spcAft>
                  <a:spcPct val="0"/>
                </a:spcAft>
                <a:defRPr/>
              </a:pPr>
              <a:r>
                <a:rPr lang="en-US" sz="1400" b="1" dirty="0">
                  <a:latin typeface="Segoe"/>
                </a:rPr>
                <a:t>Windows hypervisor</a:t>
              </a:r>
            </a:p>
          </p:txBody>
        </p:sp>
      </p:grpSp>
      <p:grpSp>
        <p:nvGrpSpPr>
          <p:cNvPr id="11" name="Group 39"/>
          <p:cNvGrpSpPr>
            <a:grpSpLocks/>
          </p:cNvGrpSpPr>
          <p:nvPr/>
        </p:nvGrpSpPr>
        <p:grpSpPr bwMode="auto">
          <a:xfrm>
            <a:off x="627063" y="2146300"/>
            <a:ext cx="3254375" cy="1714500"/>
            <a:chOff x="168" y="1035"/>
            <a:chExt cx="2278" cy="1200"/>
          </a:xfrm>
        </p:grpSpPr>
        <p:grpSp>
          <p:nvGrpSpPr>
            <p:cNvPr id="12" name="Group 40"/>
            <p:cNvGrpSpPr>
              <a:grpSpLocks/>
            </p:cNvGrpSpPr>
            <p:nvPr/>
          </p:nvGrpSpPr>
          <p:grpSpPr bwMode="auto">
            <a:xfrm>
              <a:off x="168" y="1035"/>
              <a:ext cx="2278" cy="1200"/>
              <a:chOff x="-456" y="-600"/>
              <a:chExt cx="2158" cy="1200"/>
            </a:xfrm>
          </p:grpSpPr>
          <p:pic>
            <p:nvPicPr>
              <p:cNvPr id="18472" name="Picture 41" descr="Vivid teal box"/>
              <p:cNvPicPr>
                <a:picLocks noChangeAspect="1" noChangeArrowheads="1"/>
              </p:cNvPicPr>
              <p:nvPr/>
            </p:nvPicPr>
            <p:blipFill>
              <a:blip r:embed="rId8"/>
              <a:srcRect/>
              <a:stretch>
                <a:fillRect/>
              </a:stretch>
            </p:blipFill>
            <p:spPr bwMode="auto">
              <a:xfrm>
                <a:off x="-456" y="-600"/>
                <a:ext cx="2158" cy="1200"/>
              </a:xfrm>
              <a:prstGeom prst="rect">
                <a:avLst/>
              </a:prstGeom>
              <a:noFill/>
              <a:ln w="9525">
                <a:noFill/>
                <a:miter lim="800000"/>
                <a:headEnd/>
                <a:tailEnd/>
              </a:ln>
            </p:spPr>
          </p:pic>
          <p:sp>
            <p:nvSpPr>
              <p:cNvPr id="317482" name="Text Box 42"/>
              <p:cNvSpPr txBox="1">
                <a:spLocks noChangeArrowheads="1"/>
              </p:cNvSpPr>
              <p:nvPr/>
            </p:nvSpPr>
            <p:spPr bwMode="auto">
              <a:xfrm>
                <a:off x="-372" y="-466"/>
                <a:ext cx="1736" cy="194"/>
              </a:xfrm>
              <a:prstGeom prst="rect">
                <a:avLst/>
              </a:prstGeom>
              <a:noFill/>
              <a:ln w="3175" algn="ctr">
                <a:noFill/>
                <a:miter lim="800000"/>
                <a:headEnd/>
                <a:tailEnd/>
              </a:ln>
            </p:spPr>
            <p:txBody>
              <a:bodyPr lIns="82296" tIns="41148" rIns="82296" bIns="41148">
                <a:spAutoFit/>
              </a:bodyPr>
              <a:lstStyle/>
              <a:p>
                <a:pPr algn="l" defTabSz="822325" rtl="0" fontAlgn="base">
                  <a:lnSpc>
                    <a:spcPct val="90000"/>
                  </a:lnSpc>
                  <a:spcBef>
                    <a:spcPct val="30000"/>
                  </a:spcBef>
                  <a:spcAft>
                    <a:spcPct val="0"/>
                  </a:spcAft>
                  <a:defRPr/>
                </a:pPr>
                <a:r>
                  <a:rPr lang="en-US" sz="1400" kern="1200" dirty="0">
                    <a:latin typeface="Segoe"/>
                    <a:ea typeface="+mn-ea"/>
                    <a:cs typeface="+mn-cs"/>
                  </a:rPr>
                  <a:t>Virtualization Stack</a:t>
                </a:r>
              </a:p>
            </p:txBody>
          </p:sp>
        </p:grpSp>
        <p:grpSp>
          <p:nvGrpSpPr>
            <p:cNvPr id="13" name="Group 43"/>
            <p:cNvGrpSpPr>
              <a:grpSpLocks/>
            </p:cNvGrpSpPr>
            <p:nvPr/>
          </p:nvGrpSpPr>
          <p:grpSpPr bwMode="auto">
            <a:xfrm>
              <a:off x="192" y="1400"/>
              <a:ext cx="1237" cy="784"/>
              <a:chOff x="2342" y="4816"/>
              <a:chExt cx="1237" cy="784"/>
            </a:xfrm>
          </p:grpSpPr>
          <p:pic>
            <p:nvPicPr>
              <p:cNvPr id="18470" name="Picture 44" descr="Vivid yellow box"/>
              <p:cNvPicPr>
                <a:picLocks noChangeAspect="1" noChangeArrowheads="1"/>
              </p:cNvPicPr>
              <p:nvPr/>
            </p:nvPicPr>
            <p:blipFill>
              <a:blip r:embed="rId4"/>
              <a:srcRect/>
              <a:stretch>
                <a:fillRect/>
              </a:stretch>
            </p:blipFill>
            <p:spPr bwMode="auto">
              <a:xfrm>
                <a:off x="2344" y="4816"/>
                <a:ext cx="1235" cy="784"/>
              </a:xfrm>
              <a:prstGeom prst="rect">
                <a:avLst/>
              </a:prstGeom>
              <a:noFill/>
              <a:ln w="9525">
                <a:noFill/>
                <a:miter lim="800000"/>
                <a:headEnd/>
                <a:tailEnd/>
              </a:ln>
            </p:spPr>
          </p:pic>
          <p:pic>
            <p:nvPicPr>
              <p:cNvPr id="18471" name="Picture 45" descr="Vivid yellow box"/>
              <p:cNvPicPr>
                <a:picLocks noChangeAspect="1" noChangeArrowheads="1"/>
              </p:cNvPicPr>
              <p:nvPr/>
            </p:nvPicPr>
            <p:blipFill>
              <a:blip r:embed="rId4"/>
              <a:srcRect/>
              <a:stretch>
                <a:fillRect/>
              </a:stretch>
            </p:blipFill>
            <p:spPr bwMode="auto">
              <a:xfrm>
                <a:off x="2342" y="5096"/>
                <a:ext cx="1235" cy="472"/>
              </a:xfrm>
              <a:prstGeom prst="rect">
                <a:avLst/>
              </a:prstGeom>
              <a:noFill/>
              <a:ln w="9525">
                <a:noFill/>
                <a:miter lim="800000"/>
                <a:headEnd/>
                <a:tailEnd/>
              </a:ln>
            </p:spPr>
          </p:pic>
        </p:grpSp>
        <p:pic>
          <p:nvPicPr>
            <p:cNvPr id="18464" name="Picture 46" descr="Vivid yellow box"/>
            <p:cNvPicPr>
              <a:picLocks noChangeAspect="1" noChangeArrowheads="1"/>
            </p:cNvPicPr>
            <p:nvPr/>
          </p:nvPicPr>
          <p:blipFill>
            <a:blip r:embed="rId4"/>
            <a:srcRect/>
            <a:stretch>
              <a:fillRect/>
            </a:stretch>
          </p:blipFill>
          <p:spPr bwMode="auto">
            <a:xfrm>
              <a:off x="1552" y="1244"/>
              <a:ext cx="800" cy="728"/>
            </a:xfrm>
            <a:prstGeom prst="rect">
              <a:avLst/>
            </a:prstGeom>
            <a:noFill/>
            <a:ln w="9525">
              <a:noFill/>
              <a:miter lim="800000"/>
              <a:headEnd/>
              <a:tailEnd/>
            </a:ln>
          </p:spPr>
        </p:pic>
        <p:pic>
          <p:nvPicPr>
            <p:cNvPr id="18465" name="Picture 47" descr="Vivid yellow box"/>
            <p:cNvPicPr>
              <a:picLocks noChangeAspect="1" noChangeArrowheads="1"/>
            </p:cNvPicPr>
            <p:nvPr/>
          </p:nvPicPr>
          <p:blipFill>
            <a:blip r:embed="rId4"/>
            <a:srcRect/>
            <a:stretch>
              <a:fillRect/>
            </a:stretch>
          </p:blipFill>
          <p:spPr bwMode="auto">
            <a:xfrm>
              <a:off x="1480" y="1320"/>
              <a:ext cx="800" cy="728"/>
            </a:xfrm>
            <a:prstGeom prst="rect">
              <a:avLst/>
            </a:prstGeom>
            <a:noFill/>
            <a:ln w="9525">
              <a:noFill/>
              <a:miter lim="800000"/>
              <a:headEnd/>
              <a:tailEnd/>
            </a:ln>
          </p:spPr>
        </p:pic>
        <p:pic>
          <p:nvPicPr>
            <p:cNvPr id="18466" name="Picture 48" descr="Vivid yellow box"/>
            <p:cNvPicPr>
              <a:picLocks noChangeAspect="1" noChangeArrowheads="1"/>
            </p:cNvPicPr>
            <p:nvPr/>
          </p:nvPicPr>
          <p:blipFill>
            <a:blip r:embed="rId4"/>
            <a:srcRect/>
            <a:stretch>
              <a:fillRect/>
            </a:stretch>
          </p:blipFill>
          <p:spPr bwMode="auto">
            <a:xfrm>
              <a:off x="1400" y="1416"/>
              <a:ext cx="800" cy="728"/>
            </a:xfrm>
            <a:prstGeom prst="rect">
              <a:avLst/>
            </a:prstGeom>
            <a:noFill/>
            <a:ln w="9525">
              <a:noFill/>
              <a:miter lim="800000"/>
              <a:headEnd/>
              <a:tailEnd/>
            </a:ln>
          </p:spPr>
        </p:pic>
        <p:sp>
          <p:nvSpPr>
            <p:cNvPr id="317489" name="Rectangle 49"/>
            <p:cNvSpPr>
              <a:spLocks noChangeArrowheads="1"/>
            </p:cNvSpPr>
            <p:nvPr/>
          </p:nvSpPr>
          <p:spPr bwMode="grayWhite">
            <a:xfrm>
              <a:off x="1421" y="1455"/>
              <a:ext cx="748" cy="619"/>
            </a:xfrm>
            <a:prstGeom prst="rect">
              <a:avLst/>
            </a:prstGeom>
            <a:noFill/>
            <a:ln w="3175" algn="ctr">
              <a:noFill/>
              <a:miter lim="800000"/>
              <a:headEnd/>
              <a:tailEnd/>
            </a:ln>
          </p:spPr>
          <p:txBody>
            <a:bodyPr wrap="none" lIns="82296" tIns="41148" rIns="82296" bIns="41148" anchor="ctr"/>
            <a:lstStyle/>
            <a:p>
              <a:pPr algn="l" defTabSz="822325" rtl="0" fontAlgn="base">
                <a:lnSpc>
                  <a:spcPct val="90000"/>
                </a:lnSpc>
                <a:spcBef>
                  <a:spcPct val="30000"/>
                </a:spcBef>
                <a:spcAft>
                  <a:spcPct val="0"/>
                </a:spcAft>
                <a:defRPr/>
              </a:pPr>
              <a:r>
                <a:rPr lang="en-US" sz="1400" kern="1200" dirty="0">
                  <a:latin typeface="Segoe"/>
                  <a:ea typeface="+mn-ea"/>
                  <a:cs typeface="+mn-cs"/>
                </a:rPr>
                <a:t>VM Worker</a:t>
              </a:r>
              <a:br>
                <a:rPr lang="en-US" sz="1400" kern="1200" dirty="0">
                  <a:latin typeface="Segoe"/>
                  <a:ea typeface="+mn-ea"/>
                  <a:cs typeface="+mn-cs"/>
                </a:rPr>
              </a:br>
              <a:r>
                <a:rPr lang="en-US" sz="1400" kern="1200" dirty="0">
                  <a:latin typeface="Segoe"/>
                  <a:ea typeface="+mn-ea"/>
                  <a:cs typeface="+mn-cs"/>
                </a:rPr>
                <a:t>Processes</a:t>
              </a:r>
            </a:p>
          </p:txBody>
        </p:sp>
        <p:sp>
          <p:nvSpPr>
            <p:cNvPr id="317490" name="Rectangle 50"/>
            <p:cNvSpPr>
              <a:spLocks noChangeArrowheads="1"/>
            </p:cNvSpPr>
            <p:nvPr/>
          </p:nvSpPr>
          <p:spPr bwMode="grayWhite">
            <a:xfrm>
              <a:off x="322" y="1548"/>
              <a:ext cx="975" cy="576"/>
            </a:xfrm>
            <a:prstGeom prst="rect">
              <a:avLst/>
            </a:prstGeom>
            <a:noFill/>
            <a:ln w="3175" algn="ctr">
              <a:noFill/>
              <a:miter lim="800000"/>
              <a:headEnd/>
              <a:tailEnd/>
            </a:ln>
          </p:spPr>
          <p:txBody>
            <a:bodyPr wrap="none" lIns="82296" tIns="41148" rIns="82296" bIns="41148" anchor="ctr"/>
            <a:lstStyle/>
            <a:p>
              <a:pPr algn="l" defTabSz="822325" rtl="0" fontAlgn="base">
                <a:lnSpc>
                  <a:spcPct val="90000"/>
                </a:lnSpc>
                <a:spcBef>
                  <a:spcPct val="30000"/>
                </a:spcBef>
                <a:spcAft>
                  <a:spcPct val="0"/>
                </a:spcAft>
                <a:defRPr/>
              </a:pPr>
              <a:endParaRPr lang="en-US" sz="1400" kern="1200" dirty="0">
                <a:latin typeface="Segoe"/>
                <a:ea typeface="+mn-ea"/>
                <a:cs typeface="+mn-cs"/>
              </a:endParaRPr>
            </a:p>
            <a:p>
              <a:pPr algn="l" defTabSz="822325" rtl="0" fontAlgn="base">
                <a:lnSpc>
                  <a:spcPct val="90000"/>
                </a:lnSpc>
                <a:spcBef>
                  <a:spcPct val="30000"/>
                </a:spcBef>
                <a:spcAft>
                  <a:spcPct val="0"/>
                </a:spcAft>
                <a:defRPr/>
              </a:pPr>
              <a:r>
                <a:rPr lang="en-US" sz="1400" kern="1200" dirty="0">
                  <a:latin typeface="Segoe"/>
                  <a:ea typeface="+mn-ea"/>
                  <a:cs typeface="+mn-cs"/>
                </a:rPr>
                <a:t>VM</a:t>
              </a:r>
              <a:br>
                <a:rPr lang="en-US" sz="1400" kern="1200" dirty="0">
                  <a:latin typeface="Segoe"/>
                  <a:ea typeface="+mn-ea"/>
                  <a:cs typeface="+mn-cs"/>
                </a:rPr>
              </a:br>
              <a:r>
                <a:rPr lang="en-US" sz="1400" kern="1200" dirty="0">
                  <a:latin typeface="Segoe"/>
                  <a:ea typeface="+mn-ea"/>
                  <a:cs typeface="+mn-cs"/>
                </a:rPr>
                <a:t>Service</a:t>
              </a:r>
            </a:p>
          </p:txBody>
        </p:sp>
        <p:sp>
          <p:nvSpPr>
            <p:cNvPr id="317491" name="Rectangle 51"/>
            <p:cNvSpPr>
              <a:spLocks noChangeArrowheads="1"/>
            </p:cNvSpPr>
            <p:nvPr/>
          </p:nvSpPr>
          <p:spPr bwMode="grayWhite">
            <a:xfrm>
              <a:off x="322" y="1502"/>
              <a:ext cx="975" cy="182"/>
            </a:xfrm>
            <a:prstGeom prst="rect">
              <a:avLst/>
            </a:prstGeom>
            <a:noFill/>
            <a:ln w="3175" algn="ctr">
              <a:noFill/>
              <a:miter lim="800000"/>
              <a:headEnd/>
              <a:tailEnd/>
            </a:ln>
          </p:spPr>
          <p:txBody>
            <a:bodyPr wrap="none" lIns="82296" tIns="41148" rIns="82296" bIns="41148" anchor="ctr"/>
            <a:lstStyle/>
            <a:p>
              <a:pPr algn="l" defTabSz="822325" rtl="0" fontAlgn="base">
                <a:lnSpc>
                  <a:spcPct val="90000"/>
                </a:lnSpc>
                <a:spcBef>
                  <a:spcPct val="30000"/>
                </a:spcBef>
                <a:spcAft>
                  <a:spcPct val="0"/>
                </a:spcAft>
                <a:defRPr/>
              </a:pPr>
              <a:r>
                <a:rPr lang="en-US" sz="1400" kern="1200" dirty="0">
                  <a:latin typeface="Segoe"/>
                  <a:ea typeface="+mn-ea"/>
                  <a:cs typeface="+mn-cs"/>
                </a:rPr>
                <a:t>WMI Provider</a:t>
              </a:r>
            </a:p>
          </p:txBody>
        </p:sp>
      </p:grpSp>
      <p:pic>
        <p:nvPicPr>
          <p:cNvPr id="317492" name="Picture 52" descr="Vivid blue box"/>
          <p:cNvPicPr>
            <a:picLocks noChangeAspect="1" noChangeArrowheads="1"/>
          </p:cNvPicPr>
          <p:nvPr/>
        </p:nvPicPr>
        <p:blipFill>
          <a:blip r:embed="rId11"/>
          <a:srcRect/>
          <a:stretch>
            <a:fillRect/>
          </a:stretch>
        </p:blipFill>
        <p:spPr bwMode="auto">
          <a:xfrm>
            <a:off x="4375150" y="2187575"/>
            <a:ext cx="2174875" cy="1200150"/>
          </a:xfrm>
          <a:prstGeom prst="rect">
            <a:avLst/>
          </a:prstGeom>
          <a:noFill/>
          <a:ln w="9525">
            <a:noFill/>
            <a:miter lim="800000"/>
            <a:headEnd/>
            <a:tailEnd/>
          </a:ln>
        </p:spPr>
      </p:pic>
      <p:sp>
        <p:nvSpPr>
          <p:cNvPr id="317493" name="Rectangle 53"/>
          <p:cNvSpPr>
            <a:spLocks noChangeArrowheads="1"/>
          </p:cNvSpPr>
          <p:nvPr/>
        </p:nvSpPr>
        <p:spPr bwMode="blackWhite">
          <a:xfrm>
            <a:off x="4605338" y="2427288"/>
            <a:ext cx="1714500" cy="719137"/>
          </a:xfrm>
          <a:prstGeom prst="rect">
            <a:avLst/>
          </a:prstGeom>
          <a:noFill/>
          <a:ln w="3175" algn="ctr">
            <a:noFill/>
            <a:miter lim="800000"/>
            <a:headEnd/>
            <a:tailEnd/>
          </a:ln>
        </p:spPr>
        <p:txBody>
          <a:bodyPr wrap="none" lIns="82296" tIns="41148" rIns="82296" bIns="41148" anchor="ctr"/>
          <a:lstStyle/>
          <a:p>
            <a:pPr algn="ctr" defTabSz="822325" rtl="0" fontAlgn="base">
              <a:lnSpc>
                <a:spcPct val="90000"/>
              </a:lnSpc>
              <a:spcBef>
                <a:spcPct val="30000"/>
              </a:spcBef>
              <a:spcAft>
                <a:spcPct val="0"/>
              </a:spcAft>
              <a:defRPr/>
            </a:pPr>
            <a:r>
              <a:rPr lang="en-US" sz="1400" kern="1200" dirty="0">
                <a:solidFill>
                  <a:srgbClr val="A2998A"/>
                </a:solidFill>
                <a:effectLst>
                  <a:outerShdw blurRad="38100" dist="38100" dir="2700000" algn="tl">
                    <a:srgbClr val="000000"/>
                  </a:outerShdw>
                </a:effectLst>
                <a:latin typeface="Segoe"/>
                <a:ea typeface="+mn-ea"/>
                <a:cs typeface="+mn-cs"/>
              </a:rPr>
              <a:t>Applications</a:t>
            </a:r>
          </a:p>
        </p:txBody>
      </p:sp>
      <p:pic>
        <p:nvPicPr>
          <p:cNvPr id="18449" name="Picture 54" descr="cooltools-shape"/>
          <p:cNvPicPr>
            <a:picLocks noChangeAspect="1" noChangeArrowheads="1"/>
          </p:cNvPicPr>
          <p:nvPr/>
        </p:nvPicPr>
        <p:blipFill>
          <a:blip r:embed="rId12"/>
          <a:srcRect/>
          <a:stretch>
            <a:fillRect/>
          </a:stretch>
        </p:blipFill>
        <p:spPr bwMode="auto">
          <a:xfrm>
            <a:off x="1655763" y="5970588"/>
            <a:ext cx="4800600" cy="582612"/>
          </a:xfrm>
          <a:prstGeom prst="rect">
            <a:avLst/>
          </a:prstGeom>
          <a:noFill/>
          <a:ln w="9525">
            <a:noFill/>
            <a:miter lim="800000"/>
            <a:headEnd/>
            <a:tailEnd/>
          </a:ln>
        </p:spPr>
      </p:pic>
      <p:sp>
        <p:nvSpPr>
          <p:cNvPr id="317495" name="Rectangle 55"/>
          <p:cNvSpPr>
            <a:spLocks noChangeArrowheads="1"/>
          </p:cNvSpPr>
          <p:nvPr/>
        </p:nvSpPr>
        <p:spPr bwMode="invGray">
          <a:xfrm>
            <a:off x="966788" y="6008688"/>
            <a:ext cx="6143625" cy="511175"/>
          </a:xfrm>
          <a:prstGeom prst="rect">
            <a:avLst/>
          </a:prstGeom>
          <a:noFill/>
          <a:ln w="3175">
            <a:noFill/>
            <a:miter lim="800000"/>
            <a:headEnd/>
            <a:tailEnd/>
          </a:ln>
        </p:spPr>
        <p:txBody>
          <a:bodyPr wrap="none" lIns="82296" tIns="41148" rIns="82296" bIns="41148" anchor="ctr"/>
          <a:lstStyle/>
          <a:p>
            <a:pPr algn="ctr" defTabSz="822325" rtl="0" fontAlgn="base">
              <a:lnSpc>
                <a:spcPct val="90000"/>
              </a:lnSpc>
              <a:spcBef>
                <a:spcPct val="30000"/>
              </a:spcBef>
              <a:spcAft>
                <a:spcPct val="0"/>
              </a:spcAft>
              <a:defRPr/>
            </a:pPr>
            <a:r>
              <a:rPr lang="en-US" sz="1400" b="1" kern="1200" dirty="0">
                <a:latin typeface="Segoe"/>
                <a:ea typeface="+mn-ea"/>
                <a:cs typeface="+mn-cs"/>
              </a:rPr>
              <a:t>“Designed for Windows” Server Hardware</a:t>
            </a:r>
          </a:p>
        </p:txBody>
      </p:sp>
      <p:grpSp>
        <p:nvGrpSpPr>
          <p:cNvPr id="14" name="Group 56"/>
          <p:cNvGrpSpPr>
            <a:grpSpLocks/>
          </p:cNvGrpSpPr>
          <p:nvPr/>
        </p:nvGrpSpPr>
        <p:grpSpPr bwMode="auto">
          <a:xfrm>
            <a:off x="6931025" y="1725613"/>
            <a:ext cx="1643063" cy="2509837"/>
            <a:chOff x="4580" y="741"/>
            <a:chExt cx="1150" cy="1757"/>
          </a:xfrm>
        </p:grpSpPr>
        <p:pic>
          <p:nvPicPr>
            <p:cNvPr id="18452" name="Picture 57" descr="Vivid purple box"/>
            <p:cNvPicPr>
              <a:picLocks noChangeAspect="1" noChangeArrowheads="1"/>
            </p:cNvPicPr>
            <p:nvPr/>
          </p:nvPicPr>
          <p:blipFill>
            <a:blip r:embed="rId13"/>
            <a:srcRect/>
            <a:stretch>
              <a:fillRect/>
            </a:stretch>
          </p:blipFill>
          <p:spPr bwMode="auto">
            <a:xfrm>
              <a:off x="4580" y="741"/>
              <a:ext cx="1150" cy="1757"/>
            </a:xfrm>
            <a:prstGeom prst="rect">
              <a:avLst/>
            </a:prstGeom>
            <a:noFill/>
            <a:ln w="9525">
              <a:noFill/>
              <a:miter lim="800000"/>
              <a:headEnd/>
              <a:tailEnd/>
            </a:ln>
          </p:spPr>
        </p:pic>
        <p:sp>
          <p:nvSpPr>
            <p:cNvPr id="317498" name="Rectangle 58"/>
            <p:cNvSpPr>
              <a:spLocks noChangeArrowheads="1"/>
            </p:cNvSpPr>
            <p:nvPr/>
          </p:nvSpPr>
          <p:spPr bwMode="auto">
            <a:xfrm>
              <a:off x="4684" y="897"/>
              <a:ext cx="851" cy="192"/>
            </a:xfrm>
            <a:prstGeom prst="rect">
              <a:avLst/>
            </a:prstGeom>
            <a:noFill/>
            <a:ln w="3175">
              <a:noFill/>
              <a:miter lim="800000"/>
              <a:headEnd/>
              <a:tailEnd/>
            </a:ln>
          </p:spPr>
          <p:txBody>
            <a:bodyPr wrap="none" lIns="82868" tIns="41434" rIns="82868" bIns="41434">
              <a:spAutoFit/>
            </a:bodyPr>
            <a:lstStyle/>
            <a:p>
              <a:pPr algn="l" defTabSz="822325" rtl="0" fontAlgn="base">
                <a:lnSpc>
                  <a:spcPct val="90000"/>
                </a:lnSpc>
                <a:spcBef>
                  <a:spcPct val="30000"/>
                </a:spcBef>
                <a:spcAft>
                  <a:spcPct val="0"/>
                </a:spcAft>
                <a:defRPr/>
              </a:pPr>
              <a:r>
                <a:rPr lang="en-US" sz="1400" kern="1200" dirty="0">
                  <a:solidFill>
                    <a:srgbClr val="FFFFFF"/>
                  </a:solidFill>
                  <a:effectLst>
                    <a:outerShdw blurRad="38100" dist="38100" dir="2700000" algn="tl">
                      <a:srgbClr val="000000"/>
                    </a:outerShdw>
                  </a:effectLst>
                  <a:latin typeface="Segoe"/>
                  <a:ea typeface="+mn-ea"/>
                  <a:cs typeface="+mn-cs"/>
                </a:rPr>
                <a:t>Provided by:</a:t>
              </a:r>
            </a:p>
          </p:txBody>
        </p:sp>
        <p:sp>
          <p:nvSpPr>
            <p:cNvPr id="317499" name="Rectangle 59"/>
            <p:cNvSpPr>
              <a:spLocks noChangeArrowheads="1"/>
            </p:cNvSpPr>
            <p:nvPr/>
          </p:nvSpPr>
          <p:spPr bwMode="auto">
            <a:xfrm>
              <a:off x="4898" y="1178"/>
              <a:ext cx="558" cy="173"/>
            </a:xfrm>
            <a:prstGeom prst="rect">
              <a:avLst/>
            </a:prstGeom>
            <a:noFill/>
            <a:ln w="9525">
              <a:noFill/>
              <a:miter lim="800000"/>
              <a:headEnd/>
              <a:tailEnd/>
            </a:ln>
          </p:spPr>
          <p:txBody>
            <a:bodyPr wrap="none" lIns="82868" tIns="41434" rIns="82868" bIns="41434">
              <a:spAutoFit/>
            </a:bodyPr>
            <a:lstStyle/>
            <a:p>
              <a:pPr algn="l" defTabSz="822325" rtl="0" fontAlgn="base">
                <a:lnSpc>
                  <a:spcPct val="90000"/>
                </a:lnSpc>
                <a:spcBef>
                  <a:spcPct val="30000"/>
                </a:spcBef>
                <a:spcAft>
                  <a:spcPct val="0"/>
                </a:spcAft>
                <a:defRPr/>
              </a:pPr>
              <a:r>
                <a:rPr lang="en-US" sz="1200" kern="1200" dirty="0">
                  <a:solidFill>
                    <a:srgbClr val="A2998A"/>
                  </a:solidFill>
                  <a:effectLst>
                    <a:outerShdw blurRad="38100" dist="38100" dir="2700000" algn="tl">
                      <a:srgbClr val="000000"/>
                    </a:outerShdw>
                  </a:effectLst>
                  <a:latin typeface="Segoe"/>
                  <a:ea typeface="+mn-ea"/>
                  <a:cs typeface="+mn-cs"/>
                </a:rPr>
                <a:t>Windows</a:t>
              </a:r>
            </a:p>
          </p:txBody>
        </p:sp>
        <p:sp>
          <p:nvSpPr>
            <p:cNvPr id="317500" name="Rectangle 60"/>
            <p:cNvSpPr>
              <a:spLocks noChangeArrowheads="1"/>
            </p:cNvSpPr>
            <p:nvPr/>
          </p:nvSpPr>
          <p:spPr bwMode="auto">
            <a:xfrm>
              <a:off x="4898" y="1762"/>
              <a:ext cx="268" cy="172"/>
            </a:xfrm>
            <a:prstGeom prst="rect">
              <a:avLst/>
            </a:prstGeom>
            <a:noFill/>
            <a:ln w="3175">
              <a:noFill/>
              <a:miter lim="800000"/>
              <a:headEnd/>
              <a:tailEnd/>
            </a:ln>
          </p:spPr>
          <p:txBody>
            <a:bodyPr wrap="none" lIns="82868" tIns="41434" rIns="82868" bIns="41434">
              <a:spAutoFit/>
            </a:bodyPr>
            <a:lstStyle/>
            <a:p>
              <a:pPr algn="l" defTabSz="822325" rtl="0" fontAlgn="base">
                <a:lnSpc>
                  <a:spcPct val="90000"/>
                </a:lnSpc>
                <a:spcBef>
                  <a:spcPct val="30000"/>
                </a:spcBef>
                <a:spcAft>
                  <a:spcPct val="0"/>
                </a:spcAft>
                <a:defRPr/>
              </a:pPr>
              <a:r>
                <a:rPr lang="en-US" sz="1200" kern="1200" dirty="0">
                  <a:solidFill>
                    <a:srgbClr val="A2998A"/>
                  </a:solidFill>
                  <a:effectLst>
                    <a:outerShdw blurRad="38100" dist="38100" dir="2700000" algn="tl">
                      <a:srgbClr val="000000"/>
                    </a:outerShdw>
                  </a:effectLst>
                  <a:latin typeface="Segoe"/>
                  <a:ea typeface="+mn-ea"/>
                  <a:cs typeface="+mn-cs"/>
                </a:rPr>
                <a:t>ISV</a:t>
              </a:r>
            </a:p>
          </p:txBody>
        </p:sp>
        <p:sp>
          <p:nvSpPr>
            <p:cNvPr id="317501" name="Rectangle 61"/>
            <p:cNvSpPr>
              <a:spLocks noChangeArrowheads="1"/>
            </p:cNvSpPr>
            <p:nvPr/>
          </p:nvSpPr>
          <p:spPr bwMode="auto">
            <a:xfrm>
              <a:off x="4898" y="2055"/>
              <a:ext cx="332" cy="173"/>
            </a:xfrm>
            <a:prstGeom prst="rect">
              <a:avLst/>
            </a:prstGeom>
            <a:noFill/>
            <a:ln w="3175">
              <a:noFill/>
              <a:miter lim="800000"/>
              <a:headEnd/>
              <a:tailEnd/>
            </a:ln>
          </p:spPr>
          <p:txBody>
            <a:bodyPr wrap="none" lIns="82868" tIns="41434" rIns="82868" bIns="41434">
              <a:spAutoFit/>
            </a:bodyPr>
            <a:lstStyle/>
            <a:p>
              <a:pPr algn="l" defTabSz="822325" rtl="0" fontAlgn="base">
                <a:lnSpc>
                  <a:spcPct val="90000"/>
                </a:lnSpc>
                <a:spcBef>
                  <a:spcPct val="30000"/>
                </a:spcBef>
                <a:spcAft>
                  <a:spcPct val="0"/>
                </a:spcAft>
                <a:defRPr/>
              </a:pPr>
              <a:r>
                <a:rPr lang="en-US" sz="1200" kern="1200" dirty="0">
                  <a:solidFill>
                    <a:srgbClr val="A2998A"/>
                  </a:solidFill>
                  <a:effectLst>
                    <a:outerShdw blurRad="38100" dist="38100" dir="2700000" algn="tl">
                      <a:srgbClr val="000000"/>
                    </a:outerShdw>
                  </a:effectLst>
                  <a:latin typeface="Segoe"/>
                  <a:ea typeface="+mn-ea"/>
                  <a:cs typeface="+mn-cs"/>
                </a:rPr>
                <a:t>OEM</a:t>
              </a:r>
            </a:p>
          </p:txBody>
        </p:sp>
        <p:sp>
          <p:nvSpPr>
            <p:cNvPr id="317502" name="Rectangle 62"/>
            <p:cNvSpPr>
              <a:spLocks noChangeArrowheads="1"/>
            </p:cNvSpPr>
            <p:nvPr/>
          </p:nvSpPr>
          <p:spPr bwMode="auto">
            <a:xfrm>
              <a:off x="4898" y="1468"/>
              <a:ext cx="503" cy="175"/>
            </a:xfrm>
            <a:prstGeom prst="rect">
              <a:avLst/>
            </a:prstGeom>
            <a:noFill/>
            <a:ln w="3175">
              <a:noFill/>
              <a:miter lim="800000"/>
              <a:headEnd/>
              <a:tailEnd/>
            </a:ln>
          </p:spPr>
          <p:txBody>
            <a:bodyPr wrap="none" lIns="82868" tIns="41434" rIns="82868" bIns="41434">
              <a:spAutoFit/>
            </a:bodyPr>
            <a:lstStyle/>
            <a:p>
              <a:pPr algn="l" defTabSz="822325" rtl="0" fontAlgn="base">
                <a:lnSpc>
                  <a:spcPct val="90000"/>
                </a:lnSpc>
                <a:spcBef>
                  <a:spcPct val="30000"/>
                </a:spcBef>
                <a:spcAft>
                  <a:spcPct val="0"/>
                </a:spcAft>
                <a:defRPr/>
              </a:pPr>
              <a:r>
                <a:rPr lang="en-US" sz="1200" kern="1200" dirty="0">
                  <a:solidFill>
                    <a:srgbClr val="A2998A"/>
                  </a:solidFill>
                  <a:effectLst>
                    <a:outerShdw blurRad="38100" dist="38100" dir="2700000" algn="tl">
                      <a:srgbClr val="000000"/>
                    </a:outerShdw>
                  </a:effectLst>
                  <a:latin typeface="Segoe"/>
                  <a:ea typeface="+mn-ea"/>
                  <a:cs typeface="+mn-cs"/>
                </a:rPr>
                <a:t>Hyper-V</a:t>
              </a:r>
            </a:p>
          </p:txBody>
        </p:sp>
        <p:pic>
          <p:nvPicPr>
            <p:cNvPr id="18458" name="Picture 63" descr="cooltools-shape"/>
            <p:cNvPicPr>
              <a:picLocks noChangeAspect="1" noChangeArrowheads="1"/>
            </p:cNvPicPr>
            <p:nvPr/>
          </p:nvPicPr>
          <p:blipFill>
            <a:blip r:embed="rId14"/>
            <a:srcRect/>
            <a:stretch>
              <a:fillRect/>
            </a:stretch>
          </p:blipFill>
          <p:spPr bwMode="auto">
            <a:xfrm>
              <a:off x="4653" y="1120"/>
              <a:ext cx="292" cy="287"/>
            </a:xfrm>
            <a:prstGeom prst="rect">
              <a:avLst/>
            </a:prstGeom>
            <a:noFill/>
            <a:ln w="9525">
              <a:noFill/>
              <a:miter lim="800000"/>
              <a:headEnd/>
              <a:tailEnd/>
            </a:ln>
          </p:spPr>
        </p:pic>
        <p:pic>
          <p:nvPicPr>
            <p:cNvPr id="18459" name="Picture 64" descr="cooltools-shape"/>
            <p:cNvPicPr>
              <a:picLocks noChangeAspect="1" noChangeArrowheads="1"/>
            </p:cNvPicPr>
            <p:nvPr/>
          </p:nvPicPr>
          <p:blipFill>
            <a:blip r:embed="rId15"/>
            <a:srcRect/>
            <a:stretch>
              <a:fillRect/>
            </a:stretch>
          </p:blipFill>
          <p:spPr bwMode="auto">
            <a:xfrm>
              <a:off x="4653" y="1997"/>
              <a:ext cx="292" cy="287"/>
            </a:xfrm>
            <a:prstGeom prst="rect">
              <a:avLst/>
            </a:prstGeom>
            <a:noFill/>
            <a:ln w="9525">
              <a:noFill/>
              <a:miter lim="800000"/>
              <a:headEnd/>
              <a:tailEnd/>
            </a:ln>
          </p:spPr>
        </p:pic>
        <p:pic>
          <p:nvPicPr>
            <p:cNvPr id="18460" name="Picture 65" descr="cooltools-shape"/>
            <p:cNvPicPr>
              <a:picLocks noChangeAspect="1" noChangeArrowheads="1"/>
            </p:cNvPicPr>
            <p:nvPr/>
          </p:nvPicPr>
          <p:blipFill>
            <a:blip r:embed="rId16"/>
            <a:srcRect/>
            <a:stretch>
              <a:fillRect/>
            </a:stretch>
          </p:blipFill>
          <p:spPr bwMode="auto">
            <a:xfrm>
              <a:off x="4653" y="1704"/>
              <a:ext cx="292" cy="287"/>
            </a:xfrm>
            <a:prstGeom prst="rect">
              <a:avLst/>
            </a:prstGeom>
            <a:noFill/>
            <a:ln w="9525">
              <a:noFill/>
              <a:miter lim="800000"/>
              <a:headEnd/>
              <a:tailEnd/>
            </a:ln>
          </p:spPr>
        </p:pic>
        <p:pic>
          <p:nvPicPr>
            <p:cNvPr id="18461" name="Picture 66" descr="cooltools-shape"/>
            <p:cNvPicPr>
              <a:picLocks noChangeAspect="1" noChangeArrowheads="1"/>
            </p:cNvPicPr>
            <p:nvPr/>
          </p:nvPicPr>
          <p:blipFill>
            <a:blip r:embed="rId17"/>
            <a:srcRect/>
            <a:stretch>
              <a:fillRect/>
            </a:stretch>
          </p:blipFill>
          <p:spPr bwMode="auto">
            <a:xfrm>
              <a:off x="4653" y="1412"/>
              <a:ext cx="292" cy="287"/>
            </a:xfrm>
            <a:prstGeom prst="rect">
              <a:avLst/>
            </a:prstGeom>
            <a:noFill/>
            <a:ln w="9525">
              <a:noFill/>
              <a:miter lim="800000"/>
              <a:headEnd/>
              <a:tailEnd/>
            </a:ln>
          </p:spPr>
        </p:pic>
      </p:grpSp>
    </p:spTree>
    <p:custDataLst>
      <p:tags r:id="rId1"/>
    </p:custDataLst>
  </p:cSld>
  <p:clrMapOvr>
    <a:masterClrMapping/>
  </p:clrMapOvr>
  <p:transition advTm="7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7493"/>
                                        </p:tgtEl>
                                        <p:attrNameLst>
                                          <p:attrName>style.visibility</p:attrName>
                                        </p:attrNameLst>
                                      </p:cBhvr>
                                      <p:to>
                                        <p:strVal val="visible"/>
                                      </p:to>
                                    </p:set>
                                    <p:animEffect transition="in" filter="fade">
                                      <p:cBhvr>
                                        <p:cTn id="27" dur="1000"/>
                                        <p:tgtEl>
                                          <p:spTgt spid="317493"/>
                                        </p:tgtEl>
                                      </p:cBhvr>
                                    </p:animEffect>
                                  </p:childTnLst>
                                </p:cTn>
                              </p:par>
                              <p:par>
                                <p:cTn id="28" presetID="10" presetClass="entr" presetSubtype="0" fill="hold" nodeType="withEffect">
                                  <p:stCondLst>
                                    <p:cond delay="0"/>
                                  </p:stCondLst>
                                  <p:childTnLst>
                                    <p:set>
                                      <p:cBhvr>
                                        <p:cTn id="29" dur="1" fill="hold">
                                          <p:stCondLst>
                                            <p:cond delay="0"/>
                                          </p:stCondLst>
                                        </p:cTn>
                                        <p:tgtEl>
                                          <p:spTgt spid="317492"/>
                                        </p:tgtEl>
                                        <p:attrNameLst>
                                          <p:attrName>style.visibility</p:attrName>
                                        </p:attrNameLst>
                                      </p:cBhvr>
                                      <p:to>
                                        <p:strVal val="visible"/>
                                      </p:to>
                                    </p:set>
                                    <p:animEffect transition="in" filter="fade">
                                      <p:cBhvr>
                                        <p:cTn id="30" dur="1000"/>
                                        <p:tgtEl>
                                          <p:spTgt spid="3174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3" grpId="0"/>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1826" name="Line 2"/>
          <p:cNvSpPr>
            <a:spLocks noChangeShapeType="1"/>
          </p:cNvSpPr>
          <p:nvPr/>
        </p:nvSpPr>
        <p:spPr bwMode="auto">
          <a:xfrm>
            <a:off x="3114675" y="2257425"/>
            <a:ext cx="0" cy="1390650"/>
          </a:xfrm>
          <a:prstGeom prst="line">
            <a:avLst/>
          </a:prstGeom>
          <a:noFill/>
          <a:ln w="57150">
            <a:solidFill>
              <a:schemeClr val="tx2"/>
            </a:solidFill>
            <a:prstDash val="sysDot"/>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27" name="Rectangle 3"/>
          <p:cNvSpPr>
            <a:spLocks noChangeArrowheads="1"/>
          </p:cNvSpPr>
          <p:nvPr/>
        </p:nvSpPr>
        <p:spPr bwMode="auto">
          <a:xfrm>
            <a:off x="0" y="1212850"/>
            <a:ext cx="9144000" cy="5416550"/>
          </a:xfrm>
          <a:prstGeom prst="rect">
            <a:avLst/>
          </a:prstGeom>
          <a:solidFill>
            <a:schemeClr val="bg2">
              <a:alpha val="50000"/>
            </a:schemeClr>
          </a:solidFill>
          <a:ln w="9525">
            <a:noFill/>
            <a:miter lim="800000"/>
            <a:headEnd/>
            <a:tailEnd/>
          </a:ln>
          <a:effectLst/>
        </p:spPr>
        <p:txBody>
          <a:bodyPr wrap="none" anchor="ctr"/>
          <a:lstStyle/>
          <a:p>
            <a:pPr algn="l" rtl="0" fontAlgn="base">
              <a:lnSpc>
                <a:spcPct val="90000"/>
              </a:lnSpc>
              <a:spcBef>
                <a:spcPct val="30000"/>
              </a:spcBef>
              <a:spcAft>
                <a:spcPct val="0"/>
              </a:spcAft>
            </a:pPr>
            <a:endParaRPr lang="en-US" sz="3200" kern="1200" dirty="0">
              <a:solidFill>
                <a:srgbClr val="A2998A"/>
              </a:solidFill>
              <a:effectLst>
                <a:outerShdw blurRad="38100" dist="38100" dir="2700000" algn="tl">
                  <a:srgbClr val="000000"/>
                </a:outerShdw>
              </a:effectLst>
              <a:latin typeface="Segoe"/>
              <a:ea typeface="+mn-ea"/>
              <a:cs typeface="+mn-cs"/>
            </a:endParaRPr>
          </a:p>
        </p:txBody>
      </p:sp>
      <p:sp>
        <p:nvSpPr>
          <p:cNvPr id="461828" name="Line 4"/>
          <p:cNvSpPr>
            <a:spLocks noChangeShapeType="1"/>
          </p:cNvSpPr>
          <p:nvPr/>
        </p:nvSpPr>
        <p:spPr bwMode="auto">
          <a:xfrm flipH="1">
            <a:off x="3162300" y="5734050"/>
            <a:ext cx="1543050" cy="0"/>
          </a:xfrm>
          <a:prstGeom prst="line">
            <a:avLst/>
          </a:prstGeom>
          <a:noFill/>
          <a:ln w="57150">
            <a:solidFill>
              <a:schemeClr val="tx2"/>
            </a:solidFill>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29" name="Line 5"/>
          <p:cNvSpPr>
            <a:spLocks noChangeShapeType="1"/>
          </p:cNvSpPr>
          <p:nvPr/>
        </p:nvSpPr>
        <p:spPr bwMode="auto">
          <a:xfrm>
            <a:off x="704850" y="5686425"/>
            <a:ext cx="0" cy="733425"/>
          </a:xfrm>
          <a:prstGeom prst="line">
            <a:avLst/>
          </a:prstGeom>
          <a:noFill/>
          <a:ln w="57150">
            <a:solidFill>
              <a:schemeClr val="tx2"/>
            </a:solidFill>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30" name="Line 6"/>
          <p:cNvSpPr>
            <a:spLocks noChangeShapeType="1"/>
          </p:cNvSpPr>
          <p:nvPr/>
        </p:nvSpPr>
        <p:spPr bwMode="auto">
          <a:xfrm>
            <a:off x="3152775" y="4400550"/>
            <a:ext cx="0" cy="1352550"/>
          </a:xfrm>
          <a:prstGeom prst="line">
            <a:avLst/>
          </a:prstGeom>
          <a:noFill/>
          <a:ln w="57150">
            <a:solidFill>
              <a:schemeClr val="tx2"/>
            </a:solidFill>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31" name="Line 7"/>
          <p:cNvSpPr>
            <a:spLocks noChangeShapeType="1"/>
          </p:cNvSpPr>
          <p:nvPr/>
        </p:nvSpPr>
        <p:spPr bwMode="auto">
          <a:xfrm>
            <a:off x="1181100" y="3962400"/>
            <a:ext cx="0" cy="1095375"/>
          </a:xfrm>
          <a:prstGeom prst="line">
            <a:avLst/>
          </a:prstGeom>
          <a:noFill/>
          <a:ln w="57150">
            <a:solidFill>
              <a:schemeClr val="tx2"/>
            </a:solidFill>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32" name="Line 8"/>
          <p:cNvSpPr>
            <a:spLocks noChangeShapeType="1"/>
          </p:cNvSpPr>
          <p:nvPr/>
        </p:nvSpPr>
        <p:spPr bwMode="auto">
          <a:xfrm flipH="1">
            <a:off x="1162050" y="3981450"/>
            <a:ext cx="1000125" cy="0"/>
          </a:xfrm>
          <a:prstGeom prst="line">
            <a:avLst/>
          </a:prstGeom>
          <a:noFill/>
          <a:ln w="57150">
            <a:solidFill>
              <a:schemeClr val="tx2"/>
            </a:solidFill>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33" name="Line 9"/>
          <p:cNvSpPr>
            <a:spLocks noChangeShapeType="1"/>
          </p:cNvSpPr>
          <p:nvPr/>
        </p:nvSpPr>
        <p:spPr bwMode="auto">
          <a:xfrm flipH="1">
            <a:off x="4029075" y="4486275"/>
            <a:ext cx="9525" cy="1257300"/>
          </a:xfrm>
          <a:prstGeom prst="line">
            <a:avLst/>
          </a:prstGeom>
          <a:noFill/>
          <a:ln w="57150">
            <a:solidFill>
              <a:schemeClr val="tx2"/>
            </a:solidFill>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34" name="Line 10"/>
          <p:cNvSpPr>
            <a:spLocks noChangeShapeType="1"/>
          </p:cNvSpPr>
          <p:nvPr/>
        </p:nvSpPr>
        <p:spPr bwMode="auto">
          <a:xfrm flipH="1">
            <a:off x="4019550" y="4505325"/>
            <a:ext cx="1000125" cy="0"/>
          </a:xfrm>
          <a:prstGeom prst="line">
            <a:avLst/>
          </a:prstGeom>
          <a:noFill/>
          <a:ln w="57150">
            <a:solidFill>
              <a:schemeClr val="tx2"/>
            </a:solidFill>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35" name="Line 11"/>
          <p:cNvSpPr>
            <a:spLocks noChangeShapeType="1"/>
          </p:cNvSpPr>
          <p:nvPr/>
        </p:nvSpPr>
        <p:spPr bwMode="auto">
          <a:xfrm>
            <a:off x="4686300" y="5391150"/>
            <a:ext cx="0" cy="342900"/>
          </a:xfrm>
          <a:prstGeom prst="line">
            <a:avLst/>
          </a:prstGeom>
          <a:noFill/>
          <a:ln w="57150">
            <a:solidFill>
              <a:schemeClr val="tx2"/>
            </a:solidFill>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36" name="Line 12"/>
          <p:cNvSpPr>
            <a:spLocks noChangeShapeType="1"/>
          </p:cNvSpPr>
          <p:nvPr/>
        </p:nvSpPr>
        <p:spPr bwMode="auto">
          <a:xfrm>
            <a:off x="5676900" y="2114550"/>
            <a:ext cx="0" cy="2609850"/>
          </a:xfrm>
          <a:prstGeom prst="line">
            <a:avLst/>
          </a:prstGeom>
          <a:noFill/>
          <a:ln w="57150">
            <a:solidFill>
              <a:schemeClr val="tx2"/>
            </a:solidFill>
            <a:round/>
            <a:headEnd/>
            <a:tailEnd/>
          </a:ln>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37" name="Rectangle 13"/>
          <p:cNvSpPr>
            <a:spLocks noGrp="1" noChangeArrowheads="1"/>
          </p:cNvSpPr>
          <p:nvPr>
            <p:ph type="title"/>
          </p:nvPr>
        </p:nvSpPr>
        <p:spPr/>
        <p:txBody>
          <a:bodyPr/>
          <a:lstStyle/>
          <a:p>
            <a:r>
              <a:rPr lang="en-US" smtClean="0"/>
              <a:t>Example VSP/VSC Design</a:t>
            </a:r>
            <a:endParaRPr lang="en-US" dirty="0"/>
          </a:p>
        </p:txBody>
      </p:sp>
      <p:sp>
        <p:nvSpPr>
          <p:cNvPr id="461838" name="Line 14"/>
          <p:cNvSpPr>
            <a:spLocks noChangeShapeType="1"/>
          </p:cNvSpPr>
          <p:nvPr/>
        </p:nvSpPr>
        <p:spPr bwMode="auto">
          <a:xfrm flipV="1">
            <a:off x="3943350" y="1247775"/>
            <a:ext cx="0" cy="4724400"/>
          </a:xfrm>
          <a:prstGeom prst="line">
            <a:avLst/>
          </a:prstGeom>
          <a:noFill/>
          <a:ln w="28575">
            <a:solidFill>
              <a:srgbClr val="FFFFFF"/>
            </a:solidFill>
            <a:prstDash val="lgDash"/>
            <a:round/>
            <a:headEnd/>
            <a:tailEnd/>
          </a:ln>
          <a:effectLst>
            <a:outerShdw dist="35921" dir="2700000" algn="ctr" rotWithShape="0">
              <a:schemeClr val="bg2"/>
            </a:outerShdw>
          </a:effectLst>
        </p:spPr>
        <p:txBody>
          <a:bodyPr wrap="none" anchor="ctr"/>
          <a:lstStyle/>
          <a:p>
            <a:pPr algn="ctr" rtl="0" fontAlgn="base">
              <a:spcBef>
                <a:spcPct val="0"/>
              </a:spcBef>
              <a:spcAft>
                <a:spcPct val="0"/>
              </a:spcAft>
            </a:pPr>
            <a:endParaRPr lang="en-US" kern="1200" dirty="0">
              <a:solidFill>
                <a:srgbClr val="FFFFFF"/>
              </a:solidFill>
              <a:latin typeface="Segoe"/>
              <a:ea typeface="+mn-ea"/>
              <a:cs typeface="+mn-cs"/>
            </a:endParaRPr>
          </a:p>
        </p:txBody>
      </p:sp>
      <p:sp>
        <p:nvSpPr>
          <p:cNvPr id="461839" name="Text Box 15"/>
          <p:cNvSpPr txBox="1">
            <a:spLocks noChangeArrowheads="1"/>
          </p:cNvSpPr>
          <p:nvPr/>
        </p:nvSpPr>
        <p:spPr bwMode="auto">
          <a:xfrm>
            <a:off x="403225" y="1228725"/>
            <a:ext cx="3294063" cy="476250"/>
          </a:xfrm>
          <a:prstGeom prst="rect">
            <a:avLst/>
          </a:prstGeom>
          <a:noFill/>
          <a:ln w="3175" algn="ctr">
            <a:noFill/>
            <a:miter lim="800000"/>
            <a:headEnd/>
            <a:tailEnd/>
          </a:ln>
          <a:effectLst/>
        </p:spPr>
        <p:txBody>
          <a:bodyPr>
            <a:spAutoFit/>
          </a:bodyPr>
          <a:lstStyle/>
          <a:p>
            <a:pPr algn="ctr" rtl="0" fontAlgn="base">
              <a:lnSpc>
                <a:spcPct val="90000"/>
              </a:lnSpc>
              <a:spcBef>
                <a:spcPct val="30000"/>
              </a:spcBef>
              <a:spcAft>
                <a:spcPct val="0"/>
              </a:spcAft>
            </a:pPr>
            <a:r>
              <a:rPr lang="en-US" sz="2800" kern="1200" dirty="0">
                <a:solidFill>
                  <a:srgbClr val="FFFFFF"/>
                </a:solidFill>
                <a:effectLst>
                  <a:outerShdw blurRad="38100" dist="38100" dir="2700000" algn="tl">
                    <a:srgbClr val="000000"/>
                  </a:outerShdw>
                </a:effectLst>
                <a:latin typeface="Segoe"/>
                <a:ea typeface="+mn-ea"/>
                <a:cs typeface="+mn-cs"/>
              </a:rPr>
              <a:t>Parent Partition</a:t>
            </a:r>
          </a:p>
        </p:txBody>
      </p:sp>
      <p:sp>
        <p:nvSpPr>
          <p:cNvPr id="461840" name="Line 16"/>
          <p:cNvSpPr>
            <a:spLocks noChangeShapeType="1"/>
          </p:cNvSpPr>
          <p:nvPr/>
        </p:nvSpPr>
        <p:spPr bwMode="auto">
          <a:xfrm flipH="1">
            <a:off x="352425" y="5981700"/>
            <a:ext cx="7024688" cy="1588"/>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anchor="ctr"/>
          <a:lstStyle/>
          <a:p>
            <a:pPr algn="l" rtl="0" fontAlgn="base">
              <a:spcBef>
                <a:spcPct val="0"/>
              </a:spcBef>
              <a:spcAft>
                <a:spcPct val="0"/>
              </a:spcAft>
            </a:pPr>
            <a:endParaRPr lang="en-US" kern="1200" dirty="0">
              <a:solidFill>
                <a:srgbClr val="A2998A"/>
              </a:solidFill>
              <a:latin typeface="Segoe"/>
              <a:ea typeface="+mn-ea"/>
              <a:cs typeface="+mn-cs"/>
            </a:endParaRPr>
          </a:p>
        </p:txBody>
      </p:sp>
      <p:sp>
        <p:nvSpPr>
          <p:cNvPr id="461841" name="Text Box 17"/>
          <p:cNvSpPr txBox="1">
            <a:spLocks noChangeArrowheads="1"/>
          </p:cNvSpPr>
          <p:nvPr/>
        </p:nvSpPr>
        <p:spPr bwMode="auto">
          <a:xfrm>
            <a:off x="4238625" y="1230313"/>
            <a:ext cx="2955925" cy="476250"/>
          </a:xfrm>
          <a:prstGeom prst="rect">
            <a:avLst/>
          </a:prstGeom>
          <a:noFill/>
          <a:ln w="3175" algn="ctr">
            <a:noFill/>
            <a:miter lim="800000"/>
            <a:headEnd/>
            <a:tailEnd/>
          </a:ln>
          <a:effectLst/>
        </p:spPr>
        <p:txBody>
          <a:bodyPr>
            <a:spAutoFit/>
          </a:bodyPr>
          <a:lstStyle/>
          <a:p>
            <a:pPr algn="ctr" rtl="0" fontAlgn="base">
              <a:lnSpc>
                <a:spcPct val="90000"/>
              </a:lnSpc>
              <a:spcBef>
                <a:spcPct val="30000"/>
              </a:spcBef>
              <a:spcAft>
                <a:spcPct val="0"/>
              </a:spcAft>
            </a:pPr>
            <a:r>
              <a:rPr lang="en-US" sz="2800" kern="1200" dirty="0">
                <a:solidFill>
                  <a:srgbClr val="FFFFFF"/>
                </a:solidFill>
                <a:effectLst>
                  <a:outerShdw blurRad="38100" dist="38100" dir="2700000" algn="tl">
                    <a:srgbClr val="000000"/>
                  </a:outerShdw>
                </a:effectLst>
                <a:latin typeface="Segoe"/>
                <a:ea typeface="+mn-ea"/>
                <a:cs typeface="+mn-cs"/>
              </a:rPr>
              <a:t>Child Partitions</a:t>
            </a:r>
          </a:p>
        </p:txBody>
      </p:sp>
      <p:sp>
        <p:nvSpPr>
          <p:cNvPr id="461842" name="Text Box 18"/>
          <p:cNvSpPr txBox="1">
            <a:spLocks noChangeArrowheads="1"/>
          </p:cNvSpPr>
          <p:nvPr/>
        </p:nvSpPr>
        <p:spPr bwMode="auto">
          <a:xfrm>
            <a:off x="6046788" y="5676900"/>
            <a:ext cx="1601787" cy="312738"/>
          </a:xfrm>
          <a:prstGeom prst="rect">
            <a:avLst/>
          </a:prstGeom>
          <a:noFill/>
          <a:ln w="3175" algn="ctr">
            <a:noFill/>
            <a:miter lim="800000"/>
            <a:headEnd/>
            <a:tailEnd/>
          </a:ln>
          <a:effectLst/>
        </p:spPr>
        <p:txBody>
          <a:bodyPr>
            <a:spAutoFit/>
          </a:bodyPr>
          <a:lstStyle/>
          <a:p>
            <a:pPr algn="l" rtl="0" fontAlgn="base">
              <a:lnSpc>
                <a:spcPct val="90000"/>
              </a:lnSpc>
              <a:spcBef>
                <a:spcPct val="30000"/>
              </a:spcBef>
              <a:spcAft>
                <a:spcPct val="0"/>
              </a:spcAft>
            </a:pPr>
            <a:r>
              <a:rPr lang="en-US" sz="1600" kern="1200" dirty="0">
                <a:solidFill>
                  <a:srgbClr val="00ADDA"/>
                </a:solidFill>
                <a:effectLst>
                  <a:outerShdw blurRad="38100" dist="38100" dir="2700000" algn="tl">
                    <a:srgbClr val="000000"/>
                  </a:outerShdw>
                </a:effectLst>
                <a:latin typeface="Segoe"/>
                <a:ea typeface="+mn-ea"/>
                <a:cs typeface="+mn-cs"/>
              </a:rPr>
              <a:t>Kernel Mode</a:t>
            </a:r>
          </a:p>
        </p:txBody>
      </p:sp>
      <p:grpSp>
        <p:nvGrpSpPr>
          <p:cNvPr id="2" name="Group 19"/>
          <p:cNvGrpSpPr>
            <a:grpSpLocks/>
          </p:cNvGrpSpPr>
          <p:nvPr/>
        </p:nvGrpSpPr>
        <p:grpSpPr bwMode="auto">
          <a:xfrm>
            <a:off x="352425" y="2132013"/>
            <a:ext cx="7392988" cy="312737"/>
            <a:chOff x="222" y="2043"/>
            <a:chExt cx="4657" cy="197"/>
          </a:xfrm>
        </p:grpSpPr>
        <p:sp>
          <p:nvSpPr>
            <p:cNvPr id="461844" name="Text Box 20"/>
            <p:cNvSpPr txBox="1">
              <a:spLocks noChangeArrowheads="1"/>
            </p:cNvSpPr>
            <p:nvPr/>
          </p:nvSpPr>
          <p:spPr bwMode="auto">
            <a:xfrm>
              <a:off x="3809" y="2043"/>
              <a:ext cx="911" cy="197"/>
            </a:xfrm>
            <a:prstGeom prst="rect">
              <a:avLst/>
            </a:prstGeom>
            <a:noFill/>
            <a:ln w="3175" algn="ctr">
              <a:noFill/>
              <a:miter lim="800000"/>
              <a:headEnd/>
              <a:tailEnd/>
            </a:ln>
            <a:effectLst/>
          </p:spPr>
          <p:txBody>
            <a:bodyPr>
              <a:spAutoFit/>
            </a:bodyPr>
            <a:lstStyle/>
            <a:p>
              <a:pPr algn="l" rtl="0" fontAlgn="base">
                <a:lnSpc>
                  <a:spcPct val="90000"/>
                </a:lnSpc>
                <a:spcBef>
                  <a:spcPct val="30000"/>
                </a:spcBef>
                <a:spcAft>
                  <a:spcPct val="0"/>
                </a:spcAft>
              </a:pPr>
              <a:r>
                <a:rPr lang="en-US" sz="1600" kern="1200" dirty="0">
                  <a:solidFill>
                    <a:srgbClr val="00ADDA"/>
                  </a:solidFill>
                  <a:effectLst>
                    <a:outerShdw blurRad="38100" dist="38100" dir="2700000" algn="tl">
                      <a:srgbClr val="000000"/>
                    </a:outerShdw>
                  </a:effectLst>
                  <a:latin typeface="Segoe"/>
                  <a:ea typeface="+mn-ea"/>
                  <a:cs typeface="+mn-cs"/>
                </a:rPr>
                <a:t>User Mode</a:t>
              </a:r>
            </a:p>
          </p:txBody>
        </p:sp>
        <p:sp>
          <p:nvSpPr>
            <p:cNvPr id="461845" name="Line 21"/>
            <p:cNvSpPr>
              <a:spLocks noChangeShapeType="1"/>
            </p:cNvSpPr>
            <p:nvPr/>
          </p:nvSpPr>
          <p:spPr bwMode="auto">
            <a:xfrm flipH="1">
              <a:off x="222" y="2226"/>
              <a:ext cx="4657" cy="1"/>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anchor="ctr"/>
            <a:lstStyle/>
            <a:p>
              <a:pPr algn="l" rtl="0" fontAlgn="base">
                <a:spcBef>
                  <a:spcPct val="0"/>
                </a:spcBef>
                <a:spcAft>
                  <a:spcPct val="0"/>
                </a:spcAft>
              </a:pPr>
              <a:endParaRPr lang="en-US" kern="1200" dirty="0">
                <a:solidFill>
                  <a:srgbClr val="A2998A"/>
                </a:solidFill>
                <a:latin typeface="Segoe"/>
                <a:ea typeface="+mn-ea"/>
                <a:cs typeface="+mn-cs"/>
              </a:endParaRPr>
            </a:p>
          </p:txBody>
        </p:sp>
      </p:grpSp>
      <p:grpSp>
        <p:nvGrpSpPr>
          <p:cNvPr id="3" name="Group 22"/>
          <p:cNvGrpSpPr>
            <a:grpSpLocks/>
          </p:cNvGrpSpPr>
          <p:nvPr/>
        </p:nvGrpSpPr>
        <p:grpSpPr bwMode="auto">
          <a:xfrm>
            <a:off x="641350" y="6054725"/>
            <a:ext cx="6888163" cy="469900"/>
            <a:chOff x="60" y="3472"/>
            <a:chExt cx="4339" cy="296"/>
          </a:xfrm>
        </p:grpSpPr>
        <p:pic>
          <p:nvPicPr>
            <p:cNvPr id="461847" name="Picture 23" descr="Vivid yellow box"/>
            <p:cNvPicPr>
              <a:picLocks noChangeAspect="1" noChangeArrowheads="1"/>
            </p:cNvPicPr>
            <p:nvPr/>
          </p:nvPicPr>
          <p:blipFill>
            <a:blip r:embed="rId3"/>
            <a:srcRect/>
            <a:stretch>
              <a:fillRect/>
            </a:stretch>
          </p:blipFill>
          <p:spPr bwMode="auto">
            <a:xfrm>
              <a:off x="487" y="3472"/>
              <a:ext cx="3486" cy="296"/>
            </a:xfrm>
            <a:prstGeom prst="rect">
              <a:avLst/>
            </a:prstGeom>
            <a:noFill/>
          </p:spPr>
        </p:pic>
        <p:sp>
          <p:nvSpPr>
            <p:cNvPr id="461848" name="Rectangle 24"/>
            <p:cNvSpPr>
              <a:spLocks noChangeArrowheads="1"/>
            </p:cNvSpPr>
            <p:nvPr/>
          </p:nvSpPr>
          <p:spPr bwMode="grayWhite">
            <a:xfrm>
              <a:off x="60" y="3545"/>
              <a:ext cx="4339" cy="149"/>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Windows hypervisor</a:t>
              </a:r>
            </a:p>
          </p:txBody>
        </p:sp>
      </p:grpSp>
      <p:grpSp>
        <p:nvGrpSpPr>
          <p:cNvPr id="4" name="Group 25"/>
          <p:cNvGrpSpPr>
            <a:grpSpLocks/>
          </p:cNvGrpSpPr>
          <p:nvPr/>
        </p:nvGrpSpPr>
        <p:grpSpPr bwMode="auto">
          <a:xfrm>
            <a:off x="4525963" y="1693863"/>
            <a:ext cx="2416175" cy="476250"/>
            <a:chOff x="1191" y="-840"/>
            <a:chExt cx="1522" cy="500"/>
          </a:xfrm>
        </p:grpSpPr>
        <p:pic>
          <p:nvPicPr>
            <p:cNvPr id="461850" name="Picture 26" descr="Vivid blue box"/>
            <p:cNvPicPr>
              <a:picLocks noChangeAspect="1" noChangeArrowheads="1"/>
            </p:cNvPicPr>
            <p:nvPr/>
          </p:nvPicPr>
          <p:blipFill>
            <a:blip r:embed="rId4"/>
            <a:srcRect/>
            <a:stretch>
              <a:fillRect/>
            </a:stretch>
          </p:blipFill>
          <p:spPr bwMode="auto">
            <a:xfrm>
              <a:off x="1191" y="-840"/>
              <a:ext cx="1522" cy="500"/>
            </a:xfrm>
            <a:prstGeom prst="rect">
              <a:avLst/>
            </a:prstGeom>
            <a:noFill/>
          </p:spPr>
        </p:pic>
        <p:sp>
          <p:nvSpPr>
            <p:cNvPr id="461851" name="Rectangle 27"/>
            <p:cNvSpPr>
              <a:spLocks noChangeArrowheads="1"/>
            </p:cNvSpPr>
            <p:nvPr/>
          </p:nvSpPr>
          <p:spPr bwMode="blackWhite">
            <a:xfrm>
              <a:off x="1352" y="-686"/>
              <a:ext cx="1200" cy="191"/>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Applications</a:t>
              </a:r>
            </a:p>
          </p:txBody>
        </p:sp>
      </p:grpSp>
      <p:pic>
        <p:nvPicPr>
          <p:cNvPr id="461852" name="Picture 28" descr="Vivid purple box"/>
          <p:cNvPicPr>
            <a:picLocks noChangeAspect="1" noChangeArrowheads="1"/>
          </p:cNvPicPr>
          <p:nvPr/>
        </p:nvPicPr>
        <p:blipFill>
          <a:blip r:embed="rId5"/>
          <a:srcRect/>
          <a:stretch>
            <a:fillRect/>
          </a:stretch>
        </p:blipFill>
        <p:spPr bwMode="auto">
          <a:xfrm>
            <a:off x="7270750" y="1176338"/>
            <a:ext cx="1825625" cy="2789237"/>
          </a:xfrm>
          <a:prstGeom prst="rect">
            <a:avLst/>
          </a:prstGeom>
          <a:noFill/>
        </p:spPr>
      </p:pic>
      <p:sp>
        <p:nvSpPr>
          <p:cNvPr id="461853" name="Rectangle 29"/>
          <p:cNvSpPr>
            <a:spLocks noChangeArrowheads="1"/>
          </p:cNvSpPr>
          <p:nvPr/>
        </p:nvSpPr>
        <p:spPr bwMode="auto">
          <a:xfrm>
            <a:off x="7435850" y="1423988"/>
            <a:ext cx="1414463" cy="312737"/>
          </a:xfrm>
          <a:prstGeom prst="rect">
            <a:avLst/>
          </a:prstGeom>
          <a:noFill/>
          <a:ln w="3175">
            <a:noFill/>
            <a:miter lim="800000"/>
            <a:headEnd/>
            <a:tailEnd/>
          </a:ln>
          <a:effectLst/>
        </p:spPr>
        <p:txBody>
          <a:bodyPr wrap="none" lIns="92075" tIns="46038" rIns="92075" bIns="46038">
            <a:spAutoFit/>
          </a:bodyPr>
          <a:lstStyle/>
          <a:p>
            <a:pPr algn="l"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Provided by:</a:t>
            </a:r>
          </a:p>
        </p:txBody>
      </p:sp>
      <p:sp>
        <p:nvSpPr>
          <p:cNvPr id="461854" name="Rectangle 30"/>
          <p:cNvSpPr>
            <a:spLocks noChangeArrowheads="1"/>
          </p:cNvSpPr>
          <p:nvPr/>
        </p:nvSpPr>
        <p:spPr bwMode="auto">
          <a:xfrm>
            <a:off x="7775575" y="1870075"/>
            <a:ext cx="911225" cy="271463"/>
          </a:xfrm>
          <a:prstGeom prst="rect">
            <a:avLst/>
          </a:prstGeom>
          <a:noFill/>
          <a:ln w="9525">
            <a:noFill/>
            <a:miter lim="800000"/>
            <a:headEnd/>
            <a:tailEnd/>
          </a:ln>
          <a:effectLst/>
        </p:spPr>
        <p:txBody>
          <a:bodyPr wrap="none" lIns="92075" tIns="46038" rIns="92075" bIns="46038">
            <a:spAutoFit/>
          </a:bodyPr>
          <a:lstStyle/>
          <a:p>
            <a:pPr algn="l" rtl="0" fontAlgn="base">
              <a:lnSpc>
                <a:spcPct val="90000"/>
              </a:lnSpc>
              <a:spcBef>
                <a:spcPct val="30000"/>
              </a:spcBef>
              <a:spcAft>
                <a:spcPct val="0"/>
              </a:spcAft>
            </a:pPr>
            <a:r>
              <a:rPr lang="en-US" sz="1300" kern="1200" dirty="0">
                <a:solidFill>
                  <a:srgbClr val="A2998A"/>
                </a:solidFill>
                <a:effectLst>
                  <a:outerShdw blurRad="38100" dist="38100" dir="2700000" algn="tl">
                    <a:srgbClr val="000000"/>
                  </a:outerShdw>
                </a:effectLst>
                <a:latin typeface="Segoe"/>
                <a:ea typeface="+mn-ea"/>
                <a:cs typeface="+mn-cs"/>
              </a:rPr>
              <a:t>Windows</a:t>
            </a:r>
          </a:p>
        </p:txBody>
      </p:sp>
      <p:sp>
        <p:nvSpPr>
          <p:cNvPr id="461855" name="Rectangle 31"/>
          <p:cNvSpPr>
            <a:spLocks noChangeArrowheads="1"/>
          </p:cNvSpPr>
          <p:nvPr/>
        </p:nvSpPr>
        <p:spPr bwMode="auto">
          <a:xfrm>
            <a:off x="7775575" y="2797175"/>
            <a:ext cx="449263" cy="271463"/>
          </a:xfrm>
          <a:prstGeom prst="rect">
            <a:avLst/>
          </a:prstGeom>
          <a:noFill/>
          <a:ln w="3175">
            <a:noFill/>
            <a:miter lim="800000"/>
            <a:headEnd/>
            <a:tailEnd/>
          </a:ln>
          <a:effectLst/>
        </p:spPr>
        <p:txBody>
          <a:bodyPr wrap="none" lIns="92075" tIns="46038" rIns="92075" bIns="46038">
            <a:spAutoFit/>
          </a:bodyPr>
          <a:lstStyle/>
          <a:p>
            <a:pPr algn="l" rtl="0" fontAlgn="base">
              <a:lnSpc>
                <a:spcPct val="90000"/>
              </a:lnSpc>
              <a:spcBef>
                <a:spcPct val="30000"/>
              </a:spcBef>
              <a:spcAft>
                <a:spcPct val="0"/>
              </a:spcAft>
            </a:pPr>
            <a:r>
              <a:rPr lang="en-US" sz="1300" kern="1200" dirty="0">
                <a:solidFill>
                  <a:srgbClr val="A2998A"/>
                </a:solidFill>
                <a:effectLst>
                  <a:outerShdw blurRad="38100" dist="38100" dir="2700000" algn="tl">
                    <a:srgbClr val="000000"/>
                  </a:outerShdw>
                </a:effectLst>
                <a:latin typeface="Segoe"/>
                <a:ea typeface="+mn-ea"/>
                <a:cs typeface="+mn-cs"/>
              </a:rPr>
              <a:t>ISV</a:t>
            </a:r>
          </a:p>
        </p:txBody>
      </p:sp>
      <p:sp>
        <p:nvSpPr>
          <p:cNvPr id="461856" name="Rectangle 32"/>
          <p:cNvSpPr>
            <a:spLocks noChangeArrowheads="1"/>
          </p:cNvSpPr>
          <p:nvPr/>
        </p:nvSpPr>
        <p:spPr bwMode="auto">
          <a:xfrm>
            <a:off x="7775575" y="3262313"/>
            <a:ext cx="560388" cy="271462"/>
          </a:xfrm>
          <a:prstGeom prst="rect">
            <a:avLst/>
          </a:prstGeom>
          <a:noFill/>
          <a:ln w="3175">
            <a:noFill/>
            <a:miter lim="800000"/>
            <a:headEnd/>
            <a:tailEnd/>
          </a:ln>
          <a:effectLst/>
        </p:spPr>
        <p:txBody>
          <a:bodyPr wrap="none" lIns="92075" tIns="46038" rIns="92075" bIns="46038">
            <a:spAutoFit/>
          </a:bodyPr>
          <a:lstStyle/>
          <a:p>
            <a:pPr algn="l" rtl="0" fontAlgn="base">
              <a:lnSpc>
                <a:spcPct val="90000"/>
              </a:lnSpc>
              <a:spcBef>
                <a:spcPct val="30000"/>
              </a:spcBef>
              <a:spcAft>
                <a:spcPct val="0"/>
              </a:spcAft>
            </a:pPr>
            <a:r>
              <a:rPr lang="en-US" sz="1300" kern="1200" dirty="0">
                <a:solidFill>
                  <a:srgbClr val="A2998A"/>
                </a:solidFill>
                <a:effectLst>
                  <a:outerShdw blurRad="38100" dist="38100" dir="2700000" algn="tl">
                    <a:srgbClr val="000000"/>
                  </a:outerShdw>
                </a:effectLst>
                <a:latin typeface="Segoe"/>
                <a:ea typeface="+mn-ea"/>
                <a:cs typeface="+mn-cs"/>
              </a:rPr>
              <a:t>OEM</a:t>
            </a:r>
          </a:p>
        </p:txBody>
      </p:sp>
      <p:sp>
        <p:nvSpPr>
          <p:cNvPr id="461857" name="Rectangle 33"/>
          <p:cNvSpPr>
            <a:spLocks noChangeArrowheads="1"/>
          </p:cNvSpPr>
          <p:nvPr/>
        </p:nvSpPr>
        <p:spPr bwMode="auto">
          <a:xfrm>
            <a:off x="7775575" y="2328133"/>
            <a:ext cx="787780" cy="273024"/>
          </a:xfrm>
          <a:prstGeom prst="rect">
            <a:avLst/>
          </a:prstGeom>
          <a:noFill/>
          <a:ln w="3175">
            <a:noFill/>
            <a:miter lim="800000"/>
            <a:headEnd/>
            <a:tailEnd/>
          </a:ln>
          <a:effectLst/>
        </p:spPr>
        <p:txBody>
          <a:bodyPr wrap="none" lIns="92075" tIns="46038" rIns="92075" bIns="46038">
            <a:spAutoFit/>
          </a:bodyPr>
          <a:lstStyle/>
          <a:p>
            <a:pPr algn="l" rtl="0" fontAlgn="base">
              <a:lnSpc>
                <a:spcPct val="90000"/>
              </a:lnSpc>
              <a:spcBef>
                <a:spcPct val="30000"/>
              </a:spcBef>
              <a:spcAft>
                <a:spcPct val="0"/>
              </a:spcAft>
            </a:pPr>
            <a:r>
              <a:rPr lang="en-US" sz="1300" kern="1200" dirty="0">
                <a:solidFill>
                  <a:srgbClr val="A2998A"/>
                </a:solidFill>
                <a:effectLst>
                  <a:outerShdw blurRad="38100" dist="38100" dir="2700000" algn="tl">
                    <a:srgbClr val="000000"/>
                  </a:outerShdw>
                </a:effectLst>
                <a:latin typeface="Segoe"/>
                <a:ea typeface="+mn-ea"/>
                <a:cs typeface="+mn-cs"/>
              </a:rPr>
              <a:t>Hyper-V</a:t>
            </a:r>
          </a:p>
        </p:txBody>
      </p:sp>
      <p:pic>
        <p:nvPicPr>
          <p:cNvPr id="461858" name="Picture 34" descr="cooltools-shape"/>
          <p:cNvPicPr>
            <a:picLocks noChangeAspect="1" noChangeArrowheads="1"/>
          </p:cNvPicPr>
          <p:nvPr/>
        </p:nvPicPr>
        <p:blipFill>
          <a:blip r:embed="rId6"/>
          <a:srcRect/>
          <a:stretch>
            <a:fillRect/>
          </a:stretch>
        </p:blipFill>
        <p:spPr bwMode="auto">
          <a:xfrm>
            <a:off x="7386638" y="1778000"/>
            <a:ext cx="463550" cy="455613"/>
          </a:xfrm>
          <a:prstGeom prst="rect">
            <a:avLst/>
          </a:prstGeom>
          <a:noFill/>
          <a:ln w="9525">
            <a:noFill/>
            <a:miter lim="800000"/>
            <a:headEnd/>
            <a:tailEnd/>
          </a:ln>
          <a:effectLst/>
        </p:spPr>
      </p:pic>
      <p:pic>
        <p:nvPicPr>
          <p:cNvPr id="461859" name="Picture 35" descr="cooltools-shape"/>
          <p:cNvPicPr>
            <a:picLocks noChangeAspect="1" noChangeArrowheads="1"/>
          </p:cNvPicPr>
          <p:nvPr/>
        </p:nvPicPr>
        <p:blipFill>
          <a:blip r:embed="rId7"/>
          <a:srcRect/>
          <a:stretch>
            <a:fillRect/>
          </a:stretch>
        </p:blipFill>
        <p:spPr bwMode="auto">
          <a:xfrm>
            <a:off x="7386638" y="3170238"/>
            <a:ext cx="463550" cy="455612"/>
          </a:xfrm>
          <a:prstGeom prst="rect">
            <a:avLst/>
          </a:prstGeom>
          <a:noFill/>
          <a:ln w="9525">
            <a:noFill/>
            <a:miter lim="800000"/>
            <a:headEnd/>
            <a:tailEnd/>
          </a:ln>
          <a:effectLst/>
        </p:spPr>
      </p:pic>
      <p:pic>
        <p:nvPicPr>
          <p:cNvPr id="461860" name="Picture 36" descr="cooltools-shape"/>
          <p:cNvPicPr>
            <a:picLocks noChangeAspect="1" noChangeArrowheads="1"/>
          </p:cNvPicPr>
          <p:nvPr/>
        </p:nvPicPr>
        <p:blipFill>
          <a:blip r:embed="rId8"/>
          <a:srcRect/>
          <a:stretch>
            <a:fillRect/>
          </a:stretch>
        </p:blipFill>
        <p:spPr bwMode="auto">
          <a:xfrm>
            <a:off x="7386638" y="2705100"/>
            <a:ext cx="463550" cy="455613"/>
          </a:xfrm>
          <a:prstGeom prst="rect">
            <a:avLst/>
          </a:prstGeom>
          <a:noFill/>
          <a:ln w="9525">
            <a:noFill/>
            <a:miter lim="800000"/>
            <a:headEnd/>
            <a:tailEnd/>
          </a:ln>
          <a:effectLst/>
        </p:spPr>
      </p:pic>
      <p:pic>
        <p:nvPicPr>
          <p:cNvPr id="461861" name="Picture 37" descr="cooltools-shape"/>
          <p:cNvPicPr>
            <a:picLocks noChangeAspect="1" noChangeArrowheads="1"/>
          </p:cNvPicPr>
          <p:nvPr/>
        </p:nvPicPr>
        <p:blipFill>
          <a:blip r:embed="rId9"/>
          <a:srcRect/>
          <a:stretch>
            <a:fillRect/>
          </a:stretch>
        </p:blipFill>
        <p:spPr bwMode="auto">
          <a:xfrm>
            <a:off x="7386638" y="2241550"/>
            <a:ext cx="463550" cy="455613"/>
          </a:xfrm>
          <a:prstGeom prst="rect">
            <a:avLst/>
          </a:prstGeom>
          <a:noFill/>
          <a:ln w="9525">
            <a:noFill/>
            <a:miter lim="800000"/>
            <a:headEnd/>
            <a:tailEnd/>
          </a:ln>
          <a:effectLst/>
        </p:spPr>
      </p:pic>
      <p:grpSp>
        <p:nvGrpSpPr>
          <p:cNvPr id="5" name="Group 38"/>
          <p:cNvGrpSpPr>
            <a:grpSpLocks/>
          </p:cNvGrpSpPr>
          <p:nvPr/>
        </p:nvGrpSpPr>
        <p:grpSpPr bwMode="auto">
          <a:xfrm>
            <a:off x="1647825" y="5554663"/>
            <a:ext cx="4522788" cy="404812"/>
            <a:chOff x="5760" y="4320"/>
            <a:chExt cx="1014" cy="325"/>
          </a:xfrm>
        </p:grpSpPr>
        <p:pic>
          <p:nvPicPr>
            <p:cNvPr id="461863" name="Picture 39" descr="Vivid yellow box"/>
            <p:cNvPicPr>
              <a:picLocks noChangeAspect="1" noChangeArrowheads="1"/>
            </p:cNvPicPr>
            <p:nvPr/>
          </p:nvPicPr>
          <p:blipFill>
            <a:blip r:embed="rId3"/>
            <a:srcRect/>
            <a:stretch>
              <a:fillRect/>
            </a:stretch>
          </p:blipFill>
          <p:spPr bwMode="auto">
            <a:xfrm>
              <a:off x="5760" y="4320"/>
              <a:ext cx="1014" cy="325"/>
            </a:xfrm>
            <a:prstGeom prst="rect">
              <a:avLst/>
            </a:prstGeom>
            <a:noFill/>
          </p:spPr>
        </p:pic>
        <p:sp>
          <p:nvSpPr>
            <p:cNvPr id="461864" name="Rectangle 40"/>
            <p:cNvSpPr>
              <a:spLocks noChangeArrowheads="1"/>
            </p:cNvSpPr>
            <p:nvPr/>
          </p:nvSpPr>
          <p:spPr bwMode="grayWhite">
            <a:xfrm>
              <a:off x="5946" y="4376"/>
              <a:ext cx="641" cy="212"/>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VMBus</a:t>
              </a:r>
            </a:p>
          </p:txBody>
        </p:sp>
      </p:grpSp>
      <p:grpSp>
        <p:nvGrpSpPr>
          <p:cNvPr id="6" name="Group 41"/>
          <p:cNvGrpSpPr>
            <a:grpSpLocks/>
          </p:cNvGrpSpPr>
          <p:nvPr/>
        </p:nvGrpSpPr>
        <p:grpSpPr bwMode="auto">
          <a:xfrm>
            <a:off x="4487863" y="2514600"/>
            <a:ext cx="2559050" cy="420688"/>
            <a:chOff x="-138" y="2223"/>
            <a:chExt cx="755" cy="355"/>
          </a:xfrm>
        </p:grpSpPr>
        <p:pic>
          <p:nvPicPr>
            <p:cNvPr id="461866" name="Picture 42" descr="Vivid green box"/>
            <p:cNvPicPr>
              <a:picLocks noChangeAspect="1" noChangeArrowheads="1"/>
            </p:cNvPicPr>
            <p:nvPr/>
          </p:nvPicPr>
          <p:blipFill>
            <a:blip r:embed="rId10"/>
            <a:srcRect/>
            <a:stretch>
              <a:fillRect/>
            </a:stretch>
          </p:blipFill>
          <p:spPr bwMode="auto">
            <a:xfrm>
              <a:off x="-138" y="2223"/>
              <a:ext cx="755" cy="355"/>
            </a:xfrm>
            <a:prstGeom prst="rect">
              <a:avLst/>
            </a:prstGeom>
            <a:noFill/>
          </p:spPr>
        </p:pic>
        <p:sp>
          <p:nvSpPr>
            <p:cNvPr id="461867" name="Rectangle 43"/>
            <p:cNvSpPr>
              <a:spLocks noChangeArrowheads="1"/>
            </p:cNvSpPr>
            <p:nvPr/>
          </p:nvSpPr>
          <p:spPr bwMode="auto">
            <a:xfrm>
              <a:off x="-76" y="2236"/>
              <a:ext cx="631" cy="328"/>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Windows File System</a:t>
              </a:r>
            </a:p>
          </p:txBody>
        </p:sp>
      </p:grpSp>
      <p:grpSp>
        <p:nvGrpSpPr>
          <p:cNvPr id="7" name="Group 44"/>
          <p:cNvGrpSpPr>
            <a:grpSpLocks/>
          </p:cNvGrpSpPr>
          <p:nvPr/>
        </p:nvGrpSpPr>
        <p:grpSpPr bwMode="auto">
          <a:xfrm>
            <a:off x="4484688" y="2955925"/>
            <a:ext cx="2559050" cy="420688"/>
            <a:chOff x="-138" y="2223"/>
            <a:chExt cx="755" cy="355"/>
          </a:xfrm>
        </p:grpSpPr>
        <p:pic>
          <p:nvPicPr>
            <p:cNvPr id="461869" name="Picture 45" descr="Vivid green box"/>
            <p:cNvPicPr>
              <a:picLocks noChangeAspect="1" noChangeArrowheads="1"/>
            </p:cNvPicPr>
            <p:nvPr/>
          </p:nvPicPr>
          <p:blipFill>
            <a:blip r:embed="rId10"/>
            <a:srcRect/>
            <a:stretch>
              <a:fillRect/>
            </a:stretch>
          </p:blipFill>
          <p:spPr bwMode="auto">
            <a:xfrm>
              <a:off x="-138" y="2223"/>
              <a:ext cx="755" cy="355"/>
            </a:xfrm>
            <a:prstGeom prst="rect">
              <a:avLst/>
            </a:prstGeom>
            <a:noFill/>
          </p:spPr>
        </p:pic>
        <p:sp>
          <p:nvSpPr>
            <p:cNvPr id="461870" name="Rectangle 46"/>
            <p:cNvSpPr>
              <a:spLocks noChangeArrowheads="1"/>
            </p:cNvSpPr>
            <p:nvPr/>
          </p:nvSpPr>
          <p:spPr bwMode="auto">
            <a:xfrm>
              <a:off x="-76" y="2236"/>
              <a:ext cx="631" cy="328"/>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Volume</a:t>
              </a:r>
            </a:p>
          </p:txBody>
        </p:sp>
      </p:grpSp>
      <p:grpSp>
        <p:nvGrpSpPr>
          <p:cNvPr id="8" name="Group 47"/>
          <p:cNvGrpSpPr>
            <a:grpSpLocks/>
          </p:cNvGrpSpPr>
          <p:nvPr/>
        </p:nvGrpSpPr>
        <p:grpSpPr bwMode="auto">
          <a:xfrm>
            <a:off x="4483100" y="3408363"/>
            <a:ext cx="2560638" cy="420687"/>
            <a:chOff x="-138" y="2223"/>
            <a:chExt cx="755" cy="355"/>
          </a:xfrm>
        </p:grpSpPr>
        <p:pic>
          <p:nvPicPr>
            <p:cNvPr id="461872" name="Picture 48" descr="Vivid green box"/>
            <p:cNvPicPr>
              <a:picLocks noChangeAspect="1" noChangeArrowheads="1"/>
            </p:cNvPicPr>
            <p:nvPr/>
          </p:nvPicPr>
          <p:blipFill>
            <a:blip r:embed="rId10"/>
            <a:srcRect/>
            <a:stretch>
              <a:fillRect/>
            </a:stretch>
          </p:blipFill>
          <p:spPr bwMode="auto">
            <a:xfrm>
              <a:off x="-138" y="2223"/>
              <a:ext cx="755" cy="355"/>
            </a:xfrm>
            <a:prstGeom prst="rect">
              <a:avLst/>
            </a:prstGeom>
            <a:noFill/>
          </p:spPr>
        </p:pic>
        <p:sp>
          <p:nvSpPr>
            <p:cNvPr id="461873" name="Rectangle 49"/>
            <p:cNvSpPr>
              <a:spLocks noChangeArrowheads="1"/>
            </p:cNvSpPr>
            <p:nvPr/>
          </p:nvSpPr>
          <p:spPr bwMode="auto">
            <a:xfrm>
              <a:off x="-76" y="2236"/>
              <a:ext cx="631" cy="328"/>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Partition</a:t>
              </a:r>
            </a:p>
          </p:txBody>
        </p:sp>
      </p:grpSp>
      <p:grpSp>
        <p:nvGrpSpPr>
          <p:cNvPr id="9" name="Group 50"/>
          <p:cNvGrpSpPr>
            <a:grpSpLocks/>
          </p:cNvGrpSpPr>
          <p:nvPr/>
        </p:nvGrpSpPr>
        <p:grpSpPr bwMode="auto">
          <a:xfrm>
            <a:off x="4489450" y="3860800"/>
            <a:ext cx="2560638" cy="420688"/>
            <a:chOff x="-138" y="2223"/>
            <a:chExt cx="755" cy="355"/>
          </a:xfrm>
        </p:grpSpPr>
        <p:pic>
          <p:nvPicPr>
            <p:cNvPr id="461875" name="Picture 51" descr="Vivid green box"/>
            <p:cNvPicPr>
              <a:picLocks noChangeAspect="1" noChangeArrowheads="1"/>
            </p:cNvPicPr>
            <p:nvPr/>
          </p:nvPicPr>
          <p:blipFill>
            <a:blip r:embed="rId10"/>
            <a:srcRect/>
            <a:stretch>
              <a:fillRect/>
            </a:stretch>
          </p:blipFill>
          <p:spPr bwMode="auto">
            <a:xfrm>
              <a:off x="-138" y="2223"/>
              <a:ext cx="755" cy="355"/>
            </a:xfrm>
            <a:prstGeom prst="rect">
              <a:avLst/>
            </a:prstGeom>
            <a:noFill/>
          </p:spPr>
        </p:pic>
        <p:sp>
          <p:nvSpPr>
            <p:cNvPr id="461876" name="Rectangle 52"/>
            <p:cNvSpPr>
              <a:spLocks noChangeArrowheads="1"/>
            </p:cNvSpPr>
            <p:nvPr/>
          </p:nvSpPr>
          <p:spPr bwMode="auto">
            <a:xfrm>
              <a:off x="-76" y="2236"/>
              <a:ext cx="631" cy="328"/>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Disk</a:t>
              </a:r>
            </a:p>
          </p:txBody>
        </p:sp>
      </p:grpSp>
      <p:grpSp>
        <p:nvGrpSpPr>
          <p:cNvPr id="10" name="Group 53"/>
          <p:cNvGrpSpPr>
            <a:grpSpLocks/>
          </p:cNvGrpSpPr>
          <p:nvPr/>
        </p:nvGrpSpPr>
        <p:grpSpPr bwMode="auto">
          <a:xfrm>
            <a:off x="4486275" y="4271963"/>
            <a:ext cx="2563813" cy="404812"/>
            <a:chOff x="5760" y="4320"/>
            <a:chExt cx="1014" cy="325"/>
          </a:xfrm>
        </p:grpSpPr>
        <p:pic>
          <p:nvPicPr>
            <p:cNvPr id="461878" name="Picture 54" descr="Vivid yellow box"/>
            <p:cNvPicPr>
              <a:picLocks noChangeAspect="1" noChangeArrowheads="1"/>
            </p:cNvPicPr>
            <p:nvPr/>
          </p:nvPicPr>
          <p:blipFill>
            <a:blip r:embed="rId3"/>
            <a:srcRect/>
            <a:stretch>
              <a:fillRect/>
            </a:stretch>
          </p:blipFill>
          <p:spPr bwMode="auto">
            <a:xfrm>
              <a:off x="5760" y="4320"/>
              <a:ext cx="1014" cy="325"/>
            </a:xfrm>
            <a:prstGeom prst="rect">
              <a:avLst/>
            </a:prstGeom>
            <a:noFill/>
          </p:spPr>
        </p:pic>
        <p:sp>
          <p:nvSpPr>
            <p:cNvPr id="461879" name="Rectangle 55"/>
            <p:cNvSpPr>
              <a:spLocks noChangeArrowheads="1"/>
            </p:cNvSpPr>
            <p:nvPr/>
          </p:nvSpPr>
          <p:spPr bwMode="grayWhite">
            <a:xfrm>
              <a:off x="5946" y="4376"/>
              <a:ext cx="641" cy="212"/>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Fast Path Filter (VSC)</a:t>
              </a:r>
            </a:p>
          </p:txBody>
        </p:sp>
      </p:grpSp>
      <p:grpSp>
        <p:nvGrpSpPr>
          <p:cNvPr id="11" name="Group 56"/>
          <p:cNvGrpSpPr>
            <a:grpSpLocks/>
          </p:cNvGrpSpPr>
          <p:nvPr/>
        </p:nvGrpSpPr>
        <p:grpSpPr bwMode="auto">
          <a:xfrm>
            <a:off x="4483100" y="4665663"/>
            <a:ext cx="2560638" cy="715962"/>
            <a:chOff x="-138" y="2223"/>
            <a:chExt cx="755" cy="355"/>
          </a:xfrm>
        </p:grpSpPr>
        <p:pic>
          <p:nvPicPr>
            <p:cNvPr id="461881" name="Picture 57" descr="Vivid green box"/>
            <p:cNvPicPr>
              <a:picLocks noChangeAspect="1" noChangeArrowheads="1"/>
            </p:cNvPicPr>
            <p:nvPr/>
          </p:nvPicPr>
          <p:blipFill>
            <a:blip r:embed="rId10"/>
            <a:srcRect/>
            <a:stretch>
              <a:fillRect/>
            </a:stretch>
          </p:blipFill>
          <p:spPr bwMode="auto">
            <a:xfrm>
              <a:off x="-138" y="2223"/>
              <a:ext cx="755" cy="355"/>
            </a:xfrm>
            <a:prstGeom prst="rect">
              <a:avLst/>
            </a:prstGeom>
            <a:noFill/>
          </p:spPr>
        </p:pic>
        <p:sp>
          <p:nvSpPr>
            <p:cNvPr id="461882" name="Rectangle 58"/>
            <p:cNvSpPr>
              <a:spLocks noChangeArrowheads="1"/>
            </p:cNvSpPr>
            <p:nvPr/>
          </p:nvSpPr>
          <p:spPr bwMode="auto">
            <a:xfrm>
              <a:off x="-76" y="2236"/>
              <a:ext cx="631" cy="328"/>
            </a:xfrm>
            <a:prstGeom prst="rect">
              <a:avLst/>
            </a:prstGeom>
            <a:noFill/>
            <a:ln w="3175" algn="ctr">
              <a:noFill/>
              <a:miter lim="800000"/>
              <a:headEnd/>
              <a:tailEnd/>
            </a:ln>
            <a:effectLst/>
          </p:spPr>
          <p:txBody>
            <a:bodyPr wrap="none" anchor="ctr"/>
            <a:lstStyle/>
            <a:p>
              <a:pPr algn="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iSCSIprt</a:t>
              </a:r>
            </a:p>
          </p:txBody>
        </p:sp>
      </p:grpSp>
      <p:grpSp>
        <p:nvGrpSpPr>
          <p:cNvPr id="12" name="Group 59"/>
          <p:cNvGrpSpPr>
            <a:grpSpLocks/>
          </p:cNvGrpSpPr>
          <p:nvPr/>
        </p:nvGrpSpPr>
        <p:grpSpPr bwMode="auto">
          <a:xfrm>
            <a:off x="4095750" y="4767263"/>
            <a:ext cx="1782763" cy="804862"/>
            <a:chOff x="5760" y="4320"/>
            <a:chExt cx="1014" cy="325"/>
          </a:xfrm>
        </p:grpSpPr>
        <p:pic>
          <p:nvPicPr>
            <p:cNvPr id="461884" name="Picture 60" descr="Vivid yellow box"/>
            <p:cNvPicPr>
              <a:picLocks noChangeAspect="1" noChangeArrowheads="1"/>
            </p:cNvPicPr>
            <p:nvPr/>
          </p:nvPicPr>
          <p:blipFill>
            <a:blip r:embed="rId3"/>
            <a:srcRect/>
            <a:stretch>
              <a:fillRect/>
            </a:stretch>
          </p:blipFill>
          <p:spPr bwMode="auto">
            <a:xfrm>
              <a:off x="5760" y="4320"/>
              <a:ext cx="1014" cy="325"/>
            </a:xfrm>
            <a:prstGeom prst="rect">
              <a:avLst/>
            </a:prstGeom>
            <a:noFill/>
          </p:spPr>
        </p:pic>
        <p:sp>
          <p:nvSpPr>
            <p:cNvPr id="461885" name="Rectangle 61"/>
            <p:cNvSpPr>
              <a:spLocks noChangeArrowheads="1"/>
            </p:cNvSpPr>
            <p:nvPr/>
          </p:nvSpPr>
          <p:spPr bwMode="grayWhite">
            <a:xfrm>
              <a:off x="5946" y="4376"/>
              <a:ext cx="641" cy="212"/>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Virtual Storage</a:t>
              </a:r>
            </a:p>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Miniport (VSC)</a:t>
              </a:r>
            </a:p>
          </p:txBody>
        </p:sp>
      </p:grpSp>
      <p:grpSp>
        <p:nvGrpSpPr>
          <p:cNvPr id="13" name="Group 62"/>
          <p:cNvGrpSpPr>
            <a:grpSpLocks/>
          </p:cNvGrpSpPr>
          <p:nvPr/>
        </p:nvGrpSpPr>
        <p:grpSpPr bwMode="auto">
          <a:xfrm>
            <a:off x="2085975" y="3548063"/>
            <a:ext cx="1782763" cy="947737"/>
            <a:chOff x="5760" y="4320"/>
            <a:chExt cx="1014" cy="325"/>
          </a:xfrm>
        </p:grpSpPr>
        <p:pic>
          <p:nvPicPr>
            <p:cNvPr id="461887" name="Picture 63" descr="Vivid yellow box"/>
            <p:cNvPicPr>
              <a:picLocks noChangeAspect="1" noChangeArrowheads="1"/>
            </p:cNvPicPr>
            <p:nvPr/>
          </p:nvPicPr>
          <p:blipFill>
            <a:blip r:embed="rId3"/>
            <a:srcRect/>
            <a:stretch>
              <a:fillRect/>
            </a:stretch>
          </p:blipFill>
          <p:spPr bwMode="auto">
            <a:xfrm>
              <a:off x="5760" y="4320"/>
              <a:ext cx="1014" cy="325"/>
            </a:xfrm>
            <a:prstGeom prst="rect">
              <a:avLst/>
            </a:prstGeom>
            <a:noFill/>
          </p:spPr>
        </p:pic>
        <p:sp>
          <p:nvSpPr>
            <p:cNvPr id="461888" name="Rectangle 64"/>
            <p:cNvSpPr>
              <a:spLocks noChangeArrowheads="1"/>
            </p:cNvSpPr>
            <p:nvPr/>
          </p:nvSpPr>
          <p:spPr bwMode="grayWhite">
            <a:xfrm>
              <a:off x="5946" y="4376"/>
              <a:ext cx="641" cy="212"/>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Virtual Storage</a:t>
              </a:r>
            </a:p>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Provider (VSP)</a:t>
              </a:r>
            </a:p>
          </p:txBody>
        </p:sp>
      </p:grpSp>
      <p:grpSp>
        <p:nvGrpSpPr>
          <p:cNvPr id="14" name="Group 65"/>
          <p:cNvGrpSpPr>
            <a:grpSpLocks/>
          </p:cNvGrpSpPr>
          <p:nvPr/>
        </p:nvGrpSpPr>
        <p:grpSpPr bwMode="auto">
          <a:xfrm>
            <a:off x="0" y="4618038"/>
            <a:ext cx="2560638" cy="715962"/>
            <a:chOff x="-138" y="2223"/>
            <a:chExt cx="755" cy="355"/>
          </a:xfrm>
        </p:grpSpPr>
        <p:pic>
          <p:nvPicPr>
            <p:cNvPr id="461890" name="Picture 66" descr="Vivid green box"/>
            <p:cNvPicPr>
              <a:picLocks noChangeAspect="1" noChangeArrowheads="1"/>
            </p:cNvPicPr>
            <p:nvPr/>
          </p:nvPicPr>
          <p:blipFill>
            <a:blip r:embed="rId10"/>
            <a:srcRect/>
            <a:stretch>
              <a:fillRect/>
            </a:stretch>
          </p:blipFill>
          <p:spPr bwMode="auto">
            <a:xfrm>
              <a:off x="-138" y="2223"/>
              <a:ext cx="755" cy="355"/>
            </a:xfrm>
            <a:prstGeom prst="rect">
              <a:avLst/>
            </a:prstGeom>
            <a:noFill/>
          </p:spPr>
        </p:pic>
        <p:sp>
          <p:nvSpPr>
            <p:cNvPr id="461891" name="Rectangle 67"/>
            <p:cNvSpPr>
              <a:spLocks noChangeArrowheads="1"/>
            </p:cNvSpPr>
            <p:nvPr/>
          </p:nvSpPr>
          <p:spPr bwMode="auto">
            <a:xfrm>
              <a:off x="-76" y="2236"/>
              <a:ext cx="631" cy="328"/>
            </a:xfrm>
            <a:prstGeom prst="rect">
              <a:avLst/>
            </a:prstGeom>
            <a:noFill/>
            <a:ln w="3175" algn="ctr">
              <a:noFill/>
              <a:miter lim="800000"/>
              <a:headEnd/>
              <a:tailEnd/>
            </a:ln>
            <a:effectLst/>
          </p:spPr>
          <p:txBody>
            <a:bodyPr wrap="none" anchor="ctr"/>
            <a:lstStyle/>
            <a:p>
              <a:pPr algn="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StorPort</a:t>
              </a:r>
            </a:p>
          </p:txBody>
        </p:sp>
      </p:grpSp>
      <p:sp>
        <p:nvSpPr>
          <p:cNvPr id="461892" name="AutoShape 68"/>
          <p:cNvSpPr>
            <a:spLocks noChangeArrowheads="1"/>
          </p:cNvSpPr>
          <p:nvPr/>
        </p:nvSpPr>
        <p:spPr bwMode="auto">
          <a:xfrm>
            <a:off x="114300" y="6153150"/>
            <a:ext cx="1152525" cy="666750"/>
          </a:xfrm>
          <a:prstGeom prst="can">
            <a:avLst>
              <a:gd name="adj" fmla="val 25000"/>
            </a:avLst>
          </a:prstGeom>
          <a:gradFill rotWithShape="0">
            <a:gsLst>
              <a:gs pos="0">
                <a:schemeClr val="accent2">
                  <a:gamma/>
                  <a:shade val="56078"/>
                  <a:invGamma/>
                </a:schemeClr>
              </a:gs>
              <a:gs pos="50000">
                <a:schemeClr val="accent2"/>
              </a:gs>
              <a:gs pos="100000">
                <a:schemeClr val="accent2">
                  <a:gamma/>
                  <a:shade val="56078"/>
                  <a:invGamma/>
                </a:schemeClr>
              </a:gs>
            </a:gsLst>
            <a:lin ang="2700000" scaled="1"/>
          </a:gradFill>
          <a:ln w="12700">
            <a:solidFill>
              <a:schemeClr val="accent2"/>
            </a:solidFill>
            <a:round/>
            <a:headEnd/>
            <a:tailEnd/>
          </a:ln>
          <a:effectLst/>
        </p:spPr>
        <p:txBody>
          <a:bodyPr wrap="none" anchor="ctr"/>
          <a:lstStyle/>
          <a:p>
            <a:pPr algn="ctr" rtl="0" fontAlgn="base">
              <a:spcBef>
                <a:spcPct val="0"/>
              </a:spcBef>
              <a:spcAft>
                <a:spcPct val="0"/>
              </a:spcAft>
            </a:pPr>
            <a:r>
              <a:rPr lang="en-US" kern="1200" dirty="0">
                <a:solidFill>
                  <a:srgbClr val="FFFFFF"/>
                </a:solidFill>
                <a:effectLst>
                  <a:outerShdw blurRad="38100" dist="38100" dir="2700000" algn="tl">
                    <a:srgbClr val="000000"/>
                  </a:outerShdw>
                </a:effectLst>
                <a:latin typeface="Segoe"/>
                <a:ea typeface="+mn-ea"/>
                <a:cs typeface="+mn-cs"/>
              </a:rPr>
              <a:t>Hardware</a:t>
            </a:r>
          </a:p>
        </p:txBody>
      </p:sp>
      <p:grpSp>
        <p:nvGrpSpPr>
          <p:cNvPr id="15" name="Group 69"/>
          <p:cNvGrpSpPr>
            <a:grpSpLocks/>
          </p:cNvGrpSpPr>
          <p:nvPr/>
        </p:nvGrpSpPr>
        <p:grpSpPr bwMode="auto">
          <a:xfrm>
            <a:off x="155575" y="4959350"/>
            <a:ext cx="1211263" cy="874713"/>
            <a:chOff x="1447" y="3097"/>
            <a:chExt cx="517" cy="365"/>
          </a:xfrm>
        </p:grpSpPr>
        <p:pic>
          <p:nvPicPr>
            <p:cNvPr id="461894" name="Picture 70" descr="Vivid blue box"/>
            <p:cNvPicPr>
              <a:picLocks noChangeAspect="1" noChangeArrowheads="1"/>
            </p:cNvPicPr>
            <p:nvPr/>
          </p:nvPicPr>
          <p:blipFill>
            <a:blip r:embed="rId4"/>
            <a:srcRect/>
            <a:stretch>
              <a:fillRect/>
            </a:stretch>
          </p:blipFill>
          <p:spPr bwMode="auto">
            <a:xfrm>
              <a:off x="1447" y="3097"/>
              <a:ext cx="517" cy="364"/>
            </a:xfrm>
            <a:prstGeom prst="rect">
              <a:avLst/>
            </a:prstGeom>
            <a:noFill/>
          </p:spPr>
        </p:pic>
        <p:sp>
          <p:nvSpPr>
            <p:cNvPr id="461895" name="Rectangle 71"/>
            <p:cNvSpPr>
              <a:spLocks noChangeArrowheads="1"/>
            </p:cNvSpPr>
            <p:nvPr/>
          </p:nvSpPr>
          <p:spPr bwMode="blackWhite">
            <a:xfrm>
              <a:off x="1452" y="3097"/>
              <a:ext cx="508" cy="365"/>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StorPort</a:t>
              </a:r>
            </a:p>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Miniport</a:t>
              </a:r>
            </a:p>
          </p:txBody>
        </p:sp>
      </p:grpSp>
      <p:grpSp>
        <p:nvGrpSpPr>
          <p:cNvPr id="16" name="Group 72"/>
          <p:cNvGrpSpPr>
            <a:grpSpLocks/>
          </p:cNvGrpSpPr>
          <p:nvPr/>
        </p:nvGrpSpPr>
        <p:grpSpPr bwMode="auto">
          <a:xfrm>
            <a:off x="1381125" y="1662113"/>
            <a:ext cx="2430463" cy="661987"/>
            <a:chOff x="5760" y="4320"/>
            <a:chExt cx="1014" cy="325"/>
          </a:xfrm>
        </p:grpSpPr>
        <p:pic>
          <p:nvPicPr>
            <p:cNvPr id="461897" name="Picture 73" descr="Vivid yellow box"/>
            <p:cNvPicPr>
              <a:picLocks noChangeAspect="1" noChangeArrowheads="1"/>
            </p:cNvPicPr>
            <p:nvPr/>
          </p:nvPicPr>
          <p:blipFill>
            <a:blip r:embed="rId3"/>
            <a:srcRect/>
            <a:stretch>
              <a:fillRect/>
            </a:stretch>
          </p:blipFill>
          <p:spPr bwMode="auto">
            <a:xfrm>
              <a:off x="5760" y="4320"/>
              <a:ext cx="1014" cy="325"/>
            </a:xfrm>
            <a:prstGeom prst="rect">
              <a:avLst/>
            </a:prstGeom>
            <a:noFill/>
          </p:spPr>
        </p:pic>
        <p:sp>
          <p:nvSpPr>
            <p:cNvPr id="461898" name="Rectangle 74"/>
            <p:cNvSpPr>
              <a:spLocks noChangeArrowheads="1"/>
            </p:cNvSpPr>
            <p:nvPr/>
          </p:nvSpPr>
          <p:spPr bwMode="grayWhite">
            <a:xfrm>
              <a:off x="5946" y="4376"/>
              <a:ext cx="641" cy="212"/>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VM Worker Process</a:t>
              </a:r>
            </a:p>
          </p:txBody>
        </p:sp>
      </p:grpSp>
      <p:grpSp>
        <p:nvGrpSpPr>
          <p:cNvPr id="17" name="Group 75"/>
          <p:cNvGrpSpPr>
            <a:grpSpLocks/>
          </p:cNvGrpSpPr>
          <p:nvPr/>
        </p:nvGrpSpPr>
        <p:grpSpPr bwMode="auto">
          <a:xfrm>
            <a:off x="361950" y="3775075"/>
            <a:ext cx="1589088" cy="420688"/>
            <a:chOff x="-138" y="2223"/>
            <a:chExt cx="755" cy="355"/>
          </a:xfrm>
        </p:grpSpPr>
        <p:pic>
          <p:nvPicPr>
            <p:cNvPr id="461900" name="Picture 76" descr="Vivid green box"/>
            <p:cNvPicPr>
              <a:picLocks noChangeAspect="1" noChangeArrowheads="1"/>
            </p:cNvPicPr>
            <p:nvPr/>
          </p:nvPicPr>
          <p:blipFill>
            <a:blip r:embed="rId11" cstate="print"/>
            <a:srcRect/>
            <a:stretch>
              <a:fillRect/>
            </a:stretch>
          </p:blipFill>
          <p:spPr bwMode="auto">
            <a:xfrm>
              <a:off x="-138" y="2223"/>
              <a:ext cx="755" cy="355"/>
            </a:xfrm>
            <a:prstGeom prst="rect">
              <a:avLst/>
            </a:prstGeom>
            <a:noFill/>
          </p:spPr>
        </p:pic>
        <p:sp>
          <p:nvSpPr>
            <p:cNvPr id="461901" name="Rectangle 77"/>
            <p:cNvSpPr>
              <a:spLocks noChangeArrowheads="1"/>
            </p:cNvSpPr>
            <p:nvPr/>
          </p:nvSpPr>
          <p:spPr bwMode="auto">
            <a:xfrm>
              <a:off x="-76" y="2236"/>
              <a:ext cx="631" cy="328"/>
            </a:xfrm>
            <a:prstGeom prst="rect">
              <a:avLst/>
            </a:prstGeom>
            <a:noFill/>
            <a:ln w="3175" algn="ctr">
              <a:noFill/>
              <a:miter lim="800000"/>
              <a:headEnd/>
              <a:tailEnd/>
            </a:ln>
            <a:effectLst/>
          </p:spPr>
          <p:txBody>
            <a:bodyPr wrap="none" anchor="ctr"/>
            <a:lstStyle/>
            <a:p>
              <a:pPr algn="ctr" rtl="0" fontAlgn="base">
                <a:lnSpc>
                  <a:spcPct val="90000"/>
                </a:lnSpc>
                <a:spcBef>
                  <a:spcPct val="30000"/>
                </a:spcBef>
                <a:spcAft>
                  <a:spcPct val="0"/>
                </a:spcAft>
              </a:pPr>
              <a:r>
                <a:rPr lang="en-US" sz="1600" kern="1200" dirty="0">
                  <a:solidFill>
                    <a:srgbClr val="FFFFFF"/>
                  </a:solidFill>
                  <a:effectLst>
                    <a:outerShdw blurRad="38100" dist="38100" dir="2700000" algn="tl">
                      <a:srgbClr val="000000"/>
                    </a:outerShdw>
                  </a:effectLst>
                  <a:latin typeface="Segoe"/>
                  <a:ea typeface="+mn-ea"/>
                  <a:cs typeface="+mn-cs"/>
                </a:rPr>
                <a:t>Disk</a:t>
              </a:r>
            </a:p>
          </p:txBody>
        </p:sp>
      </p:grpSp>
    </p:spTree>
  </p:cSld>
  <p:clrMapOvr>
    <a:masterClrMapping/>
  </p:clrMapOvr>
  <p:transition advTm="3000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Monolithic vs. </a:t>
            </a:r>
            <a:r>
              <a:rPr lang="en-US" dirty="0" err="1" smtClean="0"/>
              <a:t>Microkernelized</a:t>
            </a:r>
            <a:endParaRPr lang="en-US" dirty="0"/>
          </a:p>
        </p:txBody>
      </p:sp>
      <p:sp>
        <p:nvSpPr>
          <p:cNvPr id="33795" name="Rectangle 3"/>
          <p:cNvSpPr>
            <a:spLocks noGrp="1" noChangeArrowheads="1"/>
          </p:cNvSpPr>
          <p:nvPr>
            <p:ph sz="half" idx="1"/>
          </p:nvPr>
        </p:nvSpPr>
        <p:spPr/>
        <p:txBody>
          <a:bodyPr>
            <a:normAutofit fontScale="92500" lnSpcReduction="10000"/>
          </a:bodyPr>
          <a:lstStyle/>
          <a:p>
            <a:r>
              <a:rPr lang="en-US" dirty="0" smtClean="0"/>
              <a:t>Monolithic hypervisor</a:t>
            </a:r>
          </a:p>
          <a:p>
            <a:pPr lvl="1"/>
            <a:r>
              <a:rPr lang="en-US" dirty="0" smtClean="0"/>
              <a:t>Simpler than a modern kernel, but still complex</a:t>
            </a:r>
          </a:p>
          <a:p>
            <a:pPr lvl="1"/>
            <a:r>
              <a:rPr lang="en-US" dirty="0" smtClean="0"/>
              <a:t>Contains its own drivers model</a:t>
            </a:r>
            <a:endParaRPr lang="en-US" dirty="0"/>
          </a:p>
        </p:txBody>
      </p:sp>
      <p:sp>
        <p:nvSpPr>
          <p:cNvPr id="33796" name="Rectangle 4"/>
          <p:cNvSpPr>
            <a:spLocks noGrp="1" noChangeArrowheads="1"/>
          </p:cNvSpPr>
          <p:nvPr>
            <p:ph sz="half" idx="2"/>
          </p:nvPr>
        </p:nvSpPr>
        <p:spPr>
          <a:xfrm>
            <a:off x="4419600" y="1447801"/>
            <a:ext cx="4724400" cy="1752600"/>
          </a:xfrm>
        </p:spPr>
        <p:txBody>
          <a:bodyPr>
            <a:normAutofit fontScale="92500" lnSpcReduction="10000"/>
          </a:bodyPr>
          <a:lstStyle/>
          <a:p>
            <a:r>
              <a:rPr lang="en-US" dirty="0" err="1" smtClean="0"/>
              <a:t>Microkernelized</a:t>
            </a:r>
            <a:r>
              <a:rPr lang="en-US" dirty="0" smtClean="0"/>
              <a:t> hypervisor</a:t>
            </a:r>
          </a:p>
          <a:p>
            <a:pPr lvl="1"/>
            <a:r>
              <a:rPr lang="en-US" dirty="0" smtClean="0"/>
              <a:t>Simple partitioning functionality</a:t>
            </a:r>
          </a:p>
          <a:p>
            <a:pPr lvl="1"/>
            <a:r>
              <a:rPr lang="en-US" dirty="0" smtClean="0"/>
              <a:t>Increase reliability and minimize TCB</a:t>
            </a:r>
          </a:p>
          <a:p>
            <a:pPr lvl="1"/>
            <a:r>
              <a:rPr lang="en-US" dirty="0" smtClean="0"/>
              <a:t>No third-party code</a:t>
            </a:r>
          </a:p>
          <a:p>
            <a:pPr lvl="1"/>
            <a:r>
              <a:rPr lang="en-US" dirty="0" smtClean="0"/>
              <a:t>Drivers run within guests</a:t>
            </a:r>
            <a:endParaRPr lang="en-US" dirty="0"/>
          </a:p>
        </p:txBody>
      </p:sp>
      <p:sp>
        <p:nvSpPr>
          <p:cNvPr id="33798" name="Rectangle 6"/>
          <p:cNvSpPr>
            <a:spLocks noChangeArrowheads="1"/>
          </p:cNvSpPr>
          <p:nvPr/>
        </p:nvSpPr>
        <p:spPr bwMode="auto">
          <a:xfrm>
            <a:off x="1128713" y="2962275"/>
            <a:ext cx="793750" cy="765175"/>
          </a:xfrm>
          <a:prstGeom prst="rect">
            <a:avLst/>
          </a:prstGeom>
          <a:gradFill rotWithShape="1">
            <a:gsLst>
              <a:gs pos="0">
                <a:schemeClr val="hlink"/>
              </a:gs>
              <a:gs pos="50000">
                <a:schemeClr val="hlink">
                  <a:gamma/>
                  <a:tint val="73725"/>
                  <a:invGamma/>
                </a:schemeClr>
              </a:gs>
              <a:gs pos="100000">
                <a:schemeClr val="hlink"/>
              </a:gs>
            </a:gsLst>
            <a:lin ang="2700000" scaled="1"/>
          </a:gradFill>
          <a:ln w="9525" algn="ctr">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VM 1</a:t>
            </a:r>
          </a:p>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(“Admin”)</a:t>
            </a:r>
          </a:p>
        </p:txBody>
      </p:sp>
      <p:sp>
        <p:nvSpPr>
          <p:cNvPr id="33800" name="Rectangle 8"/>
          <p:cNvSpPr>
            <a:spLocks noChangeArrowheads="1"/>
          </p:cNvSpPr>
          <p:nvPr/>
        </p:nvSpPr>
        <p:spPr bwMode="auto">
          <a:xfrm>
            <a:off x="2903538" y="2962275"/>
            <a:ext cx="793750" cy="765175"/>
          </a:xfrm>
          <a:prstGeom prst="rect">
            <a:avLst/>
          </a:prstGeom>
          <a:gradFill rotWithShape="1">
            <a:gsLst>
              <a:gs pos="0">
                <a:schemeClr val="hlink"/>
              </a:gs>
              <a:gs pos="50000">
                <a:schemeClr val="hlink">
                  <a:gamma/>
                  <a:tint val="73725"/>
                  <a:invGamma/>
                </a:schemeClr>
              </a:gs>
              <a:gs pos="100000">
                <a:schemeClr val="hlink"/>
              </a:gs>
            </a:gsLst>
            <a:lin ang="2700000" scaled="1"/>
          </a:gradFill>
          <a:ln w="9525" algn="ctr">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VM 3</a:t>
            </a:r>
          </a:p>
        </p:txBody>
      </p:sp>
      <p:grpSp>
        <p:nvGrpSpPr>
          <p:cNvPr id="2" name="Group 35"/>
          <p:cNvGrpSpPr>
            <a:grpSpLocks/>
          </p:cNvGrpSpPr>
          <p:nvPr/>
        </p:nvGrpSpPr>
        <p:grpSpPr bwMode="auto">
          <a:xfrm>
            <a:off x="5181600" y="3114675"/>
            <a:ext cx="3124200" cy="2349500"/>
            <a:chOff x="3306" y="2394"/>
            <a:chExt cx="1968" cy="1480"/>
          </a:xfrm>
        </p:grpSpPr>
        <p:sp>
          <p:nvSpPr>
            <p:cNvPr id="33802" name="Rectangle 10"/>
            <p:cNvSpPr>
              <a:spLocks noChangeArrowheads="1"/>
            </p:cNvSpPr>
            <p:nvPr/>
          </p:nvSpPr>
          <p:spPr bwMode="auto">
            <a:xfrm>
              <a:off x="3306" y="3695"/>
              <a:ext cx="1968" cy="179"/>
            </a:xfrm>
            <a:prstGeom prst="rect">
              <a:avLst/>
            </a:prstGeom>
            <a:gradFill rotWithShape="1">
              <a:gsLst>
                <a:gs pos="0">
                  <a:schemeClr val="accent1"/>
                </a:gs>
                <a:gs pos="50000">
                  <a:schemeClr val="accent1">
                    <a:gamma/>
                    <a:tint val="33725"/>
                    <a:invGamma/>
                  </a:schemeClr>
                </a:gs>
                <a:gs pos="100000">
                  <a:schemeClr val="accent1"/>
                </a:gs>
              </a:gsLst>
              <a:lin ang="2700000" scaled="1"/>
            </a:gradFill>
            <a:ln w="12700" algn="ctr">
              <a:noFill/>
              <a:miter lim="800000"/>
              <a:headEnd/>
              <a:tailEnd/>
            </a:ln>
            <a:effectLst/>
          </p:spPr>
          <p:txBody>
            <a:bodyPr vert="horz" wrap="squar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Hardware</a:t>
              </a:r>
            </a:p>
          </p:txBody>
        </p:sp>
        <p:sp>
          <p:nvSpPr>
            <p:cNvPr id="33803" name="Rectangle 11"/>
            <p:cNvSpPr>
              <a:spLocks noChangeArrowheads="1"/>
            </p:cNvSpPr>
            <p:nvPr/>
          </p:nvSpPr>
          <p:spPr bwMode="auto">
            <a:xfrm>
              <a:off x="3306" y="3445"/>
              <a:ext cx="1968" cy="179"/>
            </a:xfrm>
            <a:prstGeom prst="rect">
              <a:avLst/>
            </a:prstGeom>
            <a:gradFill rotWithShape="1">
              <a:gsLst>
                <a:gs pos="0">
                  <a:schemeClr val="folHlink"/>
                </a:gs>
                <a:gs pos="50000">
                  <a:schemeClr val="folHlink">
                    <a:gamma/>
                    <a:tint val="73725"/>
                    <a:invGamma/>
                  </a:schemeClr>
                </a:gs>
                <a:gs pos="100000">
                  <a:schemeClr val="folHlink"/>
                </a:gs>
              </a:gsLst>
              <a:lin ang="2700000" scaled="1"/>
            </a:gra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Hypervisor</a:t>
              </a:r>
            </a:p>
          </p:txBody>
        </p:sp>
        <p:sp>
          <p:nvSpPr>
            <p:cNvPr id="33804" name="Rectangle 12"/>
            <p:cNvSpPr>
              <a:spLocks noChangeArrowheads="1"/>
            </p:cNvSpPr>
            <p:nvPr/>
          </p:nvSpPr>
          <p:spPr bwMode="auto">
            <a:xfrm>
              <a:off x="3306" y="2394"/>
              <a:ext cx="608" cy="979"/>
            </a:xfrm>
            <a:prstGeom prst="rect">
              <a:avLst/>
            </a:prstGeom>
            <a:gradFill rotWithShape="1">
              <a:gsLst>
                <a:gs pos="0">
                  <a:schemeClr val="hlink"/>
                </a:gs>
                <a:gs pos="50000">
                  <a:schemeClr val="hlink">
                    <a:gamma/>
                    <a:tint val="73725"/>
                    <a:invGamma/>
                  </a:schemeClr>
                </a:gs>
                <a:gs pos="100000">
                  <a:schemeClr val="hlink"/>
                </a:gs>
              </a:gsLst>
              <a:lin ang="2700000" scaled="1"/>
            </a:gra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endParaRPr lang="en-US" sz="1400" kern="1200">
                <a:solidFill>
                  <a:srgbClr val="000000"/>
                </a:solidFill>
                <a:effectLst>
                  <a:outerShdw blurRad="38100" dist="38100" dir="2700000" algn="tl">
                    <a:srgbClr val="000000">
                      <a:alpha val="43137"/>
                    </a:srgbClr>
                  </a:outerShdw>
                </a:effectLst>
                <a:latin typeface="Segoe"/>
                <a:ea typeface="+mn-ea"/>
                <a:cs typeface="+mn-cs"/>
              </a:endParaRPr>
            </a:p>
          </p:txBody>
        </p:sp>
        <p:sp>
          <p:nvSpPr>
            <p:cNvPr id="33805" name="Rectangle 13"/>
            <p:cNvSpPr>
              <a:spLocks noChangeArrowheads="1"/>
            </p:cNvSpPr>
            <p:nvPr/>
          </p:nvSpPr>
          <p:spPr bwMode="auto">
            <a:xfrm>
              <a:off x="3986" y="2394"/>
              <a:ext cx="608" cy="979"/>
            </a:xfrm>
            <a:prstGeom prst="rect">
              <a:avLst/>
            </a:prstGeom>
            <a:gradFill rotWithShape="1">
              <a:gsLst>
                <a:gs pos="0">
                  <a:schemeClr val="hlink"/>
                </a:gs>
                <a:gs pos="50000">
                  <a:schemeClr val="hlink">
                    <a:gamma/>
                    <a:tint val="73725"/>
                    <a:invGamma/>
                  </a:schemeClr>
                </a:gs>
                <a:gs pos="100000">
                  <a:schemeClr val="hlink"/>
                </a:gs>
              </a:gsLst>
              <a:lin ang="2700000" scaled="1"/>
            </a:gradFill>
            <a:ln w="9525" algn="ctr">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VM 2</a:t>
              </a:r>
            </a:p>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(“Child”)</a:t>
              </a:r>
            </a:p>
          </p:txBody>
        </p:sp>
        <p:sp>
          <p:nvSpPr>
            <p:cNvPr id="33806" name="Rectangle 14"/>
            <p:cNvSpPr>
              <a:spLocks noChangeArrowheads="1"/>
            </p:cNvSpPr>
            <p:nvPr/>
          </p:nvSpPr>
          <p:spPr bwMode="auto">
            <a:xfrm>
              <a:off x="4666" y="2394"/>
              <a:ext cx="608" cy="979"/>
            </a:xfrm>
            <a:prstGeom prst="rect">
              <a:avLst/>
            </a:prstGeom>
            <a:gradFill rotWithShape="1">
              <a:gsLst>
                <a:gs pos="0">
                  <a:schemeClr val="hlink"/>
                </a:gs>
                <a:gs pos="50000">
                  <a:schemeClr val="hlink">
                    <a:gamma/>
                    <a:tint val="73725"/>
                    <a:invGamma/>
                  </a:schemeClr>
                </a:gs>
                <a:gs pos="100000">
                  <a:schemeClr val="hlink"/>
                </a:gs>
              </a:gsLst>
              <a:lin ang="2700000" scaled="1"/>
            </a:gradFill>
            <a:ln w="9525" algn="ctr">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VM 3</a:t>
              </a:r>
            </a:p>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(“Child”)</a:t>
              </a:r>
            </a:p>
          </p:txBody>
        </p:sp>
        <p:sp>
          <p:nvSpPr>
            <p:cNvPr id="33807" name="Rectangle 15"/>
            <p:cNvSpPr>
              <a:spLocks noChangeArrowheads="1"/>
            </p:cNvSpPr>
            <p:nvPr/>
          </p:nvSpPr>
          <p:spPr bwMode="auto">
            <a:xfrm>
              <a:off x="3363" y="2724"/>
              <a:ext cx="501" cy="387"/>
            </a:xfrm>
            <a:prstGeom prst="rect">
              <a:avLst/>
            </a:prstGeom>
            <a:gradFill rotWithShape="1">
              <a:gsLst>
                <a:gs pos="0">
                  <a:schemeClr val="tx2"/>
                </a:gs>
                <a:gs pos="50000">
                  <a:schemeClr val="tx2">
                    <a:gamma/>
                    <a:tint val="53725"/>
                    <a:invGamma/>
                  </a:schemeClr>
                </a:gs>
                <a:gs pos="100000">
                  <a:schemeClr val="tx2"/>
                </a:gs>
              </a:gsLst>
              <a:lin ang="2700000" scaled="1"/>
            </a:gra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lnSpc>
                  <a:spcPct val="90000"/>
                </a:lnSpc>
                <a:spcBef>
                  <a:spcPct val="0"/>
                </a:spcBef>
                <a:spcAft>
                  <a:spcPct val="0"/>
                </a:spcAft>
              </a:pPr>
              <a:r>
                <a:rPr lang="en-US" sz="1400" b="1" kern="1200" dirty="0">
                  <a:solidFill>
                    <a:srgbClr val="000000"/>
                  </a:solidFill>
                  <a:effectLst>
                    <a:outerShdw blurRad="38100" dist="38100" dir="2700000" algn="tl">
                      <a:srgbClr val="000000">
                        <a:alpha val="43137"/>
                      </a:srgbClr>
                    </a:outerShdw>
                  </a:effectLst>
                  <a:latin typeface="Segoe"/>
                  <a:ea typeface="+mn-ea"/>
                  <a:cs typeface="+mn-cs"/>
                </a:rPr>
                <a:t>Virtual-</a:t>
              </a:r>
            </a:p>
            <a:p>
              <a:pPr algn="ctr" rtl="0" fontAlgn="base">
                <a:lnSpc>
                  <a:spcPct val="90000"/>
                </a:lnSpc>
                <a:spcBef>
                  <a:spcPct val="0"/>
                </a:spcBef>
                <a:spcAft>
                  <a:spcPct val="0"/>
                </a:spcAft>
              </a:pPr>
              <a:r>
                <a:rPr lang="en-US" sz="1400" b="1" kern="1200" dirty="0" err="1">
                  <a:solidFill>
                    <a:srgbClr val="000000"/>
                  </a:solidFill>
                  <a:effectLst>
                    <a:outerShdw blurRad="38100" dist="38100" dir="2700000" algn="tl">
                      <a:srgbClr val="000000">
                        <a:alpha val="43137"/>
                      </a:srgbClr>
                    </a:outerShdw>
                  </a:effectLst>
                  <a:latin typeface="Segoe"/>
                  <a:ea typeface="+mn-ea"/>
                  <a:cs typeface="+mn-cs"/>
                </a:rPr>
                <a:t>ization</a:t>
              </a:r>
              <a:r>
                <a:rPr lang="en-US" sz="1400" b="1" kern="1200" dirty="0">
                  <a:solidFill>
                    <a:srgbClr val="000000"/>
                  </a:solidFill>
                  <a:effectLst>
                    <a:outerShdw blurRad="38100" dist="38100" dir="2700000" algn="tl">
                      <a:srgbClr val="000000">
                        <a:alpha val="43137"/>
                      </a:srgbClr>
                    </a:outerShdw>
                  </a:effectLst>
                  <a:latin typeface="Segoe"/>
                  <a:ea typeface="+mn-ea"/>
                  <a:cs typeface="+mn-cs"/>
                </a:rPr>
                <a:t> </a:t>
              </a:r>
            </a:p>
            <a:p>
              <a:pPr algn="ctr" rtl="0" fontAlgn="base">
                <a:lnSpc>
                  <a:spcPct val="90000"/>
                </a:lnSpc>
                <a:spcBef>
                  <a:spcPct val="0"/>
                </a:spcBef>
                <a:spcAft>
                  <a:spcPct val="0"/>
                </a:spcAft>
              </a:pPr>
              <a:r>
                <a:rPr lang="en-US" sz="1400" b="1" kern="1200" dirty="0">
                  <a:solidFill>
                    <a:srgbClr val="000000"/>
                  </a:solidFill>
                  <a:effectLst>
                    <a:outerShdw blurRad="38100" dist="38100" dir="2700000" algn="tl">
                      <a:srgbClr val="000000">
                        <a:alpha val="43137"/>
                      </a:srgbClr>
                    </a:outerShdw>
                  </a:effectLst>
                  <a:latin typeface="Segoe"/>
                  <a:ea typeface="+mn-ea"/>
                  <a:cs typeface="+mn-cs"/>
                </a:rPr>
                <a:t>Stack</a:t>
              </a:r>
            </a:p>
          </p:txBody>
        </p:sp>
        <p:sp>
          <p:nvSpPr>
            <p:cNvPr id="33808" name="Text Box 16"/>
            <p:cNvSpPr txBox="1">
              <a:spLocks noChangeArrowheads="1"/>
            </p:cNvSpPr>
            <p:nvPr/>
          </p:nvSpPr>
          <p:spPr bwMode="auto">
            <a:xfrm>
              <a:off x="3342" y="2442"/>
              <a:ext cx="537" cy="250"/>
            </a:xfrm>
            <a:prstGeom prst="rect">
              <a:avLst/>
            </a:prstGeom>
            <a:solidFill>
              <a:schemeClr val="hlink"/>
            </a:solidFill>
            <a:ln w="9525" algn="ctr">
              <a:no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dirty="0">
                  <a:solidFill>
                    <a:srgbClr val="000000"/>
                  </a:solidFill>
                  <a:effectLst>
                    <a:outerShdw blurRad="38100" dist="38100" dir="2700000" algn="tl">
                      <a:srgbClr val="000000">
                        <a:alpha val="43137"/>
                      </a:srgbClr>
                    </a:outerShdw>
                  </a:effectLst>
                  <a:latin typeface="Segoe"/>
                  <a:ea typeface="+mn-ea"/>
                  <a:cs typeface="+mn-cs"/>
                </a:rPr>
                <a:t>VM 1</a:t>
              </a:r>
              <a:br>
                <a:rPr lang="en-US" sz="1400" b="1" kern="1200" dirty="0">
                  <a:solidFill>
                    <a:srgbClr val="000000"/>
                  </a:solidFill>
                  <a:effectLst>
                    <a:outerShdw blurRad="38100" dist="38100" dir="2700000" algn="tl">
                      <a:srgbClr val="000000">
                        <a:alpha val="43137"/>
                      </a:srgbClr>
                    </a:outerShdw>
                  </a:effectLst>
                  <a:latin typeface="Segoe"/>
                  <a:ea typeface="+mn-ea"/>
                  <a:cs typeface="+mn-cs"/>
                </a:rPr>
              </a:br>
              <a:r>
                <a:rPr lang="en-US" sz="1400" b="1" kern="1200" dirty="0">
                  <a:solidFill>
                    <a:srgbClr val="000000"/>
                  </a:solidFill>
                  <a:effectLst>
                    <a:outerShdw blurRad="38100" dist="38100" dir="2700000" algn="tl">
                      <a:srgbClr val="000000">
                        <a:alpha val="43137"/>
                      </a:srgbClr>
                    </a:outerShdw>
                  </a:effectLst>
                  <a:latin typeface="Segoe"/>
                  <a:ea typeface="+mn-ea"/>
                  <a:cs typeface="+mn-cs"/>
                </a:rPr>
                <a:t>(“Parent”)</a:t>
              </a:r>
            </a:p>
          </p:txBody>
        </p:sp>
        <p:grpSp>
          <p:nvGrpSpPr>
            <p:cNvPr id="3" name="Group 21"/>
            <p:cNvGrpSpPr>
              <a:grpSpLocks/>
            </p:cNvGrpSpPr>
            <p:nvPr/>
          </p:nvGrpSpPr>
          <p:grpSpPr bwMode="auto">
            <a:xfrm>
              <a:off x="3327" y="3136"/>
              <a:ext cx="565" cy="209"/>
              <a:chOff x="1488" y="3120"/>
              <a:chExt cx="438" cy="192"/>
            </a:xfrm>
          </p:grpSpPr>
          <p:sp>
            <p:nvSpPr>
              <p:cNvPr id="33814" name="Rectangle 22"/>
              <p:cNvSpPr>
                <a:spLocks noChangeArrowheads="1"/>
              </p:cNvSpPr>
              <p:nvPr/>
            </p:nvSpPr>
            <p:spPr bwMode="auto">
              <a:xfrm>
                <a:off x="1542" y="3168"/>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chemeClr val="bg2"/>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000" kern="1200">
                    <a:solidFill>
                      <a:srgbClr val="000000"/>
                    </a:solidFill>
                    <a:effectLst>
                      <a:outerShdw blurRad="38100" dist="38100" dir="2700000" algn="tl">
                        <a:srgbClr val="000000">
                          <a:alpha val="43137"/>
                        </a:srgbClr>
                      </a:outerShdw>
                    </a:effectLst>
                    <a:latin typeface="Segoe"/>
                    <a:ea typeface="+mn-ea"/>
                    <a:cs typeface="+mn-cs"/>
                  </a:rPr>
                  <a:t>Drivers</a:t>
                </a:r>
              </a:p>
            </p:txBody>
          </p:sp>
          <p:sp>
            <p:nvSpPr>
              <p:cNvPr id="33815" name="Rectangle 23"/>
              <p:cNvSpPr>
                <a:spLocks noChangeArrowheads="1"/>
              </p:cNvSpPr>
              <p:nvPr/>
            </p:nvSpPr>
            <p:spPr bwMode="auto">
              <a:xfrm>
                <a:off x="1518" y="3144"/>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chemeClr val="bg2"/>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000" kern="1200">
                    <a:solidFill>
                      <a:srgbClr val="000000"/>
                    </a:solidFill>
                    <a:effectLst>
                      <a:outerShdw blurRad="38100" dist="38100" dir="2700000" algn="tl">
                        <a:srgbClr val="000000">
                          <a:alpha val="43137"/>
                        </a:srgbClr>
                      </a:outerShdw>
                    </a:effectLst>
                    <a:latin typeface="Segoe"/>
                    <a:ea typeface="+mn-ea"/>
                    <a:cs typeface="+mn-cs"/>
                  </a:rPr>
                  <a:t>Drivers</a:t>
                </a:r>
              </a:p>
            </p:txBody>
          </p:sp>
          <p:sp>
            <p:nvSpPr>
              <p:cNvPr id="33816" name="Rectangle 24"/>
              <p:cNvSpPr>
                <a:spLocks noChangeArrowheads="1"/>
              </p:cNvSpPr>
              <p:nvPr/>
            </p:nvSpPr>
            <p:spPr bwMode="auto">
              <a:xfrm>
                <a:off x="1488" y="3120"/>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chemeClr val="bg2"/>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Drivers</a:t>
                </a:r>
              </a:p>
            </p:txBody>
          </p:sp>
        </p:grpSp>
        <p:grpSp>
          <p:nvGrpSpPr>
            <p:cNvPr id="4" name="Group 25"/>
            <p:cNvGrpSpPr>
              <a:grpSpLocks/>
            </p:cNvGrpSpPr>
            <p:nvPr/>
          </p:nvGrpSpPr>
          <p:grpSpPr bwMode="auto">
            <a:xfrm>
              <a:off x="4006" y="3136"/>
              <a:ext cx="565" cy="209"/>
              <a:chOff x="1488" y="3120"/>
              <a:chExt cx="438" cy="192"/>
            </a:xfrm>
          </p:grpSpPr>
          <p:sp>
            <p:nvSpPr>
              <p:cNvPr id="33818" name="Rectangle 26"/>
              <p:cNvSpPr>
                <a:spLocks noChangeArrowheads="1"/>
              </p:cNvSpPr>
              <p:nvPr/>
            </p:nvSpPr>
            <p:spPr bwMode="auto">
              <a:xfrm>
                <a:off x="1542" y="3168"/>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chemeClr val="bg2"/>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000" kern="1200">
                    <a:solidFill>
                      <a:srgbClr val="000000"/>
                    </a:solidFill>
                    <a:effectLst>
                      <a:outerShdw blurRad="38100" dist="38100" dir="2700000" algn="tl">
                        <a:srgbClr val="000000">
                          <a:alpha val="43137"/>
                        </a:srgbClr>
                      </a:outerShdw>
                    </a:effectLst>
                    <a:latin typeface="Segoe"/>
                    <a:ea typeface="+mn-ea"/>
                    <a:cs typeface="+mn-cs"/>
                  </a:rPr>
                  <a:t>Drivers</a:t>
                </a:r>
              </a:p>
            </p:txBody>
          </p:sp>
          <p:sp>
            <p:nvSpPr>
              <p:cNvPr id="33819" name="Rectangle 27"/>
              <p:cNvSpPr>
                <a:spLocks noChangeArrowheads="1"/>
              </p:cNvSpPr>
              <p:nvPr/>
            </p:nvSpPr>
            <p:spPr bwMode="auto">
              <a:xfrm>
                <a:off x="1518" y="3144"/>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chemeClr val="bg2"/>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000" kern="1200">
                    <a:solidFill>
                      <a:srgbClr val="000000"/>
                    </a:solidFill>
                    <a:effectLst>
                      <a:outerShdw blurRad="38100" dist="38100" dir="2700000" algn="tl">
                        <a:srgbClr val="000000">
                          <a:alpha val="43137"/>
                        </a:srgbClr>
                      </a:outerShdw>
                    </a:effectLst>
                    <a:latin typeface="Segoe"/>
                    <a:ea typeface="+mn-ea"/>
                    <a:cs typeface="+mn-cs"/>
                  </a:rPr>
                  <a:t>Drivers</a:t>
                </a:r>
              </a:p>
            </p:txBody>
          </p:sp>
          <p:sp>
            <p:nvSpPr>
              <p:cNvPr id="33820" name="Rectangle 28"/>
              <p:cNvSpPr>
                <a:spLocks noChangeArrowheads="1"/>
              </p:cNvSpPr>
              <p:nvPr/>
            </p:nvSpPr>
            <p:spPr bwMode="auto">
              <a:xfrm>
                <a:off x="1488" y="3120"/>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chemeClr val="bg2"/>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Drivers</a:t>
                </a:r>
              </a:p>
            </p:txBody>
          </p:sp>
        </p:grpSp>
        <p:grpSp>
          <p:nvGrpSpPr>
            <p:cNvPr id="5" name="Group 29"/>
            <p:cNvGrpSpPr>
              <a:grpSpLocks/>
            </p:cNvGrpSpPr>
            <p:nvPr/>
          </p:nvGrpSpPr>
          <p:grpSpPr bwMode="auto">
            <a:xfrm>
              <a:off x="4691" y="3136"/>
              <a:ext cx="565" cy="209"/>
              <a:chOff x="1488" y="3120"/>
              <a:chExt cx="438" cy="192"/>
            </a:xfrm>
          </p:grpSpPr>
          <p:sp>
            <p:nvSpPr>
              <p:cNvPr id="33822" name="Rectangle 30"/>
              <p:cNvSpPr>
                <a:spLocks noChangeArrowheads="1"/>
              </p:cNvSpPr>
              <p:nvPr/>
            </p:nvSpPr>
            <p:spPr bwMode="auto">
              <a:xfrm>
                <a:off x="1542" y="3168"/>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chemeClr val="bg2"/>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000" kern="1200">
                    <a:solidFill>
                      <a:srgbClr val="000000"/>
                    </a:solidFill>
                    <a:effectLst>
                      <a:outerShdw blurRad="38100" dist="38100" dir="2700000" algn="tl">
                        <a:srgbClr val="000000">
                          <a:alpha val="43137"/>
                        </a:srgbClr>
                      </a:outerShdw>
                    </a:effectLst>
                    <a:latin typeface="Segoe"/>
                    <a:ea typeface="+mn-ea"/>
                    <a:cs typeface="+mn-cs"/>
                  </a:rPr>
                  <a:t>Drivers</a:t>
                </a:r>
              </a:p>
            </p:txBody>
          </p:sp>
          <p:sp>
            <p:nvSpPr>
              <p:cNvPr id="33823" name="Rectangle 31"/>
              <p:cNvSpPr>
                <a:spLocks noChangeArrowheads="1"/>
              </p:cNvSpPr>
              <p:nvPr/>
            </p:nvSpPr>
            <p:spPr bwMode="auto">
              <a:xfrm>
                <a:off x="1518" y="3144"/>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chemeClr val="bg2"/>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000" kern="1200">
                    <a:solidFill>
                      <a:srgbClr val="000000"/>
                    </a:solidFill>
                    <a:effectLst>
                      <a:outerShdw blurRad="38100" dist="38100" dir="2700000" algn="tl">
                        <a:srgbClr val="000000">
                          <a:alpha val="43137"/>
                        </a:srgbClr>
                      </a:outerShdw>
                    </a:effectLst>
                    <a:latin typeface="Segoe"/>
                    <a:ea typeface="+mn-ea"/>
                    <a:cs typeface="+mn-cs"/>
                  </a:rPr>
                  <a:t>Drivers</a:t>
                </a:r>
              </a:p>
            </p:txBody>
          </p:sp>
          <p:sp>
            <p:nvSpPr>
              <p:cNvPr id="33824" name="Rectangle 32"/>
              <p:cNvSpPr>
                <a:spLocks noChangeArrowheads="1"/>
              </p:cNvSpPr>
              <p:nvPr/>
            </p:nvSpPr>
            <p:spPr bwMode="auto">
              <a:xfrm>
                <a:off x="1488" y="3120"/>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chemeClr val="bg2"/>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Drivers</a:t>
                </a:r>
              </a:p>
            </p:txBody>
          </p:sp>
        </p:grpSp>
      </p:grpSp>
      <p:sp>
        <p:nvSpPr>
          <p:cNvPr id="33797" name="Rectangle 5"/>
          <p:cNvSpPr>
            <a:spLocks noChangeArrowheads="1"/>
          </p:cNvSpPr>
          <p:nvPr/>
        </p:nvSpPr>
        <p:spPr bwMode="auto">
          <a:xfrm>
            <a:off x="1128713" y="3852863"/>
            <a:ext cx="2568575" cy="1117600"/>
          </a:xfrm>
          <a:prstGeom prst="rect">
            <a:avLst/>
          </a:prstGeom>
          <a:gradFill rotWithShape="1">
            <a:gsLst>
              <a:gs pos="0">
                <a:schemeClr val="folHlink"/>
              </a:gs>
              <a:gs pos="50000">
                <a:schemeClr val="folHlink">
                  <a:gamma/>
                  <a:tint val="73725"/>
                  <a:invGamma/>
                </a:schemeClr>
              </a:gs>
              <a:gs pos="100000">
                <a:schemeClr val="folHlink"/>
              </a:gs>
            </a:gsLst>
            <a:lin ang="2700000" scaled="1"/>
          </a:gradFill>
          <a:ln w="9525">
            <a:solidFill>
              <a:srgbClr val="C0C0C0"/>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Hypervisor</a:t>
            </a:r>
          </a:p>
        </p:txBody>
      </p:sp>
      <p:sp>
        <p:nvSpPr>
          <p:cNvPr id="33799" name="Rectangle 7"/>
          <p:cNvSpPr>
            <a:spLocks noChangeArrowheads="1"/>
          </p:cNvSpPr>
          <p:nvPr/>
        </p:nvSpPr>
        <p:spPr bwMode="auto">
          <a:xfrm>
            <a:off x="2016125" y="2968625"/>
            <a:ext cx="793750" cy="765175"/>
          </a:xfrm>
          <a:prstGeom prst="rect">
            <a:avLst/>
          </a:prstGeom>
          <a:gradFill rotWithShape="1">
            <a:gsLst>
              <a:gs pos="0">
                <a:schemeClr val="hlink"/>
              </a:gs>
              <a:gs pos="50000">
                <a:schemeClr val="hlink">
                  <a:gamma/>
                  <a:tint val="73725"/>
                  <a:invGamma/>
                </a:schemeClr>
              </a:gs>
              <a:gs pos="100000">
                <a:schemeClr val="hlink"/>
              </a:gs>
            </a:gsLst>
            <a:lin ang="2700000" scaled="1"/>
          </a:gradFill>
          <a:ln w="9525" algn="ctr">
            <a:solidFill>
              <a:srgbClr val="C0C0C0"/>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VM 2</a:t>
            </a:r>
          </a:p>
        </p:txBody>
      </p:sp>
      <p:sp>
        <p:nvSpPr>
          <p:cNvPr id="33801" name="Rectangle 9"/>
          <p:cNvSpPr>
            <a:spLocks noChangeArrowheads="1"/>
          </p:cNvSpPr>
          <p:nvPr/>
        </p:nvSpPr>
        <p:spPr bwMode="auto">
          <a:xfrm>
            <a:off x="1128713" y="5087938"/>
            <a:ext cx="2568575" cy="295275"/>
          </a:xfrm>
          <a:prstGeom prst="rect">
            <a:avLst/>
          </a:prstGeom>
          <a:gradFill rotWithShape="1">
            <a:gsLst>
              <a:gs pos="0">
                <a:schemeClr val="accent1"/>
              </a:gs>
              <a:gs pos="50000">
                <a:schemeClr val="accent1">
                  <a:gamma/>
                  <a:tint val="33725"/>
                  <a:invGamma/>
                </a:schemeClr>
              </a:gs>
              <a:gs pos="100000">
                <a:schemeClr val="accent1"/>
              </a:gs>
            </a:gsLst>
            <a:lin ang="2700000" scaled="1"/>
          </a:gradFill>
          <a:ln w="12700" algn="ctr">
            <a:solidFill>
              <a:srgbClr val="C0C0C0"/>
            </a:solidFill>
            <a:miter lim="800000"/>
            <a:headEnd/>
            <a:tailEnd/>
          </a:ln>
          <a:effectLst/>
        </p:spPr>
        <p:txBody>
          <a:bodyPr vert="horz" wrap="squar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a:solidFill>
                  <a:srgbClr val="000000"/>
                </a:solidFill>
                <a:effectLst>
                  <a:outerShdw blurRad="38100" dist="38100" dir="2700000" algn="tl">
                    <a:srgbClr val="000000">
                      <a:alpha val="43137"/>
                    </a:srgbClr>
                  </a:outerShdw>
                </a:effectLst>
                <a:latin typeface="Segoe"/>
                <a:ea typeface="+mn-ea"/>
                <a:cs typeface="+mn-cs"/>
              </a:rPr>
              <a:t>Hardware</a:t>
            </a:r>
          </a:p>
        </p:txBody>
      </p:sp>
      <p:grpSp>
        <p:nvGrpSpPr>
          <p:cNvPr id="6" name="Group 17"/>
          <p:cNvGrpSpPr>
            <a:grpSpLocks/>
          </p:cNvGrpSpPr>
          <p:nvPr/>
        </p:nvGrpSpPr>
        <p:grpSpPr bwMode="auto">
          <a:xfrm>
            <a:off x="2008188" y="4576763"/>
            <a:ext cx="896937" cy="331787"/>
            <a:chOff x="1488" y="3120"/>
            <a:chExt cx="438" cy="192"/>
          </a:xfrm>
        </p:grpSpPr>
        <p:sp>
          <p:nvSpPr>
            <p:cNvPr id="33810" name="Rectangle 18"/>
            <p:cNvSpPr>
              <a:spLocks noChangeArrowheads="1"/>
            </p:cNvSpPr>
            <p:nvPr/>
          </p:nvSpPr>
          <p:spPr bwMode="auto">
            <a:xfrm>
              <a:off x="1542" y="3168"/>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rgbClr val="C0C0C0"/>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000" kern="1200">
                  <a:solidFill>
                    <a:srgbClr val="000000"/>
                  </a:solidFill>
                  <a:effectLst>
                    <a:outerShdw blurRad="38100" dist="38100" dir="2700000" algn="tl">
                      <a:srgbClr val="000000">
                        <a:alpha val="43137"/>
                      </a:srgbClr>
                    </a:outerShdw>
                  </a:effectLst>
                  <a:latin typeface="Segoe"/>
                  <a:ea typeface="+mn-ea"/>
                  <a:cs typeface="+mn-cs"/>
                </a:rPr>
                <a:t>Drivers</a:t>
              </a:r>
            </a:p>
          </p:txBody>
        </p:sp>
        <p:sp>
          <p:nvSpPr>
            <p:cNvPr id="33811" name="Rectangle 19"/>
            <p:cNvSpPr>
              <a:spLocks noChangeArrowheads="1"/>
            </p:cNvSpPr>
            <p:nvPr/>
          </p:nvSpPr>
          <p:spPr bwMode="auto">
            <a:xfrm>
              <a:off x="1518" y="3144"/>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rgbClr val="C0C0C0"/>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000" kern="1200">
                  <a:solidFill>
                    <a:srgbClr val="000000"/>
                  </a:solidFill>
                  <a:effectLst>
                    <a:outerShdw blurRad="38100" dist="38100" dir="2700000" algn="tl">
                      <a:srgbClr val="000000">
                        <a:alpha val="43137"/>
                      </a:srgbClr>
                    </a:outerShdw>
                  </a:effectLst>
                  <a:latin typeface="Segoe"/>
                  <a:ea typeface="+mn-ea"/>
                  <a:cs typeface="+mn-cs"/>
                </a:rPr>
                <a:t>Drivers</a:t>
              </a:r>
            </a:p>
          </p:txBody>
        </p:sp>
        <p:sp>
          <p:nvSpPr>
            <p:cNvPr id="33812" name="Rectangle 20"/>
            <p:cNvSpPr>
              <a:spLocks noChangeArrowheads="1"/>
            </p:cNvSpPr>
            <p:nvPr/>
          </p:nvSpPr>
          <p:spPr bwMode="auto">
            <a:xfrm>
              <a:off x="1488" y="3120"/>
              <a:ext cx="384" cy="144"/>
            </a:xfrm>
            <a:prstGeom prst="rect">
              <a:avLst/>
            </a:prstGeom>
            <a:gradFill rotWithShape="1">
              <a:gsLst>
                <a:gs pos="0">
                  <a:schemeClr val="accent1"/>
                </a:gs>
                <a:gs pos="50000">
                  <a:schemeClr val="accent1">
                    <a:gamma/>
                    <a:tint val="33725"/>
                    <a:invGamma/>
                  </a:schemeClr>
                </a:gs>
                <a:gs pos="100000">
                  <a:schemeClr val="accent1"/>
                </a:gs>
              </a:gsLst>
              <a:lin ang="2700000" scaled="1"/>
            </a:gradFill>
            <a:ln w="9525">
              <a:solidFill>
                <a:srgbClr val="C0C0C0"/>
              </a:solidFill>
              <a:miter lim="800000"/>
              <a:headEnd/>
              <a:tailEnd/>
            </a:ln>
            <a:effectLst/>
          </p:spPr>
          <p:txBody>
            <a:bodyPr vert="horz" wrap="none" lIns="91440" tIns="45720" rIns="91440" bIns="45720" numCol="1" anchor="ctr" anchorCtr="0" compatLnSpc="1">
              <a:prstTxWarp prst="textNoShape">
                <a:avLst/>
              </a:prstTxWarp>
            </a:bodyPr>
            <a:lstStyle/>
            <a:p>
              <a:pPr algn="ctr" rtl="0" fontAlgn="base">
                <a:spcBef>
                  <a:spcPct val="0"/>
                </a:spcBef>
                <a:spcAft>
                  <a:spcPct val="0"/>
                </a:spcAft>
              </a:pPr>
              <a:r>
                <a:rPr lang="en-US" sz="1400" b="1" kern="1200" dirty="0">
                  <a:solidFill>
                    <a:srgbClr val="000000"/>
                  </a:solidFill>
                  <a:effectLst>
                    <a:outerShdw blurRad="38100" dist="38100" dir="2700000" algn="tl">
                      <a:srgbClr val="000000">
                        <a:alpha val="43137"/>
                      </a:srgbClr>
                    </a:outerShdw>
                  </a:effectLst>
                  <a:latin typeface="Segoe"/>
                  <a:ea typeface="+mn-ea"/>
                  <a:cs typeface="+mn-cs"/>
                </a:rPr>
                <a:t>Drivers</a:t>
              </a:r>
            </a:p>
          </p:txBody>
        </p:sp>
      </p:grpSp>
      <p:sp>
        <p:nvSpPr>
          <p:cNvPr id="33830" name="Text Box 38"/>
          <p:cNvSpPr txBox="1">
            <a:spLocks noChangeArrowheads="1"/>
          </p:cNvSpPr>
          <p:nvPr/>
        </p:nvSpPr>
        <p:spPr bwMode="auto">
          <a:xfrm>
            <a:off x="274003" y="6292434"/>
            <a:ext cx="8592820" cy="3385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l" rtl="0" fontAlgn="base">
              <a:spcBef>
                <a:spcPct val="50000"/>
              </a:spcBef>
              <a:spcAft>
                <a:spcPct val="0"/>
              </a:spcAft>
            </a:pPr>
            <a:r>
              <a:rPr lang="en-US" sz="1600" i="1" kern="1200" dirty="0" err="1">
                <a:solidFill>
                  <a:srgbClr val="D59E2C"/>
                </a:solidFill>
                <a:effectLst>
                  <a:outerShdw blurRad="38100" dist="38100" dir="2700000" algn="tl">
                    <a:srgbClr val="000000">
                      <a:alpha val="43137"/>
                    </a:srgbClr>
                  </a:outerShdw>
                </a:effectLst>
                <a:latin typeface="Segoe"/>
                <a:ea typeface="+mn-ea"/>
                <a:cs typeface="+mn-cs"/>
              </a:rPr>
              <a:t>Microkernelized</a:t>
            </a:r>
            <a:r>
              <a:rPr lang="en-US" sz="1600" i="1" kern="1200" dirty="0">
                <a:solidFill>
                  <a:srgbClr val="D59E2C"/>
                </a:solidFill>
                <a:effectLst>
                  <a:outerShdw blurRad="38100" dist="38100" dir="2700000" algn="tl">
                    <a:srgbClr val="000000">
                      <a:alpha val="43137"/>
                    </a:srgbClr>
                  </a:outerShdw>
                </a:effectLst>
                <a:latin typeface="Segoe"/>
                <a:ea typeface="+mn-ea"/>
                <a:cs typeface="+mn-cs"/>
              </a:rPr>
              <a:t> </a:t>
            </a:r>
            <a:r>
              <a:rPr lang="en-US" sz="1600" i="1" kern="1200" dirty="0" err="1">
                <a:solidFill>
                  <a:srgbClr val="D59E2C"/>
                </a:solidFill>
                <a:effectLst>
                  <a:outerShdw blurRad="38100" dist="38100" dir="2700000" algn="tl">
                    <a:srgbClr val="000000">
                      <a:alpha val="43137"/>
                    </a:srgbClr>
                  </a:outerShdw>
                </a:effectLst>
                <a:latin typeface="Segoe"/>
                <a:ea typeface="+mn-ea"/>
                <a:cs typeface="+mn-cs"/>
              </a:rPr>
              <a:t>Hypervisor</a:t>
            </a:r>
            <a:r>
              <a:rPr lang="en-US" sz="1600" i="1" kern="1200" dirty="0">
                <a:solidFill>
                  <a:srgbClr val="D59E2C"/>
                </a:solidFill>
                <a:effectLst>
                  <a:outerShdw blurRad="38100" dist="38100" dir="2700000" algn="tl">
                    <a:srgbClr val="000000">
                      <a:alpha val="43137"/>
                    </a:srgbClr>
                  </a:outerShdw>
                </a:effectLst>
                <a:latin typeface="Segoe"/>
                <a:ea typeface="+mn-ea"/>
                <a:cs typeface="+mn-cs"/>
              </a:rPr>
              <a:t> has an inherently secure architecture with minimal attack surface</a:t>
            </a:r>
          </a:p>
        </p:txBody>
      </p:sp>
      <p:sp>
        <p:nvSpPr>
          <p:cNvPr id="36" name="Rounded Rectangle 35"/>
          <p:cNvSpPr/>
          <p:nvPr/>
        </p:nvSpPr>
        <p:spPr bwMode="auto">
          <a:xfrm>
            <a:off x="1104405" y="5545777"/>
            <a:ext cx="2755076" cy="498763"/>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rtl="0" fontAlgn="base">
              <a:spcBef>
                <a:spcPct val="0"/>
              </a:spcBef>
              <a:spcAft>
                <a:spcPct val="0"/>
              </a:spcAft>
            </a:pPr>
            <a:r>
              <a:rPr lang="en-US" sz="1400" kern="1200" dirty="0" err="1">
                <a:solidFill>
                  <a:srgbClr val="C00000"/>
                </a:solidFill>
                <a:effectLst>
                  <a:outerShdw blurRad="38100" dist="38100" dir="2700000" algn="tl">
                    <a:srgbClr val="000000">
                      <a:alpha val="43137"/>
                    </a:srgbClr>
                  </a:outerShdw>
                </a:effectLst>
                <a:latin typeface="Segoe"/>
                <a:ea typeface="+mn-ea"/>
                <a:cs typeface="+mn-cs"/>
              </a:rPr>
              <a:t>VMware</a:t>
            </a:r>
            <a:r>
              <a:rPr lang="en-US" sz="1400" kern="1200" dirty="0">
                <a:solidFill>
                  <a:srgbClr val="C00000"/>
                </a:solidFill>
                <a:effectLst>
                  <a:outerShdw blurRad="38100" dist="38100" dir="2700000" algn="tl">
                    <a:srgbClr val="000000">
                      <a:alpha val="43137"/>
                    </a:srgbClr>
                  </a:outerShdw>
                </a:effectLst>
                <a:latin typeface="Segoe"/>
                <a:ea typeface="+mn-ea"/>
                <a:cs typeface="+mn-cs"/>
              </a:rPr>
              <a:t> ESX Approach</a:t>
            </a:r>
            <a:endParaRPr lang="en-US" sz="1400" kern="1200" dirty="0">
              <a:solidFill>
                <a:srgbClr val="C00000"/>
              </a:solidFill>
              <a:effectLst>
                <a:outerShdw blurRad="38100" dist="38100" dir="2700000" algn="tl">
                  <a:srgbClr val="000000">
                    <a:alpha val="43137"/>
                  </a:srgbClr>
                </a:outerShdw>
              </a:effectLst>
              <a:latin typeface="Arial" charset="0"/>
              <a:ea typeface="+mn-ea"/>
              <a:cs typeface="+mn-cs"/>
            </a:endParaRPr>
          </a:p>
        </p:txBody>
      </p:sp>
      <p:sp>
        <p:nvSpPr>
          <p:cNvPr id="37" name="Rounded Rectangle 36"/>
          <p:cNvSpPr/>
          <p:nvPr/>
        </p:nvSpPr>
        <p:spPr bwMode="auto">
          <a:xfrm>
            <a:off x="5282540" y="5531924"/>
            <a:ext cx="2755076" cy="498763"/>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rtl="0" fontAlgn="base">
              <a:spcBef>
                <a:spcPct val="0"/>
              </a:spcBef>
              <a:spcAft>
                <a:spcPct val="0"/>
              </a:spcAft>
            </a:pPr>
            <a:r>
              <a:rPr lang="en-US" sz="1400" kern="1200" dirty="0">
                <a:solidFill>
                  <a:srgbClr val="C00000"/>
                </a:solidFill>
                <a:effectLst>
                  <a:outerShdw blurRad="38100" dist="38100" dir="2700000" algn="tl">
                    <a:srgbClr val="000000">
                      <a:alpha val="43137"/>
                    </a:srgbClr>
                  </a:outerShdw>
                </a:effectLst>
                <a:latin typeface="Segoe"/>
                <a:ea typeface="+mn-ea"/>
                <a:cs typeface="+mn-cs"/>
              </a:rPr>
              <a:t>Hyper-V Approach</a:t>
            </a:r>
            <a:endParaRPr lang="en-US" sz="1400" kern="1200" dirty="0">
              <a:solidFill>
                <a:srgbClr val="C00000"/>
              </a:solidFill>
              <a:effectLst>
                <a:outerShdw blurRad="38100" dist="38100" dir="2700000" algn="tl">
                  <a:srgbClr val="000000">
                    <a:alpha val="43137"/>
                  </a:srgbClr>
                </a:outerShdw>
              </a:effectLst>
              <a:latin typeface="Arial" charset="0"/>
              <a:ea typeface="+mn-ea"/>
              <a:cs typeface="+mn-cs"/>
            </a:endParaRPr>
          </a:p>
        </p:txBody>
      </p:sp>
      <p:sp>
        <p:nvSpPr>
          <p:cNvPr id="38" name="Right Arrow 37"/>
          <p:cNvSpPr/>
          <p:nvPr/>
        </p:nvSpPr>
        <p:spPr>
          <a:xfrm>
            <a:off x="4050890" y="4247535"/>
            <a:ext cx="1111045" cy="373626"/>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base">
              <a:spcBef>
                <a:spcPct val="0"/>
              </a:spcBef>
              <a:spcAft>
                <a:spcPct val="0"/>
              </a:spcAft>
            </a:pPr>
            <a:endParaRPr lang="en-US" kern="1200">
              <a:solidFill>
                <a:srgbClr val="00AEDB"/>
              </a:solidFill>
              <a:latin typeface="Segoe"/>
              <a:ea typeface="+mn-ea"/>
              <a:cs typeface="+mn-cs"/>
            </a:endParaRPr>
          </a:p>
        </p:txBody>
      </p:sp>
      <p:sp>
        <p:nvSpPr>
          <p:cNvPr id="39" name="Right Arrow 38"/>
          <p:cNvSpPr/>
          <p:nvPr/>
        </p:nvSpPr>
        <p:spPr>
          <a:xfrm rot="10800000">
            <a:off x="3043085" y="4567084"/>
            <a:ext cx="1111045" cy="373626"/>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base">
              <a:spcBef>
                <a:spcPct val="0"/>
              </a:spcBef>
              <a:spcAft>
                <a:spcPct val="0"/>
              </a:spcAft>
            </a:pPr>
            <a:endParaRPr lang="en-US" kern="1200">
              <a:solidFill>
                <a:srgbClr val="00AEDB"/>
              </a:solidFill>
              <a:latin typeface="Segoe"/>
              <a:ea typeface="+mn-ea"/>
              <a:cs typeface="+mn-cs"/>
            </a:endParaRPr>
          </a:p>
        </p:txBody>
      </p:sp>
      <p:sp>
        <p:nvSpPr>
          <p:cNvPr id="44" name="Bent Arrow 43"/>
          <p:cNvSpPr/>
          <p:nvPr/>
        </p:nvSpPr>
        <p:spPr>
          <a:xfrm rot="16200000" flipH="1">
            <a:off x="5166854" y="3436373"/>
            <a:ext cx="2064774" cy="1681319"/>
          </a:xfrm>
          <a:prstGeom prst="bentArrow">
            <a:avLst>
              <a:gd name="adj1" fmla="val 15052"/>
              <a:gd name="adj2" fmla="val 18979"/>
              <a:gd name="adj3" fmla="val 19764"/>
              <a:gd name="adj4" fmla="val 4532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0" fontAlgn="base">
              <a:spcBef>
                <a:spcPct val="0"/>
              </a:spcBef>
              <a:spcAft>
                <a:spcPct val="0"/>
              </a:spcAft>
            </a:pPr>
            <a:endParaRPr lang="en-US" kern="1200">
              <a:solidFill>
                <a:srgbClr val="0076BF"/>
              </a:solidFill>
              <a:latin typeface="Segoe"/>
              <a:ea typeface="+mn-ea"/>
              <a:cs typeface="+mn-cs"/>
            </a:endParaRPr>
          </a:p>
        </p:txBody>
      </p:sp>
      <p:sp>
        <p:nvSpPr>
          <p:cNvPr id="45" name="Down Arrow 44"/>
          <p:cNvSpPr/>
          <p:nvPr/>
        </p:nvSpPr>
        <p:spPr>
          <a:xfrm>
            <a:off x="2113936" y="3372465"/>
            <a:ext cx="589935" cy="1907458"/>
          </a:xfrm>
          <a:prstGeom prst="downArrow">
            <a:avLst>
              <a:gd name="adj1" fmla="val 50000"/>
              <a:gd name="adj2" fmla="val 58333"/>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rtl="0" fontAlgn="base">
              <a:spcBef>
                <a:spcPct val="0"/>
              </a:spcBef>
              <a:spcAft>
                <a:spcPct val="0"/>
              </a:spcAft>
            </a:pPr>
            <a:endParaRPr lang="en-US" kern="1200">
              <a:solidFill>
                <a:srgbClr val="0076BF"/>
              </a:solidFill>
              <a:latin typeface="Segoe"/>
              <a:ea typeface="+mn-ea"/>
              <a:cs typeface="+mn-cs"/>
            </a:endParaRPr>
          </a:p>
        </p:txBody>
      </p:sp>
    </p:spTree>
    <p:custDataLst>
      <p:tags r:id="rId1"/>
    </p:custDataLst>
  </p:cSld>
  <p:clrMapOvr>
    <a:masterClrMapping/>
  </p:clrMapOvr>
  <p:transition advTm="6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4" grpId="0" animBg="1"/>
      <p:bldP spid="45"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0516" name="Rectangle 4"/>
          <p:cNvSpPr>
            <a:spLocks noGrp="1" noChangeArrowheads="1"/>
          </p:cNvSpPr>
          <p:nvPr>
            <p:ph type="title"/>
          </p:nvPr>
        </p:nvSpPr>
        <p:spPr>
          <a:xfrm>
            <a:off x="457200" y="152400"/>
            <a:ext cx="8229600" cy="1143000"/>
          </a:xfrm>
        </p:spPr>
        <p:txBody>
          <a:bodyPr/>
          <a:lstStyle/>
          <a:p>
            <a:r>
              <a:rPr lang="en-US" dirty="0" smtClean="0"/>
              <a:t>Virtual Server 2005 vs. Hyper-V</a:t>
            </a:r>
          </a:p>
        </p:txBody>
      </p:sp>
      <p:sp>
        <p:nvSpPr>
          <p:cNvPr id="6" name="Rounded Rectangle 5"/>
          <p:cNvSpPr/>
          <p:nvPr/>
        </p:nvSpPr>
        <p:spPr bwMode="blackGray">
          <a:xfrm>
            <a:off x="279020" y="1219200"/>
            <a:ext cx="8638349" cy="5510877"/>
          </a:xfrm>
          <a:prstGeom prst="roundRect">
            <a:avLst>
              <a:gd name="adj" fmla="val 6255"/>
            </a:avLst>
          </a:prstGeom>
          <a:gradFill flip="none" rotWithShape="1">
            <a:gsLst>
              <a:gs pos="0">
                <a:schemeClr val="bg1">
                  <a:alpha val="50000"/>
                </a:schemeClr>
              </a:gs>
              <a:gs pos="100000">
                <a:schemeClr val="bg1">
                  <a:alpha val="5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sz="2800" kern="1200" dirty="0">
              <a:solidFill>
                <a:srgbClr val="0076BF"/>
              </a:solidFill>
              <a:effectLst>
                <a:outerShdw blurRad="38100" dist="38100" dir="2700000" algn="tl">
                  <a:srgbClr val="000000">
                    <a:alpha val="43137"/>
                  </a:srgbClr>
                </a:outerShdw>
              </a:effectLst>
              <a:latin typeface="Arial" pitchFamily="34" charset="0"/>
              <a:ea typeface="+mn-ea"/>
              <a:cs typeface="+mn-cs"/>
            </a:endParaRPr>
          </a:p>
        </p:txBody>
      </p:sp>
      <p:graphicFrame>
        <p:nvGraphicFramePr>
          <p:cNvPr id="5" name="Content Placeholder 5"/>
          <p:cNvGraphicFramePr>
            <a:graphicFrameLocks/>
          </p:cNvGraphicFramePr>
          <p:nvPr/>
        </p:nvGraphicFramePr>
        <p:xfrm>
          <a:off x="279020" y="1219200"/>
          <a:ext cx="8638349" cy="5510877"/>
        </p:xfrm>
        <a:graphic>
          <a:graphicData uri="http://schemas.openxmlformats.org/drawingml/2006/table">
            <a:tbl>
              <a:tblPr firstRow="1" bandRow="1">
                <a:tableStyleId>{5A111915-BE36-4E01-A7E5-04B1672EAD32}</a:tableStyleId>
              </a:tblPr>
              <a:tblGrid>
                <a:gridCol w="3181730"/>
                <a:gridCol w="2822385"/>
                <a:gridCol w="2634234"/>
              </a:tblGrid>
              <a:tr h="570345">
                <a:tc>
                  <a:txBody>
                    <a:bodyPr/>
                    <a:lstStyle/>
                    <a:p>
                      <a:pPr marL="0" marR="0" indent="0" algn="ctr" defTabSz="914327" rtl="0" eaLnBrk="1" fontAlgn="auto" latinLnBrk="0" hangingPunct="1">
                        <a:lnSpc>
                          <a:spcPct val="100000"/>
                        </a:lnSpc>
                        <a:spcBef>
                          <a:spcPts val="0"/>
                        </a:spcBef>
                        <a:spcAft>
                          <a:spcPts val="0"/>
                        </a:spcAft>
                        <a:buClrTx/>
                        <a:buSzTx/>
                        <a:buFontTx/>
                        <a:buNone/>
                        <a:tabLst/>
                        <a:defRPr/>
                      </a:pPr>
                      <a:endParaRPr lang="en-US" sz="1600" b="1" kern="1200" dirty="0" smtClean="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u="sng" dirty="0" smtClean="0">
                          <a:solidFill>
                            <a:schemeClr val="tx1"/>
                          </a:solidFill>
                          <a:latin typeface="+mn-lt"/>
                        </a:rPr>
                        <a:t>Virtual</a:t>
                      </a:r>
                      <a:r>
                        <a:rPr lang="en-US" sz="1600" b="1" u="sng" baseline="0" dirty="0" smtClean="0">
                          <a:solidFill>
                            <a:schemeClr val="tx1"/>
                          </a:solidFill>
                          <a:latin typeface="+mn-lt"/>
                        </a:rPr>
                        <a:t> Server 2005 R2 SP1</a:t>
                      </a:r>
                      <a:endParaRPr lang="en-US" sz="1600" b="1" u="sng"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a:gsLst>
                        <a:gs pos="0">
                          <a:schemeClr val="bg2">
                            <a:alpha val="40000"/>
                          </a:schemeClr>
                        </a:gs>
                        <a:gs pos="80000">
                          <a:schemeClr val="bg1">
                            <a:alpha val="0"/>
                          </a:schemeClr>
                        </a:gs>
                      </a:gsLst>
                      <a:lin ang="16200000" scaled="0"/>
                    </a:gradFill>
                  </a:tcPr>
                </a:tc>
                <a:tc>
                  <a:txBody>
                    <a:bodyPr/>
                    <a:lstStyle/>
                    <a:p>
                      <a:pPr algn="ctr"/>
                      <a:r>
                        <a:rPr lang="en-US" sz="1600" b="1" u="sng" dirty="0" smtClean="0">
                          <a:solidFill>
                            <a:schemeClr val="tx1"/>
                          </a:solidFill>
                          <a:latin typeface="+mn-lt"/>
                        </a:rPr>
                        <a:t>Hyper-V</a:t>
                      </a:r>
                      <a:endParaRPr lang="en-US" sz="1600" b="1" u="sng"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a:gsLst>
                        <a:gs pos="0">
                          <a:schemeClr val="bg2">
                            <a:alpha val="40000"/>
                          </a:schemeClr>
                        </a:gs>
                        <a:gs pos="80000">
                          <a:schemeClr val="bg1">
                            <a:alpha val="0"/>
                          </a:schemeClr>
                        </a:gs>
                      </a:gsLst>
                      <a:lin ang="16200000" scaled="0"/>
                    </a:gradFill>
                  </a:tcPr>
                </a:tc>
              </a:tr>
              <a:tr h="555336">
                <a:tc>
                  <a:txBody>
                    <a:bodyPr/>
                    <a:lstStyle/>
                    <a:p>
                      <a:pPr algn="r"/>
                      <a:r>
                        <a:rPr lang="en-US" sz="1600" dirty="0" smtClean="0">
                          <a:solidFill>
                            <a:schemeClr val="tx1"/>
                          </a:solidFill>
                          <a:latin typeface="+mn-lt"/>
                        </a:rPr>
                        <a:t>32-bit Virtual Machines</a:t>
                      </a: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Yes</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rPr>
                        <a:t>Yes</a:t>
                      </a: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450273">
                <a:tc>
                  <a:txBody>
                    <a:bodyPr/>
                    <a:lstStyle/>
                    <a:p>
                      <a:pPr marL="0" indent="0" algn="r" defTabSz="914327" rtl="0" eaLnBrk="1" latinLnBrk="0" hangingPunct="1"/>
                      <a:r>
                        <a:rPr lang="en-US" sz="1600" kern="1200" dirty="0" smtClean="0">
                          <a:solidFill>
                            <a:schemeClr val="tx1"/>
                          </a:solidFill>
                          <a:latin typeface="+mn-lt"/>
                          <a:ea typeface="+mn-ea"/>
                          <a:cs typeface="+mn-cs"/>
                        </a:rPr>
                        <a:t>64-bit Virtual Machines</a:t>
                      </a:r>
                      <a:endParaRPr lang="en-US" sz="1600" dirty="0" smtClean="0">
                        <a:solidFill>
                          <a:schemeClr val="tx1"/>
                        </a:solidFill>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No</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rPr>
                        <a:t>Yes</a:t>
                      </a: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450273">
                <a:tc>
                  <a:txBody>
                    <a:bodyPr/>
                    <a:lstStyle/>
                    <a:p>
                      <a:pPr algn="r"/>
                      <a:r>
                        <a:rPr lang="en-US" sz="1600" dirty="0" smtClean="0">
                          <a:solidFill>
                            <a:schemeClr val="tx1"/>
                          </a:solidFill>
                          <a:latin typeface="+mn-lt"/>
                        </a:rPr>
                        <a:t>Multi Processor</a:t>
                      </a:r>
                      <a:r>
                        <a:rPr lang="en-US" sz="1600" baseline="0" dirty="0" smtClean="0">
                          <a:solidFill>
                            <a:schemeClr val="tx1"/>
                          </a:solidFill>
                          <a:latin typeface="+mn-lt"/>
                        </a:rPr>
                        <a:t> Virtual Machines</a:t>
                      </a:r>
                      <a:endParaRPr lang="en-US" sz="1600" dirty="0">
                        <a:solidFill>
                          <a:schemeClr val="tx1"/>
                        </a:solidFill>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No</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smtClean="0">
                          <a:solidFill>
                            <a:schemeClr val="tx1"/>
                          </a:solidFill>
                          <a:latin typeface="+mn-lt"/>
                        </a:rPr>
                        <a:t>Yes, up to 4 core VMs</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450273">
                <a:tc>
                  <a:txBody>
                    <a:bodyPr/>
                    <a:lstStyle/>
                    <a:p>
                      <a:pPr algn="r"/>
                      <a:r>
                        <a:rPr lang="en-US" sz="1600" dirty="0" smtClean="0">
                          <a:solidFill>
                            <a:schemeClr val="tx1"/>
                          </a:solidFill>
                          <a:latin typeface="+mn-lt"/>
                        </a:rPr>
                        <a:t>Virtual</a:t>
                      </a:r>
                      <a:r>
                        <a:rPr lang="en-US" sz="1600" baseline="0" dirty="0" smtClean="0">
                          <a:solidFill>
                            <a:schemeClr val="tx1"/>
                          </a:solidFill>
                          <a:latin typeface="+mn-lt"/>
                        </a:rPr>
                        <a:t> Machine Memory Support</a:t>
                      </a:r>
                      <a:endParaRPr lang="en-US" sz="1600" dirty="0" smtClean="0">
                        <a:solidFill>
                          <a:schemeClr val="tx1"/>
                        </a:solidFill>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3.6GB</a:t>
                      </a:r>
                      <a:r>
                        <a:rPr lang="en-US" sz="1600" b="1" baseline="0" dirty="0" smtClean="0">
                          <a:solidFill>
                            <a:schemeClr val="tx1"/>
                          </a:solidFill>
                          <a:latin typeface="+mn-lt"/>
                        </a:rPr>
                        <a:t> per VM</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smtClean="0">
                          <a:solidFill>
                            <a:schemeClr val="tx1"/>
                          </a:solidFill>
                          <a:latin typeface="+mn-lt"/>
                        </a:rPr>
                        <a:t>32GB</a:t>
                      </a:r>
                      <a:r>
                        <a:rPr lang="en-US" sz="1600" b="1" baseline="0" dirty="0" smtClean="0">
                          <a:solidFill>
                            <a:schemeClr val="tx1"/>
                          </a:solidFill>
                          <a:latin typeface="+mn-lt"/>
                        </a:rPr>
                        <a:t> per VM</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450273">
                <a:tc>
                  <a:txBody>
                    <a:bodyPr/>
                    <a:lstStyle/>
                    <a:p>
                      <a:pPr algn="r"/>
                      <a:r>
                        <a:rPr lang="en-US" sz="1600" dirty="0" smtClean="0">
                          <a:solidFill>
                            <a:schemeClr val="tx1"/>
                          </a:solidFill>
                          <a:latin typeface="+mn-lt"/>
                        </a:rPr>
                        <a:t>Physical Memory Support</a:t>
                      </a: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256 GB</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smtClean="0">
                          <a:solidFill>
                            <a:schemeClr val="tx1"/>
                          </a:solidFill>
                          <a:latin typeface="+mn-lt"/>
                        </a:rPr>
                        <a:t>1 TB</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570345">
                <a:tc>
                  <a:txBody>
                    <a:bodyPr/>
                    <a:lstStyle/>
                    <a:p>
                      <a:pPr algn="r"/>
                      <a:r>
                        <a:rPr lang="en-US" sz="1600" dirty="0" smtClean="0">
                          <a:solidFill>
                            <a:schemeClr val="tx1"/>
                          </a:solidFill>
                          <a:latin typeface="+mn-lt"/>
                        </a:rPr>
                        <a:t>Managed by System Center Virtual</a:t>
                      </a:r>
                      <a:r>
                        <a:rPr lang="en-US" sz="1600" baseline="0" dirty="0" smtClean="0">
                          <a:solidFill>
                            <a:schemeClr val="tx1"/>
                          </a:solidFill>
                          <a:latin typeface="+mn-lt"/>
                        </a:rPr>
                        <a:t> Machine Manager</a:t>
                      </a:r>
                      <a:endParaRPr lang="en-US" sz="1600" dirty="0" smtClean="0">
                        <a:solidFill>
                          <a:schemeClr val="tx1"/>
                        </a:solidFill>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Yes</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smtClean="0">
                          <a:solidFill>
                            <a:schemeClr val="tx1"/>
                          </a:solidFill>
                          <a:latin typeface="+mn-lt"/>
                        </a:rPr>
                        <a:t>Yes</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480291">
                <a:tc>
                  <a:txBody>
                    <a:bodyPr/>
                    <a:lstStyle/>
                    <a:p>
                      <a:pPr algn="r"/>
                      <a:r>
                        <a:rPr lang="en-US" sz="1600" dirty="0" smtClean="0">
                          <a:solidFill>
                            <a:schemeClr val="tx1"/>
                          </a:solidFill>
                          <a:latin typeface="+mn-lt"/>
                        </a:rPr>
                        <a:t>Support</a:t>
                      </a:r>
                      <a:r>
                        <a:rPr lang="en-US" sz="1600" baseline="0" dirty="0" smtClean="0">
                          <a:solidFill>
                            <a:schemeClr val="tx1"/>
                          </a:solidFill>
                          <a:latin typeface="+mn-lt"/>
                        </a:rPr>
                        <a:t> for Microsoft Clustering Services</a:t>
                      </a:r>
                      <a:endParaRPr lang="en-US" sz="1600" dirty="0" smtClean="0">
                        <a:solidFill>
                          <a:schemeClr val="tx1"/>
                        </a:solidFill>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Yes</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smtClean="0">
                          <a:solidFill>
                            <a:schemeClr val="tx1"/>
                          </a:solidFill>
                          <a:latin typeface="+mn-lt"/>
                        </a:rPr>
                        <a:t>Yes</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450273">
                <a:tc>
                  <a:txBody>
                    <a:bodyPr/>
                    <a:lstStyle/>
                    <a:p>
                      <a:pPr algn="r"/>
                      <a:r>
                        <a:rPr lang="en-US" sz="1600" dirty="0" smtClean="0">
                          <a:solidFill>
                            <a:schemeClr val="tx1"/>
                          </a:solidFill>
                          <a:latin typeface="+mn-lt"/>
                        </a:rPr>
                        <a:t>Host</a:t>
                      </a:r>
                      <a:r>
                        <a:rPr lang="en-US" sz="1600" baseline="0" dirty="0" smtClean="0">
                          <a:solidFill>
                            <a:schemeClr val="tx1"/>
                          </a:solidFill>
                          <a:latin typeface="+mn-lt"/>
                        </a:rPr>
                        <a:t> side backup support (VSS)</a:t>
                      </a:r>
                      <a:endParaRPr lang="en-US" sz="1600" dirty="0" smtClean="0">
                        <a:solidFill>
                          <a:schemeClr val="tx1"/>
                        </a:solidFill>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Yes</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smtClean="0">
                          <a:solidFill>
                            <a:schemeClr val="tx1"/>
                          </a:solidFill>
                          <a:latin typeface="+mn-lt"/>
                        </a:rPr>
                        <a:t>Yes</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450273">
                <a:tc>
                  <a:txBody>
                    <a:bodyPr/>
                    <a:lstStyle/>
                    <a:p>
                      <a:pPr algn="r"/>
                      <a:r>
                        <a:rPr lang="en-US" sz="1600" dirty="0" smtClean="0">
                          <a:solidFill>
                            <a:schemeClr val="tx1"/>
                          </a:solidFill>
                          <a:latin typeface="+mn-lt"/>
                        </a:rPr>
                        <a:t>Scriptable / Extensible</a:t>
                      </a: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COM</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mn-lt"/>
                        </a:rPr>
                        <a:t>WMI + </a:t>
                      </a:r>
                      <a:r>
                        <a:rPr lang="en-US" sz="1600" b="1" dirty="0" err="1" smtClean="0">
                          <a:solidFill>
                            <a:schemeClr val="tx1"/>
                          </a:solidFill>
                          <a:latin typeface="+mn-lt"/>
                        </a:rPr>
                        <a:t>HyperCall</a:t>
                      </a:r>
                      <a:r>
                        <a:rPr lang="en-US" sz="1600" b="1" dirty="0" smtClean="0">
                          <a:solidFill>
                            <a:schemeClr val="tx1"/>
                          </a:solidFill>
                          <a:latin typeface="+mn-lt"/>
                        </a:rPr>
                        <a:t> API</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noFill/>
                  </a:tcPr>
                </a:tc>
              </a:tr>
              <a:tr h="525318">
                <a:tc>
                  <a:txBody>
                    <a:bodyPr/>
                    <a:lstStyle/>
                    <a:p>
                      <a:pPr algn="r"/>
                      <a:r>
                        <a:rPr lang="en-US" sz="1600" dirty="0" smtClean="0">
                          <a:solidFill>
                            <a:schemeClr val="tx1"/>
                          </a:solidFill>
                          <a:latin typeface="+mn-lt"/>
                        </a:rPr>
                        <a:t>User</a:t>
                      </a:r>
                      <a:r>
                        <a:rPr lang="en-US" sz="1600" baseline="0" dirty="0" smtClean="0">
                          <a:solidFill>
                            <a:schemeClr val="tx1"/>
                          </a:solidFill>
                          <a:latin typeface="+mn-lt"/>
                        </a:rPr>
                        <a:t> Interface</a:t>
                      </a:r>
                      <a:endParaRPr lang="en-US" sz="1600" dirty="0" smtClean="0">
                        <a:solidFill>
                          <a:schemeClr val="tx1"/>
                        </a:solidFill>
                        <a:latin typeface="+mn-lt"/>
                      </a:endParaRPr>
                    </a:p>
                  </a:txBody>
                  <a:tcPr anchor="ctr">
                    <a:lnL w="12700" cap="flat" cmpd="sng" algn="ctr">
                      <a:no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9000">
                          <a:schemeClr val="accent5">
                            <a:alpha val="50000"/>
                          </a:schemeClr>
                        </a:gs>
                        <a:gs pos="83000">
                          <a:schemeClr val="accent5">
                            <a:alpha val="0"/>
                          </a:schemeClr>
                        </a:gs>
                      </a:gsLst>
                      <a:lin ang="10800000" scaled="1"/>
                      <a:tileRect/>
                    </a:gradFill>
                  </a:tcPr>
                </a:tc>
                <a:tc>
                  <a:txBody>
                    <a:bodyPr/>
                    <a:lstStyle/>
                    <a:p>
                      <a:pPr algn="ctr"/>
                      <a:r>
                        <a:rPr lang="en-US" sz="1600" b="1" dirty="0" smtClean="0">
                          <a:solidFill>
                            <a:schemeClr val="tx1"/>
                          </a:solidFill>
                          <a:latin typeface="+mn-lt"/>
                        </a:rPr>
                        <a:t>Web Interface</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b="1" dirty="0" smtClean="0">
                          <a:solidFill>
                            <a:schemeClr val="tx1"/>
                          </a:solidFill>
                          <a:latin typeface="+mn-lt"/>
                        </a:rPr>
                        <a:t>MMC 3.0</a:t>
                      </a:r>
                      <a:r>
                        <a:rPr lang="en-US" sz="1600" b="1" baseline="0" dirty="0" smtClean="0">
                          <a:solidFill>
                            <a:schemeClr val="tx1"/>
                          </a:solidFill>
                          <a:latin typeface="+mn-lt"/>
                        </a:rPr>
                        <a:t> Interface</a:t>
                      </a:r>
                      <a:endParaRPr lang="en-US" sz="1600" b="1" dirty="0">
                        <a:solidFill>
                          <a:schemeClr val="tx1"/>
                        </a:solidFill>
                        <a:latin typeface="+mn-lt"/>
                      </a:endParaRP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ransition advTm="6000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1143000"/>
          </a:xfrm>
        </p:spPr>
        <p:txBody>
          <a:bodyPr/>
          <a:lstStyle/>
          <a:p>
            <a:r>
              <a:rPr lang="en-US" dirty="0" smtClean="0"/>
              <a:t>Hyper-V Features and Abilities</a:t>
            </a:r>
            <a:endParaRPr lang="en-US" dirty="0"/>
          </a:p>
        </p:txBody>
      </p:sp>
      <p:sp>
        <p:nvSpPr>
          <p:cNvPr id="3" name="Content Placeholder 2"/>
          <p:cNvSpPr>
            <a:spLocks noGrp="1"/>
          </p:cNvSpPr>
          <p:nvPr>
            <p:ph sz="quarter" idx="10"/>
          </p:nvPr>
        </p:nvSpPr>
        <p:spPr>
          <a:xfrm>
            <a:off x="500061" y="1066800"/>
            <a:ext cx="8143905" cy="4862530"/>
          </a:xfrm>
        </p:spPr>
        <p:txBody>
          <a:bodyPr>
            <a:noAutofit/>
          </a:bodyPr>
          <a:lstStyle/>
          <a:p>
            <a:r>
              <a:rPr lang="en-US" dirty="0" smtClean="0"/>
              <a:t>Performance</a:t>
            </a:r>
          </a:p>
          <a:p>
            <a:pPr lvl="1"/>
            <a:r>
              <a:rPr lang="en-US" dirty="0" smtClean="0"/>
              <a:t>Hypervisor</a:t>
            </a:r>
          </a:p>
          <a:p>
            <a:pPr lvl="1"/>
            <a:r>
              <a:rPr lang="en-US" dirty="0" smtClean="0"/>
              <a:t>Synthetic Drivers</a:t>
            </a:r>
          </a:p>
          <a:p>
            <a:pPr lvl="1"/>
            <a:r>
              <a:rPr lang="en-US" dirty="0" smtClean="0"/>
              <a:t>Server Core</a:t>
            </a:r>
          </a:p>
          <a:p>
            <a:r>
              <a:rPr lang="en-US" dirty="0" smtClean="0"/>
              <a:t>Flexibility</a:t>
            </a:r>
          </a:p>
          <a:p>
            <a:pPr lvl="1"/>
            <a:r>
              <a:rPr lang="en-US" dirty="0" smtClean="0"/>
              <a:t>Multi-architecture</a:t>
            </a:r>
          </a:p>
          <a:p>
            <a:pPr lvl="1"/>
            <a:r>
              <a:rPr lang="en-US" dirty="0" smtClean="0"/>
              <a:t>Multi-OS VM’s</a:t>
            </a:r>
          </a:p>
          <a:p>
            <a:r>
              <a:rPr lang="en-US" dirty="0" smtClean="0"/>
              <a:t>Manageability</a:t>
            </a:r>
          </a:p>
          <a:p>
            <a:pPr lvl="1"/>
            <a:r>
              <a:rPr lang="en-US" dirty="0" smtClean="0"/>
              <a:t>Managed through WMI (</a:t>
            </a:r>
            <a:r>
              <a:rPr lang="en-US" dirty="0" err="1" smtClean="0"/>
              <a:t>PowerShell</a:t>
            </a:r>
            <a:r>
              <a:rPr lang="en-US" dirty="0" smtClean="0"/>
              <a:t>)</a:t>
            </a:r>
          </a:p>
          <a:p>
            <a:pPr lvl="1"/>
            <a:r>
              <a:rPr lang="en-US" dirty="0" smtClean="0"/>
              <a:t>SCVMM</a:t>
            </a:r>
          </a:p>
          <a:p>
            <a:pPr lvl="1"/>
            <a:r>
              <a:rPr lang="en-US" dirty="0" smtClean="0"/>
              <a:t>Windows </a:t>
            </a:r>
          </a:p>
        </p:txBody>
      </p:sp>
    </p:spTree>
  </p:cSld>
  <p:clrMapOvr>
    <a:masterClrMapping/>
  </p:clrMapOvr>
  <p:transition advTm="3000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Interoperability &amp; Standards </a:t>
            </a:r>
            <a:endParaRPr lang="en-GB" dirty="0"/>
          </a:p>
        </p:txBody>
      </p:sp>
      <p:sp>
        <p:nvSpPr>
          <p:cNvPr id="3" name="Content Placeholder 2"/>
          <p:cNvSpPr>
            <a:spLocks noGrp="1"/>
          </p:cNvSpPr>
          <p:nvPr>
            <p:ph sz="quarter" idx="10"/>
          </p:nvPr>
        </p:nvSpPr>
        <p:spPr>
          <a:xfrm>
            <a:off x="500061" y="1219200"/>
            <a:ext cx="8643939" cy="4710130"/>
          </a:xfrm>
        </p:spPr>
        <p:txBody>
          <a:bodyPr>
            <a:noAutofit/>
          </a:bodyPr>
          <a:lstStyle/>
          <a:p>
            <a:r>
              <a:rPr lang="en-US" dirty="0" smtClean="0"/>
              <a:t>VHD (Virtual Hard Disk)</a:t>
            </a:r>
          </a:p>
          <a:p>
            <a:pPr lvl="1"/>
            <a:r>
              <a:rPr lang="en-US" dirty="0" smtClean="0"/>
              <a:t>VHD specification is freely available under Open Specification Promise (OSP)</a:t>
            </a:r>
          </a:p>
          <a:p>
            <a:pPr lvl="1"/>
            <a:r>
              <a:rPr lang="en-US" dirty="0" smtClean="0"/>
              <a:t>VHD </a:t>
            </a:r>
            <a:r>
              <a:rPr lang="en-US" dirty="0" err="1" smtClean="0"/>
              <a:t>TestDrive</a:t>
            </a:r>
            <a:r>
              <a:rPr lang="en-US" dirty="0" smtClean="0"/>
              <a:t> program for ISVs</a:t>
            </a:r>
          </a:p>
          <a:p>
            <a:r>
              <a:rPr lang="en-US" dirty="0" smtClean="0"/>
              <a:t>Standards based management APIs</a:t>
            </a:r>
          </a:p>
          <a:p>
            <a:pPr lvl="1"/>
            <a:r>
              <a:rPr lang="en-US" dirty="0" smtClean="0"/>
              <a:t>DMTF defining industry standard model for VM management</a:t>
            </a:r>
          </a:p>
          <a:p>
            <a:pPr lvl="1"/>
            <a:r>
              <a:rPr lang="en-US" dirty="0" smtClean="0"/>
              <a:t>Hyper-V uses this model</a:t>
            </a:r>
          </a:p>
          <a:p>
            <a:r>
              <a:rPr lang="en-US" dirty="0" smtClean="0"/>
              <a:t>Hypervisor </a:t>
            </a:r>
            <a:r>
              <a:rPr lang="en-US" dirty="0" err="1" smtClean="0"/>
              <a:t>hypercall</a:t>
            </a:r>
            <a:r>
              <a:rPr lang="en-US" dirty="0" smtClean="0"/>
              <a:t> API</a:t>
            </a:r>
          </a:p>
          <a:p>
            <a:pPr lvl="1"/>
            <a:r>
              <a:rPr lang="en-US" dirty="0" smtClean="0"/>
              <a:t>Preliminary documentation available under OSP</a:t>
            </a:r>
          </a:p>
          <a:p>
            <a:pPr lvl="1"/>
            <a:r>
              <a:rPr lang="en-US" dirty="0" smtClean="0"/>
              <a:t>Final version will be at RTM</a:t>
            </a:r>
          </a:p>
        </p:txBody>
      </p:sp>
    </p:spTree>
  </p:cSld>
  <p:clrMapOvr>
    <a:masterClrMapping/>
  </p:clrMapOvr>
  <p:transition advTm="1500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9144000" cy="1143000"/>
          </a:xfrm>
        </p:spPr>
        <p:txBody>
          <a:bodyPr>
            <a:noAutofit/>
          </a:bodyPr>
          <a:lstStyle/>
          <a:p>
            <a:r>
              <a:rPr lang="en-GB" dirty="0" err="1" smtClean="0"/>
              <a:t>Interoperablity</a:t>
            </a:r>
            <a:r>
              <a:rPr lang="en-GB" dirty="0" smtClean="0"/>
              <a:t> &amp; 3rd Party OS Support</a:t>
            </a:r>
            <a:endParaRPr lang="en-GB" dirty="0"/>
          </a:p>
        </p:txBody>
      </p:sp>
      <p:sp>
        <p:nvSpPr>
          <p:cNvPr id="3" name="Content Placeholder 2"/>
          <p:cNvSpPr>
            <a:spLocks noGrp="1"/>
          </p:cNvSpPr>
          <p:nvPr>
            <p:ph sz="quarter" idx="10"/>
          </p:nvPr>
        </p:nvSpPr>
        <p:spPr>
          <a:xfrm>
            <a:off x="500061" y="1143000"/>
            <a:ext cx="8643939" cy="5715000"/>
          </a:xfrm>
        </p:spPr>
        <p:txBody>
          <a:bodyPr>
            <a:noAutofit/>
          </a:bodyPr>
          <a:lstStyle/>
          <a:p>
            <a:r>
              <a:rPr lang="en-US" dirty="0" smtClean="0"/>
              <a:t>Linux</a:t>
            </a:r>
          </a:p>
          <a:p>
            <a:pPr lvl="1"/>
            <a:r>
              <a:rPr lang="en-US" dirty="0" smtClean="0"/>
              <a:t>Working with </a:t>
            </a:r>
            <a:r>
              <a:rPr lang="en-US" dirty="0" err="1" smtClean="0"/>
              <a:t>XenSource</a:t>
            </a:r>
            <a:endParaRPr lang="en-US" dirty="0" smtClean="0"/>
          </a:p>
          <a:p>
            <a:pPr lvl="2"/>
            <a:r>
              <a:rPr lang="en-US" dirty="0" smtClean="0"/>
              <a:t>Developing adapter layer to map </a:t>
            </a:r>
            <a:r>
              <a:rPr lang="en-US" dirty="0" err="1" smtClean="0"/>
              <a:t>Xen</a:t>
            </a:r>
            <a:r>
              <a:rPr lang="en-US" dirty="0" smtClean="0"/>
              <a:t> </a:t>
            </a:r>
            <a:r>
              <a:rPr lang="en-US" dirty="0" err="1" smtClean="0"/>
              <a:t>hypercall</a:t>
            </a:r>
            <a:r>
              <a:rPr lang="en-US" dirty="0" smtClean="0"/>
              <a:t> API to Hyper-V </a:t>
            </a:r>
            <a:r>
              <a:rPr lang="en-US" dirty="0" err="1" smtClean="0"/>
              <a:t>hypercall</a:t>
            </a:r>
            <a:r>
              <a:rPr lang="en-US" dirty="0" smtClean="0"/>
              <a:t> API</a:t>
            </a:r>
          </a:p>
          <a:p>
            <a:pPr lvl="2"/>
            <a:r>
              <a:rPr lang="en-US" dirty="0" smtClean="0"/>
              <a:t>Developing disk and networking drivers (VSCs) to integrate with the new I/O architecture</a:t>
            </a:r>
          </a:p>
          <a:p>
            <a:pPr lvl="1"/>
            <a:r>
              <a:rPr lang="en-US" dirty="0" smtClean="0"/>
              <a:t>Working with Novell</a:t>
            </a:r>
          </a:p>
          <a:p>
            <a:pPr lvl="2"/>
            <a:r>
              <a:rPr lang="en-US" dirty="0" smtClean="0"/>
              <a:t>Interoperability and joint support for Windows Server and Novel </a:t>
            </a:r>
            <a:r>
              <a:rPr lang="fr-FR" dirty="0" smtClean="0"/>
              <a:t>SUSE Linux Enterprise Server 10</a:t>
            </a:r>
          </a:p>
          <a:p>
            <a:pPr lvl="1"/>
            <a:r>
              <a:rPr lang="en-US" dirty="0" smtClean="0"/>
              <a:t>Support for Linux on Hyper-V</a:t>
            </a:r>
          </a:p>
          <a:p>
            <a:r>
              <a:rPr lang="en-US" dirty="0" smtClean="0"/>
              <a:t>Solaris</a:t>
            </a:r>
          </a:p>
          <a:p>
            <a:pPr lvl="1"/>
            <a:r>
              <a:rPr lang="en-US" dirty="0" smtClean="0"/>
              <a:t>Working with Sun to support Solaris on Hyper-V</a:t>
            </a:r>
          </a:p>
        </p:txBody>
      </p:sp>
    </p:spTree>
  </p:cSld>
  <p:clrMapOvr>
    <a:masterClrMapping/>
  </p:clrMapOvr>
  <p:transition advTm="1500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31" descr="5 horiz glass bars"/>
          <p:cNvPicPr>
            <a:picLocks noChangeAspect="1" noChangeArrowheads="1"/>
          </p:cNvPicPr>
          <p:nvPr/>
        </p:nvPicPr>
        <p:blipFill>
          <a:blip r:embed="rId3"/>
          <a:srcRect/>
          <a:stretch>
            <a:fillRect/>
          </a:stretch>
        </p:blipFill>
        <p:spPr bwMode="auto">
          <a:xfrm>
            <a:off x="209740" y="1433513"/>
            <a:ext cx="8763000" cy="5256212"/>
          </a:xfrm>
          <a:prstGeom prst="rect">
            <a:avLst/>
          </a:prstGeom>
          <a:noFill/>
          <a:ln w="9525">
            <a:noFill/>
            <a:miter lim="800000"/>
            <a:headEnd/>
            <a:tailEnd/>
          </a:ln>
        </p:spPr>
      </p:pic>
      <p:pic>
        <p:nvPicPr>
          <p:cNvPr id="3" name="Picture 32" descr="5 bar horiz - 5"/>
          <p:cNvPicPr>
            <a:picLocks noChangeAspect="1" noChangeArrowheads="1"/>
          </p:cNvPicPr>
          <p:nvPr/>
        </p:nvPicPr>
        <p:blipFill>
          <a:blip r:embed="rId4"/>
          <a:srcRect/>
          <a:stretch>
            <a:fillRect/>
          </a:stretch>
        </p:blipFill>
        <p:spPr bwMode="auto">
          <a:xfrm>
            <a:off x="2038540" y="5653088"/>
            <a:ext cx="6870700" cy="979487"/>
          </a:xfrm>
          <a:prstGeom prst="rect">
            <a:avLst/>
          </a:prstGeom>
          <a:noFill/>
          <a:ln w="9525">
            <a:noFill/>
            <a:miter lim="800000"/>
            <a:headEnd/>
            <a:tailEnd/>
          </a:ln>
        </p:spPr>
      </p:pic>
      <p:pic>
        <p:nvPicPr>
          <p:cNvPr id="4" name="Picture 33" descr="5 bar horiz - 1"/>
          <p:cNvPicPr>
            <a:picLocks noChangeAspect="1" noChangeArrowheads="1"/>
          </p:cNvPicPr>
          <p:nvPr/>
        </p:nvPicPr>
        <p:blipFill>
          <a:blip r:embed="rId5"/>
          <a:srcRect/>
          <a:stretch>
            <a:fillRect/>
          </a:stretch>
        </p:blipFill>
        <p:spPr bwMode="auto">
          <a:xfrm>
            <a:off x="2038540" y="1484313"/>
            <a:ext cx="6870700" cy="987425"/>
          </a:xfrm>
          <a:prstGeom prst="rect">
            <a:avLst/>
          </a:prstGeom>
          <a:noFill/>
          <a:ln w="9525">
            <a:noFill/>
            <a:miter lim="800000"/>
            <a:headEnd/>
            <a:tailEnd/>
          </a:ln>
        </p:spPr>
      </p:pic>
      <p:pic>
        <p:nvPicPr>
          <p:cNvPr id="5" name="Picture 34" descr="5 bar horiz - 2"/>
          <p:cNvPicPr>
            <a:picLocks noChangeAspect="1" noChangeArrowheads="1"/>
          </p:cNvPicPr>
          <p:nvPr/>
        </p:nvPicPr>
        <p:blipFill>
          <a:blip r:embed="rId6"/>
          <a:srcRect/>
          <a:stretch>
            <a:fillRect/>
          </a:stretch>
        </p:blipFill>
        <p:spPr bwMode="auto">
          <a:xfrm>
            <a:off x="2038540" y="3559175"/>
            <a:ext cx="6870700" cy="1003300"/>
          </a:xfrm>
          <a:prstGeom prst="rect">
            <a:avLst/>
          </a:prstGeom>
          <a:noFill/>
          <a:ln w="9525">
            <a:noFill/>
            <a:miter lim="800000"/>
            <a:headEnd/>
            <a:tailEnd/>
          </a:ln>
        </p:spPr>
      </p:pic>
      <p:pic>
        <p:nvPicPr>
          <p:cNvPr id="6" name="Picture 35" descr="5 bar horiz - 3"/>
          <p:cNvPicPr>
            <a:picLocks noChangeAspect="1" noChangeArrowheads="1"/>
          </p:cNvPicPr>
          <p:nvPr/>
        </p:nvPicPr>
        <p:blipFill>
          <a:blip r:embed="rId7"/>
          <a:srcRect/>
          <a:stretch>
            <a:fillRect/>
          </a:stretch>
        </p:blipFill>
        <p:spPr bwMode="auto">
          <a:xfrm>
            <a:off x="2038540" y="2513013"/>
            <a:ext cx="6870700" cy="1003300"/>
          </a:xfrm>
          <a:prstGeom prst="rect">
            <a:avLst/>
          </a:prstGeom>
          <a:noFill/>
          <a:ln w="9525">
            <a:noFill/>
            <a:miter lim="800000"/>
            <a:headEnd/>
            <a:tailEnd/>
          </a:ln>
        </p:spPr>
      </p:pic>
      <p:pic>
        <p:nvPicPr>
          <p:cNvPr id="7" name="Picture 37" descr="5 bar horiz - 4"/>
          <p:cNvPicPr>
            <a:picLocks noChangeAspect="1" noChangeArrowheads="1"/>
          </p:cNvPicPr>
          <p:nvPr/>
        </p:nvPicPr>
        <p:blipFill>
          <a:blip r:embed="rId8">
            <a:lum bright="6000"/>
          </a:blip>
          <a:srcRect/>
          <a:stretch>
            <a:fillRect/>
          </a:stretch>
        </p:blipFill>
        <p:spPr bwMode="auto">
          <a:xfrm>
            <a:off x="2038540" y="4605338"/>
            <a:ext cx="6870700" cy="1001712"/>
          </a:xfrm>
          <a:prstGeom prst="rect">
            <a:avLst/>
          </a:prstGeom>
          <a:noFill/>
          <a:ln w="9525">
            <a:noFill/>
            <a:miter lim="800000"/>
            <a:headEnd/>
            <a:tailEnd/>
          </a:ln>
        </p:spPr>
      </p:pic>
      <p:sp>
        <p:nvSpPr>
          <p:cNvPr id="8" name="Rectangle 39"/>
          <p:cNvSpPr>
            <a:spLocks noChangeArrowheads="1"/>
          </p:cNvSpPr>
          <p:nvPr/>
        </p:nvSpPr>
        <p:spPr bwMode="auto">
          <a:xfrm>
            <a:off x="2132202" y="2689289"/>
            <a:ext cx="6705600" cy="646331"/>
          </a:xfrm>
          <a:prstGeom prst="rect">
            <a:avLst/>
          </a:prstGeom>
          <a:noFill/>
          <a:ln w="9525">
            <a:noFill/>
            <a:miter lim="800000"/>
            <a:headEnd/>
            <a:tailEnd/>
          </a:ln>
        </p:spPr>
        <p:txBody>
          <a:bodyPr wrap="square" lIns="91439" rIns="91439" anchor="ctr">
            <a:spAutoFit/>
          </a:bodyPr>
          <a:lstStyle/>
          <a:p>
            <a:pPr algn="l" rtl="0" eaLnBrk="0" fontAlgn="base" hangingPunct="0">
              <a:lnSpc>
                <a:spcPct val="90000"/>
              </a:lnSpc>
              <a:spcBef>
                <a:spcPct val="10000"/>
              </a:spcBef>
              <a:spcAft>
                <a:spcPct val="0"/>
              </a:spcAft>
              <a:buClr>
                <a:srgbClr val="666666"/>
              </a:buClr>
              <a:buFont typeface="Wingdings 2" pitchFamily="18" charset="2"/>
              <a:buNone/>
            </a:pPr>
            <a:r>
              <a:rPr lang="en-US" sz="2000" b="1" kern="1200" dirty="0">
                <a:solidFill>
                  <a:srgbClr val="002B7F"/>
                </a:solidFill>
                <a:latin typeface="Segoe" pitchFamily="34" charset="0"/>
                <a:ea typeface="+mn-ea"/>
                <a:cs typeface="+mn-cs"/>
              </a:rPr>
              <a:t>Windows Server Enterprise/Datacenter </a:t>
            </a:r>
          </a:p>
          <a:p>
            <a:pPr algn="l" rtl="0" eaLnBrk="0" fontAlgn="base" hangingPunct="0">
              <a:lnSpc>
                <a:spcPct val="90000"/>
              </a:lnSpc>
              <a:spcBef>
                <a:spcPct val="10000"/>
              </a:spcBef>
              <a:spcAft>
                <a:spcPct val="0"/>
              </a:spcAft>
              <a:buClr>
                <a:srgbClr val="666666"/>
              </a:buClr>
              <a:buFont typeface="Wingdings 2" pitchFamily="18" charset="2"/>
              <a:buNone/>
            </a:pPr>
            <a:r>
              <a:rPr lang="en-US" i="1" kern="1200" dirty="0">
                <a:solidFill>
                  <a:srgbClr val="002B7F"/>
                </a:solidFill>
                <a:latin typeface="Segoe" pitchFamily="34" charset="0"/>
                <a:ea typeface="+mn-ea"/>
                <a:cs typeface="+mn-cs"/>
              </a:rPr>
              <a:t>Includes 4/Unlimited virtual instances</a:t>
            </a:r>
          </a:p>
        </p:txBody>
      </p:sp>
      <p:sp>
        <p:nvSpPr>
          <p:cNvPr id="9" name="Rectangle 40"/>
          <p:cNvSpPr>
            <a:spLocks noChangeArrowheads="1"/>
          </p:cNvSpPr>
          <p:nvPr/>
        </p:nvSpPr>
        <p:spPr bwMode="auto">
          <a:xfrm>
            <a:off x="2132202" y="4773168"/>
            <a:ext cx="6705600" cy="646331"/>
          </a:xfrm>
          <a:prstGeom prst="rect">
            <a:avLst/>
          </a:prstGeom>
          <a:noFill/>
          <a:ln w="9525">
            <a:noFill/>
            <a:miter lim="800000"/>
            <a:headEnd/>
            <a:tailEnd/>
          </a:ln>
        </p:spPr>
        <p:txBody>
          <a:bodyPr wrap="square" lIns="91439" rIns="91439" anchor="ctr">
            <a:spAutoFit/>
          </a:bodyPr>
          <a:lstStyle/>
          <a:p>
            <a:pPr algn="l" rtl="0" eaLnBrk="0" fontAlgn="base" hangingPunct="0">
              <a:lnSpc>
                <a:spcPct val="90000"/>
              </a:lnSpc>
              <a:spcBef>
                <a:spcPct val="10000"/>
              </a:spcBef>
              <a:spcAft>
                <a:spcPct val="0"/>
              </a:spcAft>
              <a:buClr>
                <a:srgbClr val="666666"/>
              </a:buClr>
              <a:buFont typeface="Wingdings 2" pitchFamily="18" charset="2"/>
              <a:buNone/>
            </a:pPr>
            <a:r>
              <a:rPr lang="pt-BR" sz="2000" b="1" kern="1200" dirty="0">
                <a:solidFill>
                  <a:srgbClr val="002B7F"/>
                </a:solidFill>
                <a:latin typeface="Segoe" pitchFamily="34" charset="0"/>
                <a:ea typeface="+mn-ea"/>
                <a:cs typeface="+mn-cs"/>
              </a:rPr>
              <a:t>Windows Vista (Software Assurance Customer Benefit)</a:t>
            </a:r>
            <a:endParaRPr lang="en-US" sz="2000" b="1" kern="1200" dirty="0">
              <a:solidFill>
                <a:srgbClr val="002B7F"/>
              </a:solidFill>
              <a:latin typeface="Segoe" pitchFamily="34" charset="0"/>
              <a:ea typeface="+mn-ea"/>
              <a:cs typeface="+mn-cs"/>
            </a:endParaRPr>
          </a:p>
          <a:p>
            <a:pPr algn="l" rtl="0" eaLnBrk="0" fontAlgn="base" hangingPunct="0">
              <a:lnSpc>
                <a:spcPct val="90000"/>
              </a:lnSpc>
              <a:spcBef>
                <a:spcPct val="10000"/>
              </a:spcBef>
              <a:spcAft>
                <a:spcPct val="0"/>
              </a:spcAft>
              <a:buClr>
                <a:srgbClr val="666666"/>
              </a:buClr>
              <a:buFont typeface="Wingdings 2" pitchFamily="18" charset="2"/>
              <a:buNone/>
            </a:pPr>
            <a:r>
              <a:rPr lang="en-US" i="1" kern="1200" dirty="0">
                <a:solidFill>
                  <a:srgbClr val="002B7F"/>
                </a:solidFill>
                <a:latin typeface="Segoe" pitchFamily="34" charset="0"/>
                <a:ea typeface="+mn-ea"/>
                <a:cs typeface="+mn-cs"/>
              </a:rPr>
              <a:t>Allows Vista Enterprise Centralized Desktop deployments</a:t>
            </a:r>
          </a:p>
        </p:txBody>
      </p:sp>
      <p:sp>
        <p:nvSpPr>
          <p:cNvPr id="10" name="Rectangle 41"/>
          <p:cNvSpPr>
            <a:spLocks noChangeArrowheads="1"/>
          </p:cNvSpPr>
          <p:nvPr/>
        </p:nvSpPr>
        <p:spPr bwMode="auto">
          <a:xfrm>
            <a:off x="2132202" y="3732276"/>
            <a:ext cx="6705600" cy="646331"/>
          </a:xfrm>
          <a:prstGeom prst="rect">
            <a:avLst/>
          </a:prstGeom>
          <a:noFill/>
          <a:ln w="9525">
            <a:noFill/>
            <a:miter lim="800000"/>
            <a:headEnd/>
            <a:tailEnd/>
          </a:ln>
        </p:spPr>
        <p:txBody>
          <a:bodyPr wrap="square" lIns="91439" rIns="91439" anchor="ctr">
            <a:spAutoFit/>
          </a:bodyPr>
          <a:lstStyle/>
          <a:p>
            <a:pPr algn="l" rtl="0" eaLnBrk="0" fontAlgn="base" hangingPunct="0">
              <a:lnSpc>
                <a:spcPct val="90000"/>
              </a:lnSpc>
              <a:spcBef>
                <a:spcPct val="10000"/>
              </a:spcBef>
              <a:spcAft>
                <a:spcPct val="0"/>
              </a:spcAft>
              <a:buClr>
                <a:srgbClr val="666666"/>
              </a:buClr>
              <a:buFont typeface="Wingdings 2" pitchFamily="18" charset="2"/>
              <a:buNone/>
            </a:pPr>
            <a:r>
              <a:rPr lang="en-US" sz="2000" b="1" kern="1200" dirty="0">
                <a:solidFill>
                  <a:srgbClr val="002B7F"/>
                </a:solidFill>
                <a:latin typeface="Segoe" pitchFamily="34" charset="0"/>
                <a:ea typeface="+mn-ea"/>
                <a:cs typeface="+mn-cs"/>
              </a:rPr>
              <a:t>Licensing per Virtual Processor</a:t>
            </a:r>
          </a:p>
          <a:p>
            <a:pPr algn="l" rtl="0" eaLnBrk="0" fontAlgn="base" hangingPunct="0">
              <a:lnSpc>
                <a:spcPct val="90000"/>
              </a:lnSpc>
              <a:spcBef>
                <a:spcPct val="10000"/>
              </a:spcBef>
              <a:spcAft>
                <a:spcPct val="0"/>
              </a:spcAft>
              <a:buClr>
                <a:srgbClr val="666666"/>
              </a:buClr>
              <a:buFont typeface="Wingdings 2" pitchFamily="18" charset="2"/>
              <a:buNone/>
            </a:pPr>
            <a:r>
              <a:rPr lang="en-US" i="1" kern="1200" dirty="0">
                <a:solidFill>
                  <a:srgbClr val="002B7F"/>
                </a:solidFill>
                <a:latin typeface="Segoe" pitchFamily="34" charset="0"/>
                <a:ea typeface="+mn-ea"/>
                <a:cs typeface="+mn-cs"/>
              </a:rPr>
              <a:t>SQL Server, BizTalk Server, etc.</a:t>
            </a:r>
          </a:p>
        </p:txBody>
      </p:sp>
      <p:sp>
        <p:nvSpPr>
          <p:cNvPr id="11" name="Rectangle 42"/>
          <p:cNvSpPr>
            <a:spLocks noChangeArrowheads="1"/>
          </p:cNvSpPr>
          <p:nvPr/>
        </p:nvSpPr>
        <p:spPr bwMode="auto">
          <a:xfrm>
            <a:off x="2132202" y="1640713"/>
            <a:ext cx="6705600" cy="646331"/>
          </a:xfrm>
          <a:prstGeom prst="rect">
            <a:avLst/>
          </a:prstGeom>
          <a:noFill/>
          <a:ln w="9525">
            <a:noFill/>
            <a:miter lim="800000"/>
            <a:headEnd/>
            <a:tailEnd/>
          </a:ln>
        </p:spPr>
        <p:txBody>
          <a:bodyPr wrap="square" lIns="91439" rIns="91439" anchor="ctr">
            <a:spAutoFit/>
          </a:bodyPr>
          <a:lstStyle/>
          <a:p>
            <a:pPr algn="l" rtl="0" eaLnBrk="0" fontAlgn="base" hangingPunct="0">
              <a:lnSpc>
                <a:spcPct val="90000"/>
              </a:lnSpc>
              <a:spcBef>
                <a:spcPct val="10000"/>
              </a:spcBef>
              <a:spcAft>
                <a:spcPct val="0"/>
              </a:spcAft>
              <a:buClr>
                <a:srgbClr val="666666"/>
              </a:buClr>
              <a:buFont typeface="Wingdings 2" pitchFamily="18" charset="2"/>
              <a:buNone/>
            </a:pPr>
            <a:r>
              <a:rPr lang="en-US" sz="2000" b="1" kern="1200" dirty="0">
                <a:solidFill>
                  <a:srgbClr val="002B7F"/>
                </a:solidFill>
                <a:latin typeface="Segoe" pitchFamily="34" charset="0"/>
                <a:ea typeface="+mn-ea"/>
                <a:cs typeface="+mn-cs"/>
              </a:rPr>
              <a:t>Instance Based Licensing</a:t>
            </a:r>
          </a:p>
          <a:p>
            <a:pPr algn="l" rtl="0" eaLnBrk="0" fontAlgn="base" hangingPunct="0">
              <a:lnSpc>
                <a:spcPct val="90000"/>
              </a:lnSpc>
              <a:spcBef>
                <a:spcPct val="10000"/>
              </a:spcBef>
              <a:spcAft>
                <a:spcPct val="0"/>
              </a:spcAft>
              <a:buClr>
                <a:srgbClr val="666666"/>
              </a:buClr>
              <a:buFont typeface="Wingdings 2" pitchFamily="18" charset="2"/>
              <a:buNone/>
            </a:pPr>
            <a:r>
              <a:rPr lang="en-US" i="1" kern="1200" dirty="0">
                <a:solidFill>
                  <a:srgbClr val="002B7F"/>
                </a:solidFill>
                <a:latin typeface="Segoe" pitchFamily="34" charset="0"/>
                <a:ea typeface="+mn-ea"/>
                <a:cs typeface="+mn-cs"/>
              </a:rPr>
              <a:t>Will enable new usage models</a:t>
            </a:r>
          </a:p>
        </p:txBody>
      </p:sp>
      <p:sp>
        <p:nvSpPr>
          <p:cNvPr id="12" name="Rectangle 43"/>
          <p:cNvSpPr>
            <a:spLocks noChangeArrowheads="1"/>
          </p:cNvSpPr>
          <p:nvPr/>
        </p:nvSpPr>
        <p:spPr bwMode="auto">
          <a:xfrm>
            <a:off x="2132202" y="5932488"/>
            <a:ext cx="6705600" cy="369332"/>
          </a:xfrm>
          <a:prstGeom prst="rect">
            <a:avLst/>
          </a:prstGeom>
          <a:noFill/>
          <a:ln w="9525">
            <a:noFill/>
            <a:miter lim="800000"/>
            <a:headEnd/>
            <a:tailEnd/>
          </a:ln>
        </p:spPr>
        <p:txBody>
          <a:bodyPr wrap="square" lIns="91439" rIns="91439" anchor="ctr">
            <a:spAutoFit/>
          </a:bodyPr>
          <a:lstStyle/>
          <a:p>
            <a:pPr algn="l" rtl="0" eaLnBrk="0" fontAlgn="base" hangingPunct="0">
              <a:lnSpc>
                <a:spcPct val="90000"/>
              </a:lnSpc>
              <a:spcBef>
                <a:spcPct val="10000"/>
              </a:spcBef>
              <a:spcAft>
                <a:spcPct val="0"/>
              </a:spcAft>
              <a:buClr>
                <a:srgbClr val="666666"/>
              </a:buClr>
              <a:buFont typeface="Wingdings 2" pitchFamily="18" charset="2"/>
              <a:buNone/>
            </a:pPr>
            <a:r>
              <a:rPr lang="en-US" sz="2000" b="1" kern="1200" dirty="0">
                <a:solidFill>
                  <a:srgbClr val="002B7F"/>
                </a:solidFill>
                <a:latin typeface="Segoe" pitchFamily="34" charset="0"/>
                <a:ea typeface="+mn-ea"/>
                <a:cs typeface="+mn-cs"/>
              </a:rPr>
              <a:t>Demo Distribution of Virtual Images</a:t>
            </a:r>
          </a:p>
        </p:txBody>
      </p:sp>
      <p:pic>
        <p:nvPicPr>
          <p:cNvPr id="13" name="Picture 45" descr="blue check"/>
          <p:cNvPicPr>
            <a:picLocks noChangeAspect="1" noChangeArrowheads="1"/>
          </p:cNvPicPr>
          <p:nvPr/>
        </p:nvPicPr>
        <p:blipFill>
          <a:blip r:embed="rId9"/>
          <a:srcRect/>
          <a:stretch>
            <a:fillRect/>
          </a:stretch>
        </p:blipFill>
        <p:spPr bwMode="gray">
          <a:xfrm>
            <a:off x="476440" y="2327275"/>
            <a:ext cx="1466850" cy="1524000"/>
          </a:xfrm>
          <a:prstGeom prst="rect">
            <a:avLst/>
          </a:prstGeom>
          <a:noFill/>
          <a:ln w="9525">
            <a:noFill/>
            <a:miter lim="800000"/>
            <a:headEnd/>
            <a:tailEnd/>
          </a:ln>
        </p:spPr>
      </p:pic>
      <p:pic>
        <p:nvPicPr>
          <p:cNvPr id="14" name="Picture 46" descr="purple check"/>
          <p:cNvPicPr>
            <a:picLocks noChangeAspect="1" noChangeArrowheads="1"/>
          </p:cNvPicPr>
          <p:nvPr/>
        </p:nvPicPr>
        <p:blipFill>
          <a:blip r:embed="rId10"/>
          <a:srcRect/>
          <a:stretch>
            <a:fillRect/>
          </a:stretch>
        </p:blipFill>
        <p:spPr bwMode="gray">
          <a:xfrm>
            <a:off x="476440" y="4418013"/>
            <a:ext cx="1466850" cy="1524000"/>
          </a:xfrm>
          <a:prstGeom prst="rect">
            <a:avLst/>
          </a:prstGeom>
          <a:noFill/>
          <a:ln w="9525">
            <a:noFill/>
            <a:miter lim="800000"/>
            <a:headEnd/>
            <a:tailEnd/>
          </a:ln>
        </p:spPr>
      </p:pic>
      <p:pic>
        <p:nvPicPr>
          <p:cNvPr id="15" name="Picture 47" descr="yellow check"/>
          <p:cNvPicPr>
            <a:picLocks noChangeAspect="1" noChangeArrowheads="1"/>
          </p:cNvPicPr>
          <p:nvPr/>
        </p:nvPicPr>
        <p:blipFill>
          <a:blip r:embed="rId11"/>
          <a:srcRect/>
          <a:stretch>
            <a:fillRect/>
          </a:stretch>
        </p:blipFill>
        <p:spPr bwMode="gray">
          <a:xfrm>
            <a:off x="325438" y="5462588"/>
            <a:ext cx="1466850" cy="1524000"/>
          </a:xfrm>
          <a:prstGeom prst="rect">
            <a:avLst/>
          </a:prstGeom>
          <a:noFill/>
          <a:ln w="9525">
            <a:noFill/>
            <a:miter lim="800000"/>
            <a:headEnd/>
            <a:tailEnd/>
          </a:ln>
        </p:spPr>
      </p:pic>
      <p:pic>
        <p:nvPicPr>
          <p:cNvPr id="16" name="Picture 48" descr="green check"/>
          <p:cNvPicPr>
            <a:picLocks noChangeAspect="1" noChangeArrowheads="1"/>
          </p:cNvPicPr>
          <p:nvPr/>
        </p:nvPicPr>
        <p:blipFill>
          <a:blip r:embed="rId12"/>
          <a:srcRect/>
          <a:stretch>
            <a:fillRect/>
          </a:stretch>
        </p:blipFill>
        <p:spPr bwMode="gray">
          <a:xfrm>
            <a:off x="476440" y="1281113"/>
            <a:ext cx="1466850" cy="1524000"/>
          </a:xfrm>
          <a:prstGeom prst="rect">
            <a:avLst/>
          </a:prstGeom>
          <a:noFill/>
          <a:ln w="9525">
            <a:noFill/>
            <a:miter lim="800000"/>
            <a:headEnd/>
            <a:tailEnd/>
          </a:ln>
        </p:spPr>
      </p:pic>
      <p:pic>
        <p:nvPicPr>
          <p:cNvPr id="17" name="Picture 49" descr="orange check"/>
          <p:cNvPicPr>
            <a:picLocks noChangeAspect="1" noChangeArrowheads="1"/>
          </p:cNvPicPr>
          <p:nvPr/>
        </p:nvPicPr>
        <p:blipFill>
          <a:blip r:embed="rId13"/>
          <a:srcRect/>
          <a:stretch>
            <a:fillRect/>
          </a:stretch>
        </p:blipFill>
        <p:spPr bwMode="gray">
          <a:xfrm>
            <a:off x="476440" y="3371850"/>
            <a:ext cx="1466850" cy="1524000"/>
          </a:xfrm>
          <a:prstGeom prst="rect">
            <a:avLst/>
          </a:prstGeom>
          <a:noFill/>
          <a:ln w="9525">
            <a:noFill/>
            <a:miter lim="800000"/>
            <a:headEnd/>
            <a:tailEnd/>
          </a:ln>
        </p:spPr>
      </p:pic>
      <p:sp>
        <p:nvSpPr>
          <p:cNvPr id="18" name="Title 17"/>
          <p:cNvSpPr>
            <a:spLocks noGrp="1"/>
          </p:cNvSpPr>
          <p:nvPr>
            <p:ph type="title"/>
          </p:nvPr>
        </p:nvSpPr>
        <p:spPr/>
        <p:txBody>
          <a:bodyPr/>
          <a:lstStyle/>
          <a:p>
            <a:r>
              <a:rPr lang="en-GB" dirty="0" smtClean="0"/>
              <a:t>Industry Leadership In Licensing</a:t>
            </a:r>
            <a:endParaRPr lang="en-GB" dirty="0"/>
          </a:p>
        </p:txBody>
      </p:sp>
    </p:spTree>
  </p:cSld>
  <p:clrMapOvr>
    <a:masterClrMapping/>
  </p:clrMapOvr>
  <p:transition advTm="4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000"/>
                                        <p:tgtEl>
                                          <p:spTgt spid="2"/>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1000"/>
                                        <p:tgtEl>
                                          <p:spTgt spid="4"/>
                                        </p:tgtEl>
                                      </p:cBhvr>
                                    </p:animEffect>
                                  </p:childTnLst>
                                </p:cTn>
                              </p:par>
                              <p:par>
                                <p:cTn id="12" presetID="22" presetClass="entr" presetSubtype="2"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1000"/>
                                        <p:tgtEl>
                                          <p:spTgt spid="6"/>
                                        </p:tgtEl>
                                      </p:cBhvr>
                                    </p:animEffect>
                                  </p:childTnLst>
                                </p:cTn>
                              </p:par>
                              <p:par>
                                <p:cTn id="15" presetID="22" presetClass="entr" presetSubtype="2"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1000"/>
                                        <p:tgtEl>
                                          <p:spTgt spid="5"/>
                                        </p:tgtEl>
                                      </p:cBhvr>
                                    </p:animEffect>
                                  </p:childTnLst>
                                </p:cTn>
                              </p:par>
                              <p:par>
                                <p:cTn id="18" presetID="22" presetClass="entr" presetSubtype="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right)">
                                      <p:cBhvr>
                                        <p:cTn id="20" dur="1000"/>
                                        <p:tgtEl>
                                          <p:spTgt spid="7"/>
                                        </p:tgtEl>
                                      </p:cBhvr>
                                    </p:animEffect>
                                  </p:childTnLst>
                                </p:cTn>
                              </p:par>
                              <p:par>
                                <p:cTn id="21" presetID="22" presetClass="entr" presetSubtype="2"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1000"/>
                                        <p:tgtEl>
                                          <p:spTgt spid="3"/>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5500"/>
                            </p:stCondLst>
                            <p:childTnLst>
                              <p:par>
                                <p:cTn id="53" presetID="2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Virtualization Investments</a:t>
            </a:r>
            <a:endParaRPr lang="en-GB" dirty="0"/>
          </a:p>
        </p:txBody>
      </p:sp>
      <p:grpSp>
        <p:nvGrpSpPr>
          <p:cNvPr id="3" name="Group 2"/>
          <p:cNvGrpSpPr/>
          <p:nvPr/>
        </p:nvGrpSpPr>
        <p:grpSpPr>
          <a:xfrm>
            <a:off x="0" y="1384273"/>
            <a:ext cx="9108618" cy="4409902"/>
            <a:chOff x="465508" y="1878671"/>
            <a:chExt cx="13632872" cy="6483929"/>
          </a:xfrm>
        </p:grpSpPr>
        <p:sp>
          <p:nvSpPr>
            <p:cNvPr id="4" name="Round Diagonal Corner Rectangle 3"/>
            <p:cNvSpPr/>
            <p:nvPr/>
          </p:nvSpPr>
          <p:spPr bwMode="auto">
            <a:xfrm>
              <a:off x="565265" y="1995051"/>
              <a:ext cx="13366866" cy="6367549"/>
            </a:xfrm>
            <a:prstGeom prst="round2DiagRect">
              <a:avLst>
                <a:gd name="adj1" fmla="val 16667"/>
                <a:gd name="adj2" fmla="val 0"/>
              </a:avLst>
            </a:prstGeom>
            <a:gradFill flip="none" rotWithShape="1">
              <a:gsLst>
                <a:gs pos="0">
                  <a:srgbClr val="000000">
                    <a:alpha val="46000"/>
                  </a:srgbClr>
                </a:gs>
                <a:gs pos="75000">
                  <a:srgbClr val="000000">
                    <a:alpha val="34000"/>
                  </a:srgbClr>
                </a:gs>
                <a:gs pos="100000">
                  <a:srgbClr val="000000">
                    <a:alpha val="0"/>
                  </a:srgbClr>
                </a:gs>
              </a:gsLst>
              <a:lin ang="5400000" scaled="1"/>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marL="628625" indent="-628625" algn="ctr" defTabSz="1095332" rtl="0" eaLnBrk="0" fontAlgn="base" hangingPunct="0">
                <a:lnSpc>
                  <a:spcPct val="85000"/>
                </a:lnSpc>
                <a:spcBef>
                  <a:spcPct val="0"/>
                </a:spcBef>
                <a:spcAft>
                  <a:spcPct val="0"/>
                </a:spcAft>
                <a:buClr>
                  <a:srgbClr val="666666"/>
                </a:buClr>
                <a:buSzPct val="76000"/>
                <a:defRPr/>
              </a:pPr>
              <a:endParaRPr lang="en-US" sz="3600" i="1" kern="1200" spc="-60" dirty="0">
                <a:solidFill>
                  <a:srgbClr val="00AEDB"/>
                </a:solidFill>
                <a:latin typeface="Segoe"/>
                <a:ea typeface="+mn-ea"/>
                <a:cs typeface="+mn-cs"/>
              </a:endParaRPr>
            </a:p>
          </p:txBody>
        </p:sp>
        <p:sp>
          <p:nvSpPr>
            <p:cNvPr id="5" name="Round Diagonal Corner Rectangle 4"/>
            <p:cNvSpPr/>
            <p:nvPr/>
          </p:nvSpPr>
          <p:spPr bwMode="auto">
            <a:xfrm>
              <a:off x="465508" y="1878671"/>
              <a:ext cx="13632872" cy="5892053"/>
            </a:xfrm>
            <a:prstGeom prst="round2DiagRect">
              <a:avLst/>
            </a:prstGeom>
            <a:noFill/>
            <a:ln w="28575">
              <a:gradFill>
                <a:gsLst>
                  <a:gs pos="0">
                    <a:schemeClr val="tx2">
                      <a:alpha val="53000"/>
                    </a:schemeClr>
                  </a:gs>
                  <a:gs pos="39000">
                    <a:schemeClr val="accent1">
                      <a:tint val="44500"/>
                      <a:satMod val="160000"/>
                      <a:alpha val="24000"/>
                    </a:schemeClr>
                  </a:gs>
                  <a:gs pos="100000">
                    <a:schemeClr val="accent1">
                      <a:tint val="23500"/>
                      <a:satMod val="160000"/>
                      <a:alpha val="0"/>
                    </a:schemeClr>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marL="628625" indent="-628625" algn="ctr" defTabSz="1095332" rtl="0" eaLnBrk="0" fontAlgn="base" hangingPunct="0">
                <a:lnSpc>
                  <a:spcPct val="85000"/>
                </a:lnSpc>
                <a:spcBef>
                  <a:spcPct val="0"/>
                </a:spcBef>
                <a:spcAft>
                  <a:spcPct val="0"/>
                </a:spcAft>
                <a:buClr>
                  <a:srgbClr val="666666"/>
                </a:buClr>
                <a:buSzPct val="76000"/>
                <a:defRPr/>
              </a:pPr>
              <a:endParaRPr lang="en-US" sz="3600" i="1" kern="1200" spc="-60" dirty="0">
                <a:solidFill>
                  <a:srgbClr val="00AEDB"/>
                </a:solidFill>
                <a:latin typeface="Segoe"/>
                <a:ea typeface="+mn-ea"/>
                <a:cs typeface="+mn-cs"/>
              </a:endParaRPr>
            </a:p>
          </p:txBody>
        </p:sp>
      </p:grpSp>
      <p:sp>
        <p:nvSpPr>
          <p:cNvPr id="24" name="Round Diagonal Corner Rectangle 23"/>
          <p:cNvSpPr/>
          <p:nvPr/>
        </p:nvSpPr>
        <p:spPr bwMode="auto">
          <a:xfrm>
            <a:off x="3687470" y="1895244"/>
            <a:ext cx="1680338" cy="4356131"/>
          </a:xfrm>
          <a:prstGeom prst="round2DiagRect">
            <a:avLst/>
          </a:prstGeom>
          <a:gradFill>
            <a:gsLst>
              <a:gs pos="0">
                <a:srgbClr val="FFFFFF"/>
              </a:gs>
              <a:gs pos="58000">
                <a:srgbClr val="3292A8"/>
              </a:gs>
              <a:gs pos="100000">
                <a:srgbClr val="1B4B57"/>
              </a:gs>
            </a:gsLst>
            <a:lin ang="5400000" scaled="1"/>
          </a:gradFill>
          <a:ln>
            <a:noFill/>
            <a:headEnd type="none" w="med" len="med"/>
            <a:tailEnd type="none" w="med" len="med"/>
          </a:ln>
          <a:effectLst>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kern="1200" dirty="0">
              <a:solidFill>
                <a:srgbClr val="0076BF"/>
              </a:solidFill>
              <a:latin typeface="Segoe" pitchFamily="34" charset="0"/>
              <a:ea typeface="+mn-ea"/>
              <a:cs typeface="+mn-cs"/>
            </a:endParaRPr>
          </a:p>
        </p:txBody>
      </p:sp>
      <p:sp>
        <p:nvSpPr>
          <p:cNvPr id="25" name="Round Diagonal Corner Rectangle 24"/>
          <p:cNvSpPr/>
          <p:nvPr/>
        </p:nvSpPr>
        <p:spPr bwMode="auto">
          <a:xfrm>
            <a:off x="3728306" y="3508175"/>
            <a:ext cx="1605694" cy="2674266"/>
          </a:xfrm>
          <a:prstGeom prst="round2DiagRect">
            <a:avLst/>
          </a:prstGeom>
          <a:gradFill rotWithShape="1">
            <a:gsLst>
              <a:gs pos="0">
                <a:srgbClr val="FFFFFF">
                  <a:alpha val="78000"/>
                </a:srgbClr>
              </a:gs>
              <a:gs pos="18000">
                <a:schemeClr val="tx1">
                  <a:alpha val="17000"/>
                </a:schemeClr>
              </a:gs>
            </a:gsLst>
            <a:lin ang="5400000" scaled="1"/>
          </a:gradFill>
          <a:ln w="9525" algn="ctr">
            <a:noFill/>
            <a:round/>
            <a:headEnd/>
            <a:tailEnd/>
          </a:ln>
          <a:effectLst>
            <a:outerShdw blurRad="63500" sx="102000" sy="102000" algn="ctr" rotWithShape="0">
              <a:prstClr val="black">
                <a:alpha val="40000"/>
              </a:prstClr>
            </a:outerShdw>
            <a:reflection blurRad="6350" stA="52000" endA="300" endPos="35000" dir="5400000" sy="-100000" algn="bl" rotWithShape="0"/>
          </a:effectLst>
        </p:spPr>
        <p:txBody>
          <a:bodyPr lIns="13062" tIns="65311" rIns="13062" bIns="65311"/>
          <a:lstStyle/>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Ease consolidation</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onto virtual infrastructure</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Better utilize</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management</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resources</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Free up IT spend</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endParaRPr lang="en-US" sz="1600" kern="1200" dirty="0">
              <a:solidFill>
                <a:srgbClr val="000000"/>
              </a:solidFill>
              <a:latin typeface="Segoe Light" pitchFamily="34" charset="0"/>
              <a:ea typeface="Gulim" pitchFamily="34" charset="-127"/>
              <a:cs typeface="+mn-cs"/>
            </a:endParaRPr>
          </a:p>
        </p:txBody>
      </p:sp>
      <p:grpSp>
        <p:nvGrpSpPr>
          <p:cNvPr id="6" name="Group 50"/>
          <p:cNvGrpSpPr/>
          <p:nvPr/>
        </p:nvGrpSpPr>
        <p:grpSpPr>
          <a:xfrm>
            <a:off x="3587933" y="2030424"/>
            <a:ext cx="1858189" cy="1040709"/>
            <a:chOff x="3587933" y="2030424"/>
            <a:chExt cx="1858189" cy="1040709"/>
          </a:xfrm>
        </p:grpSpPr>
        <p:pic>
          <p:nvPicPr>
            <p:cNvPr id="26" name="Rectangle 30733" descr="System Center Virtual Machine Manager logo bl"/>
            <p:cNvPicPr>
              <a:picLocks noChangeAspect="1" noChangeArrowheads="1"/>
            </p:cNvPicPr>
            <p:nvPr/>
          </p:nvPicPr>
          <p:blipFill>
            <a:blip r:embed="rId5" cstate="print"/>
            <a:stretch>
              <a:fillRect/>
            </a:stretch>
          </p:blipFill>
          <p:spPr bwMode="auto">
            <a:xfrm>
              <a:off x="3743858" y="2724982"/>
              <a:ext cx="1577349" cy="346151"/>
            </a:xfrm>
            <a:prstGeom prst="rect">
              <a:avLst/>
            </a:prstGeom>
            <a:noFill/>
            <a:ln>
              <a:noFill/>
            </a:ln>
            <a:effectLst/>
          </p:spPr>
        </p:pic>
        <p:sp>
          <p:nvSpPr>
            <p:cNvPr id="23" name="Rectangle 22"/>
            <p:cNvSpPr>
              <a:spLocks noChangeArrowheads="1"/>
            </p:cNvSpPr>
            <p:nvPr/>
          </p:nvSpPr>
          <p:spPr bwMode="ltGray">
            <a:xfrm>
              <a:off x="3587933" y="2030424"/>
              <a:ext cx="1858189" cy="263149"/>
            </a:xfrm>
            <a:prstGeom prst="rect">
              <a:avLst/>
            </a:prstGeom>
            <a:noFill/>
            <a:ln w="9525" cap="flat" cmpd="sng" algn="ctr">
              <a:noFill/>
              <a:prstDash val="solid"/>
              <a:miter lim="800000"/>
              <a:headEnd type="none" w="med" len="med"/>
              <a:tailEnd type="none" w="med" len="med"/>
            </a:ln>
            <a:effectLst/>
          </p:spPr>
          <p:txBody>
            <a:bodyPr wrap="square" lIns="0" tIns="0" rIns="0" bIns="0" anchor="ctr">
              <a:spAutoFit/>
            </a:bodyPr>
            <a:lstStyle/>
            <a:p>
              <a:pPr algn="ctr" rtl="0" fontAlgn="base">
                <a:lnSpc>
                  <a:spcPct val="95000"/>
                </a:lnSpc>
                <a:spcBef>
                  <a:spcPct val="0"/>
                </a:spcBef>
                <a:spcAft>
                  <a:spcPct val="0"/>
                </a:spcAft>
                <a:buClr>
                  <a:srgbClr val="666666"/>
                </a:buClr>
                <a:buSzPct val="95000"/>
                <a:buFont typeface="Wingdings" pitchFamily="2" charset="2"/>
                <a:buNone/>
                <a:defRPr/>
              </a:pPr>
              <a:r>
                <a:rPr lang="en-US" b="1" kern="1200" dirty="0">
                  <a:solidFill>
                    <a:srgbClr val="002B7F"/>
                  </a:solidFill>
                  <a:effectLst>
                    <a:outerShdw blurRad="38100" dist="38100" dir="2700000" algn="tl">
                      <a:srgbClr val="000000">
                        <a:alpha val="43137"/>
                      </a:srgbClr>
                    </a:outerShdw>
                  </a:effectLst>
                  <a:latin typeface="Segoe"/>
                  <a:ea typeface="+mn-ea"/>
                  <a:cs typeface="+mn-cs"/>
                </a:rPr>
                <a:t>Management</a:t>
              </a:r>
            </a:p>
          </p:txBody>
        </p:sp>
      </p:grpSp>
      <p:sp>
        <p:nvSpPr>
          <p:cNvPr id="32" name="Round Diagonal Corner Rectangle 31"/>
          <p:cNvSpPr/>
          <p:nvPr/>
        </p:nvSpPr>
        <p:spPr bwMode="auto">
          <a:xfrm>
            <a:off x="1886740" y="1895244"/>
            <a:ext cx="1680339" cy="4356131"/>
          </a:xfrm>
          <a:prstGeom prst="round2DiagRect">
            <a:avLst/>
          </a:prstGeom>
          <a:gradFill>
            <a:gsLst>
              <a:gs pos="0">
                <a:srgbClr val="FFFFFF"/>
              </a:gs>
              <a:gs pos="58000">
                <a:srgbClr val="B84715"/>
              </a:gs>
              <a:gs pos="100000">
                <a:srgbClr val="954D00"/>
              </a:gs>
            </a:gsLst>
            <a:lin ang="5400000" scaled="1"/>
          </a:gradFill>
          <a:ln>
            <a:noFill/>
            <a:headEnd type="none" w="med" len="med"/>
            <a:tailEnd type="none" w="med" len="med"/>
          </a:ln>
          <a:effectLst>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kern="1200" dirty="0">
              <a:solidFill>
                <a:srgbClr val="0076BF"/>
              </a:solidFill>
              <a:latin typeface="Segoe" pitchFamily="34" charset="0"/>
              <a:ea typeface="+mn-ea"/>
              <a:cs typeface="+mn-cs"/>
            </a:endParaRPr>
          </a:p>
        </p:txBody>
      </p:sp>
      <p:sp>
        <p:nvSpPr>
          <p:cNvPr id="33" name="Round Diagonal Corner Rectangle 32"/>
          <p:cNvSpPr/>
          <p:nvPr/>
        </p:nvSpPr>
        <p:spPr bwMode="auto">
          <a:xfrm>
            <a:off x="1927577" y="3508176"/>
            <a:ext cx="1640746" cy="2674264"/>
          </a:xfrm>
          <a:prstGeom prst="round2DiagRect">
            <a:avLst/>
          </a:prstGeom>
          <a:gradFill rotWithShape="1">
            <a:gsLst>
              <a:gs pos="0">
                <a:srgbClr val="FFFFFF">
                  <a:alpha val="78000"/>
                </a:srgbClr>
              </a:gs>
              <a:gs pos="18000">
                <a:schemeClr val="tx1">
                  <a:alpha val="17000"/>
                </a:schemeClr>
              </a:gs>
            </a:gsLst>
            <a:lin ang="5400000" scaled="1"/>
          </a:gradFill>
          <a:ln w="9525" algn="ctr">
            <a:noFill/>
            <a:round/>
            <a:headEnd/>
            <a:tailEnd/>
          </a:ln>
          <a:effectLst>
            <a:outerShdw blurRad="63500" sx="102000" sy="102000" algn="ctr" rotWithShape="0">
              <a:prstClr val="black">
                <a:alpha val="40000"/>
              </a:prstClr>
            </a:outerShdw>
            <a:reflection blurRad="6350" stA="52000" endA="300" endPos="35000" dir="5400000" sy="-100000" algn="bl" rotWithShape="0"/>
          </a:effectLst>
        </p:spPr>
        <p:txBody>
          <a:bodyPr lIns="13062" tIns="65311" rIns="13062" bIns="65311"/>
          <a:lstStyle/>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Support</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heterogeneity</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across the</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datacenter</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OSP (Open Specification Promise) VHD and HyperCall</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endParaRPr lang="en-US" sz="1600" kern="1200" dirty="0">
              <a:solidFill>
                <a:srgbClr val="000000"/>
              </a:solidFill>
              <a:latin typeface="Segoe Light" pitchFamily="34" charset="0"/>
              <a:ea typeface="Gulim" pitchFamily="34" charset="-127"/>
              <a:cs typeface="+mn-cs"/>
            </a:endParaRPr>
          </a:p>
        </p:txBody>
      </p:sp>
      <p:grpSp>
        <p:nvGrpSpPr>
          <p:cNvPr id="7" name="Group 51"/>
          <p:cNvGrpSpPr/>
          <p:nvPr/>
        </p:nvGrpSpPr>
        <p:grpSpPr>
          <a:xfrm>
            <a:off x="1799408" y="2030424"/>
            <a:ext cx="1858192" cy="1366304"/>
            <a:chOff x="1799408" y="2030424"/>
            <a:chExt cx="1858192" cy="1366304"/>
          </a:xfrm>
        </p:grpSpPr>
        <p:pic>
          <p:nvPicPr>
            <p:cNvPr id="34" name="Rectangle 30751"/>
            <p:cNvPicPr>
              <a:picLocks noChangeAspect="1" noChangeArrowheads="1"/>
            </p:cNvPicPr>
            <p:nvPr/>
          </p:nvPicPr>
          <p:blipFill>
            <a:blip r:embed="rId6" cstate="print"/>
            <a:stretch>
              <a:fillRect/>
            </a:stretch>
          </p:blipFill>
          <p:spPr bwMode="auto">
            <a:xfrm>
              <a:off x="2705683" y="3035721"/>
              <a:ext cx="734807" cy="330416"/>
            </a:xfrm>
            <a:prstGeom prst="rect">
              <a:avLst/>
            </a:prstGeom>
            <a:noFill/>
            <a:ln>
              <a:noFill/>
            </a:ln>
            <a:effectLst/>
          </p:spPr>
        </p:pic>
        <p:pic>
          <p:nvPicPr>
            <p:cNvPr id="35" name="Rectangle 30754"/>
            <p:cNvPicPr>
              <a:picLocks noChangeAspect="1" noChangeArrowheads="1"/>
            </p:cNvPicPr>
            <p:nvPr/>
          </p:nvPicPr>
          <p:blipFill>
            <a:blip r:embed="rId7"/>
            <a:stretch>
              <a:fillRect/>
            </a:stretch>
          </p:blipFill>
          <p:spPr bwMode="auto">
            <a:xfrm>
              <a:off x="2588030" y="2320763"/>
              <a:ext cx="397565" cy="459833"/>
            </a:xfrm>
            <a:prstGeom prst="rect">
              <a:avLst/>
            </a:prstGeom>
            <a:noFill/>
            <a:ln>
              <a:noFill/>
            </a:ln>
            <a:effectLst/>
          </p:spPr>
        </p:pic>
        <p:pic>
          <p:nvPicPr>
            <p:cNvPr id="36" name="Rectangle 30750" descr="Server"/>
            <p:cNvPicPr>
              <a:picLocks noChangeAspect="1" noChangeArrowheads="1"/>
            </p:cNvPicPr>
            <p:nvPr/>
          </p:nvPicPr>
          <p:blipFill>
            <a:blip r:embed="rId8" cstate="print"/>
            <a:stretch>
              <a:fillRect/>
            </a:stretch>
          </p:blipFill>
          <p:spPr bwMode="auto">
            <a:xfrm>
              <a:off x="2295502" y="2746850"/>
              <a:ext cx="296947" cy="418648"/>
            </a:xfrm>
            <a:prstGeom prst="rect">
              <a:avLst/>
            </a:prstGeom>
            <a:noFill/>
            <a:ln>
              <a:noFill/>
            </a:ln>
            <a:effectLst/>
          </p:spPr>
        </p:pic>
        <p:pic>
          <p:nvPicPr>
            <p:cNvPr id="37" name="Picture 2" descr="I:\LOGOS\GEN_LOGO\N\Novell-red.png"/>
            <p:cNvPicPr>
              <a:picLocks noChangeAspect="1" noChangeArrowheads="1"/>
            </p:cNvPicPr>
            <p:nvPr/>
          </p:nvPicPr>
          <p:blipFill>
            <a:blip r:embed="rId9" cstate="print">
              <a:lum bright="-100000"/>
            </a:blip>
            <a:stretch>
              <a:fillRect/>
            </a:stretch>
          </p:blipFill>
          <p:spPr bwMode="auto">
            <a:xfrm>
              <a:off x="2060626" y="3252275"/>
              <a:ext cx="620757" cy="144453"/>
            </a:xfrm>
            <a:prstGeom prst="rect">
              <a:avLst/>
            </a:prstGeom>
            <a:noFill/>
            <a:ln>
              <a:noFill/>
            </a:ln>
            <a:effectLst/>
          </p:spPr>
        </p:pic>
        <p:pic>
          <p:nvPicPr>
            <p:cNvPr id="38" name="Picture 2" descr="C:\Users\swinard\Desktop\Muglia 11-14 TechEd EMEA IT Forume\Artwork\Logos\SUSE_Linux.png"/>
            <p:cNvPicPr>
              <a:picLocks noChangeAspect="1" noChangeArrowheads="1"/>
            </p:cNvPicPr>
            <p:nvPr/>
          </p:nvPicPr>
          <p:blipFill>
            <a:blip r:embed="rId10" cstate="print">
              <a:lum bright="-100000"/>
            </a:blip>
            <a:stretch>
              <a:fillRect/>
            </a:stretch>
          </p:blipFill>
          <p:spPr bwMode="auto">
            <a:xfrm>
              <a:off x="2932482" y="2646878"/>
              <a:ext cx="509135" cy="361559"/>
            </a:xfrm>
            <a:prstGeom prst="rect">
              <a:avLst/>
            </a:prstGeom>
            <a:noFill/>
            <a:ln>
              <a:noFill/>
            </a:ln>
            <a:effectLst/>
          </p:spPr>
        </p:pic>
        <p:pic>
          <p:nvPicPr>
            <p:cNvPr id="31" name="Rectangle 30752" descr="Windows Vista Logo Vertical B"/>
            <p:cNvPicPr>
              <a:picLocks noChangeAspect="1" noChangeArrowheads="1"/>
            </p:cNvPicPr>
            <p:nvPr/>
          </p:nvPicPr>
          <p:blipFill>
            <a:blip r:embed="rId11" cstate="print"/>
            <a:stretch>
              <a:fillRect/>
            </a:stretch>
          </p:blipFill>
          <p:spPr bwMode="auto">
            <a:xfrm>
              <a:off x="1994353" y="2363198"/>
              <a:ext cx="415819" cy="361581"/>
            </a:xfrm>
            <a:prstGeom prst="rect">
              <a:avLst/>
            </a:prstGeom>
            <a:noFill/>
            <a:ln>
              <a:noFill/>
            </a:ln>
            <a:effectLst/>
          </p:spPr>
        </p:pic>
        <p:sp>
          <p:nvSpPr>
            <p:cNvPr id="29" name="Rectangle 28"/>
            <p:cNvSpPr>
              <a:spLocks noChangeArrowheads="1"/>
            </p:cNvSpPr>
            <p:nvPr/>
          </p:nvSpPr>
          <p:spPr bwMode="ltGray">
            <a:xfrm>
              <a:off x="1799408" y="2030424"/>
              <a:ext cx="1858192" cy="263149"/>
            </a:xfrm>
            <a:prstGeom prst="rect">
              <a:avLst/>
            </a:prstGeom>
            <a:noFill/>
            <a:ln w="9525" cap="flat" cmpd="sng" algn="ctr">
              <a:noFill/>
              <a:prstDash val="solid"/>
              <a:miter lim="800000"/>
              <a:headEnd type="none" w="med" len="med"/>
              <a:tailEnd type="none" w="med" len="med"/>
            </a:ln>
            <a:effectLst/>
          </p:spPr>
          <p:txBody>
            <a:bodyPr wrap="square" lIns="0" tIns="0" rIns="0" bIns="0" anchor="ctr">
              <a:spAutoFit/>
            </a:bodyPr>
            <a:lstStyle/>
            <a:p>
              <a:pPr algn="ctr" rtl="0" fontAlgn="base">
                <a:lnSpc>
                  <a:spcPct val="95000"/>
                </a:lnSpc>
                <a:spcBef>
                  <a:spcPct val="0"/>
                </a:spcBef>
                <a:spcAft>
                  <a:spcPct val="0"/>
                </a:spcAft>
                <a:buClr>
                  <a:srgbClr val="666666"/>
                </a:buClr>
                <a:buSzPct val="95000"/>
                <a:buFont typeface="Wingdings" pitchFamily="2" charset="2"/>
                <a:buNone/>
                <a:defRPr/>
              </a:pPr>
              <a:r>
                <a:rPr lang="en-US" b="1" kern="1200" dirty="0">
                  <a:solidFill>
                    <a:srgbClr val="002B7F"/>
                  </a:solidFill>
                  <a:effectLst>
                    <a:outerShdw blurRad="38100" dist="38100" dir="2700000" algn="tl">
                      <a:srgbClr val="000000">
                        <a:alpha val="43137"/>
                      </a:srgbClr>
                    </a:outerShdw>
                  </a:effectLst>
                  <a:latin typeface="Segoe"/>
                  <a:ea typeface="+mn-ea"/>
                  <a:cs typeface="+mn-cs"/>
                </a:rPr>
                <a:t>Interoperability</a:t>
              </a:r>
            </a:p>
          </p:txBody>
        </p:sp>
      </p:grpSp>
      <p:sp>
        <p:nvSpPr>
          <p:cNvPr id="40" name="Round Diagonal Corner Rectangle 39"/>
          <p:cNvSpPr/>
          <p:nvPr/>
        </p:nvSpPr>
        <p:spPr bwMode="auto">
          <a:xfrm>
            <a:off x="211065" y="1750284"/>
            <a:ext cx="8677251" cy="3750261"/>
          </a:xfrm>
          <a:prstGeom prst="round2DiagRect">
            <a:avLst/>
          </a:prstGeom>
          <a:no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marL="628625" indent="-628625" algn="ctr" defTabSz="1095332" rtl="0" eaLnBrk="0" fontAlgn="base" hangingPunct="0">
              <a:lnSpc>
                <a:spcPct val="85000"/>
              </a:lnSpc>
              <a:spcBef>
                <a:spcPct val="0"/>
              </a:spcBef>
              <a:spcAft>
                <a:spcPct val="0"/>
              </a:spcAft>
              <a:buClr>
                <a:srgbClr val="666666"/>
              </a:buClr>
              <a:buSzPct val="76000"/>
              <a:defRPr/>
            </a:pPr>
            <a:endParaRPr lang="en-US" sz="3600" i="1" kern="1200" spc="-60" dirty="0">
              <a:solidFill>
                <a:srgbClr val="00AEDB"/>
              </a:solidFill>
              <a:latin typeface="Segoe"/>
              <a:ea typeface="+mn-ea"/>
              <a:cs typeface="+mn-cs"/>
            </a:endParaRPr>
          </a:p>
        </p:txBody>
      </p:sp>
      <p:sp>
        <p:nvSpPr>
          <p:cNvPr id="46" name="Round Diagonal Corner Rectangle 45"/>
          <p:cNvSpPr/>
          <p:nvPr/>
        </p:nvSpPr>
        <p:spPr bwMode="auto">
          <a:xfrm>
            <a:off x="7267746" y="1895244"/>
            <a:ext cx="1680338" cy="4356131"/>
          </a:xfrm>
          <a:prstGeom prst="round2DiagRect">
            <a:avLst/>
          </a:prstGeom>
          <a:gradFill>
            <a:gsLst>
              <a:gs pos="0">
                <a:srgbClr val="FFFFFF"/>
              </a:gs>
              <a:gs pos="58000">
                <a:srgbClr val="FCC835"/>
              </a:gs>
              <a:gs pos="100000">
                <a:srgbClr val="C89404"/>
              </a:gs>
            </a:gsLst>
            <a:lin ang="5400000" scaled="1"/>
          </a:gradFill>
          <a:ln>
            <a:noFill/>
            <a:headEnd type="none" w="med" len="med"/>
            <a:tailEnd type="none" w="med" len="med"/>
          </a:ln>
          <a:effectLst>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kern="1200" dirty="0">
              <a:solidFill>
                <a:srgbClr val="0076BF"/>
              </a:solidFill>
              <a:latin typeface="Segoe" pitchFamily="34" charset="0"/>
              <a:ea typeface="+mn-ea"/>
              <a:cs typeface="+mn-cs"/>
            </a:endParaRPr>
          </a:p>
        </p:txBody>
      </p:sp>
      <p:sp>
        <p:nvSpPr>
          <p:cNvPr id="47" name="Round Diagonal Corner Rectangle 46"/>
          <p:cNvSpPr/>
          <p:nvPr/>
        </p:nvSpPr>
        <p:spPr bwMode="auto">
          <a:xfrm>
            <a:off x="7312839" y="3508176"/>
            <a:ext cx="1630045" cy="2674264"/>
          </a:xfrm>
          <a:prstGeom prst="round2DiagRect">
            <a:avLst/>
          </a:prstGeom>
          <a:gradFill rotWithShape="1">
            <a:gsLst>
              <a:gs pos="0">
                <a:srgbClr val="FFFFFF">
                  <a:alpha val="78000"/>
                </a:srgbClr>
              </a:gs>
              <a:gs pos="18000">
                <a:schemeClr val="tx1">
                  <a:alpha val="17000"/>
                </a:schemeClr>
              </a:gs>
            </a:gsLst>
            <a:lin ang="5400000" scaled="1"/>
          </a:gradFill>
          <a:ln w="9525" algn="ctr">
            <a:noFill/>
            <a:round/>
            <a:headEnd/>
            <a:tailEnd/>
          </a:ln>
          <a:effectLst>
            <a:outerShdw blurRad="63500" sx="102000" sy="102000" algn="ctr" rotWithShape="0">
              <a:prstClr val="black">
                <a:alpha val="40000"/>
              </a:prstClr>
            </a:outerShdw>
            <a:reflection blurRad="6350" stA="52000" endA="300" endPos="35000" dir="5400000" sy="-100000" algn="bl" rotWithShape="0"/>
          </a:effectLst>
        </p:spPr>
        <p:txBody>
          <a:bodyPr lIns="13062" tIns="65311" rIns="13062" bIns="65311"/>
          <a:lstStyle/>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Accelerate</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deployment</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Reduce the cost of supporting</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applications </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Turn apps into dynamic, real-time services</a:t>
            </a:r>
          </a:p>
        </p:txBody>
      </p:sp>
      <p:grpSp>
        <p:nvGrpSpPr>
          <p:cNvPr id="8" name="Group 48"/>
          <p:cNvGrpSpPr/>
          <p:nvPr/>
        </p:nvGrpSpPr>
        <p:grpSpPr>
          <a:xfrm>
            <a:off x="7239000" y="2030424"/>
            <a:ext cx="1858189" cy="1264596"/>
            <a:chOff x="7209611" y="2030424"/>
            <a:chExt cx="1858189" cy="1264596"/>
          </a:xfrm>
        </p:grpSpPr>
        <p:pic>
          <p:nvPicPr>
            <p:cNvPr id="48" name="Picture 38" descr="Microsoft-SoftGrid-Logo"/>
            <p:cNvPicPr>
              <a:picLocks noChangeAspect="1" noChangeArrowheads="1"/>
            </p:cNvPicPr>
            <p:nvPr/>
          </p:nvPicPr>
          <p:blipFill>
            <a:blip r:embed="rId12">
              <a:lum bright="-100000"/>
            </a:blip>
            <a:stretch>
              <a:fillRect/>
            </a:stretch>
          </p:blipFill>
          <p:spPr bwMode="auto">
            <a:xfrm>
              <a:off x="7324836" y="2436360"/>
              <a:ext cx="1527467" cy="450269"/>
            </a:xfrm>
            <a:prstGeom prst="rect">
              <a:avLst/>
            </a:prstGeom>
            <a:noFill/>
            <a:ln>
              <a:noFill/>
            </a:ln>
            <a:effectLst/>
          </p:spPr>
        </p:pic>
        <p:pic>
          <p:nvPicPr>
            <p:cNvPr id="45" name="Picture 2" descr="C:\Program Files\Microsoft Resource DVD Artwork\DVD_ART\BoxShots_Logos\Windows Server 2003 Terminal Services\Windows Server 2003 Terminal Svc h logo.png"/>
            <p:cNvPicPr>
              <a:picLocks noChangeAspect="1" noChangeArrowheads="1"/>
            </p:cNvPicPr>
            <p:nvPr/>
          </p:nvPicPr>
          <p:blipFill>
            <a:blip r:embed="rId13" cstate="print"/>
            <a:srcRect r="13250"/>
            <a:stretch>
              <a:fillRect/>
            </a:stretch>
          </p:blipFill>
          <p:spPr bwMode="auto">
            <a:xfrm>
              <a:off x="7447688" y="2981196"/>
              <a:ext cx="1322674" cy="313824"/>
            </a:xfrm>
            <a:prstGeom prst="rect">
              <a:avLst/>
            </a:prstGeom>
            <a:noFill/>
          </p:spPr>
        </p:pic>
        <p:sp>
          <p:nvSpPr>
            <p:cNvPr id="43" name="Rectangle 42"/>
            <p:cNvSpPr>
              <a:spLocks noChangeArrowheads="1"/>
            </p:cNvSpPr>
            <p:nvPr/>
          </p:nvSpPr>
          <p:spPr bwMode="ltGray">
            <a:xfrm>
              <a:off x="7209611" y="2030424"/>
              <a:ext cx="1858189" cy="263149"/>
            </a:xfrm>
            <a:prstGeom prst="rect">
              <a:avLst/>
            </a:prstGeom>
            <a:noFill/>
            <a:ln w="9525" cap="flat" cmpd="sng" algn="ctr">
              <a:noFill/>
              <a:prstDash val="solid"/>
              <a:miter lim="800000"/>
              <a:headEnd type="none" w="med" len="med"/>
              <a:tailEnd type="none" w="med" len="med"/>
            </a:ln>
            <a:effectLst/>
          </p:spPr>
          <p:txBody>
            <a:bodyPr wrap="square" lIns="0" tIns="0" rIns="0" bIns="0" anchor="ctr">
              <a:spAutoFit/>
            </a:bodyPr>
            <a:lstStyle/>
            <a:p>
              <a:pPr algn="ctr" rtl="0" fontAlgn="base">
                <a:lnSpc>
                  <a:spcPct val="95000"/>
                </a:lnSpc>
                <a:spcBef>
                  <a:spcPct val="0"/>
                </a:spcBef>
                <a:spcAft>
                  <a:spcPct val="0"/>
                </a:spcAft>
                <a:buClr>
                  <a:srgbClr val="666666"/>
                </a:buClr>
                <a:buSzPct val="95000"/>
                <a:buFont typeface="Wingdings" pitchFamily="2" charset="2"/>
                <a:buNone/>
                <a:defRPr/>
              </a:pPr>
              <a:r>
                <a:rPr lang="en-US" b="1" kern="1200" dirty="0">
                  <a:solidFill>
                    <a:srgbClr val="002B7F"/>
                  </a:solidFill>
                  <a:effectLst>
                    <a:outerShdw blurRad="38100" dist="38100" dir="2700000" algn="tl">
                      <a:srgbClr val="000000">
                        <a:alpha val="43137"/>
                      </a:srgbClr>
                    </a:outerShdw>
                  </a:effectLst>
                  <a:latin typeface="Segoe"/>
                  <a:ea typeface="+mn-ea"/>
                  <a:cs typeface="+mn-cs"/>
                </a:rPr>
                <a:t>Applications</a:t>
              </a:r>
            </a:p>
          </p:txBody>
        </p:sp>
      </p:grpSp>
      <p:sp>
        <p:nvSpPr>
          <p:cNvPr id="10" name="Round Diagonal Corner Rectangle 9"/>
          <p:cNvSpPr/>
          <p:nvPr/>
        </p:nvSpPr>
        <p:spPr bwMode="auto">
          <a:xfrm>
            <a:off x="5480556" y="1895244"/>
            <a:ext cx="1680338" cy="4356131"/>
          </a:xfrm>
          <a:prstGeom prst="round2DiagRect">
            <a:avLst/>
          </a:prstGeom>
          <a:gradFill>
            <a:gsLst>
              <a:gs pos="0">
                <a:srgbClr val="FFFFFF"/>
              </a:gs>
              <a:gs pos="58000">
                <a:srgbClr val="7F81E5"/>
              </a:gs>
              <a:gs pos="100000">
                <a:srgbClr val="000066"/>
              </a:gs>
            </a:gsLst>
            <a:lin ang="5400000" scaled="1"/>
          </a:gradFill>
          <a:ln>
            <a:noFill/>
            <a:headEnd type="none" w="med" len="med"/>
            <a:tailEnd type="none" w="med" len="med"/>
          </a:ln>
          <a:effectLst>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kern="1200" dirty="0">
              <a:solidFill>
                <a:srgbClr val="0076BF"/>
              </a:solidFill>
              <a:latin typeface="Segoe" pitchFamily="34" charset="0"/>
              <a:ea typeface="+mn-ea"/>
              <a:cs typeface="+mn-cs"/>
            </a:endParaRPr>
          </a:p>
        </p:txBody>
      </p:sp>
      <p:sp>
        <p:nvSpPr>
          <p:cNvPr id="13" name="Round Diagonal Corner Rectangle 12"/>
          <p:cNvSpPr/>
          <p:nvPr/>
        </p:nvSpPr>
        <p:spPr bwMode="auto">
          <a:xfrm>
            <a:off x="5521393" y="3508176"/>
            <a:ext cx="1578529" cy="2615829"/>
          </a:xfrm>
          <a:prstGeom prst="round2DiagRect">
            <a:avLst/>
          </a:prstGeom>
          <a:gradFill rotWithShape="1">
            <a:gsLst>
              <a:gs pos="0">
                <a:srgbClr val="FFFFFF">
                  <a:alpha val="78000"/>
                </a:srgbClr>
              </a:gs>
              <a:gs pos="18000">
                <a:schemeClr val="tx1">
                  <a:alpha val="17000"/>
                </a:schemeClr>
              </a:gs>
            </a:gsLst>
            <a:lin ang="5400000" scaled="1"/>
          </a:gradFill>
          <a:ln w="9525" algn="ctr">
            <a:noFill/>
            <a:round/>
            <a:headEnd/>
            <a:tailEnd/>
          </a:ln>
          <a:effectLst>
            <a:outerShdw blurRad="63500" sx="102000" sy="102000" algn="ctr" rotWithShape="0">
              <a:prstClr val="black">
                <a:alpha val="40000"/>
              </a:prstClr>
            </a:outerShdw>
            <a:reflection blurRad="6350" stA="52000" endA="300" endPos="35000" dir="5400000" sy="-100000" algn="bl" rotWithShape="0"/>
          </a:effectLst>
        </p:spPr>
        <p:txBody>
          <a:bodyPr lIns="13062" tIns="65311" rIns="13062" bIns="65311"/>
          <a:lstStyle/>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Deliver </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cost-effective, flexible and simplified licensing</a:t>
            </a:r>
          </a:p>
        </p:txBody>
      </p:sp>
      <p:grpSp>
        <p:nvGrpSpPr>
          <p:cNvPr id="14" name="Group 53"/>
          <p:cNvGrpSpPr/>
          <p:nvPr/>
        </p:nvGrpSpPr>
        <p:grpSpPr>
          <a:xfrm>
            <a:off x="5410200" y="2030425"/>
            <a:ext cx="1858189" cy="1371669"/>
            <a:chOff x="5410200" y="2030425"/>
            <a:chExt cx="1858189" cy="1371669"/>
          </a:xfrm>
        </p:grpSpPr>
        <p:sp>
          <p:nvSpPr>
            <p:cNvPr id="9" name="Rectangle 8"/>
            <p:cNvSpPr>
              <a:spLocks noChangeArrowheads="1"/>
            </p:cNvSpPr>
            <p:nvPr/>
          </p:nvSpPr>
          <p:spPr bwMode="ltGray">
            <a:xfrm>
              <a:off x="5410200" y="2030425"/>
              <a:ext cx="1858189" cy="263149"/>
            </a:xfrm>
            <a:prstGeom prst="rect">
              <a:avLst/>
            </a:prstGeom>
            <a:noFill/>
            <a:ln w="9525" cap="flat" cmpd="sng" algn="ctr">
              <a:noFill/>
              <a:prstDash val="solid"/>
              <a:miter lim="800000"/>
              <a:headEnd type="none" w="med" len="med"/>
              <a:tailEnd type="none" w="med" len="med"/>
            </a:ln>
            <a:effectLst/>
          </p:spPr>
          <p:txBody>
            <a:bodyPr wrap="square" lIns="0" tIns="0" rIns="0" bIns="0" anchor="ctr">
              <a:spAutoFit/>
            </a:bodyPr>
            <a:lstStyle/>
            <a:p>
              <a:pPr algn="ctr" rtl="0" fontAlgn="base">
                <a:lnSpc>
                  <a:spcPct val="95000"/>
                </a:lnSpc>
                <a:spcBef>
                  <a:spcPct val="0"/>
                </a:spcBef>
                <a:spcAft>
                  <a:spcPct val="0"/>
                </a:spcAft>
                <a:buClr>
                  <a:srgbClr val="666666"/>
                </a:buClr>
                <a:buSzPct val="95000"/>
                <a:buFont typeface="Wingdings" pitchFamily="2" charset="2"/>
                <a:buNone/>
                <a:defRPr/>
              </a:pPr>
              <a:r>
                <a:rPr lang="en-US" b="1" kern="1200" dirty="0">
                  <a:solidFill>
                    <a:srgbClr val="002B7F"/>
                  </a:solidFill>
                  <a:effectLst>
                    <a:outerShdw blurRad="38100" dist="38100" dir="2700000" algn="tl">
                      <a:srgbClr val="000000">
                        <a:alpha val="43137"/>
                      </a:srgbClr>
                    </a:outerShdw>
                  </a:effectLst>
                  <a:latin typeface="Segoe"/>
                  <a:ea typeface="+mn-ea"/>
                  <a:cs typeface="+mn-cs"/>
                </a:rPr>
                <a:t>Licensing</a:t>
              </a:r>
            </a:p>
          </p:txBody>
        </p:sp>
        <p:pic>
          <p:nvPicPr>
            <p:cNvPr id="11" name="Rectangle 30735" descr="Windows Vista Logo Horizontal B"/>
            <p:cNvPicPr>
              <a:picLocks noChangeAspect="1" noChangeArrowheads="1"/>
            </p:cNvPicPr>
            <p:nvPr/>
          </p:nvPicPr>
          <p:blipFill>
            <a:blip r:embed="rId14"/>
            <a:stretch>
              <a:fillRect/>
            </a:stretch>
          </p:blipFill>
          <p:spPr bwMode="auto">
            <a:xfrm>
              <a:off x="5598321" y="3116914"/>
              <a:ext cx="1414337" cy="285180"/>
            </a:xfrm>
            <a:prstGeom prst="rect">
              <a:avLst/>
            </a:prstGeom>
            <a:noFill/>
            <a:ln>
              <a:noFill/>
            </a:ln>
            <a:effectLst/>
          </p:spPr>
        </p:pic>
        <p:pic>
          <p:nvPicPr>
            <p:cNvPr id="12" name="Picture 3" descr="C:\Program Files\Microsoft Resource DVD Artwork\DVD_ART\BoxShots_Logos\Windows Server Code Name Longhorn\Windows Server Longhorn v logo.png"/>
            <p:cNvPicPr>
              <a:picLocks noChangeAspect="1" noChangeArrowheads="1"/>
            </p:cNvPicPr>
            <p:nvPr/>
          </p:nvPicPr>
          <p:blipFill>
            <a:blip r:embed="rId15" cstate="print"/>
            <a:srcRect b="22473"/>
            <a:stretch>
              <a:fillRect/>
            </a:stretch>
          </p:blipFill>
          <p:spPr bwMode="auto">
            <a:xfrm>
              <a:off x="5776311" y="2455597"/>
              <a:ext cx="1259156" cy="489970"/>
            </a:xfrm>
            <a:prstGeom prst="rect">
              <a:avLst/>
            </a:prstGeom>
            <a:noFill/>
            <a:ln>
              <a:noFill/>
            </a:ln>
            <a:effectLst/>
          </p:spPr>
        </p:pic>
      </p:grpSp>
      <p:sp>
        <p:nvSpPr>
          <p:cNvPr id="17" name="Round Diagonal Corner Rectangle 16"/>
          <p:cNvSpPr/>
          <p:nvPr/>
        </p:nvSpPr>
        <p:spPr bwMode="auto">
          <a:xfrm>
            <a:off x="122765" y="1895244"/>
            <a:ext cx="1680338" cy="4356131"/>
          </a:xfrm>
          <a:prstGeom prst="round2DiagRect">
            <a:avLst/>
          </a:prstGeom>
          <a:gradFill>
            <a:gsLst>
              <a:gs pos="0">
                <a:srgbClr val="FFFFFF"/>
              </a:gs>
              <a:gs pos="58000">
                <a:srgbClr val="809D1E"/>
              </a:gs>
              <a:gs pos="100000">
                <a:srgbClr val="566914"/>
              </a:gs>
            </a:gsLst>
            <a:lin ang="5400000" scaled="1"/>
          </a:gradFill>
          <a:ln>
            <a:noFill/>
            <a:headEnd type="none" w="med" len="med"/>
            <a:tailEnd type="none" w="med" len="med"/>
          </a:ln>
          <a:effectLst>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rtl="0" fontAlgn="base">
              <a:spcBef>
                <a:spcPct val="0"/>
              </a:spcBef>
              <a:spcAft>
                <a:spcPct val="0"/>
              </a:spcAft>
            </a:pPr>
            <a:endParaRPr lang="en-US" kern="1200" dirty="0">
              <a:solidFill>
                <a:srgbClr val="0076BF"/>
              </a:solidFill>
              <a:latin typeface="Segoe" pitchFamily="34" charset="0"/>
              <a:ea typeface="+mn-ea"/>
              <a:cs typeface="+mn-cs"/>
            </a:endParaRPr>
          </a:p>
        </p:txBody>
      </p:sp>
      <p:sp>
        <p:nvSpPr>
          <p:cNvPr id="19" name="Round Diagonal Corner Rectangle 18"/>
          <p:cNvSpPr/>
          <p:nvPr/>
        </p:nvSpPr>
        <p:spPr bwMode="auto">
          <a:xfrm>
            <a:off x="163602" y="3508176"/>
            <a:ext cx="1578529" cy="2674264"/>
          </a:xfrm>
          <a:prstGeom prst="round2DiagRect">
            <a:avLst/>
          </a:prstGeom>
          <a:gradFill rotWithShape="1">
            <a:gsLst>
              <a:gs pos="0">
                <a:srgbClr val="FFFFFF">
                  <a:alpha val="78000"/>
                </a:srgbClr>
              </a:gs>
              <a:gs pos="18000">
                <a:schemeClr val="tx1">
                  <a:alpha val="17000"/>
                </a:schemeClr>
              </a:gs>
            </a:gsLst>
            <a:lin ang="5400000" scaled="1"/>
          </a:gradFill>
          <a:ln w="9525" algn="ctr">
            <a:noFill/>
            <a:round/>
            <a:headEnd/>
            <a:tailEnd/>
          </a:ln>
          <a:effectLst>
            <a:outerShdw blurRad="63500" sx="102000" sy="102000" algn="ctr" rotWithShape="0">
              <a:prstClr val="black">
                <a:alpha val="40000"/>
              </a:prstClr>
            </a:outerShdw>
            <a:reflection blurRad="6350" stA="52000" endA="300" endPos="35000" dir="5400000" sy="-100000" algn="bl" rotWithShape="0"/>
          </a:effectLst>
        </p:spPr>
        <p:txBody>
          <a:bodyPr lIns="13062" tIns="65311" rIns="13062" bIns="65311"/>
          <a:lstStyle/>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Create agility</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Better utilize</a:t>
            </a:r>
            <a:br>
              <a:rPr lang="en-US" sz="1600" kern="1200" dirty="0">
                <a:solidFill>
                  <a:srgbClr val="000000"/>
                </a:solidFill>
                <a:latin typeface="Segoe" pitchFamily="34" charset="0"/>
                <a:ea typeface="Gulim" pitchFamily="34" charset="-127"/>
                <a:cs typeface="+mn-cs"/>
              </a:rPr>
            </a:br>
            <a:r>
              <a:rPr lang="en-US" sz="1600" kern="1200" dirty="0">
                <a:solidFill>
                  <a:srgbClr val="000000"/>
                </a:solidFill>
                <a:latin typeface="Segoe" pitchFamily="34" charset="0"/>
                <a:ea typeface="Gulim" pitchFamily="34" charset="-127"/>
                <a:cs typeface="+mn-cs"/>
              </a:rPr>
              <a:t>server resources</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r>
              <a:rPr lang="en-US" sz="1600" kern="1200" dirty="0">
                <a:solidFill>
                  <a:srgbClr val="000000"/>
                </a:solidFill>
                <a:latin typeface="Segoe" pitchFamily="34" charset="0"/>
                <a:ea typeface="Gulim" pitchFamily="34" charset="-127"/>
                <a:cs typeface="+mn-cs"/>
              </a:rPr>
              <a:t>Partner with AMD and Intel</a:t>
            </a:r>
          </a:p>
          <a:p>
            <a:pPr marL="174625" indent="-174625" algn="l" rtl="0" eaLnBrk="0" fontAlgn="base" hangingPunct="0">
              <a:lnSpc>
                <a:spcPct val="90000"/>
              </a:lnSpc>
              <a:spcBef>
                <a:spcPct val="30000"/>
              </a:spcBef>
              <a:spcAft>
                <a:spcPct val="0"/>
              </a:spcAft>
              <a:buClr>
                <a:srgbClr val="FFFFFF"/>
              </a:buClr>
              <a:buSzPct val="65000"/>
              <a:buFontTx/>
              <a:buBlip>
                <a:blip r:embed="rId4"/>
              </a:buBlip>
            </a:pPr>
            <a:endParaRPr lang="en-US" sz="1600" kern="1200" dirty="0">
              <a:solidFill>
                <a:srgbClr val="000000"/>
              </a:solidFill>
              <a:latin typeface="Segoe Light" pitchFamily="34" charset="0"/>
              <a:ea typeface="Gulim" pitchFamily="34" charset="-127"/>
              <a:cs typeface="+mn-cs"/>
            </a:endParaRPr>
          </a:p>
        </p:txBody>
      </p:sp>
      <p:grpSp>
        <p:nvGrpSpPr>
          <p:cNvPr id="15" name="Group 49"/>
          <p:cNvGrpSpPr/>
          <p:nvPr/>
        </p:nvGrpSpPr>
        <p:grpSpPr>
          <a:xfrm>
            <a:off x="46811" y="2030424"/>
            <a:ext cx="1858189" cy="1304279"/>
            <a:chOff x="46811" y="2030424"/>
            <a:chExt cx="1858189" cy="1304279"/>
          </a:xfrm>
        </p:grpSpPr>
        <p:sp>
          <p:nvSpPr>
            <p:cNvPr id="16" name="Rectangle 15"/>
            <p:cNvSpPr>
              <a:spLocks noChangeArrowheads="1"/>
            </p:cNvSpPr>
            <p:nvPr/>
          </p:nvSpPr>
          <p:spPr bwMode="ltGray">
            <a:xfrm>
              <a:off x="46811" y="2030424"/>
              <a:ext cx="1858189" cy="263149"/>
            </a:xfrm>
            <a:prstGeom prst="rect">
              <a:avLst/>
            </a:prstGeom>
            <a:noFill/>
            <a:ln w="9525" cap="flat" cmpd="sng" algn="ctr">
              <a:noFill/>
              <a:prstDash val="solid"/>
              <a:miter lim="800000"/>
              <a:headEnd type="none" w="med" len="med"/>
              <a:tailEnd type="none" w="med" len="med"/>
            </a:ln>
            <a:effectLst/>
          </p:spPr>
          <p:txBody>
            <a:bodyPr wrap="square" lIns="0" tIns="0" rIns="0" bIns="0" anchor="ctr">
              <a:spAutoFit/>
            </a:bodyPr>
            <a:lstStyle/>
            <a:p>
              <a:pPr algn="ctr" rtl="0" fontAlgn="base">
                <a:lnSpc>
                  <a:spcPct val="95000"/>
                </a:lnSpc>
                <a:spcBef>
                  <a:spcPct val="0"/>
                </a:spcBef>
                <a:spcAft>
                  <a:spcPct val="0"/>
                </a:spcAft>
                <a:buClr>
                  <a:srgbClr val="666666"/>
                </a:buClr>
                <a:buSzPct val="95000"/>
                <a:buFont typeface="Wingdings" pitchFamily="2" charset="2"/>
                <a:buNone/>
                <a:defRPr/>
              </a:pPr>
              <a:r>
                <a:rPr lang="en-US" b="1" kern="1200" dirty="0">
                  <a:solidFill>
                    <a:srgbClr val="002B7F"/>
                  </a:solidFill>
                  <a:effectLst>
                    <a:outerShdw blurRad="38100" dist="38100" dir="2700000" algn="tl">
                      <a:srgbClr val="000000">
                        <a:alpha val="43137"/>
                      </a:srgbClr>
                    </a:outerShdw>
                  </a:effectLst>
                  <a:latin typeface="Segoe"/>
                  <a:ea typeface="+mn-ea"/>
                  <a:cs typeface="+mn-cs"/>
                </a:rPr>
                <a:t>Infrastructure</a:t>
              </a:r>
            </a:p>
          </p:txBody>
        </p:sp>
        <p:grpSp>
          <p:nvGrpSpPr>
            <p:cNvPr id="21" name="Group 52"/>
            <p:cNvGrpSpPr/>
            <p:nvPr/>
          </p:nvGrpSpPr>
          <p:grpSpPr>
            <a:xfrm>
              <a:off x="264911" y="2506039"/>
              <a:ext cx="1451894" cy="828664"/>
              <a:chOff x="2058086" y="2731664"/>
              <a:chExt cx="1451894" cy="828664"/>
            </a:xfrm>
          </p:grpSpPr>
          <p:pic>
            <p:nvPicPr>
              <p:cNvPr id="18" name="Picture 3" descr="C:\Program Files\Microsoft Resource DVD Artwork\DVD_ART\BoxShots_Logos\Windows Server Code Name Longhorn\Windows Server Longhorn v logo.png"/>
              <p:cNvPicPr>
                <a:picLocks noChangeAspect="1" noChangeArrowheads="1"/>
              </p:cNvPicPr>
              <p:nvPr/>
            </p:nvPicPr>
            <p:blipFill>
              <a:blip r:embed="rId16" cstate="print"/>
              <a:srcRect b="24408"/>
              <a:stretch>
                <a:fillRect/>
              </a:stretch>
            </p:blipFill>
            <p:spPr bwMode="auto">
              <a:xfrm>
                <a:off x="2100442" y="2731664"/>
                <a:ext cx="1399823" cy="531112"/>
              </a:xfrm>
              <a:prstGeom prst="rect">
                <a:avLst/>
              </a:prstGeom>
              <a:noFill/>
              <a:ln>
                <a:noFill/>
              </a:ln>
              <a:effectLst/>
            </p:spPr>
          </p:pic>
          <p:pic>
            <p:nvPicPr>
              <p:cNvPr id="20" name="Rectangle 30734" descr="virtual server 2005 r2 standard edition logo cl"/>
              <p:cNvPicPr>
                <a:picLocks noChangeAspect="1" noChangeArrowheads="1"/>
              </p:cNvPicPr>
              <p:nvPr/>
            </p:nvPicPr>
            <p:blipFill>
              <a:blip r:embed="rId17"/>
              <a:stretch>
                <a:fillRect/>
              </a:stretch>
            </p:blipFill>
            <p:spPr bwMode="auto">
              <a:xfrm>
                <a:off x="2058086" y="3347169"/>
                <a:ext cx="1451894" cy="213159"/>
              </a:xfrm>
              <a:prstGeom prst="rect">
                <a:avLst/>
              </a:prstGeom>
              <a:noFill/>
              <a:ln>
                <a:noFill/>
              </a:ln>
              <a:effectLst/>
            </p:spPr>
          </p:pic>
        </p:grpSp>
      </p:grpSp>
    </p:spTree>
    <p:custDataLst>
      <p:tags r:id="rId1"/>
    </p:custDataLst>
  </p:cSld>
  <p:clrMapOvr>
    <a:masterClrMapping/>
  </p:clrMapOvr>
  <p:transition advTm="9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2000"/>
                                        <p:tgtEl>
                                          <p:spTgt spid="4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20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2000"/>
                                        <p:tgtEl>
                                          <p:spTgt spid="2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2000"/>
                                        <p:tgtEl>
                                          <p:spTgt spid="7"/>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20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2000"/>
                                        <p:tgtEl>
                                          <p:spTgt spid="14"/>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3" grpId="0" animBg="1"/>
      <p:bldP spid="47" grpId="0" animBg="1"/>
      <p:bldP spid="13" grpId="0" animBg="1"/>
      <p:bldP spid="19"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sz="quarter" idx="10"/>
          </p:nvPr>
        </p:nvSpPr>
        <p:spPr/>
        <p:txBody>
          <a:bodyPr/>
          <a:lstStyle/>
          <a:p>
            <a:r>
              <a:rPr lang="en-US" dirty="0" smtClean="0"/>
              <a:t>Build More Flexible Web Applications</a:t>
            </a:r>
            <a:endParaRPr lang="en-GB" dirty="0" smtClean="0"/>
          </a:p>
          <a:p>
            <a:r>
              <a:rPr lang="en-US" dirty="0" smtClean="0"/>
              <a:t>Design Highly-Manageable Applications</a:t>
            </a:r>
            <a:endParaRPr lang="en-GB" dirty="0" smtClean="0"/>
          </a:p>
          <a:p>
            <a:r>
              <a:rPr lang="en-US" dirty="0" smtClean="0"/>
              <a:t>Develop Federation-Aware Applications</a:t>
            </a:r>
            <a:endParaRPr lang="en-GB" dirty="0" smtClean="0"/>
          </a:p>
          <a:p>
            <a:r>
              <a:rPr lang="en-US" dirty="0" smtClean="0"/>
              <a:t>Build Connected Systems</a:t>
            </a:r>
            <a:endParaRPr lang="en-GB" dirty="0" smtClean="0"/>
          </a:p>
          <a:p>
            <a:r>
              <a:rPr lang="en-US" dirty="0" smtClean="0"/>
              <a:t>Build For Scalability</a:t>
            </a:r>
            <a:endParaRPr lang="en-GB" dirty="0" smtClean="0"/>
          </a:p>
          <a:p>
            <a:r>
              <a:rPr lang="en-US" dirty="0" smtClean="0"/>
              <a:t>Develop More Reliable Applications</a:t>
            </a:r>
            <a:endParaRPr lang="en-GB" dirty="0" smtClean="0"/>
          </a:p>
          <a:p>
            <a:r>
              <a:rPr lang="en-US" dirty="0" err="1" smtClean="0"/>
              <a:t>Virtualize</a:t>
            </a:r>
            <a:endParaRPr lang="en-US" dirty="0" smtClean="0"/>
          </a:p>
        </p:txBody>
      </p:sp>
    </p:spTree>
  </p:cSld>
  <p:clrMapOvr>
    <a:masterClrMapping/>
  </p:clrMapOvr>
  <p:transition advTm="18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lang="en-US" dirty="0" smtClean="0"/>
              <a:t>4. Build Connected Systems</a:t>
            </a:r>
            <a:endParaRPr lang="en-GB" dirty="0"/>
          </a:p>
        </p:txBody>
      </p:sp>
      <p:sp>
        <p:nvSpPr>
          <p:cNvPr id="11" name="Subtitle 10"/>
          <p:cNvSpPr>
            <a:spLocks noGrp="1"/>
          </p:cNvSpPr>
          <p:nvPr>
            <p:ph type="subTitle" idx="1"/>
          </p:nvPr>
        </p:nvSpPr>
        <p:spPr/>
        <p:txBody>
          <a:bodyPr/>
          <a:lstStyle/>
          <a:p>
            <a:endParaRPr lang="en-GB"/>
          </a:p>
        </p:txBody>
      </p:sp>
    </p:spTree>
  </p:cSld>
  <p:clrMapOvr>
    <a:masterClrMapping/>
  </p:clrMapOvr>
  <p:transition advTm="2500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MSDN in the UK</a:t>
            </a:r>
            <a:endParaRPr lang="en-GB" dirty="0"/>
          </a:p>
        </p:txBody>
      </p:sp>
      <p:pic>
        <p:nvPicPr>
          <p:cNvPr id="1030" name="Picture 6" descr="See the events we are running">
            <a:hlinkClick r:id="rId3"/>
          </p:cNvPr>
          <p:cNvPicPr>
            <a:picLocks noChangeAspect="1" noChangeArrowheads="1"/>
          </p:cNvPicPr>
          <p:nvPr/>
        </p:nvPicPr>
        <p:blipFill>
          <a:blip r:embed="rId4"/>
          <a:srcRect/>
          <a:stretch>
            <a:fillRect/>
          </a:stretch>
        </p:blipFill>
        <p:spPr bwMode="auto">
          <a:xfrm>
            <a:off x="4643446" y="1500174"/>
            <a:ext cx="1143000" cy="228600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32" name="Picture 8" descr="Visit the new look MSDN site">
            <a:hlinkClick r:id="rId5"/>
          </p:cNvPr>
          <p:cNvPicPr>
            <a:picLocks noChangeAspect="1" noChangeArrowheads="1"/>
          </p:cNvPicPr>
          <p:nvPr/>
        </p:nvPicPr>
        <p:blipFill>
          <a:blip r:embed="rId6"/>
          <a:srcRect/>
          <a:stretch>
            <a:fillRect/>
          </a:stretch>
        </p:blipFill>
        <p:spPr bwMode="auto">
          <a:xfrm>
            <a:off x="642911" y="1428736"/>
            <a:ext cx="2143139" cy="428628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36" name="Picture 12" descr="Sign up to the MSDN newsletter">
            <a:hlinkClick r:id="rId7"/>
          </p:cNvPr>
          <p:cNvPicPr>
            <a:picLocks noChangeAspect="1" noChangeArrowheads="1"/>
          </p:cNvPicPr>
          <p:nvPr/>
        </p:nvPicPr>
        <p:blipFill>
          <a:blip r:embed="rId8"/>
          <a:srcRect/>
          <a:stretch>
            <a:fillRect/>
          </a:stretch>
        </p:blipFill>
        <p:spPr bwMode="auto">
          <a:xfrm>
            <a:off x="3214686" y="1500174"/>
            <a:ext cx="1143000" cy="228600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40" name="Picture 16" descr="Learn more about developer security">
            <a:hlinkClick r:id="rId9"/>
          </p:cNvPr>
          <p:cNvPicPr>
            <a:picLocks noChangeAspect="1" noChangeArrowheads="1"/>
          </p:cNvPicPr>
          <p:nvPr/>
        </p:nvPicPr>
        <p:blipFill>
          <a:blip r:embed="rId10"/>
          <a:srcRect/>
          <a:stretch>
            <a:fillRect/>
          </a:stretch>
        </p:blipFill>
        <p:spPr bwMode="auto">
          <a:xfrm>
            <a:off x="7500966" y="1500174"/>
            <a:ext cx="1143000" cy="228600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5" name="Content Placeholder 3"/>
          <p:cNvSpPr>
            <a:spLocks noGrp="1"/>
          </p:cNvSpPr>
          <p:nvPr>
            <p:ph sz="quarter" idx="10"/>
          </p:nvPr>
        </p:nvSpPr>
        <p:spPr>
          <a:xfrm>
            <a:off x="3000364" y="4210032"/>
            <a:ext cx="6000792" cy="2571768"/>
          </a:xfrm>
        </p:spPr>
        <p:txBody>
          <a:bodyPr>
            <a:noAutofit/>
          </a:bodyPr>
          <a:lstStyle/>
          <a:p>
            <a:r>
              <a:rPr lang="en-GB" dirty="0" smtClean="0"/>
              <a:t>Visit </a:t>
            </a:r>
            <a:r>
              <a:rPr lang="en-GB" dirty="0" smtClean="0">
                <a:hlinkClick r:id="rId11"/>
              </a:rPr>
              <a:t>http://msdn.co.uk</a:t>
            </a:r>
            <a:r>
              <a:rPr lang="en-GB" dirty="0" smtClean="0"/>
              <a:t> </a:t>
            </a:r>
          </a:p>
          <a:p>
            <a:pPr lvl="1"/>
            <a:r>
              <a:rPr lang="en-GB" dirty="0" smtClean="0"/>
              <a:t>Newsletter</a:t>
            </a:r>
          </a:p>
          <a:p>
            <a:pPr lvl="1"/>
            <a:r>
              <a:rPr lang="en-GB" dirty="0" smtClean="0"/>
              <a:t>Events</a:t>
            </a:r>
          </a:p>
          <a:p>
            <a:pPr lvl="1"/>
            <a:r>
              <a:rPr lang="en-GB" dirty="0" err="1" smtClean="0"/>
              <a:t>Screencasts</a:t>
            </a:r>
            <a:endParaRPr lang="en-GB" dirty="0" smtClean="0"/>
          </a:p>
          <a:p>
            <a:pPr lvl="1"/>
            <a:r>
              <a:rPr lang="en-GB" dirty="0" smtClean="0"/>
              <a:t>Blogs </a:t>
            </a:r>
          </a:p>
        </p:txBody>
      </p:sp>
      <p:pic>
        <p:nvPicPr>
          <p:cNvPr id="2" name="Picture 6" descr="image003"/>
          <p:cNvPicPr>
            <a:picLocks noChangeAspect="1" noChangeArrowheads="1"/>
          </p:cNvPicPr>
          <p:nvPr/>
        </p:nvPicPr>
        <p:blipFill>
          <a:blip r:embed="rId12"/>
          <a:srcRect/>
          <a:stretch>
            <a:fillRect/>
          </a:stretch>
        </p:blipFill>
        <p:spPr bwMode="auto">
          <a:xfrm>
            <a:off x="6096000" y="1500174"/>
            <a:ext cx="1152454" cy="228601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advTm="60000">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advTm="60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Top 7 Ways… Part 2</a:t>
            </a:r>
            <a:endParaRPr lang="en-GB" dirty="0"/>
          </a:p>
        </p:txBody>
      </p:sp>
      <p:sp>
        <p:nvSpPr>
          <p:cNvPr id="3" name="Text Placeholder 2"/>
          <p:cNvSpPr>
            <a:spLocks noGrp="1"/>
          </p:cNvSpPr>
          <p:nvPr>
            <p:ph sz="quarter" idx="10"/>
          </p:nvPr>
        </p:nvSpPr>
        <p:spPr/>
        <p:txBody>
          <a:bodyPr>
            <a:noAutofit/>
          </a:bodyPr>
          <a:lstStyle/>
          <a:p>
            <a:pPr marL="514350" indent="-514350">
              <a:buSzPct val="100000"/>
              <a:buFont typeface="+mj-lt"/>
              <a:buAutoNum type="arabicPeriod"/>
            </a:pPr>
            <a:r>
              <a:rPr lang="en-US" dirty="0" smtClean="0">
                <a:solidFill>
                  <a:schemeClr val="accent1"/>
                </a:solidFill>
              </a:rPr>
              <a:t>Build More Flexible Web Applications</a:t>
            </a:r>
            <a:endParaRPr lang="en-GB" dirty="0" smtClean="0">
              <a:solidFill>
                <a:schemeClr val="accent1"/>
              </a:solidFill>
            </a:endParaRPr>
          </a:p>
          <a:p>
            <a:pPr marL="514350" indent="-514350">
              <a:buSzPct val="100000"/>
              <a:buFont typeface="+mj-lt"/>
              <a:buAutoNum type="arabicPeriod"/>
            </a:pPr>
            <a:r>
              <a:rPr lang="en-US" dirty="0" smtClean="0">
                <a:solidFill>
                  <a:schemeClr val="accent1"/>
                </a:solidFill>
              </a:rPr>
              <a:t>Design Highly-Manageable Applications</a:t>
            </a:r>
            <a:endParaRPr lang="en-GB" dirty="0" smtClean="0">
              <a:solidFill>
                <a:schemeClr val="accent1"/>
              </a:solidFill>
            </a:endParaRPr>
          </a:p>
          <a:p>
            <a:pPr marL="514350" indent="-514350">
              <a:buSzPct val="100000"/>
              <a:buFont typeface="+mj-lt"/>
              <a:buAutoNum type="arabicPeriod"/>
            </a:pPr>
            <a:r>
              <a:rPr lang="en-US" dirty="0" smtClean="0">
                <a:solidFill>
                  <a:schemeClr val="accent1"/>
                </a:solidFill>
              </a:rPr>
              <a:t>Develop Federation-Aware Applications</a:t>
            </a:r>
            <a:endParaRPr lang="en-GB" dirty="0" smtClean="0">
              <a:solidFill>
                <a:schemeClr val="accent1"/>
              </a:solidFill>
            </a:endParaRPr>
          </a:p>
          <a:p>
            <a:pPr marL="514350" indent="-514350">
              <a:buSzPct val="100000"/>
              <a:buFont typeface="+mj-lt"/>
              <a:buAutoNum type="arabicPeriod"/>
            </a:pPr>
            <a:r>
              <a:rPr lang="en-US" dirty="0" smtClean="0">
                <a:solidFill>
                  <a:schemeClr val="accent1"/>
                </a:solidFill>
              </a:rPr>
              <a:t>Build Connected Systems</a:t>
            </a:r>
            <a:endParaRPr lang="en-GB" dirty="0" smtClean="0">
              <a:solidFill>
                <a:schemeClr val="accent1"/>
              </a:solidFill>
            </a:endParaRPr>
          </a:p>
          <a:p>
            <a:pPr marL="514350" indent="-514350">
              <a:buClr>
                <a:srgbClr val="F9D283"/>
              </a:buClr>
              <a:buSzPct val="100000"/>
              <a:buFont typeface="+mj-lt"/>
              <a:buAutoNum type="arabicPeriod"/>
            </a:pPr>
            <a:r>
              <a:rPr lang="en-US" dirty="0" smtClean="0"/>
              <a:t>Build For Scalability</a:t>
            </a:r>
            <a:endParaRPr lang="en-GB" dirty="0" smtClean="0"/>
          </a:p>
          <a:p>
            <a:pPr marL="514350" indent="-514350">
              <a:buClr>
                <a:srgbClr val="F9D283"/>
              </a:buClr>
              <a:buSzPct val="100000"/>
              <a:buFont typeface="+mj-lt"/>
              <a:buAutoNum type="arabicPeriod"/>
            </a:pPr>
            <a:r>
              <a:rPr lang="en-US" dirty="0" smtClean="0"/>
              <a:t>Develop More Reliable Applications</a:t>
            </a:r>
            <a:endParaRPr lang="en-GB" dirty="0" smtClean="0"/>
          </a:p>
          <a:p>
            <a:pPr marL="514350" indent="-514350">
              <a:buClr>
                <a:srgbClr val="F9D283"/>
              </a:buClr>
              <a:buSzPct val="100000"/>
              <a:buFont typeface="+mj-lt"/>
              <a:buAutoNum type="arabicPeriod"/>
            </a:pPr>
            <a:r>
              <a:rPr lang="en-US" dirty="0" err="1" smtClean="0"/>
              <a:t>Virtualize</a:t>
            </a:r>
            <a:endParaRPr lang="en-US" dirty="0" smtClean="0"/>
          </a:p>
        </p:txBody>
      </p:sp>
    </p:spTree>
  </p:cSld>
  <p:clrMapOvr>
    <a:masterClrMapping/>
  </p:clrMapOvr>
  <p:transition advTm="6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lang="en-US" dirty="0" smtClean="0"/>
              <a:t>5. Build For Scalability</a:t>
            </a:r>
            <a:endParaRPr lang="en-GB" dirty="0"/>
          </a:p>
        </p:txBody>
      </p:sp>
      <p:sp>
        <p:nvSpPr>
          <p:cNvPr id="9" name="Subtitle 8"/>
          <p:cNvSpPr>
            <a:spLocks noGrp="1"/>
          </p:cNvSpPr>
          <p:nvPr>
            <p:ph type="subTitle" idx="1"/>
          </p:nvPr>
        </p:nvSpPr>
        <p:spPr/>
        <p:txBody>
          <a:bodyPr/>
          <a:lstStyle/>
          <a:p>
            <a:endParaRPr lang="en-GB"/>
          </a:p>
        </p:txBody>
      </p:sp>
    </p:spTree>
  </p:cSld>
  <p:clrMapOvr>
    <a:masterClrMapping/>
  </p:clrMapOvr>
  <p:transition advTm="15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dirty="0" smtClean="0"/>
              <a:t>Native Threading Enhancements</a:t>
            </a:r>
            <a:br>
              <a:rPr lang="en-US" dirty="0" smtClean="0"/>
            </a:br>
            <a:r>
              <a:rPr lang="en-US" sz="3200" dirty="0" smtClean="0">
                <a:solidFill>
                  <a:schemeClr val="accent2"/>
                </a:solidFill>
              </a:rPr>
              <a:t>in Windows Vista and Windows Server 2008</a:t>
            </a:r>
            <a:r>
              <a:rPr lang="en-US" dirty="0" smtClean="0"/>
              <a:t> </a:t>
            </a:r>
            <a:endParaRPr lang="en-US" dirty="0"/>
          </a:p>
        </p:txBody>
      </p:sp>
      <p:sp>
        <p:nvSpPr>
          <p:cNvPr id="8195" name="Text Placeholder 2"/>
          <p:cNvSpPr>
            <a:spLocks noGrp="1"/>
          </p:cNvSpPr>
          <p:nvPr>
            <p:ph sz="quarter" idx="10"/>
          </p:nvPr>
        </p:nvSpPr>
        <p:spPr>
          <a:xfrm>
            <a:off x="500061" y="1714488"/>
            <a:ext cx="8143905" cy="4457712"/>
          </a:xfrm>
        </p:spPr>
        <p:txBody>
          <a:bodyPr>
            <a:noAutofit/>
          </a:bodyPr>
          <a:lstStyle/>
          <a:p>
            <a:pPr algn="ctr">
              <a:lnSpc>
                <a:spcPct val="150000"/>
              </a:lnSpc>
              <a:buNone/>
            </a:pPr>
            <a:r>
              <a:rPr lang="en-US" dirty="0" smtClean="0"/>
              <a:t>Thread Pools</a:t>
            </a:r>
            <a:endParaRPr lang="en-US" sz="1600" dirty="0" smtClean="0"/>
          </a:p>
          <a:p>
            <a:pPr algn="ctr">
              <a:lnSpc>
                <a:spcPct val="150000"/>
              </a:lnSpc>
              <a:buNone/>
            </a:pPr>
            <a:r>
              <a:rPr lang="en-US" dirty="0" smtClean="0"/>
              <a:t>One-Time Initialization</a:t>
            </a:r>
            <a:endParaRPr lang="en-US" sz="1600" dirty="0" smtClean="0"/>
          </a:p>
          <a:p>
            <a:pPr algn="ctr">
              <a:lnSpc>
                <a:spcPct val="150000"/>
              </a:lnSpc>
              <a:buNone/>
            </a:pPr>
            <a:r>
              <a:rPr lang="en-GB" dirty="0" smtClean="0"/>
              <a:t>Slim Reader/Writer Lock</a:t>
            </a:r>
            <a:endParaRPr lang="en-US" sz="1600" dirty="0" smtClean="0"/>
          </a:p>
          <a:p>
            <a:pPr algn="ctr">
              <a:lnSpc>
                <a:spcPct val="150000"/>
              </a:lnSpc>
              <a:buNone/>
            </a:pPr>
            <a:r>
              <a:rPr lang="en-US" dirty="0" smtClean="0"/>
              <a:t>Condition Variables</a:t>
            </a:r>
            <a:endParaRPr lang="en-US" sz="1600" dirty="0" smtClean="0"/>
          </a:p>
          <a:p>
            <a:pPr algn="ctr">
              <a:lnSpc>
                <a:spcPct val="150000"/>
              </a:lnSpc>
              <a:buNone/>
            </a:pPr>
            <a:r>
              <a:rPr lang="en-US" dirty="0" smtClean="0"/>
              <a:t>Thread Ordering Service</a:t>
            </a:r>
            <a:endParaRPr lang="en-US" sz="1600" dirty="0" smtClean="0"/>
          </a:p>
          <a:p>
            <a:pPr algn="ctr">
              <a:lnSpc>
                <a:spcPct val="150000"/>
              </a:lnSpc>
              <a:buNone/>
            </a:pPr>
            <a:r>
              <a:rPr lang="en-US" dirty="0" smtClean="0"/>
              <a:t>Wait Chain Traversal</a:t>
            </a:r>
            <a:endParaRPr lang="en-US" sz="1600" dirty="0" smtClean="0"/>
          </a:p>
        </p:txBody>
      </p:sp>
    </p:spTree>
    <p:custDataLst>
      <p:tags r:id="rId1"/>
    </p:custDataLst>
  </p:cSld>
  <p:clrMapOvr>
    <a:masterClrMapping/>
  </p:clrMapOvr>
  <p:transition advTm="3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2000"/>
                                        <p:tgtEl>
                                          <p:spTgt spid="819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195">
                                            <p:txEl>
                                              <p:pRg st="1" end="1"/>
                                            </p:txEl>
                                          </p:spTgt>
                                        </p:tgtEl>
                                        <p:attrNameLst>
                                          <p:attrName>style.visibility</p:attrName>
                                        </p:attrNameLst>
                                      </p:cBhvr>
                                      <p:to>
                                        <p:strVal val="visible"/>
                                      </p:to>
                                    </p:set>
                                    <p:animEffect transition="in" filter="fade">
                                      <p:cBhvr>
                                        <p:cTn id="10" dur="2000"/>
                                        <p:tgtEl>
                                          <p:spTgt spid="819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animEffect transition="in" filter="fade">
                                      <p:cBhvr>
                                        <p:cTn id="13" dur="2000"/>
                                        <p:tgtEl>
                                          <p:spTgt spid="819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195">
                                            <p:txEl>
                                              <p:pRg st="3" end="3"/>
                                            </p:txEl>
                                          </p:spTgt>
                                        </p:tgtEl>
                                        <p:attrNameLst>
                                          <p:attrName>style.visibility</p:attrName>
                                        </p:attrNameLst>
                                      </p:cBhvr>
                                      <p:to>
                                        <p:strVal val="visible"/>
                                      </p:to>
                                    </p:set>
                                    <p:animEffect transition="in" filter="fade">
                                      <p:cBhvr>
                                        <p:cTn id="16" dur="2000"/>
                                        <p:tgtEl>
                                          <p:spTgt spid="8195">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195">
                                            <p:txEl>
                                              <p:pRg st="4" end="4"/>
                                            </p:txEl>
                                          </p:spTgt>
                                        </p:tgtEl>
                                        <p:attrNameLst>
                                          <p:attrName>style.visibility</p:attrName>
                                        </p:attrNameLst>
                                      </p:cBhvr>
                                      <p:to>
                                        <p:strVal val="visible"/>
                                      </p:to>
                                    </p:set>
                                    <p:animEffect transition="in" filter="fade">
                                      <p:cBhvr>
                                        <p:cTn id="19" dur="2000"/>
                                        <p:tgtEl>
                                          <p:spTgt spid="8195">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195">
                                            <p:txEl>
                                              <p:pRg st="5" end="5"/>
                                            </p:txEl>
                                          </p:spTgt>
                                        </p:tgtEl>
                                        <p:attrNameLst>
                                          <p:attrName>style.visibility</p:attrName>
                                        </p:attrNameLst>
                                      </p:cBhvr>
                                      <p:to>
                                        <p:strVal val="visible"/>
                                      </p:to>
                                    </p:set>
                                    <p:animEffect transition="in" filter="fade">
                                      <p:cBhvr>
                                        <p:cTn id="22" dur="2000"/>
                                        <p:tgtEl>
                                          <p:spTgt spid="81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4.8|11.6|21.2|39|111.1"/>
</p:tagLst>
</file>

<file path=ppt/tags/tag10.xml><?xml version="1.0" encoding="utf-8"?>
<p:tagLst xmlns:a="http://schemas.openxmlformats.org/drawingml/2006/main" xmlns:r="http://schemas.openxmlformats.org/officeDocument/2006/relationships" xmlns:p="http://schemas.openxmlformats.org/presentationml/2006/main">
  <p:tag name="TIMING" val="|9.1|11.2|19.4|22.5|31.5"/>
</p:tagLst>
</file>

<file path=ppt/tags/tag11.xml><?xml version="1.0" encoding="utf-8"?>
<p:tagLst xmlns:a="http://schemas.openxmlformats.org/drawingml/2006/main" xmlns:r="http://schemas.openxmlformats.org/officeDocument/2006/relationships" xmlns:p="http://schemas.openxmlformats.org/presentationml/2006/main">
  <p:tag name="TIMING" val="|65.8|1.9|6.2"/>
</p:tagLst>
</file>

<file path=ppt/tags/tag12.xml><?xml version="1.0" encoding="utf-8"?>
<p:tagLst xmlns:a="http://schemas.openxmlformats.org/drawingml/2006/main" xmlns:r="http://schemas.openxmlformats.org/officeDocument/2006/relationships" xmlns:p="http://schemas.openxmlformats.org/presentationml/2006/main">
  <p:tag name="TIMING" val="|8.6|13.4|7.7|16.3|8.2"/>
</p:tagLst>
</file>

<file path=ppt/tags/tag2.xml><?xml version="1.0" encoding="utf-8"?>
<p:tagLst xmlns:a="http://schemas.openxmlformats.org/drawingml/2006/main" xmlns:r="http://schemas.openxmlformats.org/officeDocument/2006/relationships" xmlns:p="http://schemas.openxmlformats.org/presentationml/2006/main">
  <p:tag name="TIMING" val="|44.8|11.6|21.2|39|111.1"/>
</p:tagLst>
</file>

<file path=ppt/tags/tag3.xml><?xml version="1.0" encoding="utf-8"?>
<p:tagLst xmlns:a="http://schemas.openxmlformats.org/drawingml/2006/main" xmlns:r="http://schemas.openxmlformats.org/officeDocument/2006/relationships" xmlns:p="http://schemas.openxmlformats.org/presentationml/2006/main">
  <p:tag name="TIMING" val="|7.6|17.9|22.3|18.5|25.7|7.3|20.8"/>
</p:tagLst>
</file>

<file path=ppt/tags/tag4.xml><?xml version="1.0" encoding="utf-8"?>
<p:tagLst xmlns:a="http://schemas.openxmlformats.org/drawingml/2006/main" xmlns:r="http://schemas.openxmlformats.org/officeDocument/2006/relationships" xmlns:p="http://schemas.openxmlformats.org/presentationml/2006/main">
  <p:tag name="TIMING" val="|3|39.5|34.6|52.8"/>
</p:tagLst>
</file>

<file path=ppt/tags/tag5.xml><?xml version="1.0" encoding="utf-8"?>
<p:tagLst xmlns:a="http://schemas.openxmlformats.org/drawingml/2006/main" xmlns:r="http://schemas.openxmlformats.org/officeDocument/2006/relationships" xmlns:p="http://schemas.openxmlformats.org/presentationml/2006/main">
  <p:tag name="TIMING" val="|4.6|5|5.2"/>
</p:tagLst>
</file>

<file path=ppt/tags/tag6.xml><?xml version="1.0" encoding="utf-8"?>
<p:tagLst xmlns:a="http://schemas.openxmlformats.org/drawingml/2006/main" xmlns:r="http://schemas.openxmlformats.org/officeDocument/2006/relationships" xmlns:p="http://schemas.openxmlformats.org/presentationml/2006/main">
  <p:tag name="TIMING" val="|5.8"/>
</p:tagLst>
</file>

<file path=ppt/tags/tag7.xml><?xml version="1.0" encoding="utf-8"?>
<p:tagLst xmlns:a="http://schemas.openxmlformats.org/drawingml/2006/main" xmlns:r="http://schemas.openxmlformats.org/officeDocument/2006/relationships" xmlns:p="http://schemas.openxmlformats.org/presentationml/2006/main">
  <p:tag name="TIMING" val="|10.8"/>
</p:tagLst>
</file>

<file path=ppt/tags/tag8.xml><?xml version="1.0" encoding="utf-8"?>
<p:tagLst xmlns:a="http://schemas.openxmlformats.org/drawingml/2006/main" xmlns:r="http://schemas.openxmlformats.org/officeDocument/2006/relationships" xmlns:p="http://schemas.openxmlformats.org/presentationml/2006/main">
  <p:tag name="TIMING" val="|4.9|6.4|5.2|2.6"/>
</p:tagLst>
</file>

<file path=ppt/tags/tag9.xml><?xml version="1.0" encoding="utf-8"?>
<p:tagLst xmlns:a="http://schemas.openxmlformats.org/drawingml/2006/main" xmlns:r="http://schemas.openxmlformats.org/officeDocument/2006/relationships" xmlns:p="http://schemas.openxmlformats.org/presentationml/2006/main">
  <p:tag name="TIMING" val="|44.4"/>
</p:tagLst>
</file>

<file path=ppt/theme/theme1.xml><?xml version="1.0" encoding="utf-8"?>
<a:theme xmlns:a="http://schemas.openxmlformats.org/drawingml/2006/main" name="deck">
  <a:themeElements>
    <a:clrScheme name="MSDN Colours">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09EC2"/>
      </a:hlink>
      <a:folHlink>
        <a:srgbClr val="809E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vs2008 for web London</Template>
  <TotalTime>0</TotalTime>
  <Words>2800</Words>
  <Application>Microsoft Office PowerPoint</Application>
  <PresentationFormat>On-screen Show (4:3)</PresentationFormat>
  <Paragraphs>717</Paragraphs>
  <Slides>61</Slides>
  <Notes>61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61</vt:i4>
      </vt:variant>
    </vt:vector>
  </HeadingPairs>
  <TitlesOfParts>
    <vt:vector size="63" baseType="lpstr">
      <vt:lpstr>deck</vt:lpstr>
      <vt:lpstr>Visio</vt:lpstr>
      <vt:lpstr>   for Developers</vt:lpstr>
      <vt:lpstr>AGENDA</vt:lpstr>
      <vt:lpstr>1. Build More Flexible Web Apps</vt:lpstr>
      <vt:lpstr>2. Design Highly-Manageable Apps</vt:lpstr>
      <vt:lpstr>3. Develop Federation-Aware Apps</vt:lpstr>
      <vt:lpstr>4. Build Connected Systems</vt:lpstr>
      <vt:lpstr>The Top 7 Ways… Part 2</vt:lpstr>
      <vt:lpstr>5. Build For Scalability</vt:lpstr>
      <vt:lpstr>Native Threading Enhancements in Windows Vista and Windows Server 2008 </vt:lpstr>
      <vt:lpstr>Thread Pool in Vista and Server 2008</vt:lpstr>
      <vt:lpstr>Slide 11</vt:lpstr>
      <vt:lpstr>One-Time Initialization</vt:lpstr>
      <vt:lpstr>One Time Init Steps</vt:lpstr>
      <vt:lpstr>Slim Reader/Writer Lock</vt:lpstr>
      <vt:lpstr>SRW Lock APIs</vt:lpstr>
      <vt:lpstr>Condition Variables</vt:lpstr>
      <vt:lpstr>Condition Variable APIs</vt:lpstr>
      <vt:lpstr>Thread Ordering Service (TOS)</vt:lpstr>
      <vt:lpstr>TOS APIs - avrt.h</vt:lpstr>
      <vt:lpstr>Wait Chain Traversal (WCT)</vt:lpstr>
      <vt:lpstr>WCT APIs in Wct.h</vt:lpstr>
      <vt:lpstr>Native Threading Enhancements in Windows Vista and Windows Server 2008 </vt:lpstr>
      <vt:lpstr>6. Develop More Reliable Apps</vt:lpstr>
      <vt:lpstr>Windows Error Reporting &amp; winqual</vt:lpstr>
      <vt:lpstr>WER, Restart, Recovery</vt:lpstr>
      <vt:lpstr>Slide 26</vt:lpstr>
      <vt:lpstr>Restart API</vt:lpstr>
      <vt:lpstr>Recovery APIs</vt:lpstr>
      <vt:lpstr>Restart Manager Overview</vt:lpstr>
      <vt:lpstr>Restart Manager</vt:lpstr>
      <vt:lpstr>Restart Manager, Call to Action</vt:lpstr>
      <vt:lpstr>Transactional NTFS</vt:lpstr>
      <vt:lpstr>Transactional Platform</vt:lpstr>
      <vt:lpstr>Transactional NTFS (TxF)</vt:lpstr>
      <vt:lpstr>TxF</vt:lpstr>
      <vt:lpstr>7. Virtualize</vt:lpstr>
      <vt:lpstr>Hosted Virtualization Products</vt:lpstr>
      <vt:lpstr>Microsoft Virtualization Products</vt:lpstr>
      <vt:lpstr>Virtualization Benefits</vt:lpstr>
      <vt:lpstr>Hyper-V</vt:lpstr>
      <vt:lpstr>Windows Server Core role</vt:lpstr>
      <vt:lpstr>Virtualization and High Availability</vt:lpstr>
      <vt:lpstr>Microsoft Hyper-V High Availability</vt:lpstr>
      <vt:lpstr>Quick Migration Fundamentals Planned Downtime</vt:lpstr>
      <vt:lpstr>Quick Migration – Planned Downtime</vt:lpstr>
      <vt:lpstr>Quick Migration – Unplanned Downtime</vt:lpstr>
      <vt:lpstr>Quick Migration – How Quick Is It?</vt:lpstr>
      <vt:lpstr>Terminology</vt:lpstr>
      <vt:lpstr>Hyper-V Overview</vt:lpstr>
      <vt:lpstr>Hyper-V Architecture</vt:lpstr>
      <vt:lpstr>Example VSP/VSC Design</vt:lpstr>
      <vt:lpstr>Monolithic vs. Microkernelized</vt:lpstr>
      <vt:lpstr>Virtual Server 2005 vs. Hyper-V</vt:lpstr>
      <vt:lpstr>Hyper-V Features and Abilities</vt:lpstr>
      <vt:lpstr>Interoperability &amp; Standards </vt:lpstr>
      <vt:lpstr>Interoperablity &amp; 3rd Party OS Support</vt:lpstr>
      <vt:lpstr>Industry Leadership In Licensing</vt:lpstr>
      <vt:lpstr>Virtualization Investments</vt:lpstr>
      <vt:lpstr>Summary</vt:lpstr>
      <vt:lpstr>MSDN in the UK</vt:lpstr>
      <vt:lpstr>Slide 61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2008-01-22T19:03:38Z</dcterms:created>
  <dcterms:modified xsi:type="dcterms:W3CDTF">2008-01-22T19:04:26Z</dcterms:modified>
</cp:coreProperties>
</file>