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00" r:id="rId2"/>
    <p:sldId id="403" r:id="rId3"/>
    <p:sldId id="404" r:id="rId4"/>
    <p:sldId id="407" r:id="rId5"/>
    <p:sldId id="408" r:id="rId6"/>
    <p:sldId id="405" r:id="rId7"/>
    <p:sldId id="406" r:id="rId8"/>
    <p:sldId id="401" r:id="rId9"/>
    <p:sldId id="40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clrMru>
    <a:srgbClr val="FFFFFF"/>
    <a:srgbClr val="509AD3"/>
    <a:srgbClr val="811102"/>
    <a:srgbClr val="D1E4F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173" autoAdjust="0"/>
    <p:restoredTop sz="94710" autoAdjust="0"/>
  </p:normalViewPr>
  <p:slideViewPr>
    <p:cSldViewPr snapToGrid="0">
      <p:cViewPr>
        <p:scale>
          <a:sx n="60" d="100"/>
          <a:sy n="60" d="100"/>
        </p:scale>
        <p:origin x="-1548" y="-1110"/>
      </p:cViewPr>
      <p:guideLst>
        <p:guide orient="horz" pos="2160"/>
        <p:guide pos="2880"/>
        <p:guide pos="145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2046" y="-102"/>
      </p:cViewPr>
      <p:guideLst>
        <p:guide orient="horz" pos="2880"/>
        <p:guide pos="2160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851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Microsoft Tech·Ed IT Forum 2006 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52C96E8-DF5B-4FCE-8A07-544213C6EC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1"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1"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 b="1"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 b="1"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fld id="{CE333F65-3FA2-495B-B989-0F7E189CE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4344E1D2-B4B5-4516-B909-4D9E7EEFA27F}" type="slidenum">
              <a:rPr lang="en-US"/>
              <a:pPr/>
              <a:t>4</a:t>
            </a:fld>
            <a:endParaRPr lang="en-US"/>
          </a:p>
        </p:txBody>
      </p:sp>
      <p:sp>
        <p:nvSpPr>
          <p:cNvPr id="30722" name="Rectangle 30721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 w="9525" cap="flat">
            <a:headEnd type="none" w="med" len="med"/>
            <a:tailEnd type="none" w="med" len="med"/>
          </a:ln>
        </p:spPr>
      </p:sp>
      <p:sp>
        <p:nvSpPr>
          <p:cNvPr id="461827" name="Rectangle 46182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</a:rPr>
              <a:t>Scoped token is where</a:t>
            </a:r>
            <a:r>
              <a:rPr lang="en-US" baseline="0" dirty="0" smtClean="0">
                <a:latin typeface="Arial" pitchFamily="34" charset="0"/>
              </a:rPr>
              <a:t> the Identity Party knows who the Relying Party is.</a:t>
            </a:r>
          </a:p>
          <a:p>
            <a:pPr eaLnBrk="1" hangingPunct="1"/>
            <a:r>
              <a:rPr lang="en-US" baseline="0" dirty="0" smtClean="0">
                <a:latin typeface="Arial" pitchFamily="34" charset="0"/>
              </a:rPr>
              <a:t>It is more secure (token is secured end-to-end) but less private (IP knows the RP)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577847B-50A8-44BF-BA1F-6470D9FE2ED1}" type="slidenum">
              <a:rPr lang="en-US"/>
              <a:pPr/>
              <a:t>5</a:t>
            </a:fld>
            <a:endParaRPr lang="en-US"/>
          </a:p>
        </p:txBody>
      </p:sp>
      <p:sp>
        <p:nvSpPr>
          <p:cNvPr id="31746" name="Rectangle 31745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 w="9525" cap="flat">
            <a:headEnd type="none" w="med" len="med"/>
            <a:tailEnd type="none" w="med" len="med"/>
          </a:ln>
        </p:spPr>
      </p:sp>
      <p:sp>
        <p:nvSpPr>
          <p:cNvPr id="463875" name="Rectangle 46387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Arial" pitchFamily="34" charset="0"/>
              </a:rPr>
              <a:t>Unscoped</a:t>
            </a:r>
            <a:r>
              <a:rPr lang="en-US" baseline="0" dirty="0" smtClean="0">
                <a:latin typeface="Arial" pitchFamily="34" charset="0"/>
              </a:rPr>
              <a:t> token is more private (</a:t>
            </a:r>
            <a:r>
              <a:rPr lang="en-US" baseline="0" dirty="0" err="1" smtClean="0">
                <a:latin typeface="Arial" pitchFamily="34" charset="0"/>
              </a:rPr>
              <a:t>gov</a:t>
            </a:r>
            <a:r>
              <a:rPr lang="en-US" baseline="0" dirty="0" smtClean="0">
                <a:latin typeface="Arial" pitchFamily="34" charset="0"/>
              </a:rPr>
              <a:t> identity provider doesn’t know you’re using id to prove you’re over 21) but the client can decrypt the token.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Read the tech ref to understand this.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Note that symmetric proof</a:t>
            </a:r>
            <a:r>
              <a:rPr lang="en-US" baseline="0" dirty="0" smtClean="0"/>
              <a:t> + </a:t>
            </a:r>
            <a:r>
              <a:rPr lang="en-US" baseline="0" dirty="0" err="1" smtClean="0"/>
              <a:t>unscoped</a:t>
            </a:r>
            <a:r>
              <a:rPr lang="en-US" baseline="0" dirty="0" smtClean="0"/>
              <a:t> token is not supported since the RP would receive an unencrypted token with proof key and could therefore reuse the token pretending to be the client.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40FF8-50AE-46AF-BD43-674239FD3BB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the tech ref to understand this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40FF8-50AE-46AF-BD43-674239FD3BB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 txBox="1">
            <a:spLocks noGrp="1" noChangeArrowheads="1"/>
          </p:cNvSpPr>
          <p:nvPr/>
        </p:nvSpPr>
        <p:spPr>
          <a:xfrm>
            <a:off x="3884613" y="0"/>
            <a:ext cx="2971800" cy="457200"/>
          </a:xfrm>
          <a:prstGeom prst="rect">
            <a:avLst/>
          </a:prstGeom>
          <a:noFill/>
        </p:spPr>
        <p:txBody>
          <a:bodyPr/>
          <a:lstStyle/>
          <a:p>
            <a:pPr algn="r"/>
            <a:fld id="{4EA3960D-030E-4A51-9B76-02BE6EA4785B}" type="datetime8">
              <a:rPr lang="en-US" sz="1200">
                <a:effectLst/>
                <a:latin typeface="Times New Roman" pitchFamily="18" charset="0"/>
              </a:rPr>
              <a:pPr algn="r"/>
              <a:t>4/29/2008 9:59 AM</a:t>
            </a:fld>
            <a:endParaRPr lang="en-US" sz="1200">
              <a:effectLst/>
              <a:latin typeface="Times New Roman" pitchFamily="18" charset="0"/>
            </a:endParaRPr>
          </a:p>
        </p:txBody>
      </p:sp>
      <p:sp>
        <p:nvSpPr>
          <p:cNvPr id="4" name="Shape 3"/>
          <p:cNvSpPr txBox="1">
            <a:spLocks noGrp="1" noChangeArrowheads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/>
            <a:fld id="{CB2CE0C2-5E9B-4C7D-B30E-9E97557F5C04}" type="slidenum">
              <a:rPr lang="en-US" sz="1200">
                <a:effectLst/>
                <a:latin typeface="Times New Roman" pitchFamily="18" charset="0"/>
              </a:rPr>
              <a:pPr algn="r"/>
              <a:t>8</a:t>
            </a:fld>
            <a:endParaRPr lang="en-US" sz="1200">
              <a:effectLst/>
              <a:latin typeface="Times New Roman" pitchFamily="18" charset="0"/>
            </a:endParaRPr>
          </a:p>
        </p:txBody>
      </p:sp>
      <p:sp>
        <p:nvSpPr>
          <p:cNvPr id="5" name="Shape 4"/>
          <p:cNvSpPr txBox="1">
            <a:spLocks noGrp="1" noChangeArrowheads="1"/>
          </p:cNvSpPr>
          <p:nvPr/>
        </p:nvSpPr>
        <p:spPr>
          <a:xfrm>
            <a:off x="0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eaLnBrk="0" hangingPunct="0"/>
            <a:r>
              <a:rPr lang="en-US" sz="1200">
                <a:effectLst/>
                <a:cs typeface="Arial" charset="0"/>
              </a:rPr>
              <a:t>© 2005 Microsoft Corporation. All rights reserved.</a:t>
            </a:r>
          </a:p>
          <a:p>
            <a:pPr eaLnBrk="0" hangingPunct="0"/>
            <a:r>
              <a:rPr lang="en-US" sz="1200">
                <a:effectLst/>
                <a:cs typeface="Arial" charset="0"/>
              </a:rPr>
              <a:t>This presentation is for informational purposes only. Microsoft makes no warranties, express or implied, in this summary.</a:t>
            </a:r>
          </a:p>
        </p:txBody>
      </p:sp>
      <p:sp>
        <p:nvSpPr>
          <p:cNvPr id="118789" name="Rectangle 741377"/>
          <p:cNvSpPr>
            <a:spLocks noRo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50875" y="280988"/>
            <a:ext cx="2682875" cy="20113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 GET to RP application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 302 from RP application to RP STS (per WS-Fed passive)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 GET to RP STS Home Realm Discovery page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 200 from RP STS Home Realm Discovery page containing page and CardSpace Icon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User clicks CardSpace icon, invoking CardSpace locally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CardSpace display cards matching the RP STS policy on the page (should be one card in this case)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User clicks card, causing CardSpace to send a WS-Trust RST to the identity provider STS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Identity Provider STS responds with an RSTR containing security token and display token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CardSpace uses an HTTPS POST to send the security token to the RP STS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RP STS then responds with an HTTP 200 containing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javascript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send the token back to the RP application (per WS-Fed passive) 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browser does an HTTPS POST to the RP application with the token issued by the RP STS as a parameter (per WS-Fed passive)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0" descr="microsoft_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10463" y="6361113"/>
            <a:ext cx="1182687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90750" y="3829050"/>
            <a:ext cx="65024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93925" y="2085975"/>
            <a:ext cx="6499225" cy="14700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0663"/>
            <a:ext cx="2057400" cy="6007100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0663"/>
            <a:ext cx="6019800" cy="6007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with Subhead NO Conten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black"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noAutofit/>
            <a:scene3d>
              <a:camera prst="orthographicFront"/>
              <a:lightRig rig="threePt" dir="t"/>
            </a:scene3d>
            <a:sp3d extrusionH="6350">
              <a:bevelT w="12700" h="25400" prst="coolSlant"/>
              <a:bevelB w="19050" h="19050"/>
              <a:extrusionClr>
                <a:schemeClr val="bg1"/>
              </a:extrusionClr>
            </a:sp3d>
          </a:bodyPr>
          <a:lstStyle>
            <a:lvl1pPr algn="l" defTabSz="91436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en-US" sz="4000" b="0" kern="1200" cap="none" spc="-125" baseline="0" dirty="0">
                <a:ln w="3175">
                  <a:noFill/>
                </a:ln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Title Text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 userDrawn="1">
            <p:ph type="body" sz="quarter" idx="10" hasCustomPrompt="1"/>
          </p:nvPr>
        </p:nvSpPr>
        <p:spPr bwMode="black">
          <a:xfrm>
            <a:off x="368300" y="776170"/>
            <a:ext cx="8394700" cy="415498"/>
          </a:xfrm>
        </p:spPr>
        <p:txBody>
          <a:bodyPr vert="horz" wrap="square" lIns="0" tIns="0" rIns="91440" bIns="0" rtlCol="0">
            <a:spAutoFit/>
          </a:bodyPr>
          <a:lstStyle>
            <a:lvl1pPr marL="384939" indent="-384939" algn="l" defTabSz="914327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None/>
              <a:defRPr lang="en-US" sz="3000" b="0" kern="1200" baseline="0">
                <a:ln w="18415" cmpd="sng">
                  <a:noFill/>
                  <a:prstDash val="solid"/>
                </a:ln>
                <a:solidFill>
                  <a:srgbClr val="FFFFCC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Narrow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Click to edit subtitle text</a:t>
            </a:r>
            <a:endParaRPr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5600"/>
            <a:ext cx="4038600" cy="4602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5600"/>
            <a:ext cx="4038600" cy="4602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06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5600"/>
            <a:ext cx="8229600" cy="460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4100" name="Picture 19" descr="microsoft_logo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510463" y="6361113"/>
            <a:ext cx="1182687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4115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  <p:sldLayoutId id="2147484114" r:id="rId12"/>
    <p:sldLayoutId id="2147484116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57188" indent="-357188" algn="l" rtl="0" eaLnBrk="0" fontAlgn="base" hangingPunct="0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87425" indent="-361950" algn="l" rtl="0" eaLnBrk="0" fontAlgn="base" hangingPunct="0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2000">
          <a:solidFill>
            <a:schemeClr val="tx1"/>
          </a:solidFill>
          <a:latin typeface="+mn-lt"/>
        </a:defRPr>
      </a:lvl2pPr>
      <a:lvl3pPr marL="1527175" indent="-269875" algn="l" rtl="0" eaLnBrk="0" fontAlgn="base" hangingPunct="0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2400">
          <a:solidFill>
            <a:schemeClr val="tx1"/>
          </a:solidFill>
          <a:latin typeface="+mn-lt"/>
        </a:defRPr>
      </a:lvl3pPr>
      <a:lvl4pPr marL="2074863" indent="-276225" algn="l" rtl="0" eaLnBrk="0" fontAlgn="base" hangingPunct="0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1600">
          <a:solidFill>
            <a:schemeClr val="tx1"/>
          </a:solidFill>
          <a:latin typeface="+mn-lt"/>
        </a:defRPr>
      </a:lvl4pPr>
      <a:lvl5pPr marL="2601913" indent="-266700" algn="l" rtl="0" eaLnBrk="0" fontAlgn="base" hangingPunct="0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1600">
          <a:solidFill>
            <a:schemeClr val="tx1"/>
          </a:solidFill>
          <a:latin typeface="+mn-lt"/>
        </a:defRPr>
      </a:lvl5pPr>
      <a:lvl6pPr marL="3059113" indent="-266700" algn="l" rtl="0" fontAlgn="base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1600">
          <a:solidFill>
            <a:schemeClr val="tx1"/>
          </a:solidFill>
          <a:latin typeface="+mn-lt"/>
        </a:defRPr>
      </a:lvl6pPr>
      <a:lvl7pPr marL="3516313" indent="-266700" algn="l" rtl="0" fontAlgn="base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1600">
          <a:solidFill>
            <a:schemeClr val="tx1"/>
          </a:solidFill>
          <a:latin typeface="+mn-lt"/>
        </a:defRPr>
      </a:lvl7pPr>
      <a:lvl8pPr marL="3973513" indent="-266700" algn="l" rtl="0" fontAlgn="base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1600">
          <a:solidFill>
            <a:schemeClr val="tx1"/>
          </a:solidFill>
          <a:latin typeface="+mn-lt"/>
        </a:defRPr>
      </a:lvl8pPr>
      <a:lvl9pPr marL="4430713" indent="-266700" algn="l" rtl="0" fontAlgn="base">
        <a:spcBef>
          <a:spcPct val="20000"/>
        </a:spcBef>
        <a:spcAft>
          <a:spcPct val="20000"/>
        </a:spcAft>
        <a:buClr>
          <a:schemeClr val="tx1"/>
        </a:buClr>
        <a:buSzPct val="135000"/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jpe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19.jpe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20.jpe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22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2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20.jpe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3.wmf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1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7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819807" y="3909848"/>
            <a:ext cx="54681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Whiteboard discussion of </a:t>
            </a:r>
          </a:p>
          <a:p>
            <a:r>
              <a:rPr lang="en-GB" sz="3600" dirty="0" smtClean="0"/>
              <a:t>WS-Fed and WS-Trust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 bwMode="auto">
          <a:xfrm>
            <a:off x="-331076" y="-346841"/>
            <a:ext cx="9995338" cy="8103475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226" name="Straight Connector 32768"/>
          <p:cNvSpPr>
            <a:spLocks noChangeShapeType="1"/>
          </p:cNvSpPr>
          <p:nvPr/>
        </p:nvSpPr>
        <p:spPr bwMode="auto">
          <a:xfrm>
            <a:off x="866775" y="1898650"/>
            <a:ext cx="0" cy="4546600"/>
          </a:xfrm>
          <a:prstGeom prst="line">
            <a:avLst/>
          </a:prstGeom>
          <a:noFill/>
          <a:ln w="57150" algn="ctr">
            <a:solidFill>
              <a:srgbClr val="00CC00">
                <a:alpha val="70195"/>
              </a:srgb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27" name="Straight Connector 32769"/>
          <p:cNvSpPr>
            <a:spLocks noChangeShapeType="1"/>
          </p:cNvSpPr>
          <p:nvPr/>
        </p:nvSpPr>
        <p:spPr bwMode="auto">
          <a:xfrm>
            <a:off x="8391525" y="1898650"/>
            <a:ext cx="0" cy="4546600"/>
          </a:xfrm>
          <a:prstGeom prst="line">
            <a:avLst/>
          </a:prstGeom>
          <a:noFill/>
          <a:ln w="57150" algn="ctr">
            <a:solidFill>
              <a:srgbClr val="00CC00">
                <a:alpha val="70195"/>
              </a:srgb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28" name="Straight Connector 32770"/>
          <p:cNvSpPr>
            <a:spLocks noChangeShapeType="1"/>
          </p:cNvSpPr>
          <p:nvPr/>
        </p:nvSpPr>
        <p:spPr bwMode="auto">
          <a:xfrm>
            <a:off x="5883275" y="1898650"/>
            <a:ext cx="0" cy="4546600"/>
          </a:xfrm>
          <a:prstGeom prst="line">
            <a:avLst/>
          </a:prstGeom>
          <a:noFill/>
          <a:ln w="57150" algn="ctr">
            <a:solidFill>
              <a:srgbClr val="00CC00">
                <a:alpha val="70195"/>
              </a:srgb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29" name="Straight Connector 32771"/>
          <p:cNvSpPr>
            <a:spLocks noChangeShapeType="1"/>
          </p:cNvSpPr>
          <p:nvPr/>
        </p:nvSpPr>
        <p:spPr bwMode="auto">
          <a:xfrm>
            <a:off x="3832225" y="1898650"/>
            <a:ext cx="0" cy="4546600"/>
          </a:xfrm>
          <a:prstGeom prst="line">
            <a:avLst/>
          </a:prstGeom>
          <a:noFill/>
          <a:ln w="57150" algn="ctr">
            <a:solidFill>
              <a:srgbClr val="00CC00">
                <a:alpha val="70195"/>
              </a:srgb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050" name="Title 205004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bg2"/>
                </a:solidFill>
              </a:rPr>
              <a:t>WS-* Metasystem Protocol</a:t>
            </a:r>
            <a:endParaRPr lang="en-US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231" name="TextBox 32773"/>
          <p:cNvSpPr txBox="1">
            <a:spLocks noChangeArrowheads="1"/>
          </p:cNvSpPr>
          <p:nvPr/>
        </p:nvSpPr>
        <p:spPr bwMode="auto">
          <a:xfrm>
            <a:off x="3425825" y="1323975"/>
            <a:ext cx="8747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>
                <a:solidFill>
                  <a:schemeClr val="bg2"/>
                </a:solidFill>
                <a:latin typeface="Gill Sans MT" pitchFamily="34" charset="0"/>
              </a:rPr>
              <a:t>Identity</a:t>
            </a:r>
          </a:p>
          <a:p>
            <a:pPr algn="ctr" eaLnBrk="0" hangingPunct="0"/>
            <a:r>
              <a:rPr lang="en-US" sz="1600">
                <a:solidFill>
                  <a:schemeClr val="bg2"/>
                </a:solidFill>
                <a:latin typeface="Gill Sans MT" pitchFamily="34" charset="0"/>
              </a:rPr>
              <a:t>Selector</a:t>
            </a:r>
          </a:p>
        </p:txBody>
      </p:sp>
      <p:sp>
        <p:nvSpPr>
          <p:cNvPr id="52232" name="TextBox 32774"/>
          <p:cNvSpPr txBox="1">
            <a:spLocks noChangeArrowheads="1"/>
          </p:cNvSpPr>
          <p:nvPr/>
        </p:nvSpPr>
        <p:spPr bwMode="auto">
          <a:xfrm>
            <a:off x="5481638" y="1323975"/>
            <a:ext cx="774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>
                <a:solidFill>
                  <a:schemeClr val="bg2"/>
                </a:solidFill>
                <a:latin typeface="Gill Sans MT" pitchFamily="34" charset="0"/>
              </a:rPr>
              <a:t>Relying</a:t>
            </a:r>
          </a:p>
          <a:p>
            <a:pPr algn="ctr" eaLnBrk="0" hangingPunct="0"/>
            <a:r>
              <a:rPr lang="en-US" sz="1600">
                <a:solidFill>
                  <a:schemeClr val="bg2"/>
                </a:solidFill>
                <a:latin typeface="Gill Sans MT" pitchFamily="34" charset="0"/>
              </a:rPr>
              <a:t>Party</a:t>
            </a:r>
          </a:p>
        </p:txBody>
      </p:sp>
      <p:sp>
        <p:nvSpPr>
          <p:cNvPr id="52233" name="TextBox 32775"/>
          <p:cNvSpPr txBox="1">
            <a:spLocks noChangeArrowheads="1"/>
          </p:cNvSpPr>
          <p:nvPr/>
        </p:nvSpPr>
        <p:spPr bwMode="auto">
          <a:xfrm>
            <a:off x="339725" y="1323975"/>
            <a:ext cx="1123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>
                <a:solidFill>
                  <a:schemeClr val="bg2"/>
                </a:solidFill>
                <a:latin typeface="Gill Sans MT" pitchFamily="34" charset="0"/>
              </a:rPr>
              <a:t>Client</a:t>
            </a:r>
            <a:br>
              <a:rPr lang="en-US" sz="1600">
                <a:solidFill>
                  <a:schemeClr val="bg2"/>
                </a:solidFill>
                <a:latin typeface="Gill Sans MT" pitchFamily="34" charset="0"/>
              </a:rPr>
            </a:br>
            <a:r>
              <a:rPr lang="en-US" sz="1600">
                <a:solidFill>
                  <a:schemeClr val="bg2"/>
                </a:solidFill>
                <a:latin typeface="Gill Sans MT" pitchFamily="34" charset="0"/>
              </a:rPr>
              <a:t>Application</a:t>
            </a:r>
          </a:p>
        </p:txBody>
      </p:sp>
      <p:sp>
        <p:nvSpPr>
          <p:cNvPr id="52234" name="Straight Connector 32776"/>
          <p:cNvSpPr>
            <a:spLocks noChangeShapeType="1"/>
          </p:cNvSpPr>
          <p:nvPr/>
        </p:nvSpPr>
        <p:spPr bwMode="auto">
          <a:xfrm>
            <a:off x="908050" y="2260600"/>
            <a:ext cx="4962525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35" name="Straight Connector 32777"/>
          <p:cNvSpPr>
            <a:spLocks noChangeShapeType="1"/>
          </p:cNvSpPr>
          <p:nvPr/>
        </p:nvSpPr>
        <p:spPr bwMode="auto">
          <a:xfrm flipH="1">
            <a:off x="923925" y="2658434"/>
            <a:ext cx="4932363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36" name="Straight Connector 32778"/>
          <p:cNvSpPr>
            <a:spLocks noChangeShapeType="1"/>
          </p:cNvSpPr>
          <p:nvPr/>
        </p:nvSpPr>
        <p:spPr bwMode="auto">
          <a:xfrm>
            <a:off x="908050" y="3047372"/>
            <a:ext cx="2895600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37" name="TextBox 32779"/>
          <p:cNvSpPr txBox="1">
            <a:spLocks noChangeArrowheads="1"/>
          </p:cNvSpPr>
          <p:nvPr/>
        </p:nvSpPr>
        <p:spPr bwMode="auto">
          <a:xfrm>
            <a:off x="908232" y="2725738"/>
            <a:ext cx="16916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noProof="1" smtClean="0">
                <a:solidFill>
                  <a:schemeClr val="bg2"/>
                </a:solidFill>
                <a:latin typeface="Gill Sans MT" pitchFamily="34" charset="0"/>
              </a:rPr>
              <a:t>GetToken</a:t>
            </a:r>
            <a:r>
              <a:rPr lang="en-US" sz="1400" dirty="0" smtClean="0">
                <a:solidFill>
                  <a:schemeClr val="bg2"/>
                </a:solidFill>
                <a:latin typeface="Gill Sans MT" pitchFamily="34" charset="0"/>
              </a:rPr>
              <a:t>(RP Policy)</a:t>
            </a:r>
            <a:endParaRPr lang="en-US" sz="1400" dirty="0">
              <a:solidFill>
                <a:schemeClr val="bg2"/>
              </a:solidFill>
              <a:latin typeface="Gill Sans MT" pitchFamily="34" charset="0"/>
            </a:endParaRPr>
          </a:p>
        </p:txBody>
      </p:sp>
      <p:sp>
        <p:nvSpPr>
          <p:cNvPr id="52238" name="Straight Connector 32780"/>
          <p:cNvSpPr>
            <a:spLocks noChangeShapeType="1"/>
          </p:cNvSpPr>
          <p:nvPr/>
        </p:nvSpPr>
        <p:spPr bwMode="auto">
          <a:xfrm>
            <a:off x="3866191" y="4886940"/>
            <a:ext cx="4492625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39" name="TextBox 32781"/>
          <p:cNvSpPr txBox="1">
            <a:spLocks noChangeArrowheads="1"/>
          </p:cNvSpPr>
          <p:nvPr/>
        </p:nvSpPr>
        <p:spPr bwMode="auto">
          <a:xfrm>
            <a:off x="3872094" y="4566265"/>
            <a:ext cx="31915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WS-Trust RST Request </a:t>
            </a:r>
            <a:r>
              <a:rPr lang="en-US" sz="1400" dirty="0" smtClean="0">
                <a:solidFill>
                  <a:schemeClr val="bg2"/>
                </a:solidFill>
                <a:latin typeface="Gill Sans MT" pitchFamily="34" charset="0"/>
              </a:rPr>
              <a:t>(user </a:t>
            </a:r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credentials)</a:t>
            </a:r>
          </a:p>
        </p:txBody>
      </p:sp>
      <p:sp>
        <p:nvSpPr>
          <p:cNvPr id="52240" name="Straight Connector 32782"/>
          <p:cNvSpPr>
            <a:spLocks noChangeShapeType="1"/>
          </p:cNvSpPr>
          <p:nvPr/>
        </p:nvSpPr>
        <p:spPr bwMode="auto">
          <a:xfrm flipH="1">
            <a:off x="3868109" y="5288131"/>
            <a:ext cx="4486275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41" name="TextBox 32783"/>
          <p:cNvSpPr txBox="1">
            <a:spLocks noChangeArrowheads="1"/>
          </p:cNvSpPr>
          <p:nvPr/>
        </p:nvSpPr>
        <p:spPr bwMode="auto">
          <a:xfrm>
            <a:off x="5009126" y="4956343"/>
            <a:ext cx="3346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WS-Trust  RSTR Response (security token)</a:t>
            </a:r>
          </a:p>
        </p:txBody>
      </p:sp>
      <p:sp>
        <p:nvSpPr>
          <p:cNvPr id="52242" name="TextBox 32784"/>
          <p:cNvSpPr txBox="1">
            <a:spLocks noChangeArrowheads="1"/>
          </p:cNvSpPr>
          <p:nvPr/>
        </p:nvSpPr>
        <p:spPr bwMode="auto">
          <a:xfrm>
            <a:off x="2124853" y="3149600"/>
            <a:ext cx="1365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Select Identity</a:t>
            </a:r>
          </a:p>
        </p:txBody>
      </p:sp>
      <p:sp>
        <p:nvSpPr>
          <p:cNvPr id="52243" name="Straight Connector 32785"/>
          <p:cNvSpPr>
            <a:spLocks noChangeShapeType="1"/>
          </p:cNvSpPr>
          <p:nvPr/>
        </p:nvSpPr>
        <p:spPr bwMode="auto">
          <a:xfrm flipH="1" flipV="1">
            <a:off x="881063" y="5906446"/>
            <a:ext cx="2936875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44" name="TextBox 32786"/>
          <p:cNvSpPr txBox="1">
            <a:spLocks noChangeArrowheads="1"/>
          </p:cNvSpPr>
          <p:nvPr/>
        </p:nvSpPr>
        <p:spPr bwMode="auto">
          <a:xfrm>
            <a:off x="2021963" y="5603531"/>
            <a:ext cx="17653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Return</a:t>
            </a:r>
            <a:r>
              <a:rPr lang="en-US" sz="1200" dirty="0">
                <a:solidFill>
                  <a:schemeClr val="bg2"/>
                </a:solidFill>
                <a:latin typeface="Gill Sans MT" pitchFamily="34" charset="0"/>
              </a:rPr>
              <a:t> </a:t>
            </a:r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security</a:t>
            </a:r>
            <a:r>
              <a:rPr lang="en-US" sz="1200" dirty="0">
                <a:solidFill>
                  <a:schemeClr val="bg2"/>
                </a:solidFill>
                <a:latin typeface="Gill Sans MT" pitchFamily="34" charset="0"/>
              </a:rPr>
              <a:t> </a:t>
            </a:r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token</a:t>
            </a:r>
          </a:p>
        </p:txBody>
      </p:sp>
      <p:sp>
        <p:nvSpPr>
          <p:cNvPr id="52245" name="TextBox 32787"/>
          <p:cNvSpPr txBox="1">
            <a:spLocks noChangeArrowheads="1"/>
          </p:cNvSpPr>
          <p:nvPr/>
        </p:nvSpPr>
        <p:spPr bwMode="auto">
          <a:xfrm>
            <a:off x="979488" y="3930650"/>
            <a:ext cx="25273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>
                <a:solidFill>
                  <a:schemeClr val="bg2"/>
                </a:solidFill>
                <a:latin typeface="Gill Sans MT" pitchFamily="34" charset="0"/>
              </a:rPr>
              <a:t>Identity needs credentials</a:t>
            </a:r>
            <a:r>
              <a:rPr lang="en-US" sz="1200">
                <a:solidFill>
                  <a:schemeClr val="bg2"/>
                </a:solidFill>
                <a:latin typeface="Gill Sans MT" pitchFamily="34" charset="0"/>
              </a:rPr>
              <a:t/>
            </a:r>
            <a:br>
              <a:rPr lang="en-US" sz="1200">
                <a:solidFill>
                  <a:schemeClr val="bg2"/>
                </a:solidFill>
                <a:latin typeface="Gill Sans MT" pitchFamily="34" charset="0"/>
              </a:rPr>
            </a:br>
            <a:endParaRPr lang="en-US" sz="1200">
              <a:solidFill>
                <a:schemeClr val="bg2"/>
              </a:solidFill>
              <a:latin typeface="Gill Sans MT" pitchFamily="34" charset="0"/>
            </a:endParaRPr>
          </a:p>
        </p:txBody>
      </p:sp>
      <p:sp>
        <p:nvSpPr>
          <p:cNvPr id="52246" name="Straight Connector 32788"/>
          <p:cNvSpPr>
            <a:spLocks noChangeShapeType="1"/>
          </p:cNvSpPr>
          <p:nvPr/>
        </p:nvSpPr>
        <p:spPr bwMode="auto">
          <a:xfrm>
            <a:off x="884238" y="6298558"/>
            <a:ext cx="4943475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47" name="TextBox 32790"/>
          <p:cNvSpPr txBox="1">
            <a:spLocks noChangeArrowheads="1"/>
          </p:cNvSpPr>
          <p:nvPr/>
        </p:nvSpPr>
        <p:spPr bwMode="auto">
          <a:xfrm>
            <a:off x="7927975" y="1323975"/>
            <a:ext cx="895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>
                <a:solidFill>
                  <a:schemeClr val="bg2"/>
                </a:solidFill>
                <a:latin typeface="Gill Sans MT" pitchFamily="34" charset="0"/>
              </a:rPr>
              <a:t>Identity</a:t>
            </a:r>
          </a:p>
          <a:p>
            <a:pPr algn="ctr" eaLnBrk="0" hangingPunct="0"/>
            <a:r>
              <a:rPr lang="en-US" sz="1600">
                <a:solidFill>
                  <a:schemeClr val="bg2"/>
                </a:solidFill>
                <a:latin typeface="Gill Sans MT" pitchFamily="34" charset="0"/>
              </a:rPr>
              <a:t>Provider</a:t>
            </a:r>
          </a:p>
        </p:txBody>
      </p:sp>
      <p:pic>
        <p:nvPicPr>
          <p:cNvPr id="52248" name="Rectangle 327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6625" y="5409558"/>
            <a:ext cx="977900" cy="534988"/>
          </a:xfrm>
          <a:prstGeom prst="rect">
            <a:avLst/>
          </a:prstGeom>
          <a:ln>
            <a:noFill/>
          </a:ln>
          <a:effectLst/>
        </p:spPr>
      </p:pic>
      <p:sp>
        <p:nvSpPr>
          <p:cNvPr id="2050096" name="TextBox 2050095"/>
          <p:cNvSpPr txBox="1">
            <a:spLocks noChangeArrowheads="1"/>
          </p:cNvSpPr>
          <p:nvPr/>
        </p:nvSpPr>
        <p:spPr bwMode="auto">
          <a:xfrm>
            <a:off x="6108700" y="5525446"/>
            <a:ext cx="723900" cy="18256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defRPr/>
            </a:pPr>
            <a:r>
              <a:rPr lang="en-US" sz="1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itchFamily="34" charset="0"/>
              </a:rPr>
              <a:t>Token</a:t>
            </a:r>
          </a:p>
        </p:txBody>
      </p:sp>
      <p:sp>
        <p:nvSpPr>
          <p:cNvPr id="52250" name="TextBox 32793"/>
          <p:cNvSpPr txBox="1">
            <a:spLocks noChangeArrowheads="1"/>
          </p:cNvSpPr>
          <p:nvPr/>
        </p:nvSpPr>
        <p:spPr bwMode="auto">
          <a:xfrm>
            <a:off x="908232" y="1948822"/>
            <a:ext cx="2501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WS-MEX </a:t>
            </a:r>
            <a:r>
              <a:rPr lang="en-US" sz="1400" noProof="1">
                <a:solidFill>
                  <a:schemeClr val="bg2"/>
                </a:solidFill>
                <a:latin typeface="Gill Sans MT" pitchFamily="34" charset="0"/>
              </a:rPr>
              <a:t>GetMetadata</a:t>
            </a:r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 Request</a:t>
            </a:r>
          </a:p>
        </p:txBody>
      </p:sp>
      <p:sp>
        <p:nvSpPr>
          <p:cNvPr id="34845" name="Rounded Rectangle 32795"/>
          <p:cNvSpPr>
            <a:spLocks noChangeArrowheads="1"/>
          </p:cNvSpPr>
          <p:nvPr/>
        </p:nvSpPr>
        <p:spPr bwMode="auto">
          <a:xfrm>
            <a:off x="5985024" y="2018192"/>
            <a:ext cx="952500" cy="447675"/>
          </a:xfrm>
          <a:prstGeom prst="roundRect">
            <a:avLst>
              <a:gd name="adj" fmla="val 4764"/>
            </a:avLst>
          </a:prstGeom>
          <a:gradFill rotWithShape="1">
            <a:gsLst>
              <a:gs pos="0">
                <a:srgbClr val="D5D69C"/>
              </a:gs>
              <a:gs pos="100000">
                <a:srgbClr val="EEEFD7"/>
              </a:gs>
            </a:gsLst>
            <a:lin ang="2700000" scaled="1"/>
          </a:gradFill>
          <a:ln w="9525" algn="ctr">
            <a:solidFill>
              <a:srgbClr val="4D4D4D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fr-FR" b="1">
              <a:solidFill>
                <a:schemeClr val="bg2"/>
              </a:solidFill>
              <a:latin typeface="Gill Sans MT" pitchFamily="34" charset="0"/>
            </a:endParaRPr>
          </a:p>
        </p:txBody>
      </p:sp>
      <p:sp>
        <p:nvSpPr>
          <p:cNvPr id="2050098" name="TextBox 2050097"/>
          <p:cNvSpPr txBox="1">
            <a:spLocks noChangeArrowheads="1"/>
          </p:cNvSpPr>
          <p:nvPr/>
        </p:nvSpPr>
        <p:spPr bwMode="auto">
          <a:xfrm>
            <a:off x="5981849" y="2103438"/>
            <a:ext cx="941388" cy="28416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5000"/>
              <a:buFont typeface="Wingdings" pitchFamily="2" charset="2"/>
              <a:buNone/>
              <a:defRPr/>
            </a:pPr>
            <a:r>
              <a:rPr lang="en-US" sz="1400" noProof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itchFamily="34" charset="0"/>
                <a:cs typeface="Arial" pitchFamily="34" charset="0"/>
              </a:rPr>
              <a:t>Policy</a:t>
            </a:r>
            <a:endParaRPr lang="en-US" dirty="0">
              <a:solidFill>
                <a:schemeClr val="bg2"/>
              </a:solidFill>
              <a:latin typeface="Gill Sans MT" pitchFamily="34" charset="0"/>
            </a:endParaRPr>
          </a:p>
        </p:txBody>
      </p:sp>
      <p:pic>
        <p:nvPicPr>
          <p:cNvPr id="52254" name="Rectangle 3279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2550" y="3530600"/>
            <a:ext cx="458788" cy="398463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2255" name="Oval 32798"/>
          <p:cNvSpPr>
            <a:spLocks noChangeArrowheads="1"/>
          </p:cNvSpPr>
          <p:nvPr/>
        </p:nvSpPr>
        <p:spPr bwMode="auto">
          <a:xfrm>
            <a:off x="542595" y="2146449"/>
            <a:ext cx="257175" cy="2381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400" dirty="0">
                <a:latin typeface="Gill Sans MT" pitchFamily="34" charset="0"/>
              </a:rPr>
              <a:t>1</a:t>
            </a:r>
          </a:p>
        </p:txBody>
      </p:sp>
      <p:sp>
        <p:nvSpPr>
          <p:cNvPr id="52256" name="Oval 32799"/>
          <p:cNvSpPr>
            <a:spLocks noChangeArrowheads="1"/>
          </p:cNvSpPr>
          <p:nvPr/>
        </p:nvSpPr>
        <p:spPr bwMode="auto">
          <a:xfrm>
            <a:off x="542595" y="2533650"/>
            <a:ext cx="257175" cy="2381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400" dirty="0">
                <a:latin typeface="Gill Sans MT" pitchFamily="34" charset="0"/>
              </a:rPr>
              <a:t>2</a:t>
            </a:r>
          </a:p>
        </p:txBody>
      </p:sp>
      <p:sp>
        <p:nvSpPr>
          <p:cNvPr id="52257" name="Oval 32800"/>
          <p:cNvSpPr>
            <a:spLocks noChangeArrowheads="1"/>
          </p:cNvSpPr>
          <p:nvPr/>
        </p:nvSpPr>
        <p:spPr bwMode="auto">
          <a:xfrm>
            <a:off x="542595" y="2952750"/>
            <a:ext cx="257175" cy="2381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400">
                <a:latin typeface="Gill Sans MT" pitchFamily="34" charset="0"/>
              </a:rPr>
              <a:t>3</a:t>
            </a:r>
          </a:p>
        </p:txBody>
      </p:sp>
      <p:sp>
        <p:nvSpPr>
          <p:cNvPr id="52258" name="Oval 32801"/>
          <p:cNvSpPr>
            <a:spLocks noChangeArrowheads="1"/>
          </p:cNvSpPr>
          <p:nvPr/>
        </p:nvSpPr>
        <p:spPr bwMode="auto">
          <a:xfrm>
            <a:off x="3530342" y="4776478"/>
            <a:ext cx="257175" cy="2381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400" dirty="0">
                <a:latin typeface="Gill Sans MT" pitchFamily="34" charset="0"/>
              </a:rPr>
              <a:t>7</a:t>
            </a:r>
          </a:p>
        </p:txBody>
      </p:sp>
      <p:sp>
        <p:nvSpPr>
          <p:cNvPr id="52259" name="Oval 32802"/>
          <p:cNvSpPr>
            <a:spLocks noChangeArrowheads="1"/>
          </p:cNvSpPr>
          <p:nvPr/>
        </p:nvSpPr>
        <p:spPr bwMode="auto">
          <a:xfrm>
            <a:off x="3530341" y="5162571"/>
            <a:ext cx="257175" cy="2381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400" dirty="0">
                <a:latin typeface="Gill Sans MT" pitchFamily="34" charset="0"/>
              </a:rPr>
              <a:t>8</a:t>
            </a:r>
          </a:p>
        </p:txBody>
      </p:sp>
      <p:sp>
        <p:nvSpPr>
          <p:cNvPr id="52260" name="Oval 32803"/>
          <p:cNvSpPr>
            <a:spLocks noChangeArrowheads="1"/>
          </p:cNvSpPr>
          <p:nvPr/>
        </p:nvSpPr>
        <p:spPr bwMode="auto">
          <a:xfrm>
            <a:off x="1905000" y="3190875"/>
            <a:ext cx="257175" cy="2381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400">
                <a:latin typeface="Gill Sans MT" pitchFamily="34" charset="0"/>
              </a:rPr>
              <a:t>4</a:t>
            </a:r>
          </a:p>
        </p:txBody>
      </p:sp>
      <p:sp>
        <p:nvSpPr>
          <p:cNvPr id="52261" name="Oval 32804"/>
          <p:cNvSpPr>
            <a:spLocks noChangeArrowheads="1"/>
          </p:cNvSpPr>
          <p:nvPr/>
        </p:nvSpPr>
        <p:spPr bwMode="auto">
          <a:xfrm>
            <a:off x="3530898" y="3940240"/>
            <a:ext cx="257175" cy="2381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400" dirty="0">
                <a:latin typeface="Gill Sans MT" pitchFamily="34" charset="0"/>
              </a:rPr>
              <a:t>5</a:t>
            </a:r>
          </a:p>
        </p:txBody>
      </p:sp>
      <p:sp>
        <p:nvSpPr>
          <p:cNvPr id="52262" name="Oval 32805"/>
          <p:cNvSpPr>
            <a:spLocks noChangeArrowheads="1"/>
          </p:cNvSpPr>
          <p:nvPr/>
        </p:nvSpPr>
        <p:spPr bwMode="auto">
          <a:xfrm>
            <a:off x="3528682" y="4320793"/>
            <a:ext cx="257175" cy="2381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400" dirty="0">
                <a:latin typeface="Gill Sans MT" pitchFamily="34" charset="0"/>
              </a:rPr>
              <a:t>6</a:t>
            </a:r>
          </a:p>
        </p:txBody>
      </p:sp>
      <p:sp>
        <p:nvSpPr>
          <p:cNvPr id="52263" name="Rectangle 32806"/>
          <p:cNvSpPr>
            <a:spLocks noChangeArrowheads="1"/>
          </p:cNvSpPr>
          <p:nvPr/>
        </p:nvSpPr>
        <p:spPr bwMode="auto">
          <a:xfrm>
            <a:off x="3759200" y="3263900"/>
            <a:ext cx="146050" cy="369888"/>
          </a:xfrm>
          <a:prstGeom prst="rect">
            <a:avLst/>
          </a:prstGeom>
          <a:solidFill>
            <a:schemeClr val="tx1"/>
          </a:solidFill>
          <a:ln w="12700" algn="ctr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>
              <a:solidFill>
                <a:schemeClr val="bg2"/>
              </a:solidFill>
              <a:latin typeface="Gill Sans MT" pitchFamily="34" charset="0"/>
            </a:endParaRPr>
          </a:p>
        </p:txBody>
      </p:sp>
      <p:sp>
        <p:nvSpPr>
          <p:cNvPr id="52264" name="Shape 32807"/>
          <p:cNvSpPr>
            <a:spLocks/>
          </p:cNvSpPr>
          <p:nvPr/>
        </p:nvSpPr>
        <p:spPr bwMode="auto">
          <a:xfrm flipH="1">
            <a:off x="3200400" y="3463925"/>
            <a:ext cx="533400" cy="447675"/>
          </a:xfrm>
          <a:custGeom>
            <a:avLst/>
            <a:gdLst>
              <a:gd name="T0" fmla="*/ 0 w 336"/>
              <a:gd name="T1" fmla="*/ 0 h 240"/>
              <a:gd name="T2" fmla="*/ 2147483647 w 336"/>
              <a:gd name="T3" fmla="*/ 2147483647 h 240"/>
              <a:gd name="T4" fmla="*/ 0 w 336"/>
              <a:gd name="T5" fmla="*/ 2147483647 h 240"/>
              <a:gd name="T6" fmla="*/ 0 1 256"/>
              <a:gd name="T7" fmla="*/ 0 1 256"/>
              <a:gd name="T8" fmla="*/ 0 1 256"/>
              <a:gd name="T9" fmla="*/ 0 w 336"/>
              <a:gd name="T10" fmla="*/ 0 h 240"/>
              <a:gd name="T11" fmla="*/ 336 w 336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6" h="240">
                <a:moveTo>
                  <a:pt x="0" y="0"/>
                </a:moveTo>
                <a:cubicBezTo>
                  <a:pt x="168" y="28"/>
                  <a:pt x="336" y="56"/>
                  <a:pt x="336" y="96"/>
                </a:cubicBezTo>
                <a:cubicBezTo>
                  <a:pt x="336" y="136"/>
                  <a:pt x="168" y="188"/>
                  <a:pt x="0" y="240"/>
                </a:cubicBezTo>
              </a:path>
            </a:pathLst>
          </a:custGeom>
          <a:noFill/>
          <a:ln w="19050" algn="ctr">
            <a:solidFill>
              <a:schemeClr val="bg1"/>
            </a:solidFill>
            <a:prstDash val="dash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chemeClr val="bg2"/>
              </a:solidFill>
              <a:latin typeface="Gill Sans MT" pitchFamily="34" charset="0"/>
            </a:endParaRPr>
          </a:p>
        </p:txBody>
      </p:sp>
      <p:sp>
        <p:nvSpPr>
          <p:cNvPr id="52265" name="TextBox 32808"/>
          <p:cNvSpPr txBox="1">
            <a:spLocks noChangeArrowheads="1"/>
          </p:cNvSpPr>
          <p:nvPr/>
        </p:nvSpPr>
        <p:spPr bwMode="auto">
          <a:xfrm>
            <a:off x="5914397" y="2513013"/>
            <a:ext cx="15700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fr-FR" sz="1400">
                <a:solidFill>
                  <a:schemeClr val="bg2"/>
                </a:solidFill>
                <a:latin typeface="Gill Sans MT" pitchFamily="34" charset="0"/>
              </a:rPr>
              <a:t>WS-Security Policy</a:t>
            </a:r>
            <a:endParaRPr lang="en-US" sz="1400">
              <a:solidFill>
                <a:schemeClr val="bg2"/>
              </a:solidFill>
              <a:latin typeface="Gill Sans MT" pitchFamily="34" charset="0"/>
            </a:endParaRPr>
          </a:p>
        </p:txBody>
      </p:sp>
      <p:sp>
        <p:nvSpPr>
          <p:cNvPr id="52266" name="Straight Connector 32809"/>
          <p:cNvSpPr>
            <a:spLocks noChangeShapeType="1"/>
          </p:cNvSpPr>
          <p:nvPr/>
        </p:nvSpPr>
        <p:spPr bwMode="auto">
          <a:xfrm>
            <a:off x="844550" y="1905000"/>
            <a:ext cx="0" cy="4546600"/>
          </a:xfrm>
          <a:prstGeom prst="line">
            <a:avLst/>
          </a:prstGeom>
          <a:noFill/>
          <a:ln w="57150" algn="ctr">
            <a:solidFill>
              <a:srgbClr val="00CC00">
                <a:alpha val="70195"/>
              </a:srgb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67" name="Straight Connector 32810"/>
          <p:cNvSpPr>
            <a:spLocks noChangeShapeType="1"/>
          </p:cNvSpPr>
          <p:nvPr/>
        </p:nvSpPr>
        <p:spPr bwMode="auto">
          <a:xfrm>
            <a:off x="3841750" y="1905000"/>
            <a:ext cx="0" cy="4546600"/>
          </a:xfrm>
          <a:prstGeom prst="line">
            <a:avLst/>
          </a:prstGeom>
          <a:noFill/>
          <a:ln w="57150" algn="ctr">
            <a:solidFill>
              <a:srgbClr val="00CC00">
                <a:alpha val="70195"/>
              </a:srgb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68" name="TextBox 32789"/>
          <p:cNvSpPr txBox="1">
            <a:spLocks noChangeArrowheads="1"/>
          </p:cNvSpPr>
          <p:nvPr/>
        </p:nvSpPr>
        <p:spPr bwMode="auto">
          <a:xfrm>
            <a:off x="912631" y="5979471"/>
            <a:ext cx="39417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Access Resource</a:t>
            </a:r>
            <a:r>
              <a:rPr lang="en-US" sz="1200" dirty="0">
                <a:solidFill>
                  <a:schemeClr val="bg2"/>
                </a:solidFill>
                <a:latin typeface="Gill Sans MT" pitchFamily="34" charset="0"/>
              </a:rPr>
              <a:t> </a:t>
            </a:r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with</a:t>
            </a:r>
            <a:r>
              <a:rPr lang="en-US" sz="1200" dirty="0">
                <a:solidFill>
                  <a:schemeClr val="bg2"/>
                </a:solidFill>
                <a:latin typeface="Gill Sans MT" pitchFamily="34" charset="0"/>
              </a:rPr>
              <a:t> </a:t>
            </a:r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security token (WS-Security)</a:t>
            </a:r>
          </a:p>
        </p:txBody>
      </p:sp>
      <p:sp>
        <p:nvSpPr>
          <p:cNvPr id="45" name="Straight Connector 32780"/>
          <p:cNvSpPr>
            <a:spLocks noChangeShapeType="1"/>
          </p:cNvSpPr>
          <p:nvPr/>
        </p:nvSpPr>
        <p:spPr bwMode="auto">
          <a:xfrm>
            <a:off x="3869729" y="4050471"/>
            <a:ext cx="4492625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Straight Connector 32782"/>
          <p:cNvSpPr>
            <a:spLocks noChangeShapeType="1"/>
          </p:cNvSpPr>
          <p:nvPr/>
        </p:nvSpPr>
        <p:spPr bwMode="auto">
          <a:xfrm flipH="1">
            <a:off x="3871647" y="4430396"/>
            <a:ext cx="4486275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TextBox 32794"/>
          <p:cNvSpPr txBox="1">
            <a:spLocks noChangeArrowheads="1"/>
          </p:cNvSpPr>
          <p:nvPr/>
        </p:nvSpPr>
        <p:spPr bwMode="auto">
          <a:xfrm>
            <a:off x="5026103" y="4122976"/>
            <a:ext cx="3325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WS-MEX </a:t>
            </a:r>
            <a:r>
              <a:rPr lang="en-US" sz="1400" noProof="1">
                <a:solidFill>
                  <a:schemeClr val="bg2"/>
                </a:solidFill>
                <a:latin typeface="Gill Sans MT" pitchFamily="34" charset="0"/>
              </a:rPr>
              <a:t>GetMetadata</a:t>
            </a:r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 Response</a:t>
            </a:r>
          </a:p>
        </p:txBody>
      </p:sp>
      <p:sp>
        <p:nvSpPr>
          <p:cNvPr id="52251" name="TextBox 32794"/>
          <p:cNvSpPr txBox="1">
            <a:spLocks noChangeArrowheads="1"/>
          </p:cNvSpPr>
          <p:nvPr/>
        </p:nvSpPr>
        <p:spPr bwMode="auto">
          <a:xfrm>
            <a:off x="2513322" y="2333146"/>
            <a:ext cx="3325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WS-MEX </a:t>
            </a:r>
            <a:r>
              <a:rPr lang="en-US" sz="1400" noProof="1">
                <a:solidFill>
                  <a:schemeClr val="bg2"/>
                </a:solidFill>
                <a:latin typeface="Gill Sans MT" pitchFamily="34" charset="0"/>
              </a:rPr>
              <a:t>GetMetadata</a:t>
            </a:r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 Response</a:t>
            </a:r>
          </a:p>
        </p:txBody>
      </p:sp>
      <p:sp>
        <p:nvSpPr>
          <p:cNvPr id="47" name="TextBox 32793"/>
          <p:cNvSpPr txBox="1">
            <a:spLocks noChangeArrowheads="1"/>
          </p:cNvSpPr>
          <p:nvPr/>
        </p:nvSpPr>
        <p:spPr bwMode="auto">
          <a:xfrm>
            <a:off x="3878232" y="3728019"/>
            <a:ext cx="2501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WS-MEX </a:t>
            </a:r>
            <a:r>
              <a:rPr lang="en-US" sz="1400" noProof="1">
                <a:solidFill>
                  <a:schemeClr val="bg2"/>
                </a:solidFill>
                <a:latin typeface="Gill Sans MT" pitchFamily="34" charset="0"/>
              </a:rPr>
              <a:t>GetMetadata</a:t>
            </a:r>
            <a:r>
              <a:rPr lang="en-US" sz="1400" dirty="0">
                <a:solidFill>
                  <a:schemeClr val="bg2"/>
                </a:solidFill>
                <a:latin typeface="Gill Sans MT" pitchFamily="34" charset="0"/>
              </a:rPr>
              <a:t> Request</a:t>
            </a:r>
          </a:p>
        </p:txBody>
      </p:sp>
      <p:sp>
        <p:nvSpPr>
          <p:cNvPr id="49" name="Oval 32802"/>
          <p:cNvSpPr>
            <a:spLocks noChangeArrowheads="1"/>
          </p:cNvSpPr>
          <p:nvPr/>
        </p:nvSpPr>
        <p:spPr bwMode="auto">
          <a:xfrm>
            <a:off x="546137" y="6165574"/>
            <a:ext cx="257175" cy="2381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400" dirty="0" smtClean="0">
                <a:latin typeface="Gill Sans MT" pitchFamily="34" charset="0"/>
              </a:rPr>
              <a:t>10</a:t>
            </a:r>
            <a:endParaRPr lang="en-US" sz="1400" dirty="0">
              <a:latin typeface="Gill Sans MT" pitchFamily="34" charset="0"/>
            </a:endParaRPr>
          </a:p>
        </p:txBody>
      </p:sp>
      <p:sp>
        <p:nvSpPr>
          <p:cNvPr id="50" name="Oval 32802"/>
          <p:cNvSpPr>
            <a:spLocks noChangeArrowheads="1"/>
          </p:cNvSpPr>
          <p:nvPr/>
        </p:nvSpPr>
        <p:spPr bwMode="auto">
          <a:xfrm>
            <a:off x="549683" y="5786348"/>
            <a:ext cx="257175" cy="2381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400" dirty="0" smtClean="0">
                <a:latin typeface="Gill Sans MT" pitchFamily="34" charset="0"/>
              </a:rPr>
              <a:t>9</a:t>
            </a:r>
            <a:endParaRPr lang="en-US" sz="1400" dirty="0">
              <a:latin typeface="Gill Sans MT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/>
          <p:cNvSpPr/>
          <p:nvPr/>
        </p:nvSpPr>
        <p:spPr bwMode="auto">
          <a:xfrm>
            <a:off x="-331076" y="-346841"/>
            <a:ext cx="9995338" cy="8103475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50050" name="Title 205004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bg2"/>
                </a:solidFill>
              </a:rPr>
              <a:t>Browser Metasystem Protocol</a:t>
            </a:r>
            <a:endParaRPr lang="en-US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63"/>
          <p:cNvGrpSpPr/>
          <p:nvPr/>
        </p:nvGrpSpPr>
        <p:grpSpPr>
          <a:xfrm>
            <a:off x="127590" y="1323975"/>
            <a:ext cx="8844597" cy="5127625"/>
            <a:chOff x="127590" y="1323975"/>
            <a:chExt cx="8844597" cy="5127625"/>
          </a:xfrm>
        </p:grpSpPr>
        <p:sp>
          <p:nvSpPr>
            <p:cNvPr id="52226" name="Straight Connector 32768"/>
            <p:cNvSpPr>
              <a:spLocks noChangeShapeType="1"/>
            </p:cNvSpPr>
            <p:nvPr/>
          </p:nvSpPr>
          <p:spPr bwMode="auto">
            <a:xfrm>
              <a:off x="1015637" y="1898650"/>
              <a:ext cx="0" cy="4546600"/>
            </a:xfrm>
            <a:prstGeom prst="line">
              <a:avLst/>
            </a:prstGeom>
            <a:noFill/>
            <a:ln w="57150" algn="ctr">
              <a:solidFill>
                <a:srgbClr val="00CC00">
                  <a:alpha val="70195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27" name="Straight Connector 32769"/>
            <p:cNvSpPr>
              <a:spLocks noChangeShapeType="1"/>
            </p:cNvSpPr>
            <p:nvPr/>
          </p:nvSpPr>
          <p:spPr bwMode="auto">
            <a:xfrm>
              <a:off x="8540387" y="1898650"/>
              <a:ext cx="0" cy="4546600"/>
            </a:xfrm>
            <a:prstGeom prst="line">
              <a:avLst/>
            </a:prstGeom>
            <a:noFill/>
            <a:ln w="57150" algn="ctr">
              <a:solidFill>
                <a:srgbClr val="00CC00">
                  <a:alpha val="70195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28" name="Straight Connector 32770"/>
            <p:cNvSpPr>
              <a:spLocks noChangeShapeType="1"/>
            </p:cNvSpPr>
            <p:nvPr/>
          </p:nvSpPr>
          <p:spPr bwMode="auto">
            <a:xfrm>
              <a:off x="6032137" y="1898650"/>
              <a:ext cx="0" cy="4546600"/>
            </a:xfrm>
            <a:prstGeom prst="line">
              <a:avLst/>
            </a:prstGeom>
            <a:noFill/>
            <a:ln w="57150" algn="ctr">
              <a:solidFill>
                <a:srgbClr val="00CC00">
                  <a:alpha val="70195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29" name="Straight Connector 32771"/>
            <p:cNvSpPr>
              <a:spLocks noChangeShapeType="1"/>
            </p:cNvSpPr>
            <p:nvPr/>
          </p:nvSpPr>
          <p:spPr bwMode="auto">
            <a:xfrm>
              <a:off x="3981087" y="1898650"/>
              <a:ext cx="0" cy="4546600"/>
            </a:xfrm>
            <a:prstGeom prst="line">
              <a:avLst/>
            </a:prstGeom>
            <a:noFill/>
            <a:ln w="57150" algn="ctr">
              <a:solidFill>
                <a:srgbClr val="00CC00">
                  <a:alpha val="70195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1" name="TextBox 32773"/>
            <p:cNvSpPr txBox="1">
              <a:spLocks noChangeArrowheads="1"/>
            </p:cNvSpPr>
            <p:nvPr/>
          </p:nvSpPr>
          <p:spPr bwMode="auto">
            <a:xfrm>
              <a:off x="3574687" y="1323975"/>
              <a:ext cx="874713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>
                  <a:solidFill>
                    <a:schemeClr val="bg2"/>
                  </a:solidFill>
                  <a:latin typeface="Gill Sans MT" pitchFamily="34" charset="0"/>
                </a:rPr>
                <a:t>Identity</a:t>
              </a:r>
            </a:p>
            <a:p>
              <a:pPr algn="ctr" eaLnBrk="0" hangingPunct="0"/>
              <a:r>
                <a:rPr lang="en-US" sz="1600">
                  <a:solidFill>
                    <a:schemeClr val="bg2"/>
                  </a:solidFill>
                  <a:latin typeface="Gill Sans MT" pitchFamily="34" charset="0"/>
                </a:rPr>
                <a:t>Selector</a:t>
              </a:r>
            </a:p>
          </p:txBody>
        </p:sp>
        <p:sp>
          <p:nvSpPr>
            <p:cNvPr id="52232" name="TextBox 32774"/>
            <p:cNvSpPr txBox="1">
              <a:spLocks noChangeArrowheads="1"/>
            </p:cNvSpPr>
            <p:nvPr/>
          </p:nvSpPr>
          <p:spPr bwMode="auto">
            <a:xfrm>
              <a:off x="5630500" y="1323975"/>
              <a:ext cx="7747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>
                  <a:solidFill>
                    <a:schemeClr val="bg2"/>
                  </a:solidFill>
                  <a:latin typeface="Gill Sans MT" pitchFamily="34" charset="0"/>
                </a:rPr>
                <a:t>Relying</a:t>
              </a:r>
            </a:p>
            <a:p>
              <a:pPr algn="ctr" eaLnBrk="0" hangingPunct="0"/>
              <a:r>
                <a:rPr lang="en-US" sz="1600">
                  <a:solidFill>
                    <a:schemeClr val="bg2"/>
                  </a:solidFill>
                  <a:latin typeface="Gill Sans MT" pitchFamily="34" charset="0"/>
                </a:rPr>
                <a:t>Party</a:t>
              </a:r>
            </a:p>
          </p:txBody>
        </p:sp>
        <p:sp>
          <p:nvSpPr>
            <p:cNvPr id="52233" name="TextBox 32775"/>
            <p:cNvSpPr txBox="1">
              <a:spLocks noChangeArrowheads="1"/>
            </p:cNvSpPr>
            <p:nvPr/>
          </p:nvSpPr>
          <p:spPr bwMode="auto">
            <a:xfrm>
              <a:off x="488587" y="1323975"/>
              <a:ext cx="89409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dirty="0" smtClean="0">
                  <a:solidFill>
                    <a:schemeClr val="bg2"/>
                  </a:solidFill>
                  <a:latin typeface="Gill Sans MT" pitchFamily="34" charset="0"/>
                </a:rPr>
                <a:t>Client</a:t>
              </a:r>
              <a:br>
                <a:rPr lang="en-US" sz="1600" dirty="0" smtClean="0">
                  <a:solidFill>
                    <a:schemeClr val="bg2"/>
                  </a:solidFill>
                  <a:latin typeface="Gill Sans MT" pitchFamily="34" charset="0"/>
                </a:rPr>
              </a:br>
              <a:r>
                <a:rPr lang="en-US" sz="1600" dirty="0" smtClean="0">
                  <a:solidFill>
                    <a:schemeClr val="bg2"/>
                  </a:solidFill>
                  <a:latin typeface="Gill Sans MT" pitchFamily="34" charset="0"/>
                </a:rPr>
                <a:t>Browser</a:t>
              </a:r>
              <a:endParaRPr lang="en-US" sz="1600" dirty="0">
                <a:solidFill>
                  <a:schemeClr val="bg2"/>
                </a:solidFill>
                <a:latin typeface="Gill Sans MT" pitchFamily="34" charset="0"/>
              </a:endParaRPr>
            </a:p>
          </p:txBody>
        </p:sp>
        <p:sp>
          <p:nvSpPr>
            <p:cNvPr id="52234" name="Straight Connector 32776"/>
            <p:cNvSpPr>
              <a:spLocks noChangeShapeType="1"/>
            </p:cNvSpPr>
            <p:nvPr/>
          </p:nvSpPr>
          <p:spPr bwMode="auto">
            <a:xfrm>
              <a:off x="1056912" y="2186169"/>
              <a:ext cx="4962525" cy="0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5" name="Straight Connector 32777"/>
            <p:cNvSpPr>
              <a:spLocks noChangeShapeType="1"/>
            </p:cNvSpPr>
            <p:nvPr/>
          </p:nvSpPr>
          <p:spPr bwMode="auto">
            <a:xfrm flipH="1">
              <a:off x="1062154" y="2520205"/>
              <a:ext cx="4932363" cy="0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6" name="Straight Connector 32778"/>
            <p:cNvSpPr>
              <a:spLocks noChangeShapeType="1"/>
            </p:cNvSpPr>
            <p:nvPr/>
          </p:nvSpPr>
          <p:spPr bwMode="auto">
            <a:xfrm>
              <a:off x="1056912" y="3493958"/>
              <a:ext cx="2895600" cy="0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7" name="TextBox 32779"/>
            <p:cNvSpPr txBox="1">
              <a:spLocks noChangeArrowheads="1"/>
            </p:cNvSpPr>
            <p:nvPr/>
          </p:nvSpPr>
          <p:spPr bwMode="auto">
            <a:xfrm>
              <a:off x="1057094" y="3204223"/>
              <a:ext cx="231217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noProof="1" smtClean="0">
                  <a:solidFill>
                    <a:schemeClr val="bg2"/>
                  </a:solidFill>
                  <a:latin typeface="Gill Sans MT" pitchFamily="34" charset="0"/>
                </a:rPr>
                <a:t>GetBrowserToken</a:t>
              </a:r>
              <a:r>
                <a:rPr lang="en-US" sz="1400" dirty="0" smtClean="0">
                  <a:solidFill>
                    <a:schemeClr val="bg2"/>
                  </a:solidFill>
                  <a:latin typeface="Gill Sans MT" pitchFamily="34" charset="0"/>
                </a:rPr>
                <a:t>(RP Policy)</a:t>
              </a:r>
              <a:endParaRPr lang="en-US" sz="1400" dirty="0">
                <a:solidFill>
                  <a:schemeClr val="bg2"/>
                </a:solidFill>
                <a:latin typeface="Gill Sans MT" pitchFamily="34" charset="0"/>
              </a:endParaRPr>
            </a:p>
          </p:txBody>
        </p:sp>
        <p:sp>
          <p:nvSpPr>
            <p:cNvPr id="52238" name="Straight Connector 32780"/>
            <p:cNvSpPr>
              <a:spLocks noChangeShapeType="1"/>
            </p:cNvSpPr>
            <p:nvPr/>
          </p:nvSpPr>
          <p:spPr bwMode="auto">
            <a:xfrm>
              <a:off x="4015053" y="5046435"/>
              <a:ext cx="4492625" cy="0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9" name="TextBox 32781"/>
            <p:cNvSpPr txBox="1">
              <a:spLocks noChangeArrowheads="1"/>
            </p:cNvSpPr>
            <p:nvPr/>
          </p:nvSpPr>
          <p:spPr bwMode="auto">
            <a:xfrm>
              <a:off x="4020956" y="4757659"/>
              <a:ext cx="319151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dirty="0">
                  <a:solidFill>
                    <a:schemeClr val="bg2"/>
                  </a:solidFill>
                  <a:latin typeface="Gill Sans MT" pitchFamily="34" charset="0"/>
                </a:rPr>
                <a:t>WS-Trust RST Request </a:t>
              </a:r>
              <a:r>
                <a:rPr lang="en-US" sz="1400" dirty="0" smtClean="0">
                  <a:solidFill>
                    <a:schemeClr val="bg2"/>
                  </a:solidFill>
                  <a:latin typeface="Gill Sans MT" pitchFamily="34" charset="0"/>
                </a:rPr>
                <a:t>(user </a:t>
              </a:r>
              <a:r>
                <a:rPr lang="en-US" sz="1400" dirty="0">
                  <a:solidFill>
                    <a:schemeClr val="bg2"/>
                  </a:solidFill>
                  <a:latin typeface="Gill Sans MT" pitchFamily="34" charset="0"/>
                </a:rPr>
                <a:t>credentials)</a:t>
              </a:r>
            </a:p>
          </p:txBody>
        </p:sp>
        <p:sp>
          <p:nvSpPr>
            <p:cNvPr id="52240" name="Straight Connector 32782"/>
            <p:cNvSpPr>
              <a:spLocks noChangeShapeType="1"/>
            </p:cNvSpPr>
            <p:nvPr/>
          </p:nvSpPr>
          <p:spPr bwMode="auto">
            <a:xfrm flipH="1">
              <a:off x="4016971" y="5383828"/>
              <a:ext cx="4486275" cy="0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41" name="TextBox 32783"/>
            <p:cNvSpPr txBox="1">
              <a:spLocks noChangeArrowheads="1"/>
            </p:cNvSpPr>
            <p:nvPr/>
          </p:nvSpPr>
          <p:spPr bwMode="auto">
            <a:xfrm>
              <a:off x="5157988" y="5094572"/>
              <a:ext cx="33464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400" dirty="0">
                  <a:solidFill>
                    <a:schemeClr val="bg2"/>
                  </a:solidFill>
                  <a:latin typeface="Gill Sans MT" pitchFamily="34" charset="0"/>
                </a:rPr>
                <a:t>WS-Trust  RSTR Response (security token)</a:t>
              </a:r>
            </a:p>
          </p:txBody>
        </p:sp>
        <p:sp>
          <p:nvSpPr>
            <p:cNvPr id="52242" name="TextBox 32784"/>
            <p:cNvSpPr txBox="1">
              <a:spLocks noChangeArrowheads="1"/>
            </p:cNvSpPr>
            <p:nvPr/>
          </p:nvSpPr>
          <p:spPr bwMode="auto">
            <a:xfrm>
              <a:off x="2273715" y="3596186"/>
              <a:ext cx="13652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dirty="0">
                  <a:solidFill>
                    <a:schemeClr val="bg2"/>
                  </a:solidFill>
                  <a:latin typeface="Gill Sans MT" pitchFamily="34" charset="0"/>
                </a:rPr>
                <a:t>Select Identity</a:t>
              </a:r>
            </a:p>
          </p:txBody>
        </p:sp>
        <p:sp>
          <p:nvSpPr>
            <p:cNvPr id="52243" name="Straight Connector 32785"/>
            <p:cNvSpPr>
              <a:spLocks noChangeShapeType="1"/>
            </p:cNvSpPr>
            <p:nvPr/>
          </p:nvSpPr>
          <p:spPr bwMode="auto">
            <a:xfrm flipH="1" flipV="1">
              <a:off x="1029925" y="5683153"/>
              <a:ext cx="2936875" cy="0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44" name="TextBox 32786"/>
            <p:cNvSpPr txBox="1">
              <a:spLocks noChangeArrowheads="1"/>
            </p:cNvSpPr>
            <p:nvPr/>
          </p:nvSpPr>
          <p:spPr bwMode="auto">
            <a:xfrm>
              <a:off x="2170825" y="5412137"/>
              <a:ext cx="17653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dirty="0">
                  <a:solidFill>
                    <a:schemeClr val="bg2"/>
                  </a:solidFill>
                  <a:latin typeface="Gill Sans MT" pitchFamily="34" charset="0"/>
                </a:rPr>
                <a:t>Return</a:t>
              </a:r>
              <a:r>
                <a:rPr lang="en-US" sz="1200" dirty="0">
                  <a:solidFill>
                    <a:schemeClr val="bg2"/>
                  </a:solidFill>
                  <a:latin typeface="Gill Sans MT" pitchFamily="34" charset="0"/>
                </a:rPr>
                <a:t> </a:t>
              </a:r>
              <a:r>
                <a:rPr lang="en-US" sz="1400" dirty="0">
                  <a:solidFill>
                    <a:schemeClr val="bg2"/>
                  </a:solidFill>
                  <a:latin typeface="Gill Sans MT" pitchFamily="34" charset="0"/>
                </a:rPr>
                <a:t>security</a:t>
              </a:r>
              <a:r>
                <a:rPr lang="en-US" sz="1200" dirty="0">
                  <a:solidFill>
                    <a:schemeClr val="bg2"/>
                  </a:solidFill>
                  <a:latin typeface="Gill Sans MT" pitchFamily="34" charset="0"/>
                </a:rPr>
                <a:t> </a:t>
              </a:r>
              <a:r>
                <a:rPr lang="en-US" sz="1400" dirty="0">
                  <a:solidFill>
                    <a:schemeClr val="bg2"/>
                  </a:solidFill>
                  <a:latin typeface="Gill Sans MT" pitchFamily="34" charset="0"/>
                </a:rPr>
                <a:t>token</a:t>
              </a:r>
            </a:p>
          </p:txBody>
        </p:sp>
        <p:sp>
          <p:nvSpPr>
            <p:cNvPr id="52245" name="TextBox 32787"/>
            <p:cNvSpPr txBox="1">
              <a:spLocks noChangeArrowheads="1"/>
            </p:cNvSpPr>
            <p:nvPr/>
          </p:nvSpPr>
          <p:spPr bwMode="auto">
            <a:xfrm>
              <a:off x="1128350" y="4281539"/>
              <a:ext cx="2527300" cy="492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>
                  <a:solidFill>
                    <a:schemeClr val="bg2"/>
                  </a:solidFill>
                  <a:latin typeface="Gill Sans MT" pitchFamily="34" charset="0"/>
                </a:rPr>
                <a:t>Identity needs credentials</a:t>
              </a:r>
              <a:r>
                <a:rPr lang="en-US" sz="1200">
                  <a:solidFill>
                    <a:schemeClr val="bg2"/>
                  </a:solidFill>
                  <a:latin typeface="Gill Sans MT" pitchFamily="34" charset="0"/>
                </a:rPr>
                <a:t/>
              </a:r>
              <a:br>
                <a:rPr lang="en-US" sz="1200">
                  <a:solidFill>
                    <a:schemeClr val="bg2"/>
                  </a:solidFill>
                  <a:latin typeface="Gill Sans MT" pitchFamily="34" charset="0"/>
                </a:rPr>
              </a:br>
              <a:endParaRPr lang="en-US" sz="1200">
                <a:solidFill>
                  <a:schemeClr val="bg2"/>
                </a:solidFill>
                <a:latin typeface="Gill Sans MT" pitchFamily="34" charset="0"/>
              </a:endParaRPr>
            </a:p>
          </p:txBody>
        </p:sp>
        <p:sp>
          <p:nvSpPr>
            <p:cNvPr id="52246" name="Straight Connector 32788"/>
            <p:cNvSpPr>
              <a:spLocks noChangeShapeType="1"/>
            </p:cNvSpPr>
            <p:nvPr/>
          </p:nvSpPr>
          <p:spPr bwMode="auto">
            <a:xfrm>
              <a:off x="1054366" y="6011467"/>
              <a:ext cx="4943475" cy="0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47" name="TextBox 32790"/>
            <p:cNvSpPr txBox="1">
              <a:spLocks noChangeArrowheads="1"/>
            </p:cNvSpPr>
            <p:nvPr/>
          </p:nvSpPr>
          <p:spPr bwMode="auto">
            <a:xfrm>
              <a:off x="8076837" y="1323975"/>
              <a:ext cx="89535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>
                  <a:solidFill>
                    <a:schemeClr val="bg2"/>
                  </a:solidFill>
                  <a:latin typeface="Gill Sans MT" pitchFamily="34" charset="0"/>
                </a:rPr>
                <a:t>Identity</a:t>
              </a:r>
            </a:p>
            <a:p>
              <a:pPr algn="ctr" eaLnBrk="0" hangingPunct="0"/>
              <a:r>
                <a:rPr lang="en-US" sz="1600">
                  <a:solidFill>
                    <a:schemeClr val="bg2"/>
                  </a:solidFill>
                  <a:latin typeface="Gill Sans MT" pitchFamily="34" charset="0"/>
                </a:rPr>
                <a:t>Provider</a:t>
              </a:r>
            </a:p>
          </p:txBody>
        </p:sp>
        <p:pic>
          <p:nvPicPr>
            <p:cNvPr id="52248" name="Rectangle 3279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069790" y="5398925"/>
              <a:ext cx="977900" cy="534988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2050096" name="TextBox 2050095"/>
            <p:cNvSpPr txBox="1">
              <a:spLocks noChangeArrowheads="1"/>
            </p:cNvSpPr>
            <p:nvPr/>
          </p:nvSpPr>
          <p:spPr bwMode="auto">
            <a:xfrm>
              <a:off x="6172502" y="5525460"/>
              <a:ext cx="723900" cy="182562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lnSpc>
                  <a:spcPct val="85000"/>
                </a:lnSpc>
                <a:defRPr/>
              </a:pPr>
              <a:r>
                <a:rPr lang="en-US" sz="1400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ill Sans MT" pitchFamily="34" charset="0"/>
                </a:rPr>
                <a:t>Token</a:t>
              </a:r>
            </a:p>
          </p:txBody>
        </p:sp>
        <p:sp>
          <p:nvSpPr>
            <p:cNvPr id="52250" name="TextBox 32793"/>
            <p:cNvSpPr txBox="1">
              <a:spLocks noChangeArrowheads="1"/>
            </p:cNvSpPr>
            <p:nvPr/>
          </p:nvSpPr>
          <p:spPr bwMode="auto">
            <a:xfrm>
              <a:off x="1057094" y="1906290"/>
              <a:ext cx="236186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dirty="0" smtClean="0">
                  <a:solidFill>
                    <a:schemeClr val="bg2"/>
                  </a:solidFill>
                  <a:latin typeface="Gill Sans MT" pitchFamily="34" charset="0"/>
                </a:rPr>
                <a:t>HTTP/GET to protected page</a:t>
              </a:r>
              <a:endParaRPr lang="en-US" sz="1400" dirty="0">
                <a:solidFill>
                  <a:schemeClr val="bg2"/>
                </a:solidFill>
                <a:latin typeface="Gill Sans MT" pitchFamily="34" charset="0"/>
              </a:endParaRPr>
            </a:p>
          </p:txBody>
        </p:sp>
        <p:sp>
          <p:nvSpPr>
            <p:cNvPr id="34845" name="Rounded Rectangle 32795"/>
            <p:cNvSpPr>
              <a:spLocks noChangeArrowheads="1"/>
            </p:cNvSpPr>
            <p:nvPr/>
          </p:nvSpPr>
          <p:spPr bwMode="auto">
            <a:xfrm>
              <a:off x="6133886" y="2921997"/>
              <a:ext cx="952500" cy="447675"/>
            </a:xfrm>
            <a:prstGeom prst="roundRect">
              <a:avLst>
                <a:gd name="adj" fmla="val 4764"/>
              </a:avLst>
            </a:prstGeom>
            <a:gradFill rotWithShape="1">
              <a:gsLst>
                <a:gs pos="0">
                  <a:srgbClr val="D5D69C"/>
                </a:gs>
                <a:gs pos="100000">
                  <a:srgbClr val="EEEFD7"/>
                </a:gs>
              </a:gsLst>
              <a:lin ang="2700000" scaled="1"/>
            </a:gradFill>
            <a:ln w="9525" algn="ctr">
              <a:solidFill>
                <a:srgbClr val="4D4D4D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defRPr/>
              </a:pPr>
              <a:endParaRPr lang="fr-FR" b="1">
                <a:solidFill>
                  <a:schemeClr val="bg2"/>
                </a:solidFill>
                <a:latin typeface="Gill Sans MT" pitchFamily="34" charset="0"/>
              </a:endParaRPr>
            </a:p>
          </p:txBody>
        </p:sp>
        <p:sp>
          <p:nvSpPr>
            <p:cNvPr id="2050098" name="TextBox 2050097"/>
            <p:cNvSpPr txBox="1">
              <a:spLocks noChangeArrowheads="1"/>
            </p:cNvSpPr>
            <p:nvPr/>
          </p:nvSpPr>
          <p:spPr bwMode="auto">
            <a:xfrm>
              <a:off x="6130711" y="3028509"/>
              <a:ext cx="941388" cy="284162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15000"/>
                <a:buFont typeface="Wingdings" pitchFamily="2" charset="2"/>
                <a:buNone/>
                <a:defRPr/>
              </a:pPr>
              <a:r>
                <a:rPr lang="en-US" sz="1400" noProof="1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ill Sans MT" pitchFamily="34" charset="0"/>
                  <a:cs typeface="Arial" pitchFamily="34" charset="0"/>
                </a:rPr>
                <a:t>Policy</a:t>
              </a:r>
              <a:endParaRPr lang="en-US" dirty="0">
                <a:solidFill>
                  <a:schemeClr val="bg2"/>
                </a:solidFill>
                <a:latin typeface="Gill Sans MT" pitchFamily="34" charset="0"/>
              </a:endParaRPr>
            </a:p>
          </p:txBody>
        </p:sp>
        <p:pic>
          <p:nvPicPr>
            <p:cNvPr id="52254" name="Rectangle 3279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71412" y="3881489"/>
              <a:ext cx="458788" cy="398463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2255" name="Oval 32798"/>
            <p:cNvSpPr>
              <a:spLocks noChangeArrowheads="1"/>
            </p:cNvSpPr>
            <p:nvPr/>
          </p:nvSpPr>
          <p:spPr bwMode="auto">
            <a:xfrm>
              <a:off x="691457" y="2061385"/>
              <a:ext cx="257175" cy="2381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400" dirty="0" smtClean="0">
                  <a:latin typeface="Gill Sans MT" pitchFamily="34" charset="0"/>
                </a:rPr>
                <a:t>1a</a:t>
              </a:r>
              <a:endParaRPr lang="en-US" sz="1400" dirty="0">
                <a:latin typeface="Gill Sans MT" pitchFamily="34" charset="0"/>
              </a:endParaRPr>
            </a:p>
          </p:txBody>
        </p:sp>
        <p:sp>
          <p:nvSpPr>
            <p:cNvPr id="52256" name="Oval 32799"/>
            <p:cNvSpPr>
              <a:spLocks noChangeArrowheads="1"/>
            </p:cNvSpPr>
            <p:nvPr/>
          </p:nvSpPr>
          <p:spPr bwMode="auto">
            <a:xfrm>
              <a:off x="691457" y="2395421"/>
              <a:ext cx="257175" cy="2381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400" dirty="0" smtClean="0">
                  <a:latin typeface="Gill Sans MT" pitchFamily="34" charset="0"/>
                </a:rPr>
                <a:t>1b</a:t>
              </a:r>
              <a:endParaRPr lang="en-US" sz="1400" dirty="0">
                <a:latin typeface="Gill Sans MT" pitchFamily="34" charset="0"/>
              </a:endParaRPr>
            </a:p>
          </p:txBody>
        </p:sp>
        <p:sp>
          <p:nvSpPr>
            <p:cNvPr id="52257" name="Oval 32800"/>
            <p:cNvSpPr>
              <a:spLocks noChangeArrowheads="1"/>
            </p:cNvSpPr>
            <p:nvPr/>
          </p:nvSpPr>
          <p:spPr bwMode="auto">
            <a:xfrm>
              <a:off x="691457" y="2718824"/>
              <a:ext cx="257175" cy="2381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400" dirty="0" smtClean="0">
                  <a:latin typeface="Gill Sans MT" pitchFamily="34" charset="0"/>
                </a:rPr>
                <a:t>2a</a:t>
              </a:r>
              <a:endParaRPr lang="en-US" sz="1400" dirty="0">
                <a:latin typeface="Gill Sans MT" pitchFamily="34" charset="0"/>
              </a:endParaRPr>
            </a:p>
          </p:txBody>
        </p:sp>
        <p:sp>
          <p:nvSpPr>
            <p:cNvPr id="52258" name="Oval 32801"/>
            <p:cNvSpPr>
              <a:spLocks noChangeArrowheads="1"/>
            </p:cNvSpPr>
            <p:nvPr/>
          </p:nvSpPr>
          <p:spPr bwMode="auto">
            <a:xfrm>
              <a:off x="3679204" y="4925340"/>
              <a:ext cx="257175" cy="2381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400" dirty="0" smtClean="0">
                  <a:latin typeface="Gill Sans MT" pitchFamily="34" charset="0"/>
                </a:rPr>
                <a:t>7</a:t>
              </a:r>
              <a:endParaRPr lang="en-US" sz="1400" dirty="0">
                <a:latin typeface="Gill Sans MT" pitchFamily="34" charset="0"/>
              </a:endParaRPr>
            </a:p>
          </p:txBody>
        </p:sp>
        <p:sp>
          <p:nvSpPr>
            <p:cNvPr id="52259" name="Oval 32802"/>
            <p:cNvSpPr>
              <a:spLocks noChangeArrowheads="1"/>
            </p:cNvSpPr>
            <p:nvPr/>
          </p:nvSpPr>
          <p:spPr bwMode="auto">
            <a:xfrm>
              <a:off x="3679203" y="5237002"/>
              <a:ext cx="257175" cy="2381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400" dirty="0" smtClean="0">
                  <a:latin typeface="Gill Sans MT" pitchFamily="34" charset="0"/>
                </a:rPr>
                <a:t>8</a:t>
              </a:r>
              <a:endParaRPr lang="en-US" sz="1400" dirty="0">
                <a:latin typeface="Gill Sans MT" pitchFamily="34" charset="0"/>
              </a:endParaRPr>
            </a:p>
          </p:txBody>
        </p:sp>
        <p:sp>
          <p:nvSpPr>
            <p:cNvPr id="52260" name="Oval 32803"/>
            <p:cNvSpPr>
              <a:spLocks noChangeArrowheads="1"/>
            </p:cNvSpPr>
            <p:nvPr/>
          </p:nvSpPr>
          <p:spPr bwMode="auto">
            <a:xfrm>
              <a:off x="692896" y="3063299"/>
              <a:ext cx="257175" cy="2381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400" dirty="0" smtClean="0">
                  <a:latin typeface="Gill Sans MT" pitchFamily="34" charset="0"/>
                </a:rPr>
                <a:t>2b</a:t>
              </a:r>
              <a:endParaRPr lang="en-US" sz="1400" dirty="0">
                <a:latin typeface="Gill Sans MT" pitchFamily="34" charset="0"/>
              </a:endParaRPr>
            </a:p>
          </p:txBody>
        </p:sp>
        <p:sp>
          <p:nvSpPr>
            <p:cNvPr id="52261" name="Oval 32804"/>
            <p:cNvSpPr>
              <a:spLocks noChangeArrowheads="1"/>
            </p:cNvSpPr>
            <p:nvPr/>
          </p:nvSpPr>
          <p:spPr bwMode="auto">
            <a:xfrm>
              <a:off x="3679760" y="4280496"/>
              <a:ext cx="257175" cy="2381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400" dirty="0" smtClean="0">
                  <a:latin typeface="Gill Sans MT" pitchFamily="34" charset="0"/>
                </a:rPr>
                <a:t>5</a:t>
              </a:r>
              <a:endParaRPr lang="en-US" sz="1400" dirty="0">
                <a:latin typeface="Gill Sans MT" pitchFamily="34" charset="0"/>
              </a:endParaRPr>
            </a:p>
          </p:txBody>
        </p:sp>
        <p:sp>
          <p:nvSpPr>
            <p:cNvPr id="52262" name="Oval 32805"/>
            <p:cNvSpPr>
              <a:spLocks noChangeArrowheads="1"/>
            </p:cNvSpPr>
            <p:nvPr/>
          </p:nvSpPr>
          <p:spPr bwMode="auto">
            <a:xfrm>
              <a:off x="3677544" y="4597251"/>
              <a:ext cx="257175" cy="2381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400" dirty="0" smtClean="0">
                  <a:latin typeface="Gill Sans MT" pitchFamily="34" charset="0"/>
                </a:rPr>
                <a:t>6</a:t>
              </a:r>
              <a:endParaRPr lang="en-US" sz="1400" dirty="0">
                <a:latin typeface="Gill Sans MT" pitchFamily="34" charset="0"/>
              </a:endParaRPr>
            </a:p>
          </p:txBody>
        </p:sp>
        <p:sp>
          <p:nvSpPr>
            <p:cNvPr id="52263" name="Rectangle 32806"/>
            <p:cNvSpPr>
              <a:spLocks noChangeArrowheads="1"/>
            </p:cNvSpPr>
            <p:nvPr/>
          </p:nvSpPr>
          <p:spPr bwMode="auto">
            <a:xfrm>
              <a:off x="3908062" y="3614789"/>
              <a:ext cx="146050" cy="369888"/>
            </a:xfrm>
            <a:prstGeom prst="rect">
              <a:avLst/>
            </a:prstGeom>
            <a:solidFill>
              <a:schemeClr val="tx1"/>
            </a:solidFill>
            <a:ln w="12700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endParaRPr lang="en-US">
                <a:solidFill>
                  <a:schemeClr val="bg2"/>
                </a:solidFill>
                <a:latin typeface="Gill Sans MT" pitchFamily="34" charset="0"/>
              </a:endParaRPr>
            </a:p>
          </p:txBody>
        </p:sp>
        <p:sp>
          <p:nvSpPr>
            <p:cNvPr id="52264" name="Shape 32807"/>
            <p:cNvSpPr>
              <a:spLocks/>
            </p:cNvSpPr>
            <p:nvPr/>
          </p:nvSpPr>
          <p:spPr bwMode="auto">
            <a:xfrm flipH="1">
              <a:off x="3349262" y="3782915"/>
              <a:ext cx="533400" cy="447675"/>
            </a:xfrm>
            <a:custGeom>
              <a:avLst/>
              <a:gdLst>
                <a:gd name="T0" fmla="*/ 0 w 336"/>
                <a:gd name="T1" fmla="*/ 0 h 240"/>
                <a:gd name="T2" fmla="*/ 2147483647 w 336"/>
                <a:gd name="T3" fmla="*/ 2147483647 h 240"/>
                <a:gd name="T4" fmla="*/ 0 w 336"/>
                <a:gd name="T5" fmla="*/ 2147483647 h 240"/>
                <a:gd name="T6" fmla="*/ 0 1 256"/>
                <a:gd name="T7" fmla="*/ 0 1 256"/>
                <a:gd name="T8" fmla="*/ 0 1 256"/>
                <a:gd name="T9" fmla="*/ 0 w 336"/>
                <a:gd name="T10" fmla="*/ 0 h 240"/>
                <a:gd name="T11" fmla="*/ 336 w 336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6" h="240">
                  <a:moveTo>
                    <a:pt x="0" y="0"/>
                  </a:moveTo>
                  <a:cubicBezTo>
                    <a:pt x="168" y="28"/>
                    <a:pt x="336" y="56"/>
                    <a:pt x="336" y="96"/>
                  </a:cubicBezTo>
                  <a:cubicBezTo>
                    <a:pt x="336" y="136"/>
                    <a:pt x="168" y="188"/>
                    <a:pt x="0" y="240"/>
                  </a:cubicBezTo>
                </a:path>
              </a:pathLst>
            </a:custGeom>
            <a:noFill/>
            <a:ln w="19050" algn="ctr">
              <a:solidFill>
                <a:schemeClr val="bg1"/>
              </a:solidFill>
              <a:prstDash val="dash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solidFill>
                  <a:schemeClr val="bg2"/>
                </a:solidFill>
                <a:latin typeface="Gill Sans MT" pitchFamily="34" charset="0"/>
              </a:endParaRPr>
            </a:p>
          </p:txBody>
        </p:sp>
        <p:sp>
          <p:nvSpPr>
            <p:cNvPr id="52265" name="TextBox 32808"/>
            <p:cNvSpPr txBox="1">
              <a:spLocks noChangeArrowheads="1"/>
            </p:cNvSpPr>
            <p:nvPr/>
          </p:nvSpPr>
          <p:spPr bwMode="auto">
            <a:xfrm>
              <a:off x="6063259" y="3384919"/>
              <a:ext cx="217598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fr-FR" sz="1400" dirty="0" smtClean="0">
                  <a:solidFill>
                    <a:schemeClr val="bg2"/>
                  </a:solidFill>
                  <a:latin typeface="Gill Sans MT" pitchFamily="34" charset="0"/>
                </a:rPr>
                <a:t>HTML information </a:t>
              </a:r>
              <a:r>
                <a:rPr lang="fr-FR" sz="1400" dirty="0" err="1" smtClean="0">
                  <a:solidFill>
                    <a:schemeClr val="bg2"/>
                  </a:solidFill>
                  <a:latin typeface="Gill Sans MT" pitchFamily="34" charset="0"/>
                </a:rPr>
                <a:t>card</a:t>
              </a:r>
              <a:r>
                <a:rPr lang="fr-FR" sz="1400" dirty="0" smtClean="0">
                  <a:solidFill>
                    <a:schemeClr val="bg2"/>
                  </a:solidFill>
                  <a:latin typeface="Gill Sans MT" pitchFamily="34" charset="0"/>
                </a:rPr>
                <a:t> tag</a:t>
              </a:r>
              <a:endParaRPr lang="en-US" sz="1400" dirty="0">
                <a:solidFill>
                  <a:schemeClr val="bg2"/>
                </a:solidFill>
                <a:latin typeface="Gill Sans MT" pitchFamily="34" charset="0"/>
              </a:endParaRPr>
            </a:p>
          </p:txBody>
        </p:sp>
        <p:sp>
          <p:nvSpPr>
            <p:cNvPr id="52266" name="Straight Connector 32809"/>
            <p:cNvSpPr>
              <a:spLocks noChangeShapeType="1"/>
            </p:cNvSpPr>
            <p:nvPr/>
          </p:nvSpPr>
          <p:spPr bwMode="auto">
            <a:xfrm>
              <a:off x="993412" y="1905000"/>
              <a:ext cx="0" cy="4546600"/>
            </a:xfrm>
            <a:prstGeom prst="line">
              <a:avLst/>
            </a:prstGeom>
            <a:noFill/>
            <a:ln w="57150" algn="ctr">
              <a:solidFill>
                <a:srgbClr val="00CC00">
                  <a:alpha val="70195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67" name="Straight Connector 32810"/>
            <p:cNvSpPr>
              <a:spLocks noChangeShapeType="1"/>
            </p:cNvSpPr>
            <p:nvPr/>
          </p:nvSpPr>
          <p:spPr bwMode="auto">
            <a:xfrm>
              <a:off x="3990612" y="1905000"/>
              <a:ext cx="0" cy="4546600"/>
            </a:xfrm>
            <a:prstGeom prst="line">
              <a:avLst/>
            </a:prstGeom>
            <a:noFill/>
            <a:ln w="57150" algn="ctr">
              <a:solidFill>
                <a:srgbClr val="00CC00">
                  <a:alpha val="70195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68" name="TextBox 32789"/>
            <p:cNvSpPr txBox="1">
              <a:spLocks noChangeArrowheads="1"/>
            </p:cNvSpPr>
            <p:nvPr/>
          </p:nvSpPr>
          <p:spPr bwMode="auto">
            <a:xfrm>
              <a:off x="1061493" y="5724279"/>
              <a:ext cx="263033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dirty="0" smtClean="0">
                  <a:solidFill>
                    <a:schemeClr val="bg2"/>
                  </a:solidFill>
                  <a:latin typeface="Gill Sans MT" pitchFamily="34" charset="0"/>
                </a:rPr>
                <a:t>HTTPS/POST</a:t>
              </a:r>
              <a:r>
                <a:rPr lang="en-US" sz="1200" dirty="0" smtClean="0">
                  <a:solidFill>
                    <a:schemeClr val="bg2"/>
                  </a:solidFill>
                  <a:latin typeface="Gill Sans MT" pitchFamily="34" charset="0"/>
                </a:rPr>
                <a:t> </a:t>
              </a:r>
              <a:r>
                <a:rPr lang="en-US" sz="1400" dirty="0">
                  <a:solidFill>
                    <a:schemeClr val="bg2"/>
                  </a:solidFill>
                  <a:latin typeface="Gill Sans MT" pitchFamily="34" charset="0"/>
                </a:rPr>
                <a:t>with</a:t>
              </a:r>
              <a:r>
                <a:rPr lang="en-US" sz="1200" dirty="0">
                  <a:solidFill>
                    <a:schemeClr val="bg2"/>
                  </a:solidFill>
                  <a:latin typeface="Gill Sans MT" pitchFamily="34" charset="0"/>
                </a:rPr>
                <a:t> </a:t>
              </a:r>
              <a:r>
                <a:rPr lang="en-US" sz="1400" dirty="0">
                  <a:solidFill>
                    <a:schemeClr val="bg2"/>
                  </a:solidFill>
                  <a:latin typeface="Gill Sans MT" pitchFamily="34" charset="0"/>
                </a:rPr>
                <a:t>security </a:t>
              </a:r>
              <a:r>
                <a:rPr lang="en-US" sz="1400" dirty="0" smtClean="0">
                  <a:solidFill>
                    <a:schemeClr val="bg2"/>
                  </a:solidFill>
                  <a:latin typeface="Gill Sans MT" pitchFamily="34" charset="0"/>
                </a:rPr>
                <a:t>token</a:t>
              </a:r>
              <a:endParaRPr lang="en-US" sz="1400" dirty="0">
                <a:solidFill>
                  <a:schemeClr val="bg2"/>
                </a:solidFill>
                <a:latin typeface="Gill Sans MT" pitchFamily="34" charset="0"/>
              </a:endParaRPr>
            </a:p>
          </p:txBody>
        </p:sp>
        <p:sp>
          <p:nvSpPr>
            <p:cNvPr id="45" name="Straight Connector 32780"/>
            <p:cNvSpPr>
              <a:spLocks noChangeShapeType="1"/>
            </p:cNvSpPr>
            <p:nvPr/>
          </p:nvSpPr>
          <p:spPr bwMode="auto">
            <a:xfrm>
              <a:off x="4018591" y="4401360"/>
              <a:ext cx="4492625" cy="0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Straight Connector 32782"/>
            <p:cNvSpPr>
              <a:spLocks noChangeShapeType="1"/>
            </p:cNvSpPr>
            <p:nvPr/>
          </p:nvSpPr>
          <p:spPr bwMode="auto">
            <a:xfrm flipH="1">
              <a:off x="4020509" y="4717487"/>
              <a:ext cx="4486275" cy="0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TextBox 32794"/>
            <p:cNvSpPr txBox="1">
              <a:spLocks noChangeArrowheads="1"/>
            </p:cNvSpPr>
            <p:nvPr/>
          </p:nvSpPr>
          <p:spPr bwMode="auto">
            <a:xfrm>
              <a:off x="5174965" y="4441966"/>
              <a:ext cx="332581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400" dirty="0">
                  <a:solidFill>
                    <a:schemeClr val="bg2"/>
                  </a:solidFill>
                  <a:latin typeface="Gill Sans MT" pitchFamily="34" charset="0"/>
                </a:rPr>
                <a:t>WS-MEX </a:t>
              </a:r>
              <a:r>
                <a:rPr lang="en-US" sz="1400" noProof="1">
                  <a:solidFill>
                    <a:schemeClr val="bg2"/>
                  </a:solidFill>
                  <a:latin typeface="Gill Sans MT" pitchFamily="34" charset="0"/>
                </a:rPr>
                <a:t>GetMetadata</a:t>
              </a:r>
              <a:r>
                <a:rPr lang="en-US" sz="1400" dirty="0">
                  <a:solidFill>
                    <a:schemeClr val="bg2"/>
                  </a:solidFill>
                  <a:latin typeface="Gill Sans MT" pitchFamily="34" charset="0"/>
                </a:rPr>
                <a:t> Response</a:t>
              </a:r>
            </a:p>
          </p:txBody>
        </p:sp>
        <p:sp>
          <p:nvSpPr>
            <p:cNvPr id="52251" name="TextBox 32794"/>
            <p:cNvSpPr txBox="1">
              <a:spLocks noChangeArrowheads="1"/>
            </p:cNvSpPr>
            <p:nvPr/>
          </p:nvSpPr>
          <p:spPr bwMode="auto">
            <a:xfrm>
              <a:off x="2662184" y="2226816"/>
              <a:ext cx="332581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400" dirty="0" smtClean="0">
                  <a:solidFill>
                    <a:schemeClr val="bg2"/>
                  </a:solidFill>
                  <a:latin typeface="Gill Sans MT" pitchFamily="34" charset="0"/>
                </a:rPr>
                <a:t>HTTP/redirect to login page</a:t>
              </a:r>
              <a:endParaRPr lang="en-US" sz="1400" dirty="0">
                <a:solidFill>
                  <a:schemeClr val="bg2"/>
                </a:solidFill>
                <a:latin typeface="Gill Sans MT" pitchFamily="34" charset="0"/>
              </a:endParaRPr>
            </a:p>
          </p:txBody>
        </p:sp>
        <p:sp>
          <p:nvSpPr>
            <p:cNvPr id="47" name="TextBox 32793"/>
            <p:cNvSpPr txBox="1">
              <a:spLocks noChangeArrowheads="1"/>
            </p:cNvSpPr>
            <p:nvPr/>
          </p:nvSpPr>
          <p:spPr bwMode="auto">
            <a:xfrm>
              <a:off x="4027094" y="4110807"/>
              <a:ext cx="25019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dirty="0">
                  <a:solidFill>
                    <a:schemeClr val="bg2"/>
                  </a:solidFill>
                  <a:latin typeface="Gill Sans MT" pitchFamily="34" charset="0"/>
                </a:rPr>
                <a:t>WS-MEX </a:t>
              </a:r>
              <a:r>
                <a:rPr lang="en-US" sz="1400" noProof="1">
                  <a:solidFill>
                    <a:schemeClr val="bg2"/>
                  </a:solidFill>
                  <a:latin typeface="Gill Sans MT" pitchFamily="34" charset="0"/>
                </a:rPr>
                <a:t>GetMetadata</a:t>
              </a:r>
              <a:r>
                <a:rPr lang="en-US" sz="1400" dirty="0">
                  <a:solidFill>
                    <a:schemeClr val="bg2"/>
                  </a:solidFill>
                  <a:latin typeface="Gill Sans MT" pitchFamily="34" charset="0"/>
                </a:rPr>
                <a:t> Request</a:t>
              </a:r>
            </a:p>
          </p:txBody>
        </p:sp>
        <p:sp>
          <p:nvSpPr>
            <p:cNvPr id="49" name="Oval 32802"/>
            <p:cNvSpPr>
              <a:spLocks noChangeArrowheads="1"/>
            </p:cNvSpPr>
            <p:nvPr/>
          </p:nvSpPr>
          <p:spPr bwMode="auto">
            <a:xfrm>
              <a:off x="694999" y="5878483"/>
              <a:ext cx="257175" cy="2381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400" dirty="0" smtClean="0">
                  <a:latin typeface="Gill Sans MT" pitchFamily="34" charset="0"/>
                </a:rPr>
                <a:t>10</a:t>
              </a:r>
              <a:endParaRPr lang="en-US" sz="1400" dirty="0">
                <a:latin typeface="Gill Sans MT" pitchFamily="34" charset="0"/>
              </a:endParaRPr>
            </a:p>
          </p:txBody>
        </p:sp>
        <p:sp>
          <p:nvSpPr>
            <p:cNvPr id="50" name="Oval 32802"/>
            <p:cNvSpPr>
              <a:spLocks noChangeArrowheads="1"/>
            </p:cNvSpPr>
            <p:nvPr/>
          </p:nvSpPr>
          <p:spPr bwMode="auto">
            <a:xfrm>
              <a:off x="698545" y="5563055"/>
              <a:ext cx="257175" cy="2381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400" dirty="0" smtClean="0">
                  <a:latin typeface="Gill Sans MT" pitchFamily="34" charset="0"/>
                </a:rPr>
                <a:t>9</a:t>
              </a:r>
              <a:endParaRPr lang="en-US" sz="1400" dirty="0">
                <a:latin typeface="Gill Sans MT" pitchFamily="34" charset="0"/>
              </a:endParaRPr>
            </a:p>
          </p:txBody>
        </p:sp>
        <p:sp>
          <p:nvSpPr>
            <p:cNvPr id="51" name="Straight Connector 32776"/>
            <p:cNvSpPr>
              <a:spLocks noChangeShapeType="1"/>
            </p:cNvSpPr>
            <p:nvPr/>
          </p:nvSpPr>
          <p:spPr bwMode="auto">
            <a:xfrm>
              <a:off x="1060450" y="2848953"/>
              <a:ext cx="4962525" cy="0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Straight Connector 32777"/>
            <p:cNvSpPr>
              <a:spLocks noChangeShapeType="1"/>
            </p:cNvSpPr>
            <p:nvPr/>
          </p:nvSpPr>
          <p:spPr bwMode="auto">
            <a:xfrm flipH="1">
              <a:off x="1065692" y="3182989"/>
              <a:ext cx="4932363" cy="0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TextBox 32793"/>
            <p:cNvSpPr txBox="1">
              <a:spLocks noChangeArrowheads="1"/>
            </p:cNvSpPr>
            <p:nvPr/>
          </p:nvSpPr>
          <p:spPr bwMode="auto">
            <a:xfrm>
              <a:off x="1060632" y="2569074"/>
              <a:ext cx="207300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dirty="0" smtClean="0">
                  <a:solidFill>
                    <a:schemeClr val="bg2"/>
                  </a:solidFill>
                  <a:latin typeface="Gill Sans MT" pitchFamily="34" charset="0"/>
                </a:rPr>
                <a:t>HTTPS/GET to login page</a:t>
              </a:r>
              <a:endParaRPr lang="en-US" sz="1400" dirty="0">
                <a:solidFill>
                  <a:schemeClr val="bg2"/>
                </a:solidFill>
                <a:latin typeface="Gill Sans MT" pitchFamily="34" charset="0"/>
              </a:endParaRPr>
            </a:p>
          </p:txBody>
        </p:sp>
        <p:sp>
          <p:nvSpPr>
            <p:cNvPr id="54" name="TextBox 32794"/>
            <p:cNvSpPr txBox="1">
              <a:spLocks noChangeArrowheads="1"/>
            </p:cNvSpPr>
            <p:nvPr/>
          </p:nvSpPr>
          <p:spPr bwMode="auto">
            <a:xfrm>
              <a:off x="1414136" y="2889600"/>
              <a:ext cx="457739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400" dirty="0" smtClean="0">
                  <a:solidFill>
                    <a:schemeClr val="bg2"/>
                  </a:solidFill>
                  <a:latin typeface="Gill Sans MT" pitchFamily="34" charset="0"/>
                </a:rPr>
                <a:t>HTTPS login page</a:t>
              </a:r>
            </a:p>
          </p:txBody>
        </p:sp>
        <p:sp>
          <p:nvSpPr>
            <p:cNvPr id="55" name="Oval 32804"/>
            <p:cNvSpPr>
              <a:spLocks noChangeArrowheads="1"/>
            </p:cNvSpPr>
            <p:nvPr/>
          </p:nvSpPr>
          <p:spPr bwMode="auto">
            <a:xfrm>
              <a:off x="695555" y="3380271"/>
              <a:ext cx="257175" cy="2381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400" dirty="0" smtClean="0">
                  <a:latin typeface="Gill Sans MT" pitchFamily="34" charset="0"/>
                </a:rPr>
                <a:t>3</a:t>
              </a:r>
              <a:endParaRPr lang="en-US" sz="1400" dirty="0">
                <a:latin typeface="Gill Sans MT" pitchFamily="34" charset="0"/>
              </a:endParaRPr>
            </a:p>
          </p:txBody>
        </p:sp>
        <p:sp>
          <p:nvSpPr>
            <p:cNvPr id="56" name="Oval 32804"/>
            <p:cNvSpPr>
              <a:spLocks noChangeArrowheads="1"/>
            </p:cNvSpPr>
            <p:nvPr/>
          </p:nvSpPr>
          <p:spPr bwMode="auto">
            <a:xfrm>
              <a:off x="2070698" y="3639000"/>
              <a:ext cx="257175" cy="2381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400" dirty="0" smtClean="0">
                  <a:latin typeface="Gill Sans MT" pitchFamily="34" charset="0"/>
                </a:rPr>
                <a:t>4</a:t>
              </a:r>
              <a:endParaRPr lang="en-US" sz="1400" dirty="0">
                <a:latin typeface="Gill Sans MT" pitchFamily="34" charset="0"/>
              </a:endParaRPr>
            </a:p>
          </p:txBody>
        </p:sp>
        <p:sp>
          <p:nvSpPr>
            <p:cNvPr id="57" name="Oval 32802"/>
            <p:cNvSpPr>
              <a:spLocks noChangeArrowheads="1"/>
            </p:cNvSpPr>
            <p:nvPr/>
          </p:nvSpPr>
          <p:spPr bwMode="auto">
            <a:xfrm>
              <a:off x="698544" y="6211637"/>
              <a:ext cx="257175" cy="2381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400" dirty="0" smtClean="0">
                  <a:latin typeface="Gill Sans MT" pitchFamily="34" charset="0"/>
                </a:rPr>
                <a:t>11</a:t>
              </a:r>
              <a:endParaRPr lang="en-US" sz="1400" dirty="0">
                <a:latin typeface="Gill Sans MT" pitchFamily="34" charset="0"/>
              </a:endParaRPr>
            </a:p>
          </p:txBody>
        </p:sp>
        <p:sp>
          <p:nvSpPr>
            <p:cNvPr id="58" name="Straight Connector 32777"/>
            <p:cNvSpPr>
              <a:spLocks noChangeShapeType="1"/>
            </p:cNvSpPr>
            <p:nvPr/>
          </p:nvSpPr>
          <p:spPr bwMode="auto">
            <a:xfrm flipH="1">
              <a:off x="1058597" y="6301996"/>
              <a:ext cx="4932363" cy="0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TextBox 32794"/>
            <p:cNvSpPr txBox="1">
              <a:spLocks noChangeArrowheads="1"/>
            </p:cNvSpPr>
            <p:nvPr/>
          </p:nvSpPr>
          <p:spPr bwMode="auto">
            <a:xfrm>
              <a:off x="1417674" y="6029873"/>
              <a:ext cx="457739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400" dirty="0" smtClean="0">
                  <a:solidFill>
                    <a:schemeClr val="bg2"/>
                  </a:solidFill>
                  <a:latin typeface="Gill Sans MT" pitchFamily="34" charset="0"/>
                </a:rPr>
                <a:t>HTTP/redirect with session cookie</a:t>
              </a:r>
            </a:p>
          </p:txBody>
        </p:sp>
        <p:sp>
          <p:nvSpPr>
            <p:cNvPr id="60" name="Shape 32807"/>
            <p:cNvSpPr>
              <a:spLocks/>
            </p:cNvSpPr>
            <p:nvPr/>
          </p:nvSpPr>
          <p:spPr bwMode="auto">
            <a:xfrm flipH="1">
              <a:off x="127590" y="3189767"/>
              <a:ext cx="499729" cy="308345"/>
            </a:xfrm>
            <a:custGeom>
              <a:avLst/>
              <a:gdLst>
                <a:gd name="T0" fmla="*/ 0 w 336"/>
                <a:gd name="T1" fmla="*/ 0 h 240"/>
                <a:gd name="T2" fmla="*/ 2147483647 w 336"/>
                <a:gd name="T3" fmla="*/ 2147483647 h 240"/>
                <a:gd name="T4" fmla="*/ 0 w 336"/>
                <a:gd name="T5" fmla="*/ 2147483647 h 240"/>
                <a:gd name="T6" fmla="*/ 0 1 256"/>
                <a:gd name="T7" fmla="*/ 0 1 256"/>
                <a:gd name="T8" fmla="*/ 0 1 256"/>
                <a:gd name="T9" fmla="*/ 0 w 336"/>
                <a:gd name="T10" fmla="*/ 0 h 240"/>
                <a:gd name="T11" fmla="*/ 336 w 336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6" h="240">
                  <a:moveTo>
                    <a:pt x="0" y="0"/>
                  </a:moveTo>
                  <a:cubicBezTo>
                    <a:pt x="168" y="28"/>
                    <a:pt x="336" y="56"/>
                    <a:pt x="336" y="96"/>
                  </a:cubicBezTo>
                  <a:cubicBezTo>
                    <a:pt x="336" y="136"/>
                    <a:pt x="168" y="188"/>
                    <a:pt x="0" y="240"/>
                  </a:cubicBezTo>
                </a:path>
              </a:pathLst>
            </a:custGeom>
            <a:noFill/>
            <a:ln w="19050" algn="ctr">
              <a:solidFill>
                <a:schemeClr val="bg1"/>
              </a:solidFill>
              <a:prstDash val="dash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solidFill>
                  <a:schemeClr val="bg2"/>
                </a:solidFill>
                <a:latin typeface="Gill Sans MT" pitchFamily="34" charset="0"/>
              </a:endParaRPr>
            </a:p>
          </p:txBody>
        </p:sp>
        <p:sp>
          <p:nvSpPr>
            <p:cNvPr id="62" name="TextBox 32784"/>
            <p:cNvSpPr txBox="1">
              <a:spLocks noChangeArrowheads="1"/>
            </p:cNvSpPr>
            <p:nvPr/>
          </p:nvSpPr>
          <p:spPr bwMode="auto">
            <a:xfrm>
              <a:off x="223293" y="3174404"/>
              <a:ext cx="13652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dirty="0" smtClean="0">
                  <a:solidFill>
                    <a:schemeClr val="bg2"/>
                  </a:solidFill>
                  <a:latin typeface="Gill Sans MT" pitchFamily="34" charset="0"/>
                </a:rPr>
                <a:t>Click</a:t>
              </a:r>
              <a:endParaRPr lang="en-US" sz="1400" dirty="0">
                <a:solidFill>
                  <a:schemeClr val="bg2"/>
                </a:solidFill>
                <a:latin typeface="Gill Sans MT" pitchFamily="34" charset="0"/>
              </a:endParaRPr>
            </a:p>
          </p:txBody>
        </p:sp>
        <p:sp>
          <p:nvSpPr>
            <p:cNvPr id="63" name="Oval 32800"/>
            <p:cNvSpPr>
              <a:spLocks noChangeArrowheads="1"/>
            </p:cNvSpPr>
            <p:nvPr/>
          </p:nvSpPr>
          <p:spPr bwMode="auto">
            <a:xfrm>
              <a:off x="163373" y="2945652"/>
              <a:ext cx="257175" cy="2381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400" dirty="0" smtClean="0">
                  <a:latin typeface="Gill Sans MT" pitchFamily="34" charset="0"/>
                </a:rPr>
                <a:t>2c</a:t>
              </a:r>
              <a:endParaRPr lang="en-US" sz="1400" dirty="0">
                <a:latin typeface="Gill Sans MT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 bwMode="auto">
          <a:xfrm>
            <a:off x="-331076" y="-346841"/>
            <a:ext cx="9995338" cy="8103475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0867" name="Folded Corner 460866"/>
          <p:cNvSpPr>
            <a:spLocks noChangeArrowheads="1"/>
          </p:cNvSpPr>
          <p:nvPr/>
        </p:nvSpPr>
        <p:spPr bwMode="auto">
          <a:xfrm>
            <a:off x="2282825" y="5619750"/>
            <a:ext cx="787400" cy="760413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rgbClr val="611EA2"/>
              </a:gs>
              <a:gs pos="50000">
                <a:schemeClr val="accent2">
                  <a:alpha val="70000"/>
                </a:schemeClr>
              </a:gs>
              <a:gs pos="100000">
                <a:schemeClr val="accent2">
                  <a:gamma/>
                  <a:shade val="63529"/>
                  <a:invGamma/>
                  <a:alpha val="70000"/>
                </a:schemeClr>
              </a:gs>
            </a:gsLst>
            <a:lin ang="2700000" scaled="1"/>
          </a:gra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0872" name="Folded Corner 460871"/>
          <p:cNvSpPr>
            <a:spLocks noChangeArrowheads="1"/>
          </p:cNvSpPr>
          <p:nvPr/>
        </p:nvSpPr>
        <p:spPr bwMode="auto">
          <a:xfrm>
            <a:off x="3967163" y="3653285"/>
            <a:ext cx="815975" cy="760412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6182A2"/>
              </a:gs>
              <a:gs pos="50000">
                <a:srgbClr val="99CCFF">
                  <a:alpha val="70000"/>
                </a:srgbClr>
              </a:gs>
              <a:gs pos="100000">
                <a:srgbClr val="6182A2"/>
              </a:gs>
            </a:gsLst>
            <a:lin ang="2700000" scaled="1"/>
          </a:gradFill>
          <a:ln w="12700" algn="ctr">
            <a:solidFill>
              <a:srgbClr val="99CCFF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143375" y="3888235"/>
            <a:ext cx="377825" cy="336550"/>
            <a:chOff x="2164" y="1688"/>
            <a:chExt cx="2142" cy="2442"/>
          </a:xfrm>
        </p:grpSpPr>
        <p:sp>
          <p:nvSpPr>
            <p:cNvPr id="13380" name="Folded Corner 13379"/>
            <p:cNvSpPr>
              <a:spLocks noChangeArrowheads="1"/>
            </p:cNvSpPr>
            <p:nvPr/>
          </p:nvSpPr>
          <p:spPr bwMode="auto">
            <a:xfrm>
              <a:off x="2172" y="1698"/>
              <a:ext cx="2134" cy="2419"/>
            </a:xfrm>
            <a:prstGeom prst="foldedCorner">
              <a:avLst>
                <a:gd name="adj" fmla="val 12500"/>
              </a:avLst>
            </a:prstGeom>
            <a:solidFill>
              <a:srgbClr val="DDDDDD">
                <a:alpha val="70195"/>
              </a:srgbClr>
            </a:solidFill>
            <a:ln w="12700" algn="ctr">
              <a:solidFill>
                <a:srgbClr val="DDDDDD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5000"/>
                </a:lnSpc>
                <a:spcBef>
                  <a:spcPct val="20000"/>
                </a:spcBef>
              </a:pPr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pic>
          <p:nvPicPr>
            <p:cNvPr id="13381" name="Rectangle 13380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164" y="1688"/>
              <a:ext cx="612" cy="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82" name="Straight Connector 13381"/>
            <p:cNvSpPr>
              <a:spLocks noChangeShapeType="1"/>
            </p:cNvSpPr>
            <p:nvPr/>
          </p:nvSpPr>
          <p:spPr bwMode="auto">
            <a:xfrm>
              <a:off x="2892" y="1964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3383" name="Straight Connector 13382"/>
            <p:cNvSpPr>
              <a:spLocks noChangeShapeType="1"/>
            </p:cNvSpPr>
            <p:nvPr/>
          </p:nvSpPr>
          <p:spPr bwMode="auto">
            <a:xfrm>
              <a:off x="2933" y="2169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3384" name="Straight Connector 13383"/>
            <p:cNvSpPr>
              <a:spLocks noChangeShapeType="1"/>
            </p:cNvSpPr>
            <p:nvPr/>
          </p:nvSpPr>
          <p:spPr bwMode="auto">
            <a:xfrm>
              <a:off x="2933" y="2357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3385" name="Straight Connector 13384"/>
            <p:cNvSpPr>
              <a:spLocks noChangeShapeType="1"/>
            </p:cNvSpPr>
            <p:nvPr/>
          </p:nvSpPr>
          <p:spPr bwMode="auto">
            <a:xfrm flipV="1">
              <a:off x="2939" y="2576"/>
              <a:ext cx="503" cy="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3386" name="Straight Connector 13385"/>
            <p:cNvSpPr>
              <a:spLocks noChangeShapeType="1"/>
            </p:cNvSpPr>
            <p:nvPr/>
          </p:nvSpPr>
          <p:spPr bwMode="auto">
            <a:xfrm>
              <a:off x="2945" y="2763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</p:grpSp>
      <p:sp>
        <p:nvSpPr>
          <p:cNvPr id="460810" name="Title 46080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Token Encrypted to RP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7396163" y="2441575"/>
            <a:ext cx="996950" cy="650875"/>
            <a:chOff x="4327" y="976"/>
            <a:chExt cx="628" cy="410"/>
          </a:xfrm>
        </p:grpSpPr>
        <p:pic>
          <p:nvPicPr>
            <p:cNvPr id="13378" name="Rectangle 13377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327" y="1168"/>
              <a:ext cx="628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79" name="Rectangle 13378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4450" y="976"/>
              <a:ext cx="290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60814" name="TextBox 460813"/>
          <p:cNvSpPr txBox="1">
            <a:spLocks noChangeArrowheads="1"/>
          </p:cNvSpPr>
          <p:nvPr/>
        </p:nvSpPr>
        <p:spPr bwMode="auto">
          <a:xfrm>
            <a:off x="7010400" y="2124075"/>
            <a:ext cx="1402115" cy="32778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dirty="0">
                <a:solidFill>
                  <a:schemeClr val="bg2"/>
                </a:solidFill>
                <a:latin typeface="+mn-lt"/>
              </a:rPr>
              <a:t>Relying Party</a:t>
            </a:r>
          </a:p>
        </p:txBody>
      </p:sp>
      <p:pic>
        <p:nvPicPr>
          <p:cNvPr id="13318" name="Rectangle 1331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00100" y="2636838"/>
            <a:ext cx="982663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882650" y="2503488"/>
            <a:ext cx="617538" cy="268287"/>
            <a:chOff x="3554" y="2066"/>
            <a:chExt cx="1416" cy="1008"/>
          </a:xfrm>
        </p:grpSpPr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4299" y="2066"/>
              <a:ext cx="671" cy="1008"/>
              <a:chOff x="2041" y="896"/>
              <a:chExt cx="1821" cy="2597"/>
            </a:xfrm>
          </p:grpSpPr>
          <p:pic>
            <p:nvPicPr>
              <p:cNvPr id="13372" name="Rectangle 13371"/>
              <p:cNvPicPr>
                <a:picLocks noChangeAspect="1" noChangeArrowheads="1"/>
              </p:cNvPicPr>
              <p:nvPr/>
            </p:nvPicPr>
            <p:blipFill>
              <a:blip r:embed="rId7" cstate="screen"/>
              <a:srcRect/>
              <a:stretch>
                <a:fillRect/>
              </a:stretch>
            </p:blipFill>
            <p:spPr bwMode="auto">
              <a:xfrm>
                <a:off x="2041" y="896"/>
                <a:ext cx="429" cy="25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73" name="Rectangle 13372"/>
              <p:cNvPicPr>
                <a:picLocks noChangeAspect="1" noChangeArrowheads="1"/>
              </p:cNvPicPr>
              <p:nvPr/>
            </p:nvPicPr>
            <p:blipFill>
              <a:blip r:embed="rId8" cstate="screen"/>
              <a:srcRect/>
              <a:stretch>
                <a:fillRect/>
              </a:stretch>
            </p:blipFill>
            <p:spPr bwMode="auto">
              <a:xfrm>
                <a:off x="3289" y="1751"/>
                <a:ext cx="128" cy="10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74" name="Rectangle 13373"/>
              <p:cNvPicPr>
                <a:picLocks noChangeAspect="1" noChangeArrowheads="1"/>
              </p:cNvPicPr>
              <p:nvPr/>
            </p:nvPicPr>
            <p:blipFill>
              <a:blip r:embed="rId9" cstate="screen"/>
              <a:srcRect b="-1394"/>
              <a:stretch>
                <a:fillRect/>
              </a:stretch>
            </p:blipFill>
            <p:spPr bwMode="auto">
              <a:xfrm>
                <a:off x="2563" y="1237"/>
                <a:ext cx="278" cy="19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75" name="Rectangle 13374"/>
              <p:cNvPicPr>
                <a:picLocks noChangeAspect="1" noChangeArrowheads="1"/>
              </p:cNvPicPr>
              <p:nvPr/>
            </p:nvPicPr>
            <p:blipFill>
              <a:blip r:embed="rId10" cstate="screen"/>
              <a:srcRect b="-1400"/>
              <a:stretch>
                <a:fillRect/>
              </a:stretch>
            </p:blipFill>
            <p:spPr bwMode="auto">
              <a:xfrm>
                <a:off x="2842" y="1236"/>
                <a:ext cx="244" cy="1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76" name="Rectangle 13375"/>
              <p:cNvPicPr>
                <a:picLocks noChangeAspect="1" noChangeArrowheads="1"/>
              </p:cNvPicPr>
              <p:nvPr/>
            </p:nvPicPr>
            <p:blipFill>
              <a:blip r:embed="rId11" cstate="screen"/>
              <a:srcRect b="-1894"/>
              <a:stretch>
                <a:fillRect/>
              </a:stretch>
            </p:blipFill>
            <p:spPr bwMode="auto">
              <a:xfrm>
                <a:off x="3417" y="1751"/>
                <a:ext cx="199" cy="10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77" name="Rectangle 13376"/>
              <p:cNvPicPr>
                <a:picLocks noChangeArrowheads="1"/>
              </p:cNvPicPr>
              <p:nvPr/>
            </p:nvPicPr>
            <p:blipFill>
              <a:blip r:embed="rId12" cstate="screen"/>
              <a:srcRect/>
              <a:stretch>
                <a:fillRect/>
              </a:stretch>
            </p:blipFill>
            <p:spPr bwMode="auto">
              <a:xfrm>
                <a:off x="2284" y="902"/>
                <a:ext cx="1578" cy="25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oup 24"/>
            <p:cNvGrpSpPr>
              <a:grpSpLocks/>
            </p:cNvGrpSpPr>
            <p:nvPr/>
          </p:nvGrpSpPr>
          <p:grpSpPr bwMode="auto">
            <a:xfrm>
              <a:off x="3554" y="2172"/>
              <a:ext cx="849" cy="806"/>
              <a:chOff x="3386" y="2184"/>
              <a:chExt cx="849" cy="806"/>
            </a:xfrm>
          </p:grpSpPr>
          <p:pic>
            <p:nvPicPr>
              <p:cNvPr id="13365" name="Rectangle 13364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894" y="2770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66" name="Rectangle 13365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729" y="2701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67" name="Rectangle 13366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894" y="2184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68" name="Rectangle 13367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729" y="2281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69" name="Rectangle 13368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551" y="2349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70" name="Rectangle 13369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551" y="2600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71" name="Rectangle 13370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386" y="2483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460832" name="TextBox 460831"/>
          <p:cNvSpPr txBox="1">
            <a:spLocks noChangeArrowheads="1"/>
          </p:cNvSpPr>
          <p:nvPr/>
        </p:nvSpPr>
        <p:spPr bwMode="auto">
          <a:xfrm>
            <a:off x="458788" y="2030413"/>
            <a:ext cx="1754006" cy="32778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>
                <a:solidFill>
                  <a:schemeClr val="bg2"/>
                </a:solidFill>
                <a:latin typeface="+mn-lt"/>
              </a:rPr>
              <a:t>Identity Provider</a:t>
            </a:r>
          </a:p>
        </p:txBody>
      </p:sp>
      <p:sp>
        <p:nvSpPr>
          <p:cNvPr id="13321" name="Shape 13320"/>
          <p:cNvSpPr>
            <a:spLocks/>
          </p:cNvSpPr>
          <p:nvPr/>
        </p:nvSpPr>
        <p:spPr bwMode="auto">
          <a:xfrm>
            <a:off x="1174750" y="1200150"/>
            <a:ext cx="6545263" cy="850900"/>
          </a:xfrm>
          <a:custGeom>
            <a:avLst/>
            <a:gdLst>
              <a:gd name="T0" fmla="*/ 0 w 4111"/>
              <a:gd name="T1" fmla="*/ 1430684540 h 500"/>
              <a:gd name="T2" fmla="*/ 1505725733 w 4111"/>
              <a:gd name="T3" fmla="*/ 254858164 h 500"/>
              <a:gd name="T4" fmla="*/ 2147483647 w 4111"/>
              <a:gd name="T5" fmla="*/ 199832163 h 500"/>
              <a:gd name="T6" fmla="*/ 2147483647 w 4111"/>
              <a:gd name="T7" fmla="*/ 1448061620 h 500"/>
              <a:gd name="T8" fmla="*/ 0 1 256"/>
              <a:gd name="T9" fmla="*/ 0 1 256"/>
              <a:gd name="T10" fmla="*/ 0 1 256"/>
              <a:gd name="T11" fmla="*/ 0 1 256"/>
              <a:gd name="T12" fmla="*/ 0 w 4111"/>
              <a:gd name="T13" fmla="*/ 0 h 500"/>
              <a:gd name="T14" fmla="*/ 0 w 4111"/>
              <a:gd name="T15" fmla="*/ 0 h 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111" h="500">
                <a:moveTo>
                  <a:pt x="0" y="494"/>
                </a:moveTo>
                <a:cubicBezTo>
                  <a:pt x="16" y="326"/>
                  <a:pt x="32" y="159"/>
                  <a:pt x="594" y="88"/>
                </a:cubicBezTo>
                <a:cubicBezTo>
                  <a:pt x="1156" y="17"/>
                  <a:pt x="2785" y="0"/>
                  <a:pt x="3371" y="69"/>
                </a:cubicBezTo>
                <a:cubicBezTo>
                  <a:pt x="3957" y="138"/>
                  <a:pt x="4034" y="319"/>
                  <a:pt x="4111" y="500"/>
                </a:cubicBezTo>
              </a:path>
            </a:pathLst>
          </a:custGeom>
          <a:noFill/>
          <a:ln w="12700" algn="ctr">
            <a:solidFill>
              <a:schemeClr val="bg2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0834" name="TextBox 460833"/>
          <p:cNvSpPr txBox="1">
            <a:spLocks noChangeArrowheads="1"/>
          </p:cNvSpPr>
          <p:nvPr/>
        </p:nvSpPr>
        <p:spPr bwMode="auto">
          <a:xfrm>
            <a:off x="2600325" y="1019473"/>
            <a:ext cx="4114011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May have established a relationship out-of-band</a:t>
            </a:r>
          </a:p>
        </p:txBody>
      </p:sp>
      <p:sp>
        <p:nvSpPr>
          <p:cNvPr id="460835" name="Rectangle 460834"/>
          <p:cNvSpPr>
            <a:spLocks noChangeArrowheads="1"/>
          </p:cNvSpPr>
          <p:nvPr/>
        </p:nvSpPr>
        <p:spPr bwMode="auto">
          <a:xfrm>
            <a:off x="6081713" y="3201988"/>
            <a:ext cx="2857500" cy="1714500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chemeClr val="folHlink"/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400" dirty="0">
                <a:solidFill>
                  <a:schemeClr val="bg2"/>
                </a:solidFill>
                <a:latin typeface="+mn-lt"/>
              </a:rPr>
              <a:t>&lt;</a:t>
            </a:r>
            <a:r>
              <a:rPr lang="en-US" sz="1400" dirty="0" err="1">
                <a:solidFill>
                  <a:schemeClr val="bg2"/>
                </a:solidFill>
                <a:latin typeface="+mn-lt"/>
              </a:rPr>
              <a:t>tokenParameters</a:t>
            </a:r>
            <a:r>
              <a:rPr lang="en-US" sz="1400" dirty="0">
                <a:solidFill>
                  <a:schemeClr val="bg2"/>
                </a:solidFill>
                <a:latin typeface="+mn-lt"/>
              </a:rPr>
              <a:t>&gt;</a:t>
            </a:r>
            <a:br>
              <a:rPr lang="en-US" sz="1400" dirty="0">
                <a:solidFill>
                  <a:schemeClr val="bg2"/>
                </a:solidFill>
                <a:latin typeface="+mn-lt"/>
              </a:rPr>
            </a:br>
            <a:r>
              <a:rPr lang="en-US" sz="1400" dirty="0">
                <a:solidFill>
                  <a:schemeClr val="bg2"/>
                </a:solidFill>
                <a:latin typeface="+mn-lt"/>
              </a:rPr>
              <a:t>  &lt;</a:t>
            </a:r>
            <a:r>
              <a:rPr lang="en-US" sz="1400" dirty="0" err="1">
                <a:solidFill>
                  <a:schemeClr val="bg2"/>
                </a:solidFill>
                <a:latin typeface="+mn-lt"/>
              </a:rPr>
              <a:t>xmlElement</a:t>
            </a:r>
            <a:r>
              <a:rPr lang="en-US" sz="1400" dirty="0">
                <a:solidFill>
                  <a:schemeClr val="bg2"/>
                </a:solidFill>
                <a:latin typeface="+mn-lt"/>
              </a:rPr>
              <a:t>&gt;  </a:t>
            </a:r>
            <a:endParaRPr lang="en-US" dirty="0">
              <a:solidFill>
                <a:schemeClr val="bg2"/>
              </a:solidFill>
              <a:latin typeface="+mn-lt"/>
            </a:endParaRPr>
          </a:p>
          <a:p>
            <a:pPr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400" dirty="0">
                <a:solidFill>
                  <a:schemeClr val="bg2"/>
                </a:solidFill>
                <a:latin typeface="+mn-lt"/>
              </a:rPr>
              <a:t>      &lt;</a:t>
            </a:r>
            <a:r>
              <a:rPr lang="en-US" sz="1400" dirty="0" err="1">
                <a:solidFill>
                  <a:schemeClr val="bg2"/>
                </a:solidFill>
                <a:latin typeface="+mn-lt"/>
              </a:rPr>
              <a:t>wsp:Policy</a:t>
            </a:r>
            <a:r>
              <a:rPr lang="en-US" sz="1400" dirty="0">
                <a:solidFill>
                  <a:schemeClr val="bg2"/>
                </a:solidFill>
                <a:latin typeface="+mn-lt"/>
              </a:rPr>
              <a:t>&gt;</a:t>
            </a:r>
          </a:p>
          <a:p>
            <a:pPr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400" dirty="0">
                <a:solidFill>
                  <a:schemeClr val="bg2"/>
                </a:solidFill>
                <a:latin typeface="+mn-lt"/>
              </a:rPr>
              <a:t>              &lt;</a:t>
            </a:r>
            <a:r>
              <a:rPr lang="en-US" sz="1400" dirty="0" err="1">
                <a:solidFill>
                  <a:schemeClr val="bg2"/>
                </a:solidFill>
                <a:latin typeface="+mn-lt"/>
              </a:rPr>
              <a:t>ic:RequireAppliesTo</a:t>
            </a:r>
            <a:r>
              <a:rPr lang="en-US" sz="1400" dirty="0">
                <a:solidFill>
                  <a:schemeClr val="bg2"/>
                </a:solidFill>
                <a:latin typeface="+mn-lt"/>
              </a:rPr>
              <a:t> /&gt;</a:t>
            </a:r>
          </a:p>
          <a:p>
            <a:pPr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400" dirty="0">
                <a:solidFill>
                  <a:schemeClr val="bg2"/>
                </a:solidFill>
                <a:latin typeface="+mn-lt"/>
              </a:rPr>
              <a:t>      &lt;/</a:t>
            </a:r>
            <a:r>
              <a:rPr lang="en-US" sz="1400" dirty="0" err="1">
                <a:solidFill>
                  <a:schemeClr val="bg2"/>
                </a:solidFill>
                <a:latin typeface="+mn-lt"/>
              </a:rPr>
              <a:t>wsp:Policy</a:t>
            </a:r>
            <a:r>
              <a:rPr lang="en-US" sz="1400" dirty="0">
                <a:solidFill>
                  <a:schemeClr val="bg2"/>
                </a:solidFill>
                <a:latin typeface="+mn-lt"/>
              </a:rPr>
              <a:t>&gt;</a:t>
            </a:r>
            <a:br>
              <a:rPr lang="en-US" sz="1400" dirty="0">
                <a:solidFill>
                  <a:schemeClr val="bg2"/>
                </a:solidFill>
                <a:latin typeface="+mn-lt"/>
              </a:rPr>
            </a:br>
            <a:r>
              <a:rPr lang="en-US" sz="1400" dirty="0">
                <a:solidFill>
                  <a:schemeClr val="bg2"/>
                </a:solidFill>
                <a:latin typeface="+mn-lt"/>
              </a:rPr>
              <a:t>   &lt;/</a:t>
            </a:r>
            <a:r>
              <a:rPr lang="en-US" sz="1400" dirty="0" err="1">
                <a:solidFill>
                  <a:schemeClr val="bg2"/>
                </a:solidFill>
                <a:latin typeface="+mn-lt"/>
              </a:rPr>
              <a:t>xmlElement</a:t>
            </a:r>
            <a:r>
              <a:rPr lang="en-US" sz="1400" dirty="0">
                <a:solidFill>
                  <a:schemeClr val="bg2"/>
                </a:solidFill>
                <a:latin typeface="+mn-lt"/>
              </a:rPr>
              <a:t>&gt;</a:t>
            </a:r>
            <a:br>
              <a:rPr lang="en-US" sz="1400" dirty="0">
                <a:solidFill>
                  <a:schemeClr val="bg2"/>
                </a:solidFill>
                <a:latin typeface="+mn-lt"/>
              </a:rPr>
            </a:br>
            <a:r>
              <a:rPr lang="en-US" sz="1400" dirty="0">
                <a:solidFill>
                  <a:schemeClr val="bg2"/>
                </a:solidFill>
                <a:latin typeface="+mn-lt"/>
              </a:rPr>
              <a:t>   …</a:t>
            </a:r>
            <a:br>
              <a:rPr lang="en-US" sz="1400" dirty="0">
                <a:solidFill>
                  <a:schemeClr val="bg2"/>
                </a:solidFill>
                <a:latin typeface="+mn-lt"/>
              </a:rPr>
            </a:br>
            <a:r>
              <a:rPr lang="en-US" sz="1400" dirty="0">
                <a:solidFill>
                  <a:schemeClr val="bg2"/>
                </a:solidFill>
                <a:latin typeface="+mn-lt"/>
              </a:rPr>
              <a:t>&lt;/</a:t>
            </a:r>
            <a:r>
              <a:rPr lang="en-US" sz="1400" dirty="0" err="1">
                <a:solidFill>
                  <a:schemeClr val="bg2"/>
                </a:solidFill>
                <a:latin typeface="+mn-lt"/>
              </a:rPr>
              <a:t>tokenParameters</a:t>
            </a:r>
            <a:r>
              <a:rPr lang="en-US" sz="1400" dirty="0">
                <a:solidFill>
                  <a:schemeClr val="bg2"/>
                </a:solidFill>
                <a:latin typeface="+mn-lt"/>
              </a:rPr>
              <a:t>&gt;</a:t>
            </a:r>
          </a:p>
        </p:txBody>
      </p:sp>
      <p:sp>
        <p:nvSpPr>
          <p:cNvPr id="460836" name="TextBox 460835"/>
          <p:cNvSpPr txBox="1">
            <a:spLocks noChangeArrowheads="1"/>
          </p:cNvSpPr>
          <p:nvPr/>
        </p:nvSpPr>
        <p:spPr bwMode="auto">
          <a:xfrm>
            <a:off x="7932323" y="4865688"/>
            <a:ext cx="1005340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 dirty="0" err="1">
                <a:solidFill>
                  <a:schemeClr val="bg2"/>
                </a:solidFill>
                <a:latin typeface="+mn-lt"/>
              </a:rPr>
              <a:t>app.config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325" name="Vertical Scroll 13324"/>
          <p:cNvSpPr>
            <a:spLocks noChangeArrowheads="1"/>
          </p:cNvSpPr>
          <p:nvPr/>
        </p:nvSpPr>
        <p:spPr bwMode="auto">
          <a:xfrm>
            <a:off x="8305800" y="2840038"/>
            <a:ext cx="530225" cy="481012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6182A2"/>
              </a:gs>
              <a:gs pos="50000">
                <a:srgbClr val="99CCFF">
                  <a:alpha val="70000"/>
                </a:srgbClr>
              </a:gs>
              <a:gs pos="100000">
                <a:srgbClr val="6182A2"/>
              </a:gs>
            </a:gsLst>
            <a:lin ang="2700000" scaled="1"/>
          </a:gradFill>
          <a:ln w="12700" algn="ctr">
            <a:solidFill>
              <a:srgbClr val="99CCFF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0838" name="TextBox 460837"/>
          <p:cNvSpPr txBox="1">
            <a:spLocks noChangeArrowheads="1"/>
          </p:cNvSpPr>
          <p:nvPr/>
        </p:nvSpPr>
        <p:spPr bwMode="auto">
          <a:xfrm>
            <a:off x="5130800" y="1746250"/>
            <a:ext cx="2254913" cy="5109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Express desire to convey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RP’s identity to the IP</a:t>
            </a:r>
          </a:p>
        </p:txBody>
      </p:sp>
      <p:sp>
        <p:nvSpPr>
          <p:cNvPr id="460840" name="Shape 460839"/>
          <p:cNvSpPr>
            <a:spLocks/>
          </p:cNvSpPr>
          <p:nvPr/>
        </p:nvSpPr>
        <p:spPr bwMode="auto">
          <a:xfrm>
            <a:off x="4984750" y="2068513"/>
            <a:ext cx="2551113" cy="587375"/>
          </a:xfrm>
          <a:custGeom>
            <a:avLst/>
            <a:gdLst>
              <a:gd name="T0" fmla="*/ 2147483647 w 1370"/>
              <a:gd name="T1" fmla="*/ 738778138 h 467"/>
              <a:gd name="T2" fmla="*/ 2147483647 w 1370"/>
              <a:gd name="T3" fmla="*/ 240458999 h 467"/>
              <a:gd name="T4" fmla="*/ 0 w 1370"/>
              <a:gd name="T5" fmla="*/ 0 h 467"/>
              <a:gd name="T6" fmla="*/ 0 1 256"/>
              <a:gd name="T7" fmla="*/ 0 1 256"/>
              <a:gd name="T8" fmla="*/ 0 1 256"/>
              <a:gd name="T9" fmla="*/ 0 w 1370"/>
              <a:gd name="T10" fmla="*/ 0 h 467"/>
              <a:gd name="T11" fmla="*/ 0 w 1370"/>
              <a:gd name="T12" fmla="*/ 0 h 46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70" h="467">
                <a:moveTo>
                  <a:pt x="1370" y="467"/>
                </a:moveTo>
                <a:cubicBezTo>
                  <a:pt x="1314" y="348"/>
                  <a:pt x="1258" y="230"/>
                  <a:pt x="1030" y="152"/>
                </a:cubicBezTo>
                <a:cubicBezTo>
                  <a:pt x="802" y="74"/>
                  <a:pt x="173" y="25"/>
                  <a:pt x="0" y="0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1558925" y="4583113"/>
            <a:ext cx="619125" cy="577850"/>
            <a:chOff x="2164" y="1688"/>
            <a:chExt cx="2142" cy="2442"/>
          </a:xfrm>
        </p:grpSpPr>
        <p:sp>
          <p:nvSpPr>
            <p:cNvPr id="13356" name="Folded Corner 13355"/>
            <p:cNvSpPr>
              <a:spLocks noChangeArrowheads="1"/>
            </p:cNvSpPr>
            <p:nvPr/>
          </p:nvSpPr>
          <p:spPr bwMode="auto">
            <a:xfrm>
              <a:off x="2172" y="1698"/>
              <a:ext cx="2134" cy="2419"/>
            </a:xfrm>
            <a:prstGeom prst="foldedCorner">
              <a:avLst>
                <a:gd name="adj" fmla="val 12500"/>
              </a:avLst>
            </a:prstGeom>
            <a:solidFill>
              <a:srgbClr val="DDDDDD">
                <a:alpha val="70195"/>
              </a:srgbClr>
            </a:solidFill>
            <a:ln w="12700" algn="ctr">
              <a:solidFill>
                <a:srgbClr val="DDDDDD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5000"/>
                </a:lnSpc>
                <a:spcBef>
                  <a:spcPct val="20000"/>
                </a:spcBef>
              </a:pPr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pic>
          <p:nvPicPr>
            <p:cNvPr id="13357" name="Rectangle 13356"/>
            <p:cNvPicPr>
              <a:picLocks noChangeAspect="1" noChangeArrowheads="1"/>
            </p:cNvPicPr>
            <p:nvPr/>
          </p:nvPicPr>
          <p:blipFill>
            <a:blip r:embed="rId14" cstate="screen"/>
            <a:srcRect/>
            <a:stretch>
              <a:fillRect/>
            </a:stretch>
          </p:blipFill>
          <p:spPr bwMode="auto">
            <a:xfrm>
              <a:off x="2164" y="1688"/>
              <a:ext cx="612" cy="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58" name="Straight Connector 13357"/>
            <p:cNvSpPr>
              <a:spLocks noChangeShapeType="1"/>
            </p:cNvSpPr>
            <p:nvPr/>
          </p:nvSpPr>
          <p:spPr bwMode="auto">
            <a:xfrm>
              <a:off x="2892" y="1964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3359" name="Straight Connector 13358"/>
            <p:cNvSpPr>
              <a:spLocks noChangeShapeType="1"/>
            </p:cNvSpPr>
            <p:nvPr/>
          </p:nvSpPr>
          <p:spPr bwMode="auto">
            <a:xfrm>
              <a:off x="2933" y="2169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3360" name="Straight Connector 13359"/>
            <p:cNvSpPr>
              <a:spLocks noChangeShapeType="1"/>
            </p:cNvSpPr>
            <p:nvPr/>
          </p:nvSpPr>
          <p:spPr bwMode="auto">
            <a:xfrm>
              <a:off x="2933" y="2357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3361" name="Straight Connector 13360"/>
            <p:cNvSpPr>
              <a:spLocks noChangeShapeType="1"/>
            </p:cNvSpPr>
            <p:nvPr/>
          </p:nvSpPr>
          <p:spPr bwMode="auto">
            <a:xfrm flipV="1">
              <a:off x="2939" y="2576"/>
              <a:ext cx="503" cy="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3362" name="Straight Connector 13361"/>
            <p:cNvSpPr>
              <a:spLocks noChangeShapeType="1"/>
            </p:cNvSpPr>
            <p:nvPr/>
          </p:nvSpPr>
          <p:spPr bwMode="auto">
            <a:xfrm>
              <a:off x="2945" y="2763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</p:grpSp>
      <p:sp>
        <p:nvSpPr>
          <p:cNvPr id="460849" name="Shape 460848"/>
          <p:cNvSpPr>
            <a:spLocks/>
          </p:cNvSpPr>
          <p:nvPr/>
        </p:nvSpPr>
        <p:spPr bwMode="auto">
          <a:xfrm>
            <a:off x="1771650" y="2365375"/>
            <a:ext cx="1924050" cy="455613"/>
          </a:xfrm>
          <a:custGeom>
            <a:avLst/>
            <a:gdLst>
              <a:gd name="T0" fmla="*/ 2147483647 w 1243"/>
              <a:gd name="T1" fmla="*/ 4463514 h 305"/>
              <a:gd name="T2" fmla="*/ 1423236657 w 1243"/>
              <a:gd name="T3" fmla="*/ 111574395 h 305"/>
              <a:gd name="T4" fmla="*/ 0 w 1243"/>
              <a:gd name="T5" fmla="*/ 680600675 h 305"/>
              <a:gd name="T6" fmla="*/ 0 1 256"/>
              <a:gd name="T7" fmla="*/ 0 1 256"/>
              <a:gd name="T8" fmla="*/ 0 1 256"/>
              <a:gd name="T9" fmla="*/ 0 w 1243"/>
              <a:gd name="T10" fmla="*/ 0 h 305"/>
              <a:gd name="T11" fmla="*/ 0 w 1243"/>
              <a:gd name="T12" fmla="*/ 0 h 30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43" h="305">
                <a:moveTo>
                  <a:pt x="1243" y="2"/>
                </a:moveTo>
                <a:cubicBezTo>
                  <a:pt x="1022" y="1"/>
                  <a:pt x="801" y="0"/>
                  <a:pt x="594" y="50"/>
                </a:cubicBezTo>
                <a:cubicBezTo>
                  <a:pt x="387" y="100"/>
                  <a:pt x="193" y="202"/>
                  <a:pt x="0" y="305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0850" name="TextBox 460849"/>
          <p:cNvSpPr txBox="1">
            <a:spLocks noChangeArrowheads="1"/>
          </p:cNvSpPr>
          <p:nvPr/>
        </p:nvSpPr>
        <p:spPr bwMode="auto">
          <a:xfrm>
            <a:off x="360363" y="3325813"/>
            <a:ext cx="1654300" cy="5109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RP’s key is known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to IP</a:t>
            </a:r>
          </a:p>
        </p:txBody>
      </p:sp>
      <p:sp>
        <p:nvSpPr>
          <p:cNvPr id="460851" name="Shape 460850"/>
          <p:cNvSpPr>
            <a:spLocks/>
          </p:cNvSpPr>
          <p:nvPr/>
        </p:nvSpPr>
        <p:spPr bwMode="auto">
          <a:xfrm>
            <a:off x="885825" y="2925763"/>
            <a:ext cx="307975" cy="442912"/>
          </a:xfrm>
          <a:custGeom>
            <a:avLst/>
            <a:gdLst>
              <a:gd name="T0" fmla="*/ 0 w 194"/>
              <a:gd name="T1" fmla="*/ 0 h 279"/>
              <a:gd name="T2" fmla="*/ 488910313 w 194"/>
              <a:gd name="T3" fmla="*/ 703122006 h 279"/>
              <a:gd name="T4" fmla="*/ 0 1 256"/>
              <a:gd name="T5" fmla="*/ 0 1 256"/>
              <a:gd name="T6" fmla="*/ 0 w 194"/>
              <a:gd name="T7" fmla="*/ 0 h 279"/>
              <a:gd name="T8" fmla="*/ 0 w 194"/>
              <a:gd name="T9" fmla="*/ 0 h 27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4" h="279">
                <a:moveTo>
                  <a:pt x="0" y="0"/>
                </a:moveTo>
                <a:cubicBezTo>
                  <a:pt x="81" y="116"/>
                  <a:pt x="162" y="233"/>
                  <a:pt x="194" y="279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0852" name="Shape 460851"/>
          <p:cNvSpPr>
            <a:spLocks/>
          </p:cNvSpPr>
          <p:nvPr/>
        </p:nvSpPr>
        <p:spPr bwMode="auto">
          <a:xfrm>
            <a:off x="1385888" y="3727450"/>
            <a:ext cx="200025" cy="382588"/>
          </a:xfrm>
          <a:custGeom>
            <a:avLst/>
            <a:gdLst>
              <a:gd name="T0" fmla="*/ 0 w 218"/>
              <a:gd name="T1" fmla="*/ 0 h 242"/>
              <a:gd name="T2" fmla="*/ 183532113 w 218"/>
              <a:gd name="T3" fmla="*/ 604849495 h 242"/>
              <a:gd name="T4" fmla="*/ 0 1 256"/>
              <a:gd name="T5" fmla="*/ 0 1 256"/>
              <a:gd name="T6" fmla="*/ 0 w 218"/>
              <a:gd name="T7" fmla="*/ 0 h 242"/>
              <a:gd name="T8" fmla="*/ 0 w 218"/>
              <a:gd name="T9" fmla="*/ 0 h 24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8" h="242">
                <a:moveTo>
                  <a:pt x="0" y="0"/>
                </a:moveTo>
                <a:cubicBezTo>
                  <a:pt x="89" y="99"/>
                  <a:pt x="178" y="199"/>
                  <a:pt x="218" y="242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0853" name="TextBox 460852"/>
          <p:cNvSpPr txBox="1">
            <a:spLocks noChangeArrowheads="1"/>
          </p:cNvSpPr>
          <p:nvPr/>
        </p:nvSpPr>
        <p:spPr bwMode="auto">
          <a:xfrm>
            <a:off x="557213" y="4094163"/>
            <a:ext cx="1975221" cy="56015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IP encrypts the token</a:t>
            </a:r>
          </a:p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with RP’s key</a:t>
            </a:r>
          </a:p>
        </p:txBody>
      </p:sp>
      <p:sp>
        <p:nvSpPr>
          <p:cNvPr id="460855" name="TextBox 460854"/>
          <p:cNvSpPr txBox="1">
            <a:spLocks noChangeArrowheads="1"/>
          </p:cNvSpPr>
          <p:nvPr/>
        </p:nvSpPr>
        <p:spPr bwMode="auto">
          <a:xfrm>
            <a:off x="1928813" y="2303463"/>
            <a:ext cx="1849802" cy="5109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Include RP’s identity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in the request</a:t>
            </a:r>
          </a:p>
        </p:txBody>
      </p:sp>
      <p:sp>
        <p:nvSpPr>
          <p:cNvPr id="460856" name="TextBox 460855"/>
          <p:cNvSpPr txBox="1">
            <a:spLocks noChangeArrowheads="1"/>
          </p:cNvSpPr>
          <p:nvPr/>
        </p:nvSpPr>
        <p:spPr bwMode="auto">
          <a:xfrm>
            <a:off x="3746500" y="1393825"/>
            <a:ext cx="1181477" cy="32778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>
                <a:solidFill>
                  <a:schemeClr val="bg2"/>
                </a:solidFill>
                <a:latin typeface="+mn-lt"/>
              </a:rPr>
              <a:t>CardSpace</a:t>
            </a:r>
          </a:p>
        </p:txBody>
      </p:sp>
      <p:sp>
        <p:nvSpPr>
          <p:cNvPr id="460857" name="Straight Connector 460856"/>
          <p:cNvSpPr>
            <a:spLocks noChangeShapeType="1"/>
          </p:cNvSpPr>
          <p:nvPr/>
        </p:nvSpPr>
        <p:spPr bwMode="auto">
          <a:xfrm>
            <a:off x="1939925" y="5181600"/>
            <a:ext cx="269875" cy="239713"/>
          </a:xfrm>
          <a:prstGeom prst="line">
            <a:avLst/>
          </a:pr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0858" name="TextBox 460857"/>
          <p:cNvSpPr txBox="1">
            <a:spLocks noChangeArrowheads="1"/>
          </p:cNvSpPr>
          <p:nvPr/>
        </p:nvSpPr>
        <p:spPr bwMode="auto">
          <a:xfrm>
            <a:off x="1119188" y="5334000"/>
            <a:ext cx="2670026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Generate a response message</a:t>
            </a:r>
          </a:p>
        </p:txBody>
      </p:sp>
      <p:grpSp>
        <p:nvGrpSpPr>
          <p:cNvPr id="8" name="Group 59"/>
          <p:cNvGrpSpPr>
            <a:grpSpLocks/>
          </p:cNvGrpSpPr>
          <p:nvPr/>
        </p:nvGrpSpPr>
        <p:grpSpPr bwMode="auto">
          <a:xfrm>
            <a:off x="2478383" y="5856177"/>
            <a:ext cx="377825" cy="336550"/>
            <a:chOff x="2164" y="1688"/>
            <a:chExt cx="2142" cy="2442"/>
          </a:xfrm>
        </p:grpSpPr>
        <p:sp>
          <p:nvSpPr>
            <p:cNvPr id="13349" name="Folded Corner 13348"/>
            <p:cNvSpPr>
              <a:spLocks noChangeArrowheads="1"/>
            </p:cNvSpPr>
            <p:nvPr/>
          </p:nvSpPr>
          <p:spPr bwMode="auto">
            <a:xfrm>
              <a:off x="2172" y="1698"/>
              <a:ext cx="2134" cy="2419"/>
            </a:xfrm>
            <a:prstGeom prst="foldedCorner">
              <a:avLst>
                <a:gd name="adj" fmla="val 12500"/>
              </a:avLst>
            </a:prstGeom>
            <a:solidFill>
              <a:srgbClr val="DDDDDD">
                <a:alpha val="70195"/>
              </a:srgbClr>
            </a:solidFill>
            <a:ln w="12700" algn="ctr">
              <a:solidFill>
                <a:srgbClr val="DDDDDD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5000"/>
                </a:lnSpc>
                <a:spcBef>
                  <a:spcPct val="20000"/>
                </a:spcBef>
              </a:pPr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pic>
          <p:nvPicPr>
            <p:cNvPr id="13350" name="Rectangle 13349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164" y="1688"/>
              <a:ext cx="612" cy="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51" name="Straight Connector 13350"/>
            <p:cNvSpPr>
              <a:spLocks noChangeShapeType="1"/>
            </p:cNvSpPr>
            <p:nvPr/>
          </p:nvSpPr>
          <p:spPr bwMode="auto">
            <a:xfrm>
              <a:off x="2892" y="1964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3352" name="Straight Connector 13351"/>
            <p:cNvSpPr>
              <a:spLocks noChangeShapeType="1"/>
            </p:cNvSpPr>
            <p:nvPr/>
          </p:nvSpPr>
          <p:spPr bwMode="auto">
            <a:xfrm>
              <a:off x="2933" y="2169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3353" name="Straight Connector 13352"/>
            <p:cNvSpPr>
              <a:spLocks noChangeShapeType="1"/>
            </p:cNvSpPr>
            <p:nvPr/>
          </p:nvSpPr>
          <p:spPr bwMode="auto">
            <a:xfrm>
              <a:off x="2933" y="2357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3354" name="Straight Connector 13353"/>
            <p:cNvSpPr>
              <a:spLocks noChangeShapeType="1"/>
            </p:cNvSpPr>
            <p:nvPr/>
          </p:nvSpPr>
          <p:spPr bwMode="auto">
            <a:xfrm flipV="1">
              <a:off x="2939" y="2576"/>
              <a:ext cx="503" cy="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3355" name="Straight Connector 13354"/>
            <p:cNvSpPr>
              <a:spLocks noChangeShapeType="1"/>
            </p:cNvSpPr>
            <p:nvPr/>
          </p:nvSpPr>
          <p:spPr bwMode="auto">
            <a:xfrm>
              <a:off x="2945" y="2763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</p:grpSp>
      <p:sp>
        <p:nvSpPr>
          <p:cNvPr id="460868" name="Right Brace 460867"/>
          <p:cNvSpPr>
            <a:spLocks/>
          </p:cNvSpPr>
          <p:nvPr/>
        </p:nvSpPr>
        <p:spPr bwMode="auto">
          <a:xfrm>
            <a:off x="3232150" y="5611813"/>
            <a:ext cx="115888" cy="788987"/>
          </a:xfrm>
          <a:prstGeom prst="rightBrace">
            <a:avLst>
              <a:gd name="adj1" fmla="val 56735"/>
              <a:gd name="adj2" fmla="val 50000"/>
            </a:avLst>
          </a:prstGeom>
          <a:noFill/>
          <a:ln w="12700" algn="ctr">
            <a:solidFill>
              <a:schemeClr val="bg2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0869" name="TextBox 460868"/>
          <p:cNvSpPr txBox="1">
            <a:spLocks noChangeArrowheads="1"/>
          </p:cNvSpPr>
          <p:nvPr/>
        </p:nvSpPr>
        <p:spPr bwMode="auto">
          <a:xfrm>
            <a:off x="3352800" y="5719763"/>
            <a:ext cx="1200971" cy="5109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 dirty="0" smtClean="0">
                <a:solidFill>
                  <a:schemeClr val="bg2"/>
                </a:solidFill>
                <a:latin typeface="+mn-lt"/>
              </a:rPr>
              <a:t>Encrypt</a:t>
            </a:r>
            <a:r>
              <a:rPr lang="en-US" sz="1600" dirty="0">
                <a:solidFill>
                  <a:schemeClr val="bg2"/>
                </a:solidFill>
                <a:latin typeface="+mn-lt"/>
              </a:rPr>
              <a:t/>
            </a:r>
            <a:br>
              <a:rPr lang="en-US" sz="1600" dirty="0">
                <a:solidFill>
                  <a:schemeClr val="bg2"/>
                </a:solidFill>
                <a:latin typeface="+mn-lt"/>
              </a:rPr>
            </a:br>
            <a:r>
              <a:rPr lang="en-US" sz="1600" dirty="0">
                <a:solidFill>
                  <a:schemeClr val="bg2"/>
                </a:solidFill>
                <a:latin typeface="+mn-lt"/>
              </a:rPr>
              <a:t>to the client</a:t>
            </a:r>
          </a:p>
        </p:txBody>
      </p:sp>
      <p:sp>
        <p:nvSpPr>
          <p:cNvPr id="460870" name="Shape 460869"/>
          <p:cNvSpPr>
            <a:spLocks/>
          </p:cNvSpPr>
          <p:nvPr/>
        </p:nvSpPr>
        <p:spPr bwMode="auto">
          <a:xfrm>
            <a:off x="2478088" y="2743200"/>
            <a:ext cx="1304925" cy="2781300"/>
          </a:xfrm>
          <a:custGeom>
            <a:avLst/>
            <a:gdLst>
              <a:gd name="T0" fmla="*/ 135400854 w 1052"/>
              <a:gd name="T1" fmla="*/ 2147483647 h 1752"/>
              <a:gd name="T2" fmla="*/ 163097019 w 1052"/>
              <a:gd name="T3" fmla="*/ 2147483647 h 1752"/>
              <a:gd name="T4" fmla="*/ 1115521090 w 1052"/>
              <a:gd name="T5" fmla="*/ 2147483647 h 1752"/>
              <a:gd name="T6" fmla="*/ 1618658988 w 1052"/>
              <a:gd name="T7" fmla="*/ 0 h 1752"/>
              <a:gd name="T8" fmla="*/ 0 1 256"/>
              <a:gd name="T9" fmla="*/ 0 1 256"/>
              <a:gd name="T10" fmla="*/ 0 1 256"/>
              <a:gd name="T11" fmla="*/ 0 1 256"/>
              <a:gd name="T12" fmla="*/ 0 w 1052"/>
              <a:gd name="T13" fmla="*/ 0 h 1752"/>
              <a:gd name="T14" fmla="*/ 0 w 1052"/>
              <a:gd name="T15" fmla="*/ 0 h 17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52" h="1752">
                <a:moveTo>
                  <a:pt x="88" y="1752"/>
                </a:moveTo>
                <a:cubicBezTo>
                  <a:pt x="44" y="1634"/>
                  <a:pt x="0" y="1516"/>
                  <a:pt x="106" y="1443"/>
                </a:cubicBezTo>
                <a:cubicBezTo>
                  <a:pt x="212" y="1370"/>
                  <a:pt x="567" y="1556"/>
                  <a:pt x="725" y="1316"/>
                </a:cubicBezTo>
                <a:cubicBezTo>
                  <a:pt x="883" y="1076"/>
                  <a:pt x="967" y="538"/>
                  <a:pt x="1052" y="0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0871" name="TextBox 460870"/>
          <p:cNvSpPr txBox="1">
            <a:spLocks noChangeArrowheads="1"/>
          </p:cNvSpPr>
          <p:nvPr/>
        </p:nvSpPr>
        <p:spPr bwMode="auto">
          <a:xfrm rot="16812674">
            <a:off x="2223335" y="3751265"/>
            <a:ext cx="2224007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Response security token</a:t>
            </a:r>
          </a:p>
        </p:txBody>
      </p:sp>
      <p:sp>
        <p:nvSpPr>
          <p:cNvPr id="460873" name="Shape 460872"/>
          <p:cNvSpPr>
            <a:spLocks/>
          </p:cNvSpPr>
          <p:nvPr/>
        </p:nvSpPr>
        <p:spPr bwMode="auto">
          <a:xfrm>
            <a:off x="4870450" y="2633663"/>
            <a:ext cx="2636838" cy="1389062"/>
          </a:xfrm>
          <a:custGeom>
            <a:avLst/>
            <a:gdLst>
              <a:gd name="T0" fmla="*/ 0 w 1692"/>
              <a:gd name="T1" fmla="*/ 1848529486 h 966"/>
              <a:gd name="T2" fmla="*/ 1207042204 w 1692"/>
              <a:gd name="T3" fmla="*/ 1734806146 h 966"/>
              <a:gd name="T4" fmla="*/ 2032785478 w 1692"/>
              <a:gd name="T5" fmla="*/ 268802190 h 966"/>
              <a:gd name="T6" fmla="*/ 2147483647 w 1692"/>
              <a:gd name="T7" fmla="*/ 117858891 h 966"/>
              <a:gd name="T8" fmla="*/ 0 1 256"/>
              <a:gd name="T9" fmla="*/ 0 1 256"/>
              <a:gd name="T10" fmla="*/ 0 1 256"/>
              <a:gd name="T11" fmla="*/ 0 1 256"/>
              <a:gd name="T12" fmla="*/ 0 w 1692"/>
              <a:gd name="T13" fmla="*/ 0 h 966"/>
              <a:gd name="T14" fmla="*/ 0 w 1692"/>
              <a:gd name="T15" fmla="*/ 0 h 9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92" h="966">
                <a:moveTo>
                  <a:pt x="0" y="894"/>
                </a:moveTo>
                <a:cubicBezTo>
                  <a:pt x="179" y="930"/>
                  <a:pt x="358" y="966"/>
                  <a:pt x="497" y="839"/>
                </a:cubicBezTo>
                <a:cubicBezTo>
                  <a:pt x="636" y="712"/>
                  <a:pt x="638" y="260"/>
                  <a:pt x="837" y="130"/>
                </a:cubicBezTo>
                <a:cubicBezTo>
                  <a:pt x="1036" y="0"/>
                  <a:pt x="1364" y="28"/>
                  <a:pt x="1692" y="57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0874" name="TextBox 460873"/>
          <p:cNvSpPr txBox="1">
            <a:spLocks noChangeArrowheads="1"/>
          </p:cNvSpPr>
          <p:nvPr/>
        </p:nvSpPr>
        <p:spPr bwMode="auto">
          <a:xfrm rot="4547049">
            <a:off x="4115330" y="2889253"/>
            <a:ext cx="875240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Decrypt</a:t>
            </a:r>
          </a:p>
        </p:txBody>
      </p:sp>
      <p:sp>
        <p:nvSpPr>
          <p:cNvPr id="460875" name="TextBox 460874"/>
          <p:cNvSpPr txBox="1">
            <a:spLocks noChangeArrowheads="1"/>
          </p:cNvSpPr>
          <p:nvPr/>
        </p:nvSpPr>
        <p:spPr bwMode="auto">
          <a:xfrm>
            <a:off x="3775075" y="3405965"/>
            <a:ext cx="1863011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 dirty="0">
                <a:solidFill>
                  <a:schemeClr val="bg2"/>
                </a:solidFill>
                <a:latin typeface="+mn-lt"/>
              </a:rPr>
              <a:t>Generate a message</a:t>
            </a:r>
          </a:p>
        </p:txBody>
      </p:sp>
      <p:sp>
        <p:nvSpPr>
          <p:cNvPr id="460876" name="Shape 460875"/>
          <p:cNvSpPr>
            <a:spLocks/>
          </p:cNvSpPr>
          <p:nvPr/>
        </p:nvSpPr>
        <p:spPr bwMode="auto">
          <a:xfrm>
            <a:off x="4138613" y="2655888"/>
            <a:ext cx="304800" cy="847725"/>
          </a:xfrm>
          <a:custGeom>
            <a:avLst/>
            <a:gdLst>
              <a:gd name="T0" fmla="*/ 0 w 192"/>
              <a:gd name="T1" fmla="*/ 0 h 534"/>
              <a:gd name="T2" fmla="*/ 413305625 w 192"/>
              <a:gd name="T3" fmla="*/ 672882513 h 534"/>
              <a:gd name="T4" fmla="*/ 428426563 w 192"/>
              <a:gd name="T5" fmla="*/ 1345763438 h 534"/>
              <a:gd name="T6" fmla="*/ 0 1 256"/>
              <a:gd name="T7" fmla="*/ 0 1 256"/>
              <a:gd name="T8" fmla="*/ 0 1 256"/>
              <a:gd name="T9" fmla="*/ 0 w 192"/>
              <a:gd name="T10" fmla="*/ 0 h 534"/>
              <a:gd name="T11" fmla="*/ 0 w 192"/>
              <a:gd name="T12" fmla="*/ 0 h 53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534">
                <a:moveTo>
                  <a:pt x="0" y="0"/>
                </a:moveTo>
                <a:cubicBezTo>
                  <a:pt x="68" y="89"/>
                  <a:pt x="136" y="178"/>
                  <a:pt x="164" y="267"/>
                </a:cubicBezTo>
                <a:cubicBezTo>
                  <a:pt x="192" y="356"/>
                  <a:pt x="181" y="445"/>
                  <a:pt x="170" y="534"/>
                </a:cubicBezTo>
              </a:path>
            </a:pathLst>
          </a:custGeom>
          <a:noFill/>
          <a:ln w="15875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13348" name="Rectangle 13347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3713163" y="1665288"/>
            <a:ext cx="1316037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7" grpId="0" animBg="1"/>
      <p:bldP spid="460872" grpId="0" animBg="1"/>
      <p:bldP spid="460838" grpId="0"/>
      <p:bldP spid="460840" grpId="0" animBg="1"/>
      <p:bldP spid="460849" grpId="0" animBg="1"/>
      <p:bldP spid="460850" grpId="0"/>
      <p:bldP spid="460851" grpId="0" animBg="1"/>
      <p:bldP spid="460852" grpId="0" animBg="1"/>
      <p:bldP spid="460853" grpId="0"/>
      <p:bldP spid="460855" grpId="0"/>
      <p:bldP spid="460857" grpId="0" animBg="1"/>
      <p:bldP spid="460858" grpId="0"/>
      <p:bldP spid="460868" grpId="0" animBg="1"/>
      <p:bldP spid="460869" grpId="0"/>
      <p:bldP spid="460870" grpId="0" animBg="1"/>
      <p:bldP spid="460871" grpId="0"/>
      <p:bldP spid="460873" grpId="0" animBg="1"/>
      <p:bldP spid="460874" grpId="0"/>
      <p:bldP spid="460875" grpId="0"/>
      <p:bldP spid="4608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 bwMode="auto">
          <a:xfrm>
            <a:off x="-331076" y="-346841"/>
            <a:ext cx="9995338" cy="8103475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2909" name="Folded Corner 462908"/>
          <p:cNvSpPr>
            <a:spLocks noChangeArrowheads="1"/>
          </p:cNvSpPr>
          <p:nvPr/>
        </p:nvSpPr>
        <p:spPr bwMode="auto">
          <a:xfrm>
            <a:off x="2282825" y="5546479"/>
            <a:ext cx="787400" cy="760412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chemeClr val="accent2">
                  <a:gamma/>
                  <a:shade val="63529"/>
                  <a:invGamma/>
                  <a:alpha val="70000"/>
                </a:schemeClr>
              </a:gs>
              <a:gs pos="50000">
                <a:schemeClr val="accent2">
                  <a:alpha val="70000"/>
                </a:schemeClr>
              </a:gs>
              <a:gs pos="100000">
                <a:schemeClr val="accent2">
                  <a:gamma/>
                  <a:shade val="63529"/>
                  <a:invGamma/>
                  <a:alpha val="70000"/>
                </a:schemeClr>
              </a:gs>
            </a:gsLst>
            <a:lin ang="2700000" scaled="1"/>
          </a:gra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14337" name="Rectangle 1433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02050" y="1517404"/>
            <a:ext cx="1316038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327525" y="3752604"/>
            <a:ext cx="377825" cy="336550"/>
            <a:chOff x="2164" y="1688"/>
            <a:chExt cx="2142" cy="2442"/>
          </a:xfrm>
        </p:grpSpPr>
        <p:sp>
          <p:nvSpPr>
            <p:cNvPr id="14412" name="Folded Corner 14411"/>
            <p:cNvSpPr>
              <a:spLocks noChangeArrowheads="1"/>
            </p:cNvSpPr>
            <p:nvPr/>
          </p:nvSpPr>
          <p:spPr bwMode="auto">
            <a:xfrm>
              <a:off x="2172" y="1698"/>
              <a:ext cx="2134" cy="2419"/>
            </a:xfrm>
            <a:prstGeom prst="foldedCorner">
              <a:avLst>
                <a:gd name="adj" fmla="val 12500"/>
              </a:avLst>
            </a:prstGeom>
            <a:solidFill>
              <a:srgbClr val="DDDDDD">
                <a:alpha val="70195"/>
              </a:srgbClr>
            </a:solidFill>
            <a:ln w="12700" algn="ctr">
              <a:solidFill>
                <a:srgbClr val="DDDDDD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5000"/>
                </a:lnSpc>
                <a:spcBef>
                  <a:spcPct val="20000"/>
                </a:spcBef>
              </a:pPr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pic>
          <p:nvPicPr>
            <p:cNvPr id="14413" name="Rectangle 14412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164" y="1688"/>
              <a:ext cx="612" cy="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414" name="Straight Connector 14413"/>
            <p:cNvSpPr>
              <a:spLocks noChangeShapeType="1"/>
            </p:cNvSpPr>
            <p:nvPr/>
          </p:nvSpPr>
          <p:spPr bwMode="auto">
            <a:xfrm>
              <a:off x="2892" y="1964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4415" name="Straight Connector 14414"/>
            <p:cNvSpPr>
              <a:spLocks noChangeShapeType="1"/>
            </p:cNvSpPr>
            <p:nvPr/>
          </p:nvSpPr>
          <p:spPr bwMode="auto">
            <a:xfrm>
              <a:off x="2933" y="2169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4416" name="Straight Connector 14415"/>
            <p:cNvSpPr>
              <a:spLocks noChangeShapeType="1"/>
            </p:cNvSpPr>
            <p:nvPr/>
          </p:nvSpPr>
          <p:spPr bwMode="auto">
            <a:xfrm>
              <a:off x="2933" y="2357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4417" name="Straight Connector 14416"/>
            <p:cNvSpPr>
              <a:spLocks noChangeShapeType="1"/>
            </p:cNvSpPr>
            <p:nvPr/>
          </p:nvSpPr>
          <p:spPr bwMode="auto">
            <a:xfrm flipV="1">
              <a:off x="2939" y="2576"/>
              <a:ext cx="503" cy="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4418" name="Straight Connector 14417"/>
            <p:cNvSpPr>
              <a:spLocks noChangeShapeType="1"/>
            </p:cNvSpPr>
            <p:nvPr/>
          </p:nvSpPr>
          <p:spPr bwMode="auto">
            <a:xfrm>
              <a:off x="2945" y="2763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</p:grpSp>
      <p:sp>
        <p:nvSpPr>
          <p:cNvPr id="462858" name="Title 4628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Token not Encrypted to RP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7396163" y="2285754"/>
            <a:ext cx="996950" cy="650875"/>
            <a:chOff x="4327" y="976"/>
            <a:chExt cx="628" cy="410"/>
          </a:xfrm>
        </p:grpSpPr>
        <p:pic>
          <p:nvPicPr>
            <p:cNvPr id="14410" name="Rectangle 14409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4327" y="1168"/>
              <a:ext cx="628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11" name="Rectangle 14410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4450" y="976"/>
              <a:ext cx="290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62862" name="TextBox 462861"/>
          <p:cNvSpPr txBox="1">
            <a:spLocks noChangeArrowheads="1"/>
          </p:cNvSpPr>
          <p:nvPr/>
        </p:nvSpPr>
        <p:spPr bwMode="auto">
          <a:xfrm>
            <a:off x="7340023" y="2010786"/>
            <a:ext cx="1402115" cy="32778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dirty="0">
                <a:solidFill>
                  <a:schemeClr val="bg2"/>
                </a:solidFill>
                <a:latin typeface="+mn-lt"/>
              </a:rPr>
              <a:t>Relying Party</a:t>
            </a:r>
          </a:p>
        </p:txBody>
      </p:sp>
      <p:pic>
        <p:nvPicPr>
          <p:cNvPr id="14342" name="Rectangle 1434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00100" y="2481016"/>
            <a:ext cx="982663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882650" y="2347666"/>
            <a:ext cx="617538" cy="268288"/>
            <a:chOff x="3554" y="2066"/>
            <a:chExt cx="1416" cy="1008"/>
          </a:xfrm>
        </p:grpSpPr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4299" y="2066"/>
              <a:ext cx="671" cy="1008"/>
              <a:chOff x="2041" y="896"/>
              <a:chExt cx="1821" cy="2597"/>
            </a:xfrm>
          </p:grpSpPr>
          <p:pic>
            <p:nvPicPr>
              <p:cNvPr id="14404" name="Rectangle 14403"/>
              <p:cNvPicPr>
                <a:picLocks noChangeAspect="1" noChangeArrowheads="1"/>
              </p:cNvPicPr>
              <p:nvPr/>
            </p:nvPicPr>
            <p:blipFill>
              <a:blip r:embed="rId8" cstate="screen"/>
              <a:srcRect/>
              <a:stretch>
                <a:fillRect/>
              </a:stretch>
            </p:blipFill>
            <p:spPr bwMode="auto">
              <a:xfrm>
                <a:off x="2041" y="896"/>
                <a:ext cx="429" cy="25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405" name="Rectangle 14404"/>
              <p:cNvPicPr>
                <a:picLocks noChangeAspect="1" noChangeArrowheads="1"/>
              </p:cNvPicPr>
              <p:nvPr/>
            </p:nvPicPr>
            <p:blipFill>
              <a:blip r:embed="rId9" cstate="screen"/>
              <a:srcRect/>
              <a:stretch>
                <a:fillRect/>
              </a:stretch>
            </p:blipFill>
            <p:spPr bwMode="auto">
              <a:xfrm>
                <a:off x="3289" y="1751"/>
                <a:ext cx="128" cy="10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406" name="Rectangle 14405"/>
              <p:cNvPicPr>
                <a:picLocks noChangeAspect="1" noChangeArrowheads="1"/>
              </p:cNvPicPr>
              <p:nvPr/>
            </p:nvPicPr>
            <p:blipFill>
              <a:blip r:embed="rId10" cstate="screen"/>
              <a:srcRect b="-1394"/>
              <a:stretch>
                <a:fillRect/>
              </a:stretch>
            </p:blipFill>
            <p:spPr bwMode="auto">
              <a:xfrm>
                <a:off x="2563" y="1237"/>
                <a:ext cx="278" cy="19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407" name="Rectangle 14406"/>
              <p:cNvPicPr>
                <a:picLocks noChangeAspect="1" noChangeArrowheads="1"/>
              </p:cNvPicPr>
              <p:nvPr/>
            </p:nvPicPr>
            <p:blipFill>
              <a:blip r:embed="rId11" cstate="screen"/>
              <a:srcRect b="-1400"/>
              <a:stretch>
                <a:fillRect/>
              </a:stretch>
            </p:blipFill>
            <p:spPr bwMode="auto">
              <a:xfrm>
                <a:off x="2842" y="1236"/>
                <a:ext cx="244" cy="1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408" name="Rectangle 14407"/>
              <p:cNvPicPr>
                <a:picLocks noChangeAspect="1" noChangeArrowheads="1"/>
              </p:cNvPicPr>
              <p:nvPr/>
            </p:nvPicPr>
            <p:blipFill>
              <a:blip r:embed="rId12" cstate="screen"/>
              <a:srcRect b="-1894"/>
              <a:stretch>
                <a:fillRect/>
              </a:stretch>
            </p:blipFill>
            <p:spPr bwMode="auto">
              <a:xfrm>
                <a:off x="3417" y="1751"/>
                <a:ext cx="199" cy="10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409" name="Rectangle 14408"/>
              <p:cNvPicPr>
                <a:picLocks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2284" y="902"/>
                <a:ext cx="1578" cy="25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oup 24"/>
            <p:cNvGrpSpPr>
              <a:grpSpLocks/>
            </p:cNvGrpSpPr>
            <p:nvPr/>
          </p:nvGrpSpPr>
          <p:grpSpPr bwMode="auto">
            <a:xfrm>
              <a:off x="3554" y="2172"/>
              <a:ext cx="849" cy="806"/>
              <a:chOff x="3386" y="2184"/>
              <a:chExt cx="849" cy="806"/>
            </a:xfrm>
          </p:grpSpPr>
          <p:pic>
            <p:nvPicPr>
              <p:cNvPr id="14397" name="Rectangle 14396"/>
              <p:cNvPicPr>
                <a:picLocks noChangeAspect="1" noChangeArrowheads="1"/>
              </p:cNvPicPr>
              <p:nvPr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3894" y="2770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98" name="Rectangle 14397"/>
              <p:cNvPicPr>
                <a:picLocks noChangeAspect="1" noChangeArrowheads="1"/>
              </p:cNvPicPr>
              <p:nvPr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3729" y="2701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99" name="Rectangle 14398"/>
              <p:cNvPicPr>
                <a:picLocks noChangeAspect="1" noChangeArrowheads="1"/>
              </p:cNvPicPr>
              <p:nvPr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3894" y="2184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400" name="Rectangle 14399"/>
              <p:cNvPicPr>
                <a:picLocks noChangeAspect="1" noChangeArrowheads="1"/>
              </p:cNvPicPr>
              <p:nvPr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3729" y="2281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401" name="Rectangle 14400"/>
              <p:cNvPicPr>
                <a:picLocks noChangeAspect="1" noChangeArrowheads="1"/>
              </p:cNvPicPr>
              <p:nvPr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3551" y="2349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402" name="Rectangle 14401"/>
              <p:cNvPicPr>
                <a:picLocks noChangeAspect="1" noChangeArrowheads="1"/>
              </p:cNvPicPr>
              <p:nvPr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3551" y="2600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403" name="Rectangle 14402"/>
              <p:cNvPicPr>
                <a:picLocks noChangeAspect="1" noChangeArrowheads="1"/>
              </p:cNvPicPr>
              <p:nvPr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3386" y="2483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462880" name="TextBox 462879"/>
          <p:cNvSpPr txBox="1">
            <a:spLocks noChangeArrowheads="1"/>
          </p:cNvSpPr>
          <p:nvPr/>
        </p:nvSpPr>
        <p:spPr bwMode="auto">
          <a:xfrm>
            <a:off x="288660" y="1944590"/>
            <a:ext cx="1754006" cy="32778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dirty="0">
                <a:solidFill>
                  <a:schemeClr val="bg2"/>
                </a:solidFill>
                <a:latin typeface="+mn-lt"/>
              </a:rPr>
              <a:t>Identity Provider</a:t>
            </a:r>
          </a:p>
        </p:txBody>
      </p:sp>
      <p:sp>
        <p:nvSpPr>
          <p:cNvPr id="462881" name="TextBox 462880"/>
          <p:cNvSpPr txBox="1">
            <a:spLocks noChangeArrowheads="1"/>
          </p:cNvSpPr>
          <p:nvPr/>
        </p:nvSpPr>
        <p:spPr bwMode="auto">
          <a:xfrm>
            <a:off x="5273675" y="1732675"/>
            <a:ext cx="1848391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Token requirements</a:t>
            </a:r>
          </a:p>
        </p:txBody>
      </p:sp>
      <p:sp>
        <p:nvSpPr>
          <p:cNvPr id="462883" name="Shape 462882"/>
          <p:cNvSpPr>
            <a:spLocks/>
          </p:cNvSpPr>
          <p:nvPr/>
        </p:nvSpPr>
        <p:spPr bwMode="auto">
          <a:xfrm>
            <a:off x="4984750" y="1912691"/>
            <a:ext cx="2551113" cy="587375"/>
          </a:xfrm>
          <a:custGeom>
            <a:avLst/>
            <a:gdLst>
              <a:gd name="T0" fmla="*/ 2147483647 w 1370"/>
              <a:gd name="T1" fmla="*/ 738778138 h 467"/>
              <a:gd name="T2" fmla="*/ 2147483647 w 1370"/>
              <a:gd name="T3" fmla="*/ 240458999 h 467"/>
              <a:gd name="T4" fmla="*/ 0 w 1370"/>
              <a:gd name="T5" fmla="*/ 0 h 467"/>
              <a:gd name="T6" fmla="*/ 0 1 256"/>
              <a:gd name="T7" fmla="*/ 0 1 256"/>
              <a:gd name="T8" fmla="*/ 0 1 256"/>
              <a:gd name="T9" fmla="*/ 0 w 1370"/>
              <a:gd name="T10" fmla="*/ 0 h 467"/>
              <a:gd name="T11" fmla="*/ 0 w 1370"/>
              <a:gd name="T12" fmla="*/ 0 h 46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70" h="467">
                <a:moveTo>
                  <a:pt x="1370" y="467"/>
                </a:moveTo>
                <a:cubicBezTo>
                  <a:pt x="1314" y="348"/>
                  <a:pt x="1258" y="230"/>
                  <a:pt x="1030" y="152"/>
                </a:cubicBezTo>
                <a:cubicBezTo>
                  <a:pt x="802" y="74"/>
                  <a:pt x="173" y="25"/>
                  <a:pt x="0" y="0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1471613" y="4282829"/>
            <a:ext cx="619125" cy="577850"/>
            <a:chOff x="2164" y="1688"/>
            <a:chExt cx="2142" cy="2442"/>
          </a:xfrm>
        </p:grpSpPr>
        <p:sp>
          <p:nvSpPr>
            <p:cNvPr id="14388" name="Folded Corner 14387"/>
            <p:cNvSpPr>
              <a:spLocks noChangeArrowheads="1"/>
            </p:cNvSpPr>
            <p:nvPr/>
          </p:nvSpPr>
          <p:spPr bwMode="auto">
            <a:xfrm>
              <a:off x="2172" y="1698"/>
              <a:ext cx="2134" cy="2419"/>
            </a:xfrm>
            <a:prstGeom prst="foldedCorner">
              <a:avLst>
                <a:gd name="adj" fmla="val 12500"/>
              </a:avLst>
            </a:prstGeom>
            <a:solidFill>
              <a:srgbClr val="DDDDDD">
                <a:alpha val="70195"/>
              </a:srgbClr>
            </a:solidFill>
            <a:ln w="12700" algn="ctr">
              <a:solidFill>
                <a:srgbClr val="DDDDDD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5000"/>
                </a:lnSpc>
                <a:spcBef>
                  <a:spcPct val="20000"/>
                </a:spcBef>
              </a:pPr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pic>
          <p:nvPicPr>
            <p:cNvPr id="14389" name="Rectangle 14388"/>
            <p:cNvPicPr>
              <a:picLocks noChangeAspect="1" noChangeArrowheads="1"/>
            </p:cNvPicPr>
            <p:nvPr/>
          </p:nvPicPr>
          <p:blipFill>
            <a:blip r:embed="rId15" cstate="screen"/>
            <a:srcRect/>
            <a:stretch>
              <a:fillRect/>
            </a:stretch>
          </p:blipFill>
          <p:spPr bwMode="auto">
            <a:xfrm>
              <a:off x="2164" y="1688"/>
              <a:ext cx="612" cy="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90" name="Straight Connector 14389"/>
            <p:cNvSpPr>
              <a:spLocks noChangeShapeType="1"/>
            </p:cNvSpPr>
            <p:nvPr/>
          </p:nvSpPr>
          <p:spPr bwMode="auto">
            <a:xfrm>
              <a:off x="2892" y="1964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4391" name="Straight Connector 14390"/>
            <p:cNvSpPr>
              <a:spLocks noChangeShapeType="1"/>
            </p:cNvSpPr>
            <p:nvPr/>
          </p:nvSpPr>
          <p:spPr bwMode="auto">
            <a:xfrm>
              <a:off x="2933" y="2169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4392" name="Straight Connector 14391"/>
            <p:cNvSpPr>
              <a:spLocks noChangeShapeType="1"/>
            </p:cNvSpPr>
            <p:nvPr/>
          </p:nvSpPr>
          <p:spPr bwMode="auto">
            <a:xfrm>
              <a:off x="2933" y="2357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4393" name="Straight Connector 14392"/>
            <p:cNvSpPr>
              <a:spLocks noChangeShapeType="1"/>
            </p:cNvSpPr>
            <p:nvPr/>
          </p:nvSpPr>
          <p:spPr bwMode="auto">
            <a:xfrm flipV="1">
              <a:off x="2939" y="2576"/>
              <a:ext cx="503" cy="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4394" name="Straight Connector 14393"/>
            <p:cNvSpPr>
              <a:spLocks noChangeShapeType="1"/>
            </p:cNvSpPr>
            <p:nvPr/>
          </p:nvSpPr>
          <p:spPr bwMode="auto">
            <a:xfrm>
              <a:off x="2945" y="2763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</p:grpSp>
      <p:sp>
        <p:nvSpPr>
          <p:cNvPr id="462892" name="Shape 462891"/>
          <p:cNvSpPr>
            <a:spLocks/>
          </p:cNvSpPr>
          <p:nvPr/>
        </p:nvSpPr>
        <p:spPr bwMode="auto">
          <a:xfrm>
            <a:off x="1771650" y="2209554"/>
            <a:ext cx="1924050" cy="455612"/>
          </a:xfrm>
          <a:custGeom>
            <a:avLst/>
            <a:gdLst>
              <a:gd name="T0" fmla="*/ 2147483647 w 1243"/>
              <a:gd name="T1" fmla="*/ 4463504 h 305"/>
              <a:gd name="T2" fmla="*/ 1423236657 w 1243"/>
              <a:gd name="T3" fmla="*/ 111572657 h 305"/>
              <a:gd name="T4" fmla="*/ 0 w 1243"/>
              <a:gd name="T5" fmla="*/ 680597687 h 305"/>
              <a:gd name="T6" fmla="*/ 0 1 256"/>
              <a:gd name="T7" fmla="*/ 0 1 256"/>
              <a:gd name="T8" fmla="*/ 0 1 256"/>
              <a:gd name="T9" fmla="*/ 0 w 1243"/>
              <a:gd name="T10" fmla="*/ 0 h 305"/>
              <a:gd name="T11" fmla="*/ 0 w 1243"/>
              <a:gd name="T12" fmla="*/ 0 h 30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43" h="305">
                <a:moveTo>
                  <a:pt x="1243" y="2"/>
                </a:moveTo>
                <a:cubicBezTo>
                  <a:pt x="1022" y="1"/>
                  <a:pt x="801" y="0"/>
                  <a:pt x="594" y="50"/>
                </a:cubicBezTo>
                <a:cubicBezTo>
                  <a:pt x="387" y="100"/>
                  <a:pt x="193" y="202"/>
                  <a:pt x="0" y="305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2893" name="TextBox 462892"/>
          <p:cNvSpPr txBox="1">
            <a:spLocks noChangeArrowheads="1"/>
          </p:cNvSpPr>
          <p:nvPr/>
        </p:nvSpPr>
        <p:spPr bwMode="auto">
          <a:xfrm>
            <a:off x="214313" y="3208091"/>
            <a:ext cx="1997342" cy="5109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RP’s key is </a:t>
            </a:r>
            <a:r>
              <a:rPr lang="en-US" sz="1600" u="sng">
                <a:solidFill>
                  <a:schemeClr val="bg2"/>
                </a:solidFill>
                <a:latin typeface="+mn-lt"/>
              </a:rPr>
              <a:t>not</a:t>
            </a:r>
            <a:r>
              <a:rPr lang="en-US" sz="1600">
                <a:solidFill>
                  <a:schemeClr val="bg2"/>
                </a:solidFill>
                <a:latin typeface="+mn-lt"/>
              </a:rPr>
              <a:t> known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to IP</a:t>
            </a:r>
          </a:p>
        </p:txBody>
      </p:sp>
      <p:sp>
        <p:nvSpPr>
          <p:cNvPr id="462894" name="Shape 462893"/>
          <p:cNvSpPr>
            <a:spLocks/>
          </p:cNvSpPr>
          <p:nvPr/>
        </p:nvSpPr>
        <p:spPr bwMode="auto">
          <a:xfrm>
            <a:off x="885825" y="2769941"/>
            <a:ext cx="307975" cy="442913"/>
          </a:xfrm>
          <a:custGeom>
            <a:avLst/>
            <a:gdLst>
              <a:gd name="T0" fmla="*/ 0 w 194"/>
              <a:gd name="T1" fmla="*/ 0 h 279"/>
              <a:gd name="T2" fmla="*/ 488910313 w 194"/>
              <a:gd name="T3" fmla="*/ 703125181 h 279"/>
              <a:gd name="T4" fmla="*/ 0 1 256"/>
              <a:gd name="T5" fmla="*/ 0 1 256"/>
              <a:gd name="T6" fmla="*/ 0 w 194"/>
              <a:gd name="T7" fmla="*/ 0 h 279"/>
              <a:gd name="T8" fmla="*/ 0 w 194"/>
              <a:gd name="T9" fmla="*/ 0 h 27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4" h="279">
                <a:moveTo>
                  <a:pt x="0" y="0"/>
                </a:moveTo>
                <a:cubicBezTo>
                  <a:pt x="81" y="116"/>
                  <a:pt x="162" y="233"/>
                  <a:pt x="194" y="279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2895" name="Shape 462894"/>
          <p:cNvSpPr>
            <a:spLocks/>
          </p:cNvSpPr>
          <p:nvPr/>
        </p:nvSpPr>
        <p:spPr bwMode="auto">
          <a:xfrm>
            <a:off x="1385888" y="3571629"/>
            <a:ext cx="200025" cy="382587"/>
          </a:xfrm>
          <a:custGeom>
            <a:avLst/>
            <a:gdLst>
              <a:gd name="T0" fmla="*/ 0 w 218"/>
              <a:gd name="T1" fmla="*/ 0 h 242"/>
              <a:gd name="T2" fmla="*/ 183532113 w 218"/>
              <a:gd name="T3" fmla="*/ 604846333 h 242"/>
              <a:gd name="T4" fmla="*/ 0 1 256"/>
              <a:gd name="T5" fmla="*/ 0 1 256"/>
              <a:gd name="T6" fmla="*/ 0 w 218"/>
              <a:gd name="T7" fmla="*/ 0 h 242"/>
              <a:gd name="T8" fmla="*/ 0 w 218"/>
              <a:gd name="T9" fmla="*/ 0 h 24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8" h="242">
                <a:moveTo>
                  <a:pt x="0" y="0"/>
                </a:moveTo>
                <a:cubicBezTo>
                  <a:pt x="89" y="99"/>
                  <a:pt x="178" y="199"/>
                  <a:pt x="218" y="242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2896" name="TextBox 462895"/>
          <p:cNvSpPr txBox="1">
            <a:spLocks noChangeArrowheads="1"/>
          </p:cNvSpPr>
          <p:nvPr/>
        </p:nvSpPr>
        <p:spPr bwMode="auto">
          <a:xfrm>
            <a:off x="503238" y="3976441"/>
            <a:ext cx="2106347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Token is </a:t>
            </a:r>
            <a:r>
              <a:rPr lang="en-US" sz="1600" u="sng">
                <a:solidFill>
                  <a:schemeClr val="bg2"/>
                </a:solidFill>
                <a:latin typeface="+mn-lt"/>
              </a:rPr>
              <a:t>not</a:t>
            </a:r>
            <a:r>
              <a:rPr lang="en-US" sz="1600">
                <a:solidFill>
                  <a:schemeClr val="bg2"/>
                </a:solidFill>
                <a:latin typeface="+mn-lt"/>
              </a:rPr>
              <a:t> encrypted</a:t>
            </a:r>
          </a:p>
        </p:txBody>
      </p:sp>
      <p:sp>
        <p:nvSpPr>
          <p:cNvPr id="462897" name="TextBox 462896"/>
          <p:cNvSpPr txBox="1">
            <a:spLocks noChangeArrowheads="1"/>
          </p:cNvSpPr>
          <p:nvPr/>
        </p:nvSpPr>
        <p:spPr bwMode="auto">
          <a:xfrm>
            <a:off x="2074863" y="2217640"/>
            <a:ext cx="1568058" cy="56015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 dirty="0">
                <a:solidFill>
                  <a:schemeClr val="bg2"/>
                </a:solidFill>
                <a:latin typeface="+mn-lt"/>
              </a:rPr>
              <a:t>Request security</a:t>
            </a:r>
          </a:p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 dirty="0">
                <a:solidFill>
                  <a:schemeClr val="bg2"/>
                </a:solidFill>
                <a:latin typeface="+mn-lt"/>
              </a:rPr>
              <a:t>token</a:t>
            </a:r>
          </a:p>
        </p:txBody>
      </p:sp>
      <p:sp>
        <p:nvSpPr>
          <p:cNvPr id="462898" name="TextBox 462897"/>
          <p:cNvSpPr txBox="1">
            <a:spLocks noChangeArrowheads="1"/>
          </p:cNvSpPr>
          <p:nvPr/>
        </p:nvSpPr>
        <p:spPr bwMode="auto">
          <a:xfrm>
            <a:off x="3746500" y="1276104"/>
            <a:ext cx="1181477" cy="32778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dirty="0">
                <a:solidFill>
                  <a:schemeClr val="bg2"/>
                </a:solidFill>
                <a:latin typeface="+mn-lt"/>
              </a:rPr>
              <a:t>CardSpace</a:t>
            </a:r>
          </a:p>
        </p:txBody>
      </p:sp>
      <p:sp>
        <p:nvSpPr>
          <p:cNvPr id="462899" name="Straight Connector 462898"/>
          <p:cNvSpPr>
            <a:spLocks noChangeShapeType="1"/>
          </p:cNvSpPr>
          <p:nvPr/>
        </p:nvSpPr>
        <p:spPr bwMode="auto">
          <a:xfrm>
            <a:off x="1876425" y="4906716"/>
            <a:ext cx="366713" cy="346075"/>
          </a:xfrm>
          <a:prstGeom prst="line">
            <a:avLst/>
          </a:pr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2900" name="TextBox 462899"/>
          <p:cNvSpPr txBox="1">
            <a:spLocks noChangeArrowheads="1"/>
          </p:cNvSpPr>
          <p:nvPr/>
        </p:nvSpPr>
        <p:spPr bwMode="auto">
          <a:xfrm>
            <a:off x="1119188" y="5260729"/>
            <a:ext cx="2670026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Generate a response message</a:t>
            </a:r>
          </a:p>
        </p:txBody>
      </p:sp>
      <p:grpSp>
        <p:nvGrpSpPr>
          <p:cNvPr id="8" name="Group 53"/>
          <p:cNvGrpSpPr>
            <a:grpSpLocks/>
          </p:cNvGrpSpPr>
          <p:nvPr/>
        </p:nvGrpSpPr>
        <p:grpSpPr bwMode="auto">
          <a:xfrm>
            <a:off x="2414588" y="5838579"/>
            <a:ext cx="377825" cy="336550"/>
            <a:chOff x="2164" y="1688"/>
            <a:chExt cx="2142" cy="2442"/>
          </a:xfrm>
        </p:grpSpPr>
        <p:sp>
          <p:nvSpPr>
            <p:cNvPr id="14381" name="Folded Corner 14380"/>
            <p:cNvSpPr>
              <a:spLocks noChangeArrowheads="1"/>
            </p:cNvSpPr>
            <p:nvPr/>
          </p:nvSpPr>
          <p:spPr bwMode="auto">
            <a:xfrm>
              <a:off x="2172" y="1698"/>
              <a:ext cx="2134" cy="2419"/>
            </a:xfrm>
            <a:prstGeom prst="foldedCorner">
              <a:avLst>
                <a:gd name="adj" fmla="val 12500"/>
              </a:avLst>
            </a:prstGeom>
            <a:solidFill>
              <a:srgbClr val="DDDDDD">
                <a:alpha val="70195"/>
              </a:srgbClr>
            </a:solidFill>
            <a:ln w="12700" algn="ctr">
              <a:solidFill>
                <a:srgbClr val="DDDDDD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5000"/>
                </a:lnSpc>
                <a:spcBef>
                  <a:spcPct val="20000"/>
                </a:spcBef>
              </a:pPr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pic>
          <p:nvPicPr>
            <p:cNvPr id="14382" name="Rectangle 14381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164" y="1688"/>
              <a:ext cx="612" cy="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83" name="Straight Connector 14382"/>
            <p:cNvSpPr>
              <a:spLocks noChangeShapeType="1"/>
            </p:cNvSpPr>
            <p:nvPr/>
          </p:nvSpPr>
          <p:spPr bwMode="auto">
            <a:xfrm>
              <a:off x="2892" y="1964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4384" name="Straight Connector 14383"/>
            <p:cNvSpPr>
              <a:spLocks noChangeShapeType="1"/>
            </p:cNvSpPr>
            <p:nvPr/>
          </p:nvSpPr>
          <p:spPr bwMode="auto">
            <a:xfrm>
              <a:off x="2933" y="2169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4385" name="Straight Connector 14384"/>
            <p:cNvSpPr>
              <a:spLocks noChangeShapeType="1"/>
            </p:cNvSpPr>
            <p:nvPr/>
          </p:nvSpPr>
          <p:spPr bwMode="auto">
            <a:xfrm>
              <a:off x="2933" y="2357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4386" name="Straight Connector 14385"/>
            <p:cNvSpPr>
              <a:spLocks noChangeShapeType="1"/>
            </p:cNvSpPr>
            <p:nvPr/>
          </p:nvSpPr>
          <p:spPr bwMode="auto">
            <a:xfrm flipV="1">
              <a:off x="2939" y="2576"/>
              <a:ext cx="503" cy="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4387" name="Straight Connector 14386"/>
            <p:cNvSpPr>
              <a:spLocks noChangeShapeType="1"/>
            </p:cNvSpPr>
            <p:nvPr/>
          </p:nvSpPr>
          <p:spPr bwMode="auto">
            <a:xfrm>
              <a:off x="2945" y="2763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</p:grpSp>
      <p:sp>
        <p:nvSpPr>
          <p:cNvPr id="462910" name="Right Brace 462909"/>
          <p:cNvSpPr>
            <a:spLocks/>
          </p:cNvSpPr>
          <p:nvPr/>
        </p:nvSpPr>
        <p:spPr bwMode="auto">
          <a:xfrm>
            <a:off x="3232150" y="5500441"/>
            <a:ext cx="115888" cy="788988"/>
          </a:xfrm>
          <a:prstGeom prst="rightBrace">
            <a:avLst>
              <a:gd name="adj1" fmla="val 56735"/>
              <a:gd name="adj2" fmla="val 50000"/>
            </a:avLst>
          </a:prstGeom>
          <a:noFill/>
          <a:ln w="12700" algn="ctr">
            <a:solidFill>
              <a:schemeClr val="bg2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2911" name="TextBox 462910"/>
          <p:cNvSpPr txBox="1">
            <a:spLocks noChangeArrowheads="1"/>
          </p:cNvSpPr>
          <p:nvPr/>
        </p:nvSpPr>
        <p:spPr bwMode="auto">
          <a:xfrm>
            <a:off x="3288011" y="5672189"/>
            <a:ext cx="1200971" cy="5109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 dirty="0" smtClean="0">
                <a:solidFill>
                  <a:schemeClr val="bg2"/>
                </a:solidFill>
                <a:latin typeface="+mn-lt"/>
              </a:rPr>
              <a:t>Encrypt</a:t>
            </a:r>
            <a:r>
              <a:rPr lang="en-US" sz="1600" dirty="0">
                <a:solidFill>
                  <a:schemeClr val="bg2"/>
                </a:solidFill>
                <a:latin typeface="+mn-lt"/>
              </a:rPr>
              <a:t/>
            </a:r>
            <a:br>
              <a:rPr lang="en-US" sz="1600" dirty="0">
                <a:solidFill>
                  <a:schemeClr val="bg2"/>
                </a:solidFill>
                <a:latin typeface="+mn-lt"/>
              </a:rPr>
            </a:br>
            <a:r>
              <a:rPr lang="en-US" sz="1600" dirty="0">
                <a:solidFill>
                  <a:schemeClr val="bg2"/>
                </a:solidFill>
                <a:latin typeface="+mn-lt"/>
              </a:rPr>
              <a:t>to the client</a:t>
            </a:r>
          </a:p>
        </p:txBody>
      </p:sp>
      <p:sp>
        <p:nvSpPr>
          <p:cNvPr id="462912" name="Shape 462911"/>
          <p:cNvSpPr>
            <a:spLocks/>
          </p:cNvSpPr>
          <p:nvPr/>
        </p:nvSpPr>
        <p:spPr bwMode="auto">
          <a:xfrm>
            <a:off x="2478088" y="2587379"/>
            <a:ext cx="1304925" cy="2781300"/>
          </a:xfrm>
          <a:custGeom>
            <a:avLst/>
            <a:gdLst>
              <a:gd name="T0" fmla="*/ 135400854 w 1052"/>
              <a:gd name="T1" fmla="*/ 2147483647 h 1752"/>
              <a:gd name="T2" fmla="*/ 163097019 w 1052"/>
              <a:gd name="T3" fmla="*/ 2147483647 h 1752"/>
              <a:gd name="T4" fmla="*/ 1115521090 w 1052"/>
              <a:gd name="T5" fmla="*/ 2147483647 h 1752"/>
              <a:gd name="T6" fmla="*/ 1618658988 w 1052"/>
              <a:gd name="T7" fmla="*/ 0 h 1752"/>
              <a:gd name="T8" fmla="*/ 0 1 256"/>
              <a:gd name="T9" fmla="*/ 0 1 256"/>
              <a:gd name="T10" fmla="*/ 0 1 256"/>
              <a:gd name="T11" fmla="*/ 0 1 256"/>
              <a:gd name="T12" fmla="*/ 0 w 1052"/>
              <a:gd name="T13" fmla="*/ 0 h 1752"/>
              <a:gd name="T14" fmla="*/ 0 w 1052"/>
              <a:gd name="T15" fmla="*/ 0 h 17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52" h="1752">
                <a:moveTo>
                  <a:pt x="88" y="1752"/>
                </a:moveTo>
                <a:cubicBezTo>
                  <a:pt x="44" y="1634"/>
                  <a:pt x="0" y="1516"/>
                  <a:pt x="106" y="1443"/>
                </a:cubicBezTo>
                <a:cubicBezTo>
                  <a:pt x="212" y="1370"/>
                  <a:pt x="567" y="1556"/>
                  <a:pt x="725" y="1316"/>
                </a:cubicBezTo>
                <a:cubicBezTo>
                  <a:pt x="883" y="1076"/>
                  <a:pt x="967" y="538"/>
                  <a:pt x="1052" y="0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2913" name="TextBox 462912"/>
          <p:cNvSpPr txBox="1">
            <a:spLocks noChangeArrowheads="1"/>
          </p:cNvSpPr>
          <p:nvPr/>
        </p:nvSpPr>
        <p:spPr bwMode="auto">
          <a:xfrm rot="16809119">
            <a:off x="2301121" y="3595444"/>
            <a:ext cx="2224007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Response security token</a:t>
            </a:r>
          </a:p>
        </p:txBody>
      </p:sp>
      <p:sp>
        <p:nvSpPr>
          <p:cNvPr id="462914" name="Folded Corner 462913"/>
          <p:cNvSpPr>
            <a:spLocks noChangeArrowheads="1"/>
          </p:cNvSpPr>
          <p:nvPr/>
        </p:nvSpPr>
        <p:spPr bwMode="auto">
          <a:xfrm>
            <a:off x="4830763" y="4495554"/>
            <a:ext cx="815975" cy="760412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6182A2"/>
              </a:gs>
              <a:gs pos="50000">
                <a:srgbClr val="99CCFF">
                  <a:alpha val="70000"/>
                </a:srgbClr>
              </a:gs>
              <a:gs pos="100000">
                <a:srgbClr val="6182A2"/>
              </a:gs>
            </a:gsLst>
            <a:lin ang="2700000" scaled="1"/>
          </a:gradFill>
          <a:ln w="12700" algn="ctr">
            <a:solidFill>
              <a:srgbClr val="99CCFF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2915" name="Shape 462914"/>
          <p:cNvSpPr>
            <a:spLocks/>
          </p:cNvSpPr>
          <p:nvPr/>
        </p:nvSpPr>
        <p:spPr bwMode="auto">
          <a:xfrm>
            <a:off x="5645150" y="2712791"/>
            <a:ext cx="2035175" cy="2390775"/>
          </a:xfrm>
          <a:custGeom>
            <a:avLst/>
            <a:gdLst>
              <a:gd name="T0" fmla="*/ 0 w 1692"/>
              <a:gd name="T1" fmla="*/ 2147483647 h 966"/>
              <a:gd name="T2" fmla="*/ 719050662 w 1692"/>
              <a:gd name="T3" fmla="*/ 2147483647 h 966"/>
              <a:gd name="T4" fmla="*/ 1210955587 w 1692"/>
              <a:gd name="T5" fmla="*/ 796281520 h 966"/>
              <a:gd name="T6" fmla="*/ 2147483647 w 1692"/>
              <a:gd name="T7" fmla="*/ 349139772 h 966"/>
              <a:gd name="T8" fmla="*/ 0 1 256"/>
              <a:gd name="T9" fmla="*/ 0 1 256"/>
              <a:gd name="T10" fmla="*/ 0 1 256"/>
              <a:gd name="T11" fmla="*/ 0 1 256"/>
              <a:gd name="T12" fmla="*/ 0 w 1692"/>
              <a:gd name="T13" fmla="*/ 0 h 966"/>
              <a:gd name="T14" fmla="*/ 0 w 1692"/>
              <a:gd name="T15" fmla="*/ 0 h 9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92" h="966">
                <a:moveTo>
                  <a:pt x="0" y="894"/>
                </a:moveTo>
                <a:cubicBezTo>
                  <a:pt x="179" y="930"/>
                  <a:pt x="358" y="966"/>
                  <a:pt x="497" y="839"/>
                </a:cubicBezTo>
                <a:cubicBezTo>
                  <a:pt x="636" y="712"/>
                  <a:pt x="638" y="260"/>
                  <a:pt x="837" y="130"/>
                </a:cubicBezTo>
                <a:cubicBezTo>
                  <a:pt x="1036" y="0"/>
                  <a:pt x="1364" y="28"/>
                  <a:pt x="1692" y="57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2916" name="TextBox 462915"/>
          <p:cNvSpPr txBox="1">
            <a:spLocks noChangeArrowheads="1"/>
          </p:cNvSpPr>
          <p:nvPr/>
        </p:nvSpPr>
        <p:spPr bwMode="auto">
          <a:xfrm rot="4547049">
            <a:off x="4115330" y="2731844"/>
            <a:ext cx="875240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Decrypt</a:t>
            </a:r>
          </a:p>
        </p:txBody>
      </p:sp>
      <p:sp>
        <p:nvSpPr>
          <p:cNvPr id="462917" name="TextBox 462916"/>
          <p:cNvSpPr txBox="1">
            <a:spLocks noChangeArrowheads="1"/>
          </p:cNvSpPr>
          <p:nvPr/>
        </p:nvSpPr>
        <p:spPr bwMode="auto">
          <a:xfrm>
            <a:off x="4054475" y="3303341"/>
            <a:ext cx="1361271" cy="5109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Encrypt token 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with RP’s key</a:t>
            </a:r>
          </a:p>
        </p:txBody>
      </p:sp>
      <p:sp>
        <p:nvSpPr>
          <p:cNvPr id="462918" name="Shape 462917"/>
          <p:cNvSpPr>
            <a:spLocks/>
          </p:cNvSpPr>
          <p:nvPr/>
        </p:nvSpPr>
        <p:spPr bwMode="auto">
          <a:xfrm>
            <a:off x="4138613" y="2500066"/>
            <a:ext cx="304800" cy="847725"/>
          </a:xfrm>
          <a:custGeom>
            <a:avLst/>
            <a:gdLst>
              <a:gd name="T0" fmla="*/ 0 w 192"/>
              <a:gd name="T1" fmla="*/ 0 h 534"/>
              <a:gd name="T2" fmla="*/ 413305625 w 192"/>
              <a:gd name="T3" fmla="*/ 672882513 h 534"/>
              <a:gd name="T4" fmla="*/ 428426563 w 192"/>
              <a:gd name="T5" fmla="*/ 1345763438 h 534"/>
              <a:gd name="T6" fmla="*/ 0 1 256"/>
              <a:gd name="T7" fmla="*/ 0 1 256"/>
              <a:gd name="T8" fmla="*/ 0 1 256"/>
              <a:gd name="T9" fmla="*/ 0 w 192"/>
              <a:gd name="T10" fmla="*/ 0 h 534"/>
              <a:gd name="T11" fmla="*/ 0 w 192"/>
              <a:gd name="T12" fmla="*/ 0 h 53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534">
                <a:moveTo>
                  <a:pt x="0" y="0"/>
                </a:moveTo>
                <a:cubicBezTo>
                  <a:pt x="68" y="89"/>
                  <a:pt x="136" y="178"/>
                  <a:pt x="164" y="267"/>
                </a:cubicBezTo>
                <a:cubicBezTo>
                  <a:pt x="192" y="356"/>
                  <a:pt x="181" y="445"/>
                  <a:pt x="170" y="534"/>
                </a:cubicBezTo>
              </a:path>
            </a:pathLst>
          </a:custGeom>
          <a:noFill/>
          <a:ln w="15875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2919" name="Shape 462918"/>
          <p:cNvSpPr>
            <a:spLocks/>
          </p:cNvSpPr>
          <p:nvPr/>
        </p:nvSpPr>
        <p:spPr bwMode="auto">
          <a:xfrm>
            <a:off x="4279900" y="4066929"/>
            <a:ext cx="692150" cy="1001712"/>
          </a:xfrm>
          <a:custGeom>
            <a:avLst/>
            <a:gdLst>
              <a:gd name="T0" fmla="*/ 519982807 w 338"/>
              <a:gd name="T1" fmla="*/ 0 h 631"/>
              <a:gd name="T2" fmla="*/ 150962420 w 338"/>
              <a:gd name="T3" fmla="*/ 1161790658 h 631"/>
              <a:gd name="T4" fmla="*/ 1417371664 w 338"/>
              <a:gd name="T5" fmla="*/ 1590217006 h 631"/>
              <a:gd name="T6" fmla="*/ 0 1 256"/>
              <a:gd name="T7" fmla="*/ 0 1 256"/>
              <a:gd name="T8" fmla="*/ 0 1 256"/>
              <a:gd name="T9" fmla="*/ 0 w 338"/>
              <a:gd name="T10" fmla="*/ 0 h 631"/>
              <a:gd name="T11" fmla="*/ 0 w 338"/>
              <a:gd name="T12" fmla="*/ 0 h 6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8" h="631">
                <a:moveTo>
                  <a:pt x="124" y="0"/>
                </a:moveTo>
                <a:cubicBezTo>
                  <a:pt x="62" y="178"/>
                  <a:pt x="0" y="356"/>
                  <a:pt x="36" y="461"/>
                </a:cubicBezTo>
                <a:cubicBezTo>
                  <a:pt x="72" y="566"/>
                  <a:pt x="205" y="598"/>
                  <a:pt x="338" y="631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grpSp>
        <p:nvGrpSpPr>
          <p:cNvPr id="9" name="Group 72"/>
          <p:cNvGrpSpPr>
            <a:grpSpLocks/>
          </p:cNvGrpSpPr>
          <p:nvPr/>
        </p:nvGrpSpPr>
        <p:grpSpPr bwMode="auto">
          <a:xfrm>
            <a:off x="4986338" y="4827341"/>
            <a:ext cx="377825" cy="336550"/>
            <a:chOff x="2164" y="1688"/>
            <a:chExt cx="2142" cy="2442"/>
          </a:xfrm>
        </p:grpSpPr>
        <p:sp>
          <p:nvSpPr>
            <p:cNvPr id="14374" name="Folded Corner 14373"/>
            <p:cNvSpPr>
              <a:spLocks noChangeArrowheads="1"/>
            </p:cNvSpPr>
            <p:nvPr/>
          </p:nvSpPr>
          <p:spPr bwMode="auto">
            <a:xfrm>
              <a:off x="2172" y="1698"/>
              <a:ext cx="2134" cy="2419"/>
            </a:xfrm>
            <a:prstGeom prst="foldedCorner">
              <a:avLst>
                <a:gd name="adj" fmla="val 12500"/>
              </a:avLst>
            </a:prstGeom>
            <a:solidFill>
              <a:srgbClr val="DDDDDD">
                <a:alpha val="70195"/>
              </a:srgbClr>
            </a:solidFill>
            <a:ln w="12700" algn="ctr">
              <a:solidFill>
                <a:srgbClr val="DDDDDD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5000"/>
                </a:lnSpc>
                <a:spcBef>
                  <a:spcPct val="20000"/>
                </a:spcBef>
              </a:pPr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pic>
          <p:nvPicPr>
            <p:cNvPr id="14375" name="Rectangle 14374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164" y="1688"/>
              <a:ext cx="612" cy="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76" name="Straight Connector 14375"/>
            <p:cNvSpPr>
              <a:spLocks noChangeShapeType="1"/>
            </p:cNvSpPr>
            <p:nvPr/>
          </p:nvSpPr>
          <p:spPr bwMode="auto">
            <a:xfrm>
              <a:off x="2892" y="1964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4377" name="Straight Connector 14376"/>
            <p:cNvSpPr>
              <a:spLocks noChangeShapeType="1"/>
            </p:cNvSpPr>
            <p:nvPr/>
          </p:nvSpPr>
          <p:spPr bwMode="auto">
            <a:xfrm>
              <a:off x="2933" y="2169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4378" name="Straight Connector 14377"/>
            <p:cNvSpPr>
              <a:spLocks noChangeShapeType="1"/>
            </p:cNvSpPr>
            <p:nvPr/>
          </p:nvSpPr>
          <p:spPr bwMode="auto">
            <a:xfrm>
              <a:off x="2933" y="2357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4379" name="Straight Connector 14378"/>
            <p:cNvSpPr>
              <a:spLocks noChangeShapeType="1"/>
            </p:cNvSpPr>
            <p:nvPr/>
          </p:nvSpPr>
          <p:spPr bwMode="auto">
            <a:xfrm flipV="1">
              <a:off x="2939" y="2576"/>
              <a:ext cx="503" cy="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4380" name="Straight Connector 14379"/>
            <p:cNvSpPr>
              <a:spLocks noChangeShapeType="1"/>
            </p:cNvSpPr>
            <p:nvPr/>
          </p:nvSpPr>
          <p:spPr bwMode="auto">
            <a:xfrm>
              <a:off x="2945" y="2763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</p:grpSp>
      <p:sp>
        <p:nvSpPr>
          <p:cNvPr id="462928" name="TextBox 462927"/>
          <p:cNvSpPr txBox="1">
            <a:spLocks noChangeArrowheads="1"/>
          </p:cNvSpPr>
          <p:nvPr/>
        </p:nvSpPr>
        <p:spPr bwMode="auto">
          <a:xfrm>
            <a:off x="4481513" y="4182816"/>
            <a:ext cx="1717138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Generate message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2909" grpId="0" animBg="1"/>
      <p:bldP spid="462881" grpId="0"/>
      <p:bldP spid="462883" grpId="0" animBg="1"/>
      <p:bldP spid="462892" grpId="0" animBg="1"/>
      <p:bldP spid="462893" grpId="0"/>
      <p:bldP spid="462894" grpId="0" animBg="1"/>
      <p:bldP spid="462895" grpId="0" animBg="1"/>
      <p:bldP spid="462896" grpId="0"/>
      <p:bldP spid="462897" grpId="0"/>
      <p:bldP spid="462899" grpId="0" animBg="1"/>
      <p:bldP spid="462900" grpId="0"/>
      <p:bldP spid="462910" grpId="0" animBg="1"/>
      <p:bldP spid="462911" grpId="0"/>
      <p:bldP spid="462912" grpId="0" animBg="1"/>
      <p:bldP spid="462913" grpId="0"/>
      <p:bldP spid="462914" grpId="0" animBg="1"/>
      <p:bldP spid="462915" grpId="0" animBg="1"/>
      <p:bldP spid="462916" grpId="0"/>
      <p:bldP spid="462917" grpId="0"/>
      <p:bldP spid="462918" grpId="0" animBg="1"/>
      <p:bldP spid="462919" grpId="0" animBg="1"/>
      <p:bldP spid="4629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/>
          <p:cNvSpPr/>
          <p:nvPr/>
        </p:nvSpPr>
        <p:spPr bwMode="auto">
          <a:xfrm>
            <a:off x="-331076" y="-346841"/>
            <a:ext cx="9995338" cy="810347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4971" name="Folded Corner 464970"/>
          <p:cNvSpPr>
            <a:spLocks noChangeArrowheads="1"/>
          </p:cNvSpPr>
          <p:nvPr/>
        </p:nvSpPr>
        <p:spPr bwMode="auto">
          <a:xfrm>
            <a:off x="5305425" y="3953802"/>
            <a:ext cx="1144588" cy="760412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6182A2"/>
              </a:gs>
              <a:gs pos="50000">
                <a:srgbClr val="99CCFF">
                  <a:alpha val="70000"/>
                </a:srgbClr>
              </a:gs>
              <a:gs pos="100000">
                <a:srgbClr val="6182A2"/>
              </a:gs>
            </a:gsLst>
            <a:lin ang="2700000" scaled="1"/>
          </a:gradFill>
          <a:ln w="12700" algn="ctr">
            <a:solidFill>
              <a:srgbClr val="99CCFF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4953" name="Folded Corner 464952"/>
          <p:cNvSpPr>
            <a:spLocks noChangeArrowheads="1"/>
          </p:cNvSpPr>
          <p:nvPr/>
        </p:nvSpPr>
        <p:spPr bwMode="auto">
          <a:xfrm>
            <a:off x="2351088" y="5782602"/>
            <a:ext cx="1144587" cy="760412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chemeClr val="accent2">
                  <a:gamma/>
                  <a:shade val="63529"/>
                  <a:invGamma/>
                  <a:alpha val="70000"/>
                </a:schemeClr>
              </a:gs>
              <a:gs pos="50000">
                <a:schemeClr val="accent2">
                  <a:alpha val="70000"/>
                </a:schemeClr>
              </a:gs>
              <a:gs pos="100000">
                <a:schemeClr val="accent2">
                  <a:gamma/>
                  <a:shade val="63529"/>
                  <a:invGamma/>
                  <a:alpha val="70000"/>
                </a:schemeClr>
              </a:gs>
            </a:gsLst>
            <a:lin ang="2700000" scaled="1"/>
          </a:gra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16385" name="Rectangle 1638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1711526"/>
            <a:ext cx="13160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4899" name="Title 46489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Proof Token: Symmetric Key</a:t>
            </a: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464901" name="TextBox 464900"/>
          <p:cNvSpPr txBox="1">
            <a:spLocks noChangeArrowheads="1"/>
          </p:cNvSpPr>
          <p:nvPr/>
        </p:nvSpPr>
        <p:spPr bwMode="auto">
          <a:xfrm>
            <a:off x="4565650" y="1364402"/>
            <a:ext cx="1181477" cy="32778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dirty="0">
                <a:solidFill>
                  <a:schemeClr val="bg2"/>
                </a:solidFill>
                <a:latin typeface="+mn-lt"/>
              </a:rPr>
              <a:t>CardSpace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426325" y="1385227"/>
            <a:ext cx="996950" cy="650875"/>
            <a:chOff x="4327" y="976"/>
            <a:chExt cx="628" cy="410"/>
          </a:xfrm>
        </p:grpSpPr>
        <p:pic>
          <p:nvPicPr>
            <p:cNvPr id="16463" name="Rectangle 16462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327" y="1168"/>
              <a:ext cx="628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64" name="Rectangle 16463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4450" y="976"/>
              <a:ext cx="290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64905" name="Shape 464904"/>
          <p:cNvSpPr>
            <a:spLocks/>
          </p:cNvSpPr>
          <p:nvPr/>
        </p:nvSpPr>
        <p:spPr bwMode="auto">
          <a:xfrm>
            <a:off x="5688013" y="1991652"/>
            <a:ext cx="2408237" cy="541337"/>
          </a:xfrm>
          <a:custGeom>
            <a:avLst/>
            <a:gdLst>
              <a:gd name="T0" fmla="*/ 2147483647 w 1517"/>
              <a:gd name="T1" fmla="*/ 0 h 341"/>
              <a:gd name="T2" fmla="*/ 2147483647 w 1517"/>
              <a:gd name="T3" fmla="*/ 733363998 h 341"/>
              <a:gd name="T4" fmla="*/ 0 w 1517"/>
              <a:gd name="T5" fmla="*/ 763605845 h 341"/>
              <a:gd name="T6" fmla="*/ 0 1 256"/>
              <a:gd name="T7" fmla="*/ 0 1 256"/>
              <a:gd name="T8" fmla="*/ 0 1 256"/>
              <a:gd name="T9" fmla="*/ 0 w 1517"/>
              <a:gd name="T10" fmla="*/ 0 h 341"/>
              <a:gd name="T11" fmla="*/ 0 w 1517"/>
              <a:gd name="T12" fmla="*/ 0 h 3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7" h="341">
                <a:moveTo>
                  <a:pt x="1389" y="0"/>
                </a:moveTo>
                <a:cubicBezTo>
                  <a:pt x="1453" y="120"/>
                  <a:pt x="1517" y="241"/>
                  <a:pt x="1286" y="291"/>
                </a:cubicBezTo>
                <a:cubicBezTo>
                  <a:pt x="1055" y="341"/>
                  <a:pt x="527" y="322"/>
                  <a:pt x="0" y="303"/>
                </a:cubicBezTo>
              </a:path>
            </a:pathLst>
          </a:custGeom>
          <a:noFill/>
          <a:ln w="1905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4906" name="TextBox 464905"/>
          <p:cNvSpPr txBox="1">
            <a:spLocks noChangeArrowheads="1"/>
          </p:cNvSpPr>
          <p:nvPr/>
        </p:nvSpPr>
        <p:spPr bwMode="auto">
          <a:xfrm>
            <a:off x="7040563" y="1058202"/>
            <a:ext cx="1402115" cy="32778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dirty="0">
                <a:solidFill>
                  <a:schemeClr val="bg2"/>
                </a:solidFill>
                <a:latin typeface="+mn-lt"/>
              </a:rPr>
              <a:t>Relying Party</a:t>
            </a:r>
          </a:p>
        </p:txBody>
      </p:sp>
      <p:sp>
        <p:nvSpPr>
          <p:cNvPr id="464907" name="TextBox 464906"/>
          <p:cNvSpPr txBox="1">
            <a:spLocks noChangeArrowheads="1"/>
          </p:cNvSpPr>
          <p:nvPr/>
        </p:nvSpPr>
        <p:spPr bwMode="auto">
          <a:xfrm>
            <a:off x="6124277" y="2040087"/>
            <a:ext cx="1871666" cy="92948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token requirements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keyType: Symmetric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keySize: 128 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tokenType: SAML1.1</a:t>
            </a:r>
          </a:p>
        </p:txBody>
      </p:sp>
      <p:pic>
        <p:nvPicPr>
          <p:cNvPr id="16393" name="Rectangle 1639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9275" y="3087027"/>
            <a:ext cx="982663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631825" y="2953677"/>
            <a:ext cx="617538" cy="268287"/>
            <a:chOff x="3554" y="2066"/>
            <a:chExt cx="1416" cy="1008"/>
          </a:xfrm>
        </p:grpSpPr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4299" y="2066"/>
              <a:ext cx="671" cy="1008"/>
              <a:chOff x="2041" y="896"/>
              <a:chExt cx="1821" cy="2597"/>
            </a:xfrm>
          </p:grpSpPr>
          <p:pic>
            <p:nvPicPr>
              <p:cNvPr id="16457" name="Rectangle 16456"/>
              <p:cNvPicPr>
                <a:picLocks noChangeAspect="1" noChangeArrowheads="1"/>
              </p:cNvPicPr>
              <p:nvPr/>
            </p:nvPicPr>
            <p:blipFill>
              <a:blip r:embed="rId7" cstate="screen"/>
              <a:srcRect/>
              <a:stretch>
                <a:fillRect/>
              </a:stretch>
            </p:blipFill>
            <p:spPr bwMode="auto">
              <a:xfrm>
                <a:off x="2041" y="896"/>
                <a:ext cx="429" cy="25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8" name="Rectangle 16457"/>
              <p:cNvPicPr>
                <a:picLocks noChangeAspect="1" noChangeArrowheads="1"/>
              </p:cNvPicPr>
              <p:nvPr/>
            </p:nvPicPr>
            <p:blipFill>
              <a:blip r:embed="rId8" cstate="screen"/>
              <a:srcRect/>
              <a:stretch>
                <a:fillRect/>
              </a:stretch>
            </p:blipFill>
            <p:spPr bwMode="auto">
              <a:xfrm>
                <a:off x="3289" y="1751"/>
                <a:ext cx="128" cy="10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9" name="Rectangle 16458"/>
              <p:cNvPicPr>
                <a:picLocks noChangeAspect="1" noChangeArrowheads="1"/>
              </p:cNvPicPr>
              <p:nvPr/>
            </p:nvPicPr>
            <p:blipFill>
              <a:blip r:embed="rId9" cstate="screen"/>
              <a:srcRect b="-1394"/>
              <a:stretch>
                <a:fillRect/>
              </a:stretch>
            </p:blipFill>
            <p:spPr bwMode="auto">
              <a:xfrm>
                <a:off x="2563" y="1237"/>
                <a:ext cx="278" cy="19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60" name="Rectangle 16459"/>
              <p:cNvPicPr>
                <a:picLocks noChangeAspect="1" noChangeArrowheads="1"/>
              </p:cNvPicPr>
              <p:nvPr/>
            </p:nvPicPr>
            <p:blipFill>
              <a:blip r:embed="rId10" cstate="screen"/>
              <a:srcRect b="-1400"/>
              <a:stretch>
                <a:fillRect/>
              </a:stretch>
            </p:blipFill>
            <p:spPr bwMode="auto">
              <a:xfrm>
                <a:off x="2842" y="1236"/>
                <a:ext cx="244" cy="1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61" name="Rectangle 16460"/>
              <p:cNvPicPr>
                <a:picLocks noChangeAspect="1" noChangeArrowheads="1"/>
              </p:cNvPicPr>
              <p:nvPr/>
            </p:nvPicPr>
            <p:blipFill>
              <a:blip r:embed="rId11" cstate="screen"/>
              <a:srcRect b="-1894"/>
              <a:stretch>
                <a:fillRect/>
              </a:stretch>
            </p:blipFill>
            <p:spPr bwMode="auto">
              <a:xfrm>
                <a:off x="3417" y="1751"/>
                <a:ext cx="199" cy="10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62" name="Rectangle 16461"/>
              <p:cNvPicPr>
                <a:picLocks noChangeArrowheads="1"/>
              </p:cNvPicPr>
              <p:nvPr/>
            </p:nvPicPr>
            <p:blipFill>
              <a:blip r:embed="rId12" cstate="screen"/>
              <a:srcRect/>
              <a:stretch>
                <a:fillRect/>
              </a:stretch>
            </p:blipFill>
            <p:spPr bwMode="auto">
              <a:xfrm>
                <a:off x="2284" y="902"/>
                <a:ext cx="1578" cy="25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3554" y="2172"/>
              <a:ext cx="849" cy="806"/>
              <a:chOff x="3386" y="2184"/>
              <a:chExt cx="849" cy="806"/>
            </a:xfrm>
          </p:grpSpPr>
          <p:pic>
            <p:nvPicPr>
              <p:cNvPr id="16450" name="Rectangle 16449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894" y="2770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1" name="Rectangle 16450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729" y="2701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2" name="Rectangle 16451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894" y="2184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3" name="Rectangle 16452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729" y="2281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4" name="Rectangle 16453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551" y="2349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5" name="Rectangle 16454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551" y="2600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6" name="Rectangle 16455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386" y="2483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464925" name="Shape 464924"/>
          <p:cNvSpPr>
            <a:spLocks/>
          </p:cNvSpPr>
          <p:nvPr/>
        </p:nvSpPr>
        <p:spPr bwMode="auto">
          <a:xfrm>
            <a:off x="1627188" y="2442502"/>
            <a:ext cx="2867025" cy="771525"/>
          </a:xfrm>
          <a:custGeom>
            <a:avLst/>
            <a:gdLst>
              <a:gd name="T0" fmla="*/ 2147483647 w 1806"/>
              <a:gd name="T1" fmla="*/ 108367513 h 486"/>
              <a:gd name="T2" fmla="*/ 1892638138 w 1806"/>
              <a:gd name="T3" fmla="*/ 123488450 h 486"/>
              <a:gd name="T4" fmla="*/ 1237397513 w 1806"/>
              <a:gd name="T5" fmla="*/ 856853125 h 486"/>
              <a:gd name="T6" fmla="*/ 0 w 1806"/>
              <a:gd name="T7" fmla="*/ 1224795938 h 486"/>
              <a:gd name="T8" fmla="*/ 0 1 256"/>
              <a:gd name="T9" fmla="*/ 0 1 256"/>
              <a:gd name="T10" fmla="*/ 0 1 256"/>
              <a:gd name="T11" fmla="*/ 0 1 256"/>
              <a:gd name="T12" fmla="*/ 0 w 1806"/>
              <a:gd name="T13" fmla="*/ 0 h 486"/>
              <a:gd name="T14" fmla="*/ 0 w 1806"/>
              <a:gd name="T15" fmla="*/ 0 h 4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06" h="486">
                <a:moveTo>
                  <a:pt x="1806" y="43"/>
                </a:moveTo>
                <a:cubicBezTo>
                  <a:pt x="1388" y="21"/>
                  <a:pt x="970" y="0"/>
                  <a:pt x="751" y="49"/>
                </a:cubicBezTo>
                <a:cubicBezTo>
                  <a:pt x="532" y="98"/>
                  <a:pt x="616" y="267"/>
                  <a:pt x="491" y="340"/>
                </a:cubicBezTo>
                <a:cubicBezTo>
                  <a:pt x="366" y="413"/>
                  <a:pt x="183" y="449"/>
                  <a:pt x="0" y="486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4926" name="TextBox 464925"/>
          <p:cNvSpPr txBox="1">
            <a:spLocks noChangeArrowheads="1"/>
          </p:cNvSpPr>
          <p:nvPr/>
        </p:nvSpPr>
        <p:spPr bwMode="auto">
          <a:xfrm>
            <a:off x="207963" y="2541523"/>
            <a:ext cx="1754006" cy="32778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dirty="0">
                <a:solidFill>
                  <a:schemeClr val="bg2"/>
                </a:solidFill>
                <a:latin typeface="+mn-lt"/>
              </a:rPr>
              <a:t>Identity Provider</a:t>
            </a:r>
          </a:p>
        </p:txBody>
      </p:sp>
      <p:sp>
        <p:nvSpPr>
          <p:cNvPr id="464927" name="Shape 464926"/>
          <p:cNvSpPr>
            <a:spLocks/>
          </p:cNvSpPr>
          <p:nvPr/>
        </p:nvSpPr>
        <p:spPr bwMode="auto">
          <a:xfrm>
            <a:off x="1019175" y="3396589"/>
            <a:ext cx="115888" cy="414338"/>
          </a:xfrm>
          <a:custGeom>
            <a:avLst/>
            <a:gdLst>
              <a:gd name="T0" fmla="*/ 168851991 w 73"/>
              <a:gd name="T1" fmla="*/ 0 h 261"/>
              <a:gd name="T2" fmla="*/ 2520961 w 73"/>
              <a:gd name="T3" fmla="*/ 168851466 h 261"/>
              <a:gd name="T4" fmla="*/ 183972994 w 73"/>
              <a:gd name="T5" fmla="*/ 657762369 h 261"/>
              <a:gd name="T6" fmla="*/ 0 1 256"/>
              <a:gd name="T7" fmla="*/ 0 1 256"/>
              <a:gd name="T8" fmla="*/ 0 1 256"/>
              <a:gd name="T9" fmla="*/ 0 w 73"/>
              <a:gd name="T10" fmla="*/ 0 h 261"/>
              <a:gd name="T11" fmla="*/ 0 w 73"/>
              <a:gd name="T12" fmla="*/ 0 h 2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3" h="261">
                <a:moveTo>
                  <a:pt x="67" y="0"/>
                </a:moveTo>
                <a:cubicBezTo>
                  <a:pt x="33" y="12"/>
                  <a:pt x="0" y="24"/>
                  <a:pt x="1" y="67"/>
                </a:cubicBezTo>
                <a:cubicBezTo>
                  <a:pt x="2" y="110"/>
                  <a:pt x="37" y="185"/>
                  <a:pt x="73" y="261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4928" name="TextBox 464927"/>
          <p:cNvSpPr txBox="1">
            <a:spLocks noChangeArrowheads="1"/>
          </p:cNvSpPr>
          <p:nvPr/>
        </p:nvSpPr>
        <p:spPr bwMode="auto">
          <a:xfrm>
            <a:off x="338138" y="3774414"/>
            <a:ext cx="1451488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 dirty="0">
                <a:solidFill>
                  <a:schemeClr val="bg2"/>
                </a:solidFill>
                <a:latin typeface="+mn-lt"/>
              </a:rPr>
              <a:t>Generate a </a:t>
            </a:r>
            <a:r>
              <a:rPr lang="en-US" sz="1600" dirty="0" smtClean="0">
                <a:solidFill>
                  <a:schemeClr val="bg2"/>
                </a:solidFill>
                <a:latin typeface="+mn-lt"/>
              </a:rPr>
              <a:t>key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4929" name="Shape 464928"/>
          <p:cNvSpPr>
            <a:spLocks/>
          </p:cNvSpPr>
          <p:nvPr/>
        </p:nvSpPr>
        <p:spPr bwMode="auto">
          <a:xfrm>
            <a:off x="1193800" y="4001427"/>
            <a:ext cx="173038" cy="260350"/>
          </a:xfrm>
          <a:custGeom>
            <a:avLst/>
            <a:gdLst>
              <a:gd name="T0" fmla="*/ 0 w 109"/>
              <a:gd name="T1" fmla="*/ 0 h 164"/>
              <a:gd name="T2" fmla="*/ 274698619 w 109"/>
              <a:gd name="T3" fmla="*/ 413305625 h 164"/>
              <a:gd name="T4" fmla="*/ 0 1 256"/>
              <a:gd name="T5" fmla="*/ 0 1 256"/>
              <a:gd name="T6" fmla="*/ 0 w 109"/>
              <a:gd name="T7" fmla="*/ 0 h 164"/>
              <a:gd name="T8" fmla="*/ 0 w 109"/>
              <a:gd name="T9" fmla="*/ 0 h 16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09" h="164">
                <a:moveTo>
                  <a:pt x="0" y="0"/>
                </a:moveTo>
                <a:cubicBezTo>
                  <a:pt x="46" y="70"/>
                  <a:pt x="93" y="140"/>
                  <a:pt x="109" y="164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4930" name="TextBox 464929"/>
          <p:cNvSpPr txBox="1">
            <a:spLocks noChangeArrowheads="1"/>
          </p:cNvSpPr>
          <p:nvPr/>
        </p:nvSpPr>
        <p:spPr bwMode="auto">
          <a:xfrm>
            <a:off x="488950" y="4282414"/>
            <a:ext cx="1650131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 dirty="0">
                <a:solidFill>
                  <a:schemeClr val="bg2"/>
                </a:solidFill>
                <a:latin typeface="+mn-lt"/>
              </a:rPr>
              <a:t>Generate a </a:t>
            </a:r>
            <a:r>
              <a:rPr lang="en-US" sz="1600" dirty="0" smtClean="0">
                <a:solidFill>
                  <a:schemeClr val="bg2"/>
                </a:solidFill>
                <a:latin typeface="+mn-lt"/>
              </a:rPr>
              <a:t>token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464931" name="Rectangle 46493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432050" y="3647414"/>
            <a:ext cx="439738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36"/>
          <p:cNvGrpSpPr>
            <a:grpSpLocks/>
          </p:cNvGrpSpPr>
          <p:nvPr/>
        </p:nvGrpSpPr>
        <p:grpSpPr bwMode="auto">
          <a:xfrm>
            <a:off x="1557338" y="4574514"/>
            <a:ext cx="754062" cy="692150"/>
            <a:chOff x="2164" y="1688"/>
            <a:chExt cx="2142" cy="2442"/>
          </a:xfrm>
        </p:grpSpPr>
        <p:sp>
          <p:nvSpPr>
            <p:cNvPr id="16441" name="Folded Corner 16440"/>
            <p:cNvSpPr>
              <a:spLocks noChangeArrowheads="1"/>
            </p:cNvSpPr>
            <p:nvPr/>
          </p:nvSpPr>
          <p:spPr bwMode="auto">
            <a:xfrm>
              <a:off x="2172" y="1698"/>
              <a:ext cx="2134" cy="2419"/>
            </a:xfrm>
            <a:prstGeom prst="foldedCorner">
              <a:avLst>
                <a:gd name="adj" fmla="val 12500"/>
              </a:avLst>
            </a:prstGeom>
            <a:solidFill>
              <a:srgbClr val="DDDDDD">
                <a:alpha val="70195"/>
              </a:srgbClr>
            </a:solidFill>
            <a:ln w="12700" algn="ctr">
              <a:solidFill>
                <a:srgbClr val="DDDDDD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5000"/>
                </a:lnSpc>
                <a:spcBef>
                  <a:spcPct val="20000"/>
                </a:spcBef>
              </a:pPr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pic>
          <p:nvPicPr>
            <p:cNvPr id="16442" name="Rectangle 16441"/>
            <p:cNvPicPr>
              <a:picLocks noChangeAspect="1" noChangeArrowheads="1"/>
            </p:cNvPicPr>
            <p:nvPr/>
          </p:nvPicPr>
          <p:blipFill>
            <a:blip r:embed="rId15" cstate="screen"/>
            <a:srcRect/>
            <a:stretch>
              <a:fillRect/>
            </a:stretch>
          </p:blipFill>
          <p:spPr bwMode="auto">
            <a:xfrm>
              <a:off x="2164" y="1688"/>
              <a:ext cx="612" cy="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43" name="Straight Connector 16442"/>
            <p:cNvSpPr>
              <a:spLocks noChangeShapeType="1"/>
            </p:cNvSpPr>
            <p:nvPr/>
          </p:nvSpPr>
          <p:spPr bwMode="auto">
            <a:xfrm>
              <a:off x="2892" y="1964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6444" name="Straight Connector 16443"/>
            <p:cNvSpPr>
              <a:spLocks noChangeShapeType="1"/>
            </p:cNvSpPr>
            <p:nvPr/>
          </p:nvSpPr>
          <p:spPr bwMode="auto">
            <a:xfrm>
              <a:off x="2933" y="2169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6445" name="Straight Connector 16444"/>
            <p:cNvSpPr>
              <a:spLocks noChangeShapeType="1"/>
            </p:cNvSpPr>
            <p:nvPr/>
          </p:nvSpPr>
          <p:spPr bwMode="auto">
            <a:xfrm>
              <a:off x="2933" y="2357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6446" name="Straight Connector 16445"/>
            <p:cNvSpPr>
              <a:spLocks noChangeShapeType="1"/>
            </p:cNvSpPr>
            <p:nvPr/>
          </p:nvSpPr>
          <p:spPr bwMode="auto">
            <a:xfrm flipV="1">
              <a:off x="2939" y="2576"/>
              <a:ext cx="503" cy="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6447" name="Straight Connector 16446"/>
            <p:cNvSpPr>
              <a:spLocks noChangeShapeType="1"/>
            </p:cNvSpPr>
            <p:nvPr/>
          </p:nvSpPr>
          <p:spPr bwMode="auto">
            <a:xfrm>
              <a:off x="2945" y="2763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</p:grpSp>
      <p:sp>
        <p:nvSpPr>
          <p:cNvPr id="464940" name="Shape 464939"/>
          <p:cNvSpPr>
            <a:spLocks/>
          </p:cNvSpPr>
          <p:nvPr/>
        </p:nvSpPr>
        <p:spPr bwMode="auto">
          <a:xfrm>
            <a:off x="2184400" y="4147477"/>
            <a:ext cx="958850" cy="885825"/>
          </a:xfrm>
          <a:custGeom>
            <a:avLst/>
            <a:gdLst>
              <a:gd name="T0" fmla="*/ 1055946263 w 604"/>
              <a:gd name="T1" fmla="*/ 0 h 558"/>
              <a:gd name="T2" fmla="*/ 1345763438 w 604"/>
              <a:gd name="T3" fmla="*/ 398184688 h 558"/>
              <a:gd name="T4" fmla="*/ 0 w 604"/>
              <a:gd name="T5" fmla="*/ 1406247188 h 558"/>
              <a:gd name="T6" fmla="*/ 0 1 256"/>
              <a:gd name="T7" fmla="*/ 0 1 256"/>
              <a:gd name="T8" fmla="*/ 0 1 256"/>
              <a:gd name="T9" fmla="*/ 0 w 604"/>
              <a:gd name="T10" fmla="*/ 0 h 558"/>
              <a:gd name="T11" fmla="*/ 0 w 604"/>
              <a:gd name="T12" fmla="*/ 0 h 55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04" h="558">
                <a:moveTo>
                  <a:pt x="419" y="0"/>
                </a:moveTo>
                <a:cubicBezTo>
                  <a:pt x="511" y="32"/>
                  <a:pt x="604" y="65"/>
                  <a:pt x="534" y="158"/>
                </a:cubicBezTo>
                <a:cubicBezTo>
                  <a:pt x="464" y="251"/>
                  <a:pt x="232" y="404"/>
                  <a:pt x="0" y="558"/>
                </a:cubicBezTo>
              </a:path>
            </a:pathLst>
          </a:custGeom>
          <a:noFill/>
          <a:ln w="15875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4941" name="TextBox 464940"/>
          <p:cNvSpPr txBox="1">
            <a:spLocks noChangeArrowheads="1"/>
          </p:cNvSpPr>
          <p:nvPr/>
        </p:nvSpPr>
        <p:spPr bwMode="auto">
          <a:xfrm>
            <a:off x="2516188" y="4411002"/>
            <a:ext cx="1191673" cy="5109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include key 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in the token</a:t>
            </a:r>
          </a:p>
        </p:txBody>
      </p:sp>
      <p:sp>
        <p:nvSpPr>
          <p:cNvPr id="464942" name="Shape 464941"/>
          <p:cNvSpPr>
            <a:spLocks/>
          </p:cNvSpPr>
          <p:nvPr/>
        </p:nvSpPr>
        <p:spPr bwMode="auto">
          <a:xfrm>
            <a:off x="1963738" y="5282539"/>
            <a:ext cx="239712" cy="279400"/>
          </a:xfrm>
          <a:custGeom>
            <a:avLst/>
            <a:gdLst>
              <a:gd name="T0" fmla="*/ 0 w 151"/>
              <a:gd name="T1" fmla="*/ 0 h 176"/>
              <a:gd name="T2" fmla="*/ 380542006 w 151"/>
              <a:gd name="T3" fmla="*/ 443547500 h 176"/>
              <a:gd name="T4" fmla="*/ 0 1 256"/>
              <a:gd name="T5" fmla="*/ 0 1 256"/>
              <a:gd name="T6" fmla="*/ 0 w 151"/>
              <a:gd name="T7" fmla="*/ 0 h 176"/>
              <a:gd name="T8" fmla="*/ 0 w 151"/>
              <a:gd name="T9" fmla="*/ 0 h 17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1" h="176">
                <a:moveTo>
                  <a:pt x="0" y="0"/>
                </a:moveTo>
                <a:cubicBezTo>
                  <a:pt x="64" y="74"/>
                  <a:pt x="128" y="148"/>
                  <a:pt x="151" y="176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4943" name="TextBox 464942"/>
          <p:cNvSpPr txBox="1">
            <a:spLocks noChangeArrowheads="1"/>
          </p:cNvSpPr>
          <p:nvPr/>
        </p:nvSpPr>
        <p:spPr bwMode="auto">
          <a:xfrm>
            <a:off x="1090613" y="5522252"/>
            <a:ext cx="2670026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Generate a response message</a:t>
            </a:r>
          </a:p>
        </p:txBody>
      </p:sp>
      <p:sp>
        <p:nvSpPr>
          <p:cNvPr id="464944" name="TextBox 464943"/>
          <p:cNvSpPr txBox="1">
            <a:spLocks noChangeArrowheads="1"/>
          </p:cNvSpPr>
          <p:nvPr/>
        </p:nvSpPr>
        <p:spPr bwMode="auto">
          <a:xfrm>
            <a:off x="2044700" y="2171039"/>
            <a:ext cx="2403158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Request for security token</a:t>
            </a:r>
          </a:p>
        </p:txBody>
      </p:sp>
      <p:grpSp>
        <p:nvGrpSpPr>
          <p:cNvPr id="7" name="Group 49"/>
          <p:cNvGrpSpPr>
            <a:grpSpLocks/>
          </p:cNvGrpSpPr>
          <p:nvPr/>
        </p:nvGrpSpPr>
        <p:grpSpPr bwMode="auto">
          <a:xfrm>
            <a:off x="2471738" y="6092164"/>
            <a:ext cx="377825" cy="336550"/>
            <a:chOff x="2164" y="1688"/>
            <a:chExt cx="2142" cy="2442"/>
          </a:xfrm>
        </p:grpSpPr>
        <p:sp>
          <p:nvSpPr>
            <p:cNvPr id="16434" name="Folded Corner 16433"/>
            <p:cNvSpPr>
              <a:spLocks noChangeArrowheads="1"/>
            </p:cNvSpPr>
            <p:nvPr/>
          </p:nvSpPr>
          <p:spPr bwMode="auto">
            <a:xfrm>
              <a:off x="2172" y="1698"/>
              <a:ext cx="2134" cy="2419"/>
            </a:xfrm>
            <a:prstGeom prst="foldedCorner">
              <a:avLst>
                <a:gd name="adj" fmla="val 12500"/>
              </a:avLst>
            </a:prstGeom>
            <a:solidFill>
              <a:srgbClr val="DDDDDD">
                <a:alpha val="70195"/>
              </a:srgbClr>
            </a:solidFill>
            <a:ln w="12700" algn="ctr">
              <a:solidFill>
                <a:srgbClr val="DDDDDD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5000"/>
                </a:lnSpc>
                <a:spcBef>
                  <a:spcPct val="20000"/>
                </a:spcBef>
              </a:pPr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pic>
          <p:nvPicPr>
            <p:cNvPr id="16435" name="Rectangle 16434"/>
            <p:cNvPicPr>
              <a:picLocks noChangeAspect="1" noChangeArrowheads="1"/>
            </p:cNvPicPr>
            <p:nvPr/>
          </p:nvPicPr>
          <p:blipFill>
            <a:blip r:embed="rId16" cstate="screen"/>
            <a:srcRect/>
            <a:stretch>
              <a:fillRect/>
            </a:stretch>
          </p:blipFill>
          <p:spPr bwMode="auto">
            <a:xfrm>
              <a:off x="2164" y="1688"/>
              <a:ext cx="612" cy="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36" name="Straight Connector 16435"/>
            <p:cNvSpPr>
              <a:spLocks noChangeShapeType="1"/>
            </p:cNvSpPr>
            <p:nvPr/>
          </p:nvSpPr>
          <p:spPr bwMode="auto">
            <a:xfrm>
              <a:off x="2892" y="1964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6437" name="Straight Connector 16436"/>
            <p:cNvSpPr>
              <a:spLocks noChangeShapeType="1"/>
            </p:cNvSpPr>
            <p:nvPr/>
          </p:nvSpPr>
          <p:spPr bwMode="auto">
            <a:xfrm>
              <a:off x="2933" y="2169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6438" name="Straight Connector 16437"/>
            <p:cNvSpPr>
              <a:spLocks noChangeShapeType="1"/>
            </p:cNvSpPr>
            <p:nvPr/>
          </p:nvSpPr>
          <p:spPr bwMode="auto">
            <a:xfrm>
              <a:off x="2933" y="2357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6439" name="Straight Connector 16438"/>
            <p:cNvSpPr>
              <a:spLocks noChangeShapeType="1"/>
            </p:cNvSpPr>
            <p:nvPr/>
          </p:nvSpPr>
          <p:spPr bwMode="auto">
            <a:xfrm flipV="1">
              <a:off x="2939" y="2576"/>
              <a:ext cx="503" cy="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6440" name="Straight Connector 16439"/>
            <p:cNvSpPr>
              <a:spLocks noChangeShapeType="1"/>
            </p:cNvSpPr>
            <p:nvPr/>
          </p:nvSpPr>
          <p:spPr bwMode="auto">
            <a:xfrm>
              <a:off x="2945" y="2763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</p:grpSp>
      <p:sp>
        <p:nvSpPr>
          <p:cNvPr id="464954" name="Shape 464953"/>
          <p:cNvSpPr>
            <a:spLocks/>
          </p:cNvSpPr>
          <p:nvPr/>
        </p:nvSpPr>
        <p:spPr bwMode="auto">
          <a:xfrm>
            <a:off x="2982913" y="4147477"/>
            <a:ext cx="973137" cy="1741487"/>
          </a:xfrm>
          <a:custGeom>
            <a:avLst/>
            <a:gdLst>
              <a:gd name="T0" fmla="*/ 93244940 w 613"/>
              <a:gd name="T1" fmla="*/ 0 h 1097"/>
              <a:gd name="T2" fmla="*/ 1529733264 w 613"/>
              <a:gd name="T3" fmla="*/ 609877637 h 1097"/>
              <a:gd name="T4" fmla="*/ 0 w 613"/>
              <a:gd name="T5" fmla="*/ 2147483647 h 1097"/>
              <a:gd name="T6" fmla="*/ 0 1 256"/>
              <a:gd name="T7" fmla="*/ 0 1 256"/>
              <a:gd name="T8" fmla="*/ 0 1 256"/>
              <a:gd name="T9" fmla="*/ 0 w 613"/>
              <a:gd name="T10" fmla="*/ 0 h 1097"/>
              <a:gd name="T11" fmla="*/ 0 w 613"/>
              <a:gd name="T12" fmla="*/ 0 h 10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13" h="1097">
                <a:moveTo>
                  <a:pt x="37" y="0"/>
                </a:moveTo>
                <a:cubicBezTo>
                  <a:pt x="325" y="29"/>
                  <a:pt x="613" y="59"/>
                  <a:pt x="607" y="242"/>
                </a:cubicBezTo>
                <a:cubicBezTo>
                  <a:pt x="601" y="425"/>
                  <a:pt x="300" y="761"/>
                  <a:pt x="0" y="1097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4955" name="TextBox 464954"/>
          <p:cNvSpPr txBox="1">
            <a:spLocks noChangeArrowheads="1"/>
          </p:cNvSpPr>
          <p:nvPr/>
        </p:nvSpPr>
        <p:spPr bwMode="auto">
          <a:xfrm>
            <a:off x="2879725" y="4842802"/>
            <a:ext cx="1732911" cy="72019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include key as part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 of proof token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in the message</a:t>
            </a:r>
          </a:p>
        </p:txBody>
      </p:sp>
      <p:sp>
        <p:nvSpPr>
          <p:cNvPr id="464956" name="Right Brace 464955"/>
          <p:cNvSpPr>
            <a:spLocks/>
          </p:cNvSpPr>
          <p:nvPr/>
        </p:nvSpPr>
        <p:spPr bwMode="auto">
          <a:xfrm>
            <a:off x="3540125" y="5773077"/>
            <a:ext cx="115888" cy="788987"/>
          </a:xfrm>
          <a:prstGeom prst="rightBrace">
            <a:avLst>
              <a:gd name="adj1" fmla="val 56735"/>
              <a:gd name="adj2" fmla="val 50000"/>
            </a:avLst>
          </a:prstGeom>
          <a:noFill/>
          <a:ln w="12700" algn="ctr">
            <a:solidFill>
              <a:schemeClr val="bg2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4957" name="TextBox 464956"/>
          <p:cNvSpPr txBox="1">
            <a:spLocks noChangeArrowheads="1"/>
          </p:cNvSpPr>
          <p:nvPr/>
        </p:nvSpPr>
        <p:spPr bwMode="auto">
          <a:xfrm>
            <a:off x="3532188" y="5881027"/>
            <a:ext cx="1200971" cy="5109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encrypt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to the client</a:t>
            </a:r>
          </a:p>
        </p:txBody>
      </p:sp>
      <p:sp>
        <p:nvSpPr>
          <p:cNvPr id="464958" name="Shape 464957"/>
          <p:cNvSpPr>
            <a:spLocks/>
          </p:cNvSpPr>
          <p:nvPr/>
        </p:nvSpPr>
        <p:spPr bwMode="auto">
          <a:xfrm>
            <a:off x="4043363" y="2655227"/>
            <a:ext cx="866775" cy="3797300"/>
          </a:xfrm>
          <a:custGeom>
            <a:avLst/>
            <a:gdLst>
              <a:gd name="T0" fmla="*/ 0 w 546"/>
              <a:gd name="T1" fmla="*/ 2147483647 h 2392"/>
              <a:gd name="T2" fmla="*/ 718245325 w 546"/>
              <a:gd name="T3" fmla="*/ 2147483647 h 2392"/>
              <a:gd name="T4" fmla="*/ 1376005313 w 546"/>
              <a:gd name="T5" fmla="*/ 0 h 2392"/>
              <a:gd name="T6" fmla="*/ 0 1 256"/>
              <a:gd name="T7" fmla="*/ 0 1 256"/>
              <a:gd name="T8" fmla="*/ 0 1 256"/>
              <a:gd name="T9" fmla="*/ 0 w 546"/>
              <a:gd name="T10" fmla="*/ 0 h 2392"/>
              <a:gd name="T11" fmla="*/ 0 w 546"/>
              <a:gd name="T12" fmla="*/ 0 h 23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46" h="2392">
                <a:moveTo>
                  <a:pt x="0" y="2098"/>
                </a:moveTo>
                <a:cubicBezTo>
                  <a:pt x="97" y="2245"/>
                  <a:pt x="194" y="2392"/>
                  <a:pt x="285" y="2043"/>
                </a:cubicBezTo>
                <a:cubicBezTo>
                  <a:pt x="376" y="1694"/>
                  <a:pt x="461" y="847"/>
                  <a:pt x="546" y="0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4959" name="TextBox 464958"/>
          <p:cNvSpPr txBox="1">
            <a:spLocks noChangeArrowheads="1"/>
          </p:cNvSpPr>
          <p:nvPr/>
        </p:nvSpPr>
        <p:spPr bwMode="auto">
          <a:xfrm rot="-4958694">
            <a:off x="3530720" y="4218386"/>
            <a:ext cx="2645597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 dirty="0" smtClean="0">
                <a:solidFill>
                  <a:schemeClr val="bg2"/>
                </a:solidFill>
                <a:latin typeface="+mn-lt"/>
              </a:rPr>
              <a:t>Response with </a:t>
            </a:r>
            <a:r>
              <a:rPr lang="en-US" sz="1600" dirty="0">
                <a:solidFill>
                  <a:schemeClr val="bg2"/>
                </a:solidFill>
                <a:latin typeface="+mn-lt"/>
              </a:rPr>
              <a:t>security token</a:t>
            </a:r>
          </a:p>
        </p:txBody>
      </p:sp>
      <p:sp>
        <p:nvSpPr>
          <p:cNvPr id="464960" name="Shape 464959"/>
          <p:cNvSpPr>
            <a:spLocks/>
          </p:cNvSpPr>
          <p:nvPr/>
        </p:nvSpPr>
        <p:spPr bwMode="auto">
          <a:xfrm>
            <a:off x="5197475" y="2655227"/>
            <a:ext cx="269875" cy="1011237"/>
          </a:xfrm>
          <a:custGeom>
            <a:avLst/>
            <a:gdLst>
              <a:gd name="T0" fmla="*/ 0 w 170"/>
              <a:gd name="T1" fmla="*/ 0 h 637"/>
              <a:gd name="T2" fmla="*/ 428426563 w 170"/>
              <a:gd name="T3" fmla="*/ 1605337944 h 637"/>
              <a:gd name="T4" fmla="*/ 0 1 256"/>
              <a:gd name="T5" fmla="*/ 0 1 256"/>
              <a:gd name="T6" fmla="*/ 0 w 170"/>
              <a:gd name="T7" fmla="*/ 0 h 637"/>
              <a:gd name="T8" fmla="*/ 0 w 170"/>
              <a:gd name="T9" fmla="*/ 0 h 63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0" h="637">
                <a:moveTo>
                  <a:pt x="0" y="0"/>
                </a:moveTo>
                <a:cubicBezTo>
                  <a:pt x="71" y="266"/>
                  <a:pt x="143" y="532"/>
                  <a:pt x="170" y="637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4961" name="TextBox 464960"/>
          <p:cNvSpPr txBox="1">
            <a:spLocks noChangeArrowheads="1"/>
          </p:cNvSpPr>
          <p:nvPr/>
        </p:nvSpPr>
        <p:spPr bwMode="auto">
          <a:xfrm rot="4229819">
            <a:off x="5055130" y="2904467"/>
            <a:ext cx="875240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Decrypt</a:t>
            </a:r>
          </a:p>
        </p:txBody>
      </p:sp>
      <p:grpSp>
        <p:nvGrpSpPr>
          <p:cNvPr id="8" name="Group 66"/>
          <p:cNvGrpSpPr>
            <a:grpSpLocks/>
          </p:cNvGrpSpPr>
          <p:nvPr/>
        </p:nvGrpSpPr>
        <p:grpSpPr bwMode="auto">
          <a:xfrm>
            <a:off x="5434013" y="4128427"/>
            <a:ext cx="377825" cy="336550"/>
            <a:chOff x="2164" y="1688"/>
            <a:chExt cx="2142" cy="2442"/>
          </a:xfrm>
        </p:grpSpPr>
        <p:sp>
          <p:nvSpPr>
            <p:cNvPr id="16427" name="Folded Corner 16426"/>
            <p:cNvSpPr>
              <a:spLocks noChangeArrowheads="1"/>
            </p:cNvSpPr>
            <p:nvPr/>
          </p:nvSpPr>
          <p:spPr bwMode="auto">
            <a:xfrm>
              <a:off x="2172" y="1698"/>
              <a:ext cx="2134" cy="2419"/>
            </a:xfrm>
            <a:prstGeom prst="foldedCorner">
              <a:avLst>
                <a:gd name="adj" fmla="val 12500"/>
              </a:avLst>
            </a:prstGeom>
            <a:solidFill>
              <a:srgbClr val="DDDDDD">
                <a:alpha val="70195"/>
              </a:srgbClr>
            </a:solidFill>
            <a:ln w="12700" algn="ctr">
              <a:solidFill>
                <a:srgbClr val="DDDDDD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5000"/>
                </a:lnSpc>
                <a:spcBef>
                  <a:spcPct val="20000"/>
                </a:spcBef>
              </a:pPr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pic>
          <p:nvPicPr>
            <p:cNvPr id="16428" name="Rectangle 16427"/>
            <p:cNvPicPr>
              <a:picLocks noChangeAspect="1" noChangeArrowheads="1"/>
            </p:cNvPicPr>
            <p:nvPr/>
          </p:nvPicPr>
          <p:blipFill>
            <a:blip r:embed="rId16" cstate="screen"/>
            <a:srcRect/>
            <a:stretch>
              <a:fillRect/>
            </a:stretch>
          </p:blipFill>
          <p:spPr bwMode="auto">
            <a:xfrm>
              <a:off x="2164" y="1688"/>
              <a:ext cx="612" cy="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29" name="Straight Connector 16428"/>
            <p:cNvSpPr>
              <a:spLocks noChangeShapeType="1"/>
            </p:cNvSpPr>
            <p:nvPr/>
          </p:nvSpPr>
          <p:spPr bwMode="auto">
            <a:xfrm>
              <a:off x="2892" y="1964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6430" name="Straight Connector 16429"/>
            <p:cNvSpPr>
              <a:spLocks noChangeShapeType="1"/>
            </p:cNvSpPr>
            <p:nvPr/>
          </p:nvSpPr>
          <p:spPr bwMode="auto">
            <a:xfrm>
              <a:off x="2933" y="2169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6431" name="Straight Connector 16430"/>
            <p:cNvSpPr>
              <a:spLocks noChangeShapeType="1"/>
            </p:cNvSpPr>
            <p:nvPr/>
          </p:nvSpPr>
          <p:spPr bwMode="auto">
            <a:xfrm>
              <a:off x="2933" y="2357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6432" name="Straight Connector 16431"/>
            <p:cNvSpPr>
              <a:spLocks noChangeShapeType="1"/>
            </p:cNvSpPr>
            <p:nvPr/>
          </p:nvSpPr>
          <p:spPr bwMode="auto">
            <a:xfrm flipV="1">
              <a:off x="2939" y="2576"/>
              <a:ext cx="503" cy="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6433" name="Straight Connector 16432"/>
            <p:cNvSpPr>
              <a:spLocks noChangeShapeType="1"/>
            </p:cNvSpPr>
            <p:nvPr/>
          </p:nvSpPr>
          <p:spPr bwMode="auto">
            <a:xfrm>
              <a:off x="2945" y="2763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</p:grpSp>
      <p:sp>
        <p:nvSpPr>
          <p:cNvPr id="464970" name="TextBox 464969"/>
          <p:cNvSpPr txBox="1">
            <a:spLocks noChangeArrowheads="1"/>
          </p:cNvSpPr>
          <p:nvPr/>
        </p:nvSpPr>
        <p:spPr bwMode="auto">
          <a:xfrm>
            <a:off x="5076825" y="3682339"/>
            <a:ext cx="1863011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Generate a message</a:t>
            </a:r>
          </a:p>
        </p:txBody>
      </p:sp>
      <p:sp>
        <p:nvSpPr>
          <p:cNvPr id="464972" name="Left Brace 464971"/>
          <p:cNvSpPr>
            <a:spLocks/>
          </p:cNvSpPr>
          <p:nvPr/>
        </p:nvSpPr>
        <p:spPr bwMode="auto">
          <a:xfrm rot="-5400000">
            <a:off x="5757862" y="4280827"/>
            <a:ext cx="231775" cy="1117600"/>
          </a:xfrm>
          <a:prstGeom prst="leftBrace">
            <a:avLst>
              <a:gd name="adj1" fmla="val 40183"/>
              <a:gd name="adj2" fmla="val 50000"/>
            </a:avLst>
          </a:prstGeom>
          <a:noFill/>
          <a:ln w="12700" algn="ctr">
            <a:solidFill>
              <a:schemeClr val="bg2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4973" name="TextBox 464972"/>
          <p:cNvSpPr txBox="1">
            <a:spLocks noChangeArrowheads="1"/>
          </p:cNvSpPr>
          <p:nvPr/>
        </p:nvSpPr>
        <p:spPr bwMode="auto">
          <a:xfrm>
            <a:off x="5381625" y="4868202"/>
            <a:ext cx="1263487" cy="76944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Sign with the </a:t>
            </a:r>
          </a:p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proof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key</a:t>
            </a:r>
          </a:p>
        </p:txBody>
      </p:sp>
      <p:pic>
        <p:nvPicPr>
          <p:cNvPr id="464974" name="Rectangle 46497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116638" y="5069814"/>
            <a:ext cx="439737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4975" name="Shape 464974"/>
          <p:cNvSpPr>
            <a:spLocks/>
          </p:cNvSpPr>
          <p:nvPr/>
        </p:nvSpPr>
        <p:spPr bwMode="auto">
          <a:xfrm>
            <a:off x="6273800" y="2050389"/>
            <a:ext cx="1998663" cy="2482850"/>
          </a:xfrm>
          <a:custGeom>
            <a:avLst/>
            <a:gdLst>
              <a:gd name="T0" fmla="*/ 231854433 w 1259"/>
              <a:gd name="T1" fmla="*/ 2147483647 h 1564"/>
              <a:gd name="T2" fmla="*/ 415826679 w 1259"/>
              <a:gd name="T3" fmla="*/ 2147483647 h 1564"/>
              <a:gd name="T4" fmla="*/ 2147483647 w 1259"/>
              <a:gd name="T5" fmla="*/ 2147483647 h 1564"/>
              <a:gd name="T6" fmla="*/ 2147483647 w 1259"/>
              <a:gd name="T7" fmla="*/ 0 h 1564"/>
              <a:gd name="T8" fmla="*/ 0 1 256"/>
              <a:gd name="T9" fmla="*/ 0 1 256"/>
              <a:gd name="T10" fmla="*/ 0 1 256"/>
              <a:gd name="T11" fmla="*/ 0 1 256"/>
              <a:gd name="T12" fmla="*/ 0 w 1259"/>
              <a:gd name="T13" fmla="*/ 0 h 1564"/>
              <a:gd name="T14" fmla="*/ 0 w 1259"/>
              <a:gd name="T15" fmla="*/ 0 h 15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59" h="1564">
                <a:moveTo>
                  <a:pt x="92" y="1346"/>
                </a:moveTo>
                <a:cubicBezTo>
                  <a:pt x="46" y="1346"/>
                  <a:pt x="0" y="1347"/>
                  <a:pt x="165" y="1346"/>
                </a:cubicBezTo>
                <a:cubicBezTo>
                  <a:pt x="330" y="1345"/>
                  <a:pt x="903" y="1564"/>
                  <a:pt x="1081" y="1340"/>
                </a:cubicBezTo>
                <a:cubicBezTo>
                  <a:pt x="1259" y="1116"/>
                  <a:pt x="1245" y="558"/>
                  <a:pt x="1232" y="0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4976" name="TextBox 464975"/>
          <p:cNvSpPr txBox="1">
            <a:spLocks noChangeArrowheads="1"/>
          </p:cNvSpPr>
          <p:nvPr/>
        </p:nvSpPr>
        <p:spPr bwMode="auto">
          <a:xfrm rot="-5048639">
            <a:off x="7317984" y="3244192"/>
            <a:ext cx="2182008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Send the message to RP</a:t>
            </a:r>
          </a:p>
        </p:txBody>
      </p:sp>
      <p:sp>
        <p:nvSpPr>
          <p:cNvPr id="464977" name="TextBox 464976"/>
          <p:cNvSpPr txBox="1">
            <a:spLocks noChangeArrowheads="1"/>
          </p:cNvSpPr>
          <p:nvPr/>
        </p:nvSpPr>
        <p:spPr bwMode="auto">
          <a:xfrm>
            <a:off x="8197850" y="1886760"/>
            <a:ext cx="933974" cy="5109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 dirty="0">
                <a:solidFill>
                  <a:schemeClr val="bg2"/>
                </a:solidFill>
                <a:latin typeface="+mn-lt"/>
              </a:rPr>
              <a:t>verify </a:t>
            </a:r>
            <a:br>
              <a:rPr lang="en-US" sz="1600" dirty="0">
                <a:solidFill>
                  <a:schemeClr val="bg2"/>
                </a:solidFill>
                <a:latin typeface="+mn-lt"/>
              </a:rPr>
            </a:br>
            <a:r>
              <a:rPr lang="en-US" sz="1600" dirty="0">
                <a:solidFill>
                  <a:schemeClr val="bg2"/>
                </a:solidFill>
                <a:latin typeface="+mn-lt"/>
              </a:rPr>
              <a:t>signature</a:t>
            </a:r>
          </a:p>
        </p:txBody>
      </p:sp>
      <p:sp>
        <p:nvSpPr>
          <p:cNvPr id="464898" name="Rounded Rectangle 464897"/>
          <p:cNvSpPr>
            <a:spLocks noChangeArrowheads="1"/>
          </p:cNvSpPr>
          <p:nvPr/>
        </p:nvSpPr>
        <p:spPr bwMode="auto">
          <a:xfrm>
            <a:off x="2857500" y="5888964"/>
            <a:ext cx="211138" cy="1254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63529"/>
                  <a:invGamma/>
                  <a:alpha val="70000"/>
                </a:schemeClr>
              </a:gs>
              <a:gs pos="50000">
                <a:schemeClr val="accent2">
                  <a:alpha val="70000"/>
                </a:schemeClr>
              </a:gs>
              <a:gs pos="100000">
                <a:schemeClr val="accent2">
                  <a:gamma/>
                  <a:shade val="63529"/>
                  <a:invGamma/>
                  <a:alpha val="70000"/>
                </a:schemeClr>
              </a:gs>
            </a:gsLst>
            <a:lin ang="2700000" scaled="1"/>
          </a:gra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971" grpId="0" animBg="1"/>
      <p:bldP spid="464953" grpId="0" animBg="1"/>
      <p:bldP spid="464905" grpId="0" animBg="1"/>
      <p:bldP spid="464907" grpId="0"/>
      <p:bldP spid="464925" grpId="0" animBg="1"/>
      <p:bldP spid="464927" grpId="0" animBg="1"/>
      <p:bldP spid="464928" grpId="0"/>
      <p:bldP spid="464929" grpId="0" animBg="1"/>
      <p:bldP spid="464930" grpId="0"/>
      <p:bldP spid="464940" grpId="0" animBg="1"/>
      <p:bldP spid="464941" grpId="0"/>
      <p:bldP spid="464942" grpId="0" animBg="1"/>
      <p:bldP spid="464943" grpId="0"/>
      <p:bldP spid="464944" grpId="0"/>
      <p:bldP spid="464954" grpId="0" animBg="1"/>
      <p:bldP spid="464955" grpId="0"/>
      <p:bldP spid="464956" grpId="0" animBg="1"/>
      <p:bldP spid="464957" grpId="0"/>
      <p:bldP spid="464958" grpId="0" animBg="1"/>
      <p:bldP spid="464959" grpId="0"/>
      <p:bldP spid="464960" grpId="0" animBg="1"/>
      <p:bldP spid="464961" grpId="0"/>
      <p:bldP spid="464970" grpId="0"/>
      <p:bldP spid="464972" grpId="0" animBg="1"/>
      <p:bldP spid="464973" grpId="0"/>
      <p:bldP spid="464975" grpId="0" animBg="1"/>
      <p:bldP spid="464976" grpId="0"/>
      <p:bldP spid="464977" grpId="0"/>
      <p:bldP spid="46489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/>
          <p:cNvSpPr/>
          <p:nvPr/>
        </p:nvSpPr>
        <p:spPr bwMode="auto">
          <a:xfrm>
            <a:off x="-331076" y="-346841"/>
            <a:ext cx="9995338" cy="810347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5985" name="Folded Corner 465984"/>
          <p:cNvSpPr>
            <a:spLocks noChangeArrowheads="1"/>
          </p:cNvSpPr>
          <p:nvPr/>
        </p:nvSpPr>
        <p:spPr bwMode="auto">
          <a:xfrm>
            <a:off x="5181600" y="3879850"/>
            <a:ext cx="1144588" cy="760413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6182A2"/>
              </a:gs>
              <a:gs pos="50000">
                <a:srgbClr val="99CCFF">
                  <a:alpha val="70000"/>
                </a:srgbClr>
              </a:gs>
              <a:gs pos="100000">
                <a:srgbClr val="6182A2"/>
              </a:gs>
            </a:gsLst>
            <a:lin ang="2700000" scaled="1"/>
          </a:gradFill>
          <a:ln w="12700" algn="ctr">
            <a:solidFill>
              <a:srgbClr val="99CCFF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5973" name="Folded Corner 465972"/>
          <p:cNvSpPr>
            <a:spLocks noChangeArrowheads="1"/>
          </p:cNvSpPr>
          <p:nvPr/>
        </p:nvSpPr>
        <p:spPr bwMode="auto">
          <a:xfrm>
            <a:off x="2286000" y="5772150"/>
            <a:ext cx="787400" cy="760413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chemeClr val="accent2">
                  <a:gamma/>
                  <a:shade val="63529"/>
                  <a:invGamma/>
                  <a:alpha val="70000"/>
                </a:schemeClr>
              </a:gs>
              <a:gs pos="50000">
                <a:schemeClr val="accent2">
                  <a:alpha val="70000"/>
                </a:schemeClr>
              </a:gs>
              <a:gs pos="100000">
                <a:schemeClr val="accent2">
                  <a:gamma/>
                  <a:shade val="63529"/>
                  <a:invGamma/>
                  <a:alpha val="70000"/>
                </a:schemeClr>
              </a:gs>
            </a:gsLst>
            <a:lin ang="2700000" scaled="1"/>
          </a:gra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5992" name="TextBox 465991"/>
          <p:cNvSpPr txBox="1">
            <a:spLocks noChangeArrowheads="1"/>
          </p:cNvSpPr>
          <p:nvPr/>
        </p:nvSpPr>
        <p:spPr bwMode="auto">
          <a:xfrm>
            <a:off x="3265488" y="2660650"/>
            <a:ext cx="1688732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Generate key-pair</a:t>
            </a:r>
          </a:p>
        </p:txBody>
      </p:sp>
      <p:pic>
        <p:nvPicPr>
          <p:cNvPr id="17410" name="Rectangle 1740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1723928"/>
            <a:ext cx="13160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5922" name="Title 4659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Proof Token: Asymmetric Key</a:t>
            </a:r>
          </a:p>
        </p:txBody>
      </p:sp>
      <p:sp>
        <p:nvSpPr>
          <p:cNvPr id="465924" name="TextBox 465923"/>
          <p:cNvSpPr txBox="1">
            <a:spLocks noChangeArrowheads="1"/>
          </p:cNvSpPr>
          <p:nvPr/>
        </p:nvSpPr>
        <p:spPr bwMode="auto">
          <a:xfrm>
            <a:off x="4568942" y="1398550"/>
            <a:ext cx="1181477" cy="32778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dirty="0">
                <a:solidFill>
                  <a:schemeClr val="bg2"/>
                </a:solidFill>
                <a:latin typeface="+mn-lt"/>
              </a:rPr>
              <a:t>CardSpace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7426325" y="1387475"/>
            <a:ext cx="996950" cy="650875"/>
            <a:chOff x="4327" y="976"/>
            <a:chExt cx="628" cy="410"/>
          </a:xfrm>
        </p:grpSpPr>
        <p:pic>
          <p:nvPicPr>
            <p:cNvPr id="17490" name="Rectangle 17489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327" y="1168"/>
              <a:ext cx="628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91" name="Rectangle 17490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4450" y="976"/>
              <a:ext cx="290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65928" name="Shape 465927"/>
          <p:cNvSpPr>
            <a:spLocks/>
          </p:cNvSpPr>
          <p:nvPr/>
        </p:nvSpPr>
        <p:spPr bwMode="auto">
          <a:xfrm>
            <a:off x="5688013" y="1993900"/>
            <a:ext cx="2408237" cy="541338"/>
          </a:xfrm>
          <a:custGeom>
            <a:avLst/>
            <a:gdLst>
              <a:gd name="T0" fmla="*/ 2147483647 w 1517"/>
              <a:gd name="T1" fmla="*/ 0 h 341"/>
              <a:gd name="T2" fmla="*/ 2147483647 w 1517"/>
              <a:gd name="T3" fmla="*/ 733366940 h 341"/>
              <a:gd name="T4" fmla="*/ 0 w 1517"/>
              <a:gd name="T5" fmla="*/ 763608843 h 341"/>
              <a:gd name="T6" fmla="*/ 0 1 256"/>
              <a:gd name="T7" fmla="*/ 0 1 256"/>
              <a:gd name="T8" fmla="*/ 0 1 256"/>
              <a:gd name="T9" fmla="*/ 0 w 1517"/>
              <a:gd name="T10" fmla="*/ 0 h 341"/>
              <a:gd name="T11" fmla="*/ 0 w 1517"/>
              <a:gd name="T12" fmla="*/ 0 h 3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7" h="341">
                <a:moveTo>
                  <a:pt x="1389" y="0"/>
                </a:moveTo>
                <a:cubicBezTo>
                  <a:pt x="1453" y="120"/>
                  <a:pt x="1517" y="241"/>
                  <a:pt x="1286" y="291"/>
                </a:cubicBezTo>
                <a:cubicBezTo>
                  <a:pt x="1055" y="341"/>
                  <a:pt x="527" y="322"/>
                  <a:pt x="0" y="303"/>
                </a:cubicBezTo>
              </a:path>
            </a:pathLst>
          </a:custGeom>
          <a:noFill/>
          <a:ln w="1905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5929" name="TextBox 465928"/>
          <p:cNvSpPr txBox="1">
            <a:spLocks noChangeArrowheads="1"/>
          </p:cNvSpPr>
          <p:nvPr/>
        </p:nvSpPr>
        <p:spPr bwMode="auto">
          <a:xfrm>
            <a:off x="7040563" y="1060450"/>
            <a:ext cx="1402115" cy="32778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dirty="0">
                <a:solidFill>
                  <a:schemeClr val="bg2"/>
                </a:solidFill>
                <a:latin typeface="+mn-lt"/>
              </a:rPr>
              <a:t>Relying Party</a:t>
            </a:r>
          </a:p>
        </p:txBody>
      </p:sp>
      <p:sp>
        <p:nvSpPr>
          <p:cNvPr id="465930" name="TextBox 465929"/>
          <p:cNvSpPr txBox="1">
            <a:spLocks noChangeArrowheads="1"/>
          </p:cNvSpPr>
          <p:nvPr/>
        </p:nvSpPr>
        <p:spPr bwMode="auto">
          <a:xfrm>
            <a:off x="6188075" y="2095500"/>
            <a:ext cx="1915396" cy="92948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token requirements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keyType: Asymmetric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keySize: 2048 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tokenType: SAML1.1</a:t>
            </a:r>
          </a:p>
        </p:txBody>
      </p:sp>
      <p:pic>
        <p:nvPicPr>
          <p:cNvPr id="17417" name="Rectangle 1741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9275" y="3089275"/>
            <a:ext cx="982663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631825" y="2955925"/>
            <a:ext cx="617538" cy="268288"/>
            <a:chOff x="3554" y="2066"/>
            <a:chExt cx="1416" cy="1008"/>
          </a:xfrm>
        </p:grpSpPr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4299" y="2066"/>
              <a:ext cx="671" cy="1008"/>
              <a:chOff x="2041" y="896"/>
              <a:chExt cx="1821" cy="2597"/>
            </a:xfrm>
          </p:grpSpPr>
          <p:pic>
            <p:nvPicPr>
              <p:cNvPr id="17484" name="Rectangle 17483"/>
              <p:cNvPicPr>
                <a:picLocks noChangeAspect="1" noChangeArrowheads="1"/>
              </p:cNvPicPr>
              <p:nvPr/>
            </p:nvPicPr>
            <p:blipFill>
              <a:blip r:embed="rId7" cstate="screen"/>
              <a:srcRect/>
              <a:stretch>
                <a:fillRect/>
              </a:stretch>
            </p:blipFill>
            <p:spPr bwMode="auto">
              <a:xfrm>
                <a:off x="2041" y="896"/>
                <a:ext cx="429" cy="25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85" name="Rectangle 17484"/>
              <p:cNvPicPr>
                <a:picLocks noChangeAspect="1" noChangeArrowheads="1"/>
              </p:cNvPicPr>
              <p:nvPr/>
            </p:nvPicPr>
            <p:blipFill>
              <a:blip r:embed="rId8" cstate="screen"/>
              <a:srcRect/>
              <a:stretch>
                <a:fillRect/>
              </a:stretch>
            </p:blipFill>
            <p:spPr bwMode="auto">
              <a:xfrm>
                <a:off x="3289" y="1751"/>
                <a:ext cx="128" cy="10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86" name="Rectangle 17485"/>
              <p:cNvPicPr>
                <a:picLocks noChangeAspect="1" noChangeArrowheads="1"/>
              </p:cNvPicPr>
              <p:nvPr/>
            </p:nvPicPr>
            <p:blipFill>
              <a:blip r:embed="rId9" cstate="screen"/>
              <a:srcRect b="-1394"/>
              <a:stretch>
                <a:fillRect/>
              </a:stretch>
            </p:blipFill>
            <p:spPr bwMode="auto">
              <a:xfrm>
                <a:off x="2563" y="1237"/>
                <a:ext cx="278" cy="19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87" name="Rectangle 17486"/>
              <p:cNvPicPr>
                <a:picLocks noChangeAspect="1" noChangeArrowheads="1"/>
              </p:cNvPicPr>
              <p:nvPr/>
            </p:nvPicPr>
            <p:blipFill>
              <a:blip r:embed="rId10" cstate="screen"/>
              <a:srcRect b="-1400"/>
              <a:stretch>
                <a:fillRect/>
              </a:stretch>
            </p:blipFill>
            <p:spPr bwMode="auto">
              <a:xfrm>
                <a:off x="2842" y="1236"/>
                <a:ext cx="244" cy="1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88" name="Rectangle 17487"/>
              <p:cNvPicPr>
                <a:picLocks noChangeAspect="1" noChangeArrowheads="1"/>
              </p:cNvPicPr>
              <p:nvPr/>
            </p:nvPicPr>
            <p:blipFill>
              <a:blip r:embed="rId11" cstate="screen"/>
              <a:srcRect b="-1894"/>
              <a:stretch>
                <a:fillRect/>
              </a:stretch>
            </p:blipFill>
            <p:spPr bwMode="auto">
              <a:xfrm>
                <a:off x="3417" y="1751"/>
                <a:ext cx="199" cy="10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89" name="Rectangle 17488"/>
              <p:cNvPicPr>
                <a:picLocks noChangeArrowheads="1"/>
              </p:cNvPicPr>
              <p:nvPr/>
            </p:nvPicPr>
            <p:blipFill>
              <a:blip r:embed="rId12" cstate="screen"/>
              <a:srcRect/>
              <a:stretch>
                <a:fillRect/>
              </a:stretch>
            </p:blipFill>
            <p:spPr bwMode="auto">
              <a:xfrm>
                <a:off x="2284" y="902"/>
                <a:ext cx="1578" cy="25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" name="Group 20"/>
            <p:cNvGrpSpPr>
              <a:grpSpLocks/>
            </p:cNvGrpSpPr>
            <p:nvPr/>
          </p:nvGrpSpPr>
          <p:grpSpPr bwMode="auto">
            <a:xfrm>
              <a:off x="3554" y="2172"/>
              <a:ext cx="849" cy="806"/>
              <a:chOff x="3386" y="2184"/>
              <a:chExt cx="849" cy="806"/>
            </a:xfrm>
          </p:grpSpPr>
          <p:pic>
            <p:nvPicPr>
              <p:cNvPr id="17477" name="Rectangle 17476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894" y="2770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78" name="Rectangle 17477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729" y="2701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79" name="Rectangle 17478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894" y="2184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80" name="Rectangle 17479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729" y="2281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81" name="Rectangle 17480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551" y="2349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82" name="Rectangle 17481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551" y="2600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83" name="Rectangle 17482"/>
              <p:cNvPicPr>
                <a:picLocks noChangeAspect="1" noChangeArrowheads="1"/>
              </p:cNvPicPr>
              <p:nvPr/>
            </p:nvPicPr>
            <p:blipFill>
              <a:blip r:embed="rId13" cstate="screen"/>
              <a:srcRect/>
              <a:stretch>
                <a:fillRect/>
              </a:stretch>
            </p:blipFill>
            <p:spPr bwMode="auto">
              <a:xfrm>
                <a:off x="3386" y="2483"/>
                <a:ext cx="341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465948" name="Shape 465947"/>
          <p:cNvSpPr>
            <a:spLocks/>
          </p:cNvSpPr>
          <p:nvPr/>
        </p:nvSpPr>
        <p:spPr bwMode="auto">
          <a:xfrm>
            <a:off x="1627188" y="2444750"/>
            <a:ext cx="2867025" cy="771525"/>
          </a:xfrm>
          <a:custGeom>
            <a:avLst/>
            <a:gdLst>
              <a:gd name="T0" fmla="*/ 2147483647 w 1806"/>
              <a:gd name="T1" fmla="*/ 108367513 h 486"/>
              <a:gd name="T2" fmla="*/ 1892638138 w 1806"/>
              <a:gd name="T3" fmla="*/ 123488450 h 486"/>
              <a:gd name="T4" fmla="*/ 1237397513 w 1806"/>
              <a:gd name="T5" fmla="*/ 856853125 h 486"/>
              <a:gd name="T6" fmla="*/ 0 w 1806"/>
              <a:gd name="T7" fmla="*/ 1224795938 h 486"/>
              <a:gd name="T8" fmla="*/ 0 1 256"/>
              <a:gd name="T9" fmla="*/ 0 1 256"/>
              <a:gd name="T10" fmla="*/ 0 1 256"/>
              <a:gd name="T11" fmla="*/ 0 1 256"/>
              <a:gd name="T12" fmla="*/ 0 w 1806"/>
              <a:gd name="T13" fmla="*/ 0 h 486"/>
              <a:gd name="T14" fmla="*/ 0 w 1806"/>
              <a:gd name="T15" fmla="*/ 0 h 4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06" h="486">
                <a:moveTo>
                  <a:pt x="1806" y="43"/>
                </a:moveTo>
                <a:cubicBezTo>
                  <a:pt x="1388" y="21"/>
                  <a:pt x="970" y="0"/>
                  <a:pt x="751" y="49"/>
                </a:cubicBezTo>
                <a:cubicBezTo>
                  <a:pt x="532" y="98"/>
                  <a:pt x="616" y="267"/>
                  <a:pt x="491" y="340"/>
                </a:cubicBezTo>
                <a:cubicBezTo>
                  <a:pt x="366" y="413"/>
                  <a:pt x="183" y="449"/>
                  <a:pt x="0" y="486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5949" name="TextBox 465948"/>
          <p:cNvSpPr txBox="1">
            <a:spLocks noChangeArrowheads="1"/>
          </p:cNvSpPr>
          <p:nvPr/>
        </p:nvSpPr>
        <p:spPr bwMode="auto">
          <a:xfrm>
            <a:off x="212725" y="2416175"/>
            <a:ext cx="1754006" cy="32778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dirty="0">
                <a:solidFill>
                  <a:schemeClr val="bg2"/>
                </a:solidFill>
                <a:latin typeface="+mn-lt"/>
              </a:rPr>
              <a:t>Identity Provider</a:t>
            </a:r>
          </a:p>
        </p:txBody>
      </p:sp>
      <p:sp>
        <p:nvSpPr>
          <p:cNvPr id="465950" name="Shape 465949"/>
          <p:cNvSpPr>
            <a:spLocks/>
          </p:cNvSpPr>
          <p:nvPr/>
        </p:nvSpPr>
        <p:spPr bwMode="auto">
          <a:xfrm>
            <a:off x="941388" y="3379788"/>
            <a:ext cx="165100" cy="598487"/>
          </a:xfrm>
          <a:custGeom>
            <a:avLst/>
            <a:gdLst>
              <a:gd name="T0" fmla="*/ 342706890 w 73"/>
              <a:gd name="T1" fmla="*/ 0 h 261"/>
              <a:gd name="T2" fmla="*/ 5115838 w 73"/>
              <a:gd name="T3" fmla="*/ 352293296 h 261"/>
              <a:gd name="T4" fmla="*/ 373397397 w 73"/>
              <a:gd name="T5" fmla="*/ 1372362794 h 261"/>
              <a:gd name="T6" fmla="*/ 0 1 256"/>
              <a:gd name="T7" fmla="*/ 0 1 256"/>
              <a:gd name="T8" fmla="*/ 0 1 256"/>
              <a:gd name="T9" fmla="*/ 0 w 73"/>
              <a:gd name="T10" fmla="*/ 0 h 261"/>
              <a:gd name="T11" fmla="*/ 0 w 73"/>
              <a:gd name="T12" fmla="*/ 0 h 2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3" h="261">
                <a:moveTo>
                  <a:pt x="67" y="0"/>
                </a:moveTo>
                <a:cubicBezTo>
                  <a:pt x="33" y="12"/>
                  <a:pt x="0" y="24"/>
                  <a:pt x="1" y="67"/>
                </a:cubicBezTo>
                <a:cubicBezTo>
                  <a:pt x="2" y="110"/>
                  <a:pt x="37" y="185"/>
                  <a:pt x="73" y="261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5951" name="TextBox 465950"/>
          <p:cNvSpPr txBox="1">
            <a:spLocks noChangeArrowheads="1"/>
          </p:cNvSpPr>
          <p:nvPr/>
        </p:nvSpPr>
        <p:spPr bwMode="auto">
          <a:xfrm>
            <a:off x="406400" y="4006850"/>
            <a:ext cx="2331407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Generate a token (SAML)</a:t>
            </a:r>
          </a:p>
        </p:txBody>
      </p:sp>
      <p:grpSp>
        <p:nvGrpSpPr>
          <p:cNvPr id="6" name="Group 32"/>
          <p:cNvGrpSpPr>
            <a:grpSpLocks/>
          </p:cNvGrpSpPr>
          <p:nvPr/>
        </p:nvGrpSpPr>
        <p:grpSpPr bwMode="auto">
          <a:xfrm>
            <a:off x="1038225" y="4278313"/>
            <a:ext cx="754063" cy="692150"/>
            <a:chOff x="2164" y="1688"/>
            <a:chExt cx="2142" cy="2442"/>
          </a:xfrm>
        </p:grpSpPr>
        <p:sp>
          <p:nvSpPr>
            <p:cNvPr id="17468" name="Folded Corner 17467"/>
            <p:cNvSpPr>
              <a:spLocks noChangeArrowheads="1"/>
            </p:cNvSpPr>
            <p:nvPr/>
          </p:nvSpPr>
          <p:spPr bwMode="auto">
            <a:xfrm>
              <a:off x="2172" y="1698"/>
              <a:ext cx="2134" cy="2419"/>
            </a:xfrm>
            <a:prstGeom prst="foldedCorner">
              <a:avLst>
                <a:gd name="adj" fmla="val 12500"/>
              </a:avLst>
            </a:prstGeom>
            <a:solidFill>
              <a:srgbClr val="DDDDDD">
                <a:alpha val="70195"/>
              </a:srgbClr>
            </a:solidFill>
            <a:ln w="12700" algn="ctr">
              <a:solidFill>
                <a:srgbClr val="DDDDDD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5000"/>
                </a:lnSpc>
                <a:spcBef>
                  <a:spcPct val="20000"/>
                </a:spcBef>
              </a:pPr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pic>
          <p:nvPicPr>
            <p:cNvPr id="17469" name="Rectangle 17468"/>
            <p:cNvPicPr>
              <a:picLocks noChangeAspect="1" noChangeArrowheads="1"/>
            </p:cNvPicPr>
            <p:nvPr/>
          </p:nvPicPr>
          <p:blipFill>
            <a:blip r:embed="rId14" cstate="screen"/>
            <a:srcRect/>
            <a:stretch>
              <a:fillRect/>
            </a:stretch>
          </p:blipFill>
          <p:spPr bwMode="auto">
            <a:xfrm>
              <a:off x="2164" y="1688"/>
              <a:ext cx="612" cy="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70" name="Straight Connector 17469"/>
            <p:cNvSpPr>
              <a:spLocks noChangeShapeType="1"/>
            </p:cNvSpPr>
            <p:nvPr/>
          </p:nvSpPr>
          <p:spPr bwMode="auto">
            <a:xfrm>
              <a:off x="2892" y="1964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7471" name="Straight Connector 17470"/>
            <p:cNvSpPr>
              <a:spLocks noChangeShapeType="1"/>
            </p:cNvSpPr>
            <p:nvPr/>
          </p:nvSpPr>
          <p:spPr bwMode="auto">
            <a:xfrm>
              <a:off x="2933" y="2169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7472" name="Straight Connector 17471"/>
            <p:cNvSpPr>
              <a:spLocks noChangeShapeType="1"/>
            </p:cNvSpPr>
            <p:nvPr/>
          </p:nvSpPr>
          <p:spPr bwMode="auto">
            <a:xfrm>
              <a:off x="2933" y="2357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7473" name="Straight Connector 17472"/>
            <p:cNvSpPr>
              <a:spLocks noChangeShapeType="1"/>
            </p:cNvSpPr>
            <p:nvPr/>
          </p:nvSpPr>
          <p:spPr bwMode="auto">
            <a:xfrm flipV="1">
              <a:off x="2939" y="2576"/>
              <a:ext cx="503" cy="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7474" name="Straight Connector 17473"/>
            <p:cNvSpPr>
              <a:spLocks noChangeShapeType="1"/>
            </p:cNvSpPr>
            <p:nvPr/>
          </p:nvSpPr>
          <p:spPr bwMode="auto">
            <a:xfrm>
              <a:off x="2945" y="2763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</p:grpSp>
      <p:sp>
        <p:nvSpPr>
          <p:cNvPr id="465960" name="Shape 465959"/>
          <p:cNvSpPr>
            <a:spLocks/>
          </p:cNvSpPr>
          <p:nvPr/>
        </p:nvSpPr>
        <p:spPr bwMode="auto">
          <a:xfrm>
            <a:off x="1625600" y="3263900"/>
            <a:ext cx="968375" cy="1433513"/>
          </a:xfrm>
          <a:custGeom>
            <a:avLst/>
            <a:gdLst>
              <a:gd name="T0" fmla="*/ 1077028599 w 604"/>
              <a:gd name="T1" fmla="*/ 0 h 558"/>
              <a:gd name="T2" fmla="*/ 1372633084 w 604"/>
              <a:gd name="T3" fmla="*/ 1042777947 h 558"/>
              <a:gd name="T4" fmla="*/ 0 w 604"/>
              <a:gd name="T5" fmla="*/ 2147483647 h 558"/>
              <a:gd name="T6" fmla="*/ 0 1 256"/>
              <a:gd name="T7" fmla="*/ 0 1 256"/>
              <a:gd name="T8" fmla="*/ 0 1 256"/>
              <a:gd name="T9" fmla="*/ 0 w 604"/>
              <a:gd name="T10" fmla="*/ 0 h 558"/>
              <a:gd name="T11" fmla="*/ 0 w 604"/>
              <a:gd name="T12" fmla="*/ 0 h 55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04" h="558">
                <a:moveTo>
                  <a:pt x="419" y="0"/>
                </a:moveTo>
                <a:cubicBezTo>
                  <a:pt x="511" y="32"/>
                  <a:pt x="604" y="65"/>
                  <a:pt x="534" y="158"/>
                </a:cubicBezTo>
                <a:cubicBezTo>
                  <a:pt x="464" y="251"/>
                  <a:pt x="232" y="404"/>
                  <a:pt x="0" y="558"/>
                </a:cubicBezTo>
              </a:path>
            </a:pathLst>
          </a:custGeom>
          <a:noFill/>
          <a:ln w="15875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5961" name="TextBox 465960"/>
          <p:cNvSpPr txBox="1">
            <a:spLocks noChangeArrowheads="1"/>
          </p:cNvSpPr>
          <p:nvPr/>
        </p:nvSpPr>
        <p:spPr bwMode="auto">
          <a:xfrm>
            <a:off x="2352675" y="3614738"/>
            <a:ext cx="1191673" cy="5109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include key </a:t>
            </a:r>
            <a:br>
              <a:rPr lang="en-US" sz="1600">
                <a:solidFill>
                  <a:schemeClr val="bg2"/>
                </a:solidFill>
                <a:latin typeface="+mn-lt"/>
              </a:rPr>
            </a:br>
            <a:r>
              <a:rPr lang="en-US" sz="1600">
                <a:solidFill>
                  <a:schemeClr val="bg2"/>
                </a:solidFill>
                <a:latin typeface="+mn-lt"/>
              </a:rPr>
              <a:t>in the token</a:t>
            </a:r>
          </a:p>
        </p:txBody>
      </p:sp>
      <p:sp>
        <p:nvSpPr>
          <p:cNvPr id="465962" name="Shape 465961"/>
          <p:cNvSpPr>
            <a:spLocks/>
          </p:cNvSpPr>
          <p:nvPr/>
        </p:nvSpPr>
        <p:spPr bwMode="auto">
          <a:xfrm>
            <a:off x="1703388" y="5035550"/>
            <a:ext cx="500062" cy="528638"/>
          </a:xfrm>
          <a:custGeom>
            <a:avLst/>
            <a:gdLst>
              <a:gd name="T0" fmla="*/ 0 w 151"/>
              <a:gd name="T1" fmla="*/ 0 h 176"/>
              <a:gd name="T2" fmla="*/ 1656039761 w 151"/>
              <a:gd name="T3" fmla="*/ 1587830313 h 176"/>
              <a:gd name="T4" fmla="*/ 0 1 256"/>
              <a:gd name="T5" fmla="*/ 0 1 256"/>
              <a:gd name="T6" fmla="*/ 0 w 151"/>
              <a:gd name="T7" fmla="*/ 0 h 176"/>
              <a:gd name="T8" fmla="*/ 0 w 151"/>
              <a:gd name="T9" fmla="*/ 0 h 17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1" h="176">
                <a:moveTo>
                  <a:pt x="0" y="0"/>
                </a:moveTo>
                <a:cubicBezTo>
                  <a:pt x="64" y="74"/>
                  <a:pt x="128" y="148"/>
                  <a:pt x="151" y="176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5963" name="TextBox 465962"/>
          <p:cNvSpPr txBox="1">
            <a:spLocks noChangeArrowheads="1"/>
          </p:cNvSpPr>
          <p:nvPr/>
        </p:nvSpPr>
        <p:spPr bwMode="auto">
          <a:xfrm>
            <a:off x="1095375" y="5524500"/>
            <a:ext cx="2670026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Generate a response message</a:t>
            </a:r>
          </a:p>
        </p:txBody>
      </p:sp>
      <p:sp>
        <p:nvSpPr>
          <p:cNvPr id="465964" name="TextBox 465963"/>
          <p:cNvSpPr txBox="1">
            <a:spLocks noChangeArrowheads="1"/>
          </p:cNvSpPr>
          <p:nvPr/>
        </p:nvSpPr>
        <p:spPr bwMode="auto">
          <a:xfrm>
            <a:off x="2049463" y="2173288"/>
            <a:ext cx="2403158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Request for security token</a:t>
            </a:r>
          </a:p>
        </p:txBody>
      </p:sp>
      <p:grpSp>
        <p:nvGrpSpPr>
          <p:cNvPr id="7" name="Group 45"/>
          <p:cNvGrpSpPr>
            <a:grpSpLocks/>
          </p:cNvGrpSpPr>
          <p:nvPr/>
        </p:nvGrpSpPr>
        <p:grpSpPr bwMode="auto">
          <a:xfrm>
            <a:off x="2386013" y="6102350"/>
            <a:ext cx="377825" cy="336550"/>
            <a:chOff x="2164" y="1688"/>
            <a:chExt cx="2142" cy="2442"/>
          </a:xfrm>
        </p:grpSpPr>
        <p:sp>
          <p:nvSpPr>
            <p:cNvPr id="17461" name="Folded Corner 17460"/>
            <p:cNvSpPr>
              <a:spLocks noChangeArrowheads="1"/>
            </p:cNvSpPr>
            <p:nvPr/>
          </p:nvSpPr>
          <p:spPr bwMode="auto">
            <a:xfrm>
              <a:off x="2172" y="1698"/>
              <a:ext cx="2134" cy="2419"/>
            </a:xfrm>
            <a:prstGeom prst="foldedCorner">
              <a:avLst>
                <a:gd name="adj" fmla="val 12500"/>
              </a:avLst>
            </a:prstGeom>
            <a:solidFill>
              <a:srgbClr val="DDDDDD">
                <a:alpha val="70195"/>
              </a:srgbClr>
            </a:solidFill>
            <a:ln w="12700" algn="ctr">
              <a:solidFill>
                <a:srgbClr val="DDDDDD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5000"/>
                </a:lnSpc>
                <a:spcBef>
                  <a:spcPct val="20000"/>
                </a:spcBef>
              </a:pPr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pic>
          <p:nvPicPr>
            <p:cNvPr id="17462" name="Rectangle 17461"/>
            <p:cNvPicPr>
              <a:picLocks noChangeAspect="1" noChangeArrowheads="1"/>
            </p:cNvPicPr>
            <p:nvPr/>
          </p:nvPicPr>
          <p:blipFill>
            <a:blip r:embed="rId15" cstate="screen"/>
            <a:srcRect/>
            <a:stretch>
              <a:fillRect/>
            </a:stretch>
          </p:blipFill>
          <p:spPr bwMode="auto">
            <a:xfrm>
              <a:off x="2164" y="1688"/>
              <a:ext cx="612" cy="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63" name="Straight Connector 17462"/>
            <p:cNvSpPr>
              <a:spLocks noChangeShapeType="1"/>
            </p:cNvSpPr>
            <p:nvPr/>
          </p:nvSpPr>
          <p:spPr bwMode="auto">
            <a:xfrm>
              <a:off x="2892" y="1964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7464" name="Straight Connector 17463"/>
            <p:cNvSpPr>
              <a:spLocks noChangeShapeType="1"/>
            </p:cNvSpPr>
            <p:nvPr/>
          </p:nvSpPr>
          <p:spPr bwMode="auto">
            <a:xfrm>
              <a:off x="2933" y="2169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7465" name="Straight Connector 17464"/>
            <p:cNvSpPr>
              <a:spLocks noChangeShapeType="1"/>
            </p:cNvSpPr>
            <p:nvPr/>
          </p:nvSpPr>
          <p:spPr bwMode="auto">
            <a:xfrm>
              <a:off x="2933" y="2357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7466" name="Straight Connector 17465"/>
            <p:cNvSpPr>
              <a:spLocks noChangeShapeType="1"/>
            </p:cNvSpPr>
            <p:nvPr/>
          </p:nvSpPr>
          <p:spPr bwMode="auto">
            <a:xfrm flipV="1">
              <a:off x="2939" y="2576"/>
              <a:ext cx="503" cy="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7467" name="Straight Connector 17466"/>
            <p:cNvSpPr>
              <a:spLocks noChangeShapeType="1"/>
            </p:cNvSpPr>
            <p:nvPr/>
          </p:nvSpPr>
          <p:spPr bwMode="auto">
            <a:xfrm>
              <a:off x="2945" y="2763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</p:grpSp>
      <p:sp>
        <p:nvSpPr>
          <p:cNvPr id="465974" name="Right Brace 465973"/>
          <p:cNvSpPr>
            <a:spLocks/>
          </p:cNvSpPr>
          <p:nvPr/>
        </p:nvSpPr>
        <p:spPr bwMode="auto">
          <a:xfrm>
            <a:off x="3203575" y="5764213"/>
            <a:ext cx="115888" cy="788987"/>
          </a:xfrm>
          <a:prstGeom prst="rightBrace">
            <a:avLst>
              <a:gd name="adj1" fmla="val 56735"/>
              <a:gd name="adj2" fmla="val 50000"/>
            </a:avLst>
          </a:prstGeom>
          <a:noFill/>
          <a:ln w="12700" algn="ctr">
            <a:solidFill>
              <a:schemeClr val="bg2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5975" name="TextBox 465974"/>
          <p:cNvSpPr txBox="1">
            <a:spLocks noChangeArrowheads="1"/>
          </p:cNvSpPr>
          <p:nvPr/>
        </p:nvSpPr>
        <p:spPr bwMode="auto">
          <a:xfrm>
            <a:off x="3242932" y="5935961"/>
            <a:ext cx="1200971" cy="5109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 dirty="0" smtClean="0">
                <a:solidFill>
                  <a:schemeClr val="bg2"/>
                </a:solidFill>
                <a:latin typeface="+mn-lt"/>
              </a:rPr>
              <a:t>Encrypt</a:t>
            </a:r>
            <a:r>
              <a:rPr lang="en-US" sz="1600" dirty="0">
                <a:solidFill>
                  <a:schemeClr val="bg2"/>
                </a:solidFill>
                <a:latin typeface="+mn-lt"/>
              </a:rPr>
              <a:t/>
            </a:r>
            <a:br>
              <a:rPr lang="en-US" sz="1600" dirty="0">
                <a:solidFill>
                  <a:schemeClr val="bg2"/>
                </a:solidFill>
                <a:latin typeface="+mn-lt"/>
              </a:rPr>
            </a:br>
            <a:r>
              <a:rPr lang="en-US" sz="1600" dirty="0">
                <a:solidFill>
                  <a:schemeClr val="bg2"/>
                </a:solidFill>
                <a:latin typeface="+mn-lt"/>
              </a:rPr>
              <a:t>to the client</a:t>
            </a:r>
          </a:p>
        </p:txBody>
      </p:sp>
      <p:grpSp>
        <p:nvGrpSpPr>
          <p:cNvPr id="8" name="Group 56"/>
          <p:cNvGrpSpPr>
            <a:grpSpLocks/>
          </p:cNvGrpSpPr>
          <p:nvPr/>
        </p:nvGrpSpPr>
        <p:grpSpPr bwMode="auto">
          <a:xfrm>
            <a:off x="5356225" y="4024313"/>
            <a:ext cx="377825" cy="336550"/>
            <a:chOff x="2164" y="1688"/>
            <a:chExt cx="2142" cy="2442"/>
          </a:xfrm>
        </p:grpSpPr>
        <p:sp>
          <p:nvSpPr>
            <p:cNvPr id="17454" name="Folded Corner 17453"/>
            <p:cNvSpPr>
              <a:spLocks noChangeArrowheads="1"/>
            </p:cNvSpPr>
            <p:nvPr/>
          </p:nvSpPr>
          <p:spPr bwMode="auto">
            <a:xfrm>
              <a:off x="2172" y="1698"/>
              <a:ext cx="2134" cy="2419"/>
            </a:xfrm>
            <a:prstGeom prst="foldedCorner">
              <a:avLst>
                <a:gd name="adj" fmla="val 12500"/>
              </a:avLst>
            </a:prstGeom>
            <a:solidFill>
              <a:srgbClr val="DDDDDD">
                <a:alpha val="70195"/>
              </a:srgbClr>
            </a:solidFill>
            <a:ln w="12700" algn="ctr">
              <a:solidFill>
                <a:srgbClr val="DDDDDD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5000"/>
                </a:lnSpc>
                <a:spcBef>
                  <a:spcPct val="20000"/>
                </a:spcBef>
              </a:pPr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pic>
          <p:nvPicPr>
            <p:cNvPr id="17455" name="Rectangle 17454"/>
            <p:cNvPicPr>
              <a:picLocks noChangeAspect="1" noChangeArrowheads="1"/>
            </p:cNvPicPr>
            <p:nvPr/>
          </p:nvPicPr>
          <p:blipFill>
            <a:blip r:embed="rId15" cstate="screen"/>
            <a:srcRect/>
            <a:stretch>
              <a:fillRect/>
            </a:stretch>
          </p:blipFill>
          <p:spPr bwMode="auto">
            <a:xfrm>
              <a:off x="2164" y="1688"/>
              <a:ext cx="612" cy="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56" name="Straight Connector 17455"/>
            <p:cNvSpPr>
              <a:spLocks noChangeShapeType="1"/>
            </p:cNvSpPr>
            <p:nvPr/>
          </p:nvSpPr>
          <p:spPr bwMode="auto">
            <a:xfrm>
              <a:off x="2892" y="1964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7457" name="Straight Connector 17456"/>
            <p:cNvSpPr>
              <a:spLocks noChangeShapeType="1"/>
            </p:cNvSpPr>
            <p:nvPr/>
          </p:nvSpPr>
          <p:spPr bwMode="auto">
            <a:xfrm>
              <a:off x="2933" y="2169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7458" name="Straight Connector 17457"/>
            <p:cNvSpPr>
              <a:spLocks noChangeShapeType="1"/>
            </p:cNvSpPr>
            <p:nvPr/>
          </p:nvSpPr>
          <p:spPr bwMode="auto">
            <a:xfrm>
              <a:off x="2933" y="2357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7459" name="Straight Connector 17458"/>
            <p:cNvSpPr>
              <a:spLocks noChangeShapeType="1"/>
            </p:cNvSpPr>
            <p:nvPr/>
          </p:nvSpPr>
          <p:spPr bwMode="auto">
            <a:xfrm flipV="1">
              <a:off x="2939" y="2576"/>
              <a:ext cx="503" cy="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7460" name="Straight Connector 17459"/>
            <p:cNvSpPr>
              <a:spLocks noChangeShapeType="1"/>
            </p:cNvSpPr>
            <p:nvPr/>
          </p:nvSpPr>
          <p:spPr bwMode="auto">
            <a:xfrm>
              <a:off x="2945" y="2763"/>
              <a:ext cx="88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bg2"/>
                </a:solidFill>
                <a:latin typeface="+mn-lt"/>
              </a:endParaRPr>
            </a:p>
          </p:txBody>
        </p:sp>
      </p:grpSp>
      <p:sp>
        <p:nvSpPr>
          <p:cNvPr id="465984" name="TextBox 465983"/>
          <p:cNvSpPr txBox="1">
            <a:spLocks noChangeArrowheads="1"/>
          </p:cNvSpPr>
          <p:nvPr/>
        </p:nvSpPr>
        <p:spPr bwMode="auto">
          <a:xfrm>
            <a:off x="4999038" y="3578225"/>
            <a:ext cx="1863011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Generate a message</a:t>
            </a:r>
          </a:p>
        </p:txBody>
      </p:sp>
      <p:sp>
        <p:nvSpPr>
          <p:cNvPr id="465986" name="Left Brace 465985"/>
          <p:cNvSpPr>
            <a:spLocks/>
          </p:cNvSpPr>
          <p:nvPr/>
        </p:nvSpPr>
        <p:spPr bwMode="auto">
          <a:xfrm rot="-5400000">
            <a:off x="5679281" y="4177507"/>
            <a:ext cx="230187" cy="1117600"/>
          </a:xfrm>
          <a:prstGeom prst="leftBrace">
            <a:avLst>
              <a:gd name="adj1" fmla="val 40460"/>
              <a:gd name="adj2" fmla="val 50000"/>
            </a:avLst>
          </a:prstGeom>
          <a:noFill/>
          <a:ln w="12700" algn="ctr">
            <a:solidFill>
              <a:schemeClr val="bg2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5987" name="TextBox 465986"/>
          <p:cNvSpPr txBox="1">
            <a:spLocks noChangeArrowheads="1"/>
          </p:cNvSpPr>
          <p:nvPr/>
        </p:nvSpPr>
        <p:spPr bwMode="auto">
          <a:xfrm>
            <a:off x="5105400" y="4826000"/>
            <a:ext cx="1368131" cy="56015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Sign with </a:t>
            </a:r>
          </a:p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the  other key</a:t>
            </a:r>
          </a:p>
        </p:txBody>
      </p:sp>
      <p:sp>
        <p:nvSpPr>
          <p:cNvPr id="465988" name="Shape 465987"/>
          <p:cNvSpPr>
            <a:spLocks/>
          </p:cNvSpPr>
          <p:nvPr/>
        </p:nvSpPr>
        <p:spPr bwMode="auto">
          <a:xfrm>
            <a:off x="6273800" y="2052638"/>
            <a:ext cx="1998663" cy="2482850"/>
          </a:xfrm>
          <a:custGeom>
            <a:avLst/>
            <a:gdLst>
              <a:gd name="T0" fmla="*/ 231854433 w 1259"/>
              <a:gd name="T1" fmla="*/ 2147483647 h 1564"/>
              <a:gd name="T2" fmla="*/ 415826679 w 1259"/>
              <a:gd name="T3" fmla="*/ 2147483647 h 1564"/>
              <a:gd name="T4" fmla="*/ 2147483647 w 1259"/>
              <a:gd name="T5" fmla="*/ 2147483647 h 1564"/>
              <a:gd name="T6" fmla="*/ 2147483647 w 1259"/>
              <a:gd name="T7" fmla="*/ 0 h 1564"/>
              <a:gd name="T8" fmla="*/ 0 1 256"/>
              <a:gd name="T9" fmla="*/ 0 1 256"/>
              <a:gd name="T10" fmla="*/ 0 1 256"/>
              <a:gd name="T11" fmla="*/ 0 1 256"/>
              <a:gd name="T12" fmla="*/ 0 w 1259"/>
              <a:gd name="T13" fmla="*/ 0 h 1564"/>
              <a:gd name="T14" fmla="*/ 0 w 1259"/>
              <a:gd name="T15" fmla="*/ 0 h 15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59" h="1564">
                <a:moveTo>
                  <a:pt x="92" y="1346"/>
                </a:moveTo>
                <a:cubicBezTo>
                  <a:pt x="46" y="1346"/>
                  <a:pt x="0" y="1347"/>
                  <a:pt x="165" y="1346"/>
                </a:cubicBezTo>
                <a:cubicBezTo>
                  <a:pt x="330" y="1345"/>
                  <a:pt x="903" y="1564"/>
                  <a:pt x="1081" y="1340"/>
                </a:cubicBezTo>
                <a:cubicBezTo>
                  <a:pt x="1259" y="1116"/>
                  <a:pt x="1245" y="558"/>
                  <a:pt x="1232" y="0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5989" name="TextBox 465988"/>
          <p:cNvSpPr txBox="1">
            <a:spLocks noChangeArrowheads="1"/>
          </p:cNvSpPr>
          <p:nvPr/>
        </p:nvSpPr>
        <p:spPr bwMode="auto">
          <a:xfrm rot="-5048639">
            <a:off x="7275452" y="3310238"/>
            <a:ext cx="2182008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 dirty="0">
                <a:solidFill>
                  <a:schemeClr val="bg2"/>
                </a:solidFill>
                <a:latin typeface="+mn-lt"/>
              </a:rPr>
              <a:t>Send the message to RP</a:t>
            </a:r>
          </a:p>
        </p:txBody>
      </p:sp>
      <p:sp>
        <p:nvSpPr>
          <p:cNvPr id="465990" name="TextBox 465989"/>
          <p:cNvSpPr txBox="1">
            <a:spLocks noChangeArrowheads="1"/>
          </p:cNvSpPr>
          <p:nvPr/>
        </p:nvSpPr>
        <p:spPr bwMode="auto">
          <a:xfrm>
            <a:off x="8197850" y="1889009"/>
            <a:ext cx="933974" cy="5109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 dirty="0">
                <a:solidFill>
                  <a:schemeClr val="bg2"/>
                </a:solidFill>
                <a:latin typeface="+mn-lt"/>
              </a:rPr>
              <a:t>verify </a:t>
            </a:r>
            <a:br>
              <a:rPr lang="en-US" sz="1600" dirty="0">
                <a:solidFill>
                  <a:schemeClr val="bg2"/>
                </a:solidFill>
                <a:latin typeface="+mn-lt"/>
              </a:rPr>
            </a:br>
            <a:r>
              <a:rPr lang="en-US" sz="1600" dirty="0">
                <a:solidFill>
                  <a:schemeClr val="bg2"/>
                </a:solidFill>
                <a:latin typeface="+mn-lt"/>
              </a:rPr>
              <a:t>signature</a:t>
            </a:r>
          </a:p>
        </p:txBody>
      </p:sp>
      <p:sp>
        <p:nvSpPr>
          <p:cNvPr id="465991" name="Shape 465990"/>
          <p:cNvSpPr>
            <a:spLocks/>
          </p:cNvSpPr>
          <p:nvPr/>
        </p:nvSpPr>
        <p:spPr bwMode="auto">
          <a:xfrm>
            <a:off x="4038600" y="2514600"/>
            <a:ext cx="346075" cy="201613"/>
          </a:xfrm>
          <a:custGeom>
            <a:avLst/>
            <a:gdLst>
              <a:gd name="T0" fmla="*/ 549394063 w 218"/>
              <a:gd name="T1" fmla="*/ 0 h 127"/>
              <a:gd name="T2" fmla="*/ 0 w 218"/>
              <a:gd name="T3" fmla="*/ 320061431 h 127"/>
              <a:gd name="T4" fmla="*/ 0 1 256"/>
              <a:gd name="T5" fmla="*/ 0 1 256"/>
              <a:gd name="T6" fmla="*/ 0 w 218"/>
              <a:gd name="T7" fmla="*/ 0 h 127"/>
              <a:gd name="T8" fmla="*/ 0 w 218"/>
              <a:gd name="T9" fmla="*/ 0 h 12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8" h="127">
                <a:moveTo>
                  <a:pt x="218" y="0"/>
                </a:moveTo>
                <a:cubicBezTo>
                  <a:pt x="127" y="54"/>
                  <a:pt x="36" y="108"/>
                  <a:pt x="0" y="127"/>
                </a:cubicBezTo>
              </a:path>
            </a:pathLst>
          </a:custGeom>
          <a:noFill/>
          <a:ln w="12700" algn="ctr">
            <a:solidFill>
              <a:schemeClr val="tx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465993" name="Rectangle 46599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844925" y="3003550"/>
            <a:ext cx="249238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5994" name="Rectangle 465993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187825" y="2986088"/>
            <a:ext cx="455613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5995" name="Shape 465994"/>
          <p:cNvSpPr>
            <a:spLocks/>
          </p:cNvSpPr>
          <p:nvPr/>
        </p:nvSpPr>
        <p:spPr bwMode="auto">
          <a:xfrm>
            <a:off x="1905000" y="2955925"/>
            <a:ext cx="1866900" cy="322263"/>
          </a:xfrm>
          <a:custGeom>
            <a:avLst/>
            <a:gdLst>
              <a:gd name="T0" fmla="*/ 2147483647 w 1176"/>
              <a:gd name="T1" fmla="*/ 415827220 h 203"/>
              <a:gd name="T2" fmla="*/ 1756549700 w 1176"/>
              <a:gd name="T3" fmla="*/ 446069142 h 203"/>
              <a:gd name="T4" fmla="*/ 1542335625 w 1176"/>
              <a:gd name="T5" fmla="*/ 20161281 h 203"/>
              <a:gd name="T6" fmla="*/ 0 w 1176"/>
              <a:gd name="T7" fmla="*/ 325101454 h 203"/>
              <a:gd name="T8" fmla="*/ 0 1 256"/>
              <a:gd name="T9" fmla="*/ 0 1 256"/>
              <a:gd name="T10" fmla="*/ 0 1 256"/>
              <a:gd name="T11" fmla="*/ 0 1 256"/>
              <a:gd name="T12" fmla="*/ 0 w 1176"/>
              <a:gd name="T13" fmla="*/ 0 h 203"/>
              <a:gd name="T14" fmla="*/ 0 w 1176"/>
              <a:gd name="T15" fmla="*/ 0 h 20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76" h="203">
                <a:moveTo>
                  <a:pt x="1176" y="165"/>
                </a:moveTo>
                <a:cubicBezTo>
                  <a:pt x="983" y="184"/>
                  <a:pt x="791" y="203"/>
                  <a:pt x="697" y="177"/>
                </a:cubicBezTo>
                <a:cubicBezTo>
                  <a:pt x="603" y="151"/>
                  <a:pt x="728" y="16"/>
                  <a:pt x="612" y="8"/>
                </a:cubicBezTo>
                <a:cubicBezTo>
                  <a:pt x="496" y="0"/>
                  <a:pt x="248" y="64"/>
                  <a:pt x="0" y="129"/>
                </a:cubicBezTo>
              </a:path>
            </a:pathLst>
          </a:custGeom>
          <a:noFill/>
          <a:ln w="15875" algn="ctr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5996" name="TextBox 465995"/>
          <p:cNvSpPr txBox="1">
            <a:spLocks noChangeArrowheads="1"/>
          </p:cNvSpPr>
          <p:nvPr/>
        </p:nvSpPr>
        <p:spPr bwMode="auto">
          <a:xfrm>
            <a:off x="2374900" y="2989263"/>
            <a:ext cx="1637436" cy="56015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include the key in</a:t>
            </a:r>
          </a:p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  <a:latin typeface="+mn-lt"/>
              </a:rPr>
              <a:t>the request</a:t>
            </a:r>
          </a:p>
        </p:txBody>
      </p:sp>
      <p:pic>
        <p:nvPicPr>
          <p:cNvPr id="465997" name="Rectangle 465996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905000" y="3041650"/>
            <a:ext cx="249238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5998" name="Rectangle 465997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811713" y="4872038"/>
            <a:ext cx="455612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5999" name="Shape 465998"/>
          <p:cNvSpPr>
            <a:spLocks/>
          </p:cNvSpPr>
          <p:nvPr/>
        </p:nvSpPr>
        <p:spPr bwMode="auto">
          <a:xfrm>
            <a:off x="2771775" y="2763838"/>
            <a:ext cx="2487613" cy="2771775"/>
          </a:xfrm>
          <a:custGeom>
            <a:avLst/>
            <a:gdLst>
              <a:gd name="T0" fmla="*/ 0 w 1567"/>
              <a:gd name="T1" fmla="*/ 2147483647 h 1746"/>
              <a:gd name="T2" fmla="*/ 1282760583 w 1567"/>
              <a:gd name="T3" fmla="*/ 2147483647 h 1746"/>
              <a:gd name="T4" fmla="*/ 2147483647 w 1567"/>
              <a:gd name="T5" fmla="*/ 609877813 h 1746"/>
              <a:gd name="T6" fmla="*/ 2147483647 w 1567"/>
              <a:gd name="T7" fmla="*/ 0 h 1746"/>
              <a:gd name="T8" fmla="*/ 0 1 256"/>
              <a:gd name="T9" fmla="*/ 0 1 256"/>
              <a:gd name="T10" fmla="*/ 0 1 256"/>
              <a:gd name="T11" fmla="*/ 0 1 256"/>
              <a:gd name="T12" fmla="*/ 0 w 1567"/>
              <a:gd name="T13" fmla="*/ 0 h 1746"/>
              <a:gd name="T14" fmla="*/ 0 w 1567"/>
              <a:gd name="T15" fmla="*/ 0 h 17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67" h="1746">
                <a:moveTo>
                  <a:pt x="0" y="1746"/>
                </a:moveTo>
                <a:cubicBezTo>
                  <a:pt x="138" y="1435"/>
                  <a:pt x="276" y="1124"/>
                  <a:pt x="509" y="873"/>
                </a:cubicBezTo>
                <a:cubicBezTo>
                  <a:pt x="742" y="622"/>
                  <a:pt x="1223" y="387"/>
                  <a:pt x="1395" y="242"/>
                </a:cubicBezTo>
                <a:cubicBezTo>
                  <a:pt x="1567" y="97"/>
                  <a:pt x="1553" y="48"/>
                  <a:pt x="1540" y="0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6000" name="Rounded Rectangle 465999"/>
          <p:cNvSpPr>
            <a:spLocks noChangeArrowheads="1"/>
          </p:cNvSpPr>
          <p:nvPr/>
        </p:nvSpPr>
        <p:spPr bwMode="auto">
          <a:xfrm>
            <a:off x="3771900" y="2917825"/>
            <a:ext cx="887413" cy="374650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6001" name="TextBox 466000"/>
          <p:cNvSpPr txBox="1">
            <a:spLocks noChangeArrowheads="1"/>
          </p:cNvSpPr>
          <p:nvPr/>
        </p:nvSpPr>
        <p:spPr bwMode="auto">
          <a:xfrm rot="-2743859">
            <a:off x="2549116" y="4133853"/>
            <a:ext cx="2645597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 dirty="0" smtClean="0">
                <a:solidFill>
                  <a:schemeClr val="bg2"/>
                </a:solidFill>
                <a:latin typeface="+mn-lt"/>
              </a:rPr>
              <a:t>Response with security </a:t>
            </a:r>
            <a:r>
              <a:rPr lang="en-US" sz="1600" dirty="0">
                <a:solidFill>
                  <a:schemeClr val="bg2"/>
                </a:solidFill>
                <a:latin typeface="+mn-lt"/>
              </a:rPr>
              <a:t>token</a:t>
            </a:r>
          </a:p>
        </p:txBody>
      </p:sp>
      <p:sp>
        <p:nvSpPr>
          <p:cNvPr id="466003" name="TextBox 466002"/>
          <p:cNvSpPr txBox="1">
            <a:spLocks noChangeArrowheads="1"/>
          </p:cNvSpPr>
          <p:nvPr/>
        </p:nvSpPr>
        <p:spPr bwMode="auto">
          <a:xfrm rot="4229819">
            <a:off x="5166719" y="2936877"/>
            <a:ext cx="875240" cy="30162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</a:pPr>
            <a:r>
              <a:rPr lang="en-US" sz="1600" dirty="0">
                <a:solidFill>
                  <a:schemeClr val="bg2"/>
                </a:solidFill>
                <a:latin typeface="+mn-lt"/>
              </a:rPr>
              <a:t>Decrypt</a:t>
            </a:r>
          </a:p>
        </p:txBody>
      </p:sp>
      <p:sp>
        <p:nvSpPr>
          <p:cNvPr id="466004" name="Shape 466003"/>
          <p:cNvSpPr>
            <a:spLocks/>
          </p:cNvSpPr>
          <p:nvPr/>
        </p:nvSpPr>
        <p:spPr bwMode="auto">
          <a:xfrm>
            <a:off x="4600575" y="2928938"/>
            <a:ext cx="423863" cy="2276475"/>
          </a:xfrm>
          <a:custGeom>
            <a:avLst/>
            <a:gdLst>
              <a:gd name="T0" fmla="*/ 0 w 267"/>
              <a:gd name="T1" fmla="*/ 317539688 h 1434"/>
              <a:gd name="T2" fmla="*/ 549394711 w 267"/>
              <a:gd name="T3" fmla="*/ 471270013 h 1434"/>
              <a:gd name="T4" fmla="*/ 138609551 w 267"/>
              <a:gd name="T5" fmla="*/ 2147483647 h 1434"/>
              <a:gd name="T6" fmla="*/ 672883306 w 267"/>
              <a:gd name="T7" fmla="*/ 2147483647 h 1434"/>
              <a:gd name="T8" fmla="*/ 0 1 256"/>
              <a:gd name="T9" fmla="*/ 0 1 256"/>
              <a:gd name="T10" fmla="*/ 0 1 256"/>
              <a:gd name="T11" fmla="*/ 0 1 256"/>
              <a:gd name="T12" fmla="*/ 0 w 267"/>
              <a:gd name="T13" fmla="*/ 0 h 1434"/>
              <a:gd name="T14" fmla="*/ 0 w 267"/>
              <a:gd name="T15" fmla="*/ 0 h 143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7" h="1434">
                <a:moveTo>
                  <a:pt x="0" y="126"/>
                </a:moveTo>
                <a:cubicBezTo>
                  <a:pt x="104" y="63"/>
                  <a:pt x="209" y="0"/>
                  <a:pt x="218" y="187"/>
                </a:cubicBezTo>
                <a:cubicBezTo>
                  <a:pt x="227" y="374"/>
                  <a:pt x="47" y="1062"/>
                  <a:pt x="55" y="1248"/>
                </a:cubicBezTo>
                <a:cubicBezTo>
                  <a:pt x="63" y="1434"/>
                  <a:pt x="165" y="1368"/>
                  <a:pt x="267" y="1302"/>
                </a:cubicBezTo>
              </a:path>
            </a:pathLst>
          </a:custGeom>
          <a:noFill/>
          <a:ln w="12700" algn="ctr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6005" name="Shape 466004"/>
          <p:cNvSpPr>
            <a:spLocks/>
          </p:cNvSpPr>
          <p:nvPr/>
        </p:nvSpPr>
        <p:spPr bwMode="auto">
          <a:xfrm>
            <a:off x="5334000" y="2603500"/>
            <a:ext cx="269875" cy="1011238"/>
          </a:xfrm>
          <a:custGeom>
            <a:avLst/>
            <a:gdLst>
              <a:gd name="T0" fmla="*/ 0 w 170"/>
              <a:gd name="T1" fmla="*/ 0 h 637"/>
              <a:gd name="T2" fmla="*/ 428426563 w 170"/>
              <a:gd name="T3" fmla="*/ 1605341119 h 637"/>
              <a:gd name="T4" fmla="*/ 0 1 256"/>
              <a:gd name="T5" fmla="*/ 0 1 256"/>
              <a:gd name="T6" fmla="*/ 0 w 170"/>
              <a:gd name="T7" fmla="*/ 0 h 637"/>
              <a:gd name="T8" fmla="*/ 0 w 170"/>
              <a:gd name="T9" fmla="*/ 0 h 63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0" h="637">
                <a:moveTo>
                  <a:pt x="0" y="0"/>
                </a:moveTo>
                <a:cubicBezTo>
                  <a:pt x="71" y="266"/>
                  <a:pt x="143" y="532"/>
                  <a:pt x="170" y="637"/>
                </a:cubicBezTo>
              </a:path>
            </a:pathLst>
          </a:custGeom>
          <a:noFill/>
          <a:ln w="1270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schemeClr val="bg2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5985" grpId="0" animBg="1"/>
      <p:bldP spid="465973" grpId="0" animBg="1"/>
      <p:bldP spid="465992" grpId="0"/>
      <p:bldP spid="465928" grpId="0" animBg="1"/>
      <p:bldP spid="465930" grpId="0"/>
      <p:bldP spid="465930" grpId="1"/>
      <p:bldP spid="465948" grpId="0" animBg="1"/>
      <p:bldP spid="465950" grpId="0" animBg="1"/>
      <p:bldP spid="465951" grpId="0"/>
      <p:bldP spid="465960" grpId="0" animBg="1"/>
      <p:bldP spid="465961" grpId="0"/>
      <p:bldP spid="465962" grpId="0" animBg="1"/>
      <p:bldP spid="465964" grpId="0"/>
      <p:bldP spid="465974" grpId="0" animBg="1"/>
      <p:bldP spid="465975" grpId="0"/>
      <p:bldP spid="465984" grpId="0"/>
      <p:bldP spid="465986" grpId="0" animBg="1"/>
      <p:bldP spid="465987" grpId="0"/>
      <p:bldP spid="465988" grpId="0" animBg="1"/>
      <p:bldP spid="465989" grpId="0"/>
      <p:bldP spid="465990" grpId="0"/>
      <p:bldP spid="465991" grpId="0" animBg="1"/>
      <p:bldP spid="465995" grpId="0" animBg="1"/>
      <p:bldP spid="465996" grpId="0"/>
      <p:bldP spid="465999" grpId="0" animBg="1"/>
      <p:bldP spid="466000" grpId="0" animBg="1"/>
      <p:bldP spid="466001" grpId="0"/>
      <p:bldP spid="466003" grpId="0"/>
      <p:bldP spid="466004" grpId="0" animBg="1"/>
      <p:bldP spid="46600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traight Connector 740353"/>
          <p:cNvSpPr>
            <a:spLocks noChangeShapeType="1"/>
          </p:cNvSpPr>
          <p:nvPr/>
        </p:nvSpPr>
        <p:spPr bwMode="auto">
          <a:xfrm>
            <a:off x="7848600" y="1708150"/>
            <a:ext cx="0" cy="4521200"/>
          </a:xfrm>
          <a:prstGeom prst="line">
            <a:avLst/>
          </a:prstGeom>
          <a:noFill/>
          <a:ln w="57150" algn="ctr">
            <a:solidFill>
              <a:srgbClr val="00CC00">
                <a:alpha val="70195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17763" name="Straight Connector 740354"/>
          <p:cNvSpPr>
            <a:spLocks noChangeShapeType="1"/>
          </p:cNvSpPr>
          <p:nvPr/>
        </p:nvSpPr>
        <p:spPr bwMode="auto">
          <a:xfrm>
            <a:off x="5916613" y="1708150"/>
            <a:ext cx="0" cy="4508500"/>
          </a:xfrm>
          <a:prstGeom prst="line">
            <a:avLst/>
          </a:prstGeom>
          <a:noFill/>
          <a:ln w="57150" algn="ctr">
            <a:solidFill>
              <a:srgbClr val="00CC00">
                <a:alpha val="70195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17764" name="Straight Connector 740355"/>
          <p:cNvSpPr>
            <a:spLocks noChangeShapeType="1"/>
          </p:cNvSpPr>
          <p:nvPr/>
        </p:nvSpPr>
        <p:spPr bwMode="auto">
          <a:xfrm>
            <a:off x="3594100" y="1708150"/>
            <a:ext cx="0" cy="4457700"/>
          </a:xfrm>
          <a:prstGeom prst="line">
            <a:avLst/>
          </a:prstGeom>
          <a:noFill/>
          <a:ln w="57150" algn="ctr">
            <a:solidFill>
              <a:srgbClr val="00CC00">
                <a:alpha val="70195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40358" name="Shape 74035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0" indent="0" defTabSz="914400" eaLnBrk="1" hangingPunct="1"/>
            <a:r>
              <a:rPr lang="en-US" dirty="0" smtClean="0"/>
              <a:t>ADFS WS-Fed</a:t>
            </a:r>
            <a:endParaRPr lang="en-US" dirty="0" smtClean="0"/>
          </a:p>
        </p:txBody>
      </p:sp>
      <p:sp>
        <p:nvSpPr>
          <p:cNvPr id="117766" name="TextBox 740358"/>
          <p:cNvSpPr txBox="1">
            <a:spLocks noChangeArrowheads="1"/>
          </p:cNvSpPr>
          <p:nvPr/>
        </p:nvSpPr>
        <p:spPr bwMode="auto">
          <a:xfrm>
            <a:off x="69850" y="969963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b="1">
                <a:effectLst/>
                <a:latin typeface="Arial" charset="0"/>
              </a:rPr>
              <a:t>Browser</a:t>
            </a:r>
          </a:p>
          <a:p>
            <a:pPr algn="ctr"/>
            <a:r>
              <a:rPr lang="en-US" sz="2000" b="1">
                <a:effectLst/>
                <a:latin typeface="Arial" charset="0"/>
              </a:rPr>
              <a:t>Client</a:t>
            </a:r>
          </a:p>
        </p:txBody>
      </p:sp>
      <p:sp>
        <p:nvSpPr>
          <p:cNvPr id="117767" name="TextBox 740359"/>
          <p:cNvSpPr txBox="1">
            <a:spLocks noChangeArrowheads="1"/>
          </p:cNvSpPr>
          <p:nvPr/>
        </p:nvSpPr>
        <p:spPr bwMode="auto">
          <a:xfrm>
            <a:off x="3143250" y="969963"/>
            <a:ext cx="777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b="1">
                <a:effectLst/>
                <a:latin typeface="Arial" charset="0"/>
              </a:rPr>
              <a:t>FS-A</a:t>
            </a:r>
          </a:p>
          <a:p>
            <a:pPr algn="ctr"/>
            <a:r>
              <a:rPr lang="en-US" sz="2000" b="1">
                <a:effectLst/>
                <a:latin typeface="Arial" charset="0"/>
              </a:rPr>
              <a:t>STS</a:t>
            </a:r>
          </a:p>
        </p:txBody>
      </p:sp>
      <p:sp>
        <p:nvSpPr>
          <p:cNvPr id="117768" name="TextBox 740360"/>
          <p:cNvSpPr txBox="1">
            <a:spLocks noChangeArrowheads="1"/>
          </p:cNvSpPr>
          <p:nvPr/>
        </p:nvSpPr>
        <p:spPr bwMode="auto">
          <a:xfrm>
            <a:off x="5321300" y="969963"/>
            <a:ext cx="974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b="1">
                <a:effectLst/>
                <a:latin typeface="Arial" charset="0"/>
              </a:rPr>
              <a:t>Web</a:t>
            </a:r>
          </a:p>
          <a:p>
            <a:pPr algn="ctr"/>
            <a:r>
              <a:rPr lang="en-US" sz="2000" b="1">
                <a:effectLst/>
                <a:latin typeface="Arial" charset="0"/>
              </a:rPr>
              <a:t>Server</a:t>
            </a:r>
          </a:p>
        </p:txBody>
      </p:sp>
      <p:sp>
        <p:nvSpPr>
          <p:cNvPr id="117769" name="TextBox 740361"/>
          <p:cNvSpPr txBox="1">
            <a:spLocks noChangeArrowheads="1"/>
          </p:cNvSpPr>
          <p:nvPr/>
        </p:nvSpPr>
        <p:spPr bwMode="auto">
          <a:xfrm>
            <a:off x="7448550" y="969963"/>
            <a:ext cx="777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b="1">
                <a:effectLst/>
                <a:latin typeface="Arial" charset="0"/>
              </a:rPr>
              <a:t>FS-R</a:t>
            </a:r>
          </a:p>
          <a:p>
            <a:pPr algn="ctr"/>
            <a:r>
              <a:rPr lang="en-US" sz="2000" b="1">
                <a:effectLst/>
                <a:latin typeface="Arial" charset="0"/>
              </a:rPr>
              <a:t>STS</a:t>
            </a: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355600" y="3054350"/>
            <a:ext cx="7458075" cy="396875"/>
            <a:chOff x="224" y="1924"/>
            <a:chExt cx="4698" cy="250"/>
          </a:xfrm>
        </p:grpSpPr>
        <p:sp>
          <p:nvSpPr>
            <p:cNvPr id="117771" name="Straight Connector 740366"/>
            <p:cNvSpPr>
              <a:spLocks noChangeShapeType="1"/>
            </p:cNvSpPr>
            <p:nvPr/>
          </p:nvSpPr>
          <p:spPr bwMode="auto">
            <a:xfrm>
              <a:off x="246" y="1927"/>
              <a:ext cx="4676" cy="0"/>
            </a:xfrm>
            <a:prstGeom prst="line">
              <a:avLst/>
            </a:prstGeom>
            <a:noFill/>
            <a:ln w="57150" algn="ctr">
              <a:solidFill>
                <a:schemeClr val="tx1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7772" name="TextBox 740367"/>
            <p:cNvSpPr txBox="1">
              <a:spLocks noChangeArrowheads="1"/>
            </p:cNvSpPr>
            <p:nvPr/>
          </p:nvSpPr>
          <p:spPr bwMode="auto">
            <a:xfrm>
              <a:off x="224" y="1924"/>
              <a:ext cx="406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b="1" i="1">
                  <a:effectLst/>
                  <a:latin typeface="Arial Narrow" pitchFamily="34" charset="0"/>
                </a:rPr>
                <a:t>Detect user’s home realm</a:t>
              </a:r>
            </a:p>
          </p:txBody>
        </p:sp>
      </p:grpSp>
      <p:grpSp>
        <p:nvGrpSpPr>
          <p:cNvPr id="3" name="Group 57"/>
          <p:cNvGrpSpPr>
            <a:grpSpLocks/>
          </p:cNvGrpSpPr>
          <p:nvPr/>
        </p:nvGrpSpPr>
        <p:grpSpPr bwMode="auto">
          <a:xfrm>
            <a:off x="355600" y="4265613"/>
            <a:ext cx="3217863" cy="431800"/>
            <a:chOff x="224" y="2687"/>
            <a:chExt cx="2027" cy="272"/>
          </a:xfrm>
        </p:grpSpPr>
        <p:sp>
          <p:nvSpPr>
            <p:cNvPr id="117774" name="Straight Connector 740377"/>
            <p:cNvSpPr>
              <a:spLocks noChangeShapeType="1"/>
            </p:cNvSpPr>
            <p:nvPr/>
          </p:nvSpPr>
          <p:spPr bwMode="auto">
            <a:xfrm flipV="1">
              <a:off x="246" y="2687"/>
              <a:ext cx="2005" cy="0"/>
            </a:xfrm>
            <a:prstGeom prst="line">
              <a:avLst/>
            </a:prstGeom>
            <a:noFill/>
            <a:ln w="57150" algn="ctr">
              <a:solidFill>
                <a:schemeClr val="tx1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7775" name="TextBox 740378"/>
            <p:cNvSpPr txBox="1">
              <a:spLocks noChangeArrowheads="1"/>
            </p:cNvSpPr>
            <p:nvPr/>
          </p:nvSpPr>
          <p:spPr bwMode="auto">
            <a:xfrm>
              <a:off x="224" y="2709"/>
              <a:ext cx="18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b="1" i="1">
                  <a:effectLst/>
                  <a:latin typeface="Arial Narrow" pitchFamily="34" charset="0"/>
                </a:rPr>
                <a:t>Authenticate User</a:t>
              </a:r>
              <a:r>
                <a:rPr lang="en-US" sz="2000" b="1">
                  <a:effectLst/>
                  <a:latin typeface="Arial" charset="0"/>
                </a:rPr>
                <a:t> </a:t>
              </a:r>
            </a:p>
          </p:txBody>
        </p:sp>
      </p:grpSp>
      <p:grpSp>
        <p:nvGrpSpPr>
          <p:cNvPr id="4" name="Group 56"/>
          <p:cNvGrpSpPr>
            <a:grpSpLocks/>
          </p:cNvGrpSpPr>
          <p:nvPr/>
        </p:nvGrpSpPr>
        <p:grpSpPr bwMode="auto">
          <a:xfrm>
            <a:off x="77788" y="1822450"/>
            <a:ext cx="8915400" cy="4729163"/>
            <a:chOff x="49" y="1148"/>
            <a:chExt cx="5616" cy="2979"/>
          </a:xfrm>
        </p:grpSpPr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9" y="3855"/>
              <a:ext cx="3652" cy="272"/>
              <a:chOff x="49" y="3855"/>
              <a:chExt cx="3652" cy="272"/>
            </a:xfrm>
          </p:grpSpPr>
          <p:sp>
            <p:nvSpPr>
              <p:cNvPr id="117778" name="Straight Connector 740390"/>
              <p:cNvSpPr>
                <a:spLocks noChangeShapeType="1"/>
              </p:cNvSpPr>
              <p:nvPr/>
            </p:nvSpPr>
            <p:spPr bwMode="auto">
              <a:xfrm flipV="1">
                <a:off x="224" y="3855"/>
                <a:ext cx="3477" cy="0"/>
              </a:xfrm>
              <a:prstGeom prst="line">
                <a:avLst/>
              </a:prstGeom>
              <a:noFill/>
              <a:ln w="57150" algn="ctr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7779" name="TextBox 740391"/>
              <p:cNvSpPr txBox="1">
                <a:spLocks noChangeArrowheads="1"/>
              </p:cNvSpPr>
              <p:nvPr/>
            </p:nvSpPr>
            <p:spPr bwMode="auto">
              <a:xfrm>
                <a:off x="49" y="3877"/>
                <a:ext cx="357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000" b="1">
                    <a:effectLst/>
                    <a:latin typeface="Arial Narrow" pitchFamily="34" charset="0"/>
                  </a:rPr>
                  <a:t>302 </a:t>
                </a:r>
                <a:r>
                  <a:rPr lang="en-US" sz="1600" b="1">
                    <a:effectLst/>
                    <a:latin typeface="Arial Narrow" pitchFamily="34" charset="0"/>
                  </a:rPr>
                  <a:t>appURL</a:t>
                </a:r>
                <a:r>
                  <a:rPr lang="en-US" sz="1600">
                    <a:effectLst/>
                    <a:latin typeface="Arial Narrow" pitchFamily="34" charset="0"/>
                  </a:rPr>
                  <a:t> [HttpResponseHeader=SetCookie]</a:t>
                </a:r>
              </a:p>
            </p:txBody>
          </p:sp>
        </p:grpSp>
        <p:sp>
          <p:nvSpPr>
            <p:cNvPr id="117780" name="Shape 740392"/>
            <p:cNvSpPr>
              <a:spLocks/>
            </p:cNvSpPr>
            <p:nvPr/>
          </p:nvSpPr>
          <p:spPr bwMode="auto">
            <a:xfrm>
              <a:off x="4976" y="1148"/>
              <a:ext cx="689" cy="2632"/>
            </a:xfrm>
            <a:custGeom>
              <a:avLst/>
              <a:gdLst>
                <a:gd name="T0" fmla="*/ 0 w 689"/>
                <a:gd name="T1" fmla="*/ 0 h 2632"/>
                <a:gd name="T2" fmla="*/ 688 w 689"/>
                <a:gd name="T3" fmla="*/ 1208 h 2632"/>
                <a:gd name="T4" fmla="*/ 8 w 689"/>
                <a:gd name="T5" fmla="*/ 2632 h 2632"/>
                <a:gd name="T6" fmla="*/ 0 60000 65536"/>
                <a:gd name="T7" fmla="*/ 0 60000 65536"/>
                <a:gd name="T8" fmla="*/ 0 60000 65536"/>
                <a:gd name="T9" fmla="*/ 0 w 689"/>
                <a:gd name="T10" fmla="*/ 0 h 2632"/>
                <a:gd name="T11" fmla="*/ 0 w 689"/>
                <a:gd name="T12" fmla="*/ 0 h 26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9" h="2632">
                  <a:moveTo>
                    <a:pt x="0" y="0"/>
                  </a:moveTo>
                  <a:cubicBezTo>
                    <a:pt x="343" y="384"/>
                    <a:pt x="687" y="769"/>
                    <a:pt x="688" y="1208"/>
                  </a:cubicBezTo>
                  <a:cubicBezTo>
                    <a:pt x="689" y="1647"/>
                    <a:pt x="121" y="2401"/>
                    <a:pt x="8" y="2632"/>
                  </a:cubicBezTo>
                </a:path>
              </a:pathLst>
            </a:custGeom>
            <a:noFill/>
            <a:ln w="38100" algn="ctr">
              <a:solidFill>
                <a:srgbClr val="FA8D16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7781" name="Straight Connector 740356"/>
          <p:cNvSpPr>
            <a:spLocks noChangeShapeType="1"/>
          </p:cNvSpPr>
          <p:nvPr/>
        </p:nvSpPr>
        <p:spPr bwMode="auto">
          <a:xfrm>
            <a:off x="355600" y="1698625"/>
            <a:ext cx="0" cy="4546600"/>
          </a:xfrm>
          <a:prstGeom prst="line">
            <a:avLst/>
          </a:prstGeom>
          <a:noFill/>
          <a:ln w="57150" algn="ctr">
            <a:solidFill>
              <a:srgbClr val="00CC00">
                <a:alpha val="70195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77788" y="1809750"/>
            <a:ext cx="5797550" cy="396875"/>
            <a:chOff x="49" y="1140"/>
            <a:chExt cx="3652" cy="250"/>
          </a:xfrm>
        </p:grpSpPr>
        <p:sp>
          <p:nvSpPr>
            <p:cNvPr id="117783" name="Straight Connector 740363"/>
            <p:cNvSpPr>
              <a:spLocks noChangeShapeType="1"/>
            </p:cNvSpPr>
            <p:nvPr/>
          </p:nvSpPr>
          <p:spPr bwMode="auto">
            <a:xfrm>
              <a:off x="244" y="1143"/>
              <a:ext cx="3457" cy="0"/>
            </a:xfrm>
            <a:prstGeom prst="line">
              <a:avLst/>
            </a:prstGeom>
            <a:noFill/>
            <a:ln w="57150" algn="ctr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7784" name="TextBox 740364"/>
            <p:cNvSpPr txBox="1">
              <a:spLocks noChangeArrowheads="1"/>
            </p:cNvSpPr>
            <p:nvPr/>
          </p:nvSpPr>
          <p:spPr bwMode="auto">
            <a:xfrm>
              <a:off x="49" y="1140"/>
              <a:ext cx="23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>
                  <a:effectLst/>
                  <a:latin typeface="Arial Narrow" pitchFamily="34" charset="0"/>
                </a:rPr>
                <a:t>GET</a:t>
              </a:r>
              <a:r>
                <a:rPr lang="en-US" sz="2000">
                  <a:effectLst/>
                  <a:latin typeface="Arial Narrow" pitchFamily="34" charset="0"/>
                </a:rPr>
                <a:t> </a:t>
              </a:r>
              <a:r>
                <a:rPr lang="en-US" sz="1600" b="1">
                  <a:effectLst/>
                  <a:latin typeface="Arial Narrow" pitchFamily="34" charset="0"/>
                </a:rPr>
                <a:t>appURL</a:t>
              </a:r>
            </a:p>
          </p:txBody>
        </p:sp>
      </p:grpSp>
      <p:grpSp>
        <p:nvGrpSpPr>
          <p:cNvPr id="7" name="Group 48"/>
          <p:cNvGrpSpPr>
            <a:grpSpLocks/>
          </p:cNvGrpSpPr>
          <p:nvPr/>
        </p:nvGrpSpPr>
        <p:grpSpPr bwMode="auto">
          <a:xfrm>
            <a:off x="77788" y="2347913"/>
            <a:ext cx="7737475" cy="611187"/>
            <a:chOff x="49" y="1479"/>
            <a:chExt cx="4874" cy="385"/>
          </a:xfrm>
        </p:grpSpPr>
        <p:grpSp>
          <p:nvGrpSpPr>
            <p:cNvPr id="8" name="Group 47"/>
            <p:cNvGrpSpPr>
              <a:grpSpLocks/>
            </p:cNvGrpSpPr>
            <p:nvPr/>
          </p:nvGrpSpPr>
          <p:grpSpPr bwMode="auto">
            <a:xfrm>
              <a:off x="244" y="1479"/>
              <a:ext cx="4679" cy="120"/>
              <a:chOff x="244" y="1479"/>
              <a:chExt cx="4679" cy="120"/>
            </a:xfrm>
          </p:grpSpPr>
          <p:sp>
            <p:nvSpPr>
              <p:cNvPr id="117787" name="Straight Connector 740369"/>
              <p:cNvSpPr>
                <a:spLocks noChangeShapeType="1"/>
              </p:cNvSpPr>
              <p:nvPr/>
            </p:nvSpPr>
            <p:spPr bwMode="auto">
              <a:xfrm flipV="1">
                <a:off x="244" y="1479"/>
                <a:ext cx="3462" cy="8"/>
              </a:xfrm>
              <a:prstGeom prst="line">
                <a:avLst/>
              </a:prstGeom>
              <a:noFill/>
              <a:ln w="57150" algn="ctr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7788" name="Straight Connector 740371"/>
              <p:cNvSpPr>
                <a:spLocks noChangeShapeType="1"/>
              </p:cNvSpPr>
              <p:nvPr/>
            </p:nvSpPr>
            <p:spPr bwMode="auto">
              <a:xfrm>
                <a:off x="244" y="1596"/>
                <a:ext cx="4679" cy="3"/>
              </a:xfrm>
              <a:prstGeom prst="line">
                <a:avLst/>
              </a:prstGeom>
              <a:noFill/>
              <a:ln w="57150" algn="ctr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17789" name="TextBox 740370"/>
            <p:cNvSpPr txBox="1">
              <a:spLocks noChangeArrowheads="1"/>
            </p:cNvSpPr>
            <p:nvPr/>
          </p:nvSpPr>
          <p:spPr bwMode="auto">
            <a:xfrm>
              <a:off x="49" y="1614"/>
              <a:ext cx="406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>
                  <a:effectLst/>
                  <a:latin typeface="Arial Narrow" pitchFamily="34" charset="0"/>
                </a:rPr>
                <a:t>302</a:t>
              </a:r>
              <a:r>
                <a:rPr lang="en-US" sz="2000">
                  <a:effectLst/>
                  <a:latin typeface="Arial Narrow" pitchFamily="34" charset="0"/>
                </a:rPr>
                <a:t> </a:t>
              </a:r>
              <a:r>
                <a:rPr lang="en-GB" sz="1600" b="1">
                  <a:effectLst/>
                  <a:latin typeface="Arial Narrow" pitchFamily="34" charset="0"/>
                </a:rPr>
                <a:t>fs-rURL</a:t>
              </a:r>
              <a:r>
                <a:rPr lang="en-GB" sz="1600">
                  <a:effectLst/>
                  <a:latin typeface="Arial Narrow" pitchFamily="34" charset="0"/>
                </a:rPr>
                <a:t>?wa=…&amp;</a:t>
              </a:r>
              <a:r>
                <a:rPr lang="en-GB" sz="1600" b="1">
                  <a:effectLst/>
                  <a:latin typeface="Arial Narrow" pitchFamily="34" charset="0"/>
                </a:rPr>
                <a:t>wreply=AppURL</a:t>
              </a:r>
              <a:r>
                <a:rPr lang="en-GB" sz="1600">
                  <a:effectLst/>
                  <a:latin typeface="Arial Narrow" pitchFamily="34" charset="0"/>
                </a:rPr>
                <a:t>&amp;</a:t>
              </a:r>
              <a:r>
                <a:rPr lang="en-GB" sz="1600" b="1">
                  <a:effectLst/>
                  <a:latin typeface="Arial Narrow" pitchFamily="34" charset="0"/>
                </a:rPr>
                <a:t>wctx=appURL</a:t>
              </a:r>
              <a:endParaRPr lang="en-US" sz="1600" b="1">
                <a:effectLst/>
                <a:latin typeface="Arial Narrow" pitchFamily="34" charset="0"/>
              </a:endParaRPr>
            </a:p>
          </p:txBody>
        </p:sp>
      </p:grpSp>
      <p:grpSp>
        <p:nvGrpSpPr>
          <p:cNvPr id="9" name="Group 46"/>
          <p:cNvGrpSpPr>
            <a:grpSpLocks/>
          </p:cNvGrpSpPr>
          <p:nvPr/>
        </p:nvGrpSpPr>
        <p:grpSpPr bwMode="auto">
          <a:xfrm>
            <a:off x="77788" y="3554413"/>
            <a:ext cx="7740650" cy="606425"/>
            <a:chOff x="49" y="2239"/>
            <a:chExt cx="4876" cy="382"/>
          </a:xfrm>
        </p:grpSpPr>
        <p:grpSp>
          <p:nvGrpSpPr>
            <p:cNvPr id="10" name="Group 45"/>
            <p:cNvGrpSpPr>
              <a:grpSpLocks/>
            </p:cNvGrpSpPr>
            <p:nvPr/>
          </p:nvGrpSpPr>
          <p:grpSpPr bwMode="auto">
            <a:xfrm>
              <a:off x="244" y="2239"/>
              <a:ext cx="4681" cy="112"/>
              <a:chOff x="244" y="2239"/>
              <a:chExt cx="4681" cy="112"/>
            </a:xfrm>
          </p:grpSpPr>
          <p:sp>
            <p:nvSpPr>
              <p:cNvPr id="117792" name="Straight Connector 740373"/>
              <p:cNvSpPr>
                <a:spLocks noChangeShapeType="1"/>
              </p:cNvSpPr>
              <p:nvPr/>
            </p:nvSpPr>
            <p:spPr bwMode="auto">
              <a:xfrm>
                <a:off x="244" y="2239"/>
                <a:ext cx="4681" cy="8"/>
              </a:xfrm>
              <a:prstGeom prst="line">
                <a:avLst/>
              </a:prstGeom>
              <a:noFill/>
              <a:ln w="57150" algn="ctr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7793" name="Straight Connector 740375"/>
              <p:cNvSpPr>
                <a:spLocks noChangeShapeType="1"/>
              </p:cNvSpPr>
              <p:nvPr/>
            </p:nvSpPr>
            <p:spPr bwMode="auto">
              <a:xfrm>
                <a:off x="244" y="2351"/>
                <a:ext cx="1999" cy="0"/>
              </a:xfrm>
              <a:prstGeom prst="line">
                <a:avLst/>
              </a:prstGeom>
              <a:noFill/>
              <a:ln w="57150" algn="ctr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17794" name="TextBox 740374"/>
            <p:cNvSpPr txBox="1">
              <a:spLocks noChangeArrowheads="1"/>
            </p:cNvSpPr>
            <p:nvPr/>
          </p:nvSpPr>
          <p:spPr bwMode="auto">
            <a:xfrm>
              <a:off x="49" y="2371"/>
              <a:ext cx="406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>
                  <a:effectLst/>
                  <a:latin typeface="Arial Narrow" pitchFamily="34" charset="0"/>
                </a:rPr>
                <a:t>302 </a:t>
              </a:r>
              <a:r>
                <a:rPr lang="en-US" sz="1600" b="1">
                  <a:effectLst/>
                  <a:latin typeface="Arial Narrow" pitchFamily="34" charset="0"/>
                </a:rPr>
                <a:t>fs-a</a:t>
              </a:r>
              <a:r>
                <a:rPr lang="en-GB" sz="1600" b="1">
                  <a:effectLst/>
                  <a:latin typeface="Arial Narrow" pitchFamily="34" charset="0"/>
                </a:rPr>
                <a:t>URL</a:t>
              </a:r>
              <a:r>
                <a:rPr lang="en-GB" sz="1600">
                  <a:effectLst/>
                  <a:latin typeface="Arial Narrow" pitchFamily="34" charset="0"/>
                </a:rPr>
                <a:t>?wa=...&amp;</a:t>
              </a:r>
              <a:r>
                <a:rPr lang="en-GB" sz="1600" b="1">
                  <a:effectLst/>
                  <a:latin typeface="Arial Narrow" pitchFamily="34" charset="0"/>
                </a:rPr>
                <a:t>wtrealm=fs-rURI</a:t>
              </a:r>
              <a:r>
                <a:rPr lang="en-GB" sz="1600">
                  <a:effectLst/>
                  <a:latin typeface="Arial Narrow" pitchFamily="34" charset="0"/>
                </a:rPr>
                <a:t>&amp;</a:t>
              </a:r>
              <a:r>
                <a:rPr lang="en-GB" sz="1600" b="1">
                  <a:effectLst/>
                  <a:latin typeface="Arial Narrow" pitchFamily="34" charset="0"/>
                </a:rPr>
                <a:t>wctx=AppURL/appURL</a:t>
              </a:r>
              <a:endParaRPr lang="en-US" sz="1600" b="1">
                <a:effectLst/>
                <a:latin typeface="Arial Narrow" pitchFamily="34" charset="0"/>
              </a:endParaRPr>
            </a:p>
          </p:txBody>
        </p:sp>
      </p:grpSp>
      <p:grpSp>
        <p:nvGrpSpPr>
          <p:cNvPr id="11" name="Group 55"/>
          <p:cNvGrpSpPr>
            <a:grpSpLocks/>
          </p:cNvGrpSpPr>
          <p:nvPr/>
        </p:nvGrpSpPr>
        <p:grpSpPr bwMode="auto">
          <a:xfrm>
            <a:off x="77788" y="2486025"/>
            <a:ext cx="8474075" cy="3536950"/>
            <a:chOff x="49" y="1566"/>
            <a:chExt cx="5338" cy="2228"/>
          </a:xfrm>
        </p:grpSpPr>
        <p:sp>
          <p:nvSpPr>
            <p:cNvPr id="117796" name="Shape 740388"/>
            <p:cNvSpPr>
              <a:spLocks/>
            </p:cNvSpPr>
            <p:nvPr/>
          </p:nvSpPr>
          <p:spPr bwMode="auto">
            <a:xfrm>
              <a:off x="4984" y="1566"/>
              <a:ext cx="403" cy="1896"/>
            </a:xfrm>
            <a:custGeom>
              <a:avLst/>
              <a:gdLst>
                <a:gd name="T0" fmla="*/ 16 w 403"/>
                <a:gd name="T1" fmla="*/ 0 h 1896"/>
                <a:gd name="T2" fmla="*/ 400 w 403"/>
                <a:gd name="T3" fmla="*/ 896 h 1896"/>
                <a:gd name="T4" fmla="*/ 0 w 403"/>
                <a:gd name="T5" fmla="*/ 1896 h 1896"/>
                <a:gd name="T6" fmla="*/ 0 60000 65536"/>
                <a:gd name="T7" fmla="*/ 0 60000 65536"/>
                <a:gd name="T8" fmla="*/ 0 60000 65536"/>
                <a:gd name="T9" fmla="*/ 0 w 403"/>
                <a:gd name="T10" fmla="*/ 0 h 1896"/>
                <a:gd name="T11" fmla="*/ 0 w 403"/>
                <a:gd name="T12" fmla="*/ 0 h 18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3" h="1896">
                  <a:moveTo>
                    <a:pt x="16" y="0"/>
                  </a:moveTo>
                  <a:cubicBezTo>
                    <a:pt x="209" y="290"/>
                    <a:pt x="403" y="580"/>
                    <a:pt x="400" y="896"/>
                  </a:cubicBezTo>
                  <a:cubicBezTo>
                    <a:pt x="397" y="1212"/>
                    <a:pt x="67" y="1731"/>
                    <a:pt x="0" y="1896"/>
                  </a:cubicBezTo>
                </a:path>
              </a:pathLst>
            </a:custGeom>
            <a:noFill/>
            <a:ln w="38100" algn="ctr">
              <a:solidFill>
                <a:srgbClr val="FA8D16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grpSp>
          <p:nvGrpSpPr>
            <p:cNvPr id="12" name="Group 52"/>
            <p:cNvGrpSpPr>
              <a:grpSpLocks/>
            </p:cNvGrpSpPr>
            <p:nvPr/>
          </p:nvGrpSpPr>
          <p:grpSpPr bwMode="auto">
            <a:xfrm>
              <a:off x="49" y="3407"/>
              <a:ext cx="5017" cy="387"/>
              <a:chOff x="49" y="3407"/>
              <a:chExt cx="5017" cy="387"/>
            </a:xfrm>
          </p:grpSpPr>
          <p:grpSp>
            <p:nvGrpSpPr>
              <p:cNvPr id="13" name="Group 51"/>
              <p:cNvGrpSpPr>
                <a:grpSpLocks/>
              </p:cNvGrpSpPr>
              <p:nvPr/>
            </p:nvGrpSpPr>
            <p:grpSpPr bwMode="auto">
              <a:xfrm>
                <a:off x="246" y="3407"/>
                <a:ext cx="4676" cy="112"/>
                <a:chOff x="246" y="3407"/>
                <a:chExt cx="4676" cy="112"/>
              </a:xfrm>
            </p:grpSpPr>
            <p:sp>
              <p:nvSpPr>
                <p:cNvPr id="117799" name="Straight Connector 740385"/>
                <p:cNvSpPr>
                  <a:spLocks noChangeShapeType="1"/>
                </p:cNvSpPr>
                <p:nvPr/>
              </p:nvSpPr>
              <p:spPr bwMode="auto">
                <a:xfrm>
                  <a:off x="246" y="3407"/>
                  <a:ext cx="4676" cy="0"/>
                </a:xfrm>
                <a:prstGeom prst="line">
                  <a:avLst/>
                </a:prstGeom>
                <a:noFill/>
                <a:ln w="57150" algn="ctr">
                  <a:solidFill>
                    <a:schemeClr val="tx1"/>
                  </a:solidFill>
                  <a:round/>
                  <a:headEnd type="triangle" w="med" len="med"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7800" name="Straight Connector 740387"/>
                <p:cNvSpPr>
                  <a:spLocks noChangeShapeType="1"/>
                </p:cNvSpPr>
                <p:nvPr/>
              </p:nvSpPr>
              <p:spPr bwMode="auto">
                <a:xfrm>
                  <a:off x="246" y="3519"/>
                  <a:ext cx="3455" cy="0"/>
                </a:xfrm>
                <a:prstGeom prst="line">
                  <a:avLst/>
                </a:prstGeom>
                <a:noFill/>
                <a:ln w="57150" algn="ctr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17801" name="TextBox 740386"/>
              <p:cNvSpPr txBox="1">
                <a:spLocks noChangeArrowheads="1"/>
              </p:cNvSpPr>
              <p:nvPr/>
            </p:nvSpPr>
            <p:spPr bwMode="auto">
              <a:xfrm>
                <a:off x="49" y="3544"/>
                <a:ext cx="5017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000" b="1">
                    <a:effectLst/>
                    <a:latin typeface="Arial Narrow" pitchFamily="34" charset="0"/>
                  </a:rPr>
                  <a:t>200</a:t>
                </a:r>
                <a:r>
                  <a:rPr lang="en-US" sz="1800">
                    <a:effectLst/>
                    <a:latin typeface="Arial Narrow" pitchFamily="34" charset="0"/>
                  </a:rPr>
                  <a:t> </a:t>
                </a:r>
                <a:r>
                  <a:rPr lang="en-US" sz="1600">
                    <a:effectLst/>
                    <a:latin typeface="Arial Narrow" pitchFamily="34" charset="0"/>
                  </a:rPr>
                  <a:t>&lt;FORM ACTION=</a:t>
                </a:r>
                <a:r>
                  <a:rPr lang="en-US" sz="1600" b="1">
                    <a:effectLst/>
                    <a:latin typeface="Arial Narrow" pitchFamily="34" charset="0"/>
                  </a:rPr>
                  <a:t>AppURL</a:t>
                </a:r>
                <a:r>
                  <a:rPr lang="en-US" sz="1600">
                    <a:effectLst/>
                    <a:latin typeface="Arial Narrow" pitchFamily="34" charset="0"/>
                  </a:rPr>
                  <a:t> METHOD=POST &lt;INPUT…NAME=</a:t>
                </a:r>
                <a:r>
                  <a:rPr lang="en-US" sz="1600" b="1">
                    <a:effectLst/>
                    <a:latin typeface="Arial Narrow" pitchFamily="34" charset="0"/>
                  </a:rPr>
                  <a:t>wresult</a:t>
                </a:r>
                <a:r>
                  <a:rPr lang="en-US" sz="1600">
                    <a:effectLst/>
                    <a:latin typeface="Arial Narrow" pitchFamily="34" charset="0"/>
                  </a:rPr>
                  <a:t> VALUE=[</a:t>
                </a:r>
                <a:r>
                  <a:rPr lang="en-US" sz="1600" b="1">
                    <a:effectLst/>
                    <a:latin typeface="Arial Narrow" pitchFamily="34" charset="0"/>
                  </a:rPr>
                  <a:t>fs-r token</a:t>
                </a:r>
                <a:r>
                  <a:rPr lang="en-US" sz="1600">
                    <a:effectLst/>
                    <a:latin typeface="Arial Narrow" pitchFamily="34" charset="0"/>
                  </a:rPr>
                  <a:t>]&gt;…&gt;</a:t>
                </a:r>
              </a:p>
            </p:txBody>
          </p:sp>
        </p:grpSp>
      </p:grpSp>
      <p:grpSp>
        <p:nvGrpSpPr>
          <p:cNvPr id="14" name="Group 54"/>
          <p:cNvGrpSpPr>
            <a:grpSpLocks/>
          </p:cNvGrpSpPr>
          <p:nvPr/>
        </p:nvGrpSpPr>
        <p:grpSpPr bwMode="auto">
          <a:xfrm>
            <a:off x="77788" y="3562350"/>
            <a:ext cx="8126412" cy="1852613"/>
            <a:chOff x="49" y="2244"/>
            <a:chExt cx="5119" cy="1167"/>
          </a:xfrm>
        </p:grpSpPr>
        <p:sp>
          <p:nvSpPr>
            <p:cNvPr id="117803" name="Shape 740383"/>
            <p:cNvSpPr>
              <a:spLocks/>
            </p:cNvSpPr>
            <p:nvPr/>
          </p:nvSpPr>
          <p:spPr bwMode="auto">
            <a:xfrm>
              <a:off x="4984" y="2244"/>
              <a:ext cx="184" cy="848"/>
            </a:xfrm>
            <a:custGeom>
              <a:avLst/>
              <a:gdLst>
                <a:gd name="T0" fmla="*/ 0 w 184"/>
                <a:gd name="T1" fmla="*/ 0 h 848"/>
                <a:gd name="T2" fmla="*/ 184 w 184"/>
                <a:gd name="T3" fmla="*/ 408 h 848"/>
                <a:gd name="T4" fmla="*/ 0 w 184"/>
                <a:gd name="T5" fmla="*/ 848 h 848"/>
                <a:gd name="T6" fmla="*/ 0 60000 65536"/>
                <a:gd name="T7" fmla="*/ 0 60000 65536"/>
                <a:gd name="T8" fmla="*/ 0 60000 65536"/>
                <a:gd name="T9" fmla="*/ 0 w 184"/>
                <a:gd name="T10" fmla="*/ 0 h 848"/>
                <a:gd name="T11" fmla="*/ 0 w 184"/>
                <a:gd name="T12" fmla="*/ 0 h 8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848">
                  <a:moveTo>
                    <a:pt x="0" y="0"/>
                  </a:moveTo>
                  <a:cubicBezTo>
                    <a:pt x="92" y="133"/>
                    <a:pt x="184" y="267"/>
                    <a:pt x="184" y="408"/>
                  </a:cubicBezTo>
                  <a:cubicBezTo>
                    <a:pt x="184" y="549"/>
                    <a:pt x="92" y="698"/>
                    <a:pt x="0" y="848"/>
                  </a:cubicBezTo>
                </a:path>
              </a:pathLst>
            </a:custGeom>
            <a:noFill/>
            <a:ln w="38100" algn="ctr">
              <a:solidFill>
                <a:srgbClr val="FA8D16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grpSp>
          <p:nvGrpSpPr>
            <p:cNvPr id="15" name="Group 50"/>
            <p:cNvGrpSpPr>
              <a:grpSpLocks/>
            </p:cNvGrpSpPr>
            <p:nvPr/>
          </p:nvGrpSpPr>
          <p:grpSpPr bwMode="auto">
            <a:xfrm>
              <a:off x="49" y="2991"/>
              <a:ext cx="4944" cy="420"/>
              <a:chOff x="49" y="2991"/>
              <a:chExt cx="4944" cy="420"/>
            </a:xfrm>
          </p:grpSpPr>
          <p:grpSp>
            <p:nvGrpSpPr>
              <p:cNvPr id="16" name="Group 49"/>
              <p:cNvGrpSpPr>
                <a:grpSpLocks/>
              </p:cNvGrpSpPr>
              <p:nvPr/>
            </p:nvGrpSpPr>
            <p:grpSpPr bwMode="auto">
              <a:xfrm>
                <a:off x="244" y="2991"/>
                <a:ext cx="4684" cy="112"/>
                <a:chOff x="244" y="2991"/>
                <a:chExt cx="4684" cy="112"/>
              </a:xfrm>
            </p:grpSpPr>
            <p:sp>
              <p:nvSpPr>
                <p:cNvPr id="117806" name="Straight Connector 740380"/>
                <p:cNvSpPr>
                  <a:spLocks noChangeShapeType="1"/>
                </p:cNvSpPr>
                <p:nvPr/>
              </p:nvSpPr>
              <p:spPr bwMode="auto">
                <a:xfrm>
                  <a:off x="244" y="2991"/>
                  <a:ext cx="1999" cy="0"/>
                </a:xfrm>
                <a:prstGeom prst="line">
                  <a:avLst/>
                </a:prstGeom>
                <a:noFill/>
                <a:ln w="57150" algn="ctr">
                  <a:solidFill>
                    <a:schemeClr val="tx1"/>
                  </a:solidFill>
                  <a:round/>
                  <a:headEnd type="triangle" w="med" len="med"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7807" name="Straight Connector 740382"/>
                <p:cNvSpPr>
                  <a:spLocks noChangeShapeType="1"/>
                </p:cNvSpPr>
                <p:nvPr/>
              </p:nvSpPr>
              <p:spPr bwMode="auto">
                <a:xfrm>
                  <a:off x="244" y="3103"/>
                  <a:ext cx="4684" cy="0"/>
                </a:xfrm>
                <a:prstGeom prst="line">
                  <a:avLst/>
                </a:prstGeom>
                <a:noFill/>
                <a:ln w="57150" algn="ctr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740382" name="TextBox 740381"/>
              <p:cNvSpPr txBox="1">
                <a:spLocks noChangeArrowheads="1"/>
              </p:cNvSpPr>
              <p:nvPr/>
            </p:nvSpPr>
            <p:spPr bwMode="auto">
              <a:xfrm>
                <a:off x="49" y="3123"/>
                <a:ext cx="4944" cy="288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sz="2000" b="1">
                    <a:effectLst/>
                    <a:latin typeface="Arial Narrow" pitchFamily="34" charset="0"/>
                  </a:rPr>
                  <a:t>200</a:t>
                </a:r>
                <a:r>
                  <a:rPr lang="en-US" sz="1800">
                    <a:effectLst/>
                    <a:latin typeface="Arial Narrow" pitchFamily="34" charset="0"/>
                  </a:rPr>
                  <a:t> </a:t>
                </a:r>
                <a:r>
                  <a:rPr lang="en-US" sz="1600">
                    <a:effectLst/>
                    <a:latin typeface="Arial Narrow" pitchFamily="34" charset="0"/>
                  </a:rPr>
                  <a:t>&lt;FORM ACTION=</a:t>
                </a:r>
                <a:r>
                  <a:rPr lang="en-US" sz="1600" b="1">
                    <a:effectLst/>
                    <a:latin typeface="Arial Narrow" pitchFamily="34" charset="0"/>
                  </a:rPr>
                  <a:t>fs-rURL</a:t>
                </a: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 Narrow" pitchFamily="34" charset="0"/>
                  </a:rPr>
                  <a:t> </a:t>
                </a:r>
                <a:r>
                  <a:rPr lang="en-US" sz="1600">
                    <a:effectLst/>
                    <a:latin typeface="Arial Narrow" pitchFamily="34" charset="0"/>
                  </a:rPr>
                  <a:t>METHOD=POST &lt;INPUT…NAME=</a:t>
                </a:r>
                <a:r>
                  <a:rPr lang="en-US" sz="1600" b="1">
                    <a:effectLst/>
                    <a:latin typeface="Arial Narrow" pitchFamily="34" charset="0"/>
                  </a:rPr>
                  <a:t>wresult</a:t>
                </a:r>
                <a:r>
                  <a:rPr lang="en-US" sz="1600">
                    <a:effectLst/>
                    <a:latin typeface="Arial Narrow" pitchFamily="34" charset="0"/>
                  </a:rPr>
                  <a:t> VALUE=[</a:t>
                </a:r>
                <a:r>
                  <a:rPr lang="en-US" sz="1600" b="1">
                    <a:effectLst/>
                    <a:latin typeface="Arial Narrow" pitchFamily="34" charset="0"/>
                  </a:rPr>
                  <a:t>fs-a token</a:t>
                </a:r>
                <a:r>
                  <a:rPr lang="en-US" sz="1600">
                    <a:effectLst/>
                    <a:latin typeface="Arial Narrow" pitchFamily="34" charset="0"/>
                  </a:rPr>
                  <a:t>]&gt;…&gt;</a:t>
                </a: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Line 2"/>
          <p:cNvSpPr>
            <a:spLocks noChangeShapeType="1"/>
          </p:cNvSpPr>
          <p:nvPr/>
        </p:nvSpPr>
        <p:spPr bwMode="auto">
          <a:xfrm>
            <a:off x="7558164" y="714357"/>
            <a:ext cx="15266" cy="5708668"/>
          </a:xfrm>
          <a:prstGeom prst="line">
            <a:avLst/>
          </a:prstGeom>
          <a:noFill/>
          <a:ln w="57150">
            <a:solidFill>
              <a:srgbClr val="00CC00">
                <a:alpha val="70000"/>
              </a:srgb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5731" name="Line 3"/>
          <p:cNvSpPr>
            <a:spLocks noChangeShapeType="1"/>
          </p:cNvSpPr>
          <p:nvPr/>
        </p:nvSpPr>
        <p:spPr bwMode="auto">
          <a:xfrm flipH="1">
            <a:off x="5617630" y="714356"/>
            <a:ext cx="11708" cy="5673743"/>
          </a:xfrm>
          <a:prstGeom prst="line">
            <a:avLst/>
          </a:prstGeom>
          <a:noFill/>
          <a:ln w="57150">
            <a:solidFill>
              <a:srgbClr val="00CC00">
                <a:alpha val="70000"/>
              </a:srgb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5732" name="Line 4"/>
          <p:cNvSpPr>
            <a:spLocks noChangeShapeType="1"/>
          </p:cNvSpPr>
          <p:nvPr/>
        </p:nvSpPr>
        <p:spPr bwMode="auto">
          <a:xfrm>
            <a:off x="3271884" y="714356"/>
            <a:ext cx="47046" cy="5716605"/>
          </a:xfrm>
          <a:prstGeom prst="line">
            <a:avLst/>
          </a:prstGeom>
          <a:noFill/>
          <a:ln w="57150">
            <a:solidFill>
              <a:srgbClr val="00CC00">
                <a:alpha val="70000"/>
              </a:srgb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5733" name="Line 5"/>
          <p:cNvSpPr>
            <a:spLocks noChangeShapeType="1"/>
          </p:cNvSpPr>
          <p:nvPr/>
        </p:nvSpPr>
        <p:spPr bwMode="auto">
          <a:xfrm>
            <a:off x="622085" y="714357"/>
            <a:ext cx="45719" cy="5637230"/>
          </a:xfrm>
          <a:prstGeom prst="line">
            <a:avLst/>
          </a:prstGeom>
          <a:noFill/>
          <a:ln w="57150">
            <a:solidFill>
              <a:srgbClr val="00CC00">
                <a:alpha val="70000"/>
              </a:srgb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5735" name="Text Box 7"/>
          <p:cNvSpPr txBox="1">
            <a:spLocks noChangeArrowheads="1"/>
          </p:cNvSpPr>
          <p:nvPr/>
        </p:nvSpPr>
        <p:spPr bwMode="auto">
          <a:xfrm>
            <a:off x="71406" y="142852"/>
            <a:ext cx="1185101" cy="578882"/>
          </a:xfrm>
          <a:prstGeom prst="roundRect">
            <a:avLst/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ct val="0"/>
              </a:spcAft>
            </a:pPr>
            <a:r>
              <a:rPr lang="en-US" sz="1400" dirty="0">
                <a:solidFill>
                  <a:schemeClr val="dk1"/>
                </a:solidFill>
                <a:latin typeface="Arial" pitchFamily="34" charset="0"/>
              </a:rPr>
              <a:t>Requestor</a:t>
            </a:r>
          </a:p>
          <a:p>
            <a:pPr algn="ctr">
              <a:spcAft>
                <a:spcPct val="0"/>
              </a:spcAft>
            </a:pPr>
            <a:r>
              <a:rPr lang="en-US" sz="1400" dirty="0">
                <a:solidFill>
                  <a:schemeClr val="dk1"/>
                </a:solidFill>
                <a:latin typeface="Arial" pitchFamily="34" charset="0"/>
              </a:rPr>
              <a:t>Client</a:t>
            </a:r>
          </a:p>
        </p:txBody>
      </p:sp>
      <p:sp>
        <p:nvSpPr>
          <p:cNvPr id="585736" name="Text Box 8"/>
          <p:cNvSpPr txBox="1">
            <a:spLocks noChangeArrowheads="1"/>
          </p:cNvSpPr>
          <p:nvPr/>
        </p:nvSpPr>
        <p:spPr bwMode="auto">
          <a:xfrm>
            <a:off x="2585085" y="142852"/>
            <a:ext cx="1457221" cy="578882"/>
          </a:xfrm>
          <a:prstGeom prst="roundRect">
            <a:avLst/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ct val="0"/>
              </a:spcAft>
            </a:pPr>
            <a:r>
              <a:rPr lang="en-US" sz="1400" dirty="0">
                <a:solidFill>
                  <a:schemeClr val="dk1"/>
                </a:solidFill>
                <a:latin typeface="Arial" pitchFamily="34" charset="0"/>
              </a:rPr>
              <a:t>Identity </a:t>
            </a:r>
            <a:r>
              <a:rPr lang="en-US" sz="1400" dirty="0" smtClean="0">
                <a:solidFill>
                  <a:schemeClr val="dk1"/>
                </a:solidFill>
                <a:latin typeface="Arial" pitchFamily="34" charset="0"/>
              </a:rPr>
              <a:t/>
            </a:r>
            <a:br>
              <a:rPr lang="en-US" sz="1400" dirty="0" smtClean="0">
                <a:solidFill>
                  <a:schemeClr val="dk1"/>
                </a:solidFill>
                <a:latin typeface="Arial" pitchFamily="34" charset="0"/>
              </a:rPr>
            </a:br>
            <a:r>
              <a:rPr lang="en-US" sz="1400" dirty="0" smtClean="0">
                <a:solidFill>
                  <a:schemeClr val="dk1"/>
                </a:solidFill>
                <a:latin typeface="Arial" pitchFamily="34" charset="0"/>
              </a:rPr>
              <a:t>Provider</a:t>
            </a:r>
            <a:r>
              <a:rPr lang="en-US" sz="1400" dirty="0">
                <a:solidFill>
                  <a:schemeClr val="dk1"/>
                </a:solidFill>
                <a:latin typeface="Arial" pitchFamily="34" charset="0"/>
              </a:rPr>
              <a:t> </a:t>
            </a:r>
            <a:r>
              <a:rPr lang="en-US" sz="1400" dirty="0" smtClean="0">
                <a:solidFill>
                  <a:schemeClr val="dk1"/>
                </a:solidFill>
                <a:latin typeface="Arial" pitchFamily="34" charset="0"/>
              </a:rPr>
              <a:t>STS</a:t>
            </a:r>
            <a:endParaRPr lang="en-US" sz="1400" dirty="0">
              <a:solidFill>
                <a:schemeClr val="dk1"/>
              </a:solidFill>
              <a:latin typeface="Arial" pitchFamily="34" charset="0"/>
            </a:endParaRPr>
          </a:p>
        </p:txBody>
      </p:sp>
      <p:sp>
        <p:nvSpPr>
          <p:cNvPr id="585737" name="Text Box 9"/>
          <p:cNvSpPr txBox="1">
            <a:spLocks noChangeArrowheads="1"/>
          </p:cNvSpPr>
          <p:nvPr/>
        </p:nvSpPr>
        <p:spPr bwMode="auto">
          <a:xfrm>
            <a:off x="5146225" y="142852"/>
            <a:ext cx="926276" cy="578882"/>
          </a:xfrm>
          <a:prstGeom prst="roundRect">
            <a:avLst/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ct val="0"/>
              </a:spcAft>
            </a:pPr>
            <a:r>
              <a:rPr lang="en-US" sz="1400" dirty="0">
                <a:solidFill>
                  <a:schemeClr val="dk1"/>
                </a:solidFill>
                <a:latin typeface="Arial" pitchFamily="34" charset="0"/>
              </a:rPr>
              <a:t>Target</a:t>
            </a:r>
          </a:p>
          <a:p>
            <a:pPr algn="ctr">
              <a:spcAft>
                <a:spcPct val="0"/>
              </a:spcAft>
            </a:pPr>
            <a:r>
              <a:rPr lang="en-US" sz="1400" dirty="0">
                <a:solidFill>
                  <a:schemeClr val="dk1"/>
                </a:solidFill>
                <a:latin typeface="Arial" pitchFamily="34" charset="0"/>
              </a:rPr>
              <a:t>Service</a:t>
            </a:r>
          </a:p>
        </p:txBody>
      </p:sp>
      <p:sp>
        <p:nvSpPr>
          <p:cNvPr id="585738" name="Text Box 10"/>
          <p:cNvSpPr txBox="1">
            <a:spLocks noChangeArrowheads="1"/>
          </p:cNvSpPr>
          <p:nvPr/>
        </p:nvSpPr>
        <p:spPr bwMode="auto">
          <a:xfrm>
            <a:off x="6973353" y="142852"/>
            <a:ext cx="1173337" cy="578882"/>
          </a:xfrm>
          <a:prstGeom prst="roundRect">
            <a:avLst/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sz="1400" dirty="0">
                <a:effectLst/>
                <a:latin typeface="Arial" pitchFamily="34" charset="0"/>
              </a:rPr>
              <a:t>Relying </a:t>
            </a:r>
            <a:r>
              <a:rPr lang="en-US" sz="1400" dirty="0" smtClean="0">
                <a:effectLst/>
                <a:latin typeface="Arial" pitchFamily="34" charset="0"/>
              </a:rPr>
              <a:t/>
            </a:r>
            <a:br>
              <a:rPr lang="en-US" sz="1400" dirty="0" smtClean="0">
                <a:effectLst/>
                <a:latin typeface="Arial" pitchFamily="34" charset="0"/>
              </a:rPr>
            </a:br>
            <a:r>
              <a:rPr lang="en-US" sz="1400" dirty="0" smtClean="0">
                <a:effectLst/>
                <a:latin typeface="Arial" pitchFamily="34" charset="0"/>
              </a:rPr>
              <a:t>Party</a:t>
            </a:r>
            <a:r>
              <a:rPr lang="en-US" sz="1400" dirty="0">
                <a:latin typeface="Arial" pitchFamily="34" charset="0"/>
              </a:rPr>
              <a:t> </a:t>
            </a:r>
            <a:r>
              <a:rPr lang="en-US" sz="1400" dirty="0" smtClean="0">
                <a:effectLst/>
                <a:latin typeface="Arial" pitchFamily="34" charset="0"/>
              </a:rPr>
              <a:t>STS</a:t>
            </a:r>
            <a:endParaRPr lang="en-US" sz="1400" dirty="0">
              <a:effectLst/>
              <a:latin typeface="Arial" pitchFamily="34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700116" y="1212834"/>
            <a:ext cx="4929222" cy="158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985868" y="857232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HTTPS GET</a:t>
            </a:r>
            <a:endParaRPr lang="en-GB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700116" y="1712900"/>
            <a:ext cx="4930095" cy="1588"/>
          </a:xfrm>
          <a:prstGeom prst="straightConnector1">
            <a:avLst/>
          </a:prstGeom>
          <a:ln w="762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985868" y="1357298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HTTPS 302 – Redirect to RP STS</a:t>
            </a:r>
            <a:endParaRPr lang="en-GB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700116" y="2212966"/>
            <a:ext cx="6858048" cy="220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985868" y="1857364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HTTPS GET Home Realm Discovery Page</a:t>
            </a:r>
            <a:endParaRPr lang="en-GB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700116" y="5214950"/>
            <a:ext cx="6858921" cy="2209"/>
          </a:xfrm>
          <a:prstGeom prst="straightConnector1">
            <a:avLst/>
          </a:prstGeom>
          <a:ln w="762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986740" y="4859969"/>
            <a:ext cx="642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HTTP 200 (</a:t>
            </a:r>
            <a:r>
              <a:rPr lang="en-GB" dirty="0" err="1" smtClean="0"/>
              <a:t>javascript</a:t>
            </a:r>
            <a:r>
              <a:rPr lang="en-GB" dirty="0" smtClean="0"/>
              <a:t> to send token to Target Service)</a:t>
            </a:r>
            <a:endParaRPr lang="en-GB" dirty="0"/>
          </a:p>
        </p:txBody>
      </p:sp>
      <p:sp>
        <p:nvSpPr>
          <p:cNvPr id="60" name="Freeform 59"/>
          <p:cNvSpPr/>
          <p:nvPr/>
        </p:nvSpPr>
        <p:spPr>
          <a:xfrm>
            <a:off x="414364" y="2927430"/>
            <a:ext cx="223777" cy="501570"/>
          </a:xfrm>
          <a:custGeom>
            <a:avLst/>
            <a:gdLst>
              <a:gd name="connsiteX0" fmla="*/ 223777 w 223777"/>
              <a:gd name="connsiteY0" fmla="*/ 0 h 501570"/>
              <a:gd name="connsiteX1" fmla="*/ 73306 w 223777"/>
              <a:gd name="connsiteY1" fmla="*/ 115747 h 501570"/>
              <a:gd name="connsiteX2" fmla="*/ 3858 w 223777"/>
              <a:gd name="connsiteY2" fmla="*/ 324091 h 501570"/>
              <a:gd name="connsiteX3" fmla="*/ 96456 w 223777"/>
              <a:gd name="connsiteY3" fmla="*/ 474562 h 501570"/>
              <a:gd name="connsiteX4" fmla="*/ 223777 w 223777"/>
              <a:gd name="connsiteY4" fmla="*/ 486137 h 501570"/>
              <a:gd name="connsiteX5" fmla="*/ 223777 w 223777"/>
              <a:gd name="connsiteY5" fmla="*/ 486137 h 501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777" h="501570">
                <a:moveTo>
                  <a:pt x="223777" y="0"/>
                </a:moveTo>
                <a:cubicBezTo>
                  <a:pt x="166868" y="30866"/>
                  <a:pt x="109959" y="61732"/>
                  <a:pt x="73306" y="115747"/>
                </a:cubicBezTo>
                <a:cubicBezTo>
                  <a:pt x="36653" y="169762"/>
                  <a:pt x="0" y="264289"/>
                  <a:pt x="3858" y="324091"/>
                </a:cubicBezTo>
                <a:cubicBezTo>
                  <a:pt x="7716" y="383893"/>
                  <a:pt x="59803" y="447554"/>
                  <a:pt x="96456" y="474562"/>
                </a:cubicBezTo>
                <a:cubicBezTo>
                  <a:pt x="133109" y="501570"/>
                  <a:pt x="223777" y="486137"/>
                  <a:pt x="223777" y="486137"/>
                </a:cubicBezTo>
                <a:lnTo>
                  <a:pt x="223777" y="486137"/>
                </a:lnTo>
              </a:path>
            </a:pathLst>
          </a:cu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/>
          <p:cNvSpPr txBox="1"/>
          <p:nvPr/>
        </p:nvSpPr>
        <p:spPr>
          <a:xfrm>
            <a:off x="500034" y="2928934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CardSpace Selection</a:t>
            </a:r>
            <a:endParaRPr lang="en-GB" dirty="0"/>
          </a:p>
        </p:txBody>
      </p:sp>
      <p:cxnSp>
        <p:nvCxnSpPr>
          <p:cNvPr id="62" name="Straight Arrow Connector 61"/>
          <p:cNvCxnSpPr>
            <a:endCxn id="63" idx="2"/>
          </p:cNvCxnSpPr>
          <p:nvPr/>
        </p:nvCxnSpPr>
        <p:spPr>
          <a:xfrm>
            <a:off x="700116" y="3643314"/>
            <a:ext cx="2571768" cy="1373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985868" y="3287712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WS-Trust RST</a:t>
            </a:r>
            <a:endParaRPr lang="en-GB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700116" y="4070354"/>
            <a:ext cx="2571768" cy="13730"/>
          </a:xfrm>
          <a:prstGeom prst="straightConnector1">
            <a:avLst/>
          </a:prstGeom>
          <a:ln w="762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914430" y="3714752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WS-Trust RSTR</a:t>
            </a:r>
            <a:endParaRPr lang="en-GB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700116" y="4643446"/>
            <a:ext cx="6858048" cy="220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985868" y="4287844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HTTPS POST Security Token</a:t>
            </a:r>
            <a:endParaRPr lang="en-GB" dirty="0"/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699244" y="2783849"/>
            <a:ext cx="6858921" cy="2209"/>
          </a:xfrm>
          <a:prstGeom prst="straightConnector1">
            <a:avLst/>
          </a:prstGeom>
          <a:ln w="762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985868" y="2428868"/>
            <a:ext cx="642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HTTPS 200 (CardSpace Icon) </a:t>
            </a:r>
            <a:endParaRPr lang="en-GB" dirty="0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700116" y="5715016"/>
            <a:ext cx="4929222" cy="158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985868" y="5359414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HTTPS POST Security Token</a:t>
            </a:r>
            <a:endParaRPr lang="en-GB" dirty="0"/>
          </a:p>
        </p:txBody>
      </p:sp>
      <p:sp>
        <p:nvSpPr>
          <p:cNvPr id="73" name="Text Box 10"/>
          <p:cNvSpPr txBox="1">
            <a:spLocks noChangeArrowheads="1"/>
          </p:cNvSpPr>
          <p:nvPr/>
        </p:nvSpPr>
        <p:spPr bwMode="auto">
          <a:xfrm>
            <a:off x="7858149" y="4286256"/>
            <a:ext cx="1285884" cy="1938814"/>
          </a:xfrm>
          <a:prstGeom prst="roundRect">
            <a:avLst/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sz="1400" dirty="0" smtClean="0">
                <a:effectLst/>
                <a:latin typeface="Arial" pitchFamily="34" charset="0"/>
              </a:rPr>
              <a:t>Authenticate token. extract </a:t>
            </a:r>
            <a:r>
              <a:rPr lang="en-US" sz="1400" dirty="0">
                <a:latin typeface="Arial" pitchFamily="34" charset="0"/>
              </a:rPr>
              <a:t>c</a:t>
            </a:r>
            <a:r>
              <a:rPr lang="en-US" sz="1400" dirty="0" smtClean="0">
                <a:effectLst/>
                <a:latin typeface="Arial" pitchFamily="34" charset="0"/>
              </a:rPr>
              <a:t>laims, create, encrypt and sign new token</a:t>
            </a:r>
            <a:endParaRPr lang="en-US" sz="1400" dirty="0">
              <a:effectLst/>
              <a:latin typeface="Arial" pitchFamily="34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7572396" y="464344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7572396" y="5214950"/>
            <a:ext cx="357190" cy="1588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Freeform 76"/>
          <p:cNvSpPr/>
          <p:nvPr/>
        </p:nvSpPr>
        <p:spPr>
          <a:xfrm>
            <a:off x="246927" y="4076217"/>
            <a:ext cx="366531" cy="501570"/>
          </a:xfrm>
          <a:custGeom>
            <a:avLst/>
            <a:gdLst>
              <a:gd name="connsiteX0" fmla="*/ 354957 w 366531"/>
              <a:gd name="connsiteY0" fmla="*/ 9646 h 501570"/>
              <a:gd name="connsiteX1" fmla="*/ 216060 w 366531"/>
              <a:gd name="connsiteY1" fmla="*/ 9646 h 501570"/>
              <a:gd name="connsiteX2" fmla="*/ 77164 w 366531"/>
              <a:gd name="connsiteY2" fmla="*/ 67520 h 501570"/>
              <a:gd name="connsiteX3" fmla="*/ 7716 w 366531"/>
              <a:gd name="connsiteY3" fmla="*/ 194841 h 501570"/>
              <a:gd name="connsiteX4" fmla="*/ 30865 w 366531"/>
              <a:gd name="connsiteY4" fmla="*/ 368461 h 501570"/>
              <a:gd name="connsiteX5" fmla="*/ 146612 w 366531"/>
              <a:gd name="connsiteY5" fmla="*/ 449484 h 501570"/>
              <a:gd name="connsiteX6" fmla="*/ 273934 w 366531"/>
              <a:gd name="connsiteY6" fmla="*/ 495783 h 501570"/>
              <a:gd name="connsiteX7" fmla="*/ 366531 w 366531"/>
              <a:gd name="connsiteY7" fmla="*/ 484208 h 501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531" h="501570">
                <a:moveTo>
                  <a:pt x="354957" y="9646"/>
                </a:moveTo>
                <a:cubicBezTo>
                  <a:pt x="308658" y="4823"/>
                  <a:pt x="262359" y="0"/>
                  <a:pt x="216060" y="9646"/>
                </a:cubicBezTo>
                <a:cubicBezTo>
                  <a:pt x="169761" y="19292"/>
                  <a:pt x="111888" y="36654"/>
                  <a:pt x="77164" y="67520"/>
                </a:cubicBezTo>
                <a:cubicBezTo>
                  <a:pt x="42440" y="98386"/>
                  <a:pt x="15433" y="144684"/>
                  <a:pt x="7716" y="194841"/>
                </a:cubicBezTo>
                <a:cubicBezTo>
                  <a:pt x="0" y="244998"/>
                  <a:pt x="7716" y="326021"/>
                  <a:pt x="30865" y="368461"/>
                </a:cubicBezTo>
                <a:cubicBezTo>
                  <a:pt x="54014" y="410901"/>
                  <a:pt x="106101" y="428264"/>
                  <a:pt x="146612" y="449484"/>
                </a:cubicBezTo>
                <a:cubicBezTo>
                  <a:pt x="187123" y="470704"/>
                  <a:pt x="237281" y="489996"/>
                  <a:pt x="273934" y="495783"/>
                </a:cubicBezTo>
                <a:cubicBezTo>
                  <a:pt x="310587" y="501570"/>
                  <a:pt x="338559" y="492889"/>
                  <a:pt x="366531" y="484208"/>
                </a:cubicBezTo>
              </a:path>
            </a:pathLst>
          </a:cu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Folded Corner 77"/>
          <p:cNvSpPr/>
          <p:nvPr/>
        </p:nvSpPr>
        <p:spPr>
          <a:xfrm flipV="1">
            <a:off x="142844" y="3786190"/>
            <a:ext cx="357190" cy="571504"/>
          </a:xfrm>
          <a:prstGeom prst="foldedCorner">
            <a:avLst>
              <a:gd name="adj" fmla="val 45831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4500562" y="1000108"/>
            <a:ext cx="357190" cy="207170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4500562" y="4071942"/>
            <a:ext cx="357190" cy="207170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4143372" y="335756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WS-Fed</a:t>
            </a:r>
            <a:endParaRPr lang="en-GB" dirty="0"/>
          </a:p>
        </p:txBody>
      </p:sp>
      <p:cxnSp>
        <p:nvCxnSpPr>
          <p:cNvPr id="39" name="Straight Arrow Connector 38"/>
          <p:cNvCxnSpPr>
            <a:stCxn id="37" idx="0"/>
            <a:endCxn id="35" idx="4"/>
          </p:cNvCxnSpPr>
          <p:nvPr/>
        </p:nvCxnSpPr>
        <p:spPr>
          <a:xfrm rot="16200000" flipV="1">
            <a:off x="4554141" y="3196826"/>
            <a:ext cx="28575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7" idx="2"/>
            <a:endCxn id="36" idx="0"/>
          </p:cNvCxnSpPr>
          <p:nvPr/>
        </p:nvCxnSpPr>
        <p:spPr>
          <a:xfrm rot="5400000">
            <a:off x="4524493" y="3881559"/>
            <a:ext cx="345048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advTm="5550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5.8|7.3|3.6|9.9|4.2|7|4.2|1"/>
</p:tagLst>
</file>

<file path=ppt/theme/theme1.xml><?xml version="1.0" encoding="utf-8"?>
<a:theme xmlns:a="http://schemas.openxmlformats.org/drawingml/2006/main" name="TechEd ITForum 2006">
  <a:themeElements>
    <a:clrScheme name="">
      <a:dk1>
        <a:srgbClr val="1B53A5"/>
      </a:dk1>
      <a:lt1>
        <a:srgbClr val="FFFFFF"/>
      </a:lt1>
      <a:dk2>
        <a:srgbClr val="1B53A5"/>
      </a:dk2>
      <a:lt2>
        <a:srgbClr val="FFEB1B"/>
      </a:lt2>
      <a:accent1>
        <a:srgbClr val="4797E2"/>
      </a:accent1>
      <a:accent2>
        <a:srgbClr val="91DC56"/>
      </a:accent2>
      <a:accent3>
        <a:srgbClr val="ABB3CF"/>
      </a:accent3>
      <a:accent4>
        <a:srgbClr val="DADADA"/>
      </a:accent4>
      <a:accent5>
        <a:srgbClr val="B1C9EE"/>
      </a:accent5>
      <a:accent6>
        <a:srgbClr val="83C74D"/>
      </a:accent6>
      <a:hlink>
        <a:srgbClr val="FFEB1B"/>
      </a:hlink>
      <a:folHlink>
        <a:srgbClr val="FF5E32"/>
      </a:folHlink>
    </a:clrScheme>
    <a:fontScheme name="TechEd ITForum 200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chEd ITForum 20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Ed ITForum 20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Ed ITForum 20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Ed ITForum 20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Ed ITForum 20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Ed ITForum 20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13">
        <a:dk1>
          <a:srgbClr val="000000"/>
        </a:dk1>
        <a:lt1>
          <a:srgbClr val="FFFFFF"/>
        </a:lt1>
        <a:dk2>
          <a:srgbClr val="435B8A"/>
        </a:dk2>
        <a:lt2>
          <a:srgbClr val="FFFFFF"/>
        </a:lt2>
        <a:accent1>
          <a:srgbClr val="6699CC"/>
        </a:accent1>
        <a:accent2>
          <a:srgbClr val="C4161C"/>
        </a:accent2>
        <a:accent3>
          <a:srgbClr val="B0B5C4"/>
        </a:accent3>
        <a:accent4>
          <a:srgbClr val="DADADA"/>
        </a:accent4>
        <a:accent5>
          <a:srgbClr val="B8CAE2"/>
        </a:accent5>
        <a:accent6>
          <a:srgbClr val="B11318"/>
        </a:accent6>
        <a:hlink>
          <a:srgbClr val="66CC66"/>
        </a:hlink>
        <a:folHlink>
          <a:srgbClr val="DFCD5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14">
        <a:dk1>
          <a:srgbClr val="000000"/>
        </a:dk1>
        <a:lt1>
          <a:srgbClr val="FFFFFF"/>
        </a:lt1>
        <a:dk2>
          <a:srgbClr val="102A60"/>
        </a:dk2>
        <a:lt2>
          <a:srgbClr val="CCCCCC"/>
        </a:lt2>
        <a:accent1>
          <a:srgbClr val="1B70EB"/>
        </a:accent1>
        <a:accent2>
          <a:srgbClr val="C4161C"/>
        </a:accent2>
        <a:accent3>
          <a:srgbClr val="AAACB6"/>
        </a:accent3>
        <a:accent4>
          <a:srgbClr val="DADADA"/>
        </a:accent4>
        <a:accent5>
          <a:srgbClr val="ABBBF3"/>
        </a:accent5>
        <a:accent6>
          <a:srgbClr val="B11318"/>
        </a:accent6>
        <a:hlink>
          <a:srgbClr val="33CC33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Ed ITForum 2006 15">
        <a:dk1>
          <a:srgbClr val="333333"/>
        </a:dk1>
        <a:lt1>
          <a:srgbClr val="D7E6F0"/>
        </a:lt1>
        <a:dk2>
          <a:srgbClr val="0174B5"/>
        </a:dk2>
        <a:lt2>
          <a:srgbClr val="000000"/>
        </a:lt2>
        <a:accent1>
          <a:srgbClr val="A1C1E6"/>
        </a:accent1>
        <a:accent2>
          <a:srgbClr val="EFF3FA"/>
        </a:accent2>
        <a:accent3>
          <a:srgbClr val="E8F0F6"/>
        </a:accent3>
        <a:accent4>
          <a:srgbClr val="2A2A2A"/>
        </a:accent4>
        <a:accent5>
          <a:srgbClr val="CDDDF0"/>
        </a:accent5>
        <a:accent6>
          <a:srgbClr val="D9DCE3"/>
        </a:accent6>
        <a:hlink>
          <a:srgbClr val="CC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Ed ITForum 2006 16">
        <a:dk1>
          <a:srgbClr val="000000"/>
        </a:dk1>
        <a:lt1>
          <a:srgbClr val="A1C1E6"/>
        </a:lt1>
        <a:dk2>
          <a:srgbClr val="EFF3FA"/>
        </a:dk2>
        <a:lt2>
          <a:srgbClr val="000000"/>
        </a:lt2>
        <a:accent1>
          <a:srgbClr val="0174B5"/>
        </a:accent1>
        <a:accent2>
          <a:srgbClr val="EFF3FA"/>
        </a:accent2>
        <a:accent3>
          <a:srgbClr val="CDDDF0"/>
        </a:accent3>
        <a:accent4>
          <a:srgbClr val="000000"/>
        </a:accent4>
        <a:accent5>
          <a:srgbClr val="AABCD7"/>
        </a:accent5>
        <a:accent6>
          <a:srgbClr val="D9DCE3"/>
        </a:accent6>
        <a:hlink>
          <a:srgbClr val="CC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6074</TotalTime>
  <Words>784</Words>
  <Application>Microsoft PowerPoint</Application>
  <PresentationFormat>On-screen Show (4:3)</PresentationFormat>
  <Paragraphs>209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TechEd ITForum 2006</vt:lpstr>
      <vt:lpstr>Slide 1</vt:lpstr>
      <vt:lpstr>WS-* Metasystem Protocol</vt:lpstr>
      <vt:lpstr>Browser Metasystem Protocol</vt:lpstr>
      <vt:lpstr>Token Encrypted to RP</vt:lpstr>
      <vt:lpstr>Token not Encrypted to RP</vt:lpstr>
      <vt:lpstr>Proof Token: Symmetric Key</vt:lpstr>
      <vt:lpstr>Proof Token: Asymmetric Key</vt:lpstr>
      <vt:lpstr>ADFS WS-Fed</vt:lpstr>
      <vt:lpstr>Slide 9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theresa hilsden</dc:creator>
  <cp:lastModifiedBy>Planky</cp:lastModifiedBy>
  <cp:revision>154</cp:revision>
  <dcterms:created xsi:type="dcterms:W3CDTF">2006-04-19T11:26:25Z</dcterms:created>
  <dcterms:modified xsi:type="dcterms:W3CDTF">2008-04-29T09:13:33Z</dcterms:modified>
</cp:coreProperties>
</file>